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39"/>
  </p:notesMasterIdLst>
  <p:handoutMasterIdLst>
    <p:handoutMasterId r:id="rId40"/>
  </p:handoutMasterIdLst>
  <p:sldIdLst>
    <p:sldId id="256" r:id="rId3"/>
    <p:sldId id="257" r:id="rId4"/>
    <p:sldId id="322" r:id="rId5"/>
    <p:sldId id="323" r:id="rId6"/>
    <p:sldId id="324" r:id="rId7"/>
    <p:sldId id="325" r:id="rId8"/>
    <p:sldId id="326" r:id="rId9"/>
    <p:sldId id="327" r:id="rId10"/>
    <p:sldId id="328" r:id="rId11"/>
    <p:sldId id="329" r:id="rId12"/>
    <p:sldId id="330" r:id="rId13"/>
    <p:sldId id="331" r:id="rId14"/>
    <p:sldId id="332" r:id="rId15"/>
    <p:sldId id="320" r:id="rId16"/>
    <p:sldId id="334" r:id="rId17"/>
    <p:sldId id="335" r:id="rId18"/>
    <p:sldId id="336" r:id="rId19"/>
    <p:sldId id="337" r:id="rId20"/>
    <p:sldId id="338" r:id="rId21"/>
    <p:sldId id="339" r:id="rId22"/>
    <p:sldId id="340" r:id="rId23"/>
    <p:sldId id="341" r:id="rId24"/>
    <p:sldId id="342" r:id="rId25"/>
    <p:sldId id="343" r:id="rId26"/>
    <p:sldId id="346" r:id="rId27"/>
    <p:sldId id="349" r:id="rId28"/>
    <p:sldId id="350" r:id="rId29"/>
    <p:sldId id="351" r:id="rId30"/>
    <p:sldId id="353" r:id="rId31"/>
    <p:sldId id="357" r:id="rId32"/>
    <p:sldId id="355" r:id="rId33"/>
    <p:sldId id="356" r:id="rId34"/>
    <p:sldId id="274" r:id="rId35"/>
    <p:sldId id="282" r:id="rId36"/>
    <p:sldId id="358" r:id="rId37"/>
    <p:sldId id="280" r:id="rId3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varScale="1">
        <p:scale>
          <a:sx n="127" d="100"/>
          <a:sy n="127" d="100"/>
        </p:scale>
        <p:origin x="-36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dat403_rys.pptx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txBox="1">
            <a:spLocks noGrp="1" noChangeArrowheads="1"/>
          </p:cNvSpPr>
          <p:nvPr/>
        </p:nvSpPr>
        <p:spPr bwMode="auto">
          <a:xfrm>
            <a:off x="5583239" y="8685213"/>
            <a:ext cx="1273175" cy="457200"/>
          </a:xfrm>
          <a:prstGeom prst="rect">
            <a:avLst/>
          </a:prstGeom>
          <a:noFill/>
          <a:ln w="9525">
            <a:noFill/>
            <a:miter lim="800000"/>
            <a:headEnd/>
            <a:tailEnd/>
          </a:ln>
        </p:spPr>
        <p:txBody>
          <a:bodyPr lIns="91427" tIns="45713" rIns="91427" bIns="45713" anchor="b"/>
          <a:lstStyle/>
          <a:p>
            <a:pPr algn="r"/>
            <a:endParaRPr lang="en-US" sz="1200" dirty="0">
              <a:latin typeface="Calibri" pitchFamily="34" charset="0"/>
            </a:endParaRPr>
          </a:p>
        </p:txBody>
      </p:sp>
      <p:sp>
        <p:nvSpPr>
          <p:cNvPr id="573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38627" name="Rectangle 3"/>
          <p:cNvSpPr>
            <a:spLocks noGrp="1" noChangeArrowheads="1"/>
          </p:cNvSpPr>
          <p:nvPr>
            <p:ph type="body" idx="1"/>
          </p:nvPr>
        </p:nvSpPr>
        <p:spPr/>
        <p:txBody>
          <a:bodyPr/>
          <a:lstStyle/>
          <a:p>
            <a:pPr marL="114283" indent="-114283" defTabSz="914228">
              <a:spcAft>
                <a:spcPts val="333"/>
              </a:spcAft>
              <a:defRPr/>
            </a:pPr>
            <a:endParaRPr lang="en-US" dirty="0" smtClean="0"/>
          </a:p>
        </p:txBody>
      </p:sp>
      <p:sp>
        <p:nvSpPr>
          <p:cNvPr id="57348" name="Slide Number Placeholder 7"/>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677"/>
            <a:endParaRPr lang="en-US" dirty="0"/>
          </a:p>
        </p:txBody>
      </p:sp>
      <p:sp>
        <p:nvSpPr>
          <p:cNvPr id="57349" name="Date Placeholder 10"/>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677"/>
            <a:endParaRPr lang="en-US" dirty="0"/>
          </a:p>
        </p:txBody>
      </p:sp>
      <p:sp>
        <p:nvSpPr>
          <p:cNvPr id="57350" name="Footer Placeholder 11"/>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677"/>
            <a:endParaRPr lang="en-US" dirty="0">
              <a:latin typeface="Segoe"/>
            </a:endParaRPr>
          </a:p>
        </p:txBody>
      </p:sp>
      <p:sp>
        <p:nvSpPr>
          <p:cNvPr id="57351" name="Header Placeholder 12"/>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677"/>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spTree>
      <p:nvGrpSpPr>
        <p:cNvPr id="1" name=""/>
        <p:cNvGrpSpPr/>
        <p:nvPr/>
      </p:nvGrpSpPr>
      <p:grpSpPr>
        <a:xfrm>
          <a:off x="0" y="0"/>
          <a:ext cx="0" cy="0"/>
          <a:chOff x="0" y="0"/>
          <a:chExt cx="0" cy="0"/>
        </a:xfrm>
      </p:grpSpPr>
      <p:pic>
        <p:nvPicPr>
          <p:cNvPr id="8" name="Picture 7" descr="white-orange shape for code slide.png"/>
          <p:cNvPicPr>
            <a:picLocks noChangeAspect="1"/>
          </p:cNvPicPr>
          <p:nvPr userDrawn="1"/>
        </p:nvPicPr>
        <p:blipFill>
          <a:blip r:embed="rId2"/>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5.wmf"/><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8" Type="http://schemas.openxmlformats.org/officeDocument/2006/relationships/hyperlink" Target="http://www.sharpgis.net/page/SQL-Server-2008-Spatial-Tools.aspx" TargetMode="External"/><Relationship Id="rId3" Type="http://schemas.openxmlformats.org/officeDocument/2006/relationships/hyperlink" Target="http://sqlblog.com/blogs/michael_rys/" TargetMode="External"/><Relationship Id="rId7" Type="http://schemas.openxmlformats.org/officeDocument/2006/relationships/hyperlink" Target="http://www.codeplex.com/sqlspatialtools"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hyperlink" Target="http://www.microsoft.com/sqlserver/2008/en/us/spatial-data.aspx" TargetMode="External"/><Relationship Id="rId5" Type="http://schemas.openxmlformats.org/officeDocument/2006/relationships/hyperlink" Target="http://forums.microsoft.com/MSDN/ShowForum.aspx?ForumID=1629&amp;SiteID=1" TargetMode="External"/><Relationship Id="rId10" Type="http://schemas.openxmlformats.org/officeDocument/2006/relationships/hyperlink" Target="http://www.geoquery2008.com/" TargetMode="External"/><Relationship Id="rId4" Type="http://schemas.openxmlformats.org/officeDocument/2006/relationships/hyperlink" Target="http://johanneskebeck.spaces.live.com/" TargetMode="External"/><Relationship Id="rId9" Type="http://schemas.openxmlformats.org/officeDocument/2006/relationships/hyperlink" Target="http://www.codeplex.com/ProjNET"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connect.microsoft.com/sqlserver/feedback"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hyperlink" Target="http://microsoft.com/technet" TargetMode="External"/><Relationship Id="rId10" Type="http://schemas.openxmlformats.org/officeDocument/2006/relationships/image" Target="../media/image1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defTabSz="911189">
              <a:defRPr/>
            </a:pPr>
            <a:r>
              <a:rPr lang="en-US" dirty="0" smtClean="0"/>
              <a:t>SQL Server 2008 </a:t>
            </a:r>
            <a:r>
              <a:rPr smtClean="0"/>
              <a:t>Indexing Story</a:t>
            </a:r>
            <a:endParaRPr/>
          </a:p>
        </p:txBody>
      </p:sp>
      <p:sp>
        <p:nvSpPr>
          <p:cNvPr id="53250" name="Content Placeholder 1"/>
          <p:cNvSpPr>
            <a:spLocks noGrp="1"/>
          </p:cNvSpPr>
          <p:nvPr>
            <p:ph idx="1"/>
          </p:nvPr>
        </p:nvSpPr>
        <p:spPr>
          <a:xfrm>
            <a:off x="579671" y="1396592"/>
            <a:ext cx="8253412" cy="4602163"/>
          </a:xfrm>
        </p:spPr>
        <p:txBody>
          <a:bodyPr>
            <a:normAutofit/>
          </a:bodyPr>
          <a:lstStyle/>
          <a:p>
            <a:pPr>
              <a:lnSpc>
                <a:spcPct val="100000"/>
              </a:lnSpc>
              <a:spcBef>
                <a:spcPts val="400"/>
              </a:spcBef>
            </a:pPr>
            <a:r>
              <a:rPr lang="en-US" sz="2400" dirty="0" smtClean="0"/>
              <a:t>Multi-Level Grid</a:t>
            </a:r>
          </a:p>
          <a:p>
            <a:pPr lvl="1">
              <a:lnSpc>
                <a:spcPct val="100000"/>
              </a:lnSpc>
              <a:spcBef>
                <a:spcPts val="400"/>
              </a:spcBef>
            </a:pPr>
            <a:r>
              <a:rPr lang="en-US" sz="2000" dirty="0" smtClean="0"/>
              <a:t>Much more flexible than a simple grid</a:t>
            </a:r>
          </a:p>
          <a:p>
            <a:pPr lvl="1">
              <a:lnSpc>
                <a:spcPct val="100000"/>
              </a:lnSpc>
              <a:spcBef>
                <a:spcPts val="400"/>
              </a:spcBef>
            </a:pPr>
            <a:r>
              <a:rPr lang="en-US" sz="2000" dirty="0" smtClean="0"/>
              <a:t>Hilbert numbering</a:t>
            </a:r>
          </a:p>
          <a:p>
            <a:pPr lvl="1">
              <a:lnSpc>
                <a:spcPct val="100000"/>
              </a:lnSpc>
              <a:spcBef>
                <a:spcPts val="400"/>
              </a:spcBef>
            </a:pPr>
            <a:r>
              <a:rPr lang="en-US" sz="2000" dirty="0" smtClean="0"/>
              <a:t>Modified adaptable </a:t>
            </a:r>
            <a:r>
              <a:rPr lang="en-US" sz="2000" dirty="0" err="1" smtClean="0"/>
              <a:t>QuadTree</a:t>
            </a:r>
            <a:endParaRPr lang="en-US" sz="2000" dirty="0" smtClean="0"/>
          </a:p>
          <a:p>
            <a:pPr>
              <a:lnSpc>
                <a:spcPct val="100000"/>
              </a:lnSpc>
              <a:spcBef>
                <a:spcPts val="400"/>
              </a:spcBef>
            </a:pPr>
            <a:r>
              <a:rPr lang="en-US" sz="2400" dirty="0" smtClean="0"/>
              <a:t>Grid index features</a:t>
            </a:r>
          </a:p>
          <a:p>
            <a:pPr lvl="1">
              <a:lnSpc>
                <a:spcPct val="100000"/>
              </a:lnSpc>
              <a:spcBef>
                <a:spcPts val="400"/>
              </a:spcBef>
            </a:pPr>
            <a:r>
              <a:rPr lang="en-US" sz="2000" dirty="0" smtClean="0"/>
              <a:t>4 levels</a:t>
            </a:r>
          </a:p>
          <a:p>
            <a:pPr lvl="1">
              <a:lnSpc>
                <a:spcPct val="100000"/>
              </a:lnSpc>
              <a:spcBef>
                <a:spcPts val="400"/>
              </a:spcBef>
            </a:pPr>
            <a:r>
              <a:rPr lang="en-US" sz="2000" dirty="0" smtClean="0"/>
              <a:t>Customizable grid subdivisions</a:t>
            </a:r>
          </a:p>
          <a:p>
            <a:pPr lvl="1">
              <a:lnSpc>
                <a:spcPct val="100000"/>
              </a:lnSpc>
              <a:spcBef>
                <a:spcPts val="400"/>
              </a:spcBef>
            </a:pPr>
            <a:r>
              <a:rPr lang="en-US" sz="2000" dirty="0" smtClean="0"/>
              <a:t>Customizable maximum number of cells per object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325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25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25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0">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325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25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25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325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2362200" y="1236408"/>
            <a:ext cx="4023360" cy="4023360"/>
          </a:xfrm>
          <a:prstGeom prst="rect">
            <a:avLst/>
          </a:prstGeom>
          <a:gradFill>
            <a:gsLst>
              <a:gs pos="0">
                <a:srgbClr val="DDEBCF"/>
              </a:gs>
              <a:gs pos="50000">
                <a:srgbClr val="9CB86E"/>
              </a:gs>
              <a:gs pos="100000">
                <a:srgbClr val="156B13"/>
              </a:gs>
            </a:gsLst>
            <a:lin ang="78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1096963">
              <a:defRPr/>
            </a:pPr>
            <a:endParaRPr lang="en-US" sz="2900" dirty="0">
              <a:solidFill>
                <a:srgbClr val="FFFFFF"/>
              </a:solidFill>
            </a:endParaRPr>
          </a:p>
        </p:txBody>
      </p:sp>
      <p:grpSp>
        <p:nvGrpSpPr>
          <p:cNvPr id="2" name="Group 248"/>
          <p:cNvGrpSpPr/>
          <p:nvPr/>
        </p:nvGrpSpPr>
        <p:grpSpPr>
          <a:xfrm>
            <a:off x="3429000" y="1998408"/>
            <a:ext cx="2700471" cy="2999574"/>
            <a:chOff x="3429000" y="2057400"/>
            <a:chExt cx="2700471" cy="2999574"/>
          </a:xfrm>
        </p:grpSpPr>
        <p:sp>
          <p:nvSpPr>
            <p:cNvPr id="246" name="Freeform 245"/>
            <p:cNvSpPr/>
            <p:nvPr/>
          </p:nvSpPr>
          <p:spPr bwMode="auto">
            <a:xfrm>
              <a:off x="3429000" y="2057400"/>
              <a:ext cx="2700471" cy="2999574"/>
            </a:xfrm>
            <a:custGeom>
              <a:avLst/>
              <a:gdLst>
                <a:gd name="connsiteX0" fmla="*/ 1700613 w 2700471"/>
                <a:gd name="connsiteY0" fmla="*/ 0 h 2999574"/>
                <a:gd name="connsiteX1" fmla="*/ 1367327 w 2700471"/>
                <a:gd name="connsiteY1" fmla="*/ 871671 h 2999574"/>
                <a:gd name="connsiteX2" fmla="*/ 0 w 2700471"/>
                <a:gd name="connsiteY2" fmla="*/ 2230452 h 2999574"/>
                <a:gd name="connsiteX3" fmla="*/ 1862984 w 2700471"/>
                <a:gd name="connsiteY3" fmla="*/ 2999574 h 2999574"/>
                <a:gd name="connsiteX4" fmla="*/ 2700471 w 2700471"/>
                <a:gd name="connsiteY4" fmla="*/ 1589518 h 2999574"/>
                <a:gd name="connsiteX5" fmla="*/ 1700613 w 2700471"/>
                <a:gd name="connsiteY5" fmla="*/ 0 h 2999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0471" h="2999574">
                  <a:moveTo>
                    <a:pt x="1700613" y="0"/>
                  </a:moveTo>
                  <a:lnTo>
                    <a:pt x="1367327" y="871671"/>
                  </a:lnTo>
                  <a:lnTo>
                    <a:pt x="0" y="2230452"/>
                  </a:lnTo>
                  <a:lnTo>
                    <a:pt x="1862984" y="2999574"/>
                  </a:lnTo>
                  <a:lnTo>
                    <a:pt x="2700471" y="1589518"/>
                  </a:lnTo>
                  <a:lnTo>
                    <a:pt x="1700613" y="0"/>
                  </a:lnTo>
                  <a:close/>
                </a:path>
              </a:pathLst>
            </a:custGeom>
            <a:solidFill>
              <a:schemeClr val="tx1">
                <a:lumMod val="50000"/>
              </a:schemeClr>
            </a:solidFill>
            <a:ln w="9525"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47" name="Freeform 246"/>
            <p:cNvSpPr/>
            <p:nvPr/>
          </p:nvSpPr>
          <p:spPr bwMode="auto">
            <a:xfrm>
              <a:off x="4443813" y="3341406"/>
              <a:ext cx="1333144" cy="1213502"/>
            </a:xfrm>
            <a:custGeom>
              <a:avLst/>
              <a:gdLst>
                <a:gd name="connsiteX0" fmla="*/ 487110 w 1333144"/>
                <a:gd name="connsiteY0" fmla="*/ 0 h 1213502"/>
                <a:gd name="connsiteX1" fmla="*/ 0 w 1333144"/>
                <a:gd name="connsiteY1" fmla="*/ 794758 h 1213502"/>
                <a:gd name="connsiteX2" fmla="*/ 717847 w 1333144"/>
                <a:gd name="connsiteY2" fmla="*/ 1213502 h 1213502"/>
                <a:gd name="connsiteX3" fmla="*/ 1333144 w 1333144"/>
                <a:gd name="connsiteY3" fmla="*/ 350377 h 1213502"/>
                <a:gd name="connsiteX4" fmla="*/ 487110 w 1333144"/>
                <a:gd name="connsiteY4" fmla="*/ 0 h 1213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144" h="1213502">
                  <a:moveTo>
                    <a:pt x="487110" y="0"/>
                  </a:moveTo>
                  <a:lnTo>
                    <a:pt x="0" y="794758"/>
                  </a:lnTo>
                  <a:lnTo>
                    <a:pt x="717847" y="1213502"/>
                  </a:lnTo>
                  <a:lnTo>
                    <a:pt x="1333144" y="350377"/>
                  </a:lnTo>
                  <a:lnTo>
                    <a:pt x="487110" y="0"/>
                  </a:lnTo>
                  <a:close/>
                </a:path>
              </a:pathLst>
            </a:custGeom>
            <a:solidFill>
              <a:srgbClr val="92D050"/>
            </a:solidFill>
            <a:ln w="9525"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grpSp>
      <p:sp>
        <p:nvSpPr>
          <p:cNvPr id="3" name="Title 2"/>
          <p:cNvSpPr>
            <a:spLocks noGrp="1"/>
          </p:cNvSpPr>
          <p:nvPr>
            <p:ph type="title"/>
          </p:nvPr>
        </p:nvSpPr>
        <p:spPr/>
        <p:txBody>
          <a:bodyPr/>
          <a:lstStyle/>
          <a:p>
            <a:r>
              <a:rPr lang="en-US" smtClean="0"/>
              <a:t>Multi-Level Grid</a:t>
            </a:r>
            <a:endParaRPr lang="en-US"/>
          </a:p>
        </p:txBody>
      </p:sp>
      <p:grpSp>
        <p:nvGrpSpPr>
          <p:cNvPr id="4" name="Group 216"/>
          <p:cNvGrpSpPr/>
          <p:nvPr/>
        </p:nvGrpSpPr>
        <p:grpSpPr>
          <a:xfrm>
            <a:off x="3429000" y="1998408"/>
            <a:ext cx="2895600" cy="3200400"/>
            <a:chOff x="3429000" y="2057400"/>
            <a:chExt cx="2895600" cy="3200400"/>
          </a:xfrm>
        </p:grpSpPr>
        <p:sp>
          <p:nvSpPr>
            <p:cNvPr id="173" name="Rectangle 172"/>
            <p:cNvSpPr/>
            <p:nvPr/>
          </p:nvSpPr>
          <p:spPr bwMode="auto">
            <a:xfrm>
              <a:off x="4876800" y="2057400"/>
              <a:ext cx="457200" cy="685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199" name="Rectangle 198"/>
            <p:cNvSpPr/>
            <p:nvPr/>
          </p:nvSpPr>
          <p:spPr bwMode="auto">
            <a:xfrm>
              <a:off x="4419600" y="2971800"/>
              <a:ext cx="457200" cy="838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00" name="Rectangle 199"/>
            <p:cNvSpPr/>
            <p:nvPr/>
          </p:nvSpPr>
          <p:spPr bwMode="auto">
            <a:xfrm>
              <a:off x="3886200" y="3581400"/>
              <a:ext cx="533400" cy="228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01" name="Rectangle 200"/>
            <p:cNvSpPr/>
            <p:nvPr/>
          </p:nvSpPr>
          <p:spPr bwMode="auto">
            <a:xfrm>
              <a:off x="3429000" y="40386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02" name="Rectangle 201"/>
            <p:cNvSpPr/>
            <p:nvPr/>
          </p:nvSpPr>
          <p:spPr bwMode="auto">
            <a:xfrm>
              <a:off x="3886200" y="3810000"/>
              <a:ext cx="5334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03" name="Rectangle 202"/>
            <p:cNvSpPr/>
            <p:nvPr/>
          </p:nvSpPr>
          <p:spPr bwMode="auto">
            <a:xfrm>
              <a:off x="3886200" y="4267200"/>
              <a:ext cx="5334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04" name="Rectangle 203"/>
            <p:cNvSpPr/>
            <p:nvPr/>
          </p:nvSpPr>
          <p:spPr bwMode="auto">
            <a:xfrm>
              <a:off x="4419600" y="4267200"/>
              <a:ext cx="914400" cy="685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05" name="Rectangle 204"/>
            <p:cNvSpPr/>
            <p:nvPr/>
          </p:nvSpPr>
          <p:spPr bwMode="auto">
            <a:xfrm>
              <a:off x="4419600" y="3810000"/>
              <a:ext cx="2286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06" name="Rectangle 205"/>
            <p:cNvSpPr/>
            <p:nvPr/>
          </p:nvSpPr>
          <p:spPr bwMode="auto">
            <a:xfrm>
              <a:off x="4114800" y="3276600"/>
              <a:ext cx="304800" cy="304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07" name="Rectangle 206"/>
            <p:cNvSpPr/>
            <p:nvPr/>
          </p:nvSpPr>
          <p:spPr bwMode="auto">
            <a:xfrm>
              <a:off x="3657600" y="3810000"/>
              <a:ext cx="228600" cy="228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08" name="Rectangle 207"/>
            <p:cNvSpPr/>
            <p:nvPr/>
          </p:nvSpPr>
          <p:spPr bwMode="auto">
            <a:xfrm>
              <a:off x="4876800" y="4953000"/>
              <a:ext cx="457200" cy="304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09" name="Rectangle 208"/>
            <p:cNvSpPr/>
            <p:nvPr/>
          </p:nvSpPr>
          <p:spPr bwMode="auto">
            <a:xfrm>
              <a:off x="4648200" y="2743200"/>
              <a:ext cx="228600" cy="228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10" name="Rectangle 209"/>
            <p:cNvSpPr/>
            <p:nvPr/>
          </p:nvSpPr>
          <p:spPr bwMode="auto">
            <a:xfrm>
              <a:off x="5334000" y="2286000"/>
              <a:ext cx="228600" cy="1752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11" name="Rectangle 210"/>
            <p:cNvSpPr/>
            <p:nvPr/>
          </p:nvSpPr>
          <p:spPr bwMode="auto">
            <a:xfrm>
              <a:off x="5562600" y="2743200"/>
              <a:ext cx="228600" cy="1981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12" name="Rectangle 211"/>
            <p:cNvSpPr/>
            <p:nvPr/>
          </p:nvSpPr>
          <p:spPr bwMode="auto">
            <a:xfrm>
              <a:off x="5791200" y="2971800"/>
              <a:ext cx="228600" cy="1295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13" name="Rectangle 212"/>
            <p:cNvSpPr/>
            <p:nvPr/>
          </p:nvSpPr>
          <p:spPr bwMode="auto">
            <a:xfrm>
              <a:off x="6019800" y="3276600"/>
              <a:ext cx="304800" cy="7620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14" name="Rectangle 213"/>
            <p:cNvSpPr/>
            <p:nvPr/>
          </p:nvSpPr>
          <p:spPr bwMode="auto">
            <a:xfrm>
              <a:off x="5334000" y="4038600"/>
              <a:ext cx="228600" cy="914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15" name="Rectangle 214"/>
            <p:cNvSpPr/>
            <p:nvPr/>
          </p:nvSpPr>
          <p:spPr bwMode="auto">
            <a:xfrm>
              <a:off x="4876800" y="27432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16" name="Rectangle 215"/>
            <p:cNvSpPr/>
            <p:nvPr/>
          </p:nvSpPr>
          <p:spPr bwMode="auto">
            <a:xfrm>
              <a:off x="4876800" y="3276600"/>
              <a:ext cx="457200" cy="304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grpSp>
      <p:sp>
        <p:nvSpPr>
          <p:cNvPr id="15" name="TextBox 14"/>
          <p:cNvSpPr txBox="1"/>
          <p:nvPr/>
        </p:nvSpPr>
        <p:spPr>
          <a:xfrm>
            <a:off x="661253" y="5334000"/>
            <a:ext cx="7242875" cy="369332"/>
          </a:xfrm>
          <a:prstGeom prst="rect">
            <a:avLst/>
          </a:prstGeom>
          <a:solidFill>
            <a:srgbClr val="FFFFFF">
              <a:alpha val="74902"/>
            </a:srgbClr>
          </a:solidFill>
        </p:spPr>
        <p:txBody>
          <a:bodyPr wrap="square" rtlCol="0">
            <a:spAutoFit/>
          </a:bodyPr>
          <a:lstStyle/>
          <a:p>
            <a:r>
              <a:rPr lang="en-US" dirty="0" smtClean="0">
                <a:solidFill>
                  <a:schemeClr val="bg1"/>
                </a:solidFill>
              </a:rPr>
              <a:t>Deepest-cell Optimization:  Only keep the lowest level cell in index</a:t>
            </a:r>
            <a:endParaRPr lang="en-US" dirty="0">
              <a:solidFill>
                <a:schemeClr val="bg1"/>
              </a:solidFill>
            </a:endParaRPr>
          </a:p>
        </p:txBody>
      </p:sp>
      <p:sp>
        <p:nvSpPr>
          <p:cNvPr id="16" name="TextBox 15"/>
          <p:cNvSpPr txBox="1"/>
          <p:nvPr/>
        </p:nvSpPr>
        <p:spPr>
          <a:xfrm>
            <a:off x="661253" y="5678269"/>
            <a:ext cx="7235125" cy="646331"/>
          </a:xfrm>
          <a:prstGeom prst="rect">
            <a:avLst/>
          </a:prstGeom>
          <a:solidFill>
            <a:srgbClr val="FFFFFF">
              <a:alpha val="74902"/>
            </a:srgbClr>
          </a:solidFill>
        </p:spPr>
        <p:txBody>
          <a:bodyPr wrap="square" rtlCol="0">
            <a:spAutoFit/>
          </a:bodyPr>
          <a:lstStyle/>
          <a:p>
            <a:r>
              <a:rPr lang="en-US" dirty="0" smtClean="0">
                <a:solidFill>
                  <a:schemeClr val="bg1"/>
                </a:solidFill>
              </a:rPr>
              <a:t>Covering Optimization:  Only record higher level cells when all lower </a:t>
            </a:r>
            <a:br>
              <a:rPr lang="en-US" dirty="0" smtClean="0">
                <a:solidFill>
                  <a:schemeClr val="bg1"/>
                </a:solidFill>
              </a:rPr>
            </a:br>
            <a:r>
              <a:rPr lang="en-US" dirty="0" smtClean="0">
                <a:solidFill>
                  <a:schemeClr val="bg1"/>
                </a:solidFill>
              </a:rPr>
              <a:t>cells are completely covered by the object</a:t>
            </a:r>
            <a:endParaRPr lang="en-US" dirty="0">
              <a:solidFill>
                <a:schemeClr val="bg1"/>
              </a:solidFill>
            </a:endParaRPr>
          </a:p>
        </p:txBody>
      </p:sp>
      <p:grpSp>
        <p:nvGrpSpPr>
          <p:cNvPr id="5" name="Group 86"/>
          <p:cNvGrpSpPr/>
          <p:nvPr/>
        </p:nvGrpSpPr>
        <p:grpSpPr>
          <a:xfrm>
            <a:off x="2514600" y="1312608"/>
            <a:ext cx="3810000" cy="3810000"/>
            <a:chOff x="2514600" y="1371600"/>
            <a:chExt cx="3810000" cy="3810000"/>
          </a:xfrm>
        </p:grpSpPr>
        <p:sp>
          <p:nvSpPr>
            <p:cNvPr id="23" name="Rectangle 22"/>
            <p:cNvSpPr/>
            <p:nvPr/>
          </p:nvSpPr>
          <p:spPr bwMode="auto">
            <a:xfrm>
              <a:off x="4419600" y="1371600"/>
              <a:ext cx="1905000" cy="19050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5" name="Rectangle 24"/>
            <p:cNvSpPr/>
            <p:nvPr/>
          </p:nvSpPr>
          <p:spPr bwMode="auto">
            <a:xfrm>
              <a:off x="4419600" y="3276600"/>
              <a:ext cx="1905000" cy="19050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6" name="Rectangle 25"/>
            <p:cNvSpPr/>
            <p:nvPr/>
          </p:nvSpPr>
          <p:spPr bwMode="auto">
            <a:xfrm>
              <a:off x="2514600" y="3276600"/>
              <a:ext cx="1905000" cy="19050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grpSp>
      <p:sp>
        <p:nvSpPr>
          <p:cNvPr id="32" name="Freeform 31"/>
          <p:cNvSpPr/>
          <p:nvPr/>
        </p:nvSpPr>
        <p:spPr bwMode="auto">
          <a:xfrm>
            <a:off x="1600200" y="1541208"/>
            <a:ext cx="1643743" cy="1360714"/>
          </a:xfrm>
          <a:custGeom>
            <a:avLst/>
            <a:gdLst>
              <a:gd name="connsiteX0" fmla="*/ 1197429 w 1643743"/>
              <a:gd name="connsiteY0" fmla="*/ 0 h 1360714"/>
              <a:gd name="connsiteX1" fmla="*/ 881743 w 1643743"/>
              <a:gd name="connsiteY1" fmla="*/ 511628 h 1360714"/>
              <a:gd name="connsiteX2" fmla="*/ 0 w 1643743"/>
              <a:gd name="connsiteY2" fmla="*/ 838200 h 1360714"/>
              <a:gd name="connsiteX3" fmla="*/ 783771 w 1643743"/>
              <a:gd name="connsiteY3" fmla="*/ 1360714 h 1360714"/>
              <a:gd name="connsiteX4" fmla="*/ 1317171 w 1643743"/>
              <a:gd name="connsiteY4" fmla="*/ 968828 h 1360714"/>
              <a:gd name="connsiteX5" fmla="*/ 1643743 w 1643743"/>
              <a:gd name="connsiteY5" fmla="*/ 174171 h 1360714"/>
              <a:gd name="connsiteX6" fmla="*/ 1197429 w 1643743"/>
              <a:gd name="connsiteY6" fmla="*/ 0 h 136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3743" h="1360714">
                <a:moveTo>
                  <a:pt x="1197429" y="0"/>
                </a:moveTo>
                <a:lnTo>
                  <a:pt x="881743" y="511628"/>
                </a:lnTo>
                <a:lnTo>
                  <a:pt x="0" y="838200"/>
                </a:lnTo>
                <a:lnTo>
                  <a:pt x="783771" y="1360714"/>
                </a:lnTo>
                <a:lnTo>
                  <a:pt x="1317171" y="968828"/>
                </a:lnTo>
                <a:lnTo>
                  <a:pt x="1643743" y="174171"/>
                </a:lnTo>
                <a:lnTo>
                  <a:pt x="1197429" y="0"/>
                </a:lnTo>
                <a:close/>
              </a:path>
            </a:pathLst>
          </a:custGeom>
          <a:solidFill>
            <a:srgbClr val="00B0F0"/>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grpSp>
        <p:nvGrpSpPr>
          <p:cNvPr id="6" name="Group 85"/>
          <p:cNvGrpSpPr/>
          <p:nvPr/>
        </p:nvGrpSpPr>
        <p:grpSpPr>
          <a:xfrm>
            <a:off x="3429000" y="1312608"/>
            <a:ext cx="2895600" cy="3886200"/>
            <a:chOff x="3429000" y="1371600"/>
            <a:chExt cx="2895600" cy="3886200"/>
          </a:xfrm>
        </p:grpSpPr>
        <p:sp>
          <p:nvSpPr>
            <p:cNvPr id="35" name="Rectangle 34"/>
            <p:cNvSpPr/>
            <p:nvPr/>
          </p:nvSpPr>
          <p:spPr bwMode="auto">
            <a:xfrm>
              <a:off x="4419600" y="1371600"/>
              <a:ext cx="914400" cy="914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37" name="Rectangle 36"/>
            <p:cNvSpPr/>
            <p:nvPr/>
          </p:nvSpPr>
          <p:spPr bwMode="auto">
            <a:xfrm>
              <a:off x="5334000" y="2286000"/>
              <a:ext cx="9906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38" name="Rectangle 37"/>
            <p:cNvSpPr/>
            <p:nvPr/>
          </p:nvSpPr>
          <p:spPr bwMode="auto">
            <a:xfrm>
              <a:off x="4419600" y="2286000"/>
              <a:ext cx="9144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39" name="Rectangle 38"/>
            <p:cNvSpPr/>
            <p:nvPr/>
          </p:nvSpPr>
          <p:spPr bwMode="auto">
            <a:xfrm>
              <a:off x="4419600" y="4267200"/>
              <a:ext cx="9144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40" name="Rectangle 39"/>
            <p:cNvSpPr/>
            <p:nvPr/>
          </p:nvSpPr>
          <p:spPr bwMode="auto">
            <a:xfrm>
              <a:off x="5334000" y="4267200"/>
              <a:ext cx="9906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41" name="Rectangle 40"/>
            <p:cNvSpPr/>
            <p:nvPr/>
          </p:nvSpPr>
          <p:spPr bwMode="auto">
            <a:xfrm>
              <a:off x="4419600" y="3276600"/>
              <a:ext cx="9144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42" name="Rectangle 41"/>
            <p:cNvSpPr/>
            <p:nvPr/>
          </p:nvSpPr>
          <p:spPr bwMode="auto">
            <a:xfrm>
              <a:off x="5334000" y="3276600"/>
              <a:ext cx="9906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43" name="Rectangle 42"/>
            <p:cNvSpPr/>
            <p:nvPr/>
          </p:nvSpPr>
          <p:spPr bwMode="auto">
            <a:xfrm>
              <a:off x="3429000" y="3276600"/>
              <a:ext cx="9906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44" name="Rectangle 43"/>
            <p:cNvSpPr/>
            <p:nvPr/>
          </p:nvSpPr>
          <p:spPr bwMode="auto">
            <a:xfrm>
              <a:off x="3429000" y="4267200"/>
              <a:ext cx="9906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grpSp>
      <p:grpSp>
        <p:nvGrpSpPr>
          <p:cNvPr id="7" name="Group 81"/>
          <p:cNvGrpSpPr/>
          <p:nvPr/>
        </p:nvGrpSpPr>
        <p:grpSpPr>
          <a:xfrm>
            <a:off x="3429000" y="1769808"/>
            <a:ext cx="2895600" cy="3429000"/>
            <a:chOff x="3429000" y="1828800"/>
            <a:chExt cx="2895600" cy="3429000"/>
          </a:xfrm>
        </p:grpSpPr>
        <p:sp>
          <p:nvSpPr>
            <p:cNvPr id="66" name="Rectangle 65"/>
            <p:cNvSpPr/>
            <p:nvPr/>
          </p:nvSpPr>
          <p:spPr bwMode="auto">
            <a:xfrm>
              <a:off x="5334000" y="47244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69" name="Rectangle 68"/>
            <p:cNvSpPr/>
            <p:nvPr/>
          </p:nvSpPr>
          <p:spPr bwMode="auto">
            <a:xfrm>
              <a:off x="5334000" y="22860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70" name="Rectangle 69"/>
            <p:cNvSpPr/>
            <p:nvPr/>
          </p:nvSpPr>
          <p:spPr bwMode="auto">
            <a:xfrm>
              <a:off x="5791200" y="2743200"/>
              <a:ext cx="5334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grpSp>
          <p:nvGrpSpPr>
            <p:cNvPr id="8" name="Group 80"/>
            <p:cNvGrpSpPr/>
            <p:nvPr/>
          </p:nvGrpSpPr>
          <p:grpSpPr>
            <a:xfrm>
              <a:off x="3429000" y="1828800"/>
              <a:ext cx="2895600" cy="3429000"/>
              <a:chOff x="3429000" y="1828800"/>
              <a:chExt cx="2895600" cy="3429000"/>
            </a:xfrm>
          </p:grpSpPr>
          <p:sp>
            <p:nvSpPr>
              <p:cNvPr id="56" name="Rectangle 55"/>
              <p:cNvSpPr/>
              <p:nvPr/>
            </p:nvSpPr>
            <p:spPr bwMode="auto">
              <a:xfrm>
                <a:off x="4876800" y="18288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57" name="Rectangle 56"/>
              <p:cNvSpPr/>
              <p:nvPr/>
            </p:nvSpPr>
            <p:spPr bwMode="auto">
              <a:xfrm>
                <a:off x="4876800" y="22860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58" name="Rectangle 57"/>
              <p:cNvSpPr/>
              <p:nvPr/>
            </p:nvSpPr>
            <p:spPr bwMode="auto">
              <a:xfrm>
                <a:off x="4876800" y="27432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59" name="Rectangle 58"/>
              <p:cNvSpPr/>
              <p:nvPr/>
            </p:nvSpPr>
            <p:spPr bwMode="auto">
              <a:xfrm>
                <a:off x="4876800" y="32766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60" name="Rectangle 59"/>
              <p:cNvSpPr/>
              <p:nvPr/>
            </p:nvSpPr>
            <p:spPr bwMode="auto">
              <a:xfrm>
                <a:off x="5334000" y="32766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61" name="Rectangle 60"/>
              <p:cNvSpPr/>
              <p:nvPr/>
            </p:nvSpPr>
            <p:spPr bwMode="auto">
              <a:xfrm>
                <a:off x="5791200" y="3276600"/>
                <a:ext cx="5334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62" name="Rectangle 61"/>
              <p:cNvSpPr/>
              <p:nvPr/>
            </p:nvSpPr>
            <p:spPr bwMode="auto">
              <a:xfrm>
                <a:off x="5791200" y="3810000"/>
                <a:ext cx="5334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63" name="Rectangle 62"/>
              <p:cNvSpPr/>
              <p:nvPr/>
            </p:nvSpPr>
            <p:spPr bwMode="auto">
              <a:xfrm>
                <a:off x="5334000" y="42672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64" name="Rectangle 63"/>
              <p:cNvSpPr/>
              <p:nvPr/>
            </p:nvSpPr>
            <p:spPr bwMode="auto">
              <a:xfrm>
                <a:off x="4876800" y="47244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65" name="Rectangle 64"/>
              <p:cNvSpPr/>
              <p:nvPr/>
            </p:nvSpPr>
            <p:spPr bwMode="auto">
              <a:xfrm>
                <a:off x="4419600" y="47244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67" name="Rectangle 66"/>
              <p:cNvSpPr/>
              <p:nvPr/>
            </p:nvSpPr>
            <p:spPr bwMode="auto">
              <a:xfrm>
                <a:off x="5334000" y="38100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68" name="Rectangle 67"/>
              <p:cNvSpPr/>
              <p:nvPr/>
            </p:nvSpPr>
            <p:spPr bwMode="auto">
              <a:xfrm>
                <a:off x="5334000" y="27432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71" name="Rectangle 70"/>
              <p:cNvSpPr/>
              <p:nvPr/>
            </p:nvSpPr>
            <p:spPr bwMode="auto">
              <a:xfrm>
                <a:off x="4419600" y="32766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72" name="Rectangle 71"/>
              <p:cNvSpPr/>
              <p:nvPr/>
            </p:nvSpPr>
            <p:spPr bwMode="auto">
              <a:xfrm>
                <a:off x="3886200" y="3276600"/>
                <a:ext cx="5334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73" name="Rectangle 72"/>
              <p:cNvSpPr/>
              <p:nvPr/>
            </p:nvSpPr>
            <p:spPr bwMode="auto">
              <a:xfrm>
                <a:off x="3886200" y="3810000"/>
                <a:ext cx="5334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74" name="Rectangle 73"/>
              <p:cNvSpPr/>
              <p:nvPr/>
            </p:nvSpPr>
            <p:spPr bwMode="auto">
              <a:xfrm>
                <a:off x="3886200" y="4267200"/>
                <a:ext cx="5334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75" name="Rectangle 74"/>
              <p:cNvSpPr/>
              <p:nvPr/>
            </p:nvSpPr>
            <p:spPr bwMode="auto">
              <a:xfrm>
                <a:off x="3429000" y="42672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76" name="Rectangle 75"/>
              <p:cNvSpPr/>
              <p:nvPr/>
            </p:nvSpPr>
            <p:spPr bwMode="auto">
              <a:xfrm>
                <a:off x="3429000" y="38100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77" name="Rectangle 76"/>
              <p:cNvSpPr/>
              <p:nvPr/>
            </p:nvSpPr>
            <p:spPr bwMode="auto">
              <a:xfrm>
                <a:off x="4419600" y="38100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78" name="Rectangle 77"/>
              <p:cNvSpPr/>
              <p:nvPr/>
            </p:nvSpPr>
            <p:spPr bwMode="auto">
              <a:xfrm>
                <a:off x="4419600" y="42672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79" name="Rectangle 78"/>
              <p:cNvSpPr/>
              <p:nvPr/>
            </p:nvSpPr>
            <p:spPr bwMode="auto">
              <a:xfrm>
                <a:off x="4876800" y="42672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80" name="Rectangle 79"/>
              <p:cNvSpPr/>
              <p:nvPr/>
            </p:nvSpPr>
            <p:spPr bwMode="auto">
              <a:xfrm>
                <a:off x="4419600" y="27432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grpSp>
      </p:grpSp>
      <p:grpSp>
        <p:nvGrpSpPr>
          <p:cNvPr id="9" name="Group 264"/>
          <p:cNvGrpSpPr/>
          <p:nvPr/>
        </p:nvGrpSpPr>
        <p:grpSpPr>
          <a:xfrm>
            <a:off x="3429000" y="1769808"/>
            <a:ext cx="2895600" cy="3429000"/>
            <a:chOff x="3429000" y="1828800"/>
            <a:chExt cx="2895600" cy="3429000"/>
          </a:xfrm>
        </p:grpSpPr>
        <p:sp>
          <p:nvSpPr>
            <p:cNvPr id="266" name="Rectangle 265"/>
            <p:cNvSpPr/>
            <p:nvPr/>
          </p:nvSpPr>
          <p:spPr bwMode="auto">
            <a:xfrm>
              <a:off x="4876800" y="1828800"/>
              <a:ext cx="457200" cy="1447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67" name="Rectangle 266"/>
            <p:cNvSpPr/>
            <p:nvPr/>
          </p:nvSpPr>
          <p:spPr bwMode="auto">
            <a:xfrm>
              <a:off x="5334000" y="2286000"/>
              <a:ext cx="4572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68" name="Rectangle 267"/>
            <p:cNvSpPr/>
            <p:nvPr/>
          </p:nvSpPr>
          <p:spPr bwMode="auto">
            <a:xfrm>
              <a:off x="5791200" y="2743200"/>
              <a:ext cx="5334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69" name="Rectangle 268"/>
            <p:cNvSpPr/>
            <p:nvPr/>
          </p:nvSpPr>
          <p:spPr bwMode="auto">
            <a:xfrm>
              <a:off x="4419600" y="2743200"/>
              <a:ext cx="457200" cy="533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70" name="Rectangle 269"/>
            <p:cNvSpPr/>
            <p:nvPr/>
          </p:nvSpPr>
          <p:spPr bwMode="auto">
            <a:xfrm>
              <a:off x="3429000" y="38100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71" name="Rectangle 270"/>
            <p:cNvSpPr/>
            <p:nvPr/>
          </p:nvSpPr>
          <p:spPr bwMode="auto">
            <a:xfrm>
              <a:off x="3886200" y="3276600"/>
              <a:ext cx="5334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72" name="Rectangle 271"/>
            <p:cNvSpPr/>
            <p:nvPr/>
          </p:nvSpPr>
          <p:spPr bwMode="auto">
            <a:xfrm>
              <a:off x="4419600" y="3276600"/>
              <a:ext cx="1905000" cy="1981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73" name="Rectangle 272"/>
            <p:cNvSpPr/>
            <p:nvPr/>
          </p:nvSpPr>
          <p:spPr bwMode="auto">
            <a:xfrm>
              <a:off x="3429000" y="4267200"/>
              <a:ext cx="990600" cy="990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grpSp>
      <p:grpSp>
        <p:nvGrpSpPr>
          <p:cNvPr id="10" name="Group 243"/>
          <p:cNvGrpSpPr/>
          <p:nvPr/>
        </p:nvGrpSpPr>
        <p:grpSpPr>
          <a:xfrm>
            <a:off x="3429000" y="1998408"/>
            <a:ext cx="2895600" cy="3200400"/>
            <a:chOff x="3429000" y="2057400"/>
            <a:chExt cx="2895600" cy="3200400"/>
          </a:xfrm>
        </p:grpSpPr>
        <p:sp>
          <p:nvSpPr>
            <p:cNvPr id="225" name="Rectangle 224"/>
            <p:cNvSpPr/>
            <p:nvPr/>
          </p:nvSpPr>
          <p:spPr bwMode="auto">
            <a:xfrm>
              <a:off x="4876800" y="2057400"/>
              <a:ext cx="457200" cy="685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26" name="Rectangle 225"/>
            <p:cNvSpPr/>
            <p:nvPr/>
          </p:nvSpPr>
          <p:spPr bwMode="auto">
            <a:xfrm>
              <a:off x="4419600" y="2971800"/>
              <a:ext cx="457200" cy="838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27" name="Rectangle 226"/>
            <p:cNvSpPr/>
            <p:nvPr/>
          </p:nvSpPr>
          <p:spPr bwMode="auto">
            <a:xfrm>
              <a:off x="3886200" y="3581400"/>
              <a:ext cx="533400" cy="228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28" name="Rectangle 227"/>
            <p:cNvSpPr/>
            <p:nvPr/>
          </p:nvSpPr>
          <p:spPr bwMode="auto">
            <a:xfrm>
              <a:off x="3429000" y="4038600"/>
              <a:ext cx="4572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29" name="Rectangle 228"/>
            <p:cNvSpPr/>
            <p:nvPr/>
          </p:nvSpPr>
          <p:spPr bwMode="auto">
            <a:xfrm>
              <a:off x="3886200" y="3810000"/>
              <a:ext cx="533400" cy="457200"/>
            </a:xfrm>
            <a:prstGeom prst="rect">
              <a:avLst/>
            </a:prstGeom>
            <a:solidFill>
              <a:srgbClr val="FF33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30" name="Rectangle 229"/>
            <p:cNvSpPr/>
            <p:nvPr/>
          </p:nvSpPr>
          <p:spPr bwMode="auto">
            <a:xfrm>
              <a:off x="3886200" y="4267200"/>
              <a:ext cx="5334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31" name="Rectangle 230"/>
            <p:cNvSpPr/>
            <p:nvPr/>
          </p:nvSpPr>
          <p:spPr bwMode="auto">
            <a:xfrm>
              <a:off x="4419600" y="4267200"/>
              <a:ext cx="914400" cy="685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32" name="Rectangle 231"/>
            <p:cNvSpPr/>
            <p:nvPr/>
          </p:nvSpPr>
          <p:spPr bwMode="auto">
            <a:xfrm>
              <a:off x="4419600" y="3810000"/>
              <a:ext cx="228600" cy="457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33" name="Rectangle 232"/>
            <p:cNvSpPr/>
            <p:nvPr/>
          </p:nvSpPr>
          <p:spPr bwMode="auto">
            <a:xfrm>
              <a:off x="4114800" y="3276600"/>
              <a:ext cx="304800" cy="304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34" name="Rectangle 233"/>
            <p:cNvSpPr/>
            <p:nvPr/>
          </p:nvSpPr>
          <p:spPr bwMode="auto">
            <a:xfrm>
              <a:off x="3657600" y="3810000"/>
              <a:ext cx="228600" cy="228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35" name="Rectangle 234"/>
            <p:cNvSpPr/>
            <p:nvPr/>
          </p:nvSpPr>
          <p:spPr bwMode="auto">
            <a:xfrm>
              <a:off x="4876800" y="4953000"/>
              <a:ext cx="457200" cy="304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36" name="Rectangle 235"/>
            <p:cNvSpPr/>
            <p:nvPr/>
          </p:nvSpPr>
          <p:spPr bwMode="auto">
            <a:xfrm>
              <a:off x="4648200" y="2743200"/>
              <a:ext cx="228600" cy="228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37" name="Rectangle 236"/>
            <p:cNvSpPr/>
            <p:nvPr/>
          </p:nvSpPr>
          <p:spPr bwMode="auto">
            <a:xfrm>
              <a:off x="5334000" y="2286000"/>
              <a:ext cx="228600" cy="17526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38" name="Rectangle 237"/>
            <p:cNvSpPr/>
            <p:nvPr/>
          </p:nvSpPr>
          <p:spPr bwMode="auto">
            <a:xfrm>
              <a:off x="5562600" y="2743200"/>
              <a:ext cx="228600" cy="19812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39" name="Rectangle 238"/>
            <p:cNvSpPr/>
            <p:nvPr/>
          </p:nvSpPr>
          <p:spPr bwMode="auto">
            <a:xfrm>
              <a:off x="5791200" y="2971800"/>
              <a:ext cx="228600" cy="1295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40" name="Rectangle 239"/>
            <p:cNvSpPr/>
            <p:nvPr/>
          </p:nvSpPr>
          <p:spPr bwMode="auto">
            <a:xfrm>
              <a:off x="6019800" y="3276600"/>
              <a:ext cx="304800" cy="7620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41" name="Rectangle 240"/>
            <p:cNvSpPr/>
            <p:nvPr/>
          </p:nvSpPr>
          <p:spPr bwMode="auto">
            <a:xfrm>
              <a:off x="5334000" y="4038600"/>
              <a:ext cx="228600" cy="9144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42" name="Rectangle 241"/>
            <p:cNvSpPr/>
            <p:nvPr/>
          </p:nvSpPr>
          <p:spPr bwMode="auto">
            <a:xfrm>
              <a:off x="4876800" y="2743200"/>
              <a:ext cx="457200" cy="533400"/>
            </a:xfrm>
            <a:prstGeom prst="rect">
              <a:avLst/>
            </a:prstGeom>
            <a:solidFill>
              <a:srgbClr val="FF33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43" name="Rectangle 242"/>
            <p:cNvSpPr/>
            <p:nvPr/>
          </p:nvSpPr>
          <p:spPr bwMode="auto">
            <a:xfrm>
              <a:off x="4876800" y="3276600"/>
              <a:ext cx="457200" cy="304800"/>
            </a:xfrm>
            <a:prstGeom prst="rect">
              <a:avLst/>
            </a:prstGeom>
            <a:solidFill>
              <a:srgbClr val="FFC000">
                <a:alpha val="5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grpSp>
      <p:grpSp>
        <p:nvGrpSpPr>
          <p:cNvPr id="12" name="Group 84"/>
          <p:cNvGrpSpPr/>
          <p:nvPr/>
        </p:nvGrpSpPr>
        <p:grpSpPr>
          <a:xfrm>
            <a:off x="2438400" y="1312608"/>
            <a:ext cx="3886200" cy="3886994"/>
            <a:chOff x="2438400" y="1371600"/>
            <a:chExt cx="3886200" cy="3886994"/>
          </a:xfrm>
        </p:grpSpPr>
        <p:cxnSp>
          <p:nvCxnSpPr>
            <p:cNvPr id="28" name="Straight Connector 27"/>
            <p:cNvCxnSpPr/>
            <p:nvPr/>
          </p:nvCxnSpPr>
          <p:spPr bwMode="auto">
            <a:xfrm>
              <a:off x="2438400" y="4267200"/>
              <a:ext cx="3886200" cy="1588"/>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p:spPr>
        </p:cxnSp>
        <p:cxnSp>
          <p:nvCxnSpPr>
            <p:cNvPr id="29" name="Straight Connector 28"/>
            <p:cNvCxnSpPr/>
            <p:nvPr/>
          </p:nvCxnSpPr>
          <p:spPr bwMode="auto">
            <a:xfrm rot="5400000">
              <a:off x="2438400" y="4267200"/>
              <a:ext cx="1981200" cy="1588"/>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p:spPr>
        </p:cxnSp>
        <p:cxnSp>
          <p:nvCxnSpPr>
            <p:cNvPr id="33" name="Straight Connector 32"/>
            <p:cNvCxnSpPr/>
            <p:nvPr/>
          </p:nvCxnSpPr>
          <p:spPr bwMode="auto">
            <a:xfrm>
              <a:off x="4419600" y="2286000"/>
              <a:ext cx="1905000" cy="1588"/>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p:spPr>
        </p:cxnSp>
        <p:cxnSp>
          <p:nvCxnSpPr>
            <p:cNvPr id="27" name="Straight Connector 26"/>
            <p:cNvCxnSpPr/>
            <p:nvPr/>
          </p:nvCxnSpPr>
          <p:spPr bwMode="auto">
            <a:xfrm rot="5400000">
              <a:off x="3391694" y="3313906"/>
              <a:ext cx="3886200" cy="1588"/>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p:spPr>
        </p:cxnSp>
      </p:grpSp>
      <p:grpSp>
        <p:nvGrpSpPr>
          <p:cNvPr id="14" name="Group 83"/>
          <p:cNvGrpSpPr/>
          <p:nvPr/>
        </p:nvGrpSpPr>
        <p:grpSpPr>
          <a:xfrm>
            <a:off x="2438400" y="1312608"/>
            <a:ext cx="3886200" cy="3886200"/>
            <a:chOff x="2438400" y="1371600"/>
            <a:chExt cx="3886200" cy="3886200"/>
          </a:xfrm>
        </p:grpSpPr>
        <p:cxnSp>
          <p:nvCxnSpPr>
            <p:cNvPr id="20" name="Straight Connector 19"/>
            <p:cNvCxnSpPr/>
            <p:nvPr/>
          </p:nvCxnSpPr>
          <p:spPr bwMode="auto">
            <a:xfrm>
              <a:off x="2438400" y="3276600"/>
              <a:ext cx="3886200" cy="1588"/>
            </a:xfrm>
            <a:prstGeom prst="line">
              <a:avLst/>
            </a:prstGeom>
            <a:solidFill>
              <a:schemeClr val="accent1"/>
            </a:solidFill>
            <a:ln w="57150" cap="flat" cmpd="sng" algn="ctr">
              <a:solidFill>
                <a:schemeClr val="bg1">
                  <a:lumMod val="50000"/>
                </a:schemeClr>
              </a:solidFill>
              <a:prstDash val="solid"/>
              <a:round/>
              <a:headEnd type="none" w="med" len="med"/>
              <a:tailEnd type="none" w="med" len="med"/>
            </a:ln>
            <a:effectLst/>
          </p:spPr>
        </p:cxnSp>
        <p:cxnSp>
          <p:nvCxnSpPr>
            <p:cNvPr id="19" name="Straight Connector 18"/>
            <p:cNvCxnSpPr/>
            <p:nvPr/>
          </p:nvCxnSpPr>
          <p:spPr bwMode="auto">
            <a:xfrm rot="5400000">
              <a:off x="2477294" y="3313906"/>
              <a:ext cx="3886200" cy="1588"/>
            </a:xfrm>
            <a:prstGeom prst="line">
              <a:avLst/>
            </a:prstGeom>
            <a:solidFill>
              <a:schemeClr val="accent1"/>
            </a:solidFill>
            <a:ln w="57150" cap="flat" cmpd="sng" algn="ctr">
              <a:solidFill>
                <a:schemeClr val="bg1">
                  <a:lumMod val="50000"/>
                </a:schemeClr>
              </a:solidFill>
              <a:prstDash val="solid"/>
              <a:round/>
              <a:headEnd type="none" w="med" len="med"/>
              <a:tailEnd type="none" w="med" len="med"/>
            </a:ln>
            <a:effectLst/>
          </p:spPr>
        </p:cxnSp>
      </p:grpSp>
      <p:grpSp>
        <p:nvGrpSpPr>
          <p:cNvPr id="17" name="Group 82"/>
          <p:cNvGrpSpPr/>
          <p:nvPr/>
        </p:nvGrpSpPr>
        <p:grpSpPr>
          <a:xfrm>
            <a:off x="3429000" y="1311814"/>
            <a:ext cx="2895600" cy="3886994"/>
            <a:chOff x="3429000" y="1371600"/>
            <a:chExt cx="2895600" cy="3886994"/>
          </a:xfrm>
        </p:grpSpPr>
        <p:cxnSp>
          <p:nvCxnSpPr>
            <p:cNvPr id="45" name="Straight Connector 44"/>
            <p:cNvCxnSpPr/>
            <p:nvPr/>
          </p:nvCxnSpPr>
          <p:spPr bwMode="auto">
            <a:xfrm>
              <a:off x="3429000" y="3810000"/>
              <a:ext cx="2895600" cy="15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47" name="Straight Connector 46"/>
            <p:cNvCxnSpPr/>
            <p:nvPr/>
          </p:nvCxnSpPr>
          <p:spPr bwMode="auto">
            <a:xfrm>
              <a:off x="3429000" y="4724400"/>
              <a:ext cx="2895600" cy="15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48" name="Straight Connector 47"/>
            <p:cNvCxnSpPr/>
            <p:nvPr/>
          </p:nvCxnSpPr>
          <p:spPr bwMode="auto">
            <a:xfrm>
              <a:off x="4419600" y="2743200"/>
              <a:ext cx="1905000" cy="15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50" name="Straight Connector 49"/>
            <p:cNvCxnSpPr/>
            <p:nvPr/>
          </p:nvCxnSpPr>
          <p:spPr bwMode="auto">
            <a:xfrm>
              <a:off x="4419600" y="1828800"/>
              <a:ext cx="914400" cy="794"/>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51" name="Straight Connector 50"/>
            <p:cNvCxnSpPr/>
            <p:nvPr/>
          </p:nvCxnSpPr>
          <p:spPr bwMode="auto">
            <a:xfrm rot="5400000">
              <a:off x="2934494" y="3313906"/>
              <a:ext cx="3886200" cy="15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52" name="Straight Connector 51"/>
            <p:cNvCxnSpPr/>
            <p:nvPr/>
          </p:nvCxnSpPr>
          <p:spPr bwMode="auto">
            <a:xfrm rot="5400000">
              <a:off x="4305300" y="3771900"/>
              <a:ext cx="2971800" cy="15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54" name="Straight Connector 53"/>
            <p:cNvCxnSpPr/>
            <p:nvPr/>
          </p:nvCxnSpPr>
          <p:spPr bwMode="auto">
            <a:xfrm rot="5400000">
              <a:off x="2896394" y="4266406"/>
              <a:ext cx="1981200" cy="15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21" name="Group 169"/>
          <p:cNvGrpSpPr/>
          <p:nvPr/>
        </p:nvGrpSpPr>
        <p:grpSpPr>
          <a:xfrm>
            <a:off x="3429000" y="1769808"/>
            <a:ext cx="2895600" cy="3429000"/>
            <a:chOff x="3429000" y="1829594"/>
            <a:chExt cx="2895600" cy="3429000"/>
          </a:xfrm>
        </p:grpSpPr>
        <p:cxnSp>
          <p:nvCxnSpPr>
            <p:cNvPr id="89" name="Straight Connector 88"/>
            <p:cNvCxnSpPr/>
            <p:nvPr/>
          </p:nvCxnSpPr>
          <p:spPr bwMode="auto">
            <a:xfrm>
              <a:off x="3886200" y="3581400"/>
              <a:ext cx="24384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90" name="Straight Connector 89"/>
            <p:cNvCxnSpPr/>
            <p:nvPr/>
          </p:nvCxnSpPr>
          <p:spPr bwMode="auto">
            <a:xfrm>
              <a:off x="3429000" y="4495800"/>
              <a:ext cx="23622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91" name="Straight Connector 90"/>
            <p:cNvCxnSpPr/>
            <p:nvPr/>
          </p:nvCxnSpPr>
          <p:spPr bwMode="auto">
            <a:xfrm>
              <a:off x="4876800" y="2514600"/>
              <a:ext cx="9144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92" name="Straight Connector 91"/>
            <p:cNvCxnSpPr/>
            <p:nvPr/>
          </p:nvCxnSpPr>
          <p:spPr bwMode="auto">
            <a:xfrm>
              <a:off x="4876800" y="2057400"/>
              <a:ext cx="4572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93" name="Straight Connector 92"/>
            <p:cNvCxnSpPr/>
            <p:nvPr/>
          </p:nvCxnSpPr>
          <p:spPr bwMode="auto">
            <a:xfrm rot="5400000">
              <a:off x="4115594" y="2819400"/>
              <a:ext cx="1980406" cy="794"/>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94" name="Straight Connector 93"/>
            <p:cNvCxnSpPr/>
            <p:nvPr/>
          </p:nvCxnSpPr>
          <p:spPr bwMode="auto">
            <a:xfrm rot="5400000">
              <a:off x="4077494" y="3771106"/>
              <a:ext cx="29718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95" name="Straight Connector 94"/>
            <p:cNvCxnSpPr/>
            <p:nvPr/>
          </p:nvCxnSpPr>
          <p:spPr bwMode="auto">
            <a:xfrm rot="5400000">
              <a:off x="3391694" y="3999706"/>
              <a:ext cx="14478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97" name="Straight Connector 96"/>
            <p:cNvCxnSpPr/>
            <p:nvPr/>
          </p:nvCxnSpPr>
          <p:spPr bwMode="auto">
            <a:xfrm rot="5400000">
              <a:off x="5257006" y="3505200"/>
              <a:ext cx="1524794" cy="794"/>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01" name="Straight Connector 100"/>
            <p:cNvCxnSpPr/>
            <p:nvPr/>
          </p:nvCxnSpPr>
          <p:spPr bwMode="auto">
            <a:xfrm rot="5400000">
              <a:off x="3390900" y="4000500"/>
              <a:ext cx="25146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06" name="Straight Connector 105"/>
            <p:cNvCxnSpPr/>
            <p:nvPr/>
          </p:nvCxnSpPr>
          <p:spPr bwMode="auto">
            <a:xfrm>
              <a:off x="3429000" y="4038600"/>
              <a:ext cx="14478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13" name="Straight Connector 112"/>
            <p:cNvCxnSpPr/>
            <p:nvPr/>
          </p:nvCxnSpPr>
          <p:spPr bwMode="auto">
            <a:xfrm rot="5400000">
              <a:off x="3200400" y="4267200"/>
              <a:ext cx="9144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15" name="Straight Connector 114"/>
            <p:cNvCxnSpPr/>
            <p:nvPr/>
          </p:nvCxnSpPr>
          <p:spPr bwMode="auto">
            <a:xfrm>
              <a:off x="4419600" y="2971800"/>
              <a:ext cx="19050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44" name="Straight Connector 143"/>
            <p:cNvCxnSpPr/>
            <p:nvPr/>
          </p:nvCxnSpPr>
          <p:spPr bwMode="auto">
            <a:xfrm>
              <a:off x="4419600" y="4953000"/>
              <a:ext cx="13716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5" name="Straight Connector 164"/>
            <p:cNvCxnSpPr/>
            <p:nvPr/>
          </p:nvCxnSpPr>
          <p:spPr bwMode="auto">
            <a:xfrm rot="5400000">
              <a:off x="4610497" y="4762103"/>
              <a:ext cx="989806"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8" name="Straight Connector 167"/>
            <p:cNvCxnSpPr/>
            <p:nvPr/>
          </p:nvCxnSpPr>
          <p:spPr bwMode="auto">
            <a:xfrm>
              <a:off x="5334000" y="4038600"/>
              <a:ext cx="9906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grpSp>
        <p:nvGrpSpPr>
          <p:cNvPr id="22" name="Group 221"/>
          <p:cNvGrpSpPr/>
          <p:nvPr/>
        </p:nvGrpSpPr>
        <p:grpSpPr>
          <a:xfrm>
            <a:off x="3429000" y="1769808"/>
            <a:ext cx="2895600" cy="3429000"/>
            <a:chOff x="3429000" y="1828800"/>
            <a:chExt cx="2895600" cy="3429000"/>
          </a:xfrm>
        </p:grpSpPr>
        <p:cxnSp>
          <p:nvCxnSpPr>
            <p:cNvPr id="108" name="Straight Connector 107"/>
            <p:cNvCxnSpPr/>
            <p:nvPr/>
          </p:nvCxnSpPr>
          <p:spPr bwMode="auto">
            <a:xfrm>
              <a:off x="4419600" y="4953000"/>
              <a:ext cx="13716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nvGrpSpPr>
            <p:cNvPr id="24" name="Group 162"/>
            <p:cNvGrpSpPr/>
            <p:nvPr/>
          </p:nvGrpSpPr>
          <p:grpSpPr>
            <a:xfrm>
              <a:off x="3429000" y="1828800"/>
              <a:ext cx="2895600" cy="3429000"/>
              <a:chOff x="3429000" y="1828800"/>
              <a:chExt cx="2895600" cy="3429000"/>
            </a:xfrm>
          </p:grpSpPr>
          <p:cxnSp>
            <p:nvCxnSpPr>
              <p:cNvPr id="134" name="Straight Connector 133"/>
              <p:cNvCxnSpPr/>
              <p:nvPr/>
            </p:nvCxnSpPr>
            <p:spPr bwMode="auto">
              <a:xfrm>
                <a:off x="3886200" y="3581400"/>
                <a:ext cx="24384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35" name="Straight Connector 134"/>
              <p:cNvCxnSpPr/>
              <p:nvPr/>
            </p:nvCxnSpPr>
            <p:spPr bwMode="auto">
              <a:xfrm>
                <a:off x="3429000" y="4495800"/>
                <a:ext cx="23622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36" name="Straight Connector 135"/>
              <p:cNvCxnSpPr/>
              <p:nvPr/>
            </p:nvCxnSpPr>
            <p:spPr bwMode="auto">
              <a:xfrm>
                <a:off x="4876800" y="2514600"/>
                <a:ext cx="9144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37" name="Straight Connector 136"/>
              <p:cNvCxnSpPr/>
              <p:nvPr/>
            </p:nvCxnSpPr>
            <p:spPr bwMode="auto">
              <a:xfrm>
                <a:off x="4876800" y="2057400"/>
                <a:ext cx="4572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38" name="Straight Connector 137"/>
              <p:cNvCxnSpPr/>
              <p:nvPr/>
            </p:nvCxnSpPr>
            <p:spPr bwMode="auto">
              <a:xfrm rot="5400000">
                <a:off x="4648994" y="2285206"/>
                <a:ext cx="9144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39" name="Straight Connector 138"/>
              <p:cNvCxnSpPr/>
              <p:nvPr/>
            </p:nvCxnSpPr>
            <p:spPr bwMode="auto">
              <a:xfrm rot="5400000">
                <a:off x="4077494" y="3771106"/>
                <a:ext cx="29718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40" name="Straight Connector 139"/>
              <p:cNvCxnSpPr/>
              <p:nvPr/>
            </p:nvCxnSpPr>
            <p:spPr bwMode="auto">
              <a:xfrm rot="5400000">
                <a:off x="3848894" y="3542506"/>
                <a:ext cx="5334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41" name="Straight Connector 140"/>
              <p:cNvCxnSpPr/>
              <p:nvPr/>
            </p:nvCxnSpPr>
            <p:spPr bwMode="auto">
              <a:xfrm rot="5400000">
                <a:off x="5257800" y="3505200"/>
                <a:ext cx="15240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42" name="Straight Connector 141"/>
              <p:cNvCxnSpPr/>
              <p:nvPr/>
            </p:nvCxnSpPr>
            <p:spPr bwMode="auto">
              <a:xfrm rot="5400000">
                <a:off x="3391694" y="3999706"/>
                <a:ext cx="25146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43" name="Straight Connector 142"/>
              <p:cNvCxnSpPr/>
              <p:nvPr/>
            </p:nvCxnSpPr>
            <p:spPr bwMode="auto">
              <a:xfrm>
                <a:off x="3429000" y="4038600"/>
                <a:ext cx="4572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45" name="Straight Connector 144"/>
              <p:cNvCxnSpPr/>
              <p:nvPr/>
            </p:nvCxnSpPr>
            <p:spPr bwMode="auto">
              <a:xfrm rot="5400000">
                <a:off x="3201194" y="4266406"/>
                <a:ext cx="9144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46" name="Straight Connector 145"/>
              <p:cNvCxnSpPr/>
              <p:nvPr/>
            </p:nvCxnSpPr>
            <p:spPr bwMode="auto">
              <a:xfrm>
                <a:off x="4419600" y="2971800"/>
                <a:ext cx="4572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47" name="Straight Connector 146"/>
              <p:cNvCxnSpPr/>
              <p:nvPr/>
            </p:nvCxnSpPr>
            <p:spPr bwMode="auto">
              <a:xfrm rot="5400000">
                <a:off x="4839494" y="3543300"/>
                <a:ext cx="532606" cy="794"/>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50" name="Straight Connector 149"/>
              <p:cNvCxnSpPr/>
              <p:nvPr/>
            </p:nvCxnSpPr>
            <p:spPr bwMode="auto">
              <a:xfrm rot="5400000">
                <a:off x="4648200" y="4724400"/>
                <a:ext cx="9144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54" name="Straight Connector 153"/>
              <p:cNvCxnSpPr/>
              <p:nvPr/>
            </p:nvCxnSpPr>
            <p:spPr bwMode="auto">
              <a:xfrm>
                <a:off x="5334000" y="2971800"/>
                <a:ext cx="9906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55" name="Straight Connector 154"/>
              <p:cNvCxnSpPr/>
              <p:nvPr/>
            </p:nvCxnSpPr>
            <p:spPr bwMode="auto">
              <a:xfrm rot="5400000">
                <a:off x="3886994" y="4495006"/>
                <a:ext cx="4572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59" name="Straight Connector 158"/>
              <p:cNvCxnSpPr/>
              <p:nvPr/>
            </p:nvCxnSpPr>
            <p:spPr bwMode="auto">
              <a:xfrm>
                <a:off x="4419600" y="4038600"/>
                <a:ext cx="4572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0" name="Straight Connector 159"/>
              <p:cNvCxnSpPr/>
              <p:nvPr/>
            </p:nvCxnSpPr>
            <p:spPr bwMode="auto">
              <a:xfrm>
                <a:off x="5334000" y="4038600"/>
                <a:ext cx="990600" cy="1588"/>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grpSp>
      <p:sp>
        <p:nvSpPr>
          <p:cNvPr id="18" name="Rectangular Callout 17"/>
          <p:cNvSpPr/>
          <p:nvPr/>
        </p:nvSpPr>
        <p:spPr>
          <a:xfrm>
            <a:off x="457200" y="3293808"/>
            <a:ext cx="1143000" cy="612775"/>
          </a:xfrm>
          <a:prstGeom prst="wedgeRectCallout">
            <a:avLst>
              <a:gd name="adj1" fmla="val 106160"/>
              <a:gd name="adj2" fmla="val -19109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smtClean="0">
                <a:solidFill>
                  <a:schemeClr val="tx1"/>
                </a:solidFill>
              </a:rPr>
              <a:t>/ </a:t>
            </a:r>
            <a:br>
              <a:rPr lang="en-US" dirty="0" smtClean="0">
                <a:solidFill>
                  <a:schemeClr val="tx1"/>
                </a:solidFill>
              </a:rPr>
            </a:br>
            <a:r>
              <a:rPr lang="en-US" dirty="0" smtClean="0">
                <a:solidFill>
                  <a:schemeClr val="tx1"/>
                </a:solidFill>
              </a:rPr>
              <a:t>(“cell 0”)</a:t>
            </a:r>
            <a:endParaRPr lang="en-US" dirty="0">
              <a:solidFill>
                <a:schemeClr val="tx1"/>
              </a:solidFill>
            </a:endParaRPr>
          </a:p>
        </p:txBody>
      </p:sp>
      <p:sp>
        <p:nvSpPr>
          <p:cNvPr id="248" name="Rectangle 247"/>
          <p:cNvSpPr/>
          <p:nvPr/>
        </p:nvSpPr>
        <p:spPr bwMode="auto">
          <a:xfrm>
            <a:off x="2438400" y="1312608"/>
            <a:ext cx="3886200" cy="3886200"/>
          </a:xfrm>
          <a:prstGeom prst="rect">
            <a:avLst/>
          </a:prstGeom>
          <a:noFill/>
          <a:ln w="5715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Tahoma" pitchFamily="34" charset="0"/>
            </a:endParaRPr>
          </a:p>
        </p:txBody>
      </p:sp>
      <p:sp>
        <p:nvSpPr>
          <p:cNvPr id="250" name="TextBox 249"/>
          <p:cNvSpPr txBox="1"/>
          <p:nvPr/>
        </p:nvSpPr>
        <p:spPr>
          <a:xfrm>
            <a:off x="661255" y="6336268"/>
            <a:ext cx="7235124" cy="369332"/>
          </a:xfrm>
          <a:prstGeom prst="rect">
            <a:avLst/>
          </a:prstGeom>
          <a:solidFill>
            <a:srgbClr val="FFFFFF">
              <a:alpha val="74902"/>
            </a:srgbClr>
          </a:solidFill>
        </p:spPr>
        <p:txBody>
          <a:bodyPr wrap="square" rtlCol="0">
            <a:spAutoFit/>
          </a:bodyPr>
          <a:lstStyle/>
          <a:p>
            <a:r>
              <a:rPr lang="en-US" dirty="0" smtClean="0">
                <a:solidFill>
                  <a:schemeClr val="bg1"/>
                </a:solidFill>
              </a:rPr>
              <a:t>Cell-per-object Optimization:  User restricts max number of cells per object</a:t>
            </a:r>
            <a:endParaRPr lang="en-US" dirty="0">
              <a:solidFill>
                <a:schemeClr val="bg1"/>
              </a:solidFill>
            </a:endParaRPr>
          </a:p>
        </p:txBody>
      </p:sp>
      <p:grpSp>
        <p:nvGrpSpPr>
          <p:cNvPr id="30" name="Group 82"/>
          <p:cNvGrpSpPr/>
          <p:nvPr/>
        </p:nvGrpSpPr>
        <p:grpSpPr>
          <a:xfrm>
            <a:off x="3429000" y="1311814"/>
            <a:ext cx="2895600" cy="2896394"/>
            <a:chOff x="3429000" y="1371600"/>
            <a:chExt cx="2895600" cy="2896394"/>
          </a:xfrm>
        </p:grpSpPr>
        <p:cxnSp>
          <p:nvCxnSpPr>
            <p:cNvPr id="252" name="Straight Connector 251"/>
            <p:cNvCxnSpPr/>
            <p:nvPr/>
          </p:nvCxnSpPr>
          <p:spPr bwMode="auto">
            <a:xfrm>
              <a:off x="3429000" y="3810000"/>
              <a:ext cx="990600" cy="794"/>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53" name="Straight Connector 252"/>
            <p:cNvCxnSpPr/>
            <p:nvPr/>
          </p:nvCxnSpPr>
          <p:spPr bwMode="auto">
            <a:xfrm>
              <a:off x="4419600" y="2743200"/>
              <a:ext cx="1905000" cy="15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54" name="Straight Connector 253"/>
            <p:cNvCxnSpPr/>
            <p:nvPr/>
          </p:nvCxnSpPr>
          <p:spPr bwMode="auto">
            <a:xfrm>
              <a:off x="4419600" y="1828800"/>
              <a:ext cx="914400" cy="794"/>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55" name="Straight Connector 254"/>
            <p:cNvCxnSpPr/>
            <p:nvPr/>
          </p:nvCxnSpPr>
          <p:spPr bwMode="auto">
            <a:xfrm rot="5400000">
              <a:off x="3924697" y="2323703"/>
              <a:ext cx="1905794" cy="15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56" name="Straight Connector 255"/>
            <p:cNvCxnSpPr/>
            <p:nvPr/>
          </p:nvCxnSpPr>
          <p:spPr bwMode="auto">
            <a:xfrm rot="5400000">
              <a:off x="5296297" y="2781697"/>
              <a:ext cx="990600" cy="794"/>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57" name="Straight Connector 256"/>
            <p:cNvCxnSpPr/>
            <p:nvPr/>
          </p:nvCxnSpPr>
          <p:spPr bwMode="auto">
            <a:xfrm rot="5400000">
              <a:off x="3391297" y="3771503"/>
              <a:ext cx="991394" cy="15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13" name="Rectangular Callout 12"/>
          <p:cNvSpPr/>
          <p:nvPr/>
        </p:nvSpPr>
        <p:spPr>
          <a:xfrm>
            <a:off x="6858000" y="2684208"/>
            <a:ext cx="1155192" cy="612775"/>
          </a:xfrm>
          <a:prstGeom prst="wedgeRectCallout">
            <a:avLst>
              <a:gd name="adj1" fmla="val -172961"/>
              <a:gd name="adj2" fmla="val 14506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smtClean="0">
                <a:solidFill>
                  <a:schemeClr val="tx1"/>
                </a:solidFill>
              </a:rPr>
              <a:t>/4/2/3/1</a:t>
            </a:r>
            <a:endParaRPr lang="en-US" dirty="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5"/>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6"/>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7"/>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13"/>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1"/>
                                        </p:tgtEl>
                                        <p:attrNameLst>
                                          <p:attrName>style.visibility</p:attrName>
                                        </p:attrNameLst>
                                      </p:cBhvr>
                                      <p:to>
                                        <p:strVal val="hidden"/>
                                      </p:to>
                                    </p:set>
                                  </p:childTnLst>
                                </p:cTn>
                              </p:par>
                              <p:par>
                                <p:cTn id="47" presetID="1" presetClass="entr" presetSubtype="0"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xit" presetSubtype="0" fill="hold" nodeType="withEffect">
                                  <p:stCondLst>
                                    <p:cond delay="0"/>
                                  </p:stCondLst>
                                  <p:childTnLst>
                                    <p:set>
                                      <p:cBhvr>
                                        <p:cTn id="50" dur="1" fill="hold">
                                          <p:stCondLst>
                                            <p:cond delay="0"/>
                                          </p:stCondLst>
                                        </p:cTn>
                                        <p:tgtEl>
                                          <p:spTgt spid="4"/>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1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22"/>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10"/>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17"/>
                                        </p:tgtEl>
                                        <p:attrNameLst>
                                          <p:attrName>style.visibility</p:attrName>
                                        </p:attrNameLst>
                                      </p:cBhvr>
                                      <p:to>
                                        <p:strVal val="hidden"/>
                                      </p:to>
                                    </p:set>
                                  </p:childTnLst>
                                </p:cTn>
                              </p:par>
                              <p:par>
                                <p:cTn id="63" presetID="1" presetClass="entr" presetSubtype="0"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9"/>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5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32"/>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32" grpId="0" animBg="1"/>
      <p:bldP spid="18" grpId="0" animBg="1"/>
      <p:bldP spid="250" grpId="0" animBg="1"/>
      <p:bldP spid="13" grpId="0" animBg="1"/>
      <p:bldP spid="1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of the Index</a:t>
            </a:r>
            <a:endParaRPr lang="en-US" dirty="0"/>
          </a:p>
        </p:txBody>
      </p:sp>
      <p:sp>
        <p:nvSpPr>
          <p:cNvPr id="3" name="Content Placeholder 2"/>
          <p:cNvSpPr>
            <a:spLocks noGrp="1"/>
          </p:cNvSpPr>
          <p:nvPr>
            <p:ph idx="1"/>
          </p:nvPr>
        </p:nvSpPr>
        <p:spPr/>
        <p:txBody>
          <a:bodyPr/>
          <a:lstStyle/>
          <a:p>
            <a:r>
              <a:rPr lang="en-US" dirty="0" smtClean="0"/>
              <a:t>Persist a table-valued function</a:t>
            </a:r>
          </a:p>
          <a:p>
            <a:pPr lvl="1"/>
            <a:r>
              <a:rPr lang="en-US" dirty="0" smtClean="0"/>
              <a:t>Internally rewrite queries to use the table</a:t>
            </a:r>
          </a:p>
        </p:txBody>
      </p:sp>
      <p:graphicFrame>
        <p:nvGraphicFramePr>
          <p:cNvPr id="4" name="Table 3"/>
          <p:cNvGraphicFramePr>
            <a:graphicFrameLocks noGrp="1"/>
          </p:cNvGraphicFramePr>
          <p:nvPr/>
        </p:nvGraphicFramePr>
        <p:xfrm>
          <a:off x="914400" y="3357880"/>
          <a:ext cx="2971800" cy="1483360"/>
        </p:xfrm>
        <a:graphic>
          <a:graphicData uri="http://schemas.openxmlformats.org/drawingml/2006/table">
            <a:tbl>
              <a:tblPr firstRow="1" bandRow="1">
                <a:tableStyleId>{21E4AEA4-8DFA-4A89-87EB-49C32662AFE0}</a:tableStyleId>
              </a:tblPr>
              <a:tblGrid>
                <a:gridCol w="1485900"/>
                <a:gridCol w="1485900"/>
              </a:tblGrid>
              <a:tr h="370840">
                <a:tc>
                  <a:txBody>
                    <a:bodyPr/>
                    <a:lstStyle/>
                    <a:p>
                      <a:r>
                        <a:rPr lang="en-US" dirty="0" err="1" smtClean="0"/>
                        <a:t>Prim_key</a:t>
                      </a:r>
                      <a:endParaRPr lang="en-US" dirty="0">
                        <a:solidFill>
                          <a:sysClr val="windowText" lastClr="000000"/>
                        </a:solidFill>
                      </a:endParaRPr>
                    </a:p>
                  </a:txBody>
                  <a:tcPr/>
                </a:tc>
                <a:tc>
                  <a:txBody>
                    <a:bodyPr/>
                    <a:lstStyle/>
                    <a:p>
                      <a:r>
                        <a:rPr lang="en-US" dirty="0" smtClean="0"/>
                        <a:t>geometry</a:t>
                      </a:r>
                      <a:endParaRPr lang="en-US" dirty="0">
                        <a:solidFill>
                          <a:sysClr val="windowText" lastClr="000000"/>
                        </a:solidFill>
                      </a:endParaRPr>
                    </a:p>
                  </a:txBody>
                  <a:tcPr/>
                </a:tc>
              </a:tr>
              <a:tr h="370840">
                <a:tc>
                  <a:txBody>
                    <a:bodyPr/>
                    <a:lstStyle/>
                    <a:p>
                      <a:r>
                        <a:rPr lang="en-US" dirty="0" smtClean="0"/>
                        <a:t>1</a:t>
                      </a:r>
                      <a:endParaRPr lang="en-US" dirty="0"/>
                    </a:p>
                  </a:txBody>
                  <a:tcPr/>
                </a:tc>
                <a:tc>
                  <a:txBody>
                    <a:bodyPr/>
                    <a:lstStyle/>
                    <a:p>
                      <a:r>
                        <a:rPr lang="en-US" dirty="0" smtClean="0"/>
                        <a:t>g1</a:t>
                      </a:r>
                      <a:endParaRPr lang="en-US" dirty="0"/>
                    </a:p>
                  </a:txBody>
                  <a:tcPr/>
                </a:tc>
              </a:tr>
              <a:tr h="370840">
                <a:tc>
                  <a:txBody>
                    <a:bodyPr/>
                    <a:lstStyle/>
                    <a:p>
                      <a:r>
                        <a:rPr lang="en-US" dirty="0" smtClean="0"/>
                        <a:t>2</a:t>
                      </a:r>
                      <a:endParaRPr lang="en-US" dirty="0"/>
                    </a:p>
                  </a:txBody>
                  <a:tcPr/>
                </a:tc>
                <a:tc>
                  <a:txBody>
                    <a:bodyPr/>
                    <a:lstStyle/>
                    <a:p>
                      <a:r>
                        <a:rPr lang="en-US" dirty="0" smtClean="0"/>
                        <a:t>g2</a:t>
                      </a:r>
                      <a:endParaRPr lang="en-US" dirty="0"/>
                    </a:p>
                  </a:txBody>
                  <a:tcPr/>
                </a:tc>
              </a:tr>
              <a:tr h="370840">
                <a:tc>
                  <a:txBody>
                    <a:bodyPr/>
                    <a:lstStyle/>
                    <a:p>
                      <a:r>
                        <a:rPr lang="en-US" dirty="0" smtClean="0"/>
                        <a:t>3</a:t>
                      </a:r>
                      <a:endParaRPr lang="en-US" dirty="0"/>
                    </a:p>
                  </a:txBody>
                  <a:tcPr/>
                </a:tc>
                <a:tc>
                  <a:txBody>
                    <a:bodyPr/>
                    <a:lstStyle/>
                    <a:p>
                      <a:r>
                        <a:rPr lang="en-US" dirty="0" smtClean="0"/>
                        <a:t>g3</a:t>
                      </a:r>
                      <a:endParaRPr lang="en-US" dirty="0"/>
                    </a:p>
                  </a:txBody>
                  <a:tcPr/>
                </a:tc>
              </a:tr>
            </a:tbl>
          </a:graphicData>
        </a:graphic>
      </p:graphicFrame>
      <p:graphicFrame>
        <p:nvGraphicFramePr>
          <p:cNvPr id="5" name="Table 4"/>
          <p:cNvGraphicFramePr>
            <a:graphicFrameLocks noGrp="1"/>
          </p:cNvGraphicFramePr>
          <p:nvPr/>
        </p:nvGraphicFramePr>
        <p:xfrm>
          <a:off x="4953000" y="3357880"/>
          <a:ext cx="3657600" cy="2433320"/>
        </p:xfrm>
        <a:graphic>
          <a:graphicData uri="http://schemas.openxmlformats.org/drawingml/2006/table">
            <a:tbl>
              <a:tblPr firstRow="1" bandRow="1">
                <a:tableStyleId>{21E4AEA4-8DFA-4A89-87EB-49C32662AFE0}</a:tableStyleId>
              </a:tblPr>
              <a:tblGrid>
                <a:gridCol w="914400"/>
                <a:gridCol w="914400"/>
                <a:gridCol w="914400"/>
                <a:gridCol w="914400"/>
              </a:tblGrid>
              <a:tr h="304165">
                <a:tc>
                  <a:txBody>
                    <a:bodyPr/>
                    <a:lstStyle/>
                    <a:p>
                      <a:r>
                        <a:rPr lang="en-US" sz="1200" dirty="0" err="1" smtClean="0"/>
                        <a:t>Prim_key</a:t>
                      </a:r>
                      <a:endParaRPr lang="en-US" sz="1200" dirty="0">
                        <a:solidFill>
                          <a:sysClr val="windowText" lastClr="000000"/>
                        </a:solidFill>
                      </a:endParaRPr>
                    </a:p>
                  </a:txBody>
                  <a:tcPr/>
                </a:tc>
                <a:tc>
                  <a:txBody>
                    <a:bodyPr/>
                    <a:lstStyle/>
                    <a:p>
                      <a:r>
                        <a:rPr lang="en-US" sz="1200" dirty="0" err="1" smtClean="0"/>
                        <a:t>cell_id</a:t>
                      </a:r>
                      <a:endParaRPr lang="en-US" sz="1200" dirty="0">
                        <a:solidFill>
                          <a:sysClr val="windowText" lastClr="0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srid</a:t>
                      </a:r>
                      <a:endParaRPr lang="en-US" sz="1200" dirty="0" smtClean="0">
                        <a:solidFill>
                          <a:sysClr val="windowText" lastClr="000000"/>
                        </a:solidFill>
                      </a:endParaRPr>
                    </a:p>
                  </a:txBody>
                  <a:tcPr/>
                </a:tc>
                <a:tc>
                  <a:txBody>
                    <a:bodyPr/>
                    <a:lstStyle/>
                    <a:p>
                      <a:r>
                        <a:rPr lang="en-US" sz="1200" dirty="0" err="1" smtClean="0"/>
                        <a:t>cell_attr</a:t>
                      </a:r>
                      <a:endParaRPr lang="en-US" sz="1200" dirty="0">
                        <a:solidFill>
                          <a:sysClr val="windowText" lastClr="000000"/>
                        </a:solidFill>
                      </a:endParaRPr>
                    </a:p>
                  </a:txBody>
                  <a:tcPr/>
                </a:tc>
              </a:tr>
              <a:tr h="304165">
                <a:tc>
                  <a:txBody>
                    <a:bodyPr/>
                    <a:lstStyle/>
                    <a:p>
                      <a:r>
                        <a:rPr lang="en-US" sz="1200" dirty="0" smtClean="0"/>
                        <a:t>1</a:t>
                      </a:r>
                      <a:endParaRPr lang="en-US" sz="1200" dirty="0"/>
                    </a:p>
                  </a:txBody>
                  <a:tcPr/>
                </a:tc>
                <a:tc>
                  <a:txBody>
                    <a:bodyPr/>
                    <a:lstStyle/>
                    <a:p>
                      <a:r>
                        <a:rPr lang="en-US" sz="1200" dirty="0" smtClean="0"/>
                        <a:t>0x00007</a:t>
                      </a:r>
                      <a:endParaRPr lang="en-US" sz="1200" dirty="0"/>
                    </a:p>
                  </a:txBody>
                  <a:tcPr/>
                </a:tc>
                <a:tc>
                  <a:txBody>
                    <a:bodyPr/>
                    <a:lstStyle/>
                    <a:p>
                      <a:r>
                        <a:rPr lang="en-US" sz="1200" dirty="0" smtClean="0"/>
                        <a:t>42</a:t>
                      </a:r>
                      <a:endParaRPr lang="en-US" sz="1200" dirty="0"/>
                    </a:p>
                  </a:txBody>
                  <a:tcPr/>
                </a:tc>
                <a:tc>
                  <a:txBody>
                    <a:bodyPr/>
                    <a:lstStyle/>
                    <a:p>
                      <a:r>
                        <a:rPr lang="en-US" sz="1200" dirty="0" smtClean="0"/>
                        <a:t>0</a:t>
                      </a:r>
                      <a:endParaRPr lang="en-US" sz="1200" dirty="0"/>
                    </a:p>
                  </a:txBody>
                  <a:tcPr/>
                </a:tc>
              </a:tr>
              <a:tr h="304165">
                <a:tc>
                  <a:txBody>
                    <a:bodyPr/>
                    <a:lstStyle/>
                    <a:p>
                      <a:r>
                        <a:rPr lang="en-US" sz="1200" dirty="0" smtClean="0"/>
                        <a:t>3</a:t>
                      </a:r>
                      <a:endParaRPr lang="en-US" sz="1200" dirty="0"/>
                    </a:p>
                  </a:txBody>
                  <a:tcPr/>
                </a:tc>
                <a:tc>
                  <a:txBody>
                    <a:bodyPr/>
                    <a:lstStyle/>
                    <a:p>
                      <a:r>
                        <a:rPr lang="en-US" sz="1200" dirty="0" smtClean="0"/>
                        <a:t>0x00007</a:t>
                      </a:r>
                      <a:endParaRPr lang="en-US" sz="1200" dirty="0"/>
                    </a:p>
                  </a:txBody>
                  <a:tcPr/>
                </a:tc>
                <a:tc>
                  <a:txBody>
                    <a:bodyPr/>
                    <a:lstStyle/>
                    <a:p>
                      <a:r>
                        <a:rPr lang="en-US" sz="1200" dirty="0" smtClean="0"/>
                        <a:t>42</a:t>
                      </a:r>
                      <a:endParaRPr lang="en-US" sz="1200" dirty="0"/>
                    </a:p>
                  </a:txBody>
                  <a:tcPr/>
                </a:tc>
                <a:tc>
                  <a:txBody>
                    <a:bodyPr/>
                    <a:lstStyle/>
                    <a:p>
                      <a:r>
                        <a:rPr lang="en-US" sz="1200" dirty="0" smtClean="0"/>
                        <a:t>1</a:t>
                      </a:r>
                      <a:endParaRPr lang="en-US" sz="1200" dirty="0"/>
                    </a:p>
                  </a:txBody>
                  <a:tcPr/>
                </a:tc>
              </a:tr>
              <a:tr h="304165">
                <a:tc>
                  <a:txBody>
                    <a:bodyPr/>
                    <a:lstStyle/>
                    <a:p>
                      <a:r>
                        <a:rPr lang="en-US" sz="1200" dirty="0" smtClean="0"/>
                        <a:t>3</a:t>
                      </a:r>
                      <a:endParaRPr lang="en-US" sz="1200" dirty="0"/>
                    </a:p>
                  </a:txBody>
                  <a:tcPr/>
                </a:tc>
                <a:tc>
                  <a:txBody>
                    <a:bodyPr/>
                    <a:lstStyle/>
                    <a:p>
                      <a:r>
                        <a:rPr lang="en-US" sz="1200" dirty="0" smtClean="0"/>
                        <a:t>0x0000A</a:t>
                      </a:r>
                      <a:endParaRPr lang="en-US" sz="1200" dirty="0"/>
                    </a:p>
                  </a:txBody>
                  <a:tcPr/>
                </a:tc>
                <a:tc>
                  <a:txBody>
                    <a:bodyPr/>
                    <a:lstStyle/>
                    <a:p>
                      <a:r>
                        <a:rPr lang="en-US" sz="1200" dirty="0" smtClean="0"/>
                        <a:t>42</a:t>
                      </a:r>
                      <a:endParaRPr lang="en-US" sz="1200" dirty="0"/>
                    </a:p>
                  </a:txBody>
                  <a:tcPr/>
                </a:tc>
                <a:tc>
                  <a:txBody>
                    <a:bodyPr/>
                    <a:lstStyle/>
                    <a:p>
                      <a:r>
                        <a:rPr lang="en-US" sz="1200" dirty="0" smtClean="0"/>
                        <a:t>2</a:t>
                      </a:r>
                      <a:endParaRPr lang="en-US" sz="1200" dirty="0"/>
                    </a:p>
                  </a:txBody>
                  <a:tcPr/>
                </a:tc>
              </a:tr>
              <a:tr h="304165">
                <a:tc>
                  <a:txBody>
                    <a:bodyPr/>
                    <a:lstStyle/>
                    <a:p>
                      <a:r>
                        <a:rPr lang="en-US" sz="1200" dirty="0" smtClean="0"/>
                        <a:t>3</a:t>
                      </a:r>
                      <a:endParaRPr lang="en-US" sz="1200" dirty="0"/>
                    </a:p>
                  </a:txBody>
                  <a:tcPr/>
                </a:tc>
                <a:tc>
                  <a:txBody>
                    <a:bodyPr/>
                    <a:lstStyle/>
                    <a:p>
                      <a:r>
                        <a:rPr lang="en-US" sz="1200" dirty="0" smtClean="0"/>
                        <a:t>0x0000B</a:t>
                      </a:r>
                      <a:endParaRPr lang="en-US" sz="1200" dirty="0"/>
                    </a:p>
                  </a:txBody>
                  <a:tcPr/>
                </a:tc>
                <a:tc>
                  <a:txBody>
                    <a:bodyPr/>
                    <a:lstStyle/>
                    <a:p>
                      <a:r>
                        <a:rPr lang="en-US" sz="1200" dirty="0" smtClean="0"/>
                        <a:t>42</a:t>
                      </a:r>
                      <a:endParaRPr lang="en-US" sz="1200" dirty="0"/>
                    </a:p>
                  </a:txBody>
                  <a:tcPr/>
                </a:tc>
                <a:tc>
                  <a:txBody>
                    <a:bodyPr/>
                    <a:lstStyle/>
                    <a:p>
                      <a:r>
                        <a:rPr lang="en-US" sz="1200" dirty="0" smtClean="0"/>
                        <a:t>0</a:t>
                      </a:r>
                      <a:endParaRPr lang="en-US" sz="1200" dirty="0"/>
                    </a:p>
                  </a:txBody>
                  <a:tcPr/>
                </a:tc>
              </a:tr>
              <a:tr h="304165">
                <a:tc>
                  <a:txBody>
                    <a:bodyPr/>
                    <a:lstStyle/>
                    <a:p>
                      <a:r>
                        <a:rPr lang="en-US" sz="1200" dirty="0" smtClean="0"/>
                        <a:t>3</a:t>
                      </a:r>
                      <a:endParaRPr lang="en-US" sz="1200" dirty="0"/>
                    </a:p>
                  </a:txBody>
                  <a:tcPr/>
                </a:tc>
                <a:tc>
                  <a:txBody>
                    <a:bodyPr/>
                    <a:lstStyle/>
                    <a:p>
                      <a:r>
                        <a:rPr lang="en-US" sz="1200" dirty="0" smtClean="0"/>
                        <a:t>0x0000C</a:t>
                      </a:r>
                      <a:endParaRPr lang="en-US" sz="1200" dirty="0"/>
                    </a:p>
                  </a:txBody>
                  <a:tcPr/>
                </a:tc>
                <a:tc>
                  <a:txBody>
                    <a:bodyPr/>
                    <a:lstStyle/>
                    <a:p>
                      <a:r>
                        <a:rPr lang="en-US" sz="1200" dirty="0" smtClean="0"/>
                        <a:t>42</a:t>
                      </a:r>
                      <a:endParaRPr lang="en-US" sz="1200" dirty="0"/>
                    </a:p>
                  </a:txBody>
                  <a:tcPr/>
                </a:tc>
                <a:tc>
                  <a:txBody>
                    <a:bodyPr/>
                    <a:lstStyle/>
                    <a:p>
                      <a:r>
                        <a:rPr lang="en-US" sz="1200" dirty="0" smtClean="0"/>
                        <a:t>1</a:t>
                      </a:r>
                      <a:endParaRPr lang="en-US" sz="1200" dirty="0"/>
                    </a:p>
                  </a:txBody>
                  <a:tcPr/>
                </a:tc>
              </a:tr>
              <a:tr h="304165">
                <a:tc>
                  <a:txBody>
                    <a:bodyPr/>
                    <a:lstStyle/>
                    <a:p>
                      <a:r>
                        <a:rPr lang="en-US" sz="1200" dirty="0" smtClean="0"/>
                        <a:t>1</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0x0000D</a:t>
                      </a:r>
                    </a:p>
                  </a:txBody>
                  <a:tcPr/>
                </a:tc>
                <a:tc>
                  <a:txBody>
                    <a:bodyPr/>
                    <a:lstStyle/>
                    <a:p>
                      <a:r>
                        <a:rPr lang="en-US" sz="1200" dirty="0" smtClean="0"/>
                        <a:t>42</a:t>
                      </a:r>
                      <a:endParaRPr lang="en-US" sz="1200" dirty="0"/>
                    </a:p>
                  </a:txBody>
                  <a:tcPr/>
                </a:tc>
                <a:tc>
                  <a:txBody>
                    <a:bodyPr/>
                    <a:lstStyle/>
                    <a:p>
                      <a:r>
                        <a:rPr lang="en-US" sz="1200" dirty="0" smtClean="0"/>
                        <a:t>0</a:t>
                      </a:r>
                      <a:endParaRPr lang="en-US" sz="1200" dirty="0"/>
                    </a:p>
                  </a:txBody>
                  <a:tcPr/>
                </a:tc>
              </a:tr>
              <a:tr h="304165">
                <a:tc>
                  <a:txBody>
                    <a:bodyPr/>
                    <a:lstStyle/>
                    <a:p>
                      <a:r>
                        <a:rPr lang="en-US" sz="1200" dirty="0" smtClean="0"/>
                        <a:t>2</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0x00014</a:t>
                      </a:r>
                    </a:p>
                  </a:txBody>
                  <a:tcPr/>
                </a:tc>
                <a:tc>
                  <a:txBody>
                    <a:bodyPr/>
                    <a:lstStyle/>
                    <a:p>
                      <a:r>
                        <a:rPr lang="en-US" sz="1200" dirty="0" smtClean="0"/>
                        <a:t>42</a:t>
                      </a:r>
                      <a:endParaRPr lang="en-US" sz="1200" dirty="0"/>
                    </a:p>
                  </a:txBody>
                  <a:tcPr/>
                </a:tc>
                <a:tc>
                  <a:txBody>
                    <a:bodyPr/>
                    <a:lstStyle/>
                    <a:p>
                      <a:r>
                        <a:rPr lang="en-US" sz="1200" dirty="0" smtClean="0"/>
                        <a:t>1</a:t>
                      </a:r>
                      <a:endParaRPr lang="en-US" sz="1200" dirty="0"/>
                    </a:p>
                  </a:txBody>
                  <a:tcPr/>
                </a:tc>
              </a:tr>
            </a:tbl>
          </a:graphicData>
        </a:graphic>
      </p:graphicFrame>
      <p:sp>
        <p:nvSpPr>
          <p:cNvPr id="7" name="Curved Up Arrow 6"/>
          <p:cNvSpPr/>
          <p:nvPr/>
        </p:nvSpPr>
        <p:spPr bwMode="auto">
          <a:xfrm rot="10800000">
            <a:off x="1371600" y="2590800"/>
            <a:ext cx="4343400" cy="762000"/>
          </a:xfrm>
          <a:prstGeom prst="curvedUpArrow">
            <a:avLst>
              <a:gd name="adj1" fmla="val 29189"/>
              <a:gd name="adj2" fmla="val 56434"/>
              <a:gd name="adj3" fmla="val 33511"/>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eaLnBrk="1" hangingPunct="1"/>
            <a:endParaRPr kumimoji="0" lang="en-US" sz="1200" b="0" i="0" u="none" strike="noStrike" cap="none" normalizeH="0" baseline="0" dirty="0" smtClean="0">
              <a:solidFill>
                <a:schemeClr val="tx1"/>
              </a:solidFill>
              <a:effectLst/>
              <a:latin typeface="+mj-lt"/>
            </a:endParaRPr>
          </a:p>
        </p:txBody>
      </p:sp>
      <p:sp>
        <p:nvSpPr>
          <p:cNvPr id="10" name="TextBox 9"/>
          <p:cNvSpPr txBox="1"/>
          <p:nvPr/>
        </p:nvSpPr>
        <p:spPr>
          <a:xfrm>
            <a:off x="1162574" y="4894277"/>
            <a:ext cx="1970026" cy="461665"/>
          </a:xfrm>
          <a:prstGeom prst="rect">
            <a:avLst/>
          </a:prstGeom>
          <a:noFill/>
        </p:spPr>
        <p:txBody>
          <a:bodyPr wrap="none" rtlCol="0">
            <a:spAutoFit/>
          </a:bodyPr>
          <a:lstStyle/>
          <a:p>
            <a:r>
              <a:rPr lang="en-US" sz="2400" dirty="0" smtClean="0">
                <a:latin typeface="Segoe" pitchFamily="34" charset="0"/>
              </a:rPr>
              <a:t>Base Table T</a:t>
            </a:r>
          </a:p>
        </p:txBody>
      </p:sp>
      <p:sp>
        <p:nvSpPr>
          <p:cNvPr id="12" name="TextBox 11"/>
          <p:cNvSpPr txBox="1"/>
          <p:nvPr/>
        </p:nvSpPr>
        <p:spPr>
          <a:xfrm>
            <a:off x="5097273" y="5858574"/>
            <a:ext cx="3105722" cy="461665"/>
          </a:xfrm>
          <a:prstGeom prst="rect">
            <a:avLst/>
          </a:prstGeom>
          <a:noFill/>
        </p:spPr>
        <p:txBody>
          <a:bodyPr wrap="none" rtlCol="0">
            <a:spAutoFit/>
          </a:bodyPr>
          <a:lstStyle/>
          <a:p>
            <a:r>
              <a:rPr lang="en-US" sz="2400" dirty="0" smtClean="0">
                <a:latin typeface="Segoe" pitchFamily="34" charset="0"/>
              </a:rPr>
              <a:t>Internal Table for </a:t>
            </a:r>
            <a:r>
              <a:rPr lang="en-US" sz="2400" dirty="0" err="1" smtClean="0">
                <a:latin typeface="Segoe" pitchFamily="34" charset="0"/>
              </a:rPr>
              <a:t>sixd</a:t>
            </a:r>
            <a:endParaRPr lang="en-US" sz="2400" dirty="0" smtClean="0">
              <a:latin typeface="Segoe" pitchFamily="34" charset="0"/>
            </a:endParaRPr>
          </a:p>
        </p:txBody>
      </p:sp>
      <p:sp>
        <p:nvSpPr>
          <p:cNvPr id="15" name="Rectangle 14"/>
          <p:cNvSpPr/>
          <p:nvPr/>
        </p:nvSpPr>
        <p:spPr>
          <a:xfrm>
            <a:off x="-180976" y="5707529"/>
            <a:ext cx="5400675" cy="830997"/>
          </a:xfrm>
          <a:prstGeom prst="rect">
            <a:avLst/>
          </a:prstGeom>
        </p:spPr>
        <p:txBody>
          <a:bodyPr wrap="square">
            <a:spAutoFit/>
          </a:bodyPr>
          <a:lstStyle/>
          <a:p>
            <a:pPr lvl="1"/>
            <a:r>
              <a:rPr lang="en-US" sz="2400" dirty="0" smtClean="0">
                <a:latin typeface="Consolas" pitchFamily="49" charset="0"/>
              </a:rPr>
              <a:t>CREATE SPATIAL INDEX </a:t>
            </a:r>
            <a:r>
              <a:rPr lang="en-US" sz="2400" dirty="0" err="1" smtClean="0">
                <a:latin typeface="Consolas" pitchFamily="49" charset="0"/>
              </a:rPr>
              <a:t>sixd</a:t>
            </a:r>
            <a:endParaRPr lang="en-US" sz="2400" dirty="0" smtClean="0">
              <a:latin typeface="Consolas" pitchFamily="49" charset="0"/>
            </a:endParaRPr>
          </a:p>
          <a:p>
            <a:pPr lvl="1">
              <a:buNone/>
            </a:pPr>
            <a:r>
              <a:rPr lang="en-US" sz="2400" dirty="0" smtClean="0">
                <a:latin typeface="Consolas" pitchFamily="49" charset="0"/>
              </a:rPr>
              <a:t>ON T(geography)</a:t>
            </a:r>
          </a:p>
        </p:txBody>
      </p:sp>
      <p:sp>
        <p:nvSpPr>
          <p:cNvPr id="17" name="Line Callout 2 16"/>
          <p:cNvSpPr/>
          <p:nvPr/>
        </p:nvSpPr>
        <p:spPr bwMode="auto">
          <a:xfrm>
            <a:off x="3352800" y="2438400"/>
            <a:ext cx="4191000" cy="762000"/>
          </a:xfrm>
          <a:prstGeom prst="borderCallout2">
            <a:avLst>
              <a:gd name="adj1" fmla="val 47322"/>
              <a:gd name="adj2" fmla="val 100459"/>
              <a:gd name="adj3" fmla="val 50180"/>
              <a:gd name="adj4" fmla="val 113743"/>
              <a:gd name="adj5" fmla="val 114324"/>
              <a:gd name="adj6" fmla="val 113688"/>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effectLst/>
                <a:latin typeface="Segoe"/>
              </a:rPr>
              <a:t>0</a:t>
            </a:r>
            <a:r>
              <a:rPr kumimoji="0" lang="en-US" sz="1400" b="0" i="0" u="none" strike="noStrike" cap="none" normalizeH="0" dirty="0" smtClean="0">
                <a:ln>
                  <a:noFill/>
                </a:ln>
                <a:effectLst/>
                <a:latin typeface="Segoe"/>
              </a:rPr>
              <a:t> – cell at least touches the object (but not 1 or 2)</a:t>
            </a:r>
          </a:p>
          <a:p>
            <a:pPr marL="0" marR="0" indent="0" algn="l" defTabSz="914400" rtl="0" eaLnBrk="0" fontAlgn="base" latinLnBrk="0" hangingPunct="0">
              <a:lnSpc>
                <a:spcPct val="100000"/>
              </a:lnSpc>
              <a:spcBef>
                <a:spcPct val="0"/>
              </a:spcBef>
              <a:spcAft>
                <a:spcPct val="0"/>
              </a:spcAft>
              <a:buClrTx/>
              <a:buSzTx/>
              <a:buFontTx/>
              <a:buNone/>
              <a:tabLst/>
            </a:pPr>
            <a:r>
              <a:rPr lang="en-US" sz="1400" dirty="0" smtClean="0">
                <a:latin typeface="Segoe"/>
              </a:rPr>
              <a:t>1 – guarantee that object partially covers cell</a:t>
            </a:r>
          </a:p>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dirty="0" smtClean="0">
                <a:ln>
                  <a:noFill/>
                </a:ln>
                <a:effectLst/>
                <a:latin typeface="Segoe"/>
              </a:rPr>
              <a:t>2 – object covers cell </a:t>
            </a:r>
            <a:endParaRPr kumimoji="0" lang="en-US" sz="1400" b="0" i="0" u="none" strike="noStrike" cap="none" normalizeH="0" baseline="0" dirty="0" smtClean="0">
              <a:ln>
                <a:noFill/>
              </a:ln>
              <a:effectLst/>
              <a:latin typeface="Segoe"/>
            </a:endParaRPr>
          </a:p>
        </p:txBody>
      </p:sp>
      <p:sp>
        <p:nvSpPr>
          <p:cNvPr id="18" name="Rectangle 17"/>
          <p:cNvSpPr/>
          <p:nvPr/>
        </p:nvSpPr>
        <p:spPr>
          <a:xfrm>
            <a:off x="2163711" y="2819400"/>
            <a:ext cx="2758255" cy="307777"/>
          </a:xfrm>
          <a:prstGeom prst="rect">
            <a:avLst/>
          </a:prstGeom>
        </p:spPr>
        <p:txBody>
          <a:bodyPr wrap="none">
            <a:spAutoFit/>
          </a:bodyPr>
          <a:lstStyle/>
          <a:p>
            <a:pPr algn="ctr" defTabSz="1096963" eaLnBrk="1" hangingPunct="1"/>
            <a:r>
              <a:rPr lang="en-US" sz="1400" dirty="0" smtClean="0"/>
              <a:t>15 columns and 895 byte limitation</a:t>
            </a:r>
          </a:p>
        </p:txBody>
      </p:sp>
      <p:sp>
        <p:nvSpPr>
          <p:cNvPr id="19" name="Line Callout 2 18"/>
          <p:cNvSpPr/>
          <p:nvPr/>
        </p:nvSpPr>
        <p:spPr bwMode="auto">
          <a:xfrm>
            <a:off x="4432515" y="2549471"/>
            <a:ext cx="2224007" cy="694841"/>
          </a:xfrm>
          <a:prstGeom prst="borderCallout2">
            <a:avLst>
              <a:gd name="adj1" fmla="val 47322"/>
              <a:gd name="adj2" fmla="val 100459"/>
              <a:gd name="adj3" fmla="val 50180"/>
              <a:gd name="adj4" fmla="val 113743"/>
              <a:gd name="adj5" fmla="val 114324"/>
              <a:gd name="adj6" fmla="val 113688"/>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effectLst/>
                <a:latin typeface="Segoe"/>
              </a:rPr>
              <a:t>Spatial Reference ID</a:t>
            </a:r>
            <a:endParaRPr lang="en-US" sz="1400" dirty="0" smtClean="0">
              <a:latin typeface="Segoe"/>
            </a:endParaRPr>
          </a:p>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effectLst/>
                <a:latin typeface="Segoe"/>
              </a:rPr>
              <a:t>Have</a:t>
            </a:r>
            <a:r>
              <a:rPr kumimoji="0" lang="en-US" sz="1400" b="0" i="0" u="none" strike="noStrike" cap="none" normalizeH="0" dirty="0" smtClean="0">
                <a:ln>
                  <a:noFill/>
                </a:ln>
                <a:effectLst/>
                <a:latin typeface="Segoe"/>
              </a:rPr>
              <a:t> to be the same to produce match</a:t>
            </a:r>
            <a:endParaRPr kumimoji="0" lang="en-US" sz="1400" b="0" i="0" u="none" strike="noStrike" cap="none" normalizeH="0" baseline="0" dirty="0" smtClean="0">
              <a:ln>
                <a:noFill/>
              </a:ln>
              <a:effectLst/>
              <a:latin typeface="Segoe"/>
            </a:endParaRPr>
          </a:p>
        </p:txBody>
      </p:sp>
      <p:sp>
        <p:nvSpPr>
          <p:cNvPr id="20" name="Line Callout 2 19"/>
          <p:cNvSpPr/>
          <p:nvPr/>
        </p:nvSpPr>
        <p:spPr bwMode="auto">
          <a:xfrm>
            <a:off x="3975316" y="2593383"/>
            <a:ext cx="1981200" cy="694841"/>
          </a:xfrm>
          <a:prstGeom prst="borderCallout2">
            <a:avLst>
              <a:gd name="adj1" fmla="val 47322"/>
              <a:gd name="adj2" fmla="val 100459"/>
              <a:gd name="adj3" fmla="val 50180"/>
              <a:gd name="adj4" fmla="val 113743"/>
              <a:gd name="adj5" fmla="val 114324"/>
              <a:gd name="adj6" fmla="val 113688"/>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effectLst/>
                <a:latin typeface="Segoe"/>
              </a:rPr>
              <a:t>Varbinary</a:t>
            </a:r>
            <a:r>
              <a:rPr kumimoji="0" lang="en-US" sz="1400" b="0" i="0" u="none" strike="noStrike" cap="none" normalizeH="0" dirty="0" smtClean="0">
                <a:ln>
                  <a:noFill/>
                </a:ln>
                <a:effectLst/>
                <a:latin typeface="Segoe"/>
              </a:rPr>
              <a:t>(5) encoding of grid cell id</a:t>
            </a:r>
            <a:endParaRPr kumimoji="0" lang="en-US" sz="1400" b="0" i="0" u="none" strike="noStrike" cap="none" normalizeH="0" baseline="0" dirty="0" smtClean="0">
              <a:ln>
                <a:noFill/>
              </a:ln>
              <a:effectLst/>
              <a:latin typeface="Segoe"/>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18"/>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7"/>
                                        </p:tgtEl>
                                        <p:attrNameLst>
                                          <p:attrName>style.visibility</p:attrName>
                                        </p:attrNameLst>
                                      </p:cBhvr>
                                      <p:to>
                                        <p:strVal val="hidden"/>
                                      </p:to>
                                    </p:set>
                                  </p:childTnLst>
                                </p:cTn>
                              </p:par>
                              <p:par>
                                <p:cTn id="28" presetID="1"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grpId="1" nodeType="clickEffect">
                                  <p:stCondLst>
                                    <p:cond delay="0"/>
                                  </p:stCondLst>
                                  <p:childTnLst>
                                    <p:set>
                                      <p:cBhvr>
                                        <p:cTn id="33" dur="1" fill="hold">
                                          <p:stCondLst>
                                            <p:cond delay="0"/>
                                          </p:stCondLst>
                                        </p:cTn>
                                        <p:tgtEl>
                                          <p:spTgt spid="20"/>
                                        </p:tgtEl>
                                        <p:attrNameLst>
                                          <p:attrName>style.visibility</p:attrName>
                                        </p:attrNameLst>
                                      </p:cBhvr>
                                      <p:to>
                                        <p:strVal val="hidden"/>
                                      </p:to>
                                    </p:set>
                                  </p:childTnLst>
                                </p:cTn>
                              </p:par>
                              <p:par>
                                <p:cTn id="34" presetID="1"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grpId="1" nodeType="clickEffect">
                                  <p:stCondLst>
                                    <p:cond delay="0"/>
                                  </p:stCondLst>
                                  <p:childTnLst>
                                    <p:set>
                                      <p:cBhvr>
                                        <p:cTn id="39" dur="1" fill="hold">
                                          <p:stCondLst>
                                            <p:cond delay="0"/>
                                          </p:stCondLst>
                                        </p:cTn>
                                        <p:tgtEl>
                                          <p:spTgt spid="19"/>
                                        </p:tgtEl>
                                        <p:attrNameLst>
                                          <p:attrName>style.visibility</p:attrName>
                                        </p:attrNameLst>
                                      </p:cBhvr>
                                      <p:to>
                                        <p:strVal val="hidden"/>
                                      </p:to>
                                    </p:set>
                                  </p:childTnLst>
                                </p:cTn>
                              </p:par>
                              <p:par>
                                <p:cTn id="40" presetID="1"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2" grpId="0"/>
      <p:bldP spid="15" grpId="0"/>
      <p:bldP spid="17" grpId="0" animBg="1"/>
      <p:bldP spid="18" grpId="0"/>
      <p:bldP spid="18" grpId="1"/>
      <p:bldP spid="19" grpId="0" animBg="1"/>
      <p:bldP spid="19" grpId="1" animBg="1"/>
      <p:bldP spid="20" grpId="0" animBg="1"/>
      <p:bldP spid="20"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Index </a:t>
            </a:r>
            <a:r>
              <a:rPr lang="en-US" dirty="0" smtClean="0"/>
              <a:t>Creation and Maintenance</a:t>
            </a:r>
            <a:endParaRPr lang="en-US" dirty="0"/>
          </a:p>
        </p:txBody>
      </p:sp>
      <p:sp>
        <p:nvSpPr>
          <p:cNvPr id="3" name="Content Placeholder 2"/>
          <p:cNvSpPr>
            <a:spLocks noGrp="1"/>
          </p:cNvSpPr>
          <p:nvPr>
            <p:ph type="body" sz="quarter" idx="10"/>
          </p:nvPr>
        </p:nvSpPr>
        <p:spPr>
          <a:xfrm>
            <a:off x="379305" y="1324391"/>
            <a:ext cx="8346073" cy="4518720"/>
          </a:xfrm>
        </p:spPr>
        <p:txBody>
          <a:bodyPr>
            <a:noAutofit/>
          </a:bodyPr>
          <a:lstStyle/>
          <a:p>
            <a:r>
              <a:rPr lang="en-US" sz="2000" dirty="0" smtClean="0"/>
              <a:t>Create index example GEOMETRY:</a:t>
            </a:r>
          </a:p>
          <a:p>
            <a:pPr lvl="1">
              <a:buNone/>
            </a:pPr>
            <a:r>
              <a:rPr lang="en-US" sz="1800" dirty="0" smtClean="0">
                <a:latin typeface="Consolas" pitchFamily="49" charset="0"/>
              </a:rPr>
              <a:t>CREATE SPATIAL INDEX </a:t>
            </a:r>
            <a:r>
              <a:rPr lang="en-US" sz="1800" dirty="0" err="1" smtClean="0">
                <a:latin typeface="Consolas" pitchFamily="49" charset="0"/>
              </a:rPr>
              <a:t>sixd</a:t>
            </a:r>
            <a:endParaRPr lang="en-US" sz="1800" dirty="0" smtClean="0">
              <a:latin typeface="Consolas" pitchFamily="49" charset="0"/>
            </a:endParaRPr>
          </a:p>
          <a:p>
            <a:pPr lvl="1">
              <a:buNone/>
            </a:pPr>
            <a:r>
              <a:rPr lang="en-US" sz="1800" dirty="0" smtClean="0">
                <a:latin typeface="Consolas" pitchFamily="49" charset="0"/>
              </a:rPr>
              <a:t>ON </a:t>
            </a:r>
            <a:r>
              <a:rPr lang="en-US" sz="1800" dirty="0" err="1" smtClean="0">
                <a:latin typeface="Consolas" pitchFamily="49" charset="0"/>
              </a:rPr>
              <a:t>spatial_table</a:t>
            </a:r>
            <a:r>
              <a:rPr lang="en-US" sz="1800" dirty="0" smtClean="0">
                <a:latin typeface="Consolas" pitchFamily="49" charset="0"/>
              </a:rPr>
              <a:t>(</a:t>
            </a:r>
            <a:r>
              <a:rPr lang="en-US" sz="1800" dirty="0" err="1" smtClean="0">
                <a:latin typeface="Consolas" pitchFamily="49" charset="0"/>
              </a:rPr>
              <a:t>geom_column</a:t>
            </a:r>
            <a:r>
              <a:rPr lang="en-US" sz="1800" dirty="0" smtClean="0">
                <a:latin typeface="Consolas" pitchFamily="49" charset="0"/>
              </a:rPr>
              <a:t>)</a:t>
            </a:r>
          </a:p>
          <a:p>
            <a:pPr lvl="1">
              <a:buNone/>
            </a:pPr>
            <a:r>
              <a:rPr lang="en-US" sz="1800" dirty="0" smtClean="0">
                <a:latin typeface="Consolas" pitchFamily="49" charset="0"/>
              </a:rPr>
              <a:t>WITH (</a:t>
            </a:r>
          </a:p>
          <a:p>
            <a:pPr lvl="1">
              <a:buNone/>
            </a:pPr>
            <a:r>
              <a:rPr lang="en-US" sz="1800" dirty="0" smtClean="0">
                <a:latin typeface="Consolas" pitchFamily="49" charset="0"/>
              </a:rPr>
              <a:t>	BOUNDING_BOX = (0, 0, 500, 500),</a:t>
            </a:r>
          </a:p>
          <a:p>
            <a:pPr lvl="1">
              <a:buNone/>
            </a:pPr>
            <a:r>
              <a:rPr lang="en-US" sz="1800" dirty="0" smtClean="0">
                <a:latin typeface="Consolas" pitchFamily="49" charset="0"/>
              </a:rPr>
              <a:t>	GRIDS = (LOW, LOW, MEDIUM, HIGH),</a:t>
            </a:r>
          </a:p>
          <a:p>
            <a:pPr lvl="1">
              <a:buNone/>
            </a:pPr>
            <a:r>
              <a:rPr lang="en-US" sz="1800" dirty="0" smtClean="0">
                <a:latin typeface="Consolas" pitchFamily="49" charset="0"/>
              </a:rPr>
              <a:t>	CELLS_PER_OBJECT = 20)</a:t>
            </a:r>
            <a:br>
              <a:rPr lang="en-US" sz="1800" dirty="0" smtClean="0">
                <a:latin typeface="Consolas" pitchFamily="49" charset="0"/>
              </a:rPr>
            </a:br>
            <a:endParaRPr lang="en-US" sz="1800" dirty="0" smtClean="0">
              <a:latin typeface="Consolas" pitchFamily="49" charset="0"/>
            </a:endParaRPr>
          </a:p>
          <a:p>
            <a:r>
              <a:rPr lang="en-US" sz="2000" dirty="0" smtClean="0"/>
              <a:t>Create index example GEOGRAPHY:</a:t>
            </a:r>
          </a:p>
          <a:p>
            <a:pPr lvl="1">
              <a:buNone/>
            </a:pPr>
            <a:r>
              <a:rPr lang="en-US" sz="1800" dirty="0" smtClean="0">
                <a:latin typeface="Consolas" pitchFamily="49" charset="0"/>
              </a:rPr>
              <a:t>CREATE SPATIAL INDEX </a:t>
            </a:r>
            <a:r>
              <a:rPr lang="en-US" sz="1800" dirty="0" err="1" smtClean="0">
                <a:latin typeface="Consolas" pitchFamily="49" charset="0"/>
              </a:rPr>
              <a:t>sixd</a:t>
            </a:r>
            <a:endParaRPr lang="en-US" sz="1800" dirty="0" smtClean="0">
              <a:latin typeface="Consolas" pitchFamily="49" charset="0"/>
            </a:endParaRPr>
          </a:p>
          <a:p>
            <a:pPr lvl="1">
              <a:buNone/>
            </a:pPr>
            <a:r>
              <a:rPr lang="en-US" sz="1800" dirty="0" smtClean="0">
                <a:latin typeface="Consolas" pitchFamily="49" charset="0"/>
              </a:rPr>
              <a:t>ON </a:t>
            </a:r>
            <a:r>
              <a:rPr lang="en-US" sz="1800" dirty="0" err="1" smtClean="0">
                <a:latin typeface="Consolas" pitchFamily="49" charset="0"/>
              </a:rPr>
              <a:t>spatial_table</a:t>
            </a:r>
            <a:r>
              <a:rPr lang="en-US" sz="1800" dirty="0" smtClean="0">
                <a:latin typeface="Consolas" pitchFamily="49" charset="0"/>
              </a:rPr>
              <a:t>(</a:t>
            </a:r>
            <a:r>
              <a:rPr lang="en-US" sz="1800" dirty="0" err="1" smtClean="0">
                <a:latin typeface="Consolas" pitchFamily="49" charset="0"/>
              </a:rPr>
              <a:t>geogr_column</a:t>
            </a:r>
            <a:r>
              <a:rPr lang="en-US" sz="1800" dirty="0" smtClean="0">
                <a:latin typeface="Consolas" pitchFamily="49" charset="0"/>
              </a:rPr>
              <a:t>)</a:t>
            </a:r>
          </a:p>
          <a:p>
            <a:pPr lvl="1">
              <a:buNone/>
            </a:pPr>
            <a:r>
              <a:rPr lang="en-US" sz="1800" dirty="0" smtClean="0">
                <a:latin typeface="Consolas" pitchFamily="49" charset="0"/>
              </a:rPr>
              <a:t>WITH (</a:t>
            </a:r>
          </a:p>
          <a:p>
            <a:pPr lvl="1">
              <a:buNone/>
            </a:pPr>
            <a:r>
              <a:rPr lang="en-US" sz="1800" dirty="0" smtClean="0">
                <a:latin typeface="Consolas" pitchFamily="49" charset="0"/>
              </a:rPr>
              <a:t>	GRIDS = (LOW, LOW, MEDIUM, HIGH),</a:t>
            </a:r>
          </a:p>
          <a:p>
            <a:pPr lvl="1">
              <a:buNone/>
            </a:pPr>
            <a:r>
              <a:rPr lang="en-US" sz="1800" dirty="0" smtClean="0">
                <a:latin typeface="Consolas" pitchFamily="49" charset="0"/>
              </a:rPr>
              <a:t>	CELLS_PER_OBJECT = 20)</a:t>
            </a:r>
            <a:br>
              <a:rPr lang="en-US" sz="1800" dirty="0" smtClean="0">
                <a:latin typeface="Consolas" pitchFamily="49" charset="0"/>
              </a:rPr>
            </a:br>
            <a:endParaRPr lang="en-US" sz="1800" dirty="0" smtClean="0">
              <a:latin typeface="Consolas" pitchFamily="49" charset="0"/>
            </a:endParaRPr>
          </a:p>
          <a:p>
            <a:r>
              <a:rPr lang="en-US" sz="2000" dirty="0" smtClean="0"/>
              <a:t>Use ALTER and DROP INDEX for maintenance.</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Indexing and Performance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r>
              <a:rPr lang="en-US" dirty="0" smtClean="0"/>
              <a:t>Some of the data provided by </a:t>
            </a:r>
            <a:r>
              <a:rPr lang="en-US" smtClean="0"/>
              <a:t>Navteq</a:t>
            </a:r>
            <a:endParaRPr lang="en-US"/>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Spatial Methods supported by Index</a:t>
            </a:r>
            <a:endParaRPr lang="en-US" dirty="0"/>
          </a:p>
        </p:txBody>
      </p:sp>
      <p:sp>
        <p:nvSpPr>
          <p:cNvPr id="10" name="Content Placeholder 9"/>
          <p:cNvSpPr>
            <a:spLocks noGrp="1"/>
          </p:cNvSpPr>
          <p:nvPr>
            <p:ph idx="1"/>
          </p:nvPr>
        </p:nvSpPr>
        <p:spPr/>
        <p:txBody>
          <a:bodyPr>
            <a:normAutofit fontScale="85000" lnSpcReduction="20000"/>
          </a:bodyPr>
          <a:lstStyle/>
          <a:p>
            <a:pPr>
              <a:lnSpc>
                <a:spcPct val="120000"/>
              </a:lnSpc>
            </a:pPr>
            <a:r>
              <a:rPr lang="en-US" dirty="0" smtClean="0">
                <a:solidFill>
                  <a:schemeClr val="tx1"/>
                </a:solidFill>
              </a:rPr>
              <a:t>Geometry:</a:t>
            </a:r>
          </a:p>
          <a:p>
            <a:pPr lvl="1">
              <a:lnSpc>
                <a:spcPct val="120000"/>
              </a:lnSpc>
            </a:pPr>
            <a:r>
              <a:rPr lang="en-US" dirty="0" err="1" smtClean="0">
                <a:solidFill>
                  <a:schemeClr val="tx1"/>
                </a:solidFill>
              </a:rPr>
              <a:t>STIntersects</a:t>
            </a:r>
            <a:r>
              <a:rPr lang="en-US" dirty="0" smtClean="0">
                <a:solidFill>
                  <a:schemeClr val="tx1"/>
                </a:solidFill>
              </a:rPr>
              <a:t>() = 1 </a:t>
            </a:r>
          </a:p>
          <a:p>
            <a:pPr lvl="1">
              <a:lnSpc>
                <a:spcPct val="120000"/>
              </a:lnSpc>
            </a:pPr>
            <a:r>
              <a:rPr lang="en-US" dirty="0" err="1" smtClean="0">
                <a:solidFill>
                  <a:schemeClr val="tx1"/>
                </a:solidFill>
              </a:rPr>
              <a:t>STOverlaps</a:t>
            </a:r>
            <a:r>
              <a:rPr lang="en-US" dirty="0" smtClean="0">
                <a:solidFill>
                  <a:schemeClr val="tx1"/>
                </a:solidFill>
              </a:rPr>
              <a:t>() = 1</a:t>
            </a:r>
          </a:p>
          <a:p>
            <a:pPr lvl="1">
              <a:lnSpc>
                <a:spcPct val="120000"/>
              </a:lnSpc>
            </a:pPr>
            <a:r>
              <a:rPr lang="en-US" dirty="0" err="1" smtClean="0">
                <a:solidFill>
                  <a:schemeClr val="tx1"/>
                </a:solidFill>
              </a:rPr>
              <a:t>STEquals</a:t>
            </a:r>
            <a:r>
              <a:rPr lang="en-US" dirty="0" smtClean="0">
                <a:solidFill>
                  <a:schemeClr val="tx1"/>
                </a:solidFill>
              </a:rPr>
              <a:t>()= 1</a:t>
            </a:r>
          </a:p>
          <a:p>
            <a:pPr lvl="1">
              <a:lnSpc>
                <a:spcPct val="120000"/>
              </a:lnSpc>
            </a:pPr>
            <a:r>
              <a:rPr lang="en-US" dirty="0" err="1" smtClean="0">
                <a:solidFill>
                  <a:schemeClr val="tx1"/>
                </a:solidFill>
              </a:rPr>
              <a:t>STTouches</a:t>
            </a:r>
            <a:r>
              <a:rPr lang="en-US" dirty="0" smtClean="0">
                <a:solidFill>
                  <a:schemeClr val="tx1"/>
                </a:solidFill>
              </a:rPr>
              <a:t>() = 1</a:t>
            </a:r>
          </a:p>
          <a:p>
            <a:pPr lvl="1">
              <a:lnSpc>
                <a:spcPct val="120000"/>
              </a:lnSpc>
            </a:pPr>
            <a:r>
              <a:rPr lang="en-US" dirty="0" err="1" smtClean="0">
                <a:solidFill>
                  <a:schemeClr val="tx1"/>
                </a:solidFill>
              </a:rPr>
              <a:t>STWithin</a:t>
            </a:r>
            <a:r>
              <a:rPr lang="en-US" dirty="0" smtClean="0">
                <a:solidFill>
                  <a:schemeClr val="tx1"/>
                </a:solidFill>
              </a:rPr>
              <a:t>() = 1</a:t>
            </a:r>
          </a:p>
          <a:p>
            <a:pPr lvl="1">
              <a:lnSpc>
                <a:spcPct val="120000"/>
              </a:lnSpc>
            </a:pPr>
            <a:r>
              <a:rPr lang="en-US" dirty="0" err="1" smtClean="0">
                <a:solidFill>
                  <a:schemeClr val="tx1"/>
                </a:solidFill>
              </a:rPr>
              <a:t>STContains</a:t>
            </a:r>
            <a:r>
              <a:rPr lang="en-US" dirty="0" smtClean="0">
                <a:solidFill>
                  <a:schemeClr val="tx1"/>
                </a:solidFill>
              </a:rPr>
              <a:t>() = 1</a:t>
            </a:r>
          </a:p>
          <a:p>
            <a:pPr lvl="1">
              <a:lnSpc>
                <a:spcPct val="120000"/>
              </a:lnSpc>
            </a:pPr>
            <a:r>
              <a:rPr lang="en-US" dirty="0" err="1" smtClean="0">
                <a:solidFill>
                  <a:schemeClr val="tx1"/>
                </a:solidFill>
              </a:rPr>
              <a:t>STDistance</a:t>
            </a:r>
            <a:r>
              <a:rPr lang="en-US" dirty="0" smtClean="0">
                <a:solidFill>
                  <a:schemeClr val="tx1"/>
                </a:solidFill>
              </a:rPr>
              <a:t>() &lt; </a:t>
            </a:r>
            <a:r>
              <a:rPr lang="en-US" dirty="0" err="1" smtClean="0">
                <a:solidFill>
                  <a:schemeClr val="tx1"/>
                </a:solidFill>
              </a:rPr>
              <a:t>val</a:t>
            </a:r>
            <a:r>
              <a:rPr lang="en-US" dirty="0" smtClean="0">
                <a:solidFill>
                  <a:schemeClr val="tx1"/>
                </a:solidFill>
              </a:rPr>
              <a:t> </a:t>
            </a:r>
          </a:p>
          <a:p>
            <a:pPr lvl="1">
              <a:lnSpc>
                <a:spcPct val="120000"/>
              </a:lnSpc>
            </a:pPr>
            <a:r>
              <a:rPr lang="en-US" dirty="0" err="1" smtClean="0">
                <a:solidFill>
                  <a:schemeClr val="tx1"/>
                </a:solidFill>
              </a:rPr>
              <a:t>STDistance</a:t>
            </a:r>
            <a:r>
              <a:rPr lang="en-US" dirty="0" smtClean="0">
                <a:solidFill>
                  <a:schemeClr val="tx1"/>
                </a:solidFill>
              </a:rPr>
              <a:t>() &lt;= </a:t>
            </a:r>
            <a:r>
              <a:rPr lang="en-US" dirty="0" err="1" smtClean="0">
                <a:solidFill>
                  <a:schemeClr val="tx1"/>
                </a:solidFill>
              </a:rPr>
              <a:t>val</a:t>
            </a:r>
            <a:endParaRPr lang="en-US" dirty="0" smtClean="0">
              <a:solidFill>
                <a:schemeClr val="tx1"/>
              </a:solidFill>
            </a:endParaRPr>
          </a:p>
          <a:p>
            <a:pPr lvl="1">
              <a:lnSpc>
                <a:spcPct val="120000"/>
              </a:lnSpc>
            </a:pPr>
            <a:r>
              <a:rPr lang="en-US" dirty="0" smtClean="0">
                <a:solidFill>
                  <a:schemeClr val="tx1"/>
                </a:solidFill>
              </a:rPr>
              <a:t>Filter() = 1</a:t>
            </a:r>
          </a:p>
          <a:p>
            <a:pPr>
              <a:lnSpc>
                <a:spcPct val="120000"/>
              </a:lnSpc>
              <a:buNone/>
            </a:pPr>
            <a:endParaRPr lang="en-US" dirty="0">
              <a:solidFill>
                <a:schemeClr val="tx1"/>
              </a:solidFill>
            </a:endParaRPr>
          </a:p>
        </p:txBody>
      </p:sp>
      <p:sp>
        <p:nvSpPr>
          <p:cNvPr id="12" name="Content Placeholder 9"/>
          <p:cNvSpPr txBox="1">
            <a:spLocks/>
          </p:cNvSpPr>
          <p:nvPr/>
        </p:nvSpPr>
        <p:spPr bwMode="auto">
          <a:xfrm>
            <a:off x="4481120" y="1445003"/>
            <a:ext cx="4419600" cy="525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spcBef>
                <a:spcPct val="20000"/>
              </a:spcBef>
              <a:spcAft>
                <a:spcPct val="0"/>
              </a:spcAft>
              <a:buClr>
                <a:schemeClr val="hlink"/>
              </a:buClr>
              <a:buSzPct val="80000"/>
              <a:buFont typeface="Wingdings" pitchFamily="2" charset="2"/>
              <a:buChar char="n"/>
              <a:tabLst/>
              <a:defRPr/>
            </a:pPr>
            <a:r>
              <a:rPr kumimoji="0" lang="en-US" sz="2400" b="0" i="0" u="none" strike="noStrike" kern="0" cap="none" spc="0" normalizeH="0" baseline="0" noProof="0" dirty="0" smtClean="0">
                <a:ln>
                  <a:noFill/>
                </a:ln>
                <a:uLnTx/>
                <a:uFillTx/>
                <a:latin typeface="+mn-lt"/>
                <a:ea typeface="+mn-ea"/>
                <a:cs typeface="+mn-cs"/>
              </a:rPr>
              <a:t>Geography:</a:t>
            </a:r>
          </a:p>
          <a:p>
            <a:pPr marL="742950" marR="0" lvl="1" indent="-285750" algn="l" defTabSz="914400" rtl="0" eaLnBrk="0" fontAlgn="base" latinLnBrk="0" hangingPunct="0">
              <a:spcBef>
                <a:spcPct val="20000"/>
              </a:spcBef>
              <a:spcAft>
                <a:spcPct val="0"/>
              </a:spcAft>
              <a:buClr>
                <a:schemeClr val="tx1"/>
              </a:buClr>
              <a:buSzTx/>
              <a:buFontTx/>
              <a:buChar char="–"/>
              <a:tabLst/>
              <a:defRPr/>
            </a:pPr>
            <a:r>
              <a:rPr kumimoji="0" lang="en-US" sz="2000" b="0" i="0" u="none" strike="noStrike" kern="0" cap="none" spc="0" normalizeH="0" baseline="0" noProof="0" dirty="0" err="1" smtClean="0">
                <a:ln>
                  <a:noFill/>
                </a:ln>
                <a:uLnTx/>
                <a:uFillTx/>
                <a:latin typeface="+mn-lt"/>
              </a:rPr>
              <a:t>STIntersects</a:t>
            </a:r>
            <a:r>
              <a:rPr kumimoji="0" lang="en-US" sz="2000" b="0" i="0" u="none" strike="noStrike" kern="0" cap="none" spc="0" normalizeH="0" baseline="0" noProof="0" dirty="0" smtClean="0">
                <a:ln>
                  <a:noFill/>
                </a:ln>
                <a:uLnTx/>
                <a:uFillTx/>
                <a:latin typeface="+mn-lt"/>
              </a:rPr>
              <a:t>() = 1 </a:t>
            </a:r>
          </a:p>
          <a:p>
            <a:pPr marL="742950" marR="0" lvl="1" indent="-285750" algn="l" defTabSz="914400" rtl="0" eaLnBrk="0" fontAlgn="base" latinLnBrk="0" hangingPunct="0">
              <a:spcBef>
                <a:spcPct val="20000"/>
              </a:spcBef>
              <a:spcAft>
                <a:spcPct val="0"/>
              </a:spcAft>
              <a:buClr>
                <a:schemeClr val="tx1"/>
              </a:buClr>
              <a:buSzTx/>
              <a:buFontTx/>
              <a:buChar char="–"/>
              <a:tabLst/>
              <a:defRPr/>
            </a:pPr>
            <a:r>
              <a:rPr kumimoji="0" lang="en-US" sz="2000" b="0" i="0" u="none" strike="noStrike" kern="0" cap="none" spc="0" normalizeH="0" baseline="0" noProof="0" dirty="0" err="1" smtClean="0">
                <a:ln>
                  <a:noFill/>
                </a:ln>
                <a:uLnTx/>
                <a:uFillTx/>
                <a:latin typeface="+mn-lt"/>
              </a:rPr>
              <a:t>STEquals</a:t>
            </a:r>
            <a:r>
              <a:rPr kumimoji="0" lang="en-US" sz="2000" b="0" i="0" u="none" strike="noStrike" kern="0" cap="none" spc="0" normalizeH="0" baseline="0" noProof="0" dirty="0" smtClean="0">
                <a:ln>
                  <a:noFill/>
                </a:ln>
                <a:uLnTx/>
                <a:uFillTx/>
                <a:latin typeface="+mn-lt"/>
              </a:rPr>
              <a:t>()= 1</a:t>
            </a:r>
          </a:p>
          <a:p>
            <a:pPr marL="742950" marR="0" lvl="1" indent="-285750" algn="l" defTabSz="914400" rtl="0" eaLnBrk="0" fontAlgn="base" latinLnBrk="0" hangingPunct="0">
              <a:spcBef>
                <a:spcPct val="20000"/>
              </a:spcBef>
              <a:spcAft>
                <a:spcPct val="0"/>
              </a:spcAft>
              <a:buClr>
                <a:schemeClr val="tx1"/>
              </a:buClr>
              <a:buSzTx/>
              <a:buFontTx/>
              <a:buChar char="–"/>
              <a:tabLst/>
              <a:defRPr/>
            </a:pPr>
            <a:r>
              <a:rPr kumimoji="0" lang="en-US" sz="2000" b="0" i="0" u="none" strike="noStrike" kern="0" cap="none" spc="0" normalizeH="0" baseline="0" noProof="0" dirty="0" err="1" smtClean="0">
                <a:ln>
                  <a:noFill/>
                </a:ln>
                <a:uLnTx/>
                <a:uFillTx/>
                <a:latin typeface="+mn-lt"/>
              </a:rPr>
              <a:t>STDistance</a:t>
            </a:r>
            <a:r>
              <a:rPr kumimoji="0" lang="en-US" sz="2000" b="0" i="0" u="none" strike="noStrike" kern="0" cap="none" spc="0" normalizeH="0" baseline="0" noProof="0" dirty="0" smtClean="0">
                <a:ln>
                  <a:noFill/>
                </a:ln>
                <a:uLnTx/>
                <a:uFillTx/>
                <a:latin typeface="+mn-lt"/>
              </a:rPr>
              <a:t>() &lt; </a:t>
            </a:r>
            <a:r>
              <a:rPr kumimoji="0" lang="en-US" sz="2000" b="0" i="0" u="none" strike="noStrike" kern="0" cap="none" spc="0" normalizeH="0" baseline="0" noProof="0" dirty="0" err="1" smtClean="0">
                <a:ln>
                  <a:noFill/>
                </a:ln>
                <a:uLnTx/>
                <a:uFillTx/>
                <a:latin typeface="+mn-lt"/>
              </a:rPr>
              <a:t>val</a:t>
            </a:r>
            <a:r>
              <a:rPr kumimoji="0" lang="en-US" sz="2000" b="0" i="0" u="none" strike="noStrike" kern="0" cap="none" spc="0" normalizeH="0" baseline="0" noProof="0" dirty="0" smtClean="0">
                <a:ln>
                  <a:noFill/>
                </a:ln>
                <a:uLnTx/>
                <a:uFillTx/>
                <a:latin typeface="+mn-lt"/>
              </a:rPr>
              <a:t> </a:t>
            </a:r>
          </a:p>
          <a:p>
            <a:pPr marL="742950" marR="0" lvl="1" indent="-285750" algn="l" defTabSz="914400" rtl="0" eaLnBrk="0" fontAlgn="base" latinLnBrk="0" hangingPunct="0">
              <a:spcBef>
                <a:spcPct val="20000"/>
              </a:spcBef>
              <a:spcAft>
                <a:spcPct val="0"/>
              </a:spcAft>
              <a:buClr>
                <a:schemeClr val="tx1"/>
              </a:buClr>
              <a:buSzTx/>
              <a:buFontTx/>
              <a:buChar char="–"/>
              <a:tabLst/>
              <a:defRPr/>
            </a:pPr>
            <a:r>
              <a:rPr kumimoji="0" lang="en-US" sz="2000" b="0" i="0" u="none" strike="noStrike" kern="0" cap="none" spc="0" normalizeH="0" baseline="0" noProof="0" dirty="0" err="1" smtClean="0">
                <a:ln>
                  <a:noFill/>
                </a:ln>
                <a:uLnTx/>
                <a:uFillTx/>
                <a:latin typeface="+mn-lt"/>
              </a:rPr>
              <a:t>STDistance</a:t>
            </a:r>
            <a:r>
              <a:rPr kumimoji="0" lang="en-US" sz="2000" b="0" i="0" u="none" strike="noStrike" kern="0" cap="none" spc="0" normalizeH="0" baseline="0" noProof="0" dirty="0" smtClean="0">
                <a:ln>
                  <a:noFill/>
                </a:ln>
                <a:uLnTx/>
                <a:uFillTx/>
                <a:latin typeface="+mn-lt"/>
              </a:rPr>
              <a:t>() &lt;= </a:t>
            </a:r>
            <a:r>
              <a:rPr kumimoji="0" lang="en-US" sz="2000" b="0" i="0" u="none" strike="noStrike" kern="0" cap="none" spc="0" normalizeH="0" baseline="0" noProof="0" dirty="0" err="1" smtClean="0">
                <a:ln>
                  <a:noFill/>
                </a:ln>
                <a:uLnTx/>
                <a:uFillTx/>
                <a:latin typeface="+mn-lt"/>
              </a:rPr>
              <a:t>val</a:t>
            </a:r>
            <a:endParaRPr kumimoji="0" lang="en-US" sz="2000" b="0" i="0" u="none" strike="noStrike" kern="0" cap="none" spc="0" normalizeH="0" baseline="0" noProof="0" dirty="0" smtClean="0">
              <a:ln>
                <a:noFill/>
              </a:ln>
              <a:uLnTx/>
              <a:uFillTx/>
              <a:latin typeface="+mn-lt"/>
            </a:endParaRPr>
          </a:p>
          <a:p>
            <a:pPr marL="742950" marR="0" lvl="1" indent="-285750" algn="l" defTabSz="914400" rtl="0" eaLnBrk="0" fontAlgn="base" latinLnBrk="0" hangingPunct="0">
              <a:spcBef>
                <a:spcPct val="20000"/>
              </a:spcBef>
              <a:spcAft>
                <a:spcPct val="0"/>
              </a:spcAft>
              <a:buClr>
                <a:schemeClr val="tx1"/>
              </a:buClr>
              <a:buSzTx/>
              <a:buFontTx/>
              <a:buChar char="–"/>
              <a:tabLst/>
              <a:defRPr/>
            </a:pPr>
            <a:r>
              <a:rPr kumimoji="0" lang="en-US" sz="2000" b="0" i="0" u="none" strike="noStrike" kern="0" cap="none" spc="0" normalizeH="0" baseline="0" noProof="0" dirty="0" smtClean="0">
                <a:ln>
                  <a:noFill/>
                </a:ln>
                <a:uLnTx/>
                <a:uFillTx/>
                <a:latin typeface="+mn-lt"/>
              </a:rPr>
              <a:t>Filter() = 1</a:t>
            </a:r>
          </a:p>
          <a:p>
            <a:pPr marL="342900" marR="0" lvl="0" indent="-342900" algn="l" defTabSz="914400" rtl="0" eaLnBrk="0" fontAlgn="base" latinLnBrk="0" hangingPunct="0">
              <a:spcBef>
                <a:spcPct val="20000"/>
              </a:spcBef>
              <a:spcAft>
                <a:spcPct val="0"/>
              </a:spcAft>
              <a:buClr>
                <a:schemeClr val="hlink"/>
              </a:buClr>
              <a:buSzPct val="80000"/>
              <a:buFont typeface="Wingdings" pitchFamily="2" charset="2"/>
              <a:buChar char="n"/>
              <a:tabLst/>
              <a:defRPr/>
            </a:pPr>
            <a:endParaRPr kumimoji="0" lang="en-US" sz="2400" b="0" i="0" u="none" strike="noStrike" kern="0" cap="none" spc="0" normalizeH="0" baseline="0" noProof="0" dirty="0">
              <a:ln>
                <a:noFill/>
              </a:ln>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Costing is Done</a:t>
            </a:r>
            <a:endParaRPr lang="en-US" dirty="0"/>
          </a:p>
        </p:txBody>
      </p:sp>
      <p:sp>
        <p:nvSpPr>
          <p:cNvPr id="3" name="Content Placeholder 2"/>
          <p:cNvSpPr>
            <a:spLocks noGrp="1"/>
          </p:cNvSpPr>
          <p:nvPr>
            <p:ph sz="quarter" idx="1"/>
          </p:nvPr>
        </p:nvSpPr>
        <p:spPr>
          <a:xfrm>
            <a:off x="486026" y="1464125"/>
            <a:ext cx="8153894" cy="4462730"/>
          </a:xfrm>
        </p:spPr>
        <p:txBody>
          <a:bodyPr>
            <a:noAutofit/>
          </a:bodyPr>
          <a:lstStyle/>
          <a:p>
            <a:pPr>
              <a:lnSpc>
                <a:spcPct val="100000"/>
              </a:lnSpc>
            </a:pPr>
            <a:r>
              <a:rPr lang="en-US" sz="2400" dirty="0" smtClean="0"/>
              <a:t>The stats on the index contain a </a:t>
            </a:r>
            <a:r>
              <a:rPr lang="en-US" sz="2400" dirty="0" err="1" smtClean="0"/>
              <a:t>trie</a:t>
            </a:r>
            <a:r>
              <a:rPr lang="en-US" sz="2400" dirty="0" smtClean="0"/>
              <a:t> constructed on the string form of the packed binary(5) typed </a:t>
            </a:r>
            <a:r>
              <a:rPr lang="en-US" sz="2400" dirty="0" err="1" smtClean="0"/>
              <a:t>CellID</a:t>
            </a:r>
            <a:r>
              <a:rPr lang="en-US" sz="2400" dirty="0" smtClean="0"/>
              <a:t>.</a:t>
            </a:r>
          </a:p>
          <a:p>
            <a:pPr>
              <a:lnSpc>
                <a:spcPct val="100000"/>
              </a:lnSpc>
            </a:pPr>
            <a:r>
              <a:rPr lang="en-US" sz="2400" dirty="0" smtClean="0"/>
              <a:t>When a window query is compiled with a </a:t>
            </a:r>
            <a:r>
              <a:rPr lang="en-US" sz="2400" dirty="0" err="1" smtClean="0"/>
              <a:t>sniffable</a:t>
            </a:r>
            <a:r>
              <a:rPr lang="en-US" sz="2400" dirty="0" smtClean="0"/>
              <a:t> window object, the tessellation function on the window object is run </a:t>
            </a:r>
            <a:r>
              <a:rPr lang="en-US" sz="2400" i="1" dirty="0" smtClean="0"/>
              <a:t>at compile time</a:t>
            </a:r>
            <a:r>
              <a:rPr lang="en-US" sz="2400" dirty="0" smtClean="0"/>
              <a:t>.  The results are used to construct a </a:t>
            </a:r>
            <a:r>
              <a:rPr lang="en-US" sz="2400" dirty="0" err="1" smtClean="0"/>
              <a:t>trie</a:t>
            </a:r>
            <a:r>
              <a:rPr lang="en-US" sz="2400" dirty="0" smtClean="0"/>
              <a:t> for use during compilation. </a:t>
            </a:r>
          </a:p>
          <a:p>
            <a:pPr lvl="1">
              <a:lnSpc>
                <a:spcPct val="100000"/>
              </a:lnSpc>
            </a:pPr>
            <a:r>
              <a:rPr lang="en-US" sz="2000" dirty="0" smtClean="0"/>
              <a:t>May lead to wrong compilation for later objects</a:t>
            </a:r>
          </a:p>
          <a:p>
            <a:pPr>
              <a:lnSpc>
                <a:spcPct val="100000"/>
              </a:lnSpc>
            </a:pPr>
            <a:r>
              <a:rPr lang="en-US" sz="2400" dirty="0" smtClean="0"/>
              <a:t>No costing on:</a:t>
            </a:r>
          </a:p>
          <a:p>
            <a:pPr lvl="1">
              <a:lnSpc>
                <a:spcPct val="100000"/>
              </a:lnSpc>
            </a:pPr>
            <a:r>
              <a:rPr lang="en-US" sz="2000" dirty="0" smtClean="0"/>
              <a:t>Local variables, constants, results of expressions</a:t>
            </a:r>
          </a:p>
          <a:p>
            <a:pPr>
              <a:lnSpc>
                <a:spcPct val="100000"/>
              </a:lnSpc>
            </a:pPr>
            <a:r>
              <a:rPr lang="en-US" sz="2400" dirty="0" smtClean="0"/>
              <a:t>Use different indices and different stored </a:t>
            </a:r>
            <a:r>
              <a:rPr lang="en-US" sz="2400" dirty="0" err="1" smtClean="0"/>
              <a:t>procs</a:t>
            </a:r>
            <a:r>
              <a:rPr lang="en-US" sz="2400" dirty="0" smtClean="0"/>
              <a:t> to account for different query characteristics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Understanding the Index Query Plan</a:t>
            </a:r>
            <a:endParaRPr lang="en-US" dirty="0"/>
          </a:p>
        </p:txBody>
      </p:sp>
      <p:pic>
        <p:nvPicPr>
          <p:cNvPr id="75778" name="Picture 2" descr="C:\Users\MARCFR~1.RED\AppData\Local\Temp\msohtmlclip1\01\clip_image001.png"/>
          <p:cNvPicPr>
            <a:picLocks noChangeAspect="1" noChangeArrowheads="1"/>
          </p:cNvPicPr>
          <p:nvPr/>
        </p:nvPicPr>
        <p:blipFill>
          <a:blip r:embed="rId4"/>
          <a:srcRect/>
          <a:stretch>
            <a:fillRect/>
          </a:stretch>
        </p:blipFill>
        <p:spPr bwMode="auto">
          <a:xfrm>
            <a:off x="458490" y="2416452"/>
            <a:ext cx="6981825" cy="3562350"/>
          </a:xfrm>
          <a:prstGeom prst="rect">
            <a:avLst/>
          </a:prstGeom>
          <a:noFill/>
        </p:spPr>
      </p:pic>
      <p:pic>
        <p:nvPicPr>
          <p:cNvPr id="1027" name="Picture 3" descr="C:\Users\mrys\AppData\Local\Microsoft\Windows\Temporary Internet Files\Content.IE5\04MFOXVJ\MCj00787110000[1].wmf"/>
          <p:cNvPicPr>
            <a:picLocks noChangeAspect="1" noChangeArrowheads="1"/>
          </p:cNvPicPr>
          <p:nvPr/>
        </p:nvPicPr>
        <p:blipFill>
          <a:blip r:embed="rId5"/>
          <a:srcRect/>
          <a:stretch>
            <a:fillRect/>
          </a:stretch>
        </p:blipFill>
        <p:spPr bwMode="auto">
          <a:xfrm>
            <a:off x="7494753" y="2474752"/>
            <a:ext cx="1428434" cy="3464654"/>
          </a:xfrm>
          <a:prstGeom prst="rect">
            <a:avLst/>
          </a:prstGeom>
          <a:solidFill>
            <a:schemeClr val="tx1"/>
          </a:solid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500" fill="hold"/>
                                        <p:tgtEl>
                                          <p:spTgt spid="1027"/>
                                        </p:tgtEl>
                                        <p:attrNameLst>
                                          <p:attrName>ppt_w</p:attrName>
                                        </p:attrNameLst>
                                      </p:cBhvr>
                                      <p:tavLst>
                                        <p:tav tm="0">
                                          <p:val>
                                            <p:strVal val="#ppt_w*0.05"/>
                                          </p:val>
                                        </p:tav>
                                        <p:tav tm="100000">
                                          <p:val>
                                            <p:strVal val="#ppt_w"/>
                                          </p:val>
                                        </p:tav>
                                      </p:tavLst>
                                    </p:anim>
                                    <p:anim calcmode="lin" valueType="num">
                                      <p:cBhvr>
                                        <p:cTn id="8" dur="500" fill="hold"/>
                                        <p:tgtEl>
                                          <p:spTgt spid="1027"/>
                                        </p:tgtEl>
                                        <p:attrNameLst>
                                          <p:attrName>ppt_h</p:attrName>
                                        </p:attrNameLst>
                                      </p:cBhvr>
                                      <p:tavLst>
                                        <p:tav tm="0">
                                          <p:val>
                                            <p:strVal val="#ppt_h"/>
                                          </p:val>
                                        </p:tav>
                                        <p:tav tm="100000">
                                          <p:val>
                                            <p:strVal val="#ppt_h"/>
                                          </p:val>
                                        </p:tav>
                                      </p:tavLst>
                                    </p:anim>
                                    <p:anim calcmode="lin" valueType="num">
                                      <p:cBhvr>
                                        <p:cTn id="9" dur="500" fill="hold"/>
                                        <p:tgtEl>
                                          <p:spTgt spid="1027"/>
                                        </p:tgtEl>
                                        <p:attrNameLst>
                                          <p:attrName>ppt_x</p:attrName>
                                        </p:attrNameLst>
                                      </p:cBhvr>
                                      <p:tavLst>
                                        <p:tav tm="0">
                                          <p:val>
                                            <p:strVal val="#ppt_x-.2"/>
                                          </p:val>
                                        </p:tav>
                                        <p:tav tm="100000">
                                          <p:val>
                                            <p:strVal val="#ppt_x"/>
                                          </p:val>
                                        </p:tav>
                                      </p:tavLst>
                                    </p:anim>
                                    <p:anim calcmode="lin" valueType="num">
                                      <p:cBhvr>
                                        <p:cTn id="10" dur="500" fill="hold"/>
                                        <p:tgtEl>
                                          <p:spTgt spid="1027"/>
                                        </p:tgtEl>
                                        <p:attrNameLst>
                                          <p:attrName>ppt_y</p:attrName>
                                        </p:attrNameLst>
                                      </p:cBhvr>
                                      <p:tavLst>
                                        <p:tav tm="0">
                                          <p:val>
                                            <p:strVal val="#ppt_y"/>
                                          </p:val>
                                        </p:tav>
                                        <p:tav tm="100000">
                                          <p:val>
                                            <p:strVal val="#ppt_y"/>
                                          </p:val>
                                        </p:tav>
                                      </p:tavLst>
                                    </p:anim>
                                    <p:animEffect transition="in" filter="fade">
                                      <p:cBhvr>
                                        <p:cTn id="11"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into a Spatial Index</a:t>
            </a:r>
            <a:endParaRPr lang="en-US" dirty="0"/>
          </a:p>
        </p:txBody>
      </p:sp>
      <p:sp>
        <p:nvSpPr>
          <p:cNvPr id="3" name="Content Placeholder 2"/>
          <p:cNvSpPr>
            <a:spLocks noGrp="1"/>
          </p:cNvSpPr>
          <p:nvPr>
            <p:ph idx="1"/>
          </p:nvPr>
        </p:nvSpPr>
        <p:spPr/>
        <p:txBody>
          <a:bodyPr>
            <a:noAutofit/>
          </a:bodyPr>
          <a:lstStyle/>
          <a:p>
            <a:pPr>
              <a:lnSpc>
                <a:spcPct val="100000"/>
              </a:lnSpc>
            </a:pPr>
            <a:r>
              <a:rPr lang="en-US" sz="2000" dirty="0" smtClean="0"/>
              <a:t>Minimize I/O and random I/O</a:t>
            </a:r>
          </a:p>
          <a:p>
            <a:pPr>
              <a:lnSpc>
                <a:spcPct val="100000"/>
              </a:lnSpc>
            </a:pPr>
            <a:r>
              <a:rPr lang="en-US" sz="2000" dirty="0" smtClean="0"/>
              <a:t>Intuition:  small windows should touch small portions of the index</a:t>
            </a:r>
          </a:p>
          <a:p>
            <a:pPr>
              <a:lnSpc>
                <a:spcPct val="100000"/>
              </a:lnSpc>
            </a:pPr>
            <a:r>
              <a:rPr lang="en-US" sz="2000" dirty="0" smtClean="0"/>
              <a:t>A cell 7.2.4 matches </a:t>
            </a:r>
          </a:p>
          <a:p>
            <a:pPr lvl="1">
              <a:lnSpc>
                <a:spcPct val="100000"/>
              </a:lnSpc>
            </a:pPr>
            <a:r>
              <a:rPr lang="en-US" sz="1800" dirty="0" smtClean="0">
                <a:solidFill>
                  <a:srgbClr val="00B0F0"/>
                </a:solidFill>
              </a:rPr>
              <a:t>Itself</a:t>
            </a:r>
          </a:p>
          <a:p>
            <a:pPr lvl="1">
              <a:lnSpc>
                <a:spcPct val="100000"/>
              </a:lnSpc>
            </a:pPr>
            <a:r>
              <a:rPr lang="en-US" sz="1800" dirty="0" smtClean="0">
                <a:solidFill>
                  <a:srgbClr val="FF0000"/>
                </a:solidFill>
              </a:rPr>
              <a:t>Ancestors</a:t>
            </a:r>
            <a:endParaRPr lang="en-US" sz="1800" dirty="0" smtClean="0"/>
          </a:p>
          <a:p>
            <a:pPr lvl="1">
              <a:lnSpc>
                <a:spcPct val="100000"/>
              </a:lnSpc>
            </a:pPr>
            <a:r>
              <a:rPr lang="en-US" sz="1800" dirty="0" smtClean="0">
                <a:solidFill>
                  <a:srgbClr val="FFC000"/>
                </a:solidFill>
              </a:rPr>
              <a:t>Descendants</a:t>
            </a:r>
          </a:p>
          <a:p>
            <a:pPr>
              <a:lnSpc>
                <a:spcPct val="100000"/>
              </a:lnSpc>
            </a:pPr>
            <a:endParaRPr lang="en-US" sz="2000" dirty="0" smtClean="0"/>
          </a:p>
          <a:p>
            <a:pPr>
              <a:lnSpc>
                <a:spcPct val="100000"/>
              </a:lnSpc>
            </a:pPr>
            <a:endParaRPr lang="en-US" sz="2000" dirty="0" smtClean="0">
              <a:sym typeface="Symbol"/>
            </a:endParaRPr>
          </a:p>
          <a:p>
            <a:pPr>
              <a:lnSpc>
                <a:spcPct val="100000"/>
              </a:lnSpc>
            </a:pPr>
            <a:endParaRPr lang="en-US" sz="2000" dirty="0" smtClean="0">
              <a:sym typeface="Symbol"/>
            </a:endParaRPr>
          </a:p>
          <a:p>
            <a:pPr>
              <a:lnSpc>
                <a:spcPct val="100000"/>
              </a:lnSpc>
            </a:pPr>
            <a:endParaRPr lang="en-US" sz="2000" dirty="0" smtClean="0"/>
          </a:p>
          <a:p>
            <a:pPr>
              <a:lnSpc>
                <a:spcPct val="100000"/>
              </a:lnSpc>
            </a:pPr>
            <a:endParaRPr lang="en-US" sz="2000" dirty="0" smtClean="0"/>
          </a:p>
          <a:p>
            <a:pPr>
              <a:lnSpc>
                <a:spcPct val="100000"/>
              </a:lnSpc>
            </a:pPr>
            <a:endParaRPr lang="en-US" sz="2000" dirty="0" smtClean="0"/>
          </a:p>
          <a:p>
            <a:pPr>
              <a:lnSpc>
                <a:spcPct val="100000"/>
              </a:lnSpc>
            </a:pPr>
            <a:endParaRPr lang="en-US" sz="1800" dirty="0" smtClean="0"/>
          </a:p>
          <a:p>
            <a:pPr>
              <a:lnSpc>
                <a:spcPct val="100000"/>
              </a:lnSpc>
            </a:pPr>
            <a:endParaRPr lang="en-US" sz="1800" dirty="0" smtClean="0"/>
          </a:p>
        </p:txBody>
      </p:sp>
      <p:sp>
        <p:nvSpPr>
          <p:cNvPr id="6" name="Rectangle 5"/>
          <p:cNvSpPr/>
          <p:nvPr/>
        </p:nvSpPr>
        <p:spPr bwMode="auto">
          <a:xfrm>
            <a:off x="609600" y="4419600"/>
            <a:ext cx="7543800" cy="838200"/>
          </a:xfrm>
          <a:prstGeom prst="rect">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 name="Rectangle 6"/>
          <p:cNvSpPr/>
          <p:nvPr/>
        </p:nvSpPr>
        <p:spPr bwMode="auto">
          <a:xfrm>
            <a:off x="5943600" y="4419600"/>
            <a:ext cx="533400" cy="838200"/>
          </a:xfrm>
          <a:prstGeom prst="rect">
            <a:avLst/>
          </a:prstGeom>
          <a:solidFill>
            <a:srgbClr val="FFC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 name="Rectangle 7"/>
          <p:cNvSpPr/>
          <p:nvPr/>
        </p:nvSpPr>
        <p:spPr bwMode="auto">
          <a:xfrm>
            <a:off x="5791200" y="4419600"/>
            <a:ext cx="152400" cy="838200"/>
          </a:xfrm>
          <a:prstGeom prst="rect">
            <a:avLst/>
          </a:prstGeom>
          <a:solidFill>
            <a:srgbClr val="00B0F0"/>
          </a:solidFill>
          <a:ln>
            <a:solidFill>
              <a:srgbClr val="00B0F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Rectangle 8"/>
          <p:cNvSpPr/>
          <p:nvPr/>
        </p:nvSpPr>
        <p:spPr bwMode="auto">
          <a:xfrm>
            <a:off x="4114800" y="4419600"/>
            <a:ext cx="152400" cy="838200"/>
          </a:xfrm>
          <a:prstGeom prst="rect">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ectangle 10"/>
          <p:cNvSpPr/>
          <p:nvPr/>
        </p:nvSpPr>
        <p:spPr bwMode="auto">
          <a:xfrm>
            <a:off x="5181600" y="4419600"/>
            <a:ext cx="152400" cy="838200"/>
          </a:xfrm>
          <a:prstGeom prst="rect">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 name="TextBox 12"/>
          <p:cNvSpPr txBox="1"/>
          <p:nvPr/>
        </p:nvSpPr>
        <p:spPr>
          <a:xfrm>
            <a:off x="990600" y="4876800"/>
            <a:ext cx="1736373" cy="369332"/>
          </a:xfrm>
          <a:prstGeom prst="rect">
            <a:avLst/>
          </a:prstGeom>
          <a:noFill/>
        </p:spPr>
        <p:txBody>
          <a:bodyPr wrap="none" rtlCol="0">
            <a:spAutoFit/>
          </a:bodyPr>
          <a:lstStyle/>
          <a:p>
            <a:r>
              <a:rPr lang="en-US" dirty="0" smtClean="0"/>
              <a:t>Spatial Index S</a:t>
            </a:r>
            <a:endParaRPr lang="en-US" dirty="0"/>
          </a:p>
        </p:txBody>
      </p:sp>
      <p:sp>
        <p:nvSpPr>
          <p:cNvPr id="14" name="TextBox 13"/>
          <p:cNvSpPr txBox="1"/>
          <p:nvPr/>
        </p:nvSpPr>
        <p:spPr>
          <a:xfrm>
            <a:off x="4038600" y="4047292"/>
            <a:ext cx="298480" cy="338554"/>
          </a:xfrm>
          <a:prstGeom prst="rect">
            <a:avLst/>
          </a:prstGeom>
          <a:noFill/>
        </p:spPr>
        <p:txBody>
          <a:bodyPr wrap="none" rtlCol="0">
            <a:spAutoFit/>
          </a:bodyPr>
          <a:lstStyle/>
          <a:p>
            <a:r>
              <a:rPr lang="en-US" sz="1600" dirty="0" smtClean="0">
                <a:sym typeface="Symbol"/>
              </a:rPr>
              <a:t>7</a:t>
            </a:r>
            <a:endParaRPr lang="en-US" sz="1600" dirty="0"/>
          </a:p>
        </p:txBody>
      </p:sp>
      <p:sp>
        <p:nvSpPr>
          <p:cNvPr id="15" name="TextBox 14"/>
          <p:cNvSpPr txBox="1"/>
          <p:nvPr/>
        </p:nvSpPr>
        <p:spPr>
          <a:xfrm>
            <a:off x="5029200" y="4038600"/>
            <a:ext cx="470000" cy="338554"/>
          </a:xfrm>
          <a:prstGeom prst="rect">
            <a:avLst/>
          </a:prstGeom>
          <a:noFill/>
        </p:spPr>
        <p:txBody>
          <a:bodyPr wrap="none" rtlCol="0">
            <a:spAutoFit/>
          </a:bodyPr>
          <a:lstStyle/>
          <a:p>
            <a:r>
              <a:rPr lang="en-US" sz="1600" dirty="0" smtClean="0">
                <a:sym typeface="Symbol"/>
              </a:rPr>
              <a:t>7.2</a:t>
            </a:r>
            <a:endParaRPr lang="en-US" sz="1600" dirty="0"/>
          </a:p>
        </p:txBody>
      </p:sp>
      <p:sp>
        <p:nvSpPr>
          <p:cNvPr id="16" name="TextBox 15"/>
          <p:cNvSpPr txBox="1"/>
          <p:nvPr/>
        </p:nvSpPr>
        <p:spPr>
          <a:xfrm>
            <a:off x="5562600" y="4038600"/>
            <a:ext cx="641522" cy="338554"/>
          </a:xfrm>
          <a:prstGeom prst="rect">
            <a:avLst/>
          </a:prstGeom>
          <a:noFill/>
        </p:spPr>
        <p:txBody>
          <a:bodyPr wrap="none" rtlCol="0">
            <a:spAutoFit/>
          </a:bodyPr>
          <a:lstStyle/>
          <a:p>
            <a:r>
              <a:rPr lang="en-US" sz="1600" dirty="0" smtClean="0">
                <a:sym typeface="Symbol"/>
              </a:rPr>
              <a:t>7.2.4</a:t>
            </a:r>
            <a:endParaRPr lang="en-US" sz="1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8" grpId="0" animBg="1"/>
      <p:bldP spid="9" grpId="0" animBg="1"/>
      <p:bldP spid="11" grpId="0" animBg="1"/>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Understanding the Index Query Plan</a:t>
            </a:r>
            <a:endParaRPr lang="en-US" dirty="0"/>
          </a:p>
        </p:txBody>
      </p:sp>
      <p:pic>
        <p:nvPicPr>
          <p:cNvPr id="75778" name="Picture 2" descr="C:\Users\MARCFR~1.RED\AppData\Local\Temp\msohtmlclip1\01\clip_image001.png"/>
          <p:cNvPicPr>
            <a:picLocks noChangeAspect="1" noChangeArrowheads="1"/>
          </p:cNvPicPr>
          <p:nvPr/>
        </p:nvPicPr>
        <p:blipFill>
          <a:blip r:embed="rId3"/>
          <a:srcRect/>
          <a:stretch>
            <a:fillRect/>
          </a:stretch>
        </p:blipFill>
        <p:spPr bwMode="auto">
          <a:xfrm>
            <a:off x="458490" y="2416452"/>
            <a:ext cx="6981825" cy="3562350"/>
          </a:xfrm>
          <a:prstGeom prst="rect">
            <a:avLst/>
          </a:prstGeom>
          <a:noFill/>
        </p:spPr>
      </p:pic>
      <p:sp>
        <p:nvSpPr>
          <p:cNvPr id="6" name="Rectangular Callout 5"/>
          <p:cNvSpPr/>
          <p:nvPr/>
        </p:nvSpPr>
        <p:spPr bwMode="auto">
          <a:xfrm>
            <a:off x="6249690" y="1478804"/>
            <a:ext cx="1447800" cy="612648"/>
          </a:xfrm>
          <a:prstGeom prst="wedgeRectCallout">
            <a:avLst>
              <a:gd name="adj1" fmla="val -17479"/>
              <a:gd name="adj2" fmla="val 123258"/>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b="1" dirty="0" smtClean="0">
                <a:solidFill>
                  <a:schemeClr val="tx1"/>
                </a:solidFill>
                <a:latin typeface="Segoe" pitchFamily="34" charset="0"/>
              </a:rPr>
              <a:t>T(@g)</a:t>
            </a:r>
          </a:p>
        </p:txBody>
      </p:sp>
      <p:sp>
        <p:nvSpPr>
          <p:cNvPr id="8" name="Rectangular Callout 7"/>
          <p:cNvSpPr/>
          <p:nvPr/>
        </p:nvSpPr>
        <p:spPr bwMode="auto">
          <a:xfrm>
            <a:off x="2363490" y="3407052"/>
            <a:ext cx="2743200" cy="612648"/>
          </a:xfrm>
          <a:prstGeom prst="wedgeRectCallout">
            <a:avLst>
              <a:gd name="adj1" fmla="val -18473"/>
              <a:gd name="adj2" fmla="val 88917"/>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b="1" dirty="0" smtClean="0">
                <a:solidFill>
                  <a:schemeClr val="tx1"/>
                </a:solidFill>
                <a:latin typeface="Segoe" pitchFamily="34" charset="0"/>
              </a:rPr>
              <a:t>Spatial Index Seek</a:t>
            </a:r>
          </a:p>
        </p:txBody>
      </p:sp>
      <p:sp>
        <p:nvSpPr>
          <p:cNvPr id="11" name="Oval Callout 10"/>
          <p:cNvSpPr/>
          <p:nvPr/>
        </p:nvSpPr>
        <p:spPr bwMode="auto">
          <a:xfrm>
            <a:off x="6859290" y="3102252"/>
            <a:ext cx="1981200" cy="612648"/>
          </a:xfrm>
          <a:prstGeom prst="wedgeEllipseCallout">
            <a:avLst>
              <a:gd name="adj1" fmla="val -51466"/>
              <a:gd name="adj2" fmla="val 45329"/>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b="1" dirty="0" smtClean="0">
                <a:solidFill>
                  <a:schemeClr val="tx1"/>
                </a:solidFill>
                <a:latin typeface="Segoe" pitchFamily="34" charset="0"/>
              </a:rPr>
              <a:t>Ranges</a:t>
            </a:r>
          </a:p>
        </p:txBody>
      </p:sp>
      <p:sp>
        <p:nvSpPr>
          <p:cNvPr id="12" name="Rectangular Callout 11"/>
          <p:cNvSpPr/>
          <p:nvPr/>
        </p:nvSpPr>
        <p:spPr bwMode="auto">
          <a:xfrm>
            <a:off x="3277890" y="1707404"/>
            <a:ext cx="2286000" cy="612648"/>
          </a:xfrm>
          <a:prstGeom prst="wedgeRectCallout">
            <a:avLst>
              <a:gd name="adj1" fmla="val -44221"/>
              <a:gd name="adj2" fmla="val 88917"/>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chemeClr val="tx1"/>
                </a:solidFill>
                <a:latin typeface="Segoe" pitchFamily="34" charset="0"/>
              </a:rPr>
              <a:t>Remove dup ranges</a:t>
            </a:r>
          </a:p>
        </p:txBody>
      </p:sp>
      <p:sp>
        <p:nvSpPr>
          <p:cNvPr id="9" name="Rectangular Callout 8"/>
          <p:cNvSpPr/>
          <p:nvPr/>
        </p:nvSpPr>
        <p:spPr bwMode="auto">
          <a:xfrm>
            <a:off x="763290" y="1707404"/>
            <a:ext cx="2057400" cy="533400"/>
          </a:xfrm>
          <a:prstGeom prst="wedgeRectCallout">
            <a:avLst>
              <a:gd name="adj1" fmla="val 58001"/>
              <a:gd name="adj2" fmla="val 142407"/>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b="1" dirty="0" smtClean="0">
                <a:solidFill>
                  <a:schemeClr val="tx1"/>
                </a:solidFill>
                <a:latin typeface="Segoe" pitchFamily="34" charset="0"/>
              </a:rPr>
              <a:t>Optional Sort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1" grpId="0" animBg="1"/>
      <p:bldP spid="12"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929349"/>
            <a:ext cx="8453964" cy="1337595"/>
          </a:xfrm>
        </p:spPr>
        <p:txBody>
          <a:bodyPr/>
          <a:lstStyle/>
          <a:p>
            <a:r>
              <a:rPr lang="en-US" sz="4800" dirty="0" smtClean="0"/>
              <a:t>Developing with SQL Server Spatial: Deep Dive into Spatial Indexing</a:t>
            </a:r>
            <a:br>
              <a:rPr lang="en-US" sz="4800" dirty="0" smtClean="0"/>
            </a:b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438258" cy="461665"/>
          </a:xfrm>
        </p:spPr>
        <p:txBody>
          <a:bodyPr/>
          <a:lstStyle/>
          <a:p>
            <a:r>
              <a:rPr lang="en-US" dirty="0" smtClean="0">
                <a:solidFill>
                  <a:schemeClr val="tx1"/>
                </a:solidFill>
              </a:rPr>
              <a:t>Michael Rys (mrys@microsoft</a:t>
            </a:r>
            <a:r>
              <a:rPr lang="en-US" dirty="0" smtClean="0"/>
              <a:t>.com)</a:t>
            </a:r>
            <a:endParaRPr lang="en-US" dirty="0" smtClean="0">
              <a:solidFill>
                <a:schemeClr val="tx1"/>
              </a:solidFill>
            </a:endParaRPr>
          </a:p>
          <a:p>
            <a:r>
              <a:rPr lang="en-US" dirty="0" smtClean="0">
                <a:solidFill>
                  <a:schemeClr val="tx1"/>
                </a:solidFill>
              </a:rPr>
              <a:t>Principal Program Manager Lead</a:t>
            </a:r>
          </a:p>
          <a:p>
            <a:r>
              <a:rPr lang="en-US" dirty="0" smtClean="0">
                <a:solidFill>
                  <a:schemeClr val="tx1"/>
                </a:solidFill>
              </a:rPr>
              <a:t>Microsoft Corp.</a:t>
            </a:r>
          </a:p>
          <a:p>
            <a:r>
              <a:rPr lang="en-US" dirty="0" smtClean="0">
                <a:solidFill>
                  <a:schemeClr val="tx1"/>
                </a:solidFill>
              </a:rPr>
              <a:t>Session Code: DAT403</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Othe</a:t>
            </a:r>
            <a:r>
              <a:rPr smtClean="0"/>
              <a:t>r </a:t>
            </a:r>
            <a:r>
              <a:rPr lang="en-US" dirty="0" smtClean="0"/>
              <a:t>Q</a:t>
            </a:r>
            <a:r>
              <a:rPr smtClean="0"/>
              <a:t>uery </a:t>
            </a:r>
            <a:r>
              <a:rPr lang="en-US" dirty="0" smtClean="0"/>
              <a:t>P</a:t>
            </a:r>
            <a:r>
              <a:rPr smtClean="0"/>
              <a:t>rocessing </a:t>
            </a:r>
            <a:r>
              <a:rPr lang="en-US" dirty="0" smtClean="0"/>
              <a:t>S</a:t>
            </a:r>
            <a:r>
              <a:rPr smtClean="0"/>
              <a:t>upport</a:t>
            </a:r>
            <a:endParaRPr lang="en-US" dirty="0"/>
          </a:p>
        </p:txBody>
      </p:sp>
      <p:sp>
        <p:nvSpPr>
          <p:cNvPr id="3" name="Content Placeholder 2"/>
          <p:cNvSpPr>
            <a:spLocks noGrp="1"/>
          </p:cNvSpPr>
          <p:nvPr>
            <p:ph idx="1"/>
          </p:nvPr>
        </p:nvSpPr>
        <p:spPr>
          <a:xfrm>
            <a:off x="457200" y="1189702"/>
            <a:ext cx="8229600" cy="4589875"/>
          </a:xfrm>
        </p:spPr>
        <p:txBody>
          <a:bodyPr>
            <a:noAutofit/>
          </a:bodyPr>
          <a:lstStyle/>
          <a:p>
            <a:pPr>
              <a:lnSpc>
                <a:spcPct val="100000"/>
              </a:lnSpc>
            </a:pPr>
            <a:r>
              <a:rPr lang="en-US" sz="2400" dirty="0" smtClean="0"/>
              <a:t>Index intersection</a:t>
            </a:r>
          </a:p>
          <a:p>
            <a:pPr lvl="1">
              <a:lnSpc>
                <a:spcPct val="100000"/>
              </a:lnSpc>
            </a:pPr>
            <a:r>
              <a:rPr lang="en-US" sz="2000" dirty="0" smtClean="0"/>
              <a:t>Enables efficient mixing of spatial and non-spatial predicates</a:t>
            </a:r>
          </a:p>
          <a:p>
            <a:pPr>
              <a:lnSpc>
                <a:spcPct val="100000"/>
              </a:lnSpc>
            </a:pPr>
            <a:r>
              <a:rPr lang="en-US" sz="2400" dirty="0" smtClean="0"/>
              <a:t>Matching</a:t>
            </a:r>
          </a:p>
          <a:p>
            <a:pPr lvl="1">
              <a:lnSpc>
                <a:spcPct val="100000"/>
              </a:lnSpc>
            </a:pPr>
            <a:r>
              <a:rPr lang="en-US" sz="2000" dirty="0" smtClean="0"/>
              <a:t>Distance queries:  convert to </a:t>
            </a:r>
            <a:r>
              <a:rPr lang="en-US" sz="2000" dirty="0" err="1" smtClean="0"/>
              <a:t>STIntersects</a:t>
            </a:r>
            <a:endParaRPr lang="en-US" sz="2000" dirty="0" smtClean="0"/>
          </a:p>
          <a:p>
            <a:pPr lvl="1">
              <a:lnSpc>
                <a:spcPct val="100000"/>
              </a:lnSpc>
            </a:pPr>
            <a:r>
              <a:rPr lang="en-US" sz="2000" dirty="0" err="1" smtClean="0"/>
              <a:t>Commutativity</a:t>
            </a:r>
            <a:r>
              <a:rPr lang="en-US" sz="2000" dirty="0" smtClean="0"/>
              <a:t>:  </a:t>
            </a:r>
            <a:r>
              <a:rPr lang="en-US" sz="2000" dirty="0" err="1" smtClean="0"/>
              <a:t>a.STIntersects</a:t>
            </a:r>
            <a:r>
              <a:rPr lang="en-US" sz="2000" dirty="0" smtClean="0"/>
              <a:t>(b) = </a:t>
            </a:r>
            <a:r>
              <a:rPr lang="en-US" sz="2000" dirty="0" err="1" smtClean="0"/>
              <a:t>b.STIntersects</a:t>
            </a:r>
            <a:r>
              <a:rPr lang="en-US" sz="2000" dirty="0" smtClean="0"/>
              <a:t>(a)</a:t>
            </a:r>
          </a:p>
          <a:p>
            <a:pPr lvl="1">
              <a:lnSpc>
                <a:spcPct val="100000"/>
              </a:lnSpc>
            </a:pPr>
            <a:r>
              <a:rPr lang="en-US" sz="2000" dirty="0" smtClean="0"/>
              <a:t>Dual: </a:t>
            </a:r>
            <a:r>
              <a:rPr lang="en-US" sz="2000" dirty="0" err="1" smtClean="0"/>
              <a:t>a.STContains</a:t>
            </a:r>
            <a:r>
              <a:rPr lang="en-US" sz="2000" dirty="0" smtClean="0"/>
              <a:t>(b) = </a:t>
            </a:r>
            <a:r>
              <a:rPr lang="en-US" sz="2000" dirty="0" err="1" smtClean="0"/>
              <a:t>b.STWithin</a:t>
            </a:r>
            <a:r>
              <a:rPr lang="en-US" sz="2000" dirty="0" smtClean="0"/>
              <a:t>(a)</a:t>
            </a:r>
          </a:p>
          <a:p>
            <a:pPr lvl="1">
              <a:lnSpc>
                <a:spcPct val="100000"/>
              </a:lnSpc>
            </a:pPr>
            <a:r>
              <a:rPr lang="en-US" sz="2000" dirty="0" smtClean="0"/>
              <a:t>Multiple spatial indexes on the same column</a:t>
            </a:r>
          </a:p>
          <a:p>
            <a:pPr lvl="2"/>
            <a:r>
              <a:rPr lang="en-US" sz="1600" dirty="0" smtClean="0"/>
              <a:t>Various bounding boxes, granularities</a:t>
            </a:r>
          </a:p>
          <a:p>
            <a:pPr lvl="1">
              <a:lnSpc>
                <a:spcPct val="100000"/>
              </a:lnSpc>
            </a:pPr>
            <a:r>
              <a:rPr lang="en-US" sz="2000" dirty="0" smtClean="0"/>
              <a:t>Outer references as window objects</a:t>
            </a:r>
          </a:p>
          <a:p>
            <a:pPr lvl="2"/>
            <a:r>
              <a:rPr lang="en-US" sz="1600" dirty="0" smtClean="0"/>
              <a:t>Enables spatial join to use one index</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of Spatial Plan Selection</a:t>
            </a:r>
            <a:endParaRPr lang="en-US" dirty="0"/>
          </a:p>
        </p:txBody>
      </p:sp>
      <p:sp>
        <p:nvSpPr>
          <p:cNvPr id="3" name="Content Placeholder 2"/>
          <p:cNvSpPr>
            <a:spLocks noGrp="1"/>
          </p:cNvSpPr>
          <p:nvPr>
            <p:ph idx="1"/>
          </p:nvPr>
        </p:nvSpPr>
        <p:spPr/>
        <p:txBody>
          <a:bodyPr>
            <a:noAutofit/>
          </a:bodyPr>
          <a:lstStyle/>
          <a:p>
            <a:pPr>
              <a:lnSpc>
                <a:spcPct val="100000"/>
              </a:lnSpc>
            </a:pPr>
            <a:r>
              <a:rPr lang="en-US" sz="2800" dirty="0" smtClean="0"/>
              <a:t>Off whenever window object is not a parameter:</a:t>
            </a:r>
          </a:p>
          <a:p>
            <a:pPr lvl="1">
              <a:lnSpc>
                <a:spcPct val="100000"/>
              </a:lnSpc>
            </a:pPr>
            <a:r>
              <a:rPr lang="en-US" sz="2400" dirty="0" smtClean="0"/>
              <a:t>Spatial join (window is an outer reference)</a:t>
            </a:r>
          </a:p>
          <a:p>
            <a:pPr lvl="1">
              <a:lnSpc>
                <a:spcPct val="100000"/>
              </a:lnSpc>
            </a:pPr>
            <a:r>
              <a:rPr lang="en-US" sz="2400" dirty="0" smtClean="0"/>
              <a:t>Local variable, string constant, or complex expression</a:t>
            </a:r>
          </a:p>
          <a:p>
            <a:pPr>
              <a:lnSpc>
                <a:spcPct val="100000"/>
              </a:lnSpc>
            </a:pPr>
            <a:r>
              <a:rPr lang="en-US" sz="2800" dirty="0" smtClean="0"/>
              <a:t>Has the classic SQL Server parameter-sensitivity problem</a:t>
            </a:r>
          </a:p>
          <a:p>
            <a:pPr lvl="1">
              <a:lnSpc>
                <a:spcPct val="100000"/>
              </a:lnSpc>
            </a:pPr>
            <a:r>
              <a:rPr lang="en-US" sz="2400" dirty="0" smtClean="0"/>
              <a:t>SQL compiles once for one parameter value and reuses the plan for all parameter values</a:t>
            </a:r>
          </a:p>
          <a:p>
            <a:pPr lvl="1">
              <a:lnSpc>
                <a:spcPct val="100000"/>
              </a:lnSpc>
            </a:pPr>
            <a:r>
              <a:rPr lang="en-US" sz="2400" dirty="0" smtClean="0"/>
              <a:t>Different plans for different sizes of window require application logic to </a:t>
            </a:r>
            <a:r>
              <a:rPr lang="en-US" sz="2400" dirty="0" err="1" smtClean="0"/>
              <a:t>bucketize</a:t>
            </a:r>
            <a:r>
              <a:rPr lang="en-US" sz="2400" dirty="0" smtClean="0"/>
              <a:t> the windows</a:t>
            </a:r>
          </a:p>
          <a:p>
            <a:pPr lvl="1">
              <a:lnSpc>
                <a:spcPct val="100000"/>
              </a:lnSpc>
            </a:pPr>
            <a:endParaRPr lang="en-US" sz="2400" dirty="0" smtClean="0"/>
          </a:p>
          <a:p>
            <a:pPr lvl="1">
              <a:lnSpc>
                <a:spcPct val="100000"/>
              </a:lnSpc>
            </a:pPr>
            <a:endParaRPr lang="en-US" sz="2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Index Support</a:t>
            </a:r>
            <a:endParaRPr lang="en-US"/>
          </a:p>
        </p:txBody>
      </p:sp>
      <p:sp>
        <p:nvSpPr>
          <p:cNvPr id="56322" name="Content Placeholder 2"/>
          <p:cNvSpPr>
            <a:spLocks noGrp="1"/>
          </p:cNvSpPr>
          <p:nvPr>
            <p:ph idx="1"/>
          </p:nvPr>
        </p:nvSpPr>
        <p:spPr>
          <a:xfrm>
            <a:off x="381000" y="1312982"/>
            <a:ext cx="8382000" cy="4561205"/>
          </a:xfrm>
        </p:spPr>
        <p:txBody>
          <a:bodyPr>
            <a:noAutofit/>
          </a:bodyPr>
          <a:lstStyle/>
          <a:p>
            <a:pPr marL="398463" indent="-398463">
              <a:lnSpc>
                <a:spcPct val="100000"/>
              </a:lnSpc>
              <a:spcBef>
                <a:spcPts val="700"/>
              </a:spcBef>
            </a:pPr>
            <a:r>
              <a:rPr lang="en-US" sz="2400" dirty="0" smtClean="0"/>
              <a:t>Can be built in parallel</a:t>
            </a:r>
          </a:p>
          <a:p>
            <a:pPr marL="398463" indent="-398463">
              <a:lnSpc>
                <a:spcPct val="100000"/>
              </a:lnSpc>
              <a:spcBef>
                <a:spcPts val="700"/>
              </a:spcBef>
            </a:pPr>
            <a:r>
              <a:rPr lang="en-US" sz="2400" dirty="0" smtClean="0"/>
              <a:t>Can be hinted</a:t>
            </a:r>
          </a:p>
          <a:p>
            <a:pPr marL="398463" indent="-398463">
              <a:lnSpc>
                <a:spcPct val="100000"/>
              </a:lnSpc>
              <a:spcBef>
                <a:spcPts val="700"/>
              </a:spcBef>
            </a:pPr>
            <a:r>
              <a:rPr lang="en-US" sz="2400" dirty="0" smtClean="0"/>
              <a:t>File groups/Partitioning</a:t>
            </a:r>
          </a:p>
          <a:p>
            <a:pPr marL="796925" lvl="1" indent="-398463">
              <a:lnSpc>
                <a:spcPct val="100000"/>
              </a:lnSpc>
              <a:spcBef>
                <a:spcPts val="700"/>
              </a:spcBef>
            </a:pPr>
            <a:r>
              <a:rPr lang="en-US" sz="2400" dirty="0" smtClean="0"/>
              <a:t>Aligned to base table or Separate file group</a:t>
            </a:r>
          </a:p>
          <a:p>
            <a:pPr marL="796925" lvl="1" indent="-398463">
              <a:lnSpc>
                <a:spcPct val="100000"/>
              </a:lnSpc>
              <a:spcBef>
                <a:spcPts val="700"/>
              </a:spcBef>
            </a:pPr>
            <a:r>
              <a:rPr lang="en-US" sz="2400" dirty="0" smtClean="0"/>
              <a:t>Full rebuild only</a:t>
            </a:r>
          </a:p>
          <a:p>
            <a:pPr marL="398463" indent="-398463">
              <a:lnSpc>
                <a:spcPct val="100000"/>
              </a:lnSpc>
              <a:spcBef>
                <a:spcPts val="700"/>
              </a:spcBef>
            </a:pPr>
            <a:r>
              <a:rPr lang="en-US" sz="2400" dirty="0" smtClean="0"/>
              <a:t>New catalog views, DDL Events</a:t>
            </a:r>
          </a:p>
          <a:p>
            <a:pPr marL="398463" indent="-398463">
              <a:lnSpc>
                <a:spcPct val="100000"/>
              </a:lnSpc>
              <a:spcBef>
                <a:spcPts val="700"/>
              </a:spcBef>
            </a:pPr>
            <a:r>
              <a:rPr lang="en-US" sz="2400" dirty="0" smtClean="0"/>
              <a:t>DBCC Checks</a:t>
            </a:r>
          </a:p>
          <a:p>
            <a:pPr marL="398463" indent="-398463">
              <a:lnSpc>
                <a:spcPct val="100000"/>
              </a:lnSpc>
              <a:spcBef>
                <a:spcPts val="700"/>
              </a:spcBef>
            </a:pPr>
            <a:r>
              <a:rPr lang="en-US" sz="2400" dirty="0" smtClean="0"/>
              <a:t>Supportability stored procedures</a:t>
            </a:r>
          </a:p>
          <a:p>
            <a:pPr marL="398463" indent="-398463">
              <a:lnSpc>
                <a:spcPct val="100000"/>
              </a:lnSpc>
              <a:spcBef>
                <a:spcPts val="700"/>
              </a:spcBef>
            </a:pPr>
            <a:r>
              <a:rPr lang="en-US" sz="2400" dirty="0" smtClean="0"/>
              <a:t>Not supported</a:t>
            </a:r>
          </a:p>
          <a:p>
            <a:pPr marL="796925" lvl="1" indent="-398463">
              <a:lnSpc>
                <a:spcPct val="100000"/>
              </a:lnSpc>
              <a:spcBef>
                <a:spcPts val="700"/>
              </a:spcBef>
            </a:pPr>
            <a:r>
              <a:rPr lang="en-US" sz="2400" dirty="0" smtClean="0"/>
              <a:t>Online rebuild</a:t>
            </a:r>
          </a:p>
          <a:p>
            <a:pPr marL="796925" lvl="1" indent="-398463">
              <a:lnSpc>
                <a:spcPct val="100000"/>
              </a:lnSpc>
              <a:spcBef>
                <a:spcPts val="700"/>
              </a:spcBef>
            </a:pPr>
            <a:r>
              <a:rPr lang="en-US" sz="2400" dirty="0" smtClean="0"/>
              <a:t>Database Tuning advisor</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Options</a:t>
            </a:r>
            <a:endParaRPr lang="en-US" dirty="0"/>
          </a:p>
        </p:txBody>
      </p:sp>
      <p:sp>
        <p:nvSpPr>
          <p:cNvPr id="3" name="Content Placeholder 2"/>
          <p:cNvSpPr>
            <a:spLocks noGrp="1"/>
          </p:cNvSpPr>
          <p:nvPr>
            <p:ph idx="1"/>
          </p:nvPr>
        </p:nvSpPr>
        <p:spPr/>
        <p:txBody>
          <a:bodyPr>
            <a:noAutofit/>
          </a:bodyPr>
          <a:lstStyle/>
          <a:p>
            <a:pPr>
              <a:lnSpc>
                <a:spcPct val="100000"/>
              </a:lnSpc>
            </a:pPr>
            <a:r>
              <a:rPr lang="en-US" sz="2800" dirty="0" smtClean="0"/>
              <a:t>Spatial indexes requires:</a:t>
            </a:r>
          </a:p>
          <a:p>
            <a:pPr lvl="1">
              <a:lnSpc>
                <a:spcPct val="100000"/>
              </a:lnSpc>
            </a:pPr>
            <a:r>
              <a:rPr lang="en-US" sz="2400" dirty="0" smtClean="0"/>
              <a:t>ANSI_NULLS: ON</a:t>
            </a:r>
          </a:p>
          <a:p>
            <a:pPr lvl="1">
              <a:lnSpc>
                <a:spcPct val="100000"/>
              </a:lnSpc>
            </a:pPr>
            <a:r>
              <a:rPr lang="en-US" sz="2400" dirty="0" smtClean="0"/>
              <a:t>ANSI_PADDING: ON</a:t>
            </a:r>
          </a:p>
          <a:p>
            <a:pPr lvl="1">
              <a:lnSpc>
                <a:spcPct val="100000"/>
              </a:lnSpc>
            </a:pPr>
            <a:r>
              <a:rPr lang="en-US" sz="2400" dirty="0" smtClean="0"/>
              <a:t>ANSI_WARNINGS: ON</a:t>
            </a:r>
          </a:p>
          <a:p>
            <a:pPr lvl="1">
              <a:lnSpc>
                <a:spcPct val="100000"/>
              </a:lnSpc>
            </a:pPr>
            <a:r>
              <a:rPr lang="en-US" sz="2400" dirty="0" smtClean="0"/>
              <a:t>CONCAT_NULL_YIELDS_NULL: ON</a:t>
            </a:r>
          </a:p>
          <a:p>
            <a:pPr lvl="1">
              <a:lnSpc>
                <a:spcPct val="100000"/>
              </a:lnSpc>
            </a:pPr>
            <a:r>
              <a:rPr lang="en-US" sz="2400" dirty="0" smtClean="0"/>
              <a:t>NUMERIC_ROUNDABORT: OFF</a:t>
            </a:r>
          </a:p>
          <a:p>
            <a:pPr lvl="1">
              <a:lnSpc>
                <a:spcPct val="100000"/>
              </a:lnSpc>
            </a:pPr>
            <a:r>
              <a:rPr lang="en-US" sz="2400" dirty="0" smtClean="0"/>
              <a:t>QUOTED_IDENTIFIER: ON</a:t>
            </a:r>
            <a:endParaRPr lang="en-US" sz="24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911189">
              <a:defRPr/>
            </a:pPr>
            <a:r>
              <a:rPr lang="en-US" dirty="0" smtClean="0"/>
              <a:t>Index Hinting</a:t>
            </a:r>
          </a:p>
        </p:txBody>
      </p:sp>
      <p:sp>
        <p:nvSpPr>
          <p:cNvPr id="56322" name="Content Placeholder 2"/>
          <p:cNvSpPr>
            <a:spLocks noGrp="1"/>
          </p:cNvSpPr>
          <p:nvPr>
            <p:ph idx="1"/>
          </p:nvPr>
        </p:nvSpPr>
        <p:spPr>
          <a:xfrm>
            <a:off x="449516" y="1036933"/>
            <a:ext cx="8229600" cy="4589875"/>
          </a:xfrm>
        </p:spPr>
        <p:txBody>
          <a:bodyPr>
            <a:noAutofit/>
          </a:bodyPr>
          <a:lstStyle/>
          <a:p>
            <a:pPr>
              <a:lnSpc>
                <a:spcPct val="100000"/>
              </a:lnSpc>
            </a:pPr>
            <a:r>
              <a:rPr lang="en-US" sz="2800" b="1" dirty="0" smtClean="0"/>
              <a:t>FROM T WITH (INDEX (&lt;</a:t>
            </a:r>
            <a:r>
              <a:rPr lang="en-US" sz="2800" b="1" dirty="0" err="1" smtClean="0"/>
              <a:t>Spatial_idxname</a:t>
            </a:r>
            <a:r>
              <a:rPr lang="en-US" sz="2800" b="1" dirty="0" smtClean="0"/>
              <a:t>&gt;))</a:t>
            </a:r>
            <a:r>
              <a:rPr lang="en-US" sz="2800" dirty="0" smtClean="0"/>
              <a:t>.</a:t>
            </a:r>
          </a:p>
          <a:p>
            <a:pPr>
              <a:lnSpc>
                <a:spcPct val="100000"/>
              </a:lnSpc>
            </a:pPr>
            <a:r>
              <a:rPr lang="en-US" sz="2800" dirty="0" smtClean="0"/>
              <a:t>Spatial index is treated the same way a non-clustered index is</a:t>
            </a:r>
          </a:p>
          <a:p>
            <a:pPr lvl="1">
              <a:lnSpc>
                <a:spcPct val="100000"/>
              </a:lnSpc>
            </a:pPr>
            <a:r>
              <a:rPr lang="en-US" sz="2400" dirty="0" smtClean="0"/>
              <a:t>the order of the hint is reflected in the order of the indexes in the plan</a:t>
            </a:r>
          </a:p>
          <a:p>
            <a:pPr lvl="1">
              <a:lnSpc>
                <a:spcPct val="100000"/>
              </a:lnSpc>
            </a:pPr>
            <a:r>
              <a:rPr lang="en-US" sz="2400" dirty="0" smtClean="0"/>
              <a:t>multiple index hints are concatenated</a:t>
            </a:r>
          </a:p>
          <a:p>
            <a:pPr lvl="1">
              <a:lnSpc>
                <a:spcPct val="100000"/>
              </a:lnSpc>
            </a:pPr>
            <a:r>
              <a:rPr lang="en-US" sz="2400" dirty="0" smtClean="0"/>
              <a:t>no duplicates are allowed</a:t>
            </a:r>
          </a:p>
          <a:p>
            <a:pPr>
              <a:lnSpc>
                <a:spcPct val="100000"/>
              </a:lnSpc>
            </a:pPr>
            <a:r>
              <a:rPr lang="en-US" sz="2800" dirty="0" smtClean="0"/>
              <a:t>The following restrictions exist:</a:t>
            </a:r>
          </a:p>
          <a:p>
            <a:pPr lvl="1">
              <a:lnSpc>
                <a:spcPct val="100000"/>
              </a:lnSpc>
            </a:pPr>
            <a:r>
              <a:rPr lang="en-US" sz="2400" dirty="0" smtClean="0"/>
              <a:t>The spatial index must be either first in the first index hint or last in the last index hint for a given table.</a:t>
            </a:r>
          </a:p>
          <a:p>
            <a:pPr lvl="1">
              <a:lnSpc>
                <a:spcPct val="100000"/>
              </a:lnSpc>
            </a:pPr>
            <a:r>
              <a:rPr lang="en-US" sz="2400" dirty="0" smtClean="0"/>
              <a:t>Only one spatial index can be specified in any index hint for a given table.</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911189">
              <a:defRPr/>
            </a:pPr>
            <a:r>
              <a:rPr lang="en-US" dirty="0" smtClean="0"/>
              <a:t>Spatial Catalog Views</a:t>
            </a:r>
            <a:endParaRPr/>
          </a:p>
        </p:txBody>
      </p:sp>
      <p:sp>
        <p:nvSpPr>
          <p:cNvPr id="56322" name="Content Placeholder 2"/>
          <p:cNvSpPr>
            <a:spLocks noGrp="1"/>
          </p:cNvSpPr>
          <p:nvPr>
            <p:ph idx="1"/>
          </p:nvPr>
        </p:nvSpPr>
        <p:spPr/>
        <p:txBody>
          <a:bodyPr>
            <a:noAutofit/>
          </a:bodyPr>
          <a:lstStyle/>
          <a:p>
            <a:pPr>
              <a:lnSpc>
                <a:spcPct val="100000"/>
              </a:lnSpc>
            </a:pPr>
            <a:r>
              <a:rPr lang="en-US" sz="2800" dirty="0" smtClean="0"/>
              <a:t>New </a:t>
            </a:r>
            <a:r>
              <a:rPr lang="en-US" sz="2800" dirty="0" err="1" smtClean="0"/>
              <a:t>sys.spatial_indexes</a:t>
            </a:r>
            <a:r>
              <a:rPr lang="en-US" sz="2800" dirty="0" smtClean="0"/>
              <a:t> catalog view</a:t>
            </a:r>
          </a:p>
          <a:p>
            <a:pPr>
              <a:lnSpc>
                <a:spcPct val="100000"/>
              </a:lnSpc>
            </a:pPr>
            <a:r>
              <a:rPr lang="en-US" sz="2800" dirty="0" smtClean="0"/>
              <a:t>New </a:t>
            </a:r>
            <a:r>
              <a:rPr lang="en-US" sz="2800" dirty="0" err="1" smtClean="0"/>
              <a:t>sys.spatial_index_tessellations</a:t>
            </a:r>
            <a:r>
              <a:rPr lang="en-US" sz="2800" dirty="0" smtClean="0"/>
              <a:t> catalog view</a:t>
            </a:r>
          </a:p>
          <a:p>
            <a:pPr>
              <a:lnSpc>
                <a:spcPct val="100000"/>
              </a:lnSpc>
            </a:pPr>
            <a:r>
              <a:rPr lang="en-US" sz="2800" dirty="0" smtClean="0"/>
              <a:t>New entries in </a:t>
            </a:r>
            <a:r>
              <a:rPr lang="en-US" sz="2800" dirty="0" err="1" smtClean="0"/>
              <a:t>sys.indexes</a:t>
            </a:r>
            <a:r>
              <a:rPr lang="en-US" sz="2800" dirty="0" smtClean="0"/>
              <a:t> for a spatial index:</a:t>
            </a:r>
          </a:p>
          <a:p>
            <a:pPr lvl="1">
              <a:lnSpc>
                <a:spcPct val="100000"/>
              </a:lnSpc>
            </a:pPr>
            <a:r>
              <a:rPr lang="en-US" sz="2400" dirty="0" smtClean="0"/>
              <a:t>A clustered index on the internal table of the spatial index</a:t>
            </a:r>
          </a:p>
          <a:p>
            <a:pPr lvl="1">
              <a:lnSpc>
                <a:spcPct val="100000"/>
              </a:lnSpc>
            </a:pPr>
            <a:r>
              <a:rPr lang="en-US" sz="2400" dirty="0" smtClean="0"/>
              <a:t>A spatial index (type = 4) for spatial index</a:t>
            </a:r>
          </a:p>
          <a:p>
            <a:pPr>
              <a:lnSpc>
                <a:spcPct val="100000"/>
              </a:lnSpc>
            </a:pPr>
            <a:r>
              <a:rPr lang="en-US" sz="2800" dirty="0" smtClean="0"/>
              <a:t>A new entry in </a:t>
            </a:r>
            <a:r>
              <a:rPr lang="en-US" sz="2800" dirty="0" err="1" smtClean="0"/>
              <a:t>sys.internal_tables</a:t>
            </a:r>
            <a:endParaRPr lang="en-US" sz="2800" dirty="0" smtClean="0"/>
          </a:p>
          <a:p>
            <a:pPr>
              <a:lnSpc>
                <a:spcPct val="100000"/>
              </a:lnSpc>
            </a:pPr>
            <a:r>
              <a:rPr lang="en-US" sz="2800" dirty="0" smtClean="0"/>
              <a:t>A new entry to </a:t>
            </a:r>
            <a:r>
              <a:rPr lang="en-US" sz="2800" dirty="0" err="1" smtClean="0"/>
              <a:t>sys.index_columns</a:t>
            </a:r>
            <a:r>
              <a:rPr lang="en-US" sz="2800" dirty="0" smtClean="0"/>
              <a:t> </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dirty="0" smtClean="0"/>
              <a:t>Indexing Support Procedures</a:t>
            </a:r>
          </a:p>
        </p:txBody>
      </p:sp>
      <p:sp>
        <p:nvSpPr>
          <p:cNvPr id="56323" name="Rectangle 3"/>
          <p:cNvSpPr>
            <a:spLocks noGrp="1" noChangeArrowheads="1"/>
          </p:cNvSpPr>
          <p:nvPr>
            <p:ph idx="1"/>
          </p:nvPr>
        </p:nvSpPr>
        <p:spPr/>
        <p:txBody>
          <a:bodyPr/>
          <a:lstStyle/>
          <a:p>
            <a:pPr eaLnBrk="1" hangingPunct="1">
              <a:lnSpc>
                <a:spcPct val="100000"/>
              </a:lnSpc>
              <a:defRPr/>
            </a:pPr>
            <a:r>
              <a:rPr lang="en-US" dirty="0" err="1" smtClean="0">
                <a:effectLst/>
              </a:rPr>
              <a:t>sys.sp_help_spatial_geometry_index</a:t>
            </a:r>
            <a:endParaRPr lang="en-US" dirty="0" smtClean="0">
              <a:effectLst/>
            </a:endParaRPr>
          </a:p>
          <a:p>
            <a:pPr eaLnBrk="1" hangingPunct="1">
              <a:lnSpc>
                <a:spcPct val="100000"/>
              </a:lnSpc>
              <a:defRPr/>
            </a:pPr>
            <a:r>
              <a:rPr lang="en-US" dirty="0" err="1" smtClean="0">
                <a:effectLst/>
              </a:rPr>
              <a:t>sys.sp_help_spatial_geometry_index_xml</a:t>
            </a:r>
            <a:endParaRPr lang="en-US" dirty="0" smtClean="0">
              <a:effectLst/>
            </a:endParaRPr>
          </a:p>
          <a:p>
            <a:pPr eaLnBrk="1" hangingPunct="1">
              <a:lnSpc>
                <a:spcPct val="100000"/>
              </a:lnSpc>
              <a:defRPr/>
            </a:pPr>
            <a:r>
              <a:rPr lang="en-US" dirty="0" err="1" smtClean="0">
                <a:effectLst/>
              </a:rPr>
              <a:t>sys.sp_help_spatial_geography_index</a:t>
            </a:r>
            <a:endParaRPr lang="en-US" dirty="0" smtClean="0">
              <a:effectLst/>
            </a:endParaRPr>
          </a:p>
          <a:p>
            <a:pPr eaLnBrk="1" hangingPunct="1">
              <a:lnSpc>
                <a:spcPct val="100000"/>
              </a:lnSpc>
              <a:defRPr/>
            </a:pPr>
            <a:r>
              <a:rPr lang="en-US" dirty="0" err="1" smtClean="0">
                <a:effectLst/>
              </a:rPr>
              <a:t>sys.sp_help_spatial_geography_index_xml</a:t>
            </a:r>
            <a:endParaRPr lang="en-US" dirty="0" smtClean="0">
              <a:effectLst/>
            </a:endParaRPr>
          </a:p>
          <a:p>
            <a:pPr eaLnBrk="1" hangingPunct="1">
              <a:lnSpc>
                <a:spcPct val="100000"/>
              </a:lnSpc>
              <a:buNone/>
              <a:defRPr/>
            </a:pPr>
            <a:endParaRPr lang="en-US" dirty="0" smtClean="0">
              <a:effectLst/>
            </a:endParaRPr>
          </a:p>
          <a:p>
            <a:pPr eaLnBrk="1" hangingPunct="1">
              <a:lnSpc>
                <a:spcPct val="100000"/>
              </a:lnSpc>
              <a:buNone/>
              <a:defRPr/>
            </a:pPr>
            <a:r>
              <a:rPr lang="en-US" dirty="0" smtClean="0">
                <a:effectLst/>
              </a:rPr>
              <a:t>Provide information about index:</a:t>
            </a:r>
          </a:p>
          <a:p>
            <a:pPr eaLnBrk="1" hangingPunct="1">
              <a:lnSpc>
                <a:spcPct val="100000"/>
              </a:lnSpc>
              <a:defRPr/>
            </a:pPr>
            <a:r>
              <a:rPr lang="en-US" dirty="0" smtClean="0">
                <a:effectLst/>
              </a:rPr>
              <a:t>64 properties</a:t>
            </a:r>
          </a:p>
          <a:p>
            <a:pPr eaLnBrk="1" hangingPunct="1">
              <a:lnSpc>
                <a:spcPct val="100000"/>
              </a:lnSpc>
              <a:defRPr/>
            </a:pPr>
            <a:r>
              <a:rPr lang="en-US" dirty="0" smtClean="0">
                <a:effectLst/>
              </a:rPr>
              <a:t>10 of which are considered core</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80999" y="230188"/>
            <a:ext cx="8632371" cy="664797"/>
          </a:xfrm>
        </p:spPr>
        <p:txBody>
          <a:bodyPr/>
          <a:lstStyle/>
          <a:p>
            <a:pPr eaLnBrk="1" hangingPunct="1">
              <a:defRPr/>
            </a:pPr>
            <a:r>
              <a:rPr lang="en-US" dirty="0" err="1" smtClean="0"/>
              <a:t>s</a:t>
            </a:r>
            <a:r>
              <a:rPr lang="en-US" dirty="0" err="1" smtClean="0">
                <a:effectLst/>
              </a:rPr>
              <a:t>ys.sp_help_spatial_geometry_index</a:t>
            </a:r>
            <a:endParaRPr lang="en-US" dirty="0" smtClean="0"/>
          </a:p>
        </p:txBody>
      </p:sp>
      <p:sp>
        <p:nvSpPr>
          <p:cNvPr id="56323" name="Rectangle 3"/>
          <p:cNvSpPr>
            <a:spLocks noGrp="1" noChangeArrowheads="1"/>
          </p:cNvSpPr>
          <p:nvPr>
            <p:ph idx="1"/>
          </p:nvPr>
        </p:nvSpPr>
        <p:spPr/>
        <p:txBody>
          <a:bodyPr/>
          <a:lstStyle/>
          <a:p>
            <a:pPr eaLnBrk="1" hangingPunct="1">
              <a:lnSpc>
                <a:spcPct val="100000"/>
              </a:lnSpc>
              <a:defRPr/>
            </a:pPr>
            <a:r>
              <a:rPr lang="en-US" sz="2400" dirty="0" smtClean="0">
                <a:effectLst/>
              </a:rPr>
              <a:t>Arguments</a:t>
            </a:r>
          </a:p>
          <a:p>
            <a:pPr eaLnBrk="1" hangingPunct="1">
              <a:lnSpc>
                <a:spcPct val="100000"/>
              </a:lnSpc>
              <a:defRPr/>
            </a:pPr>
            <a:endParaRPr lang="en-US" dirty="0" smtClean="0">
              <a:effectLst/>
            </a:endParaRPr>
          </a:p>
          <a:p>
            <a:pPr eaLnBrk="1" hangingPunct="1">
              <a:lnSpc>
                <a:spcPct val="100000"/>
              </a:lnSpc>
              <a:defRPr/>
            </a:pPr>
            <a:endParaRPr lang="en-US" dirty="0" smtClean="0">
              <a:effectLst/>
            </a:endParaRPr>
          </a:p>
          <a:p>
            <a:pPr eaLnBrk="1" hangingPunct="1">
              <a:lnSpc>
                <a:spcPct val="100000"/>
              </a:lnSpc>
              <a:defRPr/>
            </a:pPr>
            <a:endParaRPr lang="en-US" dirty="0" smtClean="0">
              <a:effectLst/>
            </a:endParaRPr>
          </a:p>
          <a:p>
            <a:pPr eaLnBrk="1" hangingPunct="1">
              <a:lnSpc>
                <a:spcPct val="100000"/>
              </a:lnSpc>
              <a:buNone/>
              <a:defRPr/>
            </a:pPr>
            <a:endParaRPr lang="en-US" dirty="0" smtClean="0">
              <a:effectLst/>
            </a:endParaRPr>
          </a:p>
          <a:p>
            <a:pPr eaLnBrk="1" hangingPunct="1">
              <a:lnSpc>
                <a:spcPct val="100000"/>
              </a:lnSpc>
              <a:buNone/>
              <a:defRPr/>
            </a:pPr>
            <a:endParaRPr lang="en-US" dirty="0" smtClean="0">
              <a:effectLst/>
            </a:endParaRPr>
          </a:p>
          <a:p>
            <a:pPr eaLnBrk="1" hangingPunct="1">
              <a:lnSpc>
                <a:spcPct val="100000"/>
              </a:lnSpc>
              <a:defRPr/>
            </a:pPr>
            <a:endParaRPr lang="en-US" sz="2400" dirty="0" smtClean="0">
              <a:effectLst/>
            </a:endParaRPr>
          </a:p>
          <a:p>
            <a:pPr eaLnBrk="1" hangingPunct="1">
              <a:lnSpc>
                <a:spcPct val="100000"/>
              </a:lnSpc>
              <a:defRPr/>
            </a:pPr>
            <a:r>
              <a:rPr lang="en-US" sz="2400" dirty="0" smtClean="0">
                <a:effectLst/>
              </a:rPr>
              <a:t>Results in property name/value pair table of the format:</a:t>
            </a:r>
          </a:p>
        </p:txBody>
      </p:sp>
      <p:graphicFrame>
        <p:nvGraphicFramePr>
          <p:cNvPr id="4" name="Table 3"/>
          <p:cNvGraphicFramePr>
            <a:graphicFrameLocks noGrp="1"/>
          </p:cNvGraphicFramePr>
          <p:nvPr/>
        </p:nvGraphicFramePr>
        <p:xfrm>
          <a:off x="838200" y="2009613"/>
          <a:ext cx="8001000" cy="2687320"/>
        </p:xfrm>
        <a:graphic>
          <a:graphicData uri="http://schemas.openxmlformats.org/drawingml/2006/table">
            <a:tbl>
              <a:tblPr firstRow="1" bandRow="1">
                <a:tableStyleId>{5C22544A-7EE6-4342-B048-85BDC9FD1C3A}</a:tableStyleId>
              </a:tblPr>
              <a:tblGrid>
                <a:gridCol w="1981200"/>
                <a:gridCol w="1600200"/>
                <a:gridCol w="4419600"/>
              </a:tblGrid>
              <a:tr h="142240">
                <a:tc>
                  <a:txBody>
                    <a:bodyPr/>
                    <a:lstStyle/>
                    <a:p>
                      <a:r>
                        <a:rPr lang="en-US" sz="1600" dirty="0" smtClean="0">
                          <a:solidFill>
                            <a:schemeClr val="tx1"/>
                          </a:solidFill>
                          <a:effectLst/>
                        </a:rPr>
                        <a:t>Parameter</a:t>
                      </a:r>
                      <a:endParaRPr lang="en-US" sz="1600" dirty="0">
                        <a:solidFill>
                          <a:schemeClr val="tx1"/>
                        </a:solidFill>
                      </a:endParaRPr>
                    </a:p>
                  </a:txBody>
                  <a:tcPr/>
                </a:tc>
                <a:tc>
                  <a:txBody>
                    <a:bodyPr/>
                    <a:lstStyle/>
                    <a:p>
                      <a:r>
                        <a:rPr lang="en-US" sz="1600" dirty="0" smtClean="0">
                          <a:solidFill>
                            <a:schemeClr val="tx1"/>
                          </a:solidFill>
                          <a:effectLst/>
                        </a:rPr>
                        <a:t>Type</a:t>
                      </a:r>
                      <a:endParaRPr lang="en-US" sz="1600" dirty="0">
                        <a:solidFill>
                          <a:schemeClr val="tx1"/>
                        </a:solidFill>
                      </a:endParaRPr>
                    </a:p>
                  </a:txBody>
                  <a:tcPr/>
                </a:tc>
                <a:tc>
                  <a:txBody>
                    <a:bodyPr/>
                    <a:lstStyle/>
                    <a:p>
                      <a:r>
                        <a:rPr lang="en-US" sz="1600" dirty="0" smtClean="0">
                          <a:solidFill>
                            <a:schemeClr val="tx1"/>
                          </a:solidFill>
                          <a:effectLst/>
                        </a:rPr>
                        <a:t>Description</a:t>
                      </a:r>
                      <a:endParaRPr lang="en-US" sz="160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effectLst/>
                        </a:rPr>
                        <a:t>@</a:t>
                      </a:r>
                      <a:r>
                        <a:rPr lang="en-US" sz="1600" dirty="0" err="1" smtClean="0">
                          <a:solidFill>
                            <a:schemeClr val="bg1"/>
                          </a:solidFill>
                          <a:effectLst/>
                        </a:rPr>
                        <a:t>tabname</a:t>
                      </a:r>
                      <a:endParaRPr lang="en-US" sz="1600" dirty="0" smtClean="0">
                        <a:solidFill>
                          <a:schemeClr val="bg1"/>
                        </a:solidFill>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solidFill>
                            <a:schemeClr val="bg1"/>
                          </a:solidFill>
                          <a:effectLst/>
                        </a:rPr>
                        <a:t>nvarchar</a:t>
                      </a:r>
                      <a:r>
                        <a:rPr lang="en-US" sz="1600" dirty="0" smtClean="0">
                          <a:solidFill>
                            <a:schemeClr val="bg1"/>
                          </a:solidFill>
                          <a:effectLst/>
                        </a:rPr>
                        <a:t>(776)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effectLst/>
                        </a:rPr>
                        <a:t>the name of the table for which the index has been specified</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effectLst/>
                        </a:rPr>
                        <a:t>@</a:t>
                      </a:r>
                      <a:r>
                        <a:rPr lang="en-US" sz="1600" dirty="0" err="1" smtClean="0">
                          <a:solidFill>
                            <a:schemeClr val="bg1"/>
                          </a:solidFill>
                          <a:effectLst/>
                        </a:rPr>
                        <a:t>indexname</a:t>
                      </a:r>
                      <a:endParaRPr lang="en-US" sz="1600" dirty="0" smtClean="0">
                        <a:solidFill>
                          <a:schemeClr val="bg1"/>
                        </a:solidFill>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solidFill>
                            <a:schemeClr val="bg1"/>
                          </a:solidFill>
                          <a:effectLst/>
                        </a:rPr>
                        <a:t>sysname</a:t>
                      </a:r>
                      <a:endParaRPr lang="en-US" sz="1600" dirty="0" smtClean="0">
                        <a:solidFill>
                          <a:schemeClr val="bg1"/>
                        </a:solidFill>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effectLst/>
                        </a:rPr>
                        <a:t>the index name to be investigated</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effectLst/>
                        </a:rPr>
                        <a:t>@</a:t>
                      </a:r>
                      <a:r>
                        <a:rPr lang="en-US" sz="1600" dirty="0" err="1" smtClean="0">
                          <a:solidFill>
                            <a:schemeClr val="bg1"/>
                          </a:solidFill>
                          <a:effectLst/>
                        </a:rPr>
                        <a:t>verboseoutput</a:t>
                      </a:r>
                      <a:endParaRPr lang="en-US" sz="1600" dirty="0" smtClean="0">
                        <a:solidFill>
                          <a:schemeClr val="bg1"/>
                        </a:solidFill>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solidFill>
                            <a:schemeClr val="bg1"/>
                          </a:solidFill>
                          <a:effectLst/>
                        </a:rPr>
                        <a:t>tinyint</a:t>
                      </a:r>
                      <a:endParaRPr lang="en-US" sz="1600" dirty="0" smtClean="0">
                        <a:solidFill>
                          <a:schemeClr val="bg1"/>
                        </a:solidFill>
                        <a:effectLst/>
                      </a:endParaRPr>
                    </a:p>
                  </a:txBody>
                  <a:tcPr/>
                </a:tc>
                <a:tc>
                  <a:txBody>
                    <a:bodyPr/>
                    <a:lstStyle/>
                    <a:p>
                      <a:pPr eaLnBrk="1" hangingPunct="1">
                        <a:defRPr/>
                      </a:pPr>
                      <a:r>
                        <a:rPr lang="en-US" sz="1600" dirty="0" smtClean="0">
                          <a:solidFill>
                            <a:schemeClr val="bg1"/>
                          </a:solidFill>
                          <a:effectLst/>
                        </a:rPr>
                        <a:t>0 core set of properties is reported</a:t>
                      </a:r>
                    </a:p>
                    <a:p>
                      <a:pPr eaLnBrk="1" hangingPunct="1">
                        <a:defRPr/>
                      </a:pPr>
                      <a:r>
                        <a:rPr lang="en-US" sz="1600" dirty="0" smtClean="0">
                          <a:solidFill>
                            <a:schemeClr val="bg1"/>
                          </a:solidFill>
                          <a:effectLst/>
                        </a:rPr>
                        <a:t>1 all properties are being reported</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effectLst/>
                        </a:rPr>
                        <a:t>@</a:t>
                      </a:r>
                      <a:r>
                        <a:rPr lang="en-US" sz="1600" dirty="0" err="1" smtClean="0">
                          <a:solidFill>
                            <a:schemeClr val="bg1"/>
                          </a:solidFill>
                          <a:effectLst/>
                        </a:rPr>
                        <a:t>query_sample</a:t>
                      </a:r>
                      <a:endParaRPr lang="en-US" sz="1600" dirty="0" smtClean="0">
                        <a:solidFill>
                          <a:schemeClr val="bg1"/>
                        </a:solidFill>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effectLst/>
                        </a:rPr>
                        <a:t>geometry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effectLst/>
                        </a:rPr>
                        <a:t>A representative query sample that will be used to test the usefulness of the index. It may be a representative object or a query window.</a:t>
                      </a:r>
                    </a:p>
                  </a:txBody>
                  <a:tcPr/>
                </a:tc>
              </a:tr>
            </a:tbl>
          </a:graphicData>
        </a:graphic>
      </p:graphicFrame>
      <p:graphicFrame>
        <p:nvGraphicFramePr>
          <p:cNvPr id="5" name="Table 4"/>
          <p:cNvGraphicFramePr>
            <a:graphicFrameLocks noGrp="1"/>
          </p:cNvGraphicFramePr>
          <p:nvPr/>
        </p:nvGraphicFramePr>
        <p:xfrm>
          <a:off x="864066" y="5663077"/>
          <a:ext cx="7391400" cy="370840"/>
        </p:xfrm>
        <a:graphic>
          <a:graphicData uri="http://schemas.openxmlformats.org/drawingml/2006/table">
            <a:tbl>
              <a:tblPr firstRow="1" bandRow="1">
                <a:tableStyleId>{5C22544A-7EE6-4342-B048-85BDC9FD1C3A}</a:tableStyleId>
              </a:tblPr>
              <a:tblGrid>
                <a:gridCol w="3695700"/>
                <a:gridCol w="36957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solidFill>
                            <a:schemeClr val="bg1"/>
                          </a:solidFill>
                          <a:effectLst/>
                        </a:rPr>
                        <a:t>PropName</a:t>
                      </a:r>
                      <a:r>
                        <a:rPr lang="en-US" dirty="0" smtClean="0">
                          <a:solidFill>
                            <a:schemeClr val="bg1"/>
                          </a:solidFill>
                          <a:effectLst/>
                        </a:rPr>
                        <a:t>: </a:t>
                      </a:r>
                      <a:r>
                        <a:rPr lang="en-US" dirty="0" err="1" smtClean="0">
                          <a:solidFill>
                            <a:schemeClr val="bg1"/>
                          </a:solidFill>
                          <a:effectLst/>
                        </a:rPr>
                        <a:t>nvarchar</a:t>
                      </a:r>
                      <a:r>
                        <a:rPr lang="en-US" dirty="0" smtClean="0">
                          <a:solidFill>
                            <a:schemeClr val="bg1"/>
                          </a:solidFill>
                          <a:effectLst/>
                        </a:rPr>
                        <a:t>(256)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solidFill>
                            <a:schemeClr val="bg1"/>
                          </a:solidFill>
                          <a:effectLst/>
                        </a:rPr>
                        <a:t>PropValue</a:t>
                      </a:r>
                      <a:r>
                        <a:rPr lang="en-US" dirty="0" smtClean="0">
                          <a:solidFill>
                            <a:schemeClr val="bg1"/>
                          </a:solidFill>
                          <a:effectLst/>
                        </a:rPr>
                        <a:t>: </a:t>
                      </a:r>
                      <a:r>
                        <a:rPr lang="en-US" dirty="0" err="1" smtClean="0">
                          <a:solidFill>
                            <a:schemeClr val="bg1"/>
                          </a:solidFill>
                          <a:effectLst/>
                        </a:rPr>
                        <a:t>sql_variant</a:t>
                      </a:r>
                      <a:endParaRPr lang="en-US" dirty="0" smtClean="0">
                        <a:solidFill>
                          <a:schemeClr val="bg1"/>
                        </a:solidFill>
                        <a:effectLst/>
                      </a:endParaRPr>
                    </a:p>
                  </a:txBody>
                  <a:tcPr/>
                </a:tc>
              </a:tr>
            </a:tbl>
          </a:graphicData>
        </a:graphic>
      </p:graphicFrame>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sz="2600" dirty="0" err="1" smtClean="0"/>
              <a:t>s</a:t>
            </a:r>
            <a:r>
              <a:rPr lang="en-US" sz="2600" dirty="0" err="1" smtClean="0">
                <a:effectLst/>
              </a:rPr>
              <a:t>ys.sp_help_spatial_geography_index_xml</a:t>
            </a:r>
            <a:endParaRPr lang="en-US" sz="2600" dirty="0" smtClean="0"/>
          </a:p>
        </p:txBody>
      </p:sp>
      <p:sp>
        <p:nvSpPr>
          <p:cNvPr id="56323" name="Rectangle 3"/>
          <p:cNvSpPr>
            <a:spLocks noGrp="1" noChangeArrowheads="1"/>
          </p:cNvSpPr>
          <p:nvPr>
            <p:ph idx="1"/>
          </p:nvPr>
        </p:nvSpPr>
        <p:spPr/>
        <p:txBody>
          <a:bodyPr/>
          <a:lstStyle/>
          <a:p>
            <a:pPr eaLnBrk="1" hangingPunct="1">
              <a:defRPr/>
            </a:pPr>
            <a:r>
              <a:rPr lang="en-US" sz="2400" dirty="0" smtClean="0">
                <a:effectLst/>
              </a:rPr>
              <a:t>Arguments</a:t>
            </a:r>
          </a:p>
          <a:p>
            <a:pPr eaLnBrk="1" hangingPunct="1">
              <a:defRPr/>
            </a:pPr>
            <a:endParaRPr lang="en-US" dirty="0" smtClean="0">
              <a:effectLst/>
            </a:endParaRPr>
          </a:p>
          <a:p>
            <a:pPr eaLnBrk="1" hangingPunct="1">
              <a:defRPr/>
            </a:pPr>
            <a:endParaRPr lang="en-US" dirty="0" smtClean="0">
              <a:effectLst/>
            </a:endParaRPr>
          </a:p>
          <a:p>
            <a:pPr eaLnBrk="1" hangingPunct="1">
              <a:defRPr/>
            </a:pPr>
            <a:endParaRPr lang="en-US" dirty="0" smtClean="0">
              <a:effectLst/>
            </a:endParaRPr>
          </a:p>
          <a:p>
            <a:pPr eaLnBrk="1" hangingPunct="1">
              <a:buNone/>
              <a:defRPr/>
            </a:pPr>
            <a:endParaRPr lang="en-US" dirty="0" smtClean="0">
              <a:effectLst/>
            </a:endParaRPr>
          </a:p>
          <a:p>
            <a:pPr eaLnBrk="1" hangingPunct="1">
              <a:buNone/>
              <a:defRPr/>
            </a:pPr>
            <a:endParaRPr lang="en-US" dirty="0" smtClean="0">
              <a:effectLst/>
            </a:endParaRPr>
          </a:p>
          <a:p>
            <a:pPr eaLnBrk="1" hangingPunct="1">
              <a:defRPr/>
            </a:pPr>
            <a:endParaRPr lang="en-US" sz="2400" dirty="0" smtClean="0">
              <a:effectLst/>
            </a:endParaRPr>
          </a:p>
          <a:p>
            <a:pPr eaLnBrk="1" hangingPunct="1">
              <a:buNone/>
              <a:defRPr/>
            </a:pPr>
            <a:endParaRPr lang="en-US" sz="2400" dirty="0" smtClean="0">
              <a:effectLst/>
            </a:endParaRPr>
          </a:p>
        </p:txBody>
      </p:sp>
      <p:graphicFrame>
        <p:nvGraphicFramePr>
          <p:cNvPr id="4" name="Table 3"/>
          <p:cNvGraphicFramePr>
            <a:graphicFrameLocks noGrp="1"/>
          </p:cNvGraphicFramePr>
          <p:nvPr/>
        </p:nvGraphicFramePr>
        <p:xfrm>
          <a:off x="838200" y="2133600"/>
          <a:ext cx="8001000" cy="3845560"/>
        </p:xfrm>
        <a:graphic>
          <a:graphicData uri="http://schemas.openxmlformats.org/drawingml/2006/table">
            <a:tbl>
              <a:tblPr firstRow="1" bandRow="1">
                <a:tableStyleId>{5C22544A-7EE6-4342-B048-85BDC9FD1C3A}</a:tableStyleId>
              </a:tblPr>
              <a:tblGrid>
                <a:gridCol w="1905000"/>
                <a:gridCol w="1676400"/>
                <a:gridCol w="4419600"/>
              </a:tblGrid>
              <a:tr h="142240">
                <a:tc>
                  <a:txBody>
                    <a:bodyPr/>
                    <a:lstStyle/>
                    <a:p>
                      <a:r>
                        <a:rPr lang="en-US" sz="1800" dirty="0" smtClean="0">
                          <a:solidFill>
                            <a:schemeClr val="tx1"/>
                          </a:solidFill>
                          <a:effectLst/>
                        </a:rPr>
                        <a:t>Parameter</a:t>
                      </a:r>
                      <a:endParaRPr lang="en-US" sz="1800" dirty="0">
                        <a:solidFill>
                          <a:schemeClr val="tx1"/>
                        </a:solidFill>
                      </a:endParaRPr>
                    </a:p>
                  </a:txBody>
                  <a:tcPr/>
                </a:tc>
                <a:tc>
                  <a:txBody>
                    <a:bodyPr/>
                    <a:lstStyle/>
                    <a:p>
                      <a:r>
                        <a:rPr lang="en-US" sz="1800" dirty="0" smtClean="0">
                          <a:solidFill>
                            <a:schemeClr val="tx1"/>
                          </a:solidFill>
                          <a:effectLst/>
                        </a:rPr>
                        <a:t>Type</a:t>
                      </a:r>
                      <a:endParaRPr lang="en-US" sz="1800" dirty="0">
                        <a:solidFill>
                          <a:schemeClr val="tx1"/>
                        </a:solidFill>
                      </a:endParaRPr>
                    </a:p>
                  </a:txBody>
                  <a:tcPr/>
                </a:tc>
                <a:tc>
                  <a:txBody>
                    <a:bodyPr/>
                    <a:lstStyle/>
                    <a:p>
                      <a:r>
                        <a:rPr lang="en-US" sz="1800" dirty="0" smtClean="0">
                          <a:solidFill>
                            <a:schemeClr val="tx1"/>
                          </a:solidFill>
                          <a:effectLst/>
                        </a:rPr>
                        <a:t>Description</a:t>
                      </a:r>
                      <a:endParaRPr lang="en-US" sz="180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a:t>
                      </a:r>
                      <a:r>
                        <a:rPr lang="en-US" sz="1800" dirty="0" err="1" smtClean="0">
                          <a:effectLst/>
                        </a:rPr>
                        <a:t>tabname</a:t>
                      </a:r>
                      <a:endParaRPr lang="en-US" sz="1800" dirty="0" smtClean="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effectLst/>
                        </a:rPr>
                        <a:t>nvarchar</a:t>
                      </a:r>
                      <a:r>
                        <a:rPr lang="en-US" sz="1800" dirty="0" smtClean="0">
                          <a:effectLst/>
                        </a:rPr>
                        <a:t>(776)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the name of the table for which the index has been specified</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a:t>
                      </a:r>
                      <a:r>
                        <a:rPr lang="en-US" sz="1800" dirty="0" err="1" smtClean="0">
                          <a:effectLst/>
                        </a:rPr>
                        <a:t>indexname</a:t>
                      </a:r>
                      <a:endParaRPr lang="en-US" sz="1800" dirty="0" smtClean="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effectLst/>
                        </a:rPr>
                        <a:t>sysname</a:t>
                      </a:r>
                      <a:endParaRPr lang="en-US" sz="1800" dirty="0" smtClean="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the index name to be investigated</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a:t>
                      </a:r>
                      <a:r>
                        <a:rPr lang="en-US" sz="1800" dirty="0" err="1" smtClean="0">
                          <a:effectLst/>
                        </a:rPr>
                        <a:t>verboseoutput</a:t>
                      </a:r>
                      <a:endParaRPr lang="en-US" sz="1800" dirty="0" smtClean="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effectLst/>
                        </a:rPr>
                        <a:t>tinyint</a:t>
                      </a:r>
                      <a:endParaRPr lang="en-US" sz="1800" dirty="0" smtClean="0">
                        <a:effectLst/>
                      </a:endParaRPr>
                    </a:p>
                  </a:txBody>
                  <a:tcPr/>
                </a:tc>
                <a:tc>
                  <a:txBody>
                    <a:bodyPr/>
                    <a:lstStyle/>
                    <a:p>
                      <a:pPr eaLnBrk="1" hangingPunct="1">
                        <a:defRPr/>
                      </a:pPr>
                      <a:r>
                        <a:rPr lang="en-US" sz="1800" dirty="0" smtClean="0">
                          <a:effectLst/>
                        </a:rPr>
                        <a:t>0 core set of properties is reported</a:t>
                      </a:r>
                    </a:p>
                    <a:p>
                      <a:pPr eaLnBrk="1" hangingPunct="1">
                        <a:defRPr/>
                      </a:pPr>
                      <a:r>
                        <a:rPr lang="en-US" sz="1800" dirty="0" smtClean="0">
                          <a:effectLst/>
                        </a:rPr>
                        <a:t>1 all properties are being reported</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a:t>
                      </a:r>
                      <a:r>
                        <a:rPr lang="en-US" sz="1800" dirty="0" err="1" smtClean="0">
                          <a:effectLst/>
                        </a:rPr>
                        <a:t>query_sample</a:t>
                      </a:r>
                      <a:endParaRPr lang="en-US" sz="1800" dirty="0" smtClean="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geography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A representative query sample that will be used to test the usefulness of the index. It may be a representative object or a query window.</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a:t>
                      </a:r>
                      <a:r>
                        <a:rPr lang="en-US" sz="1800" kern="1200" dirty="0" err="1" smtClean="0">
                          <a:solidFill>
                            <a:schemeClr val="dk1"/>
                          </a:solidFill>
                          <a:latin typeface="+mn-lt"/>
                          <a:ea typeface="+mn-ea"/>
                          <a:cs typeface="+mn-cs"/>
                        </a:rPr>
                        <a:t>xml_output</a:t>
                      </a:r>
                      <a:endParaRPr lang="en-US" sz="1600" dirty="0" smtClean="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xml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This is an </a:t>
                      </a:r>
                      <a:r>
                        <a:rPr lang="en-US" sz="1800" b="1" kern="1200" dirty="0" smtClean="0">
                          <a:solidFill>
                            <a:schemeClr val="dk1"/>
                          </a:solidFill>
                          <a:latin typeface="+mn-lt"/>
                          <a:ea typeface="+mn-ea"/>
                          <a:cs typeface="+mn-cs"/>
                        </a:rPr>
                        <a:t>output</a:t>
                      </a:r>
                      <a:r>
                        <a:rPr lang="en-US" sz="1800" kern="1200" dirty="0" smtClean="0">
                          <a:solidFill>
                            <a:schemeClr val="dk1"/>
                          </a:solidFill>
                          <a:latin typeface="+mn-lt"/>
                          <a:ea typeface="+mn-ea"/>
                          <a:cs typeface="+mn-cs"/>
                        </a:rPr>
                        <a:t> parameter that contains the returned properties in an XML fragment</a:t>
                      </a:r>
                      <a:endParaRPr lang="en-US" sz="1600" dirty="0" smtClean="0">
                        <a:effectLst/>
                      </a:endParaRPr>
                    </a:p>
                  </a:txBody>
                  <a:tcPr/>
                </a:tc>
              </a:tr>
            </a:tbl>
          </a:graphicData>
        </a:graphic>
      </p:graphicFrame>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170481" y="301037"/>
            <a:ext cx="8516319" cy="1053630"/>
          </a:xfrm>
        </p:spPr>
        <p:txBody>
          <a:bodyPr>
            <a:normAutofit/>
          </a:bodyPr>
          <a:lstStyle/>
          <a:p>
            <a:pPr eaLnBrk="1" hangingPunct="1">
              <a:defRPr/>
            </a:pPr>
            <a:r>
              <a:rPr lang="en-US" sz="3200" dirty="0" smtClean="0"/>
              <a:t>Some of the returned Properties</a:t>
            </a:r>
          </a:p>
        </p:txBody>
      </p:sp>
      <p:sp>
        <p:nvSpPr>
          <p:cNvPr id="56323" name="Rectangle 3"/>
          <p:cNvSpPr>
            <a:spLocks noGrp="1" noChangeArrowheads="1"/>
          </p:cNvSpPr>
          <p:nvPr>
            <p:ph idx="1"/>
          </p:nvPr>
        </p:nvSpPr>
        <p:spPr/>
        <p:txBody>
          <a:bodyPr/>
          <a:lstStyle/>
          <a:p>
            <a:pPr eaLnBrk="1" hangingPunct="1">
              <a:buNone/>
              <a:defRPr/>
            </a:pPr>
            <a:endParaRPr lang="en-US" sz="2400" dirty="0" smtClean="0">
              <a:effectLst/>
            </a:endParaRPr>
          </a:p>
          <a:p>
            <a:pPr eaLnBrk="1" hangingPunct="1">
              <a:defRPr/>
            </a:pPr>
            <a:endParaRPr lang="en-US" dirty="0" smtClean="0">
              <a:effectLst/>
            </a:endParaRPr>
          </a:p>
          <a:p>
            <a:pPr eaLnBrk="1" hangingPunct="1">
              <a:defRPr/>
            </a:pPr>
            <a:endParaRPr lang="en-US" dirty="0" smtClean="0">
              <a:effectLst/>
            </a:endParaRPr>
          </a:p>
          <a:p>
            <a:pPr eaLnBrk="1" hangingPunct="1">
              <a:defRPr/>
            </a:pPr>
            <a:endParaRPr lang="en-US" dirty="0" smtClean="0">
              <a:effectLst/>
            </a:endParaRPr>
          </a:p>
          <a:p>
            <a:pPr eaLnBrk="1" hangingPunct="1">
              <a:buNone/>
              <a:defRPr/>
            </a:pPr>
            <a:endParaRPr lang="en-US" dirty="0" smtClean="0">
              <a:effectLst/>
            </a:endParaRPr>
          </a:p>
          <a:p>
            <a:pPr eaLnBrk="1" hangingPunct="1">
              <a:buNone/>
              <a:defRPr/>
            </a:pPr>
            <a:endParaRPr lang="en-US" dirty="0" smtClean="0">
              <a:effectLst/>
            </a:endParaRPr>
          </a:p>
          <a:p>
            <a:pPr eaLnBrk="1" hangingPunct="1">
              <a:defRPr/>
            </a:pPr>
            <a:endParaRPr lang="en-US" sz="2400" dirty="0" smtClean="0">
              <a:effectLst/>
            </a:endParaRPr>
          </a:p>
          <a:p>
            <a:pPr eaLnBrk="1" hangingPunct="1">
              <a:buNone/>
              <a:defRPr/>
            </a:pPr>
            <a:endParaRPr lang="en-US" sz="2400" dirty="0" smtClean="0">
              <a:effectLst/>
            </a:endParaRPr>
          </a:p>
        </p:txBody>
      </p:sp>
      <p:graphicFrame>
        <p:nvGraphicFramePr>
          <p:cNvPr id="4" name="Table 3"/>
          <p:cNvGraphicFramePr>
            <a:graphicFrameLocks noGrp="1"/>
          </p:cNvGraphicFramePr>
          <p:nvPr/>
        </p:nvGraphicFramePr>
        <p:xfrm>
          <a:off x="68510" y="1295400"/>
          <a:ext cx="8991600" cy="4734560"/>
        </p:xfrm>
        <a:graphic>
          <a:graphicData uri="http://schemas.openxmlformats.org/drawingml/2006/table">
            <a:tbl>
              <a:tblPr firstRow="1" bandRow="1">
                <a:tableStyleId>{5C22544A-7EE6-4342-B048-85BDC9FD1C3A}</a:tableStyleId>
              </a:tblPr>
              <a:tblGrid>
                <a:gridCol w="3124200"/>
                <a:gridCol w="914400"/>
                <a:gridCol w="838200"/>
                <a:gridCol w="4114800"/>
              </a:tblGrid>
              <a:tr h="0">
                <a:tc>
                  <a:txBody>
                    <a:bodyPr/>
                    <a:lstStyle/>
                    <a:p>
                      <a:r>
                        <a:rPr lang="en-US" sz="1800" dirty="0" smtClean="0">
                          <a:solidFill>
                            <a:schemeClr val="tx1"/>
                          </a:solidFill>
                          <a:effectLst/>
                        </a:rPr>
                        <a:t>Property</a:t>
                      </a:r>
                      <a:endParaRPr lang="en-US" sz="1800" dirty="0">
                        <a:solidFill>
                          <a:schemeClr val="tx1"/>
                        </a:solidFill>
                      </a:endParaRPr>
                    </a:p>
                  </a:txBody>
                  <a:tcPr/>
                </a:tc>
                <a:tc>
                  <a:txBody>
                    <a:bodyPr/>
                    <a:lstStyle/>
                    <a:p>
                      <a:r>
                        <a:rPr lang="en-US" sz="1800" dirty="0" smtClean="0">
                          <a:solidFill>
                            <a:schemeClr val="tx1"/>
                          </a:solidFill>
                          <a:effectLst/>
                        </a:rPr>
                        <a:t>Type</a:t>
                      </a:r>
                      <a:endParaRPr lang="en-US" sz="1800" dirty="0">
                        <a:solidFill>
                          <a:schemeClr val="tx1"/>
                        </a:solidFill>
                      </a:endParaRPr>
                    </a:p>
                  </a:txBody>
                  <a:tcPr/>
                </a:tc>
                <a:tc>
                  <a:txBody>
                    <a:bodyPr/>
                    <a:lstStyle/>
                    <a:p>
                      <a:endParaRPr lang="en-US" sz="1800" dirty="0">
                        <a:solidFill>
                          <a:schemeClr val="tx1"/>
                        </a:solidFill>
                      </a:endParaRPr>
                    </a:p>
                  </a:txBody>
                  <a:tcPr/>
                </a:tc>
                <a:tc>
                  <a:txBody>
                    <a:bodyPr/>
                    <a:lstStyle/>
                    <a:p>
                      <a:r>
                        <a:rPr lang="en-US" sz="1800" dirty="0" smtClean="0">
                          <a:solidFill>
                            <a:schemeClr val="tx1"/>
                          </a:solidFill>
                        </a:rPr>
                        <a:t>Description</a:t>
                      </a:r>
                      <a:endParaRPr lang="en-US" sz="1800" dirty="0">
                        <a:solidFill>
                          <a:schemeClr val="tx1"/>
                        </a:solidFill>
                      </a:endParaRPr>
                    </a:p>
                  </a:txBody>
                  <a:tcPr/>
                </a:tc>
              </a:tr>
              <a:tr h="370840">
                <a:tc>
                  <a:txBody>
                    <a:bodyPr/>
                    <a:lstStyle/>
                    <a:p>
                      <a:pPr marL="0" marR="0">
                        <a:spcBef>
                          <a:spcPts val="0"/>
                        </a:spcBef>
                        <a:spcAft>
                          <a:spcPts val="300"/>
                        </a:spcAft>
                      </a:pPr>
                      <a:r>
                        <a:rPr lang="en-US" sz="1400" dirty="0" err="1">
                          <a:solidFill>
                            <a:srgbClr val="1F497D"/>
                          </a:solidFill>
                          <a:latin typeface="Verdana"/>
                          <a:ea typeface="SimSun"/>
                          <a:cs typeface="Times New Roman"/>
                        </a:rPr>
                        <a:t>Number_Of_Rows_Selected_By_Primary_Filter</a:t>
                      </a:r>
                      <a:endParaRPr lang="en-US" sz="1400" dirty="0">
                        <a:latin typeface="Verdana"/>
                        <a:ea typeface="SimSun"/>
                        <a:cs typeface="Times New Roman"/>
                      </a:endParaRPr>
                    </a:p>
                  </a:txBody>
                  <a:tcPr marL="68580" marR="68580" marT="0" marB="0"/>
                </a:tc>
                <a:tc>
                  <a:txBody>
                    <a:bodyPr/>
                    <a:lstStyle/>
                    <a:p>
                      <a:pPr marL="0" marR="0">
                        <a:spcBef>
                          <a:spcPts val="0"/>
                        </a:spcBef>
                        <a:spcAft>
                          <a:spcPts val="300"/>
                        </a:spcAft>
                      </a:pPr>
                      <a:r>
                        <a:rPr lang="en-US" sz="1400">
                          <a:latin typeface="Verdana"/>
                          <a:ea typeface="SimSun"/>
                          <a:cs typeface="Times New Roman"/>
                        </a:rPr>
                        <a:t>bigint</a:t>
                      </a:r>
                    </a:p>
                  </a:txBody>
                  <a:tcPr marL="68580" marR="68580" marT="0" marB="0"/>
                </a:tc>
                <a:tc>
                  <a:txBody>
                    <a:bodyPr/>
                    <a:lstStyle/>
                    <a:p>
                      <a:pPr marL="0" marR="0">
                        <a:spcBef>
                          <a:spcPts val="0"/>
                        </a:spcBef>
                        <a:spcAft>
                          <a:spcPts val="300"/>
                        </a:spcAft>
                      </a:pPr>
                      <a:r>
                        <a:rPr lang="en-US" sz="1400" dirty="0">
                          <a:latin typeface="Verdana"/>
                          <a:ea typeface="SimSun"/>
                          <a:cs typeface="Times New Roman"/>
                        </a:rPr>
                        <a:t>Core</a:t>
                      </a:r>
                    </a:p>
                  </a:txBody>
                  <a:tcPr marL="68580" marR="68580" marT="0" marB="0"/>
                </a:tc>
                <a:tc>
                  <a:txBody>
                    <a:bodyPr/>
                    <a:lstStyle/>
                    <a:p>
                      <a:pPr marL="0" marR="0">
                        <a:spcBef>
                          <a:spcPts val="0"/>
                        </a:spcBef>
                        <a:spcAft>
                          <a:spcPts val="300"/>
                        </a:spcAft>
                      </a:pPr>
                      <a:r>
                        <a:rPr lang="en-US" sz="1400" dirty="0" smtClean="0">
                          <a:latin typeface="Verdana"/>
                          <a:ea typeface="SimSun"/>
                          <a:cs typeface="Times New Roman"/>
                        </a:rPr>
                        <a:t>P = Number </a:t>
                      </a:r>
                      <a:r>
                        <a:rPr lang="en-US" sz="1400" dirty="0">
                          <a:latin typeface="Verdana"/>
                          <a:ea typeface="SimSun"/>
                          <a:cs typeface="Times New Roman"/>
                        </a:rPr>
                        <a:t>of rows selected by the primary filter.</a:t>
                      </a:r>
                    </a:p>
                  </a:txBody>
                  <a:tcPr marL="68580" marR="68580" marT="0" marB="0"/>
                </a:tc>
              </a:tr>
              <a:tr h="370840">
                <a:tc>
                  <a:txBody>
                    <a:bodyPr/>
                    <a:lstStyle/>
                    <a:p>
                      <a:pPr marL="0" marR="0">
                        <a:spcBef>
                          <a:spcPts val="0"/>
                        </a:spcBef>
                        <a:spcAft>
                          <a:spcPts val="300"/>
                        </a:spcAft>
                      </a:pPr>
                      <a:r>
                        <a:rPr lang="en-US" sz="1400" dirty="0" err="1">
                          <a:solidFill>
                            <a:srgbClr val="1F497D"/>
                          </a:solidFill>
                          <a:latin typeface="Verdana"/>
                          <a:ea typeface="SimSun"/>
                          <a:cs typeface="Times New Roman"/>
                        </a:rPr>
                        <a:t>Number_Of_Rows_Selected_By_Internal_Filter</a:t>
                      </a:r>
                      <a:endParaRPr lang="en-US" sz="1400" dirty="0">
                        <a:latin typeface="Verdana"/>
                        <a:ea typeface="SimSun"/>
                        <a:cs typeface="Times New Roman"/>
                      </a:endParaRPr>
                    </a:p>
                  </a:txBody>
                  <a:tcPr marL="68580" marR="68580" marT="0" marB="0"/>
                </a:tc>
                <a:tc>
                  <a:txBody>
                    <a:bodyPr/>
                    <a:lstStyle/>
                    <a:p>
                      <a:pPr marL="0" marR="0">
                        <a:spcBef>
                          <a:spcPts val="0"/>
                        </a:spcBef>
                        <a:spcAft>
                          <a:spcPts val="300"/>
                        </a:spcAft>
                      </a:pPr>
                      <a:r>
                        <a:rPr lang="en-US" sz="1400">
                          <a:latin typeface="Verdana"/>
                          <a:ea typeface="SimSun"/>
                          <a:cs typeface="Times New Roman"/>
                        </a:rPr>
                        <a:t>bigint</a:t>
                      </a:r>
                    </a:p>
                  </a:txBody>
                  <a:tcPr marL="68580" marR="68580" marT="0" marB="0"/>
                </a:tc>
                <a:tc>
                  <a:txBody>
                    <a:bodyPr/>
                    <a:lstStyle/>
                    <a:p>
                      <a:pPr marL="0" marR="0">
                        <a:spcBef>
                          <a:spcPts val="0"/>
                        </a:spcBef>
                        <a:spcAft>
                          <a:spcPts val="300"/>
                        </a:spcAft>
                      </a:pPr>
                      <a:r>
                        <a:rPr lang="en-US" sz="1400" dirty="0">
                          <a:latin typeface="Verdana"/>
                          <a:ea typeface="SimSun"/>
                          <a:cs typeface="Times New Roman"/>
                        </a:rPr>
                        <a:t>Core</a:t>
                      </a:r>
                    </a:p>
                  </a:txBody>
                  <a:tcPr marL="68580" marR="68580" marT="0" marB="0"/>
                </a:tc>
                <a:tc>
                  <a:txBody>
                    <a:bodyPr/>
                    <a:lstStyle/>
                    <a:p>
                      <a:pPr marL="0" marR="0">
                        <a:spcBef>
                          <a:spcPts val="0"/>
                        </a:spcBef>
                        <a:spcAft>
                          <a:spcPts val="300"/>
                        </a:spcAft>
                      </a:pPr>
                      <a:r>
                        <a:rPr lang="en-US" sz="1400" dirty="0" smtClean="0">
                          <a:latin typeface="Verdana"/>
                          <a:ea typeface="SimSun"/>
                          <a:cs typeface="Times New Roman"/>
                        </a:rPr>
                        <a:t>S = Number </a:t>
                      </a:r>
                      <a:r>
                        <a:rPr lang="en-US" sz="1400" dirty="0">
                          <a:latin typeface="Verdana"/>
                          <a:ea typeface="SimSun"/>
                          <a:cs typeface="Times New Roman"/>
                        </a:rPr>
                        <a:t>of rows selected by the internal filter. For these rows, the secondary filter is not called.</a:t>
                      </a:r>
                    </a:p>
                  </a:txBody>
                  <a:tcPr marL="68580" marR="68580" marT="0" marB="0"/>
                </a:tc>
              </a:tr>
              <a:tr h="370840">
                <a:tc>
                  <a:txBody>
                    <a:bodyPr/>
                    <a:lstStyle/>
                    <a:p>
                      <a:pPr marL="0" marR="0">
                        <a:spcBef>
                          <a:spcPts val="0"/>
                        </a:spcBef>
                        <a:spcAft>
                          <a:spcPts val="300"/>
                        </a:spcAft>
                      </a:pPr>
                      <a:r>
                        <a:rPr lang="en-US" sz="1400">
                          <a:solidFill>
                            <a:srgbClr val="1F497D"/>
                          </a:solidFill>
                          <a:latin typeface="Verdana"/>
                          <a:ea typeface="SimSun"/>
                          <a:cs typeface="Times New Roman"/>
                        </a:rPr>
                        <a:t>Number_Of_Times_Secondary_Filter_Is_Called</a:t>
                      </a:r>
                      <a:endParaRPr lang="en-US" sz="1400">
                        <a:latin typeface="Verdana"/>
                        <a:ea typeface="SimSun"/>
                        <a:cs typeface="Times New Roman"/>
                      </a:endParaRPr>
                    </a:p>
                  </a:txBody>
                  <a:tcPr marL="68580" marR="68580" marT="0" marB="0"/>
                </a:tc>
                <a:tc>
                  <a:txBody>
                    <a:bodyPr/>
                    <a:lstStyle/>
                    <a:p>
                      <a:pPr marL="0" marR="0">
                        <a:spcBef>
                          <a:spcPts val="0"/>
                        </a:spcBef>
                        <a:spcAft>
                          <a:spcPts val="300"/>
                        </a:spcAft>
                      </a:pPr>
                      <a:r>
                        <a:rPr lang="en-US" sz="1400" dirty="0" err="1">
                          <a:latin typeface="Verdana"/>
                          <a:ea typeface="SimSun"/>
                          <a:cs typeface="Times New Roman"/>
                        </a:rPr>
                        <a:t>bigint</a:t>
                      </a:r>
                      <a:endParaRPr lang="en-US" sz="1400" dirty="0">
                        <a:latin typeface="Verdana"/>
                        <a:ea typeface="SimSun"/>
                        <a:cs typeface="Times New Roman"/>
                      </a:endParaRPr>
                    </a:p>
                  </a:txBody>
                  <a:tcPr marL="68580" marR="68580" marT="0" marB="0"/>
                </a:tc>
                <a:tc>
                  <a:txBody>
                    <a:bodyPr/>
                    <a:lstStyle/>
                    <a:p>
                      <a:pPr marL="0" marR="0">
                        <a:spcBef>
                          <a:spcPts val="0"/>
                        </a:spcBef>
                        <a:spcAft>
                          <a:spcPts val="300"/>
                        </a:spcAft>
                      </a:pPr>
                      <a:r>
                        <a:rPr lang="en-US" sz="1400" dirty="0">
                          <a:latin typeface="Verdana"/>
                          <a:ea typeface="SimSun"/>
                          <a:cs typeface="Times New Roman"/>
                        </a:rPr>
                        <a:t>Core</a:t>
                      </a:r>
                    </a:p>
                  </a:txBody>
                  <a:tcPr marL="68580" marR="68580" marT="0" marB="0"/>
                </a:tc>
                <a:tc>
                  <a:txBody>
                    <a:bodyPr/>
                    <a:lstStyle/>
                    <a:p>
                      <a:pPr marL="0" marR="0">
                        <a:spcBef>
                          <a:spcPts val="0"/>
                        </a:spcBef>
                        <a:spcAft>
                          <a:spcPts val="300"/>
                        </a:spcAft>
                      </a:pPr>
                      <a:r>
                        <a:rPr lang="en-US" sz="1400" dirty="0">
                          <a:latin typeface="Verdana"/>
                          <a:ea typeface="SimSun"/>
                          <a:cs typeface="Times New Roman"/>
                        </a:rPr>
                        <a:t>Number of times the secondary filter is called.</a:t>
                      </a:r>
                    </a:p>
                  </a:txBody>
                  <a:tcPr marL="68580" marR="68580" marT="0" marB="0"/>
                </a:tc>
              </a:tr>
              <a:tr h="370840">
                <a:tc>
                  <a:txBody>
                    <a:bodyPr/>
                    <a:lstStyle/>
                    <a:p>
                      <a:pPr marL="0" marR="0">
                        <a:spcBef>
                          <a:spcPts val="0"/>
                        </a:spcBef>
                        <a:spcAft>
                          <a:spcPts val="300"/>
                        </a:spcAft>
                      </a:pPr>
                      <a:r>
                        <a:rPr lang="en-US" sz="1400">
                          <a:solidFill>
                            <a:srgbClr val="1F497D"/>
                          </a:solidFill>
                          <a:latin typeface="Verdana"/>
                          <a:ea typeface="SimSun"/>
                          <a:cs typeface="Times New Roman"/>
                        </a:rPr>
                        <a:t>Percentage_Of_Rows_NotSelected_By_Primary_Filter</a:t>
                      </a:r>
                      <a:endParaRPr lang="en-US" sz="1400">
                        <a:latin typeface="Verdana"/>
                        <a:ea typeface="SimSun"/>
                        <a:cs typeface="Times New Roman"/>
                      </a:endParaRPr>
                    </a:p>
                  </a:txBody>
                  <a:tcPr marL="68580" marR="68580" marT="0" marB="0"/>
                </a:tc>
                <a:tc>
                  <a:txBody>
                    <a:bodyPr/>
                    <a:lstStyle/>
                    <a:p>
                      <a:pPr marL="0" marR="0">
                        <a:spcBef>
                          <a:spcPts val="0"/>
                        </a:spcBef>
                        <a:spcAft>
                          <a:spcPts val="300"/>
                        </a:spcAft>
                      </a:pPr>
                      <a:r>
                        <a:rPr lang="en-US" sz="1400">
                          <a:latin typeface="Verdana"/>
                          <a:ea typeface="SimSun"/>
                          <a:cs typeface="Times New Roman"/>
                        </a:rPr>
                        <a:t>float</a:t>
                      </a:r>
                    </a:p>
                  </a:txBody>
                  <a:tcPr marL="68580" marR="68580" marT="0" marB="0"/>
                </a:tc>
                <a:tc>
                  <a:txBody>
                    <a:bodyPr/>
                    <a:lstStyle/>
                    <a:p>
                      <a:pPr marL="0" marR="0">
                        <a:spcBef>
                          <a:spcPts val="0"/>
                        </a:spcBef>
                        <a:spcAft>
                          <a:spcPts val="300"/>
                        </a:spcAft>
                      </a:pPr>
                      <a:r>
                        <a:rPr lang="en-US" sz="1400" dirty="0">
                          <a:latin typeface="Verdana"/>
                          <a:ea typeface="SimSun"/>
                          <a:cs typeface="Times New Roman"/>
                        </a:rPr>
                        <a:t>Core</a:t>
                      </a:r>
                    </a:p>
                  </a:txBody>
                  <a:tcPr marL="68580" marR="68580" marT="0" marB="0"/>
                </a:tc>
                <a:tc>
                  <a:txBody>
                    <a:bodyPr/>
                    <a:lstStyle/>
                    <a:p>
                      <a:pPr marL="0" marR="0">
                        <a:spcBef>
                          <a:spcPts val="0"/>
                        </a:spcBef>
                        <a:spcAft>
                          <a:spcPts val="300"/>
                        </a:spcAft>
                      </a:pPr>
                      <a:r>
                        <a:rPr lang="en-US" sz="1400" dirty="0">
                          <a:latin typeface="Verdana"/>
                          <a:ea typeface="SimSun"/>
                          <a:cs typeface="Times New Roman"/>
                        </a:rPr>
                        <a:t>Suppose there are N rows in the base table, suppose P are selected by the primary filter. This is (N-P)/N as percentage.</a:t>
                      </a:r>
                    </a:p>
                  </a:txBody>
                  <a:tcPr marL="68580" marR="68580" marT="0" marB="0"/>
                </a:tc>
              </a:tr>
              <a:tr h="370840">
                <a:tc>
                  <a:txBody>
                    <a:bodyPr/>
                    <a:lstStyle/>
                    <a:p>
                      <a:pPr marL="0" marR="0">
                        <a:spcBef>
                          <a:spcPts val="0"/>
                        </a:spcBef>
                        <a:spcAft>
                          <a:spcPts val="300"/>
                        </a:spcAft>
                      </a:pPr>
                      <a:r>
                        <a:rPr lang="en-US" sz="1400" dirty="0" err="1">
                          <a:solidFill>
                            <a:srgbClr val="1F497D"/>
                          </a:solidFill>
                          <a:latin typeface="Verdana"/>
                          <a:ea typeface="SimSun"/>
                          <a:cs typeface="Times New Roman"/>
                        </a:rPr>
                        <a:t>Percentage_Of_Primary_Filter_Rows_Selected_By_Internal_Filter</a:t>
                      </a:r>
                      <a:endParaRPr lang="en-US" sz="1400" dirty="0">
                        <a:latin typeface="Verdana"/>
                        <a:ea typeface="SimSun"/>
                        <a:cs typeface="Times New Roman"/>
                      </a:endParaRPr>
                    </a:p>
                  </a:txBody>
                  <a:tcPr marL="68580" marR="68580" marT="0" marB="0"/>
                </a:tc>
                <a:tc>
                  <a:txBody>
                    <a:bodyPr/>
                    <a:lstStyle/>
                    <a:p>
                      <a:pPr marL="0" marR="0">
                        <a:spcBef>
                          <a:spcPts val="0"/>
                        </a:spcBef>
                        <a:spcAft>
                          <a:spcPts val="300"/>
                        </a:spcAft>
                      </a:pPr>
                      <a:r>
                        <a:rPr lang="en-US" sz="1400">
                          <a:latin typeface="Verdana"/>
                          <a:ea typeface="SimSun"/>
                          <a:cs typeface="Times New Roman"/>
                        </a:rPr>
                        <a:t>float</a:t>
                      </a:r>
                    </a:p>
                  </a:txBody>
                  <a:tcPr marL="68580" marR="68580" marT="0" marB="0"/>
                </a:tc>
                <a:tc>
                  <a:txBody>
                    <a:bodyPr/>
                    <a:lstStyle/>
                    <a:p>
                      <a:pPr marL="0" marR="0">
                        <a:spcBef>
                          <a:spcPts val="0"/>
                        </a:spcBef>
                        <a:spcAft>
                          <a:spcPts val="300"/>
                        </a:spcAft>
                      </a:pPr>
                      <a:r>
                        <a:rPr lang="en-US" sz="1400" dirty="0">
                          <a:latin typeface="Verdana"/>
                          <a:ea typeface="SimSun"/>
                          <a:cs typeface="Times New Roman"/>
                        </a:rPr>
                        <a:t>Core</a:t>
                      </a:r>
                    </a:p>
                  </a:txBody>
                  <a:tcPr marL="68580" marR="68580" marT="0" marB="0"/>
                </a:tc>
                <a:tc>
                  <a:txBody>
                    <a:bodyPr/>
                    <a:lstStyle/>
                    <a:p>
                      <a:pPr marL="0" marR="0">
                        <a:spcBef>
                          <a:spcPts val="0"/>
                        </a:spcBef>
                        <a:spcAft>
                          <a:spcPts val="300"/>
                        </a:spcAft>
                      </a:pPr>
                      <a:r>
                        <a:rPr lang="en-US" sz="1400" dirty="0" smtClean="0">
                          <a:latin typeface="Verdana"/>
                          <a:ea typeface="SimSun"/>
                          <a:cs typeface="Times New Roman"/>
                        </a:rPr>
                        <a:t>This </a:t>
                      </a:r>
                      <a:r>
                        <a:rPr lang="en-US" sz="1400" dirty="0">
                          <a:latin typeface="Verdana"/>
                          <a:ea typeface="SimSun"/>
                          <a:cs typeface="Times New Roman"/>
                        </a:rPr>
                        <a:t>is S/P as a percentage. The higher the percentage, the better is the index in avoiding the more expensive secondary filter.</a:t>
                      </a:r>
                    </a:p>
                  </a:txBody>
                  <a:tcPr marL="68580" marR="68580" marT="0" marB="0"/>
                </a:tc>
              </a:tr>
              <a:tr h="370840">
                <a:tc>
                  <a:txBody>
                    <a:bodyPr/>
                    <a:lstStyle/>
                    <a:p>
                      <a:pPr marL="0" marR="0">
                        <a:spcBef>
                          <a:spcPts val="0"/>
                        </a:spcBef>
                        <a:spcAft>
                          <a:spcPts val="300"/>
                        </a:spcAft>
                      </a:pPr>
                      <a:r>
                        <a:rPr lang="en-US" sz="1400">
                          <a:solidFill>
                            <a:srgbClr val="1F497D"/>
                          </a:solidFill>
                          <a:latin typeface="Verdana"/>
                          <a:ea typeface="SimSun"/>
                          <a:cs typeface="Times New Roman"/>
                        </a:rPr>
                        <a:t>Number_Of_Rows_Output</a:t>
                      </a:r>
                      <a:endParaRPr lang="en-US" sz="1400">
                        <a:latin typeface="Verdana"/>
                        <a:ea typeface="SimSun"/>
                        <a:cs typeface="Times New Roman"/>
                      </a:endParaRPr>
                    </a:p>
                  </a:txBody>
                  <a:tcPr marL="68580" marR="68580" marT="0" marB="0"/>
                </a:tc>
                <a:tc>
                  <a:txBody>
                    <a:bodyPr/>
                    <a:lstStyle/>
                    <a:p>
                      <a:pPr marL="0" marR="0">
                        <a:spcBef>
                          <a:spcPts val="0"/>
                        </a:spcBef>
                        <a:spcAft>
                          <a:spcPts val="300"/>
                        </a:spcAft>
                      </a:pPr>
                      <a:r>
                        <a:rPr lang="en-US" sz="1400">
                          <a:latin typeface="Verdana"/>
                          <a:ea typeface="SimSun"/>
                          <a:cs typeface="Times New Roman"/>
                        </a:rPr>
                        <a:t>bigint</a:t>
                      </a:r>
                    </a:p>
                  </a:txBody>
                  <a:tcPr marL="68580" marR="68580" marT="0" marB="0"/>
                </a:tc>
                <a:tc>
                  <a:txBody>
                    <a:bodyPr/>
                    <a:lstStyle/>
                    <a:p>
                      <a:pPr marL="0" marR="0">
                        <a:spcBef>
                          <a:spcPts val="0"/>
                        </a:spcBef>
                        <a:spcAft>
                          <a:spcPts val="300"/>
                        </a:spcAft>
                      </a:pPr>
                      <a:r>
                        <a:rPr lang="en-US" sz="1400" dirty="0">
                          <a:latin typeface="Verdana"/>
                          <a:ea typeface="SimSun"/>
                          <a:cs typeface="Times New Roman"/>
                        </a:rPr>
                        <a:t>Core</a:t>
                      </a:r>
                    </a:p>
                  </a:txBody>
                  <a:tcPr marL="68580" marR="68580" marT="0" marB="0"/>
                </a:tc>
                <a:tc>
                  <a:txBody>
                    <a:bodyPr/>
                    <a:lstStyle/>
                    <a:p>
                      <a:pPr marL="0" marR="0">
                        <a:spcBef>
                          <a:spcPts val="0"/>
                        </a:spcBef>
                        <a:spcAft>
                          <a:spcPts val="300"/>
                        </a:spcAft>
                      </a:pPr>
                      <a:r>
                        <a:rPr lang="en-US" sz="1400" dirty="0" smtClean="0">
                          <a:latin typeface="Verdana"/>
                          <a:ea typeface="SimSun"/>
                          <a:cs typeface="Times New Roman"/>
                        </a:rPr>
                        <a:t>O=Number </a:t>
                      </a:r>
                      <a:r>
                        <a:rPr lang="en-US" sz="1400" dirty="0">
                          <a:latin typeface="Verdana"/>
                          <a:ea typeface="SimSun"/>
                          <a:cs typeface="Times New Roman"/>
                        </a:rPr>
                        <a:t>of rows output by the query.</a:t>
                      </a:r>
                    </a:p>
                  </a:txBody>
                  <a:tcPr marL="68580" marR="68580" marT="0" marB="0"/>
                </a:tc>
              </a:tr>
              <a:tr h="370840">
                <a:tc>
                  <a:txBody>
                    <a:bodyPr/>
                    <a:lstStyle/>
                    <a:p>
                      <a:pPr marL="0" marR="0">
                        <a:spcBef>
                          <a:spcPts val="0"/>
                        </a:spcBef>
                        <a:spcAft>
                          <a:spcPts val="300"/>
                        </a:spcAft>
                      </a:pPr>
                      <a:r>
                        <a:rPr lang="en-US" sz="1400">
                          <a:solidFill>
                            <a:srgbClr val="1F497D"/>
                          </a:solidFill>
                          <a:latin typeface="Verdana"/>
                          <a:ea typeface="SimSun"/>
                          <a:cs typeface="Times New Roman"/>
                        </a:rPr>
                        <a:t>Internal_Filter_Efficiency</a:t>
                      </a:r>
                      <a:endParaRPr lang="en-US" sz="1400">
                        <a:latin typeface="Verdana"/>
                        <a:ea typeface="SimSun"/>
                        <a:cs typeface="Times New Roman"/>
                      </a:endParaRPr>
                    </a:p>
                  </a:txBody>
                  <a:tcPr marL="68580" marR="68580" marT="0" marB="0"/>
                </a:tc>
                <a:tc>
                  <a:txBody>
                    <a:bodyPr/>
                    <a:lstStyle/>
                    <a:p>
                      <a:pPr marL="0" marR="0">
                        <a:spcBef>
                          <a:spcPts val="0"/>
                        </a:spcBef>
                        <a:spcAft>
                          <a:spcPts val="300"/>
                        </a:spcAft>
                      </a:pPr>
                      <a:r>
                        <a:rPr lang="en-US" sz="1400">
                          <a:latin typeface="Verdana"/>
                          <a:ea typeface="SimSun"/>
                          <a:cs typeface="Times New Roman"/>
                        </a:rPr>
                        <a:t>float</a:t>
                      </a:r>
                    </a:p>
                  </a:txBody>
                  <a:tcPr marL="68580" marR="68580" marT="0" marB="0"/>
                </a:tc>
                <a:tc>
                  <a:txBody>
                    <a:bodyPr/>
                    <a:lstStyle/>
                    <a:p>
                      <a:pPr marL="0" marR="0">
                        <a:spcBef>
                          <a:spcPts val="0"/>
                        </a:spcBef>
                        <a:spcAft>
                          <a:spcPts val="300"/>
                        </a:spcAft>
                      </a:pPr>
                      <a:r>
                        <a:rPr lang="en-US" sz="1400" dirty="0">
                          <a:latin typeface="Verdana"/>
                          <a:ea typeface="SimSun"/>
                          <a:cs typeface="Times New Roman"/>
                        </a:rPr>
                        <a:t>Core</a:t>
                      </a:r>
                    </a:p>
                  </a:txBody>
                  <a:tcPr marL="68580" marR="68580" marT="0" marB="0"/>
                </a:tc>
                <a:tc>
                  <a:txBody>
                    <a:bodyPr/>
                    <a:lstStyle/>
                    <a:p>
                      <a:pPr marL="0" marR="0">
                        <a:spcBef>
                          <a:spcPts val="0"/>
                        </a:spcBef>
                        <a:spcAft>
                          <a:spcPts val="300"/>
                        </a:spcAft>
                      </a:pPr>
                      <a:r>
                        <a:rPr lang="en-US" sz="1400" dirty="0" smtClean="0">
                          <a:latin typeface="Verdana"/>
                          <a:ea typeface="SimSun"/>
                          <a:cs typeface="Times New Roman"/>
                        </a:rPr>
                        <a:t>This </a:t>
                      </a:r>
                      <a:r>
                        <a:rPr lang="en-US" sz="1400" dirty="0">
                          <a:latin typeface="Verdana"/>
                          <a:ea typeface="SimSun"/>
                          <a:cs typeface="Times New Roman"/>
                        </a:rPr>
                        <a:t>is S/O as a percentage.</a:t>
                      </a:r>
                    </a:p>
                  </a:txBody>
                  <a:tcPr marL="68580" marR="68580" marT="0" marB="0"/>
                </a:tc>
              </a:tr>
              <a:tr h="370840">
                <a:tc>
                  <a:txBody>
                    <a:bodyPr/>
                    <a:lstStyle/>
                    <a:p>
                      <a:pPr marL="0" marR="0">
                        <a:spcBef>
                          <a:spcPts val="0"/>
                        </a:spcBef>
                        <a:spcAft>
                          <a:spcPts val="300"/>
                        </a:spcAft>
                      </a:pPr>
                      <a:r>
                        <a:rPr lang="en-US" sz="1400" dirty="0" err="1">
                          <a:solidFill>
                            <a:srgbClr val="1F497D"/>
                          </a:solidFill>
                          <a:latin typeface="Verdana"/>
                          <a:ea typeface="SimSun"/>
                          <a:cs typeface="Times New Roman"/>
                        </a:rPr>
                        <a:t>Primary_Filter_Efficiency</a:t>
                      </a:r>
                      <a:endParaRPr lang="en-US" sz="1400" dirty="0">
                        <a:latin typeface="Verdana"/>
                        <a:ea typeface="SimSun"/>
                        <a:cs typeface="Times New Roman"/>
                      </a:endParaRPr>
                    </a:p>
                  </a:txBody>
                  <a:tcPr marL="68580" marR="68580" marT="0" marB="0"/>
                </a:tc>
                <a:tc>
                  <a:txBody>
                    <a:bodyPr/>
                    <a:lstStyle/>
                    <a:p>
                      <a:pPr marL="0" marR="0">
                        <a:spcBef>
                          <a:spcPts val="0"/>
                        </a:spcBef>
                        <a:spcAft>
                          <a:spcPts val="300"/>
                        </a:spcAft>
                      </a:pPr>
                      <a:r>
                        <a:rPr lang="en-US" sz="1400">
                          <a:latin typeface="Verdana"/>
                          <a:ea typeface="SimSun"/>
                          <a:cs typeface="Times New Roman"/>
                        </a:rPr>
                        <a:t>float</a:t>
                      </a:r>
                    </a:p>
                  </a:txBody>
                  <a:tcPr marL="68580" marR="68580" marT="0" marB="0"/>
                </a:tc>
                <a:tc>
                  <a:txBody>
                    <a:bodyPr/>
                    <a:lstStyle/>
                    <a:p>
                      <a:pPr marL="0" marR="0">
                        <a:spcBef>
                          <a:spcPts val="0"/>
                        </a:spcBef>
                        <a:spcAft>
                          <a:spcPts val="300"/>
                        </a:spcAft>
                      </a:pPr>
                      <a:r>
                        <a:rPr lang="en-US" sz="1400" dirty="0">
                          <a:latin typeface="Verdana"/>
                          <a:ea typeface="SimSun"/>
                          <a:cs typeface="Times New Roman"/>
                        </a:rPr>
                        <a:t>Core</a:t>
                      </a:r>
                    </a:p>
                  </a:txBody>
                  <a:tcPr marL="68580" marR="68580" marT="0" marB="0"/>
                </a:tc>
                <a:tc>
                  <a:txBody>
                    <a:bodyPr/>
                    <a:lstStyle/>
                    <a:p>
                      <a:pPr marL="0" marR="0">
                        <a:spcBef>
                          <a:spcPts val="0"/>
                        </a:spcBef>
                        <a:spcAft>
                          <a:spcPts val="300"/>
                        </a:spcAft>
                      </a:pPr>
                      <a:r>
                        <a:rPr lang="en-US" sz="1400" dirty="0">
                          <a:latin typeface="Verdana"/>
                          <a:ea typeface="SimSun"/>
                          <a:cs typeface="Times New Roman"/>
                        </a:rPr>
                        <a:t>This is O/P as a percentage. The higher the efficiency is, the less </a:t>
                      </a:r>
                      <a:r>
                        <a:rPr lang="en-US" sz="1400" dirty="0" smtClean="0">
                          <a:latin typeface="Verdana"/>
                          <a:ea typeface="SimSun"/>
                          <a:cs typeface="Times New Roman"/>
                        </a:rPr>
                        <a:t>false </a:t>
                      </a:r>
                      <a:r>
                        <a:rPr lang="en-US" sz="1400" dirty="0">
                          <a:latin typeface="Verdana"/>
                          <a:ea typeface="SimSun"/>
                          <a:cs typeface="Times New Roman"/>
                        </a:rPr>
                        <a:t>positives have to be processed by the secondary filter.</a:t>
                      </a: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t>Q: Why is my Query </a:t>
            </a:r>
            <a:r>
              <a:rPr i="1" smtClean="0"/>
              <a:t>so</a:t>
            </a:r>
            <a:r>
              <a:rPr smtClean="0"/>
              <a:t> Slow?</a:t>
            </a:r>
            <a:endParaRPr lang="en-US" dirty="0"/>
          </a:p>
        </p:txBody>
      </p:sp>
      <p:sp>
        <p:nvSpPr>
          <p:cNvPr id="4" name="Text Placeholder 3"/>
          <p:cNvSpPr>
            <a:spLocks noGrp="1"/>
          </p:cNvSpPr>
          <p:nvPr>
            <p:ph idx="1"/>
          </p:nvPr>
        </p:nvSpPr>
        <p:spPr/>
        <p:txBody>
          <a:bodyPr/>
          <a:lstStyle/>
          <a:p>
            <a:pPr>
              <a:buNone/>
            </a:pPr>
            <a:r>
              <a:rPr lang="en-US" dirty="0" smtClean="0"/>
              <a:t>A: </a:t>
            </a:r>
            <a:r>
              <a:rPr lang="en-US" i="1" dirty="0" smtClean="0"/>
              <a:t>Usually </a:t>
            </a:r>
            <a:r>
              <a:rPr lang="en-US" dirty="0" smtClean="0"/>
              <a:t>because the index isn’t being used.</a:t>
            </a:r>
          </a:p>
          <a:p>
            <a:pPr>
              <a:buNone/>
            </a:pPr>
            <a:r>
              <a:rPr lang="en-US" dirty="0" smtClean="0"/>
              <a:t>Q</a:t>
            </a:r>
            <a:r>
              <a:rPr lang="en-US" dirty="0" smtClean="0">
                <a:solidFill>
                  <a:schemeClr val="tx1"/>
                </a:solidFill>
              </a:rPr>
              <a:t>: How do I tell?</a:t>
            </a:r>
          </a:p>
          <a:p>
            <a:pPr>
              <a:buNone/>
            </a:pPr>
            <a:r>
              <a:rPr lang="en-US" dirty="0" smtClean="0">
                <a:solidFill>
                  <a:schemeClr val="tx1"/>
                </a:solidFill>
              </a:rPr>
              <a:t>A: </a:t>
            </a:r>
            <a:r>
              <a:rPr lang="en-US" sz="2400" dirty="0" smtClean="0">
                <a:solidFill>
                  <a:schemeClr val="tx1"/>
                </a:solidFill>
                <a:latin typeface="Consolas" pitchFamily="49" charset="0"/>
              </a:rPr>
              <a:t>SELECT * FROM T WHERE </a:t>
            </a:r>
            <a:r>
              <a:rPr lang="en-US" sz="2400" dirty="0" err="1" smtClean="0">
                <a:solidFill>
                  <a:schemeClr val="tx1"/>
                </a:solidFill>
                <a:latin typeface="Consolas" pitchFamily="49" charset="0"/>
              </a:rPr>
              <a:t>g.STIntersects</a:t>
            </a:r>
            <a:r>
              <a:rPr lang="en-US" sz="2400" dirty="0" smtClean="0">
                <a:solidFill>
                  <a:schemeClr val="tx1"/>
                </a:solidFill>
                <a:latin typeface="Consolas" pitchFamily="49" charset="0"/>
              </a:rPr>
              <a:t>(@x) = 1</a:t>
            </a:r>
            <a:endParaRPr lang="en-US" dirty="0">
              <a:solidFill>
                <a:schemeClr val="tx1"/>
              </a:solidFill>
              <a:latin typeface="Consolas" pitchFamily="49" charset="0"/>
            </a:endParaRPr>
          </a:p>
        </p:txBody>
      </p:sp>
      <p:pic>
        <p:nvPicPr>
          <p:cNvPr id="2052" name="Picture 4"/>
          <p:cNvPicPr>
            <a:picLocks noChangeAspect="1" noChangeArrowheads="1"/>
          </p:cNvPicPr>
          <p:nvPr/>
        </p:nvPicPr>
        <p:blipFill>
          <a:blip r:embed="rId3"/>
          <a:srcRect l="-4174" t="-21333" r="-4174" b="-21333"/>
          <a:stretch>
            <a:fillRect/>
          </a:stretch>
        </p:blipFill>
        <p:spPr bwMode="auto">
          <a:xfrm>
            <a:off x="2371080" y="4203738"/>
            <a:ext cx="4747241" cy="1223001"/>
          </a:xfrm>
          <a:prstGeom prst="rect">
            <a:avLst/>
          </a:prstGeom>
          <a:solidFill>
            <a:schemeClr val="tx1"/>
          </a:solidFill>
          <a:ln w="9525">
            <a:solidFill>
              <a:schemeClr val="bg1"/>
            </a:solidFill>
            <a:miter lim="800000"/>
            <a:headEnd/>
            <a:tailEnd/>
          </a:ln>
          <a:effectLst/>
        </p:spPr>
      </p:pic>
      <p:sp>
        <p:nvSpPr>
          <p:cNvPr id="8" name="TextBox 7"/>
          <p:cNvSpPr txBox="1"/>
          <p:nvPr/>
        </p:nvSpPr>
        <p:spPr>
          <a:xfrm rot="19808706">
            <a:off x="4264698" y="5090180"/>
            <a:ext cx="3308015" cy="523220"/>
          </a:xfrm>
          <a:prstGeom prst="rect">
            <a:avLst/>
          </a:prstGeom>
          <a:ln>
            <a:solidFill>
              <a:srgbClr val="C00000"/>
            </a:solidFill>
          </a:ln>
          <a:scene3d>
            <a:camera prst="orthographicFront"/>
            <a:lightRig rig="threePt" dir="t"/>
          </a:scene3d>
          <a:sp3d>
            <a:bevelT prst="slope"/>
          </a:sp3d>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2800" b="1" dirty="0" smtClean="0">
                <a:solidFill>
                  <a:srgbClr val="C00000"/>
                </a:solidFill>
                <a:latin typeface="Goudy Stout" pitchFamily="18" charset="0"/>
              </a:rPr>
              <a:t>NO INDEX</a:t>
            </a:r>
            <a:endParaRPr lang="en-US" sz="2800" b="1" dirty="0">
              <a:solidFill>
                <a:srgbClr val="C00000"/>
              </a:solidFill>
              <a:latin typeface="Goudy Stout" pitchFamily="18" charset="0"/>
            </a:endParaRPr>
          </a:p>
        </p:txBody>
      </p:sp>
      <p:pic>
        <p:nvPicPr>
          <p:cNvPr id="2051" name="Picture 3"/>
          <p:cNvPicPr>
            <a:picLocks noChangeAspect="1" noChangeArrowheads="1"/>
          </p:cNvPicPr>
          <p:nvPr/>
        </p:nvPicPr>
        <p:blipFill>
          <a:blip r:embed="rId4"/>
          <a:srcRect l="-1593" t="-5731" r="-1593" b="-5731"/>
          <a:stretch>
            <a:fillRect/>
          </a:stretch>
        </p:blipFill>
        <p:spPr bwMode="auto">
          <a:xfrm>
            <a:off x="328097" y="3159484"/>
            <a:ext cx="8467561" cy="3393716"/>
          </a:xfrm>
          <a:prstGeom prst="rect">
            <a:avLst/>
          </a:prstGeom>
          <a:solidFill>
            <a:schemeClr val="tx1"/>
          </a:solidFill>
          <a:ln w="9525">
            <a:noFill/>
            <a:miter lim="800000"/>
            <a:headEnd/>
            <a:tailEnd/>
          </a:ln>
          <a:effectLst/>
        </p:spPr>
      </p:pic>
      <p:sp>
        <p:nvSpPr>
          <p:cNvPr id="9" name="TextBox 8"/>
          <p:cNvSpPr txBox="1"/>
          <p:nvPr/>
        </p:nvSpPr>
        <p:spPr>
          <a:xfrm rot="19808706">
            <a:off x="5935656" y="5268204"/>
            <a:ext cx="2527564" cy="523220"/>
          </a:xfrm>
          <a:prstGeom prst="rect">
            <a:avLst/>
          </a:prstGeom>
          <a:ln>
            <a:solidFill>
              <a:srgbClr val="00B050"/>
            </a:solidFill>
          </a:ln>
          <a:scene3d>
            <a:camera prst="orthographicFront"/>
            <a:lightRig rig="threePt" dir="t"/>
          </a:scene3d>
          <a:sp3d>
            <a:bevelT prst="slope"/>
          </a:sp3d>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2800" b="1" dirty="0" smtClean="0">
                <a:solidFill>
                  <a:srgbClr val="00B050"/>
                </a:solidFill>
                <a:latin typeface="Goudy Stout" pitchFamily="18" charset="0"/>
              </a:rPr>
              <a:t>INDEX!</a:t>
            </a:r>
            <a:endParaRPr lang="en-US" sz="2800" b="1" dirty="0">
              <a:solidFill>
                <a:srgbClr val="00B050"/>
              </a:solidFill>
              <a:latin typeface="Goudy Stout" pitchFamily="18" charset="0"/>
            </a:endParaRPr>
          </a:p>
        </p:txBody>
      </p:sp>
      <p:sp>
        <p:nvSpPr>
          <p:cNvPr id="10" name="Rectangle 9"/>
          <p:cNvSpPr/>
          <p:nvPr/>
        </p:nvSpPr>
        <p:spPr bwMode="auto">
          <a:xfrm>
            <a:off x="5457041" y="4495800"/>
            <a:ext cx="1587261" cy="724618"/>
          </a:xfrm>
          <a:prstGeom prst="rect">
            <a:avLst/>
          </a:prstGeom>
          <a:noFill/>
          <a:ln>
            <a:solidFill>
              <a:srgbClr val="0070C0"/>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dirty="0" smtClean="0">
              <a:ln>
                <a:solidFill>
                  <a:srgbClr val="FFFF00"/>
                </a:solidFill>
              </a:ln>
              <a:solidFill>
                <a:srgbClr val="FFFFFF"/>
              </a:solidFill>
              <a:latin typeface="Segoe" pitchFamily="34" charset="0"/>
            </a:endParaRPr>
          </a:p>
        </p:txBody>
      </p:sp>
      <p:pic>
        <p:nvPicPr>
          <p:cNvPr id="2054" name="Picture 6"/>
          <p:cNvPicPr>
            <a:picLocks noChangeAspect="1" noChangeArrowheads="1"/>
          </p:cNvPicPr>
          <p:nvPr/>
        </p:nvPicPr>
        <p:blipFill>
          <a:blip r:embed="rId5"/>
          <a:srcRect/>
          <a:stretch>
            <a:fillRect/>
          </a:stretch>
        </p:blipFill>
        <p:spPr bwMode="auto">
          <a:xfrm>
            <a:off x="1647041" y="3810000"/>
            <a:ext cx="5481088" cy="2076290"/>
          </a:xfrm>
          <a:prstGeom prst="rect">
            <a:avLst/>
          </a:prstGeom>
          <a:ln w="228600" cap="sq" cmpd="thickThin">
            <a:solidFill>
              <a:srgbClr val="0070C0"/>
            </a:solidFill>
            <a:prstDash val="solid"/>
            <a:miter lim="800000"/>
          </a:ln>
          <a:effectLst>
            <a:innerShdw blurRad="76200">
              <a:srgbClr val="000000"/>
            </a:inn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52"/>
                                        </p:tgtEl>
                                        <p:attrNameLst>
                                          <p:attrName>style.visibility</p:attrName>
                                        </p:attrNameLst>
                                      </p:cBhvr>
                                      <p:to>
                                        <p:strVal val="visible"/>
                                      </p:to>
                                    </p:set>
                                    <p:animEffect transition="in" filter="fade">
                                      <p:cBhvr>
                                        <p:cTn id="22" dur="500"/>
                                        <p:tgtEl>
                                          <p:spTgt spid="2052"/>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iterate type="lt">
                                    <p:tmPct val="5000"/>
                                  </p:iterate>
                                  <p:childTnLst>
                                    <p:set>
                                      <p:cBhvr>
                                        <p:cTn id="26" dur="1" fill="hold">
                                          <p:stCondLst>
                                            <p:cond delay="0"/>
                                          </p:stCondLst>
                                        </p:cTn>
                                        <p:tgtEl>
                                          <p:spTgt spid="8"/>
                                        </p:tgtEl>
                                        <p:attrNameLst>
                                          <p:attrName>style.visibility</p:attrName>
                                        </p:attrNameLst>
                                      </p:cBhvr>
                                      <p:to>
                                        <p:strVal val="visible"/>
                                      </p:to>
                                    </p:set>
                                    <p:anim calcmode="lin" valueType="num">
                                      <p:cBhvr>
                                        <p:cTn id="27" dur="200" fill="hold"/>
                                        <p:tgtEl>
                                          <p:spTgt spid="8"/>
                                        </p:tgtEl>
                                        <p:attrNameLst>
                                          <p:attrName>ppt_w</p:attrName>
                                        </p:attrNameLst>
                                      </p:cBhvr>
                                      <p:tavLst>
                                        <p:tav tm="0">
                                          <p:val>
                                            <p:fltVal val="0"/>
                                          </p:val>
                                        </p:tav>
                                        <p:tav tm="100000">
                                          <p:val>
                                            <p:strVal val="#ppt_w"/>
                                          </p:val>
                                        </p:tav>
                                      </p:tavLst>
                                    </p:anim>
                                    <p:anim calcmode="lin" valueType="num">
                                      <p:cBhvr>
                                        <p:cTn id="28" dur="200" fill="hold"/>
                                        <p:tgtEl>
                                          <p:spTgt spid="8"/>
                                        </p:tgtEl>
                                        <p:attrNameLst>
                                          <p:attrName>ppt_h</p:attrName>
                                        </p:attrNameLst>
                                      </p:cBhvr>
                                      <p:tavLst>
                                        <p:tav tm="0">
                                          <p:val>
                                            <p:fltVal val="0"/>
                                          </p:val>
                                        </p:tav>
                                        <p:tav tm="100000">
                                          <p:val>
                                            <p:strVal val="#ppt_h"/>
                                          </p:val>
                                        </p:tav>
                                      </p:tavLst>
                                    </p:anim>
                                    <p:anim calcmode="lin" valueType="num">
                                      <p:cBhvr>
                                        <p:cTn id="29" dur="200" fill="hold"/>
                                        <p:tgtEl>
                                          <p:spTgt spid="8"/>
                                        </p:tgtEl>
                                        <p:attrNameLst>
                                          <p:attrName>style.rotation</p:attrName>
                                        </p:attrNameLst>
                                      </p:cBhvr>
                                      <p:tavLst>
                                        <p:tav tm="0">
                                          <p:val>
                                            <p:fltVal val="90"/>
                                          </p:val>
                                        </p:tav>
                                        <p:tav tm="100000">
                                          <p:val>
                                            <p:fltVal val="0"/>
                                          </p:val>
                                        </p:tav>
                                      </p:tavLst>
                                    </p:anim>
                                    <p:animEffect transition="in" filter="fade">
                                      <p:cBhvr>
                                        <p:cTn id="30" dur="2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051"/>
                                        </p:tgtEl>
                                        <p:attrNameLst>
                                          <p:attrName>style.visibility</p:attrName>
                                        </p:attrNameLst>
                                      </p:cBhvr>
                                      <p:to>
                                        <p:strVal val="visible"/>
                                      </p:to>
                                    </p:set>
                                    <p:animEffect transition="in" filter="fade">
                                      <p:cBhvr>
                                        <p:cTn id="35" dur="500"/>
                                        <p:tgtEl>
                                          <p:spTgt spid="2051"/>
                                        </p:tgtEl>
                                      </p:cBhvr>
                                    </p:animEffect>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grpId="0" nodeType="clickEffect">
                                  <p:stCondLst>
                                    <p:cond delay="0"/>
                                  </p:stCondLst>
                                  <p:iterate type="lt">
                                    <p:tmPct val="5000"/>
                                  </p:iterate>
                                  <p:childTnLst>
                                    <p:set>
                                      <p:cBhvr>
                                        <p:cTn id="39" dur="1" fill="hold">
                                          <p:stCondLst>
                                            <p:cond delay="0"/>
                                          </p:stCondLst>
                                        </p:cTn>
                                        <p:tgtEl>
                                          <p:spTgt spid="9"/>
                                        </p:tgtEl>
                                        <p:attrNameLst>
                                          <p:attrName>style.visibility</p:attrName>
                                        </p:attrNameLst>
                                      </p:cBhvr>
                                      <p:to>
                                        <p:strVal val="visible"/>
                                      </p:to>
                                    </p:set>
                                    <p:anim calcmode="lin" valueType="num">
                                      <p:cBhvr>
                                        <p:cTn id="40" dur="200" fill="hold"/>
                                        <p:tgtEl>
                                          <p:spTgt spid="9"/>
                                        </p:tgtEl>
                                        <p:attrNameLst>
                                          <p:attrName>ppt_w</p:attrName>
                                        </p:attrNameLst>
                                      </p:cBhvr>
                                      <p:tavLst>
                                        <p:tav tm="0">
                                          <p:val>
                                            <p:fltVal val="0"/>
                                          </p:val>
                                        </p:tav>
                                        <p:tav tm="100000">
                                          <p:val>
                                            <p:strVal val="#ppt_w"/>
                                          </p:val>
                                        </p:tav>
                                      </p:tavLst>
                                    </p:anim>
                                    <p:anim calcmode="lin" valueType="num">
                                      <p:cBhvr>
                                        <p:cTn id="41" dur="200" fill="hold"/>
                                        <p:tgtEl>
                                          <p:spTgt spid="9"/>
                                        </p:tgtEl>
                                        <p:attrNameLst>
                                          <p:attrName>ppt_h</p:attrName>
                                        </p:attrNameLst>
                                      </p:cBhvr>
                                      <p:tavLst>
                                        <p:tav tm="0">
                                          <p:val>
                                            <p:fltVal val="0"/>
                                          </p:val>
                                        </p:tav>
                                        <p:tav tm="100000">
                                          <p:val>
                                            <p:strVal val="#ppt_h"/>
                                          </p:val>
                                        </p:tav>
                                      </p:tavLst>
                                    </p:anim>
                                    <p:anim calcmode="lin" valueType="num">
                                      <p:cBhvr>
                                        <p:cTn id="42" dur="200" fill="hold"/>
                                        <p:tgtEl>
                                          <p:spTgt spid="9"/>
                                        </p:tgtEl>
                                        <p:attrNameLst>
                                          <p:attrName>style.rotation</p:attrName>
                                        </p:attrNameLst>
                                      </p:cBhvr>
                                      <p:tavLst>
                                        <p:tav tm="0">
                                          <p:val>
                                            <p:fltVal val="90"/>
                                          </p:val>
                                        </p:tav>
                                        <p:tav tm="100000">
                                          <p:val>
                                            <p:fltVal val="0"/>
                                          </p:val>
                                        </p:tav>
                                      </p:tavLst>
                                    </p:anim>
                                    <p:animEffect transition="in" filter="fade">
                                      <p:cBhvr>
                                        <p:cTn id="43" dur="200"/>
                                        <p:tgtEl>
                                          <p:spTgt spid="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nodeType="clickEffect">
                                  <p:stCondLst>
                                    <p:cond delay="0"/>
                                  </p:stCondLst>
                                  <p:childTnLst>
                                    <p:set>
                                      <p:cBhvr>
                                        <p:cTn id="52" dur="1" fill="hold">
                                          <p:stCondLst>
                                            <p:cond delay="0"/>
                                          </p:stCondLst>
                                        </p:cTn>
                                        <p:tgtEl>
                                          <p:spTgt spid="2054"/>
                                        </p:tgtEl>
                                        <p:attrNameLst>
                                          <p:attrName>style.visibility</p:attrName>
                                        </p:attrNameLst>
                                      </p:cBhvr>
                                      <p:to>
                                        <p:strVal val="visible"/>
                                      </p:to>
                                    </p:set>
                                    <p:animEffect transition="in" filter="wipe(right)">
                                      <p:cBhvr>
                                        <p:cTn id="53"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Indexing Supportability</a:t>
            </a:r>
            <a:br>
              <a:rPr lang="en-US" dirty="0" smtClean="0"/>
            </a:b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240225" y="190500"/>
            <a:ext cx="8752774" cy="935038"/>
          </a:xfrm>
        </p:spPr>
        <p:txBody>
          <a:bodyPr>
            <a:normAutofit fontScale="90000"/>
          </a:bodyPr>
          <a:lstStyle/>
          <a:p>
            <a:pPr eaLnBrk="1" hangingPunct="1">
              <a:defRPr/>
            </a:pPr>
            <a:r>
              <a:rPr lang="en-US" dirty="0" smtClean="0"/>
              <a:t>What to do if my Spatial Query is slow?</a:t>
            </a:r>
          </a:p>
        </p:txBody>
      </p:sp>
      <p:sp>
        <p:nvSpPr>
          <p:cNvPr id="57347" name="Rectangle 3"/>
          <p:cNvSpPr>
            <a:spLocks noGrp="1" noChangeArrowheads="1"/>
          </p:cNvSpPr>
          <p:nvPr>
            <p:ph idx="1"/>
          </p:nvPr>
        </p:nvSpPr>
        <p:spPr>
          <a:xfrm>
            <a:off x="357948" y="1113197"/>
            <a:ext cx="8382000" cy="4561205"/>
          </a:xfrm>
        </p:spPr>
        <p:txBody>
          <a:bodyPr>
            <a:noAutofit/>
          </a:bodyPr>
          <a:lstStyle/>
          <a:p>
            <a:pPr eaLnBrk="1" hangingPunct="1">
              <a:lnSpc>
                <a:spcPct val="100000"/>
              </a:lnSpc>
              <a:defRPr/>
            </a:pPr>
            <a:r>
              <a:rPr lang="en-US" sz="2400" dirty="0" smtClean="0">
                <a:effectLst/>
              </a:rPr>
              <a:t>Make sure you are running SQL Server 2008 </a:t>
            </a:r>
            <a:r>
              <a:rPr lang="en-US" sz="2400" b="1" dirty="0" smtClean="0">
                <a:effectLst/>
              </a:rPr>
              <a:t>SP1</a:t>
            </a:r>
          </a:p>
          <a:p>
            <a:pPr eaLnBrk="1" hangingPunct="1">
              <a:lnSpc>
                <a:spcPct val="100000"/>
              </a:lnSpc>
              <a:defRPr/>
            </a:pPr>
            <a:r>
              <a:rPr lang="en-US" sz="2400" dirty="0" smtClean="0">
                <a:effectLst/>
              </a:rPr>
              <a:t>Check query plan for use of index</a:t>
            </a:r>
          </a:p>
          <a:p>
            <a:pPr eaLnBrk="1" hangingPunct="1">
              <a:lnSpc>
                <a:spcPct val="100000"/>
              </a:lnSpc>
              <a:defRPr/>
            </a:pPr>
            <a:r>
              <a:rPr lang="en-US" sz="2400" dirty="0" smtClean="0">
                <a:effectLst/>
              </a:rPr>
              <a:t>Make sure it is a supported operation</a:t>
            </a:r>
          </a:p>
          <a:p>
            <a:pPr eaLnBrk="1" hangingPunct="1">
              <a:lnSpc>
                <a:spcPct val="100000"/>
              </a:lnSpc>
              <a:defRPr/>
            </a:pPr>
            <a:r>
              <a:rPr lang="en-US" sz="2400" dirty="0" smtClean="0">
                <a:effectLst/>
              </a:rPr>
              <a:t>Hint the index (and/or a different join type)</a:t>
            </a:r>
          </a:p>
          <a:p>
            <a:pPr eaLnBrk="1" hangingPunct="1">
              <a:lnSpc>
                <a:spcPct val="100000"/>
              </a:lnSpc>
              <a:defRPr/>
            </a:pPr>
            <a:r>
              <a:rPr lang="en-US" sz="2400" dirty="0" smtClean="0"/>
              <a:t>Do not use a spatial index when there is a highly selective non-spatial predicate</a:t>
            </a:r>
            <a:endParaRPr lang="en-US" sz="2400" dirty="0" smtClean="0">
              <a:effectLst/>
            </a:endParaRPr>
          </a:p>
          <a:p>
            <a:pPr eaLnBrk="1" hangingPunct="1">
              <a:lnSpc>
                <a:spcPct val="100000"/>
              </a:lnSpc>
              <a:defRPr/>
            </a:pPr>
            <a:r>
              <a:rPr lang="en-US" sz="2400" dirty="0" smtClean="0">
                <a:effectLst/>
              </a:rPr>
              <a:t>Run above index support procedure:</a:t>
            </a:r>
          </a:p>
          <a:p>
            <a:pPr lvl="1" eaLnBrk="1" hangingPunct="1">
              <a:lnSpc>
                <a:spcPct val="100000"/>
              </a:lnSpc>
              <a:defRPr/>
            </a:pPr>
            <a:r>
              <a:rPr lang="en-US" sz="2400" dirty="0" smtClean="0">
                <a:effectLst/>
              </a:rPr>
              <a:t>Assess effectiveness of primary filter (</a:t>
            </a:r>
            <a:r>
              <a:rPr lang="en-US" sz="2400" dirty="0" err="1" smtClean="0">
                <a:effectLst/>
              </a:rPr>
              <a:t>Primary_Filter_Efficiency</a:t>
            </a:r>
            <a:r>
              <a:rPr lang="en-US" sz="2400" dirty="0" smtClean="0">
                <a:effectLst/>
              </a:rPr>
              <a:t>)</a:t>
            </a:r>
          </a:p>
          <a:p>
            <a:pPr lvl="1" eaLnBrk="1" hangingPunct="1">
              <a:lnSpc>
                <a:spcPct val="100000"/>
              </a:lnSpc>
              <a:defRPr/>
            </a:pPr>
            <a:r>
              <a:rPr lang="en-US" sz="2400" dirty="0" smtClean="0">
                <a:effectLst/>
              </a:rPr>
              <a:t>Assess effectiveness of internal filter (</a:t>
            </a:r>
            <a:r>
              <a:rPr lang="en-US" sz="2400" dirty="0" err="1" smtClean="0">
                <a:effectLst/>
              </a:rPr>
              <a:t>Internal_Filter_Efficiency</a:t>
            </a:r>
            <a:r>
              <a:rPr lang="en-US" sz="2400" dirty="0" smtClean="0">
                <a:effectLst/>
              </a:rPr>
              <a:t>)</a:t>
            </a:r>
          </a:p>
          <a:p>
            <a:pPr lvl="1" eaLnBrk="1" hangingPunct="1">
              <a:lnSpc>
                <a:spcPct val="100000"/>
              </a:lnSpc>
              <a:defRPr/>
            </a:pPr>
            <a:r>
              <a:rPr lang="en-US" sz="2400" dirty="0" smtClean="0">
                <a:effectLst/>
              </a:rPr>
              <a:t>Redefine or define a new index with better characteristics</a:t>
            </a:r>
          </a:p>
          <a:p>
            <a:pPr lvl="2" eaLnBrk="1" hangingPunct="1">
              <a:lnSpc>
                <a:spcPct val="100000"/>
              </a:lnSpc>
              <a:defRPr/>
            </a:pPr>
            <a:r>
              <a:rPr lang="en-US" sz="1800" dirty="0" smtClean="0">
                <a:effectLst/>
              </a:rPr>
              <a:t>More appropriate bounding box for GEOMETRY</a:t>
            </a:r>
          </a:p>
          <a:p>
            <a:pPr lvl="2" eaLnBrk="1" hangingPunct="1">
              <a:lnSpc>
                <a:spcPct val="100000"/>
              </a:lnSpc>
              <a:defRPr/>
            </a:pPr>
            <a:r>
              <a:rPr lang="en-US" sz="1800" dirty="0" smtClean="0">
                <a:effectLst/>
              </a:rPr>
              <a:t>Better grid densities</a:t>
            </a:r>
          </a:p>
          <a:p>
            <a:pPr lvl="1" eaLnBrk="1" hangingPunct="1">
              <a:lnSpc>
                <a:spcPct val="100000"/>
              </a:lnSpc>
              <a:defRPr/>
            </a:pPr>
            <a:endParaRPr lang="en-US" sz="2400" dirty="0" smtClean="0">
              <a:effectLst/>
            </a:endParaRPr>
          </a:p>
          <a:p>
            <a:pPr lvl="2" eaLnBrk="1" hangingPunct="1">
              <a:lnSpc>
                <a:spcPct val="100000"/>
              </a:lnSpc>
              <a:buNone/>
              <a:defRPr/>
            </a:pPr>
            <a:endParaRPr lang="en-US" dirty="0" smtClean="0">
              <a:effectLst/>
            </a:endParaRPr>
          </a:p>
          <a:p>
            <a:pPr lvl="2" eaLnBrk="1" hangingPunct="1">
              <a:lnSpc>
                <a:spcPct val="100000"/>
              </a:lnSpc>
              <a:defRPr/>
            </a:pPr>
            <a:endParaRPr lang="en-US" dirty="0" smtClean="0">
              <a:effectLst/>
            </a:endParaRPr>
          </a:p>
          <a:p>
            <a:pPr lvl="1" eaLnBrk="1" hangingPunct="1">
              <a:lnSpc>
                <a:spcPct val="100000"/>
              </a:lnSpc>
              <a:defRPr/>
            </a:pPr>
            <a:endParaRPr lang="en-US" sz="2400" dirty="0" smtClean="0">
              <a:effectLst/>
            </a:endParaRPr>
          </a:p>
          <a:p>
            <a:pPr lvl="1" eaLnBrk="1" hangingPunct="1">
              <a:lnSpc>
                <a:spcPct val="100000"/>
              </a:lnSpc>
              <a:defRPr/>
            </a:pPr>
            <a:endParaRPr lang="en-US" sz="2400" dirty="0" smtClean="0">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73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73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7347">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347">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7347">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7347">
                                            <p:txEl>
                                              <p:pRg st="8" end="8"/>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7347">
                                            <p:txEl>
                                              <p:pRg st="9" end="9"/>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734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smtClean="0"/>
              <a:t>Related Content</a:t>
            </a:r>
            <a:endParaRPr lang="en-US"/>
          </a:p>
        </p:txBody>
      </p:sp>
      <p:sp>
        <p:nvSpPr>
          <p:cNvPr id="56322" name="Rectangle 3"/>
          <p:cNvSpPr>
            <a:spLocks noGrp="1" noChangeArrowheads="1"/>
          </p:cNvSpPr>
          <p:nvPr>
            <p:ph idx="1"/>
          </p:nvPr>
        </p:nvSpPr>
        <p:spPr>
          <a:xfrm>
            <a:off x="604838" y="1186867"/>
            <a:ext cx="8539162" cy="4602163"/>
          </a:xfrm>
        </p:spPr>
        <p:txBody>
          <a:bodyPr>
            <a:noAutofit/>
          </a:bodyPr>
          <a:lstStyle/>
          <a:p>
            <a:pPr>
              <a:lnSpc>
                <a:spcPct val="110000"/>
              </a:lnSpc>
              <a:spcBef>
                <a:spcPts val="0"/>
              </a:spcBef>
            </a:pPr>
            <a:r>
              <a:rPr lang="en-US" sz="1800" dirty="0" smtClean="0"/>
              <a:t>Breakout Sessions</a:t>
            </a:r>
          </a:p>
          <a:p>
            <a:pPr lvl="1">
              <a:lnSpc>
                <a:spcPct val="110000"/>
              </a:lnSpc>
              <a:spcBef>
                <a:spcPts val="0"/>
              </a:spcBef>
            </a:pPr>
            <a:r>
              <a:rPr lang="en-US" sz="1600" dirty="0" smtClean="0"/>
              <a:t>DAT307: Developing with SQL Server Spatial: Flat Maps to Round Earth </a:t>
            </a:r>
            <a:r>
              <a:rPr lang="en-US" sz="1600" smtClean="0"/>
              <a:t>(Wednesday Nov 11th, 9:00 to 10:15)</a:t>
            </a:r>
            <a:endParaRPr lang="en-US" sz="1600" dirty="0" smtClean="0"/>
          </a:p>
          <a:p>
            <a:pPr>
              <a:lnSpc>
                <a:spcPct val="110000"/>
              </a:lnSpc>
              <a:spcBef>
                <a:spcPts val="0"/>
              </a:spcBef>
            </a:pPr>
            <a:r>
              <a:rPr lang="en-US" sz="1800" dirty="0" smtClean="0"/>
              <a:t>Weblog</a:t>
            </a:r>
            <a:endParaRPr lang="en-US" sz="2400" dirty="0" smtClean="0"/>
          </a:p>
          <a:p>
            <a:pPr lvl="1">
              <a:lnSpc>
                <a:spcPct val="110000"/>
              </a:lnSpc>
              <a:spcBef>
                <a:spcPts val="0"/>
              </a:spcBef>
            </a:pPr>
            <a:r>
              <a:rPr lang="en-US" sz="1600" dirty="0" smtClean="0">
                <a:hlinkClick r:id="rId3"/>
              </a:rPr>
              <a:t>http://blogs.msdn.com/isaac</a:t>
            </a:r>
          </a:p>
          <a:p>
            <a:pPr lvl="1">
              <a:lnSpc>
                <a:spcPct val="110000"/>
              </a:lnSpc>
              <a:spcBef>
                <a:spcPts val="0"/>
              </a:spcBef>
            </a:pPr>
            <a:r>
              <a:rPr lang="en-US" sz="1600" dirty="0" smtClean="0">
                <a:hlinkClick r:id="rId3"/>
              </a:rPr>
              <a:t>http://blogs.msdn.com/edkatibah </a:t>
            </a:r>
          </a:p>
          <a:p>
            <a:pPr lvl="1">
              <a:lnSpc>
                <a:spcPct val="110000"/>
              </a:lnSpc>
              <a:spcBef>
                <a:spcPts val="0"/>
              </a:spcBef>
            </a:pPr>
            <a:r>
              <a:rPr lang="en-US" sz="1600" dirty="0" smtClean="0">
                <a:hlinkClick r:id="rId4"/>
              </a:rPr>
              <a:t>http://johanneskebeck.spaces.live.com/</a:t>
            </a:r>
            <a:r>
              <a:rPr lang="en-US" sz="1600" dirty="0" smtClean="0"/>
              <a:t> </a:t>
            </a:r>
            <a:endParaRPr lang="en-US" sz="1600" dirty="0" smtClean="0">
              <a:hlinkClick r:id="rId3"/>
            </a:endParaRPr>
          </a:p>
          <a:p>
            <a:pPr lvl="1">
              <a:lnSpc>
                <a:spcPct val="110000"/>
              </a:lnSpc>
              <a:spcBef>
                <a:spcPts val="0"/>
              </a:spcBef>
            </a:pPr>
            <a:r>
              <a:rPr lang="en-US" sz="1600" dirty="0" smtClean="0">
                <a:hlinkClick r:id="rId3"/>
              </a:rPr>
              <a:t>http://sqlblog.com/blogs/michael_rys/</a:t>
            </a:r>
            <a:endParaRPr lang="en-US" sz="1600" dirty="0" smtClean="0"/>
          </a:p>
          <a:p>
            <a:pPr>
              <a:lnSpc>
                <a:spcPct val="110000"/>
              </a:lnSpc>
              <a:spcBef>
                <a:spcPts val="0"/>
              </a:spcBef>
            </a:pPr>
            <a:r>
              <a:rPr lang="en-US" sz="1800" dirty="0" smtClean="0"/>
              <a:t>Forum: </a:t>
            </a:r>
            <a:br>
              <a:rPr lang="en-US" sz="1800" dirty="0" smtClean="0"/>
            </a:br>
            <a:r>
              <a:rPr lang="en-US" sz="1800" dirty="0" smtClean="0">
                <a:hlinkClick r:id="rId5"/>
              </a:rPr>
              <a:t>http://forums.microsoft.com/MSDN/ShowForum.aspx?ForumID=1629&amp;SiteID=1</a:t>
            </a:r>
            <a:r>
              <a:rPr lang="en-US" sz="1800" dirty="0" smtClean="0"/>
              <a:t> </a:t>
            </a:r>
            <a:endParaRPr lang="en-US" sz="1600" dirty="0" smtClean="0"/>
          </a:p>
          <a:p>
            <a:pPr>
              <a:lnSpc>
                <a:spcPct val="110000"/>
              </a:lnSpc>
              <a:spcBef>
                <a:spcPts val="0"/>
              </a:spcBef>
            </a:pPr>
            <a:r>
              <a:rPr lang="en-US" sz="1800" dirty="0" smtClean="0"/>
              <a:t>Whitepapers, Websites &amp; Code</a:t>
            </a:r>
          </a:p>
          <a:p>
            <a:pPr lvl="1">
              <a:lnSpc>
                <a:spcPct val="110000"/>
              </a:lnSpc>
              <a:spcBef>
                <a:spcPts val="0"/>
              </a:spcBef>
            </a:pPr>
            <a:r>
              <a:rPr lang="en-US" sz="1600" dirty="0" smtClean="0"/>
              <a:t>Spatial Site: </a:t>
            </a:r>
            <a:br>
              <a:rPr lang="en-US" sz="1600" dirty="0" smtClean="0"/>
            </a:br>
            <a:r>
              <a:rPr lang="en-US" sz="1600" dirty="0" smtClean="0">
                <a:hlinkClick r:id="rId6"/>
              </a:rPr>
              <a:t>http://www.microsoft.com/sqlserver/2008/en/us/spatial-data.aspx</a:t>
            </a:r>
            <a:endParaRPr lang="en-US" sz="1600" dirty="0" smtClean="0"/>
          </a:p>
          <a:p>
            <a:pPr lvl="1">
              <a:lnSpc>
                <a:spcPct val="110000"/>
              </a:lnSpc>
              <a:spcBef>
                <a:spcPts val="0"/>
              </a:spcBef>
            </a:pPr>
            <a:r>
              <a:rPr lang="en-US" sz="1600" dirty="0" smtClean="0"/>
              <a:t>SQL Spatial </a:t>
            </a:r>
            <a:r>
              <a:rPr lang="en-US" sz="1600" dirty="0" err="1" smtClean="0"/>
              <a:t>Codeplex</a:t>
            </a:r>
            <a:r>
              <a:rPr lang="en-US" sz="1600" dirty="0" smtClean="0"/>
              <a:t>: </a:t>
            </a:r>
            <a:r>
              <a:rPr lang="en-US" sz="1600" dirty="0" smtClean="0">
                <a:hlinkClick r:id="rId7"/>
              </a:rPr>
              <a:t>http://www.codeplex.com/sqlspatialtools</a:t>
            </a:r>
            <a:endParaRPr lang="en-US" sz="1600" dirty="0" smtClean="0"/>
          </a:p>
          <a:p>
            <a:pPr lvl="1">
              <a:lnSpc>
                <a:spcPct val="110000"/>
              </a:lnSpc>
              <a:spcBef>
                <a:spcPts val="0"/>
              </a:spcBef>
            </a:pPr>
            <a:r>
              <a:rPr lang="en-US" sz="1600" dirty="0" smtClean="0">
                <a:hlinkClick r:id="rId8"/>
              </a:rPr>
              <a:t>http://www.sharpgis.net/page/SQL-Server-2008-Spatial-Tools.aspx</a:t>
            </a:r>
            <a:r>
              <a:rPr lang="en-US" sz="1600" dirty="0" smtClean="0"/>
              <a:t> </a:t>
            </a:r>
          </a:p>
          <a:p>
            <a:pPr lvl="1">
              <a:lnSpc>
                <a:spcPct val="110000"/>
              </a:lnSpc>
              <a:spcBef>
                <a:spcPts val="0"/>
              </a:spcBef>
            </a:pPr>
            <a:r>
              <a:rPr lang="en-US" sz="1600" dirty="0" smtClean="0">
                <a:hlinkClick r:id="rId9"/>
              </a:rPr>
              <a:t>http://www.codeplex.com/ProjNET</a:t>
            </a:r>
            <a:r>
              <a:rPr lang="en-US" sz="1600" dirty="0" smtClean="0"/>
              <a:t> </a:t>
            </a:r>
          </a:p>
          <a:p>
            <a:pPr lvl="1">
              <a:lnSpc>
                <a:spcPct val="110000"/>
              </a:lnSpc>
              <a:spcBef>
                <a:spcPts val="0"/>
              </a:spcBef>
            </a:pPr>
            <a:r>
              <a:rPr lang="en-US" sz="1600" dirty="0" smtClean="0">
                <a:hlinkClick r:id="rId10"/>
              </a:rPr>
              <a:t>http://www.geoquery2008.com/</a:t>
            </a:r>
            <a:r>
              <a:rPr lang="en-US" sz="1600" dirty="0" smtClean="0"/>
              <a:t> </a:t>
            </a:r>
          </a:p>
          <a:p>
            <a:pPr lvl="1">
              <a:lnSpc>
                <a:spcPct val="110000"/>
              </a:lnSpc>
              <a:spcBef>
                <a:spcPts val="0"/>
              </a:spcBef>
            </a:pPr>
            <a:r>
              <a:rPr lang="en-US" sz="1600" dirty="0" smtClean="0"/>
              <a:t>SIGMOD 2008 Paper: Spatial Indexing in Microsoft SQL Server 2008</a:t>
            </a:r>
          </a:p>
          <a:p>
            <a:pPr lvl="1">
              <a:lnSpc>
                <a:spcPct val="110000"/>
              </a:lnSpc>
              <a:spcBef>
                <a:spcPts val="0"/>
              </a:spcBef>
            </a:pPr>
            <a:r>
              <a:rPr lang="en-US" sz="1600" dirty="0" smtClean="0"/>
              <a:t>And of course Books Online!</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
        <p:nvSpPr>
          <p:cNvPr id="3" name="Text Placeholder 2"/>
          <p:cNvSpPr txBox="1">
            <a:spLocks/>
          </p:cNvSpPr>
          <p:nvPr/>
        </p:nvSpPr>
        <p:spPr>
          <a:xfrm>
            <a:off x="1273858" y="4748733"/>
            <a:ext cx="6994950" cy="1152605"/>
          </a:xfrm>
          <a:prstGeom prst="rect">
            <a:avLst/>
          </a:prstGeom>
          <a:scene3d>
            <a:camera prst="orthographicFront"/>
            <a:lightRig rig="contrasting" dir="t"/>
          </a:scene3d>
          <a:sp3d/>
        </p:spPr>
        <p:txBody>
          <a:bodyPr vert="horz" wrap="square" lIns="0" tIns="0" rIns="0" bIns="0" rtlCol="0" anchor="t" anchorCtr="0">
            <a:noAutofit/>
            <a:sp3d extrusionH="57150">
              <a:bevelT w="19050" h="31750"/>
              <a:contourClr>
                <a:srgbClr val="CCFF99"/>
              </a:contourClr>
            </a:sp3d>
          </a:bodyPr>
          <a:lstStyle/>
          <a:p>
            <a:pPr algn="r" defTabSz="914363" rtl="0">
              <a:lnSpc>
                <a:spcPct val="90000"/>
              </a:lnSpc>
              <a:spcBef>
                <a:spcPct val="0"/>
              </a:spcBef>
              <a:buSzPct val="120000"/>
              <a:buFont typeface="Arial" pitchFamily="34" charset="0"/>
              <a:buNone/>
              <a:defRPr/>
            </a:pPr>
            <a:r>
              <a:rPr lang="en-GB" sz="3600" kern="1200" spc="-100" dirty="0">
                <a:ln w="3175">
                  <a:noFill/>
                </a:ln>
                <a:solidFill>
                  <a:schemeClr val="bg1"/>
                </a:solidFill>
                <a:latin typeface="Calibri" pitchFamily="34" charset="0"/>
                <a:ea typeface="+mn-ea"/>
                <a:cs typeface="Arial" charset="0"/>
              </a:rPr>
              <a:t>Meet me in the </a:t>
            </a:r>
          </a:p>
          <a:p>
            <a:pPr algn="r" defTabSz="914363" rtl="0">
              <a:lnSpc>
                <a:spcPct val="90000"/>
              </a:lnSpc>
              <a:spcBef>
                <a:spcPct val="0"/>
              </a:spcBef>
              <a:buSzPct val="120000"/>
              <a:buFont typeface="Arial" pitchFamily="34" charset="0"/>
              <a:buNone/>
              <a:defRPr/>
            </a:pPr>
            <a:r>
              <a:rPr lang="en-GB" sz="3600" kern="1200" spc="-100" dirty="0">
                <a:ln w="3175">
                  <a:noFill/>
                </a:ln>
                <a:solidFill>
                  <a:schemeClr val="bg1"/>
                </a:solidFill>
                <a:latin typeface="Calibri" pitchFamily="34" charset="0"/>
                <a:ea typeface="+mn-ea"/>
                <a:cs typeface="Arial" charset="0"/>
              </a:rPr>
              <a:t>Ask-the-Experts pavilion</a:t>
            </a:r>
            <a:r>
              <a:rPr lang="en-GB" sz="3600" kern="1200" spc="-100" dirty="0" smtClean="0">
                <a:ln w="3175">
                  <a:noFill/>
                </a:ln>
                <a:solidFill>
                  <a:schemeClr val="bg1"/>
                </a:solidFill>
                <a:latin typeface="Calibri" pitchFamily="34" charset="0"/>
                <a:ea typeface="+mn-ea"/>
                <a:cs typeface="Arial" charset="0"/>
              </a:rPr>
              <a:t>!</a:t>
            </a:r>
            <a:endParaRPr lang="en-GB" sz="3600" kern="1200" spc="-100" dirty="0">
              <a:ln w="3175">
                <a:noFill/>
              </a:ln>
              <a:solidFill>
                <a:schemeClr val="bg1"/>
              </a:solidFill>
              <a:latin typeface="Calibri" pitchFamily="34" charset="0"/>
              <a:ea typeface="+mn-ea"/>
              <a:cs typeface="Arial" charset="0"/>
            </a:endParaRPr>
          </a:p>
        </p:txBody>
      </p:sp>
      <p:sp>
        <p:nvSpPr>
          <p:cNvPr id="4" name="TextBox 3"/>
          <p:cNvSpPr txBox="1"/>
          <p:nvPr/>
        </p:nvSpPr>
        <p:spPr>
          <a:xfrm>
            <a:off x="3008660" y="6021197"/>
            <a:ext cx="5434565" cy="400110"/>
          </a:xfrm>
          <a:prstGeom prst="rect">
            <a:avLst/>
          </a:prstGeom>
          <a:noFill/>
        </p:spPr>
        <p:txBody>
          <a:bodyPr wrap="none" rtlCol="0">
            <a:spAutoFit/>
          </a:bodyPr>
          <a:lstStyle/>
          <a:p>
            <a:pPr algn="r"/>
            <a:r>
              <a:rPr lang="en-US" sz="2000" dirty="0" smtClean="0">
                <a:hlinkClick r:id="rId3"/>
              </a:rPr>
              <a:t>http://connect.microsoft.com/sqlserver/feedback</a:t>
            </a:r>
            <a:r>
              <a:rPr lang="en-US" sz="2000" dirty="0" smtClean="0"/>
              <a:t> </a:t>
            </a:r>
            <a:endParaRPr lang="en-US" sz="2000"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Hinting the Index</a:t>
            </a:r>
            <a:endParaRPr lang="en-US" dirty="0"/>
          </a:p>
        </p:txBody>
      </p:sp>
      <p:sp>
        <p:nvSpPr>
          <p:cNvPr id="3" name="Text Placeholder 2"/>
          <p:cNvSpPr>
            <a:spLocks noGrp="1"/>
          </p:cNvSpPr>
          <p:nvPr>
            <p:ph idx="1"/>
          </p:nvPr>
        </p:nvSpPr>
        <p:spPr/>
        <p:txBody>
          <a:bodyPr/>
          <a:lstStyle/>
          <a:p>
            <a:r>
              <a:rPr lang="en-US" dirty="0" smtClean="0"/>
              <a:t>Spatial indexes can be forced if needed.</a:t>
            </a:r>
            <a:br>
              <a:rPr lang="en-US" dirty="0" smtClean="0"/>
            </a:br>
            <a:endParaRPr lang="en-US" dirty="0" smtClean="0">
              <a:solidFill>
                <a:schemeClr val="tx1"/>
              </a:solidFill>
            </a:endParaRPr>
          </a:p>
          <a:p>
            <a:pPr lvl="1">
              <a:buNone/>
            </a:pPr>
            <a:r>
              <a:rPr lang="en-US" sz="2800" dirty="0" smtClean="0">
                <a:solidFill>
                  <a:schemeClr val="tx1"/>
                </a:solidFill>
                <a:latin typeface="Consolas" pitchFamily="49" charset="0"/>
              </a:rPr>
              <a:t>SELECT * </a:t>
            </a:r>
          </a:p>
          <a:p>
            <a:pPr lvl="1">
              <a:buNone/>
            </a:pPr>
            <a:r>
              <a:rPr lang="en-US" sz="2800" dirty="0" smtClean="0">
                <a:solidFill>
                  <a:schemeClr val="tx1"/>
                </a:solidFill>
                <a:latin typeface="Consolas" pitchFamily="49" charset="0"/>
              </a:rPr>
              <a:t>FROM T </a:t>
            </a:r>
          </a:p>
          <a:p>
            <a:pPr lvl="1">
              <a:buNone/>
            </a:pPr>
            <a:r>
              <a:rPr lang="en-US" sz="2800" dirty="0" smtClean="0">
                <a:solidFill>
                  <a:schemeClr val="tx1"/>
                </a:solidFill>
                <a:latin typeface="Consolas" pitchFamily="49" charset="0"/>
              </a:rPr>
              <a:t>WHERE </a:t>
            </a:r>
            <a:r>
              <a:rPr lang="en-US" sz="2800" dirty="0" err="1" smtClean="0">
                <a:solidFill>
                  <a:schemeClr val="tx1"/>
                </a:solidFill>
                <a:latin typeface="Consolas" pitchFamily="49" charset="0"/>
              </a:rPr>
              <a:t>g.STIntersects</a:t>
            </a:r>
            <a:r>
              <a:rPr lang="en-US" sz="2800" dirty="0" smtClean="0">
                <a:solidFill>
                  <a:schemeClr val="tx1"/>
                </a:solidFill>
                <a:latin typeface="Consolas" pitchFamily="49" charset="0"/>
              </a:rPr>
              <a:t>(@x) = 1</a:t>
            </a:r>
          </a:p>
          <a:p>
            <a:pPr lvl="1">
              <a:buNone/>
            </a:pPr>
            <a:endParaRPr lang="en-US" dirty="0" smtClean="0">
              <a:solidFill>
                <a:schemeClr val="tx1"/>
              </a:solidFill>
              <a:latin typeface="Consolas" pitchFamily="49" charset="0"/>
            </a:endParaRPr>
          </a:p>
          <a:p>
            <a:r>
              <a:rPr lang="en-US" dirty="0" smtClean="0"/>
              <a:t>Use SQL Server 2008 SP1!</a:t>
            </a:r>
            <a:endParaRPr lang="en-US" dirty="0" smtClean="0">
              <a:solidFill>
                <a:schemeClr val="tx1"/>
              </a:solidFill>
            </a:endParaRPr>
          </a:p>
        </p:txBody>
      </p:sp>
      <p:sp>
        <p:nvSpPr>
          <p:cNvPr id="6" name="Rectangle 5"/>
          <p:cNvSpPr/>
          <p:nvPr/>
        </p:nvSpPr>
        <p:spPr>
          <a:xfrm>
            <a:off x="2206778" y="2767073"/>
            <a:ext cx="4267200" cy="523220"/>
          </a:xfrm>
          <a:prstGeom prst="rect">
            <a:avLst/>
          </a:prstGeom>
        </p:spPr>
        <p:txBody>
          <a:bodyPr wrap="square">
            <a:spAutoFit/>
          </a:bodyPr>
          <a:lstStyle/>
          <a:p>
            <a:r>
              <a:rPr lang="en-US" sz="2800" dirty="0" smtClean="0">
                <a:solidFill>
                  <a:schemeClr val="accent3"/>
                </a:solidFill>
                <a:latin typeface="Consolas" pitchFamily="49" charset="0"/>
              </a:rPr>
              <a:t>WITH(INDEX(</a:t>
            </a:r>
            <a:r>
              <a:rPr lang="en-US" sz="2800" dirty="0" err="1" smtClean="0">
                <a:solidFill>
                  <a:schemeClr val="accent3"/>
                </a:solidFill>
                <a:latin typeface="Consolas" pitchFamily="49" charset="0"/>
              </a:rPr>
              <a:t>T_g_idx</a:t>
            </a:r>
            <a:r>
              <a:rPr lang="en-US" sz="2800" dirty="0" smtClean="0">
                <a:solidFill>
                  <a:schemeClr val="accent3"/>
                </a:solidFill>
                <a:latin typeface="Consolas" pitchFamily="49" charset="0"/>
              </a:rPr>
              <a:t>))</a:t>
            </a:r>
            <a:endParaRPr lang="en-US" sz="2800" dirty="0">
              <a:solidFill>
                <a:schemeClr val="accent3"/>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But Why Isn't My Index Used?</a:t>
            </a:r>
            <a:endParaRPr lang="en-US" dirty="0"/>
          </a:p>
        </p:txBody>
      </p:sp>
      <p:sp>
        <p:nvSpPr>
          <p:cNvPr id="3" name="Text Placeholder 2"/>
          <p:cNvSpPr>
            <a:spLocks noGrp="1"/>
          </p:cNvSpPr>
          <p:nvPr>
            <p:ph idx="1"/>
          </p:nvPr>
        </p:nvSpPr>
        <p:spPr/>
        <p:txBody>
          <a:bodyPr>
            <a:noAutofit/>
          </a:bodyPr>
          <a:lstStyle/>
          <a:p>
            <a:pPr>
              <a:lnSpc>
                <a:spcPct val="100000"/>
              </a:lnSpc>
            </a:pPr>
            <a:r>
              <a:rPr lang="en-US" sz="2400" dirty="0" smtClean="0">
                <a:solidFill>
                  <a:schemeClr val="tx1"/>
                </a:solidFill>
              </a:rPr>
              <a:t>Plan choice is cost-based</a:t>
            </a:r>
          </a:p>
          <a:p>
            <a:pPr lvl="1">
              <a:lnSpc>
                <a:spcPct val="100000"/>
              </a:lnSpc>
            </a:pPr>
            <a:r>
              <a:rPr lang="en-US" sz="2400" dirty="0" smtClean="0">
                <a:solidFill>
                  <a:schemeClr val="tx1"/>
                </a:solidFill>
              </a:rPr>
              <a:t>QO uses various information, including cardinality</a:t>
            </a:r>
          </a:p>
          <a:p>
            <a:pPr>
              <a:lnSpc>
                <a:spcPct val="100000"/>
              </a:lnSpc>
            </a:pPr>
            <a:endParaRPr lang="en-US" sz="2400" dirty="0" smtClean="0">
              <a:solidFill>
                <a:schemeClr val="tx1"/>
              </a:solidFill>
            </a:endParaRPr>
          </a:p>
          <a:p>
            <a:pPr>
              <a:lnSpc>
                <a:spcPct val="100000"/>
              </a:lnSpc>
            </a:pPr>
            <a:endParaRPr lang="en-US" sz="2400" dirty="0" smtClean="0">
              <a:solidFill>
                <a:schemeClr val="tx1"/>
              </a:solidFill>
            </a:endParaRPr>
          </a:p>
          <a:p>
            <a:pPr>
              <a:lnSpc>
                <a:spcPct val="100000"/>
              </a:lnSpc>
            </a:pPr>
            <a:endParaRPr lang="en-US" sz="2400" dirty="0" smtClean="0">
              <a:solidFill>
                <a:schemeClr val="tx1"/>
              </a:solidFill>
            </a:endParaRPr>
          </a:p>
          <a:p>
            <a:pPr>
              <a:lnSpc>
                <a:spcPct val="100000"/>
              </a:lnSpc>
            </a:pPr>
            <a:endParaRPr lang="en-US" sz="2400" dirty="0" smtClean="0">
              <a:solidFill>
                <a:schemeClr val="tx1"/>
              </a:solidFill>
            </a:endParaRPr>
          </a:p>
          <a:p>
            <a:pPr>
              <a:lnSpc>
                <a:spcPct val="100000"/>
              </a:lnSpc>
            </a:pPr>
            <a:endParaRPr lang="en-US" sz="2400" dirty="0" smtClean="0">
              <a:solidFill>
                <a:schemeClr val="tx1"/>
              </a:solidFill>
            </a:endParaRPr>
          </a:p>
          <a:p>
            <a:pPr>
              <a:lnSpc>
                <a:spcPct val="100000"/>
              </a:lnSpc>
            </a:pPr>
            <a:r>
              <a:rPr lang="en-US" sz="2400" dirty="0" smtClean="0">
                <a:solidFill>
                  <a:schemeClr val="tx1"/>
                </a:solidFill>
              </a:rPr>
              <a:t>When can we estimate cardinality?</a:t>
            </a:r>
          </a:p>
          <a:p>
            <a:pPr lvl="1">
              <a:lnSpc>
                <a:spcPct val="100000"/>
              </a:lnSpc>
            </a:pPr>
            <a:r>
              <a:rPr lang="en-US" sz="2400" dirty="0" smtClean="0">
                <a:solidFill>
                  <a:schemeClr val="tx1"/>
                </a:solidFill>
              </a:rPr>
              <a:t>Variables: never</a:t>
            </a:r>
          </a:p>
          <a:p>
            <a:pPr lvl="1">
              <a:lnSpc>
                <a:spcPct val="100000"/>
              </a:lnSpc>
            </a:pPr>
            <a:r>
              <a:rPr lang="en-US" sz="2400" dirty="0" smtClean="0">
                <a:solidFill>
                  <a:schemeClr val="tx1"/>
                </a:solidFill>
              </a:rPr>
              <a:t>Literals: not for spatial since they are not literals under the covers</a:t>
            </a:r>
          </a:p>
          <a:p>
            <a:pPr lvl="1">
              <a:lnSpc>
                <a:spcPct val="100000"/>
              </a:lnSpc>
            </a:pPr>
            <a:r>
              <a:rPr lang="en-US" sz="2400" dirty="0" smtClean="0">
                <a:solidFill>
                  <a:schemeClr val="tx1"/>
                </a:solidFill>
              </a:rPr>
              <a:t>Parameters: yes, but cached, so first call matters</a:t>
            </a:r>
          </a:p>
        </p:txBody>
      </p:sp>
      <p:sp>
        <p:nvSpPr>
          <p:cNvPr id="8" name="TextBox 7"/>
          <p:cNvSpPr txBox="1"/>
          <p:nvPr/>
        </p:nvSpPr>
        <p:spPr>
          <a:xfrm>
            <a:off x="1161372" y="2320119"/>
            <a:ext cx="6131807" cy="1569660"/>
          </a:xfrm>
          <a:prstGeom prst="rect">
            <a:avLst/>
          </a:prstGeom>
          <a:noFill/>
        </p:spPr>
        <p:txBody>
          <a:bodyPr wrap="none" rtlCol="0">
            <a:spAutoFit/>
          </a:bodyPr>
          <a:lstStyle/>
          <a:p>
            <a:r>
              <a:rPr lang="en-US" sz="2400" dirty="0" smtClean="0">
                <a:latin typeface="Consolas" pitchFamily="49" charset="0"/>
              </a:rPr>
              <a:t>DECLARE @x geometry = 'POINT (0 0)'</a:t>
            </a:r>
          </a:p>
          <a:p>
            <a:r>
              <a:rPr lang="en-US" sz="2400" dirty="0" smtClean="0">
                <a:latin typeface="Consolas" pitchFamily="49" charset="0"/>
              </a:rPr>
              <a:t>SELECT *</a:t>
            </a:r>
          </a:p>
          <a:p>
            <a:r>
              <a:rPr lang="en-US" sz="2400" dirty="0" smtClean="0">
                <a:latin typeface="Consolas" pitchFamily="49" charset="0"/>
              </a:rPr>
              <a:t>FROM T</a:t>
            </a:r>
          </a:p>
          <a:p>
            <a:r>
              <a:rPr lang="en-US" sz="2400" dirty="0" smtClean="0">
                <a:latin typeface="Consolas" pitchFamily="49" charset="0"/>
              </a:rPr>
              <a:t>WHERE </a:t>
            </a:r>
            <a:r>
              <a:rPr lang="en-US" sz="2400" dirty="0" err="1" smtClean="0">
                <a:latin typeface="Consolas" pitchFamily="49" charset="0"/>
              </a:rPr>
              <a:t>T.g.STIntersects</a:t>
            </a:r>
            <a:r>
              <a:rPr lang="en-US" sz="2400" dirty="0" smtClean="0">
                <a:latin typeface="Consolas" pitchFamily="49" charset="0"/>
              </a:rPr>
              <a:t>(@x) = 1</a:t>
            </a:r>
          </a:p>
        </p:txBody>
      </p:sp>
      <p:sp>
        <p:nvSpPr>
          <p:cNvPr id="9" name="TextBox 8"/>
          <p:cNvSpPr txBox="1"/>
          <p:nvPr/>
        </p:nvSpPr>
        <p:spPr>
          <a:xfrm>
            <a:off x="1161372" y="2316520"/>
            <a:ext cx="7151317" cy="1200329"/>
          </a:xfrm>
          <a:prstGeom prst="rect">
            <a:avLst/>
          </a:prstGeom>
          <a:noFill/>
        </p:spPr>
        <p:txBody>
          <a:bodyPr wrap="none" rtlCol="0">
            <a:spAutoFit/>
          </a:bodyPr>
          <a:lstStyle/>
          <a:p>
            <a:r>
              <a:rPr lang="en-US" sz="2400" dirty="0" smtClean="0">
                <a:latin typeface="Consolas" pitchFamily="49" charset="0"/>
              </a:rPr>
              <a:t>SELECT *</a:t>
            </a:r>
          </a:p>
          <a:p>
            <a:r>
              <a:rPr lang="en-US" sz="2400" dirty="0" smtClean="0">
                <a:latin typeface="Consolas" pitchFamily="49" charset="0"/>
              </a:rPr>
              <a:t>FROM T</a:t>
            </a:r>
          </a:p>
          <a:p>
            <a:r>
              <a:rPr lang="en-US" sz="2400" dirty="0" smtClean="0">
                <a:latin typeface="Consolas" pitchFamily="49" charset="0"/>
              </a:rPr>
              <a:t>WHERE </a:t>
            </a:r>
            <a:r>
              <a:rPr lang="en-US" sz="2400" dirty="0" err="1" smtClean="0">
                <a:latin typeface="Consolas" pitchFamily="49" charset="0"/>
              </a:rPr>
              <a:t>T.g.STIntersects</a:t>
            </a:r>
            <a:r>
              <a:rPr lang="en-US" sz="2400" dirty="0" smtClean="0">
                <a:latin typeface="Consolas" pitchFamily="49" charset="0"/>
              </a:rPr>
              <a:t>('POINT (0 0)') = 1</a:t>
            </a:r>
            <a:endParaRPr lang="en-US" sz="2400" dirty="0">
              <a:latin typeface="Consolas" pitchFamily="49" charset="0"/>
            </a:endParaRPr>
          </a:p>
        </p:txBody>
      </p:sp>
      <p:sp>
        <p:nvSpPr>
          <p:cNvPr id="10" name="TextBox 9"/>
          <p:cNvSpPr txBox="1"/>
          <p:nvPr/>
        </p:nvSpPr>
        <p:spPr>
          <a:xfrm>
            <a:off x="1161372" y="2314753"/>
            <a:ext cx="6253635" cy="1938992"/>
          </a:xfrm>
          <a:prstGeom prst="rect">
            <a:avLst/>
          </a:prstGeom>
          <a:noFill/>
        </p:spPr>
        <p:txBody>
          <a:bodyPr wrap="none" rtlCol="0">
            <a:spAutoFit/>
          </a:bodyPr>
          <a:lstStyle/>
          <a:p>
            <a:r>
              <a:rPr lang="en-US" sz="2400" dirty="0" smtClean="0">
                <a:latin typeface="Consolas" pitchFamily="49" charset="0"/>
              </a:rPr>
              <a:t>EXEC </a:t>
            </a:r>
            <a:r>
              <a:rPr lang="en-US" sz="2400" dirty="0" err="1" smtClean="0">
                <a:latin typeface="Consolas" pitchFamily="49" charset="0"/>
              </a:rPr>
              <a:t>sp_executesql</a:t>
            </a:r>
            <a:r>
              <a:rPr lang="en-US" sz="2400" dirty="0" smtClean="0">
                <a:latin typeface="Consolas" pitchFamily="49" charset="0"/>
              </a:rPr>
              <a:t>  </a:t>
            </a:r>
          </a:p>
          <a:p>
            <a:r>
              <a:rPr lang="en-US" sz="2400" dirty="0" smtClean="0">
                <a:latin typeface="Consolas" pitchFamily="49" charset="0"/>
              </a:rPr>
              <a:t>	N'SELECT * </a:t>
            </a:r>
          </a:p>
          <a:p>
            <a:r>
              <a:rPr lang="en-US" sz="2400" dirty="0" smtClean="0">
                <a:latin typeface="Consolas" pitchFamily="49" charset="0"/>
              </a:rPr>
              <a:t>	FROM T </a:t>
            </a:r>
          </a:p>
          <a:p>
            <a:r>
              <a:rPr lang="en-US" sz="2400" dirty="0" smtClean="0">
                <a:latin typeface="Consolas" pitchFamily="49" charset="0"/>
              </a:rPr>
              <a:t>	WHERE </a:t>
            </a:r>
            <a:r>
              <a:rPr lang="en-US" sz="2400" dirty="0" err="1" smtClean="0">
                <a:latin typeface="Consolas" pitchFamily="49" charset="0"/>
              </a:rPr>
              <a:t>T.g.STIntersects</a:t>
            </a:r>
            <a:r>
              <a:rPr lang="en-US" sz="2400" dirty="0" smtClean="0">
                <a:latin typeface="Consolas" pitchFamily="49" charset="0"/>
              </a:rPr>
              <a:t>(@x) = 1', </a:t>
            </a:r>
          </a:p>
          <a:p>
            <a:r>
              <a:rPr lang="en-US" sz="2400" dirty="0" smtClean="0">
                <a:latin typeface="Consolas" pitchFamily="49" charset="0"/>
              </a:rPr>
              <a:t>	</a:t>
            </a:r>
            <a:r>
              <a:rPr lang="en-US" sz="2400" dirty="0" err="1" smtClean="0">
                <a:latin typeface="Consolas" pitchFamily="49" charset="0"/>
              </a:rPr>
              <a:t>N'@x</a:t>
            </a:r>
            <a:r>
              <a:rPr lang="en-US" sz="2400" dirty="0" smtClean="0">
                <a:latin typeface="Consolas" pitchFamily="49" charset="0"/>
              </a:rPr>
              <a:t> geometry', N'POINT (0 0)'</a:t>
            </a:r>
          </a:p>
        </p:txBody>
      </p:sp>
      <p:sp>
        <p:nvSpPr>
          <p:cNvPr id="7" name="Cross 6"/>
          <p:cNvSpPr/>
          <p:nvPr/>
        </p:nvSpPr>
        <p:spPr>
          <a:xfrm rot="18897124">
            <a:off x="2890434" y="2076774"/>
            <a:ext cx="2278250" cy="2293748"/>
          </a:xfrm>
          <a:prstGeom prst="plus">
            <a:avLst>
              <a:gd name="adj" fmla="val 41327"/>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Shape 10"/>
          <p:cNvSpPr/>
          <p:nvPr/>
        </p:nvSpPr>
        <p:spPr>
          <a:xfrm rot="18953224">
            <a:off x="2750210" y="2649867"/>
            <a:ext cx="2252898" cy="834143"/>
          </a:xfrm>
          <a:prstGeom prst="corner">
            <a:avLst>
              <a:gd name="adj1" fmla="val 44009"/>
              <a:gd name="adj2" fmla="val 45675"/>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fade">
                                      <p:cBhvr>
                                        <p:cTn id="20" dur="500"/>
                                        <p:tgtEl>
                                          <p:spTgt spid="3">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xit" presetSubtype="0" fill="hold" grpId="1" nodeType="clickEffect">
                                  <p:stCondLst>
                                    <p:cond delay="0"/>
                                  </p:stCondLst>
                                  <p:childTnLst>
                                    <p:set>
                                      <p:cBhvr>
                                        <p:cTn id="31" dur="1" fill="hold">
                                          <p:stCondLst>
                                            <p:cond delay="0"/>
                                          </p:stCondLst>
                                        </p:cTn>
                                        <p:tgtEl>
                                          <p:spTgt spid="7"/>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8"/>
                                        </p:tgtEl>
                                      </p:cBhvr>
                                    </p:animEffect>
                                    <p:set>
                                      <p:cBhvr>
                                        <p:cTn id="34" dur="1" fill="hold">
                                          <p:stCondLst>
                                            <p:cond delay="499"/>
                                          </p:stCondLst>
                                        </p:cTn>
                                        <p:tgtEl>
                                          <p:spTgt spid="8"/>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500"/>
                                        <p:tgtEl>
                                          <p:spTgt spid="3">
                                            <p:txEl>
                                              <p:pRg st="9" end="9"/>
                                            </p:txEl>
                                          </p:spTgt>
                                        </p:tgtEl>
                                      </p:cBhvr>
                                    </p:animEffect>
                                  </p:childTnLst>
                                </p:cTn>
                              </p:par>
                              <p:par>
                                <p:cTn id="44" presetID="1" presetClass="entr" presetSubtype="0" fill="hold" grpId="2" nodeType="withEffect">
                                  <p:stCondLst>
                                    <p:cond delay="0"/>
                                  </p:stCondLst>
                                  <p:childTnLst>
                                    <p:set>
                                      <p:cBhvr>
                                        <p:cTn id="45" dur="1" fill="hold">
                                          <p:stCondLst>
                                            <p:cond delay="0"/>
                                          </p:stCondLst>
                                        </p:cTn>
                                        <p:tgtEl>
                                          <p:spTgt spid="7"/>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xit" presetSubtype="0" fill="hold" grpId="3" nodeType="clickEffect">
                                  <p:stCondLst>
                                    <p:cond delay="0"/>
                                  </p:stCondLst>
                                  <p:childTnLst>
                                    <p:set>
                                      <p:cBhvr>
                                        <p:cTn id="49" dur="1" fill="hold">
                                          <p:stCondLst>
                                            <p:cond delay="0"/>
                                          </p:stCondLst>
                                        </p:cTn>
                                        <p:tgtEl>
                                          <p:spTgt spid="7"/>
                                        </p:tgtEl>
                                        <p:attrNameLst>
                                          <p:attrName>style.visibility</p:attrName>
                                        </p:attrNameLst>
                                      </p:cBhvr>
                                      <p:to>
                                        <p:strVal val="hidden"/>
                                      </p:to>
                                    </p:set>
                                  </p:childTnLst>
                                </p:cTn>
                              </p:par>
                              <p:par>
                                <p:cTn id="50" presetID="10"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childTnLst>
                                </p:cTn>
                              </p:par>
                              <p:par>
                                <p:cTn id="53" presetID="10" presetClass="exit" presetSubtype="0" fill="hold" grpId="1" nodeType="withEffect">
                                  <p:stCondLst>
                                    <p:cond delay="0"/>
                                  </p:stCondLst>
                                  <p:childTnLst>
                                    <p:animEffect transition="out" filter="fade">
                                      <p:cBhvr>
                                        <p:cTn id="54" dur="500"/>
                                        <p:tgtEl>
                                          <p:spTgt spid="9"/>
                                        </p:tgtEl>
                                      </p:cBhvr>
                                    </p:animEffect>
                                    <p:set>
                                      <p:cBhvr>
                                        <p:cTn id="55" dur="1" fill="hold">
                                          <p:stCondLst>
                                            <p:cond delay="499"/>
                                          </p:stCondLst>
                                        </p:cTn>
                                        <p:tgtEl>
                                          <p:spTgt spid="9"/>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
                                            <p:txEl>
                                              <p:pRg st="10" end="10"/>
                                            </p:txEl>
                                          </p:spTgt>
                                        </p:tgtEl>
                                        <p:attrNameLst>
                                          <p:attrName>style.visibility</p:attrName>
                                        </p:attrNameLst>
                                      </p:cBhvr>
                                      <p:to>
                                        <p:strVal val="visible"/>
                                      </p:to>
                                    </p:set>
                                    <p:animEffect transition="in" filter="fade">
                                      <p:cBhvr>
                                        <p:cTn id="60" dur="500"/>
                                        <p:tgtEl>
                                          <p:spTgt spid="3">
                                            <p:txEl>
                                              <p:pRg st="10" end="10"/>
                                            </p:txEl>
                                          </p:spTgt>
                                        </p:tgtEl>
                                      </p:cBhvr>
                                    </p:animEffect>
                                  </p:childTnLst>
                                </p:cTn>
                              </p:par>
                              <p:par>
                                <p:cTn id="61" presetID="1" presetClass="entr" presetSubtype="0"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7" grpId="0" animBg="1"/>
      <p:bldP spid="7" grpId="1" animBg="1"/>
      <p:bldP spid="7" grpId="2" animBg="1"/>
      <p:bldP spid="7" grpId="3"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dirty="0" smtClean="0"/>
              <a:t>Spatial Indexing Basics</a:t>
            </a:r>
          </a:p>
        </p:txBody>
      </p:sp>
      <p:sp>
        <p:nvSpPr>
          <p:cNvPr id="12291" name="Content Placeholder 2"/>
          <p:cNvSpPr>
            <a:spLocks noGrp="1"/>
          </p:cNvSpPr>
          <p:nvPr>
            <p:ph idx="1"/>
          </p:nvPr>
        </p:nvSpPr>
        <p:spPr>
          <a:xfrm>
            <a:off x="381000" y="3005702"/>
            <a:ext cx="8382000" cy="2210862"/>
          </a:xfrm>
        </p:spPr>
        <p:txBody>
          <a:bodyPr>
            <a:noAutofit/>
          </a:bodyPr>
          <a:lstStyle/>
          <a:p>
            <a:pPr eaLnBrk="1" hangingPunct="1">
              <a:lnSpc>
                <a:spcPct val="100000"/>
              </a:lnSpc>
            </a:pPr>
            <a:r>
              <a:rPr lang="en-US" sz="2000" dirty="0" smtClean="0">
                <a:solidFill>
                  <a:schemeClr val="tx1"/>
                </a:solidFill>
              </a:rPr>
              <a:t>In general, split predicates in two</a:t>
            </a:r>
          </a:p>
          <a:p>
            <a:pPr lvl="1" eaLnBrk="1" hangingPunct="1">
              <a:lnSpc>
                <a:spcPct val="100000"/>
              </a:lnSpc>
            </a:pPr>
            <a:r>
              <a:rPr lang="en-US" sz="1800" dirty="0" smtClean="0">
                <a:solidFill>
                  <a:schemeClr val="tx1"/>
                </a:solidFill>
              </a:rPr>
              <a:t>Primary filter finds all candidates, possibly </a:t>
            </a:r>
            <a:br>
              <a:rPr lang="en-US" sz="1800" dirty="0" smtClean="0">
                <a:solidFill>
                  <a:schemeClr val="tx1"/>
                </a:solidFill>
              </a:rPr>
            </a:br>
            <a:r>
              <a:rPr lang="en-US" sz="1800" dirty="0" smtClean="0">
                <a:solidFill>
                  <a:schemeClr val="tx1"/>
                </a:solidFill>
              </a:rPr>
              <a:t>with false positives (but never false negatives)</a:t>
            </a:r>
          </a:p>
          <a:p>
            <a:pPr lvl="1" eaLnBrk="1" hangingPunct="1">
              <a:lnSpc>
                <a:spcPct val="100000"/>
              </a:lnSpc>
            </a:pPr>
            <a:r>
              <a:rPr lang="en-US" sz="1800" dirty="0" smtClean="0">
                <a:solidFill>
                  <a:schemeClr val="tx1"/>
                </a:solidFill>
              </a:rPr>
              <a:t>Secondary filter removes false positives</a:t>
            </a:r>
          </a:p>
          <a:p>
            <a:pPr eaLnBrk="1" hangingPunct="1">
              <a:lnSpc>
                <a:spcPct val="100000"/>
              </a:lnSpc>
            </a:pPr>
            <a:r>
              <a:rPr lang="en-US" sz="2000" dirty="0" smtClean="0">
                <a:solidFill>
                  <a:schemeClr val="tx1"/>
                </a:solidFill>
              </a:rPr>
              <a:t>The index provides our primary filter</a:t>
            </a:r>
          </a:p>
          <a:p>
            <a:pPr eaLnBrk="1" hangingPunct="1">
              <a:lnSpc>
                <a:spcPct val="100000"/>
              </a:lnSpc>
            </a:pPr>
            <a:r>
              <a:rPr lang="en-US" sz="2000" dirty="0" smtClean="0">
                <a:solidFill>
                  <a:schemeClr val="tx1"/>
                </a:solidFill>
              </a:rPr>
              <a:t>Original predicate is our secondary filter</a:t>
            </a:r>
          </a:p>
          <a:p>
            <a:pPr eaLnBrk="1" hangingPunct="1">
              <a:lnSpc>
                <a:spcPct val="100000"/>
              </a:lnSpc>
            </a:pPr>
            <a:r>
              <a:rPr lang="en-US" sz="2000" dirty="0" smtClean="0">
                <a:solidFill>
                  <a:schemeClr val="tx1"/>
                </a:solidFill>
              </a:rPr>
              <a:t>Some tweaks to this scheme</a:t>
            </a:r>
          </a:p>
          <a:p>
            <a:pPr lvl="1" eaLnBrk="1" hangingPunct="1">
              <a:lnSpc>
                <a:spcPct val="100000"/>
              </a:lnSpc>
            </a:pPr>
            <a:r>
              <a:rPr lang="en-US" sz="1800" dirty="0" smtClean="0">
                <a:solidFill>
                  <a:schemeClr val="tx1"/>
                </a:solidFill>
              </a:rPr>
              <a:t>Sometimes possible to skip secondary filter</a:t>
            </a:r>
          </a:p>
        </p:txBody>
      </p:sp>
      <p:sp>
        <p:nvSpPr>
          <p:cNvPr id="4" name="Right Triangle 3"/>
          <p:cNvSpPr/>
          <p:nvPr/>
        </p:nvSpPr>
        <p:spPr>
          <a:xfrm>
            <a:off x="942975" y="1428750"/>
            <a:ext cx="590550" cy="781050"/>
          </a:xfrm>
          <a:prstGeom prst="rtTriangle">
            <a:avLst/>
          </a:prstGeom>
          <a:solidFill>
            <a:srgbClr val="00B0F0">
              <a:alpha val="84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A</a:t>
            </a:r>
            <a:endParaRPr lang="en-US" dirty="0">
              <a:effectLst>
                <a:outerShdw blurRad="38100" dist="38100" dir="2700000" algn="tl">
                  <a:srgbClr val="000000">
                    <a:alpha val="43137"/>
                  </a:srgbClr>
                </a:outerShdw>
              </a:effectLst>
            </a:endParaRPr>
          </a:p>
        </p:txBody>
      </p:sp>
      <p:sp>
        <p:nvSpPr>
          <p:cNvPr id="5" name="Isosceles Triangle 4"/>
          <p:cNvSpPr/>
          <p:nvPr/>
        </p:nvSpPr>
        <p:spPr>
          <a:xfrm>
            <a:off x="1257300" y="1438275"/>
            <a:ext cx="552450" cy="695325"/>
          </a:xfrm>
          <a:prstGeom prst="triangle">
            <a:avLst/>
          </a:prstGeom>
          <a:solidFill>
            <a:srgbClr val="00B0F0">
              <a:alpha val="84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B</a:t>
            </a:r>
            <a:endParaRPr lang="en-US" dirty="0">
              <a:effectLst>
                <a:outerShdw blurRad="38100" dist="38100" dir="2700000" algn="tl">
                  <a:srgbClr val="000000">
                    <a:alpha val="43137"/>
                  </a:srgbClr>
                </a:outerShdw>
              </a:effectLst>
            </a:endParaRPr>
          </a:p>
        </p:txBody>
      </p:sp>
      <p:sp>
        <p:nvSpPr>
          <p:cNvPr id="6" name="Oval 5"/>
          <p:cNvSpPr/>
          <p:nvPr/>
        </p:nvSpPr>
        <p:spPr>
          <a:xfrm>
            <a:off x="1333500" y="1228725"/>
            <a:ext cx="1066800" cy="466725"/>
          </a:xfrm>
          <a:prstGeom prst="ellipse">
            <a:avLst/>
          </a:prstGeom>
          <a:solidFill>
            <a:srgbClr val="00B0F0">
              <a:alpha val="84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C</a:t>
            </a:r>
            <a:endParaRPr lang="en-US" dirty="0">
              <a:effectLst>
                <a:outerShdw blurRad="38100" dist="38100" dir="2700000" algn="tl">
                  <a:srgbClr val="000000">
                    <a:alpha val="43137"/>
                  </a:srgbClr>
                </a:outerShdw>
              </a:effectLst>
            </a:endParaRPr>
          </a:p>
        </p:txBody>
      </p:sp>
      <p:sp>
        <p:nvSpPr>
          <p:cNvPr id="7" name="Parallelogram 6"/>
          <p:cNvSpPr/>
          <p:nvPr/>
        </p:nvSpPr>
        <p:spPr>
          <a:xfrm>
            <a:off x="542925" y="1333500"/>
            <a:ext cx="581025" cy="1304925"/>
          </a:xfrm>
          <a:prstGeom prst="parallelogram">
            <a:avLst/>
          </a:prstGeom>
          <a:solidFill>
            <a:srgbClr val="00B0F0">
              <a:alpha val="84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D</a:t>
            </a:r>
            <a:endParaRPr lang="en-US" dirty="0">
              <a:effectLst>
                <a:outerShdw blurRad="38100" dist="38100" dir="2700000" algn="tl">
                  <a:srgbClr val="000000">
                    <a:alpha val="43137"/>
                  </a:srgbClr>
                </a:outerShdw>
              </a:effectLst>
            </a:endParaRPr>
          </a:p>
        </p:txBody>
      </p:sp>
      <p:sp>
        <p:nvSpPr>
          <p:cNvPr id="8" name="Diamond 7"/>
          <p:cNvSpPr/>
          <p:nvPr/>
        </p:nvSpPr>
        <p:spPr>
          <a:xfrm>
            <a:off x="1102660" y="1857935"/>
            <a:ext cx="381000" cy="361950"/>
          </a:xfrm>
          <a:prstGeom prst="diamond">
            <a:avLst/>
          </a:prstGeom>
          <a:solidFill>
            <a:srgbClr val="FF0000"/>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p:cNvSpPr/>
          <p:nvPr/>
        </p:nvSpPr>
        <p:spPr>
          <a:xfrm>
            <a:off x="4295775" y="1295400"/>
            <a:ext cx="590550" cy="781050"/>
          </a:xfrm>
          <a:prstGeom prst="rtTriangle">
            <a:avLst/>
          </a:prstGeom>
          <a:solidFill>
            <a:srgbClr val="00B0F0">
              <a:alpha val="84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A</a:t>
            </a:r>
            <a:endParaRPr lang="en-US" dirty="0">
              <a:effectLst>
                <a:outerShdw blurRad="38100" dist="38100" dir="2700000" algn="tl">
                  <a:srgbClr val="000000">
                    <a:alpha val="43137"/>
                  </a:srgbClr>
                </a:outerShdw>
              </a:effectLst>
            </a:endParaRPr>
          </a:p>
        </p:txBody>
      </p:sp>
      <p:sp>
        <p:nvSpPr>
          <p:cNvPr id="10" name="Isosceles Triangle 9"/>
          <p:cNvSpPr/>
          <p:nvPr/>
        </p:nvSpPr>
        <p:spPr>
          <a:xfrm>
            <a:off x="4610100" y="1304925"/>
            <a:ext cx="552450" cy="695325"/>
          </a:xfrm>
          <a:prstGeom prst="triangle">
            <a:avLst/>
          </a:prstGeom>
          <a:solidFill>
            <a:srgbClr val="00B0F0">
              <a:alpha val="84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B</a:t>
            </a:r>
            <a:endParaRPr lang="en-US" dirty="0">
              <a:effectLst>
                <a:outerShdw blurRad="38100" dist="38100" dir="2700000" algn="tl">
                  <a:srgbClr val="000000">
                    <a:alpha val="43137"/>
                  </a:srgbClr>
                </a:outerShdw>
              </a:effectLst>
            </a:endParaRPr>
          </a:p>
        </p:txBody>
      </p:sp>
      <p:sp>
        <p:nvSpPr>
          <p:cNvPr id="11" name="Parallelogram 10"/>
          <p:cNvSpPr/>
          <p:nvPr/>
        </p:nvSpPr>
        <p:spPr>
          <a:xfrm>
            <a:off x="3895725" y="1200150"/>
            <a:ext cx="581025" cy="1304925"/>
          </a:xfrm>
          <a:prstGeom prst="parallelogram">
            <a:avLst/>
          </a:prstGeom>
          <a:solidFill>
            <a:srgbClr val="00B0F0">
              <a:alpha val="84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D</a:t>
            </a:r>
            <a:endParaRPr lang="en-US" dirty="0">
              <a:effectLst>
                <a:outerShdw blurRad="38100" dist="38100" dir="2700000" algn="tl">
                  <a:srgbClr val="000000">
                    <a:alpha val="43137"/>
                  </a:srgbClr>
                </a:outerShdw>
              </a:effectLst>
            </a:endParaRPr>
          </a:p>
        </p:txBody>
      </p:sp>
      <p:sp>
        <p:nvSpPr>
          <p:cNvPr id="13" name="Right Triangle 12"/>
          <p:cNvSpPr/>
          <p:nvPr/>
        </p:nvSpPr>
        <p:spPr>
          <a:xfrm>
            <a:off x="7038975" y="1362075"/>
            <a:ext cx="590550" cy="781050"/>
          </a:xfrm>
          <a:prstGeom prst="rtTriangle">
            <a:avLst/>
          </a:prstGeom>
          <a:solidFill>
            <a:srgbClr val="00B0F0">
              <a:alpha val="84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A</a:t>
            </a:r>
            <a:endParaRPr lang="en-US" dirty="0">
              <a:effectLst>
                <a:outerShdw blurRad="38100" dist="38100" dir="2700000" algn="tl">
                  <a:srgbClr val="000000">
                    <a:alpha val="43137"/>
                  </a:srgbClr>
                </a:outerShdw>
              </a:effectLst>
            </a:endParaRPr>
          </a:p>
        </p:txBody>
      </p:sp>
      <p:sp>
        <p:nvSpPr>
          <p:cNvPr id="14" name="Isosceles Triangle 13"/>
          <p:cNvSpPr/>
          <p:nvPr/>
        </p:nvSpPr>
        <p:spPr>
          <a:xfrm>
            <a:off x="7353300" y="1371600"/>
            <a:ext cx="552450" cy="695325"/>
          </a:xfrm>
          <a:prstGeom prst="triangle">
            <a:avLst/>
          </a:prstGeom>
          <a:solidFill>
            <a:srgbClr val="00B0F0">
              <a:alpha val="84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B</a:t>
            </a:r>
            <a:endParaRPr lang="en-US" dirty="0">
              <a:effectLst>
                <a:outerShdw blurRad="38100" dist="38100" dir="2700000" algn="tl">
                  <a:srgbClr val="000000">
                    <a:alpha val="43137"/>
                  </a:srgbClr>
                </a:outerShdw>
              </a:effectLst>
            </a:endParaRPr>
          </a:p>
        </p:txBody>
      </p:sp>
      <p:sp>
        <p:nvSpPr>
          <p:cNvPr id="15" name="Right Arrow 14"/>
          <p:cNvSpPr/>
          <p:nvPr/>
        </p:nvSpPr>
        <p:spPr>
          <a:xfrm>
            <a:off x="2543175" y="1666875"/>
            <a:ext cx="876300" cy="295275"/>
          </a:xfrm>
          <a:prstGeom prst="rightArrow">
            <a:avLst/>
          </a:prstGeom>
          <a:solidFill>
            <a:schemeClr val="tx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Right Arrow 15"/>
          <p:cNvSpPr/>
          <p:nvPr/>
        </p:nvSpPr>
        <p:spPr>
          <a:xfrm>
            <a:off x="5591175" y="1666875"/>
            <a:ext cx="876300" cy="295275"/>
          </a:xfrm>
          <a:prstGeom prst="rightArrow">
            <a:avLst/>
          </a:prstGeom>
          <a:solidFill>
            <a:schemeClr val="tx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2152650" y="1981200"/>
            <a:ext cx="1532792" cy="646331"/>
          </a:xfrm>
          <a:prstGeom prst="rect">
            <a:avLst/>
          </a:prstGeom>
          <a:noFill/>
        </p:spPr>
        <p:txBody>
          <a:bodyPr wrap="none" rtlCol="0">
            <a:spAutoFit/>
          </a:bodyPr>
          <a:lstStyle/>
          <a:p>
            <a:r>
              <a:rPr lang="en-US" dirty="0" smtClean="0"/>
              <a:t>Primary Filter </a:t>
            </a:r>
          </a:p>
          <a:p>
            <a:r>
              <a:rPr lang="en-US" dirty="0" smtClean="0"/>
              <a:t>(Index lookup)</a:t>
            </a:r>
            <a:endParaRPr lang="en-US" dirty="0"/>
          </a:p>
        </p:txBody>
      </p:sp>
      <p:sp>
        <p:nvSpPr>
          <p:cNvPr id="18" name="TextBox 17"/>
          <p:cNvSpPr txBox="1"/>
          <p:nvPr/>
        </p:nvSpPr>
        <p:spPr>
          <a:xfrm>
            <a:off x="5114925" y="2038350"/>
            <a:ext cx="1994520" cy="646331"/>
          </a:xfrm>
          <a:prstGeom prst="rect">
            <a:avLst/>
          </a:prstGeom>
          <a:noFill/>
        </p:spPr>
        <p:txBody>
          <a:bodyPr wrap="none" rtlCol="0">
            <a:spAutoFit/>
          </a:bodyPr>
          <a:lstStyle/>
          <a:p>
            <a:r>
              <a:rPr lang="en-US" dirty="0" smtClean="0"/>
              <a:t>Secondary Filter </a:t>
            </a:r>
          </a:p>
          <a:p>
            <a:r>
              <a:rPr lang="en-US" dirty="0" smtClean="0"/>
              <a:t>(Original predicate)</a:t>
            </a:r>
            <a:endParaRPr lang="en-US" dirty="0"/>
          </a:p>
        </p:txBody>
      </p:sp>
      <p:sp>
        <p:nvSpPr>
          <p:cNvPr id="20" name="Oval 19"/>
          <p:cNvSpPr/>
          <p:nvPr/>
        </p:nvSpPr>
        <p:spPr>
          <a:xfrm>
            <a:off x="1047750" y="2286000"/>
            <a:ext cx="1066800" cy="466725"/>
          </a:xfrm>
          <a:prstGeom prst="ellipse">
            <a:avLst/>
          </a:prstGeom>
          <a:solidFill>
            <a:srgbClr val="00B0F0">
              <a:alpha val="84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E</a:t>
            </a:r>
            <a:endParaRPr lang="en-US" dirty="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12291">
                                            <p:txEl>
                                              <p:pRg st="1" end="1"/>
                                            </p:txEl>
                                          </p:spTgt>
                                        </p:tgtEl>
                                        <p:attrNameLst>
                                          <p:attrName>style.visibility</p:attrName>
                                        </p:attrNameLst>
                                      </p:cBhvr>
                                      <p:to>
                                        <p:strVal val="visible"/>
                                      </p:to>
                                    </p:set>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1" presetClass="entr" presetSubtype="0" fill="hold" grpId="0" nodeType="withEffect">
                                  <p:stCondLst>
                                    <p:cond delay="0"/>
                                  </p:stCondLst>
                                  <p:childTnLst>
                                    <p:set>
                                      <p:cBhvr>
                                        <p:cTn id="36" dur="1" fill="hold">
                                          <p:stCondLst>
                                            <p:cond delay="0"/>
                                          </p:stCondLst>
                                        </p:cTn>
                                        <p:tgtEl>
                                          <p:spTgt spid="12291">
                                            <p:txEl>
                                              <p:pRg st="2" end="2"/>
                                            </p:txEl>
                                          </p:spTgt>
                                        </p:tgtEl>
                                        <p:attrNameLst>
                                          <p:attrName>style.visibility</p:attrName>
                                        </p:attrNameLst>
                                      </p:cBhvr>
                                      <p:to>
                                        <p:strVal val="visible"/>
                                      </p:to>
                                    </p:set>
                                  </p:childTnLst>
                                </p:cTn>
                              </p:par>
                              <p:par>
                                <p:cTn id="37" presetID="22" presetClass="entr" presetSubtype="8"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500"/>
                            </p:stCondLst>
                            <p:childTnLst>
                              <p:par>
                                <p:cTn id="41" presetID="1"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291">
                                            <p:txEl>
                                              <p:pRg st="4" end="4"/>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2291">
                                            <p:txEl>
                                              <p:pRg st="5" end="5"/>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22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8" grpId="0" animBg="1"/>
      <p:bldP spid="9" grpId="0" animBg="1"/>
      <p:bldP spid="10" grpId="0" animBg="1"/>
      <p:bldP spid="11" grpId="0" animBg="1"/>
      <p:bldP spid="13" grpId="0" animBg="1"/>
      <p:bldP spid="14" grpId="0" animBg="1"/>
      <p:bldP spid="15" grpId="0" animBg="1"/>
      <p:bldP spid="16" grpId="0" animBg="1"/>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dirty="0" smtClean="0"/>
              <a:t>Using B+-Trees for </a:t>
            </a:r>
            <a:r>
              <a:rPr smtClean="0"/>
              <a:t>Spatial Index</a:t>
            </a:r>
            <a:endParaRPr lang="en-US" dirty="0" smtClean="0"/>
          </a:p>
        </p:txBody>
      </p:sp>
      <p:sp>
        <p:nvSpPr>
          <p:cNvPr id="3" name="Content Placeholder 2"/>
          <p:cNvSpPr>
            <a:spLocks noGrp="1"/>
          </p:cNvSpPr>
          <p:nvPr>
            <p:ph idx="1"/>
          </p:nvPr>
        </p:nvSpPr>
        <p:spPr/>
        <p:txBody>
          <a:bodyPr/>
          <a:lstStyle/>
          <a:p>
            <a:pPr eaLnBrk="1" hangingPunct="1"/>
            <a:r>
              <a:rPr lang="en-US" dirty="0" smtClean="0"/>
              <a:t>SQL Server has B+-Trees</a:t>
            </a:r>
          </a:p>
          <a:p>
            <a:pPr eaLnBrk="1" hangingPunct="1"/>
            <a:r>
              <a:rPr lang="en-US" dirty="0" smtClean="0"/>
              <a:t>Spatial indexing is usually done through other structures</a:t>
            </a:r>
          </a:p>
          <a:p>
            <a:pPr lvl="1" eaLnBrk="1" hangingPunct="1"/>
            <a:r>
              <a:rPr lang="en-US" dirty="0" smtClean="0"/>
              <a:t>Quad tree, R-Tree</a:t>
            </a:r>
          </a:p>
          <a:p>
            <a:pPr eaLnBrk="1" hangingPunct="1"/>
            <a:r>
              <a:rPr lang="en-US" dirty="0" smtClean="0"/>
              <a:t>Challenge: How do we repurpose the B+-Tree to handle spatial queries?</a:t>
            </a:r>
          </a:p>
          <a:p>
            <a:pPr lvl="1" eaLnBrk="1" hangingPunct="1"/>
            <a:r>
              <a:rPr lang="en-US" dirty="0" smtClean="0"/>
              <a:t>Add a level of indirection!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smtClean="0"/>
              <a:t>Mapping to the B+-Tree</a:t>
            </a:r>
          </a:p>
        </p:txBody>
      </p:sp>
      <p:sp>
        <p:nvSpPr>
          <p:cNvPr id="14339" name="Content Placeholder 2"/>
          <p:cNvSpPr>
            <a:spLocks noGrp="1"/>
          </p:cNvSpPr>
          <p:nvPr>
            <p:ph idx="1"/>
          </p:nvPr>
        </p:nvSpPr>
        <p:spPr/>
        <p:txBody>
          <a:bodyPr/>
          <a:lstStyle/>
          <a:p>
            <a:pPr eaLnBrk="1" hangingPunct="1"/>
            <a:r>
              <a:rPr lang="en-US" dirty="0" smtClean="0"/>
              <a:t>B+-Trees handle linearly ordered sets well</a:t>
            </a:r>
          </a:p>
          <a:p>
            <a:pPr eaLnBrk="1" hangingPunct="1"/>
            <a:r>
              <a:rPr lang="en-US" dirty="0" smtClean="0"/>
              <a:t>We need to somehow linearly order 2D space </a:t>
            </a:r>
          </a:p>
          <a:p>
            <a:pPr lvl="1" eaLnBrk="1" hangingPunct="1"/>
            <a:r>
              <a:rPr lang="en-US" dirty="0" smtClean="0"/>
              <a:t>Either the plane or the globe</a:t>
            </a:r>
          </a:p>
          <a:p>
            <a:pPr eaLnBrk="1" hangingPunct="1"/>
            <a:r>
              <a:rPr lang="en-US" dirty="0" smtClean="0"/>
              <a:t>We want a locality-preserving mapping from the original space to the line</a:t>
            </a:r>
          </a:p>
          <a:p>
            <a:pPr lvl="1" eaLnBrk="1" hangingPunct="1"/>
            <a:r>
              <a:rPr lang="en-US" dirty="0" smtClean="0"/>
              <a:t>i.e., close objects should be close in the index</a:t>
            </a:r>
          </a:p>
          <a:p>
            <a:pPr lvl="1" eaLnBrk="1" hangingPunct="1"/>
            <a:r>
              <a:rPr lang="en-US" dirty="0" smtClean="0"/>
              <a:t>Can’t be done, but we can approximate it</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2008 Indexing Story</a:t>
            </a:r>
            <a:endParaRPr lang="en-US" dirty="0"/>
          </a:p>
        </p:txBody>
      </p:sp>
      <p:sp>
        <p:nvSpPr>
          <p:cNvPr id="3" name="Text Placeholder 2"/>
          <p:cNvSpPr>
            <a:spLocks noGrp="1"/>
          </p:cNvSpPr>
          <p:nvPr>
            <p:ph type="body" idx="1"/>
          </p:nvPr>
        </p:nvSpPr>
        <p:spPr>
          <a:xfrm>
            <a:off x="457200" y="1276350"/>
            <a:ext cx="4040188" cy="639762"/>
          </a:xfrm>
        </p:spPr>
        <p:txBody>
          <a:bodyPr/>
          <a:lstStyle/>
          <a:p>
            <a:r>
              <a:rPr lang="en-US" dirty="0" smtClean="0"/>
              <a:t>Planar Index</a:t>
            </a:r>
            <a:endParaRPr lang="en-US" dirty="0"/>
          </a:p>
        </p:txBody>
      </p:sp>
      <p:sp>
        <p:nvSpPr>
          <p:cNvPr id="4" name="Content Placeholder 3"/>
          <p:cNvSpPr>
            <a:spLocks noGrp="1"/>
          </p:cNvSpPr>
          <p:nvPr>
            <p:ph sz="half" idx="2"/>
          </p:nvPr>
        </p:nvSpPr>
        <p:spPr>
          <a:xfrm>
            <a:off x="457200" y="1916112"/>
            <a:ext cx="4040188" cy="827088"/>
          </a:xfrm>
        </p:spPr>
        <p:txBody>
          <a:bodyPr>
            <a:noAutofit/>
          </a:bodyPr>
          <a:lstStyle/>
          <a:p>
            <a:pPr marL="228600" lvl="1" indent="-228600">
              <a:lnSpc>
                <a:spcPct val="100000"/>
              </a:lnSpc>
            </a:pPr>
            <a:r>
              <a:rPr lang="en-US" sz="1800" dirty="0" smtClean="0"/>
              <a:t>Requires bounding box</a:t>
            </a:r>
          </a:p>
          <a:p>
            <a:pPr marL="228600" lvl="1" indent="-228600">
              <a:lnSpc>
                <a:spcPct val="100000"/>
              </a:lnSpc>
            </a:pPr>
            <a:r>
              <a:rPr lang="en-US" sz="1800" dirty="0" smtClean="0"/>
              <a:t>Only one grid</a:t>
            </a:r>
          </a:p>
          <a:p>
            <a:pPr marL="228600" lvl="1" indent="-228600">
              <a:lnSpc>
                <a:spcPct val="100000"/>
              </a:lnSpc>
            </a:pPr>
            <a:endParaRPr lang="en-US" sz="1800" dirty="0" smtClean="0"/>
          </a:p>
          <a:p>
            <a:pPr marL="228600" lvl="1" indent="-228600">
              <a:lnSpc>
                <a:spcPct val="100000"/>
              </a:lnSpc>
            </a:pPr>
            <a:endParaRPr lang="en-US" sz="1800" dirty="0" smtClean="0"/>
          </a:p>
          <a:p>
            <a:pPr>
              <a:lnSpc>
                <a:spcPct val="100000"/>
              </a:lnSpc>
            </a:pPr>
            <a:endParaRPr lang="en-US" sz="1800" dirty="0"/>
          </a:p>
        </p:txBody>
      </p:sp>
      <p:sp>
        <p:nvSpPr>
          <p:cNvPr id="5" name="Text Placeholder 4"/>
          <p:cNvSpPr>
            <a:spLocks noGrp="1"/>
          </p:cNvSpPr>
          <p:nvPr>
            <p:ph type="body" sz="quarter" idx="3"/>
          </p:nvPr>
        </p:nvSpPr>
        <p:spPr>
          <a:xfrm>
            <a:off x="4645025" y="1276350"/>
            <a:ext cx="4041775" cy="639762"/>
          </a:xfrm>
        </p:spPr>
        <p:txBody>
          <a:bodyPr/>
          <a:lstStyle/>
          <a:p>
            <a:r>
              <a:rPr lang="en-US" dirty="0" smtClean="0"/>
              <a:t>Geographic Index</a:t>
            </a:r>
            <a:endParaRPr lang="en-US" dirty="0"/>
          </a:p>
        </p:txBody>
      </p:sp>
      <p:sp>
        <p:nvSpPr>
          <p:cNvPr id="6" name="Content Placeholder 5"/>
          <p:cNvSpPr>
            <a:spLocks noGrp="1"/>
          </p:cNvSpPr>
          <p:nvPr>
            <p:ph sz="quarter" idx="4"/>
          </p:nvPr>
        </p:nvSpPr>
        <p:spPr>
          <a:xfrm>
            <a:off x="4645025" y="1916112"/>
            <a:ext cx="4041775" cy="903288"/>
          </a:xfrm>
        </p:spPr>
        <p:txBody>
          <a:bodyPr>
            <a:noAutofit/>
          </a:bodyPr>
          <a:lstStyle/>
          <a:p>
            <a:pPr marL="228600" lvl="1" indent="-228600">
              <a:lnSpc>
                <a:spcPct val="100000"/>
              </a:lnSpc>
            </a:pPr>
            <a:r>
              <a:rPr lang="en-US" sz="1800" dirty="0" smtClean="0"/>
              <a:t>No bounding box</a:t>
            </a:r>
          </a:p>
          <a:p>
            <a:pPr marL="228600" lvl="1" indent="-228600">
              <a:lnSpc>
                <a:spcPct val="100000"/>
              </a:lnSpc>
            </a:pPr>
            <a:r>
              <a:rPr lang="en-US" sz="1800" dirty="0" smtClean="0"/>
              <a:t>Two top-level projection grids</a:t>
            </a:r>
          </a:p>
          <a:p>
            <a:pPr marL="228600" lvl="1" indent="-228600">
              <a:lnSpc>
                <a:spcPct val="100000"/>
              </a:lnSpc>
            </a:pPr>
            <a:endParaRPr lang="en-US" sz="1800" dirty="0" smtClean="0"/>
          </a:p>
          <a:p>
            <a:pPr>
              <a:lnSpc>
                <a:spcPct val="100000"/>
              </a:lnSpc>
              <a:buNone/>
            </a:pPr>
            <a:endParaRPr lang="en-US" sz="2000" dirty="0" smtClean="0"/>
          </a:p>
          <a:p>
            <a:pPr>
              <a:lnSpc>
                <a:spcPct val="100000"/>
              </a:lnSpc>
              <a:buNone/>
            </a:pPr>
            <a:endParaRPr lang="en-US" sz="2000" dirty="0" smtClean="0"/>
          </a:p>
          <a:p>
            <a:pPr>
              <a:lnSpc>
                <a:spcPct val="100000"/>
              </a:lnSpc>
              <a:buNone/>
            </a:pPr>
            <a:r>
              <a:rPr lang="en-US" sz="2000" dirty="0" smtClean="0"/>
              <a:t>	</a:t>
            </a:r>
          </a:p>
          <a:p>
            <a:pPr>
              <a:lnSpc>
                <a:spcPct val="100000"/>
              </a:lnSpc>
              <a:buNone/>
            </a:pPr>
            <a:endParaRPr lang="en-US" sz="2000" dirty="0"/>
          </a:p>
        </p:txBody>
      </p:sp>
      <p:pic>
        <p:nvPicPr>
          <p:cNvPr id="7" name="Picture 6" descr="tetrahedron1.jpg"/>
          <p:cNvPicPr>
            <a:picLocks noChangeAspect="1"/>
          </p:cNvPicPr>
          <p:nvPr/>
        </p:nvPicPr>
        <p:blipFill>
          <a:blip r:embed="rId3"/>
          <a:srcRect b="5667"/>
          <a:stretch>
            <a:fillRect/>
          </a:stretch>
        </p:blipFill>
        <p:spPr>
          <a:xfrm>
            <a:off x="5486400" y="3124200"/>
            <a:ext cx="1188720" cy="1066800"/>
          </a:xfrm>
          <a:prstGeom prst="rect">
            <a:avLst/>
          </a:prstGeom>
        </p:spPr>
      </p:pic>
      <p:pic>
        <p:nvPicPr>
          <p:cNvPr id="8" name="Picture 7" descr="tetrahedron2.gif"/>
          <p:cNvPicPr>
            <a:picLocks noChangeAspect="1"/>
          </p:cNvPicPr>
          <p:nvPr/>
        </p:nvPicPr>
        <p:blipFill>
          <a:blip r:embed="rId4"/>
          <a:srcRect l="5795" r="7278"/>
          <a:stretch>
            <a:fillRect/>
          </a:stretch>
        </p:blipFill>
        <p:spPr>
          <a:xfrm>
            <a:off x="5486400" y="4876800"/>
            <a:ext cx="1188720" cy="1109472"/>
          </a:xfrm>
          <a:prstGeom prst="rect">
            <a:avLst/>
          </a:prstGeom>
        </p:spPr>
      </p:pic>
      <p:pic>
        <p:nvPicPr>
          <p:cNvPr id="9" name="Picture 8" descr="tetrahedron3.gif"/>
          <p:cNvPicPr>
            <a:picLocks noChangeAspect="1"/>
          </p:cNvPicPr>
          <p:nvPr/>
        </p:nvPicPr>
        <p:blipFill>
          <a:blip r:embed="rId5"/>
          <a:stretch>
            <a:fillRect/>
          </a:stretch>
        </p:blipFill>
        <p:spPr>
          <a:xfrm>
            <a:off x="7162800" y="3352800"/>
            <a:ext cx="1257300" cy="2257425"/>
          </a:xfrm>
          <a:prstGeom prst="rect">
            <a:avLst/>
          </a:prstGeom>
        </p:spPr>
      </p:pic>
      <p:sp>
        <p:nvSpPr>
          <p:cNvPr id="10" name="Down Arrow 9"/>
          <p:cNvSpPr/>
          <p:nvPr/>
        </p:nvSpPr>
        <p:spPr>
          <a:xfrm>
            <a:off x="5943600" y="4343400"/>
            <a:ext cx="228600" cy="457200"/>
          </a:xfrm>
          <a:prstGeom prst="downArrow">
            <a:avLst/>
          </a:prstGeom>
          <a:solidFill>
            <a:schemeClr val="tx2"/>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781800" y="4338935"/>
            <a:ext cx="685800" cy="461665"/>
          </a:xfrm>
          <a:prstGeom prst="rect">
            <a:avLst/>
          </a:prstGeom>
          <a:noFill/>
        </p:spPr>
        <p:txBody>
          <a:bodyPr wrap="square" rtlCol="0">
            <a:spAutoFit/>
          </a:bodyPr>
          <a:lstStyle/>
          <a:p>
            <a:r>
              <a:rPr lang="en-US" sz="2400" dirty="0" smtClean="0">
                <a:solidFill>
                  <a:schemeClr val="tx2">
                    <a:lumMod val="60000"/>
                    <a:lumOff val="40000"/>
                  </a:schemeClr>
                </a:solidFill>
              </a:rPr>
              <a:t>3.</a:t>
            </a:r>
            <a:endParaRPr lang="en-US" sz="2400" dirty="0">
              <a:solidFill>
                <a:schemeClr val="tx2">
                  <a:lumMod val="60000"/>
                  <a:lumOff val="40000"/>
                </a:schemeClr>
              </a:solidFill>
            </a:endParaRPr>
          </a:p>
        </p:txBody>
      </p:sp>
      <p:sp>
        <p:nvSpPr>
          <p:cNvPr id="36" name="TextBox 35"/>
          <p:cNvSpPr txBox="1"/>
          <p:nvPr/>
        </p:nvSpPr>
        <p:spPr>
          <a:xfrm>
            <a:off x="5029200" y="4876800"/>
            <a:ext cx="685800" cy="461665"/>
          </a:xfrm>
          <a:prstGeom prst="rect">
            <a:avLst/>
          </a:prstGeom>
          <a:noFill/>
        </p:spPr>
        <p:txBody>
          <a:bodyPr wrap="square" rtlCol="0">
            <a:spAutoFit/>
          </a:bodyPr>
          <a:lstStyle/>
          <a:p>
            <a:r>
              <a:rPr lang="en-US" sz="2400" dirty="0" smtClean="0">
                <a:solidFill>
                  <a:schemeClr val="tx2">
                    <a:lumMod val="60000"/>
                    <a:lumOff val="40000"/>
                  </a:schemeClr>
                </a:solidFill>
              </a:rPr>
              <a:t>2.</a:t>
            </a:r>
            <a:endParaRPr lang="en-US" sz="2400" dirty="0">
              <a:solidFill>
                <a:schemeClr val="tx2">
                  <a:lumMod val="60000"/>
                  <a:lumOff val="40000"/>
                </a:schemeClr>
              </a:solidFill>
            </a:endParaRPr>
          </a:p>
        </p:txBody>
      </p:sp>
      <p:sp>
        <p:nvSpPr>
          <p:cNvPr id="37" name="TextBox 36"/>
          <p:cNvSpPr txBox="1"/>
          <p:nvPr/>
        </p:nvSpPr>
        <p:spPr>
          <a:xfrm>
            <a:off x="5029200" y="3124200"/>
            <a:ext cx="685800" cy="461665"/>
          </a:xfrm>
          <a:prstGeom prst="rect">
            <a:avLst/>
          </a:prstGeom>
          <a:noFill/>
        </p:spPr>
        <p:txBody>
          <a:bodyPr wrap="square" rtlCol="0">
            <a:spAutoFit/>
          </a:bodyPr>
          <a:lstStyle/>
          <a:p>
            <a:r>
              <a:rPr lang="en-US" sz="2400" dirty="0" smtClean="0">
                <a:solidFill>
                  <a:schemeClr val="tx2">
                    <a:lumMod val="60000"/>
                    <a:lumOff val="40000"/>
                  </a:schemeClr>
                </a:solidFill>
              </a:rPr>
              <a:t>1.</a:t>
            </a:r>
            <a:endParaRPr lang="en-US" sz="2400" dirty="0">
              <a:solidFill>
                <a:schemeClr val="tx2">
                  <a:lumMod val="60000"/>
                  <a:lumOff val="40000"/>
                </a:schemeClr>
              </a:solidFill>
            </a:endParaRPr>
          </a:p>
        </p:txBody>
      </p:sp>
      <p:pic>
        <p:nvPicPr>
          <p:cNvPr id="39" name="Picture 1"/>
          <p:cNvPicPr>
            <a:picLocks noChangeArrowheads="1"/>
          </p:cNvPicPr>
          <p:nvPr/>
        </p:nvPicPr>
        <p:blipFill>
          <a:blip r:embed="rId6"/>
          <a:srcRect/>
          <a:stretch>
            <a:fillRect/>
          </a:stretch>
        </p:blipFill>
        <p:spPr bwMode="auto">
          <a:xfrm>
            <a:off x="914400" y="3276600"/>
            <a:ext cx="3206744" cy="2414016"/>
          </a:xfrm>
          <a:prstGeom prst="rect">
            <a:avLst/>
          </a:prstGeom>
          <a:noFill/>
          <a:ln w="9525">
            <a:noFill/>
            <a:miter lim="800000"/>
            <a:headEnd/>
            <a:tailEnd/>
          </a:ln>
          <a:effectLst/>
        </p:spPr>
      </p:pic>
      <p:graphicFrame>
        <p:nvGraphicFramePr>
          <p:cNvPr id="40" name="Group 34"/>
          <p:cNvGraphicFramePr>
            <a:graphicFrameLocks noGrp="1"/>
          </p:cNvGraphicFramePr>
          <p:nvPr/>
        </p:nvGraphicFramePr>
        <p:xfrm>
          <a:off x="914400" y="3289040"/>
          <a:ext cx="3209732" cy="2425960"/>
        </p:xfrm>
        <a:graphic>
          <a:graphicData uri="http://schemas.openxmlformats.org/drawingml/2006/table">
            <a:tbl>
              <a:tblPr/>
              <a:tblGrid>
                <a:gridCol w="802433"/>
                <a:gridCol w="802433"/>
                <a:gridCol w="802433"/>
                <a:gridCol w="802433"/>
              </a:tblGrid>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1</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2</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15</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16</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4</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3</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14</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13</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5</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8</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9</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12</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6</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7</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10</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latin typeface="Arial" pitchFamily="34" charset="0"/>
                        </a:rPr>
                        <a:t>11</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graphicFrame>
        <p:nvGraphicFramePr>
          <p:cNvPr id="41" name="Group 61"/>
          <p:cNvGraphicFramePr>
            <a:graphicFrameLocks noGrp="1"/>
          </p:cNvGraphicFramePr>
          <p:nvPr/>
        </p:nvGraphicFramePr>
        <p:xfrm>
          <a:off x="914400" y="3289040"/>
          <a:ext cx="3209732" cy="2425960"/>
        </p:xfrm>
        <a:graphic>
          <a:graphicData uri="http://schemas.openxmlformats.org/drawingml/2006/table">
            <a:tbl>
              <a:tblPr/>
              <a:tblGrid>
                <a:gridCol w="802433"/>
                <a:gridCol w="802433"/>
                <a:gridCol w="802433"/>
                <a:gridCol w="802433"/>
              </a:tblGrid>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1</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2</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15</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87DF3">
                        <a:alpha val="49804"/>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16</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87DF3">
                        <a:alpha val="49804"/>
                      </a:srgbClr>
                    </a:solidFill>
                  </a:tcPr>
                </a:tc>
              </a:tr>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4</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3</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87DF3">
                        <a:alpha val="49804"/>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14</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87DF3">
                        <a:alpha val="49804"/>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13</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87DF3">
                        <a:alpha val="49804"/>
                      </a:srgbClr>
                    </a:solidFill>
                  </a:tcPr>
                </a:tc>
              </a:tr>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5</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8</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87DF3">
                        <a:alpha val="49804"/>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9</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87DF3">
                        <a:alpha val="49804"/>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12</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87DF3">
                        <a:alpha val="49804"/>
                      </a:srgbClr>
                    </a:solidFill>
                  </a:tcPr>
                </a:tc>
              </a:tr>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6</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7</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87DF3">
                        <a:alpha val="49804"/>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10</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87DF3">
                        <a:alpha val="49804"/>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solidFill>
                            <a:schemeClr val="bg1"/>
                          </a:solidFill>
                          <a:effectLst>
                            <a:outerShdw blurRad="38100" dist="38100" dir="2700000" algn="tl">
                              <a:srgbClr val="000000">
                                <a:alpha val="43137"/>
                              </a:srgbClr>
                            </a:outerShdw>
                          </a:effectLst>
                          <a:latin typeface="Arial" pitchFamily="34" charset="0"/>
                        </a:rPr>
                        <a:t>11</a:t>
                      </a:r>
                    </a:p>
                  </a:txBody>
                  <a:tcPr marL="44787" marR="44787" marT="22393" marB="223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cxnSp>
        <p:nvCxnSpPr>
          <p:cNvPr id="42" name="Straight Connector 41"/>
          <p:cNvCxnSpPr/>
          <p:nvPr/>
        </p:nvCxnSpPr>
        <p:spPr>
          <a:xfrm rot="5400000">
            <a:off x="1295432" y="4495770"/>
            <a:ext cx="2438401" cy="63"/>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graphicFrame>
        <p:nvGraphicFramePr>
          <p:cNvPr id="43" name="Group 61"/>
          <p:cNvGraphicFramePr>
            <a:graphicFrameLocks noGrp="1"/>
          </p:cNvGraphicFramePr>
          <p:nvPr/>
        </p:nvGraphicFramePr>
        <p:xfrm>
          <a:off x="914400" y="3289040"/>
          <a:ext cx="3209732" cy="2425960"/>
        </p:xfrm>
        <a:graphic>
          <a:graphicData uri="http://schemas.openxmlformats.org/drawingml/2006/table">
            <a:tbl>
              <a:tblPr/>
              <a:tblGrid>
                <a:gridCol w="802433"/>
                <a:gridCol w="802433"/>
                <a:gridCol w="802433"/>
                <a:gridCol w="802433"/>
              </a:tblGrid>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1</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2</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15</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solidFill>
                      <a:srgbClr val="FF6600">
                        <a:alpha val="41176"/>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16</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r>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4</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3</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14</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solidFill>
                      <a:srgbClr val="FF6600">
                        <a:alpha val="41176"/>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13</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r>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5</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8</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9</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solidFill>
                      <a:srgbClr val="FF6600">
                        <a:alpha val="41176"/>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12</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r>
              <a:tr h="6064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6</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7</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10</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solidFill>
                      <a:srgbClr val="FF6600">
                        <a:alpha val="41176"/>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solidFill>
                              <a:srgbClr val="002060"/>
                            </a:solidFill>
                          </a:ln>
                          <a:solidFill>
                            <a:schemeClr val="tx1"/>
                          </a:solidFill>
                          <a:effectLst/>
                          <a:latin typeface="Arial" pitchFamily="34" charset="0"/>
                        </a:rPr>
                        <a:t>11</a:t>
                      </a:r>
                    </a:p>
                  </a:txBody>
                  <a:tcPr marL="44787" marR="44787" marT="22393" marB="2239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a:noFill/>
                    </a:lnTlToBr>
                    <a:lnBlToTr>
                      <a:noFill/>
                    </a:lnBlToTr>
                    <a:noFill/>
                  </a:tcPr>
                </a:tc>
              </a:tr>
            </a:tbl>
          </a:graphicData>
        </a:graphic>
      </p:graphicFrame>
      <p:sp>
        <p:nvSpPr>
          <p:cNvPr id="44" name="TextBox 43"/>
          <p:cNvSpPr txBox="1"/>
          <p:nvPr/>
        </p:nvSpPr>
        <p:spPr>
          <a:xfrm>
            <a:off x="838200" y="5830669"/>
            <a:ext cx="3276600" cy="646331"/>
          </a:xfrm>
          <a:prstGeom prst="rect">
            <a:avLst/>
          </a:prstGeom>
          <a:noFill/>
        </p:spPr>
        <p:txBody>
          <a:bodyPr wrap="square" rtlCol="0">
            <a:spAutoFit/>
          </a:bodyPr>
          <a:lstStyle/>
          <a:p>
            <a:r>
              <a:rPr lang="en-US" dirty="0" smtClean="0"/>
              <a:t>1. Overlay a grid on the spatial object</a:t>
            </a:r>
            <a:endParaRPr lang="en-US" dirty="0"/>
          </a:p>
        </p:txBody>
      </p:sp>
      <p:sp>
        <p:nvSpPr>
          <p:cNvPr id="45" name="TextBox 44"/>
          <p:cNvSpPr txBox="1"/>
          <p:nvPr/>
        </p:nvSpPr>
        <p:spPr>
          <a:xfrm>
            <a:off x="838200" y="5830669"/>
            <a:ext cx="3276600" cy="646331"/>
          </a:xfrm>
          <a:prstGeom prst="rect">
            <a:avLst/>
          </a:prstGeom>
          <a:noFill/>
        </p:spPr>
        <p:txBody>
          <a:bodyPr wrap="square" rtlCol="0">
            <a:spAutoFit/>
          </a:bodyPr>
          <a:lstStyle/>
          <a:p>
            <a:r>
              <a:rPr lang="en-US" dirty="0" smtClean="0"/>
              <a:t>2. Identify grids for spatial object to store in index</a:t>
            </a:r>
            <a:endParaRPr lang="en-US" dirty="0"/>
          </a:p>
        </p:txBody>
      </p:sp>
      <p:sp>
        <p:nvSpPr>
          <p:cNvPr id="46" name="TextBox 45"/>
          <p:cNvSpPr txBox="1"/>
          <p:nvPr/>
        </p:nvSpPr>
        <p:spPr>
          <a:xfrm>
            <a:off x="838200" y="5830669"/>
            <a:ext cx="3886200" cy="369332"/>
          </a:xfrm>
          <a:prstGeom prst="rect">
            <a:avLst/>
          </a:prstGeom>
          <a:noFill/>
        </p:spPr>
        <p:txBody>
          <a:bodyPr wrap="square" rtlCol="0">
            <a:spAutoFit/>
          </a:bodyPr>
          <a:lstStyle/>
          <a:p>
            <a:r>
              <a:rPr lang="en-US" dirty="0" smtClean="0"/>
              <a:t>3. Identify grids for query object(s)</a:t>
            </a:r>
            <a:endParaRPr lang="en-US" dirty="0"/>
          </a:p>
        </p:txBody>
      </p:sp>
      <p:sp>
        <p:nvSpPr>
          <p:cNvPr id="47" name="TextBox 46"/>
          <p:cNvSpPr txBox="1"/>
          <p:nvPr/>
        </p:nvSpPr>
        <p:spPr>
          <a:xfrm>
            <a:off x="838200" y="5830669"/>
            <a:ext cx="4038600" cy="646331"/>
          </a:xfrm>
          <a:prstGeom prst="rect">
            <a:avLst/>
          </a:prstGeom>
          <a:noFill/>
        </p:spPr>
        <p:txBody>
          <a:bodyPr wrap="square" rtlCol="0">
            <a:spAutoFit/>
          </a:bodyPr>
          <a:lstStyle/>
          <a:p>
            <a:r>
              <a:rPr lang="en-US" dirty="0" smtClean="0"/>
              <a:t>4. Intersecting grids identifies candidates</a:t>
            </a:r>
            <a:endParaRPr lang="en-US" dirty="0"/>
          </a:p>
        </p:txBody>
      </p:sp>
      <p:sp>
        <p:nvSpPr>
          <p:cNvPr id="48" name="TextBox 47"/>
          <p:cNvSpPr txBox="1"/>
          <p:nvPr/>
        </p:nvSpPr>
        <p:spPr>
          <a:xfrm>
            <a:off x="990600" y="2907268"/>
            <a:ext cx="2971800" cy="369332"/>
          </a:xfrm>
          <a:prstGeom prst="rect">
            <a:avLst/>
          </a:prstGeom>
          <a:noFill/>
        </p:spPr>
        <p:txBody>
          <a:bodyPr wrap="square" rtlCol="0">
            <a:spAutoFit/>
          </a:bodyPr>
          <a:lstStyle/>
          <a:p>
            <a:pPr algn="ctr"/>
            <a:r>
              <a:rPr lang="en-US" dirty="0" smtClean="0"/>
              <a:t>Indexing Phase</a:t>
            </a:r>
            <a:endParaRPr lang="en-US" dirty="0"/>
          </a:p>
        </p:txBody>
      </p:sp>
      <p:sp>
        <p:nvSpPr>
          <p:cNvPr id="49" name="TextBox 48"/>
          <p:cNvSpPr txBox="1"/>
          <p:nvPr/>
        </p:nvSpPr>
        <p:spPr>
          <a:xfrm>
            <a:off x="1676400" y="2895600"/>
            <a:ext cx="1628775" cy="369332"/>
          </a:xfrm>
          <a:prstGeom prst="rect">
            <a:avLst/>
          </a:prstGeom>
          <a:noFill/>
        </p:spPr>
        <p:txBody>
          <a:bodyPr wrap="square" rtlCol="0">
            <a:spAutoFit/>
          </a:bodyPr>
          <a:lstStyle/>
          <a:p>
            <a:r>
              <a:rPr lang="en-US" dirty="0" smtClean="0"/>
              <a:t>Primary Filter</a:t>
            </a:r>
            <a:endParaRPr lang="en-US" dirty="0"/>
          </a:p>
        </p:txBody>
      </p:sp>
      <p:sp>
        <p:nvSpPr>
          <p:cNvPr id="50" name="TextBox 49"/>
          <p:cNvSpPr txBox="1"/>
          <p:nvPr/>
        </p:nvSpPr>
        <p:spPr>
          <a:xfrm>
            <a:off x="1295400" y="2895600"/>
            <a:ext cx="2295525" cy="369332"/>
          </a:xfrm>
          <a:prstGeom prst="rect">
            <a:avLst/>
          </a:prstGeom>
          <a:noFill/>
        </p:spPr>
        <p:txBody>
          <a:bodyPr wrap="square" rtlCol="0">
            <a:spAutoFit/>
          </a:bodyPr>
          <a:lstStyle/>
          <a:p>
            <a:pPr algn="ctr"/>
            <a:r>
              <a:rPr lang="en-US" dirty="0" smtClean="0"/>
              <a:t>Secondary Filter</a:t>
            </a:r>
            <a:endParaRPr lang="en-US" dirty="0"/>
          </a:p>
        </p:txBody>
      </p:sp>
      <p:sp>
        <p:nvSpPr>
          <p:cNvPr id="51" name="TextBox 50"/>
          <p:cNvSpPr txBox="1"/>
          <p:nvPr/>
        </p:nvSpPr>
        <p:spPr>
          <a:xfrm>
            <a:off x="838200" y="5830669"/>
            <a:ext cx="4038600" cy="646331"/>
          </a:xfrm>
          <a:prstGeom prst="rect">
            <a:avLst/>
          </a:prstGeom>
          <a:noFill/>
        </p:spPr>
        <p:txBody>
          <a:bodyPr wrap="square" rtlCol="0">
            <a:spAutoFit/>
          </a:bodyPr>
          <a:lstStyle/>
          <a:p>
            <a:r>
              <a:rPr lang="en-US" dirty="0" smtClean="0"/>
              <a:t>5. Apply actual CLR method on candidates to find matches</a:t>
            </a:r>
            <a:endParaRPr lang="en-US" dirty="0"/>
          </a:p>
        </p:txBody>
      </p:sp>
      <p:sp>
        <p:nvSpPr>
          <p:cNvPr id="52" name="Oval 51"/>
          <p:cNvSpPr/>
          <p:nvPr/>
        </p:nvSpPr>
        <p:spPr>
          <a:xfrm>
            <a:off x="2438400" y="4267200"/>
            <a:ext cx="152400" cy="979714"/>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53" name="Straight Arrow Connector 52"/>
          <p:cNvCxnSpPr/>
          <p:nvPr/>
        </p:nvCxnSpPr>
        <p:spPr>
          <a:xfrm>
            <a:off x="1295400" y="3657600"/>
            <a:ext cx="783093" cy="1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4" name="Straight Arrow Connector 53"/>
          <p:cNvCxnSpPr/>
          <p:nvPr/>
        </p:nvCxnSpPr>
        <p:spPr>
          <a:xfrm rot="10800000">
            <a:off x="2971800" y="4267200"/>
            <a:ext cx="762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5" name="Straight Arrow Connector 54"/>
          <p:cNvCxnSpPr/>
          <p:nvPr/>
        </p:nvCxnSpPr>
        <p:spPr>
          <a:xfrm rot="16200000" flipV="1">
            <a:off x="1790763" y="5143437"/>
            <a:ext cx="685800" cy="12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6" name="Straight Arrow Connector 55"/>
          <p:cNvCxnSpPr/>
          <p:nvPr/>
        </p:nvCxnSpPr>
        <p:spPr>
          <a:xfrm flipV="1">
            <a:off x="2133600" y="4800600"/>
            <a:ext cx="838200" cy="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7" name="Straight Arrow Connector 56"/>
          <p:cNvCxnSpPr/>
          <p:nvPr/>
        </p:nvCxnSpPr>
        <p:spPr>
          <a:xfrm>
            <a:off x="1295400" y="5486400"/>
            <a:ext cx="838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8" name="Straight Arrow Connector 57"/>
          <p:cNvCxnSpPr/>
          <p:nvPr/>
        </p:nvCxnSpPr>
        <p:spPr>
          <a:xfrm rot="5400000">
            <a:off x="1752600" y="3962399"/>
            <a:ext cx="609601"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9" name="Straight Arrow Connector 58"/>
          <p:cNvCxnSpPr/>
          <p:nvPr/>
        </p:nvCxnSpPr>
        <p:spPr>
          <a:xfrm>
            <a:off x="2971800" y="3657600"/>
            <a:ext cx="783093" cy="1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0" name="Straight Arrow Connector 59"/>
          <p:cNvCxnSpPr/>
          <p:nvPr/>
        </p:nvCxnSpPr>
        <p:spPr>
          <a:xfrm rot="5400000">
            <a:off x="685403" y="4876403"/>
            <a:ext cx="1219200" cy="7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1" name="Straight Arrow Connector 60"/>
          <p:cNvCxnSpPr/>
          <p:nvPr/>
        </p:nvCxnSpPr>
        <p:spPr>
          <a:xfrm rot="5400000" flipH="1" flipV="1">
            <a:off x="2667391" y="3962013"/>
            <a:ext cx="609598" cy="77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2" name="Straight Arrow Connector 61"/>
          <p:cNvCxnSpPr/>
          <p:nvPr/>
        </p:nvCxnSpPr>
        <p:spPr>
          <a:xfrm>
            <a:off x="2971800" y="5486400"/>
            <a:ext cx="783093" cy="1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3" name="Straight Arrow Connector 62"/>
          <p:cNvCxnSpPr/>
          <p:nvPr/>
        </p:nvCxnSpPr>
        <p:spPr>
          <a:xfrm rot="5400000" flipH="1" flipV="1">
            <a:off x="3123406" y="4876801"/>
            <a:ext cx="1219997" cy="79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4" name="Straight Arrow Connector 63"/>
          <p:cNvCxnSpPr/>
          <p:nvPr/>
        </p:nvCxnSpPr>
        <p:spPr>
          <a:xfrm rot="10800000">
            <a:off x="1295400" y="4267200"/>
            <a:ext cx="762004"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5" name="Straight Arrow Connector 64"/>
          <p:cNvCxnSpPr/>
          <p:nvPr/>
        </p:nvCxnSpPr>
        <p:spPr>
          <a:xfrm rot="5400000">
            <a:off x="2628503" y="5143103"/>
            <a:ext cx="685800" cy="7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left)">
                                      <p:cBhvr>
                                        <p:cTn id="13" dur="500"/>
                                        <p:tgtEl>
                                          <p:spTgt spid="53"/>
                                        </p:tgtEl>
                                      </p:cBhvr>
                                    </p:animEffect>
                                  </p:childTnLst>
                                </p:cTn>
                              </p:par>
                              <p:par>
                                <p:cTn id="14" presetID="1" presetClass="entr" presetSubtype="0" fill="hold" grpId="0" nodeType="withEffect">
                                  <p:stCondLst>
                                    <p:cond delay="0"/>
                                  </p:stCondLst>
                                  <p:childTnLst>
                                    <p:set>
                                      <p:cBhvr>
                                        <p:cTn id="15" dur="1" fill="hold">
                                          <p:stCondLst>
                                            <p:cond delay="0"/>
                                          </p:stCondLst>
                                        </p:cTn>
                                        <p:tgtEl>
                                          <p:spTgt spid="44"/>
                                        </p:tgtEl>
                                        <p:attrNameLst>
                                          <p:attrName>style.visibility</p:attrName>
                                        </p:attrNameLst>
                                      </p:cBhvr>
                                      <p:to>
                                        <p:strVal val="visible"/>
                                      </p:to>
                                    </p:set>
                                  </p:childTnLst>
                                </p:cTn>
                              </p:par>
                              <p:par>
                                <p:cTn id="16" presetID="10" presetClass="entr" presetSubtype="0" fill="hold" grpId="0" nodeType="with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500"/>
                                        <p:tgtEl>
                                          <p:spTgt spid="48"/>
                                        </p:tgtEl>
                                      </p:cBhvr>
                                    </p:animEffect>
                                  </p:childTnLst>
                                </p:cTn>
                              </p:par>
                            </p:childTnLst>
                          </p:cTn>
                        </p:par>
                        <p:par>
                          <p:cTn id="19" fill="hold">
                            <p:stCondLst>
                              <p:cond delay="500"/>
                            </p:stCondLst>
                            <p:childTnLst>
                              <p:par>
                                <p:cTn id="20" presetID="22" presetClass="entr" presetSubtype="1" fill="hold"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1000"/>
                            </p:stCondLst>
                            <p:childTnLst>
                              <p:par>
                                <p:cTn id="24" presetID="22" presetClass="entr" presetSubtype="2" fill="hold"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wipe(right)">
                                      <p:cBhvr>
                                        <p:cTn id="26" dur="500"/>
                                        <p:tgtEl>
                                          <p:spTgt spid="64"/>
                                        </p:tgtEl>
                                      </p:cBhvr>
                                    </p:animEffect>
                                  </p:childTnLst>
                                </p:cTn>
                              </p:par>
                            </p:childTnLst>
                          </p:cTn>
                        </p:par>
                        <p:par>
                          <p:cTn id="27" fill="hold">
                            <p:stCondLst>
                              <p:cond delay="1500"/>
                            </p:stCondLst>
                            <p:childTnLst>
                              <p:par>
                                <p:cTn id="28" presetID="22" presetClass="entr" presetSubtype="1" fill="hold" nodeType="after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wipe(up)">
                                      <p:cBhvr>
                                        <p:cTn id="30" dur="500"/>
                                        <p:tgtEl>
                                          <p:spTgt spid="60"/>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wipe(left)">
                                      <p:cBhvr>
                                        <p:cTn id="34" dur="500"/>
                                        <p:tgtEl>
                                          <p:spTgt spid="57"/>
                                        </p:tgtEl>
                                      </p:cBhvr>
                                    </p:animEffect>
                                  </p:childTnLst>
                                </p:cTn>
                              </p:par>
                            </p:childTnLst>
                          </p:cTn>
                        </p:par>
                        <p:par>
                          <p:cTn id="35" fill="hold">
                            <p:stCondLst>
                              <p:cond delay="2500"/>
                            </p:stCondLst>
                            <p:childTnLst>
                              <p:par>
                                <p:cTn id="36" presetID="22" presetClass="entr" presetSubtype="4" fill="hold"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wipe(down)">
                                      <p:cBhvr>
                                        <p:cTn id="38" dur="500"/>
                                        <p:tgtEl>
                                          <p:spTgt spid="55"/>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left)">
                                      <p:cBhvr>
                                        <p:cTn id="42" dur="500"/>
                                        <p:tgtEl>
                                          <p:spTgt spid="56"/>
                                        </p:tgtEl>
                                      </p:cBhvr>
                                    </p:animEffect>
                                  </p:childTnLst>
                                </p:cTn>
                              </p:par>
                            </p:childTnLst>
                          </p:cTn>
                        </p:par>
                        <p:par>
                          <p:cTn id="43" fill="hold">
                            <p:stCondLst>
                              <p:cond delay="3500"/>
                            </p:stCondLst>
                            <p:childTnLst>
                              <p:par>
                                <p:cTn id="44" presetID="22" presetClass="entr" presetSubtype="1" fill="hold"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up)">
                                      <p:cBhvr>
                                        <p:cTn id="46" dur="500"/>
                                        <p:tgtEl>
                                          <p:spTgt spid="65"/>
                                        </p:tgtEl>
                                      </p:cBhvr>
                                    </p:animEffect>
                                  </p:childTnLst>
                                </p:cTn>
                              </p:par>
                            </p:childTnLst>
                          </p:cTn>
                        </p:par>
                        <p:par>
                          <p:cTn id="47" fill="hold">
                            <p:stCondLst>
                              <p:cond delay="4000"/>
                            </p:stCondLst>
                            <p:childTnLst>
                              <p:par>
                                <p:cTn id="48" presetID="22" presetClass="entr" presetSubtype="8" fill="hold" nodeType="afterEffect">
                                  <p:stCondLst>
                                    <p:cond delay="0"/>
                                  </p:stCondLst>
                                  <p:childTnLst>
                                    <p:set>
                                      <p:cBhvr>
                                        <p:cTn id="49" dur="1" fill="hold">
                                          <p:stCondLst>
                                            <p:cond delay="0"/>
                                          </p:stCondLst>
                                        </p:cTn>
                                        <p:tgtEl>
                                          <p:spTgt spid="62"/>
                                        </p:tgtEl>
                                        <p:attrNameLst>
                                          <p:attrName>style.visibility</p:attrName>
                                        </p:attrNameLst>
                                      </p:cBhvr>
                                      <p:to>
                                        <p:strVal val="visible"/>
                                      </p:to>
                                    </p:set>
                                    <p:animEffect transition="in" filter="wipe(left)">
                                      <p:cBhvr>
                                        <p:cTn id="50" dur="500"/>
                                        <p:tgtEl>
                                          <p:spTgt spid="62"/>
                                        </p:tgtEl>
                                      </p:cBhvr>
                                    </p:animEffect>
                                  </p:childTnLst>
                                </p:cTn>
                              </p:par>
                            </p:childTnLst>
                          </p:cTn>
                        </p:par>
                        <p:par>
                          <p:cTn id="51" fill="hold">
                            <p:stCondLst>
                              <p:cond delay="4500"/>
                            </p:stCondLst>
                            <p:childTnLst>
                              <p:par>
                                <p:cTn id="52" presetID="22" presetClass="entr" presetSubtype="4" fill="hold" nodeType="afterEffect">
                                  <p:stCondLst>
                                    <p:cond delay="0"/>
                                  </p:stCondLst>
                                  <p:childTnLst>
                                    <p:set>
                                      <p:cBhvr>
                                        <p:cTn id="53" dur="1" fill="hold">
                                          <p:stCondLst>
                                            <p:cond delay="0"/>
                                          </p:stCondLst>
                                        </p:cTn>
                                        <p:tgtEl>
                                          <p:spTgt spid="63"/>
                                        </p:tgtEl>
                                        <p:attrNameLst>
                                          <p:attrName>style.visibility</p:attrName>
                                        </p:attrNameLst>
                                      </p:cBhvr>
                                      <p:to>
                                        <p:strVal val="visible"/>
                                      </p:to>
                                    </p:set>
                                    <p:animEffect transition="in" filter="wipe(down)">
                                      <p:cBhvr>
                                        <p:cTn id="54" dur="500"/>
                                        <p:tgtEl>
                                          <p:spTgt spid="63"/>
                                        </p:tgtEl>
                                      </p:cBhvr>
                                    </p:animEffect>
                                  </p:childTnLst>
                                </p:cTn>
                              </p:par>
                            </p:childTnLst>
                          </p:cTn>
                        </p:par>
                        <p:par>
                          <p:cTn id="55" fill="hold">
                            <p:stCondLst>
                              <p:cond delay="5000"/>
                            </p:stCondLst>
                            <p:childTnLst>
                              <p:par>
                                <p:cTn id="56" presetID="22" presetClass="entr" presetSubtype="2" fill="hold" nodeType="afterEffect">
                                  <p:stCondLst>
                                    <p:cond delay="0"/>
                                  </p:stCondLst>
                                  <p:childTnLst>
                                    <p:set>
                                      <p:cBhvr>
                                        <p:cTn id="57" dur="1" fill="hold">
                                          <p:stCondLst>
                                            <p:cond delay="0"/>
                                          </p:stCondLst>
                                        </p:cTn>
                                        <p:tgtEl>
                                          <p:spTgt spid="54"/>
                                        </p:tgtEl>
                                        <p:attrNameLst>
                                          <p:attrName>style.visibility</p:attrName>
                                        </p:attrNameLst>
                                      </p:cBhvr>
                                      <p:to>
                                        <p:strVal val="visible"/>
                                      </p:to>
                                    </p:set>
                                    <p:animEffect transition="in" filter="wipe(right)">
                                      <p:cBhvr>
                                        <p:cTn id="58" dur="500"/>
                                        <p:tgtEl>
                                          <p:spTgt spid="54"/>
                                        </p:tgtEl>
                                      </p:cBhvr>
                                    </p:animEffect>
                                  </p:childTnLst>
                                </p:cTn>
                              </p:par>
                            </p:childTnLst>
                          </p:cTn>
                        </p:par>
                        <p:par>
                          <p:cTn id="59" fill="hold">
                            <p:stCondLst>
                              <p:cond delay="5500"/>
                            </p:stCondLst>
                            <p:childTnLst>
                              <p:par>
                                <p:cTn id="60" presetID="22" presetClass="entr" presetSubtype="4" fill="hold" nodeType="after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wipe(down)">
                                      <p:cBhvr>
                                        <p:cTn id="62" dur="500"/>
                                        <p:tgtEl>
                                          <p:spTgt spid="61"/>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left)">
                                      <p:cBhvr>
                                        <p:cTn id="66" dur="500"/>
                                        <p:tgtEl>
                                          <p:spTgt spid="59"/>
                                        </p:tgtEl>
                                      </p:cBhvr>
                                    </p:animEffec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44"/>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57"/>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53"/>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58"/>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55"/>
                                        </p:tgtEl>
                                        <p:attrNameLst>
                                          <p:attrName>style.visibility</p:attrName>
                                        </p:attrNameLst>
                                      </p:cBhvr>
                                      <p:to>
                                        <p:strVal val="hidden"/>
                                      </p:to>
                                    </p:set>
                                  </p:childTnLst>
                                </p:cTn>
                              </p:par>
                              <p:par>
                                <p:cTn id="79" presetID="1" presetClass="exit" presetSubtype="0" fill="hold" nodeType="withEffect">
                                  <p:stCondLst>
                                    <p:cond delay="0"/>
                                  </p:stCondLst>
                                  <p:childTnLst>
                                    <p:set>
                                      <p:cBhvr>
                                        <p:cTn id="80" dur="1" fill="hold">
                                          <p:stCondLst>
                                            <p:cond delay="0"/>
                                          </p:stCondLst>
                                        </p:cTn>
                                        <p:tgtEl>
                                          <p:spTgt spid="60"/>
                                        </p:tgtEl>
                                        <p:attrNameLst>
                                          <p:attrName>style.visibility</p:attrName>
                                        </p:attrNameLst>
                                      </p:cBhvr>
                                      <p:to>
                                        <p:strVal val="hidden"/>
                                      </p:to>
                                    </p:set>
                                  </p:childTnLst>
                                </p:cTn>
                              </p:par>
                              <p:par>
                                <p:cTn id="81" presetID="1" presetClass="exit" presetSubtype="0" fill="hold" nodeType="withEffect">
                                  <p:stCondLst>
                                    <p:cond delay="0"/>
                                  </p:stCondLst>
                                  <p:childTnLst>
                                    <p:set>
                                      <p:cBhvr>
                                        <p:cTn id="82" dur="1" fill="hold">
                                          <p:stCondLst>
                                            <p:cond delay="0"/>
                                          </p:stCondLst>
                                        </p:cTn>
                                        <p:tgtEl>
                                          <p:spTgt spid="61"/>
                                        </p:tgtEl>
                                        <p:attrNameLst>
                                          <p:attrName>style.visibility</p:attrName>
                                        </p:attrNameLst>
                                      </p:cBhvr>
                                      <p:to>
                                        <p:strVal val="hidden"/>
                                      </p:to>
                                    </p:set>
                                  </p:childTnLst>
                                </p:cTn>
                              </p:par>
                              <p:par>
                                <p:cTn id="83" presetID="1" presetClass="exit" presetSubtype="0" fill="hold" nodeType="withEffect">
                                  <p:stCondLst>
                                    <p:cond delay="0"/>
                                  </p:stCondLst>
                                  <p:childTnLst>
                                    <p:set>
                                      <p:cBhvr>
                                        <p:cTn id="84" dur="1" fill="hold">
                                          <p:stCondLst>
                                            <p:cond delay="0"/>
                                          </p:stCondLst>
                                        </p:cTn>
                                        <p:tgtEl>
                                          <p:spTgt spid="59"/>
                                        </p:tgtEl>
                                        <p:attrNameLst>
                                          <p:attrName>style.visibility</p:attrName>
                                        </p:attrNameLst>
                                      </p:cBhvr>
                                      <p:to>
                                        <p:strVal val="hidden"/>
                                      </p:to>
                                    </p:set>
                                  </p:childTnLst>
                                </p:cTn>
                              </p:par>
                              <p:par>
                                <p:cTn id="85" presetID="1" presetClass="exit" presetSubtype="0" fill="hold" nodeType="withEffect">
                                  <p:stCondLst>
                                    <p:cond delay="0"/>
                                  </p:stCondLst>
                                  <p:childTnLst>
                                    <p:set>
                                      <p:cBhvr>
                                        <p:cTn id="86" dur="1" fill="hold">
                                          <p:stCondLst>
                                            <p:cond delay="0"/>
                                          </p:stCondLst>
                                        </p:cTn>
                                        <p:tgtEl>
                                          <p:spTgt spid="56"/>
                                        </p:tgtEl>
                                        <p:attrNameLst>
                                          <p:attrName>style.visibility</p:attrName>
                                        </p:attrNameLst>
                                      </p:cBhvr>
                                      <p:to>
                                        <p:strVal val="hidden"/>
                                      </p:to>
                                    </p:set>
                                  </p:childTnLst>
                                </p:cTn>
                              </p:par>
                              <p:par>
                                <p:cTn id="87" presetID="1" presetClass="exit" presetSubtype="0" fill="hold" nodeType="withEffect">
                                  <p:stCondLst>
                                    <p:cond delay="0"/>
                                  </p:stCondLst>
                                  <p:childTnLst>
                                    <p:set>
                                      <p:cBhvr>
                                        <p:cTn id="88" dur="1" fill="hold">
                                          <p:stCondLst>
                                            <p:cond delay="0"/>
                                          </p:stCondLst>
                                        </p:cTn>
                                        <p:tgtEl>
                                          <p:spTgt spid="62"/>
                                        </p:tgtEl>
                                        <p:attrNameLst>
                                          <p:attrName>style.visibility</p:attrName>
                                        </p:attrNameLst>
                                      </p:cBhvr>
                                      <p:to>
                                        <p:strVal val="hidden"/>
                                      </p:to>
                                    </p:set>
                                  </p:childTnLst>
                                </p:cTn>
                              </p:par>
                              <p:par>
                                <p:cTn id="89" presetID="1" presetClass="exit" presetSubtype="0" fill="hold" nodeType="withEffect">
                                  <p:stCondLst>
                                    <p:cond delay="0"/>
                                  </p:stCondLst>
                                  <p:childTnLst>
                                    <p:set>
                                      <p:cBhvr>
                                        <p:cTn id="90" dur="1" fill="hold">
                                          <p:stCondLst>
                                            <p:cond delay="0"/>
                                          </p:stCondLst>
                                        </p:cTn>
                                        <p:tgtEl>
                                          <p:spTgt spid="63"/>
                                        </p:tgtEl>
                                        <p:attrNameLst>
                                          <p:attrName>style.visibility</p:attrName>
                                        </p:attrNameLst>
                                      </p:cBhvr>
                                      <p:to>
                                        <p:strVal val="hidden"/>
                                      </p:to>
                                    </p:set>
                                  </p:childTnLst>
                                </p:cTn>
                              </p:par>
                              <p:par>
                                <p:cTn id="91" presetID="1" presetClass="exit" presetSubtype="0" fill="hold" nodeType="withEffect">
                                  <p:stCondLst>
                                    <p:cond delay="0"/>
                                  </p:stCondLst>
                                  <p:childTnLst>
                                    <p:set>
                                      <p:cBhvr>
                                        <p:cTn id="92" dur="1" fill="hold">
                                          <p:stCondLst>
                                            <p:cond delay="0"/>
                                          </p:stCondLst>
                                        </p:cTn>
                                        <p:tgtEl>
                                          <p:spTgt spid="65"/>
                                        </p:tgtEl>
                                        <p:attrNameLst>
                                          <p:attrName>style.visibility</p:attrName>
                                        </p:attrNameLst>
                                      </p:cBhvr>
                                      <p:to>
                                        <p:strVal val="hidden"/>
                                      </p:to>
                                    </p:set>
                                  </p:childTnLst>
                                </p:cTn>
                              </p:par>
                              <p:par>
                                <p:cTn id="93" presetID="1" presetClass="exit" presetSubtype="0" fill="hold" nodeType="withEffect">
                                  <p:stCondLst>
                                    <p:cond delay="0"/>
                                  </p:stCondLst>
                                  <p:childTnLst>
                                    <p:set>
                                      <p:cBhvr>
                                        <p:cTn id="94" dur="1" fill="hold">
                                          <p:stCondLst>
                                            <p:cond delay="0"/>
                                          </p:stCondLst>
                                        </p:cTn>
                                        <p:tgtEl>
                                          <p:spTgt spid="64"/>
                                        </p:tgtEl>
                                        <p:attrNameLst>
                                          <p:attrName>style.visibility</p:attrName>
                                        </p:attrNameLst>
                                      </p:cBhvr>
                                      <p:to>
                                        <p:strVal val="hidden"/>
                                      </p:to>
                                    </p:set>
                                  </p:childTnLst>
                                </p:cTn>
                              </p:par>
                              <p:par>
                                <p:cTn id="95" presetID="1" presetClass="exit" presetSubtype="0" fill="hold" nodeType="withEffect">
                                  <p:stCondLst>
                                    <p:cond delay="0"/>
                                  </p:stCondLst>
                                  <p:childTnLst>
                                    <p:set>
                                      <p:cBhvr>
                                        <p:cTn id="96" dur="1" fill="hold">
                                          <p:stCondLst>
                                            <p:cond delay="0"/>
                                          </p:stCondLst>
                                        </p:cTn>
                                        <p:tgtEl>
                                          <p:spTgt spid="54"/>
                                        </p:tgtEl>
                                        <p:attrNameLst>
                                          <p:attrName>style.visibility</p:attrName>
                                        </p:attrNameLst>
                                      </p:cBhvr>
                                      <p:to>
                                        <p:strVal val="hidden"/>
                                      </p:to>
                                    </p:set>
                                  </p:childTnLst>
                                </p:cTn>
                              </p:par>
                              <p:par>
                                <p:cTn id="97" presetID="1" presetClass="exit" presetSubtype="0" fill="hold" nodeType="withEffect">
                                  <p:stCondLst>
                                    <p:cond delay="0"/>
                                  </p:stCondLst>
                                  <p:childTnLst>
                                    <p:set>
                                      <p:cBhvr>
                                        <p:cTn id="98" dur="1" fill="hold">
                                          <p:stCondLst>
                                            <p:cond delay="0"/>
                                          </p:stCondLst>
                                        </p:cTn>
                                        <p:tgtEl>
                                          <p:spTgt spid="40"/>
                                        </p:tgtEl>
                                        <p:attrNameLst>
                                          <p:attrName>style.visibility</p:attrName>
                                        </p:attrNameLst>
                                      </p:cBhvr>
                                      <p:to>
                                        <p:strVal val="hidden"/>
                                      </p:to>
                                    </p:set>
                                  </p:childTnLst>
                                </p:cTn>
                              </p:par>
                            </p:childTnLst>
                          </p:cTn>
                        </p:par>
                        <p:par>
                          <p:cTn id="99" fill="hold">
                            <p:stCondLst>
                              <p:cond delay="0"/>
                            </p:stCondLst>
                            <p:childTnLst>
                              <p:par>
                                <p:cTn id="100" presetID="1" presetClass="entr" presetSubtype="0" fill="hold" nodeType="afterEffect">
                                  <p:stCondLst>
                                    <p:cond delay="0"/>
                                  </p:stCondLst>
                                  <p:childTnLst>
                                    <p:set>
                                      <p:cBhvr>
                                        <p:cTn id="101" dur="1" fill="hold">
                                          <p:stCondLst>
                                            <p:cond delay="0"/>
                                          </p:stCondLst>
                                        </p:cTn>
                                        <p:tgtEl>
                                          <p:spTgt spid="41"/>
                                        </p:tgtEl>
                                        <p:attrNameLst>
                                          <p:attrName>style.visibility</p:attrName>
                                        </p:attrNameLst>
                                      </p:cBhvr>
                                      <p:to>
                                        <p:strVal val="visible"/>
                                      </p:to>
                                    </p:set>
                                  </p:childTnLst>
                                </p:cTn>
                              </p:par>
                              <p:par>
                                <p:cTn id="102" presetID="1" presetClass="entr" presetSubtype="0" fill="hold" nodeType="withEffect">
                                  <p:stCondLst>
                                    <p:cond delay="0"/>
                                  </p:stCondLst>
                                  <p:childTnLst>
                                    <p:set>
                                      <p:cBhvr>
                                        <p:cTn id="103" dur="1" fill="hold">
                                          <p:stCondLst>
                                            <p:cond delay="0"/>
                                          </p:stCondLst>
                                        </p:cTn>
                                        <p:tgtEl>
                                          <p:spTgt spid="45"/>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nodeType="clickEffect">
                                  <p:stCondLst>
                                    <p:cond delay="0"/>
                                  </p:stCondLst>
                                  <p:childTnLst>
                                    <p:set>
                                      <p:cBhvr>
                                        <p:cTn id="107" dur="1" fill="hold">
                                          <p:stCondLst>
                                            <p:cond delay="0"/>
                                          </p:stCondLst>
                                        </p:cTn>
                                        <p:tgtEl>
                                          <p:spTgt spid="42"/>
                                        </p:tgtEl>
                                        <p:attrNameLst>
                                          <p:attrName>style.visibility</p:attrName>
                                        </p:attrNameLst>
                                      </p:cBhvr>
                                      <p:to>
                                        <p:strVal val="visible"/>
                                      </p:to>
                                    </p:set>
                                  </p:childTnLst>
                                </p:cTn>
                              </p:par>
                            </p:childTnLst>
                          </p:cTn>
                        </p:par>
                        <p:par>
                          <p:cTn id="108" fill="hold">
                            <p:stCondLst>
                              <p:cond delay="0"/>
                            </p:stCondLst>
                            <p:childTnLst>
                              <p:par>
                                <p:cTn id="109" presetID="1" presetClass="exit" presetSubtype="0" fill="hold" grpId="0" nodeType="afterEffect">
                                  <p:stCondLst>
                                    <p:cond delay="0"/>
                                  </p:stCondLst>
                                  <p:childTnLst>
                                    <p:set>
                                      <p:cBhvr>
                                        <p:cTn id="110" dur="1" fill="hold">
                                          <p:stCondLst>
                                            <p:cond delay="0"/>
                                          </p:stCondLst>
                                        </p:cTn>
                                        <p:tgtEl>
                                          <p:spTgt spid="45"/>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48"/>
                                        </p:tgtEl>
                                      </p:cBhvr>
                                    </p:animEffect>
                                    <p:set>
                                      <p:cBhvr>
                                        <p:cTn id="113" dur="1" fill="hold">
                                          <p:stCondLst>
                                            <p:cond delay="499"/>
                                          </p:stCondLst>
                                        </p:cTn>
                                        <p:tgtEl>
                                          <p:spTgt spid="48"/>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1" presetClass="entr" presetSubtype="0" fill="hold" grpId="0" nodeType="clickEffect">
                                  <p:stCondLst>
                                    <p:cond delay="0"/>
                                  </p:stCondLst>
                                  <p:childTnLst>
                                    <p:set>
                                      <p:cBhvr>
                                        <p:cTn id="117" dur="1" fill="hold">
                                          <p:stCondLst>
                                            <p:cond delay="0"/>
                                          </p:stCondLst>
                                        </p:cTn>
                                        <p:tgtEl>
                                          <p:spTgt spid="46"/>
                                        </p:tgtEl>
                                        <p:attrNameLst>
                                          <p:attrName>style.visibility</p:attrName>
                                        </p:attrNameLst>
                                      </p:cBhvr>
                                      <p:to>
                                        <p:strVal val="visible"/>
                                      </p:to>
                                    </p:set>
                                  </p:childTnLst>
                                </p:cTn>
                              </p:par>
                              <p:par>
                                <p:cTn id="118" presetID="10" presetClass="entr" presetSubtype="0" fill="hold" nodeType="with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500"/>
                                        <p:tgtEl>
                                          <p:spTgt spid="49"/>
                                        </p:tgtEl>
                                      </p:cBhvr>
                                    </p:animEffect>
                                  </p:childTnLst>
                                </p:cTn>
                              </p:par>
                              <p:par>
                                <p:cTn id="121" presetID="1" presetClass="entr" presetSubtype="0" fill="hold" nodeType="withEffect">
                                  <p:stCondLst>
                                    <p:cond delay="0"/>
                                  </p:stCondLst>
                                  <p:childTnLst>
                                    <p:set>
                                      <p:cBhvr>
                                        <p:cTn id="122" dur="1" fill="hold">
                                          <p:stCondLst>
                                            <p:cond delay="0"/>
                                          </p:stCondLst>
                                        </p:cTn>
                                        <p:tgtEl>
                                          <p:spTgt spid="43"/>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xit" presetSubtype="0" fill="hold" nodeType="clickEffect">
                                  <p:stCondLst>
                                    <p:cond delay="0"/>
                                  </p:stCondLst>
                                  <p:childTnLst>
                                    <p:set>
                                      <p:cBhvr>
                                        <p:cTn id="126" dur="1" fill="hold">
                                          <p:stCondLst>
                                            <p:cond delay="0"/>
                                          </p:stCondLst>
                                        </p:cTn>
                                        <p:tgtEl>
                                          <p:spTgt spid="41"/>
                                        </p:tgtEl>
                                        <p:attrNameLst>
                                          <p:attrName>style.visibility</p:attrName>
                                        </p:attrNameLst>
                                      </p:cBhvr>
                                      <p:to>
                                        <p:strVal val="hidden"/>
                                      </p:to>
                                    </p:set>
                                  </p:childTnLst>
                                </p:cTn>
                              </p:par>
                            </p:childTnLst>
                          </p:cTn>
                        </p:par>
                        <p:par>
                          <p:cTn id="127" fill="hold">
                            <p:stCondLst>
                              <p:cond delay="0"/>
                            </p:stCondLst>
                            <p:childTnLst>
                              <p:par>
                                <p:cTn id="128" presetID="1" presetClass="exit" presetSubtype="0" fill="hold" grpId="1" nodeType="afterEffect">
                                  <p:stCondLst>
                                    <p:cond delay="0"/>
                                  </p:stCondLst>
                                  <p:childTnLst>
                                    <p:set>
                                      <p:cBhvr>
                                        <p:cTn id="129" dur="1" fill="hold">
                                          <p:stCondLst>
                                            <p:cond delay="0"/>
                                          </p:stCondLst>
                                        </p:cTn>
                                        <p:tgtEl>
                                          <p:spTgt spid="46"/>
                                        </p:tgtEl>
                                        <p:attrNameLst>
                                          <p:attrName>style.visibility</p:attrName>
                                        </p:attrNameLst>
                                      </p:cBhvr>
                                      <p:to>
                                        <p:strVal val="hidden"/>
                                      </p:to>
                                    </p:set>
                                  </p:childTnLst>
                                </p:cTn>
                              </p:par>
                              <p:par>
                                <p:cTn id="130" presetID="1" presetClass="entr" presetSubtype="0" fill="hold" nodeType="withEffect">
                                  <p:stCondLst>
                                    <p:cond delay="0"/>
                                  </p:stCondLst>
                                  <p:childTnLst>
                                    <p:set>
                                      <p:cBhvr>
                                        <p:cTn id="131" dur="1" fill="hold">
                                          <p:stCondLst>
                                            <p:cond delay="0"/>
                                          </p:stCondLst>
                                        </p:cTn>
                                        <p:tgtEl>
                                          <p:spTgt spid="47"/>
                                        </p:tgtEl>
                                        <p:attrNameLst>
                                          <p:attrName>style.visibility</p:attrName>
                                        </p:attrNameLst>
                                      </p:cBhvr>
                                      <p:to>
                                        <p:strVal val="visible"/>
                                      </p:to>
                                    </p:set>
                                  </p:childTnLst>
                                </p:cTn>
                              </p:par>
                            </p:childTnLst>
                          </p:cTn>
                        </p:par>
                      </p:childTnLst>
                    </p:cTn>
                  </p:par>
                  <p:par>
                    <p:cTn id="132" fill="hold">
                      <p:stCondLst>
                        <p:cond delay="indefinite"/>
                      </p:stCondLst>
                      <p:childTnLst>
                        <p:par>
                          <p:cTn id="133" fill="hold">
                            <p:stCondLst>
                              <p:cond delay="0"/>
                            </p:stCondLst>
                            <p:childTnLst>
                              <p:par>
                                <p:cTn id="134" presetID="10" presetClass="exit" presetSubtype="0" fill="hold" grpId="0" nodeType="clickEffect">
                                  <p:stCondLst>
                                    <p:cond delay="0"/>
                                  </p:stCondLst>
                                  <p:childTnLst>
                                    <p:animEffect transition="out" filter="fade">
                                      <p:cBhvr>
                                        <p:cTn id="135" dur="2000"/>
                                        <p:tgtEl>
                                          <p:spTgt spid="49"/>
                                        </p:tgtEl>
                                      </p:cBhvr>
                                    </p:animEffect>
                                    <p:set>
                                      <p:cBhvr>
                                        <p:cTn id="136" dur="1" fill="hold">
                                          <p:stCondLst>
                                            <p:cond delay="1999"/>
                                          </p:stCondLst>
                                        </p:cTn>
                                        <p:tgtEl>
                                          <p:spTgt spid="49"/>
                                        </p:tgtEl>
                                        <p:attrNameLst>
                                          <p:attrName>style.visibility</p:attrName>
                                        </p:attrNameLst>
                                      </p:cBhvr>
                                      <p:to>
                                        <p:strVal val="hidden"/>
                                      </p:to>
                                    </p:set>
                                  </p:childTnLst>
                                </p:cTn>
                              </p:par>
                              <p:par>
                                <p:cTn id="137" presetID="10" presetClass="entr" presetSubtype="0" fill="hold" nodeType="withEffect">
                                  <p:stCondLst>
                                    <p:cond delay="0"/>
                                  </p:stCondLst>
                                  <p:childTnLst>
                                    <p:set>
                                      <p:cBhvr>
                                        <p:cTn id="138" dur="1" fill="hold">
                                          <p:stCondLst>
                                            <p:cond delay="0"/>
                                          </p:stCondLst>
                                        </p:cTn>
                                        <p:tgtEl>
                                          <p:spTgt spid="50"/>
                                        </p:tgtEl>
                                        <p:attrNameLst>
                                          <p:attrName>style.visibility</p:attrName>
                                        </p:attrNameLst>
                                      </p:cBhvr>
                                      <p:to>
                                        <p:strVal val="visible"/>
                                      </p:to>
                                    </p:set>
                                    <p:animEffect transition="in" filter="fade">
                                      <p:cBhvr>
                                        <p:cTn id="139" dur="500"/>
                                        <p:tgtEl>
                                          <p:spTgt spid="50"/>
                                        </p:tgtEl>
                                      </p:cBhvr>
                                    </p:animEffect>
                                  </p:childTnLst>
                                </p:cTn>
                              </p:par>
                              <p:par>
                                <p:cTn id="140" presetID="1" presetClass="exit" presetSubtype="0" fill="hold" nodeType="withEffect">
                                  <p:stCondLst>
                                    <p:cond delay="0"/>
                                  </p:stCondLst>
                                  <p:childTnLst>
                                    <p:set>
                                      <p:cBhvr>
                                        <p:cTn id="141" dur="1" fill="hold">
                                          <p:stCondLst>
                                            <p:cond delay="0"/>
                                          </p:stCondLst>
                                        </p:cTn>
                                        <p:tgtEl>
                                          <p:spTgt spid="43"/>
                                        </p:tgtEl>
                                        <p:attrNameLst>
                                          <p:attrName>style.visibility</p:attrName>
                                        </p:attrNameLst>
                                      </p:cBhvr>
                                      <p:to>
                                        <p:strVal val="hidden"/>
                                      </p:to>
                                    </p:set>
                                  </p:childTnLst>
                                </p:cTn>
                              </p:par>
                              <p:par>
                                <p:cTn id="142" presetID="1" presetClass="exit" presetSubtype="0" fill="hold" nodeType="withEffect">
                                  <p:stCondLst>
                                    <p:cond delay="0"/>
                                  </p:stCondLst>
                                  <p:childTnLst>
                                    <p:set>
                                      <p:cBhvr>
                                        <p:cTn id="143" dur="1" fill="hold">
                                          <p:stCondLst>
                                            <p:cond delay="0"/>
                                          </p:stCondLst>
                                        </p:cTn>
                                        <p:tgtEl>
                                          <p:spTgt spid="47"/>
                                        </p:tgtEl>
                                        <p:attrNameLst>
                                          <p:attrName>style.visibility</p:attrName>
                                        </p:attrNameLst>
                                      </p:cBhvr>
                                      <p:to>
                                        <p:strVal val="hidden"/>
                                      </p:to>
                                    </p:set>
                                  </p:childTnLst>
                                </p:cTn>
                              </p:par>
                              <p:par>
                                <p:cTn id="144" presetID="1" presetClass="entr" presetSubtype="0" fill="hold" nodeType="withEffect">
                                  <p:stCondLst>
                                    <p:cond delay="0"/>
                                  </p:stCondLst>
                                  <p:childTnLst>
                                    <p:set>
                                      <p:cBhvr>
                                        <p:cTn id="145" dur="1" fill="hold">
                                          <p:stCondLst>
                                            <p:cond delay="0"/>
                                          </p:stCondLst>
                                        </p:cTn>
                                        <p:tgtEl>
                                          <p:spTgt spid="51"/>
                                        </p:tgtEl>
                                        <p:attrNameLst>
                                          <p:attrName>style.visibility</p:attrName>
                                        </p:attrNameLst>
                                      </p:cBhvr>
                                      <p:to>
                                        <p:strVal val="visible"/>
                                      </p:to>
                                    </p:set>
                                  </p:childTnLst>
                                </p:cTn>
                              </p:par>
                              <p:par>
                                <p:cTn id="146" presetID="35" presetClass="entr" presetSubtype="0" fill="hold" nodeType="withEffect">
                                  <p:stCondLst>
                                    <p:cond delay="0"/>
                                  </p:stCondLst>
                                  <p:childTnLst>
                                    <p:set>
                                      <p:cBhvr>
                                        <p:cTn id="147" dur="1" fill="hold">
                                          <p:stCondLst>
                                            <p:cond delay="0"/>
                                          </p:stCondLst>
                                        </p:cTn>
                                        <p:tgtEl>
                                          <p:spTgt spid="52"/>
                                        </p:tgtEl>
                                        <p:attrNameLst>
                                          <p:attrName>style.visibility</p:attrName>
                                        </p:attrNameLst>
                                      </p:cBhvr>
                                      <p:to>
                                        <p:strVal val="visible"/>
                                      </p:to>
                                    </p:set>
                                    <p:animEffect transition="in" filter="fade">
                                      <p:cBhvr>
                                        <p:cTn id="148" dur="2000"/>
                                        <p:tgtEl>
                                          <p:spTgt spid="52"/>
                                        </p:tgtEl>
                                      </p:cBhvr>
                                    </p:animEffect>
                                    <p:anim calcmode="lin" valueType="num">
                                      <p:cBhvr>
                                        <p:cTn id="149" dur="2000" fill="hold"/>
                                        <p:tgtEl>
                                          <p:spTgt spid="52"/>
                                        </p:tgtEl>
                                        <p:attrNameLst>
                                          <p:attrName>style.rotation</p:attrName>
                                        </p:attrNameLst>
                                      </p:cBhvr>
                                      <p:tavLst>
                                        <p:tav tm="0">
                                          <p:val>
                                            <p:fltVal val="720"/>
                                          </p:val>
                                        </p:tav>
                                        <p:tav tm="100000">
                                          <p:val>
                                            <p:fltVal val="0"/>
                                          </p:val>
                                        </p:tav>
                                      </p:tavLst>
                                    </p:anim>
                                    <p:anim calcmode="lin" valueType="num">
                                      <p:cBhvr>
                                        <p:cTn id="150" dur="2000" fill="hold"/>
                                        <p:tgtEl>
                                          <p:spTgt spid="52"/>
                                        </p:tgtEl>
                                        <p:attrNameLst>
                                          <p:attrName>ppt_h</p:attrName>
                                        </p:attrNameLst>
                                      </p:cBhvr>
                                      <p:tavLst>
                                        <p:tav tm="0">
                                          <p:val>
                                            <p:fltVal val="0"/>
                                          </p:val>
                                        </p:tav>
                                        <p:tav tm="100000">
                                          <p:val>
                                            <p:strVal val="#ppt_h"/>
                                          </p:val>
                                        </p:tav>
                                      </p:tavLst>
                                    </p:anim>
                                    <p:anim calcmode="lin" valueType="num">
                                      <p:cBhvr>
                                        <p:cTn id="151" dur="2000" fill="hold"/>
                                        <p:tgtEl>
                                          <p:spTgt spid="52"/>
                                        </p:tgtEl>
                                        <p:attrNameLst>
                                          <p:attrName>ppt_w</p:attrName>
                                        </p:attrNameLst>
                                      </p:cBhvr>
                                      <p:tavLst>
                                        <p:tav tm="0">
                                          <p:val>
                                            <p:fltVal val="0"/>
                                          </p:val>
                                        </p:tav>
                                        <p:tav tm="100000">
                                          <p:val>
                                            <p:strVal val="#ppt_w"/>
                                          </p:val>
                                        </p:tav>
                                      </p:tavLst>
                                    </p:anim>
                                  </p:childTnLst>
                                </p:cTn>
                              </p:par>
                            </p:childTnLst>
                          </p:cTn>
                        </p:par>
                      </p:childTnLst>
                    </p:cTn>
                  </p:par>
                  <p:par>
                    <p:cTn id="152" fill="hold">
                      <p:stCondLst>
                        <p:cond delay="indefinite"/>
                      </p:stCondLst>
                      <p:childTnLst>
                        <p:par>
                          <p:cTn id="153" fill="hold">
                            <p:stCondLst>
                              <p:cond delay="0"/>
                            </p:stCondLst>
                            <p:childTnLst>
                              <p:par>
                                <p:cTn id="154" presetID="1" presetClass="entr" presetSubtype="0" fill="hold" nodeType="clickEffect">
                                  <p:stCondLst>
                                    <p:cond delay="0"/>
                                  </p:stCondLst>
                                  <p:childTnLst>
                                    <p:set>
                                      <p:cBhvr>
                                        <p:cTn id="155"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6" fill="hold">
                      <p:stCondLst>
                        <p:cond delay="indefinite"/>
                      </p:stCondLst>
                      <p:childTnLst>
                        <p:par>
                          <p:cTn id="157" fill="hold">
                            <p:stCondLst>
                              <p:cond delay="0"/>
                            </p:stCondLst>
                            <p:childTnLst>
                              <p:par>
                                <p:cTn id="158" presetID="1" presetClass="entr" presetSubtype="0" fill="hold" grpId="0" nodeType="clickEffect">
                                  <p:stCondLst>
                                    <p:cond delay="0"/>
                                  </p:stCondLst>
                                  <p:childTnLst>
                                    <p:set>
                                      <p:cBhvr>
                                        <p:cTn id="159" dur="1" fill="hold">
                                          <p:stCondLst>
                                            <p:cond delay="0"/>
                                          </p:stCondLst>
                                        </p:cTn>
                                        <p:tgtEl>
                                          <p:spTgt spid="6">
                                            <p:txEl>
                                              <p:pRg st="0" end="0"/>
                                            </p:txEl>
                                          </p:spTgt>
                                        </p:tgtEl>
                                        <p:attrNameLst>
                                          <p:attrName>style.visibility</p:attrName>
                                        </p:attrNameLst>
                                      </p:cBhvr>
                                      <p:to>
                                        <p:strVal val="visible"/>
                                      </p:to>
                                    </p:set>
                                  </p:childTnLst>
                                </p:cTn>
                              </p:par>
                              <p:par>
                                <p:cTn id="160" presetID="1" presetClass="entr" presetSubtype="0" fill="hold" grpId="0" nodeType="withEffect">
                                  <p:stCondLst>
                                    <p:cond delay="0"/>
                                  </p:stCondLst>
                                  <p:childTnLst>
                                    <p:set>
                                      <p:cBhvr>
                                        <p:cTn id="161"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62" fill="hold">
                      <p:stCondLst>
                        <p:cond delay="indefinite"/>
                      </p:stCondLst>
                      <p:childTnLst>
                        <p:par>
                          <p:cTn id="163" fill="hold">
                            <p:stCondLst>
                              <p:cond delay="0"/>
                            </p:stCondLst>
                            <p:childTnLst>
                              <p:par>
                                <p:cTn id="164" presetID="1" presetClass="entr" presetSubtype="0" fill="hold" nodeType="clickEffect">
                                  <p:stCondLst>
                                    <p:cond delay="0"/>
                                  </p:stCondLst>
                                  <p:childTnLst>
                                    <p:set>
                                      <p:cBhvr>
                                        <p:cTn id="165" dur="1" fill="hold">
                                          <p:stCondLst>
                                            <p:cond delay="0"/>
                                          </p:stCondLst>
                                        </p:cTn>
                                        <p:tgtEl>
                                          <p:spTgt spid="7"/>
                                        </p:tgtEl>
                                        <p:attrNameLst>
                                          <p:attrName>style.visibility</p:attrName>
                                        </p:attrNameLst>
                                      </p:cBhvr>
                                      <p:to>
                                        <p:strVal val="visible"/>
                                      </p:to>
                                    </p:set>
                                  </p:childTnLst>
                                </p:cTn>
                              </p:par>
                              <p:par>
                                <p:cTn id="166" presetID="1" presetClass="entr" presetSubtype="0" fill="hold" grpId="0" nodeType="withEffect">
                                  <p:stCondLst>
                                    <p:cond delay="0"/>
                                  </p:stCondLst>
                                  <p:childTnLst>
                                    <p:set>
                                      <p:cBhvr>
                                        <p:cTn id="167" dur="1" fill="hold">
                                          <p:stCondLst>
                                            <p:cond delay="0"/>
                                          </p:stCondLst>
                                        </p:cTn>
                                        <p:tgtEl>
                                          <p:spTgt spid="37"/>
                                        </p:tgtEl>
                                        <p:attrNameLst>
                                          <p:attrName>style.visibility</p:attrName>
                                        </p:attrNameLst>
                                      </p:cBhvr>
                                      <p:to>
                                        <p:strVal val="visible"/>
                                      </p:to>
                                    </p:set>
                                  </p:childTnLst>
                                </p:cTn>
                              </p:par>
                            </p:childTnLst>
                          </p:cTn>
                        </p:par>
                      </p:childTnLst>
                    </p:cTn>
                  </p:par>
                  <p:par>
                    <p:cTn id="168" fill="hold">
                      <p:stCondLst>
                        <p:cond delay="indefinite"/>
                      </p:stCondLst>
                      <p:childTnLst>
                        <p:par>
                          <p:cTn id="169" fill="hold">
                            <p:stCondLst>
                              <p:cond delay="0"/>
                            </p:stCondLst>
                            <p:childTnLst>
                              <p:par>
                                <p:cTn id="170" presetID="18" presetClass="entr" presetSubtype="12" fill="hold" nodeType="clickEffect">
                                  <p:stCondLst>
                                    <p:cond delay="0"/>
                                  </p:stCondLst>
                                  <p:childTnLst>
                                    <p:set>
                                      <p:cBhvr>
                                        <p:cTn id="171" dur="1" fill="hold">
                                          <p:stCondLst>
                                            <p:cond delay="0"/>
                                          </p:stCondLst>
                                        </p:cTn>
                                        <p:tgtEl>
                                          <p:spTgt spid="10"/>
                                        </p:tgtEl>
                                        <p:attrNameLst>
                                          <p:attrName>style.visibility</p:attrName>
                                        </p:attrNameLst>
                                      </p:cBhvr>
                                      <p:to>
                                        <p:strVal val="visible"/>
                                      </p:to>
                                    </p:set>
                                    <p:animEffect transition="in" filter="strips(downLeft)">
                                      <p:cBhvr>
                                        <p:cTn id="172" dur="500"/>
                                        <p:tgtEl>
                                          <p:spTgt spid="10"/>
                                        </p:tgtEl>
                                      </p:cBhvr>
                                    </p:animEffect>
                                  </p:childTnLst>
                                </p:cTn>
                              </p:par>
                            </p:childTnLst>
                          </p:cTn>
                        </p:par>
                      </p:childTnLst>
                    </p:cTn>
                  </p:par>
                  <p:par>
                    <p:cTn id="173" fill="hold">
                      <p:stCondLst>
                        <p:cond delay="indefinite"/>
                      </p:stCondLst>
                      <p:childTnLst>
                        <p:par>
                          <p:cTn id="174" fill="hold">
                            <p:stCondLst>
                              <p:cond delay="0"/>
                            </p:stCondLst>
                            <p:childTnLst>
                              <p:par>
                                <p:cTn id="175" presetID="1" presetClass="entr" presetSubtype="0" fill="hold" nodeType="clickEffect">
                                  <p:stCondLst>
                                    <p:cond delay="0"/>
                                  </p:stCondLst>
                                  <p:childTnLst>
                                    <p:set>
                                      <p:cBhvr>
                                        <p:cTn id="176" dur="1" fill="hold">
                                          <p:stCondLst>
                                            <p:cond delay="0"/>
                                          </p:stCondLst>
                                        </p:cTn>
                                        <p:tgtEl>
                                          <p:spTgt spid="8"/>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36"/>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nodeType="clickEffect">
                                  <p:stCondLst>
                                    <p:cond delay="0"/>
                                  </p:stCondLst>
                                  <p:childTnLst>
                                    <p:set>
                                      <p:cBhvr>
                                        <p:cTn id="182" dur="1" fill="hold">
                                          <p:stCondLst>
                                            <p:cond delay="0"/>
                                          </p:stCondLst>
                                        </p:cTn>
                                        <p:tgtEl>
                                          <p:spTgt spid="11"/>
                                        </p:tgtEl>
                                        <p:attrNameLst>
                                          <p:attrName>style.visibility</p:attrName>
                                        </p:attrNameLst>
                                      </p:cBhvr>
                                      <p:to>
                                        <p:strVal val="visible"/>
                                      </p:to>
                                    </p:set>
                                  </p:childTnLst>
                                </p:cTn>
                              </p:par>
                              <p:par>
                                <p:cTn id="183" presetID="1" presetClass="entr" presetSubtype="0" fill="hold" nodeType="withEffect">
                                  <p:stCondLst>
                                    <p:cond delay="0"/>
                                  </p:stCondLst>
                                  <p:childTnLst>
                                    <p:set>
                                      <p:cBhvr>
                                        <p:cTn id="18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6" grpId="0"/>
      <p:bldP spid="37" grpId="0"/>
      <p:bldP spid="44" grpId="0"/>
      <p:bldP spid="44" grpId="1"/>
      <p:bldP spid="45" grpId="0"/>
      <p:bldP spid="46" grpId="0"/>
      <p:bldP spid="46" grpId="1"/>
      <p:bldP spid="48" grpId="0"/>
      <p:bldP spid="49" grpId="0"/>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31</TotalTime>
  <Words>1929</Words>
  <Application>Microsoft Office PowerPoint</Application>
  <PresentationFormat>On-screen Show (4:3)</PresentationFormat>
  <Paragraphs>504</Paragraphs>
  <Slides>36</Slides>
  <Notes>35</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TechEd09_Europe</vt:lpstr>
      <vt:lpstr>TechEd09_Europe template</vt:lpstr>
      <vt:lpstr>Slide 1</vt:lpstr>
      <vt:lpstr>Developing with SQL Server Spatial: Deep Dive into Spatial Indexing </vt:lpstr>
      <vt:lpstr>Q: Why is my Query so Slow?</vt:lpstr>
      <vt:lpstr>Hinting the Index</vt:lpstr>
      <vt:lpstr>But Why Isn't My Index Used?</vt:lpstr>
      <vt:lpstr>Spatial Indexing Basics</vt:lpstr>
      <vt:lpstr>Using B+-Trees for Spatial Index</vt:lpstr>
      <vt:lpstr>Mapping to the B+-Tree</vt:lpstr>
      <vt:lpstr>SQL Server 2008 Indexing Story</vt:lpstr>
      <vt:lpstr>SQL Server 2008 Indexing Story</vt:lpstr>
      <vt:lpstr>Multi-Level Grid</vt:lpstr>
      <vt:lpstr>Implementation of the Index</vt:lpstr>
      <vt:lpstr>Index Creation and Maintenance</vt:lpstr>
      <vt:lpstr>Indexing and Performance</vt:lpstr>
      <vt:lpstr>Spatial Methods supported by Index</vt:lpstr>
      <vt:lpstr>How Costing is Done</vt:lpstr>
      <vt:lpstr>Understanding the Index Query Plan</vt:lpstr>
      <vt:lpstr>Seeking into a Spatial Index</vt:lpstr>
      <vt:lpstr>Understanding the Index Query Plan</vt:lpstr>
      <vt:lpstr>Other Query Processing Support</vt:lpstr>
      <vt:lpstr>Limitations of Spatial Plan Selection</vt:lpstr>
      <vt:lpstr>Index Support</vt:lpstr>
      <vt:lpstr>SET Options</vt:lpstr>
      <vt:lpstr>Index Hinting</vt:lpstr>
      <vt:lpstr>Spatial Catalog Views</vt:lpstr>
      <vt:lpstr>Indexing Support Procedures</vt:lpstr>
      <vt:lpstr>sys.sp_help_spatial_geometry_index</vt:lpstr>
      <vt:lpstr>sys.sp_help_spatial_geography_index_xml</vt:lpstr>
      <vt:lpstr>Some of the returned Properties</vt:lpstr>
      <vt:lpstr>Indexing Supportability </vt:lpstr>
      <vt:lpstr>What to do if my Spatial Query is slow?</vt:lpstr>
      <vt:lpstr>Related Content</vt:lpstr>
      <vt:lpstr>Slide 33</vt:lpstr>
      <vt:lpstr>Resources</vt:lpstr>
      <vt:lpstr>Slide 35</vt:lpstr>
      <vt:lpstr>Slide 36</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Michael Rys</dc:creator>
  <dc:description>tech·ed Europe 2009</dc:description>
  <cp:lastModifiedBy>cn_user</cp:lastModifiedBy>
  <cp:revision>6</cp:revision>
  <dcterms:created xsi:type="dcterms:W3CDTF">2009-11-09T09:55:44Z</dcterms:created>
  <dcterms:modified xsi:type="dcterms:W3CDTF">2009-11-10T17:09:57Z</dcterms:modified>
</cp:coreProperties>
</file>