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5" r:id="rId2"/>
  </p:sldMasterIdLst>
  <p:notesMasterIdLst>
    <p:notesMasterId r:id="rId39"/>
  </p:notesMasterIdLst>
  <p:handoutMasterIdLst>
    <p:handoutMasterId r:id="rId40"/>
  </p:handoutMasterIdLst>
  <p:sldIdLst>
    <p:sldId id="256" r:id="rId3"/>
    <p:sldId id="283" r:id="rId4"/>
    <p:sldId id="284" r:id="rId5"/>
    <p:sldId id="285" r:id="rId6"/>
    <p:sldId id="289" r:id="rId7"/>
    <p:sldId id="287" r:id="rId8"/>
    <p:sldId id="290" r:id="rId9"/>
    <p:sldId id="292" r:id="rId10"/>
    <p:sldId id="291" r:id="rId11"/>
    <p:sldId id="293" r:id="rId12"/>
    <p:sldId id="294" r:id="rId13"/>
    <p:sldId id="295" r:id="rId14"/>
    <p:sldId id="296" r:id="rId15"/>
    <p:sldId id="297" r:id="rId16"/>
    <p:sldId id="298" r:id="rId17"/>
    <p:sldId id="299" r:id="rId18"/>
    <p:sldId id="300" r:id="rId19"/>
    <p:sldId id="301" r:id="rId20"/>
    <p:sldId id="302" r:id="rId21"/>
    <p:sldId id="303" r:id="rId22"/>
    <p:sldId id="305" r:id="rId23"/>
    <p:sldId id="314" r:id="rId24"/>
    <p:sldId id="306" r:id="rId25"/>
    <p:sldId id="309" r:id="rId26"/>
    <p:sldId id="308" r:id="rId27"/>
    <p:sldId id="310" r:id="rId28"/>
    <p:sldId id="307" r:id="rId29"/>
    <p:sldId id="311" r:id="rId30"/>
    <p:sldId id="313" r:id="rId31"/>
    <p:sldId id="315" r:id="rId32"/>
    <p:sldId id="304" r:id="rId33"/>
    <p:sldId id="274" r:id="rId34"/>
    <p:sldId id="286" r:id="rId35"/>
    <p:sldId id="282" r:id="rId36"/>
    <p:sldId id="316" r:id="rId37"/>
    <p:sldId id="280" r:id="rId3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varScale="1">
        <p:scale>
          <a:sx n="124" d="100"/>
          <a:sy n="124" d="100"/>
        </p:scale>
        <p:origin x="-45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7" d="100"/>
          <a:sy n="97" d="100"/>
        </p:scale>
        <p:origin x="-262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dat402.pptx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6"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hyperlink" Target="http://microsoft.com/technet" TargetMode="External"/><Relationship Id="rId10" Type="http://schemas.openxmlformats.org/officeDocument/2006/relationships/image" Target="../media/image1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Write-ahead logging (WAL)</a:t>
            </a:r>
            <a:endParaRPr lang="en-US" dirty="0"/>
          </a:p>
        </p:txBody>
      </p:sp>
      <p:sp>
        <p:nvSpPr>
          <p:cNvPr id="3" name="Content Placeholder 2"/>
          <p:cNvSpPr>
            <a:spLocks noGrp="1"/>
          </p:cNvSpPr>
          <p:nvPr>
            <p:ph idx="1"/>
          </p:nvPr>
        </p:nvSpPr>
        <p:spPr/>
        <p:txBody>
          <a:bodyPr/>
          <a:lstStyle/>
          <a:p>
            <a:r>
              <a:rPr lang="en-US" dirty="0" smtClean="0"/>
              <a:t>Log records written to disk before data pages</a:t>
            </a:r>
          </a:p>
          <a:p>
            <a:r>
              <a:rPr lang="en-US" dirty="0" smtClean="0"/>
              <a:t>Allows database recovery</a:t>
            </a:r>
          </a:p>
          <a:p>
            <a:r>
              <a:rPr lang="en-US" dirty="0" smtClean="0"/>
              <a:t>Ensures D in ACID (Durability)</a:t>
            </a:r>
          </a:p>
          <a:p>
            <a:r>
              <a:rPr lang="en-US" dirty="0" smtClean="0"/>
              <a:t>Log writes use synchronous I/O</a:t>
            </a:r>
          </a:p>
          <a:p>
            <a:r>
              <a:rPr lang="en-US" dirty="0" smtClean="0"/>
              <a:t>Data page writes use asynchronous I/O</a:t>
            </a: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Transaction log</a:t>
            </a:r>
            <a:endParaRPr lang="en-US" dirty="0"/>
          </a:p>
        </p:txBody>
      </p:sp>
      <p:sp>
        <p:nvSpPr>
          <p:cNvPr id="3" name="Content Placeholder 2"/>
          <p:cNvSpPr>
            <a:spLocks noGrp="1"/>
          </p:cNvSpPr>
          <p:nvPr>
            <p:ph idx="1"/>
          </p:nvPr>
        </p:nvSpPr>
        <p:spPr/>
        <p:txBody>
          <a:bodyPr/>
          <a:lstStyle/>
          <a:p>
            <a:r>
              <a:rPr lang="en-US" dirty="0" smtClean="0"/>
              <a:t>So, is your transaction log important?</a:t>
            </a:r>
          </a:p>
          <a:p>
            <a:r>
              <a:rPr lang="en-US" dirty="0" smtClean="0"/>
              <a:t>Even more than the data files!</a:t>
            </a:r>
          </a:p>
          <a:p>
            <a:r>
              <a:rPr lang="en-US" dirty="0" smtClean="0"/>
              <a:t>There is no database without the log</a:t>
            </a:r>
          </a:p>
          <a:p>
            <a:r>
              <a:rPr lang="en-US" dirty="0" smtClean="0"/>
              <a:t>Disk performance crucial (sequential writes)</a:t>
            </a:r>
          </a:p>
          <a:p>
            <a:r>
              <a:rPr lang="en-US" dirty="0" smtClean="0"/>
              <a:t>Backup frequently!</a:t>
            </a:r>
          </a:p>
          <a:p>
            <a:r>
              <a:rPr lang="en-US" dirty="0" smtClean="0"/>
              <a:t>Don't let it run out of space (KB 873235)</a:t>
            </a:r>
          </a:p>
          <a:p>
            <a:r>
              <a:rPr lang="en-US" dirty="0" smtClean="0"/>
              <a:t>Every transaction is logged, but… </a:t>
            </a:r>
          </a:p>
          <a:p>
            <a:r>
              <a:rPr lang="en-US" dirty="0" err="1" smtClean="0"/>
              <a:t>sys.fn_dblog</a:t>
            </a:r>
            <a:r>
              <a:rPr lang="en-US" dirty="0" smtClean="0"/>
              <a:t>(NULL, NULL) (undocumented)</a:t>
            </a:r>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Recovery Models</a:t>
            </a:r>
            <a:endParaRPr lang="en-US" dirty="0"/>
          </a:p>
        </p:txBody>
      </p:sp>
      <p:sp>
        <p:nvSpPr>
          <p:cNvPr id="3" name="Content Placeholder 2"/>
          <p:cNvSpPr>
            <a:spLocks noGrp="1"/>
          </p:cNvSpPr>
          <p:nvPr>
            <p:ph idx="1"/>
          </p:nvPr>
        </p:nvSpPr>
        <p:spPr/>
        <p:txBody>
          <a:bodyPr/>
          <a:lstStyle/>
          <a:p>
            <a:r>
              <a:rPr lang="en-US" dirty="0" smtClean="0"/>
              <a:t>Behavior of logging depends on Recovery Model of the database</a:t>
            </a:r>
          </a:p>
          <a:p>
            <a:r>
              <a:rPr lang="en-US" dirty="0" smtClean="0"/>
              <a:t>Full</a:t>
            </a:r>
          </a:p>
          <a:p>
            <a:r>
              <a:rPr lang="en-US" dirty="0" smtClean="0"/>
              <a:t>Bulk-logged</a:t>
            </a:r>
          </a:p>
          <a:p>
            <a:r>
              <a:rPr lang="en-US" dirty="0" smtClean="0"/>
              <a:t>Simple</a:t>
            </a:r>
          </a:p>
          <a:p>
            <a:r>
              <a:rPr lang="en-US" dirty="0" smtClean="0"/>
              <a:t>Special Recovery Model for </a:t>
            </a:r>
            <a:r>
              <a:rPr lang="en-US" dirty="0" err="1" smtClean="0"/>
              <a:t>tempdb</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Recovery</a:t>
            </a:r>
            <a:endParaRPr lang="en-US" dirty="0"/>
          </a:p>
        </p:txBody>
      </p:sp>
      <p:sp>
        <p:nvSpPr>
          <p:cNvPr id="3" name="Content Placeholder 2"/>
          <p:cNvSpPr>
            <a:spLocks noGrp="1"/>
          </p:cNvSpPr>
          <p:nvPr>
            <p:ph idx="1"/>
          </p:nvPr>
        </p:nvSpPr>
        <p:spPr/>
        <p:txBody>
          <a:bodyPr/>
          <a:lstStyle/>
          <a:p>
            <a:r>
              <a:rPr lang="en-US" dirty="0" smtClean="0"/>
              <a:t>Process of bringing the database to a consistent state (after crash, restart, restore)</a:t>
            </a:r>
          </a:p>
          <a:p>
            <a:r>
              <a:rPr lang="en-US" dirty="0" smtClean="0"/>
              <a:t>Runs every time you bring the database online</a:t>
            </a:r>
          </a:p>
          <a:p>
            <a:r>
              <a:rPr lang="en-US" dirty="0" smtClean="0"/>
              <a:t>Rolls forward (redo) committed transactions</a:t>
            </a:r>
          </a:p>
          <a:p>
            <a:r>
              <a:rPr lang="en-US" dirty="0" smtClean="0"/>
              <a:t>Rolls back (undo) un-committed transactions</a:t>
            </a:r>
          </a:p>
          <a:p>
            <a:r>
              <a:rPr lang="en-US" dirty="0" smtClean="0"/>
              <a:t>Not to confuse with Backup Restore</a:t>
            </a:r>
          </a:p>
          <a:p>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ight Arrow 15"/>
          <p:cNvSpPr/>
          <p:nvPr/>
        </p:nvSpPr>
        <p:spPr bwMode="auto">
          <a:xfrm>
            <a:off x="5594550" y="4038602"/>
            <a:ext cx="3126658" cy="471948"/>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Tran 5</a:t>
            </a:r>
          </a:p>
        </p:txBody>
      </p:sp>
      <p:sp>
        <p:nvSpPr>
          <p:cNvPr id="2" name="Title 1"/>
          <p:cNvSpPr>
            <a:spLocks noGrp="1"/>
          </p:cNvSpPr>
          <p:nvPr>
            <p:ph type="title"/>
          </p:nvPr>
        </p:nvSpPr>
        <p:spPr/>
        <p:txBody>
          <a:bodyPr/>
          <a:lstStyle/>
          <a:p>
            <a:r>
              <a:rPr lang="en-US" dirty="0" smtClean="0"/>
              <a:t>Recovery</a:t>
            </a:r>
            <a:endParaRPr lang="en-US" dirty="0"/>
          </a:p>
        </p:txBody>
      </p:sp>
      <p:sp>
        <p:nvSpPr>
          <p:cNvPr id="4" name="Right Arrow 3"/>
          <p:cNvSpPr/>
          <p:nvPr/>
        </p:nvSpPr>
        <p:spPr bwMode="auto">
          <a:xfrm>
            <a:off x="575187" y="1570704"/>
            <a:ext cx="3126658" cy="471948"/>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Tran 1</a:t>
            </a:r>
          </a:p>
        </p:txBody>
      </p:sp>
      <p:sp>
        <p:nvSpPr>
          <p:cNvPr id="5" name="Right Arrow 4"/>
          <p:cNvSpPr/>
          <p:nvPr/>
        </p:nvSpPr>
        <p:spPr bwMode="auto">
          <a:xfrm>
            <a:off x="1059425" y="2187679"/>
            <a:ext cx="5850194" cy="471948"/>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Tran 2</a:t>
            </a:r>
          </a:p>
        </p:txBody>
      </p:sp>
      <p:sp>
        <p:nvSpPr>
          <p:cNvPr id="6" name="Right Arrow 5"/>
          <p:cNvSpPr/>
          <p:nvPr/>
        </p:nvSpPr>
        <p:spPr bwMode="auto">
          <a:xfrm>
            <a:off x="1457608" y="2804654"/>
            <a:ext cx="4928419" cy="471948"/>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Tran 3</a:t>
            </a:r>
          </a:p>
        </p:txBody>
      </p:sp>
      <p:sp>
        <p:nvSpPr>
          <p:cNvPr id="7" name="Right Arrow 6"/>
          <p:cNvSpPr/>
          <p:nvPr/>
        </p:nvSpPr>
        <p:spPr bwMode="auto">
          <a:xfrm>
            <a:off x="2069690" y="3421629"/>
            <a:ext cx="6314768" cy="471948"/>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Tran 4</a:t>
            </a:r>
          </a:p>
        </p:txBody>
      </p:sp>
      <p:grpSp>
        <p:nvGrpSpPr>
          <p:cNvPr id="15" name="Group 14"/>
          <p:cNvGrpSpPr/>
          <p:nvPr/>
        </p:nvGrpSpPr>
        <p:grpSpPr>
          <a:xfrm>
            <a:off x="7160335" y="1224115"/>
            <a:ext cx="705706" cy="4624244"/>
            <a:chOff x="7160335" y="1224115"/>
            <a:chExt cx="705706" cy="4624244"/>
          </a:xfrm>
        </p:grpSpPr>
        <p:cxnSp>
          <p:nvCxnSpPr>
            <p:cNvPr id="9" name="Straight Connector 8"/>
            <p:cNvCxnSpPr/>
            <p:nvPr/>
          </p:nvCxnSpPr>
          <p:spPr>
            <a:xfrm rot="16200000" flipH="1">
              <a:off x="5357352" y="3329447"/>
              <a:ext cx="4262283" cy="51619"/>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160335" y="5479027"/>
              <a:ext cx="705706" cy="369332"/>
            </a:xfrm>
            <a:prstGeom prst="rect">
              <a:avLst/>
            </a:prstGeom>
            <a:noFill/>
          </p:spPr>
          <p:txBody>
            <a:bodyPr wrap="none" rtlCol="0">
              <a:spAutoFit/>
            </a:bodyPr>
            <a:lstStyle/>
            <a:p>
              <a:r>
                <a:rPr lang="en-US" dirty="0" smtClean="0">
                  <a:solidFill>
                    <a:srgbClr val="FF0000"/>
                  </a:solidFill>
                </a:rPr>
                <a:t>Crash</a:t>
              </a:r>
              <a:endParaRPr lang="en-US" dirty="0">
                <a:solidFill>
                  <a:srgbClr val="FF0000"/>
                </a:solidFill>
              </a:endParaRPr>
            </a:p>
          </p:txBody>
        </p:sp>
      </p:grpSp>
      <p:grpSp>
        <p:nvGrpSpPr>
          <p:cNvPr id="12" name="Group 11"/>
          <p:cNvGrpSpPr/>
          <p:nvPr/>
        </p:nvGrpSpPr>
        <p:grpSpPr>
          <a:xfrm>
            <a:off x="3883734" y="1280651"/>
            <a:ext cx="1240532" cy="4624244"/>
            <a:chOff x="3421626" y="1128251"/>
            <a:chExt cx="1240532" cy="4624244"/>
          </a:xfrm>
        </p:grpSpPr>
        <p:cxnSp>
          <p:nvCxnSpPr>
            <p:cNvPr id="13" name="Straight Connector 12"/>
            <p:cNvCxnSpPr/>
            <p:nvPr/>
          </p:nvCxnSpPr>
          <p:spPr>
            <a:xfrm rot="16200000" flipH="1">
              <a:off x="1876733" y="3233583"/>
              <a:ext cx="4262283" cy="51619"/>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421626" y="5383163"/>
              <a:ext cx="1240532" cy="369332"/>
            </a:xfrm>
            <a:prstGeom prst="rect">
              <a:avLst/>
            </a:prstGeom>
            <a:noFill/>
          </p:spPr>
          <p:txBody>
            <a:bodyPr wrap="none" rtlCol="0">
              <a:spAutoFit/>
            </a:bodyPr>
            <a:lstStyle/>
            <a:p>
              <a:r>
                <a:rPr lang="en-US" dirty="0" smtClean="0"/>
                <a:t>Checkpoint</a:t>
              </a:r>
              <a:endParaRPr lang="en-US" dirty="0"/>
            </a:p>
          </p:txBody>
        </p:sp>
      </p:grpSp>
      <p:sp>
        <p:nvSpPr>
          <p:cNvPr id="18" name="Left Arrow 17"/>
          <p:cNvSpPr/>
          <p:nvPr/>
        </p:nvSpPr>
        <p:spPr bwMode="auto">
          <a:xfrm>
            <a:off x="2079522" y="3421627"/>
            <a:ext cx="5397910" cy="457200"/>
          </a:xfrm>
          <a:prstGeom prst="leftArrow">
            <a:avLst/>
          </a:prstGeom>
          <a:solidFill>
            <a:schemeClr val="accent6"/>
          </a:solidFill>
          <a:ln>
            <a:solidFill>
              <a:schemeClr val="accent6"/>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Undo </a:t>
            </a:r>
            <a:r>
              <a:rPr lang="en-US" sz="2000" dirty="0" err="1" smtClean="0">
                <a:solidFill>
                  <a:srgbClr val="FFFFFF"/>
                </a:solidFill>
                <a:effectLst>
                  <a:outerShdw blurRad="38100" dist="38100" dir="2700000" algn="tl">
                    <a:srgbClr val="000000">
                      <a:alpha val="43137"/>
                    </a:srgbClr>
                  </a:outerShdw>
                </a:effectLst>
                <a:latin typeface="Calibri" pitchFamily="34" charset="0"/>
              </a:rPr>
              <a:t>tran</a:t>
            </a:r>
            <a:r>
              <a:rPr lang="en-US" sz="2000" dirty="0" smtClean="0">
                <a:solidFill>
                  <a:srgbClr val="FFFFFF"/>
                </a:solidFill>
                <a:effectLst>
                  <a:outerShdw blurRad="38100" dist="38100" dir="2700000" algn="tl">
                    <a:srgbClr val="000000">
                      <a:alpha val="43137"/>
                    </a:srgbClr>
                  </a:outerShdw>
                </a:effectLst>
                <a:latin typeface="Calibri" pitchFamily="34" charset="0"/>
              </a:rPr>
              <a:t> 4</a:t>
            </a:r>
          </a:p>
        </p:txBody>
      </p:sp>
      <p:sp>
        <p:nvSpPr>
          <p:cNvPr id="19" name="Left Arrow 18"/>
          <p:cNvSpPr/>
          <p:nvPr/>
        </p:nvSpPr>
        <p:spPr bwMode="auto">
          <a:xfrm>
            <a:off x="5597012" y="4053350"/>
            <a:ext cx="1885335" cy="457200"/>
          </a:xfrm>
          <a:prstGeom prst="leftArrow">
            <a:avLst/>
          </a:prstGeom>
          <a:solidFill>
            <a:schemeClr val="accent6"/>
          </a:solidFill>
          <a:ln>
            <a:solidFill>
              <a:schemeClr val="accent6"/>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Undo </a:t>
            </a:r>
            <a:r>
              <a:rPr lang="en-US" sz="2000" dirty="0" err="1" smtClean="0">
                <a:solidFill>
                  <a:srgbClr val="FFFFFF"/>
                </a:solidFill>
                <a:effectLst>
                  <a:outerShdw blurRad="38100" dist="38100" dir="2700000" algn="tl">
                    <a:srgbClr val="000000">
                      <a:alpha val="43137"/>
                    </a:srgbClr>
                  </a:outerShdw>
                </a:effectLst>
                <a:latin typeface="Calibri" pitchFamily="34" charset="0"/>
              </a:rPr>
              <a:t>tran</a:t>
            </a:r>
            <a:r>
              <a:rPr lang="en-US" sz="2000" dirty="0" smtClean="0">
                <a:solidFill>
                  <a:srgbClr val="FFFFFF"/>
                </a:solidFill>
                <a:effectLst>
                  <a:outerShdw blurRad="38100" dist="38100" dir="2700000" algn="tl">
                    <a:srgbClr val="000000">
                      <a:alpha val="43137"/>
                    </a:srgbClr>
                  </a:outerShdw>
                </a:effectLst>
                <a:latin typeface="Calibri" pitchFamily="34" charset="0"/>
              </a:rPr>
              <a:t> 5</a:t>
            </a:r>
          </a:p>
        </p:txBody>
      </p:sp>
      <p:sp>
        <p:nvSpPr>
          <p:cNvPr id="20" name="Right Arrow 19"/>
          <p:cNvSpPr/>
          <p:nvPr/>
        </p:nvSpPr>
        <p:spPr bwMode="auto">
          <a:xfrm>
            <a:off x="4495799" y="2180304"/>
            <a:ext cx="2421195" cy="471948"/>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Redo Tran 2</a:t>
            </a:r>
          </a:p>
        </p:txBody>
      </p:sp>
      <p:sp>
        <p:nvSpPr>
          <p:cNvPr id="21" name="Right Arrow 20"/>
          <p:cNvSpPr/>
          <p:nvPr/>
        </p:nvSpPr>
        <p:spPr bwMode="auto">
          <a:xfrm>
            <a:off x="4500715" y="2804652"/>
            <a:ext cx="1885337" cy="471948"/>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Redo Tran 3</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par>
                          <p:cTn id="11" fill="hold">
                            <p:stCondLst>
                              <p:cond delay="1000"/>
                            </p:stCondLst>
                            <p:childTnLst>
                              <p:par>
                                <p:cTn id="12" presetID="34"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from="(-#ppt_w/2)" to="(#ppt_x)" calcmode="lin" valueType="num">
                                      <p:cBhvr>
                                        <p:cTn id="14" dur="600" fill="hold">
                                          <p:stCondLst>
                                            <p:cond delay="0"/>
                                          </p:stCondLst>
                                        </p:cTn>
                                        <p:tgtEl>
                                          <p:spTgt spid="5"/>
                                        </p:tgtEl>
                                        <p:attrNameLst>
                                          <p:attrName>ppt_x</p:attrName>
                                        </p:attrNameLst>
                                      </p:cBhvr>
                                    </p:anim>
                                    <p:anim from="0" to="-1.0" calcmode="lin" valueType="num">
                                      <p:cBhvr>
                                        <p:cTn id="15" dur="200" decel="50000" autoRev="1" fill="hold">
                                          <p:stCondLst>
                                            <p:cond delay="600"/>
                                          </p:stCondLst>
                                        </p:cTn>
                                        <p:tgtEl>
                                          <p:spTgt spid="5"/>
                                        </p:tgtEl>
                                        <p:attrNameLst>
                                          <p:attrName>xshear</p:attrName>
                                        </p:attrNameLst>
                                      </p:cBhvr>
                                    </p:anim>
                                    <p:animScale>
                                      <p:cBhvr>
                                        <p:cTn id="16" dur="200" decel="100000" autoRev="1" fill="hold">
                                          <p:stCondLst>
                                            <p:cond delay="600"/>
                                          </p:stCondLst>
                                        </p:cTn>
                                        <p:tgtEl>
                                          <p:spTgt spid="5"/>
                                        </p:tgtEl>
                                      </p:cBhvr>
                                      <p:from x="100000" y="100000"/>
                                      <p:to x="80000" y="100000"/>
                                    </p:animScale>
                                    <p:anim by="(#ppt_h/3+#ppt_w*0.1)" calcmode="lin" valueType="num">
                                      <p:cBhvr additive="sum">
                                        <p:cTn id="17" dur="200" decel="100000" autoRev="1" fill="hold">
                                          <p:stCondLst>
                                            <p:cond delay="600"/>
                                          </p:stCondLst>
                                        </p:cTn>
                                        <p:tgtEl>
                                          <p:spTgt spid="5"/>
                                        </p:tgtEl>
                                        <p:attrNameLst>
                                          <p:attrName>ppt_x</p:attrName>
                                        </p:attrNameLst>
                                      </p:cBhvr>
                                    </p:anim>
                                  </p:childTnLst>
                                </p:cTn>
                              </p:par>
                            </p:childTnLst>
                          </p:cTn>
                        </p:par>
                        <p:par>
                          <p:cTn id="18" fill="hold">
                            <p:stCondLst>
                              <p:cond delay="2000"/>
                            </p:stCondLst>
                            <p:childTnLst>
                              <p:par>
                                <p:cTn id="19" presetID="34" presetClass="entr" presetSubtype="0" fill="hold" grpId="1" nodeType="afterEffect">
                                  <p:stCondLst>
                                    <p:cond delay="0"/>
                                  </p:stCondLst>
                                  <p:childTnLst>
                                    <p:set>
                                      <p:cBhvr>
                                        <p:cTn id="20" dur="1" fill="hold">
                                          <p:stCondLst>
                                            <p:cond delay="0"/>
                                          </p:stCondLst>
                                        </p:cTn>
                                        <p:tgtEl>
                                          <p:spTgt spid="6"/>
                                        </p:tgtEl>
                                        <p:attrNameLst>
                                          <p:attrName>style.visibility</p:attrName>
                                        </p:attrNameLst>
                                      </p:cBhvr>
                                      <p:to>
                                        <p:strVal val="visible"/>
                                      </p:to>
                                    </p:set>
                                    <p:anim from="(-#ppt_w/2)" to="(#ppt_x)" calcmode="lin" valueType="num">
                                      <p:cBhvr>
                                        <p:cTn id="21" dur="600" fill="hold">
                                          <p:stCondLst>
                                            <p:cond delay="0"/>
                                          </p:stCondLst>
                                        </p:cTn>
                                        <p:tgtEl>
                                          <p:spTgt spid="6"/>
                                        </p:tgtEl>
                                        <p:attrNameLst>
                                          <p:attrName>ppt_x</p:attrName>
                                        </p:attrNameLst>
                                      </p:cBhvr>
                                    </p:anim>
                                    <p:anim from="0" to="-1.0" calcmode="lin" valueType="num">
                                      <p:cBhvr>
                                        <p:cTn id="22" dur="200" decel="50000" autoRev="1" fill="hold">
                                          <p:stCondLst>
                                            <p:cond delay="600"/>
                                          </p:stCondLst>
                                        </p:cTn>
                                        <p:tgtEl>
                                          <p:spTgt spid="6"/>
                                        </p:tgtEl>
                                        <p:attrNameLst>
                                          <p:attrName>xshear</p:attrName>
                                        </p:attrNameLst>
                                      </p:cBhvr>
                                    </p:anim>
                                    <p:animScale>
                                      <p:cBhvr>
                                        <p:cTn id="23" dur="200" decel="100000" autoRev="1" fill="hold">
                                          <p:stCondLst>
                                            <p:cond delay="600"/>
                                          </p:stCondLst>
                                        </p:cTn>
                                        <p:tgtEl>
                                          <p:spTgt spid="6"/>
                                        </p:tgtEl>
                                      </p:cBhvr>
                                      <p:from x="100000" y="100000"/>
                                      <p:to x="80000" y="100000"/>
                                    </p:animScale>
                                    <p:anim by="(#ppt_h/3+#ppt_w*0.1)" calcmode="lin" valueType="num">
                                      <p:cBhvr additive="sum">
                                        <p:cTn id="24" dur="200" decel="100000" autoRev="1" fill="hold">
                                          <p:stCondLst>
                                            <p:cond delay="600"/>
                                          </p:stCondLst>
                                        </p:cTn>
                                        <p:tgtEl>
                                          <p:spTgt spid="6"/>
                                        </p:tgtEl>
                                        <p:attrNameLst>
                                          <p:attrName>ppt_x</p:attrName>
                                        </p:attrNameLst>
                                      </p:cBhvr>
                                    </p:anim>
                                  </p:childTnLst>
                                </p:cTn>
                              </p:par>
                            </p:childTnLst>
                          </p:cTn>
                        </p:par>
                        <p:par>
                          <p:cTn id="25" fill="hold">
                            <p:stCondLst>
                              <p:cond delay="3000"/>
                            </p:stCondLst>
                            <p:childTnLst>
                              <p:par>
                                <p:cTn id="26" presetID="34" presetClass="entr" presetSubtype="0" fill="hold" grpId="0" nodeType="afterEffect">
                                  <p:stCondLst>
                                    <p:cond delay="0"/>
                                  </p:stCondLst>
                                  <p:iterate type="lt">
                                    <p:tmPct val="0"/>
                                  </p:iterate>
                                  <p:childTnLst>
                                    <p:set>
                                      <p:cBhvr>
                                        <p:cTn id="27" dur="1" fill="hold">
                                          <p:stCondLst>
                                            <p:cond delay="0"/>
                                          </p:stCondLst>
                                        </p:cTn>
                                        <p:tgtEl>
                                          <p:spTgt spid="7"/>
                                        </p:tgtEl>
                                        <p:attrNameLst>
                                          <p:attrName>style.visibility</p:attrName>
                                        </p:attrNameLst>
                                      </p:cBhvr>
                                      <p:to>
                                        <p:strVal val="visible"/>
                                      </p:to>
                                    </p:set>
                                    <p:anim from="(-#ppt_w/2)" to="(#ppt_x)" calcmode="lin" valueType="num">
                                      <p:cBhvr>
                                        <p:cTn id="28" dur="600" fill="hold">
                                          <p:stCondLst>
                                            <p:cond delay="0"/>
                                          </p:stCondLst>
                                        </p:cTn>
                                        <p:tgtEl>
                                          <p:spTgt spid="7"/>
                                        </p:tgtEl>
                                        <p:attrNameLst>
                                          <p:attrName>ppt_x</p:attrName>
                                        </p:attrNameLst>
                                      </p:cBhvr>
                                    </p:anim>
                                    <p:anim from="0" to="-1.0" calcmode="lin" valueType="num">
                                      <p:cBhvr>
                                        <p:cTn id="29" dur="200" decel="50000" autoRev="1" fill="hold">
                                          <p:stCondLst>
                                            <p:cond delay="600"/>
                                          </p:stCondLst>
                                        </p:cTn>
                                        <p:tgtEl>
                                          <p:spTgt spid="7"/>
                                        </p:tgtEl>
                                        <p:attrNameLst>
                                          <p:attrName>xshear</p:attrName>
                                        </p:attrNameLst>
                                      </p:cBhvr>
                                    </p:anim>
                                    <p:animScale>
                                      <p:cBhvr>
                                        <p:cTn id="30" dur="200" decel="100000" autoRev="1" fill="hold">
                                          <p:stCondLst>
                                            <p:cond delay="600"/>
                                          </p:stCondLst>
                                        </p:cTn>
                                        <p:tgtEl>
                                          <p:spTgt spid="7"/>
                                        </p:tgtEl>
                                      </p:cBhvr>
                                      <p:from x="100000" y="100000"/>
                                      <p:to x="80000" y="100000"/>
                                    </p:animScale>
                                    <p:anim by="(#ppt_h/3+#ppt_w*0.1)" calcmode="lin" valueType="num">
                                      <p:cBhvr additive="sum">
                                        <p:cTn id="31" dur="200" decel="100000" autoRev="1" fill="hold">
                                          <p:stCondLst>
                                            <p:cond delay="600"/>
                                          </p:stCondLst>
                                        </p:cTn>
                                        <p:tgtEl>
                                          <p:spTgt spid="7"/>
                                        </p:tgtEl>
                                        <p:attrNameLst>
                                          <p:attrName>ppt_x</p:attrName>
                                        </p:attrNameLst>
                                      </p:cBhvr>
                                    </p:anim>
                                  </p:childTnLst>
                                </p:cTn>
                              </p:par>
                            </p:childTnLst>
                          </p:cTn>
                        </p:par>
                        <p:par>
                          <p:cTn id="32" fill="hold">
                            <p:stCondLst>
                              <p:cond delay="4000"/>
                            </p:stCondLst>
                            <p:childTnLst>
                              <p:par>
                                <p:cTn id="33" presetID="34"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from="(-#ppt_w/2)" to="(#ppt_x)" calcmode="lin" valueType="num">
                                      <p:cBhvr>
                                        <p:cTn id="35" dur="600" fill="hold">
                                          <p:stCondLst>
                                            <p:cond delay="0"/>
                                          </p:stCondLst>
                                        </p:cTn>
                                        <p:tgtEl>
                                          <p:spTgt spid="16"/>
                                        </p:tgtEl>
                                        <p:attrNameLst>
                                          <p:attrName>ppt_x</p:attrName>
                                        </p:attrNameLst>
                                      </p:cBhvr>
                                    </p:anim>
                                    <p:anim from="0" to="-1.0" calcmode="lin" valueType="num">
                                      <p:cBhvr>
                                        <p:cTn id="36" dur="200" decel="50000" autoRev="1" fill="hold">
                                          <p:stCondLst>
                                            <p:cond delay="600"/>
                                          </p:stCondLst>
                                        </p:cTn>
                                        <p:tgtEl>
                                          <p:spTgt spid="16"/>
                                        </p:tgtEl>
                                        <p:attrNameLst>
                                          <p:attrName>xshear</p:attrName>
                                        </p:attrNameLst>
                                      </p:cBhvr>
                                    </p:anim>
                                    <p:animScale>
                                      <p:cBhvr>
                                        <p:cTn id="37" dur="200" decel="100000" autoRev="1" fill="hold">
                                          <p:stCondLst>
                                            <p:cond delay="600"/>
                                          </p:stCondLst>
                                        </p:cTn>
                                        <p:tgtEl>
                                          <p:spTgt spid="16"/>
                                        </p:tgtEl>
                                      </p:cBhvr>
                                      <p:from x="100000" y="100000"/>
                                      <p:to x="80000" y="100000"/>
                                    </p:animScale>
                                    <p:anim by="(#ppt_h/3+#ppt_w*0.1)" calcmode="lin" valueType="num">
                                      <p:cBhvr additive="sum">
                                        <p:cTn id="38" dur="200" decel="100000" autoRev="1" fill="hold">
                                          <p:stCondLst>
                                            <p:cond delay="600"/>
                                          </p:stCondLst>
                                        </p:cTn>
                                        <p:tgtEl>
                                          <p:spTgt spid="16"/>
                                        </p:tgtEl>
                                        <p:attrNameLst>
                                          <p:attrName>ppt_x</p:attrName>
                                        </p:attrNameLst>
                                      </p:cBhvr>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40" presetClass="entr" presetSubtype="0" fill="hold" grpId="0" nodeType="clickEffect">
                                  <p:stCondLst>
                                    <p:cond delay="0"/>
                                  </p:stCondLst>
                                  <p:iterate type="lt">
                                    <p:tmPct val="10000"/>
                                  </p:iterate>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1"/>
                                          </p:val>
                                        </p:tav>
                                        <p:tav tm="100000">
                                          <p:val>
                                            <p:strVal val="#ppt_x"/>
                                          </p:val>
                                        </p:tav>
                                      </p:tavLst>
                                    </p:anim>
                                    <p:anim calcmode="lin" valueType="num">
                                      <p:cBhvr>
                                        <p:cTn id="53" dur="1000" fill="hold"/>
                                        <p:tgtEl>
                                          <p:spTgt spid="20"/>
                                        </p:tgtEl>
                                        <p:attrNameLst>
                                          <p:attrName>ppt_y</p:attrName>
                                        </p:attrNameLst>
                                      </p:cBhvr>
                                      <p:tavLst>
                                        <p:tav tm="0">
                                          <p:val>
                                            <p:strVal val="#ppt_y"/>
                                          </p:val>
                                        </p:tav>
                                        <p:tav tm="100000">
                                          <p:val>
                                            <p:strVal val="#ppt_y"/>
                                          </p:val>
                                        </p:tav>
                                      </p:tavLst>
                                    </p:anim>
                                  </p:childTnLst>
                                </p:cTn>
                              </p:par>
                            </p:childTnLst>
                          </p:cTn>
                        </p:par>
                        <p:par>
                          <p:cTn id="54" fill="hold">
                            <p:stCondLst>
                              <p:cond delay="2000"/>
                            </p:stCondLst>
                            <p:childTnLst>
                              <p:par>
                                <p:cTn id="55" presetID="40" presetClass="entr" presetSubtype="0" fill="hold" grpId="0" nodeType="afterEffect">
                                  <p:stCondLst>
                                    <p:cond delay="0"/>
                                  </p:stCondLst>
                                  <p:iterate type="lt">
                                    <p:tmPct val="10000"/>
                                  </p:iterate>
                                  <p:childTnLst>
                                    <p:set>
                                      <p:cBhvr>
                                        <p:cTn id="56" dur="1" fill="hold">
                                          <p:stCondLst>
                                            <p:cond delay="0"/>
                                          </p:stCondLst>
                                        </p:cTn>
                                        <p:tgtEl>
                                          <p:spTgt spid="21"/>
                                        </p:tgtEl>
                                        <p:attrNameLst>
                                          <p:attrName>style.visibility</p:attrName>
                                        </p:attrNameLst>
                                      </p:cBhvr>
                                      <p:to>
                                        <p:strVal val="visible"/>
                                      </p:to>
                                    </p:set>
                                    <p:animEffect transition="in" filter="fade">
                                      <p:cBhvr>
                                        <p:cTn id="57" dur="1000"/>
                                        <p:tgtEl>
                                          <p:spTgt spid="21"/>
                                        </p:tgtEl>
                                      </p:cBhvr>
                                    </p:animEffect>
                                    <p:anim calcmode="lin" valueType="num">
                                      <p:cBhvr>
                                        <p:cTn id="58" dur="1000" fill="hold"/>
                                        <p:tgtEl>
                                          <p:spTgt spid="21"/>
                                        </p:tgtEl>
                                        <p:attrNameLst>
                                          <p:attrName>ppt_x</p:attrName>
                                        </p:attrNameLst>
                                      </p:cBhvr>
                                      <p:tavLst>
                                        <p:tav tm="0">
                                          <p:val>
                                            <p:strVal val="#ppt_x-.1"/>
                                          </p:val>
                                        </p:tav>
                                        <p:tav tm="100000">
                                          <p:val>
                                            <p:strVal val="#ppt_x"/>
                                          </p:val>
                                        </p:tav>
                                      </p:tavLst>
                                    </p:anim>
                                    <p:anim calcmode="lin" valueType="num">
                                      <p:cBhvr>
                                        <p:cTn id="59" dur="10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9" presetClass="entr" presetSubtype="0" fill="hold" grpId="0" nodeType="click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1000" fill="hold"/>
                                        <p:tgtEl>
                                          <p:spTgt spid="18"/>
                                        </p:tgtEl>
                                        <p:attrNameLst>
                                          <p:attrName>ppt_x</p:attrName>
                                        </p:attrNameLst>
                                      </p:cBhvr>
                                      <p:tavLst>
                                        <p:tav tm="0">
                                          <p:val>
                                            <p:strVal val="#ppt_x-.2"/>
                                          </p:val>
                                        </p:tav>
                                        <p:tav tm="100000">
                                          <p:val>
                                            <p:strVal val="#ppt_x"/>
                                          </p:val>
                                        </p:tav>
                                      </p:tavLst>
                                    </p:anim>
                                    <p:anim calcmode="lin" valueType="num">
                                      <p:cBhvr>
                                        <p:cTn id="65"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66" dur="1000"/>
                                        <p:tgtEl>
                                          <p:spTgt spid="18"/>
                                        </p:tgtEl>
                                      </p:cBhvr>
                                    </p:animEffect>
                                  </p:childTnLst>
                                </p:cTn>
                              </p:par>
                              <p:par>
                                <p:cTn id="67" presetID="10" presetClass="exit" presetSubtype="0" fill="hold" grpId="1" nodeType="withEffect">
                                  <p:stCondLst>
                                    <p:cond delay="0"/>
                                  </p:stCondLst>
                                  <p:iterate type="lt">
                                    <p:tmPct val="0"/>
                                  </p:iterate>
                                  <p:childTnLst>
                                    <p:animEffect transition="out" filter="fade">
                                      <p:cBhvr>
                                        <p:cTn id="68" dur="2000"/>
                                        <p:tgtEl>
                                          <p:spTgt spid="7"/>
                                        </p:tgtEl>
                                      </p:cBhvr>
                                    </p:animEffect>
                                    <p:set>
                                      <p:cBhvr>
                                        <p:cTn id="69" dur="1" fill="hold">
                                          <p:stCondLst>
                                            <p:cond delay="1999"/>
                                          </p:stCondLst>
                                        </p:cTn>
                                        <p:tgtEl>
                                          <p:spTgt spid="7"/>
                                        </p:tgtEl>
                                        <p:attrNameLst>
                                          <p:attrName>style.visibility</p:attrName>
                                        </p:attrNameLst>
                                      </p:cBhvr>
                                      <p:to>
                                        <p:strVal val="hidden"/>
                                      </p:to>
                                    </p:set>
                                  </p:childTnLst>
                                </p:cTn>
                              </p:par>
                            </p:childTnLst>
                          </p:cTn>
                        </p:par>
                        <p:par>
                          <p:cTn id="70" fill="hold">
                            <p:stCondLst>
                              <p:cond delay="2000"/>
                            </p:stCondLst>
                            <p:childTnLst>
                              <p:par>
                                <p:cTn id="71" presetID="29" presetClass="entr" presetSubtype="0"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1000" fill="hold"/>
                                        <p:tgtEl>
                                          <p:spTgt spid="19"/>
                                        </p:tgtEl>
                                        <p:attrNameLst>
                                          <p:attrName>ppt_x</p:attrName>
                                        </p:attrNameLst>
                                      </p:cBhvr>
                                      <p:tavLst>
                                        <p:tav tm="0">
                                          <p:val>
                                            <p:strVal val="#ppt_x-.2"/>
                                          </p:val>
                                        </p:tav>
                                        <p:tav tm="100000">
                                          <p:val>
                                            <p:strVal val="#ppt_x"/>
                                          </p:val>
                                        </p:tav>
                                      </p:tavLst>
                                    </p:anim>
                                    <p:anim calcmode="lin" valueType="num">
                                      <p:cBhvr>
                                        <p:cTn id="74"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75" dur="1000"/>
                                        <p:tgtEl>
                                          <p:spTgt spid="19"/>
                                        </p:tgtEl>
                                      </p:cBhvr>
                                    </p:animEffect>
                                  </p:childTnLst>
                                </p:cTn>
                              </p:par>
                              <p:par>
                                <p:cTn id="76" presetID="10" presetClass="exit" presetSubtype="0" fill="hold" grpId="1" nodeType="withEffect">
                                  <p:stCondLst>
                                    <p:cond delay="0"/>
                                  </p:stCondLst>
                                  <p:childTnLst>
                                    <p:animEffect transition="out" filter="fade">
                                      <p:cBhvr>
                                        <p:cTn id="77" dur="2000"/>
                                        <p:tgtEl>
                                          <p:spTgt spid="16"/>
                                        </p:tgtEl>
                                      </p:cBhvr>
                                    </p:animEffect>
                                    <p:set>
                                      <p:cBhvr>
                                        <p:cTn id="78" dur="1" fill="hold">
                                          <p:stCondLst>
                                            <p:cond delay="19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4" grpId="0" animBg="1"/>
      <p:bldP spid="5" grpId="0" animBg="1"/>
      <p:bldP spid="6" grpId="1" animBg="1"/>
      <p:bldP spid="7" grpId="0" animBg="1"/>
      <p:bldP spid="7" grpId="1" animBg="1"/>
      <p:bldP spid="18" grpId="0" animBg="1"/>
      <p:bldP spid="19" grpId="0" animBg="1"/>
      <p:bldP spid="20"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transactions</a:t>
            </a:r>
            <a:endParaRPr lang="en-US" dirty="0"/>
          </a:p>
        </p:txBody>
      </p:sp>
      <p:sp>
        <p:nvSpPr>
          <p:cNvPr id="3" name="Content Placeholder 2"/>
          <p:cNvSpPr>
            <a:spLocks noGrp="1"/>
          </p:cNvSpPr>
          <p:nvPr>
            <p:ph idx="1"/>
          </p:nvPr>
        </p:nvSpPr>
        <p:spPr/>
        <p:txBody>
          <a:bodyPr/>
          <a:lstStyle/>
          <a:p>
            <a:r>
              <a:rPr lang="en-US" dirty="0" smtClean="0"/>
              <a:t>Autocommit transactions</a:t>
            </a:r>
          </a:p>
          <a:p>
            <a:r>
              <a:rPr lang="en-US" dirty="0" smtClean="0"/>
              <a:t>Explicit transactions</a:t>
            </a:r>
          </a:p>
          <a:p>
            <a:r>
              <a:rPr lang="en-US" dirty="0" smtClean="0"/>
              <a:t>Implicit transactions</a:t>
            </a:r>
          </a:p>
          <a:p>
            <a:r>
              <a:rPr lang="en-US" dirty="0" smtClean="0"/>
              <a:t>Batch-scoped transactions (MARS)</a:t>
            </a:r>
          </a:p>
          <a:p>
            <a:r>
              <a:rPr lang="en-US" dirty="0" smtClean="0"/>
              <a:t>Distributed transactions</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Little XACT grows bigger</a:t>
            </a:r>
            <a:endParaRPr lang="en-US" dirty="0"/>
          </a:p>
        </p:txBody>
      </p:sp>
      <p:sp>
        <p:nvSpPr>
          <p:cNvPr id="9" name="Text Placeholder 8"/>
          <p:cNvSpPr>
            <a:spLocks noGrp="1"/>
          </p:cNvSpPr>
          <p:nvPr>
            <p:ph type="body" sz="quarter" idx="10"/>
          </p:nvPr>
        </p:nvSpPr>
        <p:spPr/>
        <p:txBody>
          <a:bodyPr/>
          <a:lstStyle/>
          <a:p>
            <a:r>
              <a:rPr lang="en-US" sz="2400" dirty="0" smtClean="0">
                <a:solidFill>
                  <a:srgbClr val="FF0000"/>
                </a:solidFill>
              </a:rPr>
              <a:t>BEGIN TRANSACTION</a:t>
            </a:r>
          </a:p>
          <a:p>
            <a:r>
              <a:rPr lang="en-US" sz="2400" dirty="0" smtClean="0"/>
              <a:t>	INSERT INTO T1 VALUES (1,'ABC')</a:t>
            </a:r>
          </a:p>
          <a:p>
            <a:r>
              <a:rPr lang="en-US" sz="2400" dirty="0" smtClean="0"/>
              <a:t>	</a:t>
            </a:r>
            <a:r>
              <a:rPr lang="en-US" sz="2400" dirty="0" smtClean="0">
                <a:solidFill>
                  <a:srgbClr val="FF0000"/>
                </a:solidFill>
              </a:rPr>
              <a:t>INSERT INTO T2 VALUES (2,'EFG')</a:t>
            </a:r>
          </a:p>
          <a:p>
            <a:r>
              <a:rPr lang="en-US" sz="2400" dirty="0" smtClean="0">
                <a:solidFill>
                  <a:srgbClr val="FF0000"/>
                </a:solidFill>
              </a:rPr>
              <a:t>COMMIT TRANSACTION</a:t>
            </a:r>
            <a:endParaRPr lang="en-US" sz="2000" dirty="0" smtClean="0">
              <a:solidFill>
                <a:srgbClr val="FF0000"/>
              </a:solidFill>
            </a:endParaRPr>
          </a:p>
          <a:p>
            <a:pPr lvl="1"/>
            <a:r>
              <a:rPr lang="en-US" sz="2000" dirty="0" smtClean="0"/>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Concurrency effects</a:t>
            </a:r>
            <a:endParaRPr lang="en-US" dirty="0"/>
          </a:p>
        </p:txBody>
      </p:sp>
      <p:sp>
        <p:nvSpPr>
          <p:cNvPr id="3" name="Content Placeholder 2"/>
          <p:cNvSpPr>
            <a:spLocks noGrp="1"/>
          </p:cNvSpPr>
          <p:nvPr>
            <p:ph idx="1"/>
          </p:nvPr>
        </p:nvSpPr>
        <p:spPr/>
        <p:txBody>
          <a:bodyPr/>
          <a:lstStyle/>
          <a:p>
            <a:r>
              <a:rPr lang="en-US" dirty="0" smtClean="0"/>
              <a:t>Lost update</a:t>
            </a:r>
          </a:p>
          <a:p>
            <a:r>
              <a:rPr lang="en-US" dirty="0" smtClean="0"/>
              <a:t>Dirty read</a:t>
            </a:r>
          </a:p>
          <a:p>
            <a:r>
              <a:rPr lang="en-US" dirty="0" err="1" smtClean="0"/>
              <a:t>Nonrepeatable</a:t>
            </a:r>
            <a:r>
              <a:rPr lang="en-US" dirty="0" smtClean="0"/>
              <a:t> read</a:t>
            </a:r>
          </a:p>
          <a:p>
            <a:r>
              <a:rPr lang="en-US" dirty="0" smtClean="0"/>
              <a:t>Phantom reads</a:t>
            </a:r>
          </a:p>
          <a:p>
            <a:r>
              <a:rPr lang="en-US" dirty="0" smtClean="0"/>
              <a:t>Missing or double-read rows</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Isolation levels</a:t>
            </a:r>
            <a:endParaRPr lang="en-US" dirty="0"/>
          </a:p>
        </p:txBody>
      </p:sp>
      <p:sp>
        <p:nvSpPr>
          <p:cNvPr id="3" name="Content Placeholder 2"/>
          <p:cNvSpPr>
            <a:spLocks noGrp="1"/>
          </p:cNvSpPr>
          <p:nvPr>
            <p:ph idx="1"/>
          </p:nvPr>
        </p:nvSpPr>
        <p:spPr/>
        <p:txBody>
          <a:bodyPr/>
          <a:lstStyle/>
          <a:p>
            <a:r>
              <a:rPr lang="en-US" dirty="0" smtClean="0"/>
              <a:t>Lock-based:</a:t>
            </a:r>
          </a:p>
          <a:p>
            <a:pPr lvl="1"/>
            <a:r>
              <a:rPr lang="en-US" dirty="0" smtClean="0"/>
              <a:t>Read uncommitted</a:t>
            </a:r>
          </a:p>
          <a:p>
            <a:pPr lvl="1"/>
            <a:r>
              <a:rPr lang="en-US" dirty="0" smtClean="0"/>
              <a:t>Read committed (default)</a:t>
            </a:r>
          </a:p>
          <a:p>
            <a:pPr lvl="1"/>
            <a:r>
              <a:rPr lang="en-US" dirty="0" smtClean="0"/>
              <a:t>Repeatable read</a:t>
            </a:r>
          </a:p>
          <a:p>
            <a:pPr lvl="1"/>
            <a:r>
              <a:rPr lang="en-US" dirty="0" smtClean="0"/>
              <a:t>Serializable </a:t>
            </a:r>
          </a:p>
          <a:p>
            <a:r>
              <a:rPr lang="en-US" dirty="0" smtClean="0"/>
              <a:t>Version-based (SQL 2005+)</a:t>
            </a:r>
          </a:p>
          <a:p>
            <a:pPr lvl="1"/>
            <a:r>
              <a:rPr lang="en-US" dirty="0" smtClean="0"/>
              <a:t>Read committed snapshot</a:t>
            </a:r>
          </a:p>
          <a:p>
            <a:pPr lvl="1"/>
            <a:r>
              <a:rPr lang="en-US" dirty="0" smtClean="0"/>
              <a:t>Snapshot</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Isolation</a:t>
            </a:r>
            <a:endParaRPr lang="en-US" dirty="0"/>
          </a:p>
        </p:txBody>
      </p:sp>
      <p:graphicFrame>
        <p:nvGraphicFramePr>
          <p:cNvPr id="6" name="Content Placeholder 5"/>
          <p:cNvGraphicFramePr>
            <a:graphicFrameLocks noGrp="1"/>
          </p:cNvGraphicFramePr>
          <p:nvPr>
            <p:ph idx="1"/>
          </p:nvPr>
        </p:nvGraphicFramePr>
        <p:xfrm>
          <a:off x="226142" y="1619342"/>
          <a:ext cx="8713597" cy="3649552"/>
        </p:xfrm>
        <a:graphic>
          <a:graphicData uri="http://schemas.openxmlformats.org/drawingml/2006/table">
            <a:tbl>
              <a:tblPr firstRow="1" bandRow="1">
                <a:tableStyleId>{0E3FDE45-AF77-4B5C-9715-49D594BDF05E}</a:tableStyleId>
              </a:tblPr>
              <a:tblGrid>
                <a:gridCol w="2007997"/>
                <a:gridCol w="1676400"/>
                <a:gridCol w="1676400"/>
                <a:gridCol w="1676400"/>
                <a:gridCol w="1676400"/>
              </a:tblGrid>
              <a:tr h="263525">
                <a:tc gridSpan="5">
                  <a:txBody>
                    <a:bodyPr/>
                    <a:lstStyle/>
                    <a:p>
                      <a:pPr marL="0" algn="ctr" defTabSz="914099" rtl="0" eaLnBrk="1" fontAlgn="base" latinLnBrk="0" hangingPunct="1">
                        <a:spcBef>
                          <a:spcPct val="0"/>
                        </a:spcBef>
                        <a:spcAft>
                          <a:spcPct val="0"/>
                        </a:spcAft>
                      </a:pPr>
                      <a:r>
                        <a:rPr lang="en-US" sz="2800" kern="1200" dirty="0" smtClean="0">
                          <a:effectLst>
                            <a:outerShdw blurRad="38100" dist="38100" dir="2700000" algn="tl">
                              <a:srgbClr val="000000">
                                <a:alpha val="43137"/>
                              </a:srgbClr>
                            </a:outerShdw>
                          </a:effectLst>
                        </a:rPr>
                        <a:t>Concurrency effects in</a:t>
                      </a:r>
                      <a:r>
                        <a:rPr lang="en-US" sz="2800" kern="1200" baseline="0" dirty="0" smtClean="0">
                          <a:effectLst>
                            <a:outerShdw blurRad="38100" dist="38100" dir="2700000" algn="tl">
                              <a:srgbClr val="000000">
                                <a:alpha val="43137"/>
                              </a:srgbClr>
                            </a:outerShdw>
                          </a:effectLst>
                        </a:rPr>
                        <a:t> isolation levels</a:t>
                      </a:r>
                      <a:endParaRPr lang="en-US" sz="2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24485">
                <a:tc>
                  <a:txBody>
                    <a:bodyPr/>
                    <a:lstStyle/>
                    <a:p>
                      <a:pPr algn="ctr"/>
                      <a:r>
                        <a:rPr lang="en-US" b="1" dirty="0" smtClean="0"/>
                        <a:t>Isolation level</a:t>
                      </a:r>
                      <a:endParaRPr lang="en-US" b="1" dirty="0"/>
                    </a:p>
                  </a:txBody>
                  <a:tcPr anchor="ctr"/>
                </a:tc>
                <a:tc>
                  <a:txBody>
                    <a:bodyPr/>
                    <a:lstStyle/>
                    <a:p>
                      <a:pPr algn="ctr"/>
                      <a:r>
                        <a:rPr lang="en-US" b="1" dirty="0" smtClean="0"/>
                        <a:t>Dirty Read</a:t>
                      </a:r>
                      <a:endParaRPr lang="en-US" b="1" dirty="0"/>
                    </a:p>
                  </a:txBody>
                  <a:tcPr anchor="ctr"/>
                </a:tc>
                <a:tc>
                  <a:txBody>
                    <a:bodyPr/>
                    <a:lstStyle/>
                    <a:p>
                      <a:pPr marL="0" algn="ctr" defTabSz="914099" rtl="0" eaLnBrk="1" fontAlgn="base" latinLnBrk="0" hangingPunct="1">
                        <a:spcBef>
                          <a:spcPct val="0"/>
                        </a:spcBef>
                        <a:spcAft>
                          <a:spcPct val="0"/>
                        </a:spcAft>
                        <a:defRPr/>
                      </a:pPr>
                      <a:r>
                        <a:rPr lang="en-US" sz="1800" b="1" kern="1200" dirty="0" err="1" smtClean="0">
                          <a:effectLst>
                            <a:outerShdw blurRad="38100" dist="38100" dir="2700000" algn="tl">
                              <a:srgbClr val="000000">
                                <a:alpha val="43137"/>
                              </a:srgbClr>
                            </a:outerShdw>
                          </a:effectLst>
                        </a:rPr>
                        <a:t>Nonrepeatable</a:t>
                      </a:r>
                      <a:r>
                        <a:rPr lang="en-US" sz="1800" b="1" kern="1200" dirty="0" smtClean="0">
                          <a:effectLst>
                            <a:outerShdw blurRad="38100" dist="38100" dir="2700000" algn="tl">
                              <a:srgbClr val="000000">
                                <a:alpha val="43137"/>
                              </a:srgbClr>
                            </a:outerShdw>
                          </a:effectLst>
                        </a:rPr>
                        <a:t> read</a:t>
                      </a:r>
                    </a:p>
                  </a:txBody>
                  <a:tcPr anchor="ctr"/>
                </a:tc>
                <a:tc>
                  <a:txBody>
                    <a:bodyPr/>
                    <a:lstStyle/>
                    <a:p>
                      <a:pPr algn="ctr"/>
                      <a:r>
                        <a:rPr lang="en-US" b="1" dirty="0" smtClean="0"/>
                        <a:t>Phantom read</a:t>
                      </a:r>
                      <a:endParaRPr lang="en-US" b="1" dirty="0"/>
                    </a:p>
                  </a:txBody>
                  <a:tcPr anchor="ctr"/>
                </a:tc>
                <a:tc>
                  <a:txBody>
                    <a:bodyPr/>
                    <a:lstStyle/>
                    <a:p>
                      <a:pPr algn="ctr"/>
                      <a:r>
                        <a:rPr lang="en-US" b="1" dirty="0" smtClean="0"/>
                        <a:t>Missing rows</a:t>
                      </a:r>
                      <a:endParaRPr lang="en-US" b="1" dirty="0"/>
                    </a:p>
                  </a:txBody>
                  <a:tcPr anchor="ctr"/>
                </a:tc>
              </a:tr>
              <a:tr h="462808">
                <a:tc>
                  <a:txBody>
                    <a:bodyPr/>
                    <a:lstStyle/>
                    <a:p>
                      <a:r>
                        <a:rPr lang="en-US" dirty="0" smtClean="0"/>
                        <a:t>Read uncommitted</a:t>
                      </a:r>
                      <a:endParaRPr lang="en-US" dirty="0"/>
                    </a:p>
                  </a:txBody>
                  <a:tcPr anchor="ctr"/>
                </a:tc>
                <a:tc>
                  <a:txBody>
                    <a:bodyPr/>
                    <a:lstStyle/>
                    <a:p>
                      <a:pPr algn="ctr"/>
                      <a:r>
                        <a:rPr lang="en-US" dirty="0" smtClean="0"/>
                        <a:t>Yes</a:t>
                      </a:r>
                      <a:endParaRPr lang="en-US" dirty="0"/>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Yes</a:t>
                      </a:r>
                    </a:p>
                  </a:txBody>
                  <a:tcPr anchor="ctr"/>
                </a:tc>
                <a:tc>
                  <a:txBody>
                    <a:bodyPr/>
                    <a:lstStyle/>
                    <a:p>
                      <a:pPr algn="ctr"/>
                      <a:r>
                        <a:rPr lang="en-US" dirty="0" smtClean="0"/>
                        <a:t>Yes</a:t>
                      </a:r>
                      <a:endParaRPr lang="en-US" dirty="0"/>
                    </a:p>
                  </a:txBody>
                  <a:tcPr anchor="ctr"/>
                </a:tc>
                <a:tc>
                  <a:txBody>
                    <a:bodyPr/>
                    <a:lstStyle/>
                    <a:p>
                      <a:pPr algn="ctr"/>
                      <a:r>
                        <a:rPr lang="en-US" dirty="0" smtClean="0"/>
                        <a:t>Yes</a:t>
                      </a:r>
                      <a:endParaRPr lang="en-US" dirty="0"/>
                    </a:p>
                  </a:txBody>
                  <a:tcPr anchor="ctr"/>
                </a:tc>
              </a:tr>
              <a:tr h="462808">
                <a:tc>
                  <a:txBody>
                    <a:bodyPr/>
                    <a:lstStyle/>
                    <a:p>
                      <a:r>
                        <a:rPr lang="en-US" dirty="0" smtClean="0"/>
                        <a:t>Read committed</a:t>
                      </a:r>
                    </a:p>
                    <a:p>
                      <a:r>
                        <a:rPr lang="en-US" dirty="0" smtClean="0"/>
                        <a:t>(inc.</a:t>
                      </a:r>
                      <a:r>
                        <a:rPr lang="en-US" baseline="0" dirty="0" smtClean="0"/>
                        <a:t> snapshot)</a:t>
                      </a:r>
                      <a:endParaRPr lang="en-US" dirty="0"/>
                    </a:p>
                  </a:txBody>
                  <a:tcPr anchor="ctr"/>
                </a:tc>
                <a:tc>
                  <a:txBody>
                    <a:bodyPr/>
                    <a:lstStyle/>
                    <a:p>
                      <a:pPr algn="ctr"/>
                      <a:r>
                        <a:rPr lang="en-US" dirty="0" smtClean="0"/>
                        <a:t>No</a:t>
                      </a:r>
                      <a:endParaRPr lang="en-US" dirty="0"/>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Yes</a:t>
                      </a:r>
                    </a:p>
                  </a:txBody>
                  <a:tcPr anchor="ctr"/>
                </a:tc>
                <a:tc>
                  <a:txBody>
                    <a:bodyPr/>
                    <a:lstStyle/>
                    <a:p>
                      <a:pPr algn="ctr"/>
                      <a:r>
                        <a:rPr lang="en-US" dirty="0" smtClean="0"/>
                        <a:t>Yes</a:t>
                      </a:r>
                      <a:endParaRPr lang="en-US" dirty="0"/>
                    </a:p>
                  </a:txBody>
                  <a:tcPr anchor="ctr"/>
                </a:tc>
                <a:tc>
                  <a:txBody>
                    <a:bodyPr/>
                    <a:lstStyle/>
                    <a:p>
                      <a:pPr algn="ctr"/>
                      <a:r>
                        <a:rPr lang="en-US" dirty="0" smtClean="0"/>
                        <a:t>Yes</a:t>
                      </a:r>
                      <a:endParaRPr lang="en-US" dirty="0"/>
                    </a:p>
                  </a:txBody>
                  <a:tcPr anchor="ctr"/>
                </a:tc>
              </a:tr>
              <a:tr h="462808">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dirty="0" smtClean="0"/>
                        <a:t>Repeatable read</a:t>
                      </a:r>
                    </a:p>
                  </a:txBody>
                  <a:tcPr anchor="ctr"/>
                </a:tc>
                <a:tc>
                  <a:txBody>
                    <a:bodyPr/>
                    <a:lstStyle/>
                    <a:p>
                      <a:pPr algn="ctr"/>
                      <a:r>
                        <a:rPr lang="en-US" dirty="0" smtClean="0"/>
                        <a:t>No</a:t>
                      </a:r>
                      <a:endParaRPr lang="en-US" dirty="0"/>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No</a:t>
                      </a:r>
                    </a:p>
                  </a:txBody>
                  <a:tcPr anchor="ctr"/>
                </a:tc>
                <a:tc>
                  <a:txBody>
                    <a:bodyPr/>
                    <a:lstStyle/>
                    <a:p>
                      <a:pPr algn="ctr"/>
                      <a:r>
                        <a:rPr lang="en-US" dirty="0" smtClean="0"/>
                        <a:t>Yes</a:t>
                      </a:r>
                      <a:endParaRPr lang="en-US" dirty="0"/>
                    </a:p>
                  </a:txBody>
                  <a:tcPr anchor="ctr"/>
                </a:tc>
                <a:tc>
                  <a:txBody>
                    <a:bodyPr/>
                    <a:lstStyle/>
                    <a:p>
                      <a:pPr algn="ctr"/>
                      <a:r>
                        <a:rPr lang="en-US" dirty="0" smtClean="0"/>
                        <a:t>No</a:t>
                      </a:r>
                      <a:endParaRPr lang="en-US" dirty="0"/>
                    </a:p>
                  </a:txBody>
                  <a:tcPr anchor="ctr"/>
                </a:tc>
              </a:tr>
              <a:tr h="462808">
                <a:tc>
                  <a:txBody>
                    <a:bodyPr/>
                    <a:lstStyle/>
                    <a:p>
                      <a:r>
                        <a:rPr lang="en-US" dirty="0" smtClean="0"/>
                        <a:t>Serializable</a:t>
                      </a:r>
                      <a:endParaRPr lang="en-US" dirty="0"/>
                    </a:p>
                  </a:txBody>
                  <a:tcPr anchor="ctr"/>
                </a:tc>
                <a:tc>
                  <a:txBody>
                    <a:bodyPr/>
                    <a:lstStyle/>
                    <a:p>
                      <a:pPr algn="ctr"/>
                      <a:r>
                        <a:rPr lang="en-US" dirty="0" smtClean="0"/>
                        <a:t>No</a:t>
                      </a:r>
                      <a:endParaRPr lang="en-US" dirty="0"/>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No</a:t>
                      </a:r>
                    </a:p>
                  </a:txBody>
                  <a:tcPr anchor="ctr"/>
                </a:tc>
                <a:tc>
                  <a:txBody>
                    <a:bodyPr/>
                    <a:lstStyle/>
                    <a:p>
                      <a:pPr algn="ctr"/>
                      <a:r>
                        <a:rPr lang="en-US" dirty="0" smtClean="0"/>
                        <a:t>No</a:t>
                      </a:r>
                      <a:endParaRPr lang="en-US" dirty="0"/>
                    </a:p>
                  </a:txBody>
                  <a:tcPr anchor="ctr"/>
                </a:tc>
                <a:tc>
                  <a:txBody>
                    <a:bodyPr/>
                    <a:lstStyle/>
                    <a:p>
                      <a:pPr algn="ctr"/>
                      <a:r>
                        <a:rPr lang="en-US" dirty="0" smtClean="0"/>
                        <a:t>No</a:t>
                      </a:r>
                      <a:endParaRPr lang="en-US" dirty="0"/>
                    </a:p>
                  </a:txBody>
                  <a:tcPr anchor="ctr"/>
                </a:tc>
              </a:tr>
              <a:tr h="462808">
                <a:tc>
                  <a:txBody>
                    <a:bodyPr/>
                    <a:lstStyle/>
                    <a:p>
                      <a:r>
                        <a:rPr lang="en-US" dirty="0" smtClean="0"/>
                        <a:t>Snapshot</a:t>
                      </a:r>
                      <a:endParaRPr lang="en-US" dirty="0"/>
                    </a:p>
                  </a:txBody>
                  <a:tcPr anchor="ctr"/>
                </a:tc>
                <a:tc>
                  <a:txBody>
                    <a:bodyPr/>
                    <a:lstStyle/>
                    <a:p>
                      <a:pPr algn="ctr"/>
                      <a:r>
                        <a:rPr lang="en-US" dirty="0" smtClean="0"/>
                        <a:t>No</a:t>
                      </a:r>
                      <a:endParaRPr lang="en-US" dirty="0"/>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No</a:t>
                      </a:r>
                    </a:p>
                  </a:txBody>
                  <a:tcPr anchor="ctr"/>
                </a:tc>
                <a:tc>
                  <a:txBody>
                    <a:bodyPr/>
                    <a:lstStyle/>
                    <a:p>
                      <a:pPr algn="ctr"/>
                      <a:r>
                        <a:rPr lang="en-US" dirty="0" smtClean="0"/>
                        <a:t>No</a:t>
                      </a:r>
                      <a:endParaRPr lang="en-US" dirty="0"/>
                    </a:p>
                  </a:txBody>
                  <a:tcPr anchor="ctr"/>
                </a:tc>
                <a:tc>
                  <a:txBody>
                    <a:bodyPr/>
                    <a:lstStyle/>
                    <a:p>
                      <a:pPr algn="ctr"/>
                      <a:r>
                        <a:rPr lang="en-US" dirty="0" smtClean="0"/>
                        <a:t>No</a:t>
                      </a:r>
                      <a:endParaRPr lang="en-US" dirty="0"/>
                    </a:p>
                  </a:txBody>
                  <a:tcPr anchor="ctr"/>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818739"/>
            <a:ext cx="7921912" cy="1337595"/>
          </a:xfrm>
        </p:spPr>
        <p:txBody>
          <a:bodyPr/>
          <a:lstStyle/>
          <a:p>
            <a:r>
              <a:rPr lang="en-US" sz="5400" dirty="0" err="1" smtClean="0"/>
              <a:t>Masterclass</a:t>
            </a:r>
            <a:r>
              <a:rPr lang="en-US" sz="5400" dirty="0" smtClean="0"/>
              <a:t>: A Day in the Life of a Database Transaction </a:t>
            </a:r>
            <a:endParaRPr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430273"/>
            <a:ext cx="3812443" cy="992650"/>
          </a:xfrm>
        </p:spPr>
        <p:txBody>
          <a:bodyPr/>
          <a:lstStyle/>
          <a:p>
            <a:r>
              <a:rPr lang="pl-PL" dirty="0" smtClean="0">
                <a:solidFill>
                  <a:schemeClr val="tx1"/>
                </a:solidFill>
              </a:rPr>
              <a:t>Maciej Pilecki</a:t>
            </a:r>
            <a:endParaRPr lang="en-US" dirty="0" smtClean="0">
              <a:solidFill>
                <a:schemeClr val="tx1"/>
              </a:solidFill>
            </a:endParaRPr>
          </a:p>
          <a:p>
            <a:r>
              <a:rPr lang="pl-PL" dirty="0" smtClean="0">
                <a:solidFill>
                  <a:schemeClr val="tx1"/>
                </a:solidFill>
              </a:rPr>
              <a:t>Project Botticelli Ltd.</a:t>
            </a:r>
            <a:endParaRPr lang="en-US" dirty="0" smtClean="0">
              <a:solidFill>
                <a:schemeClr val="tx1"/>
              </a:solidFill>
            </a:endParaRPr>
          </a:p>
          <a:p>
            <a:r>
              <a:rPr lang="en-US" dirty="0" smtClean="0">
                <a:solidFill>
                  <a:schemeClr val="tx1"/>
                </a:solidFill>
              </a:rPr>
              <a:t>Session Code: </a:t>
            </a:r>
            <a:r>
              <a:rPr lang="pl-PL" dirty="0" smtClean="0">
                <a:solidFill>
                  <a:schemeClr val="tx1"/>
                </a:solidFill>
              </a:rPr>
              <a:t>DAT402</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Transactions and performance</a:t>
            </a:r>
            <a:endParaRPr lang="en-US" dirty="0"/>
          </a:p>
        </p:txBody>
      </p:sp>
      <p:sp>
        <p:nvSpPr>
          <p:cNvPr id="3" name="Content Placeholder 2"/>
          <p:cNvSpPr>
            <a:spLocks noGrp="1"/>
          </p:cNvSpPr>
          <p:nvPr>
            <p:ph idx="1"/>
          </p:nvPr>
        </p:nvSpPr>
        <p:spPr>
          <a:xfrm>
            <a:off x="336755" y="1412874"/>
            <a:ext cx="8667135" cy="4561205"/>
          </a:xfrm>
        </p:spPr>
        <p:txBody>
          <a:bodyPr/>
          <a:lstStyle/>
          <a:p>
            <a:r>
              <a:rPr lang="en-US" dirty="0" smtClean="0"/>
              <a:t>Commit requires synchronous disk write</a:t>
            </a:r>
          </a:p>
          <a:p>
            <a:r>
              <a:rPr lang="en-US" dirty="0" smtClean="0"/>
              <a:t>Transaction log I/O throughput important!</a:t>
            </a:r>
          </a:p>
          <a:p>
            <a:r>
              <a:rPr lang="en-US" dirty="0" smtClean="0"/>
              <a:t>Number and size of transactions will affect performance (YMMV)</a:t>
            </a:r>
          </a:p>
          <a:p>
            <a:r>
              <a:rPr lang="en-US" dirty="0" smtClean="0"/>
              <a:t>Higher isolation = more locking = less concurrency</a:t>
            </a:r>
          </a:p>
          <a:p>
            <a:r>
              <a:rPr lang="en-US" dirty="0" smtClean="0"/>
              <a:t>Need to find a balance</a:t>
            </a:r>
          </a:p>
          <a:p>
            <a:r>
              <a:rPr lang="en-US" dirty="0" smtClean="0"/>
              <a:t>Don’t depend on auto-commit</a:t>
            </a:r>
          </a:p>
          <a:p>
            <a:r>
              <a:rPr lang="en-US" dirty="0" smtClean="0"/>
              <a:t>Control the size of your transactions!</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handling</a:t>
            </a:r>
            <a:endParaRPr lang="en-US" dirty="0"/>
          </a:p>
        </p:txBody>
      </p:sp>
      <p:sp>
        <p:nvSpPr>
          <p:cNvPr id="3" name="Content Placeholder 2"/>
          <p:cNvSpPr>
            <a:spLocks noGrp="1"/>
          </p:cNvSpPr>
          <p:nvPr>
            <p:ph idx="1"/>
          </p:nvPr>
        </p:nvSpPr>
        <p:spPr/>
        <p:txBody>
          <a:bodyPr/>
          <a:lstStyle/>
          <a:p>
            <a:r>
              <a:rPr lang="en-US" dirty="0" smtClean="0"/>
              <a:t>No atomicity guaranteed without error handling</a:t>
            </a:r>
          </a:p>
          <a:p>
            <a:r>
              <a:rPr lang="en-US" dirty="0" smtClean="0"/>
              <a:t>Pre-2005, use @@ERROR (ugly but works)</a:t>
            </a:r>
          </a:p>
          <a:p>
            <a:r>
              <a:rPr lang="en-US" dirty="0" smtClean="0"/>
              <a:t>2005 and later, use TRY/CATCH</a:t>
            </a:r>
          </a:p>
          <a:p>
            <a:r>
              <a:rPr lang="en-US" dirty="0" smtClean="0"/>
              <a:t>SET XACT_ABORT for auto rollback</a:t>
            </a:r>
          </a:p>
          <a:p>
            <a:r>
              <a:rPr lang="en-US" dirty="0" smtClean="0"/>
              <a:t>@@TRANCOUNT and XACT_STATE()</a:t>
            </a:r>
          </a:p>
          <a:p>
            <a:r>
              <a:rPr lang="en-US" dirty="0" smtClean="0"/>
              <a:t>Make sure you have a retry logic for deadlocks</a:t>
            </a:r>
          </a:p>
          <a:p>
            <a:r>
              <a:rPr lang="en-US" dirty="0" smtClean="0"/>
              <a:t>Application-side error handling important too!</a:t>
            </a:r>
          </a:p>
          <a:p>
            <a:r>
              <a:rPr lang="en-US" dirty="0" smtClean="0"/>
              <a:t>Good read: </a:t>
            </a:r>
          </a:p>
          <a:p>
            <a:pPr>
              <a:buNone/>
            </a:pPr>
            <a:r>
              <a:rPr lang="en-US" sz="2800" dirty="0" smtClean="0"/>
              <a:t>	http://www.sommarskog.se/error-handling-I.htm</a:t>
            </a:r>
            <a:endParaRPr lang="en-US" dirty="0"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Deadlocks</a:t>
            </a:r>
            <a:endParaRPr lang="en-US" dirty="0"/>
          </a:p>
        </p:txBody>
      </p:sp>
      <p:sp>
        <p:nvSpPr>
          <p:cNvPr id="3" name="Content Placeholder 2"/>
          <p:cNvSpPr>
            <a:spLocks noGrp="1"/>
          </p:cNvSpPr>
          <p:nvPr>
            <p:ph idx="1"/>
          </p:nvPr>
        </p:nvSpPr>
        <p:spPr>
          <a:xfrm>
            <a:off x="226145" y="1412874"/>
            <a:ext cx="8829367" cy="4561205"/>
          </a:xfrm>
        </p:spPr>
        <p:txBody>
          <a:bodyPr/>
          <a:lstStyle/>
          <a:p>
            <a:r>
              <a:rPr lang="en-US" dirty="0" smtClean="0"/>
              <a:t>Can not really (dependably) be avoided</a:t>
            </a:r>
          </a:p>
          <a:p>
            <a:r>
              <a:rPr lang="en-US" dirty="0" smtClean="0"/>
              <a:t>Well unless:</a:t>
            </a:r>
          </a:p>
          <a:p>
            <a:pPr lvl="1"/>
            <a:r>
              <a:rPr lang="en-US" dirty="0" smtClean="0"/>
              <a:t>Set database read-only</a:t>
            </a:r>
          </a:p>
          <a:p>
            <a:pPr lvl="1"/>
            <a:r>
              <a:rPr lang="en-US" dirty="0" smtClean="0"/>
              <a:t>Set database single-user</a:t>
            </a:r>
          </a:p>
          <a:p>
            <a:r>
              <a:rPr lang="en-US" dirty="0" smtClean="0"/>
              <a:t> But proven techniques exists to minimize chances</a:t>
            </a:r>
          </a:p>
          <a:p>
            <a:r>
              <a:rPr lang="en-US" dirty="0" smtClean="0"/>
              <a:t>SET DEADLOCK_PRIORITY</a:t>
            </a:r>
          </a:p>
          <a:p>
            <a:r>
              <a:rPr lang="en-US" dirty="0" smtClean="0"/>
              <a:t>SQL Profiler Deadlock Graph helps</a:t>
            </a:r>
          </a:p>
          <a:p>
            <a:r>
              <a:rPr lang="en-US" dirty="0" smtClean="0"/>
              <a:t>Handle error 1204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Little XACT learns a lesson</a:t>
            </a:r>
            <a:endParaRPr lang="en-US" dirty="0"/>
          </a:p>
        </p:txBody>
      </p:sp>
      <p:sp>
        <p:nvSpPr>
          <p:cNvPr id="9" name="Text Placeholder 8"/>
          <p:cNvSpPr>
            <a:spLocks noGrp="1"/>
          </p:cNvSpPr>
          <p:nvPr>
            <p:ph type="body" sz="quarter" idx="10"/>
          </p:nvPr>
        </p:nvSpPr>
        <p:spPr>
          <a:xfrm>
            <a:off x="387055" y="1572364"/>
            <a:ext cx="8346073" cy="4872681"/>
          </a:xfrm>
        </p:spPr>
        <p:txBody>
          <a:bodyPr/>
          <a:lstStyle/>
          <a:p>
            <a:r>
              <a:rPr lang="en-US" sz="2400" dirty="0" smtClean="0">
                <a:solidFill>
                  <a:schemeClr val="accent6"/>
                </a:solidFill>
              </a:rPr>
              <a:t>SET XACT_ABORT ON</a:t>
            </a:r>
          </a:p>
          <a:p>
            <a:r>
              <a:rPr lang="en-US" sz="2400" dirty="0" smtClean="0">
                <a:solidFill>
                  <a:schemeClr val="accent6"/>
                </a:solidFill>
              </a:rPr>
              <a:t>BEGIN TRY</a:t>
            </a:r>
          </a:p>
          <a:p>
            <a:r>
              <a:rPr lang="en-US" sz="2400" dirty="0" smtClean="0">
                <a:solidFill>
                  <a:schemeClr val="bg1"/>
                </a:solidFill>
              </a:rPr>
              <a:t>	BEGIN TRANSACTION</a:t>
            </a:r>
          </a:p>
          <a:p>
            <a:r>
              <a:rPr lang="en-US" sz="2400" dirty="0" smtClean="0">
                <a:solidFill>
                  <a:schemeClr val="bg1"/>
                </a:solidFill>
              </a:rPr>
              <a:t>		INSERT INTO T1 VALUES (1,'ABC')</a:t>
            </a:r>
          </a:p>
          <a:p>
            <a:r>
              <a:rPr lang="en-US" sz="2400" dirty="0" smtClean="0">
                <a:solidFill>
                  <a:schemeClr val="bg1"/>
                </a:solidFill>
              </a:rPr>
              <a:t>		INSERT INTO T2 VALUES (2,'EFG')</a:t>
            </a:r>
          </a:p>
          <a:p>
            <a:r>
              <a:rPr lang="en-US" sz="2400" dirty="0" smtClean="0">
                <a:solidFill>
                  <a:schemeClr val="bg1"/>
                </a:solidFill>
              </a:rPr>
              <a:t>	COMMIT TRANSACTION</a:t>
            </a:r>
          </a:p>
          <a:p>
            <a:r>
              <a:rPr lang="en-US" sz="2400" dirty="0" smtClean="0">
                <a:solidFill>
                  <a:schemeClr val="accent6"/>
                </a:solidFill>
              </a:rPr>
              <a:t>END TRY</a:t>
            </a:r>
          </a:p>
          <a:p>
            <a:r>
              <a:rPr lang="en-US" sz="2400" dirty="0" smtClean="0">
                <a:solidFill>
                  <a:schemeClr val="accent6"/>
                </a:solidFill>
              </a:rPr>
              <a:t>BEGIN CATCH</a:t>
            </a:r>
          </a:p>
          <a:p>
            <a:r>
              <a:rPr lang="en-US" sz="2400" dirty="0" smtClean="0">
                <a:solidFill>
                  <a:schemeClr val="accent6"/>
                </a:solidFill>
              </a:rPr>
              <a:t>	IF XACT_STATE() = -1</a:t>
            </a:r>
          </a:p>
          <a:p>
            <a:r>
              <a:rPr lang="en-US" sz="2400" dirty="0" smtClean="0">
                <a:solidFill>
                  <a:schemeClr val="accent6"/>
                </a:solidFill>
              </a:rPr>
              <a:t>		ROLLBACK TRANSACTION</a:t>
            </a:r>
          </a:p>
          <a:p>
            <a:r>
              <a:rPr lang="en-US" sz="2400" dirty="0" smtClean="0">
                <a:solidFill>
                  <a:schemeClr val="accent6"/>
                </a:solidFill>
              </a:rPr>
              <a:t>END CATCH</a:t>
            </a:r>
          </a:p>
          <a:p>
            <a:endParaRPr lang="en-US" sz="2000" dirty="0" smtClean="0">
              <a:solidFill>
                <a:schemeClr val="bg1"/>
              </a:solidFill>
            </a:endParaRPr>
          </a:p>
          <a:p>
            <a:pPr lvl="1"/>
            <a:r>
              <a:rPr lang="en-US" sz="2000" dirty="0" smtClean="0"/>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Nested transactions</a:t>
            </a:r>
            <a:endParaRPr lang="en-US" dirty="0"/>
          </a:p>
        </p:txBody>
      </p:sp>
      <p:sp>
        <p:nvSpPr>
          <p:cNvPr id="4" name="Rounded Rectangle 3"/>
          <p:cNvSpPr/>
          <p:nvPr/>
        </p:nvSpPr>
        <p:spPr bwMode="auto">
          <a:xfrm>
            <a:off x="427703" y="1025013"/>
            <a:ext cx="8089491" cy="4638368"/>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Outer transaction:</a:t>
            </a:r>
          </a:p>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BEGIN TRAN</a:t>
            </a:r>
          </a:p>
          <a:p>
            <a:pP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COMMIT TRAN</a:t>
            </a:r>
          </a:p>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ROLLBACK TRAN</a:t>
            </a:r>
          </a:p>
        </p:txBody>
      </p:sp>
      <p:sp>
        <p:nvSpPr>
          <p:cNvPr id="5" name="Rounded Rectangle 4"/>
          <p:cNvSpPr/>
          <p:nvPr/>
        </p:nvSpPr>
        <p:spPr bwMode="auto">
          <a:xfrm>
            <a:off x="1703439" y="2315498"/>
            <a:ext cx="5434781" cy="2123768"/>
          </a:xfrm>
          <a:prstGeom prst="round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Inner transaction:</a:t>
            </a:r>
          </a:p>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BEGIN TRAN</a:t>
            </a:r>
          </a:p>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	INSERT …</a:t>
            </a:r>
          </a:p>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	UPDATE …</a:t>
            </a:r>
          </a:p>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COMMIT TRAN</a:t>
            </a:r>
          </a:p>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ROLLBACK TRAN</a:t>
            </a:r>
          </a:p>
        </p:txBody>
      </p:sp>
      <p:sp>
        <p:nvSpPr>
          <p:cNvPr id="6" name="Up Arrow 5"/>
          <p:cNvSpPr/>
          <p:nvPr/>
        </p:nvSpPr>
        <p:spPr bwMode="auto">
          <a:xfrm>
            <a:off x="6105832" y="2337617"/>
            <a:ext cx="811162" cy="2079525"/>
          </a:xfrm>
          <a:prstGeom prst="upArrow">
            <a:avLst/>
          </a:prstGeom>
          <a:solidFill>
            <a:schemeClr val="tx2"/>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effectLst>
                  <a:outerShdw blurRad="38100" dist="38100" dir="2700000" algn="tl">
                    <a:srgbClr val="000000">
                      <a:alpha val="43137"/>
                    </a:srgbClr>
                  </a:outerShdw>
                </a:effectLst>
                <a:latin typeface="Calibri" pitchFamily="34" charset="0"/>
              </a:rPr>
              <a:t>Commit</a:t>
            </a:r>
          </a:p>
        </p:txBody>
      </p:sp>
      <p:sp>
        <p:nvSpPr>
          <p:cNvPr id="7" name="Up Arrow 6"/>
          <p:cNvSpPr/>
          <p:nvPr/>
        </p:nvSpPr>
        <p:spPr bwMode="auto">
          <a:xfrm>
            <a:off x="7239000" y="1061885"/>
            <a:ext cx="811162" cy="4576916"/>
          </a:xfrm>
          <a:prstGeom prst="upArrow">
            <a:avLst/>
          </a:prstGeom>
          <a:solidFill>
            <a:schemeClr val="tx2"/>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effectLst>
                  <a:outerShdw blurRad="38100" dist="38100" dir="2700000" algn="tl">
                    <a:srgbClr val="000000">
                      <a:alpha val="43137"/>
                    </a:srgbClr>
                  </a:outerShdw>
                </a:effectLst>
                <a:latin typeface="Calibri" pitchFamily="34" charset="0"/>
              </a:rPr>
              <a:t>Commit</a:t>
            </a:r>
          </a:p>
        </p:txBody>
      </p:sp>
      <p:sp>
        <p:nvSpPr>
          <p:cNvPr id="8" name="Up Arrow 7"/>
          <p:cNvSpPr/>
          <p:nvPr/>
        </p:nvSpPr>
        <p:spPr bwMode="auto">
          <a:xfrm>
            <a:off x="7243917" y="1066801"/>
            <a:ext cx="811162" cy="4576916"/>
          </a:xfrm>
          <a:prstGeom prst="upArrow">
            <a:avLst/>
          </a:prstGeom>
          <a:solidFill>
            <a:schemeClr val="accent6"/>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effectLst>
                  <a:outerShdw blurRad="38100" dist="38100" dir="2700000" algn="tl">
                    <a:srgbClr val="000000">
                      <a:alpha val="43137"/>
                    </a:srgbClr>
                  </a:outerShdw>
                </a:effectLst>
                <a:latin typeface="Calibri" pitchFamily="34" charset="0"/>
              </a:rPr>
              <a:t>Rollback</a:t>
            </a:r>
          </a:p>
        </p:txBody>
      </p:sp>
      <p:sp>
        <p:nvSpPr>
          <p:cNvPr id="9" name="Up Arrow 8"/>
          <p:cNvSpPr/>
          <p:nvPr/>
        </p:nvSpPr>
        <p:spPr bwMode="auto">
          <a:xfrm>
            <a:off x="6120582" y="1049594"/>
            <a:ext cx="811162" cy="3374921"/>
          </a:xfrm>
          <a:prstGeom prst="upArrow">
            <a:avLst/>
          </a:prstGeom>
          <a:solidFill>
            <a:schemeClr val="accent6"/>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effectLst>
                  <a:outerShdw blurRad="38100" dist="38100" dir="2700000" algn="tl">
                    <a:srgbClr val="000000">
                      <a:alpha val="43137"/>
                    </a:srgbClr>
                  </a:outerShdw>
                </a:effectLst>
                <a:latin typeface="Calibri" pitchFamily="34" charset="0"/>
              </a:rPr>
              <a:t>Rollback</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par>
                                <p:cTn id="27" presetID="12" presetClass="entr" presetSubtype="4"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slide(fromBottom)">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4">
                                            <p:txEl>
                                              <p:pRg st="11" end="11"/>
                                            </p:txEl>
                                          </p:spTgt>
                                        </p:tgtEl>
                                        <p:attrNameLst>
                                          <p:attrName>style.visibility</p:attrName>
                                        </p:attrNameLst>
                                      </p:cBhvr>
                                      <p:to>
                                        <p:strVal val="visible"/>
                                      </p:to>
                                    </p:set>
                                  </p:childTnLst>
                                </p:cTn>
                              </p:par>
                            </p:childTnLst>
                          </p:cTn>
                        </p:par>
                        <p:par>
                          <p:cTn id="34" fill="hold">
                            <p:stCondLst>
                              <p:cond delay="0"/>
                            </p:stCondLst>
                            <p:childTnLst>
                              <p:par>
                                <p:cTn id="35" presetID="12" presetClass="entr" presetSubtype="4"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slide(fromBottom)">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nodeType="clickEffect">
                                  <p:stCondLst>
                                    <p:cond delay="0"/>
                                  </p:stCondLst>
                                  <p:childTnLst>
                                    <p:set>
                                      <p:cBhvr>
                                        <p:cTn id="41" dur="1" fill="hold">
                                          <p:stCondLst>
                                            <p:cond delay="0"/>
                                          </p:stCondLst>
                                        </p:cTn>
                                        <p:tgtEl>
                                          <p:spTgt spid="4">
                                            <p:txEl>
                                              <p:pRg st="11" end="11"/>
                                            </p:txEl>
                                          </p:spTgt>
                                        </p:tgtEl>
                                        <p:attrNameLst>
                                          <p:attrName>style.visibility</p:attrName>
                                        </p:attrNameLst>
                                      </p:cBhvr>
                                      <p:to>
                                        <p:strVal val="hidden"/>
                                      </p:to>
                                    </p:set>
                                  </p:childTnLst>
                                </p:cTn>
                              </p:par>
                              <p:par>
                                <p:cTn id="42" presetID="1" presetClass="exit" presetSubtype="0" fill="hold" grpId="1" nodeType="withEffect">
                                  <p:stCondLst>
                                    <p:cond delay="0"/>
                                  </p:stCondLst>
                                  <p:childTnLst>
                                    <p:set>
                                      <p:cBhvr>
                                        <p:cTn id="43" dur="1" fill="hold">
                                          <p:stCondLst>
                                            <p:cond delay="0"/>
                                          </p:stCondLst>
                                        </p:cTn>
                                        <p:tgtEl>
                                          <p:spTgt spid="7"/>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4">
                                            <p:txEl>
                                              <p:pRg st="12" end="12"/>
                                            </p:txEl>
                                          </p:spTgt>
                                        </p:tgtEl>
                                        <p:attrNameLst>
                                          <p:attrName>style.visibility</p:attrName>
                                        </p:attrNameLst>
                                      </p:cBhvr>
                                      <p:to>
                                        <p:strVal val="visible"/>
                                      </p:to>
                                    </p:set>
                                  </p:childTnLst>
                                </p:cTn>
                              </p:par>
                            </p:childTnLst>
                          </p:cTn>
                        </p:par>
                        <p:par>
                          <p:cTn id="48" fill="hold">
                            <p:stCondLst>
                              <p:cond delay="0"/>
                            </p:stCondLst>
                            <p:childTnLst>
                              <p:par>
                                <p:cTn id="49" presetID="12" presetClass="entr" presetSubtype="4"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slide(fromBottom)">
                                      <p:cBhvr>
                                        <p:cTn id="51" dur="500"/>
                                        <p:tgtEl>
                                          <p:spTgt spid="8"/>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nodeType="clickEffect">
                                  <p:stCondLst>
                                    <p:cond delay="0"/>
                                  </p:stCondLst>
                                  <p:childTnLst>
                                    <p:set>
                                      <p:cBhvr>
                                        <p:cTn id="55" dur="1" fill="hold">
                                          <p:stCondLst>
                                            <p:cond delay="0"/>
                                          </p:stCondLst>
                                        </p:cTn>
                                        <p:tgtEl>
                                          <p:spTgt spid="4">
                                            <p:txEl>
                                              <p:pRg st="12" end="12"/>
                                            </p:txEl>
                                          </p:spTgt>
                                        </p:tgtEl>
                                        <p:attrNameLst>
                                          <p:attrName>style.visibility</p:attrName>
                                        </p:attrNameLst>
                                      </p:cBhvr>
                                      <p:to>
                                        <p:strVal val="hidden"/>
                                      </p:to>
                                    </p:set>
                                  </p:childTnLst>
                                </p:cTn>
                              </p:par>
                              <p:par>
                                <p:cTn id="56" presetID="1" presetClass="exit" presetSubtype="0" fill="hold" grpId="1" nodeType="withEffect">
                                  <p:stCondLst>
                                    <p:cond delay="0"/>
                                  </p:stCondLst>
                                  <p:childTnLst>
                                    <p:set>
                                      <p:cBhvr>
                                        <p:cTn id="57" dur="1" fill="hold">
                                          <p:stCondLst>
                                            <p:cond delay="0"/>
                                          </p:stCondLst>
                                        </p:cTn>
                                        <p:tgtEl>
                                          <p:spTgt spid="8"/>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 presetClass="exit" presetSubtype="0" fill="hold" nodeType="clickEffect">
                                  <p:stCondLst>
                                    <p:cond delay="0"/>
                                  </p:stCondLst>
                                  <p:childTnLst>
                                    <p:set>
                                      <p:cBhvr>
                                        <p:cTn id="61" dur="1" fill="hold">
                                          <p:stCondLst>
                                            <p:cond delay="0"/>
                                          </p:stCondLst>
                                        </p:cTn>
                                        <p:tgtEl>
                                          <p:spTgt spid="5">
                                            <p:txEl>
                                              <p:pRg st="4" end="4"/>
                                            </p:txEl>
                                          </p:spTgt>
                                        </p:tgtEl>
                                        <p:attrNameLst>
                                          <p:attrName>style.visibility</p:attrName>
                                        </p:attrNameLst>
                                      </p:cBhvr>
                                      <p:to>
                                        <p:strVal val="hidden"/>
                                      </p:to>
                                    </p:set>
                                  </p:childTnLst>
                                </p:cTn>
                              </p:par>
                              <p:par>
                                <p:cTn id="62" presetID="1" presetClass="exit" presetSubtype="0" fill="hold" grpId="1" nodeType="withEffect">
                                  <p:stCondLst>
                                    <p:cond delay="0"/>
                                  </p:stCondLst>
                                  <p:childTnLst>
                                    <p:set>
                                      <p:cBhvr>
                                        <p:cTn id="63" dur="1" fill="hold">
                                          <p:stCondLst>
                                            <p:cond delay="0"/>
                                          </p:stCondLst>
                                        </p:cTn>
                                        <p:tgtEl>
                                          <p:spTgt spid="6"/>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5">
                                            <p:txEl>
                                              <p:pRg st="5" end="5"/>
                                            </p:txEl>
                                          </p:spTgt>
                                        </p:tgtEl>
                                        <p:attrNameLst>
                                          <p:attrName>style.visibility</p:attrName>
                                        </p:attrNameLst>
                                      </p:cBhvr>
                                      <p:to>
                                        <p:strVal val="visible"/>
                                      </p:to>
                                    </p:set>
                                  </p:childTnLst>
                                </p:cTn>
                              </p:par>
                              <p:par>
                                <p:cTn id="68" presetID="12" presetClass="entr" presetSubtype="4" fill="hold" grpId="0" nodeType="with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slide(fromBottom)">
                                      <p:cBhvr>
                                        <p:cTn id="7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allAtOnce" animBg="1"/>
      <p:bldP spid="5" grpId="0" uiExpand="1" build="allAtOnce" animBg="1"/>
      <p:bldP spid="6" grpId="0" uiExpand="1" animBg="1"/>
      <p:bldP spid="6" grpId="1" animBg="1"/>
      <p:bldP spid="7" grpId="0" animBg="1"/>
      <p:bldP spid="7" grpId="1" animBg="1"/>
      <p:bldP spid="8" grpId="0" animBg="1"/>
      <p:bldP spid="8" grpId="1"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Nesting transactions</a:t>
            </a:r>
            <a:endParaRPr lang="en-US" dirty="0"/>
          </a:p>
        </p:txBody>
      </p:sp>
      <p:sp>
        <p:nvSpPr>
          <p:cNvPr id="3" name="Content Placeholder 2"/>
          <p:cNvSpPr>
            <a:spLocks noGrp="1"/>
          </p:cNvSpPr>
          <p:nvPr>
            <p:ph idx="1"/>
          </p:nvPr>
        </p:nvSpPr>
        <p:spPr/>
        <p:txBody>
          <a:bodyPr/>
          <a:lstStyle/>
          <a:p>
            <a:r>
              <a:rPr lang="en-US" dirty="0" smtClean="0"/>
              <a:t>Tricky!</a:t>
            </a:r>
          </a:p>
          <a:p>
            <a:r>
              <a:rPr lang="en-US" dirty="0" smtClean="0"/>
              <a:t>The outer-most transaction controls everything</a:t>
            </a:r>
          </a:p>
          <a:p>
            <a:r>
              <a:rPr lang="en-US" dirty="0" smtClean="0"/>
              <a:t>COMMIT applies to inner-most transaction</a:t>
            </a:r>
          </a:p>
          <a:p>
            <a:r>
              <a:rPr lang="en-US" dirty="0" smtClean="0"/>
              <a:t>ROLLBACK applies to outer-most transaction</a:t>
            </a:r>
          </a:p>
          <a:p>
            <a:r>
              <a:rPr lang="en-US" dirty="0" smtClean="0"/>
              <a:t>Careful with SPs and triggers</a:t>
            </a:r>
          </a:p>
          <a:p>
            <a:r>
              <a:rPr lang="en-US" dirty="0" smtClean="0"/>
              <a:t>Need to control @@TRANCOUNT</a:t>
            </a:r>
          </a:p>
          <a:p>
            <a:r>
              <a:rPr lang="en-US" dirty="0" smtClean="0"/>
              <a:t>Will generate error 266 (SP) or 3609 (trigger)</a:t>
            </a:r>
          </a:p>
          <a:p>
            <a:r>
              <a:rPr lang="en-US" dirty="0" smtClean="0"/>
              <a:t>Use </a:t>
            </a:r>
            <a:r>
              <a:rPr lang="en-US" dirty="0" err="1" smtClean="0"/>
              <a:t>Savepoints</a:t>
            </a:r>
            <a:r>
              <a:rPr lang="en-US" dirty="0" smtClean="0"/>
              <a:t> to control what is rolled back</a:t>
            </a:r>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Autonomous transactions</a:t>
            </a:r>
            <a:endParaRPr lang="en-US" dirty="0"/>
          </a:p>
        </p:txBody>
      </p:sp>
      <p:sp>
        <p:nvSpPr>
          <p:cNvPr id="3" name="Content Placeholder 2"/>
          <p:cNvSpPr>
            <a:spLocks noGrp="1"/>
          </p:cNvSpPr>
          <p:nvPr>
            <p:ph idx="1"/>
          </p:nvPr>
        </p:nvSpPr>
        <p:spPr/>
        <p:txBody>
          <a:bodyPr/>
          <a:lstStyle/>
          <a:p>
            <a:r>
              <a:rPr lang="en-US" dirty="0" smtClean="0"/>
              <a:t>No support for autonomous transactions yet</a:t>
            </a:r>
          </a:p>
          <a:p>
            <a:r>
              <a:rPr lang="en-US" dirty="0" smtClean="0"/>
              <a:t>No way to commit inner transaction independently of the outer transaction</a:t>
            </a:r>
          </a:p>
          <a:p>
            <a:r>
              <a:rPr lang="en-US" dirty="0" smtClean="0"/>
              <a:t>Connect item to vote for:</a:t>
            </a:r>
          </a:p>
          <a:p>
            <a:pPr>
              <a:buNone/>
            </a:pPr>
            <a:r>
              <a:rPr lang="en-US" sz="2400" dirty="0" smtClean="0"/>
              <a:t>http://connect.microsoft.com/SQLServer/feedback/ViewFeedback.aspx?FeedbackID=296870</a:t>
            </a:r>
          </a:p>
          <a:p>
            <a:pPr lvl="0"/>
            <a:r>
              <a:rPr lang="en-US" dirty="0" smtClean="0"/>
              <a:t>Table variables survive transaction rollback (can be used to hold the data)</a:t>
            </a:r>
          </a:p>
          <a:p>
            <a:pPr>
              <a:buNone/>
            </a:pP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Distributed transactions</a:t>
            </a:r>
            <a:endParaRPr lang="en-US" dirty="0"/>
          </a:p>
        </p:txBody>
      </p:sp>
      <p:sp>
        <p:nvSpPr>
          <p:cNvPr id="3" name="Content Placeholder 2"/>
          <p:cNvSpPr>
            <a:spLocks noGrp="1"/>
          </p:cNvSpPr>
          <p:nvPr>
            <p:ph idx="1"/>
          </p:nvPr>
        </p:nvSpPr>
        <p:spPr/>
        <p:txBody>
          <a:bodyPr/>
          <a:lstStyle/>
          <a:p>
            <a:r>
              <a:rPr lang="en-US" dirty="0" smtClean="0"/>
              <a:t>Any transaction that spans databases is a distributed transaction</a:t>
            </a:r>
          </a:p>
          <a:p>
            <a:r>
              <a:rPr lang="en-US" dirty="0" smtClean="0"/>
              <a:t>Within one instance, handled internally</a:t>
            </a:r>
          </a:p>
          <a:p>
            <a:r>
              <a:rPr lang="en-US" dirty="0" smtClean="0"/>
              <a:t>Across instances, uses Distributed Transaction Coordinator (DTC)</a:t>
            </a:r>
          </a:p>
          <a:p>
            <a:r>
              <a:rPr lang="en-US" dirty="0" smtClean="0"/>
              <a:t>Use two-phase commit (2PC):</a:t>
            </a:r>
          </a:p>
          <a:p>
            <a:pPr lvl="1"/>
            <a:r>
              <a:rPr lang="en-US" dirty="0" smtClean="0"/>
              <a:t>Prepare phase</a:t>
            </a:r>
          </a:p>
          <a:p>
            <a:pPr lvl="1"/>
            <a:r>
              <a:rPr lang="en-US" dirty="0" smtClean="0"/>
              <a:t>Commit phase</a:t>
            </a:r>
          </a:p>
          <a:p>
            <a:r>
              <a:rPr lang="en-US" dirty="0" smtClean="0"/>
              <a:t>in-doubt </a:t>
            </a:r>
            <a:r>
              <a:rPr lang="en-US" dirty="0" err="1" smtClean="0"/>
              <a:t>xact</a:t>
            </a:r>
            <a:r>
              <a:rPr lang="en-US" dirty="0" smtClean="0"/>
              <a:t> resolution option</a:t>
            </a:r>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Little XACT visits a friend</a:t>
            </a:r>
            <a:endParaRPr lang="en-US" dirty="0"/>
          </a:p>
        </p:txBody>
      </p:sp>
      <p:sp>
        <p:nvSpPr>
          <p:cNvPr id="9" name="Text Placeholder 8"/>
          <p:cNvSpPr>
            <a:spLocks noGrp="1"/>
          </p:cNvSpPr>
          <p:nvPr>
            <p:ph type="body" sz="quarter" idx="10"/>
          </p:nvPr>
        </p:nvSpPr>
        <p:spPr>
          <a:xfrm>
            <a:off x="387055" y="1572364"/>
            <a:ext cx="8346073" cy="4872681"/>
          </a:xfrm>
        </p:spPr>
        <p:txBody>
          <a:bodyPr/>
          <a:lstStyle/>
          <a:p>
            <a:r>
              <a:rPr lang="en-US" sz="2400" dirty="0" smtClean="0">
                <a:solidFill>
                  <a:schemeClr val="bg1"/>
                </a:solidFill>
              </a:rPr>
              <a:t>SET XACT_ABORT ON</a:t>
            </a:r>
          </a:p>
          <a:p>
            <a:r>
              <a:rPr lang="en-US" sz="2400" dirty="0" smtClean="0">
                <a:solidFill>
                  <a:schemeClr val="bg1"/>
                </a:solidFill>
              </a:rPr>
              <a:t>BEGIN TRY</a:t>
            </a:r>
          </a:p>
          <a:p>
            <a:r>
              <a:rPr lang="en-US" sz="2400" dirty="0" smtClean="0">
                <a:solidFill>
                  <a:schemeClr val="bg1"/>
                </a:solidFill>
              </a:rPr>
              <a:t>	BEGIN TRANSACTION</a:t>
            </a:r>
          </a:p>
          <a:p>
            <a:r>
              <a:rPr lang="en-US" sz="2400" dirty="0" smtClean="0">
                <a:solidFill>
                  <a:schemeClr val="bg1"/>
                </a:solidFill>
              </a:rPr>
              <a:t>		INSERT INTO T1 VALUES (1,'ABC')</a:t>
            </a:r>
          </a:p>
          <a:p>
            <a:r>
              <a:rPr lang="en-US" sz="2400" dirty="0" smtClean="0">
                <a:solidFill>
                  <a:schemeClr val="bg1"/>
                </a:solidFill>
              </a:rPr>
              <a:t>		INSERT INTO </a:t>
            </a:r>
            <a:r>
              <a:rPr lang="en-US" sz="2400" dirty="0" smtClean="0">
                <a:solidFill>
                  <a:schemeClr val="accent6"/>
                </a:solidFill>
              </a:rPr>
              <a:t>SERVER2.MyDB.dbo.</a:t>
            </a:r>
            <a:r>
              <a:rPr lang="en-US" sz="2400" dirty="0" smtClean="0">
                <a:solidFill>
                  <a:schemeClr val="bg1"/>
                </a:solidFill>
              </a:rPr>
              <a:t>T2 				VALUES (2,'EFG')</a:t>
            </a:r>
          </a:p>
          <a:p>
            <a:r>
              <a:rPr lang="en-US" sz="2400" dirty="0" smtClean="0">
                <a:solidFill>
                  <a:schemeClr val="bg1"/>
                </a:solidFill>
              </a:rPr>
              <a:t>	COMMIT TRANSACTION</a:t>
            </a:r>
          </a:p>
          <a:p>
            <a:r>
              <a:rPr lang="en-US" sz="2400" dirty="0" smtClean="0">
                <a:solidFill>
                  <a:schemeClr val="bg1"/>
                </a:solidFill>
              </a:rPr>
              <a:t>END TRY</a:t>
            </a:r>
          </a:p>
          <a:p>
            <a:r>
              <a:rPr lang="en-US" sz="2400" dirty="0" smtClean="0">
                <a:solidFill>
                  <a:schemeClr val="bg1"/>
                </a:solidFill>
              </a:rPr>
              <a:t>BEGIN CATCH</a:t>
            </a:r>
          </a:p>
          <a:p>
            <a:r>
              <a:rPr lang="en-US" sz="2400" dirty="0" smtClean="0">
                <a:solidFill>
                  <a:schemeClr val="bg1"/>
                </a:solidFill>
              </a:rPr>
              <a:t>	IF XACT_STATE() = -1</a:t>
            </a:r>
          </a:p>
          <a:p>
            <a:r>
              <a:rPr lang="en-US" sz="2400" dirty="0" smtClean="0">
                <a:solidFill>
                  <a:schemeClr val="bg1"/>
                </a:solidFill>
              </a:rPr>
              <a:t>		ROLLBACK TRANSACTION</a:t>
            </a:r>
          </a:p>
          <a:p>
            <a:r>
              <a:rPr lang="en-US" sz="2400" dirty="0" smtClean="0">
                <a:solidFill>
                  <a:schemeClr val="bg1"/>
                </a:solidFill>
              </a:rPr>
              <a:t>END CATCH</a:t>
            </a:r>
          </a:p>
          <a:p>
            <a:endParaRPr lang="en-US" sz="2000" dirty="0" smtClean="0">
              <a:solidFill>
                <a:schemeClr val="bg1"/>
              </a:solidFill>
            </a:endParaRPr>
          </a:p>
          <a:p>
            <a:pPr lvl="1"/>
            <a:r>
              <a:rPr lang="en-US" sz="2000" dirty="0" smtClean="0"/>
              <a:t> </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Coding efficient transactions</a:t>
            </a:r>
            <a:endParaRPr lang="en-US" dirty="0"/>
          </a:p>
        </p:txBody>
      </p:sp>
      <p:sp>
        <p:nvSpPr>
          <p:cNvPr id="3" name="Content Placeholder 2"/>
          <p:cNvSpPr>
            <a:spLocks noGrp="1"/>
          </p:cNvSpPr>
          <p:nvPr>
            <p:ph idx="1"/>
          </p:nvPr>
        </p:nvSpPr>
        <p:spPr/>
        <p:txBody>
          <a:bodyPr/>
          <a:lstStyle/>
          <a:p>
            <a:r>
              <a:rPr lang="en-US" dirty="0" smtClean="0"/>
              <a:t>Keep it short!</a:t>
            </a:r>
          </a:p>
          <a:p>
            <a:r>
              <a:rPr lang="en-US" dirty="0" smtClean="0"/>
              <a:t>No user input or interaction!</a:t>
            </a:r>
          </a:p>
          <a:p>
            <a:r>
              <a:rPr lang="en-US" dirty="0" smtClean="0"/>
              <a:t>Limit the amount of data accessed</a:t>
            </a:r>
          </a:p>
          <a:p>
            <a:r>
              <a:rPr lang="en-US" dirty="0" smtClean="0"/>
              <a:t>Use appropriate isolation level</a:t>
            </a:r>
          </a:p>
          <a:p>
            <a:r>
              <a:rPr lang="en-US" dirty="0" smtClean="0"/>
              <a:t>Use locking hints to customize </a:t>
            </a:r>
          </a:p>
          <a:p>
            <a:r>
              <a:rPr lang="en-US" dirty="0" smtClean="0"/>
              <a:t>Don’t forget error handling</a:t>
            </a:r>
          </a:p>
          <a:p>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pl-PL" dirty="0" smtClean="0"/>
              <a:t>SELECT About FROM Speakers</a:t>
            </a:r>
            <a:br>
              <a:rPr lang="pl-PL" dirty="0" smtClean="0"/>
            </a:br>
            <a:r>
              <a:rPr lang="pl-PL" dirty="0" smtClean="0"/>
              <a:t>WHERE Name = ’Maciej Pilecki’</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pl-PL" sz="2800" dirty="0" smtClean="0"/>
              <a:t>Over 10 years of SQL Server experience</a:t>
            </a:r>
          </a:p>
          <a:p>
            <a:r>
              <a:rPr lang="en-US" sz="2800" dirty="0" smtClean="0"/>
              <a:t>SQL Server MVP since Jan 2006</a:t>
            </a:r>
          </a:p>
          <a:p>
            <a:r>
              <a:rPr lang="en-US" sz="2800" dirty="0" smtClean="0"/>
              <a:t>Specializing in SQL Server database development</a:t>
            </a:r>
            <a:r>
              <a:rPr lang="pl-PL" sz="2800" dirty="0" smtClean="0"/>
              <a:t>, </a:t>
            </a:r>
            <a:r>
              <a:rPr lang="en-US" sz="2800" dirty="0" smtClean="0"/>
              <a:t>administration</a:t>
            </a:r>
            <a:r>
              <a:rPr lang="pl-PL" sz="2800" dirty="0" smtClean="0"/>
              <a:t>, performance </a:t>
            </a:r>
            <a:r>
              <a:rPr lang="en-US" sz="2800" dirty="0" smtClean="0"/>
              <a:t>tuning </a:t>
            </a:r>
            <a:r>
              <a:rPr lang="en-US" sz="2800" dirty="0" smtClean="0"/>
              <a:t/>
            </a:r>
            <a:br>
              <a:rPr lang="en-US" sz="2800" dirty="0" smtClean="0"/>
            </a:br>
            <a:r>
              <a:rPr lang="en-US" sz="2800" dirty="0" smtClean="0"/>
              <a:t>and </a:t>
            </a:r>
            <a:r>
              <a:rPr lang="pl-PL" sz="2800" dirty="0" smtClean="0"/>
              <a:t>troubleshooting </a:t>
            </a:r>
            <a:endParaRPr lang="en-US" sz="2800" dirty="0" smtClean="0"/>
          </a:p>
          <a:p>
            <a:r>
              <a:rPr lang="en-US" sz="2800" dirty="0" smtClean="0"/>
              <a:t>Delivering consulting services around the world (special discounted rate for </a:t>
            </a:r>
            <a:r>
              <a:rPr lang="en-US" sz="2800" dirty="0" err="1" smtClean="0"/>
              <a:t>TechEd</a:t>
            </a:r>
            <a:r>
              <a:rPr lang="en-US" sz="2800" dirty="0" smtClean="0"/>
              <a:t> attendees)</a:t>
            </a:r>
          </a:p>
          <a:p>
            <a:r>
              <a:rPr lang="en-US" sz="2800" dirty="0" smtClean="0"/>
              <a:t>Frequent speaker at many international conferences</a:t>
            </a:r>
          </a:p>
          <a:p>
            <a:r>
              <a:rPr lang="pl-PL" sz="2800" dirty="0" smtClean="0"/>
              <a:t>Living in Wroclaw, Poland</a:t>
            </a:r>
            <a:endParaRPr lang="en-US" sz="2800" dirty="0" smtClean="0"/>
          </a:p>
          <a:p>
            <a:pPr lvl="2"/>
            <a:endParaRPr lang="en-US" sz="2000" dirty="0" smtClean="0"/>
          </a:p>
        </p:txBody>
      </p:sp>
      <p:pic>
        <p:nvPicPr>
          <p:cNvPr id="4" name="Picture 8" descr="probwht-jpg.jpg"/>
          <p:cNvPicPr>
            <a:picLocks noChangeAspect="1"/>
          </p:cNvPicPr>
          <p:nvPr/>
        </p:nvPicPr>
        <p:blipFill>
          <a:blip r:embed="rId3"/>
          <a:srcRect/>
          <a:stretch>
            <a:fillRect/>
          </a:stretch>
        </p:blipFill>
        <p:spPr bwMode="auto">
          <a:xfrm>
            <a:off x="6782431" y="1640285"/>
            <a:ext cx="1945507" cy="98492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to get some interesting info</a:t>
            </a:r>
            <a:endParaRPr lang="en-US" dirty="0"/>
          </a:p>
        </p:txBody>
      </p:sp>
      <p:sp>
        <p:nvSpPr>
          <p:cNvPr id="3" name="Content Placeholder 2"/>
          <p:cNvSpPr>
            <a:spLocks noGrp="1"/>
          </p:cNvSpPr>
          <p:nvPr>
            <p:ph idx="1"/>
          </p:nvPr>
        </p:nvSpPr>
        <p:spPr/>
        <p:txBody>
          <a:bodyPr/>
          <a:lstStyle/>
          <a:p>
            <a:r>
              <a:rPr lang="en-US" dirty="0" err="1" smtClean="0"/>
              <a:t>sys.dm_tran_active_transactions</a:t>
            </a:r>
            <a:r>
              <a:rPr lang="en-US" dirty="0" smtClean="0"/>
              <a:t> </a:t>
            </a:r>
          </a:p>
          <a:p>
            <a:r>
              <a:rPr lang="en-US" dirty="0" err="1" smtClean="0"/>
              <a:t>sys.dm_tran_database_transactions</a:t>
            </a:r>
            <a:endParaRPr lang="en-US" dirty="0" smtClean="0"/>
          </a:p>
          <a:p>
            <a:r>
              <a:rPr lang="en-US" dirty="0" err="1" smtClean="0"/>
              <a:t>sys.dm_tran_session_transactions</a:t>
            </a:r>
            <a:r>
              <a:rPr lang="en-US" dirty="0" smtClean="0"/>
              <a:t> </a:t>
            </a:r>
          </a:p>
          <a:p>
            <a:r>
              <a:rPr lang="en-US" dirty="0" err="1" smtClean="0"/>
              <a:t>sys.dm_tran_locks</a:t>
            </a:r>
            <a:endParaRPr lang="en-US" dirty="0" smtClean="0"/>
          </a:p>
          <a:p>
            <a:r>
              <a:rPr lang="en-US" dirty="0" smtClean="0"/>
              <a:t>DBCC OPENTRAN</a:t>
            </a:r>
          </a:p>
          <a:p>
            <a:r>
              <a:rPr lang="en-US" dirty="0" err="1" smtClean="0"/>
              <a:t>SQLTransaction</a:t>
            </a:r>
            <a:r>
              <a:rPr lang="en-US" dirty="0" smtClean="0"/>
              <a:t> Profiler event</a:t>
            </a:r>
            <a:endParaRPr lang="en-US"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pl-PL" dirty="0" smtClean="0"/>
              <a:t>The basics of transaction processing</a:t>
            </a:r>
          </a:p>
          <a:p>
            <a:r>
              <a:rPr lang="pl-PL" dirty="0" smtClean="0"/>
              <a:t>Transaction logging and recovery</a:t>
            </a:r>
          </a:p>
          <a:p>
            <a:r>
              <a:rPr lang="pl-PL" dirty="0" smtClean="0"/>
              <a:t>Isolation levels</a:t>
            </a:r>
          </a:p>
          <a:p>
            <a:r>
              <a:rPr lang="pl-PL" dirty="0" smtClean="0"/>
              <a:t>Transactions and performance</a:t>
            </a:r>
          </a:p>
          <a:p>
            <a:r>
              <a:rPr lang="pl-PL" dirty="0" smtClean="0"/>
              <a:t>Error handling</a:t>
            </a:r>
          </a:p>
          <a:p>
            <a:r>
              <a:rPr lang="pl-PL" dirty="0" smtClean="0"/>
              <a:t>Nested transactions</a:t>
            </a:r>
          </a:p>
          <a:p>
            <a:r>
              <a:rPr lang="pl-PL" dirty="0" smtClean="0"/>
              <a:t>Distributed transactions</a:t>
            </a:r>
          </a:p>
          <a:p>
            <a:r>
              <a:rPr lang="pl-PL" dirty="0" smtClean="0"/>
              <a:t>Coding transactions</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find me</a:t>
            </a:r>
            <a:endParaRPr lang="en-US" dirty="0"/>
          </a:p>
        </p:txBody>
      </p:sp>
      <p:sp>
        <p:nvSpPr>
          <p:cNvPr id="3" name="Content Placeholder 2"/>
          <p:cNvSpPr>
            <a:spLocks noGrp="1"/>
          </p:cNvSpPr>
          <p:nvPr>
            <p:ph idx="1"/>
          </p:nvPr>
        </p:nvSpPr>
        <p:spPr/>
        <p:txBody>
          <a:bodyPr/>
          <a:lstStyle/>
          <a:p>
            <a:r>
              <a:rPr lang="en-US" dirty="0" smtClean="0"/>
              <a:t>Come to my </a:t>
            </a:r>
            <a:r>
              <a:rPr lang="pl-PL" dirty="0" smtClean="0"/>
              <a:t>last </a:t>
            </a:r>
            <a:r>
              <a:rPr lang="en-US" dirty="0" smtClean="0"/>
              <a:t>session:</a:t>
            </a:r>
          </a:p>
          <a:p>
            <a:pPr lvl="1"/>
            <a:r>
              <a:rPr lang="en-US" dirty="0" smtClean="0"/>
              <a:t>DAT404 </a:t>
            </a:r>
            <a:r>
              <a:rPr lang="en-US" dirty="0" err="1" smtClean="0"/>
              <a:t>Masterclass</a:t>
            </a:r>
            <a:r>
              <a:rPr lang="en-US" dirty="0" smtClean="0"/>
              <a:t>: Microsoft SQL Server Execution Plans, from Compilation to Caching to Reuse – Friday 13:00-14:15 New York 2</a:t>
            </a:r>
          </a:p>
          <a:p>
            <a:r>
              <a:rPr lang="en-US" dirty="0" smtClean="0"/>
              <a:t>Come to TLC to ask questions:</a:t>
            </a:r>
          </a:p>
          <a:p>
            <a:pPr lvl="1"/>
            <a:r>
              <a:rPr lang="en-US" dirty="0" smtClean="0"/>
              <a:t>Friday, 11:30 – 12:30</a:t>
            </a:r>
            <a:endParaRPr lang="pl-PL" dirty="0" smtClean="0"/>
          </a:p>
          <a:p>
            <a:r>
              <a:rPr lang="pl-PL" dirty="0" smtClean="0"/>
              <a:t>By email: maciej@projectbotticelli.com </a:t>
            </a:r>
          </a:p>
          <a:p>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Agenda</a:t>
            </a:r>
            <a:endParaRPr lang="en-US" dirty="0"/>
          </a:p>
        </p:txBody>
      </p:sp>
      <p:sp>
        <p:nvSpPr>
          <p:cNvPr id="3" name="Content Placeholder 2"/>
          <p:cNvSpPr>
            <a:spLocks noGrp="1"/>
          </p:cNvSpPr>
          <p:nvPr>
            <p:ph idx="1"/>
          </p:nvPr>
        </p:nvSpPr>
        <p:spPr/>
        <p:txBody>
          <a:bodyPr/>
          <a:lstStyle/>
          <a:p>
            <a:r>
              <a:rPr lang="pl-PL" dirty="0" smtClean="0"/>
              <a:t>The basics of transaction processing</a:t>
            </a:r>
          </a:p>
          <a:p>
            <a:r>
              <a:rPr lang="pl-PL" dirty="0" smtClean="0"/>
              <a:t>Transaction logging and recovery</a:t>
            </a:r>
          </a:p>
          <a:p>
            <a:r>
              <a:rPr lang="pl-PL" dirty="0" smtClean="0"/>
              <a:t>Isolation levels</a:t>
            </a:r>
          </a:p>
          <a:p>
            <a:r>
              <a:rPr lang="pl-PL" dirty="0" smtClean="0"/>
              <a:t>Transactions and performance</a:t>
            </a:r>
          </a:p>
          <a:p>
            <a:r>
              <a:rPr lang="pl-PL" dirty="0" smtClean="0"/>
              <a:t>Error handling</a:t>
            </a:r>
          </a:p>
          <a:p>
            <a:r>
              <a:rPr lang="pl-PL" dirty="0" smtClean="0"/>
              <a:t>Nested transactions</a:t>
            </a:r>
          </a:p>
          <a:p>
            <a:r>
              <a:rPr lang="pl-PL" dirty="0" smtClean="0"/>
              <a:t>Distributed transactions</a:t>
            </a:r>
          </a:p>
          <a:p>
            <a:r>
              <a:rPr lang="pl-PL" dirty="0" smtClean="0"/>
              <a:t>Coding transactions</a:t>
            </a:r>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Basics</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pPr algn="ctr">
              <a:buNone/>
            </a:pPr>
            <a:r>
              <a:rPr lang="en-US" dirty="0" smtClean="0"/>
              <a:t>In database world, everything is a transaction!</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Meet our hero: Little XACT</a:t>
            </a:r>
            <a:endParaRPr lang="en-US" dirty="0"/>
          </a:p>
        </p:txBody>
      </p:sp>
      <p:sp>
        <p:nvSpPr>
          <p:cNvPr id="9" name="Text Placeholder 8"/>
          <p:cNvSpPr>
            <a:spLocks noGrp="1"/>
          </p:cNvSpPr>
          <p:nvPr>
            <p:ph type="body" sz="quarter" idx="10"/>
          </p:nvPr>
        </p:nvSpPr>
        <p:spPr/>
        <p:txBody>
          <a:bodyPr/>
          <a:lstStyle/>
          <a:p>
            <a:r>
              <a:rPr lang="en-US" sz="2400" dirty="0" smtClean="0"/>
              <a:t>	INSERT INTO T1 VALUES (1,'ABC')</a:t>
            </a:r>
          </a:p>
          <a:p>
            <a:r>
              <a:rPr lang="en-US" sz="2400" dirty="0" smtClean="0"/>
              <a:t>	</a:t>
            </a:r>
            <a:endParaRPr lang="en-US" sz="2000" dirty="0" smtClean="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ACID properties</a:t>
            </a:r>
            <a:endParaRPr lang="en-US" dirty="0"/>
          </a:p>
        </p:txBody>
      </p:sp>
      <p:sp>
        <p:nvSpPr>
          <p:cNvPr id="3" name="Content Placeholder 2"/>
          <p:cNvSpPr>
            <a:spLocks noGrp="1"/>
          </p:cNvSpPr>
          <p:nvPr>
            <p:ph idx="1"/>
          </p:nvPr>
        </p:nvSpPr>
        <p:spPr/>
        <p:txBody>
          <a:bodyPr/>
          <a:lstStyle/>
          <a:p>
            <a:endParaRPr lang="en-US" dirty="0" smtClean="0"/>
          </a:p>
          <a:p>
            <a:pPr lvl="5">
              <a:buNone/>
            </a:pPr>
            <a:r>
              <a:rPr lang="en-US" sz="4800" b="1" dirty="0" smtClean="0"/>
              <a:t>A</a:t>
            </a:r>
            <a:r>
              <a:rPr lang="en-US" sz="4800" dirty="0" smtClean="0"/>
              <a:t>tomicity</a:t>
            </a:r>
          </a:p>
          <a:p>
            <a:pPr lvl="5">
              <a:buNone/>
            </a:pPr>
            <a:r>
              <a:rPr lang="en-US" sz="4800" b="1" dirty="0" smtClean="0"/>
              <a:t>C</a:t>
            </a:r>
            <a:r>
              <a:rPr lang="en-US" sz="4800" dirty="0" smtClean="0"/>
              <a:t>onsistency</a:t>
            </a:r>
          </a:p>
          <a:p>
            <a:pPr lvl="5">
              <a:buNone/>
            </a:pPr>
            <a:r>
              <a:rPr lang="en-US" sz="4800" b="1" dirty="0" smtClean="0"/>
              <a:t>I</a:t>
            </a:r>
            <a:r>
              <a:rPr lang="en-US" sz="4800" dirty="0" smtClean="0"/>
              <a:t>solation</a:t>
            </a:r>
          </a:p>
          <a:p>
            <a:pPr lvl="5">
              <a:buNone/>
            </a:pPr>
            <a:r>
              <a:rPr lang="en-US" sz="4800" b="1" dirty="0" smtClean="0"/>
              <a:t>D</a:t>
            </a:r>
            <a:r>
              <a:rPr lang="en-US" sz="4800" dirty="0" smtClean="0"/>
              <a:t>urability</a:t>
            </a:r>
            <a:endParaRPr lang="en-US" sz="4800"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ACID properties</a:t>
            </a:r>
            <a:endParaRPr lang="en-US" dirty="0"/>
          </a:p>
        </p:txBody>
      </p:sp>
      <p:sp>
        <p:nvSpPr>
          <p:cNvPr id="3" name="Content Placeholder 2"/>
          <p:cNvSpPr>
            <a:spLocks noGrp="1"/>
          </p:cNvSpPr>
          <p:nvPr>
            <p:ph idx="1"/>
          </p:nvPr>
        </p:nvSpPr>
        <p:spPr/>
        <p:txBody>
          <a:bodyPr/>
          <a:lstStyle/>
          <a:p>
            <a:pPr lvl="5">
              <a:buNone/>
            </a:pPr>
            <a:endParaRPr lang="en-US" dirty="0" smtClean="0"/>
          </a:p>
          <a:p>
            <a:pPr marL="0" lvl="5">
              <a:buNone/>
            </a:pPr>
            <a:r>
              <a:rPr lang="en-US" sz="4000" b="1" dirty="0" smtClean="0"/>
              <a:t>A</a:t>
            </a:r>
            <a:r>
              <a:rPr lang="en-US" sz="4000" dirty="0" smtClean="0"/>
              <a:t>tomicity – transaction management </a:t>
            </a:r>
          </a:p>
          <a:p>
            <a:pPr marL="0" lvl="5">
              <a:buNone/>
            </a:pPr>
            <a:r>
              <a:rPr lang="en-US" sz="4000" b="1" dirty="0" smtClean="0"/>
              <a:t>C</a:t>
            </a:r>
            <a:r>
              <a:rPr lang="en-US" sz="4000" dirty="0" smtClean="0"/>
              <a:t>onsistency – data integrity</a:t>
            </a:r>
          </a:p>
          <a:p>
            <a:pPr marL="0" lvl="5">
              <a:buNone/>
            </a:pPr>
            <a:r>
              <a:rPr lang="en-US" sz="4000" b="1" dirty="0" smtClean="0"/>
              <a:t>I</a:t>
            </a:r>
            <a:r>
              <a:rPr lang="en-US" sz="4000" dirty="0" smtClean="0"/>
              <a:t>solation – locks, isolation levels</a:t>
            </a:r>
          </a:p>
          <a:p>
            <a:pPr marL="0" lvl="5">
              <a:buNone/>
            </a:pPr>
            <a:r>
              <a:rPr lang="en-US" sz="4000" b="1" dirty="0" smtClean="0"/>
              <a:t>D</a:t>
            </a:r>
            <a:r>
              <a:rPr lang="en-US" sz="4000" dirty="0" smtClean="0"/>
              <a:t>urability – logging and recovery</a:t>
            </a:r>
            <a:endParaRPr lang="en-US" sz="4000"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892277" y="1703439"/>
            <a:ext cx="7683910" cy="2971800"/>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Anatomy of a data modification</a:t>
            </a:r>
            <a:endParaRPr lang="en-US" dirty="0"/>
          </a:p>
        </p:txBody>
      </p:sp>
      <p:pic>
        <p:nvPicPr>
          <p:cNvPr id="4" name="Content Placeholder 3" descr="Aa337560_ada90954-8d93-4155-94d9-07c848da46aa(en-us,SQL_100).gif"/>
          <p:cNvPicPr>
            <a:picLocks noGrp="1" noChangeAspect="1"/>
          </p:cNvPicPr>
          <p:nvPr>
            <p:ph idx="1"/>
          </p:nvPr>
        </p:nvPicPr>
        <p:blipFill>
          <a:blip r:embed="rId3"/>
          <a:stretch>
            <a:fillRect/>
          </a:stretch>
        </p:blipFill>
        <p:spPr>
          <a:xfrm>
            <a:off x="1181185" y="2035277"/>
            <a:ext cx="7194942" cy="2227006"/>
          </a:xfrm>
        </p:spPr>
      </p:pic>
      <p:sp>
        <p:nvSpPr>
          <p:cNvPr id="6" name="TextBox 5"/>
          <p:cNvSpPr txBox="1"/>
          <p:nvPr/>
        </p:nvSpPr>
        <p:spPr>
          <a:xfrm>
            <a:off x="176981" y="5928850"/>
            <a:ext cx="1890261" cy="253916"/>
          </a:xfrm>
          <a:prstGeom prst="rect">
            <a:avLst/>
          </a:prstGeom>
          <a:noFill/>
        </p:spPr>
        <p:txBody>
          <a:bodyPr wrap="none" rtlCol="0">
            <a:spAutoFit/>
          </a:bodyPr>
          <a:lstStyle/>
          <a:p>
            <a:r>
              <a:rPr lang="en-US" sz="1050" dirty="0" smtClean="0"/>
              <a:t>Source: SQL 2008 Books Online</a:t>
            </a:r>
            <a:endParaRPr lang="en-US" sz="1050"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674</TotalTime>
  <Words>1033</Words>
  <Application>Microsoft Office PowerPoint</Application>
  <PresentationFormat>On-screen Show (4:3)</PresentationFormat>
  <Paragraphs>297</Paragraphs>
  <Slides>36</Slides>
  <Notes>35</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TechEd09_Europe</vt:lpstr>
      <vt:lpstr>TechEd09_Europe template</vt:lpstr>
      <vt:lpstr>Slide 1</vt:lpstr>
      <vt:lpstr>Masterclass: A Day in the Life of a Database Transaction </vt:lpstr>
      <vt:lpstr>SELECT About FROM Speakers WHERE Name = ’Maciej Pilecki’</vt:lpstr>
      <vt:lpstr>Agenda</vt:lpstr>
      <vt:lpstr>The Basics</vt:lpstr>
      <vt:lpstr>Meet our hero: Little XACT</vt:lpstr>
      <vt:lpstr>ACID properties</vt:lpstr>
      <vt:lpstr>ACID properties</vt:lpstr>
      <vt:lpstr>Anatomy of a data modification</vt:lpstr>
      <vt:lpstr>Write-ahead logging (WAL)</vt:lpstr>
      <vt:lpstr>Transaction log</vt:lpstr>
      <vt:lpstr>Recovery Models</vt:lpstr>
      <vt:lpstr>Database Recovery</vt:lpstr>
      <vt:lpstr>Recovery</vt:lpstr>
      <vt:lpstr>Types of transactions</vt:lpstr>
      <vt:lpstr>Little XACT grows bigger</vt:lpstr>
      <vt:lpstr>Concurrency effects</vt:lpstr>
      <vt:lpstr>Isolation levels</vt:lpstr>
      <vt:lpstr>Isolation</vt:lpstr>
      <vt:lpstr>Transactions and performance</vt:lpstr>
      <vt:lpstr>Error handling</vt:lpstr>
      <vt:lpstr>Deadlocks</vt:lpstr>
      <vt:lpstr>Little XACT learns a lesson</vt:lpstr>
      <vt:lpstr>Nested transactions</vt:lpstr>
      <vt:lpstr>Nesting transactions</vt:lpstr>
      <vt:lpstr>Autonomous transactions</vt:lpstr>
      <vt:lpstr>Distributed transactions</vt:lpstr>
      <vt:lpstr>Little XACT visits a friend</vt:lpstr>
      <vt:lpstr>Coding efficient transactions</vt:lpstr>
      <vt:lpstr>Ways to get some interesting info</vt:lpstr>
      <vt:lpstr>Summary</vt:lpstr>
      <vt:lpstr>Slide 32</vt:lpstr>
      <vt:lpstr>Where to find me</vt:lpstr>
      <vt:lpstr>Resources</vt:lpstr>
      <vt:lpstr>Slide 35</vt:lpstr>
      <vt:lpstr>Slide 36</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Maciej Pilecki</dc:creator>
  <dc:description>tech·ed Europe 2009</dc:description>
  <cp:lastModifiedBy>cn_user</cp:lastModifiedBy>
  <cp:revision>48</cp:revision>
  <dcterms:created xsi:type="dcterms:W3CDTF">2009-11-11T21:28:33Z</dcterms:created>
  <dcterms:modified xsi:type="dcterms:W3CDTF">2009-11-12T09:02:14Z</dcterms:modified>
</cp:coreProperties>
</file>