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6"/>
  </p:notesMasterIdLst>
  <p:handoutMasterIdLst>
    <p:handoutMasterId r:id="rId37"/>
  </p:handoutMasterIdLst>
  <p:sldIdLst>
    <p:sldId id="256" r:id="rId3"/>
    <p:sldId id="257" r:id="rId4"/>
    <p:sldId id="283" r:id="rId5"/>
    <p:sldId id="285" r:id="rId6"/>
    <p:sldId id="286" r:id="rId7"/>
    <p:sldId id="287" r:id="rId8"/>
    <p:sldId id="308" r:id="rId9"/>
    <p:sldId id="288" r:id="rId10"/>
    <p:sldId id="297" r:id="rId11"/>
    <p:sldId id="302" r:id="rId12"/>
    <p:sldId id="303" r:id="rId13"/>
    <p:sldId id="300" r:id="rId14"/>
    <p:sldId id="301" r:id="rId15"/>
    <p:sldId id="291" r:id="rId16"/>
    <p:sldId id="289" r:id="rId17"/>
    <p:sldId id="292" r:id="rId18"/>
    <p:sldId id="307" r:id="rId19"/>
    <p:sldId id="293" r:id="rId20"/>
    <p:sldId id="294" r:id="rId21"/>
    <p:sldId id="295" r:id="rId22"/>
    <p:sldId id="296" r:id="rId23"/>
    <p:sldId id="306" r:id="rId24"/>
    <p:sldId id="298" r:id="rId25"/>
    <p:sldId id="299" r:id="rId26"/>
    <p:sldId id="304" r:id="rId27"/>
    <p:sldId id="274" r:id="rId28"/>
    <p:sldId id="282" r:id="rId29"/>
    <p:sldId id="305" r:id="rId30"/>
    <p:sldId id="277" r:id="rId31"/>
    <p:sldId id="278" r:id="rId32"/>
    <p:sldId id="309" r:id="rId33"/>
    <p:sldId id="310" r:id="rId34"/>
    <p:sldId id="280" r:id="rId3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28" autoAdjust="0"/>
    <p:restoredTop sz="95951" autoAdjust="0"/>
  </p:normalViewPr>
  <p:slideViewPr>
    <p:cSldViewPr snapToGrid="0">
      <p:cViewPr varScale="1">
        <p:scale>
          <a:sx n="124" d="100"/>
          <a:sy n="124" d="100"/>
        </p:scale>
        <p:origin x="-21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06DDF-6493-4B8A-AC77-74FCB17F4CD7}" type="doc">
      <dgm:prSet loTypeId="urn:microsoft.com/office/officeart/2005/8/layout/hierarchy6" loCatId="hierarchy" qsTypeId="urn:microsoft.com/office/officeart/2005/8/quickstyle/simple5" qsCatId="simple" csTypeId="urn:microsoft.com/office/officeart/2005/8/colors/colorful1" csCatId="colorful" phldr="1"/>
      <dgm:spPr/>
      <dgm:t>
        <a:bodyPr/>
        <a:lstStyle/>
        <a:p>
          <a:endParaRPr lang="en-US"/>
        </a:p>
      </dgm:t>
    </dgm:pt>
    <dgm:pt modelId="{B990E559-74AF-44F2-A388-EE20BEE616CC}">
      <dgm:prSet phldrT="[Text]" custT="1"/>
      <dgm:spPr/>
      <dgm:t>
        <a:bodyPr/>
        <a:lstStyle/>
        <a:p>
          <a:r>
            <a:rPr lang="en-US" sz="2000" baseline="0" dirty="0" smtClean="0">
              <a:solidFill>
                <a:schemeClr val="tx1"/>
              </a:solidFill>
            </a:rPr>
            <a:t>Database Downtime</a:t>
          </a:r>
          <a:endParaRPr lang="en-US" sz="2000" baseline="0" dirty="0">
            <a:solidFill>
              <a:schemeClr val="tx1"/>
            </a:solidFill>
          </a:endParaRPr>
        </a:p>
      </dgm:t>
    </dgm:pt>
    <dgm:pt modelId="{CD3A2CF9-452B-49A2-BD7E-40056D21A7BF}" type="parTrans" cxnId="{916EEC01-D91D-4B5B-80BC-4AFFFD39F8E6}">
      <dgm:prSet/>
      <dgm:spPr/>
      <dgm:t>
        <a:bodyPr/>
        <a:lstStyle/>
        <a:p>
          <a:endParaRPr lang="en-US" sz="1600">
            <a:solidFill>
              <a:schemeClr val="tx1"/>
            </a:solidFill>
          </a:endParaRPr>
        </a:p>
      </dgm:t>
    </dgm:pt>
    <dgm:pt modelId="{85AE6CA2-A585-4400-B6C4-65E905BC0FE3}" type="sibTrans" cxnId="{916EEC01-D91D-4B5B-80BC-4AFFFD39F8E6}">
      <dgm:prSet/>
      <dgm:spPr/>
      <dgm:t>
        <a:bodyPr/>
        <a:lstStyle/>
        <a:p>
          <a:endParaRPr lang="en-US" sz="1600">
            <a:solidFill>
              <a:schemeClr val="tx1"/>
            </a:solidFill>
          </a:endParaRPr>
        </a:p>
      </dgm:t>
    </dgm:pt>
    <dgm:pt modelId="{6F018946-CFB0-4E78-88E2-16AAFFA082BA}">
      <dgm:prSet phldrT="[Text]" custT="1"/>
      <dgm:spPr/>
      <dgm:t>
        <a:bodyPr/>
        <a:lstStyle/>
        <a:p>
          <a:r>
            <a:rPr lang="en-US" sz="2000" dirty="0" smtClean="0">
              <a:solidFill>
                <a:schemeClr val="tx1"/>
              </a:solidFill>
            </a:rPr>
            <a:t>Unplanned </a:t>
          </a:r>
          <a:r>
            <a:rPr lang="en-US" sz="2000" baseline="0" dirty="0" smtClean="0">
              <a:solidFill>
                <a:schemeClr val="tx1"/>
              </a:solidFill>
            </a:rPr>
            <a:t>Downtime</a:t>
          </a:r>
          <a:endParaRPr lang="en-US" sz="2000" baseline="0" dirty="0">
            <a:solidFill>
              <a:schemeClr val="tx1"/>
            </a:solidFill>
          </a:endParaRPr>
        </a:p>
      </dgm:t>
    </dgm:pt>
    <dgm:pt modelId="{413A18FA-40EF-4738-B8CB-531458FF6079}" type="parTrans" cxnId="{50AC57DE-6CB0-4C7E-9EEE-E03DE95D1580}">
      <dgm:prSet custT="1"/>
      <dgm:spPr/>
      <dgm:t>
        <a:bodyPr/>
        <a:lstStyle/>
        <a:p>
          <a:endParaRPr lang="en-US" sz="400">
            <a:solidFill>
              <a:schemeClr val="tx1"/>
            </a:solidFill>
          </a:endParaRPr>
        </a:p>
      </dgm:t>
    </dgm:pt>
    <dgm:pt modelId="{4F62FEF4-05EF-4D35-AE7F-006AAF81D5BE}" type="sibTrans" cxnId="{50AC57DE-6CB0-4C7E-9EEE-E03DE95D1580}">
      <dgm:prSet/>
      <dgm:spPr/>
      <dgm:t>
        <a:bodyPr/>
        <a:lstStyle/>
        <a:p>
          <a:endParaRPr lang="en-US" sz="1600">
            <a:solidFill>
              <a:schemeClr val="tx1"/>
            </a:solidFill>
          </a:endParaRPr>
        </a:p>
      </dgm:t>
    </dgm:pt>
    <dgm:pt modelId="{B89B4EC5-8EDD-4A59-A95F-4F13363569EE}">
      <dgm:prSet phldrT="[Text]" custT="1"/>
      <dgm:spPr/>
      <dgm:t>
        <a:bodyPr/>
        <a:lstStyle/>
        <a:p>
          <a:r>
            <a:rPr lang="en-US" sz="2000" baseline="0" dirty="0" smtClean="0">
              <a:solidFill>
                <a:schemeClr val="tx1"/>
              </a:solidFill>
            </a:rPr>
            <a:t>Failure Protection</a:t>
          </a:r>
          <a:endParaRPr lang="en-US" sz="2000" baseline="0" dirty="0">
            <a:solidFill>
              <a:schemeClr val="tx1"/>
            </a:solidFill>
          </a:endParaRPr>
        </a:p>
      </dgm:t>
    </dgm:pt>
    <dgm:pt modelId="{8B4C2FEE-2A16-43C3-B012-C3BC72A285D8}" type="parTrans" cxnId="{47DB958E-9F5F-4C84-B4C9-CEEA69BE7FC1}">
      <dgm:prSet custT="1"/>
      <dgm:spPr/>
      <dgm:t>
        <a:bodyPr/>
        <a:lstStyle/>
        <a:p>
          <a:endParaRPr lang="en-US" sz="400">
            <a:solidFill>
              <a:schemeClr val="tx1"/>
            </a:solidFill>
          </a:endParaRPr>
        </a:p>
      </dgm:t>
    </dgm:pt>
    <dgm:pt modelId="{A8515226-5783-46D3-A946-27204AE13FAD}" type="sibTrans" cxnId="{47DB958E-9F5F-4C84-B4C9-CEEA69BE7FC1}">
      <dgm:prSet/>
      <dgm:spPr/>
      <dgm:t>
        <a:bodyPr/>
        <a:lstStyle/>
        <a:p>
          <a:endParaRPr lang="en-US" sz="1600">
            <a:solidFill>
              <a:schemeClr val="tx1"/>
            </a:solidFill>
          </a:endParaRPr>
        </a:p>
      </dgm:t>
    </dgm:pt>
    <dgm:pt modelId="{E53837E1-3F55-42F3-B84C-A3BE516FB9FA}">
      <dgm:prSet phldrT="[Text]" custT="1"/>
      <dgm:spPr/>
      <dgm:t>
        <a:bodyPr/>
        <a:lstStyle/>
        <a:p>
          <a:r>
            <a:rPr lang="en-US" sz="2000" baseline="0" dirty="0" smtClean="0">
              <a:solidFill>
                <a:schemeClr val="tx1"/>
              </a:solidFill>
            </a:rPr>
            <a:t>User Errors</a:t>
          </a:r>
          <a:endParaRPr lang="en-US" sz="2000" baseline="0" dirty="0">
            <a:solidFill>
              <a:schemeClr val="tx1"/>
            </a:solidFill>
          </a:endParaRPr>
        </a:p>
      </dgm:t>
    </dgm:pt>
    <dgm:pt modelId="{35F89F4A-DBFF-47A6-B351-2D9D80A1E1FD}" type="parTrans" cxnId="{24F43D4B-7E2B-4456-B84C-91F350941751}">
      <dgm:prSet custT="1"/>
      <dgm:spPr/>
      <dgm:t>
        <a:bodyPr/>
        <a:lstStyle/>
        <a:p>
          <a:endParaRPr lang="en-US" sz="400">
            <a:solidFill>
              <a:schemeClr val="tx1"/>
            </a:solidFill>
          </a:endParaRPr>
        </a:p>
      </dgm:t>
    </dgm:pt>
    <dgm:pt modelId="{50D3C0D8-543E-4A2E-B1FD-DC85DDB28B76}" type="sibTrans" cxnId="{24F43D4B-7E2B-4456-B84C-91F350941751}">
      <dgm:prSet/>
      <dgm:spPr/>
      <dgm:t>
        <a:bodyPr/>
        <a:lstStyle/>
        <a:p>
          <a:endParaRPr lang="en-US" sz="1600">
            <a:solidFill>
              <a:schemeClr val="tx1"/>
            </a:solidFill>
          </a:endParaRPr>
        </a:p>
      </dgm:t>
    </dgm:pt>
    <dgm:pt modelId="{8034DF08-08C7-4647-A799-30778D302FB8}">
      <dgm:prSet phldrT="[Text]" custT="1"/>
      <dgm:spPr/>
      <dgm:t>
        <a:bodyPr/>
        <a:lstStyle/>
        <a:p>
          <a:r>
            <a:rPr lang="en-US" sz="2000" baseline="0" dirty="0" smtClean="0">
              <a:solidFill>
                <a:schemeClr val="tx1"/>
              </a:solidFill>
            </a:rPr>
            <a:t>Planned Downtime</a:t>
          </a:r>
          <a:endParaRPr lang="en-US" sz="2000" baseline="0" dirty="0">
            <a:solidFill>
              <a:schemeClr val="tx1"/>
            </a:solidFill>
          </a:endParaRPr>
        </a:p>
      </dgm:t>
    </dgm:pt>
    <dgm:pt modelId="{EE1605E7-8A95-4347-843F-15F939572BEB}" type="parTrans" cxnId="{0CB7251B-8CE3-4838-873D-00CB1C54B4AE}">
      <dgm:prSet custT="1"/>
      <dgm:spPr/>
      <dgm:t>
        <a:bodyPr/>
        <a:lstStyle/>
        <a:p>
          <a:endParaRPr lang="en-US" sz="400">
            <a:solidFill>
              <a:schemeClr val="tx1"/>
            </a:solidFill>
          </a:endParaRPr>
        </a:p>
      </dgm:t>
    </dgm:pt>
    <dgm:pt modelId="{3D931BA3-5AB1-45B0-AA56-E65E12CC6D92}" type="sibTrans" cxnId="{0CB7251B-8CE3-4838-873D-00CB1C54B4AE}">
      <dgm:prSet/>
      <dgm:spPr/>
      <dgm:t>
        <a:bodyPr/>
        <a:lstStyle/>
        <a:p>
          <a:endParaRPr lang="en-US" sz="1600">
            <a:solidFill>
              <a:schemeClr val="tx1"/>
            </a:solidFill>
          </a:endParaRPr>
        </a:p>
      </dgm:t>
    </dgm:pt>
    <dgm:pt modelId="{2101266A-6D2B-4E29-BCCD-7C16B9865DD9}">
      <dgm:prSet phldrT="[Text]" custT="1"/>
      <dgm:spPr/>
      <dgm:t>
        <a:bodyPr/>
        <a:lstStyle/>
        <a:p>
          <a:r>
            <a:rPr lang="en-US" sz="2000" baseline="0" dirty="0" smtClean="0">
              <a:solidFill>
                <a:schemeClr val="tx1"/>
              </a:solidFill>
            </a:rPr>
            <a:t>Online Administration</a:t>
          </a:r>
          <a:endParaRPr lang="en-US" sz="2000" baseline="0" dirty="0">
            <a:solidFill>
              <a:schemeClr val="tx1"/>
            </a:solidFill>
          </a:endParaRPr>
        </a:p>
      </dgm:t>
    </dgm:pt>
    <dgm:pt modelId="{C5E4F95F-F84F-4357-A831-55D75CC79793}" type="parTrans" cxnId="{4DBD915A-9574-4C6E-8DDB-93D76BD7D56A}">
      <dgm:prSet custT="1"/>
      <dgm:spPr/>
      <dgm:t>
        <a:bodyPr/>
        <a:lstStyle/>
        <a:p>
          <a:endParaRPr lang="en-US" sz="400">
            <a:solidFill>
              <a:schemeClr val="tx1"/>
            </a:solidFill>
          </a:endParaRPr>
        </a:p>
      </dgm:t>
    </dgm:pt>
    <dgm:pt modelId="{3A16DFB8-90C4-49BD-9094-8FAB93542A15}" type="sibTrans" cxnId="{4DBD915A-9574-4C6E-8DDB-93D76BD7D56A}">
      <dgm:prSet/>
      <dgm:spPr/>
      <dgm:t>
        <a:bodyPr/>
        <a:lstStyle/>
        <a:p>
          <a:endParaRPr lang="en-US" sz="1600">
            <a:solidFill>
              <a:schemeClr val="tx1"/>
            </a:solidFill>
          </a:endParaRPr>
        </a:p>
      </dgm:t>
    </dgm:pt>
    <dgm:pt modelId="{399483F8-0E60-41B0-902F-3F38C119D570}">
      <dgm:prSet phldrT="[Text]" custT="1"/>
      <dgm:spPr/>
      <dgm:t>
        <a:bodyPr/>
        <a:lstStyle/>
        <a:p>
          <a:r>
            <a:rPr lang="en-US" sz="2000" baseline="0" dirty="0" smtClean="0">
              <a:solidFill>
                <a:schemeClr val="tx1"/>
              </a:solidFill>
            </a:rPr>
            <a:t>Predictable Resourcing</a:t>
          </a:r>
          <a:endParaRPr lang="en-US" sz="2000" baseline="0" dirty="0">
            <a:solidFill>
              <a:schemeClr val="tx1"/>
            </a:solidFill>
          </a:endParaRPr>
        </a:p>
      </dgm:t>
    </dgm:pt>
    <dgm:pt modelId="{430D961D-8B0A-4126-AE02-62F60A98F187}" type="parTrans" cxnId="{2A6F2D57-2420-43BB-8985-2218AFCCFF9E}">
      <dgm:prSet custT="1"/>
      <dgm:spPr/>
      <dgm:t>
        <a:bodyPr/>
        <a:lstStyle/>
        <a:p>
          <a:endParaRPr lang="en-US" sz="400">
            <a:solidFill>
              <a:schemeClr val="tx1"/>
            </a:solidFill>
          </a:endParaRPr>
        </a:p>
      </dgm:t>
    </dgm:pt>
    <dgm:pt modelId="{61E394CA-0A82-49B3-8515-CD565FBE0EBA}" type="sibTrans" cxnId="{2A6F2D57-2420-43BB-8985-2218AFCCFF9E}">
      <dgm:prSet/>
      <dgm:spPr/>
      <dgm:t>
        <a:bodyPr/>
        <a:lstStyle/>
        <a:p>
          <a:endParaRPr lang="en-US" sz="1600">
            <a:solidFill>
              <a:schemeClr val="tx1"/>
            </a:solidFill>
          </a:endParaRPr>
        </a:p>
      </dgm:t>
    </dgm:pt>
    <dgm:pt modelId="{A9D58F4C-312B-47D3-AF63-03819584636B}" type="pres">
      <dgm:prSet presAssocID="{58006DDF-6493-4B8A-AC77-74FCB17F4CD7}" presName="mainComposite" presStyleCnt="0">
        <dgm:presLayoutVars>
          <dgm:chPref val="1"/>
          <dgm:dir/>
          <dgm:animOne val="branch"/>
          <dgm:animLvl val="lvl"/>
          <dgm:resizeHandles val="exact"/>
        </dgm:presLayoutVars>
      </dgm:prSet>
      <dgm:spPr/>
      <dgm:t>
        <a:bodyPr/>
        <a:lstStyle/>
        <a:p>
          <a:endParaRPr lang="en-US"/>
        </a:p>
      </dgm:t>
    </dgm:pt>
    <dgm:pt modelId="{B74E9080-7638-452A-896F-22E3586208D0}" type="pres">
      <dgm:prSet presAssocID="{58006DDF-6493-4B8A-AC77-74FCB17F4CD7}" presName="hierFlow" presStyleCnt="0"/>
      <dgm:spPr/>
      <dgm:t>
        <a:bodyPr/>
        <a:lstStyle/>
        <a:p>
          <a:endParaRPr lang="en-US"/>
        </a:p>
      </dgm:t>
    </dgm:pt>
    <dgm:pt modelId="{C2C5B0EA-3342-4625-B266-8917CFABFE2D}" type="pres">
      <dgm:prSet presAssocID="{58006DDF-6493-4B8A-AC77-74FCB17F4CD7}" presName="hierChild1" presStyleCnt="0">
        <dgm:presLayoutVars>
          <dgm:chPref val="1"/>
          <dgm:animOne val="branch"/>
          <dgm:animLvl val="lvl"/>
        </dgm:presLayoutVars>
      </dgm:prSet>
      <dgm:spPr/>
      <dgm:t>
        <a:bodyPr/>
        <a:lstStyle/>
        <a:p>
          <a:endParaRPr lang="en-US"/>
        </a:p>
      </dgm:t>
    </dgm:pt>
    <dgm:pt modelId="{AA35EADF-0276-412C-A39F-61DBA501F172}" type="pres">
      <dgm:prSet presAssocID="{B990E559-74AF-44F2-A388-EE20BEE616CC}" presName="Name14" presStyleCnt="0"/>
      <dgm:spPr/>
      <dgm:t>
        <a:bodyPr/>
        <a:lstStyle/>
        <a:p>
          <a:endParaRPr lang="en-US"/>
        </a:p>
      </dgm:t>
    </dgm:pt>
    <dgm:pt modelId="{3022F026-CAC2-4BAC-AC4C-4E58861A73AA}" type="pres">
      <dgm:prSet presAssocID="{B990E559-74AF-44F2-A388-EE20BEE616CC}" presName="level1Shape" presStyleLbl="node0" presStyleIdx="0" presStyleCnt="1" custScaleX="163565" custScaleY="30847" custLinFactNeighborX="3247" custLinFactNeighborY="-58453">
        <dgm:presLayoutVars>
          <dgm:chPref val="3"/>
        </dgm:presLayoutVars>
      </dgm:prSet>
      <dgm:spPr/>
      <dgm:t>
        <a:bodyPr/>
        <a:lstStyle/>
        <a:p>
          <a:endParaRPr lang="en-US"/>
        </a:p>
      </dgm:t>
    </dgm:pt>
    <dgm:pt modelId="{F126C35A-79A7-434C-99DB-300F6B40DF51}" type="pres">
      <dgm:prSet presAssocID="{B990E559-74AF-44F2-A388-EE20BEE616CC}" presName="hierChild2" presStyleCnt="0"/>
      <dgm:spPr/>
      <dgm:t>
        <a:bodyPr/>
        <a:lstStyle/>
        <a:p>
          <a:endParaRPr lang="en-US"/>
        </a:p>
      </dgm:t>
    </dgm:pt>
    <dgm:pt modelId="{0710C104-7C95-4CE3-9304-C770B4BC30C0}" type="pres">
      <dgm:prSet presAssocID="{413A18FA-40EF-4738-B8CB-531458FF6079}" presName="Name19" presStyleLbl="parChTrans1D2" presStyleIdx="0" presStyleCnt="2"/>
      <dgm:spPr/>
      <dgm:t>
        <a:bodyPr/>
        <a:lstStyle/>
        <a:p>
          <a:endParaRPr lang="en-US"/>
        </a:p>
      </dgm:t>
    </dgm:pt>
    <dgm:pt modelId="{71E25056-0BA8-4F07-A0B1-352C09779C79}" type="pres">
      <dgm:prSet presAssocID="{6F018946-CFB0-4E78-88E2-16AAFFA082BA}" presName="Name21" presStyleCnt="0"/>
      <dgm:spPr/>
      <dgm:t>
        <a:bodyPr/>
        <a:lstStyle/>
        <a:p>
          <a:endParaRPr lang="en-US"/>
        </a:p>
      </dgm:t>
    </dgm:pt>
    <dgm:pt modelId="{C8B6E6F0-CD00-4BED-850C-EC79D40E54C1}" type="pres">
      <dgm:prSet presAssocID="{6F018946-CFB0-4E78-88E2-16AAFFA082BA}" presName="level2Shape" presStyleLbl="node2" presStyleIdx="0" presStyleCnt="2" custScaleX="163672" custScaleY="41620" custLinFactNeighborX="3247" custLinFactNeighborY="-58453"/>
      <dgm:spPr/>
      <dgm:t>
        <a:bodyPr/>
        <a:lstStyle/>
        <a:p>
          <a:endParaRPr lang="en-US"/>
        </a:p>
      </dgm:t>
    </dgm:pt>
    <dgm:pt modelId="{1E9B6B9B-8D25-4C0D-B2DB-EACB9BA41AF1}" type="pres">
      <dgm:prSet presAssocID="{6F018946-CFB0-4E78-88E2-16AAFFA082BA}" presName="hierChild3" presStyleCnt="0"/>
      <dgm:spPr/>
      <dgm:t>
        <a:bodyPr/>
        <a:lstStyle/>
        <a:p>
          <a:endParaRPr lang="en-US"/>
        </a:p>
      </dgm:t>
    </dgm:pt>
    <dgm:pt modelId="{1440A7D1-942F-474D-BC9A-577FCEAE1BCE}" type="pres">
      <dgm:prSet presAssocID="{8B4C2FEE-2A16-43C3-B012-C3BC72A285D8}" presName="Name19" presStyleLbl="parChTrans1D3" presStyleIdx="0" presStyleCnt="4"/>
      <dgm:spPr/>
      <dgm:t>
        <a:bodyPr/>
        <a:lstStyle/>
        <a:p>
          <a:endParaRPr lang="en-US"/>
        </a:p>
      </dgm:t>
    </dgm:pt>
    <dgm:pt modelId="{0F83F640-1703-46E7-BBB2-3F8FE51EE400}" type="pres">
      <dgm:prSet presAssocID="{B89B4EC5-8EDD-4A59-A95F-4F13363569EE}" presName="Name21" presStyleCnt="0"/>
      <dgm:spPr/>
      <dgm:t>
        <a:bodyPr/>
        <a:lstStyle/>
        <a:p>
          <a:endParaRPr lang="en-US"/>
        </a:p>
      </dgm:t>
    </dgm:pt>
    <dgm:pt modelId="{917FE07E-3EEB-442F-AC72-B46B3106585F}" type="pres">
      <dgm:prSet presAssocID="{B89B4EC5-8EDD-4A59-A95F-4F13363569EE}" presName="level2Shape" presStyleLbl="node3" presStyleIdx="0" presStyleCnt="4" custLinFactNeighborX="3247" custLinFactNeighborY="-58453"/>
      <dgm:spPr/>
      <dgm:t>
        <a:bodyPr/>
        <a:lstStyle/>
        <a:p>
          <a:endParaRPr lang="en-US"/>
        </a:p>
      </dgm:t>
    </dgm:pt>
    <dgm:pt modelId="{6188C404-DE77-437F-99AF-20FAB37D1589}" type="pres">
      <dgm:prSet presAssocID="{B89B4EC5-8EDD-4A59-A95F-4F13363569EE}" presName="hierChild3" presStyleCnt="0"/>
      <dgm:spPr/>
      <dgm:t>
        <a:bodyPr/>
        <a:lstStyle/>
        <a:p>
          <a:endParaRPr lang="en-US"/>
        </a:p>
      </dgm:t>
    </dgm:pt>
    <dgm:pt modelId="{82FC883A-5BAE-48A5-8324-AE6C3BCBD904}" type="pres">
      <dgm:prSet presAssocID="{35F89F4A-DBFF-47A6-B351-2D9D80A1E1FD}" presName="Name19" presStyleLbl="parChTrans1D3" presStyleIdx="1" presStyleCnt="4"/>
      <dgm:spPr/>
      <dgm:t>
        <a:bodyPr/>
        <a:lstStyle/>
        <a:p>
          <a:endParaRPr lang="en-US"/>
        </a:p>
      </dgm:t>
    </dgm:pt>
    <dgm:pt modelId="{174F84D6-D905-4DAE-97B2-24872ADADD73}" type="pres">
      <dgm:prSet presAssocID="{E53837E1-3F55-42F3-B84C-A3BE516FB9FA}" presName="Name21" presStyleCnt="0"/>
      <dgm:spPr/>
      <dgm:t>
        <a:bodyPr/>
        <a:lstStyle/>
        <a:p>
          <a:endParaRPr lang="en-US"/>
        </a:p>
      </dgm:t>
    </dgm:pt>
    <dgm:pt modelId="{069880E2-0D0E-4D2D-B98A-9279A7C2D5D6}" type="pres">
      <dgm:prSet presAssocID="{E53837E1-3F55-42F3-B84C-A3BE516FB9FA}" presName="level2Shape" presStyleLbl="node3" presStyleIdx="1" presStyleCnt="4" custLinFactNeighborX="3247" custLinFactNeighborY="-58453"/>
      <dgm:spPr/>
      <dgm:t>
        <a:bodyPr/>
        <a:lstStyle/>
        <a:p>
          <a:endParaRPr lang="en-US"/>
        </a:p>
      </dgm:t>
    </dgm:pt>
    <dgm:pt modelId="{6820A38A-D480-4888-A642-28B30D2F372C}" type="pres">
      <dgm:prSet presAssocID="{E53837E1-3F55-42F3-B84C-A3BE516FB9FA}" presName="hierChild3" presStyleCnt="0"/>
      <dgm:spPr/>
      <dgm:t>
        <a:bodyPr/>
        <a:lstStyle/>
        <a:p>
          <a:endParaRPr lang="en-US"/>
        </a:p>
      </dgm:t>
    </dgm:pt>
    <dgm:pt modelId="{92CAF4DF-32FA-4A7E-AE2E-883746A254E9}" type="pres">
      <dgm:prSet presAssocID="{EE1605E7-8A95-4347-843F-15F939572BEB}" presName="Name19" presStyleLbl="parChTrans1D2" presStyleIdx="1" presStyleCnt="2"/>
      <dgm:spPr/>
      <dgm:t>
        <a:bodyPr/>
        <a:lstStyle/>
        <a:p>
          <a:endParaRPr lang="en-US"/>
        </a:p>
      </dgm:t>
    </dgm:pt>
    <dgm:pt modelId="{C1DC407B-244A-4D32-938E-A40F995E10E2}" type="pres">
      <dgm:prSet presAssocID="{8034DF08-08C7-4647-A799-30778D302FB8}" presName="Name21" presStyleCnt="0"/>
      <dgm:spPr/>
      <dgm:t>
        <a:bodyPr/>
        <a:lstStyle/>
        <a:p>
          <a:endParaRPr lang="en-US"/>
        </a:p>
      </dgm:t>
    </dgm:pt>
    <dgm:pt modelId="{AD31BE1D-0171-44BF-B9B1-6D6B894FF798}" type="pres">
      <dgm:prSet presAssocID="{8034DF08-08C7-4647-A799-30778D302FB8}" presName="level2Shape" presStyleLbl="node2" presStyleIdx="1" presStyleCnt="2" custScaleX="172979" custScaleY="40285" custLinFactNeighborX="3247" custLinFactNeighborY="-58453"/>
      <dgm:spPr/>
      <dgm:t>
        <a:bodyPr/>
        <a:lstStyle/>
        <a:p>
          <a:endParaRPr lang="en-US"/>
        </a:p>
      </dgm:t>
    </dgm:pt>
    <dgm:pt modelId="{8B789BAB-4BF3-47B9-8291-37C7EFB46946}" type="pres">
      <dgm:prSet presAssocID="{8034DF08-08C7-4647-A799-30778D302FB8}" presName="hierChild3" presStyleCnt="0"/>
      <dgm:spPr/>
      <dgm:t>
        <a:bodyPr/>
        <a:lstStyle/>
        <a:p>
          <a:endParaRPr lang="en-US"/>
        </a:p>
      </dgm:t>
    </dgm:pt>
    <dgm:pt modelId="{BADB2E48-3603-471C-BED7-3B1DEAF8A23F}" type="pres">
      <dgm:prSet presAssocID="{C5E4F95F-F84F-4357-A831-55D75CC79793}" presName="Name19" presStyleLbl="parChTrans1D3" presStyleIdx="2" presStyleCnt="4"/>
      <dgm:spPr/>
      <dgm:t>
        <a:bodyPr/>
        <a:lstStyle/>
        <a:p>
          <a:endParaRPr lang="en-US"/>
        </a:p>
      </dgm:t>
    </dgm:pt>
    <dgm:pt modelId="{0BE18837-4E51-4EA7-8570-1A1092945B87}" type="pres">
      <dgm:prSet presAssocID="{2101266A-6D2B-4E29-BCCD-7C16B9865DD9}" presName="Name21" presStyleCnt="0"/>
      <dgm:spPr/>
      <dgm:t>
        <a:bodyPr/>
        <a:lstStyle/>
        <a:p>
          <a:endParaRPr lang="en-US"/>
        </a:p>
      </dgm:t>
    </dgm:pt>
    <dgm:pt modelId="{887C5FFB-F212-416C-A8AC-F5CA3D3FA390}" type="pres">
      <dgm:prSet presAssocID="{2101266A-6D2B-4E29-BCCD-7C16B9865DD9}" presName="level2Shape" presStyleLbl="node3" presStyleIdx="2" presStyleCnt="4" custScaleX="121277" custLinFactNeighborX="3247" custLinFactNeighborY="-58453"/>
      <dgm:spPr/>
      <dgm:t>
        <a:bodyPr/>
        <a:lstStyle/>
        <a:p>
          <a:endParaRPr lang="en-US"/>
        </a:p>
      </dgm:t>
    </dgm:pt>
    <dgm:pt modelId="{51468EF6-F486-4169-B84E-63853925899D}" type="pres">
      <dgm:prSet presAssocID="{2101266A-6D2B-4E29-BCCD-7C16B9865DD9}" presName="hierChild3" presStyleCnt="0"/>
      <dgm:spPr/>
      <dgm:t>
        <a:bodyPr/>
        <a:lstStyle/>
        <a:p>
          <a:endParaRPr lang="en-US"/>
        </a:p>
      </dgm:t>
    </dgm:pt>
    <dgm:pt modelId="{1A4062F6-05FD-47E8-A6C0-1960861AD904}" type="pres">
      <dgm:prSet presAssocID="{430D961D-8B0A-4126-AE02-62F60A98F187}" presName="Name19" presStyleLbl="parChTrans1D3" presStyleIdx="3" presStyleCnt="4"/>
      <dgm:spPr/>
      <dgm:t>
        <a:bodyPr/>
        <a:lstStyle/>
        <a:p>
          <a:endParaRPr lang="en-US"/>
        </a:p>
      </dgm:t>
    </dgm:pt>
    <dgm:pt modelId="{C0BFCE41-50E5-49A2-A861-C7C6B0753EDD}" type="pres">
      <dgm:prSet presAssocID="{399483F8-0E60-41B0-902F-3F38C119D570}" presName="Name21" presStyleCnt="0"/>
      <dgm:spPr/>
      <dgm:t>
        <a:bodyPr/>
        <a:lstStyle/>
        <a:p>
          <a:endParaRPr lang="en-US"/>
        </a:p>
      </dgm:t>
    </dgm:pt>
    <dgm:pt modelId="{AE8C9CD1-F582-42F1-B115-9D1D25F35263}" type="pres">
      <dgm:prSet presAssocID="{399483F8-0E60-41B0-902F-3F38C119D570}" presName="level2Shape" presStyleLbl="node3" presStyleIdx="3" presStyleCnt="4" custLinFactNeighborX="-886" custLinFactNeighborY="-58453"/>
      <dgm:spPr/>
      <dgm:t>
        <a:bodyPr/>
        <a:lstStyle/>
        <a:p>
          <a:endParaRPr lang="en-US"/>
        </a:p>
      </dgm:t>
    </dgm:pt>
    <dgm:pt modelId="{374A1CEB-0C2A-4175-8206-17A99C0DE3DA}" type="pres">
      <dgm:prSet presAssocID="{399483F8-0E60-41B0-902F-3F38C119D570}" presName="hierChild3" presStyleCnt="0"/>
      <dgm:spPr/>
      <dgm:t>
        <a:bodyPr/>
        <a:lstStyle/>
        <a:p>
          <a:endParaRPr lang="en-US"/>
        </a:p>
      </dgm:t>
    </dgm:pt>
    <dgm:pt modelId="{2149E3BE-6ABD-4F51-B284-DD4196814AED}" type="pres">
      <dgm:prSet presAssocID="{58006DDF-6493-4B8A-AC77-74FCB17F4CD7}" presName="bgShapesFlow" presStyleCnt="0"/>
      <dgm:spPr/>
      <dgm:t>
        <a:bodyPr/>
        <a:lstStyle/>
        <a:p>
          <a:endParaRPr lang="en-US"/>
        </a:p>
      </dgm:t>
    </dgm:pt>
  </dgm:ptLst>
  <dgm:cxnLst>
    <dgm:cxn modelId="{E987CCC7-0745-490D-B15E-AA48FE5A3A28}" type="presOf" srcId="{2101266A-6D2B-4E29-BCCD-7C16B9865DD9}" destId="{887C5FFB-F212-416C-A8AC-F5CA3D3FA390}" srcOrd="0" destOrd="0" presId="urn:microsoft.com/office/officeart/2005/8/layout/hierarchy6"/>
    <dgm:cxn modelId="{9E4869D5-9231-4A15-9C03-84564BEDFA2B}" type="presOf" srcId="{E53837E1-3F55-42F3-B84C-A3BE516FB9FA}" destId="{069880E2-0D0E-4D2D-B98A-9279A7C2D5D6}" srcOrd="0" destOrd="0" presId="urn:microsoft.com/office/officeart/2005/8/layout/hierarchy6"/>
    <dgm:cxn modelId="{F6BCD0B6-DA24-4917-B1CD-2B4854ED6553}" type="presOf" srcId="{8034DF08-08C7-4647-A799-30778D302FB8}" destId="{AD31BE1D-0171-44BF-B9B1-6D6B894FF798}" srcOrd="0" destOrd="0" presId="urn:microsoft.com/office/officeart/2005/8/layout/hierarchy6"/>
    <dgm:cxn modelId="{2A6F2D57-2420-43BB-8985-2218AFCCFF9E}" srcId="{8034DF08-08C7-4647-A799-30778D302FB8}" destId="{399483F8-0E60-41B0-902F-3F38C119D570}" srcOrd="1" destOrd="0" parTransId="{430D961D-8B0A-4126-AE02-62F60A98F187}" sibTransId="{61E394CA-0A82-49B3-8515-CD565FBE0EBA}"/>
    <dgm:cxn modelId="{06B52B09-8E83-49F1-A55A-E81606CAC542}" type="presOf" srcId="{399483F8-0E60-41B0-902F-3F38C119D570}" destId="{AE8C9CD1-F582-42F1-B115-9D1D25F35263}" srcOrd="0" destOrd="0" presId="urn:microsoft.com/office/officeart/2005/8/layout/hierarchy6"/>
    <dgm:cxn modelId="{79F603A8-4A31-4EFA-92CB-EB134491A34E}" type="presOf" srcId="{413A18FA-40EF-4738-B8CB-531458FF6079}" destId="{0710C104-7C95-4CE3-9304-C770B4BC30C0}" srcOrd="0" destOrd="0" presId="urn:microsoft.com/office/officeart/2005/8/layout/hierarchy6"/>
    <dgm:cxn modelId="{3B9D489C-86F7-4265-AA37-DEB8AD2C771D}" type="presOf" srcId="{C5E4F95F-F84F-4357-A831-55D75CC79793}" destId="{BADB2E48-3603-471C-BED7-3B1DEAF8A23F}" srcOrd="0" destOrd="0" presId="urn:microsoft.com/office/officeart/2005/8/layout/hierarchy6"/>
    <dgm:cxn modelId="{1396E4EB-21B3-4981-987D-CCE5A7611E52}" type="presOf" srcId="{6F018946-CFB0-4E78-88E2-16AAFFA082BA}" destId="{C8B6E6F0-CD00-4BED-850C-EC79D40E54C1}" srcOrd="0" destOrd="0" presId="urn:microsoft.com/office/officeart/2005/8/layout/hierarchy6"/>
    <dgm:cxn modelId="{60865586-277A-4591-9124-A900EA7A7D2E}" type="presOf" srcId="{B89B4EC5-8EDD-4A59-A95F-4F13363569EE}" destId="{917FE07E-3EEB-442F-AC72-B46B3106585F}" srcOrd="0" destOrd="0" presId="urn:microsoft.com/office/officeart/2005/8/layout/hierarchy6"/>
    <dgm:cxn modelId="{24F43D4B-7E2B-4456-B84C-91F350941751}" srcId="{6F018946-CFB0-4E78-88E2-16AAFFA082BA}" destId="{E53837E1-3F55-42F3-B84C-A3BE516FB9FA}" srcOrd="1" destOrd="0" parTransId="{35F89F4A-DBFF-47A6-B351-2D9D80A1E1FD}" sibTransId="{50D3C0D8-543E-4A2E-B1FD-DC85DDB28B76}"/>
    <dgm:cxn modelId="{BB476755-9857-4701-A915-98EE8120C77E}" type="presOf" srcId="{EE1605E7-8A95-4347-843F-15F939572BEB}" destId="{92CAF4DF-32FA-4A7E-AE2E-883746A254E9}" srcOrd="0" destOrd="0" presId="urn:microsoft.com/office/officeart/2005/8/layout/hierarchy6"/>
    <dgm:cxn modelId="{A176F92D-6F19-474D-876B-5E513756B901}" type="presOf" srcId="{58006DDF-6493-4B8A-AC77-74FCB17F4CD7}" destId="{A9D58F4C-312B-47D3-AF63-03819584636B}" srcOrd="0" destOrd="0" presId="urn:microsoft.com/office/officeart/2005/8/layout/hierarchy6"/>
    <dgm:cxn modelId="{4DBD915A-9574-4C6E-8DDB-93D76BD7D56A}" srcId="{8034DF08-08C7-4647-A799-30778D302FB8}" destId="{2101266A-6D2B-4E29-BCCD-7C16B9865DD9}" srcOrd="0" destOrd="0" parTransId="{C5E4F95F-F84F-4357-A831-55D75CC79793}" sibTransId="{3A16DFB8-90C4-49BD-9094-8FAB93542A15}"/>
    <dgm:cxn modelId="{928948AB-FB91-4079-A9DA-3784D5AB10F6}" type="presOf" srcId="{8B4C2FEE-2A16-43C3-B012-C3BC72A285D8}" destId="{1440A7D1-942F-474D-BC9A-577FCEAE1BCE}" srcOrd="0" destOrd="0" presId="urn:microsoft.com/office/officeart/2005/8/layout/hierarchy6"/>
    <dgm:cxn modelId="{47DB958E-9F5F-4C84-B4C9-CEEA69BE7FC1}" srcId="{6F018946-CFB0-4E78-88E2-16AAFFA082BA}" destId="{B89B4EC5-8EDD-4A59-A95F-4F13363569EE}" srcOrd="0" destOrd="0" parTransId="{8B4C2FEE-2A16-43C3-B012-C3BC72A285D8}" sibTransId="{A8515226-5783-46D3-A946-27204AE13FAD}"/>
    <dgm:cxn modelId="{916EEC01-D91D-4B5B-80BC-4AFFFD39F8E6}" srcId="{58006DDF-6493-4B8A-AC77-74FCB17F4CD7}" destId="{B990E559-74AF-44F2-A388-EE20BEE616CC}" srcOrd="0" destOrd="0" parTransId="{CD3A2CF9-452B-49A2-BD7E-40056D21A7BF}" sibTransId="{85AE6CA2-A585-4400-B6C4-65E905BC0FE3}"/>
    <dgm:cxn modelId="{0CB7251B-8CE3-4838-873D-00CB1C54B4AE}" srcId="{B990E559-74AF-44F2-A388-EE20BEE616CC}" destId="{8034DF08-08C7-4647-A799-30778D302FB8}" srcOrd="1" destOrd="0" parTransId="{EE1605E7-8A95-4347-843F-15F939572BEB}" sibTransId="{3D931BA3-5AB1-45B0-AA56-E65E12CC6D92}"/>
    <dgm:cxn modelId="{50AC57DE-6CB0-4C7E-9EEE-E03DE95D1580}" srcId="{B990E559-74AF-44F2-A388-EE20BEE616CC}" destId="{6F018946-CFB0-4E78-88E2-16AAFFA082BA}" srcOrd="0" destOrd="0" parTransId="{413A18FA-40EF-4738-B8CB-531458FF6079}" sibTransId="{4F62FEF4-05EF-4D35-AE7F-006AAF81D5BE}"/>
    <dgm:cxn modelId="{F28B0ACF-49AE-4A6F-BF09-C88E66243AB7}" type="presOf" srcId="{B990E559-74AF-44F2-A388-EE20BEE616CC}" destId="{3022F026-CAC2-4BAC-AC4C-4E58861A73AA}" srcOrd="0" destOrd="0" presId="urn:microsoft.com/office/officeart/2005/8/layout/hierarchy6"/>
    <dgm:cxn modelId="{5E5AF099-3F17-4596-B3A9-7CC6D6B4947F}" type="presOf" srcId="{430D961D-8B0A-4126-AE02-62F60A98F187}" destId="{1A4062F6-05FD-47E8-A6C0-1960861AD904}" srcOrd="0" destOrd="0" presId="urn:microsoft.com/office/officeart/2005/8/layout/hierarchy6"/>
    <dgm:cxn modelId="{6B6898AB-7FED-4FA9-9326-CE58C045F01C}" type="presOf" srcId="{35F89F4A-DBFF-47A6-B351-2D9D80A1E1FD}" destId="{82FC883A-5BAE-48A5-8324-AE6C3BCBD904}" srcOrd="0" destOrd="0" presId="urn:microsoft.com/office/officeart/2005/8/layout/hierarchy6"/>
    <dgm:cxn modelId="{A8251EAC-077F-4D10-A1F7-4F0970887494}" type="presParOf" srcId="{A9D58F4C-312B-47D3-AF63-03819584636B}" destId="{B74E9080-7638-452A-896F-22E3586208D0}" srcOrd="0" destOrd="0" presId="urn:microsoft.com/office/officeart/2005/8/layout/hierarchy6"/>
    <dgm:cxn modelId="{011B5DE9-A1D0-4BE1-AB91-F8DBEB1AF55E}" type="presParOf" srcId="{B74E9080-7638-452A-896F-22E3586208D0}" destId="{C2C5B0EA-3342-4625-B266-8917CFABFE2D}" srcOrd="0" destOrd="0" presId="urn:microsoft.com/office/officeart/2005/8/layout/hierarchy6"/>
    <dgm:cxn modelId="{E2B76616-8BA8-4747-8489-E663C04ECD55}" type="presParOf" srcId="{C2C5B0EA-3342-4625-B266-8917CFABFE2D}" destId="{AA35EADF-0276-412C-A39F-61DBA501F172}" srcOrd="0" destOrd="0" presId="urn:microsoft.com/office/officeart/2005/8/layout/hierarchy6"/>
    <dgm:cxn modelId="{63A87284-270F-495F-B692-585E6E110F5D}" type="presParOf" srcId="{AA35EADF-0276-412C-A39F-61DBA501F172}" destId="{3022F026-CAC2-4BAC-AC4C-4E58861A73AA}" srcOrd="0" destOrd="0" presId="urn:microsoft.com/office/officeart/2005/8/layout/hierarchy6"/>
    <dgm:cxn modelId="{DAA41AC9-EC76-4AEA-BA03-E61E97ED321C}" type="presParOf" srcId="{AA35EADF-0276-412C-A39F-61DBA501F172}" destId="{F126C35A-79A7-434C-99DB-300F6B40DF51}" srcOrd="1" destOrd="0" presId="urn:microsoft.com/office/officeart/2005/8/layout/hierarchy6"/>
    <dgm:cxn modelId="{C6156CAF-4F07-47B0-AD31-F82A394FB0C2}" type="presParOf" srcId="{F126C35A-79A7-434C-99DB-300F6B40DF51}" destId="{0710C104-7C95-4CE3-9304-C770B4BC30C0}" srcOrd="0" destOrd="0" presId="urn:microsoft.com/office/officeart/2005/8/layout/hierarchy6"/>
    <dgm:cxn modelId="{42D999C9-1694-43F8-81F3-284B1AB3A132}" type="presParOf" srcId="{F126C35A-79A7-434C-99DB-300F6B40DF51}" destId="{71E25056-0BA8-4F07-A0B1-352C09779C79}" srcOrd="1" destOrd="0" presId="urn:microsoft.com/office/officeart/2005/8/layout/hierarchy6"/>
    <dgm:cxn modelId="{769BA9D8-F0EE-4C38-83E6-EDD6B905B051}" type="presParOf" srcId="{71E25056-0BA8-4F07-A0B1-352C09779C79}" destId="{C8B6E6F0-CD00-4BED-850C-EC79D40E54C1}" srcOrd="0" destOrd="0" presId="urn:microsoft.com/office/officeart/2005/8/layout/hierarchy6"/>
    <dgm:cxn modelId="{5D7F064E-D3DE-4EA8-BEBF-CADF18F8C554}" type="presParOf" srcId="{71E25056-0BA8-4F07-A0B1-352C09779C79}" destId="{1E9B6B9B-8D25-4C0D-B2DB-EACB9BA41AF1}" srcOrd="1" destOrd="0" presId="urn:microsoft.com/office/officeart/2005/8/layout/hierarchy6"/>
    <dgm:cxn modelId="{EE912A2F-ACE1-4C97-A909-462AF4BD263C}" type="presParOf" srcId="{1E9B6B9B-8D25-4C0D-B2DB-EACB9BA41AF1}" destId="{1440A7D1-942F-474D-BC9A-577FCEAE1BCE}" srcOrd="0" destOrd="0" presId="urn:microsoft.com/office/officeart/2005/8/layout/hierarchy6"/>
    <dgm:cxn modelId="{C56A8FDA-852C-43AA-AAA8-3D64E22C62D7}" type="presParOf" srcId="{1E9B6B9B-8D25-4C0D-B2DB-EACB9BA41AF1}" destId="{0F83F640-1703-46E7-BBB2-3F8FE51EE400}" srcOrd="1" destOrd="0" presId="urn:microsoft.com/office/officeart/2005/8/layout/hierarchy6"/>
    <dgm:cxn modelId="{9991AF42-15D9-484B-A31A-F92541460027}" type="presParOf" srcId="{0F83F640-1703-46E7-BBB2-3F8FE51EE400}" destId="{917FE07E-3EEB-442F-AC72-B46B3106585F}" srcOrd="0" destOrd="0" presId="urn:microsoft.com/office/officeart/2005/8/layout/hierarchy6"/>
    <dgm:cxn modelId="{DB57549C-AAEC-43A6-9300-AE1EF691B687}" type="presParOf" srcId="{0F83F640-1703-46E7-BBB2-3F8FE51EE400}" destId="{6188C404-DE77-437F-99AF-20FAB37D1589}" srcOrd="1" destOrd="0" presId="urn:microsoft.com/office/officeart/2005/8/layout/hierarchy6"/>
    <dgm:cxn modelId="{5F57C4C6-B134-4430-98CB-A13D1F260CE3}" type="presParOf" srcId="{1E9B6B9B-8D25-4C0D-B2DB-EACB9BA41AF1}" destId="{82FC883A-5BAE-48A5-8324-AE6C3BCBD904}" srcOrd="2" destOrd="0" presId="urn:microsoft.com/office/officeart/2005/8/layout/hierarchy6"/>
    <dgm:cxn modelId="{3B2FA300-228B-41E6-ADF2-5A40C4DF4526}" type="presParOf" srcId="{1E9B6B9B-8D25-4C0D-B2DB-EACB9BA41AF1}" destId="{174F84D6-D905-4DAE-97B2-24872ADADD73}" srcOrd="3" destOrd="0" presId="urn:microsoft.com/office/officeart/2005/8/layout/hierarchy6"/>
    <dgm:cxn modelId="{3D49E670-667F-49E0-86FF-1B5C091AB9D8}" type="presParOf" srcId="{174F84D6-D905-4DAE-97B2-24872ADADD73}" destId="{069880E2-0D0E-4D2D-B98A-9279A7C2D5D6}" srcOrd="0" destOrd="0" presId="urn:microsoft.com/office/officeart/2005/8/layout/hierarchy6"/>
    <dgm:cxn modelId="{6CC633D1-F224-4ED3-9D9C-B76A1D30444D}" type="presParOf" srcId="{174F84D6-D905-4DAE-97B2-24872ADADD73}" destId="{6820A38A-D480-4888-A642-28B30D2F372C}" srcOrd="1" destOrd="0" presId="urn:microsoft.com/office/officeart/2005/8/layout/hierarchy6"/>
    <dgm:cxn modelId="{AFBEA98A-05CD-4CBC-83DF-A8F51C48128E}" type="presParOf" srcId="{F126C35A-79A7-434C-99DB-300F6B40DF51}" destId="{92CAF4DF-32FA-4A7E-AE2E-883746A254E9}" srcOrd="2" destOrd="0" presId="urn:microsoft.com/office/officeart/2005/8/layout/hierarchy6"/>
    <dgm:cxn modelId="{7CC67AED-E229-46E6-9924-EDFCA259E24A}" type="presParOf" srcId="{F126C35A-79A7-434C-99DB-300F6B40DF51}" destId="{C1DC407B-244A-4D32-938E-A40F995E10E2}" srcOrd="3" destOrd="0" presId="urn:microsoft.com/office/officeart/2005/8/layout/hierarchy6"/>
    <dgm:cxn modelId="{5CD16D88-A8D3-41DA-95D1-D79A394D113E}" type="presParOf" srcId="{C1DC407B-244A-4D32-938E-A40F995E10E2}" destId="{AD31BE1D-0171-44BF-B9B1-6D6B894FF798}" srcOrd="0" destOrd="0" presId="urn:microsoft.com/office/officeart/2005/8/layout/hierarchy6"/>
    <dgm:cxn modelId="{71216F1C-1FDE-42A8-A7A7-A0B66FA936BE}" type="presParOf" srcId="{C1DC407B-244A-4D32-938E-A40F995E10E2}" destId="{8B789BAB-4BF3-47B9-8291-37C7EFB46946}" srcOrd="1" destOrd="0" presId="urn:microsoft.com/office/officeart/2005/8/layout/hierarchy6"/>
    <dgm:cxn modelId="{382EBE67-29A2-4FA9-8ED4-B09601270EAE}" type="presParOf" srcId="{8B789BAB-4BF3-47B9-8291-37C7EFB46946}" destId="{BADB2E48-3603-471C-BED7-3B1DEAF8A23F}" srcOrd="0" destOrd="0" presId="urn:microsoft.com/office/officeart/2005/8/layout/hierarchy6"/>
    <dgm:cxn modelId="{0EE87CC2-8A85-4913-A67E-224DB8169D67}" type="presParOf" srcId="{8B789BAB-4BF3-47B9-8291-37C7EFB46946}" destId="{0BE18837-4E51-4EA7-8570-1A1092945B87}" srcOrd="1" destOrd="0" presId="urn:microsoft.com/office/officeart/2005/8/layout/hierarchy6"/>
    <dgm:cxn modelId="{5AB007C2-82E0-4D6D-8D8E-9BAAE3BFE981}" type="presParOf" srcId="{0BE18837-4E51-4EA7-8570-1A1092945B87}" destId="{887C5FFB-F212-416C-A8AC-F5CA3D3FA390}" srcOrd="0" destOrd="0" presId="urn:microsoft.com/office/officeart/2005/8/layout/hierarchy6"/>
    <dgm:cxn modelId="{E34D1A97-047D-4F37-BB29-9EC65F4A6229}" type="presParOf" srcId="{0BE18837-4E51-4EA7-8570-1A1092945B87}" destId="{51468EF6-F486-4169-B84E-63853925899D}" srcOrd="1" destOrd="0" presId="urn:microsoft.com/office/officeart/2005/8/layout/hierarchy6"/>
    <dgm:cxn modelId="{3117F979-225E-498C-96DE-B554FE2DC89B}" type="presParOf" srcId="{8B789BAB-4BF3-47B9-8291-37C7EFB46946}" destId="{1A4062F6-05FD-47E8-A6C0-1960861AD904}" srcOrd="2" destOrd="0" presId="urn:microsoft.com/office/officeart/2005/8/layout/hierarchy6"/>
    <dgm:cxn modelId="{5FE3CB68-5480-4A7C-82AC-0FD556D96506}" type="presParOf" srcId="{8B789BAB-4BF3-47B9-8291-37C7EFB46946}" destId="{C0BFCE41-50E5-49A2-A861-C7C6B0753EDD}" srcOrd="3" destOrd="0" presId="urn:microsoft.com/office/officeart/2005/8/layout/hierarchy6"/>
    <dgm:cxn modelId="{D04DCE55-E4B8-4D38-9C34-4EB38C19A8AA}" type="presParOf" srcId="{C0BFCE41-50E5-49A2-A861-C7C6B0753EDD}" destId="{AE8C9CD1-F582-42F1-B115-9D1D25F35263}" srcOrd="0" destOrd="0" presId="urn:microsoft.com/office/officeart/2005/8/layout/hierarchy6"/>
    <dgm:cxn modelId="{07786916-3A58-4EAE-886A-09EEE55C23FE}" type="presParOf" srcId="{C0BFCE41-50E5-49A2-A861-C7C6B0753EDD}" destId="{374A1CEB-0C2A-4175-8206-17A99C0DE3DA}" srcOrd="1" destOrd="0" presId="urn:microsoft.com/office/officeart/2005/8/layout/hierarchy6"/>
    <dgm:cxn modelId="{BB6D9EC0-A704-4C4C-B7E1-97425D8AFD4F}" type="presParOf" srcId="{A9D58F4C-312B-47D3-AF63-03819584636B}" destId="{2149E3BE-6ABD-4F51-B284-DD4196814AED}"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BED3C3-521F-40EA-B950-53ED93FBD8CB}" type="doc">
      <dgm:prSet loTypeId="urn:microsoft.com/office/officeart/2005/8/layout/process5" loCatId="process" qsTypeId="urn:microsoft.com/office/officeart/2005/8/quickstyle/simple5" qsCatId="simple" csTypeId="urn:microsoft.com/office/officeart/2005/8/colors/colorful3" csCatId="colorful" phldr="1"/>
      <dgm:spPr/>
      <dgm:t>
        <a:bodyPr/>
        <a:lstStyle/>
        <a:p>
          <a:endParaRPr lang="en-US"/>
        </a:p>
      </dgm:t>
    </dgm:pt>
    <dgm:pt modelId="{564B4657-9353-4571-B850-35A260C09102}">
      <dgm:prSet phldrT="[Text]" custT="1"/>
      <dgm:spPr/>
      <dgm:t>
        <a:bodyPr/>
        <a:lstStyle/>
        <a:p>
          <a:r>
            <a:rPr lang="en-US" sz="1200" b="1" dirty="0">
              <a:solidFill>
                <a:schemeClr val="bg1"/>
              </a:solidFill>
            </a:rPr>
            <a:t>Install prerequisites on each passive node and upgrade the shared SQL Server components</a:t>
          </a:r>
        </a:p>
      </dgm:t>
    </dgm:pt>
    <dgm:pt modelId="{CEA0301D-4636-4DD8-A98C-B6162BF5269D}" type="parTrans" cxnId="{C27340B3-6BDC-4DA9-B383-016F2674E484}">
      <dgm:prSet/>
      <dgm:spPr/>
      <dgm:t>
        <a:bodyPr/>
        <a:lstStyle/>
        <a:p>
          <a:endParaRPr lang="en-US" sz="2000" b="1">
            <a:solidFill>
              <a:schemeClr val="bg1"/>
            </a:solidFill>
          </a:endParaRPr>
        </a:p>
      </dgm:t>
    </dgm:pt>
    <dgm:pt modelId="{56C2EC83-E2C2-4936-8CED-747E16747554}" type="sibTrans" cxnId="{C27340B3-6BDC-4DA9-B383-016F2674E484}">
      <dgm:prSet custT="1"/>
      <dgm:spPr/>
      <dgm:t>
        <a:bodyPr/>
        <a:lstStyle/>
        <a:p>
          <a:endParaRPr lang="en-US" sz="1000" b="1">
            <a:solidFill>
              <a:schemeClr val="bg1"/>
            </a:solidFill>
          </a:endParaRPr>
        </a:p>
      </dgm:t>
    </dgm:pt>
    <dgm:pt modelId="{11EB4F90-F9BD-4601-B320-1F5E5864C84F}">
      <dgm:prSet phldrT="[Text]" custT="1"/>
      <dgm:spPr/>
      <dgm:t>
        <a:bodyPr/>
        <a:lstStyle/>
        <a:p>
          <a:r>
            <a:rPr lang="en-US" sz="1200" b="1" dirty="0">
              <a:solidFill>
                <a:schemeClr val="bg1"/>
              </a:solidFill>
            </a:rPr>
            <a:t>Restart passive nodes as prompted</a:t>
          </a:r>
        </a:p>
      </dgm:t>
    </dgm:pt>
    <dgm:pt modelId="{A77E1460-0026-47CD-A520-21720222D4B1}" type="parTrans" cxnId="{B15C9D6F-99FD-44AB-B6BF-F70A857D1BB1}">
      <dgm:prSet/>
      <dgm:spPr/>
      <dgm:t>
        <a:bodyPr/>
        <a:lstStyle/>
        <a:p>
          <a:endParaRPr lang="en-US" sz="2000" b="1">
            <a:solidFill>
              <a:schemeClr val="bg1"/>
            </a:solidFill>
          </a:endParaRPr>
        </a:p>
      </dgm:t>
    </dgm:pt>
    <dgm:pt modelId="{C10BE306-B23A-4FF8-8479-0FADEC88A753}" type="sibTrans" cxnId="{B15C9D6F-99FD-44AB-B6BF-F70A857D1BB1}">
      <dgm:prSet custT="1"/>
      <dgm:spPr/>
      <dgm:t>
        <a:bodyPr/>
        <a:lstStyle/>
        <a:p>
          <a:endParaRPr lang="en-US" sz="1000" b="1">
            <a:solidFill>
              <a:schemeClr val="bg1"/>
            </a:solidFill>
          </a:endParaRPr>
        </a:p>
      </dgm:t>
    </dgm:pt>
    <dgm:pt modelId="{048E0941-1D69-419D-A923-DA508A919D59}">
      <dgm:prSet phldrT="[Text]" custT="1"/>
      <dgm:spPr/>
      <dgm:t>
        <a:bodyPr/>
        <a:lstStyle/>
        <a:p>
          <a:r>
            <a:rPr lang="en-US" sz="1200" b="1" dirty="0">
              <a:solidFill>
                <a:schemeClr val="bg1"/>
              </a:solidFill>
            </a:rPr>
            <a:t>Fail over SQL Server instance to prepared node (has prerequisites and updated components)</a:t>
          </a:r>
        </a:p>
      </dgm:t>
    </dgm:pt>
    <dgm:pt modelId="{72269CDF-56B4-4978-805D-399688F75FD4}" type="parTrans" cxnId="{6739EFE7-C6FB-46F8-B181-E26DC1C4FB63}">
      <dgm:prSet/>
      <dgm:spPr/>
      <dgm:t>
        <a:bodyPr/>
        <a:lstStyle/>
        <a:p>
          <a:endParaRPr lang="en-US" sz="2000" b="1">
            <a:solidFill>
              <a:schemeClr val="bg1"/>
            </a:solidFill>
          </a:endParaRPr>
        </a:p>
      </dgm:t>
    </dgm:pt>
    <dgm:pt modelId="{D1D78368-5382-4E44-92BD-29169DAE6C9B}" type="sibTrans" cxnId="{6739EFE7-C6FB-46F8-B181-E26DC1C4FB63}">
      <dgm:prSet custT="1"/>
      <dgm:spPr/>
      <dgm:t>
        <a:bodyPr/>
        <a:lstStyle/>
        <a:p>
          <a:endParaRPr lang="en-US" sz="1000" b="1">
            <a:solidFill>
              <a:schemeClr val="bg1"/>
            </a:solidFill>
          </a:endParaRPr>
        </a:p>
      </dgm:t>
    </dgm:pt>
    <dgm:pt modelId="{E1B460EB-7BC0-420E-96EA-2CC8977E3AC3}">
      <dgm:prSet phldrT="[Text]" custT="1"/>
      <dgm:spPr/>
      <dgm:t>
        <a:bodyPr/>
        <a:lstStyle/>
        <a:p>
          <a:r>
            <a:rPr lang="en-US" sz="1200" b="1" dirty="0">
              <a:solidFill>
                <a:schemeClr val="bg1"/>
              </a:solidFill>
            </a:rPr>
            <a:t>Install prerequisites on remaining passive node(s) and upgrade shared SQL Server components</a:t>
          </a:r>
        </a:p>
      </dgm:t>
    </dgm:pt>
    <dgm:pt modelId="{176EC1CF-0659-4D1B-8124-F87B095FD329}" type="parTrans" cxnId="{DA689EF0-B8D0-42E6-9596-C518060895FB}">
      <dgm:prSet/>
      <dgm:spPr/>
      <dgm:t>
        <a:bodyPr/>
        <a:lstStyle/>
        <a:p>
          <a:endParaRPr lang="en-US" sz="2000" b="1">
            <a:solidFill>
              <a:schemeClr val="bg1"/>
            </a:solidFill>
          </a:endParaRPr>
        </a:p>
      </dgm:t>
    </dgm:pt>
    <dgm:pt modelId="{42964A8B-21A2-491F-A45C-3574FBFECD20}" type="sibTrans" cxnId="{DA689EF0-B8D0-42E6-9596-C518060895FB}">
      <dgm:prSet custT="1"/>
      <dgm:spPr/>
      <dgm:t>
        <a:bodyPr/>
        <a:lstStyle/>
        <a:p>
          <a:endParaRPr lang="en-US" sz="1000" b="1">
            <a:solidFill>
              <a:schemeClr val="bg1"/>
            </a:solidFill>
          </a:endParaRPr>
        </a:p>
      </dgm:t>
    </dgm:pt>
    <dgm:pt modelId="{8DBB6B5D-00C8-4678-801E-22A0FFA163ED}">
      <dgm:prSet phldrT="[Text]" custT="1"/>
      <dgm:spPr/>
      <dgm:t>
        <a:bodyPr/>
        <a:lstStyle/>
        <a:p>
          <a:r>
            <a:rPr lang="en-US" sz="1200" b="1" dirty="0">
              <a:solidFill>
                <a:schemeClr val="bg1"/>
              </a:solidFill>
            </a:rPr>
            <a:t>On each passive node, initiate engine upgrade installation process</a:t>
          </a:r>
        </a:p>
      </dgm:t>
    </dgm:pt>
    <dgm:pt modelId="{5844B27D-B6A1-4C40-B1A4-BC93A11CD5BA}" type="parTrans" cxnId="{762CD548-607B-48EB-97AE-4DD010A9A235}">
      <dgm:prSet/>
      <dgm:spPr/>
      <dgm:t>
        <a:bodyPr/>
        <a:lstStyle/>
        <a:p>
          <a:endParaRPr lang="en-US" sz="2000" b="1">
            <a:solidFill>
              <a:schemeClr val="bg1"/>
            </a:solidFill>
          </a:endParaRPr>
        </a:p>
      </dgm:t>
    </dgm:pt>
    <dgm:pt modelId="{3FA45619-2795-47F3-B308-F727E5AE6558}" type="sibTrans" cxnId="{762CD548-607B-48EB-97AE-4DD010A9A235}">
      <dgm:prSet custT="1"/>
      <dgm:spPr/>
      <dgm:t>
        <a:bodyPr/>
        <a:lstStyle/>
        <a:p>
          <a:endParaRPr lang="en-US" sz="1000" b="1">
            <a:solidFill>
              <a:schemeClr val="bg1"/>
            </a:solidFill>
          </a:endParaRPr>
        </a:p>
      </dgm:t>
    </dgm:pt>
    <dgm:pt modelId="{3C8DD2EA-CAE0-4CC3-95EB-71DDECFE72C5}">
      <dgm:prSet phldrT="[Text]" custT="1"/>
      <dgm:spPr/>
      <dgm:t>
        <a:bodyPr/>
        <a:lstStyle/>
        <a:p>
          <a:r>
            <a:rPr lang="en-US" sz="1200" b="1" dirty="0">
              <a:solidFill>
                <a:schemeClr val="bg1"/>
              </a:solidFill>
            </a:rPr>
            <a:t>Upgrade the remaining nodes</a:t>
          </a:r>
        </a:p>
      </dgm:t>
    </dgm:pt>
    <dgm:pt modelId="{EFE148CD-BDCB-4FDE-AF9A-08E1C36C459E}" type="parTrans" cxnId="{B8E628F1-FD1E-4A4F-A2E7-2F79743D2C83}">
      <dgm:prSet/>
      <dgm:spPr/>
      <dgm:t>
        <a:bodyPr/>
        <a:lstStyle/>
        <a:p>
          <a:endParaRPr lang="en-US" sz="2000" b="1">
            <a:solidFill>
              <a:schemeClr val="bg1"/>
            </a:solidFill>
          </a:endParaRPr>
        </a:p>
      </dgm:t>
    </dgm:pt>
    <dgm:pt modelId="{9830D9A0-8E7C-469B-80AE-E922F9D2B663}" type="sibTrans" cxnId="{B8E628F1-FD1E-4A4F-A2E7-2F79743D2C83}">
      <dgm:prSet/>
      <dgm:spPr/>
      <dgm:t>
        <a:bodyPr/>
        <a:lstStyle/>
        <a:p>
          <a:endParaRPr lang="en-US" sz="2000" b="1">
            <a:solidFill>
              <a:schemeClr val="bg1"/>
            </a:solidFill>
          </a:endParaRPr>
        </a:p>
      </dgm:t>
    </dgm:pt>
    <dgm:pt modelId="{688788CE-290F-4A67-B327-E9C2FD3A0389}">
      <dgm:prSet phldrT="[Text]" custT="1"/>
      <dgm:spPr/>
      <dgm:t>
        <a:bodyPr/>
        <a:lstStyle/>
        <a:p>
          <a:r>
            <a:rPr lang="en-US" sz="1200" b="1" dirty="0">
              <a:solidFill>
                <a:schemeClr val="bg1"/>
              </a:solidFill>
            </a:rPr>
            <a:t>Upgrade manages failover of SQL Server instance to upgraded node based on upgraded node count</a:t>
          </a:r>
        </a:p>
      </dgm:t>
    </dgm:pt>
    <dgm:pt modelId="{838E4E46-3133-4ED1-B1A9-A4F3E9368D9C}" type="parTrans" cxnId="{2A1E0425-608B-4F07-BF03-53CF4BBA122F}">
      <dgm:prSet/>
      <dgm:spPr/>
      <dgm:t>
        <a:bodyPr/>
        <a:lstStyle/>
        <a:p>
          <a:endParaRPr lang="en-US" sz="2000" b="1">
            <a:solidFill>
              <a:schemeClr val="bg1"/>
            </a:solidFill>
          </a:endParaRPr>
        </a:p>
      </dgm:t>
    </dgm:pt>
    <dgm:pt modelId="{F3A29168-93A9-426E-9D34-6E377AFA2BED}" type="sibTrans" cxnId="{2A1E0425-608B-4F07-BF03-53CF4BBA122F}">
      <dgm:prSet custT="1"/>
      <dgm:spPr/>
      <dgm:t>
        <a:bodyPr/>
        <a:lstStyle/>
        <a:p>
          <a:endParaRPr lang="en-US" sz="1000" b="1">
            <a:solidFill>
              <a:schemeClr val="bg1"/>
            </a:solidFill>
          </a:endParaRPr>
        </a:p>
      </dgm:t>
    </dgm:pt>
    <dgm:pt modelId="{E4254502-056B-4324-9EA8-E414558363AE}" type="pres">
      <dgm:prSet presAssocID="{0ABED3C3-521F-40EA-B950-53ED93FBD8CB}" presName="diagram" presStyleCnt="0">
        <dgm:presLayoutVars>
          <dgm:dir/>
          <dgm:resizeHandles val="exact"/>
        </dgm:presLayoutVars>
      </dgm:prSet>
      <dgm:spPr/>
      <dgm:t>
        <a:bodyPr/>
        <a:lstStyle/>
        <a:p>
          <a:endParaRPr lang="en-US"/>
        </a:p>
      </dgm:t>
    </dgm:pt>
    <dgm:pt modelId="{46F792EB-6EFE-42B5-8CEA-E4F834A4D0C3}" type="pres">
      <dgm:prSet presAssocID="{564B4657-9353-4571-B850-35A260C09102}" presName="node" presStyleLbl="node1" presStyleIdx="0" presStyleCnt="7">
        <dgm:presLayoutVars>
          <dgm:bulletEnabled val="1"/>
        </dgm:presLayoutVars>
      </dgm:prSet>
      <dgm:spPr/>
      <dgm:t>
        <a:bodyPr/>
        <a:lstStyle/>
        <a:p>
          <a:endParaRPr lang="en-US"/>
        </a:p>
      </dgm:t>
    </dgm:pt>
    <dgm:pt modelId="{7E464F72-00B0-47F7-BA14-8CD44A1418A3}" type="pres">
      <dgm:prSet presAssocID="{56C2EC83-E2C2-4936-8CED-747E16747554}" presName="sibTrans" presStyleLbl="sibTrans2D1" presStyleIdx="0" presStyleCnt="6"/>
      <dgm:spPr/>
      <dgm:t>
        <a:bodyPr/>
        <a:lstStyle/>
        <a:p>
          <a:endParaRPr lang="en-US"/>
        </a:p>
      </dgm:t>
    </dgm:pt>
    <dgm:pt modelId="{EFAA8F8A-4587-45B6-BBE4-46878DCE28A7}" type="pres">
      <dgm:prSet presAssocID="{56C2EC83-E2C2-4936-8CED-747E16747554}" presName="connectorText" presStyleLbl="sibTrans2D1" presStyleIdx="0" presStyleCnt="6"/>
      <dgm:spPr/>
      <dgm:t>
        <a:bodyPr/>
        <a:lstStyle/>
        <a:p>
          <a:endParaRPr lang="en-US"/>
        </a:p>
      </dgm:t>
    </dgm:pt>
    <dgm:pt modelId="{5793E5BD-061F-42E6-985A-F620D5A563CF}" type="pres">
      <dgm:prSet presAssocID="{11EB4F90-F9BD-4601-B320-1F5E5864C84F}" presName="node" presStyleLbl="node1" presStyleIdx="1" presStyleCnt="7">
        <dgm:presLayoutVars>
          <dgm:bulletEnabled val="1"/>
        </dgm:presLayoutVars>
      </dgm:prSet>
      <dgm:spPr/>
      <dgm:t>
        <a:bodyPr/>
        <a:lstStyle/>
        <a:p>
          <a:endParaRPr lang="en-US"/>
        </a:p>
      </dgm:t>
    </dgm:pt>
    <dgm:pt modelId="{57713C1C-8A47-4E62-BEA7-5BB25FDAB923}" type="pres">
      <dgm:prSet presAssocID="{C10BE306-B23A-4FF8-8479-0FADEC88A753}" presName="sibTrans" presStyleLbl="sibTrans2D1" presStyleIdx="1" presStyleCnt="6"/>
      <dgm:spPr/>
      <dgm:t>
        <a:bodyPr/>
        <a:lstStyle/>
        <a:p>
          <a:endParaRPr lang="en-US"/>
        </a:p>
      </dgm:t>
    </dgm:pt>
    <dgm:pt modelId="{3A23DFF1-A115-499B-B3B1-45EC79EB0ECE}" type="pres">
      <dgm:prSet presAssocID="{C10BE306-B23A-4FF8-8479-0FADEC88A753}" presName="connectorText" presStyleLbl="sibTrans2D1" presStyleIdx="1" presStyleCnt="6"/>
      <dgm:spPr/>
      <dgm:t>
        <a:bodyPr/>
        <a:lstStyle/>
        <a:p>
          <a:endParaRPr lang="en-US"/>
        </a:p>
      </dgm:t>
    </dgm:pt>
    <dgm:pt modelId="{0DE1DE04-959D-4D83-9FD2-26FC5ECF57AA}" type="pres">
      <dgm:prSet presAssocID="{048E0941-1D69-419D-A923-DA508A919D59}" presName="node" presStyleLbl="node1" presStyleIdx="2" presStyleCnt="7">
        <dgm:presLayoutVars>
          <dgm:bulletEnabled val="1"/>
        </dgm:presLayoutVars>
      </dgm:prSet>
      <dgm:spPr/>
      <dgm:t>
        <a:bodyPr/>
        <a:lstStyle/>
        <a:p>
          <a:endParaRPr lang="en-US"/>
        </a:p>
      </dgm:t>
    </dgm:pt>
    <dgm:pt modelId="{AB3A636E-4D93-49DF-8967-EB2FEBC3CD10}" type="pres">
      <dgm:prSet presAssocID="{D1D78368-5382-4E44-92BD-29169DAE6C9B}" presName="sibTrans" presStyleLbl="sibTrans2D1" presStyleIdx="2" presStyleCnt="6"/>
      <dgm:spPr/>
      <dgm:t>
        <a:bodyPr/>
        <a:lstStyle/>
        <a:p>
          <a:endParaRPr lang="en-US"/>
        </a:p>
      </dgm:t>
    </dgm:pt>
    <dgm:pt modelId="{9760CD8E-2B60-4947-9E76-A8064F69B5A5}" type="pres">
      <dgm:prSet presAssocID="{D1D78368-5382-4E44-92BD-29169DAE6C9B}" presName="connectorText" presStyleLbl="sibTrans2D1" presStyleIdx="2" presStyleCnt="6"/>
      <dgm:spPr/>
      <dgm:t>
        <a:bodyPr/>
        <a:lstStyle/>
        <a:p>
          <a:endParaRPr lang="en-US"/>
        </a:p>
      </dgm:t>
    </dgm:pt>
    <dgm:pt modelId="{F823228D-C34C-4050-BF69-588B933DD9C6}" type="pres">
      <dgm:prSet presAssocID="{E1B460EB-7BC0-420E-96EA-2CC8977E3AC3}" presName="node" presStyleLbl="node1" presStyleIdx="3" presStyleCnt="7">
        <dgm:presLayoutVars>
          <dgm:bulletEnabled val="1"/>
        </dgm:presLayoutVars>
      </dgm:prSet>
      <dgm:spPr/>
      <dgm:t>
        <a:bodyPr/>
        <a:lstStyle/>
        <a:p>
          <a:endParaRPr lang="en-US"/>
        </a:p>
      </dgm:t>
    </dgm:pt>
    <dgm:pt modelId="{6CF3D3BA-A3F0-441E-BBA7-526541A01512}" type="pres">
      <dgm:prSet presAssocID="{42964A8B-21A2-491F-A45C-3574FBFECD20}" presName="sibTrans" presStyleLbl="sibTrans2D1" presStyleIdx="3" presStyleCnt="6"/>
      <dgm:spPr/>
      <dgm:t>
        <a:bodyPr/>
        <a:lstStyle/>
        <a:p>
          <a:endParaRPr lang="en-US"/>
        </a:p>
      </dgm:t>
    </dgm:pt>
    <dgm:pt modelId="{E2513AFF-0EA6-4113-951C-48AD88BAC89D}" type="pres">
      <dgm:prSet presAssocID="{42964A8B-21A2-491F-A45C-3574FBFECD20}" presName="connectorText" presStyleLbl="sibTrans2D1" presStyleIdx="3" presStyleCnt="6"/>
      <dgm:spPr/>
      <dgm:t>
        <a:bodyPr/>
        <a:lstStyle/>
        <a:p>
          <a:endParaRPr lang="en-US"/>
        </a:p>
      </dgm:t>
    </dgm:pt>
    <dgm:pt modelId="{505BC0AB-A65B-4992-8532-BC3456E24ED8}" type="pres">
      <dgm:prSet presAssocID="{8DBB6B5D-00C8-4678-801E-22A0FFA163ED}" presName="node" presStyleLbl="node1" presStyleIdx="4" presStyleCnt="7">
        <dgm:presLayoutVars>
          <dgm:bulletEnabled val="1"/>
        </dgm:presLayoutVars>
      </dgm:prSet>
      <dgm:spPr/>
      <dgm:t>
        <a:bodyPr/>
        <a:lstStyle/>
        <a:p>
          <a:endParaRPr lang="en-US"/>
        </a:p>
      </dgm:t>
    </dgm:pt>
    <dgm:pt modelId="{D55B3A62-0CE5-4F15-8157-A36398AAD84A}" type="pres">
      <dgm:prSet presAssocID="{3FA45619-2795-47F3-B308-F727E5AE6558}" presName="sibTrans" presStyleLbl="sibTrans2D1" presStyleIdx="4" presStyleCnt="6"/>
      <dgm:spPr/>
      <dgm:t>
        <a:bodyPr/>
        <a:lstStyle/>
        <a:p>
          <a:endParaRPr lang="en-US"/>
        </a:p>
      </dgm:t>
    </dgm:pt>
    <dgm:pt modelId="{6A5CD98E-2283-4529-A87B-0E460D3151B4}" type="pres">
      <dgm:prSet presAssocID="{3FA45619-2795-47F3-B308-F727E5AE6558}" presName="connectorText" presStyleLbl="sibTrans2D1" presStyleIdx="4" presStyleCnt="6"/>
      <dgm:spPr/>
      <dgm:t>
        <a:bodyPr/>
        <a:lstStyle/>
        <a:p>
          <a:endParaRPr lang="en-US"/>
        </a:p>
      </dgm:t>
    </dgm:pt>
    <dgm:pt modelId="{65930672-1CC5-4F87-99BA-2735AC71D06C}" type="pres">
      <dgm:prSet presAssocID="{688788CE-290F-4A67-B327-E9C2FD3A0389}" presName="node" presStyleLbl="node1" presStyleIdx="5" presStyleCnt="7">
        <dgm:presLayoutVars>
          <dgm:bulletEnabled val="1"/>
        </dgm:presLayoutVars>
      </dgm:prSet>
      <dgm:spPr/>
      <dgm:t>
        <a:bodyPr/>
        <a:lstStyle/>
        <a:p>
          <a:endParaRPr lang="en-US"/>
        </a:p>
      </dgm:t>
    </dgm:pt>
    <dgm:pt modelId="{5DA6019E-FD04-43C4-8920-857C37B3A9B1}" type="pres">
      <dgm:prSet presAssocID="{F3A29168-93A9-426E-9D34-6E377AFA2BED}" presName="sibTrans" presStyleLbl="sibTrans2D1" presStyleIdx="5" presStyleCnt="6"/>
      <dgm:spPr/>
      <dgm:t>
        <a:bodyPr/>
        <a:lstStyle/>
        <a:p>
          <a:endParaRPr lang="en-US"/>
        </a:p>
      </dgm:t>
    </dgm:pt>
    <dgm:pt modelId="{9247E973-D475-482E-B8F7-59D162CCF244}" type="pres">
      <dgm:prSet presAssocID="{F3A29168-93A9-426E-9D34-6E377AFA2BED}" presName="connectorText" presStyleLbl="sibTrans2D1" presStyleIdx="5" presStyleCnt="6"/>
      <dgm:spPr/>
      <dgm:t>
        <a:bodyPr/>
        <a:lstStyle/>
        <a:p>
          <a:endParaRPr lang="en-US"/>
        </a:p>
      </dgm:t>
    </dgm:pt>
    <dgm:pt modelId="{8CD32079-09EF-49A2-B515-ED9915C7A760}" type="pres">
      <dgm:prSet presAssocID="{3C8DD2EA-CAE0-4CC3-95EB-71DDECFE72C5}" presName="node" presStyleLbl="node1" presStyleIdx="6" presStyleCnt="7">
        <dgm:presLayoutVars>
          <dgm:bulletEnabled val="1"/>
        </dgm:presLayoutVars>
      </dgm:prSet>
      <dgm:spPr/>
      <dgm:t>
        <a:bodyPr/>
        <a:lstStyle/>
        <a:p>
          <a:endParaRPr lang="en-US"/>
        </a:p>
      </dgm:t>
    </dgm:pt>
  </dgm:ptLst>
  <dgm:cxnLst>
    <dgm:cxn modelId="{DA689EF0-B8D0-42E6-9596-C518060895FB}" srcId="{0ABED3C3-521F-40EA-B950-53ED93FBD8CB}" destId="{E1B460EB-7BC0-420E-96EA-2CC8977E3AC3}" srcOrd="3" destOrd="0" parTransId="{176EC1CF-0659-4D1B-8124-F87B095FD329}" sibTransId="{42964A8B-21A2-491F-A45C-3574FBFECD20}"/>
    <dgm:cxn modelId="{4BB539F3-0CB9-4E42-BF0A-23AC79E2D286}" type="presOf" srcId="{42964A8B-21A2-491F-A45C-3574FBFECD20}" destId="{E2513AFF-0EA6-4113-951C-48AD88BAC89D}" srcOrd="1" destOrd="0" presId="urn:microsoft.com/office/officeart/2005/8/layout/process5"/>
    <dgm:cxn modelId="{5A24172F-4F42-4ACF-8AD3-40A28440E16A}" type="presOf" srcId="{F3A29168-93A9-426E-9D34-6E377AFA2BED}" destId="{9247E973-D475-482E-B8F7-59D162CCF244}" srcOrd="1" destOrd="0" presId="urn:microsoft.com/office/officeart/2005/8/layout/process5"/>
    <dgm:cxn modelId="{ED1DB55B-A3B7-48D8-A557-27C2A678DB1F}" type="presOf" srcId="{11EB4F90-F9BD-4601-B320-1F5E5864C84F}" destId="{5793E5BD-061F-42E6-985A-F620D5A563CF}" srcOrd="0" destOrd="0" presId="urn:microsoft.com/office/officeart/2005/8/layout/process5"/>
    <dgm:cxn modelId="{B8E628F1-FD1E-4A4F-A2E7-2F79743D2C83}" srcId="{0ABED3C3-521F-40EA-B950-53ED93FBD8CB}" destId="{3C8DD2EA-CAE0-4CC3-95EB-71DDECFE72C5}" srcOrd="6" destOrd="0" parTransId="{EFE148CD-BDCB-4FDE-AF9A-08E1C36C459E}" sibTransId="{9830D9A0-8E7C-469B-80AE-E922F9D2B663}"/>
    <dgm:cxn modelId="{13848021-FC7A-4066-AA06-E08C4322A613}" type="presOf" srcId="{3FA45619-2795-47F3-B308-F727E5AE6558}" destId="{6A5CD98E-2283-4529-A87B-0E460D3151B4}" srcOrd="1" destOrd="0" presId="urn:microsoft.com/office/officeart/2005/8/layout/process5"/>
    <dgm:cxn modelId="{A1C311E7-D353-4367-9C8F-872CE0292FDE}" type="presOf" srcId="{42964A8B-21A2-491F-A45C-3574FBFECD20}" destId="{6CF3D3BA-A3F0-441E-BBA7-526541A01512}" srcOrd="0" destOrd="0" presId="urn:microsoft.com/office/officeart/2005/8/layout/process5"/>
    <dgm:cxn modelId="{A2AD2E27-9A73-44D7-8CB2-F37C0ED57A43}" type="presOf" srcId="{8DBB6B5D-00C8-4678-801E-22A0FFA163ED}" destId="{505BC0AB-A65B-4992-8532-BC3456E24ED8}" srcOrd="0" destOrd="0" presId="urn:microsoft.com/office/officeart/2005/8/layout/process5"/>
    <dgm:cxn modelId="{AEDEA789-BCE3-440D-AE20-C6F50B296719}" type="presOf" srcId="{D1D78368-5382-4E44-92BD-29169DAE6C9B}" destId="{AB3A636E-4D93-49DF-8967-EB2FEBC3CD10}" srcOrd="0" destOrd="0" presId="urn:microsoft.com/office/officeart/2005/8/layout/process5"/>
    <dgm:cxn modelId="{6ECDFC2B-55B8-4E72-8051-678CF33A8F91}" type="presOf" srcId="{56C2EC83-E2C2-4936-8CED-747E16747554}" destId="{EFAA8F8A-4587-45B6-BBE4-46878DCE28A7}" srcOrd="1" destOrd="0" presId="urn:microsoft.com/office/officeart/2005/8/layout/process5"/>
    <dgm:cxn modelId="{2A1E0425-608B-4F07-BF03-53CF4BBA122F}" srcId="{0ABED3C3-521F-40EA-B950-53ED93FBD8CB}" destId="{688788CE-290F-4A67-B327-E9C2FD3A0389}" srcOrd="5" destOrd="0" parTransId="{838E4E46-3133-4ED1-B1A9-A4F3E9368D9C}" sibTransId="{F3A29168-93A9-426E-9D34-6E377AFA2BED}"/>
    <dgm:cxn modelId="{0C07424F-74E4-456F-BADE-D316C8323A1A}" type="presOf" srcId="{F3A29168-93A9-426E-9D34-6E377AFA2BED}" destId="{5DA6019E-FD04-43C4-8920-857C37B3A9B1}" srcOrd="0" destOrd="0" presId="urn:microsoft.com/office/officeart/2005/8/layout/process5"/>
    <dgm:cxn modelId="{795C3F90-F247-4BF3-8D00-2C6D550DAF18}" type="presOf" srcId="{C10BE306-B23A-4FF8-8479-0FADEC88A753}" destId="{57713C1C-8A47-4E62-BEA7-5BB25FDAB923}" srcOrd="0" destOrd="0" presId="urn:microsoft.com/office/officeart/2005/8/layout/process5"/>
    <dgm:cxn modelId="{8C2852C3-D38B-4867-809A-B800D1DC0E12}" type="presOf" srcId="{564B4657-9353-4571-B850-35A260C09102}" destId="{46F792EB-6EFE-42B5-8CEA-E4F834A4D0C3}" srcOrd="0" destOrd="0" presId="urn:microsoft.com/office/officeart/2005/8/layout/process5"/>
    <dgm:cxn modelId="{6739EFE7-C6FB-46F8-B181-E26DC1C4FB63}" srcId="{0ABED3C3-521F-40EA-B950-53ED93FBD8CB}" destId="{048E0941-1D69-419D-A923-DA508A919D59}" srcOrd="2" destOrd="0" parTransId="{72269CDF-56B4-4978-805D-399688F75FD4}" sibTransId="{D1D78368-5382-4E44-92BD-29169DAE6C9B}"/>
    <dgm:cxn modelId="{C27340B3-6BDC-4DA9-B383-016F2674E484}" srcId="{0ABED3C3-521F-40EA-B950-53ED93FBD8CB}" destId="{564B4657-9353-4571-B850-35A260C09102}" srcOrd="0" destOrd="0" parTransId="{CEA0301D-4636-4DD8-A98C-B6162BF5269D}" sibTransId="{56C2EC83-E2C2-4936-8CED-747E16747554}"/>
    <dgm:cxn modelId="{76A705D6-F903-45E7-A239-1F878C48377B}" type="presOf" srcId="{3C8DD2EA-CAE0-4CC3-95EB-71DDECFE72C5}" destId="{8CD32079-09EF-49A2-B515-ED9915C7A760}" srcOrd="0" destOrd="0" presId="urn:microsoft.com/office/officeart/2005/8/layout/process5"/>
    <dgm:cxn modelId="{8C46F6D7-9FEF-44B2-8A78-3498F4763CD5}" type="presOf" srcId="{E1B460EB-7BC0-420E-96EA-2CC8977E3AC3}" destId="{F823228D-C34C-4050-BF69-588B933DD9C6}" srcOrd="0" destOrd="0" presId="urn:microsoft.com/office/officeart/2005/8/layout/process5"/>
    <dgm:cxn modelId="{EED5AAA6-C702-420C-A999-45F18774329D}" type="presOf" srcId="{0ABED3C3-521F-40EA-B950-53ED93FBD8CB}" destId="{E4254502-056B-4324-9EA8-E414558363AE}" srcOrd="0" destOrd="0" presId="urn:microsoft.com/office/officeart/2005/8/layout/process5"/>
    <dgm:cxn modelId="{762CD548-607B-48EB-97AE-4DD010A9A235}" srcId="{0ABED3C3-521F-40EA-B950-53ED93FBD8CB}" destId="{8DBB6B5D-00C8-4678-801E-22A0FFA163ED}" srcOrd="4" destOrd="0" parTransId="{5844B27D-B6A1-4C40-B1A4-BC93A11CD5BA}" sibTransId="{3FA45619-2795-47F3-B308-F727E5AE6558}"/>
    <dgm:cxn modelId="{C2D970D0-1F92-42FB-A646-AD79D68AEDF2}" type="presOf" srcId="{D1D78368-5382-4E44-92BD-29169DAE6C9B}" destId="{9760CD8E-2B60-4947-9E76-A8064F69B5A5}" srcOrd="1" destOrd="0" presId="urn:microsoft.com/office/officeart/2005/8/layout/process5"/>
    <dgm:cxn modelId="{339CCB7C-3F27-4361-B80E-F21E1510AE36}" type="presOf" srcId="{048E0941-1D69-419D-A923-DA508A919D59}" destId="{0DE1DE04-959D-4D83-9FD2-26FC5ECF57AA}" srcOrd="0" destOrd="0" presId="urn:microsoft.com/office/officeart/2005/8/layout/process5"/>
    <dgm:cxn modelId="{B15C9D6F-99FD-44AB-B6BF-F70A857D1BB1}" srcId="{0ABED3C3-521F-40EA-B950-53ED93FBD8CB}" destId="{11EB4F90-F9BD-4601-B320-1F5E5864C84F}" srcOrd="1" destOrd="0" parTransId="{A77E1460-0026-47CD-A520-21720222D4B1}" sibTransId="{C10BE306-B23A-4FF8-8479-0FADEC88A753}"/>
    <dgm:cxn modelId="{31624C99-0CD2-486E-977D-4E3DD35DBA4F}" type="presOf" srcId="{688788CE-290F-4A67-B327-E9C2FD3A0389}" destId="{65930672-1CC5-4F87-99BA-2735AC71D06C}" srcOrd="0" destOrd="0" presId="urn:microsoft.com/office/officeart/2005/8/layout/process5"/>
    <dgm:cxn modelId="{73F0E536-A91A-456F-BEBB-424E6D7F361D}" type="presOf" srcId="{C10BE306-B23A-4FF8-8479-0FADEC88A753}" destId="{3A23DFF1-A115-499B-B3B1-45EC79EB0ECE}" srcOrd="1" destOrd="0" presId="urn:microsoft.com/office/officeart/2005/8/layout/process5"/>
    <dgm:cxn modelId="{FFDA0627-06D9-4EFE-B070-8322C0C61642}" type="presOf" srcId="{56C2EC83-E2C2-4936-8CED-747E16747554}" destId="{7E464F72-00B0-47F7-BA14-8CD44A1418A3}" srcOrd="0" destOrd="0" presId="urn:microsoft.com/office/officeart/2005/8/layout/process5"/>
    <dgm:cxn modelId="{A067741A-BF44-4A66-BF11-6160CE163534}" type="presOf" srcId="{3FA45619-2795-47F3-B308-F727E5AE6558}" destId="{D55B3A62-0CE5-4F15-8157-A36398AAD84A}" srcOrd="0" destOrd="0" presId="urn:microsoft.com/office/officeart/2005/8/layout/process5"/>
    <dgm:cxn modelId="{F5EA5B47-15A5-4766-B9C9-578173A7EECA}" type="presParOf" srcId="{E4254502-056B-4324-9EA8-E414558363AE}" destId="{46F792EB-6EFE-42B5-8CEA-E4F834A4D0C3}" srcOrd="0" destOrd="0" presId="urn:microsoft.com/office/officeart/2005/8/layout/process5"/>
    <dgm:cxn modelId="{A2DE3EF1-E666-41C6-AE5A-D57FBBBC64AB}" type="presParOf" srcId="{E4254502-056B-4324-9EA8-E414558363AE}" destId="{7E464F72-00B0-47F7-BA14-8CD44A1418A3}" srcOrd="1" destOrd="0" presId="urn:microsoft.com/office/officeart/2005/8/layout/process5"/>
    <dgm:cxn modelId="{E5B2F576-4C79-47AA-9281-BDAD7507B8BD}" type="presParOf" srcId="{7E464F72-00B0-47F7-BA14-8CD44A1418A3}" destId="{EFAA8F8A-4587-45B6-BBE4-46878DCE28A7}" srcOrd="0" destOrd="0" presId="urn:microsoft.com/office/officeart/2005/8/layout/process5"/>
    <dgm:cxn modelId="{8644D2CC-0841-457A-8BA3-89D5037E171C}" type="presParOf" srcId="{E4254502-056B-4324-9EA8-E414558363AE}" destId="{5793E5BD-061F-42E6-985A-F620D5A563CF}" srcOrd="2" destOrd="0" presId="urn:microsoft.com/office/officeart/2005/8/layout/process5"/>
    <dgm:cxn modelId="{23660920-D7C5-4DE0-956A-54EFD24D3B6E}" type="presParOf" srcId="{E4254502-056B-4324-9EA8-E414558363AE}" destId="{57713C1C-8A47-4E62-BEA7-5BB25FDAB923}" srcOrd="3" destOrd="0" presId="urn:microsoft.com/office/officeart/2005/8/layout/process5"/>
    <dgm:cxn modelId="{8B9E0E29-C87A-4867-A15D-48005315E9F7}" type="presParOf" srcId="{57713C1C-8A47-4E62-BEA7-5BB25FDAB923}" destId="{3A23DFF1-A115-499B-B3B1-45EC79EB0ECE}" srcOrd="0" destOrd="0" presId="urn:microsoft.com/office/officeart/2005/8/layout/process5"/>
    <dgm:cxn modelId="{3A5DD2B7-FB00-4EE8-90F7-117B8FC4A064}" type="presParOf" srcId="{E4254502-056B-4324-9EA8-E414558363AE}" destId="{0DE1DE04-959D-4D83-9FD2-26FC5ECF57AA}" srcOrd="4" destOrd="0" presId="urn:microsoft.com/office/officeart/2005/8/layout/process5"/>
    <dgm:cxn modelId="{E4930CF2-26D4-4942-90DC-91C00B7A58E7}" type="presParOf" srcId="{E4254502-056B-4324-9EA8-E414558363AE}" destId="{AB3A636E-4D93-49DF-8967-EB2FEBC3CD10}" srcOrd="5" destOrd="0" presId="urn:microsoft.com/office/officeart/2005/8/layout/process5"/>
    <dgm:cxn modelId="{6C8A6782-65B3-435D-A627-5CD35A854D6F}" type="presParOf" srcId="{AB3A636E-4D93-49DF-8967-EB2FEBC3CD10}" destId="{9760CD8E-2B60-4947-9E76-A8064F69B5A5}" srcOrd="0" destOrd="0" presId="urn:microsoft.com/office/officeart/2005/8/layout/process5"/>
    <dgm:cxn modelId="{DB4D9083-CBAC-4B43-AA1C-E52AE4F0783B}" type="presParOf" srcId="{E4254502-056B-4324-9EA8-E414558363AE}" destId="{F823228D-C34C-4050-BF69-588B933DD9C6}" srcOrd="6" destOrd="0" presId="urn:microsoft.com/office/officeart/2005/8/layout/process5"/>
    <dgm:cxn modelId="{F3FE0403-0670-4AAE-86D1-D0525C0AA55A}" type="presParOf" srcId="{E4254502-056B-4324-9EA8-E414558363AE}" destId="{6CF3D3BA-A3F0-441E-BBA7-526541A01512}" srcOrd="7" destOrd="0" presId="urn:microsoft.com/office/officeart/2005/8/layout/process5"/>
    <dgm:cxn modelId="{9A59BD36-EDE6-4C5B-8CCC-066822E4BD3F}" type="presParOf" srcId="{6CF3D3BA-A3F0-441E-BBA7-526541A01512}" destId="{E2513AFF-0EA6-4113-951C-48AD88BAC89D}" srcOrd="0" destOrd="0" presId="urn:microsoft.com/office/officeart/2005/8/layout/process5"/>
    <dgm:cxn modelId="{B42991D9-4EB2-4854-A587-FEA4397ECC73}" type="presParOf" srcId="{E4254502-056B-4324-9EA8-E414558363AE}" destId="{505BC0AB-A65B-4992-8532-BC3456E24ED8}" srcOrd="8" destOrd="0" presId="urn:microsoft.com/office/officeart/2005/8/layout/process5"/>
    <dgm:cxn modelId="{B2166B82-8AC7-458B-A9DD-2020E5291F0C}" type="presParOf" srcId="{E4254502-056B-4324-9EA8-E414558363AE}" destId="{D55B3A62-0CE5-4F15-8157-A36398AAD84A}" srcOrd="9" destOrd="0" presId="urn:microsoft.com/office/officeart/2005/8/layout/process5"/>
    <dgm:cxn modelId="{AFB0B616-7381-4CC9-9DD3-7C7BD8DD953C}" type="presParOf" srcId="{D55B3A62-0CE5-4F15-8157-A36398AAD84A}" destId="{6A5CD98E-2283-4529-A87B-0E460D3151B4}" srcOrd="0" destOrd="0" presId="urn:microsoft.com/office/officeart/2005/8/layout/process5"/>
    <dgm:cxn modelId="{B2AF19A1-510F-413B-856E-5FA8C907EAE6}" type="presParOf" srcId="{E4254502-056B-4324-9EA8-E414558363AE}" destId="{65930672-1CC5-4F87-99BA-2735AC71D06C}" srcOrd="10" destOrd="0" presId="urn:microsoft.com/office/officeart/2005/8/layout/process5"/>
    <dgm:cxn modelId="{5577D45D-E4BF-4026-9C50-3B63256A02A9}" type="presParOf" srcId="{E4254502-056B-4324-9EA8-E414558363AE}" destId="{5DA6019E-FD04-43C4-8920-857C37B3A9B1}" srcOrd="11" destOrd="0" presId="urn:microsoft.com/office/officeart/2005/8/layout/process5"/>
    <dgm:cxn modelId="{9E3CA787-DB53-4B45-886C-435730C53F87}" type="presParOf" srcId="{5DA6019E-FD04-43C4-8920-857C37B3A9B1}" destId="{9247E973-D475-482E-B8F7-59D162CCF244}" srcOrd="0" destOrd="0" presId="urn:microsoft.com/office/officeart/2005/8/layout/process5"/>
    <dgm:cxn modelId="{A3023A70-A450-4235-9324-750F27265050}" type="presParOf" srcId="{E4254502-056B-4324-9EA8-E414558363AE}" destId="{8CD32079-09EF-49A2-B515-ED9915C7A760}" srcOrd="12"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BED3C3-521F-40EA-B950-53ED93FBD8CB}" type="doc">
      <dgm:prSet loTypeId="urn:microsoft.com/office/officeart/2005/8/layout/process5" loCatId="process" qsTypeId="urn:microsoft.com/office/officeart/2005/8/quickstyle/simple5" qsCatId="simple" csTypeId="urn:microsoft.com/office/officeart/2005/8/colors/colorful3" csCatId="colorful" phldr="1"/>
      <dgm:spPr/>
      <dgm:t>
        <a:bodyPr/>
        <a:lstStyle/>
        <a:p>
          <a:endParaRPr lang="en-US"/>
        </a:p>
      </dgm:t>
    </dgm:pt>
    <dgm:pt modelId="{564B4657-9353-4571-B850-35A260C09102}">
      <dgm:prSet phldrT="[Text]" custT="1"/>
      <dgm:spPr/>
      <dgm:t>
        <a:bodyPr/>
        <a:lstStyle/>
        <a:p>
          <a:r>
            <a:rPr lang="en-US" sz="1400" b="0" dirty="0">
              <a:solidFill>
                <a:schemeClr val="bg1"/>
              </a:solidFill>
            </a:rPr>
            <a:t>Identify passive nodes to be upgraded first</a:t>
          </a:r>
        </a:p>
      </dgm:t>
    </dgm:pt>
    <dgm:pt modelId="{CEA0301D-4636-4DD8-A98C-B6162BF5269D}" type="parTrans" cxnId="{C27340B3-6BDC-4DA9-B383-016F2674E484}">
      <dgm:prSet/>
      <dgm:spPr/>
      <dgm:t>
        <a:bodyPr/>
        <a:lstStyle/>
        <a:p>
          <a:endParaRPr lang="en-US" sz="1800" b="0">
            <a:solidFill>
              <a:schemeClr val="bg1"/>
            </a:solidFill>
          </a:endParaRPr>
        </a:p>
      </dgm:t>
    </dgm:pt>
    <dgm:pt modelId="{56C2EC83-E2C2-4936-8CED-747E16747554}" type="sibTrans" cxnId="{C27340B3-6BDC-4DA9-B383-016F2674E484}">
      <dgm:prSet custT="1"/>
      <dgm:spPr/>
      <dgm:t>
        <a:bodyPr/>
        <a:lstStyle/>
        <a:p>
          <a:endParaRPr lang="en-US" sz="500" b="0" dirty="0">
            <a:solidFill>
              <a:schemeClr val="bg1"/>
            </a:solidFill>
          </a:endParaRPr>
        </a:p>
      </dgm:t>
    </dgm:pt>
    <dgm:pt modelId="{97BC85FB-4C9A-4A6E-8FB2-5F5FDA4A6772}">
      <dgm:prSet custT="1"/>
      <dgm:spPr/>
      <dgm:t>
        <a:bodyPr/>
        <a:lstStyle/>
        <a:p>
          <a:r>
            <a:rPr lang="en-US" sz="1400" b="0" dirty="0">
              <a:solidFill>
                <a:schemeClr val="bg1"/>
              </a:solidFill>
            </a:rPr>
            <a:t>Remove passive nodes from possible node owner list</a:t>
          </a:r>
        </a:p>
      </dgm:t>
    </dgm:pt>
    <dgm:pt modelId="{F3F172EE-5D86-4464-8A44-D059165748CC}" type="parTrans" cxnId="{BCCA1195-D6DD-4ECC-A23E-3BC11EFB12B6}">
      <dgm:prSet/>
      <dgm:spPr/>
      <dgm:t>
        <a:bodyPr/>
        <a:lstStyle/>
        <a:p>
          <a:endParaRPr lang="en-US" sz="1800" b="0">
            <a:solidFill>
              <a:schemeClr val="bg1"/>
            </a:solidFill>
          </a:endParaRPr>
        </a:p>
      </dgm:t>
    </dgm:pt>
    <dgm:pt modelId="{F17E4463-AF8D-4B2F-95B8-0BC9323422D4}" type="sibTrans" cxnId="{BCCA1195-D6DD-4ECC-A23E-3BC11EFB12B6}">
      <dgm:prSet custT="1"/>
      <dgm:spPr/>
      <dgm:t>
        <a:bodyPr/>
        <a:lstStyle/>
        <a:p>
          <a:endParaRPr lang="en-US" sz="500" b="0" dirty="0">
            <a:solidFill>
              <a:schemeClr val="bg1"/>
            </a:solidFill>
          </a:endParaRPr>
        </a:p>
      </dgm:t>
    </dgm:pt>
    <dgm:pt modelId="{AA9A9A63-C50B-4C86-87D4-4784F5B072D3}">
      <dgm:prSet custT="1"/>
      <dgm:spPr/>
      <dgm:t>
        <a:bodyPr/>
        <a:lstStyle/>
        <a:p>
          <a:r>
            <a:rPr lang="en-US" sz="1400" b="0" dirty="0">
              <a:solidFill>
                <a:schemeClr val="bg1"/>
              </a:solidFill>
            </a:rPr>
            <a:t>Apply update on each passive node</a:t>
          </a:r>
        </a:p>
      </dgm:t>
    </dgm:pt>
    <dgm:pt modelId="{87D32396-22B6-4AF3-B76D-94DE70E3E8B5}" type="parTrans" cxnId="{3D0DE84E-B13F-44A6-BA40-3D8DBBC00329}">
      <dgm:prSet/>
      <dgm:spPr/>
      <dgm:t>
        <a:bodyPr/>
        <a:lstStyle/>
        <a:p>
          <a:endParaRPr lang="en-US" sz="1800" b="0">
            <a:solidFill>
              <a:schemeClr val="bg1"/>
            </a:solidFill>
          </a:endParaRPr>
        </a:p>
      </dgm:t>
    </dgm:pt>
    <dgm:pt modelId="{8B2DC422-78AB-431E-B0AF-D3C2114B45A6}" type="sibTrans" cxnId="{3D0DE84E-B13F-44A6-BA40-3D8DBBC00329}">
      <dgm:prSet custT="1"/>
      <dgm:spPr/>
      <dgm:t>
        <a:bodyPr/>
        <a:lstStyle/>
        <a:p>
          <a:endParaRPr lang="en-US" sz="500" b="0" dirty="0">
            <a:solidFill>
              <a:schemeClr val="bg1"/>
            </a:solidFill>
          </a:endParaRPr>
        </a:p>
      </dgm:t>
    </dgm:pt>
    <dgm:pt modelId="{E62CE361-45F4-4AE9-9158-F34A22B99C79}">
      <dgm:prSet custT="1"/>
      <dgm:spPr/>
      <dgm:t>
        <a:bodyPr/>
        <a:lstStyle/>
        <a:p>
          <a:r>
            <a:rPr lang="en-US" sz="1400" b="0" dirty="0">
              <a:solidFill>
                <a:schemeClr val="bg1"/>
              </a:solidFill>
            </a:rPr>
            <a:t>Add passive nodes back to node owner list</a:t>
          </a:r>
        </a:p>
      </dgm:t>
    </dgm:pt>
    <dgm:pt modelId="{897AE36C-612D-4E17-9F6C-BD793B0DFB8B}" type="parTrans" cxnId="{DA49F903-66B8-4659-B9C1-E2CC35F64C93}">
      <dgm:prSet/>
      <dgm:spPr/>
      <dgm:t>
        <a:bodyPr/>
        <a:lstStyle/>
        <a:p>
          <a:endParaRPr lang="en-US" sz="1800" b="0">
            <a:solidFill>
              <a:schemeClr val="bg1"/>
            </a:solidFill>
          </a:endParaRPr>
        </a:p>
      </dgm:t>
    </dgm:pt>
    <dgm:pt modelId="{4F204285-B09A-4F2D-ABF9-8AF48778B0D4}" type="sibTrans" cxnId="{DA49F903-66B8-4659-B9C1-E2CC35F64C93}">
      <dgm:prSet custT="1"/>
      <dgm:spPr/>
      <dgm:t>
        <a:bodyPr/>
        <a:lstStyle/>
        <a:p>
          <a:endParaRPr lang="en-US" sz="500" b="0" dirty="0">
            <a:solidFill>
              <a:schemeClr val="bg1"/>
            </a:solidFill>
          </a:endParaRPr>
        </a:p>
      </dgm:t>
    </dgm:pt>
    <dgm:pt modelId="{3423EDBC-7A1D-4F1B-8DD4-269B1657C749}">
      <dgm:prSet custT="1"/>
      <dgm:spPr/>
      <dgm:t>
        <a:bodyPr/>
        <a:lstStyle/>
        <a:p>
          <a:r>
            <a:rPr lang="en-US" sz="1400" b="0" dirty="0">
              <a:solidFill>
                <a:schemeClr val="bg1"/>
              </a:solidFill>
            </a:rPr>
            <a:t>Fail over SQL Server instance to an updated node</a:t>
          </a:r>
        </a:p>
      </dgm:t>
    </dgm:pt>
    <dgm:pt modelId="{FCFD3963-08BB-4B01-AEB3-2934FD47ABD2}" type="parTrans" cxnId="{45451BC7-2AD6-4700-BE2E-DC93A1370B8D}">
      <dgm:prSet/>
      <dgm:spPr/>
      <dgm:t>
        <a:bodyPr/>
        <a:lstStyle/>
        <a:p>
          <a:endParaRPr lang="en-US" sz="1800" b="0">
            <a:solidFill>
              <a:schemeClr val="bg1"/>
            </a:solidFill>
          </a:endParaRPr>
        </a:p>
      </dgm:t>
    </dgm:pt>
    <dgm:pt modelId="{86235208-5C36-4EAF-B09D-815AB490859D}" type="sibTrans" cxnId="{45451BC7-2AD6-4700-BE2E-DC93A1370B8D}">
      <dgm:prSet custT="1"/>
      <dgm:spPr/>
      <dgm:t>
        <a:bodyPr/>
        <a:lstStyle/>
        <a:p>
          <a:endParaRPr lang="en-US" sz="500" b="0" dirty="0">
            <a:solidFill>
              <a:schemeClr val="bg1"/>
            </a:solidFill>
          </a:endParaRPr>
        </a:p>
      </dgm:t>
    </dgm:pt>
    <dgm:pt modelId="{FACCBDE0-EA1A-464E-8744-E6F68D13D0A8}">
      <dgm:prSet custT="1"/>
      <dgm:spPr/>
      <dgm:t>
        <a:bodyPr/>
        <a:lstStyle/>
        <a:p>
          <a:r>
            <a:rPr lang="en-US" sz="1200" b="0" dirty="0">
              <a:solidFill>
                <a:schemeClr val="bg1"/>
              </a:solidFill>
            </a:rPr>
            <a:t>Validate that SQL Server instance comes online and check version of engine for proper value</a:t>
          </a:r>
        </a:p>
      </dgm:t>
    </dgm:pt>
    <dgm:pt modelId="{A892E922-7D85-4987-9BC8-D7A4FC451560}" type="parTrans" cxnId="{269FF2D8-37C9-46EE-BE1F-8340B72545B3}">
      <dgm:prSet/>
      <dgm:spPr/>
      <dgm:t>
        <a:bodyPr/>
        <a:lstStyle/>
        <a:p>
          <a:endParaRPr lang="en-US" sz="1800" b="0">
            <a:solidFill>
              <a:schemeClr val="bg1"/>
            </a:solidFill>
          </a:endParaRPr>
        </a:p>
      </dgm:t>
    </dgm:pt>
    <dgm:pt modelId="{516E0863-6C2E-4945-9555-BD8A7371F5A1}" type="sibTrans" cxnId="{269FF2D8-37C9-46EE-BE1F-8340B72545B3}">
      <dgm:prSet custT="1"/>
      <dgm:spPr/>
      <dgm:t>
        <a:bodyPr/>
        <a:lstStyle/>
        <a:p>
          <a:endParaRPr lang="en-US" sz="500" b="0" dirty="0">
            <a:solidFill>
              <a:schemeClr val="bg1"/>
            </a:solidFill>
          </a:endParaRPr>
        </a:p>
      </dgm:t>
    </dgm:pt>
    <dgm:pt modelId="{A2A7D2E5-F36F-4CCE-8302-37B7D0A6454C}">
      <dgm:prSet custT="1"/>
      <dgm:spPr/>
      <dgm:t>
        <a:bodyPr/>
        <a:lstStyle/>
        <a:p>
          <a:r>
            <a:rPr lang="en-US" sz="1400" b="0" dirty="0">
              <a:solidFill>
                <a:schemeClr val="bg1"/>
              </a:solidFill>
            </a:rPr>
            <a:t>Remove remaining non-updated nodes from possible node owner list</a:t>
          </a:r>
        </a:p>
      </dgm:t>
    </dgm:pt>
    <dgm:pt modelId="{F5A909EE-59BB-43D8-B05F-8ED2B22E8E65}" type="parTrans" cxnId="{B85E9824-9552-4BE9-8BDB-B64A068A66B1}">
      <dgm:prSet/>
      <dgm:spPr/>
      <dgm:t>
        <a:bodyPr/>
        <a:lstStyle/>
        <a:p>
          <a:endParaRPr lang="en-US" sz="1800" b="0">
            <a:solidFill>
              <a:schemeClr val="bg1"/>
            </a:solidFill>
          </a:endParaRPr>
        </a:p>
      </dgm:t>
    </dgm:pt>
    <dgm:pt modelId="{383D4703-E345-4F58-8FA0-12D8C793A591}" type="sibTrans" cxnId="{B85E9824-9552-4BE9-8BDB-B64A068A66B1}">
      <dgm:prSet custT="1"/>
      <dgm:spPr/>
      <dgm:t>
        <a:bodyPr/>
        <a:lstStyle/>
        <a:p>
          <a:endParaRPr lang="en-US" sz="500" b="0" dirty="0">
            <a:solidFill>
              <a:schemeClr val="bg1"/>
            </a:solidFill>
          </a:endParaRPr>
        </a:p>
      </dgm:t>
    </dgm:pt>
    <dgm:pt modelId="{F79BF330-B743-41BD-8329-34799F40D972}">
      <dgm:prSet custT="1"/>
      <dgm:spPr/>
      <dgm:t>
        <a:bodyPr/>
        <a:lstStyle/>
        <a:p>
          <a:r>
            <a:rPr lang="en-US" sz="1400" b="0" dirty="0">
              <a:solidFill>
                <a:schemeClr val="bg1"/>
              </a:solidFill>
            </a:rPr>
            <a:t>Apply update on remaining non-updated passive nodes</a:t>
          </a:r>
        </a:p>
      </dgm:t>
    </dgm:pt>
    <dgm:pt modelId="{19F2A480-8661-4F42-A3DA-292583B8D3D8}" type="parTrans" cxnId="{EA02C29D-05AB-4542-A3A0-EEA11BF142BB}">
      <dgm:prSet/>
      <dgm:spPr/>
      <dgm:t>
        <a:bodyPr/>
        <a:lstStyle/>
        <a:p>
          <a:endParaRPr lang="en-US" sz="1800" b="0">
            <a:solidFill>
              <a:schemeClr val="bg1"/>
            </a:solidFill>
          </a:endParaRPr>
        </a:p>
      </dgm:t>
    </dgm:pt>
    <dgm:pt modelId="{2DA4C590-FA7C-471D-BFFD-27CFD2A5ACFE}" type="sibTrans" cxnId="{EA02C29D-05AB-4542-A3A0-EEA11BF142BB}">
      <dgm:prSet custT="1"/>
      <dgm:spPr/>
      <dgm:t>
        <a:bodyPr/>
        <a:lstStyle/>
        <a:p>
          <a:endParaRPr lang="en-US" sz="500" b="0" dirty="0">
            <a:solidFill>
              <a:schemeClr val="bg1"/>
            </a:solidFill>
          </a:endParaRPr>
        </a:p>
      </dgm:t>
    </dgm:pt>
    <dgm:pt modelId="{E5E2F49E-ADE2-49D5-89FF-83A44A0AD529}">
      <dgm:prSet custT="1"/>
      <dgm:spPr/>
      <dgm:t>
        <a:bodyPr/>
        <a:lstStyle/>
        <a:p>
          <a:r>
            <a:rPr lang="en-US" sz="1400" b="0" dirty="0">
              <a:solidFill>
                <a:schemeClr val="bg1"/>
              </a:solidFill>
            </a:rPr>
            <a:t>Add updated nodes back to node owner list and test failover</a:t>
          </a:r>
        </a:p>
      </dgm:t>
    </dgm:pt>
    <dgm:pt modelId="{C859DDFD-86C5-4291-9839-9848B8052C6D}" type="parTrans" cxnId="{DCA8CDE6-D4D7-4AAC-8DF2-9DBD9C3AFFB8}">
      <dgm:prSet/>
      <dgm:spPr/>
      <dgm:t>
        <a:bodyPr/>
        <a:lstStyle/>
        <a:p>
          <a:endParaRPr lang="en-US" sz="1800" b="0">
            <a:solidFill>
              <a:schemeClr val="bg1"/>
            </a:solidFill>
          </a:endParaRPr>
        </a:p>
      </dgm:t>
    </dgm:pt>
    <dgm:pt modelId="{260E63E7-91CE-466B-9C84-4F65D49CB53C}" type="sibTrans" cxnId="{DCA8CDE6-D4D7-4AAC-8DF2-9DBD9C3AFFB8}">
      <dgm:prSet/>
      <dgm:spPr/>
      <dgm:t>
        <a:bodyPr/>
        <a:lstStyle/>
        <a:p>
          <a:endParaRPr lang="en-US" sz="1800" b="0">
            <a:solidFill>
              <a:schemeClr val="bg1"/>
            </a:solidFill>
          </a:endParaRPr>
        </a:p>
      </dgm:t>
    </dgm:pt>
    <dgm:pt modelId="{FC91915E-9C74-42E2-A789-7B0370AAAB18}" type="pres">
      <dgm:prSet presAssocID="{0ABED3C3-521F-40EA-B950-53ED93FBD8CB}" presName="diagram" presStyleCnt="0">
        <dgm:presLayoutVars>
          <dgm:dir/>
          <dgm:resizeHandles val="exact"/>
        </dgm:presLayoutVars>
      </dgm:prSet>
      <dgm:spPr/>
      <dgm:t>
        <a:bodyPr/>
        <a:lstStyle/>
        <a:p>
          <a:endParaRPr lang="en-US"/>
        </a:p>
      </dgm:t>
    </dgm:pt>
    <dgm:pt modelId="{5109AF6E-55CC-4B76-9DE1-605AC54AA9A8}" type="pres">
      <dgm:prSet presAssocID="{564B4657-9353-4571-B850-35A260C09102}" presName="node" presStyleLbl="node1" presStyleIdx="0" presStyleCnt="9">
        <dgm:presLayoutVars>
          <dgm:bulletEnabled val="1"/>
        </dgm:presLayoutVars>
      </dgm:prSet>
      <dgm:spPr/>
      <dgm:t>
        <a:bodyPr/>
        <a:lstStyle/>
        <a:p>
          <a:endParaRPr lang="en-US"/>
        </a:p>
      </dgm:t>
    </dgm:pt>
    <dgm:pt modelId="{8A9F4647-6B5B-4149-B595-0766AF349DF4}" type="pres">
      <dgm:prSet presAssocID="{56C2EC83-E2C2-4936-8CED-747E16747554}" presName="sibTrans" presStyleLbl="sibTrans2D1" presStyleIdx="0" presStyleCnt="8"/>
      <dgm:spPr/>
      <dgm:t>
        <a:bodyPr/>
        <a:lstStyle/>
        <a:p>
          <a:endParaRPr lang="en-US"/>
        </a:p>
      </dgm:t>
    </dgm:pt>
    <dgm:pt modelId="{70CDFAF3-2E2C-48A1-86C0-2BABFCFDA326}" type="pres">
      <dgm:prSet presAssocID="{56C2EC83-E2C2-4936-8CED-747E16747554}" presName="connectorText" presStyleLbl="sibTrans2D1" presStyleIdx="0" presStyleCnt="8"/>
      <dgm:spPr/>
      <dgm:t>
        <a:bodyPr/>
        <a:lstStyle/>
        <a:p>
          <a:endParaRPr lang="en-US"/>
        </a:p>
      </dgm:t>
    </dgm:pt>
    <dgm:pt modelId="{91741205-D9F6-43D4-8F25-E8091A085E8B}" type="pres">
      <dgm:prSet presAssocID="{97BC85FB-4C9A-4A6E-8FB2-5F5FDA4A6772}" presName="node" presStyleLbl="node1" presStyleIdx="1" presStyleCnt="9">
        <dgm:presLayoutVars>
          <dgm:bulletEnabled val="1"/>
        </dgm:presLayoutVars>
      </dgm:prSet>
      <dgm:spPr/>
      <dgm:t>
        <a:bodyPr/>
        <a:lstStyle/>
        <a:p>
          <a:endParaRPr lang="en-US"/>
        </a:p>
      </dgm:t>
    </dgm:pt>
    <dgm:pt modelId="{B24792F0-E671-47D8-B485-24F1E8D9CD3C}" type="pres">
      <dgm:prSet presAssocID="{F17E4463-AF8D-4B2F-95B8-0BC9323422D4}" presName="sibTrans" presStyleLbl="sibTrans2D1" presStyleIdx="1" presStyleCnt="8"/>
      <dgm:spPr/>
      <dgm:t>
        <a:bodyPr/>
        <a:lstStyle/>
        <a:p>
          <a:endParaRPr lang="en-US"/>
        </a:p>
      </dgm:t>
    </dgm:pt>
    <dgm:pt modelId="{2114A366-6F81-44A3-864A-63D795F70705}" type="pres">
      <dgm:prSet presAssocID="{F17E4463-AF8D-4B2F-95B8-0BC9323422D4}" presName="connectorText" presStyleLbl="sibTrans2D1" presStyleIdx="1" presStyleCnt="8"/>
      <dgm:spPr/>
      <dgm:t>
        <a:bodyPr/>
        <a:lstStyle/>
        <a:p>
          <a:endParaRPr lang="en-US"/>
        </a:p>
      </dgm:t>
    </dgm:pt>
    <dgm:pt modelId="{01AF7DC7-5392-44A3-96A0-64585EA8D0BD}" type="pres">
      <dgm:prSet presAssocID="{AA9A9A63-C50B-4C86-87D4-4784F5B072D3}" presName="node" presStyleLbl="node1" presStyleIdx="2" presStyleCnt="9">
        <dgm:presLayoutVars>
          <dgm:bulletEnabled val="1"/>
        </dgm:presLayoutVars>
      </dgm:prSet>
      <dgm:spPr/>
      <dgm:t>
        <a:bodyPr/>
        <a:lstStyle/>
        <a:p>
          <a:endParaRPr lang="en-US"/>
        </a:p>
      </dgm:t>
    </dgm:pt>
    <dgm:pt modelId="{3937D101-65DA-4A8A-A74A-ABE0326CA257}" type="pres">
      <dgm:prSet presAssocID="{8B2DC422-78AB-431E-B0AF-D3C2114B45A6}" presName="sibTrans" presStyleLbl="sibTrans2D1" presStyleIdx="2" presStyleCnt="8"/>
      <dgm:spPr/>
      <dgm:t>
        <a:bodyPr/>
        <a:lstStyle/>
        <a:p>
          <a:endParaRPr lang="en-US"/>
        </a:p>
      </dgm:t>
    </dgm:pt>
    <dgm:pt modelId="{0A74524D-99AB-4898-97B4-14B203AA0120}" type="pres">
      <dgm:prSet presAssocID="{8B2DC422-78AB-431E-B0AF-D3C2114B45A6}" presName="connectorText" presStyleLbl="sibTrans2D1" presStyleIdx="2" presStyleCnt="8"/>
      <dgm:spPr/>
      <dgm:t>
        <a:bodyPr/>
        <a:lstStyle/>
        <a:p>
          <a:endParaRPr lang="en-US"/>
        </a:p>
      </dgm:t>
    </dgm:pt>
    <dgm:pt modelId="{A8718D61-BDF9-4CDB-9B49-B7718F526157}" type="pres">
      <dgm:prSet presAssocID="{E62CE361-45F4-4AE9-9158-F34A22B99C79}" presName="node" presStyleLbl="node1" presStyleIdx="3" presStyleCnt="9">
        <dgm:presLayoutVars>
          <dgm:bulletEnabled val="1"/>
        </dgm:presLayoutVars>
      </dgm:prSet>
      <dgm:spPr/>
      <dgm:t>
        <a:bodyPr/>
        <a:lstStyle/>
        <a:p>
          <a:endParaRPr lang="en-US"/>
        </a:p>
      </dgm:t>
    </dgm:pt>
    <dgm:pt modelId="{657155F2-C783-4C08-A04B-E2A39AD162A0}" type="pres">
      <dgm:prSet presAssocID="{4F204285-B09A-4F2D-ABF9-8AF48778B0D4}" presName="sibTrans" presStyleLbl="sibTrans2D1" presStyleIdx="3" presStyleCnt="8"/>
      <dgm:spPr/>
      <dgm:t>
        <a:bodyPr/>
        <a:lstStyle/>
        <a:p>
          <a:endParaRPr lang="en-US"/>
        </a:p>
      </dgm:t>
    </dgm:pt>
    <dgm:pt modelId="{1E8DBA31-D83A-45A1-952A-0983468E9B50}" type="pres">
      <dgm:prSet presAssocID="{4F204285-B09A-4F2D-ABF9-8AF48778B0D4}" presName="connectorText" presStyleLbl="sibTrans2D1" presStyleIdx="3" presStyleCnt="8"/>
      <dgm:spPr/>
      <dgm:t>
        <a:bodyPr/>
        <a:lstStyle/>
        <a:p>
          <a:endParaRPr lang="en-US"/>
        </a:p>
      </dgm:t>
    </dgm:pt>
    <dgm:pt modelId="{BB1B173F-1B17-4B4D-A1E2-2FDF21587A52}" type="pres">
      <dgm:prSet presAssocID="{3423EDBC-7A1D-4F1B-8DD4-269B1657C749}" presName="node" presStyleLbl="node1" presStyleIdx="4" presStyleCnt="9">
        <dgm:presLayoutVars>
          <dgm:bulletEnabled val="1"/>
        </dgm:presLayoutVars>
      </dgm:prSet>
      <dgm:spPr/>
      <dgm:t>
        <a:bodyPr/>
        <a:lstStyle/>
        <a:p>
          <a:endParaRPr lang="en-US"/>
        </a:p>
      </dgm:t>
    </dgm:pt>
    <dgm:pt modelId="{8AE43283-5D08-4A15-A260-49745155F968}" type="pres">
      <dgm:prSet presAssocID="{86235208-5C36-4EAF-B09D-815AB490859D}" presName="sibTrans" presStyleLbl="sibTrans2D1" presStyleIdx="4" presStyleCnt="8"/>
      <dgm:spPr/>
      <dgm:t>
        <a:bodyPr/>
        <a:lstStyle/>
        <a:p>
          <a:endParaRPr lang="en-US"/>
        </a:p>
      </dgm:t>
    </dgm:pt>
    <dgm:pt modelId="{D3140985-3637-4FF6-BDC5-DC401B145C64}" type="pres">
      <dgm:prSet presAssocID="{86235208-5C36-4EAF-B09D-815AB490859D}" presName="connectorText" presStyleLbl="sibTrans2D1" presStyleIdx="4" presStyleCnt="8"/>
      <dgm:spPr/>
      <dgm:t>
        <a:bodyPr/>
        <a:lstStyle/>
        <a:p>
          <a:endParaRPr lang="en-US"/>
        </a:p>
      </dgm:t>
    </dgm:pt>
    <dgm:pt modelId="{F4068FF2-EE04-44D2-83AC-4A2A28E247BB}" type="pres">
      <dgm:prSet presAssocID="{FACCBDE0-EA1A-464E-8744-E6F68D13D0A8}" presName="node" presStyleLbl="node1" presStyleIdx="5" presStyleCnt="9">
        <dgm:presLayoutVars>
          <dgm:bulletEnabled val="1"/>
        </dgm:presLayoutVars>
      </dgm:prSet>
      <dgm:spPr/>
      <dgm:t>
        <a:bodyPr/>
        <a:lstStyle/>
        <a:p>
          <a:endParaRPr lang="en-US"/>
        </a:p>
      </dgm:t>
    </dgm:pt>
    <dgm:pt modelId="{0C0B417D-37AB-4B65-A345-7442CE2E369D}" type="pres">
      <dgm:prSet presAssocID="{516E0863-6C2E-4945-9555-BD8A7371F5A1}" presName="sibTrans" presStyleLbl="sibTrans2D1" presStyleIdx="5" presStyleCnt="8"/>
      <dgm:spPr/>
      <dgm:t>
        <a:bodyPr/>
        <a:lstStyle/>
        <a:p>
          <a:endParaRPr lang="en-US"/>
        </a:p>
      </dgm:t>
    </dgm:pt>
    <dgm:pt modelId="{8B8F63BC-924E-48E1-B28A-0811557E5729}" type="pres">
      <dgm:prSet presAssocID="{516E0863-6C2E-4945-9555-BD8A7371F5A1}" presName="connectorText" presStyleLbl="sibTrans2D1" presStyleIdx="5" presStyleCnt="8"/>
      <dgm:spPr/>
      <dgm:t>
        <a:bodyPr/>
        <a:lstStyle/>
        <a:p>
          <a:endParaRPr lang="en-US"/>
        </a:p>
      </dgm:t>
    </dgm:pt>
    <dgm:pt modelId="{9D06DFC8-A02B-4E1D-8235-8DDCF6710A4C}" type="pres">
      <dgm:prSet presAssocID="{A2A7D2E5-F36F-4CCE-8302-37B7D0A6454C}" presName="node" presStyleLbl="node1" presStyleIdx="6" presStyleCnt="9">
        <dgm:presLayoutVars>
          <dgm:bulletEnabled val="1"/>
        </dgm:presLayoutVars>
      </dgm:prSet>
      <dgm:spPr/>
      <dgm:t>
        <a:bodyPr/>
        <a:lstStyle/>
        <a:p>
          <a:endParaRPr lang="en-US"/>
        </a:p>
      </dgm:t>
    </dgm:pt>
    <dgm:pt modelId="{008E771C-BB31-46C8-94B2-C0FD7451268C}" type="pres">
      <dgm:prSet presAssocID="{383D4703-E345-4F58-8FA0-12D8C793A591}" presName="sibTrans" presStyleLbl="sibTrans2D1" presStyleIdx="6" presStyleCnt="8"/>
      <dgm:spPr/>
      <dgm:t>
        <a:bodyPr/>
        <a:lstStyle/>
        <a:p>
          <a:endParaRPr lang="en-US"/>
        </a:p>
      </dgm:t>
    </dgm:pt>
    <dgm:pt modelId="{9992FD31-AC8A-4792-9C0B-ECFA71928F08}" type="pres">
      <dgm:prSet presAssocID="{383D4703-E345-4F58-8FA0-12D8C793A591}" presName="connectorText" presStyleLbl="sibTrans2D1" presStyleIdx="6" presStyleCnt="8"/>
      <dgm:spPr/>
      <dgm:t>
        <a:bodyPr/>
        <a:lstStyle/>
        <a:p>
          <a:endParaRPr lang="en-US"/>
        </a:p>
      </dgm:t>
    </dgm:pt>
    <dgm:pt modelId="{3CC7FCE6-5BA7-4674-BF6D-026C98E17E52}" type="pres">
      <dgm:prSet presAssocID="{F79BF330-B743-41BD-8329-34799F40D972}" presName="node" presStyleLbl="node1" presStyleIdx="7" presStyleCnt="9">
        <dgm:presLayoutVars>
          <dgm:bulletEnabled val="1"/>
        </dgm:presLayoutVars>
      </dgm:prSet>
      <dgm:spPr/>
      <dgm:t>
        <a:bodyPr/>
        <a:lstStyle/>
        <a:p>
          <a:endParaRPr lang="en-US"/>
        </a:p>
      </dgm:t>
    </dgm:pt>
    <dgm:pt modelId="{647120AF-52A1-452B-92BB-BA3092492D97}" type="pres">
      <dgm:prSet presAssocID="{2DA4C590-FA7C-471D-BFFD-27CFD2A5ACFE}" presName="sibTrans" presStyleLbl="sibTrans2D1" presStyleIdx="7" presStyleCnt="8"/>
      <dgm:spPr/>
      <dgm:t>
        <a:bodyPr/>
        <a:lstStyle/>
        <a:p>
          <a:endParaRPr lang="en-US"/>
        </a:p>
      </dgm:t>
    </dgm:pt>
    <dgm:pt modelId="{0FD1A50C-C9CF-4FC1-BC4C-AC3AB2B8E187}" type="pres">
      <dgm:prSet presAssocID="{2DA4C590-FA7C-471D-BFFD-27CFD2A5ACFE}" presName="connectorText" presStyleLbl="sibTrans2D1" presStyleIdx="7" presStyleCnt="8"/>
      <dgm:spPr/>
      <dgm:t>
        <a:bodyPr/>
        <a:lstStyle/>
        <a:p>
          <a:endParaRPr lang="en-US"/>
        </a:p>
      </dgm:t>
    </dgm:pt>
    <dgm:pt modelId="{8A917C5E-B8B7-4313-BEF2-DAC6D9E28A97}" type="pres">
      <dgm:prSet presAssocID="{E5E2F49E-ADE2-49D5-89FF-83A44A0AD529}" presName="node" presStyleLbl="node1" presStyleIdx="8" presStyleCnt="9">
        <dgm:presLayoutVars>
          <dgm:bulletEnabled val="1"/>
        </dgm:presLayoutVars>
      </dgm:prSet>
      <dgm:spPr/>
      <dgm:t>
        <a:bodyPr/>
        <a:lstStyle/>
        <a:p>
          <a:endParaRPr lang="en-US"/>
        </a:p>
      </dgm:t>
    </dgm:pt>
  </dgm:ptLst>
  <dgm:cxnLst>
    <dgm:cxn modelId="{1B609077-0B37-48D9-962E-D1EAAD7C848A}" type="presOf" srcId="{4F204285-B09A-4F2D-ABF9-8AF48778B0D4}" destId="{657155F2-C783-4C08-A04B-E2A39AD162A0}" srcOrd="0" destOrd="0" presId="urn:microsoft.com/office/officeart/2005/8/layout/process5"/>
    <dgm:cxn modelId="{0EC5D1F2-962D-4EA1-9D11-87CBB1BD8896}" type="presOf" srcId="{516E0863-6C2E-4945-9555-BD8A7371F5A1}" destId="{0C0B417D-37AB-4B65-A345-7442CE2E369D}" srcOrd="0" destOrd="0" presId="urn:microsoft.com/office/officeart/2005/8/layout/process5"/>
    <dgm:cxn modelId="{45451BC7-2AD6-4700-BE2E-DC93A1370B8D}" srcId="{0ABED3C3-521F-40EA-B950-53ED93FBD8CB}" destId="{3423EDBC-7A1D-4F1B-8DD4-269B1657C749}" srcOrd="4" destOrd="0" parTransId="{FCFD3963-08BB-4B01-AEB3-2934FD47ABD2}" sibTransId="{86235208-5C36-4EAF-B09D-815AB490859D}"/>
    <dgm:cxn modelId="{82E25C15-3963-4D48-AAAF-8E0A9DE6DBC6}" type="presOf" srcId="{AA9A9A63-C50B-4C86-87D4-4784F5B072D3}" destId="{01AF7DC7-5392-44A3-96A0-64585EA8D0BD}" srcOrd="0" destOrd="0" presId="urn:microsoft.com/office/officeart/2005/8/layout/process5"/>
    <dgm:cxn modelId="{59830D5E-439A-4E42-AC01-93EC493478BF}" type="presOf" srcId="{F17E4463-AF8D-4B2F-95B8-0BC9323422D4}" destId="{2114A366-6F81-44A3-864A-63D795F70705}" srcOrd="1" destOrd="0" presId="urn:microsoft.com/office/officeart/2005/8/layout/process5"/>
    <dgm:cxn modelId="{FE8F5116-2BF4-437E-810C-42A09CD16D2B}" type="presOf" srcId="{F79BF330-B743-41BD-8329-34799F40D972}" destId="{3CC7FCE6-5BA7-4674-BF6D-026C98E17E52}" srcOrd="0" destOrd="0" presId="urn:microsoft.com/office/officeart/2005/8/layout/process5"/>
    <dgm:cxn modelId="{2BD875D6-20F1-4C80-8271-1BB448C5C2F9}" type="presOf" srcId="{8B2DC422-78AB-431E-B0AF-D3C2114B45A6}" destId="{3937D101-65DA-4A8A-A74A-ABE0326CA257}" srcOrd="0" destOrd="0" presId="urn:microsoft.com/office/officeart/2005/8/layout/process5"/>
    <dgm:cxn modelId="{8DBAF6AB-98CA-4B25-AF3D-A2C95553DE36}" type="presOf" srcId="{8B2DC422-78AB-431E-B0AF-D3C2114B45A6}" destId="{0A74524D-99AB-4898-97B4-14B203AA0120}" srcOrd="1" destOrd="0" presId="urn:microsoft.com/office/officeart/2005/8/layout/process5"/>
    <dgm:cxn modelId="{EA02C29D-05AB-4542-A3A0-EEA11BF142BB}" srcId="{0ABED3C3-521F-40EA-B950-53ED93FBD8CB}" destId="{F79BF330-B743-41BD-8329-34799F40D972}" srcOrd="7" destOrd="0" parTransId="{19F2A480-8661-4F42-A3DA-292583B8D3D8}" sibTransId="{2DA4C590-FA7C-471D-BFFD-27CFD2A5ACFE}"/>
    <dgm:cxn modelId="{8163109C-2CE2-464E-BA86-DA1F943DB613}" type="presOf" srcId="{0ABED3C3-521F-40EA-B950-53ED93FBD8CB}" destId="{FC91915E-9C74-42E2-A789-7B0370AAAB18}" srcOrd="0" destOrd="0" presId="urn:microsoft.com/office/officeart/2005/8/layout/process5"/>
    <dgm:cxn modelId="{1A91462B-4641-454F-95B3-D5A398235004}" type="presOf" srcId="{2DA4C590-FA7C-471D-BFFD-27CFD2A5ACFE}" destId="{0FD1A50C-C9CF-4FC1-BC4C-AC3AB2B8E187}" srcOrd="1" destOrd="0" presId="urn:microsoft.com/office/officeart/2005/8/layout/process5"/>
    <dgm:cxn modelId="{3D0DE84E-B13F-44A6-BA40-3D8DBBC00329}" srcId="{0ABED3C3-521F-40EA-B950-53ED93FBD8CB}" destId="{AA9A9A63-C50B-4C86-87D4-4784F5B072D3}" srcOrd="2" destOrd="0" parTransId="{87D32396-22B6-4AF3-B76D-94DE70E3E8B5}" sibTransId="{8B2DC422-78AB-431E-B0AF-D3C2114B45A6}"/>
    <dgm:cxn modelId="{B50F7D4C-D33C-4DE5-8B9C-C5FAA773C7B2}" type="presOf" srcId="{97BC85FB-4C9A-4A6E-8FB2-5F5FDA4A6772}" destId="{91741205-D9F6-43D4-8F25-E8091A085E8B}" srcOrd="0" destOrd="0" presId="urn:microsoft.com/office/officeart/2005/8/layout/process5"/>
    <dgm:cxn modelId="{28C747AB-63CC-4F37-9CF1-FF6731287228}" type="presOf" srcId="{564B4657-9353-4571-B850-35A260C09102}" destId="{5109AF6E-55CC-4B76-9DE1-605AC54AA9A8}" srcOrd="0" destOrd="0" presId="urn:microsoft.com/office/officeart/2005/8/layout/process5"/>
    <dgm:cxn modelId="{3DE7B5AF-81FA-4F13-A130-719ABA80BB0B}" type="presOf" srcId="{56C2EC83-E2C2-4936-8CED-747E16747554}" destId="{8A9F4647-6B5B-4149-B595-0766AF349DF4}" srcOrd="0" destOrd="0" presId="urn:microsoft.com/office/officeart/2005/8/layout/process5"/>
    <dgm:cxn modelId="{13743151-97C7-43D0-B89A-19FD49FF4113}" type="presOf" srcId="{FACCBDE0-EA1A-464E-8744-E6F68D13D0A8}" destId="{F4068FF2-EE04-44D2-83AC-4A2A28E247BB}" srcOrd="0" destOrd="0" presId="urn:microsoft.com/office/officeart/2005/8/layout/process5"/>
    <dgm:cxn modelId="{BB71637A-9C02-4777-A562-9292A3ABFC4D}" type="presOf" srcId="{383D4703-E345-4F58-8FA0-12D8C793A591}" destId="{008E771C-BB31-46C8-94B2-C0FD7451268C}" srcOrd="0" destOrd="0" presId="urn:microsoft.com/office/officeart/2005/8/layout/process5"/>
    <dgm:cxn modelId="{B262527E-07C3-4FFC-991D-25C2AD78EB58}" type="presOf" srcId="{86235208-5C36-4EAF-B09D-815AB490859D}" destId="{D3140985-3637-4FF6-BDC5-DC401B145C64}" srcOrd="1" destOrd="0" presId="urn:microsoft.com/office/officeart/2005/8/layout/process5"/>
    <dgm:cxn modelId="{BCCA1195-D6DD-4ECC-A23E-3BC11EFB12B6}" srcId="{0ABED3C3-521F-40EA-B950-53ED93FBD8CB}" destId="{97BC85FB-4C9A-4A6E-8FB2-5F5FDA4A6772}" srcOrd="1" destOrd="0" parTransId="{F3F172EE-5D86-4464-8A44-D059165748CC}" sibTransId="{F17E4463-AF8D-4B2F-95B8-0BC9323422D4}"/>
    <dgm:cxn modelId="{C857647B-FF80-4E4A-AA04-FE62A3AB5341}" type="presOf" srcId="{A2A7D2E5-F36F-4CCE-8302-37B7D0A6454C}" destId="{9D06DFC8-A02B-4E1D-8235-8DDCF6710A4C}" srcOrd="0" destOrd="0" presId="urn:microsoft.com/office/officeart/2005/8/layout/process5"/>
    <dgm:cxn modelId="{A8211132-2AA2-4624-A06B-1F60F6C91327}" type="presOf" srcId="{516E0863-6C2E-4945-9555-BD8A7371F5A1}" destId="{8B8F63BC-924E-48E1-B28A-0811557E5729}" srcOrd="1" destOrd="0" presId="urn:microsoft.com/office/officeart/2005/8/layout/process5"/>
    <dgm:cxn modelId="{269FF2D8-37C9-46EE-BE1F-8340B72545B3}" srcId="{0ABED3C3-521F-40EA-B950-53ED93FBD8CB}" destId="{FACCBDE0-EA1A-464E-8744-E6F68D13D0A8}" srcOrd="5" destOrd="0" parTransId="{A892E922-7D85-4987-9BC8-D7A4FC451560}" sibTransId="{516E0863-6C2E-4945-9555-BD8A7371F5A1}"/>
    <dgm:cxn modelId="{A013CFC7-CBEE-4399-9C0A-9EE9D538B4BB}" type="presOf" srcId="{86235208-5C36-4EAF-B09D-815AB490859D}" destId="{8AE43283-5D08-4A15-A260-49745155F968}" srcOrd="0" destOrd="0" presId="urn:microsoft.com/office/officeart/2005/8/layout/process5"/>
    <dgm:cxn modelId="{C27340B3-6BDC-4DA9-B383-016F2674E484}" srcId="{0ABED3C3-521F-40EA-B950-53ED93FBD8CB}" destId="{564B4657-9353-4571-B850-35A260C09102}" srcOrd="0" destOrd="0" parTransId="{CEA0301D-4636-4DD8-A98C-B6162BF5269D}" sibTransId="{56C2EC83-E2C2-4936-8CED-747E16747554}"/>
    <dgm:cxn modelId="{05E5E2E6-2025-44EF-9B2B-6AD0132E8879}" type="presOf" srcId="{F17E4463-AF8D-4B2F-95B8-0BC9323422D4}" destId="{B24792F0-E671-47D8-B485-24F1E8D9CD3C}" srcOrd="0" destOrd="0" presId="urn:microsoft.com/office/officeart/2005/8/layout/process5"/>
    <dgm:cxn modelId="{4CFE98A3-6D20-4F6C-B9B9-DF3E5D077733}" type="presOf" srcId="{3423EDBC-7A1D-4F1B-8DD4-269B1657C749}" destId="{BB1B173F-1B17-4B4D-A1E2-2FDF21587A52}" srcOrd="0" destOrd="0" presId="urn:microsoft.com/office/officeart/2005/8/layout/process5"/>
    <dgm:cxn modelId="{E5C4A241-6ED8-44F6-A1B6-27B47B9E9DA9}" type="presOf" srcId="{E62CE361-45F4-4AE9-9158-F34A22B99C79}" destId="{A8718D61-BDF9-4CDB-9B49-B7718F526157}" srcOrd="0" destOrd="0" presId="urn:microsoft.com/office/officeart/2005/8/layout/process5"/>
    <dgm:cxn modelId="{DA49F903-66B8-4659-B9C1-E2CC35F64C93}" srcId="{0ABED3C3-521F-40EA-B950-53ED93FBD8CB}" destId="{E62CE361-45F4-4AE9-9158-F34A22B99C79}" srcOrd="3" destOrd="0" parTransId="{897AE36C-612D-4E17-9F6C-BD793B0DFB8B}" sibTransId="{4F204285-B09A-4F2D-ABF9-8AF48778B0D4}"/>
    <dgm:cxn modelId="{835312C5-85C2-4D56-9C6A-DE765456E3FD}" type="presOf" srcId="{2DA4C590-FA7C-471D-BFFD-27CFD2A5ACFE}" destId="{647120AF-52A1-452B-92BB-BA3092492D97}" srcOrd="0" destOrd="0" presId="urn:microsoft.com/office/officeart/2005/8/layout/process5"/>
    <dgm:cxn modelId="{BC1E8FD7-852D-4FDD-BFBF-F61AB124B4FD}" type="presOf" srcId="{383D4703-E345-4F58-8FA0-12D8C793A591}" destId="{9992FD31-AC8A-4792-9C0B-ECFA71928F08}" srcOrd="1" destOrd="0" presId="urn:microsoft.com/office/officeart/2005/8/layout/process5"/>
    <dgm:cxn modelId="{DCA8CDE6-D4D7-4AAC-8DF2-9DBD9C3AFFB8}" srcId="{0ABED3C3-521F-40EA-B950-53ED93FBD8CB}" destId="{E5E2F49E-ADE2-49D5-89FF-83A44A0AD529}" srcOrd="8" destOrd="0" parTransId="{C859DDFD-86C5-4291-9839-9848B8052C6D}" sibTransId="{260E63E7-91CE-466B-9C84-4F65D49CB53C}"/>
    <dgm:cxn modelId="{D211EA5E-A931-42A4-88E0-88CEA96DA583}" type="presOf" srcId="{E5E2F49E-ADE2-49D5-89FF-83A44A0AD529}" destId="{8A917C5E-B8B7-4313-BEF2-DAC6D9E28A97}" srcOrd="0" destOrd="0" presId="urn:microsoft.com/office/officeart/2005/8/layout/process5"/>
    <dgm:cxn modelId="{B85E9824-9552-4BE9-8BDB-B64A068A66B1}" srcId="{0ABED3C3-521F-40EA-B950-53ED93FBD8CB}" destId="{A2A7D2E5-F36F-4CCE-8302-37B7D0A6454C}" srcOrd="6" destOrd="0" parTransId="{F5A909EE-59BB-43D8-B05F-8ED2B22E8E65}" sibTransId="{383D4703-E345-4F58-8FA0-12D8C793A591}"/>
    <dgm:cxn modelId="{60D01A14-C744-4930-8D7D-0781FB33D643}" type="presOf" srcId="{4F204285-B09A-4F2D-ABF9-8AF48778B0D4}" destId="{1E8DBA31-D83A-45A1-952A-0983468E9B50}" srcOrd="1" destOrd="0" presId="urn:microsoft.com/office/officeart/2005/8/layout/process5"/>
    <dgm:cxn modelId="{EEDC8CFA-6777-4294-9045-FF804A29E15A}" type="presOf" srcId="{56C2EC83-E2C2-4936-8CED-747E16747554}" destId="{70CDFAF3-2E2C-48A1-86C0-2BABFCFDA326}" srcOrd="1" destOrd="0" presId="urn:microsoft.com/office/officeart/2005/8/layout/process5"/>
    <dgm:cxn modelId="{8EC37737-591D-4FE8-8EB8-EE8D96D09C7D}" type="presParOf" srcId="{FC91915E-9C74-42E2-A789-7B0370AAAB18}" destId="{5109AF6E-55CC-4B76-9DE1-605AC54AA9A8}" srcOrd="0" destOrd="0" presId="urn:microsoft.com/office/officeart/2005/8/layout/process5"/>
    <dgm:cxn modelId="{E612E573-512D-49E1-B208-C6A76479EB15}" type="presParOf" srcId="{FC91915E-9C74-42E2-A789-7B0370AAAB18}" destId="{8A9F4647-6B5B-4149-B595-0766AF349DF4}" srcOrd="1" destOrd="0" presId="urn:microsoft.com/office/officeart/2005/8/layout/process5"/>
    <dgm:cxn modelId="{FCC33FCD-A4CC-435C-B611-ABD828EE3CC3}" type="presParOf" srcId="{8A9F4647-6B5B-4149-B595-0766AF349DF4}" destId="{70CDFAF3-2E2C-48A1-86C0-2BABFCFDA326}" srcOrd="0" destOrd="0" presId="urn:microsoft.com/office/officeart/2005/8/layout/process5"/>
    <dgm:cxn modelId="{647332AC-6D5D-4B1F-BAEB-2588A5E87BD3}" type="presParOf" srcId="{FC91915E-9C74-42E2-A789-7B0370AAAB18}" destId="{91741205-D9F6-43D4-8F25-E8091A085E8B}" srcOrd="2" destOrd="0" presId="urn:microsoft.com/office/officeart/2005/8/layout/process5"/>
    <dgm:cxn modelId="{E7BBE137-A067-4A04-851B-6FC3F54BD6A6}" type="presParOf" srcId="{FC91915E-9C74-42E2-A789-7B0370AAAB18}" destId="{B24792F0-E671-47D8-B485-24F1E8D9CD3C}" srcOrd="3" destOrd="0" presId="urn:microsoft.com/office/officeart/2005/8/layout/process5"/>
    <dgm:cxn modelId="{D0161298-AA12-4D77-B4B3-0ACABDED2C4C}" type="presParOf" srcId="{B24792F0-E671-47D8-B485-24F1E8D9CD3C}" destId="{2114A366-6F81-44A3-864A-63D795F70705}" srcOrd="0" destOrd="0" presId="urn:microsoft.com/office/officeart/2005/8/layout/process5"/>
    <dgm:cxn modelId="{0AD94F75-3AB3-489F-A7C3-710ACA3A0D1C}" type="presParOf" srcId="{FC91915E-9C74-42E2-A789-7B0370AAAB18}" destId="{01AF7DC7-5392-44A3-96A0-64585EA8D0BD}" srcOrd="4" destOrd="0" presId="urn:microsoft.com/office/officeart/2005/8/layout/process5"/>
    <dgm:cxn modelId="{C9209D38-98B8-45B0-ABE8-4C5DA62916FB}" type="presParOf" srcId="{FC91915E-9C74-42E2-A789-7B0370AAAB18}" destId="{3937D101-65DA-4A8A-A74A-ABE0326CA257}" srcOrd="5" destOrd="0" presId="urn:microsoft.com/office/officeart/2005/8/layout/process5"/>
    <dgm:cxn modelId="{43C2620D-924C-4674-BBA5-16692C3BB42D}" type="presParOf" srcId="{3937D101-65DA-4A8A-A74A-ABE0326CA257}" destId="{0A74524D-99AB-4898-97B4-14B203AA0120}" srcOrd="0" destOrd="0" presId="urn:microsoft.com/office/officeart/2005/8/layout/process5"/>
    <dgm:cxn modelId="{78D765BE-5213-4BF8-9BBB-84FAA1A6781E}" type="presParOf" srcId="{FC91915E-9C74-42E2-A789-7B0370AAAB18}" destId="{A8718D61-BDF9-4CDB-9B49-B7718F526157}" srcOrd="6" destOrd="0" presId="urn:microsoft.com/office/officeart/2005/8/layout/process5"/>
    <dgm:cxn modelId="{8E29BD46-E53F-4402-8D01-4EFB43CF6281}" type="presParOf" srcId="{FC91915E-9C74-42E2-A789-7B0370AAAB18}" destId="{657155F2-C783-4C08-A04B-E2A39AD162A0}" srcOrd="7" destOrd="0" presId="urn:microsoft.com/office/officeart/2005/8/layout/process5"/>
    <dgm:cxn modelId="{1C92EE5B-0275-4F7E-B3AD-CF6CC63084D0}" type="presParOf" srcId="{657155F2-C783-4C08-A04B-E2A39AD162A0}" destId="{1E8DBA31-D83A-45A1-952A-0983468E9B50}" srcOrd="0" destOrd="0" presId="urn:microsoft.com/office/officeart/2005/8/layout/process5"/>
    <dgm:cxn modelId="{E6F883D1-E15C-47C2-98FD-C0031B1D730D}" type="presParOf" srcId="{FC91915E-9C74-42E2-A789-7B0370AAAB18}" destId="{BB1B173F-1B17-4B4D-A1E2-2FDF21587A52}" srcOrd="8" destOrd="0" presId="urn:microsoft.com/office/officeart/2005/8/layout/process5"/>
    <dgm:cxn modelId="{6DBD2974-6CE2-418A-8BAA-12CEFDD64275}" type="presParOf" srcId="{FC91915E-9C74-42E2-A789-7B0370AAAB18}" destId="{8AE43283-5D08-4A15-A260-49745155F968}" srcOrd="9" destOrd="0" presId="urn:microsoft.com/office/officeart/2005/8/layout/process5"/>
    <dgm:cxn modelId="{E2488E10-8F0F-4932-AE52-0B78D5CFCC54}" type="presParOf" srcId="{8AE43283-5D08-4A15-A260-49745155F968}" destId="{D3140985-3637-4FF6-BDC5-DC401B145C64}" srcOrd="0" destOrd="0" presId="urn:microsoft.com/office/officeart/2005/8/layout/process5"/>
    <dgm:cxn modelId="{E8CBDCAF-FDFC-48C2-B219-44197CF59798}" type="presParOf" srcId="{FC91915E-9C74-42E2-A789-7B0370AAAB18}" destId="{F4068FF2-EE04-44D2-83AC-4A2A28E247BB}" srcOrd="10" destOrd="0" presId="urn:microsoft.com/office/officeart/2005/8/layout/process5"/>
    <dgm:cxn modelId="{C9474D46-998B-422F-8CA2-5E3D19E89EA6}" type="presParOf" srcId="{FC91915E-9C74-42E2-A789-7B0370AAAB18}" destId="{0C0B417D-37AB-4B65-A345-7442CE2E369D}" srcOrd="11" destOrd="0" presId="urn:microsoft.com/office/officeart/2005/8/layout/process5"/>
    <dgm:cxn modelId="{4387FF72-C2C7-4293-ACBC-D42E5291B8D4}" type="presParOf" srcId="{0C0B417D-37AB-4B65-A345-7442CE2E369D}" destId="{8B8F63BC-924E-48E1-B28A-0811557E5729}" srcOrd="0" destOrd="0" presId="urn:microsoft.com/office/officeart/2005/8/layout/process5"/>
    <dgm:cxn modelId="{6C0971D7-6AC1-4789-8E93-F652BB6E4759}" type="presParOf" srcId="{FC91915E-9C74-42E2-A789-7B0370AAAB18}" destId="{9D06DFC8-A02B-4E1D-8235-8DDCF6710A4C}" srcOrd="12" destOrd="0" presId="urn:microsoft.com/office/officeart/2005/8/layout/process5"/>
    <dgm:cxn modelId="{1A285D09-A7F0-4CE8-9B21-31614CAFA5C2}" type="presParOf" srcId="{FC91915E-9C74-42E2-A789-7B0370AAAB18}" destId="{008E771C-BB31-46C8-94B2-C0FD7451268C}" srcOrd="13" destOrd="0" presId="urn:microsoft.com/office/officeart/2005/8/layout/process5"/>
    <dgm:cxn modelId="{8B3FAD09-8312-42D1-83D2-84AD5E968974}" type="presParOf" srcId="{008E771C-BB31-46C8-94B2-C0FD7451268C}" destId="{9992FD31-AC8A-4792-9C0B-ECFA71928F08}" srcOrd="0" destOrd="0" presId="urn:microsoft.com/office/officeart/2005/8/layout/process5"/>
    <dgm:cxn modelId="{710D4FAD-947F-4F73-8292-B20A4613A47E}" type="presParOf" srcId="{FC91915E-9C74-42E2-A789-7B0370AAAB18}" destId="{3CC7FCE6-5BA7-4674-BF6D-026C98E17E52}" srcOrd="14" destOrd="0" presId="urn:microsoft.com/office/officeart/2005/8/layout/process5"/>
    <dgm:cxn modelId="{9618D901-3322-4780-92D5-231640F646CD}" type="presParOf" srcId="{FC91915E-9C74-42E2-A789-7B0370AAAB18}" destId="{647120AF-52A1-452B-92BB-BA3092492D97}" srcOrd="15" destOrd="0" presId="urn:microsoft.com/office/officeart/2005/8/layout/process5"/>
    <dgm:cxn modelId="{022DD725-D05D-42DD-B4B8-33E3CDACC267}" type="presParOf" srcId="{647120AF-52A1-452B-92BB-BA3092492D97}" destId="{0FD1A50C-C9CF-4FC1-BC4C-AC3AB2B8E187}" srcOrd="0" destOrd="0" presId="urn:microsoft.com/office/officeart/2005/8/layout/process5"/>
    <dgm:cxn modelId="{7395D5AB-9008-4963-AE88-F6FC22D61D94}" type="presParOf" srcId="{FC91915E-9C74-42E2-A789-7B0370AAAB18}" destId="{8A917C5E-B8B7-4313-BEF2-DAC6D9E28A97}" srcOrd="16"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22F026-CAC2-4BAC-AC4C-4E58861A73AA}">
      <dsp:nvSpPr>
        <dsp:cNvPr id="0" name=""/>
        <dsp:cNvSpPr/>
      </dsp:nvSpPr>
      <dsp:spPr>
        <a:xfrm>
          <a:off x="2813653" y="108395"/>
          <a:ext cx="2642600" cy="332248"/>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Database Downtime</a:t>
          </a:r>
          <a:endParaRPr lang="en-US" sz="2000" kern="1200" baseline="0" dirty="0">
            <a:solidFill>
              <a:schemeClr val="tx1"/>
            </a:solidFill>
          </a:endParaRPr>
        </a:p>
      </dsp:txBody>
      <dsp:txXfrm>
        <a:off x="2813653" y="108395"/>
        <a:ext cx="2642600" cy="332248"/>
      </dsp:txXfrm>
    </dsp:sp>
    <dsp:sp modelId="{0710C104-7C95-4CE3-9304-C770B4BC30C0}">
      <dsp:nvSpPr>
        <dsp:cNvPr id="0" name=""/>
        <dsp:cNvSpPr/>
      </dsp:nvSpPr>
      <dsp:spPr>
        <a:xfrm>
          <a:off x="1911107" y="440644"/>
          <a:ext cx="2223846" cy="430833"/>
        </a:xfrm>
        <a:custGeom>
          <a:avLst/>
          <a:gdLst/>
          <a:ahLst/>
          <a:cxnLst/>
          <a:rect l="0" t="0" r="0" b="0"/>
          <a:pathLst>
            <a:path>
              <a:moveTo>
                <a:pt x="2223846" y="0"/>
              </a:moveTo>
              <a:lnTo>
                <a:pt x="2223846" y="215416"/>
              </a:lnTo>
              <a:lnTo>
                <a:pt x="0" y="215416"/>
              </a:lnTo>
              <a:lnTo>
                <a:pt x="0" y="430833"/>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B6E6F0-CD00-4BED-850C-EC79D40E54C1}">
      <dsp:nvSpPr>
        <dsp:cNvPr id="0" name=""/>
        <dsp:cNvSpPr/>
      </dsp:nvSpPr>
      <dsp:spPr>
        <a:xfrm>
          <a:off x="588942" y="871478"/>
          <a:ext cx="2644329" cy="44828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Unplanned </a:t>
          </a:r>
          <a:r>
            <a:rPr lang="en-US" sz="2000" kern="1200" baseline="0" dirty="0" smtClean="0">
              <a:solidFill>
                <a:schemeClr val="tx1"/>
              </a:solidFill>
            </a:rPr>
            <a:t>Downtime</a:t>
          </a:r>
          <a:endParaRPr lang="en-US" sz="2000" kern="1200" baseline="0" dirty="0">
            <a:solidFill>
              <a:schemeClr val="tx1"/>
            </a:solidFill>
          </a:endParaRPr>
        </a:p>
      </dsp:txBody>
      <dsp:txXfrm>
        <a:off x="588942" y="871478"/>
        <a:ext cx="2644329" cy="448282"/>
      </dsp:txXfrm>
    </dsp:sp>
    <dsp:sp modelId="{1440A7D1-942F-474D-BC9A-577FCEAE1BCE}">
      <dsp:nvSpPr>
        <dsp:cNvPr id="0" name=""/>
        <dsp:cNvSpPr/>
      </dsp:nvSpPr>
      <dsp:spPr>
        <a:xfrm>
          <a:off x="860949" y="1319760"/>
          <a:ext cx="1050157" cy="430833"/>
        </a:xfrm>
        <a:custGeom>
          <a:avLst/>
          <a:gdLst/>
          <a:ahLst/>
          <a:cxnLst/>
          <a:rect l="0" t="0" r="0" b="0"/>
          <a:pathLst>
            <a:path>
              <a:moveTo>
                <a:pt x="1050157" y="0"/>
              </a:moveTo>
              <a:lnTo>
                <a:pt x="1050157" y="215416"/>
              </a:lnTo>
              <a:lnTo>
                <a:pt x="0" y="215416"/>
              </a:lnTo>
              <a:lnTo>
                <a:pt x="0" y="430833"/>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7FE07E-3EEB-442F-AC72-B46B3106585F}">
      <dsp:nvSpPr>
        <dsp:cNvPr id="0" name=""/>
        <dsp:cNvSpPr/>
      </dsp:nvSpPr>
      <dsp:spPr>
        <a:xfrm>
          <a:off x="53136" y="1750594"/>
          <a:ext cx="1615627" cy="1077084"/>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Failure Protection</a:t>
          </a:r>
          <a:endParaRPr lang="en-US" sz="2000" kern="1200" baseline="0" dirty="0">
            <a:solidFill>
              <a:schemeClr val="tx1"/>
            </a:solidFill>
          </a:endParaRPr>
        </a:p>
      </dsp:txBody>
      <dsp:txXfrm>
        <a:off x="53136" y="1750594"/>
        <a:ext cx="1615627" cy="1077084"/>
      </dsp:txXfrm>
    </dsp:sp>
    <dsp:sp modelId="{82FC883A-5BAE-48A5-8324-AE6C3BCBD904}">
      <dsp:nvSpPr>
        <dsp:cNvPr id="0" name=""/>
        <dsp:cNvSpPr/>
      </dsp:nvSpPr>
      <dsp:spPr>
        <a:xfrm>
          <a:off x="1911107" y="1319760"/>
          <a:ext cx="1050157" cy="430833"/>
        </a:xfrm>
        <a:custGeom>
          <a:avLst/>
          <a:gdLst/>
          <a:ahLst/>
          <a:cxnLst/>
          <a:rect l="0" t="0" r="0" b="0"/>
          <a:pathLst>
            <a:path>
              <a:moveTo>
                <a:pt x="0" y="0"/>
              </a:moveTo>
              <a:lnTo>
                <a:pt x="0" y="215416"/>
              </a:lnTo>
              <a:lnTo>
                <a:pt x="1050157" y="215416"/>
              </a:lnTo>
              <a:lnTo>
                <a:pt x="1050157" y="430833"/>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9880E2-0D0E-4D2D-B98A-9279A7C2D5D6}">
      <dsp:nvSpPr>
        <dsp:cNvPr id="0" name=""/>
        <dsp:cNvSpPr/>
      </dsp:nvSpPr>
      <dsp:spPr>
        <a:xfrm>
          <a:off x="2153451" y="1750594"/>
          <a:ext cx="1615627" cy="1077084"/>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User Errors</a:t>
          </a:r>
          <a:endParaRPr lang="en-US" sz="2000" kern="1200" baseline="0" dirty="0">
            <a:solidFill>
              <a:schemeClr val="tx1"/>
            </a:solidFill>
          </a:endParaRPr>
        </a:p>
      </dsp:txBody>
      <dsp:txXfrm>
        <a:off x="2153451" y="1750594"/>
        <a:ext cx="1615627" cy="1077084"/>
      </dsp:txXfrm>
    </dsp:sp>
    <dsp:sp modelId="{92CAF4DF-32FA-4A7E-AE2E-883746A254E9}">
      <dsp:nvSpPr>
        <dsp:cNvPr id="0" name=""/>
        <dsp:cNvSpPr/>
      </dsp:nvSpPr>
      <dsp:spPr>
        <a:xfrm>
          <a:off x="4134953" y="440644"/>
          <a:ext cx="2148662" cy="430833"/>
        </a:xfrm>
        <a:custGeom>
          <a:avLst/>
          <a:gdLst/>
          <a:ahLst/>
          <a:cxnLst/>
          <a:rect l="0" t="0" r="0" b="0"/>
          <a:pathLst>
            <a:path>
              <a:moveTo>
                <a:pt x="0" y="0"/>
              </a:moveTo>
              <a:lnTo>
                <a:pt x="0" y="215416"/>
              </a:lnTo>
              <a:lnTo>
                <a:pt x="2148662" y="215416"/>
              </a:lnTo>
              <a:lnTo>
                <a:pt x="2148662" y="430833"/>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31BE1D-0171-44BF-B9B1-6D6B894FF798}">
      <dsp:nvSpPr>
        <dsp:cNvPr id="0" name=""/>
        <dsp:cNvSpPr/>
      </dsp:nvSpPr>
      <dsp:spPr>
        <a:xfrm>
          <a:off x="4886268" y="871478"/>
          <a:ext cx="2794695" cy="433903"/>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Planned Downtime</a:t>
          </a:r>
          <a:endParaRPr lang="en-US" sz="2000" kern="1200" baseline="0" dirty="0">
            <a:solidFill>
              <a:schemeClr val="tx1"/>
            </a:solidFill>
          </a:endParaRPr>
        </a:p>
      </dsp:txBody>
      <dsp:txXfrm>
        <a:off x="4886268" y="871478"/>
        <a:ext cx="2794695" cy="433903"/>
      </dsp:txXfrm>
    </dsp:sp>
    <dsp:sp modelId="{BADB2E48-3603-471C-BED7-3B1DEAF8A23F}">
      <dsp:nvSpPr>
        <dsp:cNvPr id="0" name=""/>
        <dsp:cNvSpPr/>
      </dsp:nvSpPr>
      <dsp:spPr>
        <a:xfrm>
          <a:off x="5233459" y="1305381"/>
          <a:ext cx="1050157" cy="430833"/>
        </a:xfrm>
        <a:custGeom>
          <a:avLst/>
          <a:gdLst/>
          <a:ahLst/>
          <a:cxnLst/>
          <a:rect l="0" t="0" r="0" b="0"/>
          <a:pathLst>
            <a:path>
              <a:moveTo>
                <a:pt x="1050157" y="0"/>
              </a:moveTo>
              <a:lnTo>
                <a:pt x="1050157" y="215416"/>
              </a:lnTo>
              <a:lnTo>
                <a:pt x="0" y="215416"/>
              </a:lnTo>
              <a:lnTo>
                <a:pt x="0" y="430833"/>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7C5FFB-F212-416C-A8AC-F5CA3D3FA390}">
      <dsp:nvSpPr>
        <dsp:cNvPr id="0" name=""/>
        <dsp:cNvSpPr/>
      </dsp:nvSpPr>
      <dsp:spPr>
        <a:xfrm>
          <a:off x="4253766" y="1736215"/>
          <a:ext cx="1959384" cy="1077084"/>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Online Administration</a:t>
          </a:r>
          <a:endParaRPr lang="en-US" sz="2000" kern="1200" baseline="0" dirty="0">
            <a:solidFill>
              <a:schemeClr val="tx1"/>
            </a:solidFill>
          </a:endParaRPr>
        </a:p>
      </dsp:txBody>
      <dsp:txXfrm>
        <a:off x="4253766" y="1736215"/>
        <a:ext cx="1959384" cy="1077084"/>
      </dsp:txXfrm>
    </dsp:sp>
    <dsp:sp modelId="{1A4062F6-05FD-47E8-A6C0-1960861AD904}">
      <dsp:nvSpPr>
        <dsp:cNvPr id="0" name=""/>
        <dsp:cNvSpPr/>
      </dsp:nvSpPr>
      <dsp:spPr>
        <a:xfrm>
          <a:off x="6283616" y="1305381"/>
          <a:ext cx="1155262" cy="430833"/>
        </a:xfrm>
        <a:custGeom>
          <a:avLst/>
          <a:gdLst/>
          <a:ahLst/>
          <a:cxnLst/>
          <a:rect l="0" t="0" r="0" b="0"/>
          <a:pathLst>
            <a:path>
              <a:moveTo>
                <a:pt x="0" y="0"/>
              </a:moveTo>
              <a:lnTo>
                <a:pt x="0" y="215416"/>
              </a:lnTo>
              <a:lnTo>
                <a:pt x="1155262" y="215416"/>
              </a:lnTo>
              <a:lnTo>
                <a:pt x="1155262" y="430833"/>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8C9CD1-F582-42F1-B115-9D1D25F35263}">
      <dsp:nvSpPr>
        <dsp:cNvPr id="0" name=""/>
        <dsp:cNvSpPr/>
      </dsp:nvSpPr>
      <dsp:spPr>
        <a:xfrm>
          <a:off x="6631065" y="1736215"/>
          <a:ext cx="1615627" cy="1077084"/>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baseline="0" dirty="0" smtClean="0">
              <a:solidFill>
                <a:schemeClr val="tx1"/>
              </a:solidFill>
            </a:rPr>
            <a:t>Predictable Resourcing</a:t>
          </a:r>
          <a:endParaRPr lang="en-US" sz="2000" kern="1200" baseline="0" dirty="0">
            <a:solidFill>
              <a:schemeClr val="tx1"/>
            </a:solidFill>
          </a:endParaRPr>
        </a:p>
      </dsp:txBody>
      <dsp:txXfrm>
        <a:off x="6631065" y="1736215"/>
        <a:ext cx="1615627" cy="10770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F792EB-6EFE-42B5-8CEA-E4F834A4D0C3}">
      <dsp:nvSpPr>
        <dsp:cNvPr id="0" name=""/>
        <dsp:cNvSpPr/>
      </dsp:nvSpPr>
      <dsp:spPr>
        <a:xfrm>
          <a:off x="3693" y="604185"/>
          <a:ext cx="1614812" cy="968887"/>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Install prerequisites on each passive node and upgrade the shared SQL Server components</a:t>
          </a:r>
        </a:p>
      </dsp:txBody>
      <dsp:txXfrm>
        <a:off x="3693" y="604185"/>
        <a:ext cx="1614812" cy="968887"/>
      </dsp:txXfrm>
    </dsp:sp>
    <dsp:sp modelId="{7E464F72-00B0-47F7-BA14-8CD44A1418A3}">
      <dsp:nvSpPr>
        <dsp:cNvPr id="0" name=""/>
        <dsp:cNvSpPr/>
      </dsp:nvSpPr>
      <dsp:spPr>
        <a:xfrm>
          <a:off x="1760608" y="888392"/>
          <a:ext cx="342340" cy="400473"/>
        </a:xfrm>
        <a:prstGeom prst="rightArrow">
          <a:avLst>
            <a:gd name="adj1" fmla="val 60000"/>
            <a:gd name="adj2" fmla="val 5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a:off x="1760608" y="888392"/>
        <a:ext cx="342340" cy="400473"/>
      </dsp:txXfrm>
    </dsp:sp>
    <dsp:sp modelId="{5793E5BD-061F-42E6-985A-F620D5A563CF}">
      <dsp:nvSpPr>
        <dsp:cNvPr id="0" name=""/>
        <dsp:cNvSpPr/>
      </dsp:nvSpPr>
      <dsp:spPr>
        <a:xfrm>
          <a:off x="2264430" y="604185"/>
          <a:ext cx="1614812" cy="968887"/>
        </a:xfrm>
        <a:prstGeom prst="roundRect">
          <a:avLst>
            <a:gd name="adj" fmla="val 10000"/>
          </a:avLst>
        </a:prstGeom>
        <a:gradFill rotWithShape="0">
          <a:gsLst>
            <a:gs pos="0">
              <a:schemeClr val="accent3">
                <a:hueOff val="-1772529"/>
                <a:satOff val="3232"/>
                <a:lumOff val="1961"/>
                <a:alphaOff val="0"/>
                <a:shade val="15000"/>
                <a:satMod val="180000"/>
              </a:schemeClr>
            </a:gs>
            <a:gs pos="50000">
              <a:schemeClr val="accent3">
                <a:hueOff val="-1772529"/>
                <a:satOff val="3232"/>
                <a:lumOff val="1961"/>
                <a:alphaOff val="0"/>
                <a:shade val="45000"/>
                <a:satMod val="170000"/>
              </a:schemeClr>
            </a:gs>
            <a:gs pos="70000">
              <a:schemeClr val="accent3">
                <a:hueOff val="-1772529"/>
                <a:satOff val="3232"/>
                <a:lumOff val="1961"/>
                <a:alphaOff val="0"/>
                <a:tint val="99000"/>
                <a:shade val="65000"/>
                <a:satMod val="155000"/>
              </a:schemeClr>
            </a:gs>
            <a:gs pos="100000">
              <a:schemeClr val="accent3">
                <a:hueOff val="-1772529"/>
                <a:satOff val="3232"/>
                <a:lumOff val="196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772529"/>
              <a:satOff val="3232"/>
              <a:lumOff val="196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Restart passive nodes as prompted</a:t>
          </a:r>
        </a:p>
      </dsp:txBody>
      <dsp:txXfrm>
        <a:off x="2264430" y="604185"/>
        <a:ext cx="1614812" cy="968887"/>
      </dsp:txXfrm>
    </dsp:sp>
    <dsp:sp modelId="{57713C1C-8A47-4E62-BEA7-5BB25FDAB923}">
      <dsp:nvSpPr>
        <dsp:cNvPr id="0" name=""/>
        <dsp:cNvSpPr/>
      </dsp:nvSpPr>
      <dsp:spPr>
        <a:xfrm>
          <a:off x="4021346" y="888392"/>
          <a:ext cx="342340" cy="400473"/>
        </a:xfrm>
        <a:prstGeom prst="rightArrow">
          <a:avLst>
            <a:gd name="adj1" fmla="val 60000"/>
            <a:gd name="adj2" fmla="val 50000"/>
          </a:avLst>
        </a:prstGeom>
        <a:gradFill rotWithShape="0">
          <a:gsLst>
            <a:gs pos="0">
              <a:schemeClr val="accent3">
                <a:hueOff val="-2127035"/>
                <a:satOff val="3879"/>
                <a:lumOff val="2353"/>
                <a:alphaOff val="0"/>
                <a:shade val="15000"/>
                <a:satMod val="180000"/>
              </a:schemeClr>
            </a:gs>
            <a:gs pos="50000">
              <a:schemeClr val="accent3">
                <a:hueOff val="-2127035"/>
                <a:satOff val="3879"/>
                <a:lumOff val="2353"/>
                <a:alphaOff val="0"/>
                <a:shade val="45000"/>
                <a:satMod val="170000"/>
              </a:schemeClr>
            </a:gs>
            <a:gs pos="70000">
              <a:schemeClr val="accent3">
                <a:hueOff val="-2127035"/>
                <a:satOff val="3879"/>
                <a:lumOff val="2353"/>
                <a:alphaOff val="0"/>
                <a:tint val="99000"/>
                <a:shade val="65000"/>
                <a:satMod val="155000"/>
              </a:schemeClr>
            </a:gs>
            <a:gs pos="100000">
              <a:schemeClr val="accent3">
                <a:hueOff val="-2127035"/>
                <a:satOff val="3879"/>
                <a:lumOff val="235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2127035"/>
              <a:satOff val="3879"/>
              <a:lumOff val="235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a:off x="4021346" y="888392"/>
        <a:ext cx="342340" cy="400473"/>
      </dsp:txXfrm>
    </dsp:sp>
    <dsp:sp modelId="{0DE1DE04-959D-4D83-9FD2-26FC5ECF57AA}">
      <dsp:nvSpPr>
        <dsp:cNvPr id="0" name=""/>
        <dsp:cNvSpPr/>
      </dsp:nvSpPr>
      <dsp:spPr>
        <a:xfrm>
          <a:off x="4525167" y="604185"/>
          <a:ext cx="1614812" cy="968887"/>
        </a:xfrm>
        <a:prstGeom prst="roundRect">
          <a:avLst>
            <a:gd name="adj" fmla="val 10000"/>
          </a:avLst>
        </a:prstGeom>
        <a:gradFill rotWithShape="0">
          <a:gsLst>
            <a:gs pos="0">
              <a:schemeClr val="accent3">
                <a:hueOff val="-3545059"/>
                <a:satOff val="6465"/>
                <a:lumOff val="3922"/>
                <a:alphaOff val="0"/>
                <a:shade val="15000"/>
                <a:satMod val="180000"/>
              </a:schemeClr>
            </a:gs>
            <a:gs pos="50000">
              <a:schemeClr val="accent3">
                <a:hueOff val="-3545059"/>
                <a:satOff val="6465"/>
                <a:lumOff val="3922"/>
                <a:alphaOff val="0"/>
                <a:shade val="45000"/>
                <a:satMod val="170000"/>
              </a:schemeClr>
            </a:gs>
            <a:gs pos="70000">
              <a:schemeClr val="accent3">
                <a:hueOff val="-3545059"/>
                <a:satOff val="6465"/>
                <a:lumOff val="3922"/>
                <a:alphaOff val="0"/>
                <a:tint val="99000"/>
                <a:shade val="65000"/>
                <a:satMod val="155000"/>
              </a:schemeClr>
            </a:gs>
            <a:gs pos="100000">
              <a:schemeClr val="accent3">
                <a:hueOff val="-3545059"/>
                <a:satOff val="6465"/>
                <a:lumOff val="392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3545059"/>
              <a:satOff val="6465"/>
              <a:lumOff val="392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Fail over SQL Server instance to prepared node (has prerequisites and updated components)</a:t>
          </a:r>
        </a:p>
      </dsp:txBody>
      <dsp:txXfrm>
        <a:off x="4525167" y="604185"/>
        <a:ext cx="1614812" cy="968887"/>
      </dsp:txXfrm>
    </dsp:sp>
    <dsp:sp modelId="{AB3A636E-4D93-49DF-8967-EB2FEBC3CD10}">
      <dsp:nvSpPr>
        <dsp:cNvPr id="0" name=""/>
        <dsp:cNvSpPr/>
      </dsp:nvSpPr>
      <dsp:spPr>
        <a:xfrm>
          <a:off x="6282083" y="888392"/>
          <a:ext cx="342340" cy="400473"/>
        </a:xfrm>
        <a:prstGeom prst="rightArrow">
          <a:avLst>
            <a:gd name="adj1" fmla="val 60000"/>
            <a:gd name="adj2" fmla="val 50000"/>
          </a:avLst>
        </a:prstGeom>
        <a:gradFill rotWithShape="0">
          <a:gsLst>
            <a:gs pos="0">
              <a:schemeClr val="accent3">
                <a:hueOff val="-4254071"/>
                <a:satOff val="7758"/>
                <a:lumOff val="4706"/>
                <a:alphaOff val="0"/>
                <a:shade val="15000"/>
                <a:satMod val="180000"/>
              </a:schemeClr>
            </a:gs>
            <a:gs pos="50000">
              <a:schemeClr val="accent3">
                <a:hueOff val="-4254071"/>
                <a:satOff val="7758"/>
                <a:lumOff val="4706"/>
                <a:alphaOff val="0"/>
                <a:shade val="45000"/>
                <a:satMod val="170000"/>
              </a:schemeClr>
            </a:gs>
            <a:gs pos="70000">
              <a:schemeClr val="accent3">
                <a:hueOff val="-4254071"/>
                <a:satOff val="7758"/>
                <a:lumOff val="4706"/>
                <a:alphaOff val="0"/>
                <a:tint val="99000"/>
                <a:shade val="65000"/>
                <a:satMod val="155000"/>
              </a:schemeClr>
            </a:gs>
            <a:gs pos="100000">
              <a:schemeClr val="accent3">
                <a:hueOff val="-4254071"/>
                <a:satOff val="7758"/>
                <a:lumOff val="470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4254071"/>
              <a:satOff val="7758"/>
              <a:lumOff val="470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a:off x="6282083" y="888392"/>
        <a:ext cx="342340" cy="400473"/>
      </dsp:txXfrm>
    </dsp:sp>
    <dsp:sp modelId="{F823228D-C34C-4050-BF69-588B933DD9C6}">
      <dsp:nvSpPr>
        <dsp:cNvPr id="0" name=""/>
        <dsp:cNvSpPr/>
      </dsp:nvSpPr>
      <dsp:spPr>
        <a:xfrm>
          <a:off x="6785904" y="604185"/>
          <a:ext cx="1614812" cy="968887"/>
        </a:xfrm>
        <a:prstGeom prst="roundRect">
          <a:avLst>
            <a:gd name="adj" fmla="val 10000"/>
          </a:avLst>
        </a:prstGeom>
        <a:gradFill rotWithShape="0">
          <a:gsLst>
            <a:gs pos="0">
              <a:schemeClr val="accent3">
                <a:hueOff val="-5317588"/>
                <a:satOff val="9697"/>
                <a:lumOff val="5883"/>
                <a:alphaOff val="0"/>
                <a:shade val="15000"/>
                <a:satMod val="180000"/>
              </a:schemeClr>
            </a:gs>
            <a:gs pos="50000">
              <a:schemeClr val="accent3">
                <a:hueOff val="-5317588"/>
                <a:satOff val="9697"/>
                <a:lumOff val="5883"/>
                <a:alphaOff val="0"/>
                <a:shade val="45000"/>
                <a:satMod val="170000"/>
              </a:schemeClr>
            </a:gs>
            <a:gs pos="70000">
              <a:schemeClr val="accent3">
                <a:hueOff val="-5317588"/>
                <a:satOff val="9697"/>
                <a:lumOff val="5883"/>
                <a:alphaOff val="0"/>
                <a:tint val="99000"/>
                <a:shade val="65000"/>
                <a:satMod val="155000"/>
              </a:schemeClr>
            </a:gs>
            <a:gs pos="100000">
              <a:schemeClr val="accent3">
                <a:hueOff val="-5317588"/>
                <a:satOff val="9697"/>
                <a:lumOff val="588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5317588"/>
              <a:satOff val="9697"/>
              <a:lumOff val="588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Install prerequisites on remaining passive node(s) and upgrade shared SQL Server components</a:t>
          </a:r>
        </a:p>
      </dsp:txBody>
      <dsp:txXfrm>
        <a:off x="6785904" y="604185"/>
        <a:ext cx="1614812" cy="968887"/>
      </dsp:txXfrm>
    </dsp:sp>
    <dsp:sp modelId="{6CF3D3BA-A3F0-441E-BBA7-526541A01512}">
      <dsp:nvSpPr>
        <dsp:cNvPr id="0" name=""/>
        <dsp:cNvSpPr/>
      </dsp:nvSpPr>
      <dsp:spPr>
        <a:xfrm rot="5400000">
          <a:off x="7422140" y="1686109"/>
          <a:ext cx="342340" cy="400473"/>
        </a:xfrm>
        <a:prstGeom prst="rightArrow">
          <a:avLst>
            <a:gd name="adj1" fmla="val 60000"/>
            <a:gd name="adj2" fmla="val 50000"/>
          </a:avLst>
        </a:prstGeom>
        <a:gradFill rotWithShape="0">
          <a:gsLst>
            <a:gs pos="0">
              <a:schemeClr val="accent3">
                <a:hueOff val="-6381106"/>
                <a:satOff val="11636"/>
                <a:lumOff val="7059"/>
                <a:alphaOff val="0"/>
                <a:shade val="15000"/>
                <a:satMod val="180000"/>
              </a:schemeClr>
            </a:gs>
            <a:gs pos="50000">
              <a:schemeClr val="accent3">
                <a:hueOff val="-6381106"/>
                <a:satOff val="11636"/>
                <a:lumOff val="7059"/>
                <a:alphaOff val="0"/>
                <a:shade val="45000"/>
                <a:satMod val="170000"/>
              </a:schemeClr>
            </a:gs>
            <a:gs pos="70000">
              <a:schemeClr val="accent3">
                <a:hueOff val="-6381106"/>
                <a:satOff val="11636"/>
                <a:lumOff val="7059"/>
                <a:alphaOff val="0"/>
                <a:tint val="99000"/>
                <a:shade val="65000"/>
                <a:satMod val="155000"/>
              </a:schemeClr>
            </a:gs>
            <a:gs pos="100000">
              <a:schemeClr val="accent3">
                <a:hueOff val="-6381106"/>
                <a:satOff val="11636"/>
                <a:lumOff val="7059"/>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6381106"/>
              <a:satOff val="11636"/>
              <a:lumOff val="7059"/>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rot="5400000">
        <a:off x="7422140" y="1686109"/>
        <a:ext cx="342340" cy="400473"/>
      </dsp:txXfrm>
    </dsp:sp>
    <dsp:sp modelId="{505BC0AB-A65B-4992-8532-BC3456E24ED8}">
      <dsp:nvSpPr>
        <dsp:cNvPr id="0" name=""/>
        <dsp:cNvSpPr/>
      </dsp:nvSpPr>
      <dsp:spPr>
        <a:xfrm>
          <a:off x="6785904" y="2218997"/>
          <a:ext cx="1614812" cy="968887"/>
        </a:xfrm>
        <a:prstGeom prst="roundRect">
          <a:avLst>
            <a:gd name="adj" fmla="val 10000"/>
          </a:avLst>
        </a:prstGeom>
        <a:gradFill rotWithShape="0">
          <a:gsLst>
            <a:gs pos="0">
              <a:schemeClr val="accent3">
                <a:hueOff val="-7090118"/>
                <a:satOff val="12929"/>
                <a:lumOff val="7843"/>
                <a:alphaOff val="0"/>
                <a:shade val="15000"/>
                <a:satMod val="180000"/>
              </a:schemeClr>
            </a:gs>
            <a:gs pos="50000">
              <a:schemeClr val="accent3">
                <a:hueOff val="-7090118"/>
                <a:satOff val="12929"/>
                <a:lumOff val="7843"/>
                <a:alphaOff val="0"/>
                <a:shade val="45000"/>
                <a:satMod val="170000"/>
              </a:schemeClr>
            </a:gs>
            <a:gs pos="70000">
              <a:schemeClr val="accent3">
                <a:hueOff val="-7090118"/>
                <a:satOff val="12929"/>
                <a:lumOff val="7843"/>
                <a:alphaOff val="0"/>
                <a:tint val="99000"/>
                <a:shade val="65000"/>
                <a:satMod val="155000"/>
              </a:schemeClr>
            </a:gs>
            <a:gs pos="100000">
              <a:schemeClr val="accent3">
                <a:hueOff val="-7090118"/>
                <a:satOff val="12929"/>
                <a:lumOff val="784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7090118"/>
              <a:satOff val="12929"/>
              <a:lumOff val="784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On each passive node, initiate engine upgrade installation process</a:t>
          </a:r>
        </a:p>
      </dsp:txBody>
      <dsp:txXfrm>
        <a:off x="6785904" y="2218997"/>
        <a:ext cx="1614812" cy="968887"/>
      </dsp:txXfrm>
    </dsp:sp>
    <dsp:sp modelId="{D55B3A62-0CE5-4F15-8157-A36398AAD84A}">
      <dsp:nvSpPr>
        <dsp:cNvPr id="0" name=""/>
        <dsp:cNvSpPr/>
      </dsp:nvSpPr>
      <dsp:spPr>
        <a:xfrm rot="10800000">
          <a:off x="6301460" y="2503204"/>
          <a:ext cx="342340" cy="400473"/>
        </a:xfrm>
        <a:prstGeom prst="rightArrow">
          <a:avLst>
            <a:gd name="adj1" fmla="val 60000"/>
            <a:gd name="adj2" fmla="val 50000"/>
          </a:avLst>
        </a:prstGeom>
        <a:gradFill rotWithShape="0">
          <a:gsLst>
            <a:gs pos="0">
              <a:schemeClr val="accent3">
                <a:hueOff val="-8508141"/>
                <a:satOff val="15515"/>
                <a:lumOff val="9412"/>
                <a:alphaOff val="0"/>
                <a:shade val="15000"/>
                <a:satMod val="180000"/>
              </a:schemeClr>
            </a:gs>
            <a:gs pos="50000">
              <a:schemeClr val="accent3">
                <a:hueOff val="-8508141"/>
                <a:satOff val="15515"/>
                <a:lumOff val="9412"/>
                <a:alphaOff val="0"/>
                <a:shade val="45000"/>
                <a:satMod val="170000"/>
              </a:schemeClr>
            </a:gs>
            <a:gs pos="70000">
              <a:schemeClr val="accent3">
                <a:hueOff val="-8508141"/>
                <a:satOff val="15515"/>
                <a:lumOff val="9412"/>
                <a:alphaOff val="0"/>
                <a:tint val="99000"/>
                <a:shade val="65000"/>
                <a:satMod val="155000"/>
              </a:schemeClr>
            </a:gs>
            <a:gs pos="100000">
              <a:schemeClr val="accent3">
                <a:hueOff val="-8508141"/>
                <a:satOff val="15515"/>
                <a:lumOff val="941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8508141"/>
              <a:satOff val="15515"/>
              <a:lumOff val="941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rot="10800000">
        <a:off x="6301460" y="2503204"/>
        <a:ext cx="342340" cy="400473"/>
      </dsp:txXfrm>
    </dsp:sp>
    <dsp:sp modelId="{65930672-1CC5-4F87-99BA-2735AC71D06C}">
      <dsp:nvSpPr>
        <dsp:cNvPr id="0" name=""/>
        <dsp:cNvSpPr/>
      </dsp:nvSpPr>
      <dsp:spPr>
        <a:xfrm>
          <a:off x="4525167" y="2218997"/>
          <a:ext cx="1614812" cy="968887"/>
        </a:xfrm>
        <a:prstGeom prst="roundRect">
          <a:avLst>
            <a:gd name="adj" fmla="val 10000"/>
          </a:avLst>
        </a:prstGeom>
        <a:gradFill rotWithShape="0">
          <a:gsLst>
            <a:gs pos="0">
              <a:schemeClr val="accent3">
                <a:hueOff val="-8862647"/>
                <a:satOff val="16162"/>
                <a:lumOff val="9804"/>
                <a:alphaOff val="0"/>
                <a:shade val="15000"/>
                <a:satMod val="180000"/>
              </a:schemeClr>
            </a:gs>
            <a:gs pos="50000">
              <a:schemeClr val="accent3">
                <a:hueOff val="-8862647"/>
                <a:satOff val="16162"/>
                <a:lumOff val="9804"/>
                <a:alphaOff val="0"/>
                <a:shade val="45000"/>
                <a:satMod val="170000"/>
              </a:schemeClr>
            </a:gs>
            <a:gs pos="70000">
              <a:schemeClr val="accent3">
                <a:hueOff val="-8862647"/>
                <a:satOff val="16162"/>
                <a:lumOff val="9804"/>
                <a:alphaOff val="0"/>
                <a:tint val="99000"/>
                <a:shade val="65000"/>
                <a:satMod val="155000"/>
              </a:schemeClr>
            </a:gs>
            <a:gs pos="100000">
              <a:schemeClr val="accent3">
                <a:hueOff val="-8862647"/>
                <a:satOff val="16162"/>
                <a:lumOff val="980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8862647"/>
              <a:satOff val="16162"/>
              <a:lumOff val="980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Upgrade manages failover of SQL Server instance to upgraded node based on upgraded node count</a:t>
          </a:r>
        </a:p>
      </dsp:txBody>
      <dsp:txXfrm>
        <a:off x="4525167" y="2218997"/>
        <a:ext cx="1614812" cy="968887"/>
      </dsp:txXfrm>
    </dsp:sp>
    <dsp:sp modelId="{5DA6019E-FD04-43C4-8920-857C37B3A9B1}">
      <dsp:nvSpPr>
        <dsp:cNvPr id="0" name=""/>
        <dsp:cNvSpPr/>
      </dsp:nvSpPr>
      <dsp:spPr>
        <a:xfrm rot="10800000">
          <a:off x="4040723" y="2503204"/>
          <a:ext cx="342340" cy="400473"/>
        </a:xfrm>
        <a:prstGeom prst="rightArrow">
          <a:avLst>
            <a:gd name="adj1" fmla="val 60000"/>
            <a:gd name="adj2" fmla="val 5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1" kern="1200">
            <a:solidFill>
              <a:schemeClr val="bg1"/>
            </a:solidFill>
          </a:endParaRPr>
        </a:p>
      </dsp:txBody>
      <dsp:txXfrm rot="10800000">
        <a:off x="4040723" y="2503204"/>
        <a:ext cx="342340" cy="400473"/>
      </dsp:txXfrm>
    </dsp:sp>
    <dsp:sp modelId="{8CD32079-09EF-49A2-B515-ED9915C7A760}">
      <dsp:nvSpPr>
        <dsp:cNvPr id="0" name=""/>
        <dsp:cNvSpPr/>
      </dsp:nvSpPr>
      <dsp:spPr>
        <a:xfrm>
          <a:off x="2264430" y="2218997"/>
          <a:ext cx="1614812" cy="968887"/>
        </a:xfrm>
        <a:prstGeom prst="roundRect">
          <a:avLst>
            <a:gd name="adj" fmla="val 1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a:solidFill>
                <a:schemeClr val="bg1"/>
              </a:solidFill>
            </a:rPr>
            <a:t>Upgrade the remaining nodes</a:t>
          </a:r>
        </a:p>
      </dsp:txBody>
      <dsp:txXfrm>
        <a:off x="2264430" y="2218997"/>
        <a:ext cx="1614812" cy="96888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09AF6E-55CC-4B76-9DE1-605AC54AA9A8}">
      <dsp:nvSpPr>
        <dsp:cNvPr id="0" name=""/>
        <dsp:cNvSpPr/>
      </dsp:nvSpPr>
      <dsp:spPr>
        <a:xfrm>
          <a:off x="5129" y="501404"/>
          <a:ext cx="1533096" cy="919857"/>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Identify passive nodes to be upgraded first</a:t>
          </a:r>
        </a:p>
      </dsp:txBody>
      <dsp:txXfrm>
        <a:off x="5129" y="501404"/>
        <a:ext cx="1533096" cy="919857"/>
      </dsp:txXfrm>
    </dsp:sp>
    <dsp:sp modelId="{8A9F4647-6B5B-4149-B595-0766AF349DF4}">
      <dsp:nvSpPr>
        <dsp:cNvPr id="0" name=""/>
        <dsp:cNvSpPr/>
      </dsp:nvSpPr>
      <dsp:spPr>
        <a:xfrm>
          <a:off x="1673137" y="771229"/>
          <a:ext cx="325016" cy="380207"/>
        </a:xfrm>
        <a:prstGeom prst="rightArrow">
          <a:avLst>
            <a:gd name="adj1" fmla="val 60000"/>
            <a:gd name="adj2" fmla="val 5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a:off x="1673137" y="771229"/>
        <a:ext cx="325016" cy="380207"/>
      </dsp:txXfrm>
    </dsp:sp>
    <dsp:sp modelId="{91741205-D9F6-43D4-8F25-E8091A085E8B}">
      <dsp:nvSpPr>
        <dsp:cNvPr id="0" name=""/>
        <dsp:cNvSpPr/>
      </dsp:nvSpPr>
      <dsp:spPr>
        <a:xfrm>
          <a:off x="2151463" y="501404"/>
          <a:ext cx="1533096" cy="919857"/>
        </a:xfrm>
        <a:prstGeom prst="roundRect">
          <a:avLst>
            <a:gd name="adj" fmla="val 10000"/>
          </a:avLst>
        </a:prstGeom>
        <a:gradFill rotWithShape="0">
          <a:gsLst>
            <a:gs pos="0">
              <a:schemeClr val="accent3">
                <a:hueOff val="-1329397"/>
                <a:satOff val="2424"/>
                <a:lumOff val="1471"/>
                <a:alphaOff val="0"/>
                <a:shade val="15000"/>
                <a:satMod val="180000"/>
              </a:schemeClr>
            </a:gs>
            <a:gs pos="50000">
              <a:schemeClr val="accent3">
                <a:hueOff val="-1329397"/>
                <a:satOff val="2424"/>
                <a:lumOff val="1471"/>
                <a:alphaOff val="0"/>
                <a:shade val="45000"/>
                <a:satMod val="170000"/>
              </a:schemeClr>
            </a:gs>
            <a:gs pos="70000">
              <a:schemeClr val="accent3">
                <a:hueOff val="-1329397"/>
                <a:satOff val="2424"/>
                <a:lumOff val="1471"/>
                <a:alphaOff val="0"/>
                <a:tint val="99000"/>
                <a:shade val="65000"/>
                <a:satMod val="155000"/>
              </a:schemeClr>
            </a:gs>
            <a:gs pos="100000">
              <a:schemeClr val="accent3">
                <a:hueOff val="-1329397"/>
                <a:satOff val="2424"/>
                <a:lumOff val="147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329397"/>
              <a:satOff val="2424"/>
              <a:lumOff val="147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Remove passive nodes from possible node owner list</a:t>
          </a:r>
        </a:p>
      </dsp:txBody>
      <dsp:txXfrm>
        <a:off x="2151463" y="501404"/>
        <a:ext cx="1533096" cy="919857"/>
      </dsp:txXfrm>
    </dsp:sp>
    <dsp:sp modelId="{B24792F0-E671-47D8-B485-24F1E8D9CD3C}">
      <dsp:nvSpPr>
        <dsp:cNvPr id="0" name=""/>
        <dsp:cNvSpPr/>
      </dsp:nvSpPr>
      <dsp:spPr>
        <a:xfrm>
          <a:off x="3819472" y="771229"/>
          <a:ext cx="325016" cy="380207"/>
        </a:xfrm>
        <a:prstGeom prst="rightArrow">
          <a:avLst>
            <a:gd name="adj1" fmla="val 60000"/>
            <a:gd name="adj2" fmla="val 50000"/>
          </a:avLst>
        </a:prstGeom>
        <a:gradFill rotWithShape="0">
          <a:gsLst>
            <a:gs pos="0">
              <a:schemeClr val="accent3">
                <a:hueOff val="-1519311"/>
                <a:satOff val="2771"/>
                <a:lumOff val="1681"/>
                <a:alphaOff val="0"/>
                <a:shade val="15000"/>
                <a:satMod val="180000"/>
              </a:schemeClr>
            </a:gs>
            <a:gs pos="50000">
              <a:schemeClr val="accent3">
                <a:hueOff val="-1519311"/>
                <a:satOff val="2771"/>
                <a:lumOff val="1681"/>
                <a:alphaOff val="0"/>
                <a:shade val="45000"/>
                <a:satMod val="170000"/>
              </a:schemeClr>
            </a:gs>
            <a:gs pos="70000">
              <a:schemeClr val="accent3">
                <a:hueOff val="-1519311"/>
                <a:satOff val="2771"/>
                <a:lumOff val="1681"/>
                <a:alphaOff val="0"/>
                <a:tint val="99000"/>
                <a:shade val="65000"/>
                <a:satMod val="155000"/>
              </a:schemeClr>
            </a:gs>
            <a:gs pos="100000">
              <a:schemeClr val="accent3">
                <a:hueOff val="-1519311"/>
                <a:satOff val="2771"/>
                <a:lumOff val="168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519311"/>
              <a:satOff val="2771"/>
              <a:lumOff val="168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a:off x="3819472" y="771229"/>
        <a:ext cx="325016" cy="380207"/>
      </dsp:txXfrm>
    </dsp:sp>
    <dsp:sp modelId="{01AF7DC7-5392-44A3-96A0-64585EA8D0BD}">
      <dsp:nvSpPr>
        <dsp:cNvPr id="0" name=""/>
        <dsp:cNvSpPr/>
      </dsp:nvSpPr>
      <dsp:spPr>
        <a:xfrm>
          <a:off x="4297798" y="501404"/>
          <a:ext cx="1533096" cy="919857"/>
        </a:xfrm>
        <a:prstGeom prst="roundRect">
          <a:avLst>
            <a:gd name="adj" fmla="val 10000"/>
          </a:avLst>
        </a:prstGeom>
        <a:gradFill rotWithShape="0">
          <a:gsLst>
            <a:gs pos="0">
              <a:schemeClr val="accent3">
                <a:hueOff val="-2658794"/>
                <a:satOff val="4848"/>
                <a:lumOff val="2941"/>
                <a:alphaOff val="0"/>
                <a:shade val="15000"/>
                <a:satMod val="180000"/>
              </a:schemeClr>
            </a:gs>
            <a:gs pos="50000">
              <a:schemeClr val="accent3">
                <a:hueOff val="-2658794"/>
                <a:satOff val="4848"/>
                <a:lumOff val="2941"/>
                <a:alphaOff val="0"/>
                <a:shade val="45000"/>
                <a:satMod val="170000"/>
              </a:schemeClr>
            </a:gs>
            <a:gs pos="70000">
              <a:schemeClr val="accent3">
                <a:hueOff val="-2658794"/>
                <a:satOff val="4848"/>
                <a:lumOff val="2941"/>
                <a:alphaOff val="0"/>
                <a:tint val="99000"/>
                <a:shade val="65000"/>
                <a:satMod val="155000"/>
              </a:schemeClr>
            </a:gs>
            <a:gs pos="100000">
              <a:schemeClr val="accent3">
                <a:hueOff val="-2658794"/>
                <a:satOff val="4848"/>
                <a:lumOff val="294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2658794"/>
              <a:satOff val="4848"/>
              <a:lumOff val="294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Apply update on each passive node</a:t>
          </a:r>
        </a:p>
      </dsp:txBody>
      <dsp:txXfrm>
        <a:off x="4297798" y="501404"/>
        <a:ext cx="1533096" cy="919857"/>
      </dsp:txXfrm>
    </dsp:sp>
    <dsp:sp modelId="{3937D101-65DA-4A8A-A74A-ABE0326CA257}">
      <dsp:nvSpPr>
        <dsp:cNvPr id="0" name=""/>
        <dsp:cNvSpPr/>
      </dsp:nvSpPr>
      <dsp:spPr>
        <a:xfrm rot="5400000">
          <a:off x="4901838" y="1528578"/>
          <a:ext cx="325016" cy="380207"/>
        </a:xfrm>
        <a:prstGeom prst="rightArrow">
          <a:avLst>
            <a:gd name="adj1" fmla="val 60000"/>
            <a:gd name="adj2" fmla="val 50000"/>
          </a:avLst>
        </a:prstGeom>
        <a:gradFill rotWithShape="0">
          <a:gsLst>
            <a:gs pos="0">
              <a:schemeClr val="accent3">
                <a:hueOff val="-3038622"/>
                <a:satOff val="5541"/>
                <a:lumOff val="3361"/>
                <a:alphaOff val="0"/>
                <a:shade val="15000"/>
                <a:satMod val="180000"/>
              </a:schemeClr>
            </a:gs>
            <a:gs pos="50000">
              <a:schemeClr val="accent3">
                <a:hueOff val="-3038622"/>
                <a:satOff val="5541"/>
                <a:lumOff val="3361"/>
                <a:alphaOff val="0"/>
                <a:shade val="45000"/>
                <a:satMod val="170000"/>
              </a:schemeClr>
            </a:gs>
            <a:gs pos="70000">
              <a:schemeClr val="accent3">
                <a:hueOff val="-3038622"/>
                <a:satOff val="5541"/>
                <a:lumOff val="3361"/>
                <a:alphaOff val="0"/>
                <a:tint val="99000"/>
                <a:shade val="65000"/>
                <a:satMod val="155000"/>
              </a:schemeClr>
            </a:gs>
            <a:gs pos="100000">
              <a:schemeClr val="accent3">
                <a:hueOff val="-3038622"/>
                <a:satOff val="5541"/>
                <a:lumOff val="336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3038622"/>
              <a:satOff val="5541"/>
              <a:lumOff val="336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rot="5400000">
        <a:off x="4901838" y="1528578"/>
        <a:ext cx="325016" cy="380207"/>
      </dsp:txXfrm>
    </dsp:sp>
    <dsp:sp modelId="{A8718D61-BDF9-4CDB-9B49-B7718F526157}">
      <dsp:nvSpPr>
        <dsp:cNvPr id="0" name=""/>
        <dsp:cNvSpPr/>
      </dsp:nvSpPr>
      <dsp:spPr>
        <a:xfrm>
          <a:off x="4297798" y="2034500"/>
          <a:ext cx="1533096" cy="919857"/>
        </a:xfrm>
        <a:prstGeom prst="roundRect">
          <a:avLst>
            <a:gd name="adj" fmla="val 10000"/>
          </a:avLst>
        </a:prstGeom>
        <a:gradFill rotWithShape="0">
          <a:gsLst>
            <a:gs pos="0">
              <a:schemeClr val="accent3">
                <a:hueOff val="-3988191"/>
                <a:satOff val="7273"/>
                <a:lumOff val="4412"/>
                <a:alphaOff val="0"/>
                <a:shade val="15000"/>
                <a:satMod val="180000"/>
              </a:schemeClr>
            </a:gs>
            <a:gs pos="50000">
              <a:schemeClr val="accent3">
                <a:hueOff val="-3988191"/>
                <a:satOff val="7273"/>
                <a:lumOff val="4412"/>
                <a:alphaOff val="0"/>
                <a:shade val="45000"/>
                <a:satMod val="170000"/>
              </a:schemeClr>
            </a:gs>
            <a:gs pos="70000">
              <a:schemeClr val="accent3">
                <a:hueOff val="-3988191"/>
                <a:satOff val="7273"/>
                <a:lumOff val="4412"/>
                <a:alphaOff val="0"/>
                <a:tint val="99000"/>
                <a:shade val="65000"/>
                <a:satMod val="155000"/>
              </a:schemeClr>
            </a:gs>
            <a:gs pos="100000">
              <a:schemeClr val="accent3">
                <a:hueOff val="-3988191"/>
                <a:satOff val="7273"/>
                <a:lumOff val="441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3988191"/>
              <a:satOff val="7273"/>
              <a:lumOff val="441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Add passive nodes back to node owner list</a:t>
          </a:r>
        </a:p>
      </dsp:txBody>
      <dsp:txXfrm>
        <a:off x="4297798" y="2034500"/>
        <a:ext cx="1533096" cy="919857"/>
      </dsp:txXfrm>
    </dsp:sp>
    <dsp:sp modelId="{657155F2-C783-4C08-A04B-E2A39AD162A0}">
      <dsp:nvSpPr>
        <dsp:cNvPr id="0" name=""/>
        <dsp:cNvSpPr/>
      </dsp:nvSpPr>
      <dsp:spPr>
        <a:xfrm rot="10800000">
          <a:off x="3837869" y="2304325"/>
          <a:ext cx="325016" cy="380207"/>
        </a:xfrm>
        <a:prstGeom prst="rightArrow">
          <a:avLst>
            <a:gd name="adj1" fmla="val 60000"/>
            <a:gd name="adj2" fmla="val 50000"/>
          </a:avLst>
        </a:prstGeom>
        <a:gradFill rotWithShape="0">
          <a:gsLst>
            <a:gs pos="0">
              <a:schemeClr val="accent3">
                <a:hueOff val="-4557933"/>
                <a:satOff val="8312"/>
                <a:lumOff val="5042"/>
                <a:alphaOff val="0"/>
                <a:shade val="15000"/>
                <a:satMod val="180000"/>
              </a:schemeClr>
            </a:gs>
            <a:gs pos="50000">
              <a:schemeClr val="accent3">
                <a:hueOff val="-4557933"/>
                <a:satOff val="8312"/>
                <a:lumOff val="5042"/>
                <a:alphaOff val="0"/>
                <a:shade val="45000"/>
                <a:satMod val="170000"/>
              </a:schemeClr>
            </a:gs>
            <a:gs pos="70000">
              <a:schemeClr val="accent3">
                <a:hueOff val="-4557933"/>
                <a:satOff val="8312"/>
                <a:lumOff val="5042"/>
                <a:alphaOff val="0"/>
                <a:tint val="99000"/>
                <a:shade val="65000"/>
                <a:satMod val="155000"/>
              </a:schemeClr>
            </a:gs>
            <a:gs pos="100000">
              <a:schemeClr val="accent3">
                <a:hueOff val="-4557933"/>
                <a:satOff val="8312"/>
                <a:lumOff val="504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4557933"/>
              <a:satOff val="8312"/>
              <a:lumOff val="504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rot="10800000">
        <a:off x="3837869" y="2304325"/>
        <a:ext cx="325016" cy="380207"/>
      </dsp:txXfrm>
    </dsp:sp>
    <dsp:sp modelId="{BB1B173F-1B17-4B4D-A1E2-2FDF21587A52}">
      <dsp:nvSpPr>
        <dsp:cNvPr id="0" name=""/>
        <dsp:cNvSpPr/>
      </dsp:nvSpPr>
      <dsp:spPr>
        <a:xfrm>
          <a:off x="2151463" y="2034500"/>
          <a:ext cx="1533096" cy="919857"/>
        </a:xfrm>
        <a:prstGeom prst="roundRect">
          <a:avLst>
            <a:gd name="adj" fmla="val 10000"/>
          </a:avLst>
        </a:prstGeom>
        <a:gradFill rotWithShape="0">
          <a:gsLst>
            <a:gs pos="0">
              <a:schemeClr val="accent3">
                <a:hueOff val="-5317588"/>
                <a:satOff val="9697"/>
                <a:lumOff val="5883"/>
                <a:alphaOff val="0"/>
                <a:shade val="15000"/>
                <a:satMod val="180000"/>
              </a:schemeClr>
            </a:gs>
            <a:gs pos="50000">
              <a:schemeClr val="accent3">
                <a:hueOff val="-5317588"/>
                <a:satOff val="9697"/>
                <a:lumOff val="5883"/>
                <a:alphaOff val="0"/>
                <a:shade val="45000"/>
                <a:satMod val="170000"/>
              </a:schemeClr>
            </a:gs>
            <a:gs pos="70000">
              <a:schemeClr val="accent3">
                <a:hueOff val="-5317588"/>
                <a:satOff val="9697"/>
                <a:lumOff val="5883"/>
                <a:alphaOff val="0"/>
                <a:tint val="99000"/>
                <a:shade val="65000"/>
                <a:satMod val="155000"/>
              </a:schemeClr>
            </a:gs>
            <a:gs pos="100000">
              <a:schemeClr val="accent3">
                <a:hueOff val="-5317588"/>
                <a:satOff val="9697"/>
                <a:lumOff val="588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5317588"/>
              <a:satOff val="9697"/>
              <a:lumOff val="588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Fail over SQL Server instance to an updated node</a:t>
          </a:r>
        </a:p>
      </dsp:txBody>
      <dsp:txXfrm>
        <a:off x="2151463" y="2034500"/>
        <a:ext cx="1533096" cy="919857"/>
      </dsp:txXfrm>
    </dsp:sp>
    <dsp:sp modelId="{8AE43283-5D08-4A15-A260-49745155F968}">
      <dsp:nvSpPr>
        <dsp:cNvPr id="0" name=""/>
        <dsp:cNvSpPr/>
      </dsp:nvSpPr>
      <dsp:spPr>
        <a:xfrm rot="10800000">
          <a:off x="1691535" y="2304325"/>
          <a:ext cx="325016" cy="380207"/>
        </a:xfrm>
        <a:prstGeom prst="rightArrow">
          <a:avLst>
            <a:gd name="adj1" fmla="val 60000"/>
            <a:gd name="adj2" fmla="val 50000"/>
          </a:avLst>
        </a:prstGeom>
        <a:gradFill rotWithShape="0">
          <a:gsLst>
            <a:gs pos="0">
              <a:schemeClr val="accent3">
                <a:hueOff val="-6077244"/>
                <a:satOff val="11082"/>
                <a:lumOff val="6723"/>
                <a:alphaOff val="0"/>
                <a:shade val="15000"/>
                <a:satMod val="180000"/>
              </a:schemeClr>
            </a:gs>
            <a:gs pos="50000">
              <a:schemeClr val="accent3">
                <a:hueOff val="-6077244"/>
                <a:satOff val="11082"/>
                <a:lumOff val="6723"/>
                <a:alphaOff val="0"/>
                <a:shade val="45000"/>
                <a:satMod val="170000"/>
              </a:schemeClr>
            </a:gs>
            <a:gs pos="70000">
              <a:schemeClr val="accent3">
                <a:hueOff val="-6077244"/>
                <a:satOff val="11082"/>
                <a:lumOff val="6723"/>
                <a:alphaOff val="0"/>
                <a:tint val="99000"/>
                <a:shade val="65000"/>
                <a:satMod val="155000"/>
              </a:schemeClr>
            </a:gs>
            <a:gs pos="100000">
              <a:schemeClr val="accent3">
                <a:hueOff val="-6077244"/>
                <a:satOff val="11082"/>
                <a:lumOff val="672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6077244"/>
              <a:satOff val="11082"/>
              <a:lumOff val="672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rot="10800000">
        <a:off x="1691535" y="2304325"/>
        <a:ext cx="325016" cy="380207"/>
      </dsp:txXfrm>
    </dsp:sp>
    <dsp:sp modelId="{F4068FF2-EE04-44D2-83AC-4A2A28E247BB}">
      <dsp:nvSpPr>
        <dsp:cNvPr id="0" name=""/>
        <dsp:cNvSpPr/>
      </dsp:nvSpPr>
      <dsp:spPr>
        <a:xfrm>
          <a:off x="5129" y="2034500"/>
          <a:ext cx="1533096" cy="919857"/>
        </a:xfrm>
        <a:prstGeom prst="roundRect">
          <a:avLst>
            <a:gd name="adj" fmla="val 10000"/>
          </a:avLst>
        </a:prstGeom>
        <a:gradFill rotWithShape="0">
          <a:gsLst>
            <a:gs pos="0">
              <a:schemeClr val="accent3">
                <a:hueOff val="-6646985"/>
                <a:satOff val="12121"/>
                <a:lumOff val="7353"/>
                <a:alphaOff val="0"/>
                <a:shade val="15000"/>
                <a:satMod val="180000"/>
              </a:schemeClr>
            </a:gs>
            <a:gs pos="50000">
              <a:schemeClr val="accent3">
                <a:hueOff val="-6646985"/>
                <a:satOff val="12121"/>
                <a:lumOff val="7353"/>
                <a:alphaOff val="0"/>
                <a:shade val="45000"/>
                <a:satMod val="170000"/>
              </a:schemeClr>
            </a:gs>
            <a:gs pos="70000">
              <a:schemeClr val="accent3">
                <a:hueOff val="-6646985"/>
                <a:satOff val="12121"/>
                <a:lumOff val="7353"/>
                <a:alphaOff val="0"/>
                <a:tint val="99000"/>
                <a:shade val="65000"/>
                <a:satMod val="155000"/>
              </a:schemeClr>
            </a:gs>
            <a:gs pos="100000">
              <a:schemeClr val="accent3">
                <a:hueOff val="-6646985"/>
                <a:satOff val="12121"/>
                <a:lumOff val="735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6646985"/>
              <a:satOff val="12121"/>
              <a:lumOff val="735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0" kern="1200" dirty="0">
              <a:solidFill>
                <a:schemeClr val="bg1"/>
              </a:solidFill>
            </a:rPr>
            <a:t>Validate that SQL Server instance comes online and check version of engine for proper value</a:t>
          </a:r>
        </a:p>
      </dsp:txBody>
      <dsp:txXfrm>
        <a:off x="5129" y="2034500"/>
        <a:ext cx="1533096" cy="919857"/>
      </dsp:txXfrm>
    </dsp:sp>
    <dsp:sp modelId="{0C0B417D-37AB-4B65-A345-7442CE2E369D}">
      <dsp:nvSpPr>
        <dsp:cNvPr id="0" name=""/>
        <dsp:cNvSpPr/>
      </dsp:nvSpPr>
      <dsp:spPr>
        <a:xfrm rot="5400000">
          <a:off x="609169" y="3061675"/>
          <a:ext cx="325016" cy="380207"/>
        </a:xfrm>
        <a:prstGeom prst="rightArrow">
          <a:avLst>
            <a:gd name="adj1" fmla="val 60000"/>
            <a:gd name="adj2" fmla="val 50000"/>
          </a:avLst>
        </a:prstGeom>
        <a:gradFill rotWithShape="0">
          <a:gsLst>
            <a:gs pos="0">
              <a:schemeClr val="accent3">
                <a:hueOff val="-7596555"/>
                <a:satOff val="13853"/>
                <a:lumOff val="8404"/>
                <a:alphaOff val="0"/>
                <a:shade val="15000"/>
                <a:satMod val="180000"/>
              </a:schemeClr>
            </a:gs>
            <a:gs pos="50000">
              <a:schemeClr val="accent3">
                <a:hueOff val="-7596555"/>
                <a:satOff val="13853"/>
                <a:lumOff val="8404"/>
                <a:alphaOff val="0"/>
                <a:shade val="45000"/>
                <a:satMod val="170000"/>
              </a:schemeClr>
            </a:gs>
            <a:gs pos="70000">
              <a:schemeClr val="accent3">
                <a:hueOff val="-7596555"/>
                <a:satOff val="13853"/>
                <a:lumOff val="8404"/>
                <a:alphaOff val="0"/>
                <a:tint val="99000"/>
                <a:shade val="65000"/>
                <a:satMod val="155000"/>
              </a:schemeClr>
            </a:gs>
            <a:gs pos="100000">
              <a:schemeClr val="accent3">
                <a:hueOff val="-7596555"/>
                <a:satOff val="13853"/>
                <a:lumOff val="840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7596555"/>
              <a:satOff val="13853"/>
              <a:lumOff val="840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rot="5400000">
        <a:off x="609169" y="3061675"/>
        <a:ext cx="325016" cy="380207"/>
      </dsp:txXfrm>
    </dsp:sp>
    <dsp:sp modelId="{9D06DFC8-A02B-4E1D-8235-8DDCF6710A4C}">
      <dsp:nvSpPr>
        <dsp:cNvPr id="0" name=""/>
        <dsp:cNvSpPr/>
      </dsp:nvSpPr>
      <dsp:spPr>
        <a:xfrm>
          <a:off x="5129" y="3567596"/>
          <a:ext cx="1533096" cy="919857"/>
        </a:xfrm>
        <a:prstGeom prst="roundRect">
          <a:avLst>
            <a:gd name="adj" fmla="val 10000"/>
          </a:avLst>
        </a:prstGeom>
        <a:gradFill rotWithShape="0">
          <a:gsLst>
            <a:gs pos="0">
              <a:schemeClr val="accent3">
                <a:hueOff val="-7976383"/>
                <a:satOff val="14545"/>
                <a:lumOff val="8824"/>
                <a:alphaOff val="0"/>
                <a:shade val="15000"/>
                <a:satMod val="180000"/>
              </a:schemeClr>
            </a:gs>
            <a:gs pos="50000">
              <a:schemeClr val="accent3">
                <a:hueOff val="-7976383"/>
                <a:satOff val="14545"/>
                <a:lumOff val="8824"/>
                <a:alphaOff val="0"/>
                <a:shade val="45000"/>
                <a:satMod val="170000"/>
              </a:schemeClr>
            </a:gs>
            <a:gs pos="70000">
              <a:schemeClr val="accent3">
                <a:hueOff val="-7976383"/>
                <a:satOff val="14545"/>
                <a:lumOff val="8824"/>
                <a:alphaOff val="0"/>
                <a:tint val="99000"/>
                <a:shade val="65000"/>
                <a:satMod val="155000"/>
              </a:schemeClr>
            </a:gs>
            <a:gs pos="100000">
              <a:schemeClr val="accent3">
                <a:hueOff val="-7976383"/>
                <a:satOff val="14545"/>
                <a:lumOff val="882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7976383"/>
              <a:satOff val="14545"/>
              <a:lumOff val="882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Remove remaining non-updated nodes from possible node owner list</a:t>
          </a:r>
        </a:p>
      </dsp:txBody>
      <dsp:txXfrm>
        <a:off x="5129" y="3567596"/>
        <a:ext cx="1533096" cy="919857"/>
      </dsp:txXfrm>
    </dsp:sp>
    <dsp:sp modelId="{008E771C-BB31-46C8-94B2-C0FD7451268C}">
      <dsp:nvSpPr>
        <dsp:cNvPr id="0" name=""/>
        <dsp:cNvSpPr/>
      </dsp:nvSpPr>
      <dsp:spPr>
        <a:xfrm>
          <a:off x="1673137" y="3837421"/>
          <a:ext cx="325016" cy="380207"/>
        </a:xfrm>
        <a:prstGeom prst="rightArrow">
          <a:avLst>
            <a:gd name="adj1" fmla="val 60000"/>
            <a:gd name="adj2" fmla="val 50000"/>
          </a:avLst>
        </a:prstGeom>
        <a:gradFill rotWithShape="0">
          <a:gsLst>
            <a:gs pos="0">
              <a:schemeClr val="accent3">
                <a:hueOff val="-9115865"/>
                <a:satOff val="16623"/>
                <a:lumOff val="10084"/>
                <a:alphaOff val="0"/>
                <a:shade val="15000"/>
                <a:satMod val="180000"/>
              </a:schemeClr>
            </a:gs>
            <a:gs pos="50000">
              <a:schemeClr val="accent3">
                <a:hueOff val="-9115865"/>
                <a:satOff val="16623"/>
                <a:lumOff val="10084"/>
                <a:alphaOff val="0"/>
                <a:shade val="45000"/>
                <a:satMod val="170000"/>
              </a:schemeClr>
            </a:gs>
            <a:gs pos="70000">
              <a:schemeClr val="accent3">
                <a:hueOff val="-9115865"/>
                <a:satOff val="16623"/>
                <a:lumOff val="10084"/>
                <a:alphaOff val="0"/>
                <a:tint val="99000"/>
                <a:shade val="65000"/>
                <a:satMod val="155000"/>
              </a:schemeClr>
            </a:gs>
            <a:gs pos="100000">
              <a:schemeClr val="accent3">
                <a:hueOff val="-9115865"/>
                <a:satOff val="16623"/>
                <a:lumOff val="1008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9115865"/>
              <a:satOff val="16623"/>
              <a:lumOff val="1008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a:off x="1673137" y="3837421"/>
        <a:ext cx="325016" cy="380207"/>
      </dsp:txXfrm>
    </dsp:sp>
    <dsp:sp modelId="{3CC7FCE6-5BA7-4674-BF6D-026C98E17E52}">
      <dsp:nvSpPr>
        <dsp:cNvPr id="0" name=""/>
        <dsp:cNvSpPr/>
      </dsp:nvSpPr>
      <dsp:spPr>
        <a:xfrm>
          <a:off x="2151463" y="3567596"/>
          <a:ext cx="1533096" cy="919857"/>
        </a:xfrm>
        <a:prstGeom prst="roundRect">
          <a:avLst>
            <a:gd name="adj" fmla="val 10000"/>
          </a:avLst>
        </a:prstGeom>
        <a:gradFill rotWithShape="0">
          <a:gsLst>
            <a:gs pos="0">
              <a:schemeClr val="accent3">
                <a:hueOff val="-9305780"/>
                <a:satOff val="16970"/>
                <a:lumOff val="10294"/>
                <a:alphaOff val="0"/>
                <a:shade val="15000"/>
                <a:satMod val="180000"/>
              </a:schemeClr>
            </a:gs>
            <a:gs pos="50000">
              <a:schemeClr val="accent3">
                <a:hueOff val="-9305780"/>
                <a:satOff val="16970"/>
                <a:lumOff val="10294"/>
                <a:alphaOff val="0"/>
                <a:shade val="45000"/>
                <a:satMod val="170000"/>
              </a:schemeClr>
            </a:gs>
            <a:gs pos="70000">
              <a:schemeClr val="accent3">
                <a:hueOff val="-9305780"/>
                <a:satOff val="16970"/>
                <a:lumOff val="10294"/>
                <a:alphaOff val="0"/>
                <a:tint val="99000"/>
                <a:shade val="65000"/>
                <a:satMod val="155000"/>
              </a:schemeClr>
            </a:gs>
            <a:gs pos="100000">
              <a:schemeClr val="accent3">
                <a:hueOff val="-9305780"/>
                <a:satOff val="16970"/>
                <a:lumOff val="1029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9305780"/>
              <a:satOff val="16970"/>
              <a:lumOff val="1029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Apply update on remaining non-updated passive nodes</a:t>
          </a:r>
        </a:p>
      </dsp:txBody>
      <dsp:txXfrm>
        <a:off x="2151463" y="3567596"/>
        <a:ext cx="1533096" cy="919857"/>
      </dsp:txXfrm>
    </dsp:sp>
    <dsp:sp modelId="{647120AF-52A1-452B-92BB-BA3092492D97}">
      <dsp:nvSpPr>
        <dsp:cNvPr id="0" name=""/>
        <dsp:cNvSpPr/>
      </dsp:nvSpPr>
      <dsp:spPr>
        <a:xfrm>
          <a:off x="3819472" y="3837421"/>
          <a:ext cx="325016" cy="380207"/>
        </a:xfrm>
        <a:prstGeom prst="rightArrow">
          <a:avLst>
            <a:gd name="adj1" fmla="val 60000"/>
            <a:gd name="adj2" fmla="val 5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b="0" kern="1200" dirty="0">
            <a:solidFill>
              <a:schemeClr val="bg1"/>
            </a:solidFill>
          </a:endParaRPr>
        </a:p>
      </dsp:txBody>
      <dsp:txXfrm>
        <a:off x="3819472" y="3837421"/>
        <a:ext cx="325016" cy="380207"/>
      </dsp:txXfrm>
    </dsp:sp>
    <dsp:sp modelId="{8A917C5E-B8B7-4313-BEF2-DAC6D9E28A97}">
      <dsp:nvSpPr>
        <dsp:cNvPr id="0" name=""/>
        <dsp:cNvSpPr/>
      </dsp:nvSpPr>
      <dsp:spPr>
        <a:xfrm>
          <a:off x="4297798" y="3567596"/>
          <a:ext cx="1533096" cy="919857"/>
        </a:xfrm>
        <a:prstGeom prst="roundRect">
          <a:avLst>
            <a:gd name="adj" fmla="val 1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a:solidFill>
                <a:schemeClr val="bg1"/>
              </a:solidFill>
            </a:rPr>
            <a:t>Add updated nodes back to node owner list and test failover</a:t>
          </a:r>
        </a:p>
      </dsp:txBody>
      <dsp:txXfrm>
        <a:off x="4297798" y="3567596"/>
        <a:ext cx="1533096" cy="9198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dat312-cluster-gopal.pptx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theme" Target="../theme/theme2.xml"/><Relationship Id="rId7" Type="http://schemas.openxmlformats.org/officeDocument/2006/relationships/image" Target="NUL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1.jpeg"/><Relationship Id="rId9"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 id="2147483729" r:id="rId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6.gif"/></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6.gif"/></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26.gif"/><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26.gif"/><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29.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4.png"/><Relationship Id="rId5" Type="http://schemas.openxmlformats.org/officeDocument/2006/relationships/hyperlink" Target="http://microsoft.com/technet" TargetMode="External"/><Relationship Id="rId10" Type="http://schemas.openxmlformats.org/officeDocument/2006/relationships/image" Target="../media/image3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msdn.microsoft.com/en-us/library/ms144259.aspx" TargetMode="External"/><Relationship Id="rId3" Type="http://schemas.openxmlformats.org/officeDocument/2006/relationships/hyperlink" Target="http://sqlcat.com/whitepapers/archive/2009/07/08/sql-server-2008-failover-clustering.aspx" TargetMode="External"/><Relationship Id="rId7" Type="http://schemas.openxmlformats.org/officeDocument/2006/relationships/hyperlink" Target="http://msdn.microsoft.com/en-us/library/ms178061.aspx"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msdn.microsoft.com/en-us/library/ms191295.aspx" TargetMode="External"/><Relationship Id="rId5" Type="http://schemas.openxmlformats.org/officeDocument/2006/relationships/hyperlink" Target="http://msdn.microsoft.com/en-us/library/ms189134.aspx" TargetMode="External"/><Relationship Id="rId4" Type="http://schemas.openxmlformats.org/officeDocument/2006/relationships/hyperlink" Target="http://msdn.microsoft.com/en-us/library/ms130214.aspx" TargetMode="External"/><Relationship Id="rId9" Type="http://schemas.openxmlformats.org/officeDocument/2006/relationships/hyperlink" Target="http://msdn.microsoft.com/en-us/library/dd239405.asp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8.wmf"/><Relationship Id="rId4" Type="http://schemas.openxmlformats.org/officeDocument/2006/relationships/image" Target="../media/image7.gi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6.xml"/><Relationship Id="rId16"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81000" y="1183342"/>
            <a:ext cx="8382000" cy="4790738"/>
          </a:xfrm>
        </p:spPr>
        <p:txBody>
          <a:bodyPr>
            <a:normAutofit/>
          </a:bodyPr>
          <a:lstStyle/>
          <a:p>
            <a:r>
              <a:rPr lang="en-US" sz="2800" dirty="0" smtClean="0"/>
              <a:t>Integrated Install</a:t>
            </a:r>
          </a:p>
          <a:p>
            <a:pPr lvl="1"/>
            <a:r>
              <a:rPr lang="en-US" sz="2400" dirty="0" smtClean="0"/>
              <a:t>Install local machine bits and create single-node SQL Server</a:t>
            </a:r>
            <a:r>
              <a:rPr lang="en-US" sz="1100" baseline="30000" dirty="0" smtClean="0">
                <a:solidFill>
                  <a:prstClr val="black">
                    <a:lumMod val="75000"/>
                    <a:lumOff val="25000"/>
                  </a:prstClr>
                </a:solidFill>
              </a:rPr>
              <a:t> </a:t>
            </a:r>
            <a:r>
              <a:rPr lang="en-US" sz="1800" baseline="30000" dirty="0" smtClean="0">
                <a:solidFill>
                  <a:prstClr val="black">
                    <a:lumMod val="75000"/>
                    <a:lumOff val="25000"/>
                  </a:prstClr>
                </a:solidFill>
              </a:rPr>
              <a:t>®</a:t>
            </a:r>
            <a:r>
              <a:rPr lang="en-US" sz="2400" dirty="0" smtClean="0"/>
              <a:t> cluster in one integrated step</a:t>
            </a:r>
          </a:p>
          <a:p>
            <a:pPr lvl="1"/>
            <a:r>
              <a:rPr lang="en-US" sz="2400" dirty="0" smtClean="0"/>
              <a:t>Run Add Node on each additional node</a:t>
            </a:r>
          </a:p>
          <a:p>
            <a:pPr lvl="1"/>
            <a:endParaRPr lang="en-US" dirty="0" smtClean="0"/>
          </a:p>
          <a:p>
            <a:r>
              <a:rPr lang="en-US" sz="2800" dirty="0" smtClean="0"/>
              <a:t>Advanced/Enterprise Install</a:t>
            </a:r>
          </a:p>
          <a:p>
            <a:pPr lvl="1"/>
            <a:r>
              <a:rPr lang="en-US" sz="2400" dirty="0" smtClean="0"/>
              <a:t>Prepare – install local machine bits first on each node</a:t>
            </a:r>
          </a:p>
          <a:p>
            <a:pPr lvl="1"/>
            <a:r>
              <a:rPr lang="en-US" sz="2400" dirty="0" smtClean="0"/>
              <a:t>Complete – combine prepared nodes and create SQL Server</a:t>
            </a:r>
            <a:r>
              <a:rPr lang="en-US" sz="2400" baseline="30000" dirty="0" smtClean="0"/>
              <a:t> ®</a:t>
            </a:r>
            <a:r>
              <a:rPr lang="en-US" sz="2400" dirty="0" smtClean="0"/>
              <a:t> cluster as final step</a:t>
            </a:r>
          </a:p>
          <a:p>
            <a:pPr lvl="1"/>
            <a:endParaRPr lang="en-US" sz="2400" dirty="0" smtClean="0"/>
          </a:p>
        </p:txBody>
      </p:sp>
      <p:sp>
        <p:nvSpPr>
          <p:cNvPr id="5" name="Title 1"/>
          <p:cNvSpPr>
            <a:spLocks noGrp="1"/>
          </p:cNvSpPr>
          <p:nvPr>
            <p:ph type="title"/>
          </p:nvPr>
        </p:nvSpPr>
        <p:spPr>
          <a:xfrm>
            <a:off x="0" y="2"/>
            <a:ext cx="9144000" cy="664797"/>
          </a:xfrm>
          <a:solidFill>
            <a:schemeClr val="accent1"/>
          </a:solidFill>
        </p:spPr>
        <p:txBody>
          <a:bodyPr anchor="t"/>
          <a:lstStyle/>
          <a:p>
            <a:r>
              <a:rPr lang="en-US" dirty="0" smtClean="0">
                <a:solidFill>
                  <a:schemeClr val="bg1"/>
                </a:solidFill>
              </a:rPr>
              <a:t>Failover Clustering Setup</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685800" y="2057400"/>
            <a:ext cx="7848600" cy="3124200"/>
          </a:xfrm>
          <a:prstGeom prst="rect">
            <a:avLst/>
          </a:prstGeom>
          <a:solidFill>
            <a:schemeClr val="accent1">
              <a:lumMod val="50000"/>
              <a:alpha val="4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endParaRPr>
          </a:p>
        </p:txBody>
      </p:sp>
      <p:sp>
        <p:nvSpPr>
          <p:cNvPr id="23" name="Rectangle 22"/>
          <p:cNvSpPr/>
          <p:nvPr/>
        </p:nvSpPr>
        <p:spPr bwMode="auto">
          <a:xfrm>
            <a:off x="990600" y="2286000"/>
            <a:ext cx="1828800" cy="2590800"/>
          </a:xfrm>
          <a:prstGeom prst="rect">
            <a:avLst/>
          </a:prstGeom>
          <a:solidFill>
            <a:srgbClr val="00B0F0">
              <a:alpha val="30000"/>
            </a:srgbClr>
          </a:solid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Segoe" pitchFamily="34" charset="0"/>
            </a:endParaRPr>
          </a:p>
        </p:txBody>
      </p:sp>
      <p:sp>
        <p:nvSpPr>
          <p:cNvPr id="24" name="Rectangle 23"/>
          <p:cNvSpPr/>
          <p:nvPr/>
        </p:nvSpPr>
        <p:spPr bwMode="auto">
          <a:xfrm>
            <a:off x="2819400" y="2286000"/>
            <a:ext cx="1828800" cy="2590800"/>
          </a:xfrm>
          <a:prstGeom prst="rect">
            <a:avLst/>
          </a:prstGeom>
          <a:solidFill>
            <a:srgbClr val="00B0F0">
              <a:alpha val="30000"/>
            </a:srgbClr>
          </a:solid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endParaRPr>
          </a:p>
        </p:txBody>
      </p:sp>
      <p:sp>
        <p:nvSpPr>
          <p:cNvPr id="25" name="Rectangle 24"/>
          <p:cNvSpPr/>
          <p:nvPr/>
        </p:nvSpPr>
        <p:spPr bwMode="auto">
          <a:xfrm>
            <a:off x="4648200" y="2286000"/>
            <a:ext cx="1828800" cy="2590800"/>
          </a:xfrm>
          <a:prstGeom prst="rect">
            <a:avLst/>
          </a:prstGeom>
          <a:solidFill>
            <a:srgbClr val="00B0F0">
              <a:alpha val="30000"/>
            </a:srgbClr>
          </a:solid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6477000" y="2286000"/>
            <a:ext cx="1828800" cy="2590800"/>
          </a:xfrm>
          <a:prstGeom prst="rect">
            <a:avLst/>
          </a:prstGeom>
          <a:solidFill>
            <a:srgbClr val="00B0F0">
              <a:alpha val="30000"/>
            </a:srgbClr>
          </a:solid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endParaRPr>
          </a:p>
        </p:txBody>
      </p:sp>
      <p:sp>
        <p:nvSpPr>
          <p:cNvPr id="31" name="TextBox 30"/>
          <p:cNvSpPr txBox="1"/>
          <p:nvPr/>
        </p:nvSpPr>
        <p:spPr>
          <a:xfrm>
            <a:off x="1328839" y="5181600"/>
            <a:ext cx="1156534" cy="923330"/>
          </a:xfrm>
          <a:prstGeom prst="rect">
            <a:avLst/>
          </a:prstGeom>
          <a:noFill/>
        </p:spPr>
        <p:txBody>
          <a:bodyPr wrap="none" rtlCol="0">
            <a:spAutoFit/>
          </a:bodyPr>
          <a:lstStyle/>
          <a:p>
            <a:pPr algn="ctr"/>
            <a:r>
              <a:rPr lang="en-US" dirty="0" smtClean="0"/>
              <a:t>Integrated</a:t>
            </a:r>
          </a:p>
          <a:p>
            <a:pPr algn="ctr"/>
            <a:r>
              <a:rPr lang="en-US" dirty="0" smtClean="0"/>
              <a:t>Install</a:t>
            </a:r>
          </a:p>
          <a:p>
            <a:pPr algn="ctr"/>
            <a:r>
              <a:rPr lang="en-US" dirty="0" smtClean="0"/>
              <a:t>Node1</a:t>
            </a:r>
            <a:endParaRPr lang="en-US" dirty="0"/>
          </a:p>
        </p:txBody>
      </p:sp>
      <p:sp>
        <p:nvSpPr>
          <p:cNvPr id="32" name="TextBox 31"/>
          <p:cNvSpPr txBox="1"/>
          <p:nvPr/>
        </p:nvSpPr>
        <p:spPr>
          <a:xfrm>
            <a:off x="3168283" y="5181600"/>
            <a:ext cx="1122422" cy="646331"/>
          </a:xfrm>
          <a:prstGeom prst="rect">
            <a:avLst/>
          </a:prstGeom>
          <a:noFill/>
        </p:spPr>
        <p:txBody>
          <a:bodyPr wrap="none" rtlCol="0">
            <a:spAutoFit/>
          </a:bodyPr>
          <a:lstStyle/>
          <a:p>
            <a:pPr algn="ctr"/>
            <a:r>
              <a:rPr lang="en-US" dirty="0" smtClean="0"/>
              <a:t>Add Node</a:t>
            </a:r>
          </a:p>
          <a:p>
            <a:pPr algn="ctr"/>
            <a:r>
              <a:rPr lang="en-US" dirty="0" smtClean="0"/>
              <a:t>Node2</a:t>
            </a:r>
            <a:endParaRPr lang="en-US" dirty="0"/>
          </a:p>
        </p:txBody>
      </p:sp>
      <p:sp>
        <p:nvSpPr>
          <p:cNvPr id="33" name="TextBox 32"/>
          <p:cNvSpPr txBox="1"/>
          <p:nvPr/>
        </p:nvSpPr>
        <p:spPr>
          <a:xfrm>
            <a:off x="5149483" y="5181600"/>
            <a:ext cx="1122422" cy="646331"/>
          </a:xfrm>
          <a:prstGeom prst="rect">
            <a:avLst/>
          </a:prstGeom>
          <a:noFill/>
        </p:spPr>
        <p:txBody>
          <a:bodyPr wrap="none" rtlCol="0">
            <a:spAutoFit/>
          </a:bodyPr>
          <a:lstStyle/>
          <a:p>
            <a:pPr algn="ctr"/>
            <a:r>
              <a:rPr lang="en-US" dirty="0" smtClean="0"/>
              <a:t>Add Node</a:t>
            </a:r>
          </a:p>
          <a:p>
            <a:pPr algn="ctr"/>
            <a:r>
              <a:rPr lang="en-US" dirty="0" smtClean="0"/>
              <a:t>Node3</a:t>
            </a:r>
            <a:endParaRPr lang="en-US" dirty="0"/>
          </a:p>
        </p:txBody>
      </p:sp>
      <p:sp>
        <p:nvSpPr>
          <p:cNvPr id="34" name="TextBox 33"/>
          <p:cNvSpPr txBox="1"/>
          <p:nvPr/>
        </p:nvSpPr>
        <p:spPr>
          <a:xfrm>
            <a:off x="6902083" y="5181600"/>
            <a:ext cx="1122422" cy="646331"/>
          </a:xfrm>
          <a:prstGeom prst="rect">
            <a:avLst/>
          </a:prstGeom>
          <a:noFill/>
        </p:spPr>
        <p:txBody>
          <a:bodyPr wrap="none" rtlCol="0">
            <a:spAutoFit/>
          </a:bodyPr>
          <a:lstStyle/>
          <a:p>
            <a:pPr algn="ctr"/>
            <a:r>
              <a:rPr lang="en-US" dirty="0" smtClean="0"/>
              <a:t>Add Node</a:t>
            </a:r>
          </a:p>
          <a:p>
            <a:pPr algn="ctr"/>
            <a:r>
              <a:rPr lang="en-US" dirty="0" smtClean="0"/>
              <a:t>Node4</a:t>
            </a:r>
            <a:endParaRPr lang="en-US" dirty="0"/>
          </a:p>
        </p:txBody>
      </p:sp>
      <p:sp>
        <p:nvSpPr>
          <p:cNvPr id="35" name="TextBox 34"/>
          <p:cNvSpPr txBox="1"/>
          <p:nvPr/>
        </p:nvSpPr>
        <p:spPr>
          <a:xfrm>
            <a:off x="1353671" y="4419600"/>
            <a:ext cx="1200407" cy="461665"/>
          </a:xfrm>
          <a:prstGeom prst="rect">
            <a:avLst/>
          </a:prstGeom>
          <a:noFill/>
        </p:spPr>
        <p:txBody>
          <a:bodyPr wrap="square" rtlCol="0">
            <a:spAutoFit/>
          </a:bodyPr>
          <a:lstStyle/>
          <a:p>
            <a:r>
              <a:rPr lang="en-US" sz="1200" dirty="0" smtClean="0">
                <a:solidFill>
                  <a:schemeClr val="accent3">
                    <a:lumMod val="20000"/>
                    <a:lumOff val="80000"/>
                  </a:schemeClr>
                </a:solidFill>
              </a:rPr>
              <a:t>SQL Server®</a:t>
            </a:r>
          </a:p>
          <a:p>
            <a:r>
              <a:rPr lang="en-US" sz="1200" dirty="0" smtClean="0">
                <a:solidFill>
                  <a:schemeClr val="accent3">
                    <a:lumMod val="20000"/>
                    <a:lumOff val="80000"/>
                  </a:schemeClr>
                </a:solidFill>
              </a:rPr>
              <a:t>Failover Cluster</a:t>
            </a:r>
            <a:endParaRPr lang="en-US" sz="1200" dirty="0">
              <a:solidFill>
                <a:schemeClr val="accent3">
                  <a:lumMod val="20000"/>
                  <a:lumOff val="80000"/>
                </a:schemeClr>
              </a:solidFill>
            </a:endParaRPr>
          </a:p>
        </p:txBody>
      </p:sp>
      <p:sp>
        <p:nvSpPr>
          <p:cNvPr id="36" name="TextBox 35"/>
          <p:cNvSpPr txBox="1"/>
          <p:nvPr/>
        </p:nvSpPr>
        <p:spPr>
          <a:xfrm>
            <a:off x="762000" y="2057400"/>
            <a:ext cx="2276136" cy="276999"/>
          </a:xfrm>
          <a:prstGeom prst="rect">
            <a:avLst/>
          </a:prstGeom>
          <a:noFill/>
        </p:spPr>
        <p:txBody>
          <a:bodyPr wrap="none" rtlCol="0">
            <a:spAutoFit/>
          </a:bodyPr>
          <a:lstStyle/>
          <a:p>
            <a:r>
              <a:rPr lang="en-US" sz="1200" dirty="0" smtClean="0">
                <a:solidFill>
                  <a:schemeClr val="bg2">
                    <a:lumMod val="20000"/>
                    <a:lumOff val="80000"/>
                  </a:schemeClr>
                </a:solidFill>
              </a:rPr>
              <a:t>Windows Server® Failover Cluster</a:t>
            </a:r>
            <a:endParaRPr lang="en-US" sz="1200" dirty="0">
              <a:solidFill>
                <a:schemeClr val="bg2">
                  <a:lumMod val="20000"/>
                  <a:lumOff val="80000"/>
                </a:schemeClr>
              </a:solidFill>
            </a:endParaRPr>
          </a:p>
        </p:txBody>
      </p:sp>
      <p:cxnSp>
        <p:nvCxnSpPr>
          <p:cNvPr id="37" name="Straight Arrow Connector 36"/>
          <p:cNvCxnSpPr/>
          <p:nvPr/>
        </p:nvCxnSpPr>
        <p:spPr bwMode="auto">
          <a:xfrm>
            <a:off x="2514600" y="3581400"/>
            <a:ext cx="609600" cy="1588"/>
          </a:xfrm>
          <a:prstGeom prst="straightConnector1">
            <a:avLst/>
          </a:prstGeom>
          <a:solidFill>
            <a:schemeClr val="accent1">
              <a:alpha val="30000"/>
            </a:schemeClr>
          </a:solidFill>
          <a:ln w="107950" cap="flat" cmpd="sng" algn="ctr">
            <a:gradFill flip="none" rotWithShape="1">
              <a:gsLst>
                <a:gs pos="0">
                  <a:srgbClr val="03D4A8"/>
                </a:gs>
                <a:gs pos="25000">
                  <a:srgbClr val="21D6E0"/>
                </a:gs>
                <a:gs pos="75000">
                  <a:srgbClr val="0087E6"/>
                </a:gs>
                <a:gs pos="100000">
                  <a:srgbClr val="005CBF"/>
                </a:gs>
              </a:gsLst>
              <a:path path="circle">
                <a:fillToRect l="100000" b="100000"/>
              </a:path>
              <a:tileRect t="-100000" r="-100000"/>
            </a:gradFill>
            <a:prstDash val="solid"/>
            <a:round/>
            <a:headEnd type="none" w="lg" len="lg"/>
            <a:tailEnd type="triangle" w="med" len="med"/>
          </a:ln>
          <a:effectLst>
            <a:outerShdw blurRad="25400" dist="50800" dir="3960000" sx="120000" sy="120000" algn="ctr" rotWithShape="0">
              <a:srgbClr val="000000">
                <a:alpha val="53000"/>
              </a:srgbClr>
            </a:outerShdw>
          </a:effectLst>
          <a:scene3d>
            <a:camera prst="orthographicFront"/>
            <a:lightRig rig="threePt" dir="t"/>
          </a:scene3d>
          <a:sp3d prstMaterial="translucentPowder"/>
        </p:spPr>
      </p:cxnSp>
      <p:cxnSp>
        <p:nvCxnSpPr>
          <p:cNvPr id="38" name="Straight Arrow Connector 37"/>
          <p:cNvCxnSpPr/>
          <p:nvPr/>
        </p:nvCxnSpPr>
        <p:spPr bwMode="auto">
          <a:xfrm>
            <a:off x="2514600" y="3581400"/>
            <a:ext cx="2514600" cy="1588"/>
          </a:xfrm>
          <a:prstGeom prst="straightConnector1">
            <a:avLst/>
          </a:prstGeom>
          <a:solidFill>
            <a:schemeClr val="accent1">
              <a:alpha val="30000"/>
            </a:schemeClr>
          </a:solidFill>
          <a:ln w="107950" cap="flat" cmpd="sng" algn="ctr">
            <a:gradFill flip="none" rotWithShape="1">
              <a:gsLst>
                <a:gs pos="0">
                  <a:srgbClr val="03D4A8"/>
                </a:gs>
                <a:gs pos="25000">
                  <a:srgbClr val="21D6E0"/>
                </a:gs>
                <a:gs pos="75000">
                  <a:srgbClr val="0087E6"/>
                </a:gs>
                <a:gs pos="100000">
                  <a:srgbClr val="005CBF"/>
                </a:gs>
              </a:gsLst>
              <a:path path="circle">
                <a:fillToRect l="100000" b="100000"/>
              </a:path>
              <a:tileRect t="-100000" r="-100000"/>
            </a:gradFill>
            <a:prstDash val="solid"/>
            <a:round/>
            <a:headEnd type="none" w="lg" len="lg"/>
            <a:tailEnd type="triangle" w="med" len="med"/>
          </a:ln>
          <a:effectLst>
            <a:outerShdw blurRad="25400" dist="50800" dir="3960000" sx="120000" sy="120000" algn="ctr" rotWithShape="0">
              <a:srgbClr val="000000">
                <a:alpha val="53000"/>
              </a:srgbClr>
            </a:outerShdw>
          </a:effectLst>
          <a:scene3d>
            <a:camera prst="orthographicFront"/>
            <a:lightRig rig="threePt" dir="t"/>
          </a:scene3d>
          <a:sp3d prstMaterial="translucentPowder"/>
        </p:spPr>
      </p:cxnSp>
      <p:cxnSp>
        <p:nvCxnSpPr>
          <p:cNvPr id="39" name="Straight Arrow Connector 38"/>
          <p:cNvCxnSpPr/>
          <p:nvPr/>
        </p:nvCxnSpPr>
        <p:spPr bwMode="auto">
          <a:xfrm>
            <a:off x="2514600" y="3581400"/>
            <a:ext cx="4267200" cy="1588"/>
          </a:xfrm>
          <a:prstGeom prst="straightConnector1">
            <a:avLst/>
          </a:prstGeom>
          <a:solidFill>
            <a:schemeClr val="accent1">
              <a:alpha val="30000"/>
            </a:schemeClr>
          </a:solidFill>
          <a:ln w="107950" cap="flat" cmpd="sng" algn="ctr">
            <a:gradFill flip="none" rotWithShape="1">
              <a:gsLst>
                <a:gs pos="0">
                  <a:srgbClr val="03D4A8"/>
                </a:gs>
                <a:gs pos="25000">
                  <a:srgbClr val="21D6E0"/>
                </a:gs>
                <a:gs pos="75000">
                  <a:srgbClr val="0087E6"/>
                </a:gs>
                <a:gs pos="100000">
                  <a:srgbClr val="005CBF"/>
                </a:gs>
              </a:gsLst>
              <a:path path="circle">
                <a:fillToRect l="100000" b="100000"/>
              </a:path>
              <a:tileRect t="-100000" r="-100000"/>
            </a:gradFill>
            <a:prstDash val="solid"/>
            <a:round/>
            <a:headEnd type="none" w="lg" len="lg"/>
            <a:tailEnd type="triangle" w="med" len="med"/>
          </a:ln>
          <a:effectLst>
            <a:outerShdw blurRad="25400" dist="50800" dir="3960000" sx="120000" sy="120000" algn="ctr" rotWithShape="0">
              <a:srgbClr val="000000">
                <a:alpha val="53000"/>
              </a:srgbClr>
            </a:outerShdw>
          </a:effectLst>
          <a:scene3d>
            <a:camera prst="orthographicFront"/>
            <a:lightRig rig="threePt" dir="t"/>
          </a:scene3d>
          <a:sp3d prstMaterial="translucentPowder"/>
        </p:spPr>
      </p:cxnSp>
      <p:pic>
        <p:nvPicPr>
          <p:cNvPr id="40"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353468" y="2777383"/>
            <a:ext cx="1088117" cy="2152917"/>
          </a:xfrm>
          <a:prstGeom prst="rect">
            <a:avLst/>
          </a:prstGeom>
          <a:noFill/>
        </p:spPr>
      </p:pic>
      <p:pic>
        <p:nvPicPr>
          <p:cNvPr id="41"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3155206" y="2784505"/>
            <a:ext cx="1088117" cy="2152917"/>
          </a:xfrm>
          <a:prstGeom prst="rect">
            <a:avLst/>
          </a:prstGeom>
          <a:noFill/>
        </p:spPr>
      </p:pic>
      <p:pic>
        <p:nvPicPr>
          <p:cNvPr id="42"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5069465" y="2793051"/>
            <a:ext cx="1088117" cy="2152917"/>
          </a:xfrm>
          <a:prstGeom prst="rect">
            <a:avLst/>
          </a:prstGeom>
          <a:noFill/>
        </p:spPr>
      </p:pic>
      <p:pic>
        <p:nvPicPr>
          <p:cNvPr id="43"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812807" y="2810142"/>
            <a:ext cx="1088117" cy="2152917"/>
          </a:xfrm>
          <a:prstGeom prst="rect">
            <a:avLst/>
          </a:prstGeom>
          <a:noFill/>
        </p:spPr>
      </p:pic>
      <p:sp>
        <p:nvSpPr>
          <p:cNvPr id="21" name="Title 20"/>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Integrated Install</a:t>
            </a:r>
            <a:endParaRPr lang="en-US"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ox(in)">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iterate type="lt">
                                    <p:tmPct val="0"/>
                                  </p:iterate>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4" presetClass="entr" presetSubtype="16"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ox(in)">
                                      <p:cBhvr>
                                        <p:cTn id="45" dur="2000"/>
                                        <p:tgtEl>
                                          <p:spTgt spid="35"/>
                                        </p:tgtEl>
                                      </p:cBhvr>
                                    </p:animEffect>
                                  </p:childTnLst>
                                </p:cTn>
                              </p:par>
                            </p:childTnLst>
                          </p:cTn>
                        </p:par>
                        <p:par>
                          <p:cTn id="46" fill="hold">
                            <p:stCondLst>
                              <p:cond delay="2500"/>
                            </p:stCondLst>
                            <p:childTnLst>
                              <p:par>
                                <p:cTn id="47" presetID="5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Scale>
                                      <p:cBhvr>
                                        <p:cTn id="4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3"/>
                                        </p:tgtEl>
                                        <p:attrNameLst>
                                          <p:attrName>ppt_x</p:attrName>
                                          <p:attrName>ppt_y</p:attrName>
                                        </p:attrNameLst>
                                      </p:cBhvr>
                                    </p:animMotion>
                                    <p:animEffect transition="in" filter="fade">
                                      <p:cBhvr>
                                        <p:cTn id="51" dur="1000"/>
                                        <p:tgtEl>
                                          <p:spTgt spid="23"/>
                                        </p:tgtEl>
                                      </p:cBhvr>
                                    </p:animEffect>
                                  </p:childTnLst>
                                </p:cTn>
                              </p:par>
                            </p:childTnLst>
                          </p:cTn>
                        </p:par>
                        <p:par>
                          <p:cTn id="52" fill="hold">
                            <p:stCondLst>
                              <p:cond delay="3500"/>
                            </p:stCondLst>
                            <p:childTnLst>
                              <p:par>
                                <p:cTn id="53" presetID="10" presetClass="exit" presetSubtype="0" fill="hold" grpId="1" nodeType="afterEffect">
                                  <p:stCondLst>
                                    <p:cond delay="0"/>
                                  </p:stCondLst>
                                  <p:iterate type="lt">
                                    <p:tmPct val="0"/>
                                  </p:iterate>
                                  <p:childTnLst>
                                    <p:animEffect transition="out" filter="fade">
                                      <p:cBhvr>
                                        <p:cTn id="54" dur="2000"/>
                                        <p:tgtEl>
                                          <p:spTgt spid="31"/>
                                        </p:tgtEl>
                                      </p:cBhvr>
                                    </p:animEffect>
                                    <p:set>
                                      <p:cBhvr>
                                        <p:cTn id="55" dur="1" fill="hold">
                                          <p:stCondLst>
                                            <p:cond delay="1999"/>
                                          </p:stCondLst>
                                        </p:cTn>
                                        <p:tgtEl>
                                          <p:spTgt spid="31"/>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childTnLst>
                          </p:cTn>
                        </p:par>
                        <p:par>
                          <p:cTn id="62" fill="hold">
                            <p:stCondLst>
                              <p:cond delay="500"/>
                            </p:stCondLst>
                            <p:childTnLst>
                              <p:par>
                                <p:cTn id="63" presetID="53" presetClass="entr" presetSubtype="0" fill="hold" nodeType="afterEffect">
                                  <p:stCondLst>
                                    <p:cond delay="0"/>
                                  </p:stCondLst>
                                  <p:iterate type="lt">
                                    <p:tmPct val="0"/>
                                  </p:iterate>
                                  <p:childTnLst>
                                    <p:set>
                                      <p:cBhvr>
                                        <p:cTn id="64" dur="1" fill="hold">
                                          <p:stCondLst>
                                            <p:cond delay="0"/>
                                          </p:stCondLst>
                                        </p:cTn>
                                        <p:tgtEl>
                                          <p:spTgt spid="37"/>
                                        </p:tgtEl>
                                        <p:attrNameLst>
                                          <p:attrName>style.visibility</p:attrName>
                                        </p:attrNameLst>
                                      </p:cBhvr>
                                      <p:to>
                                        <p:strVal val="visible"/>
                                      </p:to>
                                    </p:set>
                                    <p:anim calcmode="lin" valueType="num">
                                      <p:cBhvr>
                                        <p:cTn id="65" dur="2000" fill="hold"/>
                                        <p:tgtEl>
                                          <p:spTgt spid="37"/>
                                        </p:tgtEl>
                                        <p:attrNameLst>
                                          <p:attrName>ppt_w</p:attrName>
                                        </p:attrNameLst>
                                      </p:cBhvr>
                                      <p:tavLst>
                                        <p:tav tm="0">
                                          <p:val>
                                            <p:fltVal val="0"/>
                                          </p:val>
                                        </p:tav>
                                        <p:tav tm="100000">
                                          <p:val>
                                            <p:strVal val="#ppt_w"/>
                                          </p:val>
                                        </p:tav>
                                      </p:tavLst>
                                    </p:anim>
                                    <p:anim calcmode="lin" valueType="num">
                                      <p:cBhvr>
                                        <p:cTn id="66" dur="2000" fill="hold"/>
                                        <p:tgtEl>
                                          <p:spTgt spid="37"/>
                                        </p:tgtEl>
                                        <p:attrNameLst>
                                          <p:attrName>ppt_h</p:attrName>
                                        </p:attrNameLst>
                                      </p:cBhvr>
                                      <p:tavLst>
                                        <p:tav tm="0">
                                          <p:val>
                                            <p:fltVal val="0"/>
                                          </p:val>
                                        </p:tav>
                                        <p:tav tm="100000">
                                          <p:val>
                                            <p:strVal val="#ppt_h"/>
                                          </p:val>
                                        </p:tav>
                                      </p:tavLst>
                                    </p:anim>
                                    <p:animEffect transition="in" filter="fade">
                                      <p:cBhvr>
                                        <p:cTn id="67" dur="2000"/>
                                        <p:tgtEl>
                                          <p:spTgt spid="37"/>
                                        </p:tgtEl>
                                      </p:cBhvr>
                                    </p:animEffect>
                                  </p:childTnLst>
                                  <p:subTnLst>
                                    <p:set>
                                      <p:cBhvr override="childStyle">
                                        <p:cTn dur="1" fill="hold" display="0" masterRel="sameClick" afterEffect="1">
                                          <p:stCondLst>
                                            <p:cond evt="end" delay="0">
                                              <p:tn val="63"/>
                                            </p:cond>
                                          </p:stCondLst>
                                        </p:cTn>
                                        <p:tgtEl>
                                          <p:spTgt spid="37"/>
                                        </p:tgtEl>
                                        <p:attrNameLst>
                                          <p:attrName>style.visibility</p:attrName>
                                        </p:attrNameLst>
                                      </p:cBhvr>
                                      <p:to>
                                        <p:strVal val="hidden"/>
                                      </p:to>
                                    </p:set>
                                  </p:subTnLst>
                                </p:cTn>
                              </p:par>
                            </p:childTnLst>
                          </p:cTn>
                        </p:par>
                        <p:par>
                          <p:cTn id="68" fill="hold">
                            <p:stCondLst>
                              <p:cond delay="2500"/>
                            </p:stCondLst>
                            <p:childTnLst>
                              <p:par>
                                <p:cTn id="69" presetID="5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Scale>
                                      <p:cBhvr>
                                        <p:cTn id="71"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24"/>
                                        </p:tgtEl>
                                        <p:attrNameLst>
                                          <p:attrName>ppt_x</p:attrName>
                                          <p:attrName>ppt_y</p:attrName>
                                        </p:attrNameLst>
                                      </p:cBhvr>
                                    </p:animMotion>
                                    <p:animEffect transition="in" filter="fade">
                                      <p:cBhvr>
                                        <p:cTn id="73" dur="1000"/>
                                        <p:tgtEl>
                                          <p:spTgt spid="24"/>
                                        </p:tgtEl>
                                      </p:cBhvr>
                                    </p:animEffect>
                                  </p:childTnLst>
                                </p:cTn>
                              </p:par>
                            </p:childTnLst>
                          </p:cTn>
                        </p:par>
                        <p:par>
                          <p:cTn id="74" fill="hold">
                            <p:stCondLst>
                              <p:cond delay="3500"/>
                            </p:stCondLst>
                            <p:childTnLst>
                              <p:par>
                                <p:cTn id="75" presetID="10" presetClass="exit" presetSubtype="0" fill="hold" grpId="1" nodeType="afterEffect">
                                  <p:stCondLst>
                                    <p:cond delay="0"/>
                                  </p:stCondLst>
                                  <p:childTnLst>
                                    <p:animEffect transition="out" filter="fade">
                                      <p:cBhvr>
                                        <p:cTn id="76" dur="2000"/>
                                        <p:tgtEl>
                                          <p:spTgt spid="32"/>
                                        </p:tgtEl>
                                      </p:cBhvr>
                                    </p:animEffect>
                                    <p:set>
                                      <p:cBhvr>
                                        <p:cTn id="77" dur="1" fill="hold">
                                          <p:stCondLst>
                                            <p:cond delay="1999"/>
                                          </p:stCondLst>
                                        </p:cTn>
                                        <p:tgtEl>
                                          <p:spTgt spid="3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800" fill="hold"/>
                                        <p:tgtEl>
                                          <p:spTgt spid="33"/>
                                        </p:tgtEl>
                                        <p:attrNameLst>
                                          <p:attrName>ppt_x</p:attrName>
                                        </p:attrNameLst>
                                      </p:cBhvr>
                                      <p:tavLst>
                                        <p:tav tm="0">
                                          <p:val>
                                            <p:strVal val="#ppt_x"/>
                                          </p:val>
                                        </p:tav>
                                        <p:tav tm="100000">
                                          <p:val>
                                            <p:strVal val="#ppt_x"/>
                                          </p:val>
                                        </p:tav>
                                      </p:tavLst>
                                    </p:anim>
                                    <p:anim calcmode="lin" valueType="num">
                                      <p:cBhvr additive="base">
                                        <p:cTn id="83" dur="800" fill="hold"/>
                                        <p:tgtEl>
                                          <p:spTgt spid="33"/>
                                        </p:tgtEl>
                                        <p:attrNameLst>
                                          <p:attrName>ppt_y</p:attrName>
                                        </p:attrNameLst>
                                      </p:cBhvr>
                                      <p:tavLst>
                                        <p:tav tm="0">
                                          <p:val>
                                            <p:strVal val="1+#ppt_h/2"/>
                                          </p:val>
                                        </p:tav>
                                        <p:tav tm="100000">
                                          <p:val>
                                            <p:strVal val="#ppt_y"/>
                                          </p:val>
                                        </p:tav>
                                      </p:tavLst>
                                    </p:anim>
                                  </p:childTnLst>
                                </p:cTn>
                              </p:par>
                            </p:childTnLst>
                          </p:cTn>
                        </p:par>
                        <p:par>
                          <p:cTn id="84" fill="hold">
                            <p:stCondLst>
                              <p:cond delay="800"/>
                            </p:stCondLst>
                            <p:childTnLst>
                              <p:par>
                                <p:cTn id="85" presetID="53" presetClass="entr" presetSubtype="0" fill="hold"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2000" fill="hold"/>
                                        <p:tgtEl>
                                          <p:spTgt spid="38"/>
                                        </p:tgtEl>
                                        <p:attrNameLst>
                                          <p:attrName>ppt_w</p:attrName>
                                        </p:attrNameLst>
                                      </p:cBhvr>
                                      <p:tavLst>
                                        <p:tav tm="0">
                                          <p:val>
                                            <p:fltVal val="0"/>
                                          </p:val>
                                        </p:tav>
                                        <p:tav tm="100000">
                                          <p:val>
                                            <p:strVal val="#ppt_w"/>
                                          </p:val>
                                        </p:tav>
                                      </p:tavLst>
                                    </p:anim>
                                    <p:anim calcmode="lin" valueType="num">
                                      <p:cBhvr>
                                        <p:cTn id="88" dur="2000" fill="hold"/>
                                        <p:tgtEl>
                                          <p:spTgt spid="38"/>
                                        </p:tgtEl>
                                        <p:attrNameLst>
                                          <p:attrName>ppt_h</p:attrName>
                                        </p:attrNameLst>
                                      </p:cBhvr>
                                      <p:tavLst>
                                        <p:tav tm="0">
                                          <p:val>
                                            <p:fltVal val="0"/>
                                          </p:val>
                                        </p:tav>
                                        <p:tav tm="100000">
                                          <p:val>
                                            <p:strVal val="#ppt_h"/>
                                          </p:val>
                                        </p:tav>
                                      </p:tavLst>
                                    </p:anim>
                                    <p:animEffect transition="in" filter="fade">
                                      <p:cBhvr>
                                        <p:cTn id="89" dur="2000"/>
                                        <p:tgtEl>
                                          <p:spTgt spid="38"/>
                                        </p:tgtEl>
                                      </p:cBhvr>
                                    </p:animEffect>
                                  </p:childTnLst>
                                  <p:subTnLst>
                                    <p:set>
                                      <p:cBhvr override="childStyle">
                                        <p:cTn dur="1" fill="hold" display="0" masterRel="sameClick" afterEffect="1">
                                          <p:stCondLst>
                                            <p:cond evt="end" delay="0">
                                              <p:tn val="85"/>
                                            </p:cond>
                                          </p:stCondLst>
                                        </p:cTn>
                                        <p:tgtEl>
                                          <p:spTgt spid="38"/>
                                        </p:tgtEl>
                                        <p:attrNameLst>
                                          <p:attrName>style.visibility</p:attrName>
                                        </p:attrNameLst>
                                      </p:cBhvr>
                                      <p:to>
                                        <p:strVal val="hidden"/>
                                      </p:to>
                                    </p:set>
                                  </p:subTnLst>
                                </p:cTn>
                              </p:par>
                            </p:childTnLst>
                          </p:cTn>
                        </p:par>
                        <p:par>
                          <p:cTn id="90" fill="hold">
                            <p:stCondLst>
                              <p:cond delay="2800"/>
                            </p:stCondLst>
                            <p:childTnLst>
                              <p:par>
                                <p:cTn id="91" presetID="52" presetClass="entr" presetSubtype="0"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Scale>
                                      <p:cBhvr>
                                        <p:cTn id="9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4" dur="1000" decel="50000" fill="hold">
                                          <p:stCondLst>
                                            <p:cond delay="0"/>
                                          </p:stCondLst>
                                        </p:cTn>
                                        <p:tgtEl>
                                          <p:spTgt spid="25"/>
                                        </p:tgtEl>
                                        <p:attrNameLst>
                                          <p:attrName>ppt_x</p:attrName>
                                          <p:attrName>ppt_y</p:attrName>
                                        </p:attrNameLst>
                                      </p:cBhvr>
                                    </p:animMotion>
                                    <p:animEffect transition="in" filter="fade">
                                      <p:cBhvr>
                                        <p:cTn id="95" dur="1000"/>
                                        <p:tgtEl>
                                          <p:spTgt spid="25"/>
                                        </p:tgtEl>
                                      </p:cBhvr>
                                    </p:animEffect>
                                  </p:childTnLst>
                                </p:cTn>
                              </p:par>
                            </p:childTnLst>
                          </p:cTn>
                        </p:par>
                        <p:par>
                          <p:cTn id="96" fill="hold">
                            <p:stCondLst>
                              <p:cond delay="3800"/>
                            </p:stCondLst>
                            <p:childTnLst>
                              <p:par>
                                <p:cTn id="97" presetID="10" presetClass="exit" presetSubtype="0" fill="hold" grpId="1" nodeType="afterEffect">
                                  <p:stCondLst>
                                    <p:cond delay="0"/>
                                  </p:stCondLst>
                                  <p:childTnLst>
                                    <p:animEffect transition="out" filter="fade">
                                      <p:cBhvr>
                                        <p:cTn id="98" dur="2000"/>
                                        <p:tgtEl>
                                          <p:spTgt spid="33"/>
                                        </p:tgtEl>
                                      </p:cBhvr>
                                    </p:animEffect>
                                    <p:set>
                                      <p:cBhvr>
                                        <p:cTn id="99" dur="1" fill="hold">
                                          <p:stCondLst>
                                            <p:cond delay="1999"/>
                                          </p:stCondLst>
                                        </p:cTn>
                                        <p:tgtEl>
                                          <p:spTgt spid="33"/>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2" presetClass="entr" presetSubtype="4" fill="hold" grpId="0" nodeType="clickEffect">
                                  <p:stCondLst>
                                    <p:cond delay="0"/>
                                  </p:stCondLst>
                                  <p:childTnLst>
                                    <p:set>
                                      <p:cBhvr>
                                        <p:cTn id="103" dur="1" fill="hold">
                                          <p:stCondLst>
                                            <p:cond delay="0"/>
                                          </p:stCondLst>
                                        </p:cTn>
                                        <p:tgtEl>
                                          <p:spTgt spid="34"/>
                                        </p:tgtEl>
                                        <p:attrNameLst>
                                          <p:attrName>style.visibility</p:attrName>
                                        </p:attrNameLst>
                                      </p:cBhvr>
                                      <p:to>
                                        <p:strVal val="visible"/>
                                      </p:to>
                                    </p:set>
                                    <p:anim calcmode="lin" valueType="num">
                                      <p:cBhvr additive="base">
                                        <p:cTn id="104" dur="500" fill="hold"/>
                                        <p:tgtEl>
                                          <p:spTgt spid="34"/>
                                        </p:tgtEl>
                                        <p:attrNameLst>
                                          <p:attrName>ppt_x</p:attrName>
                                        </p:attrNameLst>
                                      </p:cBhvr>
                                      <p:tavLst>
                                        <p:tav tm="0">
                                          <p:val>
                                            <p:strVal val="#ppt_x"/>
                                          </p:val>
                                        </p:tav>
                                        <p:tav tm="100000">
                                          <p:val>
                                            <p:strVal val="#ppt_x"/>
                                          </p:val>
                                        </p:tav>
                                      </p:tavLst>
                                    </p:anim>
                                    <p:anim calcmode="lin" valueType="num">
                                      <p:cBhvr additive="base">
                                        <p:cTn id="105" dur="500" fill="hold"/>
                                        <p:tgtEl>
                                          <p:spTgt spid="34"/>
                                        </p:tgtEl>
                                        <p:attrNameLst>
                                          <p:attrName>ppt_y</p:attrName>
                                        </p:attrNameLst>
                                      </p:cBhvr>
                                      <p:tavLst>
                                        <p:tav tm="0">
                                          <p:val>
                                            <p:strVal val="1+#ppt_h/2"/>
                                          </p:val>
                                        </p:tav>
                                        <p:tav tm="100000">
                                          <p:val>
                                            <p:strVal val="#ppt_y"/>
                                          </p:val>
                                        </p:tav>
                                      </p:tavLst>
                                    </p:anim>
                                  </p:childTnLst>
                                </p:cTn>
                              </p:par>
                            </p:childTnLst>
                          </p:cTn>
                        </p:par>
                        <p:par>
                          <p:cTn id="106" fill="hold">
                            <p:stCondLst>
                              <p:cond delay="500"/>
                            </p:stCondLst>
                            <p:childTnLst>
                              <p:par>
                                <p:cTn id="107" presetID="53" presetClass="entr" presetSubtype="0" fill="hold" nodeType="afterEffect">
                                  <p:stCondLst>
                                    <p:cond delay="0"/>
                                  </p:stCondLst>
                                  <p:childTnLst>
                                    <p:set>
                                      <p:cBhvr>
                                        <p:cTn id="108" dur="1" fill="hold">
                                          <p:stCondLst>
                                            <p:cond delay="0"/>
                                          </p:stCondLst>
                                        </p:cTn>
                                        <p:tgtEl>
                                          <p:spTgt spid="39"/>
                                        </p:tgtEl>
                                        <p:attrNameLst>
                                          <p:attrName>style.visibility</p:attrName>
                                        </p:attrNameLst>
                                      </p:cBhvr>
                                      <p:to>
                                        <p:strVal val="visible"/>
                                      </p:to>
                                    </p:set>
                                    <p:anim calcmode="lin" valueType="num">
                                      <p:cBhvr>
                                        <p:cTn id="109" dur="2000" fill="hold"/>
                                        <p:tgtEl>
                                          <p:spTgt spid="39"/>
                                        </p:tgtEl>
                                        <p:attrNameLst>
                                          <p:attrName>ppt_w</p:attrName>
                                        </p:attrNameLst>
                                      </p:cBhvr>
                                      <p:tavLst>
                                        <p:tav tm="0">
                                          <p:val>
                                            <p:fltVal val="0"/>
                                          </p:val>
                                        </p:tav>
                                        <p:tav tm="100000">
                                          <p:val>
                                            <p:strVal val="#ppt_w"/>
                                          </p:val>
                                        </p:tav>
                                      </p:tavLst>
                                    </p:anim>
                                    <p:anim calcmode="lin" valueType="num">
                                      <p:cBhvr>
                                        <p:cTn id="110" dur="2000" fill="hold"/>
                                        <p:tgtEl>
                                          <p:spTgt spid="39"/>
                                        </p:tgtEl>
                                        <p:attrNameLst>
                                          <p:attrName>ppt_h</p:attrName>
                                        </p:attrNameLst>
                                      </p:cBhvr>
                                      <p:tavLst>
                                        <p:tav tm="0">
                                          <p:val>
                                            <p:fltVal val="0"/>
                                          </p:val>
                                        </p:tav>
                                        <p:tav tm="100000">
                                          <p:val>
                                            <p:strVal val="#ppt_h"/>
                                          </p:val>
                                        </p:tav>
                                      </p:tavLst>
                                    </p:anim>
                                    <p:animEffect transition="in" filter="fade">
                                      <p:cBhvr>
                                        <p:cTn id="111" dur="2000"/>
                                        <p:tgtEl>
                                          <p:spTgt spid="39"/>
                                        </p:tgtEl>
                                      </p:cBhvr>
                                    </p:animEffect>
                                  </p:childTnLst>
                                  <p:subTnLst>
                                    <p:set>
                                      <p:cBhvr override="childStyle">
                                        <p:cTn dur="1" fill="hold" display="0" masterRel="sameClick" afterEffect="1">
                                          <p:stCondLst>
                                            <p:cond evt="end" delay="0">
                                              <p:tn val="107"/>
                                            </p:cond>
                                          </p:stCondLst>
                                        </p:cTn>
                                        <p:tgtEl>
                                          <p:spTgt spid="39"/>
                                        </p:tgtEl>
                                        <p:attrNameLst>
                                          <p:attrName>style.visibility</p:attrName>
                                        </p:attrNameLst>
                                      </p:cBhvr>
                                      <p:to>
                                        <p:strVal val="hidden"/>
                                      </p:to>
                                    </p:set>
                                  </p:subTnLst>
                                </p:cTn>
                              </p:par>
                            </p:childTnLst>
                          </p:cTn>
                        </p:par>
                        <p:par>
                          <p:cTn id="112" fill="hold">
                            <p:stCondLst>
                              <p:cond delay="2500"/>
                            </p:stCondLst>
                            <p:childTnLst>
                              <p:par>
                                <p:cTn id="113" presetID="52" presetClass="entr" presetSubtype="0" fill="hold" grpId="0" nodeType="afterEffect">
                                  <p:stCondLst>
                                    <p:cond delay="0"/>
                                  </p:stCondLst>
                                  <p:childTnLst>
                                    <p:set>
                                      <p:cBhvr>
                                        <p:cTn id="114" dur="1" fill="hold">
                                          <p:stCondLst>
                                            <p:cond delay="0"/>
                                          </p:stCondLst>
                                        </p:cTn>
                                        <p:tgtEl>
                                          <p:spTgt spid="26"/>
                                        </p:tgtEl>
                                        <p:attrNameLst>
                                          <p:attrName>style.visibility</p:attrName>
                                        </p:attrNameLst>
                                      </p:cBhvr>
                                      <p:to>
                                        <p:strVal val="visible"/>
                                      </p:to>
                                    </p:set>
                                    <p:animScale>
                                      <p:cBhvr>
                                        <p:cTn id="115"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6" dur="1000" decel="50000" fill="hold">
                                          <p:stCondLst>
                                            <p:cond delay="0"/>
                                          </p:stCondLst>
                                        </p:cTn>
                                        <p:tgtEl>
                                          <p:spTgt spid="26"/>
                                        </p:tgtEl>
                                        <p:attrNameLst>
                                          <p:attrName>ppt_x</p:attrName>
                                          <p:attrName>ppt_y</p:attrName>
                                        </p:attrNameLst>
                                      </p:cBhvr>
                                    </p:animMotion>
                                    <p:animEffect transition="in" filter="fade">
                                      <p:cBhvr>
                                        <p:cTn id="117" dur="1000"/>
                                        <p:tgtEl>
                                          <p:spTgt spid="26"/>
                                        </p:tgtEl>
                                      </p:cBhvr>
                                    </p:animEffect>
                                  </p:childTnLst>
                                </p:cTn>
                              </p:par>
                            </p:childTnLst>
                          </p:cTn>
                        </p:par>
                        <p:par>
                          <p:cTn id="118" fill="hold">
                            <p:stCondLst>
                              <p:cond delay="3500"/>
                            </p:stCondLst>
                            <p:childTnLst>
                              <p:par>
                                <p:cTn id="119" presetID="10" presetClass="exit" presetSubtype="0" fill="hold" grpId="1" nodeType="afterEffect">
                                  <p:stCondLst>
                                    <p:cond delay="0"/>
                                  </p:stCondLst>
                                  <p:childTnLst>
                                    <p:animEffect transition="out" filter="fade">
                                      <p:cBhvr>
                                        <p:cTn id="120" dur="2000"/>
                                        <p:tgtEl>
                                          <p:spTgt spid="34"/>
                                        </p:tgtEl>
                                      </p:cBhvr>
                                    </p:animEffect>
                                    <p:set>
                                      <p:cBhvr>
                                        <p:cTn id="121" dur="1" fill="hold">
                                          <p:stCondLst>
                                            <p:cond delay="19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1" grpId="0"/>
      <p:bldP spid="31" grpId="1"/>
      <p:bldP spid="32" grpId="0"/>
      <p:bldP spid="32" grpId="1"/>
      <p:bldP spid="33" grpId="0"/>
      <p:bldP spid="33" grpId="1"/>
      <p:bldP spid="34" grpId="0"/>
      <p:bldP spid="34" grpId="1"/>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81000" y="1223682"/>
            <a:ext cx="8382000" cy="4750397"/>
          </a:xfrm>
        </p:spPr>
        <p:txBody>
          <a:bodyPr>
            <a:normAutofit/>
          </a:bodyPr>
          <a:lstStyle/>
          <a:p>
            <a:pPr lvl="0"/>
            <a:r>
              <a:rPr lang="en-US" sz="2800" dirty="0" smtClean="0"/>
              <a:t>Phase 1: </a:t>
            </a:r>
            <a:r>
              <a:rPr lang="en-US" sz="2800" dirty="0" smtClean="0">
                <a:solidFill>
                  <a:schemeClr val="tx2"/>
                </a:solidFill>
              </a:rPr>
              <a:t>Prepare Failover Cluster</a:t>
            </a:r>
          </a:p>
          <a:p>
            <a:pPr lvl="1"/>
            <a:r>
              <a:rPr lang="en-US" sz="2400" dirty="0" smtClean="0"/>
              <a:t>On all the nodes that are going to be in the SQL Server</a:t>
            </a:r>
            <a:r>
              <a:rPr lang="en-US" sz="1800" baseline="30000" dirty="0" smtClean="0"/>
              <a:t> ®</a:t>
            </a:r>
            <a:r>
              <a:rPr lang="en-US" sz="2400" dirty="0" smtClean="0"/>
              <a:t> failover cluster, run SQL Server</a:t>
            </a:r>
            <a:r>
              <a:rPr lang="en-US" sz="1800" baseline="30000" dirty="0" smtClean="0"/>
              <a:t> ®</a:t>
            </a:r>
            <a:r>
              <a:rPr lang="en-US" sz="2400" dirty="0" smtClean="0"/>
              <a:t> setup and use “Prepare” option.</a:t>
            </a:r>
          </a:p>
          <a:p>
            <a:pPr lvl="1"/>
            <a:r>
              <a:rPr lang="en-US" sz="2400" dirty="0" smtClean="0"/>
              <a:t>These prepared instances will not be usable until the installation process is “completed” in Step 2.</a:t>
            </a:r>
            <a:endParaRPr lang="en-US" sz="2800" dirty="0" smtClean="0"/>
          </a:p>
          <a:p>
            <a:pPr lvl="0"/>
            <a:r>
              <a:rPr lang="en-US" sz="2800" dirty="0" smtClean="0"/>
              <a:t>Phase 2: </a:t>
            </a:r>
            <a:r>
              <a:rPr lang="en-US" sz="2800" dirty="0" smtClean="0">
                <a:solidFill>
                  <a:schemeClr val="tx2"/>
                </a:solidFill>
              </a:rPr>
              <a:t>Complete Failover Cluster</a:t>
            </a:r>
          </a:p>
          <a:p>
            <a:pPr lvl="1"/>
            <a:r>
              <a:rPr lang="en-US" sz="2400" dirty="0" smtClean="0"/>
              <a:t>On one of the prepared nodes, run SQL Server</a:t>
            </a:r>
            <a:r>
              <a:rPr lang="en-US" sz="1800" baseline="30000" dirty="0" smtClean="0"/>
              <a:t> ®</a:t>
            </a:r>
            <a:r>
              <a:rPr lang="en-US" sz="2400" dirty="0" smtClean="0"/>
              <a:t> setup and use “Complete” option.</a:t>
            </a:r>
          </a:p>
          <a:p>
            <a:pPr lvl="1"/>
            <a:r>
              <a:rPr lang="en-US" sz="2400" dirty="0" smtClean="0"/>
              <a:t>SQL Server</a:t>
            </a:r>
            <a:r>
              <a:rPr lang="en-US" sz="1600" baseline="30000" dirty="0" smtClean="0"/>
              <a:t> ®</a:t>
            </a:r>
            <a:r>
              <a:rPr lang="en-US" sz="2400" dirty="0" smtClean="0"/>
              <a:t> setup will form the SQL Server</a:t>
            </a:r>
            <a:r>
              <a:rPr lang="en-US" sz="1600" baseline="30000" dirty="0" smtClean="0"/>
              <a:t> ®</a:t>
            </a:r>
            <a:r>
              <a:rPr lang="en-US" sz="2400" dirty="0" smtClean="0"/>
              <a:t> failover cluster and join all the prepared nodes for the selected instance as a cluster.</a:t>
            </a:r>
          </a:p>
          <a:p>
            <a:pPr lvl="0"/>
            <a:endParaRPr lang="en-US" sz="2800" dirty="0" smtClean="0"/>
          </a:p>
        </p:txBody>
      </p:sp>
      <p:sp>
        <p:nvSpPr>
          <p:cNvPr id="4" name="Title 3"/>
          <p:cNvSpPr>
            <a:spLocks noGrp="1"/>
          </p:cNvSpPr>
          <p:nvPr>
            <p:ph type="title"/>
          </p:nvPr>
        </p:nvSpPr>
        <p:spPr>
          <a:xfrm>
            <a:off x="0" y="0"/>
            <a:ext cx="9144000" cy="664797"/>
          </a:xfrm>
          <a:solidFill>
            <a:schemeClr val="accent1"/>
          </a:solidFill>
        </p:spPr>
        <p:txBody>
          <a:bodyPr/>
          <a:lstStyle/>
          <a:p>
            <a:r>
              <a:rPr lang="en-US" dirty="0">
                <a:solidFill>
                  <a:schemeClr val="bg1"/>
                </a:solidFill>
              </a:rPr>
              <a:t>Advanced failover cluster install</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825623" y="1997476"/>
            <a:ext cx="7474998" cy="2175029"/>
          </a:xfrm>
          <a:prstGeom prst="rect">
            <a:avLst/>
          </a:prstGeom>
          <a:gradFill>
            <a:gsLst>
              <a:gs pos="0">
                <a:srgbClr val="0070C0">
                  <a:alpha val="0"/>
                </a:srgbClr>
              </a:gs>
              <a:gs pos="0">
                <a:schemeClr val="accent1"/>
              </a:gs>
              <a:gs pos="10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4"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415611" y="2226967"/>
            <a:ext cx="1088117" cy="2152917"/>
          </a:xfrm>
          <a:prstGeom prst="rect">
            <a:avLst/>
          </a:prstGeom>
          <a:noFill/>
        </p:spPr>
      </p:pic>
      <p:pic>
        <p:nvPicPr>
          <p:cNvPr id="5"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3135413" y="2226967"/>
            <a:ext cx="1088117" cy="2152917"/>
          </a:xfrm>
          <a:prstGeom prst="rect">
            <a:avLst/>
          </a:prstGeom>
          <a:noFill/>
        </p:spPr>
      </p:pic>
      <p:pic>
        <p:nvPicPr>
          <p:cNvPr id="6"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4855215" y="2226967"/>
            <a:ext cx="1088117" cy="2152917"/>
          </a:xfrm>
          <a:prstGeom prst="rect">
            <a:avLst/>
          </a:prstGeom>
          <a:noFill/>
        </p:spPr>
      </p:pic>
      <p:pic>
        <p:nvPicPr>
          <p:cNvPr id="7"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575018" y="2226967"/>
            <a:ext cx="1088117" cy="2152917"/>
          </a:xfrm>
          <a:prstGeom prst="rect">
            <a:avLst/>
          </a:prstGeom>
          <a:noFill/>
        </p:spPr>
      </p:pic>
      <p:sp>
        <p:nvSpPr>
          <p:cNvPr id="8" name="TextBox 7"/>
          <p:cNvSpPr txBox="1"/>
          <p:nvPr/>
        </p:nvSpPr>
        <p:spPr>
          <a:xfrm>
            <a:off x="479393" y="4454657"/>
            <a:ext cx="3799643" cy="1015663"/>
          </a:xfrm>
          <a:prstGeom prst="rect">
            <a:avLst/>
          </a:prstGeom>
          <a:noFill/>
        </p:spPr>
        <p:txBody>
          <a:bodyPr wrap="square" rtlCol="0">
            <a:spAutoFit/>
          </a:bodyPr>
          <a:lstStyle/>
          <a:p>
            <a:r>
              <a:rPr lang="en-US" dirty="0" smtClean="0"/>
              <a:t>Phase 1: </a:t>
            </a:r>
            <a:r>
              <a:rPr lang="en-US" b="1" dirty="0" smtClean="0"/>
              <a:t>Prepare Failover Cluster</a:t>
            </a:r>
          </a:p>
          <a:p>
            <a:pPr marL="115888" indent="-115888">
              <a:buFont typeface="Arial" pitchFamily="34" charset="0"/>
              <a:buChar char="•"/>
            </a:pPr>
            <a:r>
              <a:rPr lang="en-US" sz="1400" dirty="0" smtClean="0"/>
              <a:t>Prepare SQL Server</a:t>
            </a:r>
            <a:r>
              <a:rPr lang="en-US" sz="1400" baseline="30000" dirty="0" smtClean="0"/>
              <a:t> ®</a:t>
            </a:r>
            <a:r>
              <a:rPr lang="en-US" sz="1400" dirty="0" smtClean="0"/>
              <a:t> failover cluster instance on each node separately </a:t>
            </a:r>
          </a:p>
          <a:p>
            <a:pPr marL="115888" indent="-115888">
              <a:buFont typeface="Arial" pitchFamily="34" charset="0"/>
              <a:buChar char="•"/>
            </a:pPr>
            <a:r>
              <a:rPr lang="en-US" sz="1400" dirty="0" smtClean="0"/>
              <a:t>Instances are not useable at the end</a:t>
            </a:r>
          </a:p>
        </p:txBody>
      </p:sp>
      <p:sp>
        <p:nvSpPr>
          <p:cNvPr id="9" name="TextBox 8"/>
          <p:cNvSpPr txBox="1"/>
          <p:nvPr/>
        </p:nvSpPr>
        <p:spPr>
          <a:xfrm>
            <a:off x="4793942" y="4473892"/>
            <a:ext cx="3764132" cy="1015663"/>
          </a:xfrm>
          <a:prstGeom prst="rect">
            <a:avLst/>
          </a:prstGeom>
          <a:noFill/>
        </p:spPr>
        <p:txBody>
          <a:bodyPr wrap="square" rtlCol="0">
            <a:spAutoFit/>
          </a:bodyPr>
          <a:lstStyle/>
          <a:p>
            <a:r>
              <a:rPr lang="en-US" dirty="0" smtClean="0"/>
              <a:t>Phase 2: </a:t>
            </a:r>
            <a:r>
              <a:rPr lang="en-US" b="1" dirty="0" smtClean="0"/>
              <a:t>Complete Failover Cluster</a:t>
            </a:r>
          </a:p>
          <a:p>
            <a:pPr marL="115888" indent="-115888">
              <a:buFont typeface="Arial" pitchFamily="34" charset="0"/>
              <a:buChar char="•"/>
            </a:pPr>
            <a:r>
              <a:rPr lang="en-US" sz="1400" dirty="0" smtClean="0"/>
              <a:t>Create a SQL Server</a:t>
            </a:r>
            <a:r>
              <a:rPr lang="en-US" sz="1400" baseline="30000" dirty="0" smtClean="0"/>
              <a:t> ®</a:t>
            </a:r>
            <a:r>
              <a:rPr lang="en-US" sz="1400" dirty="0" smtClean="0"/>
              <a:t> Failover Cluster from cluster-prepared SQL Server</a:t>
            </a:r>
            <a:r>
              <a:rPr lang="en-US" sz="1400" baseline="30000" dirty="0" smtClean="0"/>
              <a:t> ®</a:t>
            </a:r>
            <a:r>
              <a:rPr lang="en-US" sz="1400" dirty="0" smtClean="0"/>
              <a:t> instance at once.</a:t>
            </a:r>
          </a:p>
          <a:p>
            <a:pPr marL="115888" indent="-115888">
              <a:buFont typeface="Arial" pitchFamily="34" charset="0"/>
              <a:buChar char="•"/>
            </a:pPr>
            <a:r>
              <a:rPr lang="en-US" sz="1400" dirty="0" smtClean="0"/>
              <a:t>Instance becomes useable at the end</a:t>
            </a:r>
            <a:endParaRPr lang="en-US" sz="1400" dirty="0"/>
          </a:p>
        </p:txBody>
      </p:sp>
      <p:sp>
        <p:nvSpPr>
          <p:cNvPr id="10" name="TextBox 9"/>
          <p:cNvSpPr txBox="1"/>
          <p:nvPr/>
        </p:nvSpPr>
        <p:spPr>
          <a:xfrm>
            <a:off x="594804" y="5442011"/>
            <a:ext cx="3437416" cy="923330"/>
          </a:xfrm>
          <a:prstGeom prst="rect">
            <a:avLst/>
          </a:prstGeom>
          <a:noFill/>
        </p:spPr>
        <p:txBody>
          <a:bodyPr wrap="none" rtlCol="0">
            <a:spAutoFit/>
          </a:bodyPr>
          <a:lstStyle/>
          <a:p>
            <a:r>
              <a:rPr lang="en-US" sz="1200" b="1" dirty="0" smtClean="0">
                <a:solidFill>
                  <a:schemeClr val="tx1">
                    <a:lumMod val="65000"/>
                  </a:schemeClr>
                </a:solidFill>
              </a:rPr>
              <a:t>Notes:</a:t>
            </a:r>
          </a:p>
          <a:p>
            <a:pPr marL="230188" indent="-114300">
              <a:buFont typeface="Arial" pitchFamily="34" charset="0"/>
              <a:buChar char="•"/>
            </a:pPr>
            <a:r>
              <a:rPr lang="en-US" sz="1200" dirty="0" smtClean="0">
                <a:solidFill>
                  <a:schemeClr val="tx1">
                    <a:lumMod val="65000"/>
                  </a:schemeClr>
                </a:solidFill>
              </a:rPr>
              <a:t>Same </a:t>
            </a:r>
            <a:r>
              <a:rPr lang="en-US" sz="1200" dirty="0" err="1" smtClean="0">
                <a:solidFill>
                  <a:schemeClr val="tx1">
                    <a:lumMod val="65000"/>
                  </a:schemeClr>
                </a:solidFill>
              </a:rPr>
              <a:t>InstanceID</a:t>
            </a:r>
            <a:r>
              <a:rPr lang="en-US" sz="1200" dirty="0" smtClean="0">
                <a:solidFill>
                  <a:schemeClr val="tx1">
                    <a:lumMod val="65000"/>
                  </a:schemeClr>
                </a:solidFill>
              </a:rPr>
              <a:t>/Instance Name on all nodes</a:t>
            </a:r>
          </a:p>
          <a:p>
            <a:pPr marL="230188" indent="-114300">
              <a:buFont typeface="Arial" pitchFamily="34" charset="0"/>
              <a:buChar char="•"/>
            </a:pPr>
            <a:r>
              <a:rPr lang="en-US" sz="1200" dirty="0" smtClean="0">
                <a:solidFill>
                  <a:schemeClr val="tx1">
                    <a:lumMod val="65000"/>
                  </a:schemeClr>
                </a:solidFill>
              </a:rPr>
              <a:t>Can use third-party remote deployment solution</a:t>
            </a:r>
          </a:p>
          <a:p>
            <a:endParaRPr lang="en-US" dirty="0"/>
          </a:p>
        </p:txBody>
      </p:sp>
      <p:sp>
        <p:nvSpPr>
          <p:cNvPr id="11" name="TextBox 10"/>
          <p:cNvSpPr txBox="1"/>
          <p:nvPr/>
        </p:nvSpPr>
        <p:spPr>
          <a:xfrm>
            <a:off x="1807746" y="1580225"/>
            <a:ext cx="5855385" cy="369332"/>
          </a:xfrm>
          <a:prstGeom prst="rect">
            <a:avLst/>
          </a:prstGeom>
          <a:noFill/>
        </p:spPr>
        <p:txBody>
          <a:bodyPr wrap="none" rtlCol="0">
            <a:spAutoFit/>
          </a:bodyPr>
          <a:lstStyle/>
          <a:p>
            <a:r>
              <a:rPr lang="en-US" dirty="0" smtClean="0"/>
              <a:t>Create from multiple cluster-prepared SQL Server</a:t>
            </a:r>
            <a:r>
              <a:rPr lang="en-US" baseline="30000" dirty="0" smtClean="0"/>
              <a:t> ®</a:t>
            </a:r>
            <a:r>
              <a:rPr lang="en-US" dirty="0" smtClean="0"/>
              <a:t> instances</a:t>
            </a:r>
            <a:endParaRPr lang="en-US" dirty="0"/>
          </a:p>
        </p:txBody>
      </p:sp>
      <p:sp>
        <p:nvSpPr>
          <p:cNvPr id="13" name="Title 12"/>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Advanced\Enterprise Setup</a:t>
            </a:r>
            <a:endParaRPr lang="en-US"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53"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Effect transition="in" filter="fade">
                                      <p:cBhvr>
                                        <p:cTn id="19" dur="2000"/>
                                        <p:tgtEl>
                                          <p:spTgt spid="4"/>
                                        </p:tgtEl>
                                      </p:cBhvr>
                                    </p:animEffect>
                                  </p:childTnLst>
                                </p:cTn>
                              </p:par>
                            </p:childTnLst>
                          </p:cTn>
                        </p:par>
                        <p:par>
                          <p:cTn id="20" fill="hold">
                            <p:stCondLst>
                              <p:cond delay="2000"/>
                            </p:stCondLst>
                            <p:childTnLst>
                              <p:par>
                                <p:cTn id="21" presetID="53"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2000" fill="hold"/>
                                        <p:tgtEl>
                                          <p:spTgt spid="5"/>
                                        </p:tgtEl>
                                        <p:attrNameLst>
                                          <p:attrName>ppt_w</p:attrName>
                                        </p:attrNameLst>
                                      </p:cBhvr>
                                      <p:tavLst>
                                        <p:tav tm="0">
                                          <p:val>
                                            <p:fltVal val="0"/>
                                          </p:val>
                                        </p:tav>
                                        <p:tav tm="100000">
                                          <p:val>
                                            <p:strVal val="#ppt_w"/>
                                          </p:val>
                                        </p:tav>
                                      </p:tavLst>
                                    </p:anim>
                                    <p:anim calcmode="lin" valueType="num">
                                      <p:cBhvr>
                                        <p:cTn id="24" dur="2000" fill="hold"/>
                                        <p:tgtEl>
                                          <p:spTgt spid="5"/>
                                        </p:tgtEl>
                                        <p:attrNameLst>
                                          <p:attrName>ppt_h</p:attrName>
                                        </p:attrNameLst>
                                      </p:cBhvr>
                                      <p:tavLst>
                                        <p:tav tm="0">
                                          <p:val>
                                            <p:fltVal val="0"/>
                                          </p:val>
                                        </p:tav>
                                        <p:tav tm="100000">
                                          <p:val>
                                            <p:strVal val="#ppt_h"/>
                                          </p:val>
                                        </p:tav>
                                      </p:tavLst>
                                    </p:anim>
                                    <p:animEffect transition="in" filter="fade">
                                      <p:cBhvr>
                                        <p:cTn id="25" dur="2000"/>
                                        <p:tgtEl>
                                          <p:spTgt spid="5"/>
                                        </p:tgtEl>
                                      </p:cBhvr>
                                    </p:animEffect>
                                  </p:childTnLst>
                                </p:cTn>
                              </p:par>
                            </p:childTnLst>
                          </p:cTn>
                        </p:par>
                        <p:par>
                          <p:cTn id="26" fill="hold">
                            <p:stCondLst>
                              <p:cond delay="4000"/>
                            </p:stCondLst>
                            <p:childTnLst>
                              <p:par>
                                <p:cTn id="27" presetID="53"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2000" fill="hold"/>
                                        <p:tgtEl>
                                          <p:spTgt spid="6"/>
                                        </p:tgtEl>
                                        <p:attrNameLst>
                                          <p:attrName>ppt_w</p:attrName>
                                        </p:attrNameLst>
                                      </p:cBhvr>
                                      <p:tavLst>
                                        <p:tav tm="0">
                                          <p:val>
                                            <p:fltVal val="0"/>
                                          </p:val>
                                        </p:tav>
                                        <p:tav tm="100000">
                                          <p:val>
                                            <p:strVal val="#ppt_w"/>
                                          </p:val>
                                        </p:tav>
                                      </p:tavLst>
                                    </p:anim>
                                    <p:anim calcmode="lin" valueType="num">
                                      <p:cBhvr>
                                        <p:cTn id="30" dur="2000" fill="hold"/>
                                        <p:tgtEl>
                                          <p:spTgt spid="6"/>
                                        </p:tgtEl>
                                        <p:attrNameLst>
                                          <p:attrName>ppt_h</p:attrName>
                                        </p:attrNameLst>
                                      </p:cBhvr>
                                      <p:tavLst>
                                        <p:tav tm="0">
                                          <p:val>
                                            <p:fltVal val="0"/>
                                          </p:val>
                                        </p:tav>
                                        <p:tav tm="100000">
                                          <p:val>
                                            <p:strVal val="#ppt_h"/>
                                          </p:val>
                                        </p:tav>
                                      </p:tavLst>
                                    </p:anim>
                                    <p:animEffect transition="in" filter="fade">
                                      <p:cBhvr>
                                        <p:cTn id="31" dur="2000"/>
                                        <p:tgtEl>
                                          <p:spTgt spid="6"/>
                                        </p:tgtEl>
                                      </p:cBhvr>
                                    </p:animEffect>
                                  </p:childTnLst>
                                </p:cTn>
                              </p:par>
                            </p:childTnLst>
                          </p:cTn>
                        </p:par>
                        <p:par>
                          <p:cTn id="32" fill="hold">
                            <p:stCondLst>
                              <p:cond delay="6000"/>
                            </p:stCondLst>
                            <p:childTnLst>
                              <p:par>
                                <p:cTn id="33" presetID="53"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2000" fill="hold"/>
                                        <p:tgtEl>
                                          <p:spTgt spid="7"/>
                                        </p:tgtEl>
                                        <p:attrNameLst>
                                          <p:attrName>ppt_w</p:attrName>
                                        </p:attrNameLst>
                                      </p:cBhvr>
                                      <p:tavLst>
                                        <p:tav tm="0">
                                          <p:val>
                                            <p:fltVal val="0"/>
                                          </p:val>
                                        </p:tav>
                                        <p:tav tm="100000">
                                          <p:val>
                                            <p:strVal val="#ppt_w"/>
                                          </p:val>
                                        </p:tav>
                                      </p:tavLst>
                                    </p:anim>
                                    <p:anim calcmode="lin" valueType="num">
                                      <p:cBhvr>
                                        <p:cTn id="36" dur="2000" fill="hold"/>
                                        <p:tgtEl>
                                          <p:spTgt spid="7"/>
                                        </p:tgtEl>
                                        <p:attrNameLst>
                                          <p:attrName>ppt_h</p:attrName>
                                        </p:attrNameLst>
                                      </p:cBhvr>
                                      <p:tavLst>
                                        <p:tav tm="0">
                                          <p:val>
                                            <p:fltVal val="0"/>
                                          </p:val>
                                        </p:tav>
                                        <p:tav tm="100000">
                                          <p:val>
                                            <p:strVal val="#ppt_h"/>
                                          </p:val>
                                        </p:tav>
                                      </p:tavLst>
                                    </p:anim>
                                    <p:animEffect transition="in" filter="fade">
                                      <p:cBhvr>
                                        <p:cTn id="37" dur="2000"/>
                                        <p:tgtEl>
                                          <p:spTgt spid="7"/>
                                        </p:tgtEl>
                                      </p:cBhvr>
                                    </p:animEffect>
                                  </p:childTnLst>
                                </p:cTn>
                              </p:par>
                            </p:childTnLst>
                          </p:cTn>
                        </p:par>
                        <p:par>
                          <p:cTn id="38" fill="hold">
                            <p:stCondLst>
                              <p:cond delay="8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55"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3000" fill="hold"/>
                                        <p:tgtEl>
                                          <p:spTgt spid="12"/>
                                        </p:tgtEl>
                                        <p:attrNameLst>
                                          <p:attrName>ppt_w</p:attrName>
                                        </p:attrNameLst>
                                      </p:cBhvr>
                                      <p:tavLst>
                                        <p:tav tm="0">
                                          <p:val>
                                            <p:strVal val="#ppt_w*0.70"/>
                                          </p:val>
                                        </p:tav>
                                        <p:tav tm="100000">
                                          <p:val>
                                            <p:strVal val="#ppt_w"/>
                                          </p:val>
                                        </p:tav>
                                      </p:tavLst>
                                    </p:anim>
                                    <p:anim calcmode="lin" valueType="num">
                                      <p:cBhvr>
                                        <p:cTn id="53" dur="3000" fill="hold"/>
                                        <p:tgtEl>
                                          <p:spTgt spid="12"/>
                                        </p:tgtEl>
                                        <p:attrNameLst>
                                          <p:attrName>ppt_h</p:attrName>
                                        </p:attrNameLst>
                                      </p:cBhvr>
                                      <p:tavLst>
                                        <p:tav tm="0">
                                          <p:val>
                                            <p:strVal val="#ppt_h"/>
                                          </p:val>
                                        </p:tav>
                                        <p:tav tm="100000">
                                          <p:val>
                                            <p:strVal val="#ppt_h"/>
                                          </p:val>
                                        </p:tav>
                                      </p:tavLst>
                                    </p:anim>
                                    <p:animEffect transition="in" filter="fade">
                                      <p:cBhvr>
                                        <p:cTn id="54"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Integrated Cluster Setup</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Reduce Planned Downtime</a:t>
            </a:r>
            <a:endParaRPr lang="en-US" dirty="0">
              <a:solidFill>
                <a:schemeClr val="bg1"/>
              </a:solidFill>
            </a:endParaRPr>
          </a:p>
        </p:txBody>
      </p:sp>
      <p:sp>
        <p:nvSpPr>
          <p:cNvPr id="3" name="Content Placeholder 2"/>
          <p:cNvSpPr>
            <a:spLocks noGrp="1"/>
          </p:cNvSpPr>
          <p:nvPr>
            <p:ph idx="1"/>
          </p:nvPr>
        </p:nvSpPr>
        <p:spPr>
          <a:xfrm>
            <a:off x="327211" y="1009464"/>
            <a:ext cx="8382000" cy="1464795"/>
          </a:xfrm>
        </p:spPr>
        <p:txBody>
          <a:bodyPr/>
          <a:lstStyle/>
          <a:p>
            <a:r>
              <a:rPr lang="en-US" dirty="0" smtClean="0"/>
              <a:t>Introducing:</a:t>
            </a:r>
          </a:p>
          <a:p>
            <a:pPr lvl="1"/>
            <a:r>
              <a:rPr lang="en-US" dirty="0" smtClean="0"/>
              <a:t>Rolling Version Upgrade and Rolling Patch Updates</a:t>
            </a:r>
            <a:endParaRPr lang="en-US" dirty="0"/>
          </a:p>
        </p:txBody>
      </p:sp>
      <p:graphicFrame>
        <p:nvGraphicFramePr>
          <p:cNvPr id="4" name="Picture 4"/>
          <p:cNvGraphicFramePr/>
          <p:nvPr/>
        </p:nvGraphicFramePr>
        <p:xfrm>
          <a:off x="349625" y="2622175"/>
          <a:ext cx="8404410" cy="3792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482788" y="2407023"/>
            <a:ext cx="1670778"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dirty="0" smtClean="0"/>
              <a:t>Rolling Upgrade</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12693"/>
          </a:xfrm>
          <a:solidFill>
            <a:schemeClr val="accent1"/>
          </a:solidFill>
        </p:spPr>
        <p:txBody>
          <a:bodyPr/>
          <a:lstStyle/>
          <a:p>
            <a:r>
              <a:rPr dirty="0" smtClean="0">
                <a:solidFill>
                  <a:schemeClr val="bg1"/>
                </a:solidFill>
              </a:rPr>
              <a:t>Ro</a:t>
            </a:r>
            <a:r>
              <a:rPr lang="en-US" dirty="0" smtClean="0">
                <a:solidFill>
                  <a:schemeClr val="bg1"/>
                </a:solidFill>
              </a:rPr>
              <a:t>lling Failover Cluster Upgrade</a:t>
            </a:r>
            <a:br>
              <a:rPr lang="en-US" dirty="0" smtClean="0">
                <a:solidFill>
                  <a:schemeClr val="bg1"/>
                </a:solidFill>
              </a:rPr>
            </a:br>
            <a:r>
              <a:rPr lang="en-US" dirty="0" smtClean="0">
                <a:solidFill>
                  <a:schemeClr val="bg1"/>
                </a:solidFill>
              </a:rPr>
              <a:t> </a:t>
            </a:r>
            <a:endParaRPr lang="en-US" sz="3600" dirty="0">
              <a:solidFill>
                <a:schemeClr val="bg1"/>
              </a:solidFill>
            </a:endParaRPr>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5"/>
          <p:cNvGrpSpPr/>
          <p:nvPr/>
        </p:nvGrpSpPr>
        <p:grpSpPr>
          <a:xfrm>
            <a:off x="189330" y="1767528"/>
            <a:ext cx="8487945" cy="4128447"/>
            <a:chOff x="189330" y="1767528"/>
            <a:chExt cx="8487945" cy="4128447"/>
          </a:xfrm>
        </p:grpSpPr>
        <p:pic>
          <p:nvPicPr>
            <p:cNvPr id="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790156" y="2162175"/>
              <a:ext cx="1887119" cy="3733800"/>
            </a:xfrm>
            <a:prstGeom prst="rect">
              <a:avLst/>
            </a:prstGeom>
            <a:noFill/>
          </p:spPr>
        </p:pic>
        <p:pic>
          <p:nvPicPr>
            <p:cNvPr id="9"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2139682" y="2162175"/>
              <a:ext cx="1887119" cy="3733800"/>
            </a:xfrm>
            <a:prstGeom prst="rect">
              <a:avLst/>
            </a:prstGeom>
            <a:noFill/>
          </p:spPr>
        </p:pic>
        <p:sp>
          <p:nvSpPr>
            <p:cNvPr id="10" name="Freeform 9"/>
            <p:cNvSpPr/>
            <p:nvPr/>
          </p:nvSpPr>
          <p:spPr>
            <a:xfrm>
              <a:off x="3723106" y="2983706"/>
              <a:ext cx="1828800" cy="688182"/>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endParaRPr>
            </a:p>
          </p:txBody>
        </p:sp>
        <p:sp>
          <p:nvSpPr>
            <p:cNvPr id="11" name="Freeform 10"/>
            <p:cNvSpPr/>
            <p:nvPr/>
          </p:nvSpPr>
          <p:spPr>
            <a:xfrm>
              <a:off x="5494755" y="3381375"/>
              <a:ext cx="1447801" cy="1347787"/>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endParaRPr>
            </a:p>
          </p:txBody>
        </p:sp>
        <p:sp>
          <p:nvSpPr>
            <p:cNvPr id="12" name="TextBox 11"/>
            <p:cNvSpPr txBox="1"/>
            <p:nvPr/>
          </p:nvSpPr>
          <p:spPr>
            <a:xfrm>
              <a:off x="6942556" y="1781175"/>
              <a:ext cx="1371600" cy="369332"/>
            </a:xfrm>
            <a:prstGeom prst="rect">
              <a:avLst/>
            </a:prstGeom>
            <a:noFill/>
          </p:spPr>
          <p:txBody>
            <a:bodyPr wrap="square" rtlCol="0">
              <a:spAutoFit/>
            </a:bodyPr>
            <a:lstStyle/>
            <a:p>
              <a:r>
                <a:rPr lang="en-US" dirty="0" smtClean="0">
                  <a:solidFill>
                    <a:schemeClr val="accent1"/>
                  </a:solidFill>
                </a:rPr>
                <a:t>Passive</a:t>
              </a:r>
              <a:endParaRPr lang="en-US" dirty="0">
                <a:solidFill>
                  <a:schemeClr val="accent1"/>
                </a:solidFill>
              </a:endParaRPr>
            </a:p>
          </p:txBody>
        </p:sp>
        <p:sp>
          <p:nvSpPr>
            <p:cNvPr id="13" name="TextBox 12"/>
            <p:cNvSpPr txBox="1"/>
            <p:nvPr/>
          </p:nvSpPr>
          <p:spPr>
            <a:xfrm>
              <a:off x="2373967" y="1767528"/>
              <a:ext cx="1219200" cy="369332"/>
            </a:xfrm>
            <a:prstGeom prst="rect">
              <a:avLst/>
            </a:prstGeom>
            <a:noFill/>
          </p:spPr>
          <p:txBody>
            <a:bodyPr wrap="square" rtlCol="0">
              <a:spAutoFit/>
            </a:bodyPr>
            <a:lstStyle/>
            <a:p>
              <a:r>
                <a:rPr lang="en-US" dirty="0" smtClean="0">
                  <a:solidFill>
                    <a:schemeClr val="accent1"/>
                  </a:solidFill>
                </a:rPr>
                <a:t>Active</a:t>
              </a:r>
              <a:endParaRPr lang="en-US" dirty="0">
                <a:solidFill>
                  <a:schemeClr val="accent1"/>
                </a:solidFill>
              </a:endParaRPr>
            </a:p>
          </p:txBody>
        </p:sp>
        <p:sp>
          <p:nvSpPr>
            <p:cNvPr id="14" name="TextBox 13"/>
            <p:cNvSpPr txBox="1"/>
            <p:nvPr/>
          </p:nvSpPr>
          <p:spPr>
            <a:xfrm>
              <a:off x="189330" y="3152775"/>
              <a:ext cx="2226323" cy="1754326"/>
            </a:xfrm>
            <a:prstGeom prst="rect">
              <a:avLst/>
            </a:prstGeom>
            <a:noFill/>
          </p:spPr>
          <p:txBody>
            <a:bodyPr wrap="square" rtlCol="0">
              <a:spAutoFit/>
            </a:bodyPr>
            <a:lstStyle/>
            <a:p>
              <a:pPr>
                <a:buFont typeface="Wingdings" pitchFamily="2" charset="2"/>
                <a:buChar char="Ø"/>
              </a:pPr>
              <a:r>
                <a:rPr lang="en-US" dirty="0" smtClean="0">
                  <a:solidFill>
                    <a:schemeClr val="accent1"/>
                  </a:solidFill>
                </a:rPr>
                <a:t> Windows Server</a:t>
              </a:r>
              <a:r>
                <a:rPr lang="en-US" baseline="30000" dirty="0" smtClean="0">
                  <a:solidFill>
                    <a:schemeClr val="accent1"/>
                  </a:solidFill>
                </a:rPr>
                <a:t> ®</a:t>
              </a:r>
              <a:r>
                <a:rPr lang="en-US" dirty="0" smtClean="0">
                  <a:solidFill>
                    <a:schemeClr val="accent1"/>
                  </a:solidFill>
                </a:rPr>
                <a:t> 2003 R2 </a:t>
              </a:r>
            </a:p>
            <a:p>
              <a:r>
                <a:rPr lang="en-US" dirty="0" smtClean="0">
                  <a:solidFill>
                    <a:schemeClr val="accent1"/>
                  </a:solidFill>
                </a:rPr>
                <a:t>EE SP2, 64-Bit</a:t>
              </a:r>
            </a:p>
            <a:p>
              <a:endParaRPr lang="en-US" dirty="0" smtClean="0">
                <a:solidFill>
                  <a:schemeClr val="accent1"/>
                </a:solidFill>
              </a:endParaRPr>
            </a:p>
            <a:p>
              <a:pPr>
                <a:buFont typeface="Wingdings" pitchFamily="2" charset="2"/>
                <a:buChar char="Ø"/>
              </a:pPr>
              <a:r>
                <a:rPr lang="en-US" dirty="0" smtClean="0">
                  <a:solidFill>
                    <a:schemeClr val="accent1"/>
                  </a:solidFill>
                </a:rPr>
                <a:t> SQL Server</a:t>
              </a:r>
              <a:r>
                <a:rPr lang="en-US" baseline="30000" dirty="0" smtClean="0">
                  <a:solidFill>
                    <a:schemeClr val="accent1"/>
                  </a:solidFill>
                </a:rPr>
                <a:t> ®</a:t>
              </a:r>
              <a:r>
                <a:rPr lang="en-US" dirty="0" smtClean="0">
                  <a:solidFill>
                    <a:schemeClr val="accent1"/>
                  </a:solidFill>
                </a:rPr>
                <a:t> 2005 EE  SP3, 64-Bit</a:t>
              </a:r>
              <a:endParaRPr lang="en-US" dirty="0">
                <a:solidFill>
                  <a:schemeClr val="accent1"/>
                </a:solidFill>
              </a:endParaRPr>
            </a:p>
          </p:txBody>
        </p:sp>
      </p:grpSp>
      <p:pic>
        <p:nvPicPr>
          <p:cNvPr id="15" name="Picture 2" descr="\\sr42windham\ashammou$\My Pictures\DB\database2.gif"/>
          <p:cNvPicPr>
            <a:picLocks noChangeAspect="1" noChangeArrowheads="1"/>
          </p:cNvPicPr>
          <p:nvPr/>
        </p:nvPicPr>
        <p:blipFill>
          <a:blip r:embed="rId4"/>
          <a:srcRect/>
          <a:stretch>
            <a:fillRect/>
          </a:stretch>
        </p:blipFill>
        <p:spPr bwMode="auto">
          <a:xfrm>
            <a:off x="4968240" y="3307080"/>
            <a:ext cx="1112520" cy="1112520"/>
          </a:xfrm>
          <a:prstGeom prst="rect">
            <a:avLst/>
          </a:prstGeom>
          <a:noFill/>
        </p:spPr>
      </p:pic>
      <p:sp>
        <p:nvSpPr>
          <p:cNvPr id="16" name="TextBox 15"/>
          <p:cNvSpPr txBox="1"/>
          <p:nvPr/>
        </p:nvSpPr>
        <p:spPr>
          <a:xfrm>
            <a:off x="5219626" y="2703103"/>
            <a:ext cx="914400" cy="646331"/>
          </a:xfrm>
          <a:prstGeom prst="rect">
            <a:avLst/>
          </a:prstGeom>
          <a:noFill/>
        </p:spPr>
        <p:txBody>
          <a:bodyPr wrap="square" rtlCol="0">
            <a:spAutoFit/>
          </a:bodyPr>
          <a:lstStyle/>
          <a:p>
            <a:r>
              <a:rPr lang="en-US" b="1" dirty="0" smtClean="0">
                <a:solidFill>
                  <a:schemeClr val="accent1"/>
                </a:solidFill>
              </a:rPr>
              <a:t>Disk Array</a:t>
            </a:r>
            <a:endParaRPr lang="en-US" b="1" dirty="0">
              <a:solidFill>
                <a:schemeClr val="accent1"/>
              </a:solidFil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Upgrade Interface</a:t>
            </a:r>
            <a:endParaRPr lang="en-US" dirty="0">
              <a:solidFill>
                <a:schemeClr val="bg1"/>
              </a:solidFill>
            </a:endParaRPr>
          </a:p>
        </p:txBody>
      </p:sp>
      <p:sp>
        <p:nvSpPr>
          <p:cNvPr id="5" name="Text Placeholder 4"/>
          <p:cNvSpPr>
            <a:spLocks noGrp="1"/>
          </p:cNvSpPr>
          <p:nvPr>
            <p:ph type="body" sz="quarter" idx="10"/>
          </p:nvPr>
        </p:nvSpPr>
        <p:spPr>
          <a:xfrm>
            <a:off x="381000" y="1062318"/>
            <a:ext cx="3236259" cy="4760258"/>
          </a:xfrm>
        </p:spPr>
        <p:txBody>
          <a:bodyPr/>
          <a:lstStyle/>
          <a:p>
            <a:r>
              <a:rPr lang="en-US" sz="2400" dirty="0" smtClean="0"/>
              <a:t>Shows the upgrade state of all nodes in the cluster and the current version on the node</a:t>
            </a:r>
          </a:p>
          <a:p>
            <a:endParaRPr lang="en-US" sz="2400" dirty="0" smtClean="0"/>
          </a:p>
          <a:p>
            <a:r>
              <a:rPr lang="en-US" sz="2400" dirty="0" smtClean="0"/>
              <a:t>Also indicates whether the database and replication scripts have been upgraded </a:t>
            </a:r>
            <a:endParaRPr lang="en-US" sz="2400" dirty="0"/>
          </a:p>
        </p:txBody>
      </p:sp>
      <p:pic>
        <p:nvPicPr>
          <p:cNvPr id="4" name="Picture 3"/>
          <p:cNvPicPr/>
          <p:nvPr/>
        </p:nvPicPr>
        <p:blipFill>
          <a:blip r:embed="rId3" cstate="print"/>
          <a:srcRect/>
          <a:stretch>
            <a:fillRect/>
          </a:stretch>
        </p:blipFill>
        <p:spPr bwMode="auto">
          <a:xfrm>
            <a:off x="3832412" y="1103200"/>
            <a:ext cx="5027865" cy="446334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12694"/>
          </a:xfrm>
          <a:solidFill>
            <a:schemeClr val="accent1"/>
          </a:solidFill>
        </p:spPr>
        <p:txBody>
          <a:bodyPr>
            <a:normAutofit fontScale="90000"/>
          </a:bodyPr>
          <a:lstStyle/>
          <a:p>
            <a:r>
              <a:rPr dirty="0" smtClean="0">
                <a:solidFill>
                  <a:schemeClr val="bg1"/>
                </a:solidFill>
              </a:rPr>
              <a:t>Ro</a:t>
            </a:r>
            <a:r>
              <a:rPr lang="en-US" dirty="0" smtClean="0">
                <a:solidFill>
                  <a:schemeClr val="bg1"/>
                </a:solidFill>
              </a:rPr>
              <a:t>lling Failover Cluster Upgrade</a:t>
            </a:r>
            <a:br>
              <a:rPr lang="en-US" dirty="0" smtClean="0">
                <a:solidFill>
                  <a:schemeClr val="bg1"/>
                </a:solidFill>
              </a:rPr>
            </a:br>
            <a:endParaRPr lang="en-US" sz="3600" dirty="0">
              <a:solidFill>
                <a:schemeClr val="bg1"/>
              </a:solidFill>
            </a:endParaRPr>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035040" y="3461657"/>
            <a:ext cx="1582319" cy="3130731"/>
          </a:xfrm>
          <a:prstGeom prst="rect">
            <a:avLst/>
          </a:prstGeom>
          <a:noFill/>
        </p:spPr>
      </p:pic>
      <p:pic>
        <p:nvPicPr>
          <p:cNvPr id="29"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234440" y="3544389"/>
            <a:ext cx="1582319" cy="3130731"/>
          </a:xfrm>
          <a:prstGeom prst="rect">
            <a:avLst/>
          </a:prstGeom>
          <a:noFill/>
        </p:spPr>
      </p:pic>
      <p:sp>
        <p:nvSpPr>
          <p:cNvPr id="30" name="Freeform 29"/>
          <p:cNvSpPr/>
          <p:nvPr/>
        </p:nvSpPr>
        <p:spPr>
          <a:xfrm>
            <a:off x="2663190" y="3680120"/>
            <a:ext cx="1828800" cy="688182"/>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4434839" y="4153989"/>
            <a:ext cx="1676401" cy="1271587"/>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7406640" y="4992189"/>
            <a:ext cx="990600" cy="369332"/>
          </a:xfrm>
          <a:prstGeom prst="rect">
            <a:avLst/>
          </a:prstGeom>
          <a:noFill/>
        </p:spPr>
        <p:txBody>
          <a:bodyPr wrap="square" rtlCol="0">
            <a:spAutoFit/>
          </a:bodyPr>
          <a:lstStyle/>
          <a:p>
            <a:r>
              <a:rPr lang="en-US" dirty="0" smtClean="0"/>
              <a:t>Passive</a:t>
            </a:r>
            <a:endParaRPr lang="en-US" dirty="0"/>
          </a:p>
        </p:txBody>
      </p:sp>
      <p:sp>
        <p:nvSpPr>
          <p:cNvPr id="33" name="TextBox 32"/>
          <p:cNvSpPr txBox="1"/>
          <p:nvPr/>
        </p:nvSpPr>
        <p:spPr>
          <a:xfrm>
            <a:off x="2606040" y="5068389"/>
            <a:ext cx="1219200" cy="369332"/>
          </a:xfrm>
          <a:prstGeom prst="rect">
            <a:avLst/>
          </a:prstGeom>
          <a:noFill/>
        </p:spPr>
        <p:txBody>
          <a:bodyPr wrap="square" rtlCol="0">
            <a:spAutoFit/>
          </a:bodyPr>
          <a:lstStyle/>
          <a:p>
            <a:r>
              <a:rPr lang="en-US" dirty="0" smtClean="0"/>
              <a:t>Active</a:t>
            </a:r>
            <a:endParaRPr lang="en-US" dirty="0"/>
          </a:p>
        </p:txBody>
      </p:sp>
      <p:sp>
        <p:nvSpPr>
          <p:cNvPr id="34" name="TextBox 33"/>
          <p:cNvSpPr txBox="1"/>
          <p:nvPr/>
        </p:nvSpPr>
        <p:spPr>
          <a:xfrm>
            <a:off x="4892040" y="1269507"/>
            <a:ext cx="3505200" cy="2308324"/>
          </a:xfrm>
          <a:prstGeom prst="rect">
            <a:avLst/>
          </a:prstGeom>
          <a:noFill/>
        </p:spPr>
        <p:txBody>
          <a:bodyPr wrap="square" rtlCol="0">
            <a:spAutoFit/>
          </a:bodyPr>
          <a:lstStyle/>
          <a:p>
            <a:r>
              <a:rPr lang="en-US" sz="1600" dirty="0" smtClean="0">
                <a:solidFill>
                  <a:schemeClr val="accent1"/>
                </a:solidFill>
              </a:rPr>
              <a:t>Step #1:</a:t>
            </a:r>
          </a:p>
          <a:p>
            <a:r>
              <a:rPr lang="en-US" sz="1600" dirty="0" smtClean="0">
                <a:solidFill>
                  <a:schemeClr val="accent1"/>
                </a:solidFill>
              </a:rPr>
              <a:t>Install Prerequisites:</a:t>
            </a:r>
          </a:p>
          <a:p>
            <a:r>
              <a:rPr lang="en-US" sz="1600" dirty="0" smtClean="0">
                <a:solidFill>
                  <a:schemeClr val="accent1"/>
                </a:solidFill>
              </a:rPr>
              <a:t>1- Microsoft </a:t>
            </a:r>
            <a:r>
              <a:rPr lang="en-US" sz="1600" dirty="0" err="1" smtClean="0">
                <a:solidFill>
                  <a:schemeClr val="accent1"/>
                </a:solidFill>
              </a:rPr>
              <a:t>.Net</a:t>
            </a:r>
            <a:r>
              <a:rPr lang="en-US" sz="1600" dirty="0" smtClean="0">
                <a:solidFill>
                  <a:schemeClr val="accent1"/>
                </a:solidFill>
              </a:rPr>
              <a:t> Framework</a:t>
            </a:r>
            <a:r>
              <a:rPr lang="en-US" sz="1600" baseline="30000" dirty="0" smtClean="0">
                <a:solidFill>
                  <a:schemeClr val="accent1"/>
                </a:solidFill>
              </a:rPr>
              <a:t> ®</a:t>
            </a:r>
            <a:r>
              <a:rPr lang="en-US" sz="1600" dirty="0" smtClean="0">
                <a:solidFill>
                  <a:schemeClr val="accent1"/>
                </a:solidFill>
              </a:rPr>
              <a:t> 3.5 SP1</a:t>
            </a:r>
          </a:p>
          <a:p>
            <a:r>
              <a:rPr lang="en-US" sz="1600" dirty="0" smtClean="0">
                <a:solidFill>
                  <a:schemeClr val="accent1"/>
                </a:solidFill>
              </a:rPr>
              <a:t>2- Microsoft Windows Installer</a:t>
            </a:r>
            <a:r>
              <a:rPr lang="en-US" sz="1600" baseline="30000" dirty="0" smtClean="0">
                <a:solidFill>
                  <a:schemeClr val="accent1"/>
                </a:solidFill>
              </a:rPr>
              <a:t> ®</a:t>
            </a:r>
            <a:r>
              <a:rPr lang="en-US" sz="1600" dirty="0" smtClean="0">
                <a:solidFill>
                  <a:schemeClr val="accent1"/>
                </a:solidFill>
              </a:rPr>
              <a:t> 4.5</a:t>
            </a:r>
          </a:p>
          <a:p>
            <a:pPr marL="230188" indent="-230188"/>
            <a:r>
              <a:rPr lang="en-US" sz="1600" dirty="0" smtClean="0">
                <a:solidFill>
                  <a:schemeClr val="accent1"/>
                </a:solidFill>
              </a:rPr>
              <a:t>3- On Microsoft Windows Server</a:t>
            </a:r>
            <a:r>
              <a:rPr lang="en-US" sz="1600" baseline="30000" dirty="0" smtClean="0">
                <a:solidFill>
                  <a:schemeClr val="accent1"/>
                </a:solidFill>
              </a:rPr>
              <a:t> ®</a:t>
            </a:r>
            <a:r>
              <a:rPr lang="en-US" sz="1600" dirty="0" smtClean="0">
                <a:solidFill>
                  <a:schemeClr val="accent1"/>
                </a:solidFill>
              </a:rPr>
              <a:t> 2003, QFE (KB937444)</a:t>
            </a:r>
          </a:p>
          <a:p>
            <a:r>
              <a:rPr lang="en-US" sz="1600" dirty="0" smtClean="0">
                <a:solidFill>
                  <a:schemeClr val="accent1"/>
                </a:solidFill>
              </a:rPr>
              <a:t>4- SQL Server</a:t>
            </a:r>
            <a:r>
              <a:rPr lang="en-US" sz="1600" baseline="30000" dirty="0" smtClean="0">
                <a:solidFill>
                  <a:schemeClr val="accent1"/>
                </a:solidFill>
              </a:rPr>
              <a:t> ®</a:t>
            </a:r>
            <a:r>
              <a:rPr lang="en-US" sz="1600" dirty="0" smtClean="0">
                <a:solidFill>
                  <a:schemeClr val="accent1"/>
                </a:solidFill>
              </a:rPr>
              <a:t> 2008 Setup Support files</a:t>
            </a:r>
          </a:p>
          <a:p>
            <a:endParaRPr lang="en-US" sz="1600" dirty="0" smtClean="0">
              <a:solidFill>
                <a:schemeClr val="accent1"/>
              </a:solidFill>
            </a:endParaRPr>
          </a:p>
          <a:p>
            <a:r>
              <a:rPr lang="en-US" sz="1600" dirty="0" smtClean="0">
                <a:solidFill>
                  <a:schemeClr val="accent1"/>
                </a:solidFill>
              </a:rPr>
              <a:t>REBOOT…</a:t>
            </a:r>
            <a:endParaRPr lang="en-US" sz="1600" dirty="0">
              <a:solidFill>
                <a:schemeClr val="accent1"/>
              </a:solidFill>
            </a:endParaRPr>
          </a:p>
        </p:txBody>
      </p:sp>
      <p:sp>
        <p:nvSpPr>
          <p:cNvPr id="35" name="TextBox 34"/>
          <p:cNvSpPr txBox="1"/>
          <p:nvPr/>
        </p:nvSpPr>
        <p:spPr>
          <a:xfrm>
            <a:off x="701040" y="1313895"/>
            <a:ext cx="3505200" cy="2308324"/>
          </a:xfrm>
          <a:prstGeom prst="rect">
            <a:avLst/>
          </a:prstGeom>
          <a:noFill/>
        </p:spPr>
        <p:txBody>
          <a:bodyPr wrap="square" rtlCol="0">
            <a:spAutoFit/>
          </a:bodyPr>
          <a:lstStyle/>
          <a:p>
            <a:r>
              <a:rPr lang="en-US" sz="1600" dirty="0" smtClean="0">
                <a:solidFill>
                  <a:schemeClr val="accent1"/>
                </a:solidFill>
              </a:rPr>
              <a:t>Step #2:</a:t>
            </a:r>
          </a:p>
          <a:p>
            <a:r>
              <a:rPr lang="en-US" sz="1600" dirty="0" smtClean="0">
                <a:solidFill>
                  <a:schemeClr val="accent1"/>
                </a:solidFill>
              </a:rPr>
              <a:t>Install Prerequisites:</a:t>
            </a:r>
          </a:p>
          <a:p>
            <a:r>
              <a:rPr lang="en-US" sz="1600" dirty="0" smtClean="0">
                <a:solidFill>
                  <a:schemeClr val="accent1"/>
                </a:solidFill>
              </a:rPr>
              <a:t>1- Microsoft </a:t>
            </a:r>
            <a:r>
              <a:rPr lang="en-US" sz="1600" dirty="0" err="1" smtClean="0">
                <a:solidFill>
                  <a:schemeClr val="accent1"/>
                </a:solidFill>
              </a:rPr>
              <a:t>.Net</a:t>
            </a:r>
            <a:r>
              <a:rPr lang="en-US" sz="1600" dirty="0" smtClean="0">
                <a:solidFill>
                  <a:schemeClr val="accent1"/>
                </a:solidFill>
              </a:rPr>
              <a:t> Framework</a:t>
            </a:r>
            <a:r>
              <a:rPr lang="en-US" sz="1600" baseline="30000" dirty="0" smtClean="0">
                <a:solidFill>
                  <a:schemeClr val="accent1"/>
                </a:solidFill>
              </a:rPr>
              <a:t> ®</a:t>
            </a:r>
            <a:r>
              <a:rPr lang="en-US" sz="1600" dirty="0" smtClean="0">
                <a:solidFill>
                  <a:schemeClr val="accent1"/>
                </a:solidFill>
              </a:rPr>
              <a:t> 3.5 SP1</a:t>
            </a:r>
          </a:p>
          <a:p>
            <a:r>
              <a:rPr lang="en-US" sz="1600" dirty="0" smtClean="0">
                <a:solidFill>
                  <a:schemeClr val="accent1"/>
                </a:solidFill>
              </a:rPr>
              <a:t>2- Microsoft Windows Installer</a:t>
            </a:r>
            <a:r>
              <a:rPr lang="en-US" sz="1600" baseline="30000" dirty="0" smtClean="0">
                <a:solidFill>
                  <a:schemeClr val="accent1"/>
                </a:solidFill>
              </a:rPr>
              <a:t> ®</a:t>
            </a:r>
            <a:r>
              <a:rPr lang="en-US" sz="1600" dirty="0" smtClean="0">
                <a:solidFill>
                  <a:schemeClr val="accent1"/>
                </a:solidFill>
              </a:rPr>
              <a:t> 4.5</a:t>
            </a:r>
          </a:p>
          <a:p>
            <a:pPr marL="230188" indent="-230188"/>
            <a:r>
              <a:rPr lang="en-US" sz="1600" dirty="0" smtClean="0">
                <a:solidFill>
                  <a:schemeClr val="accent1"/>
                </a:solidFill>
              </a:rPr>
              <a:t>3- On Microsoft Windows Server</a:t>
            </a:r>
            <a:r>
              <a:rPr lang="en-US" sz="1600" baseline="30000" dirty="0" smtClean="0">
                <a:solidFill>
                  <a:schemeClr val="accent1"/>
                </a:solidFill>
              </a:rPr>
              <a:t> ®</a:t>
            </a:r>
            <a:r>
              <a:rPr lang="en-US" sz="1600" dirty="0" smtClean="0">
                <a:solidFill>
                  <a:schemeClr val="accent1"/>
                </a:solidFill>
              </a:rPr>
              <a:t> 2003, QFE (KB937444)</a:t>
            </a:r>
          </a:p>
          <a:p>
            <a:r>
              <a:rPr lang="en-US" sz="1600" dirty="0" smtClean="0">
                <a:solidFill>
                  <a:schemeClr val="accent1"/>
                </a:solidFill>
              </a:rPr>
              <a:t>4- SQL Server</a:t>
            </a:r>
            <a:r>
              <a:rPr lang="en-US" sz="1600" baseline="30000" dirty="0" smtClean="0">
                <a:solidFill>
                  <a:schemeClr val="accent1"/>
                </a:solidFill>
              </a:rPr>
              <a:t> ®</a:t>
            </a:r>
            <a:r>
              <a:rPr lang="en-US" sz="1600" dirty="0" smtClean="0">
                <a:solidFill>
                  <a:schemeClr val="accent1"/>
                </a:solidFill>
              </a:rPr>
              <a:t> 2008 Setup Support files</a:t>
            </a:r>
          </a:p>
          <a:p>
            <a:endParaRPr lang="en-US" sz="1600" dirty="0" smtClean="0">
              <a:solidFill>
                <a:schemeClr val="accent1"/>
              </a:solidFill>
            </a:endParaRPr>
          </a:p>
          <a:p>
            <a:r>
              <a:rPr lang="en-US" sz="1600" dirty="0" smtClean="0">
                <a:solidFill>
                  <a:schemeClr val="accent1"/>
                </a:solidFill>
              </a:rPr>
              <a:t>REBOOT …</a:t>
            </a:r>
            <a:endParaRPr lang="en-US" sz="1600" dirty="0">
              <a:solidFill>
                <a:schemeClr val="accent1"/>
              </a:solidFill>
            </a:endParaRPr>
          </a:p>
        </p:txBody>
      </p:sp>
      <p:sp>
        <p:nvSpPr>
          <p:cNvPr id="36" name="Right Arrow 35"/>
          <p:cNvSpPr/>
          <p:nvPr/>
        </p:nvSpPr>
        <p:spPr>
          <a:xfrm>
            <a:off x="3368040" y="5525589"/>
            <a:ext cx="2743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133817" y="5296989"/>
            <a:ext cx="3373515" cy="338554"/>
          </a:xfrm>
          <a:prstGeom prst="rect">
            <a:avLst/>
          </a:prstGeom>
          <a:noFill/>
        </p:spPr>
        <p:txBody>
          <a:bodyPr wrap="square" rtlCol="0">
            <a:spAutoFit/>
          </a:bodyPr>
          <a:lstStyle/>
          <a:p>
            <a:r>
              <a:rPr lang="en-US" sz="1600" dirty="0" smtClean="0"/>
              <a:t>SQL Server</a:t>
            </a:r>
            <a:r>
              <a:rPr lang="en-US" sz="1600" baseline="30000" dirty="0" smtClean="0"/>
              <a:t> ®</a:t>
            </a:r>
            <a:r>
              <a:rPr lang="en-US" sz="1600" dirty="0" smtClean="0"/>
              <a:t> Instance Manual Failover  </a:t>
            </a:r>
            <a:endParaRPr lang="en-US" sz="1600" dirty="0"/>
          </a:p>
        </p:txBody>
      </p:sp>
      <p:pic>
        <p:nvPicPr>
          <p:cNvPr id="38" name="Picture 2" descr="\\sr42windham\ashammou$\My Pictures\DB\database2.gif"/>
          <p:cNvPicPr>
            <a:picLocks noChangeAspect="1" noChangeArrowheads="1"/>
          </p:cNvPicPr>
          <p:nvPr/>
        </p:nvPicPr>
        <p:blipFill>
          <a:blip r:embed="rId4"/>
          <a:srcRect/>
          <a:stretch>
            <a:fillRect/>
          </a:stretch>
        </p:blipFill>
        <p:spPr bwMode="auto">
          <a:xfrm>
            <a:off x="3962400" y="4145280"/>
            <a:ext cx="975360" cy="975360"/>
          </a:xfrm>
          <a:prstGeom prst="rect">
            <a:avLst/>
          </a:prstGeom>
          <a:noFill/>
        </p:spPr>
      </p:pic>
      <p:sp>
        <p:nvSpPr>
          <p:cNvPr id="16" name="TextBox 15"/>
          <p:cNvSpPr txBox="1"/>
          <p:nvPr/>
        </p:nvSpPr>
        <p:spPr>
          <a:xfrm>
            <a:off x="2380129" y="900952"/>
            <a:ext cx="4175246"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dirty="0" smtClean="0">
                <a:solidFill>
                  <a:schemeClr val="bg1"/>
                </a:solidFill>
              </a:rPr>
              <a:t>Best practice – Installation of prerequisites</a:t>
            </a:r>
            <a:endParaRPr lang="en-US"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8"/>
                                        </p:tgtEl>
                                      </p:cBhvr>
                                    </p:animEffect>
                                    <p:animScale>
                                      <p:cBhvr>
                                        <p:cTn id="12" dur="250" autoRev="1" fill="hold"/>
                                        <p:tgtEl>
                                          <p:spTgt spid="28"/>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strVal val="#ppt_w*0.05"/>
                                          </p:val>
                                        </p:tav>
                                        <p:tav tm="100000">
                                          <p:val>
                                            <p:strVal val="#ppt_w"/>
                                          </p:val>
                                        </p:tav>
                                      </p:tavLst>
                                    </p:anim>
                                    <p:anim calcmode="lin" valueType="num">
                                      <p:cBhvr>
                                        <p:cTn id="18" dur="500" fill="hold"/>
                                        <p:tgtEl>
                                          <p:spTgt spid="36"/>
                                        </p:tgtEl>
                                        <p:attrNameLst>
                                          <p:attrName>ppt_h</p:attrName>
                                        </p:attrNameLst>
                                      </p:cBhvr>
                                      <p:tavLst>
                                        <p:tav tm="0">
                                          <p:val>
                                            <p:strVal val="#ppt_h"/>
                                          </p:val>
                                        </p:tav>
                                        <p:tav tm="100000">
                                          <p:val>
                                            <p:strVal val="#ppt_h"/>
                                          </p:val>
                                        </p:tav>
                                      </p:tavLst>
                                    </p:anim>
                                    <p:anim calcmode="lin" valueType="num">
                                      <p:cBhvr>
                                        <p:cTn id="19" dur="500" fill="hold"/>
                                        <p:tgtEl>
                                          <p:spTgt spid="36"/>
                                        </p:tgtEl>
                                        <p:attrNameLst>
                                          <p:attrName>ppt_x</p:attrName>
                                        </p:attrNameLst>
                                      </p:cBhvr>
                                      <p:tavLst>
                                        <p:tav tm="0">
                                          <p:val>
                                            <p:strVal val="#ppt_x-.2"/>
                                          </p:val>
                                        </p:tav>
                                        <p:tav tm="100000">
                                          <p:val>
                                            <p:strVal val="#ppt_x"/>
                                          </p:val>
                                        </p:tav>
                                      </p:tavLst>
                                    </p:anim>
                                    <p:anim calcmode="lin" valueType="num">
                                      <p:cBhvr>
                                        <p:cTn id="20" dur="500" fill="hold"/>
                                        <p:tgtEl>
                                          <p:spTgt spid="36"/>
                                        </p:tgtEl>
                                        <p:attrNameLst>
                                          <p:attrName>ppt_y</p:attrName>
                                        </p:attrNameLst>
                                      </p:cBhvr>
                                      <p:tavLst>
                                        <p:tav tm="0">
                                          <p:val>
                                            <p:strVal val="#ppt_y"/>
                                          </p:val>
                                        </p:tav>
                                        <p:tav tm="100000">
                                          <p:val>
                                            <p:strVal val="#ppt_y"/>
                                          </p:val>
                                        </p:tav>
                                      </p:tavLst>
                                    </p:anim>
                                    <p:animEffect transition="in" filter="fade">
                                      <p:cBhvr>
                                        <p:cTn id="21" dur="500"/>
                                        <p:tgtEl>
                                          <p:spTgt spid="36"/>
                                        </p:tgtEl>
                                      </p:cBhvr>
                                    </p:animEffect>
                                  </p:childTnLst>
                                </p:cTn>
                              </p:par>
                              <p:par>
                                <p:cTn id="22" presetID="54" presetClass="entr" presetSubtype="0" accel="10000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strVal val="#ppt_w*0.05"/>
                                          </p:val>
                                        </p:tav>
                                        <p:tav tm="100000">
                                          <p:val>
                                            <p:strVal val="#ppt_w"/>
                                          </p:val>
                                        </p:tav>
                                      </p:tavLst>
                                    </p:anim>
                                    <p:anim calcmode="lin" valueType="num">
                                      <p:cBhvr>
                                        <p:cTn id="25" dur="500" fill="hold"/>
                                        <p:tgtEl>
                                          <p:spTgt spid="37"/>
                                        </p:tgtEl>
                                        <p:attrNameLst>
                                          <p:attrName>ppt_h</p:attrName>
                                        </p:attrNameLst>
                                      </p:cBhvr>
                                      <p:tavLst>
                                        <p:tav tm="0">
                                          <p:val>
                                            <p:strVal val="#ppt_h"/>
                                          </p:val>
                                        </p:tav>
                                        <p:tav tm="100000">
                                          <p:val>
                                            <p:strVal val="#ppt_h"/>
                                          </p:val>
                                        </p:tav>
                                      </p:tavLst>
                                    </p:anim>
                                    <p:anim calcmode="lin" valueType="num">
                                      <p:cBhvr>
                                        <p:cTn id="26" dur="500" fill="hold"/>
                                        <p:tgtEl>
                                          <p:spTgt spid="37"/>
                                        </p:tgtEl>
                                        <p:attrNameLst>
                                          <p:attrName>ppt_x</p:attrName>
                                        </p:attrNameLst>
                                      </p:cBhvr>
                                      <p:tavLst>
                                        <p:tav tm="0">
                                          <p:val>
                                            <p:strVal val="#ppt_x-.2"/>
                                          </p:val>
                                        </p:tav>
                                        <p:tav tm="100000">
                                          <p:val>
                                            <p:strVal val="#ppt_x"/>
                                          </p:val>
                                        </p:tav>
                                      </p:tavLst>
                                    </p:anim>
                                    <p:anim calcmode="lin" valueType="num">
                                      <p:cBhvr>
                                        <p:cTn id="27" dur="500" fill="hold"/>
                                        <p:tgtEl>
                                          <p:spTgt spid="37"/>
                                        </p:tgtEl>
                                        <p:attrNameLst>
                                          <p:attrName>ppt_y</p:attrName>
                                        </p:attrNameLst>
                                      </p:cBhvr>
                                      <p:tavLst>
                                        <p:tav tm="0">
                                          <p:val>
                                            <p:strVal val="#ppt_y"/>
                                          </p:val>
                                        </p:tav>
                                        <p:tav tm="100000">
                                          <p:val>
                                            <p:strVal val="#ppt_y"/>
                                          </p:val>
                                        </p:tav>
                                      </p:tavLst>
                                    </p:anim>
                                    <p:animEffect transition="in" filter="fade">
                                      <p:cBhvr>
                                        <p:cTn id="28" dur="500"/>
                                        <p:tgtEl>
                                          <p:spTgt spid="37"/>
                                        </p:tgtEl>
                                      </p:cBhvr>
                                    </p:animEffect>
                                  </p:childTnLst>
                                </p:cTn>
                              </p:par>
                              <p:par>
                                <p:cTn id="29" presetID="35" presetClass="path" presetSubtype="0" accel="50000" decel="50000" fill="hold" grpId="0" nodeType="withEffect">
                                  <p:stCondLst>
                                    <p:cond delay="0"/>
                                  </p:stCondLst>
                                  <p:childTnLst>
                                    <p:animMotion origin="layout" path="M 3.88889E-6 -2.81221E-6 L -0.52414 -0.00347 " pathEditMode="relative" rAng="0" ptsTypes="AA">
                                      <p:cBhvr>
                                        <p:cTn id="30" dur="2000" fill="hold"/>
                                        <p:tgtEl>
                                          <p:spTgt spid="32"/>
                                        </p:tgtEl>
                                        <p:attrNameLst>
                                          <p:attrName>ppt_x</p:attrName>
                                          <p:attrName>ppt_y</p:attrName>
                                        </p:attrNameLst>
                                      </p:cBhvr>
                                      <p:rCtr x="-262" y="-2"/>
                                    </p:animMotion>
                                  </p:childTnLst>
                                </p:cTn>
                              </p:par>
                              <p:par>
                                <p:cTn id="31" presetID="63" presetClass="path" presetSubtype="0" accel="50000" decel="50000" fill="hold" grpId="0" nodeType="withEffect">
                                  <p:stCondLst>
                                    <p:cond delay="0"/>
                                  </p:stCondLst>
                                  <p:childTnLst>
                                    <p:animMotion origin="layout" path="M -4.16667E-6 -3.80204E-6 L 0.52657 0.00509 " pathEditMode="relative" rAng="0" ptsTypes="AA">
                                      <p:cBhvr>
                                        <p:cTn id="32" dur="2000" fill="hold"/>
                                        <p:tgtEl>
                                          <p:spTgt spid="33"/>
                                        </p:tgtEl>
                                        <p:attrNameLst>
                                          <p:attrName>ppt_x</p:attrName>
                                          <p:attrName>ppt_y</p:attrName>
                                        </p:attrNameLst>
                                      </p:cBhvr>
                                      <p:rCtr x="263" y="3"/>
                                    </p:animMotion>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20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29"/>
                                        </p:tgtEl>
                                      </p:cBhvr>
                                    </p:animEffect>
                                    <p:animScale>
                                      <p:cBhvr>
                                        <p:cTn id="42" dur="250" autoRev="1" fill="hold"/>
                                        <p:tgtEl>
                                          <p:spTgt spid="29"/>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2000"/>
                                        <p:tgtEl>
                                          <p:spTgt spid="37"/>
                                        </p:tgtEl>
                                      </p:cBhvr>
                                    </p:animEffect>
                                    <p:set>
                                      <p:cBhvr>
                                        <p:cTn id="47" dur="1" fill="hold">
                                          <p:stCondLst>
                                            <p:cond delay="1999"/>
                                          </p:stCondLst>
                                        </p:cTn>
                                        <p:tgtEl>
                                          <p:spTgt spid="37"/>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2000"/>
                                        <p:tgtEl>
                                          <p:spTgt spid="36"/>
                                        </p:tgtEl>
                                      </p:cBhvr>
                                    </p:animEffect>
                                    <p:set>
                                      <p:cBhvr>
                                        <p:cTn id="50" dur="1" fill="hold">
                                          <p:stCondLst>
                                            <p:cond delay="19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36" grpId="1" animBg="1"/>
      <p:bldP spid="37" grpId="0"/>
      <p:bldP spid="37"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dirty="0" smtClean="0">
                <a:solidFill>
                  <a:schemeClr val="bg1"/>
                </a:solidFill>
              </a:rPr>
              <a:t>Ro</a:t>
            </a:r>
            <a:r>
              <a:rPr lang="en-US" dirty="0" smtClean="0">
                <a:solidFill>
                  <a:schemeClr val="bg1"/>
                </a:solidFill>
              </a:rPr>
              <a:t>lling Failover Cluster Upgrade</a:t>
            </a:r>
            <a:endParaRPr lang="en-US" sz="3600" dirty="0">
              <a:solidFill>
                <a:schemeClr val="bg1"/>
              </a:solidFill>
            </a:endParaRPr>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432560"/>
            <a:ext cx="9144000" cy="4768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781800" y="3764280"/>
            <a:ext cx="1386455" cy="2743200"/>
          </a:xfrm>
          <a:prstGeom prst="rect">
            <a:avLst/>
          </a:prstGeom>
          <a:noFill/>
        </p:spPr>
      </p:pic>
      <p:pic>
        <p:nvPicPr>
          <p:cNvPr id="1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676400" y="3611880"/>
            <a:ext cx="1540505" cy="3048000"/>
          </a:xfrm>
          <a:prstGeom prst="rect">
            <a:avLst/>
          </a:prstGeom>
          <a:noFill/>
        </p:spPr>
      </p:pic>
      <p:sp>
        <p:nvSpPr>
          <p:cNvPr id="19" name="Freeform 18"/>
          <p:cNvSpPr/>
          <p:nvPr/>
        </p:nvSpPr>
        <p:spPr>
          <a:xfrm>
            <a:off x="3124200" y="4221479"/>
            <a:ext cx="1828800" cy="457201"/>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a:off x="5181599" y="4526281"/>
            <a:ext cx="1676401" cy="914400"/>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8153400" y="5288280"/>
            <a:ext cx="990600" cy="369332"/>
          </a:xfrm>
          <a:prstGeom prst="rect">
            <a:avLst/>
          </a:prstGeom>
          <a:noFill/>
        </p:spPr>
        <p:txBody>
          <a:bodyPr wrap="square" rtlCol="0">
            <a:spAutoFit/>
          </a:bodyPr>
          <a:lstStyle/>
          <a:p>
            <a:r>
              <a:rPr lang="en-US" dirty="0" smtClean="0"/>
              <a:t>Active</a:t>
            </a:r>
            <a:endParaRPr lang="en-US" dirty="0"/>
          </a:p>
        </p:txBody>
      </p:sp>
      <p:sp>
        <p:nvSpPr>
          <p:cNvPr id="22" name="TextBox 21"/>
          <p:cNvSpPr txBox="1"/>
          <p:nvPr/>
        </p:nvSpPr>
        <p:spPr>
          <a:xfrm>
            <a:off x="762000" y="5364480"/>
            <a:ext cx="1219200" cy="369332"/>
          </a:xfrm>
          <a:prstGeom prst="rect">
            <a:avLst/>
          </a:prstGeom>
          <a:noFill/>
        </p:spPr>
        <p:txBody>
          <a:bodyPr wrap="square" rtlCol="0">
            <a:spAutoFit/>
          </a:bodyPr>
          <a:lstStyle/>
          <a:p>
            <a:r>
              <a:rPr lang="en-US" dirty="0" smtClean="0"/>
              <a:t>Passive</a:t>
            </a:r>
            <a:endParaRPr lang="en-US" dirty="0"/>
          </a:p>
        </p:txBody>
      </p:sp>
      <p:sp>
        <p:nvSpPr>
          <p:cNvPr id="23" name="TextBox 22"/>
          <p:cNvSpPr txBox="1"/>
          <p:nvPr/>
        </p:nvSpPr>
        <p:spPr>
          <a:xfrm>
            <a:off x="5638800" y="2164080"/>
            <a:ext cx="3505200" cy="830997"/>
          </a:xfrm>
          <a:prstGeom prst="rect">
            <a:avLst/>
          </a:prstGeom>
          <a:noFill/>
        </p:spPr>
        <p:txBody>
          <a:bodyPr wrap="square" rtlCol="0">
            <a:spAutoFit/>
          </a:bodyPr>
          <a:lstStyle/>
          <a:p>
            <a:r>
              <a:rPr lang="en-US" sz="1600" dirty="0" smtClean="0">
                <a:solidFill>
                  <a:schemeClr val="accent1"/>
                </a:solidFill>
              </a:rPr>
              <a:t>Step #4:</a:t>
            </a:r>
          </a:p>
          <a:p>
            <a:r>
              <a:rPr lang="en-US" sz="1600" dirty="0" smtClean="0">
                <a:solidFill>
                  <a:schemeClr val="accent1"/>
                </a:solidFill>
              </a:rPr>
              <a:t>Upgrade to SQL Server</a:t>
            </a:r>
            <a:r>
              <a:rPr lang="en-US" sz="1600" baseline="30000" dirty="0" smtClean="0">
                <a:solidFill>
                  <a:schemeClr val="accent1"/>
                </a:solidFill>
              </a:rPr>
              <a:t> ®</a:t>
            </a:r>
            <a:r>
              <a:rPr lang="en-US" sz="1600" dirty="0" smtClean="0">
                <a:solidFill>
                  <a:schemeClr val="accent1"/>
                </a:solidFill>
              </a:rPr>
              <a:t> 2008 on Active Node</a:t>
            </a:r>
            <a:endParaRPr lang="en-US" sz="1600" dirty="0">
              <a:solidFill>
                <a:schemeClr val="accent1"/>
              </a:solidFill>
            </a:endParaRPr>
          </a:p>
        </p:txBody>
      </p:sp>
      <p:sp>
        <p:nvSpPr>
          <p:cNvPr id="24" name="TextBox 23"/>
          <p:cNvSpPr txBox="1"/>
          <p:nvPr/>
        </p:nvSpPr>
        <p:spPr>
          <a:xfrm>
            <a:off x="0" y="2316480"/>
            <a:ext cx="3505200" cy="830997"/>
          </a:xfrm>
          <a:prstGeom prst="rect">
            <a:avLst/>
          </a:prstGeom>
          <a:noFill/>
        </p:spPr>
        <p:txBody>
          <a:bodyPr wrap="square" rtlCol="0">
            <a:spAutoFit/>
          </a:bodyPr>
          <a:lstStyle/>
          <a:p>
            <a:r>
              <a:rPr lang="en-US" sz="1600" dirty="0" smtClean="0">
                <a:solidFill>
                  <a:schemeClr val="accent1"/>
                </a:solidFill>
              </a:rPr>
              <a:t>Step #3:</a:t>
            </a:r>
          </a:p>
          <a:p>
            <a:r>
              <a:rPr lang="en-US" sz="1600" dirty="0" smtClean="0">
                <a:solidFill>
                  <a:schemeClr val="accent1"/>
                </a:solidFill>
              </a:rPr>
              <a:t>Upgrade to SQL Server</a:t>
            </a:r>
            <a:r>
              <a:rPr lang="en-US" sz="1600" baseline="30000" dirty="0" smtClean="0">
                <a:solidFill>
                  <a:schemeClr val="accent1"/>
                </a:solidFill>
              </a:rPr>
              <a:t> ®</a:t>
            </a:r>
            <a:r>
              <a:rPr lang="en-US" sz="1600" dirty="0" smtClean="0">
                <a:solidFill>
                  <a:schemeClr val="accent1"/>
                </a:solidFill>
              </a:rPr>
              <a:t> 2008 on Passive Node</a:t>
            </a:r>
            <a:endParaRPr lang="en-US" sz="1600" dirty="0">
              <a:solidFill>
                <a:schemeClr val="accent1"/>
              </a:solidFill>
            </a:endParaRPr>
          </a:p>
        </p:txBody>
      </p:sp>
      <p:sp>
        <p:nvSpPr>
          <p:cNvPr id="25" name="TextBox 24"/>
          <p:cNvSpPr txBox="1"/>
          <p:nvPr/>
        </p:nvSpPr>
        <p:spPr>
          <a:xfrm>
            <a:off x="3229406" y="5782878"/>
            <a:ext cx="4156815" cy="338554"/>
          </a:xfrm>
          <a:prstGeom prst="rect">
            <a:avLst/>
          </a:prstGeom>
          <a:noFill/>
        </p:spPr>
        <p:txBody>
          <a:bodyPr wrap="square" rtlCol="0">
            <a:spAutoFit/>
          </a:bodyPr>
          <a:lstStyle/>
          <a:p>
            <a:r>
              <a:rPr lang="en-US" sz="1600" dirty="0" smtClean="0"/>
              <a:t>Step 5: SQL Server</a:t>
            </a:r>
            <a:r>
              <a:rPr lang="en-US" sz="1600" baseline="30000" dirty="0" smtClean="0"/>
              <a:t> ®</a:t>
            </a:r>
            <a:r>
              <a:rPr lang="en-US" sz="1600" dirty="0" smtClean="0"/>
              <a:t> Instance Automatic Failover</a:t>
            </a:r>
            <a:endParaRPr lang="en-US" sz="1600" dirty="0"/>
          </a:p>
        </p:txBody>
      </p:sp>
      <p:cxnSp>
        <p:nvCxnSpPr>
          <p:cNvPr id="26" name="Straight Arrow Connector 25"/>
          <p:cNvCxnSpPr/>
          <p:nvPr/>
        </p:nvCxnSpPr>
        <p:spPr>
          <a:xfrm>
            <a:off x="5105400" y="2621280"/>
            <a:ext cx="1752600" cy="114300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2743200" y="2773680"/>
            <a:ext cx="1219200" cy="7620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0" name="Multiply 39"/>
          <p:cNvSpPr/>
          <p:nvPr/>
        </p:nvSpPr>
        <p:spPr>
          <a:xfrm>
            <a:off x="5641769" y="2606435"/>
            <a:ext cx="762000" cy="11430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486684" y="3298679"/>
            <a:ext cx="2230452" cy="954107"/>
          </a:xfrm>
          <a:prstGeom prst="rect">
            <a:avLst/>
          </a:prstGeom>
          <a:noFill/>
        </p:spPr>
        <p:txBody>
          <a:bodyPr wrap="square" rtlCol="0">
            <a:spAutoFit/>
          </a:bodyPr>
          <a:lstStyle/>
          <a:p>
            <a:r>
              <a:rPr lang="en-US" sz="1400" b="1" dirty="0" smtClean="0">
                <a:solidFill>
                  <a:schemeClr val="accent1"/>
                </a:solidFill>
              </a:rPr>
              <a:t>No client connection for 1-2 minutes while  db is being upgraded to SQL Server® 2008 on the left node</a:t>
            </a:r>
            <a:endParaRPr lang="en-US" sz="1400" b="1" dirty="0">
              <a:solidFill>
                <a:schemeClr val="accent1"/>
              </a:solidFill>
            </a:endParaRPr>
          </a:p>
        </p:txBody>
      </p:sp>
      <p:sp>
        <p:nvSpPr>
          <p:cNvPr id="42" name="TextBox 41"/>
          <p:cNvSpPr txBox="1"/>
          <p:nvPr/>
        </p:nvSpPr>
        <p:spPr>
          <a:xfrm>
            <a:off x="7244179" y="3307080"/>
            <a:ext cx="1595021" cy="307777"/>
          </a:xfrm>
          <a:prstGeom prst="rect">
            <a:avLst/>
          </a:prstGeom>
          <a:solidFill>
            <a:srgbClr val="0070C0"/>
          </a:solidFill>
        </p:spPr>
        <p:txBody>
          <a:bodyPr wrap="square" rtlCol="0">
            <a:spAutoFit/>
          </a:bodyPr>
          <a:lstStyle/>
          <a:p>
            <a:r>
              <a:rPr lang="en-US" sz="1400" b="1" dirty="0" smtClean="0">
                <a:solidFill>
                  <a:schemeClr val="bg1"/>
                </a:solidFill>
              </a:rPr>
              <a:t>SQL Server ® 2008</a:t>
            </a:r>
            <a:endParaRPr lang="en-US" sz="1400" b="1" dirty="0">
              <a:solidFill>
                <a:schemeClr val="bg1"/>
              </a:solidFill>
            </a:endParaRPr>
          </a:p>
        </p:txBody>
      </p:sp>
      <p:sp>
        <p:nvSpPr>
          <p:cNvPr id="43" name="TextBox 42"/>
          <p:cNvSpPr txBox="1"/>
          <p:nvPr/>
        </p:nvSpPr>
        <p:spPr>
          <a:xfrm>
            <a:off x="609600" y="3230880"/>
            <a:ext cx="1521041" cy="307777"/>
          </a:xfrm>
          <a:prstGeom prst="rect">
            <a:avLst/>
          </a:prstGeom>
          <a:solidFill>
            <a:srgbClr val="0070C0"/>
          </a:solidFill>
        </p:spPr>
        <p:txBody>
          <a:bodyPr wrap="square" rtlCol="0">
            <a:spAutoFit/>
          </a:bodyPr>
          <a:lstStyle/>
          <a:p>
            <a:r>
              <a:rPr lang="en-US" sz="1400" b="1" dirty="0" smtClean="0">
                <a:solidFill>
                  <a:schemeClr val="bg1"/>
                </a:solidFill>
              </a:rPr>
              <a:t>SQL Server® 2008</a:t>
            </a:r>
            <a:endParaRPr lang="en-US" sz="1400" b="1" dirty="0">
              <a:solidFill>
                <a:schemeClr val="bg1"/>
              </a:solidFill>
            </a:endParaRPr>
          </a:p>
        </p:txBody>
      </p:sp>
      <p:sp>
        <p:nvSpPr>
          <p:cNvPr id="44" name="TextBox 43"/>
          <p:cNvSpPr txBox="1"/>
          <p:nvPr/>
        </p:nvSpPr>
        <p:spPr>
          <a:xfrm>
            <a:off x="780803" y="5576257"/>
            <a:ext cx="990600" cy="369332"/>
          </a:xfrm>
          <a:prstGeom prst="rect">
            <a:avLst/>
          </a:prstGeom>
          <a:noFill/>
        </p:spPr>
        <p:txBody>
          <a:bodyPr wrap="square" rtlCol="0">
            <a:spAutoFit/>
          </a:bodyPr>
          <a:lstStyle/>
          <a:p>
            <a:r>
              <a:rPr lang="en-US" dirty="0" smtClean="0"/>
              <a:t>Active</a:t>
            </a:r>
            <a:endParaRPr lang="en-US" dirty="0"/>
          </a:p>
        </p:txBody>
      </p:sp>
      <p:pic>
        <p:nvPicPr>
          <p:cNvPr id="45" name="Picture 3" descr="E:\Users\ashammou.ITS\Pictures\Microsoft Clip Organizer\j0238951.wmf"/>
          <p:cNvPicPr>
            <a:picLocks noChangeAspect="1" noChangeArrowheads="1"/>
          </p:cNvPicPr>
          <p:nvPr/>
        </p:nvPicPr>
        <p:blipFill>
          <a:blip r:embed="rId4">
            <a:duotone>
              <a:schemeClr val="accent5">
                <a:shade val="45000"/>
                <a:satMod val="135000"/>
              </a:schemeClr>
              <a:prstClr val="white"/>
            </a:duotone>
          </a:blip>
          <a:stretch>
            <a:fillRect/>
          </a:stretch>
        </p:blipFill>
        <p:spPr bwMode="auto">
          <a:xfrm>
            <a:off x="3785870" y="1550035"/>
            <a:ext cx="1783994" cy="1687068"/>
          </a:xfrm>
          <a:prstGeom prst="rect">
            <a:avLst/>
          </a:prstGeom>
          <a:noFill/>
          <a:ln>
            <a:noFill/>
          </a:ln>
        </p:spPr>
      </p:pic>
      <p:pic>
        <p:nvPicPr>
          <p:cNvPr id="46" name="Picture 2" descr="\\sr42windham\ashammou$\My Pictures\DB\database2.gif"/>
          <p:cNvPicPr>
            <a:picLocks noChangeAspect="1" noChangeArrowheads="1"/>
          </p:cNvPicPr>
          <p:nvPr/>
        </p:nvPicPr>
        <p:blipFill>
          <a:blip r:embed="rId5"/>
          <a:srcRect/>
          <a:stretch>
            <a:fillRect/>
          </a:stretch>
        </p:blipFill>
        <p:spPr bwMode="auto">
          <a:xfrm>
            <a:off x="4617720" y="4389120"/>
            <a:ext cx="914400" cy="914400"/>
          </a:xfrm>
          <a:prstGeom prst="rect">
            <a:avLst/>
          </a:prstGeom>
          <a:noFill/>
        </p:spPr>
      </p:pic>
      <p:sp>
        <p:nvSpPr>
          <p:cNvPr id="47" name="Left Arrow 46"/>
          <p:cNvSpPr/>
          <p:nvPr/>
        </p:nvSpPr>
        <p:spPr>
          <a:xfrm>
            <a:off x="3455719" y="5343897"/>
            <a:ext cx="3075710" cy="5106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42504" y="3752603"/>
            <a:ext cx="1520042" cy="1077218"/>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1600" dirty="0" smtClean="0"/>
              <a:t>Removed from Cluster Group Possible Owners</a:t>
            </a:r>
            <a:endParaRPr lang="en-US"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par>
                                <p:cTn id="8" presetID="26" presetClass="emph" presetSubtype="0" fill="hold" nodeType="withEffect">
                                  <p:stCondLst>
                                    <p:cond delay="0"/>
                                  </p:stCondLst>
                                  <p:childTnLst>
                                    <p:animEffect transition="out" filter="fade">
                                      <p:cBhvr>
                                        <p:cTn id="9" dur="500" tmFilter="0, 0; .2, .5; .8, .5; 1, 0"/>
                                        <p:tgtEl>
                                          <p:spTgt spid="18"/>
                                        </p:tgtEl>
                                      </p:cBhvr>
                                    </p:animEffect>
                                    <p:animScale>
                                      <p:cBhvr>
                                        <p:cTn id="10" dur="250" autoRev="1" fill="hold"/>
                                        <p:tgtEl>
                                          <p:spTgt spid="18"/>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Scale>
                                      <p:cBhvr>
                                        <p:cTn id="15"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
                                        </p:tgtEl>
                                        <p:attrNameLst>
                                          <p:attrName>ppt_x</p:attrName>
                                          <p:attrName>ppt_y</p:attrName>
                                        </p:attrNameLst>
                                      </p:cBhvr>
                                    </p:animMotion>
                                    <p:animEffect transition="in" filter="fade">
                                      <p:cBhvr>
                                        <p:cTn id="17" dur="10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20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2000"/>
                                        <p:tgtEl>
                                          <p:spTgt spid="23"/>
                                        </p:tgtEl>
                                      </p:cBhvr>
                                    </p:animEffect>
                                  </p:childTnLst>
                                </p:cTn>
                              </p:par>
                              <p:par>
                                <p:cTn id="28" presetID="26" presetClass="emph" presetSubtype="0" fill="hold" nodeType="withEffect">
                                  <p:stCondLst>
                                    <p:cond delay="0"/>
                                  </p:stCondLst>
                                  <p:childTnLst>
                                    <p:animEffect transition="out" filter="fade">
                                      <p:cBhvr>
                                        <p:cTn id="29" dur="500" tmFilter="0, 0; .2, .5; .8, .5; 1, 0"/>
                                        <p:tgtEl>
                                          <p:spTgt spid="17"/>
                                        </p:tgtEl>
                                      </p:cBhvr>
                                    </p:animEffect>
                                    <p:animScale>
                                      <p:cBhvr>
                                        <p:cTn id="30" dur="250" autoRev="1" fill="hold"/>
                                        <p:tgtEl>
                                          <p:spTgt spid="17"/>
                                        </p:tgtEl>
                                      </p:cBhvr>
                                      <p:by x="105000" y="105000"/>
                                    </p:animScale>
                                  </p:childTnLst>
                                </p:cTn>
                              </p:par>
                              <p:par>
                                <p:cTn id="31" presetID="10" presetClass="exit" presetSubtype="0" fill="hold" grpId="1" nodeType="withEffect">
                                  <p:stCondLst>
                                    <p:cond delay="0"/>
                                  </p:stCondLst>
                                  <p:childTnLst>
                                    <p:animEffect transition="out" filter="fade">
                                      <p:cBhvr>
                                        <p:cTn id="32" dur="2000"/>
                                        <p:tgtEl>
                                          <p:spTgt spid="48"/>
                                        </p:tgtEl>
                                      </p:cBhvr>
                                    </p:animEffect>
                                    <p:set>
                                      <p:cBhvr>
                                        <p:cTn id="33" dur="1" fill="hold">
                                          <p:stCondLst>
                                            <p:cond delay="1999"/>
                                          </p:stCondLst>
                                        </p:cTn>
                                        <p:tgtEl>
                                          <p:spTgt spid="4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54" presetClass="entr" presetSubtype="0" accel="100000"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strVal val="#ppt_w*0.05"/>
                                          </p:val>
                                        </p:tav>
                                        <p:tav tm="100000">
                                          <p:val>
                                            <p:strVal val="#ppt_w"/>
                                          </p:val>
                                        </p:tav>
                                      </p:tavLst>
                                    </p:anim>
                                    <p:anim calcmode="lin" valueType="num">
                                      <p:cBhvr>
                                        <p:cTn id="39" dur="500" fill="hold"/>
                                        <p:tgtEl>
                                          <p:spTgt spid="25"/>
                                        </p:tgtEl>
                                        <p:attrNameLst>
                                          <p:attrName>ppt_h</p:attrName>
                                        </p:attrNameLst>
                                      </p:cBhvr>
                                      <p:tavLst>
                                        <p:tav tm="0">
                                          <p:val>
                                            <p:strVal val="#ppt_h"/>
                                          </p:val>
                                        </p:tav>
                                        <p:tav tm="100000">
                                          <p:val>
                                            <p:strVal val="#ppt_h"/>
                                          </p:val>
                                        </p:tav>
                                      </p:tavLst>
                                    </p:anim>
                                    <p:anim calcmode="lin" valueType="num">
                                      <p:cBhvr>
                                        <p:cTn id="40" dur="500" fill="hold"/>
                                        <p:tgtEl>
                                          <p:spTgt spid="25"/>
                                        </p:tgtEl>
                                        <p:attrNameLst>
                                          <p:attrName>ppt_x</p:attrName>
                                        </p:attrNameLst>
                                      </p:cBhvr>
                                      <p:tavLst>
                                        <p:tav tm="0">
                                          <p:val>
                                            <p:strVal val="#ppt_x-.2"/>
                                          </p:val>
                                        </p:tav>
                                        <p:tav tm="100000">
                                          <p:val>
                                            <p:strVal val="#ppt_x"/>
                                          </p:val>
                                        </p:tav>
                                      </p:tavLst>
                                    </p:anim>
                                    <p:anim calcmode="lin" valueType="num">
                                      <p:cBhvr>
                                        <p:cTn id="41" dur="500" fill="hold"/>
                                        <p:tgtEl>
                                          <p:spTgt spid="25"/>
                                        </p:tgtEl>
                                        <p:attrNameLst>
                                          <p:attrName>ppt_y</p:attrName>
                                        </p:attrNameLst>
                                      </p:cBhvr>
                                      <p:tavLst>
                                        <p:tav tm="0">
                                          <p:val>
                                            <p:strVal val="#ppt_y"/>
                                          </p:val>
                                        </p:tav>
                                        <p:tav tm="100000">
                                          <p:val>
                                            <p:strVal val="#ppt_y"/>
                                          </p:val>
                                        </p:tav>
                                      </p:tavLst>
                                    </p:anim>
                                    <p:animEffect transition="in" filter="fade">
                                      <p:cBhvr>
                                        <p:cTn id="42" dur="500"/>
                                        <p:tgtEl>
                                          <p:spTgt spid="25"/>
                                        </p:tgtEl>
                                      </p:cBhvr>
                                    </p:animEffect>
                                  </p:childTnLst>
                                </p:cTn>
                              </p:par>
                              <p:par>
                                <p:cTn id="43" presetID="23" presetClass="entr" presetSubtype="16"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2000"/>
                                        <p:tgtEl>
                                          <p:spTgt spid="41"/>
                                        </p:tgtEl>
                                      </p:cBhvr>
                                    </p:animEffect>
                                  </p:childTnLst>
                                </p:cTn>
                              </p:par>
                              <p:par>
                                <p:cTn id="52" presetID="10" presetClass="entr" presetSubtype="0"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2000"/>
                                        <p:tgtEl>
                                          <p:spTgt spid="40"/>
                                        </p:tgtEl>
                                      </p:cBhvr>
                                    </p:animEffect>
                                  </p:childTnLst>
                                </p:cTn>
                              </p:par>
                              <p:par>
                                <p:cTn id="55" presetID="26" presetClass="emph" presetSubtype="0" fill="hold" grpId="0" nodeType="withEffect">
                                  <p:stCondLst>
                                    <p:cond delay="0"/>
                                  </p:stCondLst>
                                  <p:childTnLst>
                                    <p:animEffect transition="out" filter="fade">
                                      <p:cBhvr>
                                        <p:cTn id="56" dur="500" tmFilter="0, 0; .2, .5; .8, .5; 1, 0"/>
                                        <p:tgtEl>
                                          <p:spTgt spid="40"/>
                                        </p:tgtEl>
                                      </p:cBhvr>
                                    </p:animEffect>
                                    <p:animScale>
                                      <p:cBhvr>
                                        <p:cTn id="57" dur="250" autoRev="1" fill="hold"/>
                                        <p:tgtEl>
                                          <p:spTgt spid="40"/>
                                        </p:tgtEl>
                                      </p:cBhvr>
                                      <p:by x="105000" y="105000"/>
                                    </p:animScale>
                                  </p:childTnLst>
                                </p:cTn>
                              </p:par>
                            </p:childTnLst>
                          </p:cTn>
                        </p:par>
                      </p:childTnLst>
                    </p:cTn>
                  </p:par>
                  <p:par>
                    <p:cTn id="58" fill="hold">
                      <p:stCondLst>
                        <p:cond delay="indefinite"/>
                      </p:stCondLst>
                      <p:childTnLst>
                        <p:par>
                          <p:cTn id="59" fill="hold">
                            <p:stCondLst>
                              <p:cond delay="0"/>
                            </p:stCondLst>
                            <p:childTnLst>
                              <p:par>
                                <p:cTn id="60" presetID="26" presetClass="emph" presetSubtype="0" fill="hold" grpId="0" nodeType="clickEffect">
                                  <p:stCondLst>
                                    <p:cond delay="0"/>
                                  </p:stCondLst>
                                  <p:childTnLst>
                                    <p:animEffect transition="out" filter="fade">
                                      <p:cBhvr>
                                        <p:cTn id="61" dur="500" tmFilter="0, 0; .2, .5; .8, .5; 1, 0"/>
                                        <p:tgtEl>
                                          <p:spTgt spid="41"/>
                                        </p:tgtEl>
                                      </p:cBhvr>
                                    </p:animEffect>
                                    <p:animScale>
                                      <p:cBhvr>
                                        <p:cTn id="62" dur="250" autoRev="1" fill="hold"/>
                                        <p:tgtEl>
                                          <p:spTgt spid="41"/>
                                        </p:tgtEl>
                                      </p:cBhvr>
                                      <p:by x="105000" y="105000"/>
                                    </p:animScale>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grpId="1" nodeType="clickEffect">
                                  <p:stCondLst>
                                    <p:cond delay="0"/>
                                  </p:stCondLst>
                                  <p:childTnLst>
                                    <p:animEffect transition="out" filter="fade">
                                      <p:cBhvr>
                                        <p:cTn id="66" dur="2000"/>
                                        <p:tgtEl>
                                          <p:spTgt spid="41"/>
                                        </p:tgtEl>
                                      </p:cBhvr>
                                    </p:animEffect>
                                    <p:set>
                                      <p:cBhvr>
                                        <p:cTn id="67" dur="1" fill="hold">
                                          <p:stCondLst>
                                            <p:cond delay="1999"/>
                                          </p:stCondLst>
                                        </p:cTn>
                                        <p:tgtEl>
                                          <p:spTgt spid="41"/>
                                        </p:tgtEl>
                                        <p:attrNameLst>
                                          <p:attrName>style.visibility</p:attrName>
                                        </p:attrNameLst>
                                      </p:cBhvr>
                                      <p:to>
                                        <p:strVal val="hidden"/>
                                      </p:to>
                                    </p:set>
                                  </p:childTnLst>
                                </p:cTn>
                              </p:par>
                              <p:par>
                                <p:cTn id="68" presetID="35" presetClass="path" presetSubtype="0" accel="50000" decel="50000" fill="hold" grpId="0" nodeType="withEffect">
                                  <p:stCondLst>
                                    <p:cond delay="0"/>
                                  </p:stCondLst>
                                  <p:childTnLst>
                                    <p:animMotion origin="layout" path="M 3.33333E-6 -3.33333E-6 L -0.78334 -0.01111 " pathEditMode="relative" rAng="0" ptsTypes="AA">
                                      <p:cBhvr>
                                        <p:cTn id="69" dur="2000" fill="hold"/>
                                        <p:tgtEl>
                                          <p:spTgt spid="21"/>
                                        </p:tgtEl>
                                        <p:attrNameLst>
                                          <p:attrName>ppt_x</p:attrName>
                                          <p:attrName>ppt_y</p:attrName>
                                        </p:attrNameLst>
                                      </p:cBhvr>
                                      <p:rCtr x="-392" y="-6"/>
                                    </p:animMotion>
                                  </p:childTnLst>
                                </p:cTn>
                              </p:par>
                              <p:par>
                                <p:cTn id="70" presetID="63" presetClass="path" presetSubtype="0" accel="50000" decel="50000" fill="hold" grpId="0" nodeType="withEffect">
                                  <p:stCondLst>
                                    <p:cond delay="0"/>
                                  </p:stCondLst>
                                  <p:childTnLst>
                                    <p:animMotion origin="layout" path="M 2.77556E-17 -1.85185E-6 L 0.77917 0.00648 " pathEditMode="relative" rAng="0" ptsTypes="AA">
                                      <p:cBhvr>
                                        <p:cTn id="71" dur="2000" fill="hold"/>
                                        <p:tgtEl>
                                          <p:spTgt spid="22"/>
                                        </p:tgtEl>
                                        <p:attrNameLst>
                                          <p:attrName>ppt_x</p:attrName>
                                          <p:attrName>ppt_y</p:attrName>
                                        </p:attrNameLst>
                                      </p:cBhvr>
                                      <p:rCtr x="390" y="3"/>
                                    </p:animMotion>
                                  </p:childTnLst>
                                </p:cTn>
                              </p:par>
                              <p:par>
                                <p:cTn id="72" presetID="10" presetClass="entr" presetSubtype="0" fill="hold"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2000"/>
                                        <p:tgtEl>
                                          <p:spTgt spid="39"/>
                                        </p:tgtEl>
                                      </p:cBhvr>
                                    </p:animEffect>
                                  </p:childTnLst>
                                </p:cTn>
                              </p:par>
                              <p:par>
                                <p:cTn id="75" presetID="10" presetClass="exit" presetSubtype="0" fill="hold" grpId="1" nodeType="withEffect">
                                  <p:stCondLst>
                                    <p:cond delay="0"/>
                                  </p:stCondLst>
                                  <p:childTnLst>
                                    <p:animEffect transition="out" filter="fade">
                                      <p:cBhvr>
                                        <p:cTn id="76" dur="2000"/>
                                        <p:tgtEl>
                                          <p:spTgt spid="25"/>
                                        </p:tgtEl>
                                      </p:cBhvr>
                                    </p:animEffect>
                                    <p:set>
                                      <p:cBhvr>
                                        <p:cTn id="77" dur="1" fill="hold">
                                          <p:stCondLst>
                                            <p:cond delay="1999"/>
                                          </p:stCondLst>
                                        </p:cTn>
                                        <p:tgtEl>
                                          <p:spTgt spid="25"/>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2000"/>
                                        <p:tgtEl>
                                          <p:spTgt spid="47"/>
                                        </p:tgtEl>
                                      </p:cBhvr>
                                    </p:animEffect>
                                    <p:set>
                                      <p:cBhvr>
                                        <p:cTn id="80" dur="1" fill="hold">
                                          <p:stCondLst>
                                            <p:cond delay="1999"/>
                                          </p:stCondLst>
                                        </p:cTn>
                                        <p:tgtEl>
                                          <p:spTgt spid="47"/>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iterate type="lt">
                                    <p:tmPct val="0"/>
                                  </p:iterate>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fill="hold"/>
                                        <p:tgtEl>
                                          <p:spTgt spid="42"/>
                                        </p:tgtEl>
                                        <p:attrNameLst>
                                          <p:attrName>ppt_x</p:attrName>
                                        </p:attrNameLst>
                                      </p:cBhvr>
                                      <p:tavLst>
                                        <p:tav tm="0">
                                          <p:val>
                                            <p:strVal val="#ppt_x"/>
                                          </p:val>
                                        </p:tav>
                                        <p:tav tm="100000">
                                          <p:val>
                                            <p:strVal val="#ppt_x"/>
                                          </p:val>
                                        </p:tav>
                                      </p:tavLst>
                                    </p:anim>
                                    <p:anim calcmode="lin" valueType="num">
                                      <p:cBhvr additive="base">
                                        <p:cTn id="8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0" presetClass="exit" presetSubtype="0" fill="hold" grpId="1" nodeType="clickEffect">
                                  <p:stCondLst>
                                    <p:cond delay="0"/>
                                  </p:stCondLst>
                                  <p:childTnLst>
                                    <p:animEffect transition="out" filter="fade">
                                      <p:cBhvr>
                                        <p:cTn id="90" dur="2000"/>
                                        <p:tgtEl>
                                          <p:spTgt spid="40"/>
                                        </p:tgtEl>
                                      </p:cBhvr>
                                    </p:animEffect>
                                    <p:set>
                                      <p:cBhvr>
                                        <p:cTn id="91" dur="1" fill="hold">
                                          <p:stCondLst>
                                            <p:cond delay="1999"/>
                                          </p:stCondLst>
                                        </p:cTn>
                                        <p:tgtEl>
                                          <p:spTgt spid="40"/>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2000"/>
                                        <p:tgtEl>
                                          <p:spTgt spid="26"/>
                                        </p:tgtEl>
                                      </p:cBhvr>
                                    </p:animEffect>
                                    <p:set>
                                      <p:cBhvr>
                                        <p:cTn id="94" dur="1" fill="hold">
                                          <p:stCondLst>
                                            <p:cond delay="1999"/>
                                          </p:stCondLst>
                                        </p:cTn>
                                        <p:tgtEl>
                                          <p:spTgt spid="26"/>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2000"/>
                                        <p:tgtEl>
                                          <p:spTgt spid="21"/>
                                        </p:tgtEl>
                                      </p:cBhvr>
                                    </p:animEffect>
                                    <p:set>
                                      <p:cBhvr>
                                        <p:cTn id="97" dur="1" fill="hold">
                                          <p:stCondLst>
                                            <p:cond delay="1999"/>
                                          </p:stCondLst>
                                        </p:cTn>
                                        <p:tgtEl>
                                          <p:spTgt spid="21"/>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2000"/>
                                        <p:tgtEl>
                                          <p:spTgt spid="22"/>
                                        </p:tgtEl>
                                      </p:cBhvr>
                                    </p:animEffect>
                                    <p:set>
                                      <p:cBhvr>
                                        <p:cTn id="100" dur="1" fill="hold">
                                          <p:stCondLst>
                                            <p:cond delay="1999"/>
                                          </p:stCondLst>
                                        </p:cTn>
                                        <p:tgtEl>
                                          <p:spTgt spid="22"/>
                                        </p:tgtEl>
                                        <p:attrNameLst>
                                          <p:attrName>style.visibility</p:attrName>
                                        </p:attrNameLst>
                                      </p:cBhvr>
                                      <p:to>
                                        <p:strVal val="hidden"/>
                                      </p:to>
                                    </p:set>
                                  </p:childTnLst>
                                </p:cTn>
                              </p:par>
                              <p:par>
                                <p:cTn id="101" presetID="10" presetClass="entr" presetSubtype="0" fill="hold" grpId="0" nodeType="withEffect">
                                  <p:stCondLst>
                                    <p:cond delay="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2000"/>
                                        <p:tgtEl>
                                          <p:spTgt spid="44"/>
                                        </p:tgtEl>
                                      </p:cBhvr>
                                    </p:animEffect>
                                  </p:childTnLst>
                                </p:cTn>
                              </p:par>
                              <p:par>
                                <p:cTn id="104" presetID="10" presetClass="exit" presetSubtype="0" fill="hold" grpId="1" nodeType="withEffect">
                                  <p:stCondLst>
                                    <p:cond delay="0"/>
                                  </p:stCondLst>
                                  <p:childTnLst>
                                    <p:animEffect transition="out" filter="fade">
                                      <p:cBhvr>
                                        <p:cTn id="105" dur="2000"/>
                                        <p:tgtEl>
                                          <p:spTgt spid="23"/>
                                        </p:tgtEl>
                                      </p:cBhvr>
                                    </p:animEffect>
                                    <p:set>
                                      <p:cBhvr>
                                        <p:cTn id="106" dur="1" fill="hold">
                                          <p:stCondLst>
                                            <p:cond delay="1999"/>
                                          </p:stCondLst>
                                        </p:cTn>
                                        <p:tgtEl>
                                          <p:spTgt spid="23"/>
                                        </p:tgtEl>
                                        <p:attrNameLst>
                                          <p:attrName>style.visibility</p:attrName>
                                        </p:attrNameLst>
                                      </p:cBhvr>
                                      <p:to>
                                        <p:strVal val="hidden"/>
                                      </p:to>
                                    </p:set>
                                  </p:childTnLst>
                                </p:cTn>
                              </p:par>
                              <p:par>
                                <p:cTn id="107" presetID="10" presetClass="exit" presetSubtype="0" fill="hold" grpId="1" nodeType="withEffect">
                                  <p:stCondLst>
                                    <p:cond delay="0"/>
                                  </p:stCondLst>
                                  <p:childTnLst>
                                    <p:animEffect transition="out" filter="fade">
                                      <p:cBhvr>
                                        <p:cTn id="108" dur="2000"/>
                                        <p:tgtEl>
                                          <p:spTgt spid="24"/>
                                        </p:tgtEl>
                                      </p:cBhvr>
                                    </p:animEffect>
                                    <p:set>
                                      <p:cBhvr>
                                        <p:cTn id="109" dur="1" fill="hold">
                                          <p:stCondLst>
                                            <p:cond delay="19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P spid="25" grpId="0"/>
      <p:bldP spid="25" grpId="1"/>
      <p:bldP spid="40" grpId="0" animBg="1"/>
      <p:bldP spid="40" grpId="1" animBg="1"/>
      <p:bldP spid="41" grpId="0"/>
      <p:bldP spid="41" grpId="1"/>
      <p:bldP spid="42" grpId="0" animBg="1"/>
      <p:bldP spid="43" grpId="0" animBg="1"/>
      <p:bldP spid="44" grpId="0"/>
      <p:bldP spid="47" grpId="0" animBg="1"/>
      <p:bldP spid="47" grpId="1" animBg="1"/>
      <p:bldP spid="48" grpId="0" animBg="1"/>
      <p:bldP spid="4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All You Need to Know About Microsoft SQL Server 2008 Failover Clustering</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799523" y="5395574"/>
            <a:ext cx="3198479" cy="461665"/>
          </a:xfrm>
        </p:spPr>
        <p:txBody>
          <a:bodyPr/>
          <a:lstStyle/>
          <a:p>
            <a:r>
              <a:rPr lang="en-US" dirty="0" smtClean="0">
                <a:solidFill>
                  <a:schemeClr val="tx1"/>
                </a:solidFill>
              </a:rPr>
              <a:t>Gopal Ashok</a:t>
            </a:r>
          </a:p>
          <a:p>
            <a:r>
              <a:rPr lang="en-US" dirty="0" smtClean="0">
                <a:solidFill>
                  <a:schemeClr val="tx1"/>
                </a:solidFill>
              </a:rPr>
              <a:t>Program Manager</a:t>
            </a:r>
          </a:p>
          <a:p>
            <a:r>
              <a:rPr lang="en-US" dirty="0" smtClean="0"/>
              <a:t>Microsoft Corp</a:t>
            </a:r>
            <a:endParaRPr lang="en-US" dirty="0" smtClean="0">
              <a:solidFill>
                <a:schemeClr val="tx1"/>
              </a:solidFill>
            </a:endParaRPr>
          </a:p>
          <a:p>
            <a:r>
              <a:rPr lang="en-US" dirty="0" smtClean="0">
                <a:solidFill>
                  <a:schemeClr val="tx1"/>
                </a:solidFill>
              </a:rPr>
              <a:t>Session Code: DAT </a:t>
            </a:r>
            <a:r>
              <a:rPr lang="en-US" dirty="0" smtClean="0">
                <a:solidFill>
                  <a:schemeClr val="tx1"/>
                </a:solidFill>
              </a:rPr>
              <a:t>312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672353"/>
          </a:xfrm>
          <a:solidFill>
            <a:schemeClr val="accent1"/>
          </a:solidFill>
        </p:spPr>
        <p:txBody>
          <a:bodyPr>
            <a:normAutofit fontScale="90000"/>
          </a:bodyPr>
          <a:lstStyle/>
          <a:p>
            <a:r>
              <a:rPr lang="en-US" dirty="0" smtClean="0">
                <a:solidFill>
                  <a:schemeClr val="bg1"/>
                </a:solidFill>
              </a:rPr>
              <a:t>SQL Server</a:t>
            </a:r>
            <a:r>
              <a:rPr lang="en-US" baseline="30000" dirty="0" smtClean="0">
                <a:solidFill>
                  <a:schemeClr val="bg1"/>
                </a:solidFill>
              </a:rPr>
              <a:t> ®</a:t>
            </a:r>
            <a:r>
              <a:rPr lang="en-US" dirty="0" smtClean="0">
                <a:solidFill>
                  <a:schemeClr val="bg1"/>
                </a:solidFill>
              </a:rPr>
              <a:t> </a:t>
            </a:r>
            <a:r>
              <a:rPr dirty="0" smtClean="0">
                <a:solidFill>
                  <a:schemeClr val="bg1"/>
                </a:solidFill>
              </a:rPr>
              <a:t>Ro</a:t>
            </a:r>
            <a:r>
              <a:rPr lang="en-US" dirty="0" smtClean="0">
                <a:solidFill>
                  <a:schemeClr val="bg1"/>
                </a:solidFill>
              </a:rPr>
              <a:t>lling Failover Cluster Upgrade</a:t>
            </a:r>
            <a:br>
              <a:rPr lang="en-US" dirty="0" smtClean="0">
                <a:solidFill>
                  <a:schemeClr val="bg1"/>
                </a:solidFill>
              </a:rPr>
            </a:br>
            <a:endParaRPr lang="en-US" sz="3100" dirty="0">
              <a:solidFill>
                <a:schemeClr val="bg1"/>
              </a:solidFill>
            </a:endParaRPr>
          </a:p>
        </p:txBody>
      </p:sp>
      <p:sp>
        <p:nvSpPr>
          <p:cNvPr id="28" name="Rectangle 27"/>
          <p:cNvSpPr/>
          <p:nvPr/>
        </p:nvSpPr>
        <p:spPr>
          <a:xfrm>
            <a:off x="0" y="1310640"/>
            <a:ext cx="9144000" cy="48901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003323" y="2497885"/>
            <a:ext cx="5412658" cy="1179871"/>
          </a:xfrm>
          <a:custGeom>
            <a:avLst/>
            <a:gdLst>
              <a:gd name="connsiteX0" fmla="*/ 0 w 5412658"/>
              <a:gd name="connsiteY0" fmla="*/ 1179871 h 1179871"/>
              <a:gd name="connsiteX1" fmla="*/ 899651 w 5412658"/>
              <a:gd name="connsiteY1" fmla="*/ 29497 h 1179871"/>
              <a:gd name="connsiteX2" fmla="*/ 4144296 w 5412658"/>
              <a:gd name="connsiteY2" fmla="*/ 1002890 h 1179871"/>
              <a:gd name="connsiteX3" fmla="*/ 5412658 w 5412658"/>
              <a:gd name="connsiteY3" fmla="*/ 516194 h 1179871"/>
            </a:gdLst>
            <a:ahLst/>
            <a:cxnLst>
              <a:cxn ang="0">
                <a:pos x="connsiteX0" y="connsiteY0"/>
              </a:cxn>
              <a:cxn ang="0">
                <a:pos x="connsiteX1" y="connsiteY1"/>
              </a:cxn>
              <a:cxn ang="0">
                <a:pos x="connsiteX2" y="connsiteY2"/>
              </a:cxn>
              <a:cxn ang="0">
                <a:pos x="connsiteX3" y="connsiteY3"/>
              </a:cxn>
            </a:cxnLst>
            <a:rect l="l" t="t" r="r" b="b"/>
            <a:pathLst>
              <a:path w="5412658" h="1179871">
                <a:moveTo>
                  <a:pt x="0" y="1179871"/>
                </a:moveTo>
                <a:cubicBezTo>
                  <a:pt x="104467" y="619432"/>
                  <a:pt x="208935" y="58994"/>
                  <a:pt x="899651" y="29497"/>
                </a:cubicBezTo>
                <a:cubicBezTo>
                  <a:pt x="1590367" y="0"/>
                  <a:pt x="3392128" y="921774"/>
                  <a:pt x="4144296" y="1002890"/>
                </a:cubicBezTo>
                <a:cubicBezTo>
                  <a:pt x="4896464" y="1084006"/>
                  <a:pt x="5154561" y="800100"/>
                  <a:pt x="5412658" y="516194"/>
                </a:cubicBezTo>
              </a:path>
            </a:pathLst>
          </a:custGeom>
          <a:solidFill>
            <a:schemeClr val="bg1"/>
          </a:solidFill>
          <a:ln w="31750" cap="rnd">
            <a:solidFill>
              <a:schemeClr val="tx1"/>
            </a:solidFill>
            <a:headEnd type="oval"/>
            <a:tailEnd type="triangle" w="lg"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ounded Rectangle 29"/>
          <p:cNvSpPr/>
          <p:nvPr/>
        </p:nvSpPr>
        <p:spPr>
          <a:xfrm>
            <a:off x="990600" y="2377440"/>
            <a:ext cx="5638800" cy="3810000"/>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371600" y="3270250"/>
            <a:ext cx="1066800" cy="2697057"/>
          </a:xfrm>
          <a:prstGeom prst="rect">
            <a:avLst/>
          </a:prstGeom>
          <a:noFill/>
        </p:spPr>
      </p:pic>
      <p:sp>
        <p:nvSpPr>
          <p:cNvPr id="32" name="Freeform 31"/>
          <p:cNvSpPr/>
          <p:nvPr/>
        </p:nvSpPr>
        <p:spPr>
          <a:xfrm>
            <a:off x="2209800" y="4587240"/>
            <a:ext cx="1066800" cy="457201"/>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429000" y="4892040"/>
            <a:ext cx="1219200" cy="787400"/>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5410200" y="5501640"/>
            <a:ext cx="1219200" cy="369332"/>
          </a:xfrm>
          <a:prstGeom prst="rect">
            <a:avLst/>
          </a:prstGeom>
          <a:noFill/>
        </p:spPr>
        <p:txBody>
          <a:bodyPr wrap="square" rtlCol="0">
            <a:spAutoFit/>
          </a:bodyPr>
          <a:lstStyle/>
          <a:p>
            <a:r>
              <a:rPr lang="en-US" dirty="0" smtClean="0"/>
              <a:t>Passive</a:t>
            </a:r>
            <a:endParaRPr lang="en-US" dirty="0"/>
          </a:p>
        </p:txBody>
      </p:sp>
      <p:sp>
        <p:nvSpPr>
          <p:cNvPr id="35" name="TextBox 34"/>
          <p:cNvSpPr txBox="1"/>
          <p:nvPr/>
        </p:nvSpPr>
        <p:spPr>
          <a:xfrm>
            <a:off x="1143000" y="5425440"/>
            <a:ext cx="1199322" cy="369332"/>
          </a:xfrm>
          <a:prstGeom prst="rect">
            <a:avLst/>
          </a:prstGeom>
          <a:noFill/>
        </p:spPr>
        <p:txBody>
          <a:bodyPr wrap="square" rtlCol="0">
            <a:spAutoFit/>
          </a:bodyPr>
          <a:lstStyle/>
          <a:p>
            <a:r>
              <a:rPr lang="en-US" dirty="0" smtClean="0"/>
              <a:t>Active</a:t>
            </a:r>
            <a:endParaRPr lang="en-US" dirty="0"/>
          </a:p>
        </p:txBody>
      </p:sp>
      <p:pic>
        <p:nvPicPr>
          <p:cNvPr id="36"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7315200" y="2064679"/>
            <a:ext cx="1066800" cy="2697057"/>
          </a:xfrm>
          <a:prstGeom prst="rect">
            <a:avLst/>
          </a:prstGeom>
          <a:noFill/>
        </p:spPr>
      </p:pic>
      <p:sp>
        <p:nvSpPr>
          <p:cNvPr id="37" name="TextBox 36"/>
          <p:cNvSpPr txBox="1"/>
          <p:nvPr/>
        </p:nvSpPr>
        <p:spPr>
          <a:xfrm rot="5400000">
            <a:off x="7789277" y="2970163"/>
            <a:ext cx="1676400" cy="338554"/>
          </a:xfrm>
          <a:prstGeom prst="rect">
            <a:avLst/>
          </a:prstGeom>
          <a:noFill/>
        </p:spPr>
        <p:txBody>
          <a:bodyPr wrap="square" rtlCol="0">
            <a:spAutoFit/>
          </a:bodyPr>
          <a:lstStyle/>
          <a:p>
            <a:r>
              <a:rPr lang="en-US" sz="1600" b="1" dirty="0" smtClean="0">
                <a:solidFill>
                  <a:schemeClr val="accent1"/>
                </a:solidFill>
              </a:rPr>
              <a:t>Mirrored SQL</a:t>
            </a:r>
            <a:endParaRPr lang="en-US" sz="1600" b="1" dirty="0">
              <a:solidFill>
                <a:schemeClr val="accent1"/>
              </a:solidFill>
            </a:endParaRPr>
          </a:p>
        </p:txBody>
      </p:sp>
      <p:sp>
        <p:nvSpPr>
          <p:cNvPr id="38" name="TextBox 37"/>
          <p:cNvSpPr txBox="1"/>
          <p:nvPr/>
        </p:nvSpPr>
        <p:spPr>
          <a:xfrm>
            <a:off x="6095999" y="1310640"/>
            <a:ext cx="2856931" cy="830997"/>
          </a:xfrm>
          <a:prstGeom prst="rect">
            <a:avLst/>
          </a:prstGeom>
          <a:noFill/>
        </p:spPr>
        <p:txBody>
          <a:bodyPr wrap="square" rtlCol="0">
            <a:spAutoFit/>
          </a:bodyPr>
          <a:lstStyle/>
          <a:p>
            <a:r>
              <a:rPr lang="en-US" sz="1600" dirty="0" smtClean="0">
                <a:solidFill>
                  <a:schemeClr val="accent1"/>
                </a:solidFill>
              </a:rPr>
              <a:t>Step #1: </a:t>
            </a:r>
            <a:r>
              <a:rPr lang="en-US" sz="900" b="1" dirty="0" smtClean="0">
                <a:solidFill>
                  <a:srgbClr val="FF0000"/>
                </a:solidFill>
              </a:rPr>
              <a:t>Note: </a:t>
            </a:r>
            <a:r>
              <a:rPr lang="en-US" sz="900" dirty="0" smtClean="0">
                <a:solidFill>
                  <a:srgbClr val="FF0000"/>
                </a:solidFill>
              </a:rPr>
              <a:t>Mirror version &gt;= Principal version</a:t>
            </a:r>
          </a:p>
          <a:p>
            <a:r>
              <a:rPr lang="en-US" sz="1600" dirty="0" smtClean="0">
                <a:solidFill>
                  <a:schemeClr val="accent1"/>
                </a:solidFill>
              </a:rPr>
              <a:t>Upgrade to SQL Server</a:t>
            </a:r>
            <a:r>
              <a:rPr lang="en-US" sz="1600" baseline="30000" dirty="0" smtClean="0">
                <a:solidFill>
                  <a:schemeClr val="accent1"/>
                </a:solidFill>
              </a:rPr>
              <a:t> ®</a:t>
            </a:r>
            <a:r>
              <a:rPr lang="en-US" sz="1600" dirty="0" smtClean="0">
                <a:solidFill>
                  <a:schemeClr val="accent1"/>
                </a:solidFill>
              </a:rPr>
              <a:t> 2008 on Mirrored Instance</a:t>
            </a:r>
            <a:endParaRPr lang="en-US" sz="1600" dirty="0">
              <a:solidFill>
                <a:schemeClr val="accent1"/>
              </a:solidFill>
            </a:endParaRPr>
          </a:p>
        </p:txBody>
      </p:sp>
      <p:sp>
        <p:nvSpPr>
          <p:cNvPr id="49" name="TextBox 48"/>
          <p:cNvSpPr txBox="1"/>
          <p:nvPr/>
        </p:nvSpPr>
        <p:spPr>
          <a:xfrm>
            <a:off x="2355809" y="1433362"/>
            <a:ext cx="3361328" cy="861774"/>
          </a:xfrm>
          <a:prstGeom prst="rect">
            <a:avLst/>
          </a:prstGeom>
          <a:solidFill>
            <a:schemeClr val="bg1">
              <a:lumMod val="85000"/>
            </a:schemeClr>
          </a:solidFill>
          <a:effectLst>
            <a:innerShdw blurRad="63500" dist="50800" dir="2700000">
              <a:prstClr val="black">
                <a:alpha val="50000"/>
              </a:prstClr>
            </a:innerShdw>
          </a:effectLst>
        </p:spPr>
        <p:txBody>
          <a:bodyPr wrap="square" rtlCol="0">
            <a:spAutoFit/>
          </a:bodyPr>
          <a:lstStyle/>
          <a:p>
            <a:r>
              <a:rPr lang="en-US" dirty="0" smtClean="0"/>
              <a:t>Step#2: </a:t>
            </a:r>
            <a:r>
              <a:rPr lang="en-US" sz="1600" dirty="0" smtClean="0"/>
              <a:t>Manual Failover to the database mirroring  partner for each database</a:t>
            </a:r>
            <a:endParaRPr lang="en-US" sz="1600" dirty="0"/>
          </a:p>
        </p:txBody>
      </p:sp>
      <p:sp>
        <p:nvSpPr>
          <p:cNvPr id="50" name="Bent Arrow 49"/>
          <p:cNvSpPr/>
          <p:nvPr/>
        </p:nvSpPr>
        <p:spPr>
          <a:xfrm rot="10800000">
            <a:off x="6885436" y="4692060"/>
            <a:ext cx="1338100" cy="12850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51"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4495800" y="3835430"/>
            <a:ext cx="990600" cy="2504410"/>
          </a:xfrm>
          <a:prstGeom prst="rect">
            <a:avLst/>
          </a:prstGeom>
          <a:noFill/>
        </p:spPr>
      </p:pic>
      <p:sp>
        <p:nvSpPr>
          <p:cNvPr id="52" name="TextBox 51"/>
          <p:cNvSpPr txBox="1"/>
          <p:nvPr/>
        </p:nvSpPr>
        <p:spPr>
          <a:xfrm>
            <a:off x="7239000" y="4053840"/>
            <a:ext cx="1447800" cy="646331"/>
          </a:xfrm>
          <a:prstGeom prst="rect">
            <a:avLst/>
          </a:prstGeom>
          <a:solidFill>
            <a:schemeClr val="accent2"/>
          </a:solidFill>
        </p:spPr>
        <p:txBody>
          <a:bodyPr wrap="square" rtlCol="0">
            <a:spAutoFit/>
          </a:bodyPr>
          <a:lstStyle/>
          <a:p>
            <a:r>
              <a:rPr lang="en-US" b="1" dirty="0" smtClean="0">
                <a:solidFill>
                  <a:schemeClr val="bg1"/>
                </a:solidFill>
              </a:rPr>
              <a:t>Mirroring  suspended</a:t>
            </a:r>
            <a:endParaRPr lang="en-US" b="1" dirty="0">
              <a:solidFill>
                <a:schemeClr val="bg1"/>
              </a:solidFill>
            </a:endParaRPr>
          </a:p>
        </p:txBody>
      </p:sp>
      <p:sp>
        <p:nvSpPr>
          <p:cNvPr id="53" name="TextBox 52"/>
          <p:cNvSpPr txBox="1"/>
          <p:nvPr/>
        </p:nvSpPr>
        <p:spPr>
          <a:xfrm>
            <a:off x="7288567" y="2188008"/>
            <a:ext cx="1262924" cy="523220"/>
          </a:xfrm>
          <a:prstGeom prst="rect">
            <a:avLst/>
          </a:prstGeom>
          <a:noFill/>
        </p:spPr>
        <p:txBody>
          <a:bodyPr wrap="square" rtlCol="0">
            <a:spAutoFit/>
          </a:bodyPr>
          <a:lstStyle/>
          <a:p>
            <a:r>
              <a:rPr lang="en-US" sz="1400" b="1" dirty="0" smtClean="0">
                <a:solidFill>
                  <a:srgbClr val="F3AF35"/>
                </a:solidFill>
              </a:rPr>
              <a:t>SQL Server® 2008</a:t>
            </a:r>
            <a:endParaRPr lang="en-US" sz="1400" b="1" dirty="0">
              <a:solidFill>
                <a:srgbClr val="F3AF35"/>
              </a:solidFill>
            </a:endParaRPr>
          </a:p>
        </p:txBody>
      </p:sp>
      <p:sp>
        <p:nvSpPr>
          <p:cNvPr id="54" name="TextBox 53"/>
          <p:cNvSpPr txBox="1"/>
          <p:nvPr/>
        </p:nvSpPr>
        <p:spPr>
          <a:xfrm>
            <a:off x="2819399" y="3215640"/>
            <a:ext cx="2284864" cy="369332"/>
          </a:xfrm>
          <a:prstGeom prst="rect">
            <a:avLst/>
          </a:prstGeom>
          <a:noFill/>
        </p:spPr>
        <p:txBody>
          <a:bodyPr wrap="square" rtlCol="0">
            <a:spAutoFit/>
          </a:bodyPr>
          <a:lstStyle/>
          <a:p>
            <a:r>
              <a:rPr lang="en-US" dirty="0" smtClean="0"/>
              <a:t>SQL Server® Cluster</a:t>
            </a:r>
            <a:endParaRPr lang="en-US" dirty="0"/>
          </a:p>
        </p:txBody>
      </p:sp>
      <p:sp>
        <p:nvSpPr>
          <p:cNvPr id="55" name="TextBox 54"/>
          <p:cNvSpPr txBox="1"/>
          <p:nvPr/>
        </p:nvSpPr>
        <p:spPr>
          <a:xfrm rot="5400000">
            <a:off x="7957066" y="2878574"/>
            <a:ext cx="1371600" cy="369332"/>
          </a:xfrm>
          <a:prstGeom prst="rect">
            <a:avLst/>
          </a:prstGeom>
          <a:noFill/>
        </p:spPr>
        <p:txBody>
          <a:bodyPr wrap="square" rtlCol="0">
            <a:spAutoFit/>
          </a:bodyPr>
          <a:lstStyle/>
          <a:p>
            <a:r>
              <a:rPr lang="en-US" dirty="0" smtClean="0">
                <a:solidFill>
                  <a:schemeClr val="accent1"/>
                </a:solidFill>
              </a:rPr>
              <a:t>Principal</a:t>
            </a:r>
            <a:endParaRPr lang="en-US" dirty="0">
              <a:solidFill>
                <a:schemeClr val="accent1"/>
              </a:solidFill>
            </a:endParaRPr>
          </a:p>
        </p:txBody>
      </p:sp>
      <p:sp>
        <p:nvSpPr>
          <p:cNvPr id="56" name="16-Point Star 55"/>
          <p:cNvSpPr/>
          <p:nvPr/>
        </p:nvSpPr>
        <p:spPr>
          <a:xfrm>
            <a:off x="457199" y="1767840"/>
            <a:ext cx="1753738" cy="1447800"/>
          </a:xfrm>
          <a:prstGeom prst="star16">
            <a:avLst/>
          </a:prstGeom>
          <a:solidFill>
            <a:srgbClr val="F6AE1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SQL</a:t>
            </a:r>
          </a:p>
          <a:p>
            <a:pPr algn="ctr"/>
            <a:r>
              <a:rPr lang="en-US" b="1" dirty="0" smtClean="0">
                <a:solidFill>
                  <a:schemeClr val="tx1"/>
                </a:solidFill>
              </a:rPr>
              <a:t>Server® 2008</a:t>
            </a:r>
            <a:endParaRPr lang="en-US" b="1" dirty="0">
              <a:solidFill>
                <a:schemeClr val="tx1"/>
              </a:solidFill>
            </a:endParaRPr>
          </a:p>
        </p:txBody>
      </p:sp>
      <p:sp>
        <p:nvSpPr>
          <p:cNvPr id="57" name="Rectangle 56"/>
          <p:cNvSpPr/>
          <p:nvPr/>
        </p:nvSpPr>
        <p:spPr>
          <a:xfrm>
            <a:off x="7327075" y="4073632"/>
            <a:ext cx="1295400" cy="609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Mirroring resumed</a:t>
            </a:r>
            <a:endParaRPr lang="en-US" b="1" dirty="0"/>
          </a:p>
        </p:txBody>
      </p:sp>
      <p:sp>
        <p:nvSpPr>
          <p:cNvPr id="58" name="Up Arrow 57"/>
          <p:cNvSpPr/>
          <p:nvPr/>
        </p:nvSpPr>
        <p:spPr>
          <a:xfrm>
            <a:off x="7696200" y="4206240"/>
            <a:ext cx="457200"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3" descr="E:\Users\ashammou.ITS\Pictures\Microsoft Clip Organizer\j0238951.wmf"/>
          <p:cNvPicPr>
            <a:picLocks noChangeAspect="1" noChangeArrowheads="1"/>
          </p:cNvPicPr>
          <p:nvPr/>
        </p:nvPicPr>
        <p:blipFill>
          <a:blip r:embed="rId4">
            <a:duotone>
              <a:schemeClr val="accent5">
                <a:shade val="45000"/>
                <a:satMod val="135000"/>
              </a:schemeClr>
              <a:prstClr val="white"/>
            </a:duotone>
          </a:blip>
          <a:srcRect/>
          <a:stretch>
            <a:fillRect/>
          </a:stretch>
        </p:blipFill>
        <p:spPr bwMode="auto">
          <a:xfrm>
            <a:off x="7110402" y="4691260"/>
            <a:ext cx="1410335" cy="1333795"/>
          </a:xfrm>
          <a:prstGeom prst="rect">
            <a:avLst/>
          </a:prstGeom>
          <a:noFill/>
        </p:spPr>
      </p:pic>
      <p:pic>
        <p:nvPicPr>
          <p:cNvPr id="60" name="Picture 2" descr="\\sr42windham\ashammou$\My Pictures\DB\database2.gif"/>
          <p:cNvPicPr>
            <a:picLocks noChangeAspect="1" noChangeArrowheads="1"/>
          </p:cNvPicPr>
          <p:nvPr/>
        </p:nvPicPr>
        <p:blipFill>
          <a:blip r:embed="rId5"/>
          <a:srcRect/>
          <a:stretch>
            <a:fillRect/>
          </a:stretch>
        </p:blipFill>
        <p:spPr bwMode="auto">
          <a:xfrm>
            <a:off x="3124200" y="4770120"/>
            <a:ext cx="914400" cy="914400"/>
          </a:xfrm>
          <a:prstGeom prst="rect">
            <a:avLst/>
          </a:prstGeom>
          <a:noFill/>
        </p:spPr>
      </p:pic>
      <p:sp>
        <p:nvSpPr>
          <p:cNvPr id="61" name="Rounded Rectangle 60"/>
          <p:cNvSpPr/>
          <p:nvPr/>
        </p:nvSpPr>
        <p:spPr>
          <a:xfrm>
            <a:off x="2402105" y="3111990"/>
            <a:ext cx="2743200" cy="259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Step #3:</a:t>
            </a:r>
          </a:p>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Upgrade Cluster to SQL Server® 2008</a:t>
            </a:r>
          </a:p>
          <a:p>
            <a:pPr algn="ct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2" name="TextBox 61"/>
          <p:cNvSpPr txBox="1"/>
          <p:nvPr/>
        </p:nvSpPr>
        <p:spPr>
          <a:xfrm>
            <a:off x="2407817" y="1462235"/>
            <a:ext cx="3377686" cy="861774"/>
          </a:xfrm>
          <a:prstGeom prst="rect">
            <a:avLst/>
          </a:prstGeom>
          <a:solidFill>
            <a:schemeClr val="bg1">
              <a:lumMod val="85000"/>
            </a:schemeClr>
          </a:solidFill>
          <a:effectLst>
            <a:innerShdw blurRad="63500" dist="50800" dir="2700000">
              <a:prstClr val="black">
                <a:alpha val="50000"/>
              </a:prstClr>
            </a:innerShdw>
          </a:effectLst>
        </p:spPr>
        <p:txBody>
          <a:bodyPr wrap="square" rtlCol="0">
            <a:spAutoFit/>
          </a:bodyPr>
          <a:lstStyle/>
          <a:p>
            <a:r>
              <a:rPr lang="en-US" dirty="0" smtClean="0">
                <a:solidFill>
                  <a:schemeClr val="accent1"/>
                </a:solidFill>
              </a:rPr>
              <a:t>Step#4: </a:t>
            </a:r>
            <a:r>
              <a:rPr lang="en-US" sz="1600" dirty="0" smtClean="0">
                <a:solidFill>
                  <a:schemeClr val="accent1"/>
                </a:solidFill>
              </a:rPr>
              <a:t>Manual Failover to the database mirroring  partner for each database</a:t>
            </a:r>
            <a:endParaRPr lang="en-US" sz="1600" dirty="0">
              <a:solidFill>
                <a:schemeClr val="accent1"/>
              </a:solidFill>
            </a:endParaRPr>
          </a:p>
        </p:txBody>
      </p:sp>
      <p:sp>
        <p:nvSpPr>
          <p:cNvPr id="39" name="TextBox 38"/>
          <p:cNvSpPr txBox="1"/>
          <p:nvPr/>
        </p:nvSpPr>
        <p:spPr>
          <a:xfrm>
            <a:off x="3052482" y="874059"/>
            <a:ext cx="2476319" cy="369332"/>
          </a:xfrm>
          <a:prstGeom prst="rect">
            <a:avLst/>
          </a:prstGeom>
          <a:noFill/>
        </p:spPr>
        <p:txBody>
          <a:bodyPr wrap="none" rtlCol="0">
            <a:spAutoFit/>
          </a:bodyPr>
          <a:lstStyle/>
          <a:p>
            <a:r>
              <a:rPr lang="en-US" i="1" dirty="0" smtClean="0">
                <a:solidFill>
                  <a:schemeClr val="accent1"/>
                </a:solidFill>
              </a:rPr>
              <a:t>With</a:t>
            </a:r>
            <a:r>
              <a:rPr lang="en-US" dirty="0" smtClean="0">
                <a:solidFill>
                  <a:schemeClr val="accent1"/>
                </a:solidFill>
              </a:rPr>
              <a:t> database mirroring</a:t>
            </a:r>
            <a:endParaRPr lang="en-US" dirty="0">
              <a:solidFill>
                <a:schemeClr val="accent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6"/>
                                        </p:tgtEl>
                                      </p:cBhvr>
                                    </p:animEffect>
                                    <p:animScale>
                                      <p:cBhvr>
                                        <p:cTn id="7" dur="250" autoRev="1" fill="hold"/>
                                        <p:tgtEl>
                                          <p:spTgt spid="3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20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type="lt">
                                    <p:tmPct val="0"/>
                                  </p:iterate>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ppt_x"/>
                                          </p:val>
                                        </p:tav>
                                        <p:tav tm="100000">
                                          <p:val>
                                            <p:strVal val="#ppt_x"/>
                                          </p:val>
                                        </p:tav>
                                      </p:tavLst>
                                    </p:anim>
                                    <p:anim calcmode="lin" valueType="num">
                                      <p:cBhvr additive="base">
                                        <p:cTn id="1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770" decel="100000"/>
                                        <p:tgtEl>
                                          <p:spTgt spid="49"/>
                                        </p:tgtEl>
                                      </p:cBhvr>
                                    </p:animEffect>
                                    <p:animScale>
                                      <p:cBhvr>
                                        <p:cTn id="24" dur="770" decel="100000"/>
                                        <p:tgtEl>
                                          <p:spTgt spid="49"/>
                                        </p:tgtEl>
                                      </p:cBhvr>
                                      <p:from x="10000" y="10000"/>
                                      <p:to x="200000" y="450000"/>
                                    </p:animScale>
                                    <p:animScale>
                                      <p:cBhvr>
                                        <p:cTn id="25" dur="1230" accel="100000" fill="hold">
                                          <p:stCondLst>
                                            <p:cond delay="770"/>
                                          </p:stCondLst>
                                        </p:cTn>
                                        <p:tgtEl>
                                          <p:spTgt spid="49"/>
                                        </p:tgtEl>
                                      </p:cBhvr>
                                      <p:from x="200000" y="450000"/>
                                      <p:to x="100000" y="100000"/>
                                    </p:animScale>
                                    <p:set>
                                      <p:cBhvr>
                                        <p:cTn id="26" dur="770" fill="hold"/>
                                        <p:tgtEl>
                                          <p:spTgt spid="49"/>
                                        </p:tgtEl>
                                        <p:attrNameLst>
                                          <p:attrName>ppt_x</p:attrName>
                                        </p:attrNameLst>
                                      </p:cBhvr>
                                      <p:to>
                                        <p:strVal val="(0.5)"/>
                                      </p:to>
                                    </p:set>
                                    <p:anim from="(0.5)" to="(#ppt_x)" calcmode="lin" valueType="num">
                                      <p:cBhvr>
                                        <p:cTn id="27" dur="1230" accel="100000" fill="hold">
                                          <p:stCondLst>
                                            <p:cond delay="770"/>
                                          </p:stCondLst>
                                        </p:cTn>
                                        <p:tgtEl>
                                          <p:spTgt spid="49"/>
                                        </p:tgtEl>
                                        <p:attrNameLst>
                                          <p:attrName>ppt_x</p:attrName>
                                        </p:attrNameLst>
                                      </p:cBhvr>
                                    </p:anim>
                                    <p:set>
                                      <p:cBhvr>
                                        <p:cTn id="28" dur="770" fill="hold"/>
                                        <p:tgtEl>
                                          <p:spTgt spid="49"/>
                                        </p:tgtEl>
                                        <p:attrNameLst>
                                          <p:attrName>ppt_y</p:attrName>
                                        </p:attrNameLst>
                                      </p:cBhvr>
                                      <p:to>
                                        <p:strVal val="(#ppt_y+0.4)"/>
                                      </p:to>
                                    </p:set>
                                    <p:anim from="(#ppt_y+0.4)" to="(#ppt_y)" calcmode="lin" valueType="num">
                                      <p:cBhvr>
                                        <p:cTn id="29" dur="1230" accel="100000" fill="hold">
                                          <p:stCondLst>
                                            <p:cond delay="770"/>
                                          </p:stCondLst>
                                        </p:cTn>
                                        <p:tgtEl>
                                          <p:spTgt spid="49"/>
                                        </p:tgtEl>
                                        <p:attrNameLst>
                                          <p:attrName>ppt_y</p:attrName>
                                        </p:attrNameLst>
                                      </p:cBhvr>
                                    </p:anim>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2000"/>
                                        <p:tgtEl>
                                          <p:spTgt spid="5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xit" presetSubtype="4" fill="hold" grpId="0" nodeType="clickEffect">
                                  <p:stCondLst>
                                    <p:cond delay="0"/>
                                  </p:stCondLst>
                                  <p:childTnLst>
                                    <p:animEffect transition="out" filter="wipe(down)">
                                      <p:cBhvr>
                                        <p:cTn id="37" dur="500"/>
                                        <p:tgtEl>
                                          <p:spTgt spid="37"/>
                                        </p:tgtEl>
                                      </p:cBhvr>
                                    </p:animEffect>
                                    <p:set>
                                      <p:cBhvr>
                                        <p:cTn id="38" dur="1" fill="hold">
                                          <p:stCondLst>
                                            <p:cond delay="499"/>
                                          </p:stCondLst>
                                        </p:cTn>
                                        <p:tgtEl>
                                          <p:spTgt spid="37"/>
                                        </p:tgtEl>
                                        <p:attrNameLst>
                                          <p:attrName>style.visibility</p:attrName>
                                        </p:attrNameLst>
                                      </p:cBhvr>
                                      <p:to>
                                        <p:strVal val="hidden"/>
                                      </p:to>
                                    </p:set>
                                  </p:childTnLst>
                                </p:cTn>
                              </p:par>
                              <p:par>
                                <p:cTn id="39" presetID="47" presetClass="entr" presetSubtype="0"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1000"/>
                                        <p:tgtEl>
                                          <p:spTgt spid="55"/>
                                        </p:tgtEl>
                                      </p:cBhvr>
                                    </p:animEffect>
                                    <p:anim calcmode="lin" valueType="num">
                                      <p:cBhvr>
                                        <p:cTn id="42" dur="1000" fill="hold"/>
                                        <p:tgtEl>
                                          <p:spTgt spid="55"/>
                                        </p:tgtEl>
                                        <p:attrNameLst>
                                          <p:attrName>ppt_x</p:attrName>
                                        </p:attrNameLst>
                                      </p:cBhvr>
                                      <p:tavLst>
                                        <p:tav tm="0">
                                          <p:val>
                                            <p:strVal val="#ppt_x"/>
                                          </p:val>
                                        </p:tav>
                                        <p:tav tm="100000">
                                          <p:val>
                                            <p:strVal val="#ppt_x"/>
                                          </p:val>
                                        </p:tav>
                                      </p:tavLst>
                                    </p:anim>
                                    <p:anim calcmode="lin" valueType="num">
                                      <p:cBhvr>
                                        <p:cTn id="43"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51" presetClass="entr" presetSubtype="0" fill="hold" grpId="0" nodeType="click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770" decel="100000"/>
                                        <p:tgtEl>
                                          <p:spTgt spid="61"/>
                                        </p:tgtEl>
                                      </p:cBhvr>
                                    </p:animEffect>
                                    <p:animScale>
                                      <p:cBhvr>
                                        <p:cTn id="49" dur="770" decel="100000"/>
                                        <p:tgtEl>
                                          <p:spTgt spid="61"/>
                                        </p:tgtEl>
                                      </p:cBhvr>
                                      <p:from x="10000" y="10000"/>
                                      <p:to x="200000" y="450000"/>
                                    </p:animScale>
                                    <p:animScale>
                                      <p:cBhvr>
                                        <p:cTn id="50" dur="1230" accel="100000" fill="hold">
                                          <p:stCondLst>
                                            <p:cond delay="770"/>
                                          </p:stCondLst>
                                        </p:cTn>
                                        <p:tgtEl>
                                          <p:spTgt spid="61"/>
                                        </p:tgtEl>
                                      </p:cBhvr>
                                      <p:from x="200000" y="450000"/>
                                      <p:to x="100000" y="100000"/>
                                    </p:animScale>
                                    <p:set>
                                      <p:cBhvr>
                                        <p:cTn id="51" dur="770" fill="hold"/>
                                        <p:tgtEl>
                                          <p:spTgt spid="61"/>
                                        </p:tgtEl>
                                        <p:attrNameLst>
                                          <p:attrName>ppt_x</p:attrName>
                                        </p:attrNameLst>
                                      </p:cBhvr>
                                      <p:to>
                                        <p:strVal val="(0.5)"/>
                                      </p:to>
                                    </p:set>
                                    <p:anim from="(0.5)" to="(#ppt_x)" calcmode="lin" valueType="num">
                                      <p:cBhvr>
                                        <p:cTn id="52" dur="1230" accel="100000" fill="hold">
                                          <p:stCondLst>
                                            <p:cond delay="770"/>
                                          </p:stCondLst>
                                        </p:cTn>
                                        <p:tgtEl>
                                          <p:spTgt spid="61"/>
                                        </p:tgtEl>
                                        <p:attrNameLst>
                                          <p:attrName>ppt_x</p:attrName>
                                        </p:attrNameLst>
                                      </p:cBhvr>
                                    </p:anim>
                                    <p:set>
                                      <p:cBhvr>
                                        <p:cTn id="53" dur="770" fill="hold"/>
                                        <p:tgtEl>
                                          <p:spTgt spid="61"/>
                                        </p:tgtEl>
                                        <p:attrNameLst>
                                          <p:attrName>ppt_y</p:attrName>
                                        </p:attrNameLst>
                                      </p:cBhvr>
                                      <p:to>
                                        <p:strVal val="(#ppt_y+0.4)"/>
                                      </p:to>
                                    </p:set>
                                    <p:anim from="(#ppt_y+0.4)" to="(#ppt_y)" calcmode="lin" valueType="num">
                                      <p:cBhvr>
                                        <p:cTn id="54" dur="1230" accel="100000" fill="hold">
                                          <p:stCondLst>
                                            <p:cond delay="770"/>
                                          </p:stCondLst>
                                        </p:cTn>
                                        <p:tgtEl>
                                          <p:spTgt spid="61"/>
                                        </p:tgtEl>
                                        <p:attrNameLst>
                                          <p:attrName>ppt_y</p:attrName>
                                        </p:attrNameLst>
                                      </p:cBhvr>
                                    </p:anim>
                                  </p:childTnLst>
                                </p:cTn>
                              </p:par>
                              <p:par>
                                <p:cTn id="55" presetID="10" presetClass="entr" presetSubtype="0"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2000"/>
                                        <p:tgtEl>
                                          <p:spTgt spid="58"/>
                                        </p:tgtEl>
                                      </p:cBhvr>
                                    </p:animEffect>
                                  </p:childTnLst>
                                </p:cTn>
                              </p:par>
                              <p:par>
                                <p:cTn id="58" presetID="10" presetClass="exit" presetSubtype="0" fill="hold" grpId="1" nodeType="withEffect">
                                  <p:stCondLst>
                                    <p:cond delay="0"/>
                                  </p:stCondLst>
                                  <p:childTnLst>
                                    <p:animEffect transition="out" filter="fade">
                                      <p:cBhvr>
                                        <p:cTn id="59" dur="2000"/>
                                        <p:tgtEl>
                                          <p:spTgt spid="49"/>
                                        </p:tgtEl>
                                      </p:cBhvr>
                                    </p:animEffect>
                                    <p:set>
                                      <p:cBhvr>
                                        <p:cTn id="60" dur="1" fill="hold">
                                          <p:stCondLst>
                                            <p:cond delay="1999"/>
                                          </p:stCondLst>
                                        </p:cTn>
                                        <p:tgtEl>
                                          <p:spTgt spid="49"/>
                                        </p:tgtEl>
                                        <p:attrNameLst>
                                          <p:attrName>style.visibility</p:attrName>
                                        </p:attrNameLst>
                                      </p:cBhvr>
                                      <p:to>
                                        <p:strVal val="hidden"/>
                                      </p:to>
                                    </p:set>
                                  </p:childTnLst>
                                </p:cTn>
                              </p:par>
                              <p:par>
                                <p:cTn id="61" presetID="10" presetClass="exit" presetSubtype="0" fill="hold" grpId="0" nodeType="withEffect">
                                  <p:stCondLst>
                                    <p:cond delay="0"/>
                                  </p:stCondLst>
                                  <p:childTnLst>
                                    <p:animEffect transition="out" filter="fade">
                                      <p:cBhvr>
                                        <p:cTn id="62" dur="2000"/>
                                        <p:tgtEl>
                                          <p:spTgt spid="29"/>
                                        </p:tgtEl>
                                      </p:cBhvr>
                                    </p:animEffect>
                                    <p:set>
                                      <p:cBhvr>
                                        <p:cTn id="63" dur="1" fill="hold">
                                          <p:stCondLst>
                                            <p:cond delay="1999"/>
                                          </p:stCondLst>
                                        </p:cTn>
                                        <p:tgtEl>
                                          <p:spTgt spid="29"/>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2000"/>
                                        <p:tgtEl>
                                          <p:spTgt spid="52"/>
                                        </p:tgtEl>
                                      </p:cBhvr>
                                    </p:animEffect>
                                    <p:set>
                                      <p:cBhvr>
                                        <p:cTn id="66" dur="1" fill="hold">
                                          <p:stCondLst>
                                            <p:cond delay="1999"/>
                                          </p:stCondLst>
                                        </p:cTn>
                                        <p:tgtEl>
                                          <p:spTgt spid="5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52" presetClass="entr" presetSubtype="0" fill="hold" grpId="0" nodeType="clickEffect">
                                  <p:stCondLst>
                                    <p:cond delay="0"/>
                                  </p:stCondLst>
                                  <p:childTnLst>
                                    <p:set>
                                      <p:cBhvr>
                                        <p:cTn id="70" dur="1" fill="hold">
                                          <p:stCondLst>
                                            <p:cond delay="0"/>
                                          </p:stCondLst>
                                        </p:cTn>
                                        <p:tgtEl>
                                          <p:spTgt spid="56"/>
                                        </p:tgtEl>
                                        <p:attrNameLst>
                                          <p:attrName>style.visibility</p:attrName>
                                        </p:attrNameLst>
                                      </p:cBhvr>
                                      <p:to>
                                        <p:strVal val="visible"/>
                                      </p:to>
                                    </p:set>
                                    <p:animScale>
                                      <p:cBhvr>
                                        <p:cTn id="71"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56"/>
                                        </p:tgtEl>
                                        <p:attrNameLst>
                                          <p:attrName>ppt_x</p:attrName>
                                          <p:attrName>ppt_y</p:attrName>
                                        </p:attrNameLst>
                                      </p:cBhvr>
                                    </p:animMotion>
                                    <p:animEffect transition="in" filter="fade">
                                      <p:cBhvr>
                                        <p:cTn id="73" dur="1000"/>
                                        <p:tgtEl>
                                          <p:spTgt spid="5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fade">
                                      <p:cBhvr>
                                        <p:cTn id="76" dur="2000"/>
                                        <p:tgtEl>
                                          <p:spTgt spid="57"/>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2000"/>
                                        <p:tgtEl>
                                          <p:spTgt spid="50"/>
                                        </p:tgtEl>
                                      </p:cBhvr>
                                    </p:animEffect>
                                  </p:childTnLst>
                                </p:cTn>
                              </p:par>
                              <p:par>
                                <p:cTn id="80" presetID="10" presetClass="exit" presetSubtype="0" fill="hold" nodeType="withEffect">
                                  <p:stCondLst>
                                    <p:cond delay="0"/>
                                  </p:stCondLst>
                                  <p:childTnLst>
                                    <p:animEffect transition="out" filter="fade">
                                      <p:cBhvr>
                                        <p:cTn id="81" dur="2000"/>
                                        <p:tgtEl>
                                          <p:spTgt spid="59"/>
                                        </p:tgtEl>
                                      </p:cBhvr>
                                    </p:animEffect>
                                    <p:set>
                                      <p:cBhvr>
                                        <p:cTn id="82" dur="1" fill="hold">
                                          <p:stCondLst>
                                            <p:cond delay="1999"/>
                                          </p:stCondLst>
                                        </p:cTn>
                                        <p:tgtEl>
                                          <p:spTgt spid="59"/>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2000"/>
                                        <p:tgtEl>
                                          <p:spTgt spid="58"/>
                                        </p:tgtEl>
                                      </p:cBhvr>
                                    </p:animEffect>
                                    <p:set>
                                      <p:cBhvr>
                                        <p:cTn id="85" dur="1" fill="hold">
                                          <p:stCondLst>
                                            <p:cond delay="1999"/>
                                          </p:stCondLst>
                                        </p:cTn>
                                        <p:tgtEl>
                                          <p:spTgt spid="58"/>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2000"/>
                                        <p:tgtEl>
                                          <p:spTgt spid="61"/>
                                        </p:tgtEl>
                                      </p:cBhvr>
                                    </p:animEffect>
                                    <p:set>
                                      <p:cBhvr>
                                        <p:cTn id="88" dur="1" fill="hold">
                                          <p:stCondLst>
                                            <p:cond delay="1999"/>
                                          </p:stCondLst>
                                        </p:cTn>
                                        <p:tgtEl>
                                          <p:spTgt spid="61"/>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51" presetClass="entr" presetSubtype="0" fill="hold" grpId="0" nodeType="click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fade">
                                      <p:cBhvr>
                                        <p:cTn id="93" dur="770" decel="100000"/>
                                        <p:tgtEl>
                                          <p:spTgt spid="62"/>
                                        </p:tgtEl>
                                      </p:cBhvr>
                                    </p:animEffect>
                                    <p:animScale>
                                      <p:cBhvr>
                                        <p:cTn id="94" dur="770" decel="100000"/>
                                        <p:tgtEl>
                                          <p:spTgt spid="62"/>
                                        </p:tgtEl>
                                      </p:cBhvr>
                                      <p:from x="10000" y="10000"/>
                                      <p:to x="200000" y="450000"/>
                                    </p:animScale>
                                    <p:animScale>
                                      <p:cBhvr>
                                        <p:cTn id="95" dur="1230" accel="100000" fill="hold">
                                          <p:stCondLst>
                                            <p:cond delay="770"/>
                                          </p:stCondLst>
                                        </p:cTn>
                                        <p:tgtEl>
                                          <p:spTgt spid="62"/>
                                        </p:tgtEl>
                                      </p:cBhvr>
                                      <p:from x="200000" y="450000"/>
                                      <p:to x="100000" y="100000"/>
                                    </p:animScale>
                                    <p:set>
                                      <p:cBhvr>
                                        <p:cTn id="96" dur="770" fill="hold"/>
                                        <p:tgtEl>
                                          <p:spTgt spid="62"/>
                                        </p:tgtEl>
                                        <p:attrNameLst>
                                          <p:attrName>ppt_x</p:attrName>
                                        </p:attrNameLst>
                                      </p:cBhvr>
                                      <p:to>
                                        <p:strVal val="(0.5)"/>
                                      </p:to>
                                    </p:set>
                                    <p:anim from="(0.5)" to="(#ppt_x)" calcmode="lin" valueType="num">
                                      <p:cBhvr>
                                        <p:cTn id="97" dur="1230" accel="100000" fill="hold">
                                          <p:stCondLst>
                                            <p:cond delay="770"/>
                                          </p:stCondLst>
                                        </p:cTn>
                                        <p:tgtEl>
                                          <p:spTgt spid="62"/>
                                        </p:tgtEl>
                                        <p:attrNameLst>
                                          <p:attrName>ppt_x</p:attrName>
                                        </p:attrNameLst>
                                      </p:cBhvr>
                                    </p:anim>
                                    <p:set>
                                      <p:cBhvr>
                                        <p:cTn id="98" dur="770" fill="hold"/>
                                        <p:tgtEl>
                                          <p:spTgt spid="62"/>
                                        </p:tgtEl>
                                        <p:attrNameLst>
                                          <p:attrName>ppt_y</p:attrName>
                                        </p:attrNameLst>
                                      </p:cBhvr>
                                      <p:to>
                                        <p:strVal val="(#ppt_y+0.4)"/>
                                      </p:to>
                                    </p:set>
                                    <p:anim from="(#ppt_y+0.4)" to="(#ppt_y)" calcmode="lin" valueType="num">
                                      <p:cBhvr>
                                        <p:cTn id="99" dur="1230" accel="100000" fill="hold">
                                          <p:stCondLst>
                                            <p:cond delay="770"/>
                                          </p:stCondLst>
                                        </p:cTn>
                                        <p:tgtEl>
                                          <p:spTgt spid="62"/>
                                        </p:tgtEl>
                                        <p:attrNameLst>
                                          <p:attrName>ppt_y</p:attrName>
                                        </p:attrNameLst>
                                      </p:cBhvr>
                                    </p:anim>
                                  </p:childTnLst>
                                </p:cTn>
                              </p:par>
                            </p:childTnLst>
                          </p:cTn>
                        </p:par>
                      </p:childTnLst>
                    </p:cTn>
                  </p:par>
                  <p:par>
                    <p:cTn id="100" fill="hold">
                      <p:stCondLst>
                        <p:cond delay="indefinite"/>
                      </p:stCondLst>
                      <p:childTnLst>
                        <p:par>
                          <p:cTn id="101" fill="hold">
                            <p:stCondLst>
                              <p:cond delay="0"/>
                            </p:stCondLst>
                            <p:childTnLst>
                              <p:par>
                                <p:cTn id="102" presetID="0" presetClass="path" presetSubtype="0" accel="50000" decel="50000" fill="hold" grpId="1" nodeType="clickEffect">
                                  <p:stCondLst>
                                    <p:cond delay="0"/>
                                  </p:stCondLst>
                                  <p:childTnLst>
                                    <p:animMotion origin="layout" path="M -0.01198 0.00069 C -0.26215 -0.0331 -0.51232 -0.06667 -0.65243 -0.05949 C -0.79253 -0.05232 -0.82639 0.00139 -0.85243 0.04375 C -0.87847 0.08611 -0.81614 0.16944 -0.80885 0.19444 " pathEditMode="relative" rAng="0" ptsTypes="aaaA">
                                      <p:cBhvr>
                                        <p:cTn id="103" dur="2000" fill="hold"/>
                                        <p:tgtEl>
                                          <p:spTgt spid="55"/>
                                        </p:tgtEl>
                                        <p:attrNameLst>
                                          <p:attrName>ppt_x</p:attrName>
                                          <p:attrName>ppt_y</p:attrName>
                                        </p:attrNameLst>
                                      </p:cBhvr>
                                      <p:rCtr x="-433" y="63"/>
                                    </p:animMotion>
                                  </p:childTnLst>
                                </p:cTn>
                              </p:par>
                              <p:par>
                                <p:cTn id="104" presetID="27" presetClass="emph" presetSubtype="0" fill="hold" grpId="0" nodeType="withEffect">
                                  <p:stCondLst>
                                    <p:cond delay="0"/>
                                  </p:stCondLst>
                                  <p:childTnLst>
                                    <p:animClr clrSpc="rgb">
                                      <p:cBhvr override="childStyle">
                                        <p:cTn id="105" dur="250" autoRev="1" fill="hold"/>
                                        <p:tgtEl>
                                          <p:spTgt spid="50"/>
                                        </p:tgtEl>
                                        <p:attrNameLst>
                                          <p:attrName>style.color</p:attrName>
                                        </p:attrNameLst>
                                      </p:cBhvr>
                                      <p:to>
                                        <a:schemeClr val="bg1"/>
                                      </p:to>
                                    </p:animClr>
                                    <p:animClr clrSpc="rgb">
                                      <p:cBhvr>
                                        <p:cTn id="106" dur="250" autoRev="1" fill="hold"/>
                                        <p:tgtEl>
                                          <p:spTgt spid="50"/>
                                        </p:tgtEl>
                                        <p:attrNameLst>
                                          <p:attrName>fillcolor</p:attrName>
                                        </p:attrNameLst>
                                      </p:cBhvr>
                                      <p:to>
                                        <a:schemeClr val="bg1"/>
                                      </p:to>
                                    </p:animClr>
                                    <p:set>
                                      <p:cBhvr>
                                        <p:cTn id="107" dur="250" autoRev="1" fill="hold"/>
                                        <p:tgtEl>
                                          <p:spTgt spid="50"/>
                                        </p:tgtEl>
                                        <p:attrNameLst>
                                          <p:attrName>fill.type</p:attrName>
                                        </p:attrNameLst>
                                      </p:cBhvr>
                                      <p:to>
                                        <p:strVal val="solid"/>
                                      </p:to>
                                    </p:set>
                                    <p:set>
                                      <p:cBhvr>
                                        <p:cTn id="108" dur="250" autoRev="1" fill="hold"/>
                                        <p:tgtEl>
                                          <p:spTgt spid="50"/>
                                        </p:tgtEl>
                                        <p:attrNameLst>
                                          <p:attrName>fill.on</p:attrName>
                                        </p:attrNameLst>
                                      </p:cBhvr>
                                      <p:to>
                                        <p:strVal val="true"/>
                                      </p:to>
                                    </p:set>
                                  </p:childTnLst>
                                </p:cTn>
                              </p:par>
                              <p:par>
                                <p:cTn id="109" presetID="10" presetClass="entr" presetSubtype="0" fill="hold" grpId="1"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7" grpId="0"/>
      <p:bldP spid="38" grpId="0"/>
      <p:bldP spid="49" grpId="0" animBg="1"/>
      <p:bldP spid="49" grpId="1" animBg="1"/>
      <p:bldP spid="50" grpId="0" animBg="1"/>
      <p:bldP spid="50" grpId="1" animBg="1"/>
      <p:bldP spid="52" grpId="0" animBg="1"/>
      <p:bldP spid="52" grpId="1" animBg="1"/>
      <p:bldP spid="53" grpId="0"/>
      <p:bldP spid="55" grpId="0"/>
      <p:bldP spid="55" grpId="1"/>
      <p:bldP spid="56" grpId="0" animBg="1"/>
      <p:bldP spid="57" grpId="0" animBg="1"/>
      <p:bldP spid="58" grpId="0" animBg="1"/>
      <p:bldP spid="58" grpId="1" animBg="1"/>
      <p:bldP spid="61" grpId="0" animBg="1"/>
      <p:bldP spid="61" grpId="1" animBg="1"/>
      <p:bldP spid="6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1" cy="664797"/>
          </a:xfrm>
          <a:solidFill>
            <a:schemeClr val="accent1"/>
          </a:solidFill>
        </p:spPr>
        <p:txBody>
          <a:bodyPr/>
          <a:lstStyle/>
          <a:p>
            <a:r>
              <a:rPr lang="en-US" dirty="0" smtClean="0">
                <a:solidFill>
                  <a:schemeClr val="bg1"/>
                </a:solidFill>
              </a:rPr>
              <a:t>Failover during upgrade</a:t>
            </a:r>
            <a:endParaRPr lang="en-US" dirty="0">
              <a:solidFill>
                <a:schemeClr val="bg1"/>
              </a:solidFill>
            </a:endParaRPr>
          </a:p>
        </p:txBody>
      </p:sp>
      <p:pic>
        <p:nvPicPr>
          <p:cNvPr id="4" name="Picture 2" descr="E:\Users\ashammou.ITS\AppData\Local\Microsoft\Windows\Temporary Internet Files\Content.IE5\5UFWJ0G8\MCj04352420000[1].png"/>
          <p:cNvPicPr>
            <a:picLocks noChangeAspect="1" noChangeArrowheads="1"/>
          </p:cNvPicPr>
          <p:nvPr/>
        </p:nvPicPr>
        <p:blipFill>
          <a:blip r:embed="rId4"/>
          <a:srcRect/>
          <a:stretch>
            <a:fillRect/>
          </a:stretch>
        </p:blipFill>
        <p:spPr bwMode="auto">
          <a:xfrm>
            <a:off x="1030942" y="1406563"/>
            <a:ext cx="988188" cy="1955202"/>
          </a:xfrm>
          <a:prstGeom prst="rect">
            <a:avLst/>
          </a:prstGeom>
          <a:noFill/>
        </p:spPr>
      </p:pic>
      <p:pic>
        <p:nvPicPr>
          <p:cNvPr id="5" name="Picture 2" descr="E:\Users\ashammou.ITS\AppData\Local\Microsoft\Windows\Temporary Internet Files\Content.IE5\5UFWJ0G8\MCj04352420000[1].png"/>
          <p:cNvPicPr>
            <a:picLocks noChangeAspect="1" noChangeArrowheads="1"/>
          </p:cNvPicPr>
          <p:nvPr/>
        </p:nvPicPr>
        <p:blipFill>
          <a:blip r:embed="rId4"/>
          <a:srcRect/>
          <a:stretch>
            <a:fillRect/>
          </a:stretch>
        </p:blipFill>
        <p:spPr bwMode="auto">
          <a:xfrm>
            <a:off x="4137212" y="3961504"/>
            <a:ext cx="906633" cy="1793837"/>
          </a:xfrm>
          <a:prstGeom prst="rect">
            <a:avLst/>
          </a:prstGeom>
          <a:noFill/>
        </p:spPr>
      </p:pic>
      <p:pic>
        <p:nvPicPr>
          <p:cNvPr id="6" name="Picture 2" descr="E:\Users\ashammou.ITS\AppData\Local\Microsoft\Windows\Temporary Internet Files\Content.IE5\5UFWJ0G8\MCj04352420000[1].png"/>
          <p:cNvPicPr>
            <a:picLocks noChangeAspect="1" noChangeArrowheads="1"/>
          </p:cNvPicPr>
          <p:nvPr/>
        </p:nvPicPr>
        <p:blipFill>
          <a:blip r:embed="rId4"/>
          <a:srcRect/>
          <a:stretch>
            <a:fillRect/>
          </a:stretch>
        </p:blipFill>
        <p:spPr bwMode="auto">
          <a:xfrm>
            <a:off x="1196788" y="3912197"/>
            <a:ext cx="945145" cy="1870038"/>
          </a:xfrm>
          <a:prstGeom prst="rect">
            <a:avLst/>
          </a:prstGeom>
          <a:noFill/>
        </p:spPr>
      </p:pic>
      <p:pic>
        <p:nvPicPr>
          <p:cNvPr id="7" name="Picture 2" descr="E:\Users\ashammou.ITS\AppData\Local\Microsoft\Windows\Temporary Internet Files\Content.IE5\5UFWJ0G8\MCj04352420000[1].png"/>
          <p:cNvPicPr>
            <a:picLocks noChangeAspect="1" noChangeArrowheads="1"/>
          </p:cNvPicPr>
          <p:nvPr/>
        </p:nvPicPr>
        <p:blipFill>
          <a:blip r:embed="rId4"/>
          <a:srcRect/>
          <a:stretch>
            <a:fillRect/>
          </a:stretch>
        </p:blipFill>
        <p:spPr bwMode="auto">
          <a:xfrm>
            <a:off x="3984813" y="1482761"/>
            <a:ext cx="983658" cy="1946238"/>
          </a:xfrm>
          <a:prstGeom prst="rect">
            <a:avLst/>
          </a:prstGeom>
          <a:noFill/>
        </p:spPr>
      </p:pic>
      <p:sp>
        <p:nvSpPr>
          <p:cNvPr id="8" name="TextBox 7"/>
          <p:cNvSpPr txBox="1"/>
          <p:nvPr/>
        </p:nvSpPr>
        <p:spPr>
          <a:xfrm>
            <a:off x="757518" y="3150197"/>
            <a:ext cx="1521041" cy="307777"/>
          </a:xfrm>
          <a:prstGeom prst="rect">
            <a:avLst/>
          </a:prstGeom>
          <a:solidFill>
            <a:srgbClr val="0070C0"/>
          </a:solidFill>
        </p:spPr>
        <p:txBody>
          <a:bodyPr wrap="square" rtlCol="0">
            <a:spAutoFit/>
          </a:bodyPr>
          <a:lstStyle/>
          <a:p>
            <a:r>
              <a:rPr lang="en-US" sz="1400" b="1" dirty="0" smtClean="0">
                <a:solidFill>
                  <a:schemeClr val="bg1"/>
                </a:solidFill>
              </a:rPr>
              <a:t>SQL Server® 2008</a:t>
            </a:r>
            <a:endParaRPr lang="en-US" sz="1400" b="1" dirty="0">
              <a:solidFill>
                <a:schemeClr val="bg1"/>
              </a:solidFill>
            </a:endParaRPr>
          </a:p>
        </p:txBody>
      </p:sp>
      <p:sp>
        <p:nvSpPr>
          <p:cNvPr id="9" name="TextBox 8"/>
          <p:cNvSpPr txBox="1"/>
          <p:nvPr/>
        </p:nvSpPr>
        <p:spPr>
          <a:xfrm>
            <a:off x="3962401" y="5413785"/>
            <a:ext cx="1521041"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b="1" dirty="0" smtClean="0">
                <a:solidFill>
                  <a:schemeClr val="bg1"/>
                </a:solidFill>
              </a:rPr>
              <a:t>SQL Server® 2005</a:t>
            </a:r>
            <a:endParaRPr lang="en-US" sz="1400" b="1" dirty="0">
              <a:solidFill>
                <a:schemeClr val="bg1"/>
              </a:solidFill>
            </a:endParaRPr>
          </a:p>
        </p:txBody>
      </p:sp>
      <p:sp>
        <p:nvSpPr>
          <p:cNvPr id="10" name="TextBox 9"/>
          <p:cNvSpPr txBox="1"/>
          <p:nvPr/>
        </p:nvSpPr>
        <p:spPr>
          <a:xfrm>
            <a:off x="842683" y="5427232"/>
            <a:ext cx="1521041" cy="307777"/>
          </a:xfrm>
          <a:prstGeom prst="rect">
            <a:avLst/>
          </a:prstGeom>
          <a:solidFill>
            <a:srgbClr val="0070C0"/>
          </a:solidFill>
        </p:spPr>
        <p:txBody>
          <a:bodyPr wrap="square" rtlCol="0">
            <a:spAutoFit/>
          </a:bodyPr>
          <a:lstStyle/>
          <a:p>
            <a:r>
              <a:rPr lang="en-US" sz="1400" b="1" dirty="0" smtClean="0">
                <a:solidFill>
                  <a:schemeClr val="bg1"/>
                </a:solidFill>
              </a:rPr>
              <a:t>SQL Server® 2008</a:t>
            </a:r>
            <a:endParaRPr lang="en-US" sz="1400" b="1" dirty="0">
              <a:solidFill>
                <a:schemeClr val="bg1"/>
              </a:solidFill>
            </a:endParaRPr>
          </a:p>
        </p:txBody>
      </p:sp>
      <p:sp>
        <p:nvSpPr>
          <p:cNvPr id="11" name="TextBox 10"/>
          <p:cNvSpPr txBox="1"/>
          <p:nvPr/>
        </p:nvSpPr>
        <p:spPr>
          <a:xfrm>
            <a:off x="3402106" y="3011244"/>
            <a:ext cx="1521041"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b="1" dirty="0" smtClean="0">
                <a:solidFill>
                  <a:schemeClr val="bg1"/>
                </a:solidFill>
              </a:rPr>
              <a:t>Start Upgrade……</a:t>
            </a:r>
            <a:endParaRPr lang="en-US" sz="1400" b="1" dirty="0">
              <a:solidFill>
                <a:schemeClr val="bg1"/>
              </a:solidFill>
            </a:endParaRPr>
          </a:p>
        </p:txBody>
      </p:sp>
      <p:pic>
        <p:nvPicPr>
          <p:cNvPr id="12" name="Picture 11"/>
          <p:cNvPicPr/>
          <p:nvPr/>
        </p:nvPicPr>
        <p:blipFill>
          <a:blip r:embed="rId5" cstate="print"/>
          <a:srcRect/>
          <a:stretch>
            <a:fillRect/>
          </a:stretch>
        </p:blipFill>
        <p:spPr bwMode="auto">
          <a:xfrm>
            <a:off x="5151557" y="887507"/>
            <a:ext cx="3992443" cy="385930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inkTgt spid="_x0000_s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Controlling Failover during upgrade</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t>Use command line for upgrade</a:t>
            </a:r>
          </a:p>
          <a:p>
            <a:pPr>
              <a:buNone/>
            </a:pPr>
            <a:endParaRPr lang="en-US" dirty="0" smtClean="0"/>
          </a:p>
          <a:p>
            <a:r>
              <a:rPr lang="en-US" i="1" dirty="0" smtClean="0"/>
              <a:t>/FAILOVERCLUSTERROLLOWNERSHIP parameter controls the behavior</a:t>
            </a:r>
          </a:p>
          <a:p>
            <a:pPr lvl="1"/>
            <a:r>
              <a:rPr lang="en-US" i="1" dirty="0" smtClean="0"/>
              <a:t>0 = Don’t failover; Don’t add to possible owners</a:t>
            </a:r>
          </a:p>
          <a:p>
            <a:pPr lvl="1"/>
            <a:r>
              <a:rPr lang="en-US" i="1" dirty="0" smtClean="0"/>
              <a:t>1= Failover; Upgrade; Add to possible owners</a:t>
            </a:r>
          </a:p>
          <a:p>
            <a:pPr lvl="1"/>
            <a:r>
              <a:rPr lang="en-US" i="1" dirty="0" smtClean="0"/>
              <a:t>2 = Default; Setup controls failover </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Rolling Patching</a:t>
            </a:r>
            <a:endParaRPr lang="en-US" dirty="0">
              <a:solidFill>
                <a:schemeClr val="bg1"/>
              </a:solidFill>
            </a:endParaRPr>
          </a:p>
        </p:txBody>
      </p:sp>
      <p:sp>
        <p:nvSpPr>
          <p:cNvPr id="5" name="Text Placeholder 4"/>
          <p:cNvSpPr>
            <a:spLocks noGrp="1"/>
          </p:cNvSpPr>
          <p:nvPr>
            <p:ph type="body" sz="quarter" idx="10"/>
          </p:nvPr>
        </p:nvSpPr>
        <p:spPr>
          <a:xfrm>
            <a:off x="381000" y="1411552"/>
            <a:ext cx="2658035" cy="2210862"/>
          </a:xfrm>
        </p:spPr>
        <p:txBody>
          <a:bodyPr/>
          <a:lstStyle/>
          <a:p>
            <a:r>
              <a:rPr lang="en-US" sz="2400" dirty="0" smtClean="0"/>
              <a:t>No built-in logic to do automatic failover during upgrade</a:t>
            </a:r>
          </a:p>
          <a:p>
            <a:endParaRPr lang="en-US" sz="2400" dirty="0" smtClean="0"/>
          </a:p>
          <a:p>
            <a:r>
              <a:rPr lang="en-US" sz="2400" dirty="0" smtClean="0"/>
              <a:t>Plan the upgrade to ensure maximum uptime and availability</a:t>
            </a:r>
          </a:p>
        </p:txBody>
      </p:sp>
      <p:graphicFrame>
        <p:nvGraphicFramePr>
          <p:cNvPr id="4" name="Picture 13"/>
          <p:cNvGraphicFramePr/>
          <p:nvPr/>
        </p:nvGraphicFramePr>
        <p:xfrm>
          <a:off x="3133164" y="860611"/>
          <a:ext cx="5836024" cy="4988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Rolling Patch Upgrade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Summary</a:t>
            </a:r>
            <a:endParaRPr lang="en-US" dirty="0">
              <a:solidFill>
                <a:schemeClr val="bg1"/>
              </a:solidFill>
            </a:endParaRPr>
          </a:p>
        </p:txBody>
      </p:sp>
      <p:sp>
        <p:nvSpPr>
          <p:cNvPr id="6" name="Text Placeholder 5"/>
          <p:cNvSpPr>
            <a:spLocks noGrp="1"/>
          </p:cNvSpPr>
          <p:nvPr>
            <p:ph type="body" sz="quarter" idx="10"/>
          </p:nvPr>
        </p:nvSpPr>
        <p:spPr>
          <a:xfrm>
            <a:off x="381000" y="1411551"/>
            <a:ext cx="8382000" cy="3779013"/>
          </a:xfrm>
        </p:spPr>
        <p:txBody>
          <a:bodyPr/>
          <a:lstStyle/>
          <a:p>
            <a:r>
              <a:rPr lang="en-US" dirty="0" smtClean="0"/>
              <a:t>Windows Server 2008 and SQL Server 2008 provides a seamless experience for clustering</a:t>
            </a:r>
          </a:p>
          <a:p>
            <a:endParaRPr lang="en-US" dirty="0" smtClean="0"/>
          </a:p>
          <a:p>
            <a:r>
              <a:rPr lang="en-US" dirty="0" smtClean="0"/>
              <a:t>Removes lot of the deployment and hurdles from Windows Server 2003 and SQL Server 2005 </a:t>
            </a:r>
          </a:p>
          <a:p>
            <a:endParaRPr lang="en-US" dirty="0" smtClean="0"/>
          </a:p>
          <a:p>
            <a:r>
              <a:rPr lang="en-US" dirty="0" smtClean="0"/>
              <a:t>Provides a much improved setup experience, better manageability and troubleshooting infrastructure</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92500" lnSpcReduction="10000"/>
          </a:bodyPr>
          <a:lstStyle/>
          <a:p>
            <a:pPr>
              <a:lnSpc>
                <a:spcPts val="2400"/>
              </a:lnSpc>
              <a:spcBef>
                <a:spcPts val="0"/>
              </a:spcBef>
            </a:pPr>
            <a:r>
              <a:rPr lang="en-US" sz="2800" dirty="0" smtClean="0"/>
              <a:t>SQL Server</a:t>
            </a:r>
            <a:r>
              <a:rPr lang="en-US" sz="2000" dirty="0" smtClean="0"/>
              <a:t> </a:t>
            </a:r>
            <a:r>
              <a:rPr lang="en-US" sz="2000" baseline="30000" dirty="0" smtClean="0"/>
              <a:t>®</a:t>
            </a:r>
            <a:r>
              <a:rPr lang="en-US" sz="2800" dirty="0" smtClean="0"/>
              <a:t> 2008 Failover Clustering White Paper: </a:t>
            </a:r>
            <a:r>
              <a:rPr lang="en-US" sz="1800" dirty="0" smtClean="0">
                <a:hlinkClick r:id="rId3"/>
              </a:rPr>
              <a:t>http://sqlcat.com/whitepapers/archive/2009/07/08/sql-server-2008-failover-clustering.aspx</a:t>
            </a:r>
            <a:endParaRPr lang="en-US" sz="1800" dirty="0" smtClean="0"/>
          </a:p>
          <a:p>
            <a:pPr>
              <a:lnSpc>
                <a:spcPts val="2400"/>
              </a:lnSpc>
              <a:spcBef>
                <a:spcPts val="1800"/>
              </a:spcBef>
            </a:pPr>
            <a:r>
              <a:rPr lang="en-US" sz="2800" dirty="0" smtClean="0"/>
              <a:t>Recommended  Books Online  Doc Refresh #7 (May, 2009), or later: </a:t>
            </a:r>
            <a:r>
              <a:rPr lang="en-US" sz="1800" dirty="0" smtClean="0">
                <a:hlinkClick r:id="rId4"/>
              </a:rPr>
              <a:t>http://msdn.microsoft.com/en-us/library/ms130214.aspx</a:t>
            </a:r>
            <a:endParaRPr lang="en-US" sz="1800" dirty="0" smtClean="0"/>
          </a:p>
          <a:p>
            <a:pPr lvl="1"/>
            <a:r>
              <a:rPr lang="en-US" sz="2400" dirty="0" smtClean="0"/>
              <a:t>Failover Clusters - Getting Started: </a:t>
            </a:r>
            <a:r>
              <a:rPr lang="en-US" sz="1800" dirty="0" smtClean="0">
                <a:hlinkClick r:id="rId5"/>
              </a:rPr>
              <a:t>http://msdn.microsoft.com/en-us/library/ms189134.aspx</a:t>
            </a:r>
            <a:endParaRPr lang="en-US" sz="1800" dirty="0" smtClean="0"/>
          </a:p>
          <a:p>
            <a:pPr lvl="1"/>
            <a:r>
              <a:rPr lang="en-US" sz="2400" dirty="0" smtClean="0"/>
              <a:t>Rolling upgrade process and best practice: </a:t>
            </a:r>
            <a:r>
              <a:rPr lang="en-US" sz="1800" dirty="0" smtClean="0">
                <a:hlinkClick r:id="rId6"/>
              </a:rPr>
              <a:t>http://msdn.microsoft.com/en-us/library/ms191295.aspx</a:t>
            </a:r>
            <a:endParaRPr lang="en-US" sz="1800" dirty="0" smtClean="0"/>
          </a:p>
          <a:p>
            <a:pPr lvl="1"/>
            <a:r>
              <a:rPr lang="en-US" sz="2400" dirty="0" smtClean="0"/>
              <a:t>Maintaining a Failover Cluster: </a:t>
            </a:r>
            <a:r>
              <a:rPr lang="en-US" sz="1800" dirty="0" smtClean="0">
                <a:hlinkClick r:id="rId7"/>
              </a:rPr>
              <a:t>http://msdn.microsoft.com/en-us/library/ms178061.aspx</a:t>
            </a:r>
            <a:endParaRPr lang="en-US" sz="1800" dirty="0" smtClean="0"/>
          </a:p>
          <a:p>
            <a:pPr lvl="1"/>
            <a:r>
              <a:rPr lang="en-US" sz="2400" dirty="0" smtClean="0"/>
              <a:t>Setup command line usage: </a:t>
            </a:r>
            <a:r>
              <a:rPr lang="en-US" sz="1800" dirty="0" smtClean="0">
                <a:hlinkClick r:id="rId8"/>
              </a:rPr>
              <a:t>http://msdn.microsoft.com/en-us/library/ms144259.aspx</a:t>
            </a:r>
            <a:endParaRPr lang="en-US" sz="1800" dirty="0" smtClean="0"/>
          </a:p>
          <a:p>
            <a:pPr lvl="1"/>
            <a:r>
              <a:rPr lang="en-US" sz="2400" dirty="0" smtClean="0"/>
              <a:t>Configuration.ini file usage: </a:t>
            </a:r>
            <a:r>
              <a:rPr lang="en-US" sz="1800" dirty="0" smtClean="0">
                <a:hlinkClick r:id="rId9"/>
              </a:rPr>
              <a:t>http://msdn.microsoft.com/en-us/library/dd239405.aspx</a:t>
            </a:r>
            <a:endParaRPr lang="en-US" sz="1800" dirty="0" smtClean="0"/>
          </a:p>
        </p:txBody>
      </p:sp>
      <p:sp>
        <p:nvSpPr>
          <p:cNvPr id="4" name="Title 3"/>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Documents and Related Content</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smtClean="0"/>
              <a:t>Breakout Sessions (session codes and titles)</a:t>
            </a:r>
          </a:p>
        </p:txBody>
      </p:sp>
      <p:sp>
        <p:nvSpPr>
          <p:cNvPr id="18" name="Content Placeholder 17"/>
          <p:cNvSpPr>
            <a:spLocks noGrp="1"/>
          </p:cNvSpPr>
          <p:nvPr>
            <p:ph sz="quarter" idx="11"/>
          </p:nvPr>
        </p:nvSpPr>
        <p:spPr/>
        <p:txBody>
          <a:bodyPr/>
          <a:lstStyle/>
          <a:p>
            <a:pPr>
              <a:defRPr/>
            </a:pPr>
            <a:r>
              <a:rPr smtClean="0"/>
              <a:t>Interactive Theater Sessions (session codes and titles)</a:t>
            </a:r>
          </a:p>
        </p:txBody>
      </p:sp>
      <p:sp>
        <p:nvSpPr>
          <p:cNvPr id="19" name="Content Placeholder 18"/>
          <p:cNvSpPr>
            <a:spLocks noGrp="1"/>
          </p:cNvSpPr>
          <p:nvPr>
            <p:ph sz="quarter" idx="12"/>
          </p:nvPr>
        </p:nvSpPr>
        <p:spPr/>
        <p:txBody>
          <a:bodyPr/>
          <a:lstStyle/>
          <a:p>
            <a:r>
              <a:rPr smtClean="0"/>
              <a:t>Hands-on Labs (session codes and titles)</a:t>
            </a:r>
          </a:p>
        </p:txBody>
      </p:sp>
      <p:sp>
        <p:nvSpPr>
          <p:cNvPr id="20" name="Content Placeholder 19"/>
          <p:cNvSpPr>
            <a:spLocks noGrp="1"/>
          </p:cNvSpPr>
          <p:nvPr>
            <p:ph sz="quarter" idx="13"/>
          </p:nvPr>
        </p:nvSpPr>
        <p:spPr/>
        <p:txBody>
          <a:bodyPr/>
          <a:lstStyle/>
          <a:p>
            <a:r>
              <a:rPr smtClean="0"/>
              <a:t>Hands-on Labs (session codes and titles)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Session Agenda</a:t>
            </a:r>
            <a:endParaRPr lang="en-US" dirty="0">
              <a:solidFill>
                <a:schemeClr val="bg1"/>
              </a:solidFill>
            </a:endParaRPr>
          </a:p>
        </p:txBody>
      </p:sp>
      <p:grpSp>
        <p:nvGrpSpPr>
          <p:cNvPr id="13" name="Group 12"/>
          <p:cNvGrpSpPr/>
          <p:nvPr/>
        </p:nvGrpSpPr>
        <p:grpSpPr>
          <a:xfrm>
            <a:off x="2410460" y="1406821"/>
            <a:ext cx="4253983" cy="3064938"/>
            <a:chOff x="2146816" y="1298021"/>
            <a:chExt cx="4253983" cy="3064938"/>
          </a:xfrm>
        </p:grpSpPr>
        <p:pic>
          <p:nvPicPr>
            <p:cNvPr id="8" name="Picture 7"/>
            <p:cNvPicPr/>
            <p:nvPr/>
          </p:nvPicPr>
          <p:blipFill>
            <a:blip r:embed="rId3"/>
            <a:srcRect/>
            <a:stretch>
              <a:fillRect/>
            </a:stretch>
          </p:blipFill>
          <p:spPr bwMode="auto">
            <a:xfrm>
              <a:off x="2146816" y="3690605"/>
              <a:ext cx="4253983" cy="6723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logo-header-sql08-dg.gif"/>
            <p:cNvPicPr>
              <a:picLocks noChangeAspect="1"/>
            </p:cNvPicPr>
            <p:nvPr/>
          </p:nvPicPr>
          <p:blipFill>
            <a:blip r:embed="rId4"/>
            <a:stretch>
              <a:fillRect/>
            </a:stretch>
          </p:blipFill>
          <p:spPr>
            <a:xfrm>
              <a:off x="2146817" y="1298021"/>
              <a:ext cx="4108919" cy="714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gopala\AppData\Local\Microsoft\Windows\Temporary Internet Files\Content.IE5\0IV0KEFB\MCSY01308_0000[1].wmf"/>
            <p:cNvPicPr>
              <a:picLocks noChangeAspect="1" noChangeArrowheads="1"/>
            </p:cNvPicPr>
            <p:nvPr/>
          </p:nvPicPr>
          <p:blipFill>
            <a:blip r:embed="rId5"/>
            <a:srcRect/>
            <a:stretch>
              <a:fillRect/>
            </a:stretch>
          </p:blipFill>
          <p:spPr bwMode="auto">
            <a:xfrm>
              <a:off x="3230441" y="2234834"/>
              <a:ext cx="1431375" cy="1228802"/>
            </a:xfrm>
            <a:prstGeom prst="rect">
              <a:avLst/>
            </a:prstGeom>
            <a:noFill/>
          </p:spPr>
        </p:pic>
      </p:grpSp>
      <p:sp>
        <p:nvSpPr>
          <p:cNvPr id="14" name="TextBox 13"/>
          <p:cNvSpPr txBox="1"/>
          <p:nvPr/>
        </p:nvSpPr>
        <p:spPr>
          <a:xfrm>
            <a:off x="1011383" y="5236611"/>
            <a:ext cx="7204363"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dirty="0" smtClean="0"/>
              <a:t>Failover Clustering; Better together</a:t>
            </a:r>
            <a:endParaRPr lang="en-US" sz="36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smtClean="0"/>
              <a:t>Resource 1</a:t>
            </a:r>
            <a:endParaRPr lang="en-US" dirty="0"/>
          </a:p>
        </p:txBody>
      </p:sp>
      <p:sp>
        <p:nvSpPr>
          <p:cNvPr id="27" name="Content Placeholder 26"/>
          <p:cNvSpPr>
            <a:spLocks noGrp="1"/>
          </p:cNvSpPr>
          <p:nvPr>
            <p:ph sz="quarter" idx="11"/>
          </p:nvPr>
        </p:nvSpPr>
        <p:spPr/>
        <p:txBody>
          <a:bodyPr/>
          <a:lstStyle/>
          <a:p>
            <a:r>
              <a:rPr/>
              <a:t>Resource </a:t>
            </a:r>
            <a:r>
              <a:rPr smtClean="0"/>
              <a:t>2</a:t>
            </a:r>
            <a:endParaRPr/>
          </a:p>
        </p:txBody>
      </p:sp>
      <p:sp>
        <p:nvSpPr>
          <p:cNvPr id="28" name="Content Placeholder 27"/>
          <p:cNvSpPr>
            <a:spLocks noGrp="1"/>
          </p:cNvSpPr>
          <p:nvPr>
            <p:ph sz="quarter" idx="12"/>
          </p:nvPr>
        </p:nvSpPr>
        <p:spPr/>
        <p:txBody>
          <a:bodyPr/>
          <a:lstStyle/>
          <a:p>
            <a:r>
              <a:rPr/>
              <a:t>Resource </a:t>
            </a:r>
            <a:r>
              <a:rPr smtClean="0"/>
              <a:t>3</a:t>
            </a:r>
            <a:endParaRPr/>
          </a:p>
        </p:txBody>
      </p:sp>
      <p:sp>
        <p:nvSpPr>
          <p:cNvPr id="29" name="Content Placeholder 28"/>
          <p:cNvSpPr>
            <a:spLocks noGrp="1"/>
          </p:cNvSpPr>
          <p:nvPr>
            <p:ph sz="quarter" idx="13"/>
          </p:nvPr>
        </p:nvSpPr>
        <p:spPr/>
        <p:txBody>
          <a:bodyPr/>
          <a:lstStyle/>
          <a:p>
            <a:r>
              <a:rPr/>
              <a:t>Resource </a:t>
            </a:r>
            <a:r>
              <a:rPr smtClean="0"/>
              <a:t>4</a:t>
            </a:r>
            <a:endParaRP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150357" y="575405"/>
            <a:ext cx="8837232" cy="1329595"/>
          </a:xfrm>
        </p:spPr>
        <p:txBody>
          <a:bodyPr/>
          <a:lstStyle/>
          <a:p>
            <a:pPr algn="ctr"/>
            <a:r>
              <a:rPr dirty="0" smtClean="0"/>
              <a:t>Please join us for the</a:t>
            </a:r>
            <a:br>
              <a:rPr dirty="0" smtClean="0"/>
            </a:br>
            <a:r>
              <a:rPr dirty="0" smtClean="0"/>
              <a:t>Community Drinks this evening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20502541">
            <a:off x="6847691" y="2045830"/>
            <a:ext cx="3604788" cy="4126159"/>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1097459" flipH="1">
            <a:off x="-1421394" y="2053850"/>
            <a:ext cx="3604788" cy="4126159"/>
          </a:xfrm>
          <a:prstGeom prst="rect">
            <a:avLst/>
          </a:prstGeom>
        </p:spPr>
      </p:pic>
      <p:sp>
        <p:nvSpPr>
          <p:cNvPr id="14" name="Title 24"/>
          <p:cNvSpPr txBox="1">
            <a:spLocks/>
          </p:cNvSpPr>
          <p:nvPr/>
        </p:nvSpPr>
        <p:spPr>
          <a:xfrm>
            <a:off x="1233266" y="3543194"/>
            <a:ext cx="6587252" cy="132959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baseline="0">
                <a:ln w="3175">
                  <a:noFill/>
                </a:ln>
                <a:solidFill>
                  <a:srgbClr val="CCFFCC"/>
                </a:solidFill>
                <a:effectLst/>
                <a:latin typeface="+mj-lt"/>
                <a:ea typeface="+mn-ea"/>
                <a:cs typeface="Arial" charset="0"/>
              </a:defRPr>
            </a:lvl1pPr>
          </a:lstStyle>
          <a:p>
            <a:pPr algn="ctr"/>
            <a:r>
              <a:rPr lang="en-GB" dirty="0" smtClean="0">
                <a:solidFill>
                  <a:schemeClr val="tx1"/>
                </a:solidFill>
              </a:rPr>
              <a:t>In Halls 3 &amp; 4</a:t>
            </a:r>
            <a:br>
              <a:rPr lang="en-GB" dirty="0" smtClean="0">
                <a:solidFill>
                  <a:schemeClr val="tx1"/>
                </a:solidFill>
              </a:rPr>
            </a:br>
            <a:r>
              <a:rPr lang="en-GB" dirty="0" smtClean="0">
                <a:solidFill>
                  <a:schemeClr val="tx1"/>
                </a:solidFill>
              </a:rPr>
              <a:t>from 18:15 – 19:30</a:t>
            </a:r>
            <a:endParaRPr lang="en-GB"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autoRev="1" fill="hold" nodeType="withEffect">
                                  <p:stCondLst>
                                    <p:cond delay="0"/>
                                  </p:stCondLst>
                                  <p:childTnLst>
                                    <p:animMotion origin="layout" path="M 3.33333E-6 -1.48148E-6 L 0.20798 -0.00023 " pathEditMode="relative" rAng="0" ptsTypes="AA">
                                      <p:cBhvr>
                                        <p:cTn id="6" dur="1250" fill="hold"/>
                                        <p:tgtEl>
                                          <p:spTgt spid="13"/>
                                        </p:tgtEl>
                                        <p:attrNameLst>
                                          <p:attrName>ppt_x</p:attrName>
                                          <p:attrName>ppt_y</p:attrName>
                                        </p:attrNameLst>
                                      </p:cBhvr>
                                      <p:rCtr x="10399" y="-23"/>
                                    </p:animMotion>
                                  </p:childTnLst>
                                </p:cTn>
                              </p:par>
                              <p:par>
                                <p:cTn id="7" presetID="42" presetClass="path" presetSubtype="0" accel="50000" decel="50000" autoRev="1" fill="hold" nodeType="withEffect">
                                  <p:stCondLst>
                                    <p:cond delay="0"/>
                                  </p:stCondLst>
                                  <p:childTnLst>
                                    <p:animMotion origin="layout" path="M 3.05556E-6 -4.07407E-6 L -0.21059 -0.00601 " pathEditMode="relative" rAng="0" ptsTypes="AA">
                                      <p:cBhvr>
                                        <p:cTn id="8" dur="1250" fill="hold"/>
                                        <p:tgtEl>
                                          <p:spTgt spid="6"/>
                                        </p:tgtEl>
                                        <p:attrNameLst>
                                          <p:attrName>ppt_x</p:attrName>
                                          <p:attrName>ppt_y</p:attrName>
                                        </p:attrNameLst>
                                      </p:cBhvr>
                                      <p:rCtr x="-10538" y="-301"/>
                                    </p:animMotion>
                                  </p:childTnLst>
                                </p:cTn>
                              </p:par>
                            </p:childTnLst>
                          </p:cTn>
                        </p:par>
                        <p:par>
                          <p:cTn id="9" fill="hold">
                            <p:stCondLst>
                              <p:cond delay="2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52927" y="869650"/>
          <a:ext cx="8261684" cy="41952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a:xfrm>
            <a:off x="0" y="-1"/>
            <a:ext cx="9144000" cy="658907"/>
          </a:xfrm>
          <a:solidFill>
            <a:schemeClr val="accent1"/>
          </a:solidFill>
        </p:spPr>
        <p:txBody>
          <a:bodyPr anchor="ctr">
            <a:normAutofit/>
          </a:bodyPr>
          <a:lstStyle/>
          <a:p>
            <a:r>
              <a:rPr sz="4000" dirty="0" smtClean="0">
                <a:solidFill>
                  <a:schemeClr val="bg1"/>
                </a:solidFill>
              </a:rPr>
              <a:t>Database Downtime </a:t>
            </a:r>
            <a:r>
              <a:rPr sz="4000" smtClean="0">
                <a:solidFill>
                  <a:schemeClr val="bg1"/>
                </a:solidFill>
              </a:rPr>
              <a:t>Driver</a:t>
            </a:r>
            <a:r>
              <a:rPr lang="en-US" sz="4000" dirty="0" smtClean="0">
                <a:solidFill>
                  <a:schemeClr val="bg1"/>
                </a:solidFill>
              </a:rPr>
              <a:t>s and Clustering</a:t>
            </a:r>
            <a:endParaRPr lang="en-US" sz="4000" dirty="0">
              <a:solidFill>
                <a:schemeClr val="bg1"/>
              </a:solidFill>
            </a:endParaRPr>
          </a:p>
        </p:txBody>
      </p:sp>
      <p:sp>
        <p:nvSpPr>
          <p:cNvPr id="9" name="Rectangle 8"/>
          <p:cNvSpPr/>
          <p:nvPr/>
        </p:nvSpPr>
        <p:spPr>
          <a:xfrm>
            <a:off x="174813" y="3767388"/>
            <a:ext cx="2245658" cy="116955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31775" indent="-231775"/>
            <a:r>
              <a:rPr lang="en-US" sz="1400" b="1" dirty="0" smtClean="0"/>
              <a:t>SQL Server Failover Clusters</a:t>
            </a:r>
          </a:p>
          <a:p>
            <a:pPr marL="231775" indent="-231775">
              <a:buFont typeface="Arial" pitchFamily="34" charset="0"/>
              <a:buChar char="•"/>
            </a:pPr>
            <a:r>
              <a:rPr lang="en-US" sz="1400" dirty="0" smtClean="0"/>
              <a:t>Instance-level HA</a:t>
            </a:r>
          </a:p>
          <a:p>
            <a:pPr marL="231775" indent="-231775">
              <a:buFont typeface="Arial" pitchFamily="34" charset="0"/>
              <a:buChar char="•"/>
            </a:pPr>
            <a:r>
              <a:rPr lang="en-US" sz="1400" dirty="0" smtClean="0"/>
              <a:t>Automatic failure detection</a:t>
            </a:r>
          </a:p>
          <a:p>
            <a:pPr marL="231775" indent="-231775">
              <a:buFont typeface="Arial" pitchFamily="34" charset="0"/>
              <a:buChar char="•"/>
            </a:pPr>
            <a:r>
              <a:rPr lang="en-US" sz="1400" dirty="0" smtClean="0"/>
              <a:t>Automatic failover</a:t>
            </a:r>
          </a:p>
        </p:txBody>
      </p:sp>
      <p:sp>
        <p:nvSpPr>
          <p:cNvPr id="10" name="Rectangle 9"/>
          <p:cNvSpPr/>
          <p:nvPr/>
        </p:nvSpPr>
        <p:spPr>
          <a:xfrm>
            <a:off x="4276165" y="3735361"/>
            <a:ext cx="2635623" cy="181588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31775" lvl="1" indent="-231775"/>
            <a:r>
              <a:rPr lang="en-US" sz="1400" b="1" dirty="0" smtClean="0"/>
              <a:t>SQL Server 2008 Failover Cluster</a:t>
            </a:r>
          </a:p>
          <a:p>
            <a:pPr marL="231775" lvl="1" indent="-231775">
              <a:buFont typeface="Arial" pitchFamily="34" charset="0"/>
              <a:buChar char="•"/>
            </a:pPr>
            <a:r>
              <a:rPr lang="en-US" sz="1400" dirty="0" smtClean="0"/>
              <a:t>Rolling in-place upgrade with minimal downtime</a:t>
            </a:r>
          </a:p>
          <a:p>
            <a:pPr marL="231775" lvl="1" indent="-231775">
              <a:buFont typeface="Arial" pitchFamily="34" charset="0"/>
              <a:buChar char="•"/>
            </a:pPr>
            <a:r>
              <a:rPr lang="en-US" sz="1400" dirty="0" smtClean="0"/>
              <a:t>Rolling patch with minimal downtime</a:t>
            </a:r>
          </a:p>
          <a:p>
            <a:pPr marL="231775" lvl="1" indent="-231775">
              <a:buFont typeface="Arial" pitchFamily="34" charset="0"/>
              <a:buChar char="•"/>
            </a:pPr>
            <a:r>
              <a:rPr lang="en-US" sz="1400" dirty="0" smtClean="0"/>
              <a:t>Add node (at RTM+SP+CU level, all at once), with no downtime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Windows Server 2008 Highlights</a:t>
            </a:r>
            <a:endParaRPr lang="en-US" dirty="0">
              <a:solidFill>
                <a:schemeClr val="bg1"/>
              </a:solidFill>
            </a:endParaRPr>
          </a:p>
        </p:txBody>
      </p:sp>
      <p:sp>
        <p:nvSpPr>
          <p:cNvPr id="3" name="Content Placeholder 2"/>
          <p:cNvSpPr>
            <a:spLocks noGrp="1"/>
          </p:cNvSpPr>
          <p:nvPr>
            <p:ph idx="1"/>
          </p:nvPr>
        </p:nvSpPr>
        <p:spPr>
          <a:xfrm>
            <a:off x="381000" y="900954"/>
            <a:ext cx="8382000" cy="5073126"/>
          </a:xfrm>
        </p:spPr>
        <p:txBody>
          <a:bodyPr/>
          <a:lstStyle/>
          <a:p>
            <a:r>
              <a:rPr lang="en-US" dirty="0" smtClean="0"/>
              <a:t>HCL is not needed anymore!!!!</a:t>
            </a:r>
          </a:p>
          <a:p>
            <a:pPr lvl="1"/>
            <a:endParaRPr lang="en-US" dirty="0" smtClean="0"/>
          </a:p>
          <a:p>
            <a:r>
              <a:rPr lang="en-US" dirty="0" smtClean="0"/>
              <a:t>More flexible support policy for cluster hardware</a:t>
            </a:r>
          </a:p>
          <a:p>
            <a:pPr lvl="1"/>
            <a:r>
              <a:rPr lang="en-US" dirty="0" smtClean="0"/>
              <a:t>Any hardware configuration supported……</a:t>
            </a:r>
          </a:p>
          <a:p>
            <a:pPr lvl="2"/>
            <a:r>
              <a:rPr lang="en-US" dirty="0" smtClean="0"/>
              <a:t>Components should have Windows Server 2008 R2 logo</a:t>
            </a:r>
          </a:p>
          <a:p>
            <a:pPr lvl="2"/>
            <a:r>
              <a:rPr lang="en-US" dirty="0" smtClean="0"/>
              <a:t>The configuration should pass cluster validation test</a:t>
            </a:r>
          </a:p>
          <a:p>
            <a:pPr lvl="1"/>
            <a:endParaRPr lang="en-US" dirty="0" smtClean="0"/>
          </a:p>
          <a:p>
            <a:pPr lvl="1"/>
            <a:r>
              <a:rPr lang="en-US" dirty="0" smtClean="0"/>
              <a:t>Configuration change on an existing cluster??</a:t>
            </a:r>
          </a:p>
          <a:p>
            <a:pPr lvl="2"/>
            <a:r>
              <a:rPr lang="en-US" dirty="0" smtClean="0"/>
              <a:t>Just re-run the cluster validation</a:t>
            </a:r>
          </a:p>
          <a:p>
            <a:pPr lvl="1"/>
            <a:endParaRPr lang="en-US" dirty="0" smtClean="0"/>
          </a:p>
          <a:p>
            <a:pPr lvl="1"/>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a:solidFill>
                  <a:schemeClr val="bg1"/>
                </a:solidFill>
              </a:rPr>
              <a:t>Windows Server 2008 Highlights</a:t>
            </a:r>
            <a:endParaRPr lang="en-US" dirty="0"/>
          </a:p>
        </p:txBody>
      </p:sp>
      <p:grpSp>
        <p:nvGrpSpPr>
          <p:cNvPr id="24" name="Group 23"/>
          <p:cNvGrpSpPr/>
          <p:nvPr/>
        </p:nvGrpSpPr>
        <p:grpSpPr>
          <a:xfrm>
            <a:off x="0" y="1600199"/>
            <a:ext cx="4393462" cy="4165787"/>
            <a:chOff x="-641734" y="1354107"/>
            <a:chExt cx="8344168" cy="4694268"/>
          </a:xfrm>
          <a:scene3d>
            <a:camera prst="isometricOffAxis2Left"/>
            <a:lightRig rig="threePt" dir="t"/>
          </a:scene3d>
        </p:grpSpPr>
        <p:grpSp>
          <p:nvGrpSpPr>
            <p:cNvPr id="25" name="Group 31"/>
            <p:cNvGrpSpPr/>
            <p:nvPr/>
          </p:nvGrpSpPr>
          <p:grpSpPr>
            <a:xfrm>
              <a:off x="337113" y="1354107"/>
              <a:ext cx="7365321" cy="4328017"/>
              <a:chOff x="170858" y="1312545"/>
              <a:chExt cx="7365321" cy="4328017"/>
            </a:xfrm>
          </p:grpSpPr>
          <p:pic>
            <p:nvPicPr>
              <p:cNvPr id="28" name="Picture 4"/>
              <p:cNvPicPr>
                <a:picLocks noChangeAspect="1" noChangeArrowheads="1"/>
              </p:cNvPicPr>
              <p:nvPr/>
            </p:nvPicPr>
            <p:blipFill>
              <a:blip r:embed="rId3" cstate="print"/>
              <a:srcRect/>
              <a:stretch>
                <a:fillRect/>
              </a:stretch>
            </p:blipFill>
            <p:spPr bwMode="auto">
              <a:xfrm>
                <a:off x="3423810" y="1312545"/>
                <a:ext cx="4112369" cy="315396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9" name="Picture 5"/>
              <p:cNvPicPr>
                <a:picLocks noChangeAspect="1" noChangeArrowheads="1"/>
              </p:cNvPicPr>
              <p:nvPr/>
            </p:nvPicPr>
            <p:blipFill>
              <a:blip r:embed="rId4" cstate="print"/>
              <a:srcRect/>
              <a:stretch>
                <a:fillRect/>
              </a:stretch>
            </p:blipFill>
            <p:spPr bwMode="auto">
              <a:xfrm>
                <a:off x="2988211" y="1403985"/>
                <a:ext cx="4182210" cy="319601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 name="Picture 4"/>
              <p:cNvPicPr>
                <a:picLocks noChangeAspect="1" noChangeArrowheads="1"/>
              </p:cNvPicPr>
              <p:nvPr/>
            </p:nvPicPr>
            <p:blipFill>
              <a:blip r:embed="rId5" cstate="print"/>
              <a:srcRect/>
              <a:stretch>
                <a:fillRect/>
              </a:stretch>
            </p:blipFill>
            <p:spPr bwMode="auto">
              <a:xfrm>
                <a:off x="2645457" y="1495425"/>
                <a:ext cx="4159203" cy="319601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5"/>
              <p:cNvPicPr>
                <a:picLocks noChangeAspect="1" noChangeArrowheads="1"/>
              </p:cNvPicPr>
              <p:nvPr/>
            </p:nvPicPr>
            <p:blipFill>
              <a:blip r:embed="rId6" cstate="print"/>
              <a:srcRect/>
              <a:stretch>
                <a:fillRect/>
              </a:stretch>
            </p:blipFill>
            <p:spPr bwMode="auto">
              <a:xfrm>
                <a:off x="2240807" y="1568577"/>
                <a:ext cx="4228902" cy="323807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2" name="Picture 4"/>
              <p:cNvPicPr>
                <a:picLocks noChangeAspect="1" noChangeArrowheads="1"/>
              </p:cNvPicPr>
              <p:nvPr/>
            </p:nvPicPr>
            <p:blipFill>
              <a:blip r:embed="rId7" cstate="print"/>
              <a:srcRect/>
              <a:stretch>
                <a:fillRect/>
              </a:stretch>
            </p:blipFill>
            <p:spPr bwMode="auto">
              <a:xfrm>
                <a:off x="1834075" y="1660017"/>
                <a:ext cx="4239065" cy="323807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 name="Picture 5"/>
              <p:cNvPicPr>
                <a:picLocks noChangeAspect="1" noChangeArrowheads="1"/>
              </p:cNvPicPr>
              <p:nvPr/>
            </p:nvPicPr>
            <p:blipFill>
              <a:blip r:embed="rId8" cstate="print"/>
              <a:srcRect/>
              <a:stretch>
                <a:fillRect/>
              </a:stretch>
            </p:blipFill>
            <p:spPr bwMode="auto">
              <a:xfrm>
                <a:off x="1426955" y="1769745"/>
                <a:ext cx="4258798" cy="328012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4" name="Picture 4"/>
              <p:cNvPicPr>
                <a:picLocks noChangeAspect="1" noChangeArrowheads="1"/>
              </p:cNvPicPr>
              <p:nvPr/>
            </p:nvPicPr>
            <p:blipFill>
              <a:blip r:embed="rId9" cstate="print"/>
              <a:srcRect/>
              <a:stretch>
                <a:fillRect/>
              </a:stretch>
            </p:blipFill>
            <p:spPr bwMode="auto">
              <a:xfrm>
                <a:off x="984934" y="1952625"/>
                <a:ext cx="4308624" cy="328012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5" name="Picture 5"/>
              <p:cNvPicPr>
                <a:picLocks noChangeAspect="1" noChangeArrowheads="1"/>
              </p:cNvPicPr>
              <p:nvPr/>
            </p:nvPicPr>
            <p:blipFill>
              <a:blip r:embed="rId10" cstate="print"/>
              <a:srcRect/>
              <a:stretch>
                <a:fillRect/>
              </a:stretch>
            </p:blipFill>
            <p:spPr bwMode="auto">
              <a:xfrm>
                <a:off x="542200" y="2135505"/>
                <a:ext cx="4356111" cy="332217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6" name="Picture 4"/>
              <p:cNvPicPr>
                <a:picLocks noChangeAspect="1" noChangeArrowheads="1"/>
              </p:cNvPicPr>
              <p:nvPr/>
            </p:nvPicPr>
            <p:blipFill>
              <a:blip r:embed="rId11" cstate="print"/>
              <a:srcRect/>
              <a:stretch>
                <a:fillRect/>
              </a:stretch>
            </p:blipFill>
            <p:spPr bwMode="auto">
              <a:xfrm>
                <a:off x="170858" y="2318385"/>
                <a:ext cx="4337789" cy="3322177"/>
              </a:xfrm>
              <a:prstGeom prst="rect">
                <a:avLst/>
              </a:prstGeom>
              <a:noFill/>
              <a:ln w="9525">
                <a:noFill/>
                <a:miter lim="800000"/>
                <a:headEnd/>
                <a:tailEnd/>
              </a:ln>
              <a:effectLst>
                <a:outerShdw blurRad="50800" dist="38100" dir="2700000" algn="tl" rotWithShape="0">
                  <a:prstClr val="black">
                    <a:alpha val="40000"/>
                  </a:prstClr>
                </a:outerShdw>
              </a:effectLst>
            </p:spPr>
          </p:pic>
        </p:grpSp>
        <p:pic>
          <p:nvPicPr>
            <p:cNvPr id="26" name="Picture 7"/>
            <p:cNvPicPr>
              <a:picLocks noChangeAspect="1" noChangeArrowheads="1"/>
            </p:cNvPicPr>
            <p:nvPr/>
          </p:nvPicPr>
          <p:blipFill>
            <a:blip r:embed="rId12" cstate="print"/>
            <a:srcRect/>
            <a:stretch>
              <a:fillRect/>
            </a:stretch>
          </p:blipFill>
          <p:spPr bwMode="auto">
            <a:xfrm>
              <a:off x="-268470" y="2501265"/>
              <a:ext cx="4396453" cy="336423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7" name="Picture 4"/>
            <p:cNvPicPr>
              <a:picLocks noChangeAspect="1" noChangeArrowheads="1"/>
            </p:cNvPicPr>
            <p:nvPr/>
          </p:nvPicPr>
          <p:blipFill>
            <a:blip r:embed="rId13" cstate="print"/>
            <a:srcRect/>
            <a:stretch>
              <a:fillRect/>
            </a:stretch>
          </p:blipFill>
          <p:spPr bwMode="auto">
            <a:xfrm>
              <a:off x="-641734" y="2684145"/>
              <a:ext cx="4371823" cy="3364230"/>
            </a:xfrm>
            <a:prstGeom prst="rect">
              <a:avLst/>
            </a:prstGeom>
            <a:noFill/>
            <a:ln w="9525">
              <a:noFill/>
              <a:miter lim="800000"/>
              <a:headEnd/>
              <a:tailEnd/>
            </a:ln>
            <a:effectLst>
              <a:outerShdw blurRad="50800" dist="38100" dir="2700000" algn="tl" rotWithShape="0">
                <a:prstClr val="black">
                  <a:alpha val="40000"/>
                </a:prstClr>
              </a:outerShdw>
            </a:effectLst>
          </p:spPr>
        </p:pic>
      </p:grpSp>
      <p:pic>
        <p:nvPicPr>
          <p:cNvPr id="37" name="Picture 5"/>
          <p:cNvPicPr>
            <a:picLocks noChangeAspect="1" noChangeArrowheads="1"/>
          </p:cNvPicPr>
          <p:nvPr/>
        </p:nvPicPr>
        <p:blipFill>
          <a:blip r:embed="rId14" cstate="print"/>
          <a:stretch>
            <a:fillRect/>
          </a:stretch>
        </p:blipFill>
        <p:spPr bwMode="auto">
          <a:xfrm>
            <a:off x="542044" y="3173505"/>
            <a:ext cx="3411392" cy="2821029"/>
          </a:xfrm>
          <a:prstGeom prst="rect">
            <a:avLst/>
          </a:prstGeom>
          <a:noFill/>
          <a:ln>
            <a:noFill/>
          </a:ln>
          <a:effectLst>
            <a:outerShdw blurRad="50800" dist="38100" dir="2700000" algn="tl" rotWithShape="0">
              <a:prstClr val="black">
                <a:alpha val="40000"/>
              </a:prstClr>
            </a:outerShdw>
          </a:effectLst>
        </p:spPr>
      </p:pic>
      <p:pic>
        <p:nvPicPr>
          <p:cNvPr id="38" name="Picture 13"/>
          <p:cNvPicPr>
            <a:picLocks noChangeAspect="1" noChangeArrowheads="1"/>
          </p:cNvPicPr>
          <p:nvPr/>
        </p:nvPicPr>
        <p:blipFill>
          <a:blip r:embed="rId15"/>
          <a:srcRect/>
          <a:stretch>
            <a:fillRect/>
          </a:stretch>
        </p:blipFill>
        <p:spPr bwMode="auto">
          <a:xfrm>
            <a:off x="5631180" y="1704974"/>
            <a:ext cx="3324561" cy="2787015"/>
          </a:xfrm>
          <a:prstGeom prst="rect">
            <a:avLst/>
          </a:prstGeom>
          <a:noFill/>
          <a:ln w="9525">
            <a:noFill/>
            <a:miter lim="800000"/>
            <a:headEnd/>
            <a:tailEnd/>
          </a:ln>
        </p:spPr>
      </p:pic>
      <p:pic>
        <p:nvPicPr>
          <p:cNvPr id="39" name="Picture 14"/>
          <p:cNvPicPr>
            <a:picLocks noChangeAspect="1" noChangeArrowheads="1"/>
          </p:cNvPicPr>
          <p:nvPr/>
        </p:nvPicPr>
        <p:blipFill>
          <a:blip r:embed="rId16"/>
          <a:srcRect/>
          <a:stretch>
            <a:fillRect/>
          </a:stretch>
        </p:blipFill>
        <p:spPr bwMode="auto">
          <a:xfrm>
            <a:off x="5496596" y="2213048"/>
            <a:ext cx="3284333" cy="2787015"/>
          </a:xfrm>
          <a:prstGeom prst="rect">
            <a:avLst/>
          </a:prstGeom>
          <a:noFill/>
          <a:ln w="9525">
            <a:noFill/>
            <a:miter lim="800000"/>
            <a:headEnd/>
            <a:tailEnd/>
          </a:ln>
        </p:spPr>
      </p:pic>
      <p:pic>
        <p:nvPicPr>
          <p:cNvPr id="40" name="Picture 16"/>
          <p:cNvPicPr>
            <a:picLocks noChangeAspect="1" noChangeArrowheads="1"/>
          </p:cNvPicPr>
          <p:nvPr/>
        </p:nvPicPr>
        <p:blipFill>
          <a:blip r:embed="rId17"/>
          <a:srcRect/>
          <a:stretch>
            <a:fillRect/>
          </a:stretch>
        </p:blipFill>
        <p:spPr bwMode="auto">
          <a:xfrm>
            <a:off x="5325035" y="3160059"/>
            <a:ext cx="3393294" cy="2810436"/>
          </a:xfrm>
          <a:prstGeom prst="rect">
            <a:avLst/>
          </a:prstGeom>
          <a:noFill/>
          <a:ln w="9525">
            <a:noFill/>
            <a:miter lim="800000"/>
            <a:headEnd/>
            <a:tailEnd/>
          </a:ln>
        </p:spPr>
      </p:pic>
      <p:sp>
        <p:nvSpPr>
          <p:cNvPr id="41" name="TextBox 40"/>
          <p:cNvSpPr txBox="1"/>
          <p:nvPr/>
        </p:nvSpPr>
        <p:spPr>
          <a:xfrm>
            <a:off x="2353236" y="874059"/>
            <a:ext cx="4660315" cy="58477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3200" dirty="0" smtClean="0"/>
              <a:t>Extremely Simplified Setup</a:t>
            </a:r>
            <a:endParaRPr lang="en-US" sz="3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1000"/>
                                        <p:tgtEl>
                                          <p:spTgt spid="3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664797"/>
          </a:xfrm>
          <a:solidFill>
            <a:schemeClr val="accent1"/>
          </a:solidFill>
        </p:spPr>
        <p:txBody>
          <a:bodyPr/>
          <a:lstStyle/>
          <a:p>
            <a:r>
              <a:rPr lang="en-US" dirty="0" smtClean="0">
                <a:solidFill>
                  <a:schemeClr val="bg1"/>
                </a:solidFill>
              </a:rPr>
              <a:t>Quorum Model</a:t>
            </a:r>
            <a:endParaRPr lang="en-US" dirty="0">
              <a:solidFill>
                <a:schemeClr val="bg1"/>
              </a:solidFill>
            </a:endParaRPr>
          </a:p>
        </p:txBody>
      </p:sp>
      <p:sp>
        <p:nvSpPr>
          <p:cNvPr id="3" name="Content Placeholder 2"/>
          <p:cNvSpPr>
            <a:spLocks noGrp="1"/>
          </p:cNvSpPr>
          <p:nvPr>
            <p:ph idx="1"/>
          </p:nvPr>
        </p:nvSpPr>
        <p:spPr>
          <a:xfrm>
            <a:off x="300318" y="820270"/>
            <a:ext cx="4446494" cy="4978997"/>
          </a:xfrm>
        </p:spPr>
        <p:txBody>
          <a:bodyPr/>
          <a:lstStyle/>
          <a:p>
            <a:r>
              <a:rPr lang="en-US" sz="1600" b="1" dirty="0" smtClean="0"/>
              <a:t>Node Majority</a:t>
            </a:r>
            <a:r>
              <a:rPr lang="en-US" sz="1600" dirty="0" smtClean="0"/>
              <a:t>: Each node that is available and in communication can vote</a:t>
            </a:r>
          </a:p>
          <a:p>
            <a:endParaRPr lang="en-US" sz="1600" dirty="0" smtClean="0"/>
          </a:p>
          <a:p>
            <a:r>
              <a:rPr lang="en-US" sz="1600" b="1" dirty="0" smtClean="0"/>
              <a:t>Node and Disk Majority</a:t>
            </a:r>
            <a:r>
              <a:rPr lang="en-US" sz="1600" dirty="0" smtClean="0"/>
              <a:t>: Each node plus a designated disk in the cluster storage (the “disk witness”) can vote, whenever they are available and in communication. </a:t>
            </a:r>
            <a:br>
              <a:rPr lang="en-US" sz="1600" dirty="0" smtClean="0"/>
            </a:br>
            <a:r>
              <a:rPr lang="en-US" sz="1600" dirty="0" smtClean="0"/>
              <a:t/>
            </a:r>
            <a:br>
              <a:rPr lang="en-US" sz="1600" dirty="0" smtClean="0"/>
            </a:br>
            <a:endParaRPr lang="en-US" sz="1600" dirty="0" smtClean="0"/>
          </a:p>
          <a:p>
            <a:r>
              <a:rPr lang="en-US" sz="1600" b="1" dirty="0" smtClean="0"/>
              <a:t>Node and File Share Majority</a:t>
            </a:r>
            <a:r>
              <a:rPr lang="en-US" sz="1600" dirty="0" smtClean="0"/>
              <a:t>: Each node plus a designated file share created by the administrator (the “file share witness”) can vote, whenever they are available and in communication. </a:t>
            </a:r>
            <a:br>
              <a:rPr lang="en-US" sz="1600" dirty="0" smtClean="0"/>
            </a:br>
            <a:r>
              <a:rPr lang="en-US" sz="1600" dirty="0" smtClean="0"/>
              <a:t/>
            </a:r>
            <a:br>
              <a:rPr lang="en-US" sz="1600" dirty="0" smtClean="0"/>
            </a:br>
            <a:endParaRPr lang="en-US" sz="1600" dirty="0" smtClean="0"/>
          </a:p>
          <a:p>
            <a:r>
              <a:rPr lang="en-US" sz="1600" b="1" dirty="0" smtClean="0"/>
              <a:t>No Majority: Disk Only</a:t>
            </a:r>
            <a:r>
              <a:rPr lang="en-US" sz="1600" dirty="0" smtClean="0"/>
              <a:t>: The cluster has quorum if one node is available and in communication with a specific disk in the cluster storage. Only the nodes that are also in communication with that disk can join the cluster.</a:t>
            </a:r>
            <a:br>
              <a:rPr lang="en-US" sz="1600" dirty="0" smtClean="0"/>
            </a:br>
            <a:endParaRPr lang="en-US" sz="1600" dirty="0" smtClean="0"/>
          </a:p>
          <a:p>
            <a:endParaRPr lang="en-US" sz="1100" dirty="0"/>
          </a:p>
        </p:txBody>
      </p:sp>
      <p:graphicFrame>
        <p:nvGraphicFramePr>
          <p:cNvPr id="4" name="Table 3"/>
          <p:cNvGraphicFramePr>
            <a:graphicFrameLocks noGrp="1"/>
          </p:cNvGraphicFramePr>
          <p:nvPr/>
        </p:nvGraphicFramePr>
        <p:xfrm>
          <a:off x="5284693" y="1309744"/>
          <a:ext cx="3671048" cy="3627120"/>
        </p:xfrm>
        <a:graphic>
          <a:graphicData uri="http://schemas.openxmlformats.org/drawingml/2006/table">
            <a:tbl>
              <a:tblPr>
                <a:tableStyleId>{3C2FFA5D-87B4-456A-9821-1D502468CF0F}</a:tableStyleId>
              </a:tblPr>
              <a:tblGrid>
                <a:gridCol w="1835524"/>
                <a:gridCol w="1835524"/>
              </a:tblGrid>
              <a:tr h="0">
                <a:tc>
                  <a:txBody>
                    <a:bodyPr/>
                    <a:lstStyle/>
                    <a:p>
                      <a:pPr rtl="0"/>
                      <a:r>
                        <a:rPr lang="en-US" sz="1600" b="1" dirty="0"/>
                        <a:t>Description of cluster</a:t>
                      </a:r>
                    </a:p>
                  </a:txBody>
                  <a:tcPr anchor="ctr"/>
                </a:tc>
                <a:tc>
                  <a:txBody>
                    <a:bodyPr/>
                    <a:lstStyle/>
                    <a:p>
                      <a:pPr rtl="0"/>
                      <a:r>
                        <a:rPr lang="en-US" sz="1600" b="1" dirty="0"/>
                        <a:t>Quorum recommendation</a:t>
                      </a:r>
                    </a:p>
                  </a:txBody>
                  <a:tcPr anchor="ctr"/>
                </a:tc>
              </a:tr>
              <a:tr h="0">
                <a:tc>
                  <a:txBody>
                    <a:bodyPr/>
                    <a:lstStyle/>
                    <a:p>
                      <a:pPr rtl="0"/>
                      <a:r>
                        <a:rPr lang="en-US" sz="1600"/>
                        <a:t>Odd number of nodes</a:t>
                      </a:r>
                    </a:p>
                  </a:txBody>
                  <a:tcPr anchor="ctr"/>
                </a:tc>
                <a:tc>
                  <a:txBody>
                    <a:bodyPr/>
                    <a:lstStyle/>
                    <a:p>
                      <a:pPr rtl="0"/>
                      <a:r>
                        <a:rPr lang="en-US" sz="1600"/>
                        <a:t>Node Majority</a:t>
                      </a:r>
                    </a:p>
                  </a:txBody>
                  <a:tcPr anchor="ctr"/>
                </a:tc>
              </a:tr>
              <a:tr h="0">
                <a:tc>
                  <a:txBody>
                    <a:bodyPr/>
                    <a:lstStyle/>
                    <a:p>
                      <a:pPr rtl="0"/>
                      <a:r>
                        <a:rPr lang="en-US" sz="1600" dirty="0"/>
                        <a:t>Even number of nodes (but not a multi-site cluster)</a:t>
                      </a:r>
                    </a:p>
                  </a:txBody>
                  <a:tcPr anchor="ctr"/>
                </a:tc>
                <a:tc>
                  <a:txBody>
                    <a:bodyPr/>
                    <a:lstStyle/>
                    <a:p>
                      <a:pPr rtl="0"/>
                      <a:r>
                        <a:rPr lang="en-US" sz="1600"/>
                        <a:t>Node and Disk Majority</a:t>
                      </a:r>
                    </a:p>
                  </a:txBody>
                  <a:tcPr anchor="ctr"/>
                </a:tc>
              </a:tr>
              <a:tr h="0">
                <a:tc>
                  <a:txBody>
                    <a:bodyPr/>
                    <a:lstStyle/>
                    <a:p>
                      <a:pPr rtl="0"/>
                      <a:r>
                        <a:rPr lang="en-US" sz="1600" dirty="0"/>
                        <a:t>Even number of nodes, multi-site cluster</a:t>
                      </a:r>
                    </a:p>
                  </a:txBody>
                  <a:tcPr anchor="ctr"/>
                </a:tc>
                <a:tc>
                  <a:txBody>
                    <a:bodyPr/>
                    <a:lstStyle/>
                    <a:p>
                      <a:pPr rtl="0"/>
                      <a:r>
                        <a:rPr lang="en-US" sz="1600"/>
                        <a:t>Node and File Share Majority</a:t>
                      </a:r>
                    </a:p>
                  </a:txBody>
                  <a:tcPr anchor="ctr"/>
                </a:tc>
              </a:tr>
              <a:tr h="0">
                <a:tc>
                  <a:txBody>
                    <a:bodyPr/>
                    <a:lstStyle/>
                    <a:p>
                      <a:pPr rtl="0"/>
                      <a:r>
                        <a:rPr lang="en-US" sz="1600" dirty="0"/>
                        <a:t>Even number of nodes, no shared storage</a:t>
                      </a:r>
                    </a:p>
                  </a:txBody>
                  <a:tcPr anchor="ctr"/>
                </a:tc>
                <a:tc>
                  <a:txBody>
                    <a:bodyPr/>
                    <a:lstStyle/>
                    <a:p>
                      <a:pPr rtl="0"/>
                      <a:r>
                        <a:rPr lang="en-US" sz="1600" dirty="0"/>
                        <a:t>Node and File Share Majority</a:t>
                      </a:r>
                    </a:p>
                  </a:txBody>
                  <a:tcPr anchor="ct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4797"/>
          </a:xfrm>
          <a:solidFill>
            <a:schemeClr val="accent1"/>
          </a:solidFill>
        </p:spPr>
        <p:txBody>
          <a:bodyPr/>
          <a:lstStyle/>
          <a:p>
            <a:r>
              <a:rPr lang="en-US" dirty="0" smtClean="0">
                <a:solidFill>
                  <a:schemeClr val="bg1"/>
                </a:solidFill>
              </a:rPr>
              <a:t>SQL Server 2008 Failover Clustering</a:t>
            </a:r>
            <a:endParaRPr lang="en-US" dirty="0">
              <a:solidFill>
                <a:schemeClr val="bg1"/>
              </a:solidFill>
            </a:endParaRPr>
          </a:p>
        </p:txBody>
      </p:sp>
      <p:sp>
        <p:nvSpPr>
          <p:cNvPr id="3" name="Content Placeholder 2"/>
          <p:cNvSpPr>
            <a:spLocks noGrp="1"/>
          </p:cNvSpPr>
          <p:nvPr>
            <p:ph idx="1"/>
          </p:nvPr>
        </p:nvSpPr>
        <p:spPr>
          <a:xfrm>
            <a:off x="381000" y="914400"/>
            <a:ext cx="5159188" cy="5059679"/>
          </a:xfrm>
        </p:spPr>
        <p:txBody>
          <a:bodyPr/>
          <a:lstStyle/>
          <a:p>
            <a:r>
              <a:rPr lang="en-US" sz="2400" dirty="0" smtClean="0"/>
              <a:t>Better together with Windows Server 2008 Clustering</a:t>
            </a:r>
          </a:p>
          <a:p>
            <a:pPr lvl="1"/>
            <a:r>
              <a:rPr lang="en-US" sz="2000" dirty="0" smtClean="0"/>
              <a:t>Cluster Validation Support</a:t>
            </a:r>
          </a:p>
          <a:p>
            <a:pPr lvl="1"/>
            <a:r>
              <a:rPr lang="en-US" sz="2000" dirty="0" smtClean="0"/>
              <a:t>IPv6,DHCP and ISCSI Support</a:t>
            </a:r>
          </a:p>
          <a:p>
            <a:pPr lvl="1"/>
            <a:r>
              <a:rPr lang="en-US" sz="2000" dirty="0" smtClean="0"/>
              <a:t>16 nodes on Enterprise Edition</a:t>
            </a:r>
          </a:p>
          <a:p>
            <a:pPr lvl="1"/>
            <a:r>
              <a:rPr lang="en-US" sz="2000" i="1" dirty="0" smtClean="0"/>
              <a:t>Multi-subnet not yet supported</a:t>
            </a:r>
          </a:p>
          <a:p>
            <a:pPr lvl="1"/>
            <a:endParaRPr lang="en-US" sz="2000" i="1" dirty="0" smtClean="0"/>
          </a:p>
          <a:p>
            <a:pPr lvl="1"/>
            <a:endParaRPr lang="en-US" sz="2000" i="1" dirty="0" smtClean="0"/>
          </a:p>
          <a:p>
            <a:r>
              <a:rPr lang="en-US" sz="2400" dirty="0" smtClean="0"/>
              <a:t>Resilient SQL Server Failover Cluster Setup</a:t>
            </a:r>
          </a:p>
          <a:p>
            <a:pPr lvl="1">
              <a:defRPr/>
            </a:pPr>
            <a:r>
              <a:rPr lang="en-US" sz="2000" dirty="0" smtClean="0"/>
              <a:t>Integrated OS cluster health checks</a:t>
            </a:r>
          </a:p>
          <a:p>
            <a:pPr lvl="1">
              <a:defRPr/>
            </a:pPr>
            <a:r>
              <a:rPr lang="en-US" sz="2000" dirty="0" smtClean="0"/>
              <a:t>Integrated SQL Server</a:t>
            </a:r>
            <a:r>
              <a:rPr lang="en-US" sz="1800" baseline="30000" dirty="0" smtClean="0"/>
              <a:t> ®</a:t>
            </a:r>
            <a:r>
              <a:rPr lang="en-US" sz="2000" dirty="0" smtClean="0"/>
              <a:t> setup health checks</a:t>
            </a:r>
          </a:p>
          <a:p>
            <a:pPr lvl="1">
              <a:defRPr/>
            </a:pPr>
            <a:r>
              <a:rPr lang="en-US" sz="2000" dirty="0" smtClean="0"/>
              <a:t>No remote execution during setup</a:t>
            </a:r>
          </a:p>
        </p:txBody>
      </p:sp>
      <p:pic>
        <p:nvPicPr>
          <p:cNvPr id="2050" name="Picture 2"/>
          <p:cNvPicPr>
            <a:picLocks noChangeAspect="1" noChangeArrowheads="1"/>
          </p:cNvPicPr>
          <p:nvPr/>
        </p:nvPicPr>
        <p:blipFill>
          <a:blip r:embed="rId4"/>
          <a:srcRect/>
          <a:stretch>
            <a:fillRect/>
          </a:stretch>
        </p:blipFill>
        <p:spPr bwMode="auto">
          <a:xfrm>
            <a:off x="5540188" y="1624853"/>
            <a:ext cx="3437125" cy="3124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58906"/>
          </a:xfrm>
          <a:solidFill>
            <a:schemeClr val="accent1"/>
          </a:solidFill>
        </p:spPr>
        <p:txBody>
          <a:bodyPr/>
          <a:lstStyle/>
          <a:p>
            <a:r>
              <a:rPr sz="4000" dirty="0" smtClean="0">
                <a:solidFill>
                  <a:schemeClr val="bg1"/>
                </a:solidFill>
              </a:rPr>
              <a:t>SQL Server</a:t>
            </a:r>
            <a:r>
              <a:rPr lang="en-US" sz="4000" baseline="30000" dirty="0" smtClean="0">
                <a:solidFill>
                  <a:schemeClr val="bg1"/>
                </a:solidFill>
              </a:rPr>
              <a:t> ®</a:t>
            </a:r>
            <a:r>
              <a:rPr sz="4000" smtClean="0">
                <a:solidFill>
                  <a:schemeClr val="bg1"/>
                </a:solidFill>
              </a:rPr>
              <a:t> 2008 on Windows </a:t>
            </a:r>
            <a:r>
              <a:rPr sz="4000" dirty="0" smtClean="0">
                <a:solidFill>
                  <a:schemeClr val="bg1"/>
                </a:solidFill>
              </a:rPr>
              <a:t>Server</a:t>
            </a:r>
            <a:r>
              <a:rPr lang="en-US" sz="4000" baseline="30000" dirty="0" smtClean="0">
                <a:solidFill>
                  <a:schemeClr val="bg1"/>
                </a:solidFill>
              </a:rPr>
              <a:t>®</a:t>
            </a:r>
            <a:r>
              <a:rPr sz="4000" baseline="30000" dirty="0" smtClean="0">
                <a:solidFill>
                  <a:schemeClr val="bg1"/>
                </a:solidFill>
              </a:rPr>
              <a:t> </a:t>
            </a:r>
            <a:r>
              <a:rPr sz="4000" dirty="0" smtClean="0">
                <a:solidFill>
                  <a:schemeClr val="bg1"/>
                </a:solidFill>
              </a:rPr>
              <a:t>2008 R2</a:t>
            </a:r>
            <a:endParaRPr lang="en-US" sz="4000" dirty="0">
              <a:solidFill>
                <a:schemeClr val="bg1"/>
              </a:solidFill>
            </a:endParaRPr>
          </a:p>
        </p:txBody>
      </p:sp>
      <p:sp>
        <p:nvSpPr>
          <p:cNvPr id="3" name="Text Placeholder 2"/>
          <p:cNvSpPr>
            <a:spLocks noGrp="1"/>
          </p:cNvSpPr>
          <p:nvPr>
            <p:ph idx="1"/>
          </p:nvPr>
        </p:nvSpPr>
        <p:spPr>
          <a:xfrm>
            <a:off x="381000" y="941294"/>
            <a:ext cx="8382000" cy="5032785"/>
          </a:xfrm>
        </p:spPr>
        <p:txBody>
          <a:bodyPr/>
          <a:lstStyle/>
          <a:p>
            <a:endParaRPr lang="en-US" sz="2800" dirty="0" smtClean="0"/>
          </a:p>
          <a:p>
            <a:r>
              <a:rPr lang="en-US" sz="2800" dirty="0" smtClean="0"/>
              <a:t>SQL Server</a:t>
            </a:r>
            <a:r>
              <a:rPr lang="en-US" sz="2800" baseline="30000" dirty="0" smtClean="0"/>
              <a:t> ®</a:t>
            </a:r>
            <a:r>
              <a:rPr lang="en-US" sz="2800" dirty="0" smtClean="0"/>
              <a:t> 2008 RTM cluster install does not work on Windows Server</a:t>
            </a:r>
            <a:r>
              <a:rPr lang="en-US" sz="2800" baseline="30000" dirty="0" smtClean="0"/>
              <a:t> ®</a:t>
            </a:r>
            <a:r>
              <a:rPr lang="en-US" sz="2800" dirty="0" smtClean="0"/>
              <a:t> 2008 R2</a:t>
            </a:r>
          </a:p>
          <a:p>
            <a:pPr lvl="1"/>
            <a:r>
              <a:rPr lang="en-US" sz="2400" b="1" dirty="0" smtClean="0">
                <a:solidFill>
                  <a:schemeClr val="tx2"/>
                </a:solidFill>
              </a:rPr>
              <a:t>Required: </a:t>
            </a:r>
            <a:r>
              <a:rPr lang="en-US" sz="2400" dirty="0" smtClean="0"/>
              <a:t>SQL Server</a:t>
            </a:r>
            <a:r>
              <a:rPr lang="en-US" sz="2400" baseline="30000" dirty="0" smtClean="0"/>
              <a:t> ®</a:t>
            </a:r>
            <a:r>
              <a:rPr lang="en-US" sz="2400" dirty="0" smtClean="0"/>
              <a:t> 2008 CU2 and above using SQL Server</a:t>
            </a:r>
            <a:r>
              <a:rPr lang="en-US" sz="2400" baseline="30000" dirty="0" smtClean="0"/>
              <a:t> ®</a:t>
            </a:r>
            <a:r>
              <a:rPr lang="en-US" sz="2400" dirty="0" smtClean="0"/>
              <a:t> 2008 patchable setup process</a:t>
            </a:r>
          </a:p>
          <a:p>
            <a:pPr lvl="1">
              <a:buNone/>
            </a:pPr>
            <a:endParaRPr lang="en-US" sz="2400" dirty="0" smtClean="0"/>
          </a:p>
          <a:p>
            <a:pPr lvl="1"/>
            <a:r>
              <a:rPr lang="en-US" sz="2400" b="1" dirty="0" smtClean="0">
                <a:solidFill>
                  <a:schemeClr val="tx2"/>
                </a:solidFill>
              </a:rPr>
              <a:t>Recommended: </a:t>
            </a:r>
            <a:r>
              <a:rPr lang="en-US" sz="2400" dirty="0" smtClean="0"/>
              <a:t>SQL Server</a:t>
            </a:r>
            <a:r>
              <a:rPr lang="en-US" sz="2400" baseline="30000" dirty="0" smtClean="0"/>
              <a:t> ®</a:t>
            </a:r>
            <a:r>
              <a:rPr lang="en-US" sz="2400" dirty="0" smtClean="0"/>
              <a:t> 2008 SP1 and above using slipstream process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800" decel="100000"/>
                                        <p:tgtEl>
                                          <p:spTgt spid="3">
                                            <p:txEl>
                                              <p:pRg st="4" end="4"/>
                                            </p:txEl>
                                          </p:spTgt>
                                        </p:tgtEl>
                                      </p:cBhvr>
                                    </p:animEffect>
                                    <p:anim calcmode="lin" valueType="num">
                                      <p:cBhvr>
                                        <p:cTn id="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AT312-Cluster-Gop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DAT312-Cluster-Gopal</Template>
  <TotalTime>3</TotalTime>
  <Words>1574</Words>
  <Application>Microsoft Office PowerPoint</Application>
  <PresentationFormat>On-screen Show (4:3)</PresentationFormat>
  <Paragraphs>269</Paragraphs>
  <Slides>33</Slides>
  <Notes>32</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DAT312-Cluster-Gopal</vt:lpstr>
      <vt:lpstr>TechEd09_Europe template</vt:lpstr>
      <vt:lpstr>Slide 1</vt:lpstr>
      <vt:lpstr>All You Need to Know About Microsoft SQL Server 2008 Failover Clustering</vt:lpstr>
      <vt:lpstr>Session Agenda</vt:lpstr>
      <vt:lpstr>Database Downtime Drivers and Clustering</vt:lpstr>
      <vt:lpstr>Windows Server 2008 Highlights</vt:lpstr>
      <vt:lpstr>Windows Server 2008 Highlights</vt:lpstr>
      <vt:lpstr>Quorum Model</vt:lpstr>
      <vt:lpstr>SQL Server 2008 Failover Clustering</vt:lpstr>
      <vt:lpstr>SQL Server ® 2008 on Windows Server® 2008 R2</vt:lpstr>
      <vt:lpstr>Failover Clustering Setup</vt:lpstr>
      <vt:lpstr>Integrated Install</vt:lpstr>
      <vt:lpstr>Advanced failover cluster install</vt:lpstr>
      <vt:lpstr>Advanced\Enterprise Setup</vt:lpstr>
      <vt:lpstr>Integrated Cluster Setup</vt:lpstr>
      <vt:lpstr>Reduce Planned Downtime</vt:lpstr>
      <vt:lpstr>Rolling Failover Cluster Upgrade  </vt:lpstr>
      <vt:lpstr>Upgrade Interface</vt:lpstr>
      <vt:lpstr>Rolling Failover Cluster Upgrade </vt:lpstr>
      <vt:lpstr>Rolling Failover Cluster Upgrade</vt:lpstr>
      <vt:lpstr>SQL Server ® Rolling Failover Cluster Upgrade </vt:lpstr>
      <vt:lpstr>Failover during upgrade</vt:lpstr>
      <vt:lpstr>Controlling Failover during upgrade</vt:lpstr>
      <vt:lpstr>Rolling Patching</vt:lpstr>
      <vt:lpstr>Rolling Patch Upgrade</vt:lpstr>
      <vt:lpstr>Summary</vt:lpstr>
      <vt:lpstr>Slide 26</vt:lpstr>
      <vt:lpstr>Resources</vt:lpstr>
      <vt:lpstr>Documents and Related Content</vt:lpstr>
      <vt:lpstr>Related Content</vt:lpstr>
      <vt:lpstr>Track Resources</vt:lpstr>
      <vt:lpstr>Slide 31</vt:lpstr>
      <vt:lpstr>Please join us for the Community Drinks this evening</vt:lpstr>
      <vt:lpstr>Slide 33</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Gopal Ashok</dc:creator>
  <dc:description>tech·ed Europe 2009</dc:description>
  <cp:lastModifiedBy>cn_user</cp:lastModifiedBy>
  <cp:revision>2</cp:revision>
  <dcterms:created xsi:type="dcterms:W3CDTF">2009-11-12T14:59:17Z</dcterms:created>
  <dcterms:modified xsi:type="dcterms:W3CDTF">2009-11-12T15:05:12Z</dcterms:modified>
</cp:coreProperties>
</file>