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31" r:id="rId2"/>
  </p:sldMasterIdLst>
  <p:notesMasterIdLst>
    <p:notesMasterId r:id="rId37"/>
  </p:notesMasterIdLst>
  <p:handoutMasterIdLst>
    <p:handoutMasterId r:id="rId38"/>
  </p:handoutMasterIdLst>
  <p:sldIdLst>
    <p:sldId id="287" r:id="rId3"/>
    <p:sldId id="288" r:id="rId4"/>
    <p:sldId id="289" r:id="rId5"/>
    <p:sldId id="290" r:id="rId6"/>
    <p:sldId id="291" r:id="rId7"/>
    <p:sldId id="292" r:id="rId8"/>
    <p:sldId id="293" r:id="rId9"/>
    <p:sldId id="294" r:id="rId10"/>
    <p:sldId id="295" r:id="rId11"/>
    <p:sldId id="296" r:id="rId12"/>
    <p:sldId id="297" r:id="rId13"/>
    <p:sldId id="298" r:id="rId14"/>
    <p:sldId id="299" r:id="rId15"/>
    <p:sldId id="300" r:id="rId16"/>
    <p:sldId id="301" r:id="rId17"/>
    <p:sldId id="302" r:id="rId18"/>
    <p:sldId id="303" r:id="rId19"/>
    <p:sldId id="304" r:id="rId20"/>
    <p:sldId id="305" r:id="rId21"/>
    <p:sldId id="306" r:id="rId22"/>
    <p:sldId id="307" r:id="rId23"/>
    <p:sldId id="308" r:id="rId24"/>
    <p:sldId id="309" r:id="rId25"/>
    <p:sldId id="310" r:id="rId26"/>
    <p:sldId id="311" r:id="rId27"/>
    <p:sldId id="312" r:id="rId28"/>
    <p:sldId id="313" r:id="rId29"/>
    <p:sldId id="316" r:id="rId30"/>
    <p:sldId id="317" r:id="rId31"/>
    <p:sldId id="318" r:id="rId32"/>
    <p:sldId id="285" r:id="rId33"/>
    <p:sldId id="319" r:id="rId34"/>
    <p:sldId id="320" r:id="rId35"/>
    <p:sldId id="280" r:id="rId36"/>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varScale="1">
        <p:scale>
          <a:sx n="113" d="100"/>
          <a:sy n="113" d="100"/>
        </p:scale>
        <p:origin x="-96" y="-22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6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dirty="0" err="1" smtClean="0"/>
              <a:t>Tech·Ed</a:t>
            </a:r>
            <a:r>
              <a:rPr lang="en-US" sz="1400" dirty="0" smtClean="0"/>
              <a:t>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07/11/2009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dirty="0" smtClean="0">
                <a:solidFill>
                  <a:srgbClr val="000000"/>
                </a:solidFill>
                <a:latin typeface="Trebuchet MS" pitchFamily="34" charset="0"/>
              </a:rPr>
              <a:t>dat311_bahat.pptx</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16408114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2066207824"/>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sz="1800"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sz="1800"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sz="1800"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sz="1800"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5387"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NO B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2"/>
          <p:cNvSpPr/>
          <p:nvPr userDrawn="1"/>
        </p:nvSpPr>
        <p:spPr bwMode="auto">
          <a:xfrm>
            <a:off x="0" y="4965107"/>
            <a:ext cx="9144000" cy="1892893"/>
          </a:xfrm>
          <a:prstGeom prst="rect">
            <a:avLst/>
          </a:prstGeom>
          <a:gradFill flip="none" rotWithShape="1">
            <a:gsLst>
              <a:gs pos="0">
                <a:schemeClr val="bg1">
                  <a:alpha val="0"/>
                </a:schemeClr>
              </a:gs>
              <a:gs pos="60000">
                <a:schemeClr val="bg1"/>
              </a:gs>
            </a:gsLst>
            <a:lin ang="54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7" r:id="rId3"/>
    <p:sldLayoutId id="2147483700" r:id="rId4"/>
    <p:sldLayoutId id="2147483727" r:id="rId5"/>
    <p:sldLayoutId id="2147483701" r:id="rId6"/>
    <p:sldLayoutId id="2147483698" r:id="rId7"/>
    <p:sldLayoutId id="2147483699" r:id="rId8"/>
    <p:sldLayoutId id="2147483702" r:id="rId9"/>
    <p:sldLayoutId id="2147483728" r:id="rId10"/>
    <p:sldLayoutId id="2147483729" r:id="rId11"/>
    <p:sldLayoutId id="2147483730"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2"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5.png"/><Relationship Id="rId7"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6.png"/><Relationship Id="rId9"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5.png"/><Relationship Id="rId7"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6.png"/><Relationship Id="rId9"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qlpsx.codeplex.com/"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codeplex.com/EPMFramework"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www.sqlsentry.net/"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image" Target="../media/image26.gif"/><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5.png"/><Relationship Id="rId7"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6.png"/><Relationship Id="rId9" Type="http://schemas.openxmlformats.org/officeDocument/2006/relationships/image" Target="../media/image1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hyperlink" Target="http://www.sqlpass.org/RegisterforSQLPASS.aspx" TargetMode="External"/><Relationship Id="rId7" Type="http://schemas.openxmlformats.org/officeDocument/2006/relationships/hyperlink" Target="http://msdn.microsoft.com/en-us/sqlserver/bb671064.aspx"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hyperlink" Target="http://technet.microsoft.com/en-us/sqlserver/bb671048.aspx" TargetMode="External"/><Relationship Id="rId5" Type="http://schemas.openxmlformats.org/officeDocument/2006/relationships/hyperlink" Target="http://www.microsoft.com/sqlserver/2008/en/us/community-center.aspx" TargetMode="External"/><Relationship Id="rId4" Type="http://schemas.openxmlformats.org/officeDocument/2006/relationships/hyperlink" Target="http://www.sqlpass.org/"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8" Type="http://schemas.openxmlformats.org/officeDocument/2006/relationships/hyperlink" Target="http://social.msdn.microsoft.com/Forums/en-US/sqltools" TargetMode="External"/><Relationship Id="rId3" Type="http://schemas.openxmlformats.org/officeDocument/2006/relationships/hyperlink" Target="http://www.powergui.org/" TargetMode="External"/><Relationship Id="rId7" Type="http://schemas.openxmlformats.org/officeDocument/2006/relationships/hyperlink" Target="http://blogs.msdn.com/billramo/"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hyperlink" Target="http://www.codeplex.com/" TargetMode="External"/><Relationship Id="rId4" Type="http://schemas.openxmlformats.org/officeDocument/2006/relationships/hyperlink" Target="http://chadwickmiller.spaces.live.com/default.aspx" TargetMode="External"/><Relationship Id="rId9" Type="http://schemas.openxmlformats.org/officeDocument/2006/relationships/hyperlink" Target="http://blogs.msdn.com/buckwoody" TargetMode="External"/></Relationships>
</file>

<file path=ppt/slides/_rels/slide31.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9.png"/><Relationship Id="rId7" Type="http://schemas.openxmlformats.org/officeDocument/2006/relationships/image" Target="../media/image31.png"/><Relationship Id="rId12" Type="http://schemas.openxmlformats.org/officeDocument/2006/relationships/image" Target="../media/image34.emf"/><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30.png"/><Relationship Id="rId11" Type="http://schemas.openxmlformats.org/officeDocument/2006/relationships/image" Target="../media/image33.png"/><Relationship Id="rId5" Type="http://schemas.openxmlformats.org/officeDocument/2006/relationships/hyperlink" Target="http://microsoft.com/technet" TargetMode="External"/><Relationship Id="rId10" Type="http://schemas.openxmlformats.org/officeDocument/2006/relationships/image" Target="../media/image32.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gif"/><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hyperlink" Target="http://www.codeplex.com/" TargetMode="External"/><Relationship Id="rId5" Type="http://schemas.openxmlformats.org/officeDocument/2006/relationships/image" Target="../media/image13.jpeg"/><Relationship Id="rId4" Type="http://schemas.openxmlformats.org/officeDocument/2006/relationships/hyperlink" Target="http://www.sqlsentry.net/"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5.pn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6.pn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hyperlink" Target="http://technet.microsoft.com/en-us/library/bb687798.asp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hyperlink" Target="http://tinyurl.com/5snm3d"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Microsoft </a:t>
            </a:r>
            <a:r>
              <a:rPr lang="en-US" sz="4000" dirty="0" smtClean="0"/>
              <a:t>SQL Server </a:t>
            </a:r>
            <a:r>
              <a:rPr lang="en-US" sz="4000" dirty="0" smtClean="0"/>
              <a:t>Automation, including </a:t>
            </a:r>
            <a:r>
              <a:rPr lang="en-US" sz="4000" dirty="0" err="1" smtClean="0"/>
              <a:t>PowerShell</a:t>
            </a:r>
            <a:r>
              <a:rPr lang="en-US" sz="4000" dirty="0" smtClean="0"/>
              <a:t> Support</a:t>
            </a:r>
            <a:endParaRPr lang="en-US" sz="4000" dirty="0"/>
          </a:p>
        </p:txBody>
      </p:sp>
      <p:sp>
        <p:nvSpPr>
          <p:cNvPr id="3" name="Subtitle 2"/>
          <p:cNvSpPr>
            <a:spLocks noGrp="1"/>
          </p:cNvSpPr>
          <p:nvPr>
            <p:ph type="subTitle" idx="1"/>
          </p:nvPr>
        </p:nvSpPr>
        <p:spPr>
          <a:xfrm>
            <a:off x="4448060" y="5463585"/>
            <a:ext cx="3812443" cy="461665"/>
          </a:xfrm>
        </p:spPr>
        <p:txBody>
          <a:bodyPr/>
          <a:lstStyle/>
          <a:p>
            <a:r>
              <a:rPr lang="en-US" dirty="0" err="1" smtClean="0"/>
              <a:t>Omri</a:t>
            </a:r>
            <a:r>
              <a:rPr lang="en-US" dirty="0" smtClean="0"/>
              <a:t> </a:t>
            </a:r>
            <a:r>
              <a:rPr lang="en-US" dirty="0" err="1" smtClean="0"/>
              <a:t>Bahat</a:t>
            </a:r>
            <a:endParaRPr lang="en-US" dirty="0" smtClean="0"/>
          </a:p>
          <a:p>
            <a:r>
              <a:rPr lang="en-US" dirty="0" smtClean="0"/>
              <a:t>Principal Program Manager</a:t>
            </a:r>
          </a:p>
          <a:p>
            <a:r>
              <a:rPr lang="en-US" dirty="0" smtClean="0"/>
              <a:t>Microsoft</a:t>
            </a:r>
          </a:p>
          <a:p>
            <a:r>
              <a:rPr lang="en-US" dirty="0" smtClean="0"/>
              <a:t>Session </a:t>
            </a:r>
            <a:r>
              <a:rPr lang="en-US" dirty="0" smtClean="0"/>
              <a:t>ID: </a:t>
            </a:r>
            <a:r>
              <a:rPr lang="en-US" dirty="0" smtClean="0"/>
              <a:t>DAT311</a:t>
            </a: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What </a:t>
            </a:r>
            <a:r>
              <a:rPr lang="en-US" dirty="0" smtClean="0"/>
              <a:t>Did We See?</a:t>
            </a:r>
            <a:endParaRPr lang="en-US" dirty="0"/>
          </a:p>
        </p:txBody>
      </p:sp>
      <p:sp>
        <p:nvSpPr>
          <p:cNvPr id="3" name="Text Placeholder 2"/>
          <p:cNvSpPr>
            <a:spLocks noGrp="1"/>
          </p:cNvSpPr>
          <p:nvPr>
            <p:ph idx="1"/>
          </p:nvPr>
        </p:nvSpPr>
        <p:spPr/>
        <p:txBody>
          <a:bodyPr/>
          <a:lstStyle/>
          <a:p>
            <a:r>
              <a:rPr lang="en-US" smtClean="0"/>
              <a:t>Configuring DB Mail via the wizard</a:t>
            </a:r>
          </a:p>
          <a:p>
            <a:r>
              <a:rPr lang="en-US" smtClean="0"/>
              <a:t>Using Hotmail as your SMTP server</a:t>
            </a:r>
          </a:p>
          <a:p>
            <a:r>
              <a:rPr lang="en-US" smtClean="0"/>
              <a:t>Examples of sending mail</a:t>
            </a:r>
          </a:p>
          <a:p>
            <a:r>
              <a:rPr lang="en-US" smtClean="0"/>
              <a:t>Hooking up SQL Agent to send mail</a:t>
            </a:r>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1339850" y="5361917"/>
            <a:ext cx="6248400" cy="533399"/>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5" name="Rectangle 2"/>
          <p:cNvSpPr txBox="1">
            <a:spLocks noChangeArrowheads="1"/>
          </p:cNvSpPr>
          <p:nvPr/>
        </p:nvSpPr>
        <p:spPr>
          <a:xfrm>
            <a:off x="1290637" y="5427398"/>
            <a:ext cx="6413500" cy="387798"/>
          </a:xfrm>
          <a:prstGeom prst="rect">
            <a:avLst/>
          </a:prstGeom>
          <a:noFill/>
          <a:ln w="9525">
            <a:noFill/>
            <a:miter lim="800000"/>
            <a:headEnd/>
            <a:tailEnd/>
          </a:ln>
        </p:spPr>
        <p:txBody>
          <a:bodyPr lIns="0" tIns="0" rIns="0" bIns="0">
            <a:spAutoFit/>
          </a:bodyPr>
          <a:lstStyle/>
          <a:p>
            <a:pPr algn="ctr" defTabSz="912740" eaLnBrk="0" hangingPunct="0">
              <a:lnSpc>
                <a:spcPct val="90000"/>
              </a:lnSpc>
              <a:defRPr/>
            </a:pPr>
            <a:r>
              <a:rPr lang="en-US" sz="2800" i="1" spc="-125"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cs typeface="Arial" charset="0"/>
              </a:rPr>
              <a:t>Maximizing task automation</a:t>
            </a:r>
            <a:endParaRPr lang="en-US" sz="2800" i="1"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cs typeface="Arial" charset="0"/>
            </a:endParaRPr>
          </a:p>
        </p:txBody>
      </p:sp>
      <p:grpSp>
        <p:nvGrpSpPr>
          <p:cNvPr id="2" name="Group 10"/>
          <p:cNvGrpSpPr>
            <a:grpSpLocks/>
          </p:cNvGrpSpPr>
          <p:nvPr/>
        </p:nvGrpSpPr>
        <p:grpSpPr bwMode="auto">
          <a:xfrm>
            <a:off x="5970842" y="1600200"/>
            <a:ext cx="2590750" cy="3935500"/>
            <a:chOff x="6078983" y="2108659"/>
            <a:chExt cx="2590800" cy="3934691"/>
          </a:xfrm>
        </p:grpSpPr>
        <p:sp>
          <p:nvSpPr>
            <p:cNvPr id="7" name="Rounded Rectangle 6"/>
            <p:cNvSpPr/>
            <p:nvPr/>
          </p:nvSpPr>
          <p:spPr bwMode="auto">
            <a:xfrm>
              <a:off x="6106262" y="2108659"/>
              <a:ext cx="2536243" cy="3934691"/>
            </a:xfrm>
            <a:prstGeom prst="roundRect">
              <a:avLst>
                <a:gd name="adj" fmla="val 9898"/>
              </a:avLst>
            </a:prstGeom>
            <a:gradFill>
              <a:gsLst>
                <a:gs pos="0">
                  <a:schemeClr val="accent1">
                    <a:alpha val="0"/>
                  </a:schemeClr>
                </a:gs>
                <a:gs pos="42000">
                  <a:schemeClr val="accent1">
                    <a:lumMod val="75000"/>
                    <a:alpha val="49000"/>
                  </a:schemeClr>
                </a:gs>
                <a:gs pos="70000">
                  <a:schemeClr val="accent1">
                    <a:lumMod val="75000"/>
                    <a:alpha val="51000"/>
                  </a:schemeClr>
                </a:gs>
                <a:gs pos="99000">
                  <a:schemeClr val="accent1">
                    <a:alpha val="91000"/>
                  </a:schemeClr>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8" name="Rectangle 166"/>
            <p:cNvSpPr>
              <a:spLocks noChangeArrowheads="1"/>
            </p:cNvSpPr>
            <p:nvPr/>
          </p:nvSpPr>
          <p:spPr bwMode="auto">
            <a:xfrm>
              <a:off x="6085079" y="3131729"/>
              <a:ext cx="2578150" cy="855437"/>
            </a:xfrm>
            <a:prstGeom prst="rect">
              <a:avLst/>
            </a:prstGeom>
            <a:noFill/>
            <a:ln w="9525">
              <a:noFill/>
              <a:miter lim="800000"/>
              <a:headEnd/>
              <a:tailEnd/>
            </a:ln>
          </p:spPr>
          <p:txBody>
            <a:bodyPr lIns="91432" tIns="45717" rIns="91432" bIns="45717">
              <a:spAutoFit/>
            </a:bodyPr>
            <a:lstStyle/>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PowerShell By Example</a:t>
              </a:r>
            </a:p>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PowerShell Subsystem</a:t>
              </a:r>
            </a:p>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SQL Sentry</a:t>
              </a:r>
              <a:endParaRPr lang="en-US" sz="1600" dirty="0">
                <a:solidFill>
                  <a:srgbClr val="FFFFFF"/>
                </a:solidFill>
                <a:effectLst>
                  <a:outerShdw blurRad="38100" dist="38100" dir="2700000" algn="tl">
                    <a:srgbClr val="4D4D4D"/>
                  </a:outerShdw>
                </a:effectLst>
                <a:latin typeface="Segoe"/>
              </a:endParaRPr>
            </a:p>
          </p:txBody>
        </p:sp>
        <p:pic>
          <p:nvPicPr>
            <p:cNvPr id="9" name="Picture 5" descr="C:\Program Files\Microsoft Resource DVD Artwork\DVD_ART\Artwork_Imagery\HARDWARE_IMAGERY\Illustration - Misc Hardware\Windows Vista Illustration Icons\Male User.png"/>
            <p:cNvPicPr>
              <a:picLocks noChangeAspect="1" noChangeArrowheads="1"/>
            </p:cNvPicPr>
            <p:nvPr/>
          </p:nvPicPr>
          <p:blipFill>
            <a:blip r:embed="rId4"/>
            <a:stretch>
              <a:fillRect/>
            </a:stretch>
          </p:blipFill>
          <p:spPr bwMode="ltGray">
            <a:xfrm>
              <a:off x="6674054" y="4522092"/>
              <a:ext cx="1373215" cy="1277674"/>
            </a:xfrm>
            <a:prstGeom prst="rect">
              <a:avLst/>
            </a:prstGeom>
            <a:noFill/>
            <a:effectLst>
              <a:outerShdw blurRad="76200" dist="12700" dir="8100000" sy="-23000" kx="800400" algn="br" rotWithShape="0">
                <a:prstClr val="black">
                  <a:alpha val="20000"/>
                </a:prstClr>
              </a:outerShdw>
            </a:effectLst>
          </p:spPr>
        </p:pic>
        <p:sp>
          <p:nvSpPr>
            <p:cNvPr id="10" name="Rectangle 9"/>
            <p:cNvSpPr/>
            <p:nvPr/>
          </p:nvSpPr>
          <p:spPr bwMode="auto">
            <a:xfrm>
              <a:off x="6123181" y="2550822"/>
              <a:ext cx="2501949" cy="588841"/>
            </a:xfrm>
            <a:prstGeom prst="rect">
              <a:avLst/>
            </a:prstGeom>
            <a:gradFill>
              <a:gsLst>
                <a:gs pos="0">
                  <a:schemeClr val="accent1">
                    <a:alpha val="0"/>
                  </a:schemeClr>
                </a:gs>
                <a:gs pos="42000">
                  <a:schemeClr val="accent1">
                    <a:lumMod val="75000"/>
                    <a:alpha val="0"/>
                  </a:schemeClr>
                </a:gs>
                <a:gs pos="70000">
                  <a:schemeClr val="tx1">
                    <a:lumMod val="95000"/>
                    <a:alpha val="17000"/>
                  </a:schemeClr>
                </a:gs>
                <a:gs pos="99000">
                  <a:schemeClr val="tx1">
                    <a:alpha val="51000"/>
                  </a:schemeClr>
                </a:gs>
              </a:gsLst>
              <a:lin ang="5400000" scaled="0"/>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cxnSp>
          <p:nvCxnSpPr>
            <p:cNvPr id="11" name="Straight Connector 10"/>
            <p:cNvCxnSpPr/>
            <p:nvPr/>
          </p:nvCxnSpPr>
          <p:spPr>
            <a:xfrm>
              <a:off x="6574040" y="4412576"/>
              <a:ext cx="1600231" cy="1588"/>
            </a:xfrm>
            <a:prstGeom prst="line">
              <a:avLst/>
            </a:prstGeom>
            <a:ln w="12700">
              <a:solidFill>
                <a:schemeClr val="tx1">
                  <a:lumMod val="95000"/>
                </a:schemeClr>
              </a:solidFill>
            </a:ln>
          </p:spPr>
          <p:style>
            <a:lnRef idx="1">
              <a:schemeClr val="accent1"/>
            </a:lnRef>
            <a:fillRef idx="0">
              <a:schemeClr val="accent1"/>
            </a:fillRef>
            <a:effectRef idx="0">
              <a:schemeClr val="accent1"/>
            </a:effectRef>
            <a:fontRef idx="minor">
              <a:schemeClr val="tx1"/>
            </a:fontRef>
          </p:style>
        </p:cxnSp>
        <p:sp>
          <p:nvSpPr>
            <p:cNvPr id="12" name="TextBox 833617"/>
            <p:cNvSpPr txBox="1">
              <a:spLocks noChangeArrowheads="1"/>
            </p:cNvSpPr>
            <p:nvPr/>
          </p:nvSpPr>
          <p:spPr bwMode="auto">
            <a:xfrm>
              <a:off x="6078983" y="2138608"/>
              <a:ext cx="2590800" cy="589271"/>
            </a:xfrm>
            <a:prstGeom prst="rect">
              <a:avLst/>
            </a:prstGeom>
            <a:noFill/>
            <a:ln w="9525">
              <a:noFill/>
              <a:miter lim="800000"/>
              <a:headEnd/>
              <a:tailEnd/>
            </a:ln>
          </p:spPr>
          <p:txBody>
            <a:bodyPr>
              <a:spAutoFit/>
            </a:bodyPr>
            <a:lstStyle/>
            <a:p>
              <a:pPr algn="ctr">
                <a:lnSpc>
                  <a:spcPct val="95000"/>
                </a:lnSpc>
                <a:spcBef>
                  <a:spcPct val="10000"/>
                </a:spcBef>
                <a:defRPr/>
              </a:pPr>
              <a:r>
                <a:rPr lang="en-US" altLang="zh-CN" sz="3400" b="1" i="1" kern="0" spc="-125"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ea typeface="宋体" pitchFamily="2" charset="-122"/>
                  <a:cs typeface="Arial" charset="0"/>
                </a:rPr>
                <a:t>Execution</a:t>
              </a:r>
              <a:endParaRPr lang="en-US" altLang="zh-CN" sz="3400" b="1" i="1" kern="0"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n-lt"/>
                <a:ea typeface="宋体" pitchFamily="2" charset="-122"/>
                <a:cs typeface="Arial" charset="0"/>
              </a:endParaRPr>
            </a:p>
          </p:txBody>
        </p:sp>
      </p:grpSp>
      <p:sp>
        <p:nvSpPr>
          <p:cNvPr id="29" name="Title 28"/>
          <p:cNvSpPr>
            <a:spLocks noGrp="1"/>
          </p:cNvSpPr>
          <p:nvPr>
            <p:ph type="title"/>
          </p:nvPr>
        </p:nvSpPr>
        <p:spPr>
          <a:xfrm>
            <a:off x="381000" y="230188"/>
            <a:ext cx="8382000" cy="609398"/>
          </a:xfrm>
        </p:spPr>
        <p:txBody>
          <a:bodyPr/>
          <a:lstStyle/>
          <a:p>
            <a:r>
              <a:rPr lang="en-US" sz="4400" dirty="0" smtClean="0"/>
              <a:t>Agenda</a:t>
            </a:r>
            <a:endParaRPr lang="en-US" dirty="0"/>
          </a:p>
        </p:txBody>
      </p:sp>
      <p:grpSp>
        <p:nvGrpSpPr>
          <p:cNvPr id="3" name="Group 34"/>
          <p:cNvGrpSpPr/>
          <p:nvPr/>
        </p:nvGrpSpPr>
        <p:grpSpPr>
          <a:xfrm>
            <a:off x="3200400" y="1600200"/>
            <a:ext cx="2754313" cy="3935500"/>
            <a:chOff x="3200400" y="1600200"/>
            <a:chExt cx="2754313" cy="3935500"/>
          </a:xfrm>
        </p:grpSpPr>
        <p:grpSp>
          <p:nvGrpSpPr>
            <p:cNvPr id="6" name="Group 17"/>
            <p:cNvGrpSpPr>
              <a:grpSpLocks/>
            </p:cNvGrpSpPr>
            <p:nvPr/>
          </p:nvGrpSpPr>
          <p:grpSpPr bwMode="auto">
            <a:xfrm>
              <a:off x="3200400" y="1600200"/>
              <a:ext cx="2754313" cy="3935500"/>
              <a:chOff x="3305889" y="2108659"/>
              <a:chExt cx="2753017" cy="3934691"/>
            </a:xfrm>
          </p:grpSpPr>
          <p:sp>
            <p:nvSpPr>
              <p:cNvPr id="14" name="Rounded Rectangle 13"/>
              <p:cNvSpPr/>
              <p:nvPr/>
            </p:nvSpPr>
            <p:spPr bwMode="auto">
              <a:xfrm>
                <a:off x="3359428" y="2108659"/>
                <a:ext cx="2536243" cy="3934691"/>
              </a:xfrm>
              <a:prstGeom prst="roundRect">
                <a:avLst>
                  <a:gd name="adj" fmla="val 9211"/>
                </a:avLst>
              </a:prstGeom>
              <a:gradFill>
                <a:gsLst>
                  <a:gs pos="0">
                    <a:schemeClr val="accent1">
                      <a:alpha val="0"/>
                    </a:schemeClr>
                  </a:gs>
                  <a:gs pos="42000">
                    <a:schemeClr val="accent1">
                      <a:lumMod val="75000"/>
                      <a:alpha val="49000"/>
                    </a:schemeClr>
                  </a:gs>
                  <a:gs pos="70000">
                    <a:schemeClr val="accent1">
                      <a:lumMod val="75000"/>
                      <a:alpha val="51000"/>
                    </a:schemeClr>
                  </a:gs>
                  <a:gs pos="99000">
                    <a:schemeClr val="accent1">
                      <a:alpha val="91000"/>
                    </a:schemeClr>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15" name="Rectangle 43"/>
              <p:cNvSpPr>
                <a:spLocks noChangeArrowheads="1"/>
              </p:cNvSpPr>
              <p:nvPr/>
            </p:nvSpPr>
            <p:spPr bwMode="auto">
              <a:xfrm>
                <a:off x="3305889" y="3131729"/>
                <a:ext cx="2753017" cy="584649"/>
              </a:xfrm>
              <a:prstGeom prst="rect">
                <a:avLst/>
              </a:prstGeom>
              <a:noFill/>
              <a:ln w="9525">
                <a:noFill/>
                <a:miter lim="800000"/>
                <a:headEnd/>
                <a:tailEnd/>
              </a:ln>
            </p:spPr>
            <p:txBody>
              <a:bodyPr lIns="91432" tIns="45717" rIns="91432" bIns="45717">
                <a:spAutoFit/>
              </a:bodyPr>
              <a:lstStyle/>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Using Resource Governor</a:t>
                </a:r>
              </a:p>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Maintenance Plans Flow</a:t>
                </a:r>
                <a:endParaRPr lang="en-US" sz="1600" dirty="0">
                  <a:solidFill>
                    <a:srgbClr val="FFFFFF"/>
                  </a:solidFill>
                  <a:effectLst>
                    <a:outerShdw blurRad="38100" dist="38100" dir="2700000" algn="tl">
                      <a:srgbClr val="4D4D4D"/>
                    </a:outerShdw>
                  </a:effectLst>
                  <a:latin typeface="Segoe"/>
                </a:endParaRPr>
              </a:p>
            </p:txBody>
          </p:sp>
          <p:sp>
            <p:nvSpPr>
              <p:cNvPr id="17" name="Rectangle 16"/>
              <p:cNvSpPr/>
              <p:nvPr/>
            </p:nvSpPr>
            <p:spPr bwMode="auto">
              <a:xfrm>
                <a:off x="3375706" y="2550822"/>
                <a:ext cx="2502310" cy="588841"/>
              </a:xfrm>
              <a:prstGeom prst="rect">
                <a:avLst/>
              </a:prstGeom>
              <a:gradFill>
                <a:gsLst>
                  <a:gs pos="0">
                    <a:schemeClr val="accent1">
                      <a:alpha val="0"/>
                    </a:schemeClr>
                  </a:gs>
                  <a:gs pos="42000">
                    <a:schemeClr val="accent1">
                      <a:lumMod val="75000"/>
                      <a:alpha val="0"/>
                    </a:schemeClr>
                  </a:gs>
                  <a:gs pos="70000">
                    <a:schemeClr val="tx1">
                      <a:lumMod val="95000"/>
                      <a:alpha val="17000"/>
                    </a:schemeClr>
                  </a:gs>
                  <a:gs pos="99000">
                    <a:schemeClr val="tx1">
                      <a:alpha val="51000"/>
                    </a:schemeClr>
                  </a:gs>
                </a:gsLst>
                <a:lin ang="5400000" scaled="0"/>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cxnSp>
            <p:nvCxnSpPr>
              <p:cNvPr id="18" name="Straight Connector 17"/>
              <p:cNvCxnSpPr/>
              <p:nvPr/>
            </p:nvCxnSpPr>
            <p:spPr>
              <a:xfrm>
                <a:off x="3827931" y="4209418"/>
                <a:ext cx="1599447" cy="1588"/>
              </a:xfrm>
              <a:prstGeom prst="line">
                <a:avLst/>
              </a:prstGeom>
              <a:ln w="12700">
                <a:solidFill>
                  <a:schemeClr val="tx1">
                    <a:lumMod val="95000"/>
                  </a:schemeClr>
                </a:solidFill>
              </a:ln>
            </p:spPr>
            <p:style>
              <a:lnRef idx="1">
                <a:schemeClr val="accent1"/>
              </a:lnRef>
              <a:fillRef idx="0">
                <a:schemeClr val="accent1"/>
              </a:fillRef>
              <a:effectRef idx="0">
                <a:schemeClr val="accent1"/>
              </a:effectRef>
              <a:fontRef idx="minor">
                <a:schemeClr val="tx1"/>
              </a:fontRef>
            </p:style>
          </p:cxnSp>
          <p:sp>
            <p:nvSpPr>
              <p:cNvPr id="19" name="TextBox 833617"/>
              <p:cNvSpPr txBox="1">
                <a:spLocks noChangeArrowheads="1"/>
              </p:cNvSpPr>
              <p:nvPr/>
            </p:nvSpPr>
            <p:spPr bwMode="auto">
              <a:xfrm>
                <a:off x="3408349" y="2138677"/>
                <a:ext cx="2438400" cy="589271"/>
              </a:xfrm>
              <a:prstGeom prst="rect">
                <a:avLst/>
              </a:prstGeom>
              <a:noFill/>
              <a:ln w="9525">
                <a:noFill/>
                <a:miter lim="800000"/>
                <a:headEnd/>
                <a:tailEnd/>
              </a:ln>
            </p:spPr>
            <p:txBody>
              <a:bodyPr>
                <a:spAutoFit/>
              </a:bodyPr>
              <a:lstStyle/>
              <a:p>
                <a:pPr algn="ctr">
                  <a:lnSpc>
                    <a:spcPct val="95000"/>
                  </a:lnSpc>
                  <a:spcBef>
                    <a:spcPct val="10000"/>
                  </a:spcBef>
                  <a:defRPr/>
                </a:pPr>
                <a:r>
                  <a:rPr lang="en-US" altLang="zh-CN" sz="3400" b="1" i="1" kern="0" spc="-125"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n-lt"/>
                    <a:ea typeface="宋体" pitchFamily="2" charset="-122"/>
                    <a:cs typeface="Arial" charset="0"/>
                  </a:rPr>
                  <a:t>Control</a:t>
                </a:r>
                <a:endParaRPr lang="en-US" altLang="zh-CN" sz="3400" b="1" i="1" kern="0"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n-lt"/>
                  <a:ea typeface="宋体" pitchFamily="2" charset="-122"/>
                  <a:cs typeface="Arial" charset="0"/>
                </a:endParaRPr>
              </a:p>
            </p:txBody>
          </p:sp>
        </p:grpSp>
        <p:grpSp>
          <p:nvGrpSpPr>
            <p:cNvPr id="13" name="Group 26"/>
            <p:cNvGrpSpPr/>
            <p:nvPr/>
          </p:nvGrpSpPr>
          <p:grpSpPr>
            <a:xfrm>
              <a:off x="3725546" y="3998037"/>
              <a:ext cx="1470922" cy="941952"/>
              <a:chOff x="1038101" y="3005580"/>
              <a:chExt cx="6645089" cy="2714034"/>
            </a:xfrm>
          </p:grpSpPr>
          <p:pic>
            <p:nvPicPr>
              <p:cNvPr id="30" name="Picture 7" descr="D:\Pennie's documents\Images for TechEd06\Hardware_Imagery\Server - application.png"/>
              <p:cNvPicPr>
                <a:picLocks noChangeAspect="1" noChangeArrowheads="1"/>
              </p:cNvPicPr>
              <p:nvPr/>
            </p:nvPicPr>
            <p:blipFill>
              <a:blip r:embed="rId5"/>
              <a:srcRect/>
              <a:stretch>
                <a:fillRect/>
              </a:stretch>
            </p:blipFill>
            <p:spPr bwMode="auto">
              <a:xfrm>
                <a:off x="1714230" y="3005580"/>
                <a:ext cx="1508471" cy="2714034"/>
              </a:xfrm>
              <a:prstGeom prst="rect">
                <a:avLst/>
              </a:prstGeom>
              <a:noFill/>
            </p:spPr>
          </p:pic>
          <p:pic>
            <p:nvPicPr>
              <p:cNvPr id="31" name="Picture 6" descr="D:\Pennie's documents\Images for TechEd06\Hardware_Imagery\Database 4 blue.png"/>
              <p:cNvPicPr>
                <a:picLocks noChangeAspect="1" noChangeArrowheads="1"/>
              </p:cNvPicPr>
              <p:nvPr/>
            </p:nvPicPr>
            <p:blipFill>
              <a:blip r:embed="rId6"/>
              <a:srcRect/>
              <a:stretch>
                <a:fillRect/>
              </a:stretch>
            </p:blipFill>
            <p:spPr bwMode="auto">
              <a:xfrm>
                <a:off x="3380753" y="3530302"/>
                <a:ext cx="1812960" cy="1475618"/>
              </a:xfrm>
              <a:prstGeom prst="rect">
                <a:avLst/>
              </a:prstGeom>
              <a:noFill/>
            </p:spPr>
          </p:pic>
          <p:pic>
            <p:nvPicPr>
              <p:cNvPr id="32" name="Picture 5" descr="D:\Pennie's documents\Images for TechEd06\Hardware_Imagery\data.png"/>
              <p:cNvPicPr>
                <a:picLocks noChangeAspect="1" noChangeArrowheads="1"/>
              </p:cNvPicPr>
              <p:nvPr/>
            </p:nvPicPr>
            <p:blipFill>
              <a:blip r:embed="rId7"/>
              <a:srcRect/>
              <a:stretch>
                <a:fillRect/>
              </a:stretch>
            </p:blipFill>
            <p:spPr bwMode="auto">
              <a:xfrm>
                <a:off x="4929726" y="3172947"/>
                <a:ext cx="2351125" cy="2009115"/>
              </a:xfrm>
              <a:prstGeom prst="rect">
                <a:avLst/>
              </a:prstGeom>
              <a:noFill/>
            </p:spPr>
          </p:pic>
          <p:pic>
            <p:nvPicPr>
              <p:cNvPr id="33" name="Picture 31" descr="faded orbit ring green"/>
              <p:cNvPicPr>
                <a:picLocks noChangeAspect="1" noChangeArrowheads="1"/>
              </p:cNvPicPr>
              <p:nvPr/>
            </p:nvPicPr>
            <p:blipFill>
              <a:blip r:embed="rId8"/>
              <a:srcRect/>
              <a:stretch>
                <a:fillRect/>
              </a:stretch>
            </p:blipFill>
            <p:spPr bwMode="auto">
              <a:xfrm>
                <a:off x="1038101" y="3401122"/>
                <a:ext cx="6645089" cy="2107581"/>
              </a:xfrm>
              <a:prstGeom prst="rect">
                <a:avLst/>
              </a:prstGeom>
              <a:noFill/>
            </p:spPr>
          </p:pic>
        </p:grpSp>
      </p:grpSp>
      <p:grpSp>
        <p:nvGrpSpPr>
          <p:cNvPr id="16" name="Group 34"/>
          <p:cNvGrpSpPr/>
          <p:nvPr/>
        </p:nvGrpSpPr>
        <p:grpSpPr>
          <a:xfrm>
            <a:off x="458788" y="1569380"/>
            <a:ext cx="2614612" cy="3935412"/>
            <a:chOff x="458788" y="1569380"/>
            <a:chExt cx="2614612" cy="3935412"/>
          </a:xfrm>
        </p:grpSpPr>
        <p:grpSp>
          <p:nvGrpSpPr>
            <p:cNvPr id="20" name="Group 30"/>
            <p:cNvGrpSpPr>
              <a:grpSpLocks/>
            </p:cNvGrpSpPr>
            <p:nvPr/>
          </p:nvGrpSpPr>
          <p:grpSpPr bwMode="auto">
            <a:xfrm>
              <a:off x="458788" y="1569380"/>
              <a:ext cx="2614612" cy="3935412"/>
              <a:chOff x="338138" y="1998069"/>
              <a:chExt cx="2614612" cy="3935500"/>
            </a:xfrm>
          </p:grpSpPr>
          <p:sp>
            <p:nvSpPr>
              <p:cNvPr id="21" name="Rounded Rectangle 20"/>
              <p:cNvSpPr/>
              <p:nvPr/>
            </p:nvSpPr>
            <p:spPr bwMode="auto">
              <a:xfrm>
                <a:off x="377269" y="1998069"/>
                <a:ext cx="2537437" cy="3935500"/>
              </a:xfrm>
              <a:prstGeom prst="roundRect">
                <a:avLst>
                  <a:gd name="adj" fmla="val 9554"/>
                </a:avLst>
              </a:prstGeom>
              <a:gradFill>
                <a:gsLst>
                  <a:gs pos="0">
                    <a:schemeClr val="accent1">
                      <a:alpha val="0"/>
                    </a:schemeClr>
                  </a:gs>
                  <a:gs pos="42000">
                    <a:schemeClr val="accent1">
                      <a:lumMod val="75000"/>
                      <a:alpha val="49000"/>
                    </a:schemeClr>
                  </a:gs>
                  <a:gs pos="70000">
                    <a:schemeClr val="accent1">
                      <a:lumMod val="75000"/>
                      <a:alpha val="51000"/>
                    </a:schemeClr>
                  </a:gs>
                  <a:gs pos="99000">
                    <a:schemeClr val="accent1">
                      <a:alpha val="91000"/>
                    </a:schemeClr>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22" name="Rectangle 52"/>
              <p:cNvSpPr>
                <a:spLocks noChangeArrowheads="1"/>
              </p:cNvSpPr>
              <p:nvPr/>
            </p:nvSpPr>
            <p:spPr bwMode="auto">
              <a:xfrm>
                <a:off x="338138" y="3052193"/>
                <a:ext cx="2614612" cy="584782"/>
              </a:xfrm>
              <a:prstGeom prst="rect">
                <a:avLst/>
              </a:prstGeom>
              <a:noFill/>
              <a:ln w="9525">
                <a:noFill/>
                <a:miter lim="800000"/>
                <a:headEnd/>
                <a:tailEnd/>
              </a:ln>
            </p:spPr>
            <p:txBody>
              <a:bodyPr lIns="91432" tIns="45717" rIns="91432" bIns="45717">
                <a:spAutoFit/>
              </a:bodyPr>
              <a:lstStyle/>
              <a:p>
                <a:pPr marL="228600" indent="-228600" defTabSz="912813">
                  <a:lnSpc>
                    <a:spcPct val="90000"/>
                  </a:lnSpc>
                  <a:spcBef>
                    <a:spcPct val="20000"/>
                  </a:spcBef>
                  <a:buClr>
                    <a:schemeClr val="tx2"/>
                  </a:buClr>
                  <a:buSzPct val="80000"/>
                  <a:buBlip>
                    <a:blip r:embed="rId3"/>
                  </a:buBlip>
                  <a:defRPr/>
                </a:pPr>
                <a:r>
                  <a:rPr lang="en-US" sz="1600" dirty="0" smtClean="0">
                    <a:solidFill>
                      <a:srgbClr val="FFFFFF"/>
                    </a:solidFill>
                    <a:effectLst>
                      <a:outerShdw blurRad="38100" dist="38100" dir="2700000" algn="tl">
                        <a:srgbClr val="4D4D4D"/>
                      </a:outerShdw>
                    </a:effectLst>
                    <a:latin typeface="Segoe"/>
                  </a:rPr>
                  <a:t>Server Provisioning</a:t>
                </a:r>
              </a:p>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DB Mail Review</a:t>
                </a:r>
              </a:p>
            </p:txBody>
          </p:sp>
          <p:sp>
            <p:nvSpPr>
              <p:cNvPr id="24" name="Rectangle 23"/>
              <p:cNvSpPr/>
              <p:nvPr/>
            </p:nvSpPr>
            <p:spPr bwMode="auto">
              <a:xfrm>
                <a:off x="393700" y="2440991"/>
                <a:ext cx="2503488" cy="588976"/>
              </a:xfrm>
              <a:prstGeom prst="rect">
                <a:avLst/>
              </a:prstGeom>
              <a:gradFill>
                <a:gsLst>
                  <a:gs pos="0">
                    <a:schemeClr val="accent1">
                      <a:alpha val="0"/>
                    </a:schemeClr>
                  </a:gs>
                  <a:gs pos="42000">
                    <a:schemeClr val="accent1">
                      <a:lumMod val="75000"/>
                      <a:alpha val="0"/>
                    </a:schemeClr>
                  </a:gs>
                  <a:gs pos="70000">
                    <a:schemeClr val="tx1">
                      <a:lumMod val="95000"/>
                      <a:alpha val="17000"/>
                    </a:schemeClr>
                  </a:gs>
                  <a:gs pos="99000">
                    <a:schemeClr val="tx1">
                      <a:alpha val="51000"/>
                    </a:schemeClr>
                  </a:gs>
                </a:gsLst>
                <a:lin ang="5400000" scaled="0"/>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cxnSp>
            <p:nvCxnSpPr>
              <p:cNvPr id="25" name="Straight Connector 24"/>
              <p:cNvCxnSpPr/>
              <p:nvPr/>
            </p:nvCxnSpPr>
            <p:spPr>
              <a:xfrm>
                <a:off x="844550" y="4130129"/>
                <a:ext cx="1601788" cy="1588"/>
              </a:xfrm>
              <a:prstGeom prst="line">
                <a:avLst/>
              </a:prstGeom>
              <a:ln w="12700">
                <a:solidFill>
                  <a:schemeClr val="tx1">
                    <a:lumMod val="95000"/>
                  </a:schemeClr>
                </a:solidFill>
              </a:ln>
            </p:spPr>
            <p:style>
              <a:lnRef idx="1">
                <a:schemeClr val="accent1"/>
              </a:lnRef>
              <a:fillRef idx="0">
                <a:schemeClr val="accent1"/>
              </a:fillRef>
              <a:effectRef idx="0">
                <a:schemeClr val="accent1"/>
              </a:effectRef>
              <a:fontRef idx="minor">
                <a:schemeClr val="tx1"/>
              </a:fontRef>
            </p:style>
          </p:cxnSp>
          <p:sp>
            <p:nvSpPr>
              <p:cNvPr id="26" name="TextBox 833617"/>
              <p:cNvSpPr txBox="1">
                <a:spLocks noChangeArrowheads="1"/>
              </p:cNvSpPr>
              <p:nvPr/>
            </p:nvSpPr>
            <p:spPr bwMode="auto">
              <a:xfrm>
                <a:off x="578975" y="2058529"/>
                <a:ext cx="2133036" cy="589405"/>
              </a:xfrm>
              <a:prstGeom prst="rect">
                <a:avLst/>
              </a:prstGeom>
              <a:noFill/>
              <a:ln w="9525">
                <a:noFill/>
                <a:miter lim="800000"/>
                <a:headEnd/>
                <a:tailEnd/>
              </a:ln>
            </p:spPr>
            <p:txBody>
              <a:bodyPr>
                <a:spAutoFit/>
              </a:bodyPr>
              <a:lstStyle/>
              <a:p>
                <a:pPr algn="ctr">
                  <a:lnSpc>
                    <a:spcPct val="95000"/>
                  </a:lnSpc>
                  <a:spcBef>
                    <a:spcPct val="10000"/>
                  </a:spcBef>
                  <a:defRPr/>
                </a:pPr>
                <a:r>
                  <a:rPr lang="en-US" altLang="zh-CN" sz="3400" b="1" i="1" kern="0" spc="-125"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ea typeface="宋体" pitchFamily="2" charset="-122"/>
                    <a:cs typeface="Arial" charset="0"/>
                  </a:rPr>
                  <a:t>Configure</a:t>
                </a:r>
                <a:endParaRPr lang="en-US" altLang="zh-CN" sz="3400" b="1" i="1" kern="0"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n-lt"/>
                  <a:ea typeface="宋体" pitchFamily="2" charset="-122"/>
                  <a:cs typeface="Arial" charset="0"/>
                </a:endParaRPr>
              </a:p>
            </p:txBody>
          </p:sp>
        </p:grpSp>
        <p:pic>
          <p:nvPicPr>
            <p:cNvPr id="34" name="Picture 3" descr="OEM man equipment repair technician towers"/>
            <p:cNvPicPr>
              <a:picLocks noChangeAspect="1" noChangeArrowheads="1"/>
            </p:cNvPicPr>
            <p:nvPr/>
          </p:nvPicPr>
          <p:blipFill>
            <a:blip r:embed="rId9" cstate="print"/>
            <a:srcRect/>
            <a:stretch>
              <a:fillRect/>
            </a:stretch>
          </p:blipFill>
          <p:spPr bwMode="auto">
            <a:xfrm>
              <a:off x="986605" y="3805595"/>
              <a:ext cx="1578797" cy="1196975"/>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Clr clrSpc="rgb" dir="cw">
                                      <p:cBhvr override="childStyle">
                                        <p:cTn id="6" dur="100" fill="hold"/>
                                        <p:tgtEl>
                                          <p:spTgt spid="3"/>
                                        </p:tgtEl>
                                        <p:attrNameLst>
                                          <p:attrName>style.color</p:attrName>
                                        </p:attrNameLst>
                                      </p:cBhvr>
                                      <p:to>
                                        <a:schemeClr val="accent2"/>
                                      </p:to>
                                    </p:animClr>
                                    <p:animClr clrSpc="rgb" dir="cw">
                                      <p:cBhvr>
                                        <p:cTn id="7" dur="100" fill="hold"/>
                                        <p:tgtEl>
                                          <p:spTgt spid="3"/>
                                        </p:tgtEl>
                                        <p:attrNameLst>
                                          <p:attrName>fillcolor</p:attrName>
                                        </p:attrNameLst>
                                      </p:cBhvr>
                                      <p:to>
                                        <a:schemeClr val="accent2"/>
                                      </p:to>
                                    </p:animClr>
                                    <p:set>
                                      <p:cBhvr>
                                        <p:cTn id="8" dur="100" fill="hold"/>
                                        <p:tgtEl>
                                          <p:spTgt spid="3"/>
                                        </p:tgtEl>
                                        <p:attrNameLst>
                                          <p:attrName>fill.type</p:attrName>
                                        </p:attrNameLst>
                                      </p:cBhvr>
                                      <p:to>
                                        <p:strVal val="solid"/>
                                      </p:to>
                                    </p:set>
                                    <p:set>
                                      <p:cBhvr>
                                        <p:cTn id="9" dur="100" fill="hold"/>
                                        <p:tgtEl>
                                          <p:spTgt spid="3"/>
                                        </p:tgtEl>
                                        <p:attrNameLst>
                                          <p:attrName>fill.on</p:attrName>
                                        </p:attrNameLst>
                                      </p:cBhvr>
                                      <p:to>
                                        <p:strVal val="true"/>
                                      </p:to>
                                    </p:set>
                                    <p:animRot by="120000">
                                      <p:cBhvr>
                                        <p:cTn id="10" dur="100" fill="hold">
                                          <p:stCondLst>
                                            <p:cond delay="0"/>
                                          </p:stCondLst>
                                        </p:cTn>
                                        <p:tgtEl>
                                          <p:spTgt spid="3"/>
                                        </p:tgtEl>
                                        <p:attrNameLst>
                                          <p:attrName>r</p:attrName>
                                        </p:attrNameLst>
                                      </p:cBhvr>
                                    </p:animRot>
                                    <p:animRot by="-240000">
                                      <p:cBhvr>
                                        <p:cTn id="11" dur="200" fill="hold">
                                          <p:stCondLst>
                                            <p:cond delay="200"/>
                                          </p:stCondLst>
                                        </p:cTn>
                                        <p:tgtEl>
                                          <p:spTgt spid="3"/>
                                        </p:tgtEl>
                                        <p:attrNameLst>
                                          <p:attrName>r</p:attrName>
                                        </p:attrNameLst>
                                      </p:cBhvr>
                                    </p:animRot>
                                    <p:animRot by="240000">
                                      <p:cBhvr>
                                        <p:cTn id="12" dur="200" fill="hold">
                                          <p:stCondLst>
                                            <p:cond delay="400"/>
                                          </p:stCondLst>
                                        </p:cTn>
                                        <p:tgtEl>
                                          <p:spTgt spid="3"/>
                                        </p:tgtEl>
                                        <p:attrNameLst>
                                          <p:attrName>r</p:attrName>
                                        </p:attrNameLst>
                                      </p:cBhvr>
                                    </p:animRot>
                                    <p:animRot by="-240000">
                                      <p:cBhvr>
                                        <p:cTn id="13" dur="200" fill="hold">
                                          <p:stCondLst>
                                            <p:cond delay="600"/>
                                          </p:stCondLst>
                                        </p:cTn>
                                        <p:tgtEl>
                                          <p:spTgt spid="3"/>
                                        </p:tgtEl>
                                        <p:attrNameLst>
                                          <p:attrName>r</p:attrName>
                                        </p:attrNameLst>
                                      </p:cBhvr>
                                    </p:animRot>
                                    <p:animRot by="120000">
                                      <p:cBhvr>
                                        <p:cTn id="14" dur="200" fill="hold">
                                          <p:stCondLst>
                                            <p:cond delay="800"/>
                                          </p:stCondLst>
                                        </p:cTn>
                                        <p:tgtEl>
                                          <p:spTgt spid="3"/>
                                        </p:tgtEl>
                                        <p:attrNameLst>
                                          <p:attrName>r</p:attrName>
                                        </p:attrNameLst>
                                      </p:cBhvr>
                                    </p:animRot>
                                  </p:childTnLst>
                                </p:cTn>
                              </p:par>
                              <p:par>
                                <p:cTn id="15" presetID="9" presetClass="emph" presetSubtype="0" nodeType="withEffect">
                                  <p:stCondLst>
                                    <p:cond delay="0"/>
                                  </p:stCondLst>
                                  <p:childTnLst>
                                    <p:set>
                                      <p:cBhvr rctx="PPT">
                                        <p:cTn id="16" dur="indefinite"/>
                                        <p:tgtEl>
                                          <p:spTgt spid="16"/>
                                        </p:tgtEl>
                                        <p:attrNameLst>
                                          <p:attrName>style.opacity</p:attrName>
                                        </p:attrNameLst>
                                      </p:cBhvr>
                                      <p:to>
                                        <p:strVal val="0.5"/>
                                      </p:to>
                                    </p:set>
                                    <p:animEffect filter="image" prLst="opacity: 0.5">
                                      <p:cBhvr rctx="IE">
                                        <p:cTn id="17" dur="indefinite"/>
                                        <p:tgtEl>
                                          <p:spTgt spid="16"/>
                                        </p:tgtEl>
                                      </p:cBhvr>
                                    </p:animEffect>
                                  </p:childTnLst>
                                </p:cTn>
                              </p:par>
                              <p:par>
                                <p:cTn id="18" presetID="9" presetClass="emph" presetSubtype="0" nodeType="withEffect">
                                  <p:stCondLst>
                                    <p:cond delay="0"/>
                                  </p:stCondLst>
                                  <p:childTnLst>
                                    <p:set>
                                      <p:cBhvr rctx="PPT">
                                        <p:cTn id="19" dur="indefinite"/>
                                        <p:tgtEl>
                                          <p:spTgt spid="2"/>
                                        </p:tgtEl>
                                        <p:attrNameLst>
                                          <p:attrName>style.opacity</p:attrName>
                                        </p:attrNameLst>
                                      </p:cBhvr>
                                      <p:to>
                                        <p:strVal val="0.5"/>
                                      </p:to>
                                    </p:set>
                                    <p:animEffect filter="image" prLst="opacity: 0.5">
                                      <p:cBhvr rctx="IE">
                                        <p:cTn id="20" dur="indefinite"/>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Using Resource Governor to Throttle Jobs</a:t>
            </a:r>
            <a:endParaRPr lang="en-US" sz="3600" dirty="0"/>
          </a:p>
        </p:txBody>
      </p:sp>
      <p:sp>
        <p:nvSpPr>
          <p:cNvPr id="9" name="Subtitle 8"/>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Resource </a:t>
            </a:r>
            <a:r>
              <a:rPr lang="en-US" dirty="0" smtClean="0"/>
              <a:t>Governor Recap</a:t>
            </a:r>
            <a:endParaRPr lang="en-US" dirty="0"/>
          </a:p>
        </p:txBody>
      </p:sp>
      <p:sp>
        <p:nvSpPr>
          <p:cNvPr id="3" name="Text Placeholder 2"/>
          <p:cNvSpPr>
            <a:spLocks noGrp="1"/>
          </p:cNvSpPr>
          <p:nvPr>
            <p:ph idx="1"/>
          </p:nvPr>
        </p:nvSpPr>
        <p:spPr/>
        <p:txBody>
          <a:bodyPr/>
          <a:lstStyle/>
          <a:p>
            <a:r>
              <a:rPr lang="en-US" smtClean="0"/>
              <a:t>Creating Pool and Workload Group for Jobs</a:t>
            </a:r>
          </a:p>
          <a:p>
            <a:r>
              <a:rPr lang="en-US" smtClean="0"/>
              <a:t>Using Classifier Function</a:t>
            </a:r>
          </a:p>
          <a:p>
            <a:r>
              <a:rPr lang="en-US" smtClean="0"/>
              <a:t>Verifying the results</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Inside of Maintenance Plans</a:t>
            </a:r>
            <a:endParaRPr lang="en-US" dirty="0"/>
          </a:p>
        </p:txBody>
      </p:sp>
      <p:sp>
        <p:nvSpPr>
          <p:cNvPr id="9" name="Subtitle 8"/>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What Did We See?</a:t>
            </a:r>
            <a:endParaRPr lang="en-US" sz="4400" dirty="0"/>
          </a:p>
        </p:txBody>
      </p:sp>
      <p:sp>
        <p:nvSpPr>
          <p:cNvPr id="3" name="Text Placeholder 2"/>
          <p:cNvSpPr>
            <a:spLocks noGrp="1"/>
          </p:cNvSpPr>
          <p:nvPr>
            <p:ph idx="1"/>
          </p:nvPr>
        </p:nvSpPr>
        <p:spPr/>
        <p:txBody>
          <a:bodyPr/>
          <a:lstStyle/>
          <a:p>
            <a:r>
              <a:rPr lang="en-US" dirty="0" smtClean="0"/>
              <a:t>Creating Maintenance Plans in SSMS</a:t>
            </a:r>
          </a:p>
          <a:p>
            <a:r>
              <a:rPr lang="en-US" dirty="0" smtClean="0"/>
              <a:t>Using sub plans for segmenting </a:t>
            </a:r>
            <a:br>
              <a:rPr lang="en-US" dirty="0" smtClean="0"/>
            </a:br>
            <a:r>
              <a:rPr lang="en-US" dirty="0" smtClean="0"/>
              <a:t>multi-server plans</a:t>
            </a:r>
          </a:p>
          <a:p>
            <a:r>
              <a:rPr lang="en-US" dirty="0" smtClean="0"/>
              <a:t>Importing plans into SSIS</a:t>
            </a:r>
          </a:p>
          <a:p>
            <a:r>
              <a:rPr lang="en-US" dirty="0" smtClean="0"/>
              <a:t>Debugging plans in SSIS</a:t>
            </a:r>
          </a:p>
          <a:p>
            <a:r>
              <a:rPr lang="en-US" dirty="0" smtClean="0"/>
              <a:t>Exporting plans to another instance and cleaning up the result</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30188"/>
            <a:ext cx="8382000" cy="609398"/>
          </a:xfrm>
        </p:spPr>
        <p:txBody>
          <a:bodyPr/>
          <a:lstStyle/>
          <a:p>
            <a:r>
              <a:rPr lang="en-US" sz="4400" dirty="0" smtClean="0"/>
              <a:t>Maintenance Plans Strategies</a:t>
            </a:r>
            <a:endParaRPr lang="en-US" sz="4400" dirty="0"/>
          </a:p>
        </p:txBody>
      </p:sp>
      <p:sp>
        <p:nvSpPr>
          <p:cNvPr id="5" name="Content Placeholder 4"/>
          <p:cNvSpPr>
            <a:spLocks noGrp="1"/>
          </p:cNvSpPr>
          <p:nvPr>
            <p:ph sz="half" idx="1"/>
          </p:nvPr>
        </p:nvSpPr>
        <p:spPr/>
        <p:txBody>
          <a:bodyPr/>
          <a:lstStyle/>
          <a:p>
            <a:r>
              <a:rPr lang="en-US" sz="2400" dirty="0" smtClean="0"/>
              <a:t>When to use them</a:t>
            </a:r>
          </a:p>
          <a:p>
            <a:pPr lvl="1"/>
            <a:r>
              <a:rPr lang="en-US" sz="2000" dirty="0" smtClean="0"/>
              <a:t>Great for small shops – create/schedule/forget</a:t>
            </a:r>
          </a:p>
          <a:p>
            <a:pPr lvl="1"/>
            <a:r>
              <a:rPr lang="en-US" sz="2000" dirty="0" smtClean="0"/>
              <a:t>Easy way to manage multiple instances with sub-plans</a:t>
            </a:r>
          </a:p>
          <a:p>
            <a:pPr lvl="1"/>
            <a:r>
              <a:rPr lang="en-US" sz="2000" dirty="0" smtClean="0"/>
              <a:t>Easy way to cover all user database objects with DB iteration in SSIS</a:t>
            </a:r>
          </a:p>
          <a:p>
            <a:pPr lvl="1"/>
            <a:r>
              <a:rPr lang="en-US" sz="2000" dirty="0" smtClean="0"/>
              <a:t>Combined with SSIS </a:t>
            </a:r>
            <a:br>
              <a:rPr lang="en-US" sz="2000" dirty="0" smtClean="0"/>
            </a:br>
            <a:r>
              <a:rPr lang="en-US" sz="2000" dirty="0" smtClean="0"/>
              <a:t>additional functionality</a:t>
            </a:r>
          </a:p>
          <a:p>
            <a:endParaRPr lang="en-US" sz="2400" dirty="0"/>
          </a:p>
        </p:txBody>
      </p:sp>
      <p:sp>
        <p:nvSpPr>
          <p:cNvPr id="6" name="Content Placeholder 5"/>
          <p:cNvSpPr>
            <a:spLocks noGrp="1"/>
          </p:cNvSpPr>
          <p:nvPr>
            <p:ph sz="half" idx="2"/>
          </p:nvPr>
        </p:nvSpPr>
        <p:spPr/>
        <p:txBody>
          <a:bodyPr/>
          <a:lstStyle/>
          <a:p>
            <a:r>
              <a:rPr lang="en-US" sz="2400" dirty="0" smtClean="0"/>
              <a:t>When to avoid them</a:t>
            </a:r>
          </a:p>
          <a:p>
            <a:pPr lvl="1"/>
            <a:r>
              <a:rPr lang="en-US" sz="2000" dirty="0" smtClean="0"/>
              <a:t>When you want to share them – no scripting</a:t>
            </a:r>
          </a:p>
          <a:p>
            <a:pPr lvl="1"/>
            <a:r>
              <a:rPr lang="en-US" sz="2000" dirty="0" smtClean="0"/>
              <a:t>When SQL Authentication is your only option</a:t>
            </a:r>
            <a:endParaRPr lang="en-US" sz="2000"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1339850" y="5361917"/>
            <a:ext cx="6248400" cy="533399"/>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5" name="Rectangle 2"/>
          <p:cNvSpPr txBox="1">
            <a:spLocks noChangeArrowheads="1"/>
          </p:cNvSpPr>
          <p:nvPr/>
        </p:nvSpPr>
        <p:spPr>
          <a:xfrm>
            <a:off x="1290637" y="5427398"/>
            <a:ext cx="6413500" cy="387798"/>
          </a:xfrm>
          <a:prstGeom prst="rect">
            <a:avLst/>
          </a:prstGeom>
          <a:noFill/>
          <a:ln w="9525">
            <a:noFill/>
            <a:miter lim="800000"/>
            <a:headEnd/>
            <a:tailEnd/>
          </a:ln>
        </p:spPr>
        <p:txBody>
          <a:bodyPr lIns="0" tIns="0" rIns="0" bIns="0">
            <a:spAutoFit/>
          </a:bodyPr>
          <a:lstStyle/>
          <a:p>
            <a:pPr algn="ctr" defTabSz="912740" eaLnBrk="0" hangingPunct="0">
              <a:lnSpc>
                <a:spcPct val="90000"/>
              </a:lnSpc>
              <a:defRPr/>
            </a:pPr>
            <a:r>
              <a:rPr lang="en-US" sz="2800" i="1" spc="-125"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cs typeface="Arial" charset="0"/>
              </a:rPr>
              <a:t>Maximizing task automation</a:t>
            </a:r>
            <a:endParaRPr lang="en-US" sz="2800" i="1"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cs typeface="Arial" charset="0"/>
            </a:endParaRPr>
          </a:p>
        </p:txBody>
      </p:sp>
      <p:grpSp>
        <p:nvGrpSpPr>
          <p:cNvPr id="2" name="Group 10"/>
          <p:cNvGrpSpPr>
            <a:grpSpLocks/>
          </p:cNvGrpSpPr>
          <p:nvPr/>
        </p:nvGrpSpPr>
        <p:grpSpPr bwMode="auto">
          <a:xfrm>
            <a:off x="5970842" y="1600200"/>
            <a:ext cx="2590750" cy="3935500"/>
            <a:chOff x="6078983" y="2108659"/>
            <a:chExt cx="2590800" cy="3934691"/>
          </a:xfrm>
        </p:grpSpPr>
        <p:sp>
          <p:nvSpPr>
            <p:cNvPr id="7" name="Rounded Rectangle 6"/>
            <p:cNvSpPr/>
            <p:nvPr/>
          </p:nvSpPr>
          <p:spPr bwMode="auto">
            <a:xfrm>
              <a:off x="6106262" y="2108659"/>
              <a:ext cx="2536243" cy="3934691"/>
            </a:xfrm>
            <a:prstGeom prst="roundRect">
              <a:avLst>
                <a:gd name="adj" fmla="val 9898"/>
              </a:avLst>
            </a:prstGeom>
            <a:gradFill>
              <a:gsLst>
                <a:gs pos="0">
                  <a:schemeClr val="accent1">
                    <a:alpha val="0"/>
                  </a:schemeClr>
                </a:gs>
                <a:gs pos="42000">
                  <a:schemeClr val="accent1">
                    <a:lumMod val="75000"/>
                    <a:alpha val="49000"/>
                  </a:schemeClr>
                </a:gs>
                <a:gs pos="70000">
                  <a:schemeClr val="accent1">
                    <a:lumMod val="75000"/>
                    <a:alpha val="51000"/>
                  </a:schemeClr>
                </a:gs>
                <a:gs pos="99000">
                  <a:schemeClr val="accent1">
                    <a:alpha val="91000"/>
                  </a:schemeClr>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8" name="Rectangle 166"/>
            <p:cNvSpPr>
              <a:spLocks noChangeArrowheads="1"/>
            </p:cNvSpPr>
            <p:nvPr/>
          </p:nvSpPr>
          <p:spPr bwMode="auto">
            <a:xfrm>
              <a:off x="6085079" y="3131729"/>
              <a:ext cx="2578150" cy="855437"/>
            </a:xfrm>
            <a:prstGeom prst="rect">
              <a:avLst/>
            </a:prstGeom>
            <a:noFill/>
            <a:ln w="9525">
              <a:noFill/>
              <a:miter lim="800000"/>
              <a:headEnd/>
              <a:tailEnd/>
            </a:ln>
          </p:spPr>
          <p:txBody>
            <a:bodyPr lIns="91432" tIns="45717" rIns="91432" bIns="45717">
              <a:spAutoFit/>
            </a:bodyPr>
            <a:lstStyle/>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PowerShell By Example</a:t>
              </a:r>
            </a:p>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PowerShell Subsystem</a:t>
              </a:r>
            </a:p>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SQL Sentry</a:t>
              </a:r>
              <a:endParaRPr lang="en-US" sz="1600" dirty="0">
                <a:solidFill>
                  <a:srgbClr val="FFFFFF"/>
                </a:solidFill>
                <a:effectLst>
                  <a:outerShdw blurRad="38100" dist="38100" dir="2700000" algn="tl">
                    <a:srgbClr val="4D4D4D"/>
                  </a:outerShdw>
                </a:effectLst>
                <a:latin typeface="Segoe"/>
              </a:endParaRPr>
            </a:p>
          </p:txBody>
        </p:sp>
        <p:pic>
          <p:nvPicPr>
            <p:cNvPr id="9" name="Picture 5" descr="C:\Program Files\Microsoft Resource DVD Artwork\DVD_ART\Artwork_Imagery\HARDWARE_IMAGERY\Illustration - Misc Hardware\Windows Vista Illustration Icons\Male User.png"/>
            <p:cNvPicPr>
              <a:picLocks noChangeAspect="1" noChangeArrowheads="1"/>
            </p:cNvPicPr>
            <p:nvPr/>
          </p:nvPicPr>
          <p:blipFill>
            <a:blip r:embed="rId4"/>
            <a:stretch>
              <a:fillRect/>
            </a:stretch>
          </p:blipFill>
          <p:spPr bwMode="ltGray">
            <a:xfrm>
              <a:off x="6674054" y="4522092"/>
              <a:ext cx="1373215" cy="1277674"/>
            </a:xfrm>
            <a:prstGeom prst="rect">
              <a:avLst/>
            </a:prstGeom>
            <a:noFill/>
            <a:effectLst>
              <a:outerShdw blurRad="76200" dist="12700" dir="8100000" sy="-23000" kx="800400" algn="br" rotWithShape="0">
                <a:prstClr val="black">
                  <a:alpha val="20000"/>
                </a:prstClr>
              </a:outerShdw>
            </a:effectLst>
          </p:spPr>
        </p:pic>
        <p:sp>
          <p:nvSpPr>
            <p:cNvPr id="10" name="Rectangle 9"/>
            <p:cNvSpPr/>
            <p:nvPr/>
          </p:nvSpPr>
          <p:spPr bwMode="auto">
            <a:xfrm>
              <a:off x="6123181" y="2550822"/>
              <a:ext cx="2501949" cy="588841"/>
            </a:xfrm>
            <a:prstGeom prst="rect">
              <a:avLst/>
            </a:prstGeom>
            <a:gradFill>
              <a:gsLst>
                <a:gs pos="0">
                  <a:schemeClr val="accent1">
                    <a:alpha val="0"/>
                  </a:schemeClr>
                </a:gs>
                <a:gs pos="42000">
                  <a:schemeClr val="accent1">
                    <a:lumMod val="75000"/>
                    <a:alpha val="0"/>
                  </a:schemeClr>
                </a:gs>
                <a:gs pos="70000">
                  <a:schemeClr val="tx1">
                    <a:lumMod val="95000"/>
                    <a:alpha val="17000"/>
                  </a:schemeClr>
                </a:gs>
                <a:gs pos="99000">
                  <a:schemeClr val="tx1">
                    <a:alpha val="51000"/>
                  </a:schemeClr>
                </a:gs>
              </a:gsLst>
              <a:lin ang="5400000" scaled="0"/>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cxnSp>
          <p:nvCxnSpPr>
            <p:cNvPr id="11" name="Straight Connector 10"/>
            <p:cNvCxnSpPr/>
            <p:nvPr/>
          </p:nvCxnSpPr>
          <p:spPr>
            <a:xfrm>
              <a:off x="6574040" y="4412576"/>
              <a:ext cx="1600231" cy="1588"/>
            </a:xfrm>
            <a:prstGeom prst="line">
              <a:avLst/>
            </a:prstGeom>
            <a:ln w="12700">
              <a:solidFill>
                <a:schemeClr val="tx1">
                  <a:lumMod val="95000"/>
                </a:schemeClr>
              </a:solidFill>
            </a:ln>
          </p:spPr>
          <p:style>
            <a:lnRef idx="1">
              <a:schemeClr val="accent1"/>
            </a:lnRef>
            <a:fillRef idx="0">
              <a:schemeClr val="accent1"/>
            </a:fillRef>
            <a:effectRef idx="0">
              <a:schemeClr val="accent1"/>
            </a:effectRef>
            <a:fontRef idx="minor">
              <a:schemeClr val="tx1"/>
            </a:fontRef>
          </p:style>
        </p:cxnSp>
        <p:sp>
          <p:nvSpPr>
            <p:cNvPr id="12" name="TextBox 833617"/>
            <p:cNvSpPr txBox="1">
              <a:spLocks noChangeArrowheads="1"/>
            </p:cNvSpPr>
            <p:nvPr/>
          </p:nvSpPr>
          <p:spPr bwMode="auto">
            <a:xfrm>
              <a:off x="6078983" y="2138608"/>
              <a:ext cx="2590800" cy="589271"/>
            </a:xfrm>
            <a:prstGeom prst="rect">
              <a:avLst/>
            </a:prstGeom>
            <a:noFill/>
            <a:ln w="9525">
              <a:noFill/>
              <a:miter lim="800000"/>
              <a:headEnd/>
              <a:tailEnd/>
            </a:ln>
          </p:spPr>
          <p:txBody>
            <a:bodyPr>
              <a:spAutoFit/>
            </a:bodyPr>
            <a:lstStyle/>
            <a:p>
              <a:pPr algn="ctr">
                <a:lnSpc>
                  <a:spcPct val="95000"/>
                </a:lnSpc>
                <a:spcBef>
                  <a:spcPct val="10000"/>
                </a:spcBef>
                <a:defRPr/>
              </a:pPr>
              <a:r>
                <a:rPr lang="en-US" altLang="zh-CN" sz="3400" b="1" i="1" kern="0" spc="-125"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ea typeface="宋体" pitchFamily="2" charset="-122"/>
                  <a:cs typeface="Arial" charset="0"/>
                </a:rPr>
                <a:t>Execution</a:t>
              </a:r>
              <a:endParaRPr lang="en-US" altLang="zh-CN" sz="3400" b="1" i="1" kern="0"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n-lt"/>
                <a:ea typeface="宋体" pitchFamily="2" charset="-122"/>
                <a:cs typeface="Arial" charset="0"/>
              </a:endParaRPr>
            </a:p>
          </p:txBody>
        </p:sp>
      </p:grpSp>
      <p:sp>
        <p:nvSpPr>
          <p:cNvPr id="29" name="Title 28"/>
          <p:cNvSpPr>
            <a:spLocks noGrp="1"/>
          </p:cNvSpPr>
          <p:nvPr>
            <p:ph type="title"/>
          </p:nvPr>
        </p:nvSpPr>
        <p:spPr>
          <a:xfrm>
            <a:off x="381000" y="230188"/>
            <a:ext cx="8382000" cy="609398"/>
          </a:xfrm>
        </p:spPr>
        <p:txBody>
          <a:bodyPr/>
          <a:lstStyle/>
          <a:p>
            <a:r>
              <a:rPr lang="en-US" sz="4400" dirty="0" smtClean="0"/>
              <a:t>Agenda</a:t>
            </a:r>
            <a:endParaRPr lang="en-US" dirty="0"/>
          </a:p>
        </p:txBody>
      </p:sp>
      <p:grpSp>
        <p:nvGrpSpPr>
          <p:cNvPr id="3" name="Group 34"/>
          <p:cNvGrpSpPr/>
          <p:nvPr/>
        </p:nvGrpSpPr>
        <p:grpSpPr>
          <a:xfrm>
            <a:off x="3200400" y="1600200"/>
            <a:ext cx="2754313" cy="3935500"/>
            <a:chOff x="3200400" y="1600200"/>
            <a:chExt cx="2754313" cy="3935500"/>
          </a:xfrm>
        </p:grpSpPr>
        <p:grpSp>
          <p:nvGrpSpPr>
            <p:cNvPr id="6" name="Group 17"/>
            <p:cNvGrpSpPr>
              <a:grpSpLocks/>
            </p:cNvGrpSpPr>
            <p:nvPr/>
          </p:nvGrpSpPr>
          <p:grpSpPr bwMode="auto">
            <a:xfrm>
              <a:off x="3200400" y="1600200"/>
              <a:ext cx="2754313" cy="3935500"/>
              <a:chOff x="3305889" y="2108659"/>
              <a:chExt cx="2753017" cy="3934691"/>
            </a:xfrm>
          </p:grpSpPr>
          <p:sp>
            <p:nvSpPr>
              <p:cNvPr id="14" name="Rounded Rectangle 13"/>
              <p:cNvSpPr/>
              <p:nvPr/>
            </p:nvSpPr>
            <p:spPr bwMode="auto">
              <a:xfrm>
                <a:off x="3359428" y="2108659"/>
                <a:ext cx="2536243" cy="3934691"/>
              </a:xfrm>
              <a:prstGeom prst="roundRect">
                <a:avLst>
                  <a:gd name="adj" fmla="val 9211"/>
                </a:avLst>
              </a:prstGeom>
              <a:gradFill>
                <a:gsLst>
                  <a:gs pos="0">
                    <a:schemeClr val="accent1">
                      <a:alpha val="0"/>
                    </a:schemeClr>
                  </a:gs>
                  <a:gs pos="42000">
                    <a:schemeClr val="accent1">
                      <a:lumMod val="75000"/>
                      <a:alpha val="49000"/>
                    </a:schemeClr>
                  </a:gs>
                  <a:gs pos="70000">
                    <a:schemeClr val="accent1">
                      <a:lumMod val="75000"/>
                      <a:alpha val="51000"/>
                    </a:schemeClr>
                  </a:gs>
                  <a:gs pos="99000">
                    <a:schemeClr val="accent1">
                      <a:alpha val="91000"/>
                    </a:schemeClr>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15" name="Rectangle 43"/>
              <p:cNvSpPr>
                <a:spLocks noChangeArrowheads="1"/>
              </p:cNvSpPr>
              <p:nvPr/>
            </p:nvSpPr>
            <p:spPr bwMode="auto">
              <a:xfrm>
                <a:off x="3305889" y="3131729"/>
                <a:ext cx="2753017" cy="584649"/>
              </a:xfrm>
              <a:prstGeom prst="rect">
                <a:avLst/>
              </a:prstGeom>
              <a:noFill/>
              <a:ln w="9525">
                <a:noFill/>
                <a:miter lim="800000"/>
                <a:headEnd/>
                <a:tailEnd/>
              </a:ln>
            </p:spPr>
            <p:txBody>
              <a:bodyPr lIns="91432" tIns="45717" rIns="91432" bIns="45717">
                <a:spAutoFit/>
              </a:bodyPr>
              <a:lstStyle/>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Using Resource Governor</a:t>
                </a:r>
              </a:p>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Maintenance Plans Flow</a:t>
                </a:r>
                <a:endParaRPr lang="en-US" sz="1600" dirty="0">
                  <a:solidFill>
                    <a:srgbClr val="FFFFFF"/>
                  </a:solidFill>
                  <a:effectLst>
                    <a:outerShdw blurRad="38100" dist="38100" dir="2700000" algn="tl">
                      <a:srgbClr val="4D4D4D"/>
                    </a:outerShdw>
                  </a:effectLst>
                  <a:latin typeface="Segoe"/>
                </a:endParaRPr>
              </a:p>
            </p:txBody>
          </p:sp>
          <p:sp>
            <p:nvSpPr>
              <p:cNvPr id="17" name="Rectangle 16"/>
              <p:cNvSpPr/>
              <p:nvPr/>
            </p:nvSpPr>
            <p:spPr bwMode="auto">
              <a:xfrm>
                <a:off x="3375706" y="2550822"/>
                <a:ext cx="2502310" cy="588841"/>
              </a:xfrm>
              <a:prstGeom prst="rect">
                <a:avLst/>
              </a:prstGeom>
              <a:gradFill>
                <a:gsLst>
                  <a:gs pos="0">
                    <a:schemeClr val="accent1">
                      <a:alpha val="0"/>
                    </a:schemeClr>
                  </a:gs>
                  <a:gs pos="42000">
                    <a:schemeClr val="accent1">
                      <a:lumMod val="75000"/>
                      <a:alpha val="0"/>
                    </a:schemeClr>
                  </a:gs>
                  <a:gs pos="70000">
                    <a:schemeClr val="tx1">
                      <a:lumMod val="95000"/>
                      <a:alpha val="17000"/>
                    </a:schemeClr>
                  </a:gs>
                  <a:gs pos="99000">
                    <a:schemeClr val="tx1">
                      <a:alpha val="51000"/>
                    </a:schemeClr>
                  </a:gs>
                </a:gsLst>
                <a:lin ang="5400000" scaled="0"/>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cxnSp>
            <p:nvCxnSpPr>
              <p:cNvPr id="18" name="Straight Connector 17"/>
              <p:cNvCxnSpPr/>
              <p:nvPr/>
            </p:nvCxnSpPr>
            <p:spPr>
              <a:xfrm>
                <a:off x="3827931" y="4209418"/>
                <a:ext cx="1599447" cy="1588"/>
              </a:xfrm>
              <a:prstGeom prst="line">
                <a:avLst/>
              </a:prstGeom>
              <a:ln w="12700">
                <a:solidFill>
                  <a:schemeClr val="tx1">
                    <a:lumMod val="95000"/>
                  </a:schemeClr>
                </a:solidFill>
              </a:ln>
            </p:spPr>
            <p:style>
              <a:lnRef idx="1">
                <a:schemeClr val="accent1"/>
              </a:lnRef>
              <a:fillRef idx="0">
                <a:schemeClr val="accent1"/>
              </a:fillRef>
              <a:effectRef idx="0">
                <a:schemeClr val="accent1"/>
              </a:effectRef>
              <a:fontRef idx="minor">
                <a:schemeClr val="tx1"/>
              </a:fontRef>
            </p:style>
          </p:cxnSp>
          <p:sp>
            <p:nvSpPr>
              <p:cNvPr id="19" name="TextBox 833617"/>
              <p:cNvSpPr txBox="1">
                <a:spLocks noChangeArrowheads="1"/>
              </p:cNvSpPr>
              <p:nvPr/>
            </p:nvSpPr>
            <p:spPr bwMode="auto">
              <a:xfrm>
                <a:off x="3408349" y="2138677"/>
                <a:ext cx="2438400" cy="589271"/>
              </a:xfrm>
              <a:prstGeom prst="rect">
                <a:avLst/>
              </a:prstGeom>
              <a:noFill/>
              <a:ln w="9525">
                <a:noFill/>
                <a:miter lim="800000"/>
                <a:headEnd/>
                <a:tailEnd/>
              </a:ln>
            </p:spPr>
            <p:txBody>
              <a:bodyPr>
                <a:spAutoFit/>
              </a:bodyPr>
              <a:lstStyle/>
              <a:p>
                <a:pPr algn="ctr">
                  <a:lnSpc>
                    <a:spcPct val="95000"/>
                  </a:lnSpc>
                  <a:spcBef>
                    <a:spcPct val="10000"/>
                  </a:spcBef>
                  <a:defRPr/>
                </a:pPr>
                <a:r>
                  <a:rPr lang="en-US" altLang="zh-CN" sz="3400" b="1" i="1" kern="0" spc="-125"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n-lt"/>
                    <a:ea typeface="宋体" pitchFamily="2" charset="-122"/>
                    <a:cs typeface="Arial" charset="0"/>
                  </a:rPr>
                  <a:t>Control</a:t>
                </a:r>
                <a:endParaRPr lang="en-US" altLang="zh-CN" sz="3400" b="1" i="1" kern="0"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n-lt"/>
                  <a:ea typeface="宋体" pitchFamily="2" charset="-122"/>
                  <a:cs typeface="Arial" charset="0"/>
                </a:endParaRPr>
              </a:p>
            </p:txBody>
          </p:sp>
        </p:grpSp>
        <p:grpSp>
          <p:nvGrpSpPr>
            <p:cNvPr id="13" name="Group 26"/>
            <p:cNvGrpSpPr/>
            <p:nvPr/>
          </p:nvGrpSpPr>
          <p:grpSpPr>
            <a:xfrm>
              <a:off x="3725546" y="3998037"/>
              <a:ext cx="1470922" cy="941952"/>
              <a:chOff x="1038101" y="3005580"/>
              <a:chExt cx="6645089" cy="2714034"/>
            </a:xfrm>
          </p:grpSpPr>
          <p:pic>
            <p:nvPicPr>
              <p:cNvPr id="30" name="Picture 7" descr="D:\Pennie's documents\Images for TechEd06\Hardware_Imagery\Server - application.png"/>
              <p:cNvPicPr>
                <a:picLocks noChangeAspect="1" noChangeArrowheads="1"/>
              </p:cNvPicPr>
              <p:nvPr/>
            </p:nvPicPr>
            <p:blipFill>
              <a:blip r:embed="rId5"/>
              <a:srcRect/>
              <a:stretch>
                <a:fillRect/>
              </a:stretch>
            </p:blipFill>
            <p:spPr bwMode="auto">
              <a:xfrm>
                <a:off x="1714230" y="3005580"/>
                <a:ext cx="1508471" cy="2714034"/>
              </a:xfrm>
              <a:prstGeom prst="rect">
                <a:avLst/>
              </a:prstGeom>
              <a:noFill/>
            </p:spPr>
          </p:pic>
          <p:pic>
            <p:nvPicPr>
              <p:cNvPr id="31" name="Picture 6" descr="D:\Pennie's documents\Images for TechEd06\Hardware_Imagery\Database 4 blue.png"/>
              <p:cNvPicPr>
                <a:picLocks noChangeAspect="1" noChangeArrowheads="1"/>
              </p:cNvPicPr>
              <p:nvPr/>
            </p:nvPicPr>
            <p:blipFill>
              <a:blip r:embed="rId6"/>
              <a:srcRect/>
              <a:stretch>
                <a:fillRect/>
              </a:stretch>
            </p:blipFill>
            <p:spPr bwMode="auto">
              <a:xfrm>
                <a:off x="3380753" y="3530302"/>
                <a:ext cx="1812960" cy="1475618"/>
              </a:xfrm>
              <a:prstGeom prst="rect">
                <a:avLst/>
              </a:prstGeom>
              <a:noFill/>
            </p:spPr>
          </p:pic>
          <p:pic>
            <p:nvPicPr>
              <p:cNvPr id="32" name="Picture 5" descr="D:\Pennie's documents\Images for TechEd06\Hardware_Imagery\data.png"/>
              <p:cNvPicPr>
                <a:picLocks noChangeAspect="1" noChangeArrowheads="1"/>
              </p:cNvPicPr>
              <p:nvPr/>
            </p:nvPicPr>
            <p:blipFill>
              <a:blip r:embed="rId7"/>
              <a:srcRect/>
              <a:stretch>
                <a:fillRect/>
              </a:stretch>
            </p:blipFill>
            <p:spPr bwMode="auto">
              <a:xfrm>
                <a:off x="4929726" y="3172947"/>
                <a:ext cx="2351125" cy="2009115"/>
              </a:xfrm>
              <a:prstGeom prst="rect">
                <a:avLst/>
              </a:prstGeom>
              <a:noFill/>
            </p:spPr>
          </p:pic>
          <p:pic>
            <p:nvPicPr>
              <p:cNvPr id="33" name="Picture 31" descr="faded orbit ring green"/>
              <p:cNvPicPr>
                <a:picLocks noChangeAspect="1" noChangeArrowheads="1"/>
              </p:cNvPicPr>
              <p:nvPr/>
            </p:nvPicPr>
            <p:blipFill>
              <a:blip r:embed="rId8"/>
              <a:srcRect/>
              <a:stretch>
                <a:fillRect/>
              </a:stretch>
            </p:blipFill>
            <p:spPr bwMode="auto">
              <a:xfrm>
                <a:off x="1038101" y="3401122"/>
                <a:ext cx="6645089" cy="2107581"/>
              </a:xfrm>
              <a:prstGeom prst="rect">
                <a:avLst/>
              </a:prstGeom>
              <a:noFill/>
            </p:spPr>
          </p:pic>
        </p:grpSp>
      </p:grpSp>
      <p:grpSp>
        <p:nvGrpSpPr>
          <p:cNvPr id="16" name="Group 34"/>
          <p:cNvGrpSpPr/>
          <p:nvPr/>
        </p:nvGrpSpPr>
        <p:grpSpPr>
          <a:xfrm>
            <a:off x="458788" y="1569380"/>
            <a:ext cx="2614612" cy="3935412"/>
            <a:chOff x="458788" y="1569380"/>
            <a:chExt cx="2614612" cy="3935412"/>
          </a:xfrm>
        </p:grpSpPr>
        <p:grpSp>
          <p:nvGrpSpPr>
            <p:cNvPr id="20" name="Group 30"/>
            <p:cNvGrpSpPr>
              <a:grpSpLocks/>
            </p:cNvGrpSpPr>
            <p:nvPr/>
          </p:nvGrpSpPr>
          <p:grpSpPr bwMode="auto">
            <a:xfrm>
              <a:off x="458788" y="1569380"/>
              <a:ext cx="2614612" cy="3935412"/>
              <a:chOff x="338138" y="1998069"/>
              <a:chExt cx="2614612" cy="3935500"/>
            </a:xfrm>
          </p:grpSpPr>
          <p:sp>
            <p:nvSpPr>
              <p:cNvPr id="21" name="Rounded Rectangle 20"/>
              <p:cNvSpPr/>
              <p:nvPr/>
            </p:nvSpPr>
            <p:spPr bwMode="auto">
              <a:xfrm>
                <a:off x="377269" y="1998069"/>
                <a:ext cx="2537437" cy="3935500"/>
              </a:xfrm>
              <a:prstGeom prst="roundRect">
                <a:avLst>
                  <a:gd name="adj" fmla="val 9554"/>
                </a:avLst>
              </a:prstGeom>
              <a:gradFill>
                <a:gsLst>
                  <a:gs pos="0">
                    <a:schemeClr val="accent1">
                      <a:alpha val="0"/>
                    </a:schemeClr>
                  </a:gs>
                  <a:gs pos="42000">
                    <a:schemeClr val="accent1">
                      <a:lumMod val="75000"/>
                      <a:alpha val="49000"/>
                    </a:schemeClr>
                  </a:gs>
                  <a:gs pos="70000">
                    <a:schemeClr val="accent1">
                      <a:lumMod val="75000"/>
                      <a:alpha val="51000"/>
                    </a:schemeClr>
                  </a:gs>
                  <a:gs pos="99000">
                    <a:schemeClr val="accent1">
                      <a:alpha val="91000"/>
                    </a:schemeClr>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22" name="Rectangle 52"/>
              <p:cNvSpPr>
                <a:spLocks noChangeArrowheads="1"/>
              </p:cNvSpPr>
              <p:nvPr/>
            </p:nvSpPr>
            <p:spPr bwMode="auto">
              <a:xfrm>
                <a:off x="338138" y="3052193"/>
                <a:ext cx="2614612" cy="584782"/>
              </a:xfrm>
              <a:prstGeom prst="rect">
                <a:avLst/>
              </a:prstGeom>
              <a:noFill/>
              <a:ln w="9525">
                <a:noFill/>
                <a:miter lim="800000"/>
                <a:headEnd/>
                <a:tailEnd/>
              </a:ln>
            </p:spPr>
            <p:txBody>
              <a:bodyPr lIns="91432" tIns="45717" rIns="91432" bIns="45717">
                <a:spAutoFit/>
              </a:bodyPr>
              <a:lstStyle/>
              <a:p>
                <a:pPr marL="228600" indent="-228600" defTabSz="912813">
                  <a:lnSpc>
                    <a:spcPct val="90000"/>
                  </a:lnSpc>
                  <a:spcBef>
                    <a:spcPct val="20000"/>
                  </a:spcBef>
                  <a:buClr>
                    <a:schemeClr val="tx2"/>
                  </a:buClr>
                  <a:buSzPct val="80000"/>
                  <a:buBlip>
                    <a:blip r:embed="rId3"/>
                  </a:buBlip>
                  <a:defRPr/>
                </a:pPr>
                <a:r>
                  <a:rPr lang="en-US" sz="1600" dirty="0" smtClean="0">
                    <a:solidFill>
                      <a:srgbClr val="FFFFFF"/>
                    </a:solidFill>
                    <a:effectLst>
                      <a:outerShdw blurRad="38100" dist="38100" dir="2700000" algn="tl">
                        <a:srgbClr val="4D4D4D"/>
                      </a:outerShdw>
                    </a:effectLst>
                    <a:latin typeface="Segoe"/>
                  </a:rPr>
                  <a:t>Server Provisioning</a:t>
                </a:r>
              </a:p>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DB Mail Review</a:t>
                </a:r>
              </a:p>
            </p:txBody>
          </p:sp>
          <p:sp>
            <p:nvSpPr>
              <p:cNvPr id="24" name="Rectangle 23"/>
              <p:cNvSpPr/>
              <p:nvPr/>
            </p:nvSpPr>
            <p:spPr bwMode="auto">
              <a:xfrm>
                <a:off x="393700" y="2440991"/>
                <a:ext cx="2503488" cy="588976"/>
              </a:xfrm>
              <a:prstGeom prst="rect">
                <a:avLst/>
              </a:prstGeom>
              <a:gradFill>
                <a:gsLst>
                  <a:gs pos="0">
                    <a:schemeClr val="accent1">
                      <a:alpha val="0"/>
                    </a:schemeClr>
                  </a:gs>
                  <a:gs pos="42000">
                    <a:schemeClr val="accent1">
                      <a:lumMod val="75000"/>
                      <a:alpha val="0"/>
                    </a:schemeClr>
                  </a:gs>
                  <a:gs pos="70000">
                    <a:schemeClr val="tx1">
                      <a:lumMod val="95000"/>
                      <a:alpha val="17000"/>
                    </a:schemeClr>
                  </a:gs>
                  <a:gs pos="99000">
                    <a:schemeClr val="tx1">
                      <a:alpha val="51000"/>
                    </a:schemeClr>
                  </a:gs>
                </a:gsLst>
                <a:lin ang="5400000" scaled="0"/>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cxnSp>
            <p:nvCxnSpPr>
              <p:cNvPr id="25" name="Straight Connector 24"/>
              <p:cNvCxnSpPr/>
              <p:nvPr/>
            </p:nvCxnSpPr>
            <p:spPr>
              <a:xfrm>
                <a:off x="844550" y="4130129"/>
                <a:ext cx="1601788" cy="1588"/>
              </a:xfrm>
              <a:prstGeom prst="line">
                <a:avLst/>
              </a:prstGeom>
              <a:ln w="12700">
                <a:solidFill>
                  <a:schemeClr val="tx1">
                    <a:lumMod val="95000"/>
                  </a:schemeClr>
                </a:solidFill>
              </a:ln>
            </p:spPr>
            <p:style>
              <a:lnRef idx="1">
                <a:schemeClr val="accent1"/>
              </a:lnRef>
              <a:fillRef idx="0">
                <a:schemeClr val="accent1"/>
              </a:fillRef>
              <a:effectRef idx="0">
                <a:schemeClr val="accent1"/>
              </a:effectRef>
              <a:fontRef idx="minor">
                <a:schemeClr val="tx1"/>
              </a:fontRef>
            </p:style>
          </p:cxnSp>
          <p:sp>
            <p:nvSpPr>
              <p:cNvPr id="26" name="TextBox 833617"/>
              <p:cNvSpPr txBox="1">
                <a:spLocks noChangeArrowheads="1"/>
              </p:cNvSpPr>
              <p:nvPr/>
            </p:nvSpPr>
            <p:spPr bwMode="auto">
              <a:xfrm>
                <a:off x="578975" y="2058529"/>
                <a:ext cx="2133036" cy="589405"/>
              </a:xfrm>
              <a:prstGeom prst="rect">
                <a:avLst/>
              </a:prstGeom>
              <a:noFill/>
              <a:ln w="9525">
                <a:noFill/>
                <a:miter lim="800000"/>
                <a:headEnd/>
                <a:tailEnd/>
              </a:ln>
            </p:spPr>
            <p:txBody>
              <a:bodyPr>
                <a:spAutoFit/>
              </a:bodyPr>
              <a:lstStyle/>
              <a:p>
                <a:pPr algn="ctr">
                  <a:lnSpc>
                    <a:spcPct val="95000"/>
                  </a:lnSpc>
                  <a:spcBef>
                    <a:spcPct val="10000"/>
                  </a:spcBef>
                  <a:defRPr/>
                </a:pPr>
                <a:r>
                  <a:rPr lang="en-US" altLang="zh-CN" sz="3400" b="1" i="1" kern="0" spc="-125"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ea typeface="宋体" pitchFamily="2" charset="-122"/>
                    <a:cs typeface="Arial" charset="0"/>
                  </a:rPr>
                  <a:t>Configure</a:t>
                </a:r>
                <a:endParaRPr lang="en-US" altLang="zh-CN" sz="3400" b="1" i="1" kern="0"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n-lt"/>
                  <a:ea typeface="宋体" pitchFamily="2" charset="-122"/>
                  <a:cs typeface="Arial" charset="0"/>
                </a:endParaRPr>
              </a:p>
            </p:txBody>
          </p:sp>
        </p:grpSp>
        <p:pic>
          <p:nvPicPr>
            <p:cNvPr id="34" name="Picture 3" descr="OEM man equipment repair technician towers"/>
            <p:cNvPicPr>
              <a:picLocks noChangeAspect="1" noChangeArrowheads="1"/>
            </p:cNvPicPr>
            <p:nvPr/>
          </p:nvPicPr>
          <p:blipFill>
            <a:blip r:embed="rId9" cstate="print"/>
            <a:srcRect/>
            <a:stretch>
              <a:fillRect/>
            </a:stretch>
          </p:blipFill>
          <p:spPr bwMode="auto">
            <a:xfrm>
              <a:off x="986605" y="3805595"/>
              <a:ext cx="1578797" cy="1196975"/>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Clr clrSpc="rgb" dir="cw">
                                      <p:cBhvr override="childStyle">
                                        <p:cTn id="6" dur="100" fill="hold"/>
                                        <p:tgtEl>
                                          <p:spTgt spid="2"/>
                                        </p:tgtEl>
                                        <p:attrNameLst>
                                          <p:attrName>style.color</p:attrName>
                                        </p:attrNameLst>
                                      </p:cBhvr>
                                      <p:to>
                                        <a:schemeClr val="accent2"/>
                                      </p:to>
                                    </p:animClr>
                                    <p:animClr clrSpc="rgb" dir="cw">
                                      <p:cBhvr>
                                        <p:cTn id="7" dur="100" fill="hold"/>
                                        <p:tgtEl>
                                          <p:spTgt spid="2"/>
                                        </p:tgtEl>
                                        <p:attrNameLst>
                                          <p:attrName>fillcolor</p:attrName>
                                        </p:attrNameLst>
                                      </p:cBhvr>
                                      <p:to>
                                        <a:schemeClr val="accent2"/>
                                      </p:to>
                                    </p:animClr>
                                    <p:set>
                                      <p:cBhvr>
                                        <p:cTn id="8" dur="100" fill="hold"/>
                                        <p:tgtEl>
                                          <p:spTgt spid="2"/>
                                        </p:tgtEl>
                                        <p:attrNameLst>
                                          <p:attrName>fill.type</p:attrName>
                                        </p:attrNameLst>
                                      </p:cBhvr>
                                      <p:to>
                                        <p:strVal val="solid"/>
                                      </p:to>
                                    </p:set>
                                    <p:set>
                                      <p:cBhvr>
                                        <p:cTn id="9" dur="100" fill="hold"/>
                                        <p:tgtEl>
                                          <p:spTgt spid="2"/>
                                        </p:tgtEl>
                                        <p:attrNameLst>
                                          <p:attrName>fill.on</p:attrName>
                                        </p:attrNameLst>
                                      </p:cBhvr>
                                      <p:to>
                                        <p:strVal val="true"/>
                                      </p:to>
                                    </p:set>
                                    <p:animRot by="120000">
                                      <p:cBhvr>
                                        <p:cTn id="10" dur="100" fill="hold">
                                          <p:stCondLst>
                                            <p:cond delay="0"/>
                                          </p:stCondLst>
                                        </p:cTn>
                                        <p:tgtEl>
                                          <p:spTgt spid="2"/>
                                        </p:tgtEl>
                                        <p:attrNameLst>
                                          <p:attrName>r</p:attrName>
                                        </p:attrNameLst>
                                      </p:cBhvr>
                                    </p:animRot>
                                    <p:animRot by="-240000">
                                      <p:cBhvr>
                                        <p:cTn id="11" dur="200" fill="hold">
                                          <p:stCondLst>
                                            <p:cond delay="200"/>
                                          </p:stCondLst>
                                        </p:cTn>
                                        <p:tgtEl>
                                          <p:spTgt spid="2"/>
                                        </p:tgtEl>
                                        <p:attrNameLst>
                                          <p:attrName>r</p:attrName>
                                        </p:attrNameLst>
                                      </p:cBhvr>
                                    </p:animRot>
                                    <p:animRot by="240000">
                                      <p:cBhvr>
                                        <p:cTn id="12" dur="200" fill="hold">
                                          <p:stCondLst>
                                            <p:cond delay="400"/>
                                          </p:stCondLst>
                                        </p:cTn>
                                        <p:tgtEl>
                                          <p:spTgt spid="2"/>
                                        </p:tgtEl>
                                        <p:attrNameLst>
                                          <p:attrName>r</p:attrName>
                                        </p:attrNameLst>
                                      </p:cBhvr>
                                    </p:animRot>
                                    <p:animRot by="-240000">
                                      <p:cBhvr>
                                        <p:cTn id="13" dur="200" fill="hold">
                                          <p:stCondLst>
                                            <p:cond delay="600"/>
                                          </p:stCondLst>
                                        </p:cTn>
                                        <p:tgtEl>
                                          <p:spTgt spid="2"/>
                                        </p:tgtEl>
                                        <p:attrNameLst>
                                          <p:attrName>r</p:attrName>
                                        </p:attrNameLst>
                                      </p:cBhvr>
                                    </p:animRot>
                                    <p:animRot by="120000">
                                      <p:cBhvr>
                                        <p:cTn id="14" dur="200" fill="hold">
                                          <p:stCondLst>
                                            <p:cond delay="800"/>
                                          </p:stCondLst>
                                        </p:cTn>
                                        <p:tgtEl>
                                          <p:spTgt spid="2"/>
                                        </p:tgtEl>
                                        <p:attrNameLst>
                                          <p:attrName>r</p:attrName>
                                        </p:attrNameLst>
                                      </p:cBhvr>
                                    </p:animRot>
                                  </p:childTnLst>
                                </p:cTn>
                              </p:par>
                              <p:par>
                                <p:cTn id="15" presetID="9" presetClass="emph" presetSubtype="0" nodeType="withEffect">
                                  <p:stCondLst>
                                    <p:cond delay="0"/>
                                  </p:stCondLst>
                                  <p:childTnLst>
                                    <p:set>
                                      <p:cBhvr rctx="PPT">
                                        <p:cTn id="16" dur="indefinite"/>
                                        <p:tgtEl>
                                          <p:spTgt spid="16"/>
                                        </p:tgtEl>
                                        <p:attrNameLst>
                                          <p:attrName>style.opacity</p:attrName>
                                        </p:attrNameLst>
                                      </p:cBhvr>
                                      <p:to>
                                        <p:strVal val="0.5"/>
                                      </p:to>
                                    </p:set>
                                    <p:animEffect filter="image" prLst="opacity: 0.5">
                                      <p:cBhvr rctx="IE">
                                        <p:cTn id="17" dur="indefinite"/>
                                        <p:tgtEl>
                                          <p:spTgt spid="16"/>
                                        </p:tgtEl>
                                      </p:cBhvr>
                                    </p:animEffect>
                                  </p:childTnLst>
                                </p:cTn>
                              </p:par>
                              <p:par>
                                <p:cTn id="18" presetID="9" presetClass="emph" presetSubtype="0" nodeType="withEffect">
                                  <p:stCondLst>
                                    <p:cond delay="0"/>
                                  </p:stCondLst>
                                  <p:childTnLst>
                                    <p:set>
                                      <p:cBhvr rctx="PPT">
                                        <p:cTn id="19" dur="indefinite"/>
                                        <p:tgtEl>
                                          <p:spTgt spid="3"/>
                                        </p:tgtEl>
                                        <p:attrNameLst>
                                          <p:attrName>style.opacity</p:attrName>
                                        </p:attrNameLst>
                                      </p:cBhvr>
                                      <p:to>
                                        <p:strVal val="0.5"/>
                                      </p:to>
                                    </p:set>
                                    <p:animEffect filter="image" prLst="opacity: 0.5">
                                      <p:cBhvr rctx="IE">
                                        <p:cTn id="20" dur="indefinite"/>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PowerShell Overview</a:t>
            </a:r>
            <a:endParaRPr lang="en-US" dirty="0"/>
          </a:p>
        </p:txBody>
      </p:sp>
      <p:sp>
        <p:nvSpPr>
          <p:cNvPr id="9" name="Subtitle 8"/>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What Did We See?</a:t>
            </a:r>
            <a:endParaRPr lang="en-US" sz="4400" dirty="0"/>
          </a:p>
        </p:txBody>
      </p:sp>
      <p:sp>
        <p:nvSpPr>
          <p:cNvPr id="3" name="Text Placeholder 2"/>
          <p:cNvSpPr>
            <a:spLocks noGrp="1"/>
          </p:cNvSpPr>
          <p:nvPr>
            <p:ph idx="1"/>
          </p:nvPr>
        </p:nvSpPr>
        <p:spPr/>
        <p:txBody>
          <a:bodyPr/>
          <a:lstStyle/>
          <a:p>
            <a:r>
              <a:rPr lang="en-US" sz="2800" dirty="0" smtClean="0"/>
              <a:t>Shell profile customization</a:t>
            </a:r>
          </a:p>
          <a:p>
            <a:r>
              <a:rPr lang="en-US" sz="2800" dirty="0" smtClean="0"/>
              <a:t>SQLPS launched from SSMS where server treated </a:t>
            </a:r>
            <a:br>
              <a:rPr lang="en-US" sz="2800" dirty="0" smtClean="0"/>
            </a:br>
            <a:r>
              <a:rPr lang="en-US" sz="2800" dirty="0" smtClean="0"/>
              <a:t>like a drive</a:t>
            </a:r>
          </a:p>
          <a:p>
            <a:r>
              <a:rPr lang="en-US" sz="2800" dirty="0" smtClean="0"/>
              <a:t>Command piping, conditions, sorting, output columns, output to HTML</a:t>
            </a:r>
          </a:p>
          <a:p>
            <a:r>
              <a:rPr lang="en-US" sz="2800" dirty="0" smtClean="0"/>
              <a:t>Calling  WMI to list server instances</a:t>
            </a:r>
          </a:p>
          <a:p>
            <a:r>
              <a:rPr lang="en-US" sz="2800" dirty="0" smtClean="0"/>
              <a:t>Integration with </a:t>
            </a:r>
            <a:r>
              <a:rPr lang="en-US" sz="2800" dirty="0" err="1" smtClean="0"/>
              <a:t>.Net</a:t>
            </a:r>
            <a:r>
              <a:rPr lang="en-US" sz="2800" dirty="0" smtClean="0"/>
              <a:t> libraries</a:t>
            </a:r>
          </a:p>
          <a:p>
            <a:r>
              <a:rPr lang="en-US" sz="2800" dirty="0" err="1" smtClean="0"/>
              <a:t>PowerGUI.Org</a:t>
            </a:r>
            <a:endParaRPr lang="en-US" sz="2800" dirty="0" smtClean="0"/>
          </a:p>
          <a:p>
            <a:r>
              <a:rPr lang="en-US" sz="2800" dirty="0" smtClean="0"/>
              <a:t>Chad Miller’s SQLPSX </a:t>
            </a:r>
            <a:r>
              <a:rPr lang="en-US" sz="2800" dirty="0" smtClean="0">
                <a:hlinkClick r:id="rId3"/>
              </a:rPr>
              <a:t>http://sqlpsx.codeplex.com/</a:t>
            </a:r>
            <a:r>
              <a:rPr lang="en-US" sz="2800" dirty="0" smtClean="0"/>
              <a:t> </a:t>
            </a:r>
            <a:endParaRPr lang="en-US" sz="2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828193"/>
          </a:xfrm>
        </p:spPr>
        <p:txBody>
          <a:bodyPr/>
          <a:lstStyle/>
          <a:p>
            <a:r>
              <a:rPr lang="en-US" sz="4400" dirty="0" smtClean="0"/>
              <a:t>Everyone is being called on to administer more servers, databases, and applications</a:t>
            </a:r>
            <a:endParaRPr lang="en-US" sz="4400" dirty="0"/>
          </a:p>
        </p:txBody>
      </p:sp>
      <p:pic>
        <p:nvPicPr>
          <p:cNvPr id="3" name="Picture 7" descr="D:\Pennie's documents\Images for TechEd06\Hardware_Imagery\Server - application.png"/>
          <p:cNvPicPr>
            <a:picLocks noChangeAspect="1" noChangeArrowheads="1"/>
          </p:cNvPicPr>
          <p:nvPr/>
        </p:nvPicPr>
        <p:blipFill>
          <a:blip r:embed="rId3"/>
          <a:srcRect/>
          <a:stretch>
            <a:fillRect/>
          </a:stretch>
        </p:blipFill>
        <p:spPr bwMode="auto">
          <a:xfrm>
            <a:off x="822133" y="2960975"/>
            <a:ext cx="1508471" cy="2714034"/>
          </a:xfrm>
          <a:prstGeom prst="rect">
            <a:avLst/>
          </a:prstGeom>
          <a:noFill/>
        </p:spPr>
      </p:pic>
      <p:pic>
        <p:nvPicPr>
          <p:cNvPr id="4" name="Picture 6" descr="D:\Pennie's documents\Images for TechEd06\Hardware_Imagery\Database 4 blue.png"/>
          <p:cNvPicPr>
            <a:picLocks noChangeAspect="1" noChangeArrowheads="1"/>
          </p:cNvPicPr>
          <p:nvPr/>
        </p:nvPicPr>
        <p:blipFill>
          <a:blip r:embed="rId4"/>
          <a:srcRect/>
          <a:stretch>
            <a:fillRect/>
          </a:stretch>
        </p:blipFill>
        <p:spPr bwMode="auto">
          <a:xfrm>
            <a:off x="3380753" y="3530302"/>
            <a:ext cx="1812960" cy="1475618"/>
          </a:xfrm>
          <a:prstGeom prst="rect">
            <a:avLst/>
          </a:prstGeom>
          <a:noFill/>
        </p:spPr>
      </p:pic>
      <p:pic>
        <p:nvPicPr>
          <p:cNvPr id="5" name="Picture 5" descr="D:\Pennie's documents\Images for TechEd06\Hardware_Imagery\data.png"/>
          <p:cNvPicPr>
            <a:picLocks noChangeAspect="1" noChangeArrowheads="1"/>
          </p:cNvPicPr>
          <p:nvPr/>
        </p:nvPicPr>
        <p:blipFill>
          <a:blip r:embed="rId5"/>
          <a:srcRect/>
          <a:stretch>
            <a:fillRect/>
          </a:stretch>
        </p:blipFill>
        <p:spPr bwMode="auto">
          <a:xfrm>
            <a:off x="6033697" y="3172947"/>
            <a:ext cx="2351125" cy="2009115"/>
          </a:xfrm>
          <a:prstGeom prst="rect">
            <a:avLst/>
          </a:prstGeom>
          <a:noFill/>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Using the PowerShell Agent Subsystem</a:t>
            </a:r>
            <a:endParaRPr lang="en-US" dirty="0"/>
          </a:p>
        </p:txBody>
      </p:sp>
      <p:sp>
        <p:nvSpPr>
          <p:cNvPr id="9" name="Subtitle 8"/>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What Did </a:t>
            </a:r>
            <a:r>
              <a:rPr lang="en-US" sz="4400" dirty="0"/>
              <a:t>W</a:t>
            </a:r>
            <a:r>
              <a:rPr lang="en-US" sz="4400" dirty="0" smtClean="0"/>
              <a:t>e See?</a:t>
            </a:r>
            <a:endParaRPr lang="en-US" sz="4400" dirty="0"/>
          </a:p>
        </p:txBody>
      </p:sp>
      <p:sp>
        <p:nvSpPr>
          <p:cNvPr id="3" name="Text Placeholder 2"/>
          <p:cNvSpPr>
            <a:spLocks noGrp="1"/>
          </p:cNvSpPr>
          <p:nvPr>
            <p:ph idx="1"/>
          </p:nvPr>
        </p:nvSpPr>
        <p:spPr/>
        <p:txBody>
          <a:bodyPr/>
          <a:lstStyle/>
          <a:p>
            <a:r>
              <a:rPr lang="en-US" sz="2800" dirty="0" smtClean="0"/>
              <a:t>Review of Agent’s subsystems</a:t>
            </a:r>
          </a:p>
          <a:p>
            <a:r>
              <a:rPr lang="en-US" sz="2800" dirty="0" smtClean="0"/>
              <a:t>Using the </a:t>
            </a:r>
            <a:r>
              <a:rPr lang="en-US" sz="2800" dirty="0" err="1" smtClean="0"/>
              <a:t>PowerShell</a:t>
            </a:r>
            <a:r>
              <a:rPr lang="en-US" sz="2800" dirty="0" smtClean="0"/>
              <a:t> subsystem</a:t>
            </a:r>
          </a:p>
          <a:p>
            <a:r>
              <a:rPr lang="en-US" sz="2800" dirty="0" smtClean="0"/>
              <a:t>Executing script fragments </a:t>
            </a:r>
          </a:p>
          <a:p>
            <a:r>
              <a:rPr lang="en-US" sz="2800" dirty="0" smtClean="0"/>
              <a:t>Executing script files</a:t>
            </a:r>
          </a:p>
          <a:p>
            <a:r>
              <a:rPr lang="en-US" sz="2800" dirty="0" smtClean="0"/>
              <a:t>Using a proxy account for script execution</a:t>
            </a:r>
          </a:p>
          <a:p>
            <a:pPr lvl="1"/>
            <a:r>
              <a:rPr lang="en-US" sz="2400" dirty="0" smtClean="0"/>
              <a:t>Enterprise Policy Based Management on </a:t>
            </a:r>
            <a:r>
              <a:rPr lang="en-US" sz="2400" dirty="0" err="1" smtClean="0"/>
              <a:t>CodePlex</a:t>
            </a:r>
            <a:r>
              <a:rPr lang="en-US" sz="2400" dirty="0" smtClean="0"/>
              <a:t> scripts - </a:t>
            </a:r>
            <a:r>
              <a:rPr lang="en-US" sz="2400" dirty="0" smtClean="0">
                <a:hlinkClick r:id="rId3"/>
              </a:rPr>
              <a:t>http://www.codeplex.com/EPMFramework</a:t>
            </a:r>
            <a:r>
              <a:rPr lang="en-US" sz="2400" dirty="0" smtClean="0"/>
              <a:t> </a:t>
            </a:r>
          </a:p>
          <a:p>
            <a:r>
              <a:rPr lang="en-US" sz="2800" dirty="0" smtClean="0"/>
              <a:t>Note</a:t>
            </a:r>
          </a:p>
          <a:p>
            <a:pPr lvl="1"/>
            <a:r>
              <a:rPr lang="en-US" sz="2400" dirty="0" smtClean="0"/>
              <a:t>Each job step launching </a:t>
            </a:r>
            <a:r>
              <a:rPr lang="en-US" sz="2400" dirty="0" err="1" smtClean="0"/>
              <a:t>sqlps</a:t>
            </a:r>
            <a:r>
              <a:rPr lang="en-US" sz="2400" dirty="0" smtClean="0"/>
              <a:t> consumes ~20MB</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SQLSentry for SQL Server</a:t>
            </a:r>
            <a:endParaRPr lang="en-US" dirty="0"/>
          </a:p>
        </p:txBody>
      </p:sp>
      <p:sp>
        <p:nvSpPr>
          <p:cNvPr id="5" name="Subtitle 4"/>
          <p:cNvSpPr>
            <a:spLocks noGrp="1"/>
          </p:cNvSpPr>
          <p:nvPr>
            <p:ph type="subTitle" idx="1"/>
          </p:nvPr>
        </p:nvSpPr>
        <p:spPr/>
        <p:txBody>
          <a:bodyPr/>
          <a:lstStyle/>
          <a:p>
            <a:r>
              <a:rPr lang="en-US" smtClean="0">
                <a:hlinkClick r:id="rId3"/>
              </a:rPr>
              <a:t>http://www.sqlsentry.net</a:t>
            </a:r>
            <a:r>
              <a:rPr lang="en-US" smtClean="0"/>
              <a:t> </a:t>
            </a:r>
            <a:endParaRPr lang="en-US" dirty="0"/>
          </a:p>
        </p:txBody>
      </p:sp>
      <p:sp>
        <p:nvSpPr>
          <p:cNvPr id="4" name="Text Placeholder 3"/>
          <p:cNvSpPr>
            <a:spLocks noGrp="1"/>
          </p:cNvSpPr>
          <p:nvPr>
            <p:ph type="body" sz="quarter" idx="10"/>
          </p:nvPr>
        </p:nvSpPr>
        <p:spPr/>
        <p:txBody>
          <a:bodyPr/>
          <a:lstStyle/>
          <a:p>
            <a:r>
              <a:rPr lang="en-US" smtClean="0"/>
              <a:t>partner</a:t>
            </a:r>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vent-manager-tiled-screen.jpg"/>
          <p:cNvPicPr>
            <a:picLocks noChangeAspect="1"/>
          </p:cNvPicPr>
          <p:nvPr/>
        </p:nvPicPr>
        <p:blipFill>
          <a:blip r:embed="rId3"/>
          <a:stretch>
            <a:fillRect/>
          </a:stretch>
        </p:blipFill>
        <p:spPr>
          <a:xfrm>
            <a:off x="0" y="80962"/>
            <a:ext cx="9144000" cy="6696075"/>
          </a:xfrm>
          <a:prstGeom prst="rect">
            <a:avLst/>
          </a:prstGeom>
        </p:spPr>
      </p:pic>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ent-manager-calendar-ssis.jpg"/>
          <p:cNvPicPr>
            <a:picLocks noChangeAspect="1"/>
          </p:cNvPicPr>
          <p:nvPr/>
        </p:nvPicPr>
        <p:blipFill>
          <a:blip r:embed="rId3"/>
          <a:stretch>
            <a:fillRect/>
          </a:stretch>
        </p:blipFill>
        <p:spPr>
          <a:xfrm>
            <a:off x="0" y="57150"/>
            <a:ext cx="9144000" cy="6743700"/>
          </a:xfrm>
          <a:prstGeom prst="rect">
            <a:avLst/>
          </a:prstGeom>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ent-manager-notifications.jpg"/>
          <p:cNvPicPr>
            <a:picLocks noChangeAspect="1"/>
          </p:cNvPicPr>
          <p:nvPr/>
        </p:nvPicPr>
        <p:blipFill>
          <a:blip r:embed="rId3"/>
          <a:stretch>
            <a:fillRect/>
          </a:stretch>
        </p:blipFill>
        <p:spPr>
          <a:xfrm>
            <a:off x="3356177" y="1162443"/>
            <a:ext cx="2383583" cy="4957590"/>
          </a:xfrm>
          <a:prstGeom prst="rect">
            <a:avLst/>
          </a:prstGeom>
        </p:spPr>
      </p:pic>
      <p:pic>
        <p:nvPicPr>
          <p:cNvPr id="3" name="Picture 2" descr="SQLSentryChain.jpg"/>
          <p:cNvPicPr>
            <a:picLocks noChangeAspect="1"/>
          </p:cNvPicPr>
          <p:nvPr/>
        </p:nvPicPr>
        <p:blipFill>
          <a:blip r:embed="rId4"/>
          <a:stretch>
            <a:fillRect/>
          </a:stretch>
        </p:blipFill>
        <p:spPr>
          <a:xfrm>
            <a:off x="184315" y="1443428"/>
            <a:ext cx="2948249" cy="4660135"/>
          </a:xfrm>
          <a:prstGeom prst="rect">
            <a:avLst/>
          </a:prstGeom>
        </p:spPr>
      </p:pic>
      <p:sp>
        <p:nvSpPr>
          <p:cNvPr id="4" name="Title 3"/>
          <p:cNvSpPr>
            <a:spLocks noGrp="1"/>
          </p:cNvSpPr>
          <p:nvPr>
            <p:ph type="title"/>
          </p:nvPr>
        </p:nvSpPr>
        <p:spPr>
          <a:xfrm>
            <a:off x="381000" y="230188"/>
            <a:ext cx="8382000" cy="553998"/>
          </a:xfrm>
        </p:spPr>
        <p:txBody>
          <a:bodyPr/>
          <a:lstStyle/>
          <a:p>
            <a:r>
              <a:rPr lang="en-US" sz="4000" dirty="0" err="1" smtClean="0"/>
              <a:t>SQLSentry</a:t>
            </a:r>
            <a:r>
              <a:rPr lang="en-US" sz="4000" dirty="0" smtClean="0"/>
              <a:t> Chaining, </a:t>
            </a:r>
            <a:r>
              <a:rPr lang="en-US" sz="4000" dirty="0" err="1" smtClean="0"/>
              <a:t>Eventing</a:t>
            </a:r>
            <a:r>
              <a:rPr lang="en-US" sz="4000" dirty="0" smtClean="0"/>
              <a:t>, and Queuing</a:t>
            </a:r>
            <a:endParaRPr lang="en-US" sz="4000" dirty="0"/>
          </a:p>
        </p:txBody>
      </p:sp>
      <p:pic>
        <p:nvPicPr>
          <p:cNvPr id="5" name="Picture 4" descr="SQLSentry em-queuing.gif"/>
          <p:cNvPicPr>
            <a:picLocks noChangeAspect="1"/>
          </p:cNvPicPr>
          <p:nvPr/>
        </p:nvPicPr>
        <p:blipFill>
          <a:blip r:embed="rId5"/>
          <a:stretch>
            <a:fillRect/>
          </a:stretch>
        </p:blipFill>
        <p:spPr>
          <a:xfrm>
            <a:off x="5667942" y="2545588"/>
            <a:ext cx="3321821" cy="3216237"/>
          </a:xfrm>
          <a:prstGeom prst="rect">
            <a:avLst/>
          </a:prstGeom>
        </p:spPr>
      </p:pic>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1339850" y="5361917"/>
            <a:ext cx="6248400" cy="533399"/>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5" name="Rectangle 2"/>
          <p:cNvSpPr txBox="1">
            <a:spLocks noChangeArrowheads="1"/>
          </p:cNvSpPr>
          <p:nvPr/>
        </p:nvSpPr>
        <p:spPr>
          <a:xfrm>
            <a:off x="1290637" y="5427398"/>
            <a:ext cx="6413500" cy="387798"/>
          </a:xfrm>
          <a:prstGeom prst="rect">
            <a:avLst/>
          </a:prstGeom>
          <a:noFill/>
          <a:ln w="9525">
            <a:noFill/>
            <a:miter lim="800000"/>
            <a:headEnd/>
            <a:tailEnd/>
          </a:ln>
        </p:spPr>
        <p:txBody>
          <a:bodyPr lIns="0" tIns="0" rIns="0" bIns="0">
            <a:spAutoFit/>
          </a:bodyPr>
          <a:lstStyle/>
          <a:p>
            <a:pPr algn="ctr" defTabSz="912740" eaLnBrk="0" hangingPunct="0">
              <a:lnSpc>
                <a:spcPct val="90000"/>
              </a:lnSpc>
              <a:defRPr/>
            </a:pPr>
            <a:r>
              <a:rPr lang="en-US" sz="2800" i="1" spc="-125"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cs typeface="Arial" charset="0"/>
              </a:rPr>
              <a:t>Maximizing task automation</a:t>
            </a:r>
            <a:endParaRPr lang="en-US" sz="2800" i="1"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cs typeface="Arial" charset="0"/>
            </a:endParaRPr>
          </a:p>
        </p:txBody>
      </p:sp>
      <p:grpSp>
        <p:nvGrpSpPr>
          <p:cNvPr id="2" name="Group 10"/>
          <p:cNvGrpSpPr>
            <a:grpSpLocks/>
          </p:cNvGrpSpPr>
          <p:nvPr/>
        </p:nvGrpSpPr>
        <p:grpSpPr bwMode="auto">
          <a:xfrm>
            <a:off x="5970842" y="1600200"/>
            <a:ext cx="2590750" cy="3935500"/>
            <a:chOff x="6078983" y="2108659"/>
            <a:chExt cx="2590800" cy="3934691"/>
          </a:xfrm>
        </p:grpSpPr>
        <p:sp>
          <p:nvSpPr>
            <p:cNvPr id="7" name="Rounded Rectangle 6"/>
            <p:cNvSpPr/>
            <p:nvPr/>
          </p:nvSpPr>
          <p:spPr bwMode="auto">
            <a:xfrm>
              <a:off x="6106262" y="2108659"/>
              <a:ext cx="2536243" cy="3934691"/>
            </a:xfrm>
            <a:prstGeom prst="roundRect">
              <a:avLst>
                <a:gd name="adj" fmla="val 9898"/>
              </a:avLst>
            </a:prstGeom>
            <a:gradFill>
              <a:gsLst>
                <a:gs pos="0">
                  <a:schemeClr val="accent1">
                    <a:alpha val="0"/>
                  </a:schemeClr>
                </a:gs>
                <a:gs pos="42000">
                  <a:schemeClr val="accent1">
                    <a:lumMod val="75000"/>
                    <a:alpha val="49000"/>
                  </a:schemeClr>
                </a:gs>
                <a:gs pos="70000">
                  <a:schemeClr val="accent1">
                    <a:lumMod val="75000"/>
                    <a:alpha val="51000"/>
                  </a:schemeClr>
                </a:gs>
                <a:gs pos="99000">
                  <a:schemeClr val="accent1">
                    <a:alpha val="91000"/>
                  </a:schemeClr>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8" name="Rectangle 166"/>
            <p:cNvSpPr>
              <a:spLocks noChangeArrowheads="1"/>
            </p:cNvSpPr>
            <p:nvPr/>
          </p:nvSpPr>
          <p:spPr bwMode="auto">
            <a:xfrm>
              <a:off x="6085079" y="3131729"/>
              <a:ext cx="2578150" cy="855437"/>
            </a:xfrm>
            <a:prstGeom prst="rect">
              <a:avLst/>
            </a:prstGeom>
            <a:noFill/>
            <a:ln w="9525">
              <a:noFill/>
              <a:miter lim="800000"/>
              <a:headEnd/>
              <a:tailEnd/>
            </a:ln>
          </p:spPr>
          <p:txBody>
            <a:bodyPr lIns="91432" tIns="45717" rIns="91432" bIns="45717">
              <a:spAutoFit/>
            </a:bodyPr>
            <a:lstStyle/>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PowerShell By Example</a:t>
              </a:r>
            </a:p>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PowerShell Subsystem</a:t>
              </a:r>
            </a:p>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SQL Sentry</a:t>
              </a:r>
              <a:endParaRPr lang="en-US" sz="1600" dirty="0">
                <a:solidFill>
                  <a:srgbClr val="FFFFFF"/>
                </a:solidFill>
                <a:effectLst>
                  <a:outerShdw blurRad="38100" dist="38100" dir="2700000" algn="tl">
                    <a:srgbClr val="4D4D4D"/>
                  </a:outerShdw>
                </a:effectLst>
                <a:latin typeface="Segoe"/>
              </a:endParaRPr>
            </a:p>
          </p:txBody>
        </p:sp>
        <p:pic>
          <p:nvPicPr>
            <p:cNvPr id="9" name="Picture 5" descr="C:\Program Files\Microsoft Resource DVD Artwork\DVD_ART\Artwork_Imagery\HARDWARE_IMAGERY\Illustration - Misc Hardware\Windows Vista Illustration Icons\Male User.png"/>
            <p:cNvPicPr>
              <a:picLocks noChangeAspect="1" noChangeArrowheads="1"/>
            </p:cNvPicPr>
            <p:nvPr/>
          </p:nvPicPr>
          <p:blipFill>
            <a:blip r:embed="rId4"/>
            <a:stretch>
              <a:fillRect/>
            </a:stretch>
          </p:blipFill>
          <p:spPr bwMode="ltGray">
            <a:xfrm>
              <a:off x="6674054" y="4522092"/>
              <a:ext cx="1373215" cy="1277674"/>
            </a:xfrm>
            <a:prstGeom prst="rect">
              <a:avLst/>
            </a:prstGeom>
            <a:noFill/>
            <a:effectLst>
              <a:outerShdw blurRad="76200" dist="12700" dir="8100000" sy="-23000" kx="800400" algn="br" rotWithShape="0">
                <a:prstClr val="black">
                  <a:alpha val="20000"/>
                </a:prstClr>
              </a:outerShdw>
            </a:effectLst>
          </p:spPr>
        </p:pic>
        <p:sp>
          <p:nvSpPr>
            <p:cNvPr id="10" name="Rectangle 9"/>
            <p:cNvSpPr/>
            <p:nvPr/>
          </p:nvSpPr>
          <p:spPr bwMode="auto">
            <a:xfrm>
              <a:off x="6123181" y="2550822"/>
              <a:ext cx="2501949" cy="588841"/>
            </a:xfrm>
            <a:prstGeom prst="rect">
              <a:avLst/>
            </a:prstGeom>
            <a:gradFill>
              <a:gsLst>
                <a:gs pos="0">
                  <a:schemeClr val="accent1">
                    <a:alpha val="0"/>
                  </a:schemeClr>
                </a:gs>
                <a:gs pos="42000">
                  <a:schemeClr val="accent1">
                    <a:lumMod val="75000"/>
                    <a:alpha val="0"/>
                  </a:schemeClr>
                </a:gs>
                <a:gs pos="70000">
                  <a:schemeClr val="tx1">
                    <a:lumMod val="95000"/>
                    <a:alpha val="17000"/>
                  </a:schemeClr>
                </a:gs>
                <a:gs pos="99000">
                  <a:schemeClr val="tx1">
                    <a:alpha val="51000"/>
                  </a:schemeClr>
                </a:gs>
              </a:gsLst>
              <a:lin ang="5400000" scaled="0"/>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cxnSp>
          <p:nvCxnSpPr>
            <p:cNvPr id="11" name="Straight Connector 10"/>
            <p:cNvCxnSpPr/>
            <p:nvPr/>
          </p:nvCxnSpPr>
          <p:spPr>
            <a:xfrm>
              <a:off x="6574040" y="4412576"/>
              <a:ext cx="1600231" cy="1588"/>
            </a:xfrm>
            <a:prstGeom prst="line">
              <a:avLst/>
            </a:prstGeom>
            <a:ln w="12700">
              <a:solidFill>
                <a:schemeClr val="tx1">
                  <a:lumMod val="95000"/>
                </a:schemeClr>
              </a:solidFill>
            </a:ln>
          </p:spPr>
          <p:style>
            <a:lnRef idx="1">
              <a:schemeClr val="accent1"/>
            </a:lnRef>
            <a:fillRef idx="0">
              <a:schemeClr val="accent1"/>
            </a:fillRef>
            <a:effectRef idx="0">
              <a:schemeClr val="accent1"/>
            </a:effectRef>
            <a:fontRef idx="minor">
              <a:schemeClr val="tx1"/>
            </a:fontRef>
          </p:style>
        </p:cxnSp>
        <p:sp>
          <p:nvSpPr>
            <p:cNvPr id="12" name="TextBox 833617"/>
            <p:cNvSpPr txBox="1">
              <a:spLocks noChangeArrowheads="1"/>
            </p:cNvSpPr>
            <p:nvPr/>
          </p:nvSpPr>
          <p:spPr bwMode="auto">
            <a:xfrm>
              <a:off x="6078983" y="2138608"/>
              <a:ext cx="2590800" cy="589271"/>
            </a:xfrm>
            <a:prstGeom prst="rect">
              <a:avLst/>
            </a:prstGeom>
            <a:noFill/>
            <a:ln w="9525">
              <a:noFill/>
              <a:miter lim="800000"/>
              <a:headEnd/>
              <a:tailEnd/>
            </a:ln>
          </p:spPr>
          <p:txBody>
            <a:bodyPr>
              <a:spAutoFit/>
            </a:bodyPr>
            <a:lstStyle/>
            <a:p>
              <a:pPr algn="ctr">
                <a:lnSpc>
                  <a:spcPct val="95000"/>
                </a:lnSpc>
                <a:spcBef>
                  <a:spcPct val="10000"/>
                </a:spcBef>
                <a:defRPr/>
              </a:pPr>
              <a:r>
                <a:rPr lang="en-US" altLang="zh-CN" sz="3400" b="1" i="1" kern="0" spc="-125"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ea typeface="宋体" pitchFamily="2" charset="-122"/>
                  <a:cs typeface="Arial" charset="0"/>
                </a:rPr>
                <a:t>Execution</a:t>
              </a:r>
              <a:endParaRPr lang="en-US" altLang="zh-CN" sz="3400" b="1" i="1" kern="0"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n-lt"/>
                <a:ea typeface="宋体" pitchFamily="2" charset="-122"/>
                <a:cs typeface="Arial" charset="0"/>
              </a:endParaRPr>
            </a:p>
          </p:txBody>
        </p:sp>
      </p:grpSp>
      <p:sp>
        <p:nvSpPr>
          <p:cNvPr id="29" name="Title 28"/>
          <p:cNvSpPr>
            <a:spLocks noGrp="1"/>
          </p:cNvSpPr>
          <p:nvPr>
            <p:ph type="title"/>
          </p:nvPr>
        </p:nvSpPr>
        <p:spPr>
          <a:xfrm>
            <a:off x="381000" y="230188"/>
            <a:ext cx="8382000" cy="609398"/>
          </a:xfrm>
        </p:spPr>
        <p:txBody>
          <a:bodyPr/>
          <a:lstStyle/>
          <a:p>
            <a:r>
              <a:rPr lang="en-US" sz="4400" dirty="0" smtClean="0"/>
              <a:t>Recap</a:t>
            </a:r>
            <a:endParaRPr lang="en-US" dirty="0"/>
          </a:p>
        </p:txBody>
      </p:sp>
      <p:grpSp>
        <p:nvGrpSpPr>
          <p:cNvPr id="3" name="Group 34"/>
          <p:cNvGrpSpPr/>
          <p:nvPr/>
        </p:nvGrpSpPr>
        <p:grpSpPr>
          <a:xfrm>
            <a:off x="3200400" y="1600200"/>
            <a:ext cx="2754313" cy="3935500"/>
            <a:chOff x="3200400" y="1600200"/>
            <a:chExt cx="2754313" cy="3935500"/>
          </a:xfrm>
        </p:grpSpPr>
        <p:grpSp>
          <p:nvGrpSpPr>
            <p:cNvPr id="6" name="Group 17"/>
            <p:cNvGrpSpPr>
              <a:grpSpLocks/>
            </p:cNvGrpSpPr>
            <p:nvPr/>
          </p:nvGrpSpPr>
          <p:grpSpPr bwMode="auto">
            <a:xfrm>
              <a:off x="3200400" y="1600200"/>
              <a:ext cx="2754313" cy="3935500"/>
              <a:chOff x="3305889" y="2108659"/>
              <a:chExt cx="2753017" cy="3934691"/>
            </a:xfrm>
          </p:grpSpPr>
          <p:sp>
            <p:nvSpPr>
              <p:cNvPr id="14" name="Rounded Rectangle 13"/>
              <p:cNvSpPr/>
              <p:nvPr/>
            </p:nvSpPr>
            <p:spPr bwMode="auto">
              <a:xfrm>
                <a:off x="3359428" y="2108659"/>
                <a:ext cx="2536243" cy="3934691"/>
              </a:xfrm>
              <a:prstGeom prst="roundRect">
                <a:avLst>
                  <a:gd name="adj" fmla="val 9211"/>
                </a:avLst>
              </a:prstGeom>
              <a:gradFill>
                <a:gsLst>
                  <a:gs pos="0">
                    <a:schemeClr val="accent1">
                      <a:alpha val="0"/>
                    </a:schemeClr>
                  </a:gs>
                  <a:gs pos="42000">
                    <a:schemeClr val="accent1">
                      <a:lumMod val="75000"/>
                      <a:alpha val="49000"/>
                    </a:schemeClr>
                  </a:gs>
                  <a:gs pos="70000">
                    <a:schemeClr val="accent1">
                      <a:lumMod val="75000"/>
                      <a:alpha val="51000"/>
                    </a:schemeClr>
                  </a:gs>
                  <a:gs pos="99000">
                    <a:schemeClr val="accent1">
                      <a:alpha val="91000"/>
                    </a:schemeClr>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15" name="Rectangle 43"/>
              <p:cNvSpPr>
                <a:spLocks noChangeArrowheads="1"/>
              </p:cNvSpPr>
              <p:nvPr/>
            </p:nvSpPr>
            <p:spPr bwMode="auto">
              <a:xfrm>
                <a:off x="3305889" y="3131729"/>
                <a:ext cx="2753017" cy="584649"/>
              </a:xfrm>
              <a:prstGeom prst="rect">
                <a:avLst/>
              </a:prstGeom>
              <a:noFill/>
              <a:ln w="9525">
                <a:noFill/>
                <a:miter lim="800000"/>
                <a:headEnd/>
                <a:tailEnd/>
              </a:ln>
            </p:spPr>
            <p:txBody>
              <a:bodyPr lIns="91432" tIns="45717" rIns="91432" bIns="45717">
                <a:spAutoFit/>
              </a:bodyPr>
              <a:lstStyle/>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Using Resource Governor</a:t>
                </a:r>
              </a:p>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Maintenance Plans Flow</a:t>
                </a:r>
                <a:endParaRPr lang="en-US" sz="1600" dirty="0">
                  <a:solidFill>
                    <a:srgbClr val="FFFFFF"/>
                  </a:solidFill>
                  <a:effectLst>
                    <a:outerShdw blurRad="38100" dist="38100" dir="2700000" algn="tl">
                      <a:srgbClr val="4D4D4D"/>
                    </a:outerShdw>
                  </a:effectLst>
                  <a:latin typeface="Segoe"/>
                </a:endParaRPr>
              </a:p>
            </p:txBody>
          </p:sp>
          <p:sp>
            <p:nvSpPr>
              <p:cNvPr id="17" name="Rectangle 16"/>
              <p:cNvSpPr/>
              <p:nvPr/>
            </p:nvSpPr>
            <p:spPr bwMode="auto">
              <a:xfrm>
                <a:off x="3375706" y="2550822"/>
                <a:ext cx="2502310" cy="588841"/>
              </a:xfrm>
              <a:prstGeom prst="rect">
                <a:avLst/>
              </a:prstGeom>
              <a:gradFill>
                <a:gsLst>
                  <a:gs pos="0">
                    <a:schemeClr val="accent1">
                      <a:alpha val="0"/>
                    </a:schemeClr>
                  </a:gs>
                  <a:gs pos="42000">
                    <a:schemeClr val="accent1">
                      <a:lumMod val="75000"/>
                      <a:alpha val="0"/>
                    </a:schemeClr>
                  </a:gs>
                  <a:gs pos="70000">
                    <a:schemeClr val="tx1">
                      <a:lumMod val="95000"/>
                      <a:alpha val="17000"/>
                    </a:schemeClr>
                  </a:gs>
                  <a:gs pos="99000">
                    <a:schemeClr val="tx1">
                      <a:alpha val="51000"/>
                    </a:schemeClr>
                  </a:gs>
                </a:gsLst>
                <a:lin ang="5400000" scaled="0"/>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cxnSp>
            <p:nvCxnSpPr>
              <p:cNvPr id="18" name="Straight Connector 17"/>
              <p:cNvCxnSpPr/>
              <p:nvPr/>
            </p:nvCxnSpPr>
            <p:spPr>
              <a:xfrm>
                <a:off x="3827931" y="4209418"/>
                <a:ext cx="1599447" cy="1588"/>
              </a:xfrm>
              <a:prstGeom prst="line">
                <a:avLst/>
              </a:prstGeom>
              <a:ln w="12700">
                <a:solidFill>
                  <a:schemeClr val="tx1">
                    <a:lumMod val="95000"/>
                  </a:schemeClr>
                </a:solidFill>
              </a:ln>
            </p:spPr>
            <p:style>
              <a:lnRef idx="1">
                <a:schemeClr val="accent1"/>
              </a:lnRef>
              <a:fillRef idx="0">
                <a:schemeClr val="accent1"/>
              </a:fillRef>
              <a:effectRef idx="0">
                <a:schemeClr val="accent1"/>
              </a:effectRef>
              <a:fontRef idx="minor">
                <a:schemeClr val="tx1"/>
              </a:fontRef>
            </p:style>
          </p:cxnSp>
          <p:sp>
            <p:nvSpPr>
              <p:cNvPr id="19" name="TextBox 833617"/>
              <p:cNvSpPr txBox="1">
                <a:spLocks noChangeArrowheads="1"/>
              </p:cNvSpPr>
              <p:nvPr/>
            </p:nvSpPr>
            <p:spPr bwMode="auto">
              <a:xfrm>
                <a:off x="3408349" y="2138677"/>
                <a:ext cx="2438400" cy="589271"/>
              </a:xfrm>
              <a:prstGeom prst="rect">
                <a:avLst/>
              </a:prstGeom>
              <a:noFill/>
              <a:ln w="9525">
                <a:noFill/>
                <a:miter lim="800000"/>
                <a:headEnd/>
                <a:tailEnd/>
              </a:ln>
            </p:spPr>
            <p:txBody>
              <a:bodyPr>
                <a:spAutoFit/>
              </a:bodyPr>
              <a:lstStyle/>
              <a:p>
                <a:pPr algn="ctr">
                  <a:lnSpc>
                    <a:spcPct val="95000"/>
                  </a:lnSpc>
                  <a:spcBef>
                    <a:spcPct val="10000"/>
                  </a:spcBef>
                  <a:defRPr/>
                </a:pPr>
                <a:r>
                  <a:rPr lang="en-US" altLang="zh-CN" sz="3400" b="1" i="1" kern="0" spc="-125"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n-lt"/>
                    <a:ea typeface="宋体" pitchFamily="2" charset="-122"/>
                    <a:cs typeface="Arial" charset="0"/>
                  </a:rPr>
                  <a:t>Control</a:t>
                </a:r>
                <a:endParaRPr lang="en-US" altLang="zh-CN" sz="3400" b="1" i="1" kern="0"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n-lt"/>
                  <a:ea typeface="宋体" pitchFamily="2" charset="-122"/>
                  <a:cs typeface="Arial" charset="0"/>
                </a:endParaRPr>
              </a:p>
            </p:txBody>
          </p:sp>
        </p:grpSp>
        <p:grpSp>
          <p:nvGrpSpPr>
            <p:cNvPr id="13" name="Group 26"/>
            <p:cNvGrpSpPr/>
            <p:nvPr/>
          </p:nvGrpSpPr>
          <p:grpSpPr>
            <a:xfrm>
              <a:off x="3725546" y="3998037"/>
              <a:ext cx="1470922" cy="941952"/>
              <a:chOff x="1038101" y="3005580"/>
              <a:chExt cx="6645089" cy="2714034"/>
            </a:xfrm>
          </p:grpSpPr>
          <p:pic>
            <p:nvPicPr>
              <p:cNvPr id="30" name="Picture 7" descr="D:\Pennie's documents\Images for TechEd06\Hardware_Imagery\Server - application.png"/>
              <p:cNvPicPr>
                <a:picLocks noChangeAspect="1" noChangeArrowheads="1"/>
              </p:cNvPicPr>
              <p:nvPr/>
            </p:nvPicPr>
            <p:blipFill>
              <a:blip r:embed="rId5"/>
              <a:srcRect/>
              <a:stretch>
                <a:fillRect/>
              </a:stretch>
            </p:blipFill>
            <p:spPr bwMode="auto">
              <a:xfrm>
                <a:off x="1714230" y="3005580"/>
                <a:ext cx="1508471" cy="2714034"/>
              </a:xfrm>
              <a:prstGeom prst="rect">
                <a:avLst/>
              </a:prstGeom>
              <a:noFill/>
            </p:spPr>
          </p:pic>
          <p:pic>
            <p:nvPicPr>
              <p:cNvPr id="31" name="Picture 6" descr="D:\Pennie's documents\Images for TechEd06\Hardware_Imagery\Database 4 blue.png"/>
              <p:cNvPicPr>
                <a:picLocks noChangeAspect="1" noChangeArrowheads="1"/>
              </p:cNvPicPr>
              <p:nvPr/>
            </p:nvPicPr>
            <p:blipFill>
              <a:blip r:embed="rId6"/>
              <a:srcRect/>
              <a:stretch>
                <a:fillRect/>
              </a:stretch>
            </p:blipFill>
            <p:spPr bwMode="auto">
              <a:xfrm>
                <a:off x="3380753" y="3530302"/>
                <a:ext cx="1812960" cy="1475618"/>
              </a:xfrm>
              <a:prstGeom prst="rect">
                <a:avLst/>
              </a:prstGeom>
              <a:noFill/>
            </p:spPr>
          </p:pic>
          <p:pic>
            <p:nvPicPr>
              <p:cNvPr id="32" name="Picture 5" descr="D:\Pennie's documents\Images for TechEd06\Hardware_Imagery\data.png"/>
              <p:cNvPicPr>
                <a:picLocks noChangeAspect="1" noChangeArrowheads="1"/>
              </p:cNvPicPr>
              <p:nvPr/>
            </p:nvPicPr>
            <p:blipFill>
              <a:blip r:embed="rId7"/>
              <a:srcRect/>
              <a:stretch>
                <a:fillRect/>
              </a:stretch>
            </p:blipFill>
            <p:spPr bwMode="auto">
              <a:xfrm>
                <a:off x="4929726" y="3172947"/>
                <a:ext cx="2351125" cy="2009115"/>
              </a:xfrm>
              <a:prstGeom prst="rect">
                <a:avLst/>
              </a:prstGeom>
              <a:noFill/>
            </p:spPr>
          </p:pic>
          <p:pic>
            <p:nvPicPr>
              <p:cNvPr id="33" name="Picture 31" descr="faded orbit ring green"/>
              <p:cNvPicPr>
                <a:picLocks noChangeAspect="1" noChangeArrowheads="1"/>
              </p:cNvPicPr>
              <p:nvPr/>
            </p:nvPicPr>
            <p:blipFill>
              <a:blip r:embed="rId8"/>
              <a:srcRect/>
              <a:stretch>
                <a:fillRect/>
              </a:stretch>
            </p:blipFill>
            <p:spPr bwMode="auto">
              <a:xfrm>
                <a:off x="1038101" y="3401122"/>
                <a:ext cx="6645089" cy="2107581"/>
              </a:xfrm>
              <a:prstGeom prst="rect">
                <a:avLst/>
              </a:prstGeom>
              <a:noFill/>
            </p:spPr>
          </p:pic>
        </p:grpSp>
      </p:grpSp>
      <p:grpSp>
        <p:nvGrpSpPr>
          <p:cNvPr id="16" name="Group 34"/>
          <p:cNvGrpSpPr/>
          <p:nvPr/>
        </p:nvGrpSpPr>
        <p:grpSpPr>
          <a:xfrm>
            <a:off x="458788" y="1569380"/>
            <a:ext cx="2614612" cy="3935412"/>
            <a:chOff x="458788" y="1569380"/>
            <a:chExt cx="2614612" cy="3935412"/>
          </a:xfrm>
        </p:grpSpPr>
        <p:grpSp>
          <p:nvGrpSpPr>
            <p:cNvPr id="20" name="Group 30"/>
            <p:cNvGrpSpPr>
              <a:grpSpLocks/>
            </p:cNvGrpSpPr>
            <p:nvPr/>
          </p:nvGrpSpPr>
          <p:grpSpPr bwMode="auto">
            <a:xfrm>
              <a:off x="458788" y="1569380"/>
              <a:ext cx="2614612" cy="3935412"/>
              <a:chOff x="338138" y="1998069"/>
              <a:chExt cx="2614612" cy="3935500"/>
            </a:xfrm>
          </p:grpSpPr>
          <p:sp>
            <p:nvSpPr>
              <p:cNvPr id="21" name="Rounded Rectangle 20"/>
              <p:cNvSpPr/>
              <p:nvPr/>
            </p:nvSpPr>
            <p:spPr bwMode="auto">
              <a:xfrm>
                <a:off x="377269" y="1998069"/>
                <a:ext cx="2537437" cy="3935500"/>
              </a:xfrm>
              <a:prstGeom prst="roundRect">
                <a:avLst>
                  <a:gd name="adj" fmla="val 9554"/>
                </a:avLst>
              </a:prstGeom>
              <a:gradFill>
                <a:gsLst>
                  <a:gs pos="0">
                    <a:schemeClr val="accent1">
                      <a:alpha val="0"/>
                    </a:schemeClr>
                  </a:gs>
                  <a:gs pos="42000">
                    <a:schemeClr val="accent1">
                      <a:lumMod val="75000"/>
                      <a:alpha val="49000"/>
                    </a:schemeClr>
                  </a:gs>
                  <a:gs pos="70000">
                    <a:schemeClr val="accent1">
                      <a:lumMod val="75000"/>
                      <a:alpha val="51000"/>
                    </a:schemeClr>
                  </a:gs>
                  <a:gs pos="99000">
                    <a:schemeClr val="accent1">
                      <a:alpha val="91000"/>
                    </a:schemeClr>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22" name="Rectangle 52"/>
              <p:cNvSpPr>
                <a:spLocks noChangeArrowheads="1"/>
              </p:cNvSpPr>
              <p:nvPr/>
            </p:nvSpPr>
            <p:spPr bwMode="auto">
              <a:xfrm>
                <a:off x="338138" y="3052193"/>
                <a:ext cx="2614612" cy="584782"/>
              </a:xfrm>
              <a:prstGeom prst="rect">
                <a:avLst/>
              </a:prstGeom>
              <a:noFill/>
              <a:ln w="9525">
                <a:noFill/>
                <a:miter lim="800000"/>
                <a:headEnd/>
                <a:tailEnd/>
              </a:ln>
            </p:spPr>
            <p:txBody>
              <a:bodyPr lIns="91432" tIns="45717" rIns="91432" bIns="45717">
                <a:spAutoFit/>
              </a:bodyPr>
              <a:lstStyle/>
              <a:p>
                <a:pPr marL="228600" indent="-228600" defTabSz="912813">
                  <a:lnSpc>
                    <a:spcPct val="90000"/>
                  </a:lnSpc>
                  <a:spcBef>
                    <a:spcPct val="20000"/>
                  </a:spcBef>
                  <a:buClr>
                    <a:schemeClr val="tx2"/>
                  </a:buClr>
                  <a:buSzPct val="80000"/>
                  <a:buBlip>
                    <a:blip r:embed="rId3"/>
                  </a:buBlip>
                  <a:defRPr/>
                </a:pPr>
                <a:r>
                  <a:rPr lang="en-US" sz="1600" dirty="0" smtClean="0">
                    <a:solidFill>
                      <a:srgbClr val="FFFFFF"/>
                    </a:solidFill>
                    <a:effectLst>
                      <a:outerShdw blurRad="38100" dist="38100" dir="2700000" algn="tl">
                        <a:srgbClr val="4D4D4D"/>
                      </a:outerShdw>
                    </a:effectLst>
                    <a:latin typeface="Segoe"/>
                  </a:rPr>
                  <a:t>Server Provisioning</a:t>
                </a:r>
              </a:p>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DB Mail Review</a:t>
                </a:r>
              </a:p>
            </p:txBody>
          </p:sp>
          <p:sp>
            <p:nvSpPr>
              <p:cNvPr id="24" name="Rectangle 23"/>
              <p:cNvSpPr/>
              <p:nvPr/>
            </p:nvSpPr>
            <p:spPr bwMode="auto">
              <a:xfrm>
                <a:off x="393700" y="2440991"/>
                <a:ext cx="2503488" cy="588976"/>
              </a:xfrm>
              <a:prstGeom prst="rect">
                <a:avLst/>
              </a:prstGeom>
              <a:gradFill>
                <a:gsLst>
                  <a:gs pos="0">
                    <a:schemeClr val="accent1">
                      <a:alpha val="0"/>
                    </a:schemeClr>
                  </a:gs>
                  <a:gs pos="42000">
                    <a:schemeClr val="accent1">
                      <a:lumMod val="75000"/>
                      <a:alpha val="0"/>
                    </a:schemeClr>
                  </a:gs>
                  <a:gs pos="70000">
                    <a:schemeClr val="tx1">
                      <a:lumMod val="95000"/>
                      <a:alpha val="17000"/>
                    </a:schemeClr>
                  </a:gs>
                  <a:gs pos="99000">
                    <a:schemeClr val="tx1">
                      <a:alpha val="51000"/>
                    </a:schemeClr>
                  </a:gs>
                </a:gsLst>
                <a:lin ang="5400000" scaled="0"/>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cxnSp>
            <p:nvCxnSpPr>
              <p:cNvPr id="25" name="Straight Connector 24"/>
              <p:cNvCxnSpPr/>
              <p:nvPr/>
            </p:nvCxnSpPr>
            <p:spPr>
              <a:xfrm>
                <a:off x="844550" y="4130129"/>
                <a:ext cx="1601788" cy="1588"/>
              </a:xfrm>
              <a:prstGeom prst="line">
                <a:avLst/>
              </a:prstGeom>
              <a:ln w="12700">
                <a:solidFill>
                  <a:schemeClr val="tx1">
                    <a:lumMod val="95000"/>
                  </a:schemeClr>
                </a:solidFill>
              </a:ln>
            </p:spPr>
            <p:style>
              <a:lnRef idx="1">
                <a:schemeClr val="accent1"/>
              </a:lnRef>
              <a:fillRef idx="0">
                <a:schemeClr val="accent1"/>
              </a:fillRef>
              <a:effectRef idx="0">
                <a:schemeClr val="accent1"/>
              </a:effectRef>
              <a:fontRef idx="minor">
                <a:schemeClr val="tx1"/>
              </a:fontRef>
            </p:style>
          </p:cxnSp>
          <p:sp>
            <p:nvSpPr>
              <p:cNvPr id="26" name="TextBox 833617"/>
              <p:cNvSpPr txBox="1">
                <a:spLocks noChangeArrowheads="1"/>
              </p:cNvSpPr>
              <p:nvPr/>
            </p:nvSpPr>
            <p:spPr bwMode="auto">
              <a:xfrm>
                <a:off x="578975" y="2058529"/>
                <a:ext cx="2133036" cy="589405"/>
              </a:xfrm>
              <a:prstGeom prst="rect">
                <a:avLst/>
              </a:prstGeom>
              <a:noFill/>
              <a:ln w="9525">
                <a:noFill/>
                <a:miter lim="800000"/>
                <a:headEnd/>
                <a:tailEnd/>
              </a:ln>
            </p:spPr>
            <p:txBody>
              <a:bodyPr>
                <a:spAutoFit/>
              </a:bodyPr>
              <a:lstStyle/>
              <a:p>
                <a:pPr algn="ctr">
                  <a:lnSpc>
                    <a:spcPct val="95000"/>
                  </a:lnSpc>
                  <a:spcBef>
                    <a:spcPct val="10000"/>
                  </a:spcBef>
                  <a:defRPr/>
                </a:pPr>
                <a:r>
                  <a:rPr lang="en-US" altLang="zh-CN" sz="3400" b="1" i="1" kern="0" spc="-125"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ea typeface="宋体" pitchFamily="2" charset="-122"/>
                    <a:cs typeface="Arial" charset="0"/>
                  </a:rPr>
                  <a:t>Configure</a:t>
                </a:r>
                <a:endParaRPr lang="en-US" altLang="zh-CN" sz="3400" b="1" i="1" kern="0"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n-lt"/>
                  <a:ea typeface="宋体" pitchFamily="2" charset="-122"/>
                  <a:cs typeface="Arial" charset="0"/>
                </a:endParaRPr>
              </a:p>
            </p:txBody>
          </p:sp>
        </p:grpSp>
        <p:pic>
          <p:nvPicPr>
            <p:cNvPr id="34" name="Picture 3" descr="OEM man equipment repair technician towers"/>
            <p:cNvPicPr>
              <a:picLocks noChangeAspect="1" noChangeArrowheads="1"/>
            </p:cNvPicPr>
            <p:nvPr/>
          </p:nvPicPr>
          <p:blipFill>
            <a:blip r:embed="rId9" cstate="print"/>
            <a:srcRect/>
            <a:stretch>
              <a:fillRect/>
            </a:stretch>
          </p:blipFill>
          <p:spPr bwMode="auto">
            <a:xfrm>
              <a:off x="986605" y="3805595"/>
              <a:ext cx="1578797" cy="1196975"/>
            </a:xfrm>
            <a:prstGeom prst="rect">
              <a:avLst/>
            </a:prstGeom>
            <a:noFill/>
          </p:spPr>
        </p:pic>
      </p:gr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SQL Server Community Resources</a:t>
            </a:r>
            <a:endParaRPr lang="en-US" sz="4400" dirty="0"/>
          </a:p>
        </p:txBody>
      </p:sp>
      <p:sp>
        <p:nvSpPr>
          <p:cNvPr id="5" name="Content Placeholder 4"/>
          <p:cNvSpPr>
            <a:spLocks noGrp="1"/>
          </p:cNvSpPr>
          <p:nvPr>
            <p:ph idx="1"/>
          </p:nvPr>
        </p:nvSpPr>
        <p:spPr>
          <a:xfrm>
            <a:off x="381000" y="3376942"/>
            <a:ext cx="8382000" cy="2426329"/>
          </a:xfrm>
        </p:spPr>
        <p:txBody>
          <a:bodyPr/>
          <a:lstStyle/>
          <a:p>
            <a:r>
              <a:rPr lang="en-US" sz="1800" dirty="0" smtClean="0"/>
              <a:t>Become a FREE PASS Member:  </a:t>
            </a:r>
            <a:r>
              <a:rPr lang="en-US" sz="1800" dirty="0" smtClean="0">
                <a:hlinkClick r:id="rId3"/>
              </a:rPr>
              <a:t>www.sqlpass.org/RegisterforSQLPASS.aspx</a:t>
            </a:r>
            <a:endParaRPr lang="en-US" sz="1800" dirty="0" smtClean="0"/>
          </a:p>
          <a:p>
            <a:pPr lvl="1"/>
            <a:r>
              <a:rPr lang="en-US" sz="1600" dirty="0" smtClean="0"/>
              <a:t>Learn more about the PASS organization  </a:t>
            </a:r>
            <a:r>
              <a:rPr lang="en-US" sz="1600" dirty="0" smtClean="0">
                <a:hlinkClick r:id="rId4"/>
              </a:rPr>
              <a:t>www.sqlpass.org/</a:t>
            </a:r>
            <a:endParaRPr lang="en-US" sz="1600" dirty="0" smtClean="0"/>
          </a:p>
          <a:p>
            <a:r>
              <a:rPr lang="en-US" sz="1800" dirty="0" smtClean="0"/>
              <a:t>Additional Community Resources</a:t>
            </a:r>
          </a:p>
          <a:p>
            <a:pPr lvl="1"/>
            <a:r>
              <a:rPr lang="en-US" sz="1600" dirty="0" smtClean="0"/>
              <a:t>SQL Server Community Center </a:t>
            </a:r>
            <a:r>
              <a:rPr lang="en-US" sz="1600" dirty="0" smtClean="0">
                <a:hlinkClick r:id="rId5"/>
              </a:rPr>
              <a:t>www.microsoft.com/sqlserver/2008/en/us/community-center.aspx</a:t>
            </a:r>
            <a:endParaRPr lang="en-US" sz="1600" dirty="0" smtClean="0"/>
          </a:p>
          <a:p>
            <a:pPr lvl="1"/>
            <a:r>
              <a:rPr lang="en-US" sz="1600" dirty="0" smtClean="0"/>
              <a:t>TechNet Community for IT Professionals</a:t>
            </a:r>
          </a:p>
          <a:p>
            <a:pPr lvl="2"/>
            <a:r>
              <a:rPr lang="en-US" sz="1400" dirty="0" smtClean="0">
                <a:hlinkClick r:id="rId6"/>
              </a:rPr>
              <a:t>http://technet.microsoft.com/en-us/sqlserver/bb671048.aspx</a:t>
            </a:r>
            <a:endParaRPr lang="en-US" sz="1400" dirty="0" smtClean="0"/>
          </a:p>
          <a:p>
            <a:pPr lvl="1"/>
            <a:r>
              <a:rPr lang="en-US" sz="1600" dirty="0" smtClean="0"/>
              <a:t>Developer Center                         </a:t>
            </a:r>
          </a:p>
          <a:p>
            <a:pPr lvl="1"/>
            <a:r>
              <a:rPr lang="en-US" sz="1600" dirty="0" smtClean="0"/>
              <a:t>	 </a:t>
            </a:r>
            <a:r>
              <a:rPr lang="en-US" sz="1600" dirty="0" smtClean="0">
                <a:hlinkClick r:id="rId7"/>
              </a:rPr>
              <a:t>http://msdn.microsoft.com/en-us/sqlserver/bb671064.aspx</a:t>
            </a:r>
            <a:endParaRPr lang="en-US" sz="1600" dirty="0" smtClean="0"/>
          </a:p>
          <a:p>
            <a:pPr lvl="1"/>
            <a:r>
              <a:rPr lang="en-US" sz="1600" dirty="0" smtClean="0"/>
              <a:t>SQL Server 2008 Learning Portal</a:t>
            </a:r>
            <a:br>
              <a:rPr lang="en-US" sz="1600" dirty="0" smtClean="0"/>
            </a:br>
            <a:r>
              <a:rPr lang="en-US" sz="1600" dirty="0" smtClean="0">
                <a:hlinkClick r:id="rId7"/>
              </a:rPr>
              <a:t>http://www.microsoft.com/learning/sql/2008/default.mspx</a:t>
            </a:r>
          </a:p>
          <a:p>
            <a:endParaRPr lang="en-US" sz="1800" dirty="0" smtClean="0"/>
          </a:p>
          <a:p>
            <a:endParaRPr lang="en-US" sz="1800" dirty="0"/>
          </a:p>
        </p:txBody>
      </p:sp>
      <p:pic>
        <p:nvPicPr>
          <p:cNvPr id="7" name="Content Placeholder 3" descr="PASS_logo.png"/>
          <p:cNvPicPr>
            <a:picLocks noChangeAspect="1"/>
          </p:cNvPicPr>
          <p:nvPr/>
        </p:nvPicPr>
        <p:blipFill>
          <a:blip r:embed="rId8"/>
          <a:stretch>
            <a:fillRect/>
          </a:stretch>
        </p:blipFill>
        <p:spPr>
          <a:xfrm>
            <a:off x="718347" y="1126518"/>
            <a:ext cx="476191" cy="361905"/>
          </a:xfrm>
          <a:prstGeom prst="rect">
            <a:avLst/>
          </a:prstGeom>
        </p:spPr>
      </p:pic>
      <p:sp>
        <p:nvSpPr>
          <p:cNvPr id="6" name="Rounded Rectangle 5"/>
          <p:cNvSpPr/>
          <p:nvPr/>
        </p:nvSpPr>
        <p:spPr bwMode="auto">
          <a:xfrm>
            <a:off x="310941" y="809889"/>
            <a:ext cx="8471337" cy="2614862"/>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r>
              <a:rPr lang="en-US" sz="2400" dirty="0" smtClean="0"/>
              <a:t>              </a:t>
            </a:r>
            <a:endParaRPr lang="en-US" sz="2200" dirty="0" smtClean="0"/>
          </a:p>
          <a:p>
            <a:pPr marL="112713" indent="-112713">
              <a:spcBef>
                <a:spcPts val="600"/>
              </a:spcBef>
              <a:buFont typeface="Arial" pitchFamily="34" charset="0"/>
              <a:buChar char="•"/>
            </a:pPr>
            <a:endParaRPr lang="en-US" sz="2000" b="1" dirty="0" smtClean="0"/>
          </a:p>
          <a:p>
            <a:pPr marL="282575" indent="-169863">
              <a:spcBef>
                <a:spcPts val="1200"/>
              </a:spcBef>
              <a:buFont typeface="Arial" pitchFamily="34" charset="0"/>
              <a:buChar char="•"/>
            </a:pPr>
            <a:endParaRPr lang="en-US" sz="800" b="1" dirty="0" smtClean="0"/>
          </a:p>
          <a:p>
            <a:pPr marL="282575" indent="-169863">
              <a:spcBef>
                <a:spcPts val="1200"/>
              </a:spcBef>
              <a:buFont typeface="Arial" pitchFamily="34" charset="0"/>
              <a:buChar char="•"/>
            </a:pPr>
            <a:r>
              <a:rPr lang="en-US" sz="2000" b="1" dirty="0" smtClean="0"/>
              <a:t>Connect:</a:t>
            </a:r>
            <a:r>
              <a:rPr lang="en-US" sz="2000" dirty="0" smtClean="0"/>
              <a:t> Local Chapters, Special Interest Groups, Online Community</a:t>
            </a:r>
          </a:p>
          <a:p>
            <a:pPr marL="282575" indent="-169863">
              <a:buFont typeface="Arial" pitchFamily="34" charset="0"/>
              <a:buChar char="•"/>
            </a:pPr>
            <a:r>
              <a:rPr lang="en-US" sz="2000" b="1" dirty="0" smtClean="0"/>
              <a:t>Share: </a:t>
            </a:r>
            <a:r>
              <a:rPr lang="en-US" sz="2000" dirty="0" err="1" smtClean="0"/>
              <a:t>PASSPort</a:t>
            </a:r>
            <a:r>
              <a:rPr lang="en-US" sz="2000" dirty="0" smtClean="0"/>
              <a:t> Social Networking, Community Connection Event</a:t>
            </a:r>
          </a:p>
          <a:p>
            <a:pPr marL="282575" indent="-169863">
              <a:buFont typeface="Arial" pitchFamily="34" charset="0"/>
              <a:buChar char="•"/>
            </a:pPr>
            <a:r>
              <a:rPr lang="en-US" sz="2000" b="1" dirty="0" smtClean="0"/>
              <a:t>Learn: </a:t>
            </a:r>
            <a:r>
              <a:rPr lang="en-US" sz="2000" dirty="0" smtClean="0"/>
              <a:t>PASS Summit Annual Conference, Technical Articles, Webcasts</a:t>
            </a:r>
          </a:p>
          <a:p>
            <a:pPr marL="282575" lvl="1" indent="-169863">
              <a:lnSpc>
                <a:spcPct val="150000"/>
              </a:lnSpc>
              <a:buFont typeface="Arial" pitchFamily="34" charset="0"/>
              <a:buChar char="•"/>
            </a:pPr>
            <a:r>
              <a:rPr lang="en-US" sz="1900" b="1" dirty="0" smtClean="0"/>
              <a:t>More about the PASS organization  </a:t>
            </a:r>
            <a:r>
              <a:rPr lang="en-US" sz="1900" b="1" dirty="0" smtClean="0">
                <a:hlinkClick r:id="rId4"/>
              </a:rPr>
              <a:t>www.sqlpass.org/</a:t>
            </a:r>
            <a:endParaRPr lang="en-US" sz="1900" b="1" dirty="0" smtClean="0"/>
          </a:p>
          <a:p>
            <a:pPr marL="282575" indent="-169863">
              <a:buFont typeface="Arial" pitchFamily="34" charset="0"/>
              <a:buChar char="•"/>
            </a:pPr>
            <a:endParaRPr lang="en-US" sz="2000" dirty="0" smtClean="0"/>
          </a:p>
        </p:txBody>
      </p:sp>
      <p:pic>
        <p:nvPicPr>
          <p:cNvPr id="8" name="Content Placeholder 3" descr="PASS_logo.png"/>
          <p:cNvPicPr>
            <a:picLocks noChangeAspect="1"/>
          </p:cNvPicPr>
          <p:nvPr/>
        </p:nvPicPr>
        <p:blipFill>
          <a:blip r:embed="rId8"/>
          <a:stretch>
            <a:fillRect/>
          </a:stretch>
        </p:blipFill>
        <p:spPr>
          <a:xfrm>
            <a:off x="438601" y="1111459"/>
            <a:ext cx="796111" cy="605045"/>
          </a:xfrm>
          <a:prstGeom prst="rect">
            <a:avLst/>
          </a:prstGeom>
        </p:spPr>
      </p:pic>
      <p:sp>
        <p:nvSpPr>
          <p:cNvPr id="9" name="TextBox 8"/>
          <p:cNvSpPr txBox="1"/>
          <p:nvPr/>
        </p:nvSpPr>
        <p:spPr>
          <a:xfrm>
            <a:off x="1319059" y="825930"/>
            <a:ext cx="7328060" cy="1015663"/>
          </a:xfrm>
          <a:prstGeom prst="rect">
            <a:avLst/>
          </a:prstGeom>
          <a:noFill/>
        </p:spPr>
        <p:txBody>
          <a:bodyPr wrap="square" rtlCol="0">
            <a:spAutoFit/>
          </a:bodyPr>
          <a:lstStyle/>
          <a:p>
            <a:r>
              <a:rPr lang="en-US" sz="2000" dirty="0" smtClean="0"/>
              <a:t>The Professional Association for SQL Server (PASS) is an independent, not-for-profit association, dedicated to supporting, educating, and promoting the Microsoft SQL Server community. </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SQL Server Word of the Day</a:t>
            </a:r>
            <a:endParaRPr lang="en-US" sz="4400" dirty="0"/>
          </a:p>
        </p:txBody>
      </p:sp>
      <p:sp>
        <p:nvSpPr>
          <p:cNvPr id="5" name="Content Placeholder 4"/>
          <p:cNvSpPr>
            <a:spLocks noGrp="1"/>
          </p:cNvSpPr>
          <p:nvPr>
            <p:ph idx="4294967295"/>
          </p:nvPr>
        </p:nvSpPr>
        <p:spPr>
          <a:xfrm>
            <a:off x="3781425" y="2598738"/>
            <a:ext cx="5362575" cy="3208337"/>
          </a:xfrm>
        </p:spPr>
        <p:txBody>
          <a:bodyPr/>
          <a:lstStyle/>
          <a:p>
            <a:endParaRPr lang="en-US" sz="2000" dirty="0" smtClean="0"/>
          </a:p>
          <a:p>
            <a:pPr algn="ctr">
              <a:lnSpc>
                <a:spcPct val="150000"/>
              </a:lnSpc>
              <a:buNone/>
            </a:pPr>
            <a:r>
              <a:rPr lang="en-US" sz="4800" dirty="0" smtClean="0"/>
              <a:t>DATA COMPRESSION</a:t>
            </a:r>
            <a:endParaRPr lang="en-US" sz="4800" dirty="0"/>
          </a:p>
        </p:txBody>
      </p:sp>
      <p:pic>
        <p:nvPicPr>
          <p:cNvPr id="7" name="Content Placeholder 3" descr="PASS_logo.png"/>
          <p:cNvPicPr>
            <a:picLocks noChangeAspect="1"/>
          </p:cNvPicPr>
          <p:nvPr/>
        </p:nvPicPr>
        <p:blipFill>
          <a:blip r:embed="rId3"/>
          <a:stretch>
            <a:fillRect/>
          </a:stretch>
        </p:blipFill>
        <p:spPr>
          <a:xfrm>
            <a:off x="718347" y="1126518"/>
            <a:ext cx="476191" cy="361905"/>
          </a:xfrm>
          <a:prstGeom prst="rect">
            <a:avLst/>
          </a:prstGeom>
        </p:spPr>
      </p:pic>
      <p:sp>
        <p:nvSpPr>
          <p:cNvPr id="6" name="Rounded Rectangle 5"/>
          <p:cNvSpPr/>
          <p:nvPr/>
        </p:nvSpPr>
        <p:spPr bwMode="auto">
          <a:xfrm>
            <a:off x="203570" y="866275"/>
            <a:ext cx="8471337" cy="133149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sz="4000" dirty="0" smtClean="0"/>
              <a:t>Wednesday, May 13</a:t>
            </a:r>
          </a:p>
        </p:txBody>
      </p:sp>
      <p:sp>
        <p:nvSpPr>
          <p:cNvPr id="8" name="TextBox 7"/>
          <p:cNvSpPr txBox="1"/>
          <p:nvPr/>
        </p:nvSpPr>
        <p:spPr>
          <a:xfrm>
            <a:off x="2546256" y="6400808"/>
            <a:ext cx="6548203" cy="369332"/>
          </a:xfrm>
          <a:prstGeom prst="rect">
            <a:avLst/>
          </a:prstGeom>
          <a:noFill/>
        </p:spPr>
        <p:txBody>
          <a:bodyPr wrap="none" rtlCol="0">
            <a:spAutoFit/>
          </a:bodyPr>
          <a:lstStyle/>
          <a:p>
            <a:r>
              <a:rPr lang="en-US" b="1" dirty="0" smtClean="0"/>
              <a:t>*Game cards may be picked up at the SQL Server booths in the TLC</a:t>
            </a:r>
            <a:endParaRPr lang="en-US" b="1" dirty="0"/>
          </a:p>
        </p:txBody>
      </p:sp>
      <p:pic>
        <p:nvPicPr>
          <p:cNvPr id="1026" name="Picture 2"/>
          <p:cNvPicPr>
            <a:picLocks noChangeAspect="1" noChangeArrowheads="1"/>
          </p:cNvPicPr>
          <p:nvPr/>
        </p:nvPicPr>
        <p:blipFill>
          <a:blip r:embed="rId4"/>
          <a:srcRect/>
          <a:stretch>
            <a:fillRect/>
          </a:stretch>
        </p:blipFill>
        <p:spPr bwMode="auto">
          <a:xfrm>
            <a:off x="763842" y="2296972"/>
            <a:ext cx="2366229" cy="3784519"/>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218795"/>
          </a:xfrm>
        </p:spPr>
        <p:txBody>
          <a:bodyPr/>
          <a:lstStyle/>
          <a:p>
            <a:r>
              <a:rPr lang="en-US" sz="4400" dirty="0" smtClean="0"/>
              <a:t>You’re looking for ways to cope with keeping your systems up and running</a:t>
            </a:r>
            <a:endParaRPr lang="en-US" sz="4400" dirty="0"/>
          </a:p>
        </p:txBody>
      </p:sp>
      <p:pic>
        <p:nvPicPr>
          <p:cNvPr id="3" name="Picture 7" descr="D:\Pennie's documents\Images for TechEd06\Hardware_Imagery\Server - application.png"/>
          <p:cNvPicPr>
            <a:picLocks noChangeAspect="1" noChangeArrowheads="1"/>
          </p:cNvPicPr>
          <p:nvPr/>
        </p:nvPicPr>
        <p:blipFill>
          <a:blip r:embed="rId3"/>
          <a:srcRect/>
          <a:stretch>
            <a:fillRect/>
          </a:stretch>
        </p:blipFill>
        <p:spPr bwMode="auto">
          <a:xfrm>
            <a:off x="822133" y="2960975"/>
            <a:ext cx="1508471" cy="2714034"/>
          </a:xfrm>
          <a:prstGeom prst="rect">
            <a:avLst/>
          </a:prstGeom>
          <a:noFill/>
        </p:spPr>
      </p:pic>
      <p:pic>
        <p:nvPicPr>
          <p:cNvPr id="4" name="Picture 6" descr="D:\Pennie's documents\Images for TechEd06\Hardware_Imagery\Database 4 blue.png"/>
          <p:cNvPicPr>
            <a:picLocks noChangeAspect="1" noChangeArrowheads="1"/>
          </p:cNvPicPr>
          <p:nvPr/>
        </p:nvPicPr>
        <p:blipFill>
          <a:blip r:embed="rId4"/>
          <a:srcRect/>
          <a:stretch>
            <a:fillRect/>
          </a:stretch>
        </p:blipFill>
        <p:spPr bwMode="auto">
          <a:xfrm>
            <a:off x="3380753" y="3530302"/>
            <a:ext cx="1812960" cy="1475618"/>
          </a:xfrm>
          <a:prstGeom prst="rect">
            <a:avLst/>
          </a:prstGeom>
          <a:noFill/>
        </p:spPr>
      </p:pic>
      <p:pic>
        <p:nvPicPr>
          <p:cNvPr id="5" name="Picture 5" descr="D:\Pennie's documents\Images for TechEd06\Hardware_Imagery\data.png"/>
          <p:cNvPicPr>
            <a:picLocks noChangeAspect="1" noChangeArrowheads="1"/>
          </p:cNvPicPr>
          <p:nvPr/>
        </p:nvPicPr>
        <p:blipFill>
          <a:blip r:embed="rId5"/>
          <a:srcRect/>
          <a:stretch>
            <a:fillRect/>
          </a:stretch>
        </p:blipFill>
        <p:spPr bwMode="auto">
          <a:xfrm>
            <a:off x="6033697" y="3172947"/>
            <a:ext cx="2351125" cy="2009115"/>
          </a:xfrm>
          <a:prstGeom prst="rect">
            <a:avLst/>
          </a:prstGeom>
          <a:noFill/>
        </p:spPr>
      </p:pic>
      <p:pic>
        <p:nvPicPr>
          <p:cNvPr id="6" name="Picture 31" descr="faded orbit ring green"/>
          <p:cNvPicPr>
            <a:picLocks noChangeAspect="1" noChangeArrowheads="1"/>
          </p:cNvPicPr>
          <p:nvPr/>
        </p:nvPicPr>
        <p:blipFill>
          <a:blip r:embed="rId6"/>
          <a:srcRect/>
          <a:stretch>
            <a:fillRect/>
          </a:stretch>
        </p:blipFill>
        <p:spPr bwMode="auto">
          <a:xfrm>
            <a:off x="408492" y="3151884"/>
            <a:ext cx="8045504" cy="2223003"/>
          </a:xfrm>
          <a:prstGeom prst="rect">
            <a:avLst/>
          </a:prstGeom>
          <a:noFill/>
        </p:spPr>
      </p:pic>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Additional Resources</a:t>
            </a:r>
            <a:endParaRPr lang="en-US" dirty="0"/>
          </a:p>
        </p:txBody>
      </p:sp>
      <p:sp>
        <p:nvSpPr>
          <p:cNvPr id="12" name="Content Placeholder 11"/>
          <p:cNvSpPr>
            <a:spLocks noGrp="1"/>
          </p:cNvSpPr>
          <p:nvPr>
            <p:ph idx="1"/>
          </p:nvPr>
        </p:nvSpPr>
        <p:spPr>
          <a:xfrm>
            <a:off x="381000" y="2381061"/>
            <a:ext cx="8382000" cy="3593018"/>
          </a:xfrm>
        </p:spPr>
        <p:txBody>
          <a:bodyPr/>
          <a:lstStyle/>
          <a:p>
            <a:r>
              <a:rPr lang="en-US" sz="2800" dirty="0" smtClean="0"/>
              <a:t>External Resources</a:t>
            </a:r>
          </a:p>
          <a:p>
            <a:pPr lvl="1"/>
            <a:r>
              <a:rPr lang="en-US" sz="2400" dirty="0" smtClean="0">
                <a:hlinkClick r:id="rId3"/>
              </a:rPr>
              <a:t>http://www.powergui.org</a:t>
            </a:r>
            <a:r>
              <a:rPr lang="en-US" sz="2400" dirty="0" smtClean="0"/>
              <a:t> </a:t>
            </a:r>
          </a:p>
          <a:p>
            <a:pPr lvl="1"/>
            <a:r>
              <a:rPr lang="en-US" sz="2400" dirty="0" smtClean="0">
                <a:hlinkClick r:id="rId4"/>
              </a:rPr>
              <a:t>http://chadwickmiller.spaces.live.com/default.aspx</a:t>
            </a:r>
            <a:r>
              <a:rPr lang="en-US" sz="2400" dirty="0" smtClean="0"/>
              <a:t> </a:t>
            </a:r>
          </a:p>
          <a:p>
            <a:pPr lvl="1"/>
            <a:r>
              <a:rPr lang="en-US" sz="2400" dirty="0" smtClean="0">
                <a:hlinkClick r:id="rId5"/>
              </a:rPr>
              <a:t>http://www.codeplex.com</a:t>
            </a:r>
            <a:r>
              <a:rPr lang="en-US" sz="2400" dirty="0" smtClean="0"/>
              <a:t> </a:t>
            </a:r>
          </a:p>
          <a:p>
            <a:r>
              <a:rPr lang="en-US" sz="2800" dirty="0" smtClean="0"/>
              <a:t>SQL Server 2008 Business Value Calculator: 		                          </a:t>
            </a:r>
            <a:r>
              <a:rPr lang="en-US" b="1" dirty="0" smtClean="0">
                <a:solidFill>
                  <a:srgbClr val="FFC000"/>
                </a:solidFill>
              </a:rPr>
              <a:t>www.moresqlserver.com</a:t>
            </a:r>
            <a:endParaRPr lang="en-US" sz="2800" b="1" dirty="0">
              <a:solidFill>
                <a:srgbClr val="FFC000"/>
              </a:solidFill>
            </a:endParaRPr>
          </a:p>
        </p:txBody>
      </p:sp>
      <p:pic>
        <p:nvPicPr>
          <p:cNvPr id="7" name="Content Placeholder 3" descr="PASS_logo.png"/>
          <p:cNvPicPr>
            <a:picLocks noChangeAspect="1"/>
          </p:cNvPicPr>
          <p:nvPr/>
        </p:nvPicPr>
        <p:blipFill>
          <a:blip r:embed="rId6"/>
          <a:stretch>
            <a:fillRect/>
          </a:stretch>
        </p:blipFill>
        <p:spPr>
          <a:xfrm>
            <a:off x="718347" y="1126518"/>
            <a:ext cx="476191" cy="361905"/>
          </a:xfrm>
          <a:prstGeom prst="rect">
            <a:avLst/>
          </a:prstGeom>
        </p:spPr>
      </p:pic>
      <p:sp>
        <p:nvSpPr>
          <p:cNvPr id="6" name="Rounded Rectangle 5"/>
          <p:cNvSpPr/>
          <p:nvPr/>
        </p:nvSpPr>
        <p:spPr bwMode="auto">
          <a:xfrm>
            <a:off x="283780" y="899903"/>
            <a:ext cx="8471337" cy="1421266"/>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457200" indent="-457200">
              <a:buFont typeface="Arial" pitchFamily="34" charset="0"/>
              <a:buChar char="•"/>
            </a:pPr>
            <a:r>
              <a:rPr lang="en-US" sz="2400" b="1" dirty="0" smtClean="0"/>
              <a:t>Speaker Blog: </a:t>
            </a:r>
            <a:r>
              <a:rPr lang="en-US" sz="2400" dirty="0" smtClean="0">
                <a:hlinkClick r:id="rId7"/>
              </a:rPr>
              <a:t>http://blogs.msdn.com/billramo/</a:t>
            </a:r>
            <a:r>
              <a:rPr lang="en-US" sz="2400" dirty="0" smtClean="0"/>
              <a:t> </a:t>
            </a:r>
          </a:p>
          <a:p>
            <a:pPr marL="457200" indent="-457200">
              <a:buFont typeface="Arial" pitchFamily="34" charset="0"/>
              <a:buChar char="•"/>
            </a:pPr>
            <a:r>
              <a:rPr lang="en-US" sz="2400" b="1" dirty="0" smtClean="0"/>
              <a:t>Team Forum: </a:t>
            </a:r>
            <a:r>
              <a:rPr lang="en-US" sz="2400" dirty="0" smtClean="0">
                <a:hlinkClick r:id="rId8"/>
              </a:rPr>
              <a:t>http://social.msdn.microsoft.com/Forums/en-US/sqltools</a:t>
            </a:r>
            <a:r>
              <a:rPr lang="en-US" sz="2400" dirty="0" smtClean="0"/>
              <a:t> </a:t>
            </a:r>
          </a:p>
          <a:p>
            <a:pPr marL="457200" indent="-457200">
              <a:buFont typeface="Arial" pitchFamily="34" charset="0"/>
              <a:buChar char="•"/>
            </a:pPr>
            <a:r>
              <a:rPr lang="en-US" sz="2400" b="1" dirty="0" smtClean="0"/>
              <a:t>Other: </a:t>
            </a:r>
            <a:r>
              <a:rPr lang="en-US" sz="2400" dirty="0" smtClean="0">
                <a:hlinkClick r:id="rId9"/>
              </a:rPr>
              <a:t>http://blogs.msdn.com/buckwoody</a:t>
            </a:r>
            <a:r>
              <a:rPr lang="en-US" sz="2400" dirty="0" smtClean="0"/>
              <a:t> </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bwMode="auto">
          <a:xfrm>
            <a:off x="286552" y="5427994"/>
            <a:ext cx="6528121" cy="685800"/>
          </a:xfrm>
          <a:prstGeom prst="rect">
            <a:avLst/>
          </a:prstGeom>
          <a:gradFill flip="none" rotWithShape="1">
            <a:gsLst>
              <a:gs pos="0">
                <a:schemeClr val="tx1">
                  <a:shade val="30000"/>
                  <a:satMod val="115000"/>
                  <a:alpha val="0"/>
                </a:schemeClr>
              </a:gs>
              <a:gs pos="80000">
                <a:schemeClr val="accent2">
                  <a:alpha val="30000"/>
                </a:schemeClr>
              </a:gs>
              <a:gs pos="100000">
                <a:schemeClr val="tx1">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9" name="Rounded Rectangle 28"/>
          <p:cNvSpPr/>
          <p:nvPr/>
        </p:nvSpPr>
        <p:spPr bwMode="auto">
          <a:xfrm>
            <a:off x="162044" y="979714"/>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220650"/>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320818"/>
            <a:ext cx="3624263" cy="738032"/>
          </a:xfrm>
          <a:prstGeom prst="rect">
            <a:avLst/>
          </a:prstGeom>
        </p:spPr>
      </p:pic>
      <p:grpSp>
        <p:nvGrpSpPr>
          <p:cNvPr id="2" name="Group 29"/>
          <p:cNvGrpSpPr/>
          <p:nvPr/>
        </p:nvGrpSpPr>
        <p:grpSpPr>
          <a:xfrm>
            <a:off x="276225" y="1227364"/>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074964"/>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124093"/>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188100"/>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082353"/>
            <a:ext cx="2409825" cy="1076325"/>
          </a:xfrm>
          <a:prstGeom prst="rect">
            <a:avLst/>
          </a:prstGeom>
        </p:spPr>
      </p:pic>
      <p:sp>
        <p:nvSpPr>
          <p:cNvPr id="22" name="Rounded Rectangle 21"/>
          <p:cNvSpPr/>
          <p:nvPr/>
        </p:nvSpPr>
        <p:spPr bwMode="auto">
          <a:xfrm>
            <a:off x="4612234" y="3220650"/>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296850"/>
            <a:ext cx="1857375" cy="942975"/>
          </a:xfrm>
          <a:prstGeom prst="rect">
            <a:avLst/>
          </a:prstGeom>
        </p:spPr>
      </p:pic>
      <p:sp>
        <p:nvSpPr>
          <p:cNvPr id="28" name="Rectangle 27"/>
          <p:cNvSpPr/>
          <p:nvPr/>
        </p:nvSpPr>
        <p:spPr>
          <a:xfrm>
            <a:off x="5457615" y="4188100"/>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472400"/>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377875"/>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472400"/>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32000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979714"/>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227364"/>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074964"/>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2051" name="Rectangle 3"/>
          <p:cNvSpPr>
            <a:spLocks noChangeArrowheads="1"/>
          </p:cNvSpPr>
          <p:nvPr/>
        </p:nvSpPr>
        <p:spPr bwMode="auto">
          <a:xfrm>
            <a:off x="1108355" y="5416951"/>
            <a:ext cx="5787342"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1F497D"/>
                </a:solidFill>
                <a:effectLst/>
                <a:ea typeface="Calibri" pitchFamily="34" charset="0"/>
                <a:cs typeface="Arial" pitchFamily="34" charset="0"/>
                <a:hlinkClick r:id="rId9"/>
              </a:rPr>
              <a:t>www.microsoft.com/learning</a:t>
            </a:r>
            <a:endParaRPr kumimoji="0" lang="en-US"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ea typeface="Calibri" pitchFamily="34" charset="0"/>
                <a:cs typeface="Arial" pitchFamily="34" charset="0"/>
              </a:rPr>
              <a:t>Microsoft Certification and Training </a:t>
            </a:r>
            <a:r>
              <a:rPr lang="en-US" sz="2000" dirty="0" smtClean="0">
                <a:ea typeface="Calibri" pitchFamily="34" charset="0"/>
                <a:cs typeface="Arial" pitchFamily="34" charset="0"/>
              </a:rPr>
              <a:t>R</a:t>
            </a:r>
            <a:r>
              <a:rPr kumimoji="0" lang="en-US" sz="2000" b="0" i="0" u="none" strike="noStrike" cap="none" normalizeH="0" baseline="0" dirty="0" smtClean="0">
                <a:ln>
                  <a:noFill/>
                </a:ln>
                <a:effectLst/>
                <a:ea typeface="Calibri" pitchFamily="34" charset="0"/>
                <a:cs typeface="Arial" pitchFamily="34" charset="0"/>
              </a:rPr>
              <a:t>esources</a:t>
            </a:r>
            <a:endParaRPr kumimoji="0" lang="en-US" sz="3600" b="0" i="0" u="none" strike="noStrike" cap="none" normalizeH="0" baseline="0" dirty="0" smtClean="0">
              <a:ln>
                <a:noFill/>
              </a:ln>
              <a:effectLst/>
              <a:cs typeface="Arial" pitchFamily="34" charset="0"/>
            </a:endParaRPr>
          </a:p>
        </p:txBody>
      </p:sp>
      <p:sp>
        <p:nvSpPr>
          <p:cNvPr id="57" name="Rectangle 56"/>
          <p:cNvSpPr/>
          <p:nvPr/>
        </p:nvSpPr>
        <p:spPr>
          <a:xfrm>
            <a:off x="4629872" y="2124093"/>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036053"/>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pic>
        <p:nvPicPr>
          <p:cNvPr id="55" name="Picture 54" descr="Tech·Ed_circle_arrow_black.emf"/>
          <p:cNvPicPr>
            <a:picLocks noChangeAspect="1"/>
          </p:cNvPicPr>
          <p:nvPr/>
        </p:nvPicPr>
        <p:blipFill>
          <a:blip r:embed="rId12"/>
          <a:stretch>
            <a:fillRect/>
          </a:stretch>
        </p:blipFill>
        <p:spPr>
          <a:xfrm>
            <a:off x="285588" y="5482865"/>
            <a:ext cx="576059" cy="576059"/>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a:xfrm>
            <a:off x="381000" y="1414460"/>
            <a:ext cx="8385048" cy="1237300"/>
          </a:xfrm>
        </p:spPr>
        <p:txBody>
          <a:bodyPr anchor="t"/>
          <a:lstStyle/>
          <a:p>
            <a:r>
              <a:rPr smtClean="0"/>
              <a:t>Breakout Sessions</a:t>
            </a:r>
          </a:p>
          <a:p>
            <a:endParaRPr smtClean="0"/>
          </a:p>
          <a:p>
            <a:r>
              <a:rPr smtClean="0"/>
              <a:t>BIN207 Upgrading DTS Packages to Microsoft SQL Server Integration Services</a:t>
            </a:r>
          </a:p>
          <a:p>
            <a:r>
              <a:rPr smtClean="0"/>
              <a:t>Brian Knight</a:t>
            </a:r>
          </a:p>
          <a:p>
            <a:r>
              <a:rPr smtClean="0"/>
              <a:t>Fri 5/15 | 2:45 PM-4:00 PM | Petree Hall C</a:t>
            </a:r>
          </a:p>
          <a:p>
            <a:endParaRPr smtClean="0"/>
          </a:p>
          <a:p>
            <a:endParaRPr smtClean="0"/>
          </a:p>
        </p:txBody>
      </p:sp>
      <p:sp>
        <p:nvSpPr>
          <p:cNvPr id="19" name="Content Placeholder 18"/>
          <p:cNvSpPr>
            <a:spLocks noGrp="1"/>
          </p:cNvSpPr>
          <p:nvPr>
            <p:ph sz="quarter" idx="12"/>
          </p:nvPr>
        </p:nvSpPr>
        <p:spPr/>
        <p:txBody>
          <a:bodyPr anchor="t"/>
          <a:lstStyle/>
          <a:p>
            <a:r>
              <a:rPr smtClean="0"/>
              <a:t>Hands-on Labs</a:t>
            </a:r>
          </a:p>
          <a:p>
            <a:endParaRPr smtClean="0"/>
          </a:p>
          <a:p>
            <a:r>
              <a:rPr smtClean="0"/>
              <a:t>DAT04-HOL Microsoft SQL Server 2008 Data Recovery and Preventative Techniques</a:t>
            </a:r>
          </a:p>
          <a:p>
            <a:endParaRPr smtClean="0"/>
          </a:p>
          <a:p>
            <a:r>
              <a:rPr smtClean="0"/>
              <a:t>DAT16-HOL Using Microsoft SQL Server 2008 Resource Governor for Predictable Performance</a:t>
            </a:r>
          </a:p>
          <a:p>
            <a:endParaRPr smtClean="0"/>
          </a:p>
          <a:p>
            <a:endParaRPr smtClean="0"/>
          </a:p>
          <a:p>
            <a:endParaRPr smtClean="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218795"/>
          </a:xfrm>
        </p:spPr>
        <p:txBody>
          <a:bodyPr/>
          <a:lstStyle/>
          <a:p>
            <a:r>
              <a:rPr lang="en-US" sz="4400" dirty="0" smtClean="0"/>
              <a:t>How do you go from what you know from SQL Server 2000 and 2005…</a:t>
            </a:r>
            <a:endParaRPr lang="en-US" sz="4400" dirty="0"/>
          </a:p>
        </p:txBody>
      </p:sp>
      <p:pic>
        <p:nvPicPr>
          <p:cNvPr id="1026" name="Picture 2"/>
          <p:cNvPicPr>
            <a:picLocks noChangeAspect="1" noChangeArrowheads="1"/>
          </p:cNvPicPr>
          <p:nvPr/>
        </p:nvPicPr>
        <p:blipFill>
          <a:blip r:embed="rId3"/>
          <a:srcRect/>
          <a:stretch>
            <a:fillRect/>
          </a:stretch>
        </p:blipFill>
        <p:spPr bwMode="auto">
          <a:xfrm>
            <a:off x="280414" y="1829202"/>
            <a:ext cx="3373005" cy="2775848"/>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4038944" y="2166251"/>
            <a:ext cx="4840651" cy="3970952"/>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828193"/>
          </a:xfrm>
        </p:spPr>
        <p:txBody>
          <a:bodyPr/>
          <a:lstStyle/>
          <a:p>
            <a:r>
              <a:rPr lang="en-US" sz="4400" dirty="0" smtClean="0"/>
              <a:t>To taking control of your environment with the new features in SQL Server 2008 and from our partners?</a:t>
            </a:r>
            <a:endParaRPr lang="en-US" sz="4400" dirty="0"/>
          </a:p>
        </p:txBody>
      </p:sp>
      <p:pic>
        <p:nvPicPr>
          <p:cNvPr id="22530" name="Picture 2" descr="Home"/>
          <p:cNvPicPr>
            <a:picLocks noChangeAspect="1" noChangeArrowheads="1"/>
          </p:cNvPicPr>
          <p:nvPr/>
        </p:nvPicPr>
        <p:blipFill>
          <a:blip r:embed="rId3"/>
          <a:srcRect/>
          <a:stretch>
            <a:fillRect/>
          </a:stretch>
        </p:blipFill>
        <p:spPr bwMode="auto">
          <a:xfrm>
            <a:off x="291871" y="3261108"/>
            <a:ext cx="3457575" cy="714375"/>
          </a:xfrm>
          <a:prstGeom prst="rect">
            <a:avLst/>
          </a:prstGeom>
          <a:solidFill>
            <a:schemeClr val="tx1"/>
          </a:solidFill>
        </p:spPr>
      </p:pic>
      <p:pic>
        <p:nvPicPr>
          <p:cNvPr id="22532" name="Picture 4" descr="http://www.sqlsentry.net/UI/customMenu/headLogo.jpg">
            <a:hlinkClick r:id="rId4"/>
          </p:cNvPr>
          <p:cNvPicPr>
            <a:picLocks noChangeAspect="1" noChangeArrowheads="1"/>
          </p:cNvPicPr>
          <p:nvPr/>
        </p:nvPicPr>
        <p:blipFill>
          <a:blip r:embed="rId5"/>
          <a:srcRect/>
          <a:stretch>
            <a:fillRect/>
          </a:stretch>
        </p:blipFill>
        <p:spPr bwMode="auto">
          <a:xfrm>
            <a:off x="7085434" y="5267574"/>
            <a:ext cx="1724025" cy="790576"/>
          </a:xfrm>
          <a:prstGeom prst="rect">
            <a:avLst/>
          </a:prstGeom>
          <a:noFill/>
        </p:spPr>
      </p:pic>
      <p:pic>
        <p:nvPicPr>
          <p:cNvPr id="22534" name="Picture 6" descr="CodePlex">
            <a:hlinkClick r:id="rId6"/>
          </p:cNvPr>
          <p:cNvPicPr>
            <a:picLocks noChangeAspect="1" noChangeArrowheads="1"/>
          </p:cNvPicPr>
          <p:nvPr/>
        </p:nvPicPr>
        <p:blipFill>
          <a:blip r:embed="rId7"/>
          <a:srcRect/>
          <a:stretch>
            <a:fillRect/>
          </a:stretch>
        </p:blipFill>
        <p:spPr bwMode="auto">
          <a:xfrm>
            <a:off x="4110629" y="4297898"/>
            <a:ext cx="2362200" cy="838201"/>
          </a:xfrm>
          <a:prstGeom prst="rect">
            <a:avLst/>
          </a:prstGeom>
          <a:solidFill>
            <a:schemeClr val="tx2"/>
          </a:solidFill>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1339850" y="5361917"/>
            <a:ext cx="6248400" cy="533399"/>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5" name="Rectangle 2"/>
          <p:cNvSpPr txBox="1">
            <a:spLocks noChangeArrowheads="1"/>
          </p:cNvSpPr>
          <p:nvPr/>
        </p:nvSpPr>
        <p:spPr>
          <a:xfrm>
            <a:off x="1290637" y="5427398"/>
            <a:ext cx="6413500" cy="387798"/>
          </a:xfrm>
          <a:prstGeom prst="rect">
            <a:avLst/>
          </a:prstGeom>
          <a:noFill/>
          <a:ln w="9525">
            <a:noFill/>
            <a:miter lim="800000"/>
            <a:headEnd/>
            <a:tailEnd/>
          </a:ln>
        </p:spPr>
        <p:txBody>
          <a:bodyPr lIns="0" tIns="0" rIns="0" bIns="0">
            <a:spAutoFit/>
          </a:bodyPr>
          <a:lstStyle/>
          <a:p>
            <a:pPr algn="ctr" defTabSz="912740" eaLnBrk="0" hangingPunct="0">
              <a:lnSpc>
                <a:spcPct val="90000"/>
              </a:lnSpc>
              <a:defRPr/>
            </a:pPr>
            <a:r>
              <a:rPr lang="en-US" sz="2800" i="1" spc="-125"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cs typeface="Arial" charset="0"/>
              </a:rPr>
              <a:t>Maximizing task automation</a:t>
            </a:r>
            <a:endParaRPr lang="en-US" sz="2800" i="1"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cs typeface="Arial" charset="0"/>
            </a:endParaRPr>
          </a:p>
        </p:txBody>
      </p:sp>
      <p:grpSp>
        <p:nvGrpSpPr>
          <p:cNvPr id="2" name="Group 10"/>
          <p:cNvGrpSpPr>
            <a:grpSpLocks/>
          </p:cNvGrpSpPr>
          <p:nvPr/>
        </p:nvGrpSpPr>
        <p:grpSpPr bwMode="auto">
          <a:xfrm>
            <a:off x="5970842" y="1600200"/>
            <a:ext cx="2590750" cy="3935500"/>
            <a:chOff x="6078983" y="2108659"/>
            <a:chExt cx="2590800" cy="3934691"/>
          </a:xfrm>
        </p:grpSpPr>
        <p:sp>
          <p:nvSpPr>
            <p:cNvPr id="7" name="Rounded Rectangle 6"/>
            <p:cNvSpPr/>
            <p:nvPr/>
          </p:nvSpPr>
          <p:spPr bwMode="auto">
            <a:xfrm>
              <a:off x="6106262" y="2108659"/>
              <a:ext cx="2536243" cy="3934691"/>
            </a:xfrm>
            <a:prstGeom prst="roundRect">
              <a:avLst>
                <a:gd name="adj" fmla="val 9898"/>
              </a:avLst>
            </a:prstGeom>
            <a:gradFill>
              <a:gsLst>
                <a:gs pos="0">
                  <a:schemeClr val="accent1">
                    <a:alpha val="0"/>
                  </a:schemeClr>
                </a:gs>
                <a:gs pos="42000">
                  <a:schemeClr val="accent1">
                    <a:lumMod val="75000"/>
                    <a:alpha val="49000"/>
                  </a:schemeClr>
                </a:gs>
                <a:gs pos="70000">
                  <a:schemeClr val="accent1">
                    <a:lumMod val="75000"/>
                    <a:alpha val="51000"/>
                  </a:schemeClr>
                </a:gs>
                <a:gs pos="99000">
                  <a:schemeClr val="accent1">
                    <a:alpha val="91000"/>
                  </a:schemeClr>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8" name="Rectangle 166"/>
            <p:cNvSpPr>
              <a:spLocks noChangeArrowheads="1"/>
            </p:cNvSpPr>
            <p:nvPr/>
          </p:nvSpPr>
          <p:spPr bwMode="auto">
            <a:xfrm>
              <a:off x="6085079" y="3131729"/>
              <a:ext cx="2578150" cy="855437"/>
            </a:xfrm>
            <a:prstGeom prst="rect">
              <a:avLst/>
            </a:prstGeom>
            <a:noFill/>
            <a:ln w="9525">
              <a:noFill/>
              <a:miter lim="800000"/>
              <a:headEnd/>
              <a:tailEnd/>
            </a:ln>
          </p:spPr>
          <p:txBody>
            <a:bodyPr lIns="91432" tIns="45717" rIns="91432" bIns="45717">
              <a:spAutoFit/>
            </a:bodyPr>
            <a:lstStyle/>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PowerShell By Example</a:t>
              </a:r>
            </a:p>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PowerShell Subsystem</a:t>
              </a:r>
            </a:p>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SQL Sentry</a:t>
              </a:r>
              <a:endParaRPr lang="en-US" sz="1600" dirty="0">
                <a:solidFill>
                  <a:srgbClr val="FFFFFF"/>
                </a:solidFill>
                <a:effectLst>
                  <a:outerShdw blurRad="38100" dist="38100" dir="2700000" algn="tl">
                    <a:srgbClr val="4D4D4D"/>
                  </a:outerShdw>
                </a:effectLst>
                <a:latin typeface="Segoe"/>
              </a:endParaRPr>
            </a:p>
          </p:txBody>
        </p:sp>
        <p:pic>
          <p:nvPicPr>
            <p:cNvPr id="9" name="Picture 5" descr="C:\Program Files\Microsoft Resource DVD Artwork\DVD_ART\Artwork_Imagery\HARDWARE_IMAGERY\Illustration - Misc Hardware\Windows Vista Illustration Icons\Male User.png"/>
            <p:cNvPicPr>
              <a:picLocks noChangeAspect="1" noChangeArrowheads="1"/>
            </p:cNvPicPr>
            <p:nvPr/>
          </p:nvPicPr>
          <p:blipFill>
            <a:blip r:embed="rId4"/>
            <a:stretch>
              <a:fillRect/>
            </a:stretch>
          </p:blipFill>
          <p:spPr bwMode="ltGray">
            <a:xfrm>
              <a:off x="6674054" y="4522092"/>
              <a:ext cx="1373215" cy="1277674"/>
            </a:xfrm>
            <a:prstGeom prst="rect">
              <a:avLst/>
            </a:prstGeom>
            <a:noFill/>
            <a:effectLst>
              <a:outerShdw blurRad="76200" dist="12700" dir="8100000" sy="-23000" kx="800400" algn="br" rotWithShape="0">
                <a:prstClr val="black">
                  <a:alpha val="20000"/>
                </a:prstClr>
              </a:outerShdw>
            </a:effectLst>
          </p:spPr>
        </p:pic>
        <p:sp>
          <p:nvSpPr>
            <p:cNvPr id="10" name="Rectangle 9"/>
            <p:cNvSpPr/>
            <p:nvPr/>
          </p:nvSpPr>
          <p:spPr bwMode="auto">
            <a:xfrm>
              <a:off x="6123181" y="2550822"/>
              <a:ext cx="2501949" cy="588841"/>
            </a:xfrm>
            <a:prstGeom prst="rect">
              <a:avLst/>
            </a:prstGeom>
            <a:gradFill>
              <a:gsLst>
                <a:gs pos="0">
                  <a:schemeClr val="accent1">
                    <a:alpha val="0"/>
                  </a:schemeClr>
                </a:gs>
                <a:gs pos="42000">
                  <a:schemeClr val="accent1">
                    <a:lumMod val="75000"/>
                    <a:alpha val="0"/>
                  </a:schemeClr>
                </a:gs>
                <a:gs pos="70000">
                  <a:schemeClr val="tx1">
                    <a:lumMod val="95000"/>
                    <a:alpha val="17000"/>
                  </a:schemeClr>
                </a:gs>
                <a:gs pos="99000">
                  <a:schemeClr val="tx1">
                    <a:alpha val="51000"/>
                  </a:schemeClr>
                </a:gs>
              </a:gsLst>
              <a:lin ang="5400000" scaled="0"/>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cxnSp>
          <p:nvCxnSpPr>
            <p:cNvPr id="11" name="Straight Connector 10"/>
            <p:cNvCxnSpPr/>
            <p:nvPr/>
          </p:nvCxnSpPr>
          <p:spPr>
            <a:xfrm>
              <a:off x="6574040" y="4412576"/>
              <a:ext cx="1600231" cy="1588"/>
            </a:xfrm>
            <a:prstGeom prst="line">
              <a:avLst/>
            </a:prstGeom>
            <a:ln w="12700">
              <a:solidFill>
                <a:schemeClr val="tx1">
                  <a:lumMod val="95000"/>
                </a:schemeClr>
              </a:solidFill>
            </a:ln>
          </p:spPr>
          <p:style>
            <a:lnRef idx="1">
              <a:schemeClr val="accent1"/>
            </a:lnRef>
            <a:fillRef idx="0">
              <a:schemeClr val="accent1"/>
            </a:fillRef>
            <a:effectRef idx="0">
              <a:schemeClr val="accent1"/>
            </a:effectRef>
            <a:fontRef idx="minor">
              <a:schemeClr val="tx1"/>
            </a:fontRef>
          </p:style>
        </p:cxnSp>
        <p:sp>
          <p:nvSpPr>
            <p:cNvPr id="12" name="TextBox 833617"/>
            <p:cNvSpPr txBox="1">
              <a:spLocks noChangeArrowheads="1"/>
            </p:cNvSpPr>
            <p:nvPr/>
          </p:nvSpPr>
          <p:spPr bwMode="auto">
            <a:xfrm>
              <a:off x="6078983" y="2138608"/>
              <a:ext cx="2590800" cy="589271"/>
            </a:xfrm>
            <a:prstGeom prst="rect">
              <a:avLst/>
            </a:prstGeom>
            <a:noFill/>
            <a:ln w="9525">
              <a:noFill/>
              <a:miter lim="800000"/>
              <a:headEnd/>
              <a:tailEnd/>
            </a:ln>
          </p:spPr>
          <p:txBody>
            <a:bodyPr>
              <a:spAutoFit/>
            </a:bodyPr>
            <a:lstStyle/>
            <a:p>
              <a:pPr algn="ctr">
                <a:lnSpc>
                  <a:spcPct val="95000"/>
                </a:lnSpc>
                <a:spcBef>
                  <a:spcPct val="10000"/>
                </a:spcBef>
                <a:defRPr/>
              </a:pPr>
              <a:r>
                <a:rPr lang="en-US" altLang="zh-CN" sz="3400" b="1" i="1" kern="0" spc="-125"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ea typeface="宋体" pitchFamily="2" charset="-122"/>
                  <a:cs typeface="Arial" charset="0"/>
                </a:rPr>
                <a:t>Execution</a:t>
              </a:r>
              <a:endParaRPr lang="en-US" altLang="zh-CN" sz="3400" b="1" i="1" kern="0"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n-lt"/>
                <a:ea typeface="宋体" pitchFamily="2" charset="-122"/>
                <a:cs typeface="Arial" charset="0"/>
              </a:endParaRPr>
            </a:p>
          </p:txBody>
        </p:sp>
      </p:grpSp>
      <p:grpSp>
        <p:nvGrpSpPr>
          <p:cNvPr id="3" name="Group 17"/>
          <p:cNvGrpSpPr>
            <a:grpSpLocks/>
          </p:cNvGrpSpPr>
          <p:nvPr/>
        </p:nvGrpSpPr>
        <p:grpSpPr bwMode="auto">
          <a:xfrm>
            <a:off x="3200400" y="1600200"/>
            <a:ext cx="2754313" cy="3935500"/>
            <a:chOff x="3305889" y="2108659"/>
            <a:chExt cx="2753017" cy="3934691"/>
          </a:xfrm>
        </p:grpSpPr>
        <p:sp>
          <p:nvSpPr>
            <p:cNvPr id="14" name="Rounded Rectangle 13"/>
            <p:cNvSpPr/>
            <p:nvPr/>
          </p:nvSpPr>
          <p:spPr bwMode="auto">
            <a:xfrm>
              <a:off x="3359428" y="2108659"/>
              <a:ext cx="2536243" cy="3934691"/>
            </a:xfrm>
            <a:prstGeom prst="roundRect">
              <a:avLst>
                <a:gd name="adj" fmla="val 9211"/>
              </a:avLst>
            </a:prstGeom>
            <a:gradFill>
              <a:gsLst>
                <a:gs pos="0">
                  <a:schemeClr val="accent1">
                    <a:alpha val="0"/>
                  </a:schemeClr>
                </a:gs>
                <a:gs pos="42000">
                  <a:schemeClr val="accent1">
                    <a:lumMod val="75000"/>
                    <a:alpha val="49000"/>
                  </a:schemeClr>
                </a:gs>
                <a:gs pos="70000">
                  <a:schemeClr val="accent1">
                    <a:lumMod val="75000"/>
                    <a:alpha val="51000"/>
                  </a:schemeClr>
                </a:gs>
                <a:gs pos="99000">
                  <a:schemeClr val="accent1">
                    <a:alpha val="91000"/>
                  </a:schemeClr>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15" name="Rectangle 43"/>
            <p:cNvSpPr>
              <a:spLocks noChangeArrowheads="1"/>
            </p:cNvSpPr>
            <p:nvPr/>
          </p:nvSpPr>
          <p:spPr bwMode="auto">
            <a:xfrm>
              <a:off x="3305889" y="3131729"/>
              <a:ext cx="2753017" cy="584649"/>
            </a:xfrm>
            <a:prstGeom prst="rect">
              <a:avLst/>
            </a:prstGeom>
            <a:noFill/>
            <a:ln w="9525">
              <a:noFill/>
              <a:miter lim="800000"/>
              <a:headEnd/>
              <a:tailEnd/>
            </a:ln>
          </p:spPr>
          <p:txBody>
            <a:bodyPr lIns="91432" tIns="45717" rIns="91432" bIns="45717">
              <a:spAutoFit/>
            </a:bodyPr>
            <a:lstStyle/>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Using Resource Governor</a:t>
              </a:r>
            </a:p>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Maintenance Plans Flow</a:t>
              </a:r>
              <a:endParaRPr lang="en-US" sz="1600" dirty="0">
                <a:solidFill>
                  <a:srgbClr val="FFFFFF"/>
                </a:solidFill>
                <a:effectLst>
                  <a:outerShdw blurRad="38100" dist="38100" dir="2700000" algn="tl">
                    <a:srgbClr val="4D4D4D"/>
                  </a:outerShdw>
                </a:effectLst>
                <a:latin typeface="Segoe"/>
              </a:endParaRPr>
            </a:p>
          </p:txBody>
        </p:sp>
        <p:sp>
          <p:nvSpPr>
            <p:cNvPr id="17" name="Rectangle 16"/>
            <p:cNvSpPr/>
            <p:nvPr/>
          </p:nvSpPr>
          <p:spPr bwMode="auto">
            <a:xfrm>
              <a:off x="3375706" y="2550822"/>
              <a:ext cx="2502310" cy="588841"/>
            </a:xfrm>
            <a:prstGeom prst="rect">
              <a:avLst/>
            </a:prstGeom>
            <a:gradFill>
              <a:gsLst>
                <a:gs pos="0">
                  <a:schemeClr val="accent1">
                    <a:alpha val="0"/>
                  </a:schemeClr>
                </a:gs>
                <a:gs pos="42000">
                  <a:schemeClr val="accent1">
                    <a:lumMod val="75000"/>
                    <a:alpha val="0"/>
                  </a:schemeClr>
                </a:gs>
                <a:gs pos="70000">
                  <a:schemeClr val="tx1">
                    <a:lumMod val="95000"/>
                    <a:alpha val="17000"/>
                  </a:schemeClr>
                </a:gs>
                <a:gs pos="99000">
                  <a:schemeClr val="tx1">
                    <a:alpha val="51000"/>
                  </a:schemeClr>
                </a:gs>
              </a:gsLst>
              <a:lin ang="5400000" scaled="0"/>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cxnSp>
          <p:nvCxnSpPr>
            <p:cNvPr id="18" name="Straight Connector 17"/>
            <p:cNvCxnSpPr/>
            <p:nvPr/>
          </p:nvCxnSpPr>
          <p:spPr>
            <a:xfrm>
              <a:off x="3827931" y="4209418"/>
              <a:ext cx="1599447" cy="1588"/>
            </a:xfrm>
            <a:prstGeom prst="line">
              <a:avLst/>
            </a:prstGeom>
            <a:ln w="12700">
              <a:solidFill>
                <a:schemeClr val="tx1">
                  <a:lumMod val="95000"/>
                </a:schemeClr>
              </a:solidFill>
            </a:ln>
          </p:spPr>
          <p:style>
            <a:lnRef idx="1">
              <a:schemeClr val="accent1"/>
            </a:lnRef>
            <a:fillRef idx="0">
              <a:schemeClr val="accent1"/>
            </a:fillRef>
            <a:effectRef idx="0">
              <a:schemeClr val="accent1"/>
            </a:effectRef>
            <a:fontRef idx="minor">
              <a:schemeClr val="tx1"/>
            </a:fontRef>
          </p:style>
        </p:cxnSp>
        <p:sp>
          <p:nvSpPr>
            <p:cNvPr id="19" name="TextBox 833617"/>
            <p:cNvSpPr txBox="1">
              <a:spLocks noChangeArrowheads="1"/>
            </p:cNvSpPr>
            <p:nvPr/>
          </p:nvSpPr>
          <p:spPr bwMode="auto">
            <a:xfrm>
              <a:off x="3408349" y="2138677"/>
              <a:ext cx="2438400" cy="589271"/>
            </a:xfrm>
            <a:prstGeom prst="rect">
              <a:avLst/>
            </a:prstGeom>
            <a:noFill/>
            <a:ln w="9525">
              <a:noFill/>
              <a:miter lim="800000"/>
              <a:headEnd/>
              <a:tailEnd/>
            </a:ln>
          </p:spPr>
          <p:txBody>
            <a:bodyPr>
              <a:spAutoFit/>
            </a:bodyPr>
            <a:lstStyle/>
            <a:p>
              <a:pPr algn="ctr">
                <a:lnSpc>
                  <a:spcPct val="95000"/>
                </a:lnSpc>
                <a:spcBef>
                  <a:spcPct val="10000"/>
                </a:spcBef>
                <a:defRPr/>
              </a:pPr>
              <a:r>
                <a:rPr lang="en-US" altLang="zh-CN" sz="3400" b="1" i="1" kern="0" spc="-125"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n-lt"/>
                  <a:ea typeface="宋体" pitchFamily="2" charset="-122"/>
                  <a:cs typeface="Arial" charset="0"/>
                </a:rPr>
                <a:t>Control</a:t>
              </a:r>
              <a:endParaRPr lang="en-US" altLang="zh-CN" sz="3400" b="1" i="1" kern="0"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n-lt"/>
                <a:ea typeface="宋体" pitchFamily="2" charset="-122"/>
                <a:cs typeface="Arial" charset="0"/>
              </a:endParaRPr>
            </a:p>
          </p:txBody>
        </p:sp>
      </p:grpSp>
      <p:sp>
        <p:nvSpPr>
          <p:cNvPr id="29" name="Title 28"/>
          <p:cNvSpPr>
            <a:spLocks noGrp="1"/>
          </p:cNvSpPr>
          <p:nvPr>
            <p:ph type="title"/>
          </p:nvPr>
        </p:nvSpPr>
        <p:spPr/>
        <p:txBody>
          <a:bodyPr/>
          <a:lstStyle/>
          <a:p>
            <a:r>
              <a:rPr lang="en-US" smtClean="0"/>
              <a:t>Agenda</a:t>
            </a:r>
            <a:endParaRPr lang="en-US" dirty="0"/>
          </a:p>
        </p:txBody>
      </p:sp>
      <p:grpSp>
        <p:nvGrpSpPr>
          <p:cNvPr id="6" name="Group 26"/>
          <p:cNvGrpSpPr/>
          <p:nvPr/>
        </p:nvGrpSpPr>
        <p:grpSpPr>
          <a:xfrm>
            <a:off x="3725546" y="3998037"/>
            <a:ext cx="1470922" cy="941952"/>
            <a:chOff x="1038101" y="3005580"/>
            <a:chExt cx="6645089" cy="2714034"/>
          </a:xfrm>
        </p:grpSpPr>
        <p:pic>
          <p:nvPicPr>
            <p:cNvPr id="30" name="Picture 7" descr="D:\Pennie's documents\Images for TechEd06\Hardware_Imagery\Server - application.png"/>
            <p:cNvPicPr>
              <a:picLocks noChangeAspect="1" noChangeArrowheads="1"/>
            </p:cNvPicPr>
            <p:nvPr/>
          </p:nvPicPr>
          <p:blipFill>
            <a:blip r:embed="rId5"/>
            <a:srcRect/>
            <a:stretch>
              <a:fillRect/>
            </a:stretch>
          </p:blipFill>
          <p:spPr bwMode="auto">
            <a:xfrm>
              <a:off x="1714230" y="3005580"/>
              <a:ext cx="1508471" cy="2714034"/>
            </a:xfrm>
            <a:prstGeom prst="rect">
              <a:avLst/>
            </a:prstGeom>
            <a:noFill/>
          </p:spPr>
        </p:pic>
        <p:pic>
          <p:nvPicPr>
            <p:cNvPr id="31" name="Picture 6" descr="D:\Pennie's documents\Images for TechEd06\Hardware_Imagery\Database 4 blue.png"/>
            <p:cNvPicPr>
              <a:picLocks noChangeAspect="1" noChangeArrowheads="1"/>
            </p:cNvPicPr>
            <p:nvPr/>
          </p:nvPicPr>
          <p:blipFill>
            <a:blip r:embed="rId6"/>
            <a:srcRect/>
            <a:stretch>
              <a:fillRect/>
            </a:stretch>
          </p:blipFill>
          <p:spPr bwMode="auto">
            <a:xfrm>
              <a:off x="3380753" y="3530302"/>
              <a:ext cx="1812960" cy="1475618"/>
            </a:xfrm>
            <a:prstGeom prst="rect">
              <a:avLst/>
            </a:prstGeom>
            <a:noFill/>
          </p:spPr>
        </p:pic>
        <p:pic>
          <p:nvPicPr>
            <p:cNvPr id="32" name="Picture 5" descr="D:\Pennie's documents\Images for TechEd06\Hardware_Imagery\data.png"/>
            <p:cNvPicPr>
              <a:picLocks noChangeAspect="1" noChangeArrowheads="1"/>
            </p:cNvPicPr>
            <p:nvPr/>
          </p:nvPicPr>
          <p:blipFill>
            <a:blip r:embed="rId7"/>
            <a:srcRect/>
            <a:stretch>
              <a:fillRect/>
            </a:stretch>
          </p:blipFill>
          <p:spPr bwMode="auto">
            <a:xfrm>
              <a:off x="4929726" y="3172947"/>
              <a:ext cx="2351125" cy="2009115"/>
            </a:xfrm>
            <a:prstGeom prst="rect">
              <a:avLst/>
            </a:prstGeom>
            <a:noFill/>
          </p:spPr>
        </p:pic>
        <p:pic>
          <p:nvPicPr>
            <p:cNvPr id="33" name="Picture 31" descr="faded orbit ring green"/>
            <p:cNvPicPr>
              <a:picLocks noChangeAspect="1" noChangeArrowheads="1"/>
            </p:cNvPicPr>
            <p:nvPr/>
          </p:nvPicPr>
          <p:blipFill>
            <a:blip r:embed="rId8"/>
            <a:srcRect/>
            <a:stretch>
              <a:fillRect/>
            </a:stretch>
          </p:blipFill>
          <p:spPr bwMode="auto">
            <a:xfrm>
              <a:off x="1038101" y="3401122"/>
              <a:ext cx="6645089" cy="2107581"/>
            </a:xfrm>
            <a:prstGeom prst="rect">
              <a:avLst/>
            </a:prstGeom>
            <a:noFill/>
          </p:spPr>
        </p:pic>
      </p:grpSp>
      <p:grpSp>
        <p:nvGrpSpPr>
          <p:cNvPr id="13" name="Group 34"/>
          <p:cNvGrpSpPr/>
          <p:nvPr/>
        </p:nvGrpSpPr>
        <p:grpSpPr>
          <a:xfrm>
            <a:off x="458788" y="1569380"/>
            <a:ext cx="2614612" cy="3935412"/>
            <a:chOff x="458788" y="1569380"/>
            <a:chExt cx="2614612" cy="3935412"/>
          </a:xfrm>
        </p:grpSpPr>
        <p:grpSp>
          <p:nvGrpSpPr>
            <p:cNvPr id="16" name="Group 30"/>
            <p:cNvGrpSpPr>
              <a:grpSpLocks/>
            </p:cNvGrpSpPr>
            <p:nvPr/>
          </p:nvGrpSpPr>
          <p:grpSpPr bwMode="auto">
            <a:xfrm>
              <a:off x="458788" y="1569380"/>
              <a:ext cx="2614612" cy="3935412"/>
              <a:chOff x="338138" y="1998069"/>
              <a:chExt cx="2614612" cy="3935500"/>
            </a:xfrm>
          </p:grpSpPr>
          <p:sp>
            <p:nvSpPr>
              <p:cNvPr id="21" name="Rounded Rectangle 20"/>
              <p:cNvSpPr/>
              <p:nvPr/>
            </p:nvSpPr>
            <p:spPr bwMode="auto">
              <a:xfrm>
                <a:off x="377269" y="1998069"/>
                <a:ext cx="2537437" cy="3935500"/>
              </a:xfrm>
              <a:prstGeom prst="roundRect">
                <a:avLst>
                  <a:gd name="adj" fmla="val 9554"/>
                </a:avLst>
              </a:prstGeom>
              <a:gradFill>
                <a:gsLst>
                  <a:gs pos="0">
                    <a:schemeClr val="accent1">
                      <a:alpha val="0"/>
                    </a:schemeClr>
                  </a:gs>
                  <a:gs pos="42000">
                    <a:schemeClr val="accent1">
                      <a:lumMod val="75000"/>
                      <a:alpha val="49000"/>
                    </a:schemeClr>
                  </a:gs>
                  <a:gs pos="70000">
                    <a:schemeClr val="accent1">
                      <a:lumMod val="75000"/>
                      <a:alpha val="51000"/>
                    </a:schemeClr>
                  </a:gs>
                  <a:gs pos="99000">
                    <a:schemeClr val="accent1">
                      <a:alpha val="91000"/>
                    </a:schemeClr>
                  </a:gs>
                </a:gsLst>
                <a:lin ang="16200000" scaled="0"/>
              </a:gradFill>
              <a:ln>
                <a:gradFill>
                  <a:gsLst>
                    <a:gs pos="0">
                      <a:schemeClr val="accent1">
                        <a:tint val="66000"/>
                        <a:satMod val="160000"/>
                        <a:alpha val="0"/>
                      </a:schemeClr>
                    </a:gs>
                    <a:gs pos="50000">
                      <a:schemeClr val="accent1">
                        <a:tint val="44500"/>
                        <a:satMod val="160000"/>
                        <a:alpha val="52000"/>
                      </a:schemeClr>
                    </a:gs>
                    <a:gs pos="100000">
                      <a:schemeClr val="accent1">
                        <a:tint val="23500"/>
                        <a:satMod val="160000"/>
                      </a:schemeClr>
                    </a:gs>
                  </a:gsLst>
                  <a:lin ang="16200000" scaled="0"/>
                </a:gradFill>
                <a:headEnd type="none" w="med" len="med"/>
                <a:tailEnd type="none" w="med" len="med"/>
              </a:ln>
              <a:effectLst>
                <a:outerShdw blurRad="330200" dist="38100" dir="10800000" algn="r" rotWithShape="0">
                  <a:schemeClr val="accent1">
                    <a:lumMod val="50000"/>
                    <a:alpha val="29000"/>
                  </a:schemeClr>
                </a:outerShdw>
              </a:effectLst>
              <a:scene3d>
                <a:camera prst="orthographicFront" fov="0">
                  <a:rot lat="0" lon="0" rev="0"/>
                </a:camera>
                <a:lightRig rig="glow" dir="t">
                  <a:rot lat="0" lon="0" rev="6360000"/>
                </a:lightRig>
              </a:scene3d>
              <a:sp3d prstMaterial="fla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sp>
            <p:nvSpPr>
              <p:cNvPr id="22" name="Rectangle 52"/>
              <p:cNvSpPr>
                <a:spLocks noChangeArrowheads="1"/>
              </p:cNvSpPr>
              <p:nvPr/>
            </p:nvSpPr>
            <p:spPr bwMode="auto">
              <a:xfrm>
                <a:off x="338138" y="3052193"/>
                <a:ext cx="2614612" cy="584782"/>
              </a:xfrm>
              <a:prstGeom prst="rect">
                <a:avLst/>
              </a:prstGeom>
              <a:noFill/>
              <a:ln w="9525">
                <a:noFill/>
                <a:miter lim="800000"/>
                <a:headEnd/>
                <a:tailEnd/>
              </a:ln>
            </p:spPr>
            <p:txBody>
              <a:bodyPr lIns="91432" tIns="45717" rIns="91432" bIns="45717">
                <a:spAutoFit/>
              </a:bodyPr>
              <a:lstStyle/>
              <a:p>
                <a:pPr marL="228600" indent="-228600" defTabSz="912813">
                  <a:lnSpc>
                    <a:spcPct val="90000"/>
                  </a:lnSpc>
                  <a:spcBef>
                    <a:spcPct val="20000"/>
                  </a:spcBef>
                  <a:buClr>
                    <a:schemeClr val="tx2"/>
                  </a:buClr>
                  <a:buSzPct val="80000"/>
                  <a:buBlip>
                    <a:blip r:embed="rId3"/>
                  </a:buBlip>
                  <a:defRPr/>
                </a:pPr>
                <a:r>
                  <a:rPr lang="en-US" sz="1600" dirty="0" smtClean="0">
                    <a:solidFill>
                      <a:srgbClr val="FFFFFF"/>
                    </a:solidFill>
                    <a:effectLst>
                      <a:outerShdw blurRad="38100" dist="38100" dir="2700000" algn="tl">
                        <a:srgbClr val="4D4D4D"/>
                      </a:outerShdw>
                    </a:effectLst>
                    <a:latin typeface="Segoe"/>
                  </a:rPr>
                  <a:t>Server Provisioning</a:t>
                </a:r>
              </a:p>
              <a:p>
                <a:pPr marL="228600" indent="-228600" defTabSz="912813">
                  <a:lnSpc>
                    <a:spcPct val="90000"/>
                  </a:lnSpc>
                  <a:spcBef>
                    <a:spcPct val="20000"/>
                  </a:spcBef>
                  <a:buClr>
                    <a:schemeClr val="tx2"/>
                  </a:buClr>
                  <a:buSzPct val="80000"/>
                  <a:buFontTx/>
                  <a:buBlip>
                    <a:blip r:embed="rId3"/>
                  </a:buBlip>
                  <a:defRPr/>
                </a:pPr>
                <a:r>
                  <a:rPr lang="en-US" sz="1600" dirty="0" smtClean="0">
                    <a:solidFill>
                      <a:srgbClr val="FFFFFF"/>
                    </a:solidFill>
                    <a:effectLst>
                      <a:outerShdw blurRad="38100" dist="38100" dir="2700000" algn="tl">
                        <a:srgbClr val="4D4D4D"/>
                      </a:outerShdw>
                    </a:effectLst>
                    <a:latin typeface="Segoe"/>
                  </a:rPr>
                  <a:t>DB Mail Review</a:t>
                </a:r>
              </a:p>
            </p:txBody>
          </p:sp>
          <p:sp>
            <p:nvSpPr>
              <p:cNvPr id="24" name="Rectangle 23"/>
              <p:cNvSpPr/>
              <p:nvPr/>
            </p:nvSpPr>
            <p:spPr bwMode="auto">
              <a:xfrm>
                <a:off x="393700" y="2440991"/>
                <a:ext cx="2503488" cy="588976"/>
              </a:xfrm>
              <a:prstGeom prst="rect">
                <a:avLst/>
              </a:prstGeom>
              <a:gradFill>
                <a:gsLst>
                  <a:gs pos="0">
                    <a:schemeClr val="accent1">
                      <a:alpha val="0"/>
                    </a:schemeClr>
                  </a:gs>
                  <a:gs pos="42000">
                    <a:schemeClr val="accent1">
                      <a:lumMod val="75000"/>
                      <a:alpha val="0"/>
                    </a:schemeClr>
                  </a:gs>
                  <a:gs pos="70000">
                    <a:schemeClr val="tx1">
                      <a:lumMod val="95000"/>
                      <a:alpha val="17000"/>
                    </a:schemeClr>
                  </a:gs>
                  <a:gs pos="99000">
                    <a:schemeClr val="tx1">
                      <a:alpha val="51000"/>
                    </a:schemeClr>
                  </a:gs>
                </a:gsLst>
                <a:lin ang="5400000" scaled="0"/>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endParaRPr>
              </a:p>
            </p:txBody>
          </p:sp>
          <p:cxnSp>
            <p:nvCxnSpPr>
              <p:cNvPr id="25" name="Straight Connector 24"/>
              <p:cNvCxnSpPr/>
              <p:nvPr/>
            </p:nvCxnSpPr>
            <p:spPr>
              <a:xfrm>
                <a:off x="844550" y="4130129"/>
                <a:ext cx="1601788" cy="1588"/>
              </a:xfrm>
              <a:prstGeom prst="line">
                <a:avLst/>
              </a:prstGeom>
              <a:ln w="12700">
                <a:solidFill>
                  <a:schemeClr val="tx1">
                    <a:lumMod val="95000"/>
                  </a:schemeClr>
                </a:solidFill>
              </a:ln>
            </p:spPr>
            <p:style>
              <a:lnRef idx="1">
                <a:schemeClr val="accent1"/>
              </a:lnRef>
              <a:fillRef idx="0">
                <a:schemeClr val="accent1"/>
              </a:fillRef>
              <a:effectRef idx="0">
                <a:schemeClr val="accent1"/>
              </a:effectRef>
              <a:fontRef idx="minor">
                <a:schemeClr val="tx1"/>
              </a:fontRef>
            </p:style>
          </p:cxnSp>
          <p:sp>
            <p:nvSpPr>
              <p:cNvPr id="26" name="TextBox 833617"/>
              <p:cNvSpPr txBox="1">
                <a:spLocks noChangeArrowheads="1"/>
              </p:cNvSpPr>
              <p:nvPr/>
            </p:nvSpPr>
            <p:spPr bwMode="auto">
              <a:xfrm>
                <a:off x="578975" y="2058529"/>
                <a:ext cx="2133036" cy="589405"/>
              </a:xfrm>
              <a:prstGeom prst="rect">
                <a:avLst/>
              </a:prstGeom>
              <a:noFill/>
              <a:ln w="9525">
                <a:noFill/>
                <a:miter lim="800000"/>
                <a:headEnd/>
                <a:tailEnd/>
              </a:ln>
            </p:spPr>
            <p:txBody>
              <a:bodyPr>
                <a:spAutoFit/>
              </a:bodyPr>
              <a:lstStyle/>
              <a:p>
                <a:pPr algn="ctr">
                  <a:lnSpc>
                    <a:spcPct val="95000"/>
                  </a:lnSpc>
                  <a:spcBef>
                    <a:spcPct val="10000"/>
                  </a:spcBef>
                  <a:defRPr/>
                </a:pPr>
                <a:r>
                  <a:rPr lang="en-US" altLang="zh-CN" sz="3400" b="1" i="1" kern="0" spc="-125"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ea typeface="宋体" pitchFamily="2" charset="-122"/>
                    <a:cs typeface="Arial" charset="0"/>
                  </a:rPr>
                  <a:t>Configure</a:t>
                </a:r>
                <a:endParaRPr lang="en-US" altLang="zh-CN" sz="3400" b="1" i="1" kern="0" spc="-125"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n-lt"/>
                  <a:ea typeface="宋体" pitchFamily="2" charset="-122"/>
                  <a:cs typeface="Arial" charset="0"/>
                </a:endParaRPr>
              </a:p>
            </p:txBody>
          </p:sp>
        </p:grpSp>
        <p:pic>
          <p:nvPicPr>
            <p:cNvPr id="34" name="Picture 3" descr="OEM man equipment repair technician towers"/>
            <p:cNvPicPr>
              <a:picLocks noChangeAspect="1" noChangeArrowheads="1"/>
            </p:cNvPicPr>
            <p:nvPr/>
          </p:nvPicPr>
          <p:blipFill>
            <a:blip r:embed="rId9" cstate="print"/>
            <a:srcRect/>
            <a:stretch>
              <a:fillRect/>
            </a:stretch>
          </p:blipFill>
          <p:spPr bwMode="auto">
            <a:xfrm>
              <a:off x="986605" y="3805595"/>
              <a:ext cx="1578797" cy="1196975"/>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Clr clrSpc="rgb" dir="cw">
                                      <p:cBhvr override="childStyle">
                                        <p:cTn id="6" dur="100" fill="hold"/>
                                        <p:tgtEl>
                                          <p:spTgt spid="13"/>
                                        </p:tgtEl>
                                        <p:attrNameLst>
                                          <p:attrName>style.color</p:attrName>
                                        </p:attrNameLst>
                                      </p:cBhvr>
                                      <p:to>
                                        <a:schemeClr val="accent2"/>
                                      </p:to>
                                    </p:animClr>
                                    <p:animClr clrSpc="rgb" dir="cw">
                                      <p:cBhvr>
                                        <p:cTn id="7" dur="100" fill="hold"/>
                                        <p:tgtEl>
                                          <p:spTgt spid="13"/>
                                        </p:tgtEl>
                                        <p:attrNameLst>
                                          <p:attrName>fillcolor</p:attrName>
                                        </p:attrNameLst>
                                      </p:cBhvr>
                                      <p:to>
                                        <a:schemeClr val="accent2"/>
                                      </p:to>
                                    </p:animClr>
                                    <p:set>
                                      <p:cBhvr>
                                        <p:cTn id="8" dur="100" fill="hold"/>
                                        <p:tgtEl>
                                          <p:spTgt spid="13"/>
                                        </p:tgtEl>
                                        <p:attrNameLst>
                                          <p:attrName>fill.type</p:attrName>
                                        </p:attrNameLst>
                                      </p:cBhvr>
                                      <p:to>
                                        <p:strVal val="solid"/>
                                      </p:to>
                                    </p:set>
                                    <p:set>
                                      <p:cBhvr>
                                        <p:cTn id="9" dur="100" fill="hold"/>
                                        <p:tgtEl>
                                          <p:spTgt spid="13"/>
                                        </p:tgtEl>
                                        <p:attrNameLst>
                                          <p:attrName>fill.on</p:attrName>
                                        </p:attrNameLst>
                                      </p:cBhvr>
                                      <p:to>
                                        <p:strVal val="true"/>
                                      </p:to>
                                    </p:set>
                                    <p:animRot by="120000">
                                      <p:cBhvr>
                                        <p:cTn id="10" dur="100" fill="hold">
                                          <p:stCondLst>
                                            <p:cond delay="0"/>
                                          </p:stCondLst>
                                        </p:cTn>
                                        <p:tgtEl>
                                          <p:spTgt spid="13"/>
                                        </p:tgtEl>
                                        <p:attrNameLst>
                                          <p:attrName>r</p:attrName>
                                        </p:attrNameLst>
                                      </p:cBhvr>
                                    </p:animRot>
                                    <p:animRot by="-240000">
                                      <p:cBhvr>
                                        <p:cTn id="11" dur="200" fill="hold">
                                          <p:stCondLst>
                                            <p:cond delay="200"/>
                                          </p:stCondLst>
                                        </p:cTn>
                                        <p:tgtEl>
                                          <p:spTgt spid="13"/>
                                        </p:tgtEl>
                                        <p:attrNameLst>
                                          <p:attrName>r</p:attrName>
                                        </p:attrNameLst>
                                      </p:cBhvr>
                                    </p:animRot>
                                    <p:animRot by="240000">
                                      <p:cBhvr>
                                        <p:cTn id="12" dur="200" fill="hold">
                                          <p:stCondLst>
                                            <p:cond delay="400"/>
                                          </p:stCondLst>
                                        </p:cTn>
                                        <p:tgtEl>
                                          <p:spTgt spid="13"/>
                                        </p:tgtEl>
                                        <p:attrNameLst>
                                          <p:attrName>r</p:attrName>
                                        </p:attrNameLst>
                                      </p:cBhvr>
                                    </p:animRot>
                                    <p:animRot by="-240000">
                                      <p:cBhvr>
                                        <p:cTn id="13" dur="200" fill="hold">
                                          <p:stCondLst>
                                            <p:cond delay="600"/>
                                          </p:stCondLst>
                                        </p:cTn>
                                        <p:tgtEl>
                                          <p:spTgt spid="13"/>
                                        </p:tgtEl>
                                        <p:attrNameLst>
                                          <p:attrName>r</p:attrName>
                                        </p:attrNameLst>
                                      </p:cBhvr>
                                    </p:animRot>
                                    <p:animRot by="120000">
                                      <p:cBhvr>
                                        <p:cTn id="14" dur="200" fill="hold">
                                          <p:stCondLst>
                                            <p:cond delay="800"/>
                                          </p:stCondLst>
                                        </p:cTn>
                                        <p:tgtEl>
                                          <p:spTgt spid="13"/>
                                        </p:tgtEl>
                                        <p:attrNameLst>
                                          <p:attrName>r</p:attrName>
                                        </p:attrNameLst>
                                      </p:cBhvr>
                                    </p:animRot>
                                  </p:childTnLst>
                                </p:cTn>
                              </p:par>
                              <p:par>
                                <p:cTn id="15" presetID="9" presetClass="emph" presetSubtype="0" nodeType="withEffect">
                                  <p:stCondLst>
                                    <p:cond delay="0"/>
                                  </p:stCondLst>
                                  <p:childTnLst>
                                    <p:set>
                                      <p:cBhvr rctx="PPT">
                                        <p:cTn id="16" dur="indefinite"/>
                                        <p:tgtEl>
                                          <p:spTgt spid="2"/>
                                        </p:tgtEl>
                                        <p:attrNameLst>
                                          <p:attrName>style.opacity</p:attrName>
                                        </p:attrNameLst>
                                      </p:cBhvr>
                                      <p:to>
                                        <p:strVal val="0.5"/>
                                      </p:to>
                                    </p:set>
                                    <p:animEffect filter="image" prLst="opacity: 0.5">
                                      <p:cBhvr rctx="IE">
                                        <p:cTn id="17" dur="indefinite"/>
                                        <p:tgtEl>
                                          <p:spTgt spid="2"/>
                                        </p:tgtEl>
                                      </p:cBhvr>
                                    </p:animEffect>
                                  </p:childTnLst>
                                </p:cTn>
                              </p:par>
                              <p:par>
                                <p:cTn id="18" presetID="9" presetClass="emph" presetSubtype="0" nodeType="withEffect">
                                  <p:stCondLst>
                                    <p:cond delay="0"/>
                                  </p:stCondLst>
                                  <p:childTnLst>
                                    <p:set>
                                      <p:cBhvr rctx="PPT">
                                        <p:cTn id="19" dur="indefinite"/>
                                        <p:tgtEl>
                                          <p:spTgt spid="3"/>
                                        </p:tgtEl>
                                        <p:attrNameLst>
                                          <p:attrName>style.opacity</p:attrName>
                                        </p:attrNameLst>
                                      </p:cBhvr>
                                      <p:to>
                                        <p:strVal val="0.5"/>
                                      </p:to>
                                    </p:set>
                                    <p:animEffect filter="image" prLst="opacity: 0.5">
                                      <p:cBhvr rctx="IE">
                                        <p:cTn id="20" dur="indefinite"/>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Microsoft IT</a:t>
            </a:r>
            <a:endParaRPr lang="en-US" dirty="0"/>
          </a:p>
        </p:txBody>
      </p:sp>
      <p:sp>
        <p:nvSpPr>
          <p:cNvPr id="5" name="Subtitle 4"/>
          <p:cNvSpPr>
            <a:spLocks noGrp="1"/>
          </p:cNvSpPr>
          <p:nvPr>
            <p:ph type="subTitle" idx="1"/>
          </p:nvPr>
        </p:nvSpPr>
        <p:spPr/>
        <p:txBody>
          <a:bodyPr/>
          <a:lstStyle/>
          <a:p>
            <a:r>
              <a:rPr lang="en-US" smtClean="0">
                <a:hlinkClick r:id="rId3"/>
              </a:rPr>
              <a:t>http://technet.microsoft.com/en-us/library/bb687798.aspx</a:t>
            </a:r>
            <a:r>
              <a:rPr lang="en-US" smtClean="0"/>
              <a:t> </a:t>
            </a:r>
            <a:endParaRPr lang="en-US" dirty="0"/>
          </a:p>
        </p:txBody>
      </p:sp>
      <p:sp>
        <p:nvSpPr>
          <p:cNvPr id="4" name="Text Placeholder 3"/>
          <p:cNvSpPr>
            <a:spLocks noGrp="1"/>
          </p:cNvSpPr>
          <p:nvPr>
            <p:ph type="body" sz="quarter" idx="10"/>
          </p:nvPr>
        </p:nvSpPr>
        <p:spPr/>
        <p:txBody>
          <a:bodyPr/>
          <a:lstStyle/>
          <a:p>
            <a:r>
              <a:rPr lang="en-US" smtClean="0"/>
              <a:t>partner</a:t>
            </a: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MSIT Standard Server Provisioning</a:t>
            </a:r>
            <a:endParaRPr lang="en-US" sz="4400" dirty="0"/>
          </a:p>
        </p:txBody>
      </p:sp>
      <p:sp>
        <p:nvSpPr>
          <p:cNvPr id="10" name="Content Placeholder 9"/>
          <p:cNvSpPr>
            <a:spLocks noGrp="1"/>
          </p:cNvSpPr>
          <p:nvPr>
            <p:ph sz="half" idx="1"/>
          </p:nvPr>
        </p:nvSpPr>
        <p:spPr>
          <a:xfrm>
            <a:off x="760490" y="1411553"/>
            <a:ext cx="3735309" cy="2129814"/>
          </a:xfrm>
        </p:spPr>
        <p:txBody>
          <a:bodyPr/>
          <a:lstStyle/>
          <a:p>
            <a:r>
              <a:rPr lang="en-US" sz="2400" dirty="0" smtClean="0"/>
              <a:t>21 Day Backup Plan</a:t>
            </a:r>
          </a:p>
          <a:p>
            <a:pPr lvl="1"/>
            <a:r>
              <a:rPr lang="en-US" sz="2000" dirty="0" smtClean="0"/>
              <a:t>One disk holds seven days of backups - one full, and six days of differentials</a:t>
            </a:r>
          </a:p>
          <a:p>
            <a:pPr lvl="1"/>
            <a:r>
              <a:rPr lang="en-US" sz="2000" dirty="0" smtClean="0"/>
              <a:t>Switch disks every seven days</a:t>
            </a:r>
          </a:p>
          <a:p>
            <a:pPr lvl="1"/>
            <a:r>
              <a:rPr lang="en-US" sz="2000" dirty="0" smtClean="0"/>
              <a:t>Transaction logs go to a different disk</a:t>
            </a:r>
          </a:p>
          <a:p>
            <a:pPr lvl="1"/>
            <a:r>
              <a:rPr lang="en-US" sz="2000" dirty="0" smtClean="0"/>
              <a:t>Purge on drive rotation</a:t>
            </a:r>
          </a:p>
        </p:txBody>
      </p:sp>
      <p:sp>
        <p:nvSpPr>
          <p:cNvPr id="11" name="Content Placeholder 10"/>
          <p:cNvSpPr>
            <a:spLocks noGrp="1"/>
          </p:cNvSpPr>
          <p:nvPr>
            <p:ph sz="half" idx="2"/>
          </p:nvPr>
        </p:nvSpPr>
        <p:spPr>
          <a:xfrm>
            <a:off x="5613148" y="1411553"/>
            <a:ext cx="3331676" cy="2129814"/>
          </a:xfrm>
        </p:spPr>
        <p:txBody>
          <a:bodyPr/>
          <a:lstStyle/>
          <a:p>
            <a:r>
              <a:rPr lang="en-US" sz="2400" dirty="0" smtClean="0"/>
              <a:t>On Demand Jobs</a:t>
            </a:r>
          </a:p>
          <a:p>
            <a:pPr lvl="1"/>
            <a:r>
              <a:rPr lang="en-US" sz="2000" dirty="0" smtClean="0"/>
              <a:t>Cleanup backup history</a:t>
            </a:r>
          </a:p>
          <a:p>
            <a:pPr lvl="1"/>
            <a:r>
              <a:rPr lang="en-US" sz="2000" dirty="0" smtClean="0"/>
              <a:t>DBCC All</a:t>
            </a:r>
          </a:p>
          <a:p>
            <a:pPr lvl="1"/>
            <a:r>
              <a:rPr lang="en-US" sz="2000" dirty="0" err="1" smtClean="0"/>
              <a:t>IndexDefrag</a:t>
            </a:r>
            <a:endParaRPr lang="en-US" sz="2000" dirty="0" smtClean="0"/>
          </a:p>
          <a:p>
            <a:pPr lvl="1"/>
            <a:r>
              <a:rPr lang="en-US" sz="2000" dirty="0" err="1" smtClean="0"/>
              <a:t>UpdateStats</a:t>
            </a:r>
            <a:endParaRPr lang="en-US" sz="2000" dirty="0" smtClean="0"/>
          </a:p>
          <a:p>
            <a:pPr lvl="1"/>
            <a:r>
              <a:rPr lang="en-US" sz="2000" dirty="0" err="1" smtClean="0"/>
              <a:t>IndexRebuild</a:t>
            </a:r>
            <a:endParaRPr lang="en-US" sz="2000" dirty="0" smtClean="0"/>
          </a:p>
          <a:p>
            <a:pPr lvl="1"/>
            <a:endParaRPr lang="en-US" sz="2000" dirty="0" smtClean="0"/>
          </a:p>
          <a:p>
            <a:pPr lvl="1"/>
            <a:r>
              <a:rPr lang="en-US" sz="2000" dirty="0" smtClean="0"/>
              <a:t>Includes exception lists</a:t>
            </a:r>
          </a:p>
        </p:txBody>
      </p:sp>
      <p:grpSp>
        <p:nvGrpSpPr>
          <p:cNvPr id="3" name="Group 7"/>
          <p:cNvGrpSpPr/>
          <p:nvPr/>
        </p:nvGrpSpPr>
        <p:grpSpPr>
          <a:xfrm>
            <a:off x="149228" y="1520610"/>
            <a:ext cx="500767" cy="2588682"/>
            <a:chOff x="556979" y="2538907"/>
            <a:chExt cx="797639" cy="2993952"/>
          </a:xfrm>
        </p:grpSpPr>
        <p:pic>
          <p:nvPicPr>
            <p:cNvPr id="4" name="Picture 7" descr="D:\Pennie's documents\Images for TechEd06\Hardware_Imagery\Database blue.png"/>
            <p:cNvPicPr>
              <a:picLocks noChangeAspect="1" noChangeArrowheads="1"/>
            </p:cNvPicPr>
            <p:nvPr/>
          </p:nvPicPr>
          <p:blipFill>
            <a:blip r:embed="rId3" cstate="print"/>
            <a:srcRect/>
            <a:stretch>
              <a:fillRect/>
            </a:stretch>
          </p:blipFill>
          <p:spPr bwMode="auto">
            <a:xfrm>
              <a:off x="556979" y="4580359"/>
              <a:ext cx="790553" cy="952500"/>
            </a:xfrm>
            <a:prstGeom prst="rect">
              <a:avLst/>
            </a:prstGeom>
            <a:noFill/>
          </p:spPr>
        </p:pic>
        <p:pic>
          <p:nvPicPr>
            <p:cNvPr id="5" name="Picture 8" descr="D:\Pennie's documents\Images for TechEd06\Hardware_Imagery\database green.png"/>
            <p:cNvPicPr>
              <a:picLocks noChangeAspect="1" noChangeArrowheads="1"/>
            </p:cNvPicPr>
            <p:nvPr/>
          </p:nvPicPr>
          <p:blipFill>
            <a:blip r:embed="rId4"/>
            <a:srcRect/>
            <a:stretch>
              <a:fillRect/>
            </a:stretch>
          </p:blipFill>
          <p:spPr bwMode="auto">
            <a:xfrm>
              <a:off x="557085" y="3549001"/>
              <a:ext cx="797442" cy="955020"/>
            </a:xfrm>
            <a:prstGeom prst="rect">
              <a:avLst/>
            </a:prstGeom>
            <a:noFill/>
          </p:spPr>
        </p:pic>
        <p:pic>
          <p:nvPicPr>
            <p:cNvPr id="6" name="Picture 9" descr="D:\Pennie's documents\Images for TechEd06\Hardware_Imagery\database purple.png"/>
            <p:cNvPicPr>
              <a:picLocks noChangeAspect="1" noChangeArrowheads="1"/>
            </p:cNvPicPr>
            <p:nvPr/>
          </p:nvPicPr>
          <p:blipFill>
            <a:blip r:embed="rId5"/>
            <a:srcRect/>
            <a:stretch>
              <a:fillRect/>
            </a:stretch>
          </p:blipFill>
          <p:spPr bwMode="auto">
            <a:xfrm>
              <a:off x="557176" y="2538907"/>
              <a:ext cx="797442" cy="955020"/>
            </a:xfrm>
            <a:prstGeom prst="rect">
              <a:avLst/>
            </a:prstGeom>
            <a:noFill/>
          </p:spPr>
        </p:pic>
      </p:grpSp>
      <p:pic>
        <p:nvPicPr>
          <p:cNvPr id="9" name="Picture 6" descr="13 blue slab stack"/>
          <p:cNvPicPr>
            <a:picLocks noChangeAspect="1" noChangeArrowheads="1"/>
          </p:cNvPicPr>
          <p:nvPr/>
        </p:nvPicPr>
        <p:blipFill>
          <a:blip r:embed="rId6"/>
          <a:srcRect/>
          <a:stretch>
            <a:fillRect/>
          </a:stretch>
        </p:blipFill>
        <p:spPr bwMode="auto">
          <a:xfrm>
            <a:off x="4602558" y="1595685"/>
            <a:ext cx="992399" cy="1984798"/>
          </a:xfrm>
          <a:prstGeom prst="rect">
            <a:avLst/>
          </a:prstGeom>
          <a:noFill/>
        </p:spPr>
      </p:pic>
      <p:sp>
        <p:nvSpPr>
          <p:cNvPr id="12" name="Rectangle 11"/>
          <p:cNvSpPr/>
          <p:nvPr/>
        </p:nvSpPr>
        <p:spPr>
          <a:xfrm>
            <a:off x="0" y="5793951"/>
            <a:ext cx="9011798" cy="400110"/>
          </a:xfrm>
          <a:prstGeom prst="rect">
            <a:avLst/>
          </a:prstGeom>
        </p:spPr>
        <p:txBody>
          <a:bodyPr wrap="square">
            <a:spAutoFit/>
          </a:bodyPr>
          <a:lstStyle/>
          <a:p>
            <a:pPr lvl="1"/>
            <a:r>
              <a:rPr lang="en-US" sz="2000" dirty="0" smtClean="0">
                <a:solidFill>
                  <a:srgbClr val="99CC99"/>
                </a:solidFill>
              </a:rPr>
              <a:t>For SharePoint Index defrag and maintenance, see</a:t>
            </a:r>
            <a:r>
              <a:rPr lang="en-US" sz="1600" dirty="0" smtClean="0"/>
              <a:t>: </a:t>
            </a:r>
            <a:r>
              <a:rPr lang="en-US" sz="1600" dirty="0" smtClean="0">
                <a:hlinkClick r:id="rId7"/>
              </a:rPr>
              <a:t>http://tinyurl.com/5snm3d</a:t>
            </a:r>
            <a:r>
              <a:rPr lang="en-US" sz="1600" dirty="0" smtClean="0"/>
              <a: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fade">
                                      <p:cBhvr>
                                        <p:cTn id="10" dur="500"/>
                                        <p:tgtEl>
                                          <p:spTgt spid="10">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Effect transition="in" filter="fade">
                                      <p:cBhvr>
                                        <p:cTn id="13" dur="500"/>
                                        <p:tgtEl>
                                          <p:spTgt spid="10">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xEl>
                                              <p:pRg st="2" end="2"/>
                                            </p:txEl>
                                          </p:spTgt>
                                        </p:tgtEl>
                                        <p:attrNameLst>
                                          <p:attrName>style.visibility</p:attrName>
                                        </p:attrNameLst>
                                      </p:cBhvr>
                                      <p:to>
                                        <p:strVal val="visible"/>
                                      </p:to>
                                    </p:set>
                                    <p:animEffect transition="in" filter="fade">
                                      <p:cBhvr>
                                        <p:cTn id="16" dur="500"/>
                                        <p:tgtEl>
                                          <p:spTgt spid="10">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animEffect transition="in" filter="fade">
                                      <p:cBhvr>
                                        <p:cTn id="19" dur="500"/>
                                        <p:tgtEl>
                                          <p:spTgt spid="10">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xEl>
                                              <p:pRg st="4" end="4"/>
                                            </p:txEl>
                                          </p:spTgt>
                                        </p:tgtEl>
                                        <p:attrNameLst>
                                          <p:attrName>style.visibility</p:attrName>
                                        </p:attrNameLst>
                                      </p:cBhvr>
                                      <p:to>
                                        <p:strVal val="visible"/>
                                      </p:to>
                                    </p:set>
                                    <p:animEffect transition="in" filter="fade">
                                      <p:cBhvr>
                                        <p:cTn id="22" dur="500"/>
                                        <p:tgtEl>
                                          <p:spTgt spid="10">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xEl>
                                              <p:pRg st="0" end="0"/>
                                            </p:txEl>
                                          </p:spTgt>
                                        </p:tgtEl>
                                        <p:attrNameLst>
                                          <p:attrName>style.visibility</p:attrName>
                                        </p:attrNameLst>
                                      </p:cBhvr>
                                      <p:to>
                                        <p:strVal val="visible"/>
                                      </p:to>
                                    </p:set>
                                    <p:animEffect transition="in" filter="fade">
                                      <p:cBhvr>
                                        <p:cTn id="30" dur="500"/>
                                        <p:tgtEl>
                                          <p:spTgt spid="11">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xEl>
                                              <p:pRg st="1" end="1"/>
                                            </p:txEl>
                                          </p:spTgt>
                                        </p:tgtEl>
                                        <p:attrNameLst>
                                          <p:attrName>style.visibility</p:attrName>
                                        </p:attrNameLst>
                                      </p:cBhvr>
                                      <p:to>
                                        <p:strVal val="visible"/>
                                      </p:to>
                                    </p:set>
                                    <p:animEffect transition="in" filter="fade">
                                      <p:cBhvr>
                                        <p:cTn id="33" dur="500"/>
                                        <p:tgtEl>
                                          <p:spTgt spid="11">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
                                            <p:txEl>
                                              <p:pRg st="2" end="2"/>
                                            </p:txEl>
                                          </p:spTgt>
                                        </p:tgtEl>
                                        <p:attrNameLst>
                                          <p:attrName>style.visibility</p:attrName>
                                        </p:attrNameLst>
                                      </p:cBhvr>
                                      <p:to>
                                        <p:strVal val="visible"/>
                                      </p:to>
                                    </p:set>
                                    <p:animEffect transition="in" filter="fade">
                                      <p:cBhvr>
                                        <p:cTn id="36" dur="500"/>
                                        <p:tgtEl>
                                          <p:spTgt spid="11">
                                            <p:txEl>
                                              <p:pRg st="2" end="2"/>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1">
                                            <p:txEl>
                                              <p:pRg st="3" end="3"/>
                                            </p:txEl>
                                          </p:spTgt>
                                        </p:tgtEl>
                                        <p:attrNameLst>
                                          <p:attrName>style.visibility</p:attrName>
                                        </p:attrNameLst>
                                      </p:cBhvr>
                                      <p:to>
                                        <p:strVal val="visible"/>
                                      </p:to>
                                    </p:set>
                                    <p:animEffect transition="in" filter="fade">
                                      <p:cBhvr>
                                        <p:cTn id="39" dur="500"/>
                                        <p:tgtEl>
                                          <p:spTgt spid="11">
                                            <p:txEl>
                                              <p:pRg st="3" end="3"/>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xEl>
                                              <p:pRg st="4" end="4"/>
                                            </p:txEl>
                                          </p:spTgt>
                                        </p:tgtEl>
                                        <p:attrNameLst>
                                          <p:attrName>style.visibility</p:attrName>
                                        </p:attrNameLst>
                                      </p:cBhvr>
                                      <p:to>
                                        <p:strVal val="visible"/>
                                      </p:to>
                                    </p:set>
                                    <p:animEffect transition="in" filter="fade">
                                      <p:cBhvr>
                                        <p:cTn id="42" dur="500"/>
                                        <p:tgtEl>
                                          <p:spTgt spid="11">
                                            <p:txEl>
                                              <p:pRg st="4" end="4"/>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1">
                                            <p:txEl>
                                              <p:pRg st="5" end="5"/>
                                            </p:txEl>
                                          </p:spTgt>
                                        </p:tgtEl>
                                        <p:attrNameLst>
                                          <p:attrName>style.visibility</p:attrName>
                                        </p:attrNameLst>
                                      </p:cBhvr>
                                      <p:to>
                                        <p:strVal val="visible"/>
                                      </p:to>
                                    </p:set>
                                    <p:animEffect transition="in" filter="fade">
                                      <p:cBhvr>
                                        <p:cTn id="45" dur="500"/>
                                        <p:tgtEl>
                                          <p:spTgt spid="11">
                                            <p:txEl>
                                              <p:pRg st="5" end="5"/>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1">
                                            <p:txEl>
                                              <p:pRg st="7" end="7"/>
                                            </p:txEl>
                                          </p:spTgt>
                                        </p:tgtEl>
                                        <p:attrNameLst>
                                          <p:attrName>style.visibility</p:attrName>
                                        </p:attrNameLst>
                                      </p:cBhvr>
                                      <p:to>
                                        <p:strVal val="visible"/>
                                      </p:to>
                                    </p:set>
                                    <p:animEffect transition="in" filter="fade">
                                      <p:cBhvr>
                                        <p:cTn id="48" dur="500"/>
                                        <p:tgtEl>
                                          <p:spTgt spid="11">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Configuring Database Mail for SQL Agent</a:t>
            </a:r>
            <a:endParaRPr lang="en-US" dirty="0"/>
          </a:p>
        </p:txBody>
      </p:sp>
      <p:sp>
        <p:nvSpPr>
          <p:cNvPr id="9" name="Subtitle 8"/>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 Ed North America 2009">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alpha val="50000"/>
          </a:schemeClr>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a:spPr>
      <a:bodyPr vert="horz" wrap="square" lIns="91436" tIns="45718" rIns="91436" bIns="45718" numCol="1" rtlCol="0" anchor="ctr" anchorCtr="0" compatLnSpc="1">
        <a:prstTxWarp prst="textNoShape">
          <a:avLst/>
        </a:prstTxWarp>
      </a:bodyPr>
      <a:lstStyle>
        <a:defPPr marL="0" algn="ctr" defTabSz="914099" rtl="0" eaLnBrk="1" fontAlgn="base" latinLnBrk="0" hangingPunct="1">
          <a:spcBef>
            <a:spcPct val="0"/>
          </a:spcBef>
          <a:spcAft>
            <a:spcPct val="0"/>
          </a:spcAft>
          <a:defRPr sz="2000" kern="1200" dirty="0" smtClean="0">
            <a:solidFill>
              <a:schemeClr val="tx1"/>
            </a:solidFill>
            <a:effectLst>
              <a:outerShdw blurRad="38100" dist="38100" dir="2700000" algn="tl">
                <a:srgbClr val="000000">
                  <a:alpha val="43137"/>
                </a:srgbClr>
              </a:outerShdw>
            </a:effectLst>
            <a:latin typeface="Calibri" pitchFamily="34" charset="0"/>
            <a:ea typeface="+mn-ea"/>
            <a:cs typeface="+mn-cs"/>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TEMPLATE_v15</Template>
  <TotalTime>31</TotalTime>
  <Words>858</Words>
  <Application>Microsoft Office PowerPoint</Application>
  <PresentationFormat>On-screen Show (4:3)</PresentationFormat>
  <Paragraphs>193</Paragraphs>
  <Slides>34</Slides>
  <Notes>33</Notes>
  <HiddenSlides>0</HiddenSlides>
  <MMClips>0</MMClips>
  <ScaleCrop>false</ScaleCrop>
  <HeadingPairs>
    <vt:vector size="4" baseType="variant">
      <vt:variant>
        <vt:lpstr>Theme</vt:lpstr>
      </vt:variant>
      <vt:variant>
        <vt:i4>2</vt:i4>
      </vt:variant>
      <vt:variant>
        <vt:lpstr>Slide Titles</vt:lpstr>
      </vt:variant>
      <vt:variant>
        <vt:i4>34</vt:i4>
      </vt:variant>
    </vt:vector>
  </HeadingPairs>
  <TitlesOfParts>
    <vt:vector size="36" baseType="lpstr">
      <vt:lpstr>Tech Ed North America 2009</vt:lpstr>
      <vt:lpstr>TechEd09_Europe template</vt:lpstr>
      <vt:lpstr>Microsoft SQL Server Automation, including PowerShell Support</vt:lpstr>
      <vt:lpstr>Everyone is being called on to administer more servers, databases, and applications</vt:lpstr>
      <vt:lpstr>You’re looking for ways to cope with keeping your systems up and running</vt:lpstr>
      <vt:lpstr>How do you go from what you know from SQL Server 2000 and 2005…</vt:lpstr>
      <vt:lpstr>To taking control of your environment with the new features in SQL Server 2008 and from our partners?</vt:lpstr>
      <vt:lpstr>Agenda</vt:lpstr>
      <vt:lpstr>Microsoft IT</vt:lpstr>
      <vt:lpstr>MSIT Standard Server Provisioning</vt:lpstr>
      <vt:lpstr>Configuring Database Mail for SQL Agent</vt:lpstr>
      <vt:lpstr>What Did We See?</vt:lpstr>
      <vt:lpstr>Agenda</vt:lpstr>
      <vt:lpstr>Using Resource Governor to Throttle Jobs</vt:lpstr>
      <vt:lpstr>Resource Governor Recap</vt:lpstr>
      <vt:lpstr>Inside of Maintenance Plans</vt:lpstr>
      <vt:lpstr>What Did We See?</vt:lpstr>
      <vt:lpstr>Maintenance Plans Strategies</vt:lpstr>
      <vt:lpstr>Agenda</vt:lpstr>
      <vt:lpstr>PowerShell Overview</vt:lpstr>
      <vt:lpstr>What Did We See?</vt:lpstr>
      <vt:lpstr>Using the PowerShell Agent Subsystem</vt:lpstr>
      <vt:lpstr>What Did We See?</vt:lpstr>
      <vt:lpstr>SQLSentry for SQL Server</vt:lpstr>
      <vt:lpstr>Slide 23</vt:lpstr>
      <vt:lpstr>Slide 24</vt:lpstr>
      <vt:lpstr>SQLSentry Chaining, Eventing, and Queuing</vt:lpstr>
      <vt:lpstr>Recap</vt:lpstr>
      <vt:lpstr>Slide 27</vt:lpstr>
      <vt:lpstr>SQL Server Community Resources</vt:lpstr>
      <vt:lpstr>SQL Server Word of the Day</vt:lpstr>
      <vt:lpstr>Additional Resources</vt:lpstr>
      <vt:lpstr>Resources</vt:lpstr>
      <vt:lpstr>Related Content</vt:lpstr>
      <vt:lpstr>Slide 33</vt:lpstr>
      <vt:lpstr>Slide 34</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Manageability Series: Microsoft SQL Server Automation on Steroids, Including PowerShell Support</dc:title>
  <dc:subject>Tech·Ed Europe</dc:subject>
  <dc:creator>Bill Ramos</dc:creator>
  <dc:description>Tech·Ed Europe</dc:description>
  <cp:lastModifiedBy>cn_user</cp:lastModifiedBy>
  <cp:revision>11</cp:revision>
  <dcterms:created xsi:type="dcterms:W3CDTF">2009-05-10T15:10:00Z</dcterms:created>
  <dcterms:modified xsi:type="dcterms:W3CDTF">2009-11-11T09:04:20Z</dcterms:modified>
</cp:coreProperties>
</file>