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7" r:id="rId2"/>
  </p:sldMasterIdLst>
  <p:notesMasterIdLst>
    <p:notesMasterId r:id="rId30"/>
  </p:notesMasterIdLst>
  <p:handoutMasterIdLst>
    <p:handoutMasterId r:id="rId31"/>
  </p:handoutMasterIdLst>
  <p:sldIdLst>
    <p:sldId id="256" r:id="rId3"/>
    <p:sldId id="257" r:id="rId4"/>
    <p:sldId id="283" r:id="rId5"/>
    <p:sldId id="307" r:id="rId6"/>
    <p:sldId id="284" r:id="rId7"/>
    <p:sldId id="285" r:id="rId8"/>
    <p:sldId id="286" r:id="rId9"/>
    <p:sldId id="287" r:id="rId10"/>
    <p:sldId id="302" r:id="rId11"/>
    <p:sldId id="289" r:id="rId12"/>
    <p:sldId id="303" r:id="rId13"/>
    <p:sldId id="291" r:id="rId14"/>
    <p:sldId id="292" r:id="rId15"/>
    <p:sldId id="293" r:id="rId16"/>
    <p:sldId id="294" r:id="rId17"/>
    <p:sldId id="295" r:id="rId18"/>
    <p:sldId id="306" r:id="rId19"/>
    <p:sldId id="305" r:id="rId20"/>
    <p:sldId id="304" r:id="rId21"/>
    <p:sldId id="308" r:id="rId22"/>
    <p:sldId id="309" r:id="rId23"/>
    <p:sldId id="300" r:id="rId24"/>
    <p:sldId id="301" r:id="rId25"/>
    <p:sldId id="274" r:id="rId26"/>
    <p:sldId id="282" r:id="rId27"/>
    <p:sldId id="310" r:id="rId28"/>
    <p:sldId id="280"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66" autoAdjust="0"/>
    <p:restoredTop sz="85313" autoAdjust="0"/>
  </p:normalViewPr>
  <p:slideViewPr>
    <p:cSldViewPr snapToGrid="0">
      <p:cViewPr>
        <p:scale>
          <a:sx n="100" d="100"/>
          <a:sy n="100" d="100"/>
        </p:scale>
        <p:origin x="-636" y="-37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176"/>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11/9/2009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dat309_raatz.pptx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bwMode="auto">
          <a:noFill/>
          <a:ln>
            <a:solidFill>
              <a:srgbClr val="000000"/>
            </a:solidFill>
            <a:miter lim="800000"/>
            <a:headEnd/>
            <a:tailEnd/>
          </a:ln>
        </p:spPr>
      </p:sp>
      <p:sp>
        <p:nvSpPr>
          <p:cNvPr id="32771"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2772"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2773"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TextEdit="1"/>
          </p:cNvSpPr>
          <p:nvPr>
            <p:ph type="sldImg"/>
          </p:nvPr>
        </p:nvSpPr>
        <p:spPr bwMode="auto">
          <a:noFill/>
          <a:ln>
            <a:solidFill>
              <a:srgbClr val="000000"/>
            </a:solidFill>
            <a:miter lim="800000"/>
            <a:headEnd/>
            <a:tailEnd/>
          </a:ln>
        </p:spPr>
      </p:sp>
      <p:sp>
        <p:nvSpPr>
          <p:cNvPr id="34819"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4820"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4821"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Kopfzeilenplatzhalter 3"/>
          <p:cNvSpPr>
            <a:spLocks noGrp="1"/>
          </p:cNvSpPr>
          <p:nvPr>
            <p:ph type="hdr" sz="quarter" idx="10"/>
          </p:nvPr>
        </p:nvSpPr>
        <p:spPr/>
        <p:txBody>
          <a:bodyPr/>
          <a:lstStyle/>
          <a:p>
            <a:pPr>
              <a:defRPr/>
            </a:pPr>
            <a:endParaRPr lang="en-US"/>
          </a:p>
        </p:txBody>
      </p:sp>
      <p:sp>
        <p:nvSpPr>
          <p:cNvPr id="5" name="Datumsplatzhalter 4"/>
          <p:cNvSpPr>
            <a:spLocks noGrp="1"/>
          </p:cNvSpPr>
          <p:nvPr>
            <p:ph type="dt" idx="11"/>
          </p:nvPr>
        </p:nvSpPr>
        <p:spPr/>
        <p:txBody>
          <a:bodyPr/>
          <a:lstStyle/>
          <a:p>
            <a:pPr>
              <a:defRPr/>
            </a:pPr>
            <a:endParaRPr lang="en-US"/>
          </a:p>
        </p:txBody>
      </p:sp>
      <p:sp>
        <p:nvSpPr>
          <p:cNvPr id="6" name="Fußzeilenplatzhalter 5"/>
          <p:cNvSpPr>
            <a:spLocks noGrp="1"/>
          </p:cNvSpPr>
          <p:nvPr>
            <p:ph type="ftr" sz="quarter" idx="12"/>
          </p:nvPr>
        </p:nvSpPr>
        <p:spPr/>
        <p:txBody>
          <a:bodyPr/>
          <a:lstStyle/>
          <a:p>
            <a:pPr>
              <a:defRPr/>
            </a:pPr>
            <a:endParaRPr lang="en-US"/>
          </a:p>
        </p:txBody>
      </p:sp>
      <p:sp>
        <p:nvSpPr>
          <p:cNvPr id="7" name="Foliennummernplatzhalter 6"/>
          <p:cNvSpPr>
            <a:spLocks noGrp="1"/>
          </p:cNvSpPr>
          <p:nvPr>
            <p:ph type="sldNum" sz="quarter" idx="13"/>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p:spPr>
      </p:sp>
      <p:sp>
        <p:nvSpPr>
          <p:cNvPr id="35843"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5844"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5845"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lienbildplatzhalter 1"/>
          <p:cNvSpPr>
            <a:spLocks noGrp="1" noRot="1" noChangeAspect="1" noTextEdit="1"/>
          </p:cNvSpPr>
          <p:nvPr>
            <p:ph type="sldImg"/>
          </p:nvPr>
        </p:nvSpPr>
        <p:spPr bwMode="auto">
          <a:noFill/>
          <a:ln>
            <a:solidFill>
              <a:srgbClr val="000000"/>
            </a:solidFill>
            <a:miter lim="800000"/>
            <a:headEnd/>
            <a:tailEnd/>
          </a:ln>
        </p:spPr>
      </p:sp>
      <p:sp>
        <p:nvSpPr>
          <p:cNvPr id="36867"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6868"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Tx/>
              <a:buChar char="-"/>
            </a:pPr>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Tx/>
              <a:buChar char="-"/>
            </a:pPr>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bwMode="auto">
          <a:noFill/>
          <a:ln>
            <a:solidFill>
              <a:srgbClr val="000000"/>
            </a:solidFill>
            <a:miter lim="800000"/>
            <a:headEnd/>
            <a:tailEnd/>
          </a:ln>
        </p:spPr>
      </p:sp>
      <p:sp>
        <p:nvSpPr>
          <p:cNvPr id="32771"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dirty="0" smtClean="0"/>
          </a:p>
        </p:txBody>
      </p:sp>
      <p:sp>
        <p:nvSpPr>
          <p:cNvPr id="32772"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2773"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bwMode="auto">
          <a:noFill/>
          <a:ln>
            <a:solidFill>
              <a:srgbClr val="000000"/>
            </a:solidFill>
            <a:miter lim="800000"/>
            <a:headEnd/>
            <a:tailEnd/>
          </a:ln>
        </p:spPr>
      </p:sp>
      <p:sp>
        <p:nvSpPr>
          <p:cNvPr id="3" name="Notizenplatzhalter 2"/>
          <p:cNvSpPr>
            <a:spLocks noGrp="1"/>
          </p:cNvSpPr>
          <p:nvPr>
            <p:ph type="body" idx="1"/>
          </p:nvPr>
        </p:nvSpPr>
        <p:spPr/>
        <p:txBody>
          <a:bodyPr>
            <a:normAutofit lnSpcReduction="10000"/>
          </a:bodyPr>
          <a:lstStyle/>
          <a:p>
            <a:pPr>
              <a:spcAft>
                <a:spcPts val="0"/>
              </a:spcAft>
              <a:defRPr/>
            </a:pPr>
            <a:endParaRPr lang="de-DE" dirty="0" smtClean="0"/>
          </a:p>
        </p:txBody>
      </p:sp>
      <p:sp>
        <p:nvSpPr>
          <p:cNvPr id="38916"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p:cNvSpPr>
            <a:spLocks noGrp="1" noRot="1" noChangeAspect="1" noTextEdit="1"/>
          </p:cNvSpPr>
          <p:nvPr>
            <p:ph type="sldImg"/>
          </p:nvPr>
        </p:nvSpPr>
        <p:spPr bwMode="auto">
          <a:noFill/>
          <a:ln>
            <a:solidFill>
              <a:srgbClr val="000000"/>
            </a:solidFill>
            <a:miter lim="800000"/>
            <a:headEnd/>
            <a:tailEnd/>
          </a:ln>
        </p:spPr>
      </p:sp>
      <p:sp>
        <p:nvSpPr>
          <p:cNvPr id="27651"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7652"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27653"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8676"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28677"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9700"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29701"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p:spPr>
      </p:sp>
      <p:sp>
        <p:nvSpPr>
          <p:cNvPr id="30723"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0724" name="Datumsplatzhalt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0725" name="Foliennummernplatzhalt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endParaRPr lang="de-DE"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de-DE" smtClean="0"/>
              <a:t>Titelmasterformat durch Klicken bearbeiten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de-DE" smtClean="0"/>
              <a:t>Titelmasterformat durch Klicken bearbeiten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hyperlink" Target="http://kimballscd.codeplex.com/"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microsoft.com/technet" TargetMode="External"/><Relationship Id="rId10" Type="http://schemas.openxmlformats.org/officeDocument/2006/relationships/image" Target="../media/image2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gif"/><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p:txBody>
          <a:bodyPr/>
          <a:lstStyle/>
          <a:p>
            <a:pPr eaLnBrk="1" hangingPunct="1"/>
            <a:r>
              <a:rPr lang="de-DE" smtClean="0"/>
              <a:t>OLAP PivotTable Extensions</a:t>
            </a:r>
          </a:p>
        </p:txBody>
      </p:sp>
      <p:sp>
        <p:nvSpPr>
          <p:cNvPr id="12291" name="Inhaltsplatzhalter 4"/>
          <p:cNvSpPr>
            <a:spLocks noGrp="1"/>
          </p:cNvSpPr>
          <p:nvPr>
            <p:ph idx="1"/>
          </p:nvPr>
        </p:nvSpPr>
        <p:spPr>
          <a:xfrm>
            <a:off x="642910" y="1304116"/>
            <a:ext cx="7848600" cy="4214842"/>
          </a:xfrm>
        </p:spPr>
        <p:txBody>
          <a:bodyPr/>
          <a:lstStyle/>
          <a:p>
            <a:pPr eaLnBrk="1" hangingPunct="1"/>
            <a:r>
              <a:rPr lang="en-US" dirty="0" smtClean="0"/>
              <a:t>Add-In for Excel 2007</a:t>
            </a:r>
          </a:p>
          <a:p>
            <a:pPr eaLnBrk="1" hangingPunct="1"/>
            <a:r>
              <a:rPr lang="en-US" dirty="0" smtClean="0"/>
              <a:t>Enables you to create your own </a:t>
            </a:r>
            <a:br>
              <a:rPr lang="en-US" dirty="0" smtClean="0"/>
            </a:br>
            <a:r>
              <a:rPr lang="en-US" dirty="0" smtClean="0"/>
              <a:t>MDX-calculations in the client </a:t>
            </a:r>
            <a:br>
              <a:rPr lang="en-US" dirty="0" smtClean="0"/>
            </a:br>
            <a:r>
              <a:rPr lang="en-US" dirty="0" smtClean="0"/>
              <a:t>when querying a cube</a:t>
            </a:r>
          </a:p>
          <a:p>
            <a:pPr eaLnBrk="1" hangingPunct="1"/>
            <a:r>
              <a:rPr lang="en-US" dirty="0" smtClean="0"/>
              <a:t>Displays the MDX that Excel generated</a:t>
            </a:r>
          </a:p>
          <a:p>
            <a:pPr eaLnBrk="1" hangingPunct="1"/>
            <a:r>
              <a:rPr lang="en-US" dirty="0" smtClean="0"/>
              <a:t>Searching and filtering in dimensions</a:t>
            </a:r>
          </a:p>
        </p:txBody>
      </p:sp>
      <p:pic>
        <p:nvPicPr>
          <p:cNvPr id="12292" name="Picture 2" descr="menu.png"/>
          <p:cNvPicPr>
            <a:picLocks noChangeAspect="1" noChangeArrowheads="1"/>
          </p:cNvPicPr>
          <p:nvPr/>
        </p:nvPicPr>
        <p:blipFill>
          <a:blip r:embed="rId3" cstate="print"/>
          <a:srcRect/>
          <a:stretch>
            <a:fillRect/>
          </a:stretch>
        </p:blipFill>
        <p:spPr bwMode="auto">
          <a:xfrm>
            <a:off x="6354695" y="1044798"/>
            <a:ext cx="2554992" cy="1967343"/>
          </a:xfrm>
          <a:prstGeom prst="rect">
            <a:avLst/>
          </a:prstGeom>
          <a:noFill/>
          <a:ln w="9525">
            <a:noFill/>
            <a:miter lim="800000"/>
            <a:headEnd/>
            <a:tailEnd/>
          </a:ln>
        </p:spPr>
      </p:pic>
      <p:pic>
        <p:nvPicPr>
          <p:cNvPr id="12293" name="Picture 6" descr="SearchTab.png"/>
          <p:cNvPicPr>
            <a:picLocks noChangeAspect="1" noChangeArrowheads="1"/>
          </p:cNvPicPr>
          <p:nvPr/>
        </p:nvPicPr>
        <p:blipFill>
          <a:blip r:embed="rId4" cstate="print"/>
          <a:srcRect/>
          <a:stretch>
            <a:fillRect/>
          </a:stretch>
        </p:blipFill>
        <p:spPr bwMode="auto">
          <a:xfrm>
            <a:off x="1142976" y="4286256"/>
            <a:ext cx="3182937" cy="2428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rgbClr val="FFFFFF"/>
                </a:solidFill>
              </a:rPr>
              <a:t>OLAP PivotTable Extensions</a:t>
            </a:r>
            <a:endParaRPr lang="en-US" sz="5400"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p:txBody>
          <a:bodyPr/>
          <a:lstStyle/>
          <a:p>
            <a:pPr eaLnBrk="1" hangingPunct="1"/>
            <a:r>
              <a:rPr lang="de-DE" dirty="0" smtClean="0"/>
              <a:t>MDX Parameter</a:t>
            </a:r>
          </a:p>
        </p:txBody>
      </p:sp>
      <p:sp>
        <p:nvSpPr>
          <p:cNvPr id="14339" name="Inhaltsplatzhalter 3"/>
          <p:cNvSpPr>
            <a:spLocks noGrp="1"/>
          </p:cNvSpPr>
          <p:nvPr>
            <p:ph idx="1"/>
          </p:nvPr>
        </p:nvSpPr>
        <p:spPr/>
        <p:txBody>
          <a:bodyPr/>
          <a:lstStyle/>
          <a:p>
            <a:pPr eaLnBrk="1" hangingPunct="1">
              <a:buFont typeface="Wingdings" pitchFamily="2" charset="2"/>
              <a:buNone/>
            </a:pPr>
            <a:r>
              <a:rPr lang="en-US" dirty="0" smtClean="0"/>
              <a:t>Problem:</a:t>
            </a:r>
          </a:p>
          <a:p>
            <a:pPr eaLnBrk="1" hangingPunct="1"/>
            <a:r>
              <a:rPr lang="en-US" sz="2800" dirty="0" smtClean="0"/>
              <a:t>You have to tune Reporting Services reports against Analysis services cubes</a:t>
            </a:r>
          </a:p>
          <a:p>
            <a:pPr eaLnBrk="1" hangingPunct="1"/>
            <a:r>
              <a:rPr lang="en-US" sz="2800" dirty="0" smtClean="0"/>
              <a:t>You use SQL Server Profiler to capture the MDX statement</a:t>
            </a:r>
          </a:p>
          <a:p>
            <a:r>
              <a:rPr lang="en-US" sz="2800" dirty="0" smtClean="0"/>
              <a:t>Profiler displays MDX query parameters in a format that is not supported by Management Studio</a:t>
            </a:r>
          </a:p>
          <a:p>
            <a:pPr>
              <a:buNone/>
            </a:pPr>
            <a:r>
              <a:rPr lang="en-US" dirty="0" smtClean="0"/>
              <a:t>Solution :</a:t>
            </a:r>
          </a:p>
          <a:p>
            <a:pPr eaLnBrk="1" hangingPunct="1"/>
            <a:r>
              <a:rPr lang="en-US" sz="2800" dirty="0" smtClean="0"/>
              <a:t>MDX Parameter substitutes the parameters</a:t>
            </a:r>
          </a:p>
          <a:p>
            <a:pPr eaLnBrk="1" hangingPunct="1"/>
            <a:r>
              <a:rPr lang="en-US" sz="2800" dirty="0" smtClean="0"/>
              <a:t>Testing and debugging gets a lot easier!</a:t>
            </a:r>
          </a:p>
        </p:txBody>
      </p:sp>
      <p:pic>
        <p:nvPicPr>
          <p:cNvPr id="28675" name="Picture 3"/>
          <p:cNvPicPr>
            <a:picLocks noChangeAspect="1" noChangeArrowheads="1"/>
          </p:cNvPicPr>
          <p:nvPr/>
        </p:nvPicPr>
        <p:blipFill>
          <a:blip r:embed="rId3"/>
          <a:srcRect/>
          <a:stretch>
            <a:fillRect/>
          </a:stretch>
        </p:blipFill>
        <p:spPr bwMode="auto">
          <a:xfrm rot="693961">
            <a:off x="5981819" y="505866"/>
            <a:ext cx="2466975" cy="10668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ppt_x"/>
                                          </p:val>
                                        </p:tav>
                                        <p:tav tm="100000">
                                          <p:val>
                                            <p:strVal val="#ppt_x"/>
                                          </p:val>
                                        </p:tav>
                                      </p:tavLst>
                                    </p:anim>
                                    <p:anim calcmode="lin" valueType="num">
                                      <p:cBhvr additive="base">
                                        <p:cTn id="8" dur="500" fill="hold"/>
                                        <p:tgtEl>
                                          <p:spTgt spid="286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DTLoggedExec</a:t>
            </a:r>
            <a:endParaRPr lang="de-DE" dirty="0"/>
          </a:p>
        </p:txBody>
      </p:sp>
      <p:sp>
        <p:nvSpPr>
          <p:cNvPr id="3" name="Inhaltsplatzhalter 2"/>
          <p:cNvSpPr>
            <a:spLocks noGrp="1"/>
          </p:cNvSpPr>
          <p:nvPr>
            <p:ph idx="1"/>
          </p:nvPr>
        </p:nvSpPr>
        <p:spPr/>
        <p:txBody>
          <a:bodyPr/>
          <a:lstStyle/>
          <a:p>
            <a:r>
              <a:rPr lang="en-US" dirty="0" smtClean="0"/>
              <a:t>Replaces the original command line tool </a:t>
            </a:r>
            <a:r>
              <a:rPr lang="en-US" dirty="0" err="1" smtClean="0"/>
              <a:t>DTExec</a:t>
            </a:r>
            <a:r>
              <a:rPr lang="en-US" dirty="0" smtClean="0"/>
              <a:t> for Integration Services packages</a:t>
            </a:r>
          </a:p>
          <a:p>
            <a:r>
              <a:rPr lang="en-US" dirty="0" smtClean="0"/>
              <a:t>Creates verbose logging output on the console or as a .</a:t>
            </a:r>
            <a:r>
              <a:rPr lang="en-US" dirty="0" err="1" smtClean="0"/>
              <a:t>csv</a:t>
            </a:r>
            <a:r>
              <a:rPr lang="en-US" dirty="0" smtClean="0"/>
              <a:t> file, highly configurable</a:t>
            </a:r>
          </a:p>
          <a:p>
            <a:r>
              <a:rPr lang="en-US" dirty="0" smtClean="0"/>
              <a:t>Includes performance database for reporting</a:t>
            </a:r>
          </a:p>
        </p:txBody>
      </p:sp>
      <p:sp>
        <p:nvSpPr>
          <p:cNvPr id="5" name="Rechteck 4"/>
          <p:cNvSpPr/>
          <p:nvPr/>
        </p:nvSpPr>
        <p:spPr>
          <a:xfrm>
            <a:off x="1675120" y="4623279"/>
            <a:ext cx="6854158" cy="369332"/>
          </a:xfrm>
          <a:prstGeom prst="rect">
            <a:avLst/>
          </a:prstGeom>
          <a:solidFill>
            <a:srgbClr val="000000"/>
          </a:solidFill>
        </p:spPr>
        <p:txBody>
          <a:bodyPr wrap="square">
            <a:spAutoFit/>
          </a:bodyPr>
          <a:lstStyle/>
          <a:p>
            <a:r>
              <a:rPr lang="de-DE" b="1" dirty="0" smtClean="0">
                <a:solidFill>
                  <a:srgbClr val="FFFFFF"/>
                </a:solidFill>
                <a:latin typeface="Times New Roman" pitchFamily="18" charset="0"/>
                <a:cs typeface="Times New Roman" pitchFamily="18" charset="0"/>
              </a:rPr>
              <a:t>C:\DTLoggedExec /FILE:“C:\test1.dtsx“ /LogEvents: E,I,POE …</a:t>
            </a:r>
            <a:endParaRPr lang="de-DE" dirty="0">
              <a:solidFill>
                <a:srgbClr val="FFFFFF"/>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Sample Output LogProvider CSV</a:t>
            </a:r>
            <a:endParaRPr lang="de-DE" dirty="0"/>
          </a:p>
        </p:txBody>
      </p:sp>
      <p:pic>
        <p:nvPicPr>
          <p:cNvPr id="18434" name="Picture 2"/>
          <p:cNvPicPr>
            <a:picLocks noChangeAspect="1" noChangeArrowheads="1"/>
          </p:cNvPicPr>
          <p:nvPr/>
        </p:nvPicPr>
        <p:blipFill>
          <a:blip r:embed="rId3" cstate="print"/>
          <a:srcRect/>
          <a:stretch>
            <a:fillRect/>
          </a:stretch>
        </p:blipFill>
        <p:spPr bwMode="auto">
          <a:xfrm>
            <a:off x="285720" y="2428868"/>
            <a:ext cx="8567735" cy="4032942"/>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l="804" b="4582"/>
          <a:stretch>
            <a:fillRect/>
          </a:stretch>
        </p:blipFill>
        <p:spPr bwMode="auto">
          <a:xfrm>
            <a:off x="214282" y="1500174"/>
            <a:ext cx="8809656" cy="64294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381000" y="307028"/>
            <a:ext cx="8382000" cy="498598"/>
          </a:xfrm>
        </p:spPr>
        <p:txBody>
          <a:bodyPr/>
          <a:lstStyle/>
          <a:p>
            <a:pPr eaLnBrk="1" hangingPunct="1"/>
            <a:r>
              <a:rPr lang="de-DE" sz="3600" dirty="0" smtClean="0"/>
              <a:t>SSIS </a:t>
            </a:r>
            <a:r>
              <a:rPr lang="de-DE" sz="3600" dirty="0" err="1" smtClean="0"/>
              <a:t>Slowly</a:t>
            </a:r>
            <a:r>
              <a:rPr lang="de-DE" sz="3600" dirty="0" smtClean="0"/>
              <a:t> </a:t>
            </a:r>
            <a:r>
              <a:rPr lang="de-DE" sz="3600" dirty="0" err="1" smtClean="0"/>
              <a:t>Changing</a:t>
            </a:r>
            <a:r>
              <a:rPr lang="de-DE" sz="3600" dirty="0" smtClean="0"/>
              <a:t> Dimension </a:t>
            </a:r>
            <a:r>
              <a:rPr lang="de-DE" sz="3600" dirty="0" err="1" smtClean="0"/>
              <a:t>component</a:t>
            </a:r>
            <a:endParaRPr lang="de-DE" sz="3600" dirty="0" smtClean="0"/>
          </a:p>
        </p:txBody>
      </p:sp>
      <p:sp>
        <p:nvSpPr>
          <p:cNvPr id="15363" name="Inhaltsplatzhalter 7"/>
          <p:cNvSpPr>
            <a:spLocks noGrp="1"/>
          </p:cNvSpPr>
          <p:nvPr>
            <p:ph idx="1"/>
          </p:nvPr>
        </p:nvSpPr>
        <p:spPr/>
        <p:txBody>
          <a:bodyPr/>
          <a:lstStyle/>
          <a:p>
            <a:pPr eaLnBrk="1" hangingPunct="1"/>
            <a:r>
              <a:rPr lang="en-US" dirty="0" smtClean="0"/>
              <a:t>Improved version of the „Slowly Changing Dimension“ wizard in Integration Services</a:t>
            </a:r>
          </a:p>
          <a:p>
            <a:pPr eaLnBrk="1" hangingPunct="1"/>
            <a:r>
              <a:rPr lang="en-US" dirty="0" smtClean="0"/>
              <a:t>Much faster for large dimensions (100x!)</a:t>
            </a:r>
          </a:p>
          <a:p>
            <a:pPr eaLnBrk="1" hangingPunct="1"/>
            <a:r>
              <a:rPr lang="en-US" dirty="0" smtClean="0"/>
              <a:t>More flexible in case of package modifications</a:t>
            </a:r>
          </a:p>
          <a:p>
            <a:pPr eaLnBrk="1" hangingPunct="1"/>
            <a:endParaRPr lang="en-US" dirty="0" smtClean="0"/>
          </a:p>
        </p:txBody>
      </p:sp>
      <p:pic>
        <p:nvPicPr>
          <p:cNvPr id="15364" name="Picture 2" descr="http://download.codeplex.com/Project/Download/FileDownload.aspx?ProjectName=kimballscd&amp;DownloadId=44068&amp;Build=15321">
            <a:hlinkClick r:id="rId3"/>
          </p:cNvPr>
          <p:cNvPicPr>
            <a:picLocks noChangeAspect="1" noChangeArrowheads="1"/>
          </p:cNvPicPr>
          <p:nvPr/>
        </p:nvPicPr>
        <p:blipFill>
          <a:blip r:embed="rId4" cstate="print"/>
          <a:srcRect/>
          <a:stretch>
            <a:fillRect/>
          </a:stretch>
        </p:blipFill>
        <p:spPr bwMode="auto">
          <a:xfrm>
            <a:off x="2147483647" y="-144463"/>
            <a:ext cx="304800" cy="304801"/>
          </a:xfrm>
          <a:prstGeom prst="rect">
            <a:avLst/>
          </a:prstGeom>
          <a:noFill/>
          <a:ln w="9525">
            <a:noFill/>
            <a:miter lim="800000"/>
            <a:headEnd/>
            <a:tailEnd/>
          </a:ln>
        </p:spPr>
      </p:pic>
      <p:pic>
        <p:nvPicPr>
          <p:cNvPr id="15365" name="Picture 4" descr="http://download.codeplex.com/Project/Download/FileDownload.aspx?ProjectName=kimballscd&amp;DownloadId=44068&amp;Build=15321">
            <a:hlinkClick r:id="rId3"/>
          </p:cNvPr>
          <p:cNvPicPr>
            <a:picLocks noChangeAspect="1" noChangeArrowheads="1"/>
          </p:cNvPicPr>
          <p:nvPr/>
        </p:nvPicPr>
        <p:blipFill>
          <a:blip r:embed="rId4" cstate="print"/>
          <a:srcRect/>
          <a:stretch>
            <a:fillRect/>
          </a:stretch>
        </p:blipFill>
        <p:spPr bwMode="auto">
          <a:xfrm>
            <a:off x="2147483647" y="-144463"/>
            <a:ext cx="304800" cy="304801"/>
          </a:xfrm>
          <a:prstGeom prst="rect">
            <a:avLst/>
          </a:prstGeom>
          <a:noFill/>
          <a:ln w="9525">
            <a:noFill/>
            <a:miter lim="800000"/>
            <a:headEnd/>
            <a:tailEnd/>
          </a:ln>
        </p:spPr>
      </p:pic>
      <p:pic>
        <p:nvPicPr>
          <p:cNvPr id="15366" name="Grafik 5" descr="KimballMethodSCD.gif"/>
          <p:cNvPicPr>
            <a:picLocks noChangeAspect="1"/>
          </p:cNvPicPr>
          <p:nvPr/>
        </p:nvPicPr>
        <p:blipFill>
          <a:blip r:embed="rId4" cstate="print"/>
          <a:srcRect/>
          <a:stretch>
            <a:fillRect/>
          </a:stretch>
        </p:blipFill>
        <p:spPr bwMode="auto">
          <a:xfrm>
            <a:off x="8215313" y="428625"/>
            <a:ext cx="500062" cy="500063"/>
          </a:xfrm>
          <a:prstGeom prst="rect">
            <a:avLst/>
          </a:prstGeom>
          <a:noFill/>
          <a:ln w="9525">
            <a:noFill/>
            <a:miter lim="800000"/>
            <a:headEnd/>
            <a:tailEnd/>
          </a:ln>
        </p:spPr>
      </p:pic>
      <p:pic>
        <p:nvPicPr>
          <p:cNvPr id="15367" name="Picture 6" descr="http://8c0qtw.blu.livefilestore.com/y1p-ArSUduTw0F24ZRsXLSROd7vn1c2LS_gnQ6lKswEuKN1lJhKgnT0B5YpP0Sx-2LXjU0PhLxttU-3pOS_jdYR1Q/KimballSCD.jpg"/>
          <p:cNvPicPr>
            <a:picLocks noChangeAspect="1" noChangeArrowheads="1"/>
          </p:cNvPicPr>
          <p:nvPr/>
        </p:nvPicPr>
        <p:blipFill>
          <a:blip r:embed="rId5" cstate="print"/>
          <a:srcRect/>
          <a:stretch>
            <a:fillRect/>
          </a:stretch>
        </p:blipFill>
        <p:spPr bwMode="auto">
          <a:xfrm>
            <a:off x="3483619" y="3655327"/>
            <a:ext cx="4857750" cy="20002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230188"/>
            <a:ext cx="8382000" cy="553998"/>
          </a:xfrm>
        </p:spPr>
        <p:txBody>
          <a:bodyPr/>
          <a:lstStyle/>
          <a:p>
            <a:pPr eaLnBrk="1" hangingPunct="1"/>
            <a:r>
              <a:rPr lang="en-US" sz="4000" dirty="0" smtClean="0"/>
              <a:t>Keep Track of History</a:t>
            </a:r>
          </a:p>
        </p:txBody>
      </p:sp>
      <p:sp>
        <p:nvSpPr>
          <p:cNvPr id="16387" name="Rectangle 3"/>
          <p:cNvSpPr>
            <a:spLocks noGrp="1" noChangeArrowheads="1"/>
          </p:cNvSpPr>
          <p:nvPr>
            <p:ph type="body" idx="1"/>
          </p:nvPr>
        </p:nvSpPr>
        <p:spPr/>
        <p:txBody>
          <a:bodyPr/>
          <a:lstStyle/>
          <a:p>
            <a:pPr eaLnBrk="1" hangingPunct="1"/>
            <a:r>
              <a:rPr lang="en-US" dirty="0" smtClean="0"/>
              <a:t>…according to Ralph Kimball</a:t>
            </a:r>
          </a:p>
          <a:p>
            <a:pPr lvl="1" eaLnBrk="1" hangingPunct="1"/>
            <a:r>
              <a:rPr lang="en-US" dirty="0" smtClean="0"/>
              <a:t>Type 1</a:t>
            </a:r>
          </a:p>
          <a:p>
            <a:pPr lvl="1" eaLnBrk="1" hangingPunct="1"/>
            <a:r>
              <a:rPr lang="en-US" dirty="0" smtClean="0"/>
              <a:t>Type 2</a:t>
            </a:r>
          </a:p>
          <a:p>
            <a:pPr lvl="1" eaLnBrk="1" hangingPunct="1"/>
            <a:r>
              <a:rPr lang="en-US" dirty="0" smtClean="0"/>
              <a:t>Type 3</a:t>
            </a:r>
          </a:p>
          <a:p>
            <a:pPr eaLnBrk="1" hangingPunct="1"/>
            <a:r>
              <a:rPr lang="en-US" dirty="0" smtClean="0"/>
              <a:t>One of the main reasons to create a data warehouse</a:t>
            </a:r>
          </a:p>
        </p:txBody>
      </p:sp>
      <p:pic>
        <p:nvPicPr>
          <p:cNvPr id="16388" name="Picture 2" descr="Ralph Kimball"/>
          <p:cNvPicPr>
            <a:picLocks noChangeAspect="1" noChangeArrowheads="1"/>
          </p:cNvPicPr>
          <p:nvPr/>
        </p:nvPicPr>
        <p:blipFill>
          <a:blip r:embed="rId3" cstate="print"/>
          <a:srcRect/>
          <a:stretch>
            <a:fillRect/>
          </a:stretch>
        </p:blipFill>
        <p:spPr bwMode="auto">
          <a:xfrm>
            <a:off x="6043011" y="1409173"/>
            <a:ext cx="1618555" cy="17145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hteck 56"/>
          <p:cNvSpPr/>
          <p:nvPr/>
        </p:nvSpPr>
        <p:spPr bwMode="auto">
          <a:xfrm>
            <a:off x="5120640" y="2247761"/>
            <a:ext cx="3484695" cy="26268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6" name="Rechteck 55"/>
          <p:cNvSpPr/>
          <p:nvPr/>
        </p:nvSpPr>
        <p:spPr bwMode="auto">
          <a:xfrm>
            <a:off x="5822234" y="1978429"/>
            <a:ext cx="681644" cy="26268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5" name="Rechteck 54"/>
          <p:cNvSpPr/>
          <p:nvPr/>
        </p:nvSpPr>
        <p:spPr bwMode="auto">
          <a:xfrm>
            <a:off x="7917041" y="1695796"/>
            <a:ext cx="688294" cy="26600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4" name="Rechteck 53"/>
          <p:cNvSpPr/>
          <p:nvPr/>
        </p:nvSpPr>
        <p:spPr bwMode="auto">
          <a:xfrm>
            <a:off x="6513853" y="1419814"/>
            <a:ext cx="1399863" cy="27598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echteck 21"/>
          <p:cNvSpPr/>
          <p:nvPr/>
        </p:nvSpPr>
        <p:spPr bwMode="auto">
          <a:xfrm>
            <a:off x="3407218" y="3004457"/>
            <a:ext cx="2188029" cy="783772"/>
          </a:xfrm>
          <a:prstGeom prst="rect">
            <a:avLst/>
          </a:prstGeom>
          <a:solidFill>
            <a:schemeClr val="tx1"/>
          </a:solidFill>
          <a:ln>
            <a:headEnd type="none" w="med" len="med"/>
            <a:tailEnd type="none" w="med" len="med"/>
          </a:ln>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5"/>
          <p:cNvSpPr>
            <a:spLocks noGrp="1"/>
          </p:cNvSpPr>
          <p:nvPr>
            <p:ph type="title"/>
          </p:nvPr>
        </p:nvSpPr>
        <p:spPr>
          <a:xfrm>
            <a:off x="381000" y="230188"/>
            <a:ext cx="8382000" cy="553998"/>
          </a:xfrm>
        </p:spPr>
        <p:txBody>
          <a:bodyPr/>
          <a:lstStyle/>
          <a:p>
            <a:r>
              <a:rPr sz="4000" dirty="0" smtClean="0"/>
              <a:t>Slowly Changing Dimensions</a:t>
            </a:r>
            <a:endParaRPr lang="en-US" sz="4000" dirty="0"/>
          </a:p>
        </p:txBody>
      </p:sp>
      <p:graphicFrame>
        <p:nvGraphicFramePr>
          <p:cNvPr id="4" name="Content Placeholder 3"/>
          <p:cNvGraphicFramePr>
            <a:graphicFrameLocks noGrp="1"/>
          </p:cNvGraphicFramePr>
          <p:nvPr>
            <p:ph idx="1"/>
          </p:nvPr>
        </p:nvGraphicFramePr>
        <p:xfrm>
          <a:off x="348343" y="839695"/>
          <a:ext cx="3603170" cy="1417320"/>
        </p:xfrm>
        <a:graphic>
          <a:graphicData uri="http://schemas.openxmlformats.org/drawingml/2006/table">
            <a:tbl>
              <a:tblPr firstRow="1" bandRow="1">
                <a:tableStyleId>{0E3FDE45-AF77-4B5C-9715-49D594BDF05E}</a:tableStyleId>
              </a:tblPr>
              <a:tblGrid>
                <a:gridCol w="720634"/>
                <a:gridCol w="720634"/>
                <a:gridCol w="720634"/>
                <a:gridCol w="720634"/>
                <a:gridCol w="720634"/>
              </a:tblGrid>
              <a:tr h="287508">
                <a:tc gridSpan="5">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Dimension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264116">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Zhu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Content Placeholder 3"/>
          <p:cNvGraphicFramePr>
            <a:graphicFrameLocks/>
          </p:cNvGraphicFramePr>
          <p:nvPr/>
        </p:nvGraphicFramePr>
        <p:xfrm>
          <a:off x="5116285" y="774854"/>
          <a:ext cx="3494315" cy="1739412"/>
        </p:xfrm>
        <a:graphic>
          <a:graphicData uri="http://schemas.openxmlformats.org/drawingml/2006/table">
            <a:tbl>
              <a:tblPr firstRow="1" bandRow="1">
                <a:tableStyleId>{0E3FDE45-AF77-4B5C-9715-49D594BDF05E}</a:tableStyleId>
              </a:tblPr>
              <a:tblGrid>
                <a:gridCol w="698863"/>
                <a:gridCol w="698863"/>
                <a:gridCol w="698863"/>
                <a:gridCol w="698863"/>
                <a:gridCol w="698863"/>
              </a:tblGrid>
              <a:tr h="307703">
                <a:tc gridSpan="5">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Source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217202">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Smith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11100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Doe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7" name="Grafik 5" descr="KimballMethodSCD.gif"/>
          <p:cNvPicPr>
            <a:picLocks noChangeAspect="1"/>
          </p:cNvPicPr>
          <p:nvPr/>
        </p:nvPicPr>
        <p:blipFill>
          <a:blip r:embed="rId3" cstate="print"/>
          <a:srcRect/>
          <a:stretch>
            <a:fillRect/>
          </a:stretch>
        </p:blipFill>
        <p:spPr bwMode="auto">
          <a:xfrm>
            <a:off x="3588870" y="3048002"/>
            <a:ext cx="656545" cy="656547"/>
          </a:xfrm>
          <a:prstGeom prst="rect">
            <a:avLst/>
          </a:prstGeom>
          <a:noFill/>
          <a:ln w="9525">
            <a:noFill/>
            <a:miter lim="800000"/>
            <a:headEnd/>
            <a:tailEnd/>
          </a:ln>
        </p:spPr>
      </p:pic>
      <p:cxnSp>
        <p:nvCxnSpPr>
          <p:cNvPr id="12" name="Gewinkelte Verbindung 11"/>
          <p:cNvCxnSpPr/>
          <p:nvPr/>
        </p:nvCxnSpPr>
        <p:spPr>
          <a:xfrm>
            <a:off x="2242457" y="2351314"/>
            <a:ext cx="1099457" cy="936172"/>
          </a:xfrm>
          <a:prstGeom prst="bentConnector3">
            <a:avLst>
              <a:gd name="adj1" fmla="val -1485"/>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Gewinkelte Verbindung 13"/>
          <p:cNvCxnSpPr/>
          <p:nvPr/>
        </p:nvCxnSpPr>
        <p:spPr>
          <a:xfrm rot="10800000" flipV="1">
            <a:off x="5606144" y="2525484"/>
            <a:ext cx="1175661" cy="751116"/>
          </a:xfrm>
          <a:prstGeom prst="bentConnector3">
            <a:avLst>
              <a:gd name="adj1" fmla="val 0"/>
            </a:avLst>
          </a:prstGeom>
          <a:ln>
            <a:tailEnd type="arrow"/>
          </a:ln>
        </p:spPr>
        <p:style>
          <a:lnRef idx="2">
            <a:schemeClr val="accent2"/>
          </a:lnRef>
          <a:fillRef idx="0">
            <a:schemeClr val="accent2"/>
          </a:fillRef>
          <a:effectRef idx="1">
            <a:schemeClr val="accent2"/>
          </a:effectRef>
          <a:fontRef idx="minor">
            <a:schemeClr val="tx1"/>
          </a:fontRef>
        </p:style>
      </p:cxnSp>
      <p:sp>
        <p:nvSpPr>
          <p:cNvPr id="9" name="Textfeld 8"/>
          <p:cNvSpPr txBox="1"/>
          <p:nvPr/>
        </p:nvSpPr>
        <p:spPr>
          <a:xfrm>
            <a:off x="4332512" y="3069767"/>
            <a:ext cx="1088571" cy="646331"/>
          </a:xfrm>
          <a:prstGeom prst="rect">
            <a:avLst/>
          </a:prstGeom>
          <a:noFill/>
        </p:spPr>
        <p:txBody>
          <a:bodyPr wrap="square" rtlCol="0">
            <a:spAutoFit/>
          </a:bodyPr>
          <a:lstStyle/>
          <a:p>
            <a:r>
              <a:rPr lang="de-DE" dirty="0" smtClean="0">
                <a:solidFill>
                  <a:schemeClr val="bg1"/>
                </a:solidFill>
              </a:rPr>
              <a:t>Kimball SCD</a:t>
            </a:r>
            <a:endParaRPr lang="de-DE" dirty="0">
              <a:solidFill>
                <a:schemeClr val="bg1"/>
              </a:solidFill>
            </a:endParaRPr>
          </a:p>
        </p:txBody>
      </p:sp>
      <p:grpSp>
        <p:nvGrpSpPr>
          <p:cNvPr id="2" name="Gruppieren 43"/>
          <p:cNvGrpSpPr/>
          <p:nvPr/>
        </p:nvGrpSpPr>
        <p:grpSpPr>
          <a:xfrm>
            <a:off x="174171" y="3820886"/>
            <a:ext cx="3897086" cy="1135228"/>
            <a:chOff x="174171" y="3820886"/>
            <a:chExt cx="3897086" cy="1135228"/>
          </a:xfrm>
        </p:grpSpPr>
        <p:grpSp>
          <p:nvGrpSpPr>
            <p:cNvPr id="3" name="Gruppieren 19"/>
            <p:cNvGrpSpPr/>
            <p:nvPr/>
          </p:nvGrpSpPr>
          <p:grpSpPr>
            <a:xfrm>
              <a:off x="174171" y="4082147"/>
              <a:ext cx="3494315" cy="873967"/>
              <a:chOff x="174171" y="4082147"/>
              <a:chExt cx="3494315" cy="873967"/>
            </a:xfrm>
          </p:grpSpPr>
          <p:graphicFrame>
            <p:nvGraphicFramePr>
              <p:cNvPr id="16" name="Content Placeholder 3"/>
              <p:cNvGraphicFramePr>
                <a:graphicFrameLocks/>
              </p:cNvGraphicFramePr>
              <p:nvPr/>
            </p:nvGraphicFramePr>
            <p:xfrm>
              <a:off x="174171" y="4406448"/>
              <a:ext cx="3494315" cy="549666"/>
            </p:xfrm>
            <a:graphic>
              <a:graphicData uri="http://schemas.openxmlformats.org/drawingml/2006/table">
                <a:tbl>
                  <a:tblPr firstRow="1" bandRow="1">
                    <a:tableStyleId>{0E3FDE45-AF77-4B5C-9715-49D594BDF05E}</a:tableStyleId>
                  </a:tblPr>
                  <a:tblGrid>
                    <a:gridCol w="698863"/>
                    <a:gridCol w="698863"/>
                    <a:gridCol w="698863"/>
                    <a:gridCol w="698863"/>
                    <a:gridCol w="698863"/>
                  </a:tblGrid>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Doe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Smith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9" name="Textfeld 18"/>
              <p:cNvSpPr txBox="1"/>
              <p:nvPr/>
            </p:nvSpPr>
            <p:spPr>
              <a:xfrm>
                <a:off x="250371" y="4082147"/>
                <a:ext cx="613117" cy="369332"/>
              </a:xfrm>
              <a:prstGeom prst="rect">
                <a:avLst/>
              </a:prstGeom>
              <a:noFill/>
            </p:spPr>
            <p:txBody>
              <a:bodyPr wrap="none" rtlCol="0">
                <a:spAutoFit/>
              </a:bodyPr>
              <a:lstStyle/>
              <a:p>
                <a:r>
                  <a:rPr lang="de-DE" dirty="0" smtClean="0"/>
                  <a:t>New</a:t>
                </a:r>
                <a:endParaRPr lang="de-DE" dirty="0"/>
              </a:p>
            </p:txBody>
          </p:sp>
        </p:grpSp>
        <p:cxnSp>
          <p:nvCxnSpPr>
            <p:cNvPr id="27" name="Gewinkelte Verbindung 26"/>
            <p:cNvCxnSpPr/>
            <p:nvPr/>
          </p:nvCxnSpPr>
          <p:spPr>
            <a:xfrm rot="5400000">
              <a:off x="3445329" y="4054928"/>
              <a:ext cx="859970" cy="391886"/>
            </a:xfrm>
            <a:prstGeom prst="bentConnector3">
              <a:avLst>
                <a:gd name="adj1" fmla="val 100633"/>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8" name="Gruppieren 45"/>
          <p:cNvGrpSpPr/>
          <p:nvPr/>
        </p:nvGrpSpPr>
        <p:grpSpPr>
          <a:xfrm>
            <a:off x="4778831" y="3799113"/>
            <a:ext cx="3799112" cy="838625"/>
            <a:chOff x="4778831" y="3799113"/>
            <a:chExt cx="3799112" cy="838625"/>
          </a:xfrm>
        </p:grpSpPr>
        <p:grpSp>
          <p:nvGrpSpPr>
            <p:cNvPr id="10" name="Gruppieren 24"/>
            <p:cNvGrpSpPr/>
            <p:nvPr/>
          </p:nvGrpSpPr>
          <p:grpSpPr>
            <a:xfrm>
              <a:off x="5083628" y="4027709"/>
              <a:ext cx="3494315" cy="610029"/>
              <a:chOff x="5083628" y="4027709"/>
              <a:chExt cx="3494315" cy="610029"/>
            </a:xfrm>
          </p:grpSpPr>
          <p:graphicFrame>
            <p:nvGraphicFramePr>
              <p:cNvPr id="18" name="Content Placeholder 3"/>
              <p:cNvGraphicFramePr>
                <a:graphicFrameLocks/>
              </p:cNvGraphicFramePr>
              <p:nvPr/>
            </p:nvGraphicFramePr>
            <p:xfrm>
              <a:off x="5083628" y="4362905"/>
              <a:ext cx="3494315" cy="274833"/>
            </p:xfrm>
            <a:graphic>
              <a:graphicData uri="http://schemas.openxmlformats.org/drawingml/2006/table">
                <a:tbl>
                  <a:tblPr firstRow="1" bandRow="1">
                    <a:tableStyleId>{0E3FDE45-AF77-4B5C-9715-49D594BDF05E}</a:tableStyleId>
                  </a:tblPr>
                  <a:tblGrid>
                    <a:gridCol w="698863"/>
                    <a:gridCol w="698863"/>
                    <a:gridCol w="698863"/>
                    <a:gridCol w="698863"/>
                    <a:gridCol w="698863"/>
                  </a:tblGrid>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Zhu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4" name="Textfeld 23"/>
              <p:cNvSpPr txBox="1"/>
              <p:nvPr/>
            </p:nvSpPr>
            <p:spPr>
              <a:xfrm>
                <a:off x="5148941" y="4027709"/>
                <a:ext cx="1427186" cy="369332"/>
              </a:xfrm>
              <a:prstGeom prst="rect">
                <a:avLst/>
              </a:prstGeom>
              <a:noFill/>
            </p:spPr>
            <p:txBody>
              <a:bodyPr wrap="none" rtlCol="0">
                <a:spAutoFit/>
              </a:bodyPr>
              <a:lstStyle/>
              <a:p>
                <a:r>
                  <a:rPr lang="de-DE" dirty="0" err="1" smtClean="0"/>
                  <a:t>Expired</a:t>
                </a:r>
                <a:r>
                  <a:rPr lang="de-DE" dirty="0" smtClean="0"/>
                  <a:t> SCD2</a:t>
                </a:r>
                <a:endParaRPr lang="de-DE" dirty="0"/>
              </a:p>
            </p:txBody>
          </p:sp>
        </p:grpSp>
        <p:cxnSp>
          <p:nvCxnSpPr>
            <p:cNvPr id="34" name="Gewinkelte Verbindung 33"/>
            <p:cNvCxnSpPr/>
            <p:nvPr/>
          </p:nvCxnSpPr>
          <p:spPr>
            <a:xfrm rot="16200000" flipH="1">
              <a:off x="4572001" y="4005943"/>
              <a:ext cx="707575" cy="293916"/>
            </a:xfrm>
            <a:prstGeom prst="bentConnector3">
              <a:avLst>
                <a:gd name="adj1" fmla="val 99231"/>
              </a:avLst>
            </a:prstGeom>
            <a:ln>
              <a:tailEnd type="arrow"/>
            </a:ln>
          </p:spPr>
          <p:style>
            <a:lnRef idx="2">
              <a:schemeClr val="accent2"/>
            </a:lnRef>
            <a:fillRef idx="0">
              <a:schemeClr val="accent2"/>
            </a:fillRef>
            <a:effectRef idx="1">
              <a:schemeClr val="accent2"/>
            </a:effectRef>
            <a:fontRef idx="minor">
              <a:schemeClr val="tx1"/>
            </a:fontRef>
          </p:style>
        </p:cxnSp>
      </p:grpSp>
      <p:grpSp>
        <p:nvGrpSpPr>
          <p:cNvPr id="11" name="Gruppieren 44"/>
          <p:cNvGrpSpPr/>
          <p:nvPr/>
        </p:nvGrpSpPr>
        <p:grpSpPr>
          <a:xfrm>
            <a:off x="3048045" y="3832565"/>
            <a:ext cx="3494315" cy="2157692"/>
            <a:chOff x="3048045" y="3832565"/>
            <a:chExt cx="3494315" cy="2157692"/>
          </a:xfrm>
        </p:grpSpPr>
        <p:grpSp>
          <p:nvGrpSpPr>
            <p:cNvPr id="13" name="Gruppieren 22"/>
            <p:cNvGrpSpPr/>
            <p:nvPr/>
          </p:nvGrpSpPr>
          <p:grpSpPr>
            <a:xfrm>
              <a:off x="3048045" y="5105401"/>
              <a:ext cx="3494315" cy="884856"/>
              <a:chOff x="1328057" y="4898572"/>
              <a:chExt cx="3494315" cy="884856"/>
            </a:xfrm>
          </p:grpSpPr>
          <p:graphicFrame>
            <p:nvGraphicFramePr>
              <p:cNvPr id="17" name="Content Placeholder 3"/>
              <p:cNvGraphicFramePr>
                <a:graphicFrameLocks/>
              </p:cNvGraphicFramePr>
              <p:nvPr/>
            </p:nvGraphicFramePr>
            <p:xfrm>
              <a:off x="1328057" y="5233762"/>
              <a:ext cx="3494315" cy="549666"/>
            </p:xfrm>
            <a:graphic>
              <a:graphicData uri="http://schemas.openxmlformats.org/drawingml/2006/table">
                <a:tbl>
                  <a:tblPr firstRow="1" bandRow="1">
                    <a:tableStyleId>{0E3FDE45-AF77-4B5C-9715-49D594BDF05E}</a:tableStyleId>
                  </a:tblPr>
                  <a:tblGrid>
                    <a:gridCol w="698863"/>
                    <a:gridCol w="698863"/>
                    <a:gridCol w="698863"/>
                    <a:gridCol w="698863"/>
                    <a:gridCol w="698863"/>
                  </a:tblGrid>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11013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1" name="Textfeld 20"/>
              <p:cNvSpPr txBox="1"/>
              <p:nvPr/>
            </p:nvSpPr>
            <p:spPr>
              <a:xfrm>
                <a:off x="1382484" y="4898572"/>
                <a:ext cx="1537793" cy="369332"/>
              </a:xfrm>
              <a:prstGeom prst="rect">
                <a:avLst/>
              </a:prstGeom>
              <a:noFill/>
            </p:spPr>
            <p:txBody>
              <a:bodyPr wrap="none" rtlCol="0">
                <a:spAutoFit/>
              </a:bodyPr>
              <a:lstStyle/>
              <a:p>
                <a:r>
                  <a:rPr lang="de-DE" dirty="0" smtClean="0"/>
                  <a:t>Updated SCD1</a:t>
                </a:r>
                <a:endParaRPr lang="de-DE" dirty="0"/>
              </a:p>
            </p:txBody>
          </p:sp>
        </p:grpSp>
        <p:cxnSp>
          <p:nvCxnSpPr>
            <p:cNvPr id="43" name="Gerade Verbindung mit Pfeil 42"/>
            <p:cNvCxnSpPr/>
            <p:nvPr/>
          </p:nvCxnSpPr>
          <p:spPr>
            <a:xfrm rot="5400000">
              <a:off x="3815443" y="4446814"/>
              <a:ext cx="1230086"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graphicFrame>
        <p:nvGraphicFramePr>
          <p:cNvPr id="47" name="Content Placeholder 3"/>
          <p:cNvGraphicFramePr>
            <a:graphicFrameLocks noGrp="1"/>
          </p:cNvGraphicFramePr>
          <p:nvPr>
            <p:ph idx="1"/>
          </p:nvPr>
        </p:nvGraphicFramePr>
        <p:xfrm>
          <a:off x="5063139" y="778222"/>
          <a:ext cx="3603170" cy="1417320"/>
        </p:xfrm>
        <a:graphic>
          <a:graphicData uri="http://schemas.openxmlformats.org/drawingml/2006/table">
            <a:tbl>
              <a:tblPr firstRow="1" bandRow="1">
                <a:tableStyleId>{0E3FDE45-AF77-4B5C-9715-49D594BDF05E}</a:tableStyleId>
              </a:tblPr>
              <a:tblGrid>
                <a:gridCol w="720634"/>
                <a:gridCol w="720634"/>
                <a:gridCol w="720634"/>
                <a:gridCol w="720634"/>
                <a:gridCol w="720634"/>
              </a:tblGrid>
              <a:tr h="287508">
                <a:tc gridSpan="5">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Source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264116">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Zhu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cxnSp>
        <p:nvCxnSpPr>
          <p:cNvPr id="48" name="Gewinkelte Verbindung 47"/>
          <p:cNvCxnSpPr/>
          <p:nvPr/>
        </p:nvCxnSpPr>
        <p:spPr>
          <a:xfrm rot="16200000" flipV="1">
            <a:off x="2411185" y="2367643"/>
            <a:ext cx="1001488" cy="881743"/>
          </a:xfrm>
          <a:prstGeom prst="bentConnector3">
            <a:avLst>
              <a:gd name="adj1" fmla="val 2174"/>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8"/>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2"/>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6" grpId="0" animBg="1"/>
      <p:bldP spid="55" grpId="0" animBg="1"/>
      <p:bldP spid="5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hteck 56"/>
          <p:cNvSpPr/>
          <p:nvPr/>
        </p:nvSpPr>
        <p:spPr bwMode="auto">
          <a:xfrm>
            <a:off x="5120640" y="2247761"/>
            <a:ext cx="3484695" cy="26268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6" name="Rechteck 55"/>
          <p:cNvSpPr/>
          <p:nvPr/>
        </p:nvSpPr>
        <p:spPr bwMode="auto">
          <a:xfrm>
            <a:off x="5822234" y="1978429"/>
            <a:ext cx="681644" cy="26268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5" name="Rechteck 54"/>
          <p:cNvSpPr/>
          <p:nvPr/>
        </p:nvSpPr>
        <p:spPr bwMode="auto">
          <a:xfrm>
            <a:off x="7917041" y="1695796"/>
            <a:ext cx="688294" cy="266008"/>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4" name="Rechteck 53"/>
          <p:cNvSpPr/>
          <p:nvPr/>
        </p:nvSpPr>
        <p:spPr bwMode="auto">
          <a:xfrm>
            <a:off x="6513853" y="1419814"/>
            <a:ext cx="1399863" cy="27598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2" name="Rechteck 21"/>
          <p:cNvSpPr/>
          <p:nvPr/>
        </p:nvSpPr>
        <p:spPr bwMode="auto">
          <a:xfrm>
            <a:off x="3407218" y="3004457"/>
            <a:ext cx="2188029" cy="783772"/>
          </a:xfrm>
          <a:prstGeom prst="rect">
            <a:avLst/>
          </a:prstGeom>
          <a:solidFill>
            <a:schemeClr val="tx1"/>
          </a:solidFill>
          <a:ln>
            <a:headEnd type="none" w="med" len="med"/>
            <a:tailEnd type="none" w="med" len="med"/>
          </a:ln>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 name="Title 5"/>
          <p:cNvSpPr>
            <a:spLocks noGrp="1"/>
          </p:cNvSpPr>
          <p:nvPr>
            <p:ph type="title"/>
          </p:nvPr>
        </p:nvSpPr>
        <p:spPr>
          <a:xfrm>
            <a:off x="381000" y="230188"/>
            <a:ext cx="8382000" cy="553998"/>
          </a:xfrm>
        </p:spPr>
        <p:txBody>
          <a:bodyPr/>
          <a:lstStyle/>
          <a:p>
            <a:r>
              <a:rPr sz="4000" dirty="0" smtClean="0"/>
              <a:t>Slowly Changing Dimensions</a:t>
            </a:r>
            <a:endParaRPr lang="en-US" sz="4000" dirty="0"/>
          </a:p>
        </p:txBody>
      </p:sp>
      <p:graphicFrame>
        <p:nvGraphicFramePr>
          <p:cNvPr id="4" name="Content Placeholder 3"/>
          <p:cNvGraphicFramePr>
            <a:graphicFrameLocks noGrp="1"/>
          </p:cNvGraphicFramePr>
          <p:nvPr>
            <p:ph idx="1"/>
          </p:nvPr>
        </p:nvGraphicFramePr>
        <p:xfrm>
          <a:off x="348343" y="839695"/>
          <a:ext cx="3603170" cy="1417320"/>
        </p:xfrm>
        <a:graphic>
          <a:graphicData uri="http://schemas.openxmlformats.org/drawingml/2006/table">
            <a:tbl>
              <a:tblPr firstRow="1" bandRow="1">
                <a:tableStyleId>{0E3FDE45-AF77-4B5C-9715-49D594BDF05E}</a:tableStyleId>
              </a:tblPr>
              <a:tblGrid>
                <a:gridCol w="720634"/>
                <a:gridCol w="720634"/>
                <a:gridCol w="720634"/>
                <a:gridCol w="720634"/>
                <a:gridCol w="720634"/>
              </a:tblGrid>
              <a:tr h="287508">
                <a:tc gridSpan="5">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Dimension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264116">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Zhu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6557">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Content Placeholder 3"/>
          <p:cNvGraphicFramePr>
            <a:graphicFrameLocks/>
          </p:cNvGraphicFramePr>
          <p:nvPr/>
        </p:nvGraphicFramePr>
        <p:xfrm>
          <a:off x="5116285" y="774854"/>
          <a:ext cx="3494315" cy="1739412"/>
        </p:xfrm>
        <a:graphic>
          <a:graphicData uri="http://schemas.openxmlformats.org/drawingml/2006/table">
            <a:tbl>
              <a:tblPr firstRow="1" bandRow="1">
                <a:tableStyleId>{0E3FDE45-AF77-4B5C-9715-49D594BDF05E}</a:tableStyleId>
              </a:tblPr>
              <a:tblGrid>
                <a:gridCol w="698863"/>
                <a:gridCol w="698863"/>
                <a:gridCol w="698863"/>
                <a:gridCol w="698863"/>
                <a:gridCol w="698863"/>
              </a:tblGrid>
              <a:tr h="307703">
                <a:tc gridSpan="5">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Source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217202">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Smith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11100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Doe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1" i="1"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7" name="Grafik 5" descr="KimballMethodSCD.gif"/>
          <p:cNvPicPr>
            <a:picLocks noChangeAspect="1"/>
          </p:cNvPicPr>
          <p:nvPr/>
        </p:nvPicPr>
        <p:blipFill>
          <a:blip r:embed="rId3" cstate="print"/>
          <a:srcRect/>
          <a:stretch>
            <a:fillRect/>
          </a:stretch>
        </p:blipFill>
        <p:spPr bwMode="auto">
          <a:xfrm>
            <a:off x="3588870" y="3048002"/>
            <a:ext cx="656545" cy="656547"/>
          </a:xfrm>
          <a:prstGeom prst="rect">
            <a:avLst/>
          </a:prstGeom>
          <a:noFill/>
          <a:ln w="9525">
            <a:noFill/>
            <a:miter lim="800000"/>
            <a:headEnd/>
            <a:tailEnd/>
          </a:ln>
        </p:spPr>
      </p:pic>
      <p:cxnSp>
        <p:nvCxnSpPr>
          <p:cNvPr id="12" name="Gewinkelte Verbindung 11"/>
          <p:cNvCxnSpPr/>
          <p:nvPr/>
        </p:nvCxnSpPr>
        <p:spPr>
          <a:xfrm>
            <a:off x="2242457" y="2351314"/>
            <a:ext cx="1099457" cy="936172"/>
          </a:xfrm>
          <a:prstGeom prst="bentConnector3">
            <a:avLst>
              <a:gd name="adj1" fmla="val -1485"/>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4" name="Gewinkelte Verbindung 13"/>
          <p:cNvCxnSpPr/>
          <p:nvPr/>
        </p:nvCxnSpPr>
        <p:spPr>
          <a:xfrm rot="10800000" flipV="1">
            <a:off x="5606144" y="2525484"/>
            <a:ext cx="1175661" cy="751116"/>
          </a:xfrm>
          <a:prstGeom prst="bentConnector3">
            <a:avLst>
              <a:gd name="adj1" fmla="val 0"/>
            </a:avLst>
          </a:prstGeom>
          <a:ln>
            <a:tailEnd type="arrow"/>
          </a:ln>
        </p:spPr>
        <p:style>
          <a:lnRef idx="2">
            <a:schemeClr val="accent2"/>
          </a:lnRef>
          <a:fillRef idx="0">
            <a:schemeClr val="accent2"/>
          </a:fillRef>
          <a:effectRef idx="1">
            <a:schemeClr val="accent2"/>
          </a:effectRef>
          <a:fontRef idx="minor">
            <a:schemeClr val="tx1"/>
          </a:fontRef>
        </p:style>
      </p:cxnSp>
      <p:sp>
        <p:nvSpPr>
          <p:cNvPr id="9" name="Textfeld 8"/>
          <p:cNvSpPr txBox="1"/>
          <p:nvPr/>
        </p:nvSpPr>
        <p:spPr>
          <a:xfrm>
            <a:off x="4332512" y="3069767"/>
            <a:ext cx="1088571" cy="646331"/>
          </a:xfrm>
          <a:prstGeom prst="rect">
            <a:avLst/>
          </a:prstGeom>
          <a:noFill/>
        </p:spPr>
        <p:txBody>
          <a:bodyPr wrap="square" rtlCol="0">
            <a:spAutoFit/>
          </a:bodyPr>
          <a:lstStyle/>
          <a:p>
            <a:r>
              <a:rPr lang="de-DE" dirty="0" smtClean="0">
                <a:solidFill>
                  <a:schemeClr val="bg1"/>
                </a:solidFill>
              </a:rPr>
              <a:t>Kimball SCD</a:t>
            </a:r>
            <a:endParaRPr lang="de-DE" dirty="0">
              <a:solidFill>
                <a:schemeClr val="bg1"/>
              </a:solidFill>
            </a:endParaRPr>
          </a:p>
        </p:txBody>
      </p:sp>
      <p:graphicFrame>
        <p:nvGraphicFramePr>
          <p:cNvPr id="58" name="Content Placeholder 3"/>
          <p:cNvGraphicFramePr>
            <a:graphicFrameLocks/>
          </p:cNvGraphicFramePr>
          <p:nvPr/>
        </p:nvGraphicFramePr>
        <p:xfrm>
          <a:off x="2020898" y="4169918"/>
          <a:ext cx="4979254" cy="2014245"/>
        </p:xfrm>
        <a:graphic>
          <a:graphicData uri="http://schemas.openxmlformats.org/drawingml/2006/table">
            <a:tbl>
              <a:tblPr firstRow="1" bandRow="1">
                <a:tableStyleId>{0E3FDE45-AF77-4B5C-9715-49D594BDF05E}</a:tableStyleId>
              </a:tblPr>
              <a:tblGrid>
                <a:gridCol w="711322"/>
                <a:gridCol w="711322"/>
                <a:gridCol w="711322"/>
                <a:gridCol w="711322"/>
                <a:gridCol w="711322"/>
                <a:gridCol w="711322"/>
                <a:gridCol w="711322"/>
              </a:tblGrid>
              <a:tr h="307703">
                <a:tc gridSpan="7">
                  <a:txBody>
                    <a:bodyPr/>
                    <a:lstStyle/>
                    <a:p>
                      <a:pPr marL="0" algn="ctr" defTabSz="914099" rtl="0" eaLnBrk="1" fontAlgn="base" latinLnBrk="0" hangingPunct="1">
                        <a:spcBef>
                          <a:spcPct val="0"/>
                        </a:spcBef>
                        <a:spcAft>
                          <a:spcPct val="0"/>
                        </a:spcAft>
                      </a:pPr>
                      <a:r>
                        <a:rPr lang="en-US" sz="1800" kern="1200" dirty="0" smtClean="0">
                          <a:effectLst>
                            <a:outerShdw blurRad="38100" dist="38100" dir="2700000" algn="tl">
                              <a:srgbClr val="000000">
                                <a:alpha val="43137"/>
                              </a:srgbClr>
                            </a:outerShdw>
                          </a:effectLst>
                        </a:rPr>
                        <a:t>Customer Dimension Table</a:t>
                      </a: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1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202">
                <a:tc>
                  <a:txBody>
                    <a:bodyPr/>
                    <a:lstStyle/>
                    <a:p>
                      <a:pPr marL="0" algn="ctr" defTabSz="914099" rtl="0" eaLnBrk="1" fontAlgn="base" latinLnBrk="0" hangingPunct="1">
                        <a:spcBef>
                          <a:spcPct val="0"/>
                        </a:spcBef>
                        <a:spcAft>
                          <a:spcPct val="0"/>
                        </a:spcAft>
                        <a:defRPr/>
                      </a:pPr>
                      <a:r>
                        <a:rPr lang="en-US" sz="1200" b="1" kern="1200" dirty="0" smtClean="0">
                          <a:solidFill>
                            <a:srgbClr val="FFFFFF"/>
                          </a:solidFill>
                          <a:effectLst>
                            <a:outerShdw blurRad="38100" dist="38100" dir="2700000" algn="tl">
                              <a:srgbClr val="000000">
                                <a:alpha val="43137"/>
                              </a:srgbClr>
                            </a:outerShdw>
                          </a:effectLst>
                          <a:latin typeface="+mn-lt"/>
                          <a:ea typeface="+mn-ea"/>
                          <a:cs typeface="+mn-cs"/>
                        </a:rPr>
                        <a:t>ID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Key</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FName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err="1" smtClean="0">
                          <a:effectLst>
                            <a:outerShdw blurRad="38100" dist="38100" dir="2700000" algn="tl">
                              <a:srgbClr val="000000">
                                <a:alpha val="43137"/>
                              </a:srgbClr>
                            </a:outerShdw>
                          </a:effectLst>
                        </a:rPr>
                        <a:t>LName</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Married</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effectLst>
                            <a:outerShdw blurRad="38100" dist="38100" dir="2700000" algn="tl">
                              <a:srgbClr val="000000">
                                <a:alpha val="43137"/>
                              </a:srgbClr>
                            </a:outerShdw>
                          </a:effectLst>
                        </a:rPr>
                        <a:t>Cars</a:t>
                      </a:r>
                      <a:endParaRPr lang="en-US" sz="12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200" b="1" kern="1200" dirty="0" smtClean="0">
                          <a:solidFill>
                            <a:srgbClr val="FFFFFF"/>
                          </a:solidFill>
                          <a:effectLst>
                            <a:outerShdw blurRad="38100" dist="38100" dir="2700000" algn="tl">
                              <a:srgbClr val="000000">
                                <a:alpha val="43137"/>
                              </a:srgbClr>
                            </a:outerShdw>
                          </a:effectLst>
                          <a:latin typeface="+mn-lt"/>
                          <a:ea typeface="+mn-ea"/>
                          <a:cs typeface="+mn-cs"/>
                        </a:rPr>
                        <a:t>Active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Zhu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207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Elizabeth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Johnson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Jenkins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815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John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Doe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833">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816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11003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Christy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Smith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099" rtl="0" eaLnBrk="1" fontAlgn="base" latinLnBrk="0" hangingPunct="1">
                        <a:spcBef>
                          <a:spcPct val="0"/>
                        </a:spcBef>
                        <a:spcAft>
                          <a:spcPct val="0"/>
                        </a:spcAft>
                        <a:defRPr/>
                      </a:pPr>
                      <a:r>
                        <a:rPr lang="en-US" sz="1100" b="0" i="0" kern="1200" dirty="0" smtClean="0">
                          <a:solidFill>
                            <a:srgbClr val="FFFFFF"/>
                          </a:solidFill>
                          <a:effectLst>
                            <a:outerShdw blurRad="38100" dist="38100" dir="2700000" algn="tl">
                              <a:srgbClr val="000000">
                                <a:alpha val="43137"/>
                              </a:srgbClr>
                            </a:outerShdw>
                          </a:effectLst>
                          <a:latin typeface="+mn-lt"/>
                          <a:ea typeface="+mn-ea"/>
                          <a:cs typeface="+mn-cs"/>
                        </a:rPr>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solidFill>
                  <a:srgbClr val="FFFFFF"/>
                </a:solidFill>
              </a:rPr>
              <a:t>SSIS </a:t>
            </a:r>
            <a:r>
              <a:rPr lang="en-US" sz="5400" dirty="0" err="1" smtClean="0">
                <a:solidFill>
                  <a:srgbClr val="FFFFFF"/>
                </a:solidFill>
              </a:rPr>
              <a:t>KimballSCD</a:t>
            </a:r>
            <a:r>
              <a:rPr lang="en-US" sz="5400" dirty="0" smtClean="0">
                <a:solidFill>
                  <a:srgbClr val="FFFFFF"/>
                </a:solidFill>
              </a:rPr>
              <a:t> Component</a:t>
            </a:r>
            <a:endParaRPr lang="en-US" sz="5400"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Treasures for Microsoft Business Intelligence, Found on </a:t>
            </a:r>
            <a:r>
              <a:rPr lang="en-US" sz="3600" dirty="0" err="1" smtClean="0"/>
              <a:t>CodePlex</a:t>
            </a:r>
            <a:r>
              <a:rPr lang="en-US" sz="3600" dirty="0" smtClean="0"/>
              <a:t> </a:t>
            </a:r>
            <a:endParaRPr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Markus Raatz</a:t>
            </a:r>
          </a:p>
          <a:p>
            <a:r>
              <a:rPr lang="en-US" dirty="0" smtClean="0"/>
              <a:t>General Manager</a:t>
            </a:r>
            <a:endParaRPr lang="en-US" dirty="0" smtClean="0">
              <a:solidFill>
                <a:schemeClr val="tx1"/>
              </a:solidFill>
            </a:endParaRPr>
          </a:p>
          <a:p>
            <a:r>
              <a:rPr lang="en-US" dirty="0" err="1" smtClean="0">
                <a:solidFill>
                  <a:schemeClr val="tx1"/>
                </a:solidFill>
              </a:rPr>
              <a:t>ixto</a:t>
            </a:r>
            <a:r>
              <a:rPr lang="en-US" dirty="0" smtClean="0">
                <a:solidFill>
                  <a:schemeClr val="tx1"/>
                </a:solidFill>
              </a:rPr>
              <a:t> GmbH</a:t>
            </a:r>
          </a:p>
          <a:p>
            <a:r>
              <a:rPr lang="en-US" dirty="0" smtClean="0">
                <a:solidFill>
                  <a:schemeClr val="tx1"/>
                </a:solidFill>
              </a:rPr>
              <a:t>Session Code: DAT309</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381000" y="230188"/>
            <a:ext cx="8382000" cy="1052596"/>
          </a:xfrm>
        </p:spPr>
        <p:txBody>
          <a:bodyPr/>
          <a:lstStyle/>
          <a:p>
            <a:r>
              <a:rPr lang="de-DE" dirty="0" err="1" smtClean="0"/>
              <a:t>RSParamLogCache</a:t>
            </a:r>
            <a:r>
              <a:rPr lang="de-DE" dirty="0" smtClean="0"/>
              <a:t/>
            </a:r>
            <a:br>
              <a:rPr lang="de-DE" dirty="0" smtClean="0"/>
            </a:br>
            <a:r>
              <a:rPr lang="en-US" sz="2800" dirty="0" smtClean="0">
                <a:solidFill>
                  <a:schemeClr val="tx2"/>
                </a:solidFill>
              </a:rPr>
              <a:t>Reporting </a:t>
            </a:r>
            <a:r>
              <a:rPr lang="en-US" sz="2800" dirty="0">
                <a:solidFill>
                  <a:schemeClr val="tx2"/>
                </a:solidFill>
              </a:rPr>
              <a:t>Services Parameter Logging &amp; Caching </a:t>
            </a:r>
            <a:endParaRPr lang="de-DE" sz="2800" dirty="0">
              <a:solidFill>
                <a:schemeClr val="tx2"/>
              </a:solidFill>
            </a:endParaRPr>
          </a:p>
        </p:txBody>
      </p:sp>
      <p:sp>
        <p:nvSpPr>
          <p:cNvPr id="12291" name="Inhaltsplatzhalter 4"/>
          <p:cNvSpPr>
            <a:spLocks noGrp="1"/>
          </p:cNvSpPr>
          <p:nvPr>
            <p:ph idx="1"/>
          </p:nvPr>
        </p:nvSpPr>
        <p:spPr>
          <a:xfrm>
            <a:off x="642910" y="1388640"/>
            <a:ext cx="7848600" cy="4214842"/>
          </a:xfrm>
        </p:spPr>
        <p:txBody>
          <a:bodyPr/>
          <a:lstStyle/>
          <a:p>
            <a:pPr eaLnBrk="1" hangingPunct="1"/>
            <a:r>
              <a:rPr lang="en-US" dirty="0" smtClean="0"/>
              <a:t>Tracks parameter values from report execution per user</a:t>
            </a:r>
          </a:p>
          <a:p>
            <a:pPr eaLnBrk="1" hangingPunct="1"/>
            <a:r>
              <a:rPr lang="en-US" dirty="0" smtClean="0"/>
              <a:t>Saves parameter values in SQL server tables</a:t>
            </a:r>
          </a:p>
          <a:p>
            <a:pPr lvl="1"/>
            <a:r>
              <a:rPr lang="en-US" dirty="0" smtClean="0"/>
              <a:t>Sensitive user information is hashed</a:t>
            </a:r>
          </a:p>
          <a:p>
            <a:pPr eaLnBrk="1" hangingPunct="1"/>
            <a:r>
              <a:rPr lang="en-US" dirty="0" smtClean="0"/>
              <a:t>Uses them as default values for subsequent executions of the report</a:t>
            </a:r>
          </a:p>
          <a:p>
            <a:pPr eaLnBrk="1" hangingPunct="1"/>
            <a:r>
              <a:rPr lang="en-US" dirty="0" smtClean="0"/>
              <a:t>Provides execution statistics for caching</a:t>
            </a:r>
          </a:p>
        </p:txBody>
      </p:sp>
      <p:pic>
        <p:nvPicPr>
          <p:cNvPr id="63490" name="Picture 2" descr="Not the Jens K. Suessmeyer ..."/>
          <p:cNvPicPr>
            <a:picLocks noChangeAspect="1" noChangeArrowheads="1"/>
          </p:cNvPicPr>
          <p:nvPr/>
        </p:nvPicPr>
        <p:blipFill>
          <a:blip r:embed="rId3"/>
          <a:srcRect r="30709"/>
          <a:stretch>
            <a:fillRect/>
          </a:stretch>
        </p:blipFill>
        <p:spPr bwMode="auto">
          <a:xfrm>
            <a:off x="7902990" y="188204"/>
            <a:ext cx="902913" cy="1042481"/>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solidFill>
                  <a:srgbClr val="FFFFFF"/>
                </a:solidFill>
              </a:rPr>
              <a:t>Reporting Services </a:t>
            </a:r>
            <a:r>
              <a:rPr lang="en-US" sz="4400" dirty="0" err="1" smtClean="0">
                <a:solidFill>
                  <a:srgbClr val="FFFFFF"/>
                </a:solidFill>
              </a:rPr>
              <a:t>ParamLogCache</a:t>
            </a:r>
            <a:endParaRPr lang="en-US" sz="4400"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de-DE" dirty="0" smtClean="0"/>
              <a:t>…</a:t>
            </a:r>
            <a:r>
              <a:rPr lang="de-DE" dirty="0" err="1" smtClean="0"/>
              <a:t>and</a:t>
            </a:r>
            <a:r>
              <a:rPr lang="de-DE" dirty="0" smtClean="0"/>
              <a:t> </a:t>
            </a:r>
            <a:r>
              <a:rPr lang="de-DE" dirty="0" err="1" smtClean="0"/>
              <a:t>there‘s</a:t>
            </a:r>
            <a:r>
              <a:rPr lang="de-DE" dirty="0" smtClean="0"/>
              <a:t> a </a:t>
            </a:r>
            <a:r>
              <a:rPr lang="de-DE" dirty="0" err="1" smtClean="0"/>
              <a:t>lot</a:t>
            </a:r>
            <a:r>
              <a:rPr lang="de-DE" dirty="0" smtClean="0"/>
              <a:t> </a:t>
            </a:r>
            <a:r>
              <a:rPr lang="de-DE" dirty="0" err="1" smtClean="0"/>
              <a:t>more</a:t>
            </a:r>
            <a:r>
              <a:rPr lang="de-DE" dirty="0" smtClean="0"/>
              <a:t>…</a:t>
            </a:r>
          </a:p>
        </p:txBody>
      </p:sp>
      <p:sp>
        <p:nvSpPr>
          <p:cNvPr id="22531" name="Textplatzhalter 2"/>
          <p:cNvSpPr>
            <a:spLocks noGrp="1"/>
          </p:cNvSpPr>
          <p:nvPr>
            <p:ph idx="1"/>
          </p:nvPr>
        </p:nvSpPr>
        <p:spPr/>
        <p:txBody>
          <a:bodyPr/>
          <a:lstStyle/>
          <a:p>
            <a:pPr eaLnBrk="1" hangingPunct="1"/>
            <a:r>
              <a:rPr lang="de-DE" dirty="0" smtClean="0"/>
              <a:t>ReportServer Explorer</a:t>
            </a:r>
          </a:p>
          <a:p>
            <a:pPr eaLnBrk="1" hangingPunct="1"/>
            <a:r>
              <a:rPr lang="de-DE" dirty="0" err="1" smtClean="0"/>
              <a:t>StandardCDC</a:t>
            </a:r>
            <a:endParaRPr lang="de-DE" dirty="0" smtClean="0"/>
          </a:p>
          <a:p>
            <a:pPr eaLnBrk="1" hangingPunct="1"/>
            <a:r>
              <a:rPr lang="de-DE" dirty="0" smtClean="0"/>
              <a:t>2-D Matrix </a:t>
            </a:r>
            <a:r>
              <a:rPr lang="de-DE" dirty="0" err="1" smtClean="0"/>
              <a:t>Builder</a:t>
            </a:r>
            <a:endParaRPr lang="de-DE" dirty="0" smtClean="0"/>
          </a:p>
          <a:p>
            <a:pPr eaLnBrk="1" hangingPunct="1"/>
            <a:r>
              <a:rPr lang="de-DE" dirty="0" err="1" smtClean="0"/>
              <a:t>SSRSDeployer</a:t>
            </a:r>
            <a:endParaRPr lang="de-DE" dirty="0" smtClean="0"/>
          </a:p>
          <a:p>
            <a:pPr eaLnBrk="1" hangingPunct="1"/>
            <a:r>
              <a:rPr lang="de-DE" dirty="0" err="1" smtClean="0"/>
              <a:t>PCDimNaturalize</a:t>
            </a:r>
            <a:endParaRPr lang="de-DE"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en-US" dirty="0" smtClean="0"/>
              <a:t>Conclusion</a:t>
            </a:r>
          </a:p>
        </p:txBody>
      </p:sp>
      <p:sp>
        <p:nvSpPr>
          <p:cNvPr id="3" name="Inhaltsplatzhalter 2"/>
          <p:cNvSpPr>
            <a:spLocks noGrp="1"/>
          </p:cNvSpPr>
          <p:nvPr>
            <p:ph idx="1"/>
          </p:nvPr>
        </p:nvSpPr>
        <p:spPr/>
        <p:txBody>
          <a:bodyPr/>
          <a:lstStyle/>
          <a:p>
            <a:r>
              <a:rPr lang="en-US" dirty="0" smtClean="0"/>
              <a:t>Typical for Open Source: there‘s no support…</a:t>
            </a:r>
          </a:p>
          <a:p>
            <a:r>
              <a:rPr lang="en-US" dirty="0" smtClean="0"/>
              <a:t>Mostly </a:t>
            </a:r>
            <a:r>
              <a:rPr lang="en-US" smtClean="0"/>
              <a:t>developer tools </a:t>
            </a:r>
            <a:r>
              <a:rPr lang="en-US" dirty="0" smtClean="0"/>
              <a:t>that don‘t require support</a:t>
            </a:r>
          </a:p>
          <a:p>
            <a:r>
              <a:rPr lang="en-US" dirty="0" smtClean="0"/>
              <a:t>An hour spent on </a:t>
            </a:r>
            <a:r>
              <a:rPr lang="en-US" dirty="0" err="1" smtClean="0"/>
              <a:t>Codeplex</a:t>
            </a:r>
            <a:r>
              <a:rPr lang="en-US" dirty="0" smtClean="0"/>
              <a:t> can save many days of development time</a:t>
            </a:r>
          </a:p>
          <a:p>
            <a:r>
              <a:rPr lang="en-US" dirty="0" smtClean="0"/>
              <a:t>Join the community! Post something yourself!</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4"/>
          <p:cNvSpPr>
            <a:spLocks noGrp="1"/>
          </p:cNvSpPr>
          <p:nvPr>
            <p:ph type="title"/>
          </p:nvPr>
        </p:nvSpPr>
        <p:spPr/>
        <p:txBody>
          <a:bodyPr/>
          <a:lstStyle/>
          <a:p>
            <a:pPr eaLnBrk="1" hangingPunct="1"/>
            <a:r>
              <a:rPr lang="en-US" dirty="0" err="1" smtClean="0"/>
              <a:t>Codeplex</a:t>
            </a:r>
            <a:r>
              <a:rPr lang="en-US" dirty="0" smtClean="0"/>
              <a:t> – What Is It?</a:t>
            </a:r>
          </a:p>
        </p:txBody>
      </p:sp>
      <p:sp>
        <p:nvSpPr>
          <p:cNvPr id="6147" name="Inhaltsplatzhalter 6"/>
          <p:cNvSpPr>
            <a:spLocks noGrp="1"/>
          </p:cNvSpPr>
          <p:nvPr>
            <p:ph idx="1"/>
          </p:nvPr>
        </p:nvSpPr>
        <p:spPr/>
        <p:txBody>
          <a:bodyPr/>
          <a:lstStyle/>
          <a:p>
            <a:pPr eaLnBrk="1" hangingPunct="1"/>
            <a:r>
              <a:rPr lang="en-US" dirty="0" smtClean="0"/>
              <a:t>Microsoft goes </a:t>
            </a:r>
            <a:br>
              <a:rPr lang="en-US" dirty="0" smtClean="0"/>
            </a:br>
            <a:r>
              <a:rPr lang="en-US" dirty="0" smtClean="0"/>
              <a:t>Open Source</a:t>
            </a:r>
          </a:p>
          <a:p>
            <a:pPr eaLnBrk="1" hangingPunct="1"/>
            <a:r>
              <a:rPr lang="en-US" dirty="0" smtClean="0"/>
              <a:t>Software-Projects from the community, including source code</a:t>
            </a:r>
          </a:p>
          <a:p>
            <a:pPr eaLnBrk="1" hangingPunct="1"/>
            <a:r>
              <a:rPr lang="en-US" dirty="0" smtClean="0"/>
              <a:t>Supports several licensing types:</a:t>
            </a:r>
          </a:p>
          <a:p>
            <a:pPr lvl="1" eaLnBrk="1" hangingPunct="1"/>
            <a:r>
              <a:rPr lang="en-US" sz="1200" dirty="0" smtClean="0"/>
              <a:t>Apache License 2.0, Common Development and Distribution License (CDDL), Eclipse Public License (EPL), GNU General Public License (GPL) v2, GNU Library General Public License (LGPL), Microsoft Public License (Ms-PL), Microsoft Reciprocal License (Ms-RL), Mozilla Public License 1.1 (MPL), New BSD License, The MIT License</a:t>
            </a:r>
          </a:p>
          <a:p>
            <a:pPr eaLnBrk="1" hangingPunct="1"/>
            <a:r>
              <a:rPr lang="en-US" dirty="0" smtClean="0"/>
              <a:t>Also </a:t>
            </a:r>
            <a:r>
              <a:rPr lang="en-US" i="1" dirty="0" smtClean="0"/>
              <a:t>last home</a:t>
            </a:r>
            <a:r>
              <a:rPr lang="en-US" dirty="0" smtClean="0"/>
              <a:t> of internal Microsoft projects that have been canceled</a:t>
            </a:r>
          </a:p>
          <a:p>
            <a:pPr eaLnBrk="1" hangingPunct="1"/>
            <a:r>
              <a:rPr lang="en-US" dirty="0" smtClean="0"/>
              <a:t>Source of the SQL Server samples</a:t>
            </a:r>
          </a:p>
        </p:txBody>
      </p:sp>
      <p:pic>
        <p:nvPicPr>
          <p:cNvPr id="6148" name="Picture 2"/>
          <p:cNvPicPr>
            <a:picLocks noChangeAspect="1" noChangeArrowheads="1"/>
          </p:cNvPicPr>
          <p:nvPr/>
        </p:nvPicPr>
        <p:blipFill>
          <a:blip r:embed="rId3" cstate="print"/>
          <a:srcRect/>
          <a:stretch>
            <a:fillRect/>
          </a:stretch>
        </p:blipFill>
        <p:spPr bwMode="auto">
          <a:xfrm>
            <a:off x="5418371" y="1149793"/>
            <a:ext cx="3111500" cy="10001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Treasure-Hunting</a:t>
            </a:r>
            <a:r>
              <a:rPr lang="de-DE" dirty="0" smtClean="0"/>
              <a:t> on </a:t>
            </a:r>
            <a:r>
              <a:rPr lang="de-DE" dirty="0" err="1" smtClean="0"/>
              <a:t>Codeplex</a:t>
            </a:r>
            <a:endParaRPr lang="de-DE" dirty="0"/>
          </a:p>
        </p:txBody>
      </p:sp>
      <p:grpSp>
        <p:nvGrpSpPr>
          <p:cNvPr id="8" name="Gruppieren 7"/>
          <p:cNvGrpSpPr/>
          <p:nvPr/>
        </p:nvGrpSpPr>
        <p:grpSpPr>
          <a:xfrm>
            <a:off x="468725" y="1398493"/>
            <a:ext cx="4241587" cy="3327776"/>
            <a:chOff x="468725" y="1398493"/>
            <a:chExt cx="4241587" cy="3327776"/>
          </a:xfrm>
        </p:grpSpPr>
        <p:pic>
          <p:nvPicPr>
            <p:cNvPr id="1026" name="Picture 2" descr="http://www.mousetunes.com/images/shownotes/dead-mans-chest-jack-sparrow.jpg"/>
            <p:cNvPicPr>
              <a:picLocks noChangeAspect="1" noChangeArrowheads="1"/>
            </p:cNvPicPr>
            <p:nvPr/>
          </p:nvPicPr>
          <p:blipFill>
            <a:blip r:embed="rId3"/>
            <a:srcRect/>
            <a:stretch>
              <a:fillRect/>
            </a:stretch>
          </p:blipFill>
          <p:spPr bwMode="auto">
            <a:xfrm>
              <a:off x="547594" y="1976584"/>
              <a:ext cx="4162718" cy="2749685"/>
            </a:xfrm>
            <a:prstGeom prst="rect">
              <a:avLst/>
            </a:prstGeom>
            <a:noFill/>
          </p:spPr>
        </p:pic>
        <p:sp>
          <p:nvSpPr>
            <p:cNvPr id="6" name="Textfeld 5"/>
            <p:cNvSpPr txBox="1"/>
            <p:nvPr/>
          </p:nvSpPr>
          <p:spPr>
            <a:xfrm>
              <a:off x="468725" y="1398493"/>
              <a:ext cx="2990306" cy="584775"/>
            </a:xfrm>
            <a:prstGeom prst="rect">
              <a:avLst/>
            </a:prstGeom>
            <a:noFill/>
          </p:spPr>
          <p:txBody>
            <a:bodyPr wrap="none" rtlCol="0">
              <a:spAutoFit/>
            </a:bodyPr>
            <a:lstStyle/>
            <a:p>
              <a:r>
                <a:rPr lang="de-DE" sz="3200" dirty="0" err="1" smtClean="0">
                  <a:solidFill>
                    <a:srgbClr val="99CC99"/>
                  </a:solidFill>
                </a:rPr>
                <a:t>It‘s</a:t>
              </a:r>
              <a:r>
                <a:rPr lang="de-DE" sz="3200" dirty="0" smtClean="0">
                  <a:solidFill>
                    <a:srgbClr val="99CC99"/>
                  </a:solidFill>
                </a:rPr>
                <a:t> not </a:t>
              </a:r>
              <a:r>
                <a:rPr lang="de-DE" sz="3200" dirty="0" err="1" smtClean="0">
                  <a:solidFill>
                    <a:srgbClr val="99CC99"/>
                  </a:solidFill>
                </a:rPr>
                <a:t>like</a:t>
              </a:r>
              <a:r>
                <a:rPr lang="de-DE" sz="3200" dirty="0" smtClean="0">
                  <a:solidFill>
                    <a:srgbClr val="99CC99"/>
                  </a:solidFill>
                </a:rPr>
                <a:t> </a:t>
              </a:r>
              <a:r>
                <a:rPr lang="de-DE" sz="3200" dirty="0" err="1" smtClean="0">
                  <a:solidFill>
                    <a:srgbClr val="99CC99"/>
                  </a:solidFill>
                </a:rPr>
                <a:t>this</a:t>
              </a:r>
              <a:r>
                <a:rPr lang="de-DE" sz="3200" dirty="0" smtClean="0">
                  <a:solidFill>
                    <a:srgbClr val="99CC99"/>
                  </a:solidFill>
                </a:rPr>
                <a:t>…</a:t>
              </a:r>
            </a:p>
          </p:txBody>
        </p:sp>
      </p:grpSp>
      <p:grpSp>
        <p:nvGrpSpPr>
          <p:cNvPr id="12" name="Gruppieren 11"/>
          <p:cNvGrpSpPr/>
          <p:nvPr/>
        </p:nvGrpSpPr>
        <p:grpSpPr>
          <a:xfrm>
            <a:off x="3164539" y="2005089"/>
            <a:ext cx="5403158" cy="3972596"/>
            <a:chOff x="3164539" y="2005089"/>
            <a:chExt cx="5403158" cy="3972596"/>
          </a:xfrm>
        </p:grpSpPr>
        <p:pic>
          <p:nvPicPr>
            <p:cNvPr id="1028" name="Picture 4" descr="metalldetektor i vann"/>
            <p:cNvPicPr>
              <a:picLocks noChangeAspect="1" noChangeArrowheads="1"/>
            </p:cNvPicPr>
            <p:nvPr/>
          </p:nvPicPr>
          <p:blipFill>
            <a:blip r:embed="rId4"/>
            <a:srcRect/>
            <a:stretch>
              <a:fillRect/>
            </a:stretch>
          </p:blipFill>
          <p:spPr bwMode="auto">
            <a:xfrm>
              <a:off x="6617847" y="2005089"/>
              <a:ext cx="1949850" cy="3966552"/>
            </a:xfrm>
            <a:prstGeom prst="rect">
              <a:avLst/>
            </a:prstGeom>
            <a:noFill/>
          </p:spPr>
        </p:pic>
        <p:sp>
          <p:nvSpPr>
            <p:cNvPr id="7" name="Textfeld 6"/>
            <p:cNvSpPr txBox="1"/>
            <p:nvPr/>
          </p:nvSpPr>
          <p:spPr>
            <a:xfrm>
              <a:off x="3164539" y="5392910"/>
              <a:ext cx="3428952" cy="584775"/>
            </a:xfrm>
            <a:prstGeom prst="rect">
              <a:avLst/>
            </a:prstGeom>
            <a:noFill/>
          </p:spPr>
          <p:txBody>
            <a:bodyPr wrap="none" rtlCol="0">
              <a:spAutoFit/>
            </a:bodyPr>
            <a:lstStyle/>
            <a:p>
              <a:r>
                <a:rPr lang="de-DE" sz="3200" dirty="0" smtClean="0">
                  <a:solidFill>
                    <a:srgbClr val="99CC99"/>
                  </a:solidFill>
                </a:rPr>
                <a:t>…</a:t>
              </a:r>
              <a:r>
                <a:rPr lang="de-DE" sz="3200" dirty="0" err="1" smtClean="0">
                  <a:solidFill>
                    <a:srgbClr val="99CC99"/>
                  </a:solidFill>
                </a:rPr>
                <a:t>it‘s</a:t>
              </a:r>
              <a:r>
                <a:rPr lang="de-DE" sz="3200" dirty="0" smtClean="0">
                  <a:solidFill>
                    <a:srgbClr val="99CC99"/>
                  </a:solidFill>
                </a:rPr>
                <a:t> </a:t>
              </a:r>
              <a:r>
                <a:rPr lang="de-DE" sz="3200" dirty="0" err="1" smtClean="0">
                  <a:solidFill>
                    <a:srgbClr val="99CC99"/>
                  </a:solidFill>
                </a:rPr>
                <a:t>more</a:t>
              </a:r>
              <a:r>
                <a:rPr lang="de-DE" sz="3200" dirty="0" smtClean="0">
                  <a:solidFill>
                    <a:srgbClr val="99CC99"/>
                  </a:solidFill>
                </a:rPr>
                <a:t> </a:t>
              </a:r>
              <a:r>
                <a:rPr lang="de-DE" sz="3200" dirty="0" err="1" smtClean="0">
                  <a:solidFill>
                    <a:srgbClr val="99CC99"/>
                  </a:solidFill>
                </a:rPr>
                <a:t>like</a:t>
              </a:r>
              <a:r>
                <a:rPr lang="de-DE" sz="3200" dirty="0" smtClean="0">
                  <a:solidFill>
                    <a:srgbClr val="99CC99"/>
                  </a:solidFill>
                </a:rPr>
                <a:t> </a:t>
              </a:r>
              <a:r>
                <a:rPr lang="de-DE" sz="3200" dirty="0" err="1" smtClean="0">
                  <a:solidFill>
                    <a:srgbClr val="99CC99"/>
                  </a:solidFill>
                </a:rPr>
                <a:t>this</a:t>
              </a:r>
              <a:r>
                <a:rPr lang="de-DE" sz="3200" dirty="0" smtClean="0">
                  <a:solidFill>
                    <a:srgbClr val="99CC99"/>
                  </a:solidFill>
                </a:rPr>
                <a:t>!</a:t>
              </a:r>
            </a:p>
          </p:txBody>
        </p:sp>
      </p:grpSp>
      <p:grpSp>
        <p:nvGrpSpPr>
          <p:cNvPr id="13" name="Gruppieren 12"/>
          <p:cNvGrpSpPr/>
          <p:nvPr/>
        </p:nvGrpSpPr>
        <p:grpSpPr>
          <a:xfrm>
            <a:off x="3306165" y="854715"/>
            <a:ext cx="5689778" cy="4419600"/>
            <a:chOff x="3306165" y="854715"/>
            <a:chExt cx="5689778" cy="4419600"/>
          </a:xfrm>
        </p:grpSpPr>
        <p:sp>
          <p:nvSpPr>
            <p:cNvPr id="11" name="Textfeld 10"/>
            <p:cNvSpPr txBox="1"/>
            <p:nvPr/>
          </p:nvSpPr>
          <p:spPr>
            <a:xfrm>
              <a:off x="6106241" y="911838"/>
              <a:ext cx="2889702" cy="584775"/>
            </a:xfrm>
            <a:prstGeom prst="rect">
              <a:avLst/>
            </a:prstGeom>
            <a:noFill/>
          </p:spPr>
          <p:txBody>
            <a:bodyPr wrap="none" rtlCol="0">
              <a:spAutoFit/>
            </a:bodyPr>
            <a:lstStyle/>
            <a:p>
              <a:r>
                <a:rPr lang="de-DE" sz="3200" dirty="0" err="1" smtClean="0">
                  <a:solidFill>
                    <a:srgbClr val="99CC99"/>
                  </a:solidFill>
                </a:rPr>
                <a:t>I‘ll</a:t>
              </a:r>
              <a:r>
                <a:rPr lang="de-DE" sz="3200" dirty="0" smtClean="0">
                  <a:solidFill>
                    <a:srgbClr val="99CC99"/>
                  </a:solidFill>
                </a:rPr>
                <a:t> </a:t>
              </a:r>
              <a:r>
                <a:rPr lang="de-DE" sz="3200" dirty="0" err="1" smtClean="0">
                  <a:solidFill>
                    <a:srgbClr val="99CC99"/>
                  </a:solidFill>
                </a:rPr>
                <a:t>give</a:t>
              </a:r>
              <a:r>
                <a:rPr lang="de-DE" sz="3200" dirty="0" smtClean="0">
                  <a:solidFill>
                    <a:srgbClr val="99CC99"/>
                  </a:solidFill>
                </a:rPr>
                <a:t> </a:t>
              </a:r>
              <a:r>
                <a:rPr lang="de-DE" sz="3200" dirty="0" err="1" smtClean="0">
                  <a:solidFill>
                    <a:srgbClr val="99CC99"/>
                  </a:solidFill>
                </a:rPr>
                <a:t>you</a:t>
              </a:r>
              <a:r>
                <a:rPr lang="de-DE" sz="3200" dirty="0" smtClean="0">
                  <a:solidFill>
                    <a:srgbClr val="99CC99"/>
                  </a:solidFill>
                </a:rPr>
                <a:t> </a:t>
              </a:r>
              <a:r>
                <a:rPr lang="de-DE" sz="3200" dirty="0" err="1" smtClean="0">
                  <a:solidFill>
                    <a:srgbClr val="99CC99"/>
                  </a:solidFill>
                </a:rPr>
                <a:t>this</a:t>
              </a:r>
              <a:r>
                <a:rPr lang="de-DE" sz="3200" dirty="0" smtClean="0">
                  <a:solidFill>
                    <a:srgbClr val="99CC99"/>
                  </a:solidFill>
                </a:rPr>
                <a:t>!</a:t>
              </a:r>
            </a:p>
          </p:txBody>
        </p:sp>
        <p:pic>
          <p:nvPicPr>
            <p:cNvPr id="1030" name="Picture 6" descr="http://my.newegypt.us/ForbesN/images/treasure-map.gif"/>
            <p:cNvPicPr>
              <a:picLocks noChangeAspect="1" noChangeArrowheads="1"/>
            </p:cNvPicPr>
            <p:nvPr/>
          </p:nvPicPr>
          <p:blipFill>
            <a:blip r:embed="rId5"/>
            <a:srcRect/>
            <a:stretch>
              <a:fillRect/>
            </a:stretch>
          </p:blipFill>
          <p:spPr bwMode="auto">
            <a:xfrm rot="1923999">
              <a:off x="3306165" y="854715"/>
              <a:ext cx="2857500" cy="4419600"/>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4"/>
          <p:cNvSpPr>
            <a:spLocks noGrp="1"/>
          </p:cNvSpPr>
          <p:nvPr>
            <p:ph type="title"/>
          </p:nvPr>
        </p:nvSpPr>
        <p:spPr/>
        <p:txBody>
          <a:bodyPr/>
          <a:lstStyle/>
          <a:p>
            <a:pPr eaLnBrk="1" hangingPunct="1"/>
            <a:r>
              <a:rPr lang="de-DE" dirty="0" smtClean="0"/>
              <a:t>BIDS </a:t>
            </a:r>
            <a:r>
              <a:rPr lang="de-DE" dirty="0" err="1" smtClean="0"/>
              <a:t>Helper</a:t>
            </a:r>
            <a:endParaRPr lang="de-DE" dirty="0" smtClean="0"/>
          </a:p>
        </p:txBody>
      </p:sp>
      <p:sp>
        <p:nvSpPr>
          <p:cNvPr id="7171" name="Inhaltsplatzhalter 6"/>
          <p:cNvSpPr>
            <a:spLocks noGrp="1"/>
          </p:cNvSpPr>
          <p:nvPr>
            <p:ph idx="1"/>
          </p:nvPr>
        </p:nvSpPr>
        <p:spPr/>
        <p:txBody>
          <a:bodyPr/>
          <a:lstStyle/>
          <a:p>
            <a:pPr eaLnBrk="1" hangingPunct="1"/>
            <a:r>
              <a:rPr lang="en-US" dirty="0" smtClean="0"/>
              <a:t>BI Development Studio add-in</a:t>
            </a:r>
          </a:p>
          <a:p>
            <a:pPr lvl="1" eaLnBrk="1" hangingPunct="1"/>
            <a:r>
              <a:rPr lang="en-US" dirty="0" smtClean="0"/>
              <a:t>Available for SQL 2005 and SQL 2008</a:t>
            </a:r>
            <a:br>
              <a:rPr lang="en-US" dirty="0" smtClean="0"/>
            </a:br>
            <a:endParaRPr lang="en-US" dirty="0" smtClean="0"/>
          </a:p>
          <a:p>
            <a:pPr eaLnBrk="1" hangingPunct="1"/>
            <a:r>
              <a:rPr lang="en-US" dirty="0" smtClean="0"/>
              <a:t>Brings features of SQL 2008 to SQL 2005</a:t>
            </a:r>
            <a:br>
              <a:rPr lang="en-US" dirty="0" smtClean="0"/>
            </a:br>
            <a:endParaRPr lang="en-US" dirty="0" smtClean="0"/>
          </a:p>
          <a:p>
            <a:pPr eaLnBrk="1" hangingPunct="1"/>
            <a:r>
              <a:rPr lang="en-US" dirty="0" smtClean="0"/>
              <a:t>Winner of the „SQL Heroes 2008“-contest  on MSDN</a:t>
            </a:r>
          </a:p>
          <a:p>
            <a:pPr eaLnBrk="1" hangingPunct="1"/>
            <a:endParaRPr lang="en-US" dirty="0" smtClean="0"/>
          </a:p>
        </p:txBody>
      </p:sp>
      <p:pic>
        <p:nvPicPr>
          <p:cNvPr id="7172" name="Picture 1"/>
          <p:cNvPicPr>
            <a:picLocks noChangeAspect="1" noChangeArrowheads="1"/>
          </p:cNvPicPr>
          <p:nvPr/>
        </p:nvPicPr>
        <p:blipFill>
          <a:blip r:embed="rId3" cstate="print"/>
          <a:srcRect/>
          <a:stretch>
            <a:fillRect/>
          </a:stretch>
        </p:blipFill>
        <p:spPr bwMode="auto">
          <a:xfrm>
            <a:off x="7929563" y="428604"/>
            <a:ext cx="809625" cy="685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9"/>
          <p:cNvPicPr>
            <a:picLocks noChangeAspect="1" noChangeArrowheads="1"/>
          </p:cNvPicPr>
          <p:nvPr/>
        </p:nvPicPr>
        <p:blipFill>
          <a:blip r:embed="rId3" cstate="print"/>
          <a:srcRect/>
          <a:stretch>
            <a:fillRect/>
          </a:stretch>
        </p:blipFill>
        <p:spPr bwMode="auto">
          <a:xfrm>
            <a:off x="4972851" y="1546882"/>
            <a:ext cx="3810000" cy="1828800"/>
          </a:xfrm>
          <a:prstGeom prst="rect">
            <a:avLst/>
          </a:prstGeom>
          <a:noFill/>
          <a:ln w="9525">
            <a:noFill/>
            <a:miter lim="800000"/>
            <a:headEnd/>
            <a:tailEnd/>
          </a:ln>
        </p:spPr>
      </p:pic>
      <p:sp>
        <p:nvSpPr>
          <p:cNvPr id="8195" name="Titel 4"/>
          <p:cNvSpPr>
            <a:spLocks noGrp="1"/>
          </p:cNvSpPr>
          <p:nvPr>
            <p:ph type="title"/>
          </p:nvPr>
        </p:nvSpPr>
        <p:spPr>
          <a:xfrm>
            <a:off x="381000" y="230188"/>
            <a:ext cx="8382000" cy="1163395"/>
          </a:xfrm>
        </p:spPr>
        <p:txBody>
          <a:bodyPr/>
          <a:lstStyle/>
          <a:p>
            <a:r>
              <a:rPr lang="de-DE" dirty="0" smtClean="0"/>
              <a:t>BIDS </a:t>
            </a:r>
            <a:r>
              <a:rPr lang="de-DE" dirty="0" err="1" smtClean="0"/>
              <a:t>Helper</a:t>
            </a:r>
            <a:r>
              <a:rPr lang="de-DE" dirty="0" smtClean="0"/>
              <a:t/>
            </a:r>
            <a:br>
              <a:rPr lang="de-DE" dirty="0" smtClean="0"/>
            </a:br>
            <a:r>
              <a:rPr lang="de-DE" sz="3600" dirty="0">
                <a:solidFill>
                  <a:schemeClr val="tx2"/>
                </a:solidFill>
              </a:rPr>
              <a:t>Analysis </a:t>
            </a:r>
            <a:r>
              <a:rPr lang="de-DE" sz="3600" dirty="0" smtClean="0">
                <a:solidFill>
                  <a:schemeClr val="tx2"/>
                </a:solidFill>
              </a:rPr>
              <a:t>Services</a:t>
            </a:r>
            <a:endParaRPr lang="de-DE" sz="3600" dirty="0">
              <a:solidFill>
                <a:schemeClr val="tx2"/>
              </a:solidFill>
            </a:endParaRPr>
          </a:p>
        </p:txBody>
      </p:sp>
      <p:sp>
        <p:nvSpPr>
          <p:cNvPr id="8196" name="Inhaltsplatzhalter 6"/>
          <p:cNvSpPr>
            <a:spLocks noGrp="1"/>
          </p:cNvSpPr>
          <p:nvPr>
            <p:ph idx="1"/>
          </p:nvPr>
        </p:nvSpPr>
        <p:spPr>
          <a:xfrm>
            <a:off x="381000" y="1927703"/>
            <a:ext cx="8382000" cy="4226608"/>
          </a:xfrm>
        </p:spPr>
        <p:txBody>
          <a:bodyPr/>
          <a:lstStyle/>
          <a:p>
            <a:pPr eaLnBrk="1" hangingPunct="1"/>
            <a:r>
              <a:rPr lang="de-DE" dirty="0" smtClean="0"/>
              <a:t>Display Attribute </a:t>
            </a:r>
            <a:br>
              <a:rPr lang="de-DE" dirty="0" smtClean="0"/>
            </a:br>
            <a:r>
              <a:rPr lang="de-DE" dirty="0" err="1" smtClean="0"/>
              <a:t>Relationships</a:t>
            </a:r>
            <a:endParaRPr lang="de-DE" dirty="0" smtClean="0"/>
          </a:p>
          <a:p>
            <a:pPr eaLnBrk="1" hangingPunct="1"/>
            <a:r>
              <a:rPr lang="de-DE" dirty="0" smtClean="0"/>
              <a:t>Dimension </a:t>
            </a:r>
            <a:r>
              <a:rPr lang="de-DE" dirty="0" err="1" smtClean="0"/>
              <a:t>Health</a:t>
            </a:r>
            <a:r>
              <a:rPr lang="de-DE" dirty="0" smtClean="0"/>
              <a:t> Check</a:t>
            </a:r>
          </a:p>
          <a:p>
            <a:pPr eaLnBrk="1" hangingPunct="1"/>
            <a:r>
              <a:rPr lang="de-DE" dirty="0" err="1" smtClean="0"/>
              <a:t>PrinterFriendly</a:t>
            </a:r>
            <a:r>
              <a:rPr lang="de-DE" dirty="0" smtClean="0"/>
              <a:t> Dimension </a:t>
            </a:r>
            <a:br>
              <a:rPr lang="de-DE" dirty="0" smtClean="0"/>
            </a:br>
            <a:r>
              <a:rPr lang="de-DE" dirty="0" err="1" smtClean="0"/>
              <a:t>Usage</a:t>
            </a:r>
            <a:endParaRPr lang="de-DE" dirty="0" smtClean="0"/>
          </a:p>
          <a:p>
            <a:pPr eaLnBrk="1" hangingPunct="1"/>
            <a:r>
              <a:rPr lang="de-DE" dirty="0" err="1" smtClean="0"/>
              <a:t>Deploy</a:t>
            </a:r>
            <a:r>
              <a:rPr lang="de-DE" dirty="0" smtClean="0"/>
              <a:t> MDX Script</a:t>
            </a:r>
          </a:p>
        </p:txBody>
      </p:sp>
      <p:pic>
        <p:nvPicPr>
          <p:cNvPr id="8197" name="Picture 1"/>
          <p:cNvPicPr>
            <a:picLocks noChangeAspect="1" noChangeArrowheads="1"/>
          </p:cNvPicPr>
          <p:nvPr/>
        </p:nvPicPr>
        <p:blipFill>
          <a:blip r:embed="rId4" cstate="print"/>
          <a:srcRect/>
          <a:stretch>
            <a:fillRect/>
          </a:stretch>
        </p:blipFill>
        <p:spPr bwMode="auto">
          <a:xfrm>
            <a:off x="7929563" y="428604"/>
            <a:ext cx="809625" cy="685800"/>
          </a:xfrm>
          <a:prstGeom prst="rect">
            <a:avLst/>
          </a:prstGeom>
          <a:noFill/>
          <a:ln w="9525">
            <a:noFill/>
            <a:miter lim="800000"/>
            <a:headEnd/>
            <a:tailEnd/>
          </a:ln>
        </p:spPr>
      </p:pic>
      <p:pic>
        <p:nvPicPr>
          <p:cNvPr id="8198" name="Picture 6" descr="DeployMdxScriptToolbarTeaser.gif"/>
          <p:cNvPicPr>
            <a:picLocks noChangeAspect="1" noChangeArrowheads="1"/>
          </p:cNvPicPr>
          <p:nvPr/>
        </p:nvPicPr>
        <p:blipFill>
          <a:blip r:embed="rId5" cstate="print"/>
          <a:srcRect/>
          <a:stretch>
            <a:fillRect/>
          </a:stretch>
        </p:blipFill>
        <p:spPr bwMode="auto">
          <a:xfrm>
            <a:off x="5143504" y="4143380"/>
            <a:ext cx="2971800" cy="876300"/>
          </a:xfrm>
          <a:prstGeom prst="rect">
            <a:avLst/>
          </a:prstGeom>
          <a:noFill/>
          <a:ln w="9525">
            <a:noFill/>
            <a:miter lim="800000"/>
            <a:headEnd/>
            <a:tailEnd/>
          </a:ln>
        </p:spPr>
      </p:pic>
      <p:sp>
        <p:nvSpPr>
          <p:cNvPr id="8199" name="AutoShape 8" descr="IndirectRelationships.jpg"/>
          <p:cNvSpPr>
            <a:spLocks noChangeAspect="1" noChangeArrowheads="1"/>
          </p:cNvSpPr>
          <p:nvPr/>
        </p:nvSpPr>
        <p:spPr bwMode="auto">
          <a:xfrm>
            <a:off x="84138" y="-182563"/>
            <a:ext cx="304800" cy="304801"/>
          </a:xfrm>
          <a:prstGeom prst="rect">
            <a:avLst/>
          </a:prstGeom>
          <a:noFill/>
          <a:ln w="9525">
            <a:noFill/>
            <a:miter lim="800000"/>
            <a:headEnd/>
            <a:tailEnd/>
          </a:ln>
        </p:spPr>
        <p:txBody>
          <a:bodyPr/>
          <a:lstStyle/>
          <a:p>
            <a:endParaRPr lang="de-DE"/>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4"/>
          <p:cNvSpPr>
            <a:spLocks noGrp="1"/>
          </p:cNvSpPr>
          <p:nvPr>
            <p:ph type="title"/>
          </p:nvPr>
        </p:nvSpPr>
        <p:spPr>
          <a:xfrm>
            <a:off x="381000" y="230188"/>
            <a:ext cx="8382000" cy="1163395"/>
          </a:xfrm>
        </p:spPr>
        <p:txBody>
          <a:bodyPr/>
          <a:lstStyle/>
          <a:p>
            <a:r>
              <a:rPr lang="de-DE" dirty="0"/>
              <a:t>BIDS </a:t>
            </a:r>
            <a:r>
              <a:rPr lang="de-DE" dirty="0" err="1"/>
              <a:t>Helper</a:t>
            </a:r>
            <a:r>
              <a:rPr lang="de-DE" dirty="0"/>
              <a:t/>
            </a:r>
            <a:br>
              <a:rPr lang="de-DE" dirty="0"/>
            </a:br>
            <a:r>
              <a:rPr lang="de-DE" sz="3600" dirty="0" smtClean="0">
                <a:solidFill>
                  <a:schemeClr val="tx2"/>
                </a:solidFill>
              </a:rPr>
              <a:t>Reporting </a:t>
            </a:r>
            <a:r>
              <a:rPr lang="de-DE" sz="3600" dirty="0">
                <a:solidFill>
                  <a:schemeClr val="tx2"/>
                </a:solidFill>
              </a:rPr>
              <a:t>Services</a:t>
            </a:r>
            <a:endParaRPr lang="de-DE" sz="3600" dirty="0" smtClean="0"/>
          </a:p>
        </p:txBody>
      </p:sp>
      <p:sp>
        <p:nvSpPr>
          <p:cNvPr id="9219" name="Inhaltsplatzhalter 6"/>
          <p:cNvSpPr>
            <a:spLocks noGrp="1"/>
          </p:cNvSpPr>
          <p:nvPr>
            <p:ph idx="1"/>
          </p:nvPr>
        </p:nvSpPr>
        <p:spPr>
          <a:xfrm>
            <a:off x="396903" y="1937661"/>
            <a:ext cx="8382000" cy="3683912"/>
          </a:xfrm>
        </p:spPr>
        <p:txBody>
          <a:bodyPr/>
          <a:lstStyle/>
          <a:p>
            <a:pPr eaLnBrk="1" hangingPunct="1"/>
            <a:r>
              <a:rPr lang="en-US" i="1" dirty="0" smtClean="0"/>
              <a:t>Unused Dataset Reports</a:t>
            </a:r>
          </a:p>
          <a:p>
            <a:pPr lvl="1" eaLnBrk="1" hangingPunct="1"/>
            <a:r>
              <a:rPr lang="en-US" dirty="0" smtClean="0"/>
              <a:t>Derived from the .</a:t>
            </a:r>
            <a:r>
              <a:rPr lang="en-US" dirty="0" err="1" smtClean="0"/>
              <a:t>rdl</a:t>
            </a:r>
            <a:r>
              <a:rPr lang="en-US" dirty="0" smtClean="0"/>
              <a:t>-file</a:t>
            </a:r>
          </a:p>
          <a:p>
            <a:pPr eaLnBrk="1" hangingPunct="1"/>
            <a:r>
              <a:rPr lang="en-US" i="1" dirty="0" smtClean="0"/>
              <a:t>Delete Dataset Cache</a:t>
            </a:r>
            <a:br>
              <a:rPr lang="en-US" i="1" dirty="0" smtClean="0"/>
            </a:br>
            <a:r>
              <a:rPr lang="en-US" i="1" dirty="0" smtClean="0"/>
              <a:t>Files</a:t>
            </a:r>
          </a:p>
          <a:p>
            <a:pPr lvl="1" eaLnBrk="1" hangingPunct="1"/>
            <a:r>
              <a:rPr lang="en-US" dirty="0" smtClean="0"/>
              <a:t>Deletes all .</a:t>
            </a:r>
            <a:r>
              <a:rPr lang="en-US" dirty="0" err="1" smtClean="0"/>
              <a:t>rdl.data</a:t>
            </a:r>
            <a:r>
              <a:rPr lang="en-US" dirty="0" smtClean="0"/>
              <a:t>-files</a:t>
            </a:r>
          </a:p>
        </p:txBody>
      </p:sp>
      <p:pic>
        <p:nvPicPr>
          <p:cNvPr id="9220" name="Picture 1"/>
          <p:cNvPicPr>
            <a:picLocks noChangeAspect="1" noChangeArrowheads="1"/>
          </p:cNvPicPr>
          <p:nvPr/>
        </p:nvPicPr>
        <p:blipFill>
          <a:blip r:embed="rId3" cstate="print"/>
          <a:srcRect/>
          <a:stretch>
            <a:fillRect/>
          </a:stretch>
        </p:blipFill>
        <p:spPr bwMode="auto">
          <a:xfrm>
            <a:off x="7929563" y="428604"/>
            <a:ext cx="809625" cy="685800"/>
          </a:xfrm>
          <a:prstGeom prst="rect">
            <a:avLst/>
          </a:prstGeom>
          <a:noFill/>
          <a:ln w="9525">
            <a:noFill/>
            <a:miter lim="800000"/>
            <a:headEnd/>
            <a:tailEnd/>
          </a:ln>
        </p:spPr>
      </p:pic>
      <p:pic>
        <p:nvPicPr>
          <p:cNvPr id="9221" name="Picture 2" descr="UnusedDatasetsMenu.png"/>
          <p:cNvPicPr>
            <a:picLocks noChangeAspect="1" noChangeArrowheads="1"/>
          </p:cNvPicPr>
          <p:nvPr/>
        </p:nvPicPr>
        <p:blipFill>
          <a:blip r:embed="rId4" cstate="print"/>
          <a:srcRect/>
          <a:stretch>
            <a:fillRect/>
          </a:stretch>
        </p:blipFill>
        <p:spPr bwMode="auto">
          <a:xfrm>
            <a:off x="5225504" y="1445559"/>
            <a:ext cx="3652686" cy="308802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4"/>
          <p:cNvSpPr>
            <a:spLocks noGrp="1"/>
          </p:cNvSpPr>
          <p:nvPr>
            <p:ph type="title"/>
          </p:nvPr>
        </p:nvSpPr>
        <p:spPr>
          <a:xfrm>
            <a:off x="381000" y="230188"/>
            <a:ext cx="8382000" cy="1163395"/>
          </a:xfrm>
        </p:spPr>
        <p:txBody>
          <a:bodyPr/>
          <a:lstStyle/>
          <a:p>
            <a:r>
              <a:rPr lang="de-DE" dirty="0"/>
              <a:t>BIDS </a:t>
            </a:r>
            <a:r>
              <a:rPr lang="de-DE" dirty="0" err="1"/>
              <a:t>Helper</a:t>
            </a:r>
            <a:r>
              <a:rPr lang="de-DE" dirty="0"/>
              <a:t/>
            </a:r>
            <a:br>
              <a:rPr lang="de-DE" dirty="0"/>
            </a:br>
            <a:r>
              <a:rPr lang="de-DE" sz="3600" dirty="0" smtClean="0">
                <a:solidFill>
                  <a:schemeClr val="tx2"/>
                </a:solidFill>
              </a:rPr>
              <a:t>Integration </a:t>
            </a:r>
            <a:r>
              <a:rPr lang="de-DE" sz="3600" dirty="0">
                <a:solidFill>
                  <a:schemeClr val="tx2"/>
                </a:solidFill>
              </a:rPr>
              <a:t>Services</a:t>
            </a:r>
            <a:endParaRPr lang="de-DE" sz="3600" dirty="0" smtClean="0"/>
          </a:p>
        </p:txBody>
      </p:sp>
      <p:sp>
        <p:nvSpPr>
          <p:cNvPr id="10243" name="Inhaltsplatzhalter 6"/>
          <p:cNvSpPr>
            <a:spLocks noGrp="1"/>
          </p:cNvSpPr>
          <p:nvPr>
            <p:ph idx="1"/>
          </p:nvPr>
        </p:nvSpPr>
        <p:spPr>
          <a:xfrm>
            <a:off x="381000" y="1746816"/>
            <a:ext cx="8382000" cy="4304127"/>
          </a:xfrm>
        </p:spPr>
        <p:txBody>
          <a:bodyPr/>
          <a:lstStyle/>
          <a:p>
            <a:pPr eaLnBrk="1" hangingPunct="1"/>
            <a:r>
              <a:rPr lang="en-US" dirty="0" smtClean="0"/>
              <a:t>Helps finding expressions and package configurations</a:t>
            </a:r>
            <a:br>
              <a:rPr lang="en-US" dirty="0" smtClean="0"/>
            </a:br>
            <a:endParaRPr lang="en-US" dirty="0" smtClean="0"/>
          </a:p>
          <a:p>
            <a:pPr eaLnBrk="1" hangingPunct="1"/>
            <a:r>
              <a:rPr lang="en-US" dirty="0" smtClean="0"/>
              <a:t>SSIS package deployment</a:t>
            </a:r>
          </a:p>
          <a:p>
            <a:pPr lvl="1" eaLnBrk="1" hangingPunct="1"/>
            <a:r>
              <a:rPr lang="en-US" dirty="0" smtClean="0"/>
              <a:t>No Deployment Wizard, no manifest needed</a:t>
            </a:r>
          </a:p>
        </p:txBody>
      </p:sp>
      <p:pic>
        <p:nvPicPr>
          <p:cNvPr id="10244" name="Picture 1"/>
          <p:cNvPicPr>
            <a:picLocks noChangeAspect="1" noChangeArrowheads="1"/>
          </p:cNvPicPr>
          <p:nvPr/>
        </p:nvPicPr>
        <p:blipFill>
          <a:blip r:embed="rId3" cstate="print"/>
          <a:srcRect/>
          <a:stretch>
            <a:fillRect/>
          </a:stretch>
        </p:blipFill>
        <p:spPr bwMode="auto">
          <a:xfrm>
            <a:off x="7929563" y="428604"/>
            <a:ext cx="809625" cy="685800"/>
          </a:xfrm>
          <a:prstGeom prst="rect">
            <a:avLst/>
          </a:prstGeom>
          <a:noFill/>
          <a:ln w="9525">
            <a:noFill/>
            <a:miter lim="800000"/>
            <a:headEnd/>
            <a:tailEnd/>
          </a:ln>
        </p:spPr>
      </p:pic>
      <p:pic>
        <p:nvPicPr>
          <p:cNvPr id="10245" name="Picture 2" descr="ExpressionHighlighterTeaser2.png"/>
          <p:cNvPicPr>
            <a:picLocks noChangeAspect="1" noChangeArrowheads="1"/>
          </p:cNvPicPr>
          <p:nvPr/>
        </p:nvPicPr>
        <p:blipFill>
          <a:blip r:embed="rId4" cstate="print"/>
          <a:srcRect/>
          <a:stretch>
            <a:fillRect/>
          </a:stretch>
        </p:blipFill>
        <p:spPr bwMode="auto">
          <a:xfrm>
            <a:off x="3430066" y="2452994"/>
            <a:ext cx="5188351" cy="505359"/>
          </a:xfrm>
          <a:prstGeom prst="rect">
            <a:avLst/>
          </a:prstGeom>
          <a:noFill/>
          <a:ln w="9525">
            <a:noFill/>
            <a:miter lim="800000"/>
            <a:headEnd/>
            <a:tailEnd/>
          </a:ln>
        </p:spPr>
      </p:pic>
      <p:pic>
        <p:nvPicPr>
          <p:cNvPr id="10246" name="Picture 3"/>
          <p:cNvPicPr>
            <a:picLocks noChangeAspect="1" noChangeArrowheads="1"/>
          </p:cNvPicPr>
          <p:nvPr/>
        </p:nvPicPr>
        <p:blipFill>
          <a:blip r:embed="rId5" cstate="print"/>
          <a:srcRect/>
          <a:stretch>
            <a:fillRect/>
          </a:stretch>
        </p:blipFill>
        <p:spPr bwMode="auto">
          <a:xfrm>
            <a:off x="2071670" y="4429132"/>
            <a:ext cx="5943600" cy="1704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solidFill>
                  <a:srgbClr val="FFFFFF"/>
                </a:solidFill>
              </a:rPr>
              <a:t>Business Intelligence Development Studio Helper</a:t>
            </a:r>
            <a:endParaRPr lang="en-US" sz="3200"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2</TotalTime>
  <Words>790</Words>
  <Application>Microsoft Office PowerPoint</Application>
  <PresentationFormat>On-screen Show (4:3)</PresentationFormat>
  <Paragraphs>315</Paragraphs>
  <Slides>27</Slides>
  <Notes>26</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TechEd09_Europe</vt:lpstr>
      <vt:lpstr>TechEd09_Europe template</vt:lpstr>
      <vt:lpstr>Slide 1</vt:lpstr>
      <vt:lpstr>Treasures for Microsoft Business Intelligence, Found on CodePlex </vt:lpstr>
      <vt:lpstr>Codeplex – What Is It?</vt:lpstr>
      <vt:lpstr>Treasure-Hunting on Codeplex</vt:lpstr>
      <vt:lpstr>BIDS Helper</vt:lpstr>
      <vt:lpstr>BIDS Helper Analysis Services</vt:lpstr>
      <vt:lpstr>BIDS Helper Reporting Services</vt:lpstr>
      <vt:lpstr>BIDS Helper Integration Services</vt:lpstr>
      <vt:lpstr>Business Intelligence Development Studio Helper</vt:lpstr>
      <vt:lpstr>OLAP PivotTable Extensions</vt:lpstr>
      <vt:lpstr>OLAP PivotTable Extensions</vt:lpstr>
      <vt:lpstr>MDX Parameter</vt:lpstr>
      <vt:lpstr>DTLoggedExec</vt:lpstr>
      <vt:lpstr>Sample Output LogProvider CSV</vt:lpstr>
      <vt:lpstr>SSIS Slowly Changing Dimension component</vt:lpstr>
      <vt:lpstr>Keep Track of History</vt:lpstr>
      <vt:lpstr>Slowly Changing Dimensions</vt:lpstr>
      <vt:lpstr>Slowly Changing Dimensions</vt:lpstr>
      <vt:lpstr>SSIS KimballSCD Component</vt:lpstr>
      <vt:lpstr>RSParamLogCache Reporting Services Parameter Logging &amp; Caching </vt:lpstr>
      <vt:lpstr>Reporting Services ParamLogCache</vt:lpstr>
      <vt:lpstr>…and there‘s a lot more…</vt:lpstr>
      <vt:lpstr>Conclusion</vt:lpstr>
      <vt:lpstr>Slide 24</vt:lpstr>
      <vt:lpstr>Resources</vt:lpstr>
      <vt:lpstr>Slide 26</vt:lpstr>
      <vt:lpstr>Slide 27</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Treasures for Microsoft Business Intelligence, Found on CodePlex</dc:title>
  <dc:subject>Tech·Ed Europe 2009</dc:subject>
  <dc:creator>Markus Raatz</dc:creator>
  <dc:description>Tech·Ed Europe 2009</dc:description>
  <cp:lastModifiedBy>cn_user</cp:lastModifiedBy>
  <cp:revision>38</cp:revision>
  <dcterms:created xsi:type="dcterms:W3CDTF">2009-09-30T09:15:31Z</dcterms:created>
  <dcterms:modified xsi:type="dcterms:W3CDTF">2009-11-09T08:20:33Z</dcterms:modified>
</cp:coreProperties>
</file>