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Override PartName="/ppt/notesSlides/notesSlide27.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commentAuthors.xml" ContentType="application/vnd.openxmlformats-officedocument.presentationml.commentAuthors+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theme/theme4.xml" ContentType="application/vnd.openxmlformats-officedocument.theme+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Default Extension="jpeg" ContentType="image/jpeg"/>
  <Override PartName="/ppt/notesSlides/notesSlide17.xml" ContentType="application/vnd.openxmlformats-officedocument.presentationml.notesSlide+xml"/>
  <Default Extension="emf" ContentType="image/x-emf"/>
  <Override PartName="/ppt/notesSlides/notesSlide28.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6.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93" r:id="rId1"/>
    <p:sldMasterId id="2147483727" r:id="rId2"/>
  </p:sldMasterIdLst>
  <p:notesMasterIdLst>
    <p:notesMasterId r:id="rId31"/>
  </p:notesMasterIdLst>
  <p:handoutMasterIdLst>
    <p:handoutMasterId r:id="rId32"/>
  </p:handoutMasterIdLst>
  <p:sldIdLst>
    <p:sldId id="256" r:id="rId3"/>
    <p:sldId id="283" r:id="rId4"/>
    <p:sldId id="284" r:id="rId5"/>
    <p:sldId id="316" r:id="rId6"/>
    <p:sldId id="317" r:id="rId7"/>
    <p:sldId id="327" r:id="rId8"/>
    <p:sldId id="287" r:id="rId9"/>
    <p:sldId id="288" r:id="rId10"/>
    <p:sldId id="289" r:id="rId11"/>
    <p:sldId id="318" r:id="rId12"/>
    <p:sldId id="301" r:id="rId13"/>
    <p:sldId id="302" r:id="rId14"/>
    <p:sldId id="303" r:id="rId15"/>
    <p:sldId id="304" r:id="rId16"/>
    <p:sldId id="305" r:id="rId17"/>
    <p:sldId id="319" r:id="rId18"/>
    <p:sldId id="306" r:id="rId19"/>
    <p:sldId id="307" r:id="rId20"/>
    <p:sldId id="320" r:id="rId21"/>
    <p:sldId id="309" r:id="rId22"/>
    <p:sldId id="311" r:id="rId23"/>
    <p:sldId id="312" r:id="rId24"/>
    <p:sldId id="321" r:id="rId25"/>
    <p:sldId id="322" r:id="rId26"/>
    <p:sldId id="323" r:id="rId27"/>
    <p:sldId id="324" r:id="rId28"/>
    <p:sldId id="325" r:id="rId29"/>
    <p:sldId id="326" r:id="rId30"/>
  </p:sldIdLst>
  <p:sldSz cx="9144000" cy="6858000" type="screen4x3"/>
  <p:notesSz cx="6858000" cy="9144000"/>
  <p:defaultTex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Heather Simmonsen" initials="HS"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rgbClr val="FF0000"/>
    </p:penClr>
  </p:showPr>
  <p:clrMru>
    <a:srgbClr val="CCFFCC"/>
    <a:srgbClr val="CCCCCC"/>
    <a:srgbClr val="99CC99"/>
    <a:srgbClr val="F6AE1E"/>
    <a:srgbClr val="FFFFFF"/>
    <a:srgbClr val="FF0066"/>
    <a:srgbClr val="000000"/>
    <a:srgbClr val="F3AF35"/>
    <a:srgbClr val="9C42E6"/>
    <a:srgbClr val="D1943B"/>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066" autoAdjust="0"/>
    <p:restoredTop sz="96105" autoAdjust="0"/>
  </p:normalViewPr>
  <p:slideViewPr>
    <p:cSldViewPr snapToGrid="0">
      <p:cViewPr>
        <p:scale>
          <a:sx n="100" d="100"/>
          <a:sy n="100" d="100"/>
        </p:scale>
        <p:origin x="-636" y="-672"/>
      </p:cViewPr>
      <p:guideLst>
        <p:guide orient="horz" pos="144"/>
        <p:guide orient="horz" pos="895"/>
        <p:guide orient="horz" pos="1484"/>
        <p:guide orient="horz" pos="1200"/>
        <p:guide orient="horz" pos="2736"/>
        <p:guide orient="horz" pos="3897"/>
        <p:guide pos="2880"/>
        <p:guide pos="240"/>
        <p:guide pos="460"/>
        <p:guide pos="5520"/>
        <p:guide pos="863"/>
        <p:guide pos="5299"/>
      </p:guideLst>
    </p:cSldViewPr>
  </p:slideViewPr>
  <p:notesTextViewPr>
    <p:cViewPr>
      <p:scale>
        <a:sx n="100" d="100"/>
        <a:sy n="100" d="100"/>
      </p:scale>
      <p:origin x="0" y="0"/>
    </p:cViewPr>
  </p:notesTextViewPr>
  <p:sorterViewPr>
    <p:cViewPr>
      <p:scale>
        <a:sx n="100" d="100"/>
        <a:sy n="100" d="100"/>
      </p:scale>
      <p:origin x="0" y="0"/>
    </p:cViewPr>
  </p:sorterViewPr>
  <p:notesViewPr>
    <p:cSldViewPr snapToGrid="0" showGuides="1">
      <p:cViewPr varScale="1">
        <p:scale>
          <a:sx n="101" d="100"/>
          <a:sy n="101" d="100"/>
        </p:scale>
        <p:origin x="-2532" y="-108"/>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presProps" Target="pres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commentAuthors" Target="commentAuthor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handoutMaster" Target="handoutMasters/handoutMaster1.xml"/><Relationship Id="rId37"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r>
              <a:rPr lang="en-US" sz="1400" smtClean="0"/>
              <a:t>Tech·Ed Europe 2009</a:t>
            </a:r>
            <a:endParaRPr lang="en-US" sz="1400" dirty="0">
              <a:latin typeface="Trebuchet MS" pitchFamily="34" charset="0"/>
            </a:endParaRPr>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r>
              <a:rPr lang="en-US" sz="1400" smtClean="0">
                <a:latin typeface="Trebuchet MS" pitchFamily="34" charset="0"/>
              </a:rPr>
              <a:t>11/10/2009</a:t>
            </a:r>
            <a:endParaRPr lang="en-US" sz="1400" dirty="0">
              <a:latin typeface="Trebuchet MS" pitchFamily="34" charset="0"/>
            </a:endParaRPr>
          </a:p>
        </p:txBody>
      </p:sp>
      <p:sp>
        <p:nvSpPr>
          <p:cNvPr id="4" name="Footer Placeholder 3"/>
          <p:cNvSpPr>
            <a:spLocks noGrp="1"/>
          </p:cNvSpPr>
          <p:nvPr>
            <p:ph type="ftr" sz="quarter" idx="2"/>
          </p:nvPr>
        </p:nvSpPr>
        <p:spPr>
          <a:xfrm>
            <a:off x="0" y="8685213"/>
            <a:ext cx="6248400" cy="457200"/>
          </a:xfrm>
          <a:prstGeom prst="rect">
            <a:avLst/>
          </a:prstGeom>
        </p:spPr>
        <p:txBody>
          <a:bodyPr vert="horz" lIns="91440" tIns="45720" rIns="91440" bIns="45720" rtlCol="0" anchor="b"/>
          <a:lstStyle>
            <a:lvl1pPr algn="l">
              <a:defRPr sz="1200"/>
            </a:lvl1pPr>
          </a:lstStyle>
          <a:p>
            <a:r>
              <a:rPr lang="en-US" sz="1400" smtClean="0">
                <a:solidFill>
                  <a:srgbClr val="000000"/>
                </a:solidFill>
                <a:latin typeface="Trebuchet MS" pitchFamily="34" charset="0"/>
              </a:rPr>
              <a:t>dat303_robinson.pptx</a:t>
            </a:r>
            <a:endParaRPr lang="en-US" sz="1400" dirty="0" smtClean="0">
              <a:solidFill>
                <a:srgbClr val="000000"/>
              </a:solidFill>
              <a:latin typeface="Trebuchet MS" pitchFamily="34" charset="0"/>
            </a:endParaRPr>
          </a:p>
        </p:txBody>
      </p:sp>
      <p:sp>
        <p:nvSpPr>
          <p:cNvPr id="5" name="Slide Number Placeholder 4"/>
          <p:cNvSpPr>
            <a:spLocks noGrp="1"/>
          </p:cNvSpPr>
          <p:nvPr>
            <p:ph type="sldNum" sz="quarter" idx="3"/>
          </p:nvPr>
        </p:nvSpPr>
        <p:spPr>
          <a:xfrm>
            <a:off x="6248399" y="8685213"/>
            <a:ext cx="608013" cy="457200"/>
          </a:xfrm>
          <a:prstGeom prst="rect">
            <a:avLst/>
          </a:prstGeom>
        </p:spPr>
        <p:txBody>
          <a:bodyPr vert="horz" lIns="91440" tIns="45720" rIns="91440" bIns="45720" rtlCol="0" anchor="b"/>
          <a:lstStyle>
            <a:lvl1pPr algn="r">
              <a:defRPr sz="1200"/>
            </a:lvl1pPr>
          </a:lstStyle>
          <a:p>
            <a:fld id="{8980CB99-47E3-46F4-AAEB-3919FBEFC014}" type="slidenum">
              <a:rPr lang="en-US" sz="1400" smtClean="0">
                <a:latin typeface="Trebuchet MS" pitchFamily="34" charset="0"/>
              </a:rPr>
              <a:pPr/>
              <a:t>‹#›</a:t>
            </a:fld>
            <a:endParaRPr lang="en-US" sz="1400" dirty="0">
              <a:latin typeface="Trebuchet MS" pitchFamily="34" charset="0"/>
            </a:endParaRPr>
          </a:p>
        </p:txBody>
      </p:sp>
    </p:spTree>
    <p:extLst>
      <p:ext uri="{BB962C8B-B14F-4D97-AF65-F5344CB8AC3E}">
        <p14:creationId xmlns:p14="http://schemas.microsoft.com/office/powerpoint/2010/main" xmlns="" val="311021515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Trebuchet MS" pitchFamily="34" charset="0"/>
              </a:defRPr>
            </a:lvl1pPr>
          </a:lstStyle>
          <a:p>
            <a:r>
              <a:rPr lang="en-US" dirty="0" err="1" smtClean="0"/>
              <a:t>Tech·Ed</a:t>
            </a:r>
            <a:r>
              <a:rPr lang="en-US" dirty="0" smtClean="0"/>
              <a:t>  North America 2009</a:t>
            </a:r>
            <a:endParaRPr lang="en-US" dirty="0">
              <a:latin typeface="Trebuchet MS" pitchFamily="34" charset="0"/>
            </a:endParaRPr>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Trebuchet MS" pitchFamily="34" charset="0"/>
              </a:defRPr>
            </a:lvl1pPr>
          </a:lstStyle>
          <a:p>
            <a:r>
              <a:rPr lang="en-US" dirty="0" smtClean="0"/>
              <a:t>May 11 – 15, 2009</a:t>
            </a:r>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Footer Placeholder 5"/>
          <p:cNvSpPr>
            <a:spLocks noGrp="1"/>
          </p:cNvSpPr>
          <p:nvPr>
            <p:ph type="ftr" sz="quarter" idx="4"/>
          </p:nvPr>
        </p:nvSpPr>
        <p:spPr>
          <a:xfrm>
            <a:off x="0" y="8685213"/>
            <a:ext cx="6172200" cy="457200"/>
          </a:xfrm>
          <a:prstGeom prst="rect">
            <a:avLst/>
          </a:prstGeom>
        </p:spPr>
        <p:txBody>
          <a:bodyPr vert="horz" lIns="91440" tIns="45720" rIns="91440" bIns="45720" rtlCol="0" anchor="b"/>
          <a:lstStyle>
            <a:lvl1pPr algn="l">
              <a:defRPr sz="400">
                <a:latin typeface="Segoe" pitchFamily="34" charset="0"/>
              </a:defRPr>
            </a:lvl1pPr>
          </a:lstStyle>
          <a:p>
            <a:r>
              <a:rPr lang="en-US" smtClean="0">
                <a:solidFill>
                  <a:srgbClr val="000000"/>
                </a:solidFill>
                <a:latin typeface="Trebuchet MS" pitchFamily="34" charset="0"/>
              </a:rPr>
              <a:t>© 2009 Microsoft Corporation. All rights reserved. Microsoft, Windows, Windows Vista and other product names are or may be registered trademarks and/or trademarks in the U.S. and/or other countries.</a:t>
            </a:r>
          </a:p>
          <a:p>
            <a:r>
              <a:rPr lang="en-US" sz="500" smtClean="0">
                <a:solidFill>
                  <a:srgbClr val="000000"/>
                </a:solidFill>
                <a:latin typeface="Trebuchet MS"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z="500" smtClean="0">
                <a:solidFill>
                  <a:srgbClr val="000000"/>
                </a:solidFill>
                <a:latin typeface="Trebuchet MS" pitchFamily="34" charset="0"/>
              </a:rPr>
            </a:br>
            <a:r>
              <a:rPr lang="en-US" sz="500" smtClean="0">
                <a:solidFill>
                  <a:srgbClr val="000000"/>
                </a:solidFill>
                <a:latin typeface="Trebuchet MS" pitchFamily="34" charset="0"/>
              </a:rPr>
              <a:t>MICROSOFT MAKES NO WARRANTIES, EXPRESS, IMPLIED OR STATUTORY, AS TO THE INFORMATION IN THIS PRESENTATION.</a:t>
            </a:r>
            <a:endParaRPr lang="en-US" sz="500" dirty="0" smtClean="0">
              <a:solidFill>
                <a:srgbClr val="000000"/>
              </a:solidFill>
              <a:latin typeface="Trebuchet MS" pitchFamily="34" charset="0"/>
            </a:endParaRPr>
          </a:p>
        </p:txBody>
      </p:sp>
      <p:sp>
        <p:nvSpPr>
          <p:cNvPr id="7" name="Slide Number Placeholder 6"/>
          <p:cNvSpPr>
            <a:spLocks noGrp="1"/>
          </p:cNvSpPr>
          <p:nvPr>
            <p:ph type="sldNum" sz="quarter" idx="5"/>
          </p:nvPr>
        </p:nvSpPr>
        <p:spPr>
          <a:xfrm>
            <a:off x="6172199" y="8685213"/>
            <a:ext cx="684213" cy="457200"/>
          </a:xfrm>
          <a:prstGeom prst="rect">
            <a:avLst/>
          </a:prstGeom>
        </p:spPr>
        <p:txBody>
          <a:bodyPr vert="horz" lIns="91440" tIns="45720" rIns="91440" bIns="45720" rtlCol="0" anchor="b"/>
          <a:lstStyle>
            <a:lvl1pPr algn="r">
              <a:defRPr sz="1200">
                <a:latin typeface="Trebuchet MS" pitchFamily="34" charset="0"/>
              </a:defRPr>
            </a:lvl1pPr>
          </a:lstStyle>
          <a:p>
            <a:fld id="{8B263312-38AA-4E1E-B2B5-0F8F122B24FE}" type="slidenum">
              <a:rPr lang="en-US" smtClean="0"/>
              <a:pPr/>
              <a:t>‹#›</a:t>
            </a:fld>
            <a:endParaRPr lang="en-US" dirty="0"/>
          </a:p>
        </p:txBody>
      </p:sp>
    </p:spTree>
    <p:extLst>
      <p:ext uri="{BB962C8B-B14F-4D97-AF65-F5344CB8AC3E}">
        <p14:creationId xmlns:p14="http://schemas.microsoft.com/office/powerpoint/2010/main" xmlns="" val="383063794"/>
      </p:ext>
    </p:extLst>
  </p:cSld>
  <p:clrMap bg1="lt1" tx1="dk1" bg2="lt2" tx2="dk2" accent1="accent1" accent2="accent2" accent3="accent3" accent4="accent4" accent5="accent5" accent6="accent6" hlink="hlink" folHlink="folHlink"/>
  <p:notesStyle>
    <a:lvl1pPr marL="0" algn="l" defTabSz="914363" rtl="0" eaLnBrk="1" latinLnBrk="0" hangingPunct="1">
      <a:lnSpc>
        <a:spcPct val="90000"/>
      </a:lnSpc>
      <a:spcAft>
        <a:spcPts val="333"/>
      </a:spcAft>
      <a:defRPr sz="900" kern="1200">
        <a:solidFill>
          <a:schemeClr val="tx1"/>
        </a:solidFill>
        <a:latin typeface="Trebuchet MS" pitchFamily="34" charset="0"/>
        <a:ea typeface="+mn-ea"/>
        <a:cs typeface="+mn-cs"/>
      </a:defRPr>
    </a:lvl1pPr>
    <a:lvl2pPr marL="212981" indent="-105829"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2pPr>
    <a:lvl3pPr marL="328070" indent="-115090"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3pPr>
    <a:lvl4pPr marL="482846" indent="-146838"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4pPr>
    <a:lvl5pPr marL="615132" indent="-115090"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5pPr>
    <a:lvl6pPr marL="2285909" algn="l" defTabSz="914363" rtl="0" eaLnBrk="1" latinLnBrk="0" hangingPunct="1">
      <a:defRPr sz="1200" kern="1200">
        <a:solidFill>
          <a:schemeClr val="tx1"/>
        </a:solidFill>
        <a:latin typeface="+mn-lt"/>
        <a:ea typeface="+mn-ea"/>
        <a:cs typeface="+mn-cs"/>
      </a:defRPr>
    </a:lvl6pPr>
    <a:lvl7pPr marL="2743090" algn="l" defTabSz="914363" rtl="0" eaLnBrk="1" latinLnBrk="0" hangingPunct="1">
      <a:defRPr sz="1200" kern="1200">
        <a:solidFill>
          <a:schemeClr val="tx1"/>
        </a:solidFill>
        <a:latin typeface="+mn-lt"/>
        <a:ea typeface="+mn-ea"/>
        <a:cs typeface="+mn-cs"/>
      </a:defRPr>
    </a:lvl7pPr>
    <a:lvl8pPr marL="3200272" algn="l" defTabSz="914363" rtl="0" eaLnBrk="1" latinLnBrk="0" hangingPunct="1">
      <a:defRPr sz="1200" kern="1200">
        <a:solidFill>
          <a:schemeClr val="tx1"/>
        </a:solidFill>
        <a:latin typeface="+mn-lt"/>
        <a:ea typeface="+mn-ea"/>
        <a:cs typeface="+mn-cs"/>
      </a:defRPr>
    </a:lvl8pPr>
    <a:lvl9pPr marL="3657454" algn="l" defTabSz="914363"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smtClean="0"/>
          </a:p>
        </p:txBody>
      </p:sp>
      <p:sp>
        <p:nvSpPr>
          <p:cNvPr id="5" name="Date Placeholder 4"/>
          <p:cNvSpPr>
            <a:spLocks noGrp="1"/>
          </p:cNvSpPr>
          <p:nvPr>
            <p:ph type="dt" idx="11"/>
          </p:nvPr>
        </p:nvSpPr>
        <p:spPr/>
        <p:txBody>
          <a:bodyPr/>
          <a:lstStyle/>
          <a:p>
            <a:endParaRPr lang="en-US" dirty="0"/>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a:solidFill>
                <a:prstClr val="black"/>
              </a:solidFill>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defTabSz="897195">
              <a:defRPr/>
            </a:pPr>
            <a:endParaRPr lang="en-US" i="0" baseline="0" dirty="0" smtClean="0"/>
          </a:p>
        </p:txBody>
      </p:sp>
      <p:sp>
        <p:nvSpPr>
          <p:cNvPr id="4" name="Slide Number Placeholder 3"/>
          <p:cNvSpPr>
            <a:spLocks noGrp="1"/>
          </p:cNvSpPr>
          <p:nvPr>
            <p:ph type="sldNum" sz="quarter" idx="10"/>
          </p:nvPr>
        </p:nvSpPr>
        <p:spPr/>
        <p:txBody>
          <a:bodyPr/>
          <a:lstStyle/>
          <a:p>
            <a:endParaRPr lang="en-US" dirty="0">
              <a:solidFill>
                <a:prstClr val="black"/>
              </a:solidFill>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extLst>
      <p:ext uri="{BB962C8B-B14F-4D97-AF65-F5344CB8AC3E}">
        <p14:creationId xmlns:p14="http://schemas.microsoft.com/office/powerpoint/2010/main" xmlns="" val="187744950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endParaRPr lang="en-CA"/>
          </a:p>
        </p:txBody>
      </p:sp>
    </p:spTree>
    <p:extLst>
      <p:ext uri="{BB962C8B-B14F-4D97-AF65-F5344CB8AC3E}">
        <p14:creationId xmlns:p14="http://schemas.microsoft.com/office/powerpoint/2010/main" xmlns="" val="43077934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endParaRPr lang="en-US" i="0" baseline="0" dirty="0" smtClean="0"/>
          </a:p>
        </p:txBody>
      </p:sp>
      <p:sp>
        <p:nvSpPr>
          <p:cNvPr id="4" name="Slide Number Placeholder 3"/>
          <p:cNvSpPr>
            <a:spLocks noGrp="1"/>
          </p:cNvSpPr>
          <p:nvPr>
            <p:ph type="sldNum" sz="quarter" idx="10"/>
          </p:nvPr>
        </p:nvSpPr>
        <p:spPr/>
        <p:txBody>
          <a:bodyPr/>
          <a:lstStyle/>
          <a:p>
            <a:endParaRPr lang="en-US"/>
          </a:p>
        </p:txBody>
      </p:sp>
    </p:spTree>
    <p:extLst>
      <p:ext uri="{BB962C8B-B14F-4D97-AF65-F5344CB8AC3E}">
        <p14:creationId xmlns:p14="http://schemas.microsoft.com/office/powerpoint/2010/main" xmlns="" val="42137971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smtClean="0"/>
          </a:p>
        </p:txBody>
      </p:sp>
      <p:sp>
        <p:nvSpPr>
          <p:cNvPr id="4" name="Slide Number Placeholder 3"/>
          <p:cNvSpPr>
            <a:spLocks noGrp="1"/>
          </p:cNvSpPr>
          <p:nvPr>
            <p:ph type="sldNum" sz="quarter" idx="10"/>
          </p:nvPr>
        </p:nvSpPr>
        <p:spPr/>
        <p:txBody>
          <a:bodyPr/>
          <a:lstStyle/>
          <a:p>
            <a:pPr>
              <a:defRPr/>
            </a:pPr>
            <a:endParaRPr lang="en-US" dirty="0">
              <a:solidFill>
                <a:prstClr val="black"/>
              </a:solidFill>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white">
          <a:xfrm>
            <a:off x="490251" y="3929349"/>
            <a:ext cx="7921912" cy="1337595"/>
          </a:xfrm>
        </p:spPr>
        <p:txBody>
          <a:bodyPr>
            <a:noAutofit/>
          </a:bodyPr>
          <a:lstStyle>
            <a:lvl1pPr algn="l" defTabSz="914363" rtl="0" eaLnBrk="1" latinLnBrk="0" hangingPunct="1">
              <a:lnSpc>
                <a:spcPct val="90000"/>
              </a:lnSpc>
              <a:spcBef>
                <a:spcPct val="0"/>
              </a:spcBef>
              <a:buNone/>
              <a:defRPr lang="en-US" sz="6000" b="1" kern="1200" cap="none" spc="-150"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latin typeface="+mj-lt"/>
                <a:ea typeface="+mn-ea"/>
                <a:cs typeface="+mn-cs"/>
              </a:defRPr>
            </a:lvl1pPr>
          </a:lstStyle>
          <a:p>
            <a:r>
              <a:rPr lang="en-US" smtClean="0"/>
              <a:t>Click to edit Master title style</a:t>
            </a:r>
            <a:endParaRPr lang="en-US" dirty="0"/>
          </a:p>
        </p:txBody>
      </p:sp>
      <p:sp>
        <p:nvSpPr>
          <p:cNvPr id="3" name="Subtitle 2"/>
          <p:cNvSpPr>
            <a:spLocks noGrp="1"/>
          </p:cNvSpPr>
          <p:nvPr>
            <p:ph type="subTitle" idx="1"/>
          </p:nvPr>
        </p:nvSpPr>
        <p:spPr bwMode="white">
          <a:xfrm>
            <a:off x="4475221" y="5341785"/>
            <a:ext cx="3812443" cy="461665"/>
          </a:xfrm>
        </p:spPr>
        <p:txBody>
          <a:bodyPr>
            <a:noAutofit/>
          </a:bodyPr>
          <a:lstStyle>
            <a:lvl1pPr marL="0" indent="0" algn="l">
              <a:lnSpc>
                <a:spcPct val="90000"/>
              </a:lnSpc>
              <a:spcBef>
                <a:spcPts val="0"/>
              </a:spcBef>
              <a:buNone/>
              <a:defRPr sz="2400">
                <a:solidFill>
                  <a:schemeClr val="tx1"/>
                </a:solidFill>
                <a:latin typeface="+mn-lt"/>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Tree>
  </p:cSld>
  <p:clrMapOvr>
    <a:masterClrMapping/>
  </p:clrMapOvr>
  <p:transition>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2_Title and Content">
    <p:bg bwMode="black">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381000" y="1411553"/>
            <a:ext cx="8382000" cy="2200602"/>
          </a:xfrm>
        </p:spPr>
        <p:txBody>
          <a:bodyPr/>
          <a:lstStyle>
            <a:lvl1pPr>
              <a:buClr>
                <a:schemeClr val="tx1"/>
              </a:buClr>
              <a:buSzPct val="100000"/>
              <a:buFontTx/>
              <a:buBlip>
                <a:blip r:embed="rId2"/>
              </a:buBlip>
              <a:defRPr/>
            </a:lvl1pPr>
            <a:lvl2pPr>
              <a:buClr>
                <a:schemeClr val="tx1"/>
              </a:buClr>
              <a:buSzPct val="90000"/>
              <a:buFontTx/>
              <a:buBlip>
                <a:blip r:embed="rId3"/>
              </a:buBlip>
              <a:defRPr/>
            </a:lvl2pPr>
            <a:lvl3pPr>
              <a:buClr>
                <a:schemeClr val="tx1"/>
              </a:buClr>
              <a:buSzPct val="90000"/>
              <a:buFontTx/>
              <a:buBlip>
                <a:blip r:embed="rId3"/>
              </a:buBlip>
              <a:defRPr/>
            </a:lvl3pPr>
            <a:lvl4pPr>
              <a:buClr>
                <a:schemeClr val="tx1"/>
              </a:buClr>
              <a:buSzPct val="90000"/>
              <a:buFontTx/>
              <a:buBlip>
                <a:blip r:embed="rId3"/>
              </a:buBlip>
              <a:defRPr/>
            </a:lvl4pPr>
            <a:lvl5pPr>
              <a:buClr>
                <a:schemeClr val="tx1"/>
              </a:buClr>
              <a:buSzPct val="90000"/>
              <a:buFontTx/>
              <a:buBlip>
                <a:blip r:embed="rId3"/>
              </a:buBlip>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Related Content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81000" y="228600"/>
            <a:ext cx="8375946" cy="664797"/>
          </a:xfrm>
        </p:spPr>
        <p:txBody>
          <a:bodyPr/>
          <a:lstStyle>
            <a:lvl1pPr marL="0" marR="0" indent="0" defTabSz="914363" rtl="0" eaLnBrk="1" fontAlgn="auto" latinLnBrk="0" hangingPunct="1">
              <a:lnSpc>
                <a:spcPct val="90000"/>
              </a:lnSpc>
              <a:spcBef>
                <a:spcPct val="0"/>
              </a:spcBef>
              <a:spcAft>
                <a:spcPts val="0"/>
              </a:spcAft>
              <a:tabLst/>
              <a:defRPr baseline="0">
                <a:latin typeface="+mj-lt"/>
              </a:defRPr>
            </a:lvl1pPr>
          </a:lstStyle>
          <a:p>
            <a:pPr marL="0" marR="0" lvl="0" indent="0" defTabSz="914363" rtl="0" eaLnBrk="1" fontAlgn="auto" latinLnBrk="0" hangingPunct="1">
              <a:lnSpc>
                <a:spcPct val="90000"/>
              </a:lnSpc>
              <a:spcBef>
                <a:spcPct val="0"/>
              </a:spcBef>
              <a:spcAft>
                <a:spcPts val="0"/>
              </a:spcAft>
              <a:tabLst/>
              <a:defRPr/>
            </a:pPr>
            <a:r>
              <a:rPr kumimoji="0" lang="en-US" sz="4800" b="0" i="0" u="none" strike="noStrike" kern="1200" cap="none" spc="-100" normalizeH="0" baseline="0" noProof="0" dirty="0" smtClean="0">
                <a:ln w="3175">
                  <a:noFill/>
                </a:ln>
                <a:solidFill>
                  <a:schemeClr val="tx1"/>
                </a:solidFill>
                <a:effectLst/>
                <a:uLnTx/>
                <a:uFillTx/>
                <a:latin typeface="Calibri" pitchFamily="34" charset="0"/>
                <a:ea typeface="+mn-ea"/>
                <a:cs typeface="Arial" charset="0"/>
              </a:rPr>
              <a:t>Related Content</a:t>
            </a:r>
            <a:endParaRPr kumimoji="0" lang="en-US" sz="4800" b="0" i="0" u="none" strike="noStrike" kern="1200" cap="none" spc="-100" normalizeH="0" baseline="0" noProof="0" dirty="0">
              <a:ln w="3175">
                <a:noFill/>
              </a:ln>
              <a:solidFill>
                <a:schemeClr val="tx1"/>
              </a:solidFill>
              <a:effectLst/>
              <a:uLnTx/>
              <a:uFillTx/>
              <a:latin typeface="Calibri" pitchFamily="34" charset="0"/>
              <a:ea typeface="+mn-ea"/>
              <a:cs typeface="Arial" charset="0"/>
            </a:endParaRPr>
          </a:p>
        </p:txBody>
      </p:sp>
      <p:sp>
        <p:nvSpPr>
          <p:cNvPr id="11" name="Content Placeholder 10"/>
          <p:cNvSpPr>
            <a:spLocks noGrp="1"/>
          </p:cNvSpPr>
          <p:nvPr>
            <p:ph sz="quarter" idx="10" hasCustomPrompt="1"/>
          </p:nvPr>
        </p:nvSpPr>
        <p:spPr>
          <a:xfrm>
            <a:off x="381000" y="1414460"/>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a:solidFill>
                  <a:srgbClr val="FFFFFF"/>
                </a:solidFill>
                <a:effectLst>
                  <a:outerShdw blurRad="38100" dist="38100" dir="2700000" algn="tl">
                    <a:srgbClr val="000000">
                      <a:alpha val="43137"/>
                    </a:srgbClr>
                  </a:outerShdw>
                </a:effectLst>
                <a:latin typeface="+mn-lt"/>
                <a:ea typeface="+mn-ea"/>
                <a:cs typeface="+mn-cs"/>
              </a:defRPr>
            </a:lvl1pPr>
          </a:lstStyle>
          <a:p>
            <a:pPr defTabSz="914099" fontAlgn="base">
              <a:spcBef>
                <a:spcPct val="0"/>
              </a:spcBef>
              <a:spcAft>
                <a:spcPct val="0"/>
              </a:spcAft>
              <a:defRPr/>
            </a:pPr>
            <a:r>
              <a:rPr lang="en-US" dirty="0" smtClean="0">
                <a:solidFill>
                  <a:srgbClr val="FFFFFF"/>
                </a:solidFill>
                <a:effectLst>
                  <a:outerShdw blurRad="38100" dist="38100" dir="2700000" algn="tl">
                    <a:srgbClr val="000000">
                      <a:alpha val="43137"/>
                    </a:srgbClr>
                  </a:outerShdw>
                </a:effectLst>
              </a:rPr>
              <a:t>Breakout Sessions (session codes and titles)</a:t>
            </a:r>
          </a:p>
        </p:txBody>
      </p:sp>
      <p:sp>
        <p:nvSpPr>
          <p:cNvPr id="12" name="Content Placeholder 10"/>
          <p:cNvSpPr>
            <a:spLocks noGrp="1"/>
          </p:cNvSpPr>
          <p:nvPr>
            <p:ph sz="quarter" idx="11" hasCustomPrompt="1"/>
          </p:nvPr>
        </p:nvSpPr>
        <p:spPr>
          <a:xfrm>
            <a:off x="381000" y="2347420"/>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a:solidFill>
                  <a:srgbClr val="FFFFFF"/>
                </a:solidFill>
                <a:effectLst>
                  <a:outerShdw blurRad="38100" dist="38100" dir="2700000" algn="tl">
                    <a:srgbClr val="000000">
                      <a:alpha val="43137"/>
                    </a:srgbClr>
                  </a:outerShdw>
                </a:effectLst>
                <a:latin typeface="+mn-lt"/>
                <a:ea typeface="+mn-ea"/>
                <a:cs typeface="+mn-cs"/>
              </a:defRPr>
            </a:lvl1pPr>
          </a:lstStyle>
          <a:p>
            <a:pPr>
              <a:defRPr/>
            </a:pPr>
            <a:r>
              <a:rPr lang="en-US" dirty="0" smtClean="0"/>
              <a:t>Interactive Theater Sessions (session codes and titles)</a:t>
            </a:r>
          </a:p>
        </p:txBody>
      </p:sp>
      <p:sp>
        <p:nvSpPr>
          <p:cNvPr id="13" name="Content Placeholder 10"/>
          <p:cNvSpPr>
            <a:spLocks noGrp="1"/>
          </p:cNvSpPr>
          <p:nvPr>
            <p:ph sz="quarter" idx="12" hasCustomPrompt="1"/>
          </p:nvPr>
        </p:nvSpPr>
        <p:spPr>
          <a:xfrm>
            <a:off x="381000" y="3280383"/>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a:solidFill>
                  <a:srgbClr val="FFFFFF"/>
                </a:solidFill>
                <a:effectLst>
                  <a:outerShdw blurRad="38100" dist="38100" dir="2700000" algn="tl">
                    <a:srgbClr val="000000">
                      <a:alpha val="43137"/>
                    </a:srgbClr>
                  </a:outerShdw>
                </a:effectLst>
                <a:latin typeface="+mn-lt"/>
                <a:ea typeface="+mn-ea"/>
                <a:cs typeface="+mn-cs"/>
              </a:defRPr>
            </a:lvl1pPr>
          </a:lstStyle>
          <a:p>
            <a:pPr defTabSz="914099" fontAlgn="base">
              <a:spcBef>
                <a:spcPct val="0"/>
              </a:spcBef>
              <a:spcAft>
                <a:spcPct val="0"/>
              </a:spcAft>
              <a:defRPr/>
            </a:pPr>
            <a:r>
              <a:rPr lang="en-US" dirty="0" smtClean="0">
                <a:solidFill>
                  <a:srgbClr val="FFFFFF"/>
                </a:solidFill>
                <a:effectLst>
                  <a:outerShdw blurRad="38100" dist="38100" dir="2700000" algn="tl">
                    <a:srgbClr val="000000">
                      <a:alpha val="43137"/>
                    </a:srgbClr>
                  </a:outerShdw>
                </a:effectLst>
              </a:rPr>
              <a:t>Hands-on Labs (session codes and titles)</a:t>
            </a: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14" name="Content Placeholder 10"/>
          <p:cNvSpPr>
            <a:spLocks noGrp="1"/>
          </p:cNvSpPr>
          <p:nvPr>
            <p:ph sz="quarter" idx="13" hasCustomPrompt="1"/>
          </p:nvPr>
        </p:nvSpPr>
        <p:spPr>
          <a:xfrm>
            <a:off x="381000" y="4213345"/>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a:solidFill>
                  <a:srgbClr val="FFFFFF"/>
                </a:solidFill>
                <a:effectLst>
                  <a:outerShdw blurRad="38100" dist="38100" dir="2700000" algn="tl">
                    <a:srgbClr val="000000">
                      <a:alpha val="43137"/>
                    </a:srgbClr>
                  </a:outerShdw>
                </a:effectLst>
                <a:latin typeface="+mn-lt"/>
                <a:ea typeface="+mn-ea"/>
                <a:cs typeface="+mn-cs"/>
              </a:defRPr>
            </a:lvl1pPr>
          </a:lstStyle>
          <a:p>
            <a:pPr defTabSz="914099" fontAlgn="base">
              <a:spcBef>
                <a:spcPct val="0"/>
              </a:spcBef>
              <a:spcAft>
                <a:spcPct val="0"/>
              </a:spcAft>
              <a:defRPr/>
            </a:pPr>
            <a:r>
              <a:rPr lang="en-US" dirty="0" smtClean="0">
                <a:solidFill>
                  <a:srgbClr val="FFFFFF"/>
                </a:solidFill>
                <a:effectLst>
                  <a:outerShdw blurRad="38100" dist="38100" dir="2700000" algn="tl">
                    <a:srgbClr val="000000">
                      <a:alpha val="43137"/>
                    </a:srgbClr>
                  </a:outerShdw>
                </a:effectLst>
              </a:rPr>
              <a:t>Hands-on Labs (session codes and titles)</a:t>
            </a:r>
          </a:p>
        </p:txBody>
      </p:sp>
    </p:spTree>
  </p:cSld>
  <p:clrMapOvr>
    <a:masterClrMapping/>
  </p:clrMapOvr>
  <p:transition>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Track Resources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81000" y="228600"/>
            <a:ext cx="8375946" cy="664797"/>
          </a:xfrm>
        </p:spPr>
        <p:txBody>
          <a:bodyPr/>
          <a:lstStyle>
            <a:lvl1pPr>
              <a:defRPr baseline="0"/>
            </a:lvl1pPr>
          </a:lstStyle>
          <a:p>
            <a:r>
              <a:rPr lang="en-US" dirty="0" smtClean="0"/>
              <a:t>Track Resources</a:t>
            </a:r>
            <a:endParaRPr lang="en-US" dirty="0"/>
          </a:p>
        </p:txBody>
      </p:sp>
      <p:sp>
        <p:nvSpPr>
          <p:cNvPr id="11" name="Content Placeholder 10"/>
          <p:cNvSpPr>
            <a:spLocks noGrp="1"/>
          </p:cNvSpPr>
          <p:nvPr>
            <p:ph sz="quarter" idx="10" hasCustomPrompt="1"/>
          </p:nvPr>
        </p:nvSpPr>
        <p:spPr>
          <a:xfrm>
            <a:off x="381000" y="1414461"/>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dirty="0" smtClean="0">
                <a:solidFill>
                  <a:srgbClr val="FFFFFF"/>
                </a:solidFill>
                <a:effectLst>
                  <a:outerShdw blurRad="38100" dist="38100" dir="2700000" algn="tl">
                    <a:srgbClr val="000000">
                      <a:alpha val="43137"/>
                    </a:srgbClr>
                  </a:outerShdw>
                </a:effectLst>
                <a:latin typeface="+mn-lt"/>
                <a:ea typeface="+mn-ea"/>
                <a:cs typeface="+mn-cs"/>
              </a:defRPr>
            </a:lvl1pPr>
          </a:lstStyle>
          <a:p>
            <a:pPr lvl="0"/>
            <a:r>
              <a:rPr lang="en-US" dirty="0" smtClean="0"/>
              <a:t>Resource 1</a:t>
            </a:r>
            <a:endParaRPr lang="en-US" dirty="0"/>
          </a:p>
        </p:txBody>
      </p:sp>
      <p:sp>
        <p:nvSpPr>
          <p:cNvPr id="12" name="Content Placeholder 10"/>
          <p:cNvSpPr>
            <a:spLocks noGrp="1"/>
          </p:cNvSpPr>
          <p:nvPr>
            <p:ph sz="quarter" idx="11" hasCustomPrompt="1"/>
          </p:nvPr>
        </p:nvSpPr>
        <p:spPr>
          <a:xfrm>
            <a:off x="381000" y="2347422"/>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dirty="0" smtClean="0">
                <a:solidFill>
                  <a:srgbClr val="FFFFFF"/>
                </a:solidFill>
                <a:effectLst>
                  <a:outerShdw blurRad="38100" dist="38100" dir="2700000" algn="tl">
                    <a:srgbClr val="000000">
                      <a:alpha val="43137"/>
                    </a:srgbClr>
                  </a:outerShdw>
                </a:effectLst>
                <a:latin typeface="+mn-lt"/>
                <a:ea typeface="+mn-ea"/>
                <a:cs typeface="+mn-cs"/>
              </a:defRPr>
            </a:lvl1pPr>
          </a:lstStyle>
          <a:p>
            <a:pPr lvl="0"/>
            <a:r>
              <a:rPr lang="en-US" dirty="0" smtClean="0"/>
              <a:t>Resource 2</a:t>
            </a:r>
            <a:endParaRPr lang="en-US" dirty="0"/>
          </a:p>
        </p:txBody>
      </p:sp>
      <p:sp>
        <p:nvSpPr>
          <p:cNvPr id="13" name="Content Placeholder 10"/>
          <p:cNvSpPr>
            <a:spLocks noGrp="1"/>
          </p:cNvSpPr>
          <p:nvPr>
            <p:ph sz="quarter" idx="12" hasCustomPrompt="1"/>
          </p:nvPr>
        </p:nvSpPr>
        <p:spPr>
          <a:xfrm>
            <a:off x="381000" y="3280384"/>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dirty="0" smtClean="0">
                <a:solidFill>
                  <a:srgbClr val="FFFFFF"/>
                </a:solidFill>
                <a:effectLst>
                  <a:outerShdw blurRad="38100" dist="38100" dir="2700000" algn="tl">
                    <a:srgbClr val="000000">
                      <a:alpha val="43137"/>
                    </a:srgbClr>
                  </a:outerShdw>
                </a:effectLst>
                <a:latin typeface="+mn-lt"/>
                <a:ea typeface="+mn-ea"/>
                <a:cs typeface="+mn-cs"/>
              </a:defRPr>
            </a:lvl1pPr>
          </a:lstStyle>
          <a:p>
            <a:pPr lvl="0"/>
            <a:r>
              <a:rPr lang="en-US" dirty="0" smtClean="0"/>
              <a:t>Resource 3</a:t>
            </a:r>
            <a:endParaRPr lang="en-US" dirty="0"/>
          </a:p>
        </p:txBody>
      </p:sp>
      <p:sp>
        <p:nvSpPr>
          <p:cNvPr id="14" name="Content Placeholder 10"/>
          <p:cNvSpPr>
            <a:spLocks noGrp="1"/>
          </p:cNvSpPr>
          <p:nvPr>
            <p:ph sz="quarter" idx="13" hasCustomPrompt="1"/>
          </p:nvPr>
        </p:nvSpPr>
        <p:spPr>
          <a:xfrm>
            <a:off x="381000" y="4213346"/>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dirty="0" smtClean="0">
                <a:solidFill>
                  <a:srgbClr val="FFFFFF"/>
                </a:solidFill>
                <a:effectLst>
                  <a:outerShdw blurRad="38100" dist="38100" dir="2700000" algn="tl">
                    <a:srgbClr val="000000">
                      <a:alpha val="43137"/>
                    </a:srgbClr>
                  </a:outerShdw>
                </a:effectLst>
                <a:latin typeface="+mn-lt"/>
                <a:ea typeface="+mn-ea"/>
                <a:cs typeface="+mn-cs"/>
              </a:defRPr>
            </a:lvl1pPr>
          </a:lstStyle>
          <a:p>
            <a:pPr lvl="0"/>
            <a:r>
              <a:rPr lang="en-US" dirty="0" smtClean="0"/>
              <a:t>Resource 4</a:t>
            </a:r>
            <a:endParaRPr lang="en-US" dirty="0"/>
          </a:p>
        </p:txBody>
      </p:sp>
    </p:spTree>
  </p:cSld>
  <p:clrMapOvr>
    <a:masterClrMapping/>
  </p:clrMapOvr>
  <p:transition>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Demo, Video etc. &quot;special&quot; slides">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white">
          <a:xfrm>
            <a:off x="730249" y="4992403"/>
            <a:ext cx="7651245" cy="752822"/>
          </a:xfrm>
        </p:spPr>
        <p:txBody>
          <a:bodyPr vert="horz" wrap="square" lIns="0" tIns="0" rIns="0" bIns="0" rtlCol="0" anchor="t">
            <a:noAutofit/>
          </a:bodyPr>
          <a:lstStyle>
            <a:lvl1pPr algn="l" defTabSz="914363" rtl="0" eaLnBrk="1" latinLnBrk="0" hangingPunct="1">
              <a:lnSpc>
                <a:spcPct val="90000"/>
              </a:lnSpc>
              <a:spcBef>
                <a:spcPct val="0"/>
              </a:spcBef>
              <a:buNone/>
              <a:defRPr lang="en-US" sz="4000" b="0" kern="1200" cap="none" spc="-150" dirty="0">
                <a:ln w="3175">
                  <a:noFill/>
                </a:ln>
                <a:solidFill>
                  <a:schemeClr val="bg1"/>
                </a:solidFill>
                <a:effectLst/>
                <a:latin typeface="+mn-lt"/>
                <a:ea typeface="+mn-ea"/>
                <a:cs typeface="Arial" charset="0"/>
              </a:defRPr>
            </a:lvl1pPr>
          </a:lstStyle>
          <a:p>
            <a:r>
              <a:rPr lang="en-US" smtClean="0"/>
              <a:t>Click to edit Master title style</a:t>
            </a:r>
            <a:endParaRPr lang="en-US" dirty="0"/>
          </a:p>
        </p:txBody>
      </p:sp>
      <p:sp>
        <p:nvSpPr>
          <p:cNvPr id="3" name="Subtitle 2"/>
          <p:cNvSpPr>
            <a:spLocks noGrp="1"/>
          </p:cNvSpPr>
          <p:nvPr>
            <p:ph type="subTitle" idx="1"/>
          </p:nvPr>
        </p:nvSpPr>
        <p:spPr bwMode="white">
          <a:xfrm>
            <a:off x="730249" y="5746265"/>
            <a:ext cx="6803209" cy="461665"/>
          </a:xfrm>
        </p:spPr>
        <p:txBody>
          <a:bodyPr>
            <a:noAutofit/>
          </a:bodyPr>
          <a:lstStyle>
            <a:lvl1pPr marL="0" indent="0" algn="l">
              <a:lnSpc>
                <a:spcPct val="90000"/>
              </a:lnSpc>
              <a:spcBef>
                <a:spcPts val="0"/>
              </a:spcBef>
              <a:buNone/>
              <a:defRPr sz="2000">
                <a:solidFill>
                  <a:schemeClr val="tx1">
                    <a:tint val="75000"/>
                  </a:schemeClr>
                </a:solidFill>
                <a:latin typeface="+mn-lt"/>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7" name="Text Placeholder 6"/>
          <p:cNvSpPr>
            <a:spLocks noGrp="1"/>
          </p:cNvSpPr>
          <p:nvPr>
            <p:ph type="body" sz="quarter" idx="10" hasCustomPrompt="1"/>
          </p:nvPr>
        </p:nvSpPr>
        <p:spPr bwMode="white">
          <a:xfrm>
            <a:off x="510793" y="3813437"/>
            <a:ext cx="7681913" cy="1059925"/>
          </a:xfrm>
        </p:spPr>
        <p:txBody>
          <a:bodyPr anchor="t" anchorCtr="0">
            <a:noAutofit/>
          </a:bodyPr>
          <a:lstStyle>
            <a:lvl1pPr marL="0" indent="0" algn="l">
              <a:buFont typeface="Arial" pitchFamily="34" charset="0"/>
              <a:buNone/>
              <a:defRPr kumimoji="0" lang="en-US" sz="8000" b="1" i="0" u="none" strike="noStrike" kern="1200" cap="none" spc="-560" normalizeH="0" baseline="0" noProof="0"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uLnTx/>
                <a:uFillTx/>
                <a:latin typeface="+mj-lt"/>
                <a:ea typeface="+mn-ea"/>
                <a:cs typeface="+mn-cs"/>
              </a:defRPr>
            </a:lvl1pPr>
          </a:lstStyle>
          <a:p>
            <a:pPr lvl="0"/>
            <a:r>
              <a:rPr lang="en-US" dirty="0" smtClean="0"/>
              <a:t>click to…</a:t>
            </a:r>
          </a:p>
        </p:txBody>
      </p:sp>
    </p:spTree>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mj-lt"/>
              </a:defRPr>
            </a:lvl1pPr>
          </a:lstStyle>
          <a:p>
            <a:r>
              <a:rPr lang="en-US" smtClean="0"/>
              <a:t>Click to edit Master title style</a:t>
            </a:r>
            <a:endParaRPr lang="en-US" dirty="0"/>
          </a:p>
        </p:txBody>
      </p:sp>
      <p:sp>
        <p:nvSpPr>
          <p:cNvPr id="6" name="Text Placeholder 5"/>
          <p:cNvSpPr>
            <a:spLocks noGrp="1"/>
          </p:cNvSpPr>
          <p:nvPr>
            <p:ph type="body" sz="quarter" idx="10"/>
          </p:nvPr>
        </p:nvSpPr>
        <p:spPr>
          <a:xfrm>
            <a:off x="381000" y="1411552"/>
            <a:ext cx="8382000" cy="2210862"/>
          </a:xfrm>
        </p:spPr>
        <p:txBody>
          <a:bodyPr/>
          <a:lstStyle>
            <a:lvl1pPr>
              <a:lnSpc>
                <a:spcPct val="90000"/>
              </a:lnSpc>
              <a:defRPr>
                <a:latin typeface="+mn-lt"/>
              </a:defRPr>
            </a:lvl1pPr>
            <a:lvl2pPr>
              <a:lnSpc>
                <a:spcPct val="90000"/>
              </a:lnSpc>
              <a:defRPr>
                <a:latin typeface="+mn-lt"/>
              </a:defRPr>
            </a:lvl2pPr>
            <a:lvl3pPr>
              <a:lnSpc>
                <a:spcPct val="90000"/>
              </a:lnSpc>
              <a:defRPr>
                <a:latin typeface="+mn-lt"/>
              </a:defRPr>
            </a:lvl3pPr>
            <a:lvl4pPr>
              <a:lnSpc>
                <a:spcPct val="90000"/>
              </a:lnSpc>
              <a:defRPr>
                <a:latin typeface="+mn-lt"/>
              </a:defRPr>
            </a:lvl4pPr>
            <a:lvl5pPr>
              <a:lnSpc>
                <a:spcPct val="90000"/>
              </a:lnSpc>
              <a:defRPr>
                <a:latin typeface="+mn-l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381000" y="1412874"/>
            <a:ext cx="8382000" cy="4561205"/>
          </a:xfrm>
        </p:spPr>
        <p:txBody>
          <a:bodyPr>
            <a:noAutofit/>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381000" y="1411553"/>
            <a:ext cx="4114800" cy="2129814"/>
          </a:xfrm>
        </p:spPr>
        <p:txBody>
          <a:bodyPr/>
          <a:lstStyle>
            <a:lvl1pPr marL="339976" indent="-339976">
              <a:lnSpc>
                <a:spcPct val="90000"/>
              </a:lnSpc>
              <a:defRPr sz="2800"/>
            </a:lvl1pPr>
            <a:lvl2pPr marL="673338" indent="-325424">
              <a:lnSpc>
                <a:spcPct val="90000"/>
              </a:lnSpc>
              <a:defRPr sz="2400"/>
            </a:lvl2pPr>
            <a:lvl3pPr marL="953785" indent="-288384">
              <a:lnSpc>
                <a:spcPct val="90000"/>
              </a:lnSpc>
              <a:defRPr sz="2000"/>
            </a:lvl3pPr>
            <a:lvl4pPr marL="1227618" indent="-273833">
              <a:lnSpc>
                <a:spcPct val="90000"/>
              </a:lnSpc>
              <a:defRPr sz="1800"/>
            </a:lvl4pPr>
            <a:lvl5pPr marL="1516002" indent="-280447">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411553"/>
            <a:ext cx="4114800" cy="2129814"/>
          </a:xfrm>
        </p:spPr>
        <p:txBody>
          <a:bodyPr/>
          <a:lstStyle>
            <a:lvl1pPr marL="347914" indent="-347914">
              <a:lnSpc>
                <a:spcPct val="90000"/>
              </a:lnSpc>
              <a:defRPr sz="2800"/>
            </a:lvl1pPr>
            <a:lvl2pPr marL="673338" indent="-339976">
              <a:lnSpc>
                <a:spcPct val="90000"/>
              </a:lnSpc>
              <a:defRPr sz="2400"/>
            </a:lvl2pPr>
            <a:lvl3pPr marL="961722" indent="-302936">
              <a:lnSpc>
                <a:spcPct val="90000"/>
              </a:lnSpc>
              <a:defRPr sz="2000"/>
            </a:lvl3pPr>
            <a:lvl4pPr marL="1227618" indent="-265896">
              <a:lnSpc>
                <a:spcPct val="90000"/>
              </a:lnSpc>
              <a:defRPr sz="1800"/>
            </a:lvl4pPr>
            <a:lvl5pPr marL="1516002" indent="-273833">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381000" y="1411553"/>
            <a:ext cx="4114800"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80999" y="2174875"/>
            <a:ext cx="4114800" cy="1537344"/>
          </a:xfrm>
        </p:spPr>
        <p:txBody>
          <a:bodyPr/>
          <a:lstStyle>
            <a:lvl1pPr marL="281770" indent="-281770">
              <a:defRPr sz="2300"/>
            </a:lvl1pPr>
            <a:lvl2pPr marL="562218" indent="-265896">
              <a:defRPr sz="2000"/>
            </a:lvl2pPr>
            <a:lvl3pPr marL="813562" indent="-243407">
              <a:defRPr sz="1800"/>
            </a:lvl3pPr>
            <a:lvl4pPr marL="1050354" indent="-228856">
              <a:defRPr sz="1700"/>
            </a:lvl4pPr>
            <a:lvl5pPr marL="1279210" indent="-206367">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981" y="1411553"/>
            <a:ext cx="4117019"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117974" cy="1537344"/>
          </a:xfrm>
        </p:spPr>
        <p:txBody>
          <a:bodyPr/>
          <a:lstStyle>
            <a:lvl1pPr marL="296321" indent="-296321">
              <a:defRPr sz="2300"/>
            </a:lvl1pPr>
            <a:lvl2pPr marL="570155" indent="-273833">
              <a:defRPr sz="2000"/>
            </a:lvl2pPr>
            <a:lvl3pPr marL="821499" indent="-244730">
              <a:defRPr sz="1800"/>
            </a:lvl3pPr>
            <a:lvl4pPr marL="1050354" indent="-236793">
              <a:defRPr sz="1700"/>
            </a:lvl4pPr>
            <a:lvl5pPr marL="1279210" indent="-220919">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Tree>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WALKIN - Prints in GRAYSCALE">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_rels/slideMaster2.xml.rels><?xml version="1.0" encoding="UTF-8" standalone="yes"?>
<Relationships xmlns="http://schemas.openxmlformats.org/package/2006/relationships"><Relationship Id="rId8" Type="http://schemas.openxmlformats.org/officeDocument/2006/relationships/image" Target="NULL"/><Relationship Id="rId3" Type="http://schemas.openxmlformats.org/officeDocument/2006/relationships/image" Target="../media/image1.jpeg"/><Relationship Id="rId7" Type="http://schemas.openxmlformats.org/officeDocument/2006/relationships/image" Target="NULL"/><Relationship Id="rId2" Type="http://schemas.openxmlformats.org/officeDocument/2006/relationships/theme" Target="../theme/theme2.xml"/><Relationship Id="rId1" Type="http://schemas.openxmlformats.org/officeDocument/2006/relationships/slideLayout" Target="../slideLayouts/slideLayout13.xml"/><Relationship Id="rId6" Type="http://schemas.openxmlformats.org/officeDocument/2006/relationships/image" Target="NULL"/><Relationship Id="rId5" Type="http://schemas.openxmlformats.org/officeDocument/2006/relationships/image" Target="NULL"/><Relationship Id="rId4" Type="http://schemas.openxmlformats.org/officeDocument/2006/relationships/image" Target="NUL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bwMode="blackWhite">
      <p:bgPr>
        <a:blipFill dpi="0" rotWithShape="1">
          <a:blip r:embed="rId14">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30188"/>
            <a:ext cx="8382000" cy="664797"/>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381000" y="1412875"/>
            <a:ext cx="8381999" cy="2135969"/>
          </a:xfrm>
          <a:prstGeom prst="rect">
            <a:avLst/>
          </a:prstGeom>
        </p:spPr>
        <p:txBody>
          <a:bodyPr vert="horz" wrap="square" lIns="0" tIns="0" rIns="0" bIns="0" rtlCol="0">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dk1" tx1="lt1" bg2="dk2" tx2="lt2" accent1="accent1" accent2="accent2" accent3="accent3" accent4="accent4" accent5="accent5" accent6="accent6" hlink="hlink" folHlink="folHlink"/>
  <p:sldLayoutIdLst>
    <p:sldLayoutId id="2147483694" r:id="rId1"/>
    <p:sldLayoutId id="2147483695" r:id="rId2"/>
    <p:sldLayoutId id="2147483696" r:id="rId3"/>
    <p:sldLayoutId id="2147483697" r:id="rId4"/>
    <p:sldLayoutId id="2147483698" r:id="rId5"/>
    <p:sldLayoutId id="2147483699" r:id="rId6"/>
    <p:sldLayoutId id="2147483700" r:id="rId7"/>
    <p:sldLayoutId id="2147483701" r:id="rId8"/>
    <p:sldLayoutId id="2147483702" r:id="rId9"/>
    <p:sldLayoutId id="2147483703" r:id="rId10"/>
    <p:sldLayoutId id="2147483725" r:id="rId11"/>
    <p:sldLayoutId id="2147483726" r:id="rId12"/>
  </p:sldLayoutIdLst>
  <p:transition>
    <p:fade/>
  </p:transition>
  <p:txStyles>
    <p:titleStyle>
      <a:lvl1pPr algn="l" defTabSz="914363" rtl="0" eaLnBrk="1" latinLnBrk="0" hangingPunct="1">
        <a:lnSpc>
          <a:spcPct val="90000"/>
        </a:lnSpc>
        <a:spcBef>
          <a:spcPct val="0"/>
        </a:spcBef>
        <a:buNone/>
        <a:defRPr lang="en-US" sz="4800" b="0" kern="1200" cap="none" spc="-150" dirty="0" smtClean="0">
          <a:ln w="3175">
            <a:noFill/>
          </a:ln>
          <a:solidFill>
            <a:srgbClr val="CCFFCC"/>
          </a:solidFill>
          <a:effectLst/>
          <a:latin typeface="+mj-lt"/>
          <a:ea typeface="+mn-ea"/>
          <a:cs typeface="Arial" charset="0"/>
        </a:defRPr>
      </a:lvl1pPr>
    </p:titleStyle>
    <p:bodyStyle>
      <a:lvl1pPr marL="396875" indent="-396875" algn="l" defTabSz="914363" rtl="0" eaLnBrk="1" latinLnBrk="0" hangingPunct="1">
        <a:lnSpc>
          <a:spcPct val="90000"/>
        </a:lnSpc>
        <a:spcBef>
          <a:spcPct val="20000"/>
        </a:spcBef>
        <a:buFontTx/>
        <a:buBlip>
          <a:blip r:embed="rId15"/>
        </a:buBlip>
        <a:defRPr sz="3200" kern="1200">
          <a:solidFill>
            <a:srgbClr val="99CC99"/>
          </a:solidFill>
          <a:latin typeface="+mn-lt"/>
          <a:ea typeface="+mn-ea"/>
          <a:cs typeface="+mn-cs"/>
        </a:defRPr>
      </a:lvl1pPr>
      <a:lvl2pPr marL="914400" indent="-396875" algn="l" defTabSz="914363" rtl="0" eaLnBrk="1" latinLnBrk="0" hangingPunct="1">
        <a:lnSpc>
          <a:spcPct val="90000"/>
        </a:lnSpc>
        <a:spcBef>
          <a:spcPct val="20000"/>
        </a:spcBef>
        <a:buSzPct val="90000"/>
        <a:buFontTx/>
        <a:buBlip>
          <a:blip r:embed="rId16"/>
        </a:buBlip>
        <a:defRPr sz="2800" kern="1200">
          <a:solidFill>
            <a:srgbClr val="99CC99"/>
          </a:solidFill>
          <a:latin typeface="+mn-lt"/>
          <a:ea typeface="+mn-ea"/>
          <a:cs typeface="+mn-cs"/>
        </a:defRPr>
      </a:lvl2pPr>
      <a:lvl3pPr marL="1258888" indent="-344488" algn="l" defTabSz="914363" rtl="0" eaLnBrk="1" latinLnBrk="0" hangingPunct="1">
        <a:lnSpc>
          <a:spcPct val="90000"/>
        </a:lnSpc>
        <a:spcBef>
          <a:spcPct val="20000"/>
        </a:spcBef>
        <a:buSzPct val="90000"/>
        <a:buFontTx/>
        <a:buBlip>
          <a:blip r:embed="rId16"/>
        </a:buBlip>
        <a:defRPr sz="2400" kern="1200">
          <a:solidFill>
            <a:srgbClr val="99CC99"/>
          </a:soli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16"/>
        </a:buBlip>
        <a:defRPr sz="2400" kern="1200">
          <a:solidFill>
            <a:srgbClr val="99CC99"/>
          </a:soli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16"/>
        </a:buBlip>
        <a:defRPr sz="2400" kern="1200">
          <a:solidFill>
            <a:srgbClr val="99CC99"/>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bwMode="blackWhite">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30188"/>
            <a:ext cx="8382000" cy="664797"/>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381000" y="1412875"/>
            <a:ext cx="8381999" cy="2135969"/>
          </a:xfrm>
          <a:prstGeom prst="rect">
            <a:avLst/>
          </a:prstGeom>
        </p:spPr>
        <p:txBody>
          <a:bodyPr vert="horz" wrap="square" lIns="0" tIns="0" rIns="0" bIns="0" rtlCol="0">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dk1" tx1="lt1" bg2="dk2" tx2="lt2" accent1="accent1" accent2="accent2" accent3="accent3" accent4="accent4" accent5="accent5" accent6="accent6" hlink="hlink" folHlink="folHlink"/>
  <p:sldLayoutIdLst>
    <p:sldLayoutId id="2147483728" r:id="rId1"/>
  </p:sldLayoutIdLst>
  <p:transition>
    <p:fade/>
  </p:transition>
  <p:txStyles>
    <p:titleStyle>
      <a:lvl1pPr algn="l" defTabSz="914363" rtl="0" eaLnBrk="1" latinLnBrk="0" hangingPunct="1">
        <a:lnSpc>
          <a:spcPct val="90000"/>
        </a:lnSpc>
        <a:spcBef>
          <a:spcPct val="0"/>
        </a:spcBef>
        <a:buNone/>
        <a:defRPr lang="en-US" sz="4800" b="0" kern="1200" cap="none" spc="-150" dirty="0" smtClean="0">
          <a:ln w="3175">
            <a:noFill/>
          </a:ln>
          <a:solidFill>
            <a:srgbClr val="CCFFCC"/>
          </a:solidFill>
          <a:effectLst/>
          <a:latin typeface="+mj-lt"/>
          <a:ea typeface="+mn-ea"/>
          <a:cs typeface="Arial" charset="0"/>
        </a:defRPr>
      </a:lvl1pPr>
    </p:titleStyle>
    <p:bodyStyle>
      <a:lvl1pPr marL="396875" indent="-396875" algn="l" defTabSz="914363" rtl="0" eaLnBrk="1" latinLnBrk="0" hangingPunct="1">
        <a:lnSpc>
          <a:spcPct val="90000"/>
        </a:lnSpc>
        <a:spcBef>
          <a:spcPct val="20000"/>
        </a:spcBef>
        <a:buFontTx/>
        <a:buBlip>
          <a:blip r:embed="rId4"/>
        </a:buBlip>
        <a:defRPr sz="3200" kern="1200">
          <a:solidFill>
            <a:srgbClr val="99CC99"/>
          </a:solidFill>
          <a:latin typeface="+mn-lt"/>
          <a:ea typeface="+mn-ea"/>
          <a:cs typeface="+mn-cs"/>
        </a:defRPr>
      </a:lvl1pPr>
      <a:lvl2pPr marL="914400" indent="-396875" algn="l" defTabSz="914363" rtl="0" eaLnBrk="1" latinLnBrk="0" hangingPunct="1">
        <a:lnSpc>
          <a:spcPct val="90000"/>
        </a:lnSpc>
        <a:spcBef>
          <a:spcPct val="20000"/>
        </a:spcBef>
        <a:buSzPct val="90000"/>
        <a:buFontTx/>
        <a:buBlip>
          <a:blip r:embed="rId5"/>
        </a:buBlip>
        <a:defRPr sz="2800" kern="1200">
          <a:solidFill>
            <a:srgbClr val="99CC99"/>
          </a:solidFill>
          <a:latin typeface="+mn-lt"/>
          <a:ea typeface="+mn-ea"/>
          <a:cs typeface="+mn-cs"/>
        </a:defRPr>
      </a:lvl2pPr>
      <a:lvl3pPr marL="1258888" indent="-344488" algn="l" defTabSz="914363" rtl="0" eaLnBrk="1" latinLnBrk="0" hangingPunct="1">
        <a:lnSpc>
          <a:spcPct val="90000"/>
        </a:lnSpc>
        <a:spcBef>
          <a:spcPct val="20000"/>
        </a:spcBef>
        <a:buSzPct val="90000"/>
        <a:buFontTx/>
        <a:buBlip>
          <a:blip r:embed="rId6"/>
        </a:buBlip>
        <a:defRPr sz="2400" kern="1200">
          <a:solidFill>
            <a:srgbClr val="99CC99"/>
          </a:soli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7"/>
        </a:buBlip>
        <a:defRPr sz="2400" kern="1200">
          <a:solidFill>
            <a:srgbClr val="99CC99"/>
          </a:soli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8"/>
        </a:buBlip>
        <a:defRPr sz="2400" kern="1200">
          <a:solidFill>
            <a:srgbClr val="99CC99"/>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9.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2.xml"/><Relationship Id="rId1" Type="http://schemas.openxmlformats.org/officeDocument/2006/relationships/slideLayout" Target="../slideLayouts/slideLayout4.xml"/><Relationship Id="rId5" Type="http://schemas.openxmlformats.org/officeDocument/2006/relationships/image" Target="../media/image27.png"/><Relationship Id="rId4" Type="http://schemas.openxmlformats.org/officeDocument/2006/relationships/image" Target="../media/image26.png"/></Relationships>
</file>

<file path=ppt/slides/_rels/slide1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hyperlink" Target="http://go.microsoft.com/fwlink/?LinkID=149681&amp;clcid=0x09" TargetMode="External"/><Relationship Id="rId7" Type="http://schemas.openxmlformats.org/officeDocument/2006/relationships/hyperlink" Target="http://twitter.com/sqlazure" TargetMode="External"/><Relationship Id="rId2" Type="http://schemas.openxmlformats.org/officeDocument/2006/relationships/notesSlide" Target="../notesSlides/notesSlide20.xml"/><Relationship Id="rId1" Type="http://schemas.openxmlformats.org/officeDocument/2006/relationships/slideLayout" Target="../slideLayouts/slideLayout4.xml"/><Relationship Id="rId6" Type="http://schemas.openxmlformats.org/officeDocument/2006/relationships/hyperlink" Target="http://blogs.msdn.com/ssds/" TargetMode="External"/><Relationship Id="rId5" Type="http://schemas.openxmlformats.org/officeDocument/2006/relationships/hyperlink" Target="http://www.microsoft.com/downloads/details.aspx?FamilyID=413E88F8-5966-4A83-B309-53B7B77EDF78&amp;displaylang=en" TargetMode="External"/><Relationship Id="rId4" Type="http://schemas.openxmlformats.org/officeDocument/2006/relationships/hyperlink" Target="http://msdn.microsoft.com/en-us/sqlserver/dataservices/default.aspx" TargetMode="Externa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8" Type="http://schemas.openxmlformats.org/officeDocument/2006/relationships/hyperlink" Target="http://microsoft.com/msdn" TargetMode="External"/><Relationship Id="rId3" Type="http://schemas.openxmlformats.org/officeDocument/2006/relationships/image" Target="../media/image28.png"/><Relationship Id="rId7" Type="http://schemas.openxmlformats.org/officeDocument/2006/relationships/image" Target="../media/image30.png"/><Relationship Id="rId2" Type="http://schemas.openxmlformats.org/officeDocument/2006/relationships/notesSlide" Target="../notesSlides/notesSlide24.xml"/><Relationship Id="rId1" Type="http://schemas.openxmlformats.org/officeDocument/2006/relationships/slideLayout" Target="../slideLayouts/slideLayout7.xml"/><Relationship Id="rId6" Type="http://schemas.openxmlformats.org/officeDocument/2006/relationships/image" Target="../media/image29.png"/><Relationship Id="rId11" Type="http://schemas.openxmlformats.org/officeDocument/2006/relationships/image" Target="../media/image32.png"/><Relationship Id="rId5" Type="http://schemas.openxmlformats.org/officeDocument/2006/relationships/hyperlink" Target="http://microsoft.com/technet" TargetMode="External"/><Relationship Id="rId10" Type="http://schemas.openxmlformats.org/officeDocument/2006/relationships/image" Target="../media/image31.emf"/><Relationship Id="rId4" Type="http://schemas.openxmlformats.org/officeDocument/2006/relationships/hyperlink" Target="http://www.microsoft.com/teched" TargetMode="External"/><Relationship Id="rId9" Type="http://schemas.openxmlformats.org/officeDocument/2006/relationships/hyperlink" Target="http://www.microsoft.com/learning" TargetMode="Externa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1.xml"/></Relationships>
</file>

<file path=ppt/slides/_rels/slide26.xml.rels><?xml version="1.0" encoding="UTF-8" standalone="yes"?>
<Relationships xmlns="http://schemas.openxmlformats.org/package/2006/relationships"><Relationship Id="rId3" Type="http://schemas.openxmlformats.org/officeDocument/2006/relationships/hyperlink" Target="http://go.microsoft.com/fwlink/?LinkID=149681&amp;clcid=0x09" TargetMode="External"/><Relationship Id="rId2" Type="http://schemas.openxmlformats.org/officeDocument/2006/relationships/notesSlide" Target="../notesSlides/notesSlide26.xml"/><Relationship Id="rId1" Type="http://schemas.openxmlformats.org/officeDocument/2006/relationships/slideLayout" Target="../slideLayouts/slideLayout12.xml"/><Relationship Id="rId6" Type="http://schemas.openxmlformats.org/officeDocument/2006/relationships/hyperlink" Target="http://blogs.msdn.com/ssds/" TargetMode="External"/><Relationship Id="rId5" Type="http://schemas.openxmlformats.org/officeDocument/2006/relationships/hyperlink" Target="http://www.microsoft.com/downloads/details.aspx?FamilyID=413E88F8-5966-4A83-B309-53B7B77EDF78&amp;displaylang=en" TargetMode="External"/><Relationship Id="rId4" Type="http://schemas.openxmlformats.org/officeDocument/2006/relationships/hyperlink" Target="http://msdn.microsoft.com/en-us/sqlserver/dataservices/default.aspx" TargetMode="External"/></Relationships>
</file>

<file path=ppt/slides/_rels/slide27.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27.xml"/><Relationship Id="rId1" Type="http://schemas.openxmlformats.org/officeDocument/2006/relationships/slideLayout" Target="../slideLayouts/slideLayout8.xml"/></Relationships>
</file>

<file path=ppt/slides/_rels/slide28.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28.xml"/><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xml"/><Relationship Id="rId1" Type="http://schemas.openxmlformats.org/officeDocument/2006/relationships/slideLayout" Target="../slideLayouts/slideLayout7.xml"/><Relationship Id="rId4" Type="http://schemas.openxmlformats.org/officeDocument/2006/relationships/image" Target="../media/image7.pn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8" Type="http://schemas.openxmlformats.org/officeDocument/2006/relationships/image" Target="../media/image13.png"/><Relationship Id="rId13" Type="http://schemas.openxmlformats.org/officeDocument/2006/relationships/image" Target="../media/image18.png"/><Relationship Id="rId18" Type="http://schemas.openxmlformats.org/officeDocument/2006/relationships/image" Target="../media/image23.png"/><Relationship Id="rId3" Type="http://schemas.openxmlformats.org/officeDocument/2006/relationships/image" Target="../media/image8.png"/><Relationship Id="rId7" Type="http://schemas.openxmlformats.org/officeDocument/2006/relationships/image" Target="../media/image12.png"/><Relationship Id="rId12" Type="http://schemas.openxmlformats.org/officeDocument/2006/relationships/image" Target="../media/image17.png"/><Relationship Id="rId17" Type="http://schemas.openxmlformats.org/officeDocument/2006/relationships/image" Target="../media/image22.png"/><Relationship Id="rId2" Type="http://schemas.openxmlformats.org/officeDocument/2006/relationships/notesSlide" Target="../notesSlides/notesSlide7.xml"/><Relationship Id="rId16" Type="http://schemas.openxmlformats.org/officeDocument/2006/relationships/image" Target="../media/image21.png"/><Relationship Id="rId1" Type="http://schemas.openxmlformats.org/officeDocument/2006/relationships/slideLayout" Target="../slideLayouts/slideLayout7.xml"/><Relationship Id="rId6" Type="http://schemas.openxmlformats.org/officeDocument/2006/relationships/image" Target="../media/image11.png"/><Relationship Id="rId11" Type="http://schemas.openxmlformats.org/officeDocument/2006/relationships/image" Target="../media/image16.png"/><Relationship Id="rId5" Type="http://schemas.openxmlformats.org/officeDocument/2006/relationships/image" Target="../media/image10.png"/><Relationship Id="rId15" Type="http://schemas.openxmlformats.org/officeDocument/2006/relationships/image" Target="../media/image20.png"/><Relationship Id="rId10" Type="http://schemas.openxmlformats.org/officeDocument/2006/relationships/image" Target="../media/image15.png"/><Relationship Id="rId19" Type="http://schemas.openxmlformats.org/officeDocument/2006/relationships/image" Target="../media/image24.png"/><Relationship Id="rId4" Type="http://schemas.openxmlformats.org/officeDocument/2006/relationships/image" Target="../media/image9.png"/><Relationship Id="rId9" Type="http://schemas.openxmlformats.org/officeDocument/2006/relationships/image" Target="../media/image14.png"/><Relationship Id="rId14" Type="http://schemas.openxmlformats.org/officeDocument/2006/relationships/image" Target="../media/image19.pn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A lap around SQL Azure</a:t>
            </a:r>
            <a:endParaRPr lang="en-US" dirty="0"/>
          </a:p>
        </p:txBody>
      </p:sp>
      <p:sp>
        <p:nvSpPr>
          <p:cNvPr id="4" name="Text Placeholder 3"/>
          <p:cNvSpPr>
            <a:spLocks noGrp="1"/>
          </p:cNvSpPr>
          <p:nvPr>
            <p:ph type="body" sz="quarter" idx="10"/>
          </p:nvPr>
        </p:nvSpPr>
        <p:spPr/>
        <p:txBody>
          <a:bodyPr/>
          <a:lstStyle/>
          <a:p>
            <a:r>
              <a:rPr lang="en-US" smtClean="0"/>
              <a:t>demo</a:t>
            </a:r>
            <a:endParaRPr lang="en-US" dirty="0"/>
          </a:p>
        </p:txBody>
      </p:sp>
    </p:spTree>
    <p:extLst>
      <p:ext uri="{BB962C8B-B14F-4D97-AF65-F5344CB8AC3E}">
        <p14:creationId xmlns:p14="http://schemas.microsoft.com/office/powerpoint/2010/main" xmlns="" val="2472673218"/>
      </p:ext>
    </p:extLst>
  </p:cSld>
  <p:clrMapOvr>
    <a:masterClrMapping/>
  </p:clrMapOvr>
  <p:transition>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 name="Down Arrow 44"/>
          <p:cNvSpPr/>
          <p:nvPr/>
        </p:nvSpPr>
        <p:spPr>
          <a:xfrm flipV="1">
            <a:off x="639829" y="5867400"/>
            <a:ext cx="381000" cy="533400"/>
          </a:xfrm>
          <a:prstGeom prst="downArrow">
            <a:avLst/>
          </a:prstGeom>
        </p:spPr>
        <p:style>
          <a:lnRef idx="0">
            <a:schemeClr val="accent3"/>
          </a:lnRef>
          <a:fillRef idx="3">
            <a:schemeClr val="accent3"/>
          </a:fillRef>
          <a:effectRef idx="3">
            <a:schemeClr val="accent3"/>
          </a:effectRef>
          <a:fontRef idx="minor">
            <a:schemeClr val="lt1"/>
          </a:fontRef>
        </p:style>
        <p:txBody>
          <a:bodyPr rtlCol="0" anchor="ctr"/>
          <a:lstStyle/>
          <a:p>
            <a:pPr algn="ctr"/>
            <a:endParaRPr lang="en-US" dirty="0"/>
          </a:p>
        </p:txBody>
      </p:sp>
      <p:sp>
        <p:nvSpPr>
          <p:cNvPr id="2" name="Title 1"/>
          <p:cNvSpPr>
            <a:spLocks noGrp="1"/>
          </p:cNvSpPr>
          <p:nvPr>
            <p:ph type="title"/>
          </p:nvPr>
        </p:nvSpPr>
        <p:spPr>
          <a:xfrm>
            <a:off x="381000" y="230188"/>
            <a:ext cx="8382000" cy="609398"/>
          </a:xfrm>
        </p:spPr>
        <p:txBody>
          <a:bodyPr/>
          <a:lstStyle/>
          <a:p>
            <a:r>
              <a:rPr lang="en-US" sz="4400" dirty="0" smtClean="0"/>
              <a:t>SQL Azure Network Topology</a:t>
            </a:r>
            <a:endParaRPr lang="en-US" sz="4400" dirty="0"/>
          </a:p>
        </p:txBody>
      </p:sp>
      <p:sp>
        <p:nvSpPr>
          <p:cNvPr id="3" name="Rounded Rectangle 2"/>
          <p:cNvSpPr/>
          <p:nvPr/>
        </p:nvSpPr>
        <p:spPr>
          <a:xfrm>
            <a:off x="3717985" y="1031427"/>
            <a:ext cx="1539815" cy="459522"/>
          </a:xfrm>
          <a:prstGeom prst="roundRect">
            <a:avLst/>
          </a:prstGeom>
        </p:spPr>
        <p:style>
          <a:lnRef idx="0">
            <a:schemeClr val="accent3"/>
          </a:lnRef>
          <a:fillRef idx="3">
            <a:schemeClr val="accent3"/>
          </a:fillRef>
          <a:effectRef idx="3">
            <a:schemeClr val="accent3"/>
          </a:effectRef>
          <a:fontRef idx="minor">
            <a:schemeClr val="lt1"/>
          </a:fontRef>
        </p:style>
        <p:txBody>
          <a:bodyPr rtlCol="0" anchor="ctr"/>
          <a:lstStyle/>
          <a:p>
            <a:pPr algn="ctr"/>
            <a:r>
              <a:rPr lang="en-US" dirty="0" smtClean="0"/>
              <a:t>Application</a:t>
            </a:r>
            <a:endParaRPr lang="en-US" dirty="0"/>
          </a:p>
        </p:txBody>
      </p:sp>
      <p:cxnSp>
        <p:nvCxnSpPr>
          <p:cNvPr id="8" name="Straight Arrow Connector 7"/>
          <p:cNvCxnSpPr>
            <a:stCxn id="3" idx="2"/>
            <a:endCxn id="14" idx="0"/>
          </p:cNvCxnSpPr>
          <p:nvPr/>
        </p:nvCxnSpPr>
        <p:spPr>
          <a:xfrm>
            <a:off x="4487893" y="1490949"/>
            <a:ext cx="6470" cy="1480851"/>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6" name="Cloud 5"/>
          <p:cNvSpPr/>
          <p:nvPr/>
        </p:nvSpPr>
        <p:spPr>
          <a:xfrm>
            <a:off x="3886200" y="1795749"/>
            <a:ext cx="1143000" cy="609600"/>
          </a:xfrm>
          <a:prstGeom prst="cloud">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en-US" dirty="0"/>
          </a:p>
        </p:txBody>
      </p:sp>
      <p:sp>
        <p:nvSpPr>
          <p:cNvPr id="14" name="Rectangle 13"/>
          <p:cNvSpPr/>
          <p:nvPr/>
        </p:nvSpPr>
        <p:spPr>
          <a:xfrm>
            <a:off x="3717985" y="2971800"/>
            <a:ext cx="1552755" cy="457200"/>
          </a:xfrm>
          <a:prstGeom prst="rect">
            <a:avLst/>
          </a:prstGeom>
        </p:spPr>
        <p:style>
          <a:lnRef idx="0">
            <a:schemeClr val="accent6"/>
          </a:lnRef>
          <a:fillRef idx="3">
            <a:schemeClr val="accent6"/>
          </a:fillRef>
          <a:effectRef idx="3">
            <a:schemeClr val="accent6"/>
          </a:effectRef>
          <a:fontRef idx="minor">
            <a:schemeClr val="lt1"/>
          </a:fontRef>
        </p:style>
        <p:txBody>
          <a:bodyPr rtlCol="0" anchor="ctr"/>
          <a:lstStyle/>
          <a:p>
            <a:pPr algn="ctr"/>
            <a:r>
              <a:rPr lang="en-US" sz="1600" b="1" dirty="0" smtClean="0"/>
              <a:t>Load Balancer</a:t>
            </a:r>
            <a:endParaRPr lang="en-US" sz="1600" b="1" dirty="0"/>
          </a:p>
        </p:txBody>
      </p:sp>
      <p:cxnSp>
        <p:nvCxnSpPr>
          <p:cNvPr id="19" name="Straight Connector 18"/>
          <p:cNvCxnSpPr/>
          <p:nvPr/>
        </p:nvCxnSpPr>
        <p:spPr>
          <a:xfrm>
            <a:off x="1143000" y="3810000"/>
            <a:ext cx="7543800" cy="1588"/>
          </a:xfrm>
          <a:prstGeom prst="line">
            <a:avLst/>
          </a:prstGeom>
          <a:ln w="28575">
            <a:solidFill>
              <a:srgbClr val="FF0000"/>
            </a:solidFill>
            <a:prstDash val="dash"/>
          </a:ln>
        </p:spPr>
        <p:style>
          <a:lnRef idx="1">
            <a:schemeClr val="accent1"/>
          </a:lnRef>
          <a:fillRef idx="0">
            <a:schemeClr val="accent1"/>
          </a:fillRef>
          <a:effectRef idx="0">
            <a:schemeClr val="accent1"/>
          </a:effectRef>
          <a:fontRef idx="minor">
            <a:schemeClr val="tx1"/>
          </a:fontRef>
        </p:style>
      </p:cxnSp>
      <p:cxnSp>
        <p:nvCxnSpPr>
          <p:cNvPr id="36" name="Straight Arrow Connector 35"/>
          <p:cNvCxnSpPr>
            <a:stCxn id="14" idx="2"/>
          </p:cNvCxnSpPr>
          <p:nvPr/>
        </p:nvCxnSpPr>
        <p:spPr>
          <a:xfrm rot="16200000" flipH="1">
            <a:off x="4113286" y="3810077"/>
            <a:ext cx="762796" cy="642"/>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48" name="TextBox 47"/>
          <p:cNvSpPr txBox="1"/>
          <p:nvPr/>
        </p:nvSpPr>
        <p:spPr>
          <a:xfrm>
            <a:off x="3004996" y="2566802"/>
            <a:ext cx="1117165" cy="276999"/>
          </a:xfrm>
          <a:prstGeom prst="rect">
            <a:avLst/>
          </a:prstGeom>
          <a:noFill/>
        </p:spPr>
        <p:txBody>
          <a:bodyPr wrap="none" rtlCol="0">
            <a:spAutoFit/>
          </a:bodyPr>
          <a:lstStyle/>
          <a:p>
            <a:r>
              <a:rPr lang="en-US" sz="1200" b="1" dirty="0" smtClean="0"/>
              <a:t>TDS (tcp:1433)</a:t>
            </a:r>
            <a:endParaRPr lang="en-US" sz="1200" b="1" dirty="0"/>
          </a:p>
        </p:txBody>
      </p:sp>
      <p:sp>
        <p:nvSpPr>
          <p:cNvPr id="49" name="TextBox 48"/>
          <p:cNvSpPr txBox="1"/>
          <p:nvPr/>
        </p:nvSpPr>
        <p:spPr>
          <a:xfrm>
            <a:off x="0" y="3657600"/>
            <a:ext cx="1152431" cy="276999"/>
          </a:xfrm>
          <a:prstGeom prst="rect">
            <a:avLst/>
          </a:prstGeom>
          <a:noFill/>
        </p:spPr>
        <p:txBody>
          <a:bodyPr wrap="none" rtlCol="0">
            <a:spAutoFit/>
          </a:bodyPr>
          <a:lstStyle/>
          <a:p>
            <a:r>
              <a:rPr lang="en-US" sz="1200" b="1" dirty="0" smtClean="0"/>
              <a:t>TDS (tcp: 1433)</a:t>
            </a:r>
            <a:endParaRPr lang="en-US" sz="1200" b="1" dirty="0"/>
          </a:p>
        </p:txBody>
      </p:sp>
      <p:grpSp>
        <p:nvGrpSpPr>
          <p:cNvPr id="7" name="Group 69"/>
          <p:cNvGrpSpPr/>
          <p:nvPr/>
        </p:nvGrpSpPr>
        <p:grpSpPr>
          <a:xfrm>
            <a:off x="0" y="4851411"/>
            <a:ext cx="8686800" cy="276999"/>
            <a:chOff x="0" y="5486400"/>
            <a:chExt cx="8686800" cy="276999"/>
          </a:xfrm>
        </p:grpSpPr>
        <p:cxnSp>
          <p:nvCxnSpPr>
            <p:cNvPr id="21" name="Straight Connector 20"/>
            <p:cNvCxnSpPr/>
            <p:nvPr/>
          </p:nvCxnSpPr>
          <p:spPr>
            <a:xfrm>
              <a:off x="1143000" y="5638800"/>
              <a:ext cx="7543800" cy="1588"/>
            </a:xfrm>
            <a:prstGeom prst="line">
              <a:avLst/>
            </a:prstGeom>
            <a:ln w="28575">
              <a:solidFill>
                <a:schemeClr val="tx1">
                  <a:lumMod val="95000"/>
                  <a:lumOff val="5000"/>
                </a:schemeClr>
              </a:solidFill>
              <a:prstDash val="dash"/>
            </a:ln>
          </p:spPr>
          <p:style>
            <a:lnRef idx="1">
              <a:schemeClr val="accent1"/>
            </a:lnRef>
            <a:fillRef idx="0">
              <a:schemeClr val="accent1"/>
            </a:fillRef>
            <a:effectRef idx="0">
              <a:schemeClr val="accent1"/>
            </a:effectRef>
            <a:fontRef idx="minor">
              <a:schemeClr val="tx1"/>
            </a:fontRef>
          </p:style>
        </p:cxnSp>
        <p:sp>
          <p:nvSpPr>
            <p:cNvPr id="52" name="TextBox 51"/>
            <p:cNvSpPr txBox="1"/>
            <p:nvPr/>
          </p:nvSpPr>
          <p:spPr>
            <a:xfrm>
              <a:off x="0" y="5486400"/>
              <a:ext cx="1152431" cy="276999"/>
            </a:xfrm>
            <a:prstGeom prst="rect">
              <a:avLst/>
            </a:prstGeom>
            <a:noFill/>
          </p:spPr>
          <p:txBody>
            <a:bodyPr wrap="none" rtlCol="0">
              <a:spAutoFit/>
            </a:bodyPr>
            <a:lstStyle/>
            <a:p>
              <a:r>
                <a:rPr lang="en-US" sz="1200" b="1" dirty="0" smtClean="0"/>
                <a:t>TDS (tcp: 1433)</a:t>
              </a:r>
              <a:endParaRPr lang="en-US" sz="1200" b="1" dirty="0"/>
            </a:p>
          </p:txBody>
        </p:sp>
      </p:grpSp>
      <p:sp>
        <p:nvSpPr>
          <p:cNvPr id="55" name="Left Brace 54"/>
          <p:cNvSpPr/>
          <p:nvPr/>
        </p:nvSpPr>
        <p:spPr>
          <a:xfrm>
            <a:off x="5246783" y="762000"/>
            <a:ext cx="381000" cy="1066800"/>
          </a:xfrm>
          <a:prstGeom prst="leftBrace">
            <a:avLst/>
          </a:prstGeom>
          <a:ln w="127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56" name="TextBox 55"/>
          <p:cNvSpPr txBox="1"/>
          <p:nvPr/>
        </p:nvSpPr>
        <p:spPr>
          <a:xfrm>
            <a:off x="5638800" y="1031427"/>
            <a:ext cx="3048000" cy="584775"/>
          </a:xfrm>
          <a:prstGeom prst="rect">
            <a:avLst/>
          </a:prstGeom>
          <a:noFill/>
        </p:spPr>
        <p:txBody>
          <a:bodyPr wrap="square" rtlCol="0">
            <a:spAutoFit/>
          </a:bodyPr>
          <a:lstStyle/>
          <a:p>
            <a:r>
              <a:rPr lang="en-US" sz="1600" dirty="0" smtClean="0"/>
              <a:t>Applications use standard SQL client libraries: ODBC, </a:t>
            </a:r>
            <a:r>
              <a:rPr lang="en-US" sz="1600" dirty="0" err="1" smtClean="0"/>
              <a:t>ADO.Net</a:t>
            </a:r>
            <a:r>
              <a:rPr lang="en-US" sz="1600" dirty="0" smtClean="0"/>
              <a:t>, …</a:t>
            </a:r>
            <a:endParaRPr lang="en-US" sz="1600" dirty="0"/>
          </a:p>
        </p:txBody>
      </p:sp>
      <p:sp>
        <p:nvSpPr>
          <p:cNvPr id="57" name="Left Brace 56"/>
          <p:cNvSpPr/>
          <p:nvPr/>
        </p:nvSpPr>
        <p:spPr>
          <a:xfrm>
            <a:off x="5257800" y="2786349"/>
            <a:ext cx="381000" cy="762000"/>
          </a:xfrm>
          <a:prstGeom prst="leftBrace">
            <a:avLst/>
          </a:prstGeom>
          <a:ln w="127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58" name="TextBox 57"/>
          <p:cNvSpPr txBox="1"/>
          <p:nvPr/>
        </p:nvSpPr>
        <p:spPr>
          <a:xfrm>
            <a:off x="5551583" y="2887374"/>
            <a:ext cx="2971800" cy="584775"/>
          </a:xfrm>
          <a:prstGeom prst="rect">
            <a:avLst/>
          </a:prstGeom>
          <a:noFill/>
        </p:spPr>
        <p:txBody>
          <a:bodyPr wrap="square" rtlCol="0">
            <a:spAutoFit/>
          </a:bodyPr>
          <a:lstStyle/>
          <a:p>
            <a:r>
              <a:rPr lang="en-US" sz="1600" dirty="0" smtClean="0"/>
              <a:t>Load balancer forwards ‘sticky’ sessions to TDS protocol tier</a:t>
            </a:r>
            <a:endParaRPr lang="en-US" sz="1600" dirty="0"/>
          </a:p>
        </p:txBody>
      </p:sp>
      <p:sp>
        <p:nvSpPr>
          <p:cNvPr id="4" name="Rectangle 3"/>
          <p:cNvSpPr/>
          <p:nvPr/>
        </p:nvSpPr>
        <p:spPr>
          <a:xfrm>
            <a:off x="1676092" y="5334000"/>
            <a:ext cx="1342930" cy="457200"/>
          </a:xfrm>
          <a:prstGeom prst="rect">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n-US" dirty="0" smtClean="0"/>
              <a:t>Data Node</a:t>
            </a:r>
            <a:endParaRPr lang="en-US" dirty="0"/>
          </a:p>
        </p:txBody>
      </p:sp>
      <p:sp>
        <p:nvSpPr>
          <p:cNvPr id="24" name="Rectangle 23"/>
          <p:cNvSpPr/>
          <p:nvPr/>
        </p:nvSpPr>
        <p:spPr>
          <a:xfrm>
            <a:off x="3162071" y="5334000"/>
            <a:ext cx="1342930" cy="457200"/>
          </a:xfrm>
          <a:prstGeom prst="rect">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n-US" dirty="0" smtClean="0"/>
              <a:t>Data Node</a:t>
            </a:r>
            <a:endParaRPr lang="en-US" dirty="0"/>
          </a:p>
        </p:txBody>
      </p:sp>
      <p:sp>
        <p:nvSpPr>
          <p:cNvPr id="31" name="Rectangle 30"/>
          <p:cNvSpPr/>
          <p:nvPr/>
        </p:nvSpPr>
        <p:spPr>
          <a:xfrm>
            <a:off x="4648050" y="5334000"/>
            <a:ext cx="1342930" cy="457200"/>
          </a:xfrm>
          <a:prstGeom prst="rect">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n-US" dirty="0" smtClean="0"/>
              <a:t>Data Node</a:t>
            </a:r>
            <a:endParaRPr lang="en-US" dirty="0"/>
          </a:p>
        </p:txBody>
      </p:sp>
      <p:sp>
        <p:nvSpPr>
          <p:cNvPr id="32" name="Rectangle 31"/>
          <p:cNvSpPr/>
          <p:nvPr/>
        </p:nvSpPr>
        <p:spPr>
          <a:xfrm>
            <a:off x="6134029" y="5334000"/>
            <a:ext cx="1342930" cy="457200"/>
          </a:xfrm>
          <a:prstGeom prst="rect">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n-US" dirty="0" smtClean="0"/>
              <a:t>Data Node</a:t>
            </a:r>
            <a:endParaRPr lang="en-US" dirty="0"/>
          </a:p>
        </p:txBody>
      </p:sp>
      <p:sp>
        <p:nvSpPr>
          <p:cNvPr id="33" name="Rectangle 32"/>
          <p:cNvSpPr/>
          <p:nvPr/>
        </p:nvSpPr>
        <p:spPr>
          <a:xfrm>
            <a:off x="7620010" y="5334000"/>
            <a:ext cx="1342930" cy="457200"/>
          </a:xfrm>
          <a:prstGeom prst="rect">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n-US" dirty="0" smtClean="0"/>
              <a:t>Data Node</a:t>
            </a:r>
            <a:endParaRPr lang="en-US" dirty="0"/>
          </a:p>
        </p:txBody>
      </p:sp>
      <p:sp>
        <p:nvSpPr>
          <p:cNvPr id="34" name="Rectangle 33"/>
          <p:cNvSpPr/>
          <p:nvPr/>
        </p:nvSpPr>
        <p:spPr>
          <a:xfrm>
            <a:off x="190113" y="5334000"/>
            <a:ext cx="1342930" cy="457200"/>
          </a:xfrm>
          <a:prstGeom prst="rect">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n-US" dirty="0" smtClean="0"/>
              <a:t>Data Node</a:t>
            </a:r>
            <a:endParaRPr lang="en-US" dirty="0"/>
          </a:p>
        </p:txBody>
      </p:sp>
      <p:grpSp>
        <p:nvGrpSpPr>
          <p:cNvPr id="9" name="Group 60"/>
          <p:cNvGrpSpPr/>
          <p:nvPr/>
        </p:nvGrpSpPr>
        <p:grpSpPr>
          <a:xfrm>
            <a:off x="565892" y="4191000"/>
            <a:ext cx="7870634" cy="457200"/>
            <a:chOff x="548640" y="4191000"/>
            <a:chExt cx="7870634" cy="457200"/>
          </a:xfrm>
        </p:grpSpPr>
        <p:sp>
          <p:nvSpPr>
            <p:cNvPr id="5" name="Rectangle 4"/>
            <p:cNvSpPr/>
            <p:nvPr/>
          </p:nvSpPr>
          <p:spPr>
            <a:xfrm>
              <a:off x="548640" y="4191000"/>
              <a:ext cx="1154017" cy="457200"/>
            </a:xfrm>
            <a:prstGeom prst="rect">
              <a:avLst/>
            </a:prstGeom>
          </p:spPr>
          <p:style>
            <a:lnRef idx="0">
              <a:schemeClr val="accent4"/>
            </a:lnRef>
            <a:fillRef idx="3">
              <a:schemeClr val="accent4"/>
            </a:fillRef>
            <a:effectRef idx="3">
              <a:schemeClr val="accent4"/>
            </a:effectRef>
            <a:fontRef idx="minor">
              <a:schemeClr val="lt1"/>
            </a:fontRef>
          </p:style>
          <p:txBody>
            <a:bodyPr rtlCol="0" anchor="ctr"/>
            <a:lstStyle/>
            <a:p>
              <a:pPr algn="ctr"/>
              <a:r>
                <a:rPr lang="en-US" dirty="0" smtClean="0"/>
                <a:t>Gateway</a:t>
              </a:r>
              <a:endParaRPr lang="en-US" dirty="0"/>
            </a:p>
          </p:txBody>
        </p:sp>
        <p:sp>
          <p:nvSpPr>
            <p:cNvPr id="26" name="Rectangle 25"/>
            <p:cNvSpPr/>
            <p:nvPr/>
          </p:nvSpPr>
          <p:spPr>
            <a:xfrm>
              <a:off x="1891963" y="4191000"/>
              <a:ext cx="1154017" cy="457200"/>
            </a:xfrm>
            <a:prstGeom prst="rect">
              <a:avLst/>
            </a:prstGeom>
          </p:spPr>
          <p:style>
            <a:lnRef idx="0">
              <a:schemeClr val="accent4"/>
            </a:lnRef>
            <a:fillRef idx="3">
              <a:schemeClr val="accent4"/>
            </a:fillRef>
            <a:effectRef idx="3">
              <a:schemeClr val="accent4"/>
            </a:effectRef>
            <a:fontRef idx="minor">
              <a:schemeClr val="lt1"/>
            </a:fontRef>
          </p:style>
          <p:txBody>
            <a:bodyPr rtlCol="0" anchor="ctr"/>
            <a:lstStyle/>
            <a:p>
              <a:pPr algn="ctr"/>
              <a:r>
                <a:rPr lang="en-US" dirty="0" smtClean="0"/>
                <a:t>Gateway</a:t>
              </a:r>
              <a:endParaRPr lang="en-US" dirty="0"/>
            </a:p>
          </p:txBody>
        </p:sp>
        <p:sp>
          <p:nvSpPr>
            <p:cNvPr id="27" name="Rectangle 26"/>
            <p:cNvSpPr/>
            <p:nvPr/>
          </p:nvSpPr>
          <p:spPr>
            <a:xfrm>
              <a:off x="3235286" y="4191000"/>
              <a:ext cx="1154017" cy="457200"/>
            </a:xfrm>
            <a:prstGeom prst="rect">
              <a:avLst/>
            </a:prstGeom>
          </p:spPr>
          <p:style>
            <a:lnRef idx="0">
              <a:schemeClr val="accent4"/>
            </a:lnRef>
            <a:fillRef idx="3">
              <a:schemeClr val="accent4"/>
            </a:fillRef>
            <a:effectRef idx="3">
              <a:schemeClr val="accent4"/>
            </a:effectRef>
            <a:fontRef idx="minor">
              <a:schemeClr val="lt1"/>
            </a:fontRef>
          </p:style>
          <p:txBody>
            <a:bodyPr rtlCol="0" anchor="ctr"/>
            <a:lstStyle/>
            <a:p>
              <a:pPr algn="ctr"/>
              <a:r>
                <a:rPr lang="en-US" dirty="0" smtClean="0"/>
                <a:t>Gateway</a:t>
              </a:r>
              <a:endParaRPr lang="en-US" dirty="0"/>
            </a:p>
          </p:txBody>
        </p:sp>
        <p:sp>
          <p:nvSpPr>
            <p:cNvPr id="28" name="Rectangle 27"/>
            <p:cNvSpPr/>
            <p:nvPr/>
          </p:nvSpPr>
          <p:spPr>
            <a:xfrm>
              <a:off x="4578609" y="4191000"/>
              <a:ext cx="1154017" cy="457200"/>
            </a:xfrm>
            <a:prstGeom prst="rect">
              <a:avLst/>
            </a:prstGeom>
          </p:spPr>
          <p:style>
            <a:lnRef idx="0">
              <a:schemeClr val="accent4"/>
            </a:lnRef>
            <a:fillRef idx="3">
              <a:schemeClr val="accent4"/>
            </a:fillRef>
            <a:effectRef idx="3">
              <a:schemeClr val="accent4"/>
            </a:effectRef>
            <a:fontRef idx="minor">
              <a:schemeClr val="lt1"/>
            </a:fontRef>
          </p:style>
          <p:txBody>
            <a:bodyPr rtlCol="0" anchor="ctr"/>
            <a:lstStyle/>
            <a:p>
              <a:pPr algn="ctr"/>
              <a:r>
                <a:rPr lang="en-US" dirty="0" smtClean="0"/>
                <a:t>Gateway</a:t>
              </a:r>
              <a:endParaRPr lang="en-US" dirty="0"/>
            </a:p>
          </p:txBody>
        </p:sp>
        <p:sp>
          <p:nvSpPr>
            <p:cNvPr id="29" name="Rectangle 28"/>
            <p:cNvSpPr/>
            <p:nvPr/>
          </p:nvSpPr>
          <p:spPr>
            <a:xfrm>
              <a:off x="5921932" y="4191000"/>
              <a:ext cx="1154017" cy="457200"/>
            </a:xfrm>
            <a:prstGeom prst="rect">
              <a:avLst/>
            </a:prstGeom>
          </p:spPr>
          <p:style>
            <a:lnRef idx="0">
              <a:schemeClr val="accent4"/>
            </a:lnRef>
            <a:fillRef idx="3">
              <a:schemeClr val="accent4"/>
            </a:fillRef>
            <a:effectRef idx="3">
              <a:schemeClr val="accent4"/>
            </a:effectRef>
            <a:fontRef idx="minor">
              <a:schemeClr val="lt1"/>
            </a:fontRef>
          </p:style>
          <p:txBody>
            <a:bodyPr rtlCol="0" anchor="ctr"/>
            <a:lstStyle/>
            <a:p>
              <a:pPr algn="ctr"/>
              <a:r>
                <a:rPr lang="en-US" dirty="0" smtClean="0"/>
                <a:t>Gateway</a:t>
              </a:r>
              <a:endParaRPr lang="en-US" dirty="0"/>
            </a:p>
          </p:txBody>
        </p:sp>
        <p:sp>
          <p:nvSpPr>
            <p:cNvPr id="30" name="Rectangle 29"/>
            <p:cNvSpPr/>
            <p:nvPr/>
          </p:nvSpPr>
          <p:spPr>
            <a:xfrm>
              <a:off x="7265257" y="4191000"/>
              <a:ext cx="1154017" cy="457200"/>
            </a:xfrm>
            <a:prstGeom prst="rect">
              <a:avLst/>
            </a:prstGeom>
          </p:spPr>
          <p:style>
            <a:lnRef idx="0">
              <a:schemeClr val="accent4"/>
            </a:lnRef>
            <a:fillRef idx="3">
              <a:schemeClr val="accent4"/>
            </a:fillRef>
            <a:effectRef idx="3">
              <a:schemeClr val="accent4"/>
            </a:effectRef>
            <a:fontRef idx="minor">
              <a:schemeClr val="lt1"/>
            </a:fontRef>
          </p:style>
          <p:txBody>
            <a:bodyPr rtlCol="0" anchor="ctr"/>
            <a:lstStyle/>
            <a:p>
              <a:pPr algn="ctr"/>
              <a:r>
                <a:rPr lang="en-US" dirty="0" smtClean="0"/>
                <a:t>Gateway</a:t>
              </a:r>
              <a:endParaRPr lang="en-US" dirty="0"/>
            </a:p>
          </p:txBody>
        </p:sp>
      </p:grpSp>
      <p:sp>
        <p:nvSpPr>
          <p:cNvPr id="46" name="Down Arrow 45"/>
          <p:cNvSpPr/>
          <p:nvPr/>
        </p:nvSpPr>
        <p:spPr>
          <a:xfrm flipV="1">
            <a:off x="2135979" y="5867400"/>
            <a:ext cx="381000" cy="533400"/>
          </a:xfrm>
          <a:prstGeom prst="downArrow">
            <a:avLst/>
          </a:prstGeom>
        </p:spPr>
        <p:style>
          <a:lnRef idx="0">
            <a:schemeClr val="accent3"/>
          </a:lnRef>
          <a:fillRef idx="3">
            <a:schemeClr val="accent3"/>
          </a:fillRef>
          <a:effectRef idx="3">
            <a:schemeClr val="accent3"/>
          </a:effectRef>
          <a:fontRef idx="minor">
            <a:schemeClr val="lt1"/>
          </a:fontRef>
        </p:style>
        <p:txBody>
          <a:bodyPr rtlCol="0" anchor="ctr"/>
          <a:lstStyle/>
          <a:p>
            <a:pPr algn="ctr"/>
            <a:endParaRPr lang="en-US" dirty="0"/>
          </a:p>
        </p:txBody>
      </p:sp>
      <p:sp>
        <p:nvSpPr>
          <p:cNvPr id="47" name="Down Arrow 46"/>
          <p:cNvSpPr/>
          <p:nvPr/>
        </p:nvSpPr>
        <p:spPr>
          <a:xfrm flipV="1">
            <a:off x="3632129" y="5867400"/>
            <a:ext cx="381000" cy="533400"/>
          </a:xfrm>
          <a:prstGeom prst="downArrow">
            <a:avLst/>
          </a:prstGeom>
        </p:spPr>
        <p:style>
          <a:lnRef idx="0">
            <a:schemeClr val="accent3"/>
          </a:lnRef>
          <a:fillRef idx="3">
            <a:schemeClr val="accent3"/>
          </a:fillRef>
          <a:effectRef idx="3">
            <a:schemeClr val="accent3"/>
          </a:effectRef>
          <a:fontRef idx="minor">
            <a:schemeClr val="lt1"/>
          </a:fontRef>
        </p:style>
        <p:txBody>
          <a:bodyPr rtlCol="0" anchor="ctr"/>
          <a:lstStyle/>
          <a:p>
            <a:pPr algn="ctr"/>
            <a:endParaRPr lang="en-US" dirty="0"/>
          </a:p>
        </p:txBody>
      </p:sp>
      <p:sp>
        <p:nvSpPr>
          <p:cNvPr id="50" name="Down Arrow 49"/>
          <p:cNvSpPr/>
          <p:nvPr/>
        </p:nvSpPr>
        <p:spPr>
          <a:xfrm flipV="1">
            <a:off x="5128279" y="5867400"/>
            <a:ext cx="381000" cy="533400"/>
          </a:xfrm>
          <a:prstGeom prst="downArrow">
            <a:avLst/>
          </a:prstGeom>
        </p:spPr>
        <p:style>
          <a:lnRef idx="0">
            <a:schemeClr val="accent3"/>
          </a:lnRef>
          <a:fillRef idx="3">
            <a:schemeClr val="accent3"/>
          </a:fillRef>
          <a:effectRef idx="3">
            <a:schemeClr val="accent3"/>
          </a:effectRef>
          <a:fontRef idx="minor">
            <a:schemeClr val="lt1"/>
          </a:fontRef>
        </p:style>
        <p:txBody>
          <a:bodyPr rtlCol="0" anchor="ctr"/>
          <a:lstStyle/>
          <a:p>
            <a:pPr algn="ctr"/>
            <a:endParaRPr lang="en-US" dirty="0"/>
          </a:p>
        </p:txBody>
      </p:sp>
      <p:sp>
        <p:nvSpPr>
          <p:cNvPr id="51" name="Down Arrow 50"/>
          <p:cNvSpPr/>
          <p:nvPr/>
        </p:nvSpPr>
        <p:spPr>
          <a:xfrm flipV="1">
            <a:off x="6624429" y="5867400"/>
            <a:ext cx="381000" cy="533400"/>
          </a:xfrm>
          <a:prstGeom prst="downArrow">
            <a:avLst/>
          </a:prstGeom>
        </p:spPr>
        <p:style>
          <a:lnRef idx="0">
            <a:schemeClr val="accent3"/>
          </a:lnRef>
          <a:fillRef idx="3">
            <a:schemeClr val="accent3"/>
          </a:fillRef>
          <a:effectRef idx="3">
            <a:schemeClr val="accent3"/>
          </a:effectRef>
          <a:fontRef idx="minor">
            <a:schemeClr val="lt1"/>
          </a:fontRef>
        </p:style>
        <p:txBody>
          <a:bodyPr rtlCol="0" anchor="ctr"/>
          <a:lstStyle/>
          <a:p>
            <a:pPr algn="ctr"/>
            <a:endParaRPr lang="en-US" dirty="0"/>
          </a:p>
        </p:txBody>
      </p:sp>
      <p:sp>
        <p:nvSpPr>
          <p:cNvPr id="53" name="Down Arrow 52"/>
          <p:cNvSpPr/>
          <p:nvPr/>
        </p:nvSpPr>
        <p:spPr>
          <a:xfrm flipV="1">
            <a:off x="8120581" y="5867400"/>
            <a:ext cx="381000" cy="533400"/>
          </a:xfrm>
          <a:prstGeom prst="downArrow">
            <a:avLst/>
          </a:prstGeom>
        </p:spPr>
        <p:style>
          <a:lnRef idx="0">
            <a:schemeClr val="accent3"/>
          </a:lnRef>
          <a:fillRef idx="3">
            <a:schemeClr val="accent3"/>
          </a:fillRef>
          <a:effectRef idx="3">
            <a:schemeClr val="accent3"/>
          </a:effectRef>
          <a:fontRef idx="minor">
            <a:schemeClr val="lt1"/>
          </a:fontRef>
        </p:style>
        <p:txBody>
          <a:bodyPr rtlCol="0" anchor="ctr"/>
          <a:lstStyle/>
          <a:p>
            <a:pPr algn="ctr"/>
            <a:endParaRPr lang="en-US" dirty="0"/>
          </a:p>
        </p:txBody>
      </p:sp>
      <p:sp>
        <p:nvSpPr>
          <p:cNvPr id="44" name="Rectangle 43"/>
          <p:cNvSpPr/>
          <p:nvPr/>
        </p:nvSpPr>
        <p:spPr>
          <a:xfrm>
            <a:off x="363648" y="6248399"/>
            <a:ext cx="8264304" cy="413657"/>
          </a:xfrm>
          <a:prstGeom prst="rect">
            <a:avLst/>
          </a:prstGeom>
        </p:spPr>
        <p:style>
          <a:lnRef idx="0">
            <a:schemeClr val="accent3"/>
          </a:lnRef>
          <a:fillRef idx="3">
            <a:schemeClr val="accent3"/>
          </a:fillRef>
          <a:effectRef idx="3">
            <a:schemeClr val="accent3"/>
          </a:effectRef>
          <a:fontRef idx="minor">
            <a:schemeClr val="lt1"/>
          </a:fontRef>
        </p:style>
        <p:txBody>
          <a:bodyPr rtlCol="0" anchor="ctr"/>
          <a:lstStyle/>
          <a:p>
            <a:pPr algn="ctr"/>
            <a:r>
              <a:rPr lang="en-US" dirty="0" smtClean="0">
                <a:solidFill>
                  <a:schemeClr val="tx1"/>
                </a:solidFill>
              </a:rPr>
              <a:t>Scalability and Availability: Fabric, Failover, Replication and Load balancing</a:t>
            </a:r>
            <a:endParaRPr lang="en-US" dirty="0">
              <a:solidFill>
                <a:schemeClr val="tx1"/>
              </a:solidFill>
            </a:endParaRPr>
          </a:p>
        </p:txBody>
      </p:sp>
      <p:cxnSp>
        <p:nvCxnSpPr>
          <p:cNvPr id="16" name="Straight Arrow Connector 15"/>
          <p:cNvCxnSpPr>
            <a:stCxn id="14" idx="2"/>
            <a:endCxn id="5" idx="0"/>
          </p:cNvCxnSpPr>
          <p:nvPr/>
        </p:nvCxnSpPr>
        <p:spPr>
          <a:xfrm flipH="1">
            <a:off x="1142901" y="3429000"/>
            <a:ext cx="3351462" cy="76200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39" name="Straight Arrow Connector 38"/>
          <p:cNvCxnSpPr>
            <a:stCxn id="14" idx="2"/>
            <a:endCxn id="30" idx="0"/>
          </p:cNvCxnSpPr>
          <p:nvPr/>
        </p:nvCxnSpPr>
        <p:spPr>
          <a:xfrm>
            <a:off x="4494363" y="3429000"/>
            <a:ext cx="3365155" cy="76200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70" name="Straight Arrow Connector 69"/>
          <p:cNvCxnSpPr/>
          <p:nvPr/>
        </p:nvCxnSpPr>
        <p:spPr>
          <a:xfrm rot="16200000" flipH="1">
            <a:off x="4187384" y="4981013"/>
            <a:ext cx="619718" cy="11494"/>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71" name="Straight Arrow Connector 70"/>
          <p:cNvCxnSpPr>
            <a:endCxn id="4" idx="0"/>
          </p:cNvCxnSpPr>
          <p:nvPr/>
        </p:nvCxnSpPr>
        <p:spPr>
          <a:xfrm flipH="1">
            <a:off x="2347557" y="4676900"/>
            <a:ext cx="2143946" cy="65710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76" name="Straight Arrow Connector 75"/>
          <p:cNvCxnSpPr>
            <a:endCxn id="32" idx="0"/>
          </p:cNvCxnSpPr>
          <p:nvPr/>
        </p:nvCxnSpPr>
        <p:spPr>
          <a:xfrm>
            <a:off x="4491494" y="4676902"/>
            <a:ext cx="2314000" cy="657098"/>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xmlns="" val="1777461304"/>
      </p:ext>
    </p:extLst>
  </p:cSld>
  <p:clrMapOvr>
    <a:masterClrMapping/>
  </p:clrMapOvr>
  <mc:AlternateContent xmlns:mc="http://schemas.openxmlformats.org/markup-compatibility/2006">
    <mc:Choice xmlns:p14="http://schemas.microsoft.com/office/powerpoint/2010/main" xmlns="" Requires="p14">
      <p:transition spd="slow" p14:dur="1600">
        <p14:prism isContent="1" isInverted="1"/>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900" decel="100000" fill="hold"/>
                                        <p:tgtEl>
                                          <p:spTgt spid="3"/>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3"/>
                                        </p:tgtEl>
                                        <p:attrNameLst>
                                          <p:attrName>ppt_y</p:attrName>
                                        </p:attrNameLst>
                                      </p:cBhvr>
                                      <p:tavLst>
                                        <p:tav tm="0">
                                          <p:val>
                                            <p:strVal val="#ppt_y-.03"/>
                                          </p:val>
                                        </p:tav>
                                        <p:tav tm="100000">
                                          <p:val>
                                            <p:strVal val="#ppt_y"/>
                                          </p:val>
                                        </p:tav>
                                      </p:tavLst>
                                    </p:anim>
                                  </p:childTnLst>
                                </p:cTn>
                              </p:par>
                              <p:par>
                                <p:cTn id="11" presetID="37" presetClass="entr" presetSubtype="0" fill="hold" grpId="0" nodeType="withEffect">
                                  <p:stCondLst>
                                    <p:cond delay="0"/>
                                  </p:stCondLst>
                                  <p:childTnLst>
                                    <p:set>
                                      <p:cBhvr>
                                        <p:cTn id="12" dur="1" fill="hold">
                                          <p:stCondLst>
                                            <p:cond delay="0"/>
                                          </p:stCondLst>
                                        </p:cTn>
                                        <p:tgtEl>
                                          <p:spTgt spid="55"/>
                                        </p:tgtEl>
                                        <p:attrNameLst>
                                          <p:attrName>style.visibility</p:attrName>
                                        </p:attrNameLst>
                                      </p:cBhvr>
                                      <p:to>
                                        <p:strVal val="visible"/>
                                      </p:to>
                                    </p:set>
                                    <p:animEffect transition="in" filter="fade">
                                      <p:cBhvr>
                                        <p:cTn id="13" dur="1000"/>
                                        <p:tgtEl>
                                          <p:spTgt spid="55"/>
                                        </p:tgtEl>
                                      </p:cBhvr>
                                    </p:animEffect>
                                    <p:anim calcmode="lin" valueType="num">
                                      <p:cBhvr>
                                        <p:cTn id="14" dur="1000" fill="hold"/>
                                        <p:tgtEl>
                                          <p:spTgt spid="55"/>
                                        </p:tgtEl>
                                        <p:attrNameLst>
                                          <p:attrName>ppt_x</p:attrName>
                                        </p:attrNameLst>
                                      </p:cBhvr>
                                      <p:tavLst>
                                        <p:tav tm="0">
                                          <p:val>
                                            <p:strVal val="#ppt_x"/>
                                          </p:val>
                                        </p:tav>
                                        <p:tav tm="100000">
                                          <p:val>
                                            <p:strVal val="#ppt_x"/>
                                          </p:val>
                                        </p:tav>
                                      </p:tavLst>
                                    </p:anim>
                                    <p:anim calcmode="lin" valueType="num">
                                      <p:cBhvr>
                                        <p:cTn id="15" dur="900" decel="100000" fill="hold"/>
                                        <p:tgtEl>
                                          <p:spTgt spid="55"/>
                                        </p:tgtEl>
                                        <p:attrNameLst>
                                          <p:attrName>ppt_y</p:attrName>
                                        </p:attrNameLst>
                                      </p:cBhvr>
                                      <p:tavLst>
                                        <p:tav tm="0">
                                          <p:val>
                                            <p:strVal val="#ppt_y+1"/>
                                          </p:val>
                                        </p:tav>
                                        <p:tav tm="100000">
                                          <p:val>
                                            <p:strVal val="#ppt_y-.03"/>
                                          </p:val>
                                        </p:tav>
                                      </p:tavLst>
                                    </p:anim>
                                    <p:anim calcmode="lin" valueType="num">
                                      <p:cBhvr>
                                        <p:cTn id="16" dur="100" accel="100000" fill="hold">
                                          <p:stCondLst>
                                            <p:cond delay="900"/>
                                          </p:stCondLst>
                                        </p:cTn>
                                        <p:tgtEl>
                                          <p:spTgt spid="55"/>
                                        </p:tgtEl>
                                        <p:attrNameLst>
                                          <p:attrName>ppt_y</p:attrName>
                                        </p:attrNameLst>
                                      </p:cBhvr>
                                      <p:tavLst>
                                        <p:tav tm="0">
                                          <p:val>
                                            <p:strVal val="#ppt_y-.03"/>
                                          </p:val>
                                        </p:tav>
                                        <p:tav tm="100000">
                                          <p:val>
                                            <p:strVal val="#ppt_y"/>
                                          </p:val>
                                        </p:tav>
                                      </p:tavLst>
                                    </p:anim>
                                  </p:childTnLst>
                                </p:cTn>
                              </p:par>
                              <p:par>
                                <p:cTn id="17" presetID="37" presetClass="entr" presetSubtype="0" fill="hold" grpId="0" nodeType="withEffect">
                                  <p:stCondLst>
                                    <p:cond delay="0"/>
                                  </p:stCondLst>
                                  <p:childTnLst>
                                    <p:set>
                                      <p:cBhvr>
                                        <p:cTn id="18" dur="1" fill="hold">
                                          <p:stCondLst>
                                            <p:cond delay="0"/>
                                          </p:stCondLst>
                                        </p:cTn>
                                        <p:tgtEl>
                                          <p:spTgt spid="56"/>
                                        </p:tgtEl>
                                        <p:attrNameLst>
                                          <p:attrName>style.visibility</p:attrName>
                                        </p:attrNameLst>
                                      </p:cBhvr>
                                      <p:to>
                                        <p:strVal val="visible"/>
                                      </p:to>
                                    </p:set>
                                    <p:animEffect transition="in" filter="fade">
                                      <p:cBhvr>
                                        <p:cTn id="19" dur="1000"/>
                                        <p:tgtEl>
                                          <p:spTgt spid="56"/>
                                        </p:tgtEl>
                                      </p:cBhvr>
                                    </p:animEffect>
                                    <p:anim calcmode="lin" valueType="num">
                                      <p:cBhvr>
                                        <p:cTn id="20" dur="1000" fill="hold"/>
                                        <p:tgtEl>
                                          <p:spTgt spid="56"/>
                                        </p:tgtEl>
                                        <p:attrNameLst>
                                          <p:attrName>ppt_x</p:attrName>
                                        </p:attrNameLst>
                                      </p:cBhvr>
                                      <p:tavLst>
                                        <p:tav tm="0">
                                          <p:val>
                                            <p:strVal val="#ppt_x"/>
                                          </p:val>
                                        </p:tav>
                                        <p:tav tm="100000">
                                          <p:val>
                                            <p:strVal val="#ppt_x"/>
                                          </p:val>
                                        </p:tav>
                                      </p:tavLst>
                                    </p:anim>
                                    <p:anim calcmode="lin" valueType="num">
                                      <p:cBhvr>
                                        <p:cTn id="21" dur="900" decel="100000" fill="hold"/>
                                        <p:tgtEl>
                                          <p:spTgt spid="56"/>
                                        </p:tgtEl>
                                        <p:attrNameLst>
                                          <p:attrName>ppt_y</p:attrName>
                                        </p:attrNameLst>
                                      </p:cBhvr>
                                      <p:tavLst>
                                        <p:tav tm="0">
                                          <p:val>
                                            <p:strVal val="#ppt_y+1"/>
                                          </p:val>
                                        </p:tav>
                                        <p:tav tm="100000">
                                          <p:val>
                                            <p:strVal val="#ppt_y-.03"/>
                                          </p:val>
                                        </p:tav>
                                      </p:tavLst>
                                    </p:anim>
                                    <p:anim calcmode="lin" valueType="num">
                                      <p:cBhvr>
                                        <p:cTn id="22" dur="100" accel="100000" fill="hold">
                                          <p:stCondLst>
                                            <p:cond delay="900"/>
                                          </p:stCondLst>
                                        </p:cTn>
                                        <p:tgtEl>
                                          <p:spTgt spid="56"/>
                                        </p:tgtEl>
                                        <p:attrNameLst>
                                          <p:attrName>ppt_y</p:attrName>
                                        </p:attrNameLst>
                                      </p:cBhvr>
                                      <p:tavLst>
                                        <p:tav tm="0">
                                          <p:val>
                                            <p:strVal val="#ppt_y-.03"/>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37" presetClass="entr" presetSubtype="0" fill="hold" nodeType="click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fade">
                                      <p:cBhvr>
                                        <p:cTn id="27" dur="1000"/>
                                        <p:tgtEl>
                                          <p:spTgt spid="8"/>
                                        </p:tgtEl>
                                      </p:cBhvr>
                                    </p:animEffect>
                                    <p:anim calcmode="lin" valueType="num">
                                      <p:cBhvr>
                                        <p:cTn id="28" dur="1000" fill="hold"/>
                                        <p:tgtEl>
                                          <p:spTgt spid="8"/>
                                        </p:tgtEl>
                                        <p:attrNameLst>
                                          <p:attrName>ppt_x</p:attrName>
                                        </p:attrNameLst>
                                      </p:cBhvr>
                                      <p:tavLst>
                                        <p:tav tm="0">
                                          <p:val>
                                            <p:strVal val="#ppt_x"/>
                                          </p:val>
                                        </p:tav>
                                        <p:tav tm="100000">
                                          <p:val>
                                            <p:strVal val="#ppt_x"/>
                                          </p:val>
                                        </p:tav>
                                      </p:tavLst>
                                    </p:anim>
                                    <p:anim calcmode="lin" valueType="num">
                                      <p:cBhvr>
                                        <p:cTn id="29" dur="900" decel="100000" fill="hold"/>
                                        <p:tgtEl>
                                          <p:spTgt spid="8"/>
                                        </p:tgtEl>
                                        <p:attrNameLst>
                                          <p:attrName>ppt_y</p:attrName>
                                        </p:attrNameLst>
                                      </p:cBhvr>
                                      <p:tavLst>
                                        <p:tav tm="0">
                                          <p:val>
                                            <p:strVal val="#ppt_y+1"/>
                                          </p:val>
                                        </p:tav>
                                        <p:tav tm="100000">
                                          <p:val>
                                            <p:strVal val="#ppt_y-.03"/>
                                          </p:val>
                                        </p:tav>
                                      </p:tavLst>
                                    </p:anim>
                                    <p:anim calcmode="lin" valueType="num">
                                      <p:cBhvr>
                                        <p:cTn id="30" dur="100" accel="100000" fill="hold">
                                          <p:stCondLst>
                                            <p:cond delay="900"/>
                                          </p:stCondLst>
                                        </p:cTn>
                                        <p:tgtEl>
                                          <p:spTgt spid="8"/>
                                        </p:tgtEl>
                                        <p:attrNameLst>
                                          <p:attrName>ppt_y</p:attrName>
                                        </p:attrNameLst>
                                      </p:cBhvr>
                                      <p:tavLst>
                                        <p:tav tm="0">
                                          <p:val>
                                            <p:strVal val="#ppt_y-.03"/>
                                          </p:val>
                                        </p:tav>
                                        <p:tav tm="100000">
                                          <p:val>
                                            <p:strVal val="#ppt_y"/>
                                          </p:val>
                                        </p:tav>
                                      </p:tavLst>
                                    </p:anim>
                                  </p:childTnLst>
                                </p:cTn>
                              </p:par>
                              <p:par>
                                <p:cTn id="31" presetID="37" presetClass="entr" presetSubtype="0" fill="hold" grpId="0" nodeType="withEffect">
                                  <p:stCondLst>
                                    <p:cond delay="0"/>
                                  </p:stCondLst>
                                  <p:childTnLst>
                                    <p:set>
                                      <p:cBhvr>
                                        <p:cTn id="32" dur="1" fill="hold">
                                          <p:stCondLst>
                                            <p:cond delay="0"/>
                                          </p:stCondLst>
                                        </p:cTn>
                                        <p:tgtEl>
                                          <p:spTgt spid="6"/>
                                        </p:tgtEl>
                                        <p:attrNameLst>
                                          <p:attrName>style.visibility</p:attrName>
                                        </p:attrNameLst>
                                      </p:cBhvr>
                                      <p:to>
                                        <p:strVal val="visible"/>
                                      </p:to>
                                    </p:set>
                                    <p:animEffect transition="in" filter="fade">
                                      <p:cBhvr>
                                        <p:cTn id="33" dur="1000"/>
                                        <p:tgtEl>
                                          <p:spTgt spid="6"/>
                                        </p:tgtEl>
                                      </p:cBhvr>
                                    </p:animEffect>
                                    <p:anim calcmode="lin" valueType="num">
                                      <p:cBhvr>
                                        <p:cTn id="34" dur="1000" fill="hold"/>
                                        <p:tgtEl>
                                          <p:spTgt spid="6"/>
                                        </p:tgtEl>
                                        <p:attrNameLst>
                                          <p:attrName>ppt_x</p:attrName>
                                        </p:attrNameLst>
                                      </p:cBhvr>
                                      <p:tavLst>
                                        <p:tav tm="0">
                                          <p:val>
                                            <p:strVal val="#ppt_x"/>
                                          </p:val>
                                        </p:tav>
                                        <p:tav tm="100000">
                                          <p:val>
                                            <p:strVal val="#ppt_x"/>
                                          </p:val>
                                        </p:tav>
                                      </p:tavLst>
                                    </p:anim>
                                    <p:anim calcmode="lin" valueType="num">
                                      <p:cBhvr>
                                        <p:cTn id="35" dur="900" decel="100000" fill="hold"/>
                                        <p:tgtEl>
                                          <p:spTgt spid="6"/>
                                        </p:tgtEl>
                                        <p:attrNameLst>
                                          <p:attrName>ppt_y</p:attrName>
                                        </p:attrNameLst>
                                      </p:cBhvr>
                                      <p:tavLst>
                                        <p:tav tm="0">
                                          <p:val>
                                            <p:strVal val="#ppt_y+1"/>
                                          </p:val>
                                        </p:tav>
                                        <p:tav tm="100000">
                                          <p:val>
                                            <p:strVal val="#ppt_y-.03"/>
                                          </p:val>
                                        </p:tav>
                                      </p:tavLst>
                                    </p:anim>
                                    <p:anim calcmode="lin" valueType="num">
                                      <p:cBhvr>
                                        <p:cTn id="36" dur="100" accel="100000" fill="hold">
                                          <p:stCondLst>
                                            <p:cond delay="900"/>
                                          </p:stCondLst>
                                        </p:cTn>
                                        <p:tgtEl>
                                          <p:spTgt spid="6"/>
                                        </p:tgtEl>
                                        <p:attrNameLst>
                                          <p:attrName>ppt_y</p:attrName>
                                        </p:attrNameLst>
                                      </p:cBhvr>
                                      <p:tavLst>
                                        <p:tav tm="0">
                                          <p:val>
                                            <p:strVal val="#ppt_y-.03"/>
                                          </p:val>
                                        </p:tav>
                                        <p:tav tm="100000">
                                          <p:val>
                                            <p:strVal val="#ppt_y"/>
                                          </p:val>
                                        </p:tav>
                                      </p:tavLst>
                                    </p:anim>
                                  </p:childTnLst>
                                </p:cTn>
                              </p:par>
                              <p:par>
                                <p:cTn id="37" presetID="37" presetClass="entr" presetSubtype="0" fill="hold" grpId="0" nodeType="withEffect">
                                  <p:stCondLst>
                                    <p:cond delay="0"/>
                                  </p:stCondLst>
                                  <p:childTnLst>
                                    <p:set>
                                      <p:cBhvr>
                                        <p:cTn id="38" dur="1" fill="hold">
                                          <p:stCondLst>
                                            <p:cond delay="0"/>
                                          </p:stCondLst>
                                        </p:cTn>
                                        <p:tgtEl>
                                          <p:spTgt spid="48"/>
                                        </p:tgtEl>
                                        <p:attrNameLst>
                                          <p:attrName>style.visibility</p:attrName>
                                        </p:attrNameLst>
                                      </p:cBhvr>
                                      <p:to>
                                        <p:strVal val="visible"/>
                                      </p:to>
                                    </p:set>
                                    <p:animEffect transition="in" filter="fade">
                                      <p:cBhvr>
                                        <p:cTn id="39" dur="1000"/>
                                        <p:tgtEl>
                                          <p:spTgt spid="48"/>
                                        </p:tgtEl>
                                      </p:cBhvr>
                                    </p:animEffect>
                                    <p:anim calcmode="lin" valueType="num">
                                      <p:cBhvr>
                                        <p:cTn id="40" dur="1000" fill="hold"/>
                                        <p:tgtEl>
                                          <p:spTgt spid="48"/>
                                        </p:tgtEl>
                                        <p:attrNameLst>
                                          <p:attrName>ppt_x</p:attrName>
                                        </p:attrNameLst>
                                      </p:cBhvr>
                                      <p:tavLst>
                                        <p:tav tm="0">
                                          <p:val>
                                            <p:strVal val="#ppt_x"/>
                                          </p:val>
                                        </p:tav>
                                        <p:tav tm="100000">
                                          <p:val>
                                            <p:strVal val="#ppt_x"/>
                                          </p:val>
                                        </p:tav>
                                      </p:tavLst>
                                    </p:anim>
                                    <p:anim calcmode="lin" valueType="num">
                                      <p:cBhvr>
                                        <p:cTn id="41" dur="900" decel="100000" fill="hold"/>
                                        <p:tgtEl>
                                          <p:spTgt spid="48"/>
                                        </p:tgtEl>
                                        <p:attrNameLst>
                                          <p:attrName>ppt_y</p:attrName>
                                        </p:attrNameLst>
                                      </p:cBhvr>
                                      <p:tavLst>
                                        <p:tav tm="0">
                                          <p:val>
                                            <p:strVal val="#ppt_y+1"/>
                                          </p:val>
                                        </p:tav>
                                        <p:tav tm="100000">
                                          <p:val>
                                            <p:strVal val="#ppt_y-.03"/>
                                          </p:val>
                                        </p:tav>
                                      </p:tavLst>
                                    </p:anim>
                                    <p:anim calcmode="lin" valueType="num">
                                      <p:cBhvr>
                                        <p:cTn id="42" dur="100" accel="100000" fill="hold">
                                          <p:stCondLst>
                                            <p:cond delay="900"/>
                                          </p:stCondLst>
                                        </p:cTn>
                                        <p:tgtEl>
                                          <p:spTgt spid="48"/>
                                        </p:tgtEl>
                                        <p:attrNameLst>
                                          <p:attrName>ppt_y</p:attrName>
                                        </p:attrNameLst>
                                      </p:cBhvr>
                                      <p:tavLst>
                                        <p:tav tm="0">
                                          <p:val>
                                            <p:strVal val="#ppt_y-.03"/>
                                          </p:val>
                                        </p:tav>
                                        <p:tav tm="100000">
                                          <p:val>
                                            <p:strVal val="#ppt_y"/>
                                          </p:val>
                                        </p:tav>
                                      </p:tavLst>
                                    </p:anim>
                                  </p:childTnLst>
                                </p:cTn>
                              </p:par>
                              <p:par>
                                <p:cTn id="43" presetID="37" presetClass="entr" presetSubtype="0" fill="hold" grpId="0" nodeType="withEffect">
                                  <p:stCondLst>
                                    <p:cond delay="0"/>
                                  </p:stCondLst>
                                  <p:childTnLst>
                                    <p:set>
                                      <p:cBhvr>
                                        <p:cTn id="44" dur="1" fill="hold">
                                          <p:stCondLst>
                                            <p:cond delay="0"/>
                                          </p:stCondLst>
                                        </p:cTn>
                                        <p:tgtEl>
                                          <p:spTgt spid="14"/>
                                        </p:tgtEl>
                                        <p:attrNameLst>
                                          <p:attrName>style.visibility</p:attrName>
                                        </p:attrNameLst>
                                      </p:cBhvr>
                                      <p:to>
                                        <p:strVal val="visible"/>
                                      </p:to>
                                    </p:set>
                                    <p:animEffect transition="in" filter="fade">
                                      <p:cBhvr>
                                        <p:cTn id="45" dur="1000"/>
                                        <p:tgtEl>
                                          <p:spTgt spid="14"/>
                                        </p:tgtEl>
                                      </p:cBhvr>
                                    </p:animEffect>
                                    <p:anim calcmode="lin" valueType="num">
                                      <p:cBhvr>
                                        <p:cTn id="46" dur="1000" fill="hold"/>
                                        <p:tgtEl>
                                          <p:spTgt spid="14"/>
                                        </p:tgtEl>
                                        <p:attrNameLst>
                                          <p:attrName>ppt_x</p:attrName>
                                        </p:attrNameLst>
                                      </p:cBhvr>
                                      <p:tavLst>
                                        <p:tav tm="0">
                                          <p:val>
                                            <p:strVal val="#ppt_x"/>
                                          </p:val>
                                        </p:tav>
                                        <p:tav tm="100000">
                                          <p:val>
                                            <p:strVal val="#ppt_x"/>
                                          </p:val>
                                        </p:tav>
                                      </p:tavLst>
                                    </p:anim>
                                    <p:anim calcmode="lin" valueType="num">
                                      <p:cBhvr>
                                        <p:cTn id="47" dur="900" decel="100000" fill="hold"/>
                                        <p:tgtEl>
                                          <p:spTgt spid="14"/>
                                        </p:tgtEl>
                                        <p:attrNameLst>
                                          <p:attrName>ppt_y</p:attrName>
                                        </p:attrNameLst>
                                      </p:cBhvr>
                                      <p:tavLst>
                                        <p:tav tm="0">
                                          <p:val>
                                            <p:strVal val="#ppt_y+1"/>
                                          </p:val>
                                        </p:tav>
                                        <p:tav tm="100000">
                                          <p:val>
                                            <p:strVal val="#ppt_y-.03"/>
                                          </p:val>
                                        </p:tav>
                                      </p:tavLst>
                                    </p:anim>
                                    <p:anim calcmode="lin" valueType="num">
                                      <p:cBhvr>
                                        <p:cTn id="48" dur="100" accel="100000" fill="hold">
                                          <p:stCondLst>
                                            <p:cond delay="900"/>
                                          </p:stCondLst>
                                        </p:cTn>
                                        <p:tgtEl>
                                          <p:spTgt spid="14"/>
                                        </p:tgtEl>
                                        <p:attrNameLst>
                                          <p:attrName>ppt_y</p:attrName>
                                        </p:attrNameLst>
                                      </p:cBhvr>
                                      <p:tavLst>
                                        <p:tav tm="0">
                                          <p:val>
                                            <p:strVal val="#ppt_y-.03"/>
                                          </p:val>
                                        </p:tav>
                                        <p:tav tm="100000">
                                          <p:val>
                                            <p:strVal val="#ppt_y"/>
                                          </p:val>
                                        </p:tav>
                                      </p:tavLst>
                                    </p:anim>
                                  </p:childTnLst>
                                </p:cTn>
                              </p:par>
                              <p:par>
                                <p:cTn id="49" presetID="37" presetClass="entr" presetSubtype="0" fill="hold" grpId="0" nodeType="withEffect">
                                  <p:stCondLst>
                                    <p:cond delay="0"/>
                                  </p:stCondLst>
                                  <p:childTnLst>
                                    <p:set>
                                      <p:cBhvr>
                                        <p:cTn id="50" dur="1" fill="hold">
                                          <p:stCondLst>
                                            <p:cond delay="0"/>
                                          </p:stCondLst>
                                        </p:cTn>
                                        <p:tgtEl>
                                          <p:spTgt spid="57"/>
                                        </p:tgtEl>
                                        <p:attrNameLst>
                                          <p:attrName>style.visibility</p:attrName>
                                        </p:attrNameLst>
                                      </p:cBhvr>
                                      <p:to>
                                        <p:strVal val="visible"/>
                                      </p:to>
                                    </p:set>
                                    <p:animEffect transition="in" filter="fade">
                                      <p:cBhvr>
                                        <p:cTn id="51" dur="1000"/>
                                        <p:tgtEl>
                                          <p:spTgt spid="57"/>
                                        </p:tgtEl>
                                      </p:cBhvr>
                                    </p:animEffect>
                                    <p:anim calcmode="lin" valueType="num">
                                      <p:cBhvr>
                                        <p:cTn id="52" dur="1000" fill="hold"/>
                                        <p:tgtEl>
                                          <p:spTgt spid="57"/>
                                        </p:tgtEl>
                                        <p:attrNameLst>
                                          <p:attrName>ppt_x</p:attrName>
                                        </p:attrNameLst>
                                      </p:cBhvr>
                                      <p:tavLst>
                                        <p:tav tm="0">
                                          <p:val>
                                            <p:strVal val="#ppt_x"/>
                                          </p:val>
                                        </p:tav>
                                        <p:tav tm="100000">
                                          <p:val>
                                            <p:strVal val="#ppt_x"/>
                                          </p:val>
                                        </p:tav>
                                      </p:tavLst>
                                    </p:anim>
                                    <p:anim calcmode="lin" valueType="num">
                                      <p:cBhvr>
                                        <p:cTn id="53" dur="900" decel="100000" fill="hold"/>
                                        <p:tgtEl>
                                          <p:spTgt spid="57"/>
                                        </p:tgtEl>
                                        <p:attrNameLst>
                                          <p:attrName>ppt_y</p:attrName>
                                        </p:attrNameLst>
                                      </p:cBhvr>
                                      <p:tavLst>
                                        <p:tav tm="0">
                                          <p:val>
                                            <p:strVal val="#ppt_y+1"/>
                                          </p:val>
                                        </p:tav>
                                        <p:tav tm="100000">
                                          <p:val>
                                            <p:strVal val="#ppt_y-.03"/>
                                          </p:val>
                                        </p:tav>
                                      </p:tavLst>
                                    </p:anim>
                                    <p:anim calcmode="lin" valueType="num">
                                      <p:cBhvr>
                                        <p:cTn id="54" dur="100" accel="100000" fill="hold">
                                          <p:stCondLst>
                                            <p:cond delay="900"/>
                                          </p:stCondLst>
                                        </p:cTn>
                                        <p:tgtEl>
                                          <p:spTgt spid="57"/>
                                        </p:tgtEl>
                                        <p:attrNameLst>
                                          <p:attrName>ppt_y</p:attrName>
                                        </p:attrNameLst>
                                      </p:cBhvr>
                                      <p:tavLst>
                                        <p:tav tm="0">
                                          <p:val>
                                            <p:strVal val="#ppt_y-.03"/>
                                          </p:val>
                                        </p:tav>
                                        <p:tav tm="100000">
                                          <p:val>
                                            <p:strVal val="#ppt_y"/>
                                          </p:val>
                                        </p:tav>
                                      </p:tavLst>
                                    </p:anim>
                                  </p:childTnLst>
                                </p:cTn>
                              </p:par>
                              <p:par>
                                <p:cTn id="55" presetID="37" presetClass="entr" presetSubtype="0" fill="hold" grpId="0" nodeType="withEffect">
                                  <p:stCondLst>
                                    <p:cond delay="0"/>
                                  </p:stCondLst>
                                  <p:childTnLst>
                                    <p:set>
                                      <p:cBhvr>
                                        <p:cTn id="56" dur="1" fill="hold">
                                          <p:stCondLst>
                                            <p:cond delay="0"/>
                                          </p:stCondLst>
                                        </p:cTn>
                                        <p:tgtEl>
                                          <p:spTgt spid="58"/>
                                        </p:tgtEl>
                                        <p:attrNameLst>
                                          <p:attrName>style.visibility</p:attrName>
                                        </p:attrNameLst>
                                      </p:cBhvr>
                                      <p:to>
                                        <p:strVal val="visible"/>
                                      </p:to>
                                    </p:set>
                                    <p:animEffect transition="in" filter="fade">
                                      <p:cBhvr>
                                        <p:cTn id="57" dur="1000"/>
                                        <p:tgtEl>
                                          <p:spTgt spid="58"/>
                                        </p:tgtEl>
                                      </p:cBhvr>
                                    </p:animEffect>
                                    <p:anim calcmode="lin" valueType="num">
                                      <p:cBhvr>
                                        <p:cTn id="58" dur="1000" fill="hold"/>
                                        <p:tgtEl>
                                          <p:spTgt spid="58"/>
                                        </p:tgtEl>
                                        <p:attrNameLst>
                                          <p:attrName>ppt_x</p:attrName>
                                        </p:attrNameLst>
                                      </p:cBhvr>
                                      <p:tavLst>
                                        <p:tav tm="0">
                                          <p:val>
                                            <p:strVal val="#ppt_x"/>
                                          </p:val>
                                        </p:tav>
                                        <p:tav tm="100000">
                                          <p:val>
                                            <p:strVal val="#ppt_x"/>
                                          </p:val>
                                        </p:tav>
                                      </p:tavLst>
                                    </p:anim>
                                    <p:anim calcmode="lin" valueType="num">
                                      <p:cBhvr>
                                        <p:cTn id="59" dur="900" decel="100000" fill="hold"/>
                                        <p:tgtEl>
                                          <p:spTgt spid="58"/>
                                        </p:tgtEl>
                                        <p:attrNameLst>
                                          <p:attrName>ppt_y</p:attrName>
                                        </p:attrNameLst>
                                      </p:cBhvr>
                                      <p:tavLst>
                                        <p:tav tm="0">
                                          <p:val>
                                            <p:strVal val="#ppt_y+1"/>
                                          </p:val>
                                        </p:tav>
                                        <p:tav tm="100000">
                                          <p:val>
                                            <p:strVal val="#ppt_y-.03"/>
                                          </p:val>
                                        </p:tav>
                                      </p:tavLst>
                                    </p:anim>
                                    <p:anim calcmode="lin" valueType="num">
                                      <p:cBhvr>
                                        <p:cTn id="60" dur="100" accel="100000" fill="hold">
                                          <p:stCondLst>
                                            <p:cond delay="900"/>
                                          </p:stCondLst>
                                        </p:cTn>
                                        <p:tgtEl>
                                          <p:spTgt spid="58"/>
                                        </p:tgtEl>
                                        <p:attrNameLst>
                                          <p:attrName>ppt_y</p:attrName>
                                        </p:attrNameLst>
                                      </p:cBhvr>
                                      <p:tavLst>
                                        <p:tav tm="0">
                                          <p:val>
                                            <p:strVal val="#ppt_y-.03"/>
                                          </p:val>
                                        </p:tav>
                                        <p:tav tm="100000">
                                          <p:val>
                                            <p:strVal val="#ppt_y"/>
                                          </p:val>
                                        </p:tav>
                                      </p:tavLst>
                                    </p:anim>
                                  </p:childTnLst>
                                </p:cTn>
                              </p:par>
                            </p:childTnLst>
                          </p:cTn>
                        </p:par>
                        <p:par>
                          <p:cTn id="61" fill="hold">
                            <p:stCondLst>
                              <p:cond delay="1000"/>
                            </p:stCondLst>
                            <p:childTnLst>
                              <p:par>
                                <p:cTn id="62" presetID="10" presetClass="entr" presetSubtype="0" fill="hold" grpId="0" nodeType="afterEffect">
                                  <p:stCondLst>
                                    <p:cond delay="0"/>
                                  </p:stCondLst>
                                  <p:childTnLst>
                                    <p:set>
                                      <p:cBhvr>
                                        <p:cTn id="63" dur="1" fill="hold">
                                          <p:stCondLst>
                                            <p:cond delay="0"/>
                                          </p:stCondLst>
                                        </p:cTn>
                                        <p:tgtEl>
                                          <p:spTgt spid="49"/>
                                        </p:tgtEl>
                                        <p:attrNameLst>
                                          <p:attrName>style.visibility</p:attrName>
                                        </p:attrNameLst>
                                      </p:cBhvr>
                                      <p:to>
                                        <p:strVal val="visible"/>
                                      </p:to>
                                    </p:set>
                                    <p:animEffect transition="in" filter="fade">
                                      <p:cBhvr>
                                        <p:cTn id="64" dur="2000"/>
                                        <p:tgtEl>
                                          <p:spTgt spid="49"/>
                                        </p:tgtEl>
                                      </p:cBhvr>
                                    </p:animEffect>
                                  </p:childTnLst>
                                </p:cTn>
                              </p:par>
                            </p:childTnLst>
                          </p:cTn>
                        </p:par>
                        <p:par>
                          <p:cTn id="65" fill="hold">
                            <p:stCondLst>
                              <p:cond delay="3000"/>
                            </p:stCondLst>
                            <p:childTnLst>
                              <p:par>
                                <p:cTn id="66" presetID="10" presetClass="entr" presetSubtype="0" fill="hold" nodeType="afterEffect">
                                  <p:stCondLst>
                                    <p:cond delay="0"/>
                                  </p:stCondLst>
                                  <p:childTnLst>
                                    <p:set>
                                      <p:cBhvr>
                                        <p:cTn id="67" dur="1" fill="hold">
                                          <p:stCondLst>
                                            <p:cond delay="0"/>
                                          </p:stCondLst>
                                        </p:cTn>
                                        <p:tgtEl>
                                          <p:spTgt spid="19"/>
                                        </p:tgtEl>
                                        <p:attrNameLst>
                                          <p:attrName>style.visibility</p:attrName>
                                        </p:attrNameLst>
                                      </p:cBhvr>
                                      <p:to>
                                        <p:strVal val="visible"/>
                                      </p:to>
                                    </p:set>
                                    <p:animEffect transition="in" filter="fade">
                                      <p:cBhvr>
                                        <p:cTn id="68" dur="2000"/>
                                        <p:tgtEl>
                                          <p:spTgt spid="19"/>
                                        </p:tgtEl>
                                      </p:cBhvr>
                                    </p:animEffect>
                                  </p:childTnLst>
                                </p:cTn>
                              </p:par>
                            </p:childTnLst>
                          </p:cTn>
                        </p:par>
                      </p:childTnLst>
                    </p:cTn>
                  </p:par>
                  <p:par>
                    <p:cTn id="69" fill="hold">
                      <p:stCondLst>
                        <p:cond delay="indefinite"/>
                      </p:stCondLst>
                      <p:childTnLst>
                        <p:par>
                          <p:cTn id="70" fill="hold">
                            <p:stCondLst>
                              <p:cond delay="0"/>
                            </p:stCondLst>
                            <p:childTnLst>
                              <p:par>
                                <p:cTn id="71" presetID="37" presetClass="entr" presetSubtype="0" fill="hold" nodeType="clickEffect">
                                  <p:stCondLst>
                                    <p:cond delay="0"/>
                                  </p:stCondLst>
                                  <p:childTnLst>
                                    <p:set>
                                      <p:cBhvr>
                                        <p:cTn id="72" dur="1" fill="hold">
                                          <p:stCondLst>
                                            <p:cond delay="0"/>
                                          </p:stCondLst>
                                        </p:cTn>
                                        <p:tgtEl>
                                          <p:spTgt spid="16"/>
                                        </p:tgtEl>
                                        <p:attrNameLst>
                                          <p:attrName>style.visibility</p:attrName>
                                        </p:attrNameLst>
                                      </p:cBhvr>
                                      <p:to>
                                        <p:strVal val="visible"/>
                                      </p:to>
                                    </p:set>
                                    <p:animEffect transition="in" filter="fade">
                                      <p:cBhvr>
                                        <p:cTn id="73" dur="1000"/>
                                        <p:tgtEl>
                                          <p:spTgt spid="16"/>
                                        </p:tgtEl>
                                      </p:cBhvr>
                                    </p:animEffect>
                                    <p:anim calcmode="lin" valueType="num">
                                      <p:cBhvr>
                                        <p:cTn id="74" dur="1000" fill="hold"/>
                                        <p:tgtEl>
                                          <p:spTgt spid="16"/>
                                        </p:tgtEl>
                                        <p:attrNameLst>
                                          <p:attrName>ppt_x</p:attrName>
                                        </p:attrNameLst>
                                      </p:cBhvr>
                                      <p:tavLst>
                                        <p:tav tm="0">
                                          <p:val>
                                            <p:strVal val="#ppt_x"/>
                                          </p:val>
                                        </p:tav>
                                        <p:tav tm="100000">
                                          <p:val>
                                            <p:strVal val="#ppt_x"/>
                                          </p:val>
                                        </p:tav>
                                      </p:tavLst>
                                    </p:anim>
                                    <p:anim calcmode="lin" valueType="num">
                                      <p:cBhvr>
                                        <p:cTn id="75" dur="900" decel="100000" fill="hold"/>
                                        <p:tgtEl>
                                          <p:spTgt spid="16"/>
                                        </p:tgtEl>
                                        <p:attrNameLst>
                                          <p:attrName>ppt_y</p:attrName>
                                        </p:attrNameLst>
                                      </p:cBhvr>
                                      <p:tavLst>
                                        <p:tav tm="0">
                                          <p:val>
                                            <p:strVal val="#ppt_y+1"/>
                                          </p:val>
                                        </p:tav>
                                        <p:tav tm="100000">
                                          <p:val>
                                            <p:strVal val="#ppt_y-.03"/>
                                          </p:val>
                                        </p:tav>
                                      </p:tavLst>
                                    </p:anim>
                                    <p:anim calcmode="lin" valueType="num">
                                      <p:cBhvr>
                                        <p:cTn id="76" dur="100" accel="100000" fill="hold">
                                          <p:stCondLst>
                                            <p:cond delay="900"/>
                                          </p:stCondLst>
                                        </p:cTn>
                                        <p:tgtEl>
                                          <p:spTgt spid="16"/>
                                        </p:tgtEl>
                                        <p:attrNameLst>
                                          <p:attrName>ppt_y</p:attrName>
                                        </p:attrNameLst>
                                      </p:cBhvr>
                                      <p:tavLst>
                                        <p:tav tm="0">
                                          <p:val>
                                            <p:strVal val="#ppt_y-.03"/>
                                          </p:val>
                                        </p:tav>
                                        <p:tav tm="100000">
                                          <p:val>
                                            <p:strVal val="#ppt_y"/>
                                          </p:val>
                                        </p:tav>
                                      </p:tavLst>
                                    </p:anim>
                                  </p:childTnLst>
                                </p:cTn>
                              </p:par>
                              <p:par>
                                <p:cTn id="77" presetID="37" presetClass="entr" presetSubtype="0" fill="hold" nodeType="withEffect">
                                  <p:stCondLst>
                                    <p:cond delay="0"/>
                                  </p:stCondLst>
                                  <p:childTnLst>
                                    <p:set>
                                      <p:cBhvr>
                                        <p:cTn id="78" dur="1" fill="hold">
                                          <p:stCondLst>
                                            <p:cond delay="0"/>
                                          </p:stCondLst>
                                        </p:cTn>
                                        <p:tgtEl>
                                          <p:spTgt spid="36"/>
                                        </p:tgtEl>
                                        <p:attrNameLst>
                                          <p:attrName>style.visibility</p:attrName>
                                        </p:attrNameLst>
                                      </p:cBhvr>
                                      <p:to>
                                        <p:strVal val="visible"/>
                                      </p:to>
                                    </p:set>
                                    <p:animEffect transition="in" filter="fade">
                                      <p:cBhvr>
                                        <p:cTn id="79" dur="1000"/>
                                        <p:tgtEl>
                                          <p:spTgt spid="36"/>
                                        </p:tgtEl>
                                      </p:cBhvr>
                                    </p:animEffect>
                                    <p:anim calcmode="lin" valueType="num">
                                      <p:cBhvr>
                                        <p:cTn id="80" dur="1000" fill="hold"/>
                                        <p:tgtEl>
                                          <p:spTgt spid="36"/>
                                        </p:tgtEl>
                                        <p:attrNameLst>
                                          <p:attrName>ppt_x</p:attrName>
                                        </p:attrNameLst>
                                      </p:cBhvr>
                                      <p:tavLst>
                                        <p:tav tm="0">
                                          <p:val>
                                            <p:strVal val="#ppt_x"/>
                                          </p:val>
                                        </p:tav>
                                        <p:tav tm="100000">
                                          <p:val>
                                            <p:strVal val="#ppt_x"/>
                                          </p:val>
                                        </p:tav>
                                      </p:tavLst>
                                    </p:anim>
                                    <p:anim calcmode="lin" valueType="num">
                                      <p:cBhvr>
                                        <p:cTn id="81" dur="900" decel="100000" fill="hold"/>
                                        <p:tgtEl>
                                          <p:spTgt spid="36"/>
                                        </p:tgtEl>
                                        <p:attrNameLst>
                                          <p:attrName>ppt_y</p:attrName>
                                        </p:attrNameLst>
                                      </p:cBhvr>
                                      <p:tavLst>
                                        <p:tav tm="0">
                                          <p:val>
                                            <p:strVal val="#ppt_y+1"/>
                                          </p:val>
                                        </p:tav>
                                        <p:tav tm="100000">
                                          <p:val>
                                            <p:strVal val="#ppt_y-.03"/>
                                          </p:val>
                                        </p:tav>
                                      </p:tavLst>
                                    </p:anim>
                                    <p:anim calcmode="lin" valueType="num">
                                      <p:cBhvr>
                                        <p:cTn id="82" dur="100" accel="100000" fill="hold">
                                          <p:stCondLst>
                                            <p:cond delay="900"/>
                                          </p:stCondLst>
                                        </p:cTn>
                                        <p:tgtEl>
                                          <p:spTgt spid="36"/>
                                        </p:tgtEl>
                                        <p:attrNameLst>
                                          <p:attrName>ppt_y</p:attrName>
                                        </p:attrNameLst>
                                      </p:cBhvr>
                                      <p:tavLst>
                                        <p:tav tm="0">
                                          <p:val>
                                            <p:strVal val="#ppt_y-.03"/>
                                          </p:val>
                                        </p:tav>
                                        <p:tav tm="100000">
                                          <p:val>
                                            <p:strVal val="#ppt_y"/>
                                          </p:val>
                                        </p:tav>
                                      </p:tavLst>
                                    </p:anim>
                                  </p:childTnLst>
                                </p:cTn>
                              </p:par>
                              <p:par>
                                <p:cTn id="83" presetID="37" presetClass="entr" presetSubtype="0" fill="hold" nodeType="withEffect">
                                  <p:stCondLst>
                                    <p:cond delay="0"/>
                                  </p:stCondLst>
                                  <p:childTnLst>
                                    <p:set>
                                      <p:cBhvr>
                                        <p:cTn id="84" dur="1" fill="hold">
                                          <p:stCondLst>
                                            <p:cond delay="0"/>
                                          </p:stCondLst>
                                        </p:cTn>
                                        <p:tgtEl>
                                          <p:spTgt spid="39"/>
                                        </p:tgtEl>
                                        <p:attrNameLst>
                                          <p:attrName>style.visibility</p:attrName>
                                        </p:attrNameLst>
                                      </p:cBhvr>
                                      <p:to>
                                        <p:strVal val="visible"/>
                                      </p:to>
                                    </p:set>
                                    <p:animEffect transition="in" filter="fade">
                                      <p:cBhvr>
                                        <p:cTn id="85" dur="1000"/>
                                        <p:tgtEl>
                                          <p:spTgt spid="39"/>
                                        </p:tgtEl>
                                      </p:cBhvr>
                                    </p:animEffect>
                                    <p:anim calcmode="lin" valueType="num">
                                      <p:cBhvr>
                                        <p:cTn id="86" dur="1000" fill="hold"/>
                                        <p:tgtEl>
                                          <p:spTgt spid="39"/>
                                        </p:tgtEl>
                                        <p:attrNameLst>
                                          <p:attrName>ppt_x</p:attrName>
                                        </p:attrNameLst>
                                      </p:cBhvr>
                                      <p:tavLst>
                                        <p:tav tm="0">
                                          <p:val>
                                            <p:strVal val="#ppt_x"/>
                                          </p:val>
                                        </p:tav>
                                        <p:tav tm="100000">
                                          <p:val>
                                            <p:strVal val="#ppt_x"/>
                                          </p:val>
                                        </p:tav>
                                      </p:tavLst>
                                    </p:anim>
                                    <p:anim calcmode="lin" valueType="num">
                                      <p:cBhvr>
                                        <p:cTn id="87" dur="900" decel="100000" fill="hold"/>
                                        <p:tgtEl>
                                          <p:spTgt spid="39"/>
                                        </p:tgtEl>
                                        <p:attrNameLst>
                                          <p:attrName>ppt_y</p:attrName>
                                        </p:attrNameLst>
                                      </p:cBhvr>
                                      <p:tavLst>
                                        <p:tav tm="0">
                                          <p:val>
                                            <p:strVal val="#ppt_y+1"/>
                                          </p:val>
                                        </p:tav>
                                        <p:tav tm="100000">
                                          <p:val>
                                            <p:strVal val="#ppt_y-.03"/>
                                          </p:val>
                                        </p:tav>
                                      </p:tavLst>
                                    </p:anim>
                                    <p:anim calcmode="lin" valueType="num">
                                      <p:cBhvr>
                                        <p:cTn id="88" dur="100" accel="100000" fill="hold">
                                          <p:stCondLst>
                                            <p:cond delay="900"/>
                                          </p:stCondLst>
                                        </p:cTn>
                                        <p:tgtEl>
                                          <p:spTgt spid="39"/>
                                        </p:tgtEl>
                                        <p:attrNameLst>
                                          <p:attrName>ppt_y</p:attrName>
                                        </p:attrNameLst>
                                      </p:cBhvr>
                                      <p:tavLst>
                                        <p:tav tm="0">
                                          <p:val>
                                            <p:strVal val="#ppt_y-.03"/>
                                          </p:val>
                                        </p:tav>
                                        <p:tav tm="100000">
                                          <p:val>
                                            <p:strVal val="#ppt_y"/>
                                          </p:val>
                                        </p:tav>
                                      </p:tavLst>
                                    </p:anim>
                                  </p:childTnLst>
                                </p:cTn>
                              </p:par>
                              <p:par>
                                <p:cTn id="89" presetID="37" presetClass="entr" presetSubtype="0" fill="hold" nodeType="withEffect">
                                  <p:stCondLst>
                                    <p:cond delay="0"/>
                                  </p:stCondLst>
                                  <p:childTnLst>
                                    <p:set>
                                      <p:cBhvr>
                                        <p:cTn id="90" dur="1" fill="hold">
                                          <p:stCondLst>
                                            <p:cond delay="0"/>
                                          </p:stCondLst>
                                        </p:cTn>
                                        <p:tgtEl>
                                          <p:spTgt spid="9"/>
                                        </p:tgtEl>
                                        <p:attrNameLst>
                                          <p:attrName>style.visibility</p:attrName>
                                        </p:attrNameLst>
                                      </p:cBhvr>
                                      <p:to>
                                        <p:strVal val="visible"/>
                                      </p:to>
                                    </p:set>
                                    <p:animEffect transition="in" filter="fade">
                                      <p:cBhvr>
                                        <p:cTn id="91" dur="1000"/>
                                        <p:tgtEl>
                                          <p:spTgt spid="9"/>
                                        </p:tgtEl>
                                      </p:cBhvr>
                                    </p:animEffect>
                                    <p:anim calcmode="lin" valueType="num">
                                      <p:cBhvr>
                                        <p:cTn id="92" dur="1000" fill="hold"/>
                                        <p:tgtEl>
                                          <p:spTgt spid="9"/>
                                        </p:tgtEl>
                                        <p:attrNameLst>
                                          <p:attrName>ppt_x</p:attrName>
                                        </p:attrNameLst>
                                      </p:cBhvr>
                                      <p:tavLst>
                                        <p:tav tm="0">
                                          <p:val>
                                            <p:strVal val="#ppt_x"/>
                                          </p:val>
                                        </p:tav>
                                        <p:tav tm="100000">
                                          <p:val>
                                            <p:strVal val="#ppt_x"/>
                                          </p:val>
                                        </p:tav>
                                      </p:tavLst>
                                    </p:anim>
                                    <p:anim calcmode="lin" valueType="num">
                                      <p:cBhvr>
                                        <p:cTn id="93" dur="900" decel="100000" fill="hold"/>
                                        <p:tgtEl>
                                          <p:spTgt spid="9"/>
                                        </p:tgtEl>
                                        <p:attrNameLst>
                                          <p:attrName>ppt_y</p:attrName>
                                        </p:attrNameLst>
                                      </p:cBhvr>
                                      <p:tavLst>
                                        <p:tav tm="0">
                                          <p:val>
                                            <p:strVal val="#ppt_y+1"/>
                                          </p:val>
                                        </p:tav>
                                        <p:tav tm="100000">
                                          <p:val>
                                            <p:strVal val="#ppt_y-.03"/>
                                          </p:val>
                                        </p:tav>
                                      </p:tavLst>
                                    </p:anim>
                                    <p:anim calcmode="lin" valueType="num">
                                      <p:cBhvr>
                                        <p:cTn id="94" dur="100" accel="100000" fill="hold">
                                          <p:stCondLst>
                                            <p:cond delay="900"/>
                                          </p:stCondLst>
                                        </p:cTn>
                                        <p:tgtEl>
                                          <p:spTgt spid="9"/>
                                        </p:tgtEl>
                                        <p:attrNameLst>
                                          <p:attrName>ppt_y</p:attrName>
                                        </p:attrNameLst>
                                      </p:cBhvr>
                                      <p:tavLst>
                                        <p:tav tm="0">
                                          <p:val>
                                            <p:strVal val="#ppt_y-.03"/>
                                          </p:val>
                                        </p:tav>
                                        <p:tav tm="100000">
                                          <p:val>
                                            <p:strVal val="#ppt_y"/>
                                          </p:val>
                                        </p:tav>
                                      </p:tavLst>
                                    </p:anim>
                                  </p:childTnLst>
                                </p:cTn>
                              </p:par>
                            </p:childTnLst>
                          </p:cTn>
                        </p:par>
                        <p:par>
                          <p:cTn id="95" fill="hold">
                            <p:stCondLst>
                              <p:cond delay="1000"/>
                            </p:stCondLst>
                            <p:childTnLst>
                              <p:par>
                                <p:cTn id="96" presetID="10" presetClass="entr" presetSubtype="0" fill="hold" nodeType="afterEffect">
                                  <p:stCondLst>
                                    <p:cond delay="0"/>
                                  </p:stCondLst>
                                  <p:childTnLst>
                                    <p:set>
                                      <p:cBhvr>
                                        <p:cTn id="97" dur="1" fill="hold">
                                          <p:stCondLst>
                                            <p:cond delay="0"/>
                                          </p:stCondLst>
                                        </p:cTn>
                                        <p:tgtEl>
                                          <p:spTgt spid="7"/>
                                        </p:tgtEl>
                                        <p:attrNameLst>
                                          <p:attrName>style.visibility</p:attrName>
                                        </p:attrNameLst>
                                      </p:cBhvr>
                                      <p:to>
                                        <p:strVal val="visible"/>
                                      </p:to>
                                    </p:set>
                                    <p:animEffect transition="in" filter="fade">
                                      <p:cBhvr>
                                        <p:cTn id="98" dur="2000"/>
                                        <p:tgtEl>
                                          <p:spTgt spid="7"/>
                                        </p:tgtEl>
                                      </p:cBhvr>
                                    </p:animEffect>
                                  </p:childTnLst>
                                </p:cTn>
                              </p:par>
                            </p:childTnLst>
                          </p:cTn>
                        </p:par>
                      </p:childTnLst>
                    </p:cTn>
                  </p:par>
                  <p:par>
                    <p:cTn id="99" fill="hold">
                      <p:stCondLst>
                        <p:cond delay="indefinite"/>
                      </p:stCondLst>
                      <p:childTnLst>
                        <p:par>
                          <p:cTn id="100" fill="hold">
                            <p:stCondLst>
                              <p:cond delay="0"/>
                            </p:stCondLst>
                            <p:childTnLst>
                              <p:par>
                                <p:cTn id="101" presetID="37" presetClass="entr" presetSubtype="0" fill="hold" nodeType="clickEffect">
                                  <p:stCondLst>
                                    <p:cond delay="0"/>
                                  </p:stCondLst>
                                  <p:childTnLst>
                                    <p:set>
                                      <p:cBhvr>
                                        <p:cTn id="102" dur="1" fill="hold">
                                          <p:stCondLst>
                                            <p:cond delay="0"/>
                                          </p:stCondLst>
                                        </p:cTn>
                                        <p:tgtEl>
                                          <p:spTgt spid="76"/>
                                        </p:tgtEl>
                                        <p:attrNameLst>
                                          <p:attrName>style.visibility</p:attrName>
                                        </p:attrNameLst>
                                      </p:cBhvr>
                                      <p:to>
                                        <p:strVal val="visible"/>
                                      </p:to>
                                    </p:set>
                                    <p:animEffect transition="in" filter="fade">
                                      <p:cBhvr>
                                        <p:cTn id="103" dur="1000"/>
                                        <p:tgtEl>
                                          <p:spTgt spid="76"/>
                                        </p:tgtEl>
                                      </p:cBhvr>
                                    </p:animEffect>
                                    <p:anim calcmode="lin" valueType="num">
                                      <p:cBhvr>
                                        <p:cTn id="104" dur="1000" fill="hold"/>
                                        <p:tgtEl>
                                          <p:spTgt spid="76"/>
                                        </p:tgtEl>
                                        <p:attrNameLst>
                                          <p:attrName>ppt_x</p:attrName>
                                        </p:attrNameLst>
                                      </p:cBhvr>
                                      <p:tavLst>
                                        <p:tav tm="0">
                                          <p:val>
                                            <p:strVal val="#ppt_x"/>
                                          </p:val>
                                        </p:tav>
                                        <p:tav tm="100000">
                                          <p:val>
                                            <p:strVal val="#ppt_x"/>
                                          </p:val>
                                        </p:tav>
                                      </p:tavLst>
                                    </p:anim>
                                    <p:anim calcmode="lin" valueType="num">
                                      <p:cBhvr>
                                        <p:cTn id="105" dur="900" decel="100000" fill="hold"/>
                                        <p:tgtEl>
                                          <p:spTgt spid="76"/>
                                        </p:tgtEl>
                                        <p:attrNameLst>
                                          <p:attrName>ppt_y</p:attrName>
                                        </p:attrNameLst>
                                      </p:cBhvr>
                                      <p:tavLst>
                                        <p:tav tm="0">
                                          <p:val>
                                            <p:strVal val="#ppt_y+1"/>
                                          </p:val>
                                        </p:tav>
                                        <p:tav tm="100000">
                                          <p:val>
                                            <p:strVal val="#ppt_y-.03"/>
                                          </p:val>
                                        </p:tav>
                                      </p:tavLst>
                                    </p:anim>
                                    <p:anim calcmode="lin" valueType="num">
                                      <p:cBhvr>
                                        <p:cTn id="106" dur="100" accel="100000" fill="hold">
                                          <p:stCondLst>
                                            <p:cond delay="900"/>
                                          </p:stCondLst>
                                        </p:cTn>
                                        <p:tgtEl>
                                          <p:spTgt spid="76"/>
                                        </p:tgtEl>
                                        <p:attrNameLst>
                                          <p:attrName>ppt_y</p:attrName>
                                        </p:attrNameLst>
                                      </p:cBhvr>
                                      <p:tavLst>
                                        <p:tav tm="0">
                                          <p:val>
                                            <p:strVal val="#ppt_y-.03"/>
                                          </p:val>
                                        </p:tav>
                                        <p:tav tm="100000">
                                          <p:val>
                                            <p:strVal val="#ppt_y"/>
                                          </p:val>
                                        </p:tav>
                                      </p:tavLst>
                                    </p:anim>
                                  </p:childTnLst>
                                </p:cTn>
                              </p:par>
                              <p:par>
                                <p:cTn id="107" presetID="37" presetClass="entr" presetSubtype="0" fill="hold" nodeType="withEffect">
                                  <p:stCondLst>
                                    <p:cond delay="0"/>
                                  </p:stCondLst>
                                  <p:childTnLst>
                                    <p:set>
                                      <p:cBhvr>
                                        <p:cTn id="108" dur="1" fill="hold">
                                          <p:stCondLst>
                                            <p:cond delay="0"/>
                                          </p:stCondLst>
                                        </p:cTn>
                                        <p:tgtEl>
                                          <p:spTgt spid="71"/>
                                        </p:tgtEl>
                                        <p:attrNameLst>
                                          <p:attrName>style.visibility</p:attrName>
                                        </p:attrNameLst>
                                      </p:cBhvr>
                                      <p:to>
                                        <p:strVal val="visible"/>
                                      </p:to>
                                    </p:set>
                                    <p:animEffect transition="in" filter="fade">
                                      <p:cBhvr>
                                        <p:cTn id="109" dur="1000"/>
                                        <p:tgtEl>
                                          <p:spTgt spid="71"/>
                                        </p:tgtEl>
                                      </p:cBhvr>
                                    </p:animEffect>
                                    <p:anim calcmode="lin" valueType="num">
                                      <p:cBhvr>
                                        <p:cTn id="110" dur="1000" fill="hold"/>
                                        <p:tgtEl>
                                          <p:spTgt spid="71"/>
                                        </p:tgtEl>
                                        <p:attrNameLst>
                                          <p:attrName>ppt_x</p:attrName>
                                        </p:attrNameLst>
                                      </p:cBhvr>
                                      <p:tavLst>
                                        <p:tav tm="0">
                                          <p:val>
                                            <p:strVal val="#ppt_x"/>
                                          </p:val>
                                        </p:tav>
                                        <p:tav tm="100000">
                                          <p:val>
                                            <p:strVal val="#ppt_x"/>
                                          </p:val>
                                        </p:tav>
                                      </p:tavLst>
                                    </p:anim>
                                    <p:anim calcmode="lin" valueType="num">
                                      <p:cBhvr>
                                        <p:cTn id="111" dur="900" decel="100000" fill="hold"/>
                                        <p:tgtEl>
                                          <p:spTgt spid="71"/>
                                        </p:tgtEl>
                                        <p:attrNameLst>
                                          <p:attrName>ppt_y</p:attrName>
                                        </p:attrNameLst>
                                      </p:cBhvr>
                                      <p:tavLst>
                                        <p:tav tm="0">
                                          <p:val>
                                            <p:strVal val="#ppt_y+1"/>
                                          </p:val>
                                        </p:tav>
                                        <p:tav tm="100000">
                                          <p:val>
                                            <p:strVal val="#ppt_y-.03"/>
                                          </p:val>
                                        </p:tav>
                                      </p:tavLst>
                                    </p:anim>
                                    <p:anim calcmode="lin" valueType="num">
                                      <p:cBhvr>
                                        <p:cTn id="112" dur="100" accel="100000" fill="hold">
                                          <p:stCondLst>
                                            <p:cond delay="900"/>
                                          </p:stCondLst>
                                        </p:cTn>
                                        <p:tgtEl>
                                          <p:spTgt spid="71"/>
                                        </p:tgtEl>
                                        <p:attrNameLst>
                                          <p:attrName>ppt_y</p:attrName>
                                        </p:attrNameLst>
                                      </p:cBhvr>
                                      <p:tavLst>
                                        <p:tav tm="0">
                                          <p:val>
                                            <p:strVal val="#ppt_y-.03"/>
                                          </p:val>
                                        </p:tav>
                                        <p:tav tm="100000">
                                          <p:val>
                                            <p:strVal val="#ppt_y"/>
                                          </p:val>
                                        </p:tav>
                                      </p:tavLst>
                                    </p:anim>
                                  </p:childTnLst>
                                </p:cTn>
                              </p:par>
                              <p:par>
                                <p:cTn id="113" presetID="37" presetClass="entr" presetSubtype="0" fill="hold" nodeType="withEffect">
                                  <p:stCondLst>
                                    <p:cond delay="0"/>
                                  </p:stCondLst>
                                  <p:childTnLst>
                                    <p:set>
                                      <p:cBhvr>
                                        <p:cTn id="114" dur="1" fill="hold">
                                          <p:stCondLst>
                                            <p:cond delay="0"/>
                                          </p:stCondLst>
                                        </p:cTn>
                                        <p:tgtEl>
                                          <p:spTgt spid="70"/>
                                        </p:tgtEl>
                                        <p:attrNameLst>
                                          <p:attrName>style.visibility</p:attrName>
                                        </p:attrNameLst>
                                      </p:cBhvr>
                                      <p:to>
                                        <p:strVal val="visible"/>
                                      </p:to>
                                    </p:set>
                                    <p:animEffect transition="in" filter="fade">
                                      <p:cBhvr>
                                        <p:cTn id="115" dur="1000"/>
                                        <p:tgtEl>
                                          <p:spTgt spid="70"/>
                                        </p:tgtEl>
                                      </p:cBhvr>
                                    </p:animEffect>
                                    <p:anim calcmode="lin" valueType="num">
                                      <p:cBhvr>
                                        <p:cTn id="116" dur="1000" fill="hold"/>
                                        <p:tgtEl>
                                          <p:spTgt spid="70"/>
                                        </p:tgtEl>
                                        <p:attrNameLst>
                                          <p:attrName>ppt_x</p:attrName>
                                        </p:attrNameLst>
                                      </p:cBhvr>
                                      <p:tavLst>
                                        <p:tav tm="0">
                                          <p:val>
                                            <p:strVal val="#ppt_x"/>
                                          </p:val>
                                        </p:tav>
                                        <p:tav tm="100000">
                                          <p:val>
                                            <p:strVal val="#ppt_x"/>
                                          </p:val>
                                        </p:tav>
                                      </p:tavLst>
                                    </p:anim>
                                    <p:anim calcmode="lin" valueType="num">
                                      <p:cBhvr>
                                        <p:cTn id="117" dur="900" decel="100000" fill="hold"/>
                                        <p:tgtEl>
                                          <p:spTgt spid="70"/>
                                        </p:tgtEl>
                                        <p:attrNameLst>
                                          <p:attrName>ppt_y</p:attrName>
                                        </p:attrNameLst>
                                      </p:cBhvr>
                                      <p:tavLst>
                                        <p:tav tm="0">
                                          <p:val>
                                            <p:strVal val="#ppt_y+1"/>
                                          </p:val>
                                        </p:tav>
                                        <p:tav tm="100000">
                                          <p:val>
                                            <p:strVal val="#ppt_y-.03"/>
                                          </p:val>
                                        </p:tav>
                                      </p:tavLst>
                                    </p:anim>
                                    <p:anim calcmode="lin" valueType="num">
                                      <p:cBhvr>
                                        <p:cTn id="118" dur="100" accel="100000" fill="hold">
                                          <p:stCondLst>
                                            <p:cond delay="900"/>
                                          </p:stCondLst>
                                        </p:cTn>
                                        <p:tgtEl>
                                          <p:spTgt spid="70"/>
                                        </p:tgtEl>
                                        <p:attrNameLst>
                                          <p:attrName>ppt_y</p:attrName>
                                        </p:attrNameLst>
                                      </p:cBhvr>
                                      <p:tavLst>
                                        <p:tav tm="0">
                                          <p:val>
                                            <p:strVal val="#ppt_y-.03"/>
                                          </p:val>
                                        </p:tav>
                                        <p:tav tm="100000">
                                          <p:val>
                                            <p:strVal val="#ppt_y"/>
                                          </p:val>
                                        </p:tav>
                                      </p:tavLst>
                                    </p:anim>
                                  </p:childTnLst>
                                </p:cTn>
                              </p:par>
                              <p:par>
                                <p:cTn id="119" presetID="37" presetClass="entr" presetSubtype="0" fill="hold" grpId="0" nodeType="withEffect">
                                  <p:stCondLst>
                                    <p:cond delay="0"/>
                                  </p:stCondLst>
                                  <p:childTnLst>
                                    <p:set>
                                      <p:cBhvr>
                                        <p:cTn id="120" dur="1" fill="hold">
                                          <p:stCondLst>
                                            <p:cond delay="0"/>
                                          </p:stCondLst>
                                        </p:cTn>
                                        <p:tgtEl>
                                          <p:spTgt spid="34"/>
                                        </p:tgtEl>
                                        <p:attrNameLst>
                                          <p:attrName>style.visibility</p:attrName>
                                        </p:attrNameLst>
                                      </p:cBhvr>
                                      <p:to>
                                        <p:strVal val="visible"/>
                                      </p:to>
                                    </p:set>
                                    <p:animEffect transition="in" filter="fade">
                                      <p:cBhvr>
                                        <p:cTn id="121" dur="1000"/>
                                        <p:tgtEl>
                                          <p:spTgt spid="34"/>
                                        </p:tgtEl>
                                      </p:cBhvr>
                                    </p:animEffect>
                                    <p:anim calcmode="lin" valueType="num">
                                      <p:cBhvr>
                                        <p:cTn id="122" dur="1000" fill="hold"/>
                                        <p:tgtEl>
                                          <p:spTgt spid="34"/>
                                        </p:tgtEl>
                                        <p:attrNameLst>
                                          <p:attrName>ppt_x</p:attrName>
                                        </p:attrNameLst>
                                      </p:cBhvr>
                                      <p:tavLst>
                                        <p:tav tm="0">
                                          <p:val>
                                            <p:strVal val="#ppt_x"/>
                                          </p:val>
                                        </p:tav>
                                        <p:tav tm="100000">
                                          <p:val>
                                            <p:strVal val="#ppt_x"/>
                                          </p:val>
                                        </p:tav>
                                      </p:tavLst>
                                    </p:anim>
                                    <p:anim calcmode="lin" valueType="num">
                                      <p:cBhvr>
                                        <p:cTn id="123" dur="900" decel="100000" fill="hold"/>
                                        <p:tgtEl>
                                          <p:spTgt spid="34"/>
                                        </p:tgtEl>
                                        <p:attrNameLst>
                                          <p:attrName>ppt_y</p:attrName>
                                        </p:attrNameLst>
                                      </p:cBhvr>
                                      <p:tavLst>
                                        <p:tav tm="0">
                                          <p:val>
                                            <p:strVal val="#ppt_y+1"/>
                                          </p:val>
                                        </p:tav>
                                        <p:tav tm="100000">
                                          <p:val>
                                            <p:strVal val="#ppt_y-.03"/>
                                          </p:val>
                                        </p:tav>
                                      </p:tavLst>
                                    </p:anim>
                                    <p:anim calcmode="lin" valueType="num">
                                      <p:cBhvr>
                                        <p:cTn id="124" dur="100" accel="100000" fill="hold">
                                          <p:stCondLst>
                                            <p:cond delay="900"/>
                                          </p:stCondLst>
                                        </p:cTn>
                                        <p:tgtEl>
                                          <p:spTgt spid="34"/>
                                        </p:tgtEl>
                                        <p:attrNameLst>
                                          <p:attrName>ppt_y</p:attrName>
                                        </p:attrNameLst>
                                      </p:cBhvr>
                                      <p:tavLst>
                                        <p:tav tm="0">
                                          <p:val>
                                            <p:strVal val="#ppt_y-.03"/>
                                          </p:val>
                                        </p:tav>
                                        <p:tav tm="100000">
                                          <p:val>
                                            <p:strVal val="#ppt_y"/>
                                          </p:val>
                                        </p:tav>
                                      </p:tavLst>
                                    </p:anim>
                                  </p:childTnLst>
                                </p:cTn>
                              </p:par>
                              <p:par>
                                <p:cTn id="125" presetID="37" presetClass="entr" presetSubtype="0" fill="hold" grpId="0" nodeType="withEffect">
                                  <p:stCondLst>
                                    <p:cond delay="0"/>
                                  </p:stCondLst>
                                  <p:childTnLst>
                                    <p:set>
                                      <p:cBhvr>
                                        <p:cTn id="126" dur="1" fill="hold">
                                          <p:stCondLst>
                                            <p:cond delay="0"/>
                                          </p:stCondLst>
                                        </p:cTn>
                                        <p:tgtEl>
                                          <p:spTgt spid="4"/>
                                        </p:tgtEl>
                                        <p:attrNameLst>
                                          <p:attrName>style.visibility</p:attrName>
                                        </p:attrNameLst>
                                      </p:cBhvr>
                                      <p:to>
                                        <p:strVal val="visible"/>
                                      </p:to>
                                    </p:set>
                                    <p:animEffect transition="in" filter="fade">
                                      <p:cBhvr>
                                        <p:cTn id="127" dur="1000"/>
                                        <p:tgtEl>
                                          <p:spTgt spid="4"/>
                                        </p:tgtEl>
                                      </p:cBhvr>
                                    </p:animEffect>
                                    <p:anim calcmode="lin" valueType="num">
                                      <p:cBhvr>
                                        <p:cTn id="128" dur="1000" fill="hold"/>
                                        <p:tgtEl>
                                          <p:spTgt spid="4"/>
                                        </p:tgtEl>
                                        <p:attrNameLst>
                                          <p:attrName>ppt_x</p:attrName>
                                        </p:attrNameLst>
                                      </p:cBhvr>
                                      <p:tavLst>
                                        <p:tav tm="0">
                                          <p:val>
                                            <p:strVal val="#ppt_x"/>
                                          </p:val>
                                        </p:tav>
                                        <p:tav tm="100000">
                                          <p:val>
                                            <p:strVal val="#ppt_x"/>
                                          </p:val>
                                        </p:tav>
                                      </p:tavLst>
                                    </p:anim>
                                    <p:anim calcmode="lin" valueType="num">
                                      <p:cBhvr>
                                        <p:cTn id="129" dur="900" decel="100000" fill="hold"/>
                                        <p:tgtEl>
                                          <p:spTgt spid="4"/>
                                        </p:tgtEl>
                                        <p:attrNameLst>
                                          <p:attrName>ppt_y</p:attrName>
                                        </p:attrNameLst>
                                      </p:cBhvr>
                                      <p:tavLst>
                                        <p:tav tm="0">
                                          <p:val>
                                            <p:strVal val="#ppt_y+1"/>
                                          </p:val>
                                        </p:tav>
                                        <p:tav tm="100000">
                                          <p:val>
                                            <p:strVal val="#ppt_y-.03"/>
                                          </p:val>
                                        </p:tav>
                                      </p:tavLst>
                                    </p:anim>
                                    <p:anim calcmode="lin" valueType="num">
                                      <p:cBhvr>
                                        <p:cTn id="130" dur="100" accel="100000" fill="hold">
                                          <p:stCondLst>
                                            <p:cond delay="900"/>
                                          </p:stCondLst>
                                        </p:cTn>
                                        <p:tgtEl>
                                          <p:spTgt spid="4"/>
                                        </p:tgtEl>
                                        <p:attrNameLst>
                                          <p:attrName>ppt_y</p:attrName>
                                        </p:attrNameLst>
                                      </p:cBhvr>
                                      <p:tavLst>
                                        <p:tav tm="0">
                                          <p:val>
                                            <p:strVal val="#ppt_y-.03"/>
                                          </p:val>
                                        </p:tav>
                                        <p:tav tm="100000">
                                          <p:val>
                                            <p:strVal val="#ppt_y"/>
                                          </p:val>
                                        </p:tav>
                                      </p:tavLst>
                                    </p:anim>
                                  </p:childTnLst>
                                </p:cTn>
                              </p:par>
                              <p:par>
                                <p:cTn id="131" presetID="37" presetClass="entr" presetSubtype="0" fill="hold" grpId="0" nodeType="withEffect">
                                  <p:stCondLst>
                                    <p:cond delay="0"/>
                                  </p:stCondLst>
                                  <p:childTnLst>
                                    <p:set>
                                      <p:cBhvr>
                                        <p:cTn id="132" dur="1" fill="hold">
                                          <p:stCondLst>
                                            <p:cond delay="0"/>
                                          </p:stCondLst>
                                        </p:cTn>
                                        <p:tgtEl>
                                          <p:spTgt spid="24"/>
                                        </p:tgtEl>
                                        <p:attrNameLst>
                                          <p:attrName>style.visibility</p:attrName>
                                        </p:attrNameLst>
                                      </p:cBhvr>
                                      <p:to>
                                        <p:strVal val="visible"/>
                                      </p:to>
                                    </p:set>
                                    <p:animEffect transition="in" filter="fade">
                                      <p:cBhvr>
                                        <p:cTn id="133" dur="1000"/>
                                        <p:tgtEl>
                                          <p:spTgt spid="24"/>
                                        </p:tgtEl>
                                      </p:cBhvr>
                                    </p:animEffect>
                                    <p:anim calcmode="lin" valueType="num">
                                      <p:cBhvr>
                                        <p:cTn id="134" dur="1000" fill="hold"/>
                                        <p:tgtEl>
                                          <p:spTgt spid="24"/>
                                        </p:tgtEl>
                                        <p:attrNameLst>
                                          <p:attrName>ppt_x</p:attrName>
                                        </p:attrNameLst>
                                      </p:cBhvr>
                                      <p:tavLst>
                                        <p:tav tm="0">
                                          <p:val>
                                            <p:strVal val="#ppt_x"/>
                                          </p:val>
                                        </p:tav>
                                        <p:tav tm="100000">
                                          <p:val>
                                            <p:strVal val="#ppt_x"/>
                                          </p:val>
                                        </p:tav>
                                      </p:tavLst>
                                    </p:anim>
                                    <p:anim calcmode="lin" valueType="num">
                                      <p:cBhvr>
                                        <p:cTn id="135" dur="900" decel="100000" fill="hold"/>
                                        <p:tgtEl>
                                          <p:spTgt spid="24"/>
                                        </p:tgtEl>
                                        <p:attrNameLst>
                                          <p:attrName>ppt_y</p:attrName>
                                        </p:attrNameLst>
                                      </p:cBhvr>
                                      <p:tavLst>
                                        <p:tav tm="0">
                                          <p:val>
                                            <p:strVal val="#ppt_y+1"/>
                                          </p:val>
                                        </p:tav>
                                        <p:tav tm="100000">
                                          <p:val>
                                            <p:strVal val="#ppt_y-.03"/>
                                          </p:val>
                                        </p:tav>
                                      </p:tavLst>
                                    </p:anim>
                                    <p:anim calcmode="lin" valueType="num">
                                      <p:cBhvr>
                                        <p:cTn id="136" dur="100" accel="100000" fill="hold">
                                          <p:stCondLst>
                                            <p:cond delay="900"/>
                                          </p:stCondLst>
                                        </p:cTn>
                                        <p:tgtEl>
                                          <p:spTgt spid="24"/>
                                        </p:tgtEl>
                                        <p:attrNameLst>
                                          <p:attrName>ppt_y</p:attrName>
                                        </p:attrNameLst>
                                      </p:cBhvr>
                                      <p:tavLst>
                                        <p:tav tm="0">
                                          <p:val>
                                            <p:strVal val="#ppt_y-.03"/>
                                          </p:val>
                                        </p:tav>
                                        <p:tav tm="100000">
                                          <p:val>
                                            <p:strVal val="#ppt_y"/>
                                          </p:val>
                                        </p:tav>
                                      </p:tavLst>
                                    </p:anim>
                                  </p:childTnLst>
                                </p:cTn>
                              </p:par>
                              <p:par>
                                <p:cTn id="137" presetID="37" presetClass="entr" presetSubtype="0" fill="hold" grpId="0" nodeType="withEffect">
                                  <p:stCondLst>
                                    <p:cond delay="0"/>
                                  </p:stCondLst>
                                  <p:childTnLst>
                                    <p:set>
                                      <p:cBhvr>
                                        <p:cTn id="138" dur="1" fill="hold">
                                          <p:stCondLst>
                                            <p:cond delay="0"/>
                                          </p:stCondLst>
                                        </p:cTn>
                                        <p:tgtEl>
                                          <p:spTgt spid="31"/>
                                        </p:tgtEl>
                                        <p:attrNameLst>
                                          <p:attrName>style.visibility</p:attrName>
                                        </p:attrNameLst>
                                      </p:cBhvr>
                                      <p:to>
                                        <p:strVal val="visible"/>
                                      </p:to>
                                    </p:set>
                                    <p:animEffect transition="in" filter="fade">
                                      <p:cBhvr>
                                        <p:cTn id="139" dur="1000"/>
                                        <p:tgtEl>
                                          <p:spTgt spid="31"/>
                                        </p:tgtEl>
                                      </p:cBhvr>
                                    </p:animEffect>
                                    <p:anim calcmode="lin" valueType="num">
                                      <p:cBhvr>
                                        <p:cTn id="140" dur="1000" fill="hold"/>
                                        <p:tgtEl>
                                          <p:spTgt spid="31"/>
                                        </p:tgtEl>
                                        <p:attrNameLst>
                                          <p:attrName>ppt_x</p:attrName>
                                        </p:attrNameLst>
                                      </p:cBhvr>
                                      <p:tavLst>
                                        <p:tav tm="0">
                                          <p:val>
                                            <p:strVal val="#ppt_x"/>
                                          </p:val>
                                        </p:tav>
                                        <p:tav tm="100000">
                                          <p:val>
                                            <p:strVal val="#ppt_x"/>
                                          </p:val>
                                        </p:tav>
                                      </p:tavLst>
                                    </p:anim>
                                    <p:anim calcmode="lin" valueType="num">
                                      <p:cBhvr>
                                        <p:cTn id="141" dur="900" decel="100000" fill="hold"/>
                                        <p:tgtEl>
                                          <p:spTgt spid="31"/>
                                        </p:tgtEl>
                                        <p:attrNameLst>
                                          <p:attrName>ppt_y</p:attrName>
                                        </p:attrNameLst>
                                      </p:cBhvr>
                                      <p:tavLst>
                                        <p:tav tm="0">
                                          <p:val>
                                            <p:strVal val="#ppt_y+1"/>
                                          </p:val>
                                        </p:tav>
                                        <p:tav tm="100000">
                                          <p:val>
                                            <p:strVal val="#ppt_y-.03"/>
                                          </p:val>
                                        </p:tav>
                                      </p:tavLst>
                                    </p:anim>
                                    <p:anim calcmode="lin" valueType="num">
                                      <p:cBhvr>
                                        <p:cTn id="142" dur="100" accel="100000" fill="hold">
                                          <p:stCondLst>
                                            <p:cond delay="900"/>
                                          </p:stCondLst>
                                        </p:cTn>
                                        <p:tgtEl>
                                          <p:spTgt spid="31"/>
                                        </p:tgtEl>
                                        <p:attrNameLst>
                                          <p:attrName>ppt_y</p:attrName>
                                        </p:attrNameLst>
                                      </p:cBhvr>
                                      <p:tavLst>
                                        <p:tav tm="0">
                                          <p:val>
                                            <p:strVal val="#ppt_y-.03"/>
                                          </p:val>
                                        </p:tav>
                                        <p:tav tm="100000">
                                          <p:val>
                                            <p:strVal val="#ppt_y"/>
                                          </p:val>
                                        </p:tav>
                                      </p:tavLst>
                                    </p:anim>
                                  </p:childTnLst>
                                </p:cTn>
                              </p:par>
                              <p:par>
                                <p:cTn id="143" presetID="37" presetClass="entr" presetSubtype="0" fill="hold" grpId="0" nodeType="withEffect">
                                  <p:stCondLst>
                                    <p:cond delay="0"/>
                                  </p:stCondLst>
                                  <p:childTnLst>
                                    <p:set>
                                      <p:cBhvr>
                                        <p:cTn id="144" dur="1" fill="hold">
                                          <p:stCondLst>
                                            <p:cond delay="0"/>
                                          </p:stCondLst>
                                        </p:cTn>
                                        <p:tgtEl>
                                          <p:spTgt spid="32"/>
                                        </p:tgtEl>
                                        <p:attrNameLst>
                                          <p:attrName>style.visibility</p:attrName>
                                        </p:attrNameLst>
                                      </p:cBhvr>
                                      <p:to>
                                        <p:strVal val="visible"/>
                                      </p:to>
                                    </p:set>
                                    <p:animEffect transition="in" filter="fade">
                                      <p:cBhvr>
                                        <p:cTn id="145" dur="1000"/>
                                        <p:tgtEl>
                                          <p:spTgt spid="32"/>
                                        </p:tgtEl>
                                      </p:cBhvr>
                                    </p:animEffect>
                                    <p:anim calcmode="lin" valueType="num">
                                      <p:cBhvr>
                                        <p:cTn id="146" dur="1000" fill="hold"/>
                                        <p:tgtEl>
                                          <p:spTgt spid="32"/>
                                        </p:tgtEl>
                                        <p:attrNameLst>
                                          <p:attrName>ppt_x</p:attrName>
                                        </p:attrNameLst>
                                      </p:cBhvr>
                                      <p:tavLst>
                                        <p:tav tm="0">
                                          <p:val>
                                            <p:strVal val="#ppt_x"/>
                                          </p:val>
                                        </p:tav>
                                        <p:tav tm="100000">
                                          <p:val>
                                            <p:strVal val="#ppt_x"/>
                                          </p:val>
                                        </p:tav>
                                      </p:tavLst>
                                    </p:anim>
                                    <p:anim calcmode="lin" valueType="num">
                                      <p:cBhvr>
                                        <p:cTn id="147" dur="900" decel="100000" fill="hold"/>
                                        <p:tgtEl>
                                          <p:spTgt spid="32"/>
                                        </p:tgtEl>
                                        <p:attrNameLst>
                                          <p:attrName>ppt_y</p:attrName>
                                        </p:attrNameLst>
                                      </p:cBhvr>
                                      <p:tavLst>
                                        <p:tav tm="0">
                                          <p:val>
                                            <p:strVal val="#ppt_y+1"/>
                                          </p:val>
                                        </p:tav>
                                        <p:tav tm="100000">
                                          <p:val>
                                            <p:strVal val="#ppt_y-.03"/>
                                          </p:val>
                                        </p:tav>
                                      </p:tavLst>
                                    </p:anim>
                                    <p:anim calcmode="lin" valueType="num">
                                      <p:cBhvr>
                                        <p:cTn id="148" dur="100" accel="100000" fill="hold">
                                          <p:stCondLst>
                                            <p:cond delay="900"/>
                                          </p:stCondLst>
                                        </p:cTn>
                                        <p:tgtEl>
                                          <p:spTgt spid="32"/>
                                        </p:tgtEl>
                                        <p:attrNameLst>
                                          <p:attrName>ppt_y</p:attrName>
                                        </p:attrNameLst>
                                      </p:cBhvr>
                                      <p:tavLst>
                                        <p:tav tm="0">
                                          <p:val>
                                            <p:strVal val="#ppt_y-.03"/>
                                          </p:val>
                                        </p:tav>
                                        <p:tav tm="100000">
                                          <p:val>
                                            <p:strVal val="#ppt_y"/>
                                          </p:val>
                                        </p:tav>
                                      </p:tavLst>
                                    </p:anim>
                                  </p:childTnLst>
                                </p:cTn>
                              </p:par>
                              <p:par>
                                <p:cTn id="149" presetID="37" presetClass="entr" presetSubtype="0" fill="hold" grpId="0" nodeType="withEffect">
                                  <p:stCondLst>
                                    <p:cond delay="0"/>
                                  </p:stCondLst>
                                  <p:childTnLst>
                                    <p:set>
                                      <p:cBhvr>
                                        <p:cTn id="150" dur="1" fill="hold">
                                          <p:stCondLst>
                                            <p:cond delay="0"/>
                                          </p:stCondLst>
                                        </p:cTn>
                                        <p:tgtEl>
                                          <p:spTgt spid="33"/>
                                        </p:tgtEl>
                                        <p:attrNameLst>
                                          <p:attrName>style.visibility</p:attrName>
                                        </p:attrNameLst>
                                      </p:cBhvr>
                                      <p:to>
                                        <p:strVal val="visible"/>
                                      </p:to>
                                    </p:set>
                                    <p:animEffect transition="in" filter="fade">
                                      <p:cBhvr>
                                        <p:cTn id="151" dur="1000"/>
                                        <p:tgtEl>
                                          <p:spTgt spid="33"/>
                                        </p:tgtEl>
                                      </p:cBhvr>
                                    </p:animEffect>
                                    <p:anim calcmode="lin" valueType="num">
                                      <p:cBhvr>
                                        <p:cTn id="152" dur="1000" fill="hold"/>
                                        <p:tgtEl>
                                          <p:spTgt spid="33"/>
                                        </p:tgtEl>
                                        <p:attrNameLst>
                                          <p:attrName>ppt_x</p:attrName>
                                        </p:attrNameLst>
                                      </p:cBhvr>
                                      <p:tavLst>
                                        <p:tav tm="0">
                                          <p:val>
                                            <p:strVal val="#ppt_x"/>
                                          </p:val>
                                        </p:tav>
                                        <p:tav tm="100000">
                                          <p:val>
                                            <p:strVal val="#ppt_x"/>
                                          </p:val>
                                        </p:tav>
                                      </p:tavLst>
                                    </p:anim>
                                    <p:anim calcmode="lin" valueType="num">
                                      <p:cBhvr>
                                        <p:cTn id="153" dur="900" decel="100000" fill="hold"/>
                                        <p:tgtEl>
                                          <p:spTgt spid="33"/>
                                        </p:tgtEl>
                                        <p:attrNameLst>
                                          <p:attrName>ppt_y</p:attrName>
                                        </p:attrNameLst>
                                      </p:cBhvr>
                                      <p:tavLst>
                                        <p:tav tm="0">
                                          <p:val>
                                            <p:strVal val="#ppt_y+1"/>
                                          </p:val>
                                        </p:tav>
                                        <p:tav tm="100000">
                                          <p:val>
                                            <p:strVal val="#ppt_y-.03"/>
                                          </p:val>
                                        </p:tav>
                                      </p:tavLst>
                                    </p:anim>
                                    <p:anim calcmode="lin" valueType="num">
                                      <p:cBhvr>
                                        <p:cTn id="154" dur="100" accel="100000" fill="hold">
                                          <p:stCondLst>
                                            <p:cond delay="900"/>
                                          </p:stCondLst>
                                        </p:cTn>
                                        <p:tgtEl>
                                          <p:spTgt spid="33"/>
                                        </p:tgtEl>
                                        <p:attrNameLst>
                                          <p:attrName>ppt_y</p:attrName>
                                        </p:attrNameLst>
                                      </p:cBhvr>
                                      <p:tavLst>
                                        <p:tav tm="0">
                                          <p:val>
                                            <p:strVal val="#ppt_y-.03"/>
                                          </p:val>
                                        </p:tav>
                                        <p:tav tm="100000">
                                          <p:val>
                                            <p:strVal val="#ppt_y"/>
                                          </p:val>
                                        </p:tav>
                                      </p:tavLst>
                                    </p:anim>
                                  </p:childTnLst>
                                </p:cTn>
                              </p:par>
                            </p:childTnLst>
                          </p:cTn>
                        </p:par>
                      </p:childTnLst>
                    </p:cTn>
                  </p:par>
                  <p:par>
                    <p:cTn id="155" fill="hold">
                      <p:stCondLst>
                        <p:cond delay="indefinite"/>
                      </p:stCondLst>
                      <p:childTnLst>
                        <p:par>
                          <p:cTn id="156" fill="hold">
                            <p:stCondLst>
                              <p:cond delay="0"/>
                            </p:stCondLst>
                            <p:childTnLst>
                              <p:par>
                                <p:cTn id="157" presetID="10" presetClass="entr" presetSubtype="0" fill="hold" grpId="0" nodeType="clickEffect">
                                  <p:stCondLst>
                                    <p:cond delay="0"/>
                                  </p:stCondLst>
                                  <p:childTnLst>
                                    <p:set>
                                      <p:cBhvr>
                                        <p:cTn id="158" dur="1" fill="hold">
                                          <p:stCondLst>
                                            <p:cond delay="0"/>
                                          </p:stCondLst>
                                        </p:cTn>
                                        <p:tgtEl>
                                          <p:spTgt spid="44"/>
                                        </p:tgtEl>
                                        <p:attrNameLst>
                                          <p:attrName>style.visibility</p:attrName>
                                        </p:attrNameLst>
                                      </p:cBhvr>
                                      <p:to>
                                        <p:strVal val="visible"/>
                                      </p:to>
                                    </p:set>
                                    <p:animEffect transition="in" filter="fade">
                                      <p:cBhvr>
                                        <p:cTn id="159" dur="2000"/>
                                        <p:tgtEl>
                                          <p:spTgt spid="44"/>
                                        </p:tgtEl>
                                      </p:cBhvr>
                                    </p:animEffect>
                                  </p:childTnLst>
                                </p:cTn>
                              </p:par>
                              <p:par>
                                <p:cTn id="160" presetID="10" presetClass="entr" presetSubtype="0" fill="hold" grpId="0" nodeType="withEffect">
                                  <p:stCondLst>
                                    <p:cond delay="0"/>
                                  </p:stCondLst>
                                  <p:childTnLst>
                                    <p:set>
                                      <p:cBhvr>
                                        <p:cTn id="161" dur="1" fill="hold">
                                          <p:stCondLst>
                                            <p:cond delay="0"/>
                                          </p:stCondLst>
                                        </p:cTn>
                                        <p:tgtEl>
                                          <p:spTgt spid="53"/>
                                        </p:tgtEl>
                                        <p:attrNameLst>
                                          <p:attrName>style.visibility</p:attrName>
                                        </p:attrNameLst>
                                      </p:cBhvr>
                                      <p:to>
                                        <p:strVal val="visible"/>
                                      </p:to>
                                    </p:set>
                                    <p:animEffect transition="in" filter="fade">
                                      <p:cBhvr>
                                        <p:cTn id="162" dur="2000"/>
                                        <p:tgtEl>
                                          <p:spTgt spid="53"/>
                                        </p:tgtEl>
                                      </p:cBhvr>
                                    </p:animEffect>
                                  </p:childTnLst>
                                </p:cTn>
                              </p:par>
                              <p:par>
                                <p:cTn id="163" presetID="10" presetClass="entr" presetSubtype="0" fill="hold" grpId="0" nodeType="withEffect">
                                  <p:stCondLst>
                                    <p:cond delay="0"/>
                                  </p:stCondLst>
                                  <p:childTnLst>
                                    <p:set>
                                      <p:cBhvr>
                                        <p:cTn id="164" dur="1" fill="hold">
                                          <p:stCondLst>
                                            <p:cond delay="0"/>
                                          </p:stCondLst>
                                        </p:cTn>
                                        <p:tgtEl>
                                          <p:spTgt spid="51"/>
                                        </p:tgtEl>
                                        <p:attrNameLst>
                                          <p:attrName>style.visibility</p:attrName>
                                        </p:attrNameLst>
                                      </p:cBhvr>
                                      <p:to>
                                        <p:strVal val="visible"/>
                                      </p:to>
                                    </p:set>
                                    <p:animEffect transition="in" filter="fade">
                                      <p:cBhvr>
                                        <p:cTn id="165" dur="2000"/>
                                        <p:tgtEl>
                                          <p:spTgt spid="51"/>
                                        </p:tgtEl>
                                      </p:cBhvr>
                                    </p:animEffect>
                                  </p:childTnLst>
                                </p:cTn>
                              </p:par>
                              <p:par>
                                <p:cTn id="166" presetID="10" presetClass="entr" presetSubtype="0" fill="hold" grpId="0" nodeType="withEffect">
                                  <p:stCondLst>
                                    <p:cond delay="0"/>
                                  </p:stCondLst>
                                  <p:childTnLst>
                                    <p:set>
                                      <p:cBhvr>
                                        <p:cTn id="167" dur="1" fill="hold">
                                          <p:stCondLst>
                                            <p:cond delay="0"/>
                                          </p:stCondLst>
                                        </p:cTn>
                                        <p:tgtEl>
                                          <p:spTgt spid="50"/>
                                        </p:tgtEl>
                                        <p:attrNameLst>
                                          <p:attrName>style.visibility</p:attrName>
                                        </p:attrNameLst>
                                      </p:cBhvr>
                                      <p:to>
                                        <p:strVal val="visible"/>
                                      </p:to>
                                    </p:set>
                                    <p:animEffect transition="in" filter="fade">
                                      <p:cBhvr>
                                        <p:cTn id="168" dur="2000"/>
                                        <p:tgtEl>
                                          <p:spTgt spid="50"/>
                                        </p:tgtEl>
                                      </p:cBhvr>
                                    </p:animEffect>
                                  </p:childTnLst>
                                </p:cTn>
                              </p:par>
                              <p:par>
                                <p:cTn id="169" presetID="10" presetClass="entr" presetSubtype="0" fill="hold" grpId="0" nodeType="withEffect">
                                  <p:stCondLst>
                                    <p:cond delay="0"/>
                                  </p:stCondLst>
                                  <p:childTnLst>
                                    <p:set>
                                      <p:cBhvr>
                                        <p:cTn id="170" dur="1" fill="hold">
                                          <p:stCondLst>
                                            <p:cond delay="0"/>
                                          </p:stCondLst>
                                        </p:cTn>
                                        <p:tgtEl>
                                          <p:spTgt spid="47"/>
                                        </p:tgtEl>
                                        <p:attrNameLst>
                                          <p:attrName>style.visibility</p:attrName>
                                        </p:attrNameLst>
                                      </p:cBhvr>
                                      <p:to>
                                        <p:strVal val="visible"/>
                                      </p:to>
                                    </p:set>
                                    <p:animEffect transition="in" filter="fade">
                                      <p:cBhvr>
                                        <p:cTn id="171" dur="2000"/>
                                        <p:tgtEl>
                                          <p:spTgt spid="47"/>
                                        </p:tgtEl>
                                      </p:cBhvr>
                                    </p:animEffect>
                                  </p:childTnLst>
                                </p:cTn>
                              </p:par>
                              <p:par>
                                <p:cTn id="172" presetID="10" presetClass="entr" presetSubtype="0" fill="hold" grpId="0" nodeType="withEffect">
                                  <p:stCondLst>
                                    <p:cond delay="0"/>
                                  </p:stCondLst>
                                  <p:childTnLst>
                                    <p:set>
                                      <p:cBhvr>
                                        <p:cTn id="173" dur="1" fill="hold">
                                          <p:stCondLst>
                                            <p:cond delay="0"/>
                                          </p:stCondLst>
                                        </p:cTn>
                                        <p:tgtEl>
                                          <p:spTgt spid="46"/>
                                        </p:tgtEl>
                                        <p:attrNameLst>
                                          <p:attrName>style.visibility</p:attrName>
                                        </p:attrNameLst>
                                      </p:cBhvr>
                                      <p:to>
                                        <p:strVal val="visible"/>
                                      </p:to>
                                    </p:set>
                                    <p:animEffect transition="in" filter="fade">
                                      <p:cBhvr>
                                        <p:cTn id="174" dur="2000"/>
                                        <p:tgtEl>
                                          <p:spTgt spid="46"/>
                                        </p:tgtEl>
                                      </p:cBhvr>
                                    </p:animEffect>
                                  </p:childTnLst>
                                </p:cTn>
                              </p:par>
                              <p:par>
                                <p:cTn id="175" presetID="10" presetClass="entr" presetSubtype="0" fill="hold" grpId="0" nodeType="withEffect">
                                  <p:stCondLst>
                                    <p:cond delay="0"/>
                                  </p:stCondLst>
                                  <p:childTnLst>
                                    <p:set>
                                      <p:cBhvr>
                                        <p:cTn id="176" dur="1" fill="hold">
                                          <p:stCondLst>
                                            <p:cond delay="0"/>
                                          </p:stCondLst>
                                        </p:cTn>
                                        <p:tgtEl>
                                          <p:spTgt spid="45"/>
                                        </p:tgtEl>
                                        <p:attrNameLst>
                                          <p:attrName>style.visibility</p:attrName>
                                        </p:attrNameLst>
                                      </p:cBhvr>
                                      <p:to>
                                        <p:strVal val="visible"/>
                                      </p:to>
                                    </p:set>
                                    <p:animEffect transition="in" filter="fade">
                                      <p:cBhvr>
                                        <p:cTn id="177" dur="20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animBg="1"/>
      <p:bldP spid="3" grpId="0" animBg="1"/>
      <p:bldP spid="6" grpId="0" animBg="1"/>
      <p:bldP spid="14" grpId="0" animBg="1"/>
      <p:bldP spid="48" grpId="0"/>
      <p:bldP spid="49" grpId="0"/>
      <p:bldP spid="55" grpId="0" animBg="1"/>
      <p:bldP spid="56" grpId="0"/>
      <p:bldP spid="57" grpId="0" animBg="1"/>
      <p:bldP spid="58" grpId="0"/>
      <p:bldP spid="4" grpId="0" animBg="1"/>
      <p:bldP spid="24" grpId="0" animBg="1"/>
      <p:bldP spid="31" grpId="0" animBg="1"/>
      <p:bldP spid="32" grpId="0" animBg="1"/>
      <p:bldP spid="33" grpId="0" animBg="1"/>
      <p:bldP spid="34" grpId="0" animBg="1"/>
      <p:bldP spid="46" grpId="0" animBg="1"/>
      <p:bldP spid="47" grpId="0" animBg="1"/>
      <p:bldP spid="50" grpId="0" animBg="1"/>
      <p:bldP spid="51" grpId="0" animBg="1"/>
      <p:bldP spid="53" grpId="0" animBg="1"/>
      <p:bldP spid="44"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Performance Considerations</a:t>
            </a:r>
            <a:endParaRPr lang="en-US" dirty="0"/>
          </a:p>
        </p:txBody>
      </p:sp>
      <p:sp>
        <p:nvSpPr>
          <p:cNvPr id="8" name="Text Placeholder 2"/>
          <p:cNvSpPr>
            <a:spLocks noGrp="1"/>
          </p:cNvSpPr>
          <p:nvPr>
            <p:ph idx="1"/>
          </p:nvPr>
        </p:nvSpPr>
        <p:spPr>
          <a:xfrm>
            <a:off x="457200" y="1217266"/>
            <a:ext cx="8229600" cy="4589875"/>
          </a:xfrm>
        </p:spPr>
        <p:txBody>
          <a:bodyPr/>
          <a:lstStyle/>
          <a:p>
            <a:r>
              <a:rPr lang="en-US" sz="2800" dirty="0" smtClean="0"/>
              <a:t>The distance your application travels to perform data access will affect performance</a:t>
            </a:r>
          </a:p>
          <a:p>
            <a:pPr lvl="2"/>
            <a:endParaRPr lang="en-US" sz="2000" dirty="0" smtClean="0"/>
          </a:p>
        </p:txBody>
      </p:sp>
      <p:pic>
        <p:nvPicPr>
          <p:cNvPr id="4" name="Picture 25" descr="USA map states with glow"/>
          <p:cNvPicPr>
            <a:picLocks noChangeAspect="1" noChangeArrowheads="1"/>
          </p:cNvPicPr>
          <p:nvPr/>
        </p:nvPicPr>
        <p:blipFill>
          <a:blip r:embed="rId3"/>
          <a:srcRect/>
          <a:stretch>
            <a:fillRect/>
          </a:stretch>
        </p:blipFill>
        <p:spPr bwMode="auto">
          <a:xfrm>
            <a:off x="808108" y="1934520"/>
            <a:ext cx="7595679" cy="4725638"/>
          </a:xfrm>
          <a:prstGeom prst="rect">
            <a:avLst/>
          </a:prstGeom>
          <a:noFill/>
        </p:spPr>
      </p:pic>
      <p:cxnSp>
        <p:nvCxnSpPr>
          <p:cNvPr id="16" name="Straight Connector 15"/>
          <p:cNvCxnSpPr/>
          <p:nvPr/>
        </p:nvCxnSpPr>
        <p:spPr>
          <a:xfrm>
            <a:off x="2289737" y="2790540"/>
            <a:ext cx="226463" cy="146164"/>
          </a:xfrm>
          <a:prstGeom prst="line">
            <a:avLst/>
          </a:prstGeom>
          <a:ln/>
        </p:spPr>
        <p:style>
          <a:lnRef idx="3">
            <a:schemeClr val="accent6"/>
          </a:lnRef>
          <a:fillRef idx="0">
            <a:schemeClr val="accent6"/>
          </a:fillRef>
          <a:effectRef idx="2">
            <a:schemeClr val="accent6"/>
          </a:effectRef>
          <a:fontRef idx="minor">
            <a:schemeClr val="tx1"/>
          </a:fontRef>
        </p:style>
      </p:cxnSp>
      <p:cxnSp>
        <p:nvCxnSpPr>
          <p:cNvPr id="20" name="Straight Connector 19"/>
          <p:cNvCxnSpPr>
            <a:endCxn id="11" idx="7"/>
          </p:cNvCxnSpPr>
          <p:nvPr/>
        </p:nvCxnSpPr>
        <p:spPr>
          <a:xfrm rot="5400000">
            <a:off x="1876202" y="3219022"/>
            <a:ext cx="391177" cy="352617"/>
          </a:xfrm>
          <a:prstGeom prst="line">
            <a:avLst/>
          </a:prstGeom>
          <a:ln/>
        </p:spPr>
        <p:style>
          <a:lnRef idx="3">
            <a:schemeClr val="accent6"/>
          </a:lnRef>
          <a:fillRef idx="0">
            <a:schemeClr val="accent6"/>
          </a:fillRef>
          <a:effectRef idx="2">
            <a:schemeClr val="accent6"/>
          </a:effectRef>
          <a:fontRef idx="minor">
            <a:schemeClr val="tx1"/>
          </a:fontRef>
        </p:style>
      </p:cxnSp>
      <p:cxnSp>
        <p:nvCxnSpPr>
          <p:cNvPr id="22" name="Straight Connector 21"/>
          <p:cNvCxnSpPr>
            <a:endCxn id="13" idx="1"/>
          </p:cNvCxnSpPr>
          <p:nvPr/>
        </p:nvCxnSpPr>
        <p:spPr>
          <a:xfrm rot="16200000" flipH="1">
            <a:off x="1746738" y="3741000"/>
            <a:ext cx="503679" cy="310855"/>
          </a:xfrm>
          <a:prstGeom prst="line">
            <a:avLst/>
          </a:prstGeom>
          <a:ln/>
        </p:spPr>
        <p:style>
          <a:lnRef idx="3">
            <a:schemeClr val="accent6"/>
          </a:lnRef>
          <a:fillRef idx="0">
            <a:schemeClr val="accent6"/>
          </a:fillRef>
          <a:effectRef idx="2">
            <a:schemeClr val="accent6"/>
          </a:effectRef>
          <a:fontRef idx="minor">
            <a:schemeClr val="tx1"/>
          </a:fontRef>
        </p:style>
      </p:cxnSp>
      <p:cxnSp>
        <p:nvCxnSpPr>
          <p:cNvPr id="24" name="Straight Connector 23"/>
          <p:cNvCxnSpPr>
            <a:stCxn id="13" idx="7"/>
          </p:cNvCxnSpPr>
          <p:nvPr/>
        </p:nvCxnSpPr>
        <p:spPr>
          <a:xfrm rot="5400000" flipH="1" flipV="1">
            <a:off x="2500611" y="3589027"/>
            <a:ext cx="311163" cy="807321"/>
          </a:xfrm>
          <a:prstGeom prst="line">
            <a:avLst/>
          </a:prstGeom>
          <a:ln/>
        </p:spPr>
        <p:style>
          <a:lnRef idx="3">
            <a:schemeClr val="accent6"/>
          </a:lnRef>
          <a:fillRef idx="0">
            <a:schemeClr val="accent6"/>
          </a:fillRef>
          <a:effectRef idx="2">
            <a:schemeClr val="accent6"/>
          </a:effectRef>
          <a:fontRef idx="minor">
            <a:schemeClr val="tx1"/>
          </a:fontRef>
        </p:style>
      </p:cxnSp>
      <p:cxnSp>
        <p:nvCxnSpPr>
          <p:cNvPr id="26" name="Straight Connector 25"/>
          <p:cNvCxnSpPr/>
          <p:nvPr/>
        </p:nvCxnSpPr>
        <p:spPr>
          <a:xfrm flipH="1" flipV="1">
            <a:off x="3064231" y="3840480"/>
            <a:ext cx="840378" cy="126275"/>
          </a:xfrm>
          <a:prstGeom prst="line">
            <a:avLst/>
          </a:prstGeom>
          <a:ln/>
        </p:spPr>
        <p:style>
          <a:lnRef idx="3">
            <a:schemeClr val="accent6"/>
          </a:lnRef>
          <a:fillRef idx="0">
            <a:schemeClr val="accent6"/>
          </a:fillRef>
          <a:effectRef idx="2">
            <a:schemeClr val="accent6"/>
          </a:effectRef>
          <a:fontRef idx="minor">
            <a:schemeClr val="tx1"/>
          </a:fontRef>
        </p:style>
      </p:cxnSp>
      <p:cxnSp>
        <p:nvCxnSpPr>
          <p:cNvPr id="28" name="Straight Connector 27"/>
          <p:cNvCxnSpPr/>
          <p:nvPr/>
        </p:nvCxnSpPr>
        <p:spPr>
          <a:xfrm rot="10800000" flipV="1">
            <a:off x="3918106" y="3961277"/>
            <a:ext cx="417709" cy="5477"/>
          </a:xfrm>
          <a:prstGeom prst="line">
            <a:avLst/>
          </a:prstGeom>
          <a:ln/>
        </p:spPr>
        <p:style>
          <a:lnRef idx="3">
            <a:schemeClr val="accent6"/>
          </a:lnRef>
          <a:fillRef idx="0">
            <a:schemeClr val="accent6"/>
          </a:fillRef>
          <a:effectRef idx="2">
            <a:schemeClr val="accent6"/>
          </a:effectRef>
          <a:fontRef idx="minor">
            <a:schemeClr val="tx1"/>
          </a:fontRef>
        </p:style>
      </p:cxnSp>
      <p:pic>
        <p:nvPicPr>
          <p:cNvPr id="7" name="Picture 10" descr="D:\Pennie's documents\Images for TechEd06\Hardware_Imagery\computer wide screen.png"/>
          <p:cNvPicPr>
            <a:picLocks noChangeAspect="1" noChangeArrowheads="1"/>
          </p:cNvPicPr>
          <p:nvPr/>
        </p:nvPicPr>
        <p:blipFill>
          <a:blip r:embed="rId4" cstate="print"/>
          <a:srcRect/>
          <a:stretch>
            <a:fillRect/>
          </a:stretch>
        </p:blipFill>
        <p:spPr bwMode="auto">
          <a:xfrm>
            <a:off x="4135999" y="3792514"/>
            <a:ext cx="772320" cy="561772"/>
          </a:xfrm>
          <a:prstGeom prst="rect">
            <a:avLst/>
          </a:prstGeom>
          <a:noFill/>
        </p:spPr>
      </p:pic>
      <p:pic>
        <p:nvPicPr>
          <p:cNvPr id="6" name="Picture 7" descr="D:\Pennie's documents\Images for TechEd06\Hardware_Imagery\Database blue.png"/>
          <p:cNvPicPr>
            <a:picLocks noChangeAspect="1" noChangeArrowheads="1"/>
          </p:cNvPicPr>
          <p:nvPr/>
        </p:nvPicPr>
        <p:blipFill>
          <a:blip r:embed="rId5" cstate="print"/>
          <a:srcRect/>
          <a:stretch>
            <a:fillRect/>
          </a:stretch>
        </p:blipFill>
        <p:spPr bwMode="auto">
          <a:xfrm>
            <a:off x="2043029" y="2529608"/>
            <a:ext cx="316416" cy="422598"/>
          </a:xfrm>
          <a:prstGeom prst="rect">
            <a:avLst/>
          </a:prstGeom>
          <a:noFill/>
        </p:spPr>
      </p:pic>
      <p:cxnSp>
        <p:nvCxnSpPr>
          <p:cNvPr id="18" name="Straight Connector 17"/>
          <p:cNvCxnSpPr>
            <a:endCxn id="10" idx="3"/>
          </p:cNvCxnSpPr>
          <p:nvPr/>
        </p:nvCxnSpPr>
        <p:spPr>
          <a:xfrm rot="10800000" flipV="1">
            <a:off x="2201902" y="2932864"/>
            <a:ext cx="311816" cy="308089"/>
          </a:xfrm>
          <a:prstGeom prst="line">
            <a:avLst/>
          </a:prstGeom>
          <a:ln/>
        </p:spPr>
        <p:style>
          <a:lnRef idx="3">
            <a:schemeClr val="accent6"/>
          </a:lnRef>
          <a:fillRef idx="0">
            <a:schemeClr val="accent6"/>
          </a:fillRef>
          <a:effectRef idx="2">
            <a:schemeClr val="accent6"/>
          </a:effectRef>
          <a:fontRef idx="minor">
            <a:schemeClr val="tx1"/>
          </a:fontRef>
        </p:style>
      </p:cxnSp>
      <p:sp>
        <p:nvSpPr>
          <p:cNvPr id="10" name="Oval 9"/>
          <p:cNvSpPr/>
          <p:nvPr/>
        </p:nvSpPr>
        <p:spPr bwMode="auto">
          <a:xfrm>
            <a:off x="2181497" y="3122022"/>
            <a:ext cx="139337" cy="139337"/>
          </a:xfrm>
          <a:prstGeom prst="ellipse">
            <a:avLst/>
          </a:prstGeom>
          <a:ln>
            <a:headEnd type="none" w="med" len="med"/>
            <a:tailEnd type="none" w="med" len="med"/>
          </a:ln>
        </p:spPr>
        <p:style>
          <a:lnRef idx="0">
            <a:schemeClr val="accent6"/>
          </a:lnRef>
          <a:fillRef idx="3">
            <a:schemeClr val="accent6"/>
          </a:fillRef>
          <a:effectRef idx="3">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9" name="Oval 8"/>
          <p:cNvSpPr/>
          <p:nvPr/>
        </p:nvSpPr>
        <p:spPr bwMode="auto">
          <a:xfrm>
            <a:off x="2447108" y="2865120"/>
            <a:ext cx="139337" cy="139337"/>
          </a:xfrm>
          <a:prstGeom prst="ellipse">
            <a:avLst/>
          </a:prstGeom>
          <a:ln>
            <a:headEnd type="none" w="med" len="med"/>
            <a:tailEnd type="none" w="med" len="med"/>
          </a:ln>
        </p:spPr>
        <p:style>
          <a:lnRef idx="0">
            <a:schemeClr val="accent6"/>
          </a:lnRef>
          <a:fillRef idx="3">
            <a:schemeClr val="accent6"/>
          </a:fillRef>
          <a:effectRef idx="3">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11" name="Oval 10"/>
          <p:cNvSpPr/>
          <p:nvPr/>
        </p:nvSpPr>
        <p:spPr bwMode="auto">
          <a:xfrm>
            <a:off x="1776549" y="3570514"/>
            <a:ext cx="139337" cy="139337"/>
          </a:xfrm>
          <a:prstGeom prst="ellipse">
            <a:avLst/>
          </a:prstGeom>
          <a:ln>
            <a:headEnd type="none" w="med" len="med"/>
            <a:tailEnd type="none" w="med" len="med"/>
          </a:ln>
        </p:spPr>
        <p:style>
          <a:lnRef idx="0">
            <a:schemeClr val="accent6"/>
          </a:lnRef>
          <a:fillRef idx="3">
            <a:schemeClr val="accent6"/>
          </a:fillRef>
          <a:effectRef idx="3">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13" name="Oval 12"/>
          <p:cNvSpPr/>
          <p:nvPr/>
        </p:nvSpPr>
        <p:spPr bwMode="auto">
          <a:xfrm>
            <a:off x="2133600" y="4127863"/>
            <a:ext cx="139337" cy="139337"/>
          </a:xfrm>
          <a:prstGeom prst="ellipse">
            <a:avLst/>
          </a:prstGeom>
          <a:ln>
            <a:headEnd type="none" w="med" len="med"/>
            <a:tailEnd type="none" w="med" len="med"/>
          </a:ln>
        </p:spPr>
        <p:style>
          <a:lnRef idx="0">
            <a:schemeClr val="accent6"/>
          </a:lnRef>
          <a:fillRef idx="3">
            <a:schemeClr val="accent6"/>
          </a:fillRef>
          <a:effectRef idx="3">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14" name="Oval 13"/>
          <p:cNvSpPr/>
          <p:nvPr/>
        </p:nvSpPr>
        <p:spPr bwMode="auto">
          <a:xfrm>
            <a:off x="2995748" y="3770811"/>
            <a:ext cx="139337" cy="139337"/>
          </a:xfrm>
          <a:prstGeom prst="ellipse">
            <a:avLst/>
          </a:prstGeom>
          <a:ln>
            <a:headEnd type="none" w="med" len="med"/>
            <a:tailEnd type="none" w="med" len="med"/>
          </a:ln>
        </p:spPr>
        <p:style>
          <a:lnRef idx="0">
            <a:schemeClr val="accent6"/>
          </a:lnRef>
          <a:fillRef idx="3">
            <a:schemeClr val="accent6"/>
          </a:fillRef>
          <a:effectRef idx="3">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12" name="Oval 11"/>
          <p:cNvSpPr/>
          <p:nvPr/>
        </p:nvSpPr>
        <p:spPr bwMode="auto">
          <a:xfrm>
            <a:off x="3836126" y="3897086"/>
            <a:ext cx="139337" cy="139337"/>
          </a:xfrm>
          <a:prstGeom prst="ellipse">
            <a:avLst/>
          </a:prstGeom>
          <a:ln>
            <a:headEnd type="none" w="med" len="med"/>
            <a:tailEnd type="none" w="med" len="med"/>
          </a:ln>
        </p:spPr>
        <p:style>
          <a:lnRef idx="0">
            <a:schemeClr val="accent6"/>
          </a:lnRef>
          <a:fillRef idx="3">
            <a:schemeClr val="accent6"/>
          </a:fillRef>
          <a:effectRef idx="3">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spTree>
    <p:extLst>
      <p:ext uri="{BB962C8B-B14F-4D97-AF65-F5344CB8AC3E}">
        <p14:creationId xmlns:p14="http://schemas.microsoft.com/office/powerpoint/2010/main" xmlns="" val="4260711710"/>
      </p:ext>
    </p:extLst>
  </p:cSld>
  <p:clrMapOvr>
    <a:masterClrMapping/>
  </p:clrMapOvr>
  <mc:AlternateContent xmlns:mc="http://schemas.openxmlformats.org/markup-compatibility/2006">
    <mc:Choice xmlns:p14="http://schemas.microsoft.com/office/powerpoint/2010/main" xmlns="" Requires="p14">
      <p:transition spd="slow" p14:dur="1600">
        <p14:prism isContent="1" isInverted="1"/>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20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2000"/>
                                        <p:tgtEl>
                                          <p:spTgt spid="6"/>
                                        </p:tgtEl>
                                      </p:cBhvr>
                                    </p:animEffect>
                                  </p:childTnLst>
                                </p:cTn>
                              </p:par>
                              <p:par>
                                <p:cTn id="13" presetID="10" presetClass="entr" presetSubtype="0" fill="hold" nodeType="with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fade">
                                      <p:cBhvr>
                                        <p:cTn id="15" dur="2000"/>
                                        <p:tgtEl>
                                          <p:spTgt spid="7"/>
                                        </p:tgtEl>
                                      </p:cBhvr>
                                    </p:animEffect>
                                  </p:childTnLst>
                                </p:cTn>
                              </p:par>
                            </p:childTnLst>
                          </p:cTn>
                        </p:par>
                      </p:childTnLst>
                    </p:cTn>
                  </p:par>
                  <p:par>
                    <p:cTn id="16" fill="hold">
                      <p:stCondLst>
                        <p:cond delay="indefinite"/>
                      </p:stCondLst>
                      <p:childTnLst>
                        <p:par>
                          <p:cTn id="17" fill="hold">
                            <p:stCondLst>
                              <p:cond delay="0"/>
                            </p:stCondLst>
                            <p:childTnLst>
                              <p:par>
                                <p:cTn id="18" presetID="18" presetClass="entr" presetSubtype="6" fill="hold" nodeType="clickEffect">
                                  <p:stCondLst>
                                    <p:cond delay="0"/>
                                  </p:stCondLst>
                                  <p:childTnLst>
                                    <p:set>
                                      <p:cBhvr>
                                        <p:cTn id="19" dur="1" fill="hold">
                                          <p:stCondLst>
                                            <p:cond delay="0"/>
                                          </p:stCondLst>
                                        </p:cTn>
                                        <p:tgtEl>
                                          <p:spTgt spid="16"/>
                                        </p:tgtEl>
                                        <p:attrNameLst>
                                          <p:attrName>style.visibility</p:attrName>
                                        </p:attrNameLst>
                                      </p:cBhvr>
                                      <p:to>
                                        <p:strVal val="visible"/>
                                      </p:to>
                                    </p:set>
                                    <p:animEffect transition="in" filter="strips(downRight)">
                                      <p:cBhvr>
                                        <p:cTn id="20" dur="500"/>
                                        <p:tgtEl>
                                          <p:spTgt spid="16"/>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fade">
                                      <p:cBhvr>
                                        <p:cTn id="23" dur="500"/>
                                        <p:tgtEl>
                                          <p:spTgt spid="9"/>
                                        </p:tgtEl>
                                      </p:cBhvr>
                                    </p:animEffect>
                                  </p:childTnLst>
                                </p:cTn>
                              </p:par>
                            </p:childTnLst>
                          </p:cTn>
                        </p:par>
                        <p:par>
                          <p:cTn id="24" fill="hold">
                            <p:stCondLst>
                              <p:cond delay="500"/>
                            </p:stCondLst>
                            <p:childTnLst>
                              <p:par>
                                <p:cTn id="25" presetID="18" presetClass="entr" presetSubtype="12" fill="hold" nodeType="afterEffect">
                                  <p:stCondLst>
                                    <p:cond delay="0"/>
                                  </p:stCondLst>
                                  <p:childTnLst>
                                    <p:set>
                                      <p:cBhvr>
                                        <p:cTn id="26" dur="1" fill="hold">
                                          <p:stCondLst>
                                            <p:cond delay="0"/>
                                          </p:stCondLst>
                                        </p:cTn>
                                        <p:tgtEl>
                                          <p:spTgt spid="18"/>
                                        </p:tgtEl>
                                        <p:attrNameLst>
                                          <p:attrName>style.visibility</p:attrName>
                                        </p:attrNameLst>
                                      </p:cBhvr>
                                      <p:to>
                                        <p:strVal val="visible"/>
                                      </p:to>
                                    </p:set>
                                    <p:animEffect transition="in" filter="strips(downLeft)">
                                      <p:cBhvr>
                                        <p:cTn id="27" dur="500"/>
                                        <p:tgtEl>
                                          <p:spTgt spid="18"/>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10"/>
                                        </p:tgtEl>
                                        <p:attrNameLst>
                                          <p:attrName>style.visibility</p:attrName>
                                        </p:attrNameLst>
                                      </p:cBhvr>
                                      <p:to>
                                        <p:strVal val="visible"/>
                                      </p:to>
                                    </p:set>
                                    <p:animEffect transition="in" filter="fade">
                                      <p:cBhvr>
                                        <p:cTn id="30" dur="500"/>
                                        <p:tgtEl>
                                          <p:spTgt spid="10"/>
                                        </p:tgtEl>
                                      </p:cBhvr>
                                    </p:animEffect>
                                  </p:childTnLst>
                                </p:cTn>
                              </p:par>
                            </p:childTnLst>
                          </p:cTn>
                        </p:par>
                        <p:par>
                          <p:cTn id="31" fill="hold">
                            <p:stCondLst>
                              <p:cond delay="1000"/>
                            </p:stCondLst>
                            <p:childTnLst>
                              <p:par>
                                <p:cTn id="32" presetID="18" presetClass="entr" presetSubtype="12" fill="hold" nodeType="afterEffect">
                                  <p:stCondLst>
                                    <p:cond delay="0"/>
                                  </p:stCondLst>
                                  <p:childTnLst>
                                    <p:set>
                                      <p:cBhvr>
                                        <p:cTn id="33" dur="1" fill="hold">
                                          <p:stCondLst>
                                            <p:cond delay="0"/>
                                          </p:stCondLst>
                                        </p:cTn>
                                        <p:tgtEl>
                                          <p:spTgt spid="20"/>
                                        </p:tgtEl>
                                        <p:attrNameLst>
                                          <p:attrName>style.visibility</p:attrName>
                                        </p:attrNameLst>
                                      </p:cBhvr>
                                      <p:to>
                                        <p:strVal val="visible"/>
                                      </p:to>
                                    </p:set>
                                    <p:animEffect transition="in" filter="strips(downLeft)">
                                      <p:cBhvr>
                                        <p:cTn id="34" dur="500"/>
                                        <p:tgtEl>
                                          <p:spTgt spid="20"/>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11"/>
                                        </p:tgtEl>
                                        <p:attrNameLst>
                                          <p:attrName>style.visibility</p:attrName>
                                        </p:attrNameLst>
                                      </p:cBhvr>
                                      <p:to>
                                        <p:strVal val="visible"/>
                                      </p:to>
                                    </p:set>
                                    <p:animEffect transition="in" filter="fade">
                                      <p:cBhvr>
                                        <p:cTn id="37" dur="500"/>
                                        <p:tgtEl>
                                          <p:spTgt spid="11"/>
                                        </p:tgtEl>
                                      </p:cBhvr>
                                    </p:animEffect>
                                  </p:childTnLst>
                                </p:cTn>
                              </p:par>
                            </p:childTnLst>
                          </p:cTn>
                        </p:par>
                        <p:par>
                          <p:cTn id="38" fill="hold">
                            <p:stCondLst>
                              <p:cond delay="1500"/>
                            </p:stCondLst>
                            <p:childTnLst>
                              <p:par>
                                <p:cTn id="39" presetID="18" presetClass="entr" presetSubtype="12" fill="hold" nodeType="afterEffect">
                                  <p:stCondLst>
                                    <p:cond delay="0"/>
                                  </p:stCondLst>
                                  <p:childTnLst>
                                    <p:set>
                                      <p:cBhvr>
                                        <p:cTn id="40" dur="1" fill="hold">
                                          <p:stCondLst>
                                            <p:cond delay="0"/>
                                          </p:stCondLst>
                                        </p:cTn>
                                        <p:tgtEl>
                                          <p:spTgt spid="22"/>
                                        </p:tgtEl>
                                        <p:attrNameLst>
                                          <p:attrName>style.visibility</p:attrName>
                                        </p:attrNameLst>
                                      </p:cBhvr>
                                      <p:to>
                                        <p:strVal val="visible"/>
                                      </p:to>
                                    </p:set>
                                    <p:animEffect transition="in" filter="strips(downLeft)">
                                      <p:cBhvr>
                                        <p:cTn id="41" dur="500"/>
                                        <p:tgtEl>
                                          <p:spTgt spid="22"/>
                                        </p:tgtEl>
                                      </p:cBhvr>
                                    </p:animEffect>
                                  </p:childTnLst>
                                </p:cTn>
                              </p:par>
                              <p:par>
                                <p:cTn id="42" presetID="10" presetClass="entr" presetSubtype="0" fill="hold" grpId="0" nodeType="withEffect">
                                  <p:stCondLst>
                                    <p:cond delay="0"/>
                                  </p:stCondLst>
                                  <p:childTnLst>
                                    <p:set>
                                      <p:cBhvr>
                                        <p:cTn id="43" dur="1" fill="hold">
                                          <p:stCondLst>
                                            <p:cond delay="0"/>
                                          </p:stCondLst>
                                        </p:cTn>
                                        <p:tgtEl>
                                          <p:spTgt spid="13"/>
                                        </p:tgtEl>
                                        <p:attrNameLst>
                                          <p:attrName>style.visibility</p:attrName>
                                        </p:attrNameLst>
                                      </p:cBhvr>
                                      <p:to>
                                        <p:strVal val="visible"/>
                                      </p:to>
                                    </p:set>
                                    <p:animEffect transition="in" filter="fade">
                                      <p:cBhvr>
                                        <p:cTn id="44" dur="500"/>
                                        <p:tgtEl>
                                          <p:spTgt spid="13"/>
                                        </p:tgtEl>
                                      </p:cBhvr>
                                    </p:animEffect>
                                  </p:childTnLst>
                                </p:cTn>
                              </p:par>
                            </p:childTnLst>
                          </p:cTn>
                        </p:par>
                        <p:par>
                          <p:cTn id="45" fill="hold">
                            <p:stCondLst>
                              <p:cond delay="2000"/>
                            </p:stCondLst>
                            <p:childTnLst>
                              <p:par>
                                <p:cTn id="46" presetID="18" presetClass="entr" presetSubtype="3" fill="hold" nodeType="afterEffect">
                                  <p:stCondLst>
                                    <p:cond delay="0"/>
                                  </p:stCondLst>
                                  <p:childTnLst>
                                    <p:set>
                                      <p:cBhvr>
                                        <p:cTn id="47" dur="1" fill="hold">
                                          <p:stCondLst>
                                            <p:cond delay="0"/>
                                          </p:stCondLst>
                                        </p:cTn>
                                        <p:tgtEl>
                                          <p:spTgt spid="24"/>
                                        </p:tgtEl>
                                        <p:attrNameLst>
                                          <p:attrName>style.visibility</p:attrName>
                                        </p:attrNameLst>
                                      </p:cBhvr>
                                      <p:to>
                                        <p:strVal val="visible"/>
                                      </p:to>
                                    </p:set>
                                    <p:animEffect transition="in" filter="strips(upRight)">
                                      <p:cBhvr>
                                        <p:cTn id="48" dur="500"/>
                                        <p:tgtEl>
                                          <p:spTgt spid="24"/>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14"/>
                                        </p:tgtEl>
                                        <p:attrNameLst>
                                          <p:attrName>style.visibility</p:attrName>
                                        </p:attrNameLst>
                                      </p:cBhvr>
                                      <p:to>
                                        <p:strVal val="visible"/>
                                      </p:to>
                                    </p:set>
                                    <p:animEffect transition="in" filter="fade">
                                      <p:cBhvr>
                                        <p:cTn id="51" dur="500"/>
                                        <p:tgtEl>
                                          <p:spTgt spid="14"/>
                                        </p:tgtEl>
                                      </p:cBhvr>
                                    </p:animEffect>
                                  </p:childTnLst>
                                </p:cTn>
                              </p:par>
                            </p:childTnLst>
                          </p:cTn>
                        </p:par>
                        <p:par>
                          <p:cTn id="52" fill="hold">
                            <p:stCondLst>
                              <p:cond delay="2500"/>
                            </p:stCondLst>
                            <p:childTnLst>
                              <p:par>
                                <p:cTn id="53" presetID="18" presetClass="entr" presetSubtype="6" fill="hold" nodeType="afterEffect">
                                  <p:stCondLst>
                                    <p:cond delay="0"/>
                                  </p:stCondLst>
                                  <p:childTnLst>
                                    <p:set>
                                      <p:cBhvr>
                                        <p:cTn id="54" dur="1" fill="hold">
                                          <p:stCondLst>
                                            <p:cond delay="0"/>
                                          </p:stCondLst>
                                        </p:cTn>
                                        <p:tgtEl>
                                          <p:spTgt spid="26"/>
                                        </p:tgtEl>
                                        <p:attrNameLst>
                                          <p:attrName>style.visibility</p:attrName>
                                        </p:attrNameLst>
                                      </p:cBhvr>
                                      <p:to>
                                        <p:strVal val="visible"/>
                                      </p:to>
                                    </p:set>
                                    <p:animEffect transition="in" filter="strips(downRight)">
                                      <p:cBhvr>
                                        <p:cTn id="55" dur="500"/>
                                        <p:tgtEl>
                                          <p:spTgt spid="26"/>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2"/>
                                        </p:tgtEl>
                                        <p:attrNameLst>
                                          <p:attrName>style.visibility</p:attrName>
                                        </p:attrNameLst>
                                      </p:cBhvr>
                                      <p:to>
                                        <p:strVal val="visible"/>
                                      </p:to>
                                    </p:set>
                                    <p:animEffect transition="in" filter="fade">
                                      <p:cBhvr>
                                        <p:cTn id="58" dur="500"/>
                                        <p:tgtEl>
                                          <p:spTgt spid="12"/>
                                        </p:tgtEl>
                                      </p:cBhvr>
                                    </p:animEffect>
                                  </p:childTnLst>
                                </p:cTn>
                              </p:par>
                            </p:childTnLst>
                          </p:cTn>
                        </p:par>
                        <p:par>
                          <p:cTn id="59" fill="hold">
                            <p:stCondLst>
                              <p:cond delay="3000"/>
                            </p:stCondLst>
                            <p:childTnLst>
                              <p:par>
                                <p:cTn id="60" presetID="18" presetClass="entr" presetSubtype="3" fill="hold" nodeType="afterEffect">
                                  <p:stCondLst>
                                    <p:cond delay="0"/>
                                  </p:stCondLst>
                                  <p:childTnLst>
                                    <p:set>
                                      <p:cBhvr>
                                        <p:cTn id="61" dur="1" fill="hold">
                                          <p:stCondLst>
                                            <p:cond delay="0"/>
                                          </p:stCondLst>
                                        </p:cTn>
                                        <p:tgtEl>
                                          <p:spTgt spid="28"/>
                                        </p:tgtEl>
                                        <p:attrNameLst>
                                          <p:attrName>style.visibility</p:attrName>
                                        </p:attrNameLst>
                                      </p:cBhvr>
                                      <p:to>
                                        <p:strVal val="visible"/>
                                      </p:to>
                                    </p:set>
                                    <p:animEffect transition="in" filter="strips(upRight)">
                                      <p:cBhvr>
                                        <p:cTn id="62"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9" grpId="0" animBg="1"/>
      <p:bldP spid="11" grpId="0" animBg="1"/>
      <p:bldP spid="13" grpId="0" animBg="1"/>
      <p:bldP spid="14" grpId="0" animBg="1"/>
      <p:bldP spid="12"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664797"/>
          </a:xfrm>
        </p:spPr>
        <p:txBody>
          <a:bodyPr/>
          <a:lstStyle/>
          <a:p>
            <a:r>
              <a:rPr lang="en-US" dirty="0" smtClean="0"/>
              <a:t>SQL </a:t>
            </a:r>
            <a:r>
              <a:rPr lang="en-US" dirty="0"/>
              <a:t>Azure Application Architectures</a:t>
            </a:r>
          </a:p>
        </p:txBody>
      </p:sp>
      <p:grpSp>
        <p:nvGrpSpPr>
          <p:cNvPr id="12" name="Group 11"/>
          <p:cNvGrpSpPr/>
          <p:nvPr/>
        </p:nvGrpSpPr>
        <p:grpSpPr>
          <a:xfrm>
            <a:off x="4627836" y="1238184"/>
            <a:ext cx="4174578" cy="4878567"/>
            <a:chOff x="4627836" y="1238184"/>
            <a:chExt cx="4174578" cy="4878567"/>
          </a:xfrm>
        </p:grpSpPr>
        <p:sp>
          <p:nvSpPr>
            <p:cNvPr id="39" name="Rectangle 38"/>
            <p:cNvSpPr/>
            <p:nvPr/>
          </p:nvSpPr>
          <p:spPr>
            <a:xfrm>
              <a:off x="5682309" y="3410096"/>
              <a:ext cx="2403423" cy="2172965"/>
            </a:xfrm>
            <a:prstGeom prst="rect">
              <a:avLst/>
            </a:prstGeom>
            <a:gradFill>
              <a:gsLst>
                <a:gs pos="0">
                  <a:srgbClr val="00B050"/>
                </a:gs>
                <a:gs pos="50000">
                  <a:schemeClr val="accent2">
                    <a:lumMod val="60000"/>
                    <a:lumOff val="40000"/>
                  </a:schemeClr>
                </a:gs>
                <a:gs pos="100000">
                  <a:schemeClr val="accent2"/>
                </a:gs>
              </a:gsLst>
              <a:lin ang="16200000" scaled="0"/>
            </a:gradFill>
            <a:ln>
              <a:solidFill>
                <a:schemeClr val="accent2">
                  <a:lumMod val="40000"/>
                  <a:lumOff val="60000"/>
                </a:schemeClr>
              </a:solidFill>
            </a:ln>
          </p:spPr>
          <p:style>
            <a:lnRef idx="1">
              <a:schemeClr val="accent6"/>
            </a:lnRef>
            <a:fillRef idx="2">
              <a:schemeClr val="accent6"/>
            </a:fillRef>
            <a:effectRef idx="1">
              <a:schemeClr val="accent6"/>
            </a:effectRef>
            <a:fontRef idx="minor">
              <a:schemeClr val="dk1"/>
            </a:fontRef>
          </p:style>
          <p:txBody>
            <a:bodyPr rtlCol="0" anchor="ctr"/>
            <a:lstStyle/>
            <a:p>
              <a:pPr algn="ctr"/>
              <a:endParaRPr lang="en-US">
                <a:solidFill>
                  <a:srgbClr val="000000"/>
                </a:solidFill>
              </a:endParaRPr>
            </a:p>
          </p:txBody>
        </p:sp>
        <p:sp>
          <p:nvSpPr>
            <p:cNvPr id="64" name="TextBox 63"/>
            <p:cNvSpPr txBox="1"/>
            <p:nvPr/>
          </p:nvSpPr>
          <p:spPr>
            <a:xfrm>
              <a:off x="5841660" y="4401624"/>
              <a:ext cx="930063" cy="276999"/>
            </a:xfrm>
            <a:prstGeom prst="rect">
              <a:avLst/>
            </a:prstGeom>
            <a:noFill/>
          </p:spPr>
          <p:txBody>
            <a:bodyPr wrap="none" rtlCol="0">
              <a:spAutoFit/>
            </a:bodyPr>
            <a:lstStyle/>
            <a:p>
              <a:r>
                <a:rPr lang="en-US" sz="1200" b="1" dirty="0" smtClean="0">
                  <a:solidFill>
                    <a:srgbClr val="000000">
                      <a:lumMod val="75000"/>
                      <a:lumOff val="25000"/>
                    </a:srgbClr>
                  </a:solidFill>
                </a:rPr>
                <a:t>T-SQL (TDS)</a:t>
              </a:r>
              <a:endParaRPr lang="en-US" sz="1200" b="1" dirty="0">
                <a:solidFill>
                  <a:srgbClr val="000000">
                    <a:lumMod val="75000"/>
                    <a:lumOff val="25000"/>
                  </a:srgbClr>
                </a:solidFill>
              </a:endParaRPr>
            </a:p>
          </p:txBody>
        </p:sp>
        <p:cxnSp>
          <p:nvCxnSpPr>
            <p:cNvPr id="65" name="Straight Arrow Connector 64"/>
            <p:cNvCxnSpPr>
              <a:stCxn id="67" idx="2"/>
            </p:cNvCxnSpPr>
            <p:nvPr/>
          </p:nvCxnSpPr>
          <p:spPr>
            <a:xfrm rot="5400000">
              <a:off x="5623528" y="3673204"/>
              <a:ext cx="2412127" cy="37770"/>
            </a:xfrm>
            <a:prstGeom prst="straightConnector1">
              <a:avLst/>
            </a:prstGeom>
            <a:ln>
              <a:headEnd type="triangle" w="med" len="sm"/>
              <a:tailEnd type="triangle" w="med" len="sm"/>
            </a:ln>
          </p:spPr>
          <p:style>
            <a:lnRef idx="3">
              <a:schemeClr val="accent5"/>
            </a:lnRef>
            <a:fillRef idx="0">
              <a:schemeClr val="accent5"/>
            </a:fillRef>
            <a:effectRef idx="2">
              <a:schemeClr val="accent5"/>
            </a:effectRef>
            <a:fontRef idx="minor">
              <a:schemeClr val="tx1"/>
            </a:fontRef>
          </p:style>
        </p:cxnSp>
        <p:sp>
          <p:nvSpPr>
            <p:cNvPr id="67" name="Rounded Rectangle 66"/>
            <p:cNvSpPr/>
            <p:nvPr/>
          </p:nvSpPr>
          <p:spPr>
            <a:xfrm>
              <a:off x="6172201" y="2071854"/>
              <a:ext cx="1352550" cy="414172"/>
            </a:xfrm>
            <a:prstGeom prst="roundRect">
              <a:avLst/>
            </a:prstGeom>
          </p:spPr>
          <p:style>
            <a:lnRef idx="0">
              <a:schemeClr val="accent3"/>
            </a:lnRef>
            <a:fillRef idx="3">
              <a:schemeClr val="accent3"/>
            </a:fillRef>
            <a:effectRef idx="3">
              <a:schemeClr val="accent3"/>
            </a:effectRef>
            <a:fontRef idx="minor">
              <a:schemeClr val="lt1"/>
            </a:fontRef>
          </p:style>
          <p:txBody>
            <a:bodyPr rtlCol="0" anchor="ctr"/>
            <a:lstStyle/>
            <a:p>
              <a:pPr algn="ctr"/>
              <a:r>
                <a:rPr lang="en-US" sz="1200" dirty="0" smtClean="0">
                  <a:solidFill>
                    <a:srgbClr val="FFFFFF"/>
                  </a:solidFill>
                </a:rPr>
                <a:t>App Code / Tools</a:t>
              </a:r>
            </a:p>
          </p:txBody>
        </p:sp>
        <p:sp>
          <p:nvSpPr>
            <p:cNvPr id="70" name="TextBox 69"/>
            <p:cNvSpPr txBox="1"/>
            <p:nvPr/>
          </p:nvSpPr>
          <p:spPr>
            <a:xfrm>
              <a:off x="4707173" y="1370268"/>
              <a:ext cx="4023360" cy="615553"/>
            </a:xfrm>
            <a:prstGeom prst="rect">
              <a:avLst/>
            </a:prstGeom>
            <a:noFill/>
          </p:spPr>
          <p:txBody>
            <a:bodyPr wrap="square" rtlCol="0">
              <a:spAutoFit/>
            </a:bodyPr>
            <a:lstStyle/>
            <a:p>
              <a:pPr algn="ctr"/>
              <a:r>
                <a:rPr lang="en-US" sz="1600" dirty="0" smtClean="0"/>
                <a:t>SQL Azure access from outside MS Datacenter </a:t>
              </a:r>
            </a:p>
            <a:p>
              <a:pPr algn="ctr"/>
              <a:r>
                <a:rPr lang="en-US" dirty="0" smtClean="0"/>
                <a:t>(On-premises – ADO.NET)</a:t>
              </a:r>
              <a:endParaRPr lang="en-US" dirty="0"/>
            </a:p>
          </p:txBody>
        </p:sp>
        <p:sp>
          <p:nvSpPr>
            <p:cNvPr id="95" name="TextBox 94"/>
            <p:cNvSpPr txBox="1"/>
            <p:nvPr/>
          </p:nvSpPr>
          <p:spPr>
            <a:xfrm>
              <a:off x="5257800" y="5593531"/>
              <a:ext cx="3390900" cy="523220"/>
            </a:xfrm>
            <a:prstGeom prst="rect">
              <a:avLst/>
            </a:prstGeom>
            <a:noFill/>
          </p:spPr>
          <p:txBody>
            <a:bodyPr wrap="square" rtlCol="0">
              <a:spAutoFit/>
            </a:bodyPr>
            <a:lstStyle/>
            <a:p>
              <a:pPr algn="ctr"/>
              <a:r>
                <a:rPr lang="en-US" sz="2800" dirty="0" smtClean="0"/>
                <a:t>Code Far</a:t>
              </a:r>
              <a:endParaRPr lang="en-US" sz="2800" dirty="0"/>
            </a:p>
          </p:txBody>
        </p:sp>
        <p:sp>
          <p:nvSpPr>
            <p:cNvPr id="63" name="Cloud 62"/>
            <p:cNvSpPr/>
            <p:nvPr/>
          </p:nvSpPr>
          <p:spPr>
            <a:xfrm>
              <a:off x="6362049" y="2828839"/>
              <a:ext cx="1016219" cy="342900"/>
            </a:xfrm>
            <a:prstGeom prst="cloud">
              <a:avLst/>
            </a:prstGeom>
            <a:solidFill>
              <a:schemeClr val="tx1"/>
            </a:solidFill>
            <a:ln/>
          </p:spPr>
          <p:style>
            <a:lnRef idx="1">
              <a:schemeClr val="accent1"/>
            </a:lnRef>
            <a:fillRef idx="2">
              <a:schemeClr val="accent1"/>
            </a:fillRef>
            <a:effectRef idx="1">
              <a:schemeClr val="accent1"/>
            </a:effectRef>
            <a:fontRef idx="minor">
              <a:schemeClr val="dk1"/>
            </a:fontRef>
          </p:style>
          <p:txBody>
            <a:bodyPr rtlCol="0" anchor="ctr"/>
            <a:lstStyle/>
            <a:p>
              <a:pPr algn="ctr"/>
              <a:endParaRPr lang="en-US">
                <a:solidFill>
                  <a:srgbClr val="000000"/>
                </a:solidFill>
              </a:endParaRPr>
            </a:p>
          </p:txBody>
        </p:sp>
        <p:sp>
          <p:nvSpPr>
            <p:cNvPr id="47" name="Rectangle 46"/>
            <p:cNvSpPr/>
            <p:nvPr/>
          </p:nvSpPr>
          <p:spPr>
            <a:xfrm>
              <a:off x="6227379" y="5060732"/>
              <a:ext cx="1187669" cy="399393"/>
            </a:xfrm>
            <a:prstGeom prst="rect">
              <a:avLst/>
            </a:prstGeom>
          </p:spPr>
          <p:style>
            <a:lnRef idx="0">
              <a:schemeClr val="accent3"/>
            </a:lnRef>
            <a:fillRef idx="3">
              <a:schemeClr val="accent3"/>
            </a:fillRef>
            <a:effectRef idx="3">
              <a:schemeClr val="accent3"/>
            </a:effectRef>
            <a:fontRef idx="minor">
              <a:schemeClr val="lt1"/>
            </a:fontRef>
          </p:style>
          <p:txBody>
            <a:bodyPr rtlCol="0" anchor="ctr"/>
            <a:lstStyle/>
            <a:p>
              <a:pPr algn="ctr"/>
              <a:r>
                <a:rPr lang="en-US" sz="1400" dirty="0" smtClean="0">
                  <a:solidFill>
                    <a:schemeClr val="tx1"/>
                  </a:solidFill>
                </a:rPr>
                <a:t>SQL Azure</a:t>
              </a:r>
              <a:endParaRPr lang="en-US" sz="1400" dirty="0">
                <a:solidFill>
                  <a:schemeClr val="tx1"/>
                </a:solidFill>
              </a:endParaRPr>
            </a:p>
          </p:txBody>
        </p:sp>
        <p:sp>
          <p:nvSpPr>
            <p:cNvPr id="34" name="Rectangle 33"/>
            <p:cNvSpPr/>
            <p:nvPr/>
          </p:nvSpPr>
          <p:spPr>
            <a:xfrm>
              <a:off x="4627836" y="1238184"/>
              <a:ext cx="4174578" cy="4876800"/>
            </a:xfrm>
            <a:prstGeom prst="rect">
              <a:avLst/>
            </a:prstGeom>
            <a:noFill/>
          </p:spPr>
          <p:style>
            <a:lnRef idx="1">
              <a:schemeClr val="accent1"/>
            </a:lnRef>
            <a:fillRef idx="2">
              <a:schemeClr val="accent1"/>
            </a:fillRef>
            <a:effectRef idx="1">
              <a:schemeClr val="accent1"/>
            </a:effectRef>
            <a:fontRef idx="minor">
              <a:schemeClr val="dk1"/>
            </a:fontRef>
          </p:style>
          <p:txBody>
            <a:bodyPr rtlCol="0" anchor="ctr"/>
            <a:lstStyle/>
            <a:p>
              <a:pPr algn="ctr"/>
              <a:endParaRPr lang="en-US">
                <a:solidFill>
                  <a:srgbClr val="000000"/>
                </a:solidFill>
              </a:endParaRPr>
            </a:p>
          </p:txBody>
        </p:sp>
      </p:grpSp>
      <p:grpSp>
        <p:nvGrpSpPr>
          <p:cNvPr id="11" name="Group 10"/>
          <p:cNvGrpSpPr/>
          <p:nvPr/>
        </p:nvGrpSpPr>
        <p:grpSpPr>
          <a:xfrm>
            <a:off x="323850" y="1240880"/>
            <a:ext cx="4174578" cy="4881399"/>
            <a:chOff x="323850" y="1240880"/>
            <a:chExt cx="4174578" cy="4881399"/>
          </a:xfrm>
        </p:grpSpPr>
        <p:sp>
          <p:nvSpPr>
            <p:cNvPr id="93" name="Rectangle 92"/>
            <p:cNvSpPr/>
            <p:nvPr/>
          </p:nvSpPr>
          <p:spPr>
            <a:xfrm>
              <a:off x="323850" y="1240880"/>
              <a:ext cx="4174578" cy="4876800"/>
            </a:xfrm>
            <a:prstGeom prst="rect">
              <a:avLst/>
            </a:prstGeom>
            <a:noFill/>
          </p:spPr>
          <p:style>
            <a:lnRef idx="1">
              <a:schemeClr val="accent1"/>
            </a:lnRef>
            <a:fillRef idx="2">
              <a:schemeClr val="accent1"/>
            </a:fillRef>
            <a:effectRef idx="1">
              <a:schemeClr val="accent1"/>
            </a:effectRef>
            <a:fontRef idx="minor">
              <a:schemeClr val="dk1"/>
            </a:fontRef>
          </p:style>
          <p:txBody>
            <a:bodyPr rtlCol="0" anchor="ctr"/>
            <a:lstStyle/>
            <a:p>
              <a:pPr algn="ctr"/>
              <a:endParaRPr lang="en-US">
                <a:solidFill>
                  <a:srgbClr val="000000"/>
                </a:solidFill>
              </a:endParaRPr>
            </a:p>
          </p:txBody>
        </p:sp>
        <p:sp>
          <p:nvSpPr>
            <p:cNvPr id="4" name="Rectangle 3"/>
            <p:cNvSpPr/>
            <p:nvPr/>
          </p:nvSpPr>
          <p:spPr>
            <a:xfrm>
              <a:off x="1159138" y="3431263"/>
              <a:ext cx="2403423" cy="2172965"/>
            </a:xfrm>
            <a:prstGeom prst="rect">
              <a:avLst/>
            </a:prstGeom>
            <a:gradFill>
              <a:gsLst>
                <a:gs pos="0">
                  <a:srgbClr val="00B050"/>
                </a:gs>
                <a:gs pos="50000">
                  <a:schemeClr val="accent2">
                    <a:lumMod val="60000"/>
                    <a:lumOff val="40000"/>
                  </a:schemeClr>
                </a:gs>
                <a:gs pos="100000">
                  <a:schemeClr val="accent2"/>
                </a:gs>
              </a:gsLst>
              <a:lin ang="16200000" scaled="0"/>
            </a:gradFill>
            <a:ln>
              <a:solidFill>
                <a:schemeClr val="accent2">
                  <a:lumMod val="40000"/>
                  <a:lumOff val="60000"/>
                </a:schemeClr>
              </a:solidFill>
            </a:ln>
          </p:spPr>
          <p:style>
            <a:lnRef idx="1">
              <a:schemeClr val="accent6"/>
            </a:lnRef>
            <a:fillRef idx="2">
              <a:schemeClr val="accent6"/>
            </a:fillRef>
            <a:effectRef idx="1">
              <a:schemeClr val="accent6"/>
            </a:effectRef>
            <a:fontRef idx="minor">
              <a:schemeClr val="dk1"/>
            </a:fontRef>
          </p:style>
          <p:txBody>
            <a:bodyPr rtlCol="0" anchor="ctr"/>
            <a:lstStyle/>
            <a:p>
              <a:pPr algn="ctr"/>
              <a:endParaRPr lang="en-US">
                <a:solidFill>
                  <a:srgbClr val="000000"/>
                </a:solidFill>
              </a:endParaRPr>
            </a:p>
          </p:txBody>
        </p:sp>
        <p:sp>
          <p:nvSpPr>
            <p:cNvPr id="7" name="Rounded Rectangle 6"/>
            <p:cNvSpPr/>
            <p:nvPr/>
          </p:nvSpPr>
          <p:spPr>
            <a:xfrm>
              <a:off x="1398781" y="3549095"/>
              <a:ext cx="1946495" cy="896156"/>
            </a:xfrm>
            <a:prstGeom prst="round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dirty="0">
                <a:solidFill>
                  <a:srgbClr val="FFFFFF"/>
                </a:solidFill>
              </a:endParaRPr>
            </a:p>
          </p:txBody>
        </p:sp>
        <p:sp>
          <p:nvSpPr>
            <p:cNvPr id="54" name="TextBox 53"/>
            <p:cNvSpPr txBox="1"/>
            <p:nvPr/>
          </p:nvSpPr>
          <p:spPr>
            <a:xfrm>
              <a:off x="1263066" y="2993244"/>
              <a:ext cx="829073" cy="430887"/>
            </a:xfrm>
            <a:prstGeom prst="rect">
              <a:avLst/>
            </a:prstGeom>
            <a:noFill/>
          </p:spPr>
          <p:txBody>
            <a:bodyPr wrap="none" rtlCol="0">
              <a:spAutoFit/>
            </a:bodyPr>
            <a:lstStyle/>
            <a:p>
              <a:pPr algn="ctr"/>
              <a:r>
                <a:rPr lang="en-US" sz="1100" dirty="0" smtClean="0">
                  <a:solidFill>
                    <a:srgbClr val="FFFFFF"/>
                  </a:solidFill>
                </a:rPr>
                <a:t>SOAP/REST</a:t>
              </a:r>
            </a:p>
            <a:p>
              <a:pPr algn="ctr"/>
              <a:r>
                <a:rPr lang="en-US" sz="1100" dirty="0" smtClean="0">
                  <a:solidFill>
                    <a:srgbClr val="FFFFFF"/>
                  </a:solidFill>
                </a:rPr>
                <a:t>HTTP/S</a:t>
              </a:r>
              <a:endParaRPr lang="en-US" sz="1100" dirty="0">
                <a:solidFill>
                  <a:srgbClr val="FFFFFF"/>
                </a:solidFill>
              </a:endParaRPr>
            </a:p>
          </p:txBody>
        </p:sp>
        <p:sp>
          <p:nvSpPr>
            <p:cNvPr id="55" name="TextBox 54"/>
            <p:cNvSpPr txBox="1"/>
            <p:nvPr/>
          </p:nvSpPr>
          <p:spPr>
            <a:xfrm>
              <a:off x="466876" y="1375202"/>
              <a:ext cx="3961789" cy="615553"/>
            </a:xfrm>
            <a:prstGeom prst="rect">
              <a:avLst/>
            </a:prstGeom>
            <a:noFill/>
          </p:spPr>
          <p:txBody>
            <a:bodyPr wrap="none" rtlCol="0">
              <a:spAutoFit/>
            </a:bodyPr>
            <a:lstStyle/>
            <a:p>
              <a:pPr algn="ctr"/>
              <a:r>
                <a:rPr lang="en-US" sz="1600" dirty="0" smtClean="0"/>
                <a:t>SQL Azure access from within MS Datacenter </a:t>
              </a:r>
              <a:endParaRPr lang="en-US" dirty="0" smtClean="0"/>
            </a:p>
            <a:p>
              <a:pPr algn="ctr"/>
              <a:r>
                <a:rPr lang="en-US" dirty="0" smtClean="0"/>
                <a:t>(Azure compute – ADO.NET)</a:t>
              </a:r>
              <a:endParaRPr lang="en-US" dirty="0"/>
            </a:p>
          </p:txBody>
        </p:sp>
        <p:sp>
          <p:nvSpPr>
            <p:cNvPr id="58" name="TextBox 57"/>
            <p:cNvSpPr txBox="1"/>
            <p:nvPr/>
          </p:nvSpPr>
          <p:spPr>
            <a:xfrm>
              <a:off x="2023472" y="4218912"/>
              <a:ext cx="1638677" cy="253916"/>
            </a:xfrm>
            <a:prstGeom prst="rect">
              <a:avLst/>
            </a:prstGeom>
            <a:noFill/>
          </p:spPr>
          <p:txBody>
            <a:bodyPr wrap="square" rtlCol="0">
              <a:spAutoFit/>
            </a:bodyPr>
            <a:lstStyle/>
            <a:p>
              <a:pPr algn="ctr"/>
              <a:r>
                <a:rPr lang="en-US" sz="1050" dirty="0" smtClean="0"/>
                <a:t>Windows Azure</a:t>
              </a:r>
              <a:endParaRPr lang="en-US" sz="1050" dirty="0"/>
            </a:p>
          </p:txBody>
        </p:sp>
        <p:sp>
          <p:nvSpPr>
            <p:cNvPr id="59" name="TextBox 58"/>
            <p:cNvSpPr txBox="1"/>
            <p:nvPr/>
          </p:nvSpPr>
          <p:spPr>
            <a:xfrm>
              <a:off x="1148969" y="4493665"/>
              <a:ext cx="930063" cy="276999"/>
            </a:xfrm>
            <a:prstGeom prst="rect">
              <a:avLst/>
            </a:prstGeom>
            <a:noFill/>
          </p:spPr>
          <p:txBody>
            <a:bodyPr wrap="none" rtlCol="0">
              <a:spAutoFit/>
            </a:bodyPr>
            <a:lstStyle/>
            <a:p>
              <a:r>
                <a:rPr lang="en-US" sz="1200" b="1" dirty="0" smtClean="0">
                  <a:solidFill>
                    <a:srgbClr val="000000">
                      <a:lumMod val="75000"/>
                      <a:lumOff val="25000"/>
                    </a:srgbClr>
                  </a:solidFill>
                </a:rPr>
                <a:t>T-SQL (TDS)</a:t>
              </a:r>
              <a:endParaRPr lang="en-US" sz="1200" b="1" dirty="0">
                <a:solidFill>
                  <a:srgbClr val="000000">
                    <a:lumMod val="75000"/>
                    <a:lumOff val="25000"/>
                  </a:srgbClr>
                </a:solidFill>
              </a:endParaRPr>
            </a:p>
          </p:txBody>
        </p:sp>
        <p:sp>
          <p:nvSpPr>
            <p:cNvPr id="71" name="Rounded Rectangle 70"/>
            <p:cNvSpPr/>
            <p:nvPr/>
          </p:nvSpPr>
          <p:spPr>
            <a:xfrm>
              <a:off x="1803931" y="3693454"/>
              <a:ext cx="887988" cy="533011"/>
            </a:xfrm>
            <a:prstGeom prst="roundRect">
              <a:avLst/>
            </a:prstGeom>
          </p:spPr>
          <p:style>
            <a:lnRef idx="0">
              <a:schemeClr val="accent5"/>
            </a:lnRef>
            <a:fillRef idx="3">
              <a:schemeClr val="accent5"/>
            </a:fillRef>
            <a:effectRef idx="3">
              <a:schemeClr val="accent5"/>
            </a:effectRef>
            <a:fontRef idx="minor">
              <a:schemeClr val="lt1"/>
            </a:fontRef>
          </p:style>
          <p:txBody>
            <a:bodyPr rtlCol="0" anchor="ctr"/>
            <a:lstStyle/>
            <a:p>
              <a:pPr algn="ctr"/>
              <a:endParaRPr lang="en-US" sz="1200" dirty="0">
                <a:solidFill>
                  <a:srgbClr val="FFFFFF"/>
                </a:solidFill>
              </a:endParaRPr>
            </a:p>
          </p:txBody>
        </p:sp>
        <p:sp>
          <p:nvSpPr>
            <p:cNvPr id="15" name="Rounded Rectangle 14"/>
            <p:cNvSpPr/>
            <p:nvPr/>
          </p:nvSpPr>
          <p:spPr>
            <a:xfrm>
              <a:off x="1651531" y="3622531"/>
              <a:ext cx="887988" cy="533011"/>
            </a:xfrm>
            <a:prstGeom prst="roundRect">
              <a:avLst/>
            </a:prstGeom>
          </p:spPr>
          <p:style>
            <a:lnRef idx="0">
              <a:schemeClr val="accent5"/>
            </a:lnRef>
            <a:fillRef idx="3">
              <a:schemeClr val="accent5"/>
            </a:fillRef>
            <a:effectRef idx="3">
              <a:schemeClr val="accent5"/>
            </a:effectRef>
            <a:fontRef idx="minor">
              <a:schemeClr val="lt1"/>
            </a:fontRef>
          </p:style>
          <p:txBody>
            <a:bodyPr rtlCol="0" anchor="ctr"/>
            <a:lstStyle/>
            <a:p>
              <a:pPr algn="ctr"/>
              <a:r>
                <a:rPr lang="en-US" sz="1200" dirty="0" smtClean="0">
                  <a:solidFill>
                    <a:schemeClr val="bg1"/>
                  </a:solidFill>
                </a:rPr>
                <a:t>App Code</a:t>
              </a:r>
            </a:p>
            <a:p>
              <a:pPr algn="ctr"/>
              <a:r>
                <a:rPr lang="en-US" sz="1200" dirty="0" smtClean="0">
                  <a:solidFill>
                    <a:schemeClr val="bg1"/>
                  </a:solidFill>
                </a:rPr>
                <a:t>(ASP.NET)</a:t>
              </a:r>
              <a:endParaRPr lang="en-US" sz="1200" dirty="0">
                <a:solidFill>
                  <a:schemeClr val="bg1"/>
                </a:solidFill>
              </a:endParaRPr>
            </a:p>
          </p:txBody>
        </p:sp>
        <p:cxnSp>
          <p:nvCxnSpPr>
            <p:cNvPr id="44" name="Straight Arrow Connector 43"/>
            <p:cNvCxnSpPr/>
            <p:nvPr/>
          </p:nvCxnSpPr>
          <p:spPr>
            <a:xfrm rot="16200000" flipH="1">
              <a:off x="1719179" y="4742088"/>
              <a:ext cx="758354" cy="5662"/>
            </a:xfrm>
            <a:prstGeom prst="straightConnector1">
              <a:avLst/>
            </a:prstGeom>
            <a:ln>
              <a:headEnd type="triangle" w="med" len="sm"/>
              <a:tailEnd type="triangle" w="med" len="sm"/>
            </a:ln>
          </p:spPr>
          <p:style>
            <a:lnRef idx="3">
              <a:schemeClr val="accent5"/>
            </a:lnRef>
            <a:fillRef idx="0">
              <a:schemeClr val="accent5"/>
            </a:fillRef>
            <a:effectRef idx="2">
              <a:schemeClr val="accent5"/>
            </a:effectRef>
            <a:fontRef idx="minor">
              <a:schemeClr val="tx1"/>
            </a:fontRef>
          </p:style>
        </p:cxnSp>
        <p:sp>
          <p:nvSpPr>
            <p:cNvPr id="88" name="TextBox 87"/>
            <p:cNvSpPr txBox="1"/>
            <p:nvPr/>
          </p:nvSpPr>
          <p:spPr>
            <a:xfrm>
              <a:off x="2117686" y="2991743"/>
              <a:ext cx="1858202" cy="430887"/>
            </a:xfrm>
            <a:prstGeom prst="rect">
              <a:avLst/>
            </a:prstGeom>
            <a:noFill/>
          </p:spPr>
          <p:txBody>
            <a:bodyPr wrap="none" rtlCol="0">
              <a:spAutoFit/>
            </a:bodyPr>
            <a:lstStyle/>
            <a:p>
              <a:pPr algn="ctr"/>
              <a:r>
                <a:rPr lang="en-US" sz="1100" dirty="0" smtClean="0"/>
                <a:t>ADO.NET Data </a:t>
              </a:r>
              <a:r>
                <a:rPr lang="en-US" sz="1100" dirty="0" err="1" smtClean="0"/>
                <a:t>Svcs</a:t>
              </a:r>
              <a:r>
                <a:rPr lang="en-US" sz="1100" dirty="0" smtClean="0"/>
                <a:t>/REST - EF</a:t>
              </a:r>
            </a:p>
            <a:p>
              <a:pPr algn="ctr"/>
              <a:r>
                <a:rPr lang="en-US" sz="1100" dirty="0" smtClean="0"/>
                <a:t>HTTP/S</a:t>
              </a:r>
              <a:endParaRPr lang="en-US" sz="1100" dirty="0"/>
            </a:p>
          </p:txBody>
        </p:sp>
        <p:pic>
          <p:nvPicPr>
            <p:cNvPr id="90" name="Picture 3" descr="D:\DVD_ART34\Artwork_Imagery\Icons - Illustrations\_XML ICONS\XML Web Services front Triangle.png"/>
            <p:cNvPicPr>
              <a:picLocks noChangeAspect="1" noChangeArrowheads="1"/>
            </p:cNvPicPr>
            <p:nvPr/>
          </p:nvPicPr>
          <p:blipFill>
            <a:blip r:embed="rId3" cstate="print"/>
            <a:srcRect/>
            <a:stretch>
              <a:fillRect/>
            </a:stretch>
          </p:blipFill>
          <p:spPr bwMode="auto">
            <a:xfrm>
              <a:off x="2172732" y="3292445"/>
              <a:ext cx="376004" cy="359293"/>
            </a:xfrm>
            <a:prstGeom prst="rect">
              <a:avLst/>
            </a:prstGeom>
            <a:noFill/>
          </p:spPr>
        </p:pic>
        <p:sp>
          <p:nvSpPr>
            <p:cNvPr id="42" name="Rectangle 41"/>
            <p:cNvSpPr/>
            <p:nvPr/>
          </p:nvSpPr>
          <p:spPr>
            <a:xfrm>
              <a:off x="1534510" y="5139557"/>
              <a:ext cx="1187669" cy="399393"/>
            </a:xfrm>
            <a:prstGeom prst="rect">
              <a:avLst/>
            </a:prstGeom>
          </p:spPr>
          <p:style>
            <a:lnRef idx="0">
              <a:schemeClr val="accent3"/>
            </a:lnRef>
            <a:fillRef idx="3">
              <a:schemeClr val="accent3"/>
            </a:fillRef>
            <a:effectRef idx="3">
              <a:schemeClr val="accent3"/>
            </a:effectRef>
            <a:fontRef idx="minor">
              <a:schemeClr val="lt1"/>
            </a:fontRef>
          </p:style>
          <p:txBody>
            <a:bodyPr rtlCol="0" anchor="ctr"/>
            <a:lstStyle/>
            <a:p>
              <a:pPr algn="ctr"/>
              <a:r>
                <a:rPr lang="en-US" sz="1400" dirty="0" smtClean="0">
                  <a:solidFill>
                    <a:schemeClr val="tx1"/>
                  </a:solidFill>
                </a:rPr>
                <a:t>SQL Azure</a:t>
              </a:r>
              <a:endParaRPr lang="en-US" sz="1400" dirty="0">
                <a:solidFill>
                  <a:schemeClr val="tx1"/>
                </a:solidFill>
              </a:endParaRPr>
            </a:p>
          </p:txBody>
        </p:sp>
        <p:sp>
          <p:nvSpPr>
            <p:cNvPr id="57" name="Cloud 56"/>
            <p:cNvSpPr/>
            <p:nvPr/>
          </p:nvSpPr>
          <p:spPr>
            <a:xfrm>
              <a:off x="1607084" y="2659120"/>
              <a:ext cx="1016219" cy="342900"/>
            </a:xfrm>
            <a:prstGeom prst="cloud">
              <a:avLst/>
            </a:prstGeom>
            <a:solidFill>
              <a:schemeClr val="tx1"/>
            </a:solidFill>
            <a:ln/>
          </p:spPr>
          <p:style>
            <a:lnRef idx="1">
              <a:schemeClr val="accent1"/>
            </a:lnRef>
            <a:fillRef idx="2">
              <a:schemeClr val="accent1"/>
            </a:fillRef>
            <a:effectRef idx="1">
              <a:schemeClr val="accent1"/>
            </a:effectRef>
            <a:fontRef idx="minor">
              <a:schemeClr val="dk1"/>
            </a:fontRef>
          </p:style>
          <p:txBody>
            <a:bodyPr rtlCol="0" anchor="ctr"/>
            <a:lstStyle/>
            <a:p>
              <a:pPr algn="ctr"/>
              <a:endParaRPr lang="en-US">
                <a:solidFill>
                  <a:srgbClr val="000000"/>
                </a:solidFill>
              </a:endParaRPr>
            </a:p>
          </p:txBody>
        </p:sp>
        <p:sp>
          <p:nvSpPr>
            <p:cNvPr id="10" name="Rounded Rectangle 9"/>
            <p:cNvSpPr/>
            <p:nvPr/>
          </p:nvSpPr>
          <p:spPr>
            <a:xfrm>
              <a:off x="1148252" y="2117613"/>
              <a:ext cx="1887649" cy="365031"/>
            </a:xfrm>
            <a:prstGeom prst="roundRect">
              <a:avLst/>
            </a:prstGeom>
          </p:spPr>
          <p:style>
            <a:lnRef idx="0">
              <a:schemeClr val="accent3"/>
            </a:lnRef>
            <a:fillRef idx="3">
              <a:schemeClr val="accent3"/>
            </a:fillRef>
            <a:effectRef idx="3">
              <a:schemeClr val="accent3"/>
            </a:effectRef>
            <a:fontRef idx="minor">
              <a:schemeClr val="lt1"/>
            </a:fontRef>
          </p:style>
          <p:txBody>
            <a:bodyPr rtlCol="0" anchor="ctr"/>
            <a:lstStyle/>
            <a:p>
              <a:pPr algn="ctr"/>
              <a:r>
                <a:rPr lang="en-US" sz="1200" dirty="0" smtClean="0">
                  <a:solidFill>
                    <a:srgbClr val="FFFFFF"/>
                  </a:solidFill>
                </a:rPr>
                <a:t>Application/ Browser</a:t>
              </a:r>
            </a:p>
          </p:txBody>
        </p:sp>
        <p:cxnSp>
          <p:nvCxnSpPr>
            <p:cNvPr id="51" name="Straight Arrow Connector 50"/>
            <p:cNvCxnSpPr>
              <a:stCxn id="10" idx="2"/>
              <a:endCxn id="15" idx="0"/>
            </p:cNvCxnSpPr>
            <p:nvPr/>
          </p:nvCxnSpPr>
          <p:spPr>
            <a:xfrm>
              <a:off x="2092077" y="2482644"/>
              <a:ext cx="3448" cy="1139887"/>
            </a:xfrm>
            <a:prstGeom prst="straightConnector1">
              <a:avLst/>
            </a:prstGeom>
            <a:ln>
              <a:tailEnd type="arrow"/>
            </a:ln>
          </p:spPr>
          <p:style>
            <a:lnRef idx="2">
              <a:schemeClr val="accent5"/>
            </a:lnRef>
            <a:fillRef idx="0">
              <a:schemeClr val="accent5"/>
            </a:fillRef>
            <a:effectRef idx="1">
              <a:schemeClr val="accent5"/>
            </a:effectRef>
            <a:fontRef idx="minor">
              <a:schemeClr val="tx1"/>
            </a:fontRef>
          </p:style>
        </p:cxnSp>
        <p:sp>
          <p:nvSpPr>
            <p:cNvPr id="38" name="TextBox 37"/>
            <p:cNvSpPr txBox="1"/>
            <p:nvPr/>
          </p:nvSpPr>
          <p:spPr>
            <a:xfrm>
              <a:off x="627993" y="5599059"/>
              <a:ext cx="3390900" cy="523220"/>
            </a:xfrm>
            <a:prstGeom prst="rect">
              <a:avLst/>
            </a:prstGeom>
            <a:noFill/>
          </p:spPr>
          <p:txBody>
            <a:bodyPr wrap="square" rtlCol="0">
              <a:spAutoFit/>
            </a:bodyPr>
            <a:lstStyle/>
            <a:p>
              <a:pPr algn="ctr"/>
              <a:r>
                <a:rPr lang="en-US" sz="2800" dirty="0" smtClean="0"/>
                <a:t>Code Near</a:t>
              </a:r>
              <a:endParaRPr lang="en-US" sz="2800" dirty="0"/>
            </a:p>
          </p:txBody>
        </p:sp>
      </p:grpSp>
    </p:spTree>
    <p:extLst>
      <p:ext uri="{BB962C8B-B14F-4D97-AF65-F5344CB8AC3E}">
        <p14:creationId xmlns:p14="http://schemas.microsoft.com/office/powerpoint/2010/main" xmlns="" val="1284482448"/>
      </p:ext>
    </p:extLst>
  </p:cSld>
  <p:clrMapOvr>
    <a:masterClrMapping/>
  </p:clrMapOvr>
  <mc:AlternateContent xmlns:mc="http://schemas.openxmlformats.org/markup-compatibility/2006">
    <mc:Choice xmlns:p14="http://schemas.microsoft.com/office/powerpoint/2010/main" xmlns="" Requires="p14">
      <p:transition spd="slow" p14:dur="1600">
        <p14:prism isContent="1" isInverted="1"/>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p:cTn id="7" dur="500" fill="hold"/>
                                        <p:tgtEl>
                                          <p:spTgt spid="11"/>
                                        </p:tgtEl>
                                        <p:attrNameLst>
                                          <p:attrName>ppt_w</p:attrName>
                                        </p:attrNameLst>
                                      </p:cBhvr>
                                      <p:tavLst>
                                        <p:tav tm="0">
                                          <p:val>
                                            <p:fltVal val="0"/>
                                          </p:val>
                                        </p:tav>
                                        <p:tav tm="100000">
                                          <p:val>
                                            <p:strVal val="#ppt_w"/>
                                          </p:val>
                                        </p:tav>
                                      </p:tavLst>
                                    </p:anim>
                                    <p:anim calcmode="lin" valueType="num">
                                      <p:cBhvr>
                                        <p:cTn id="8" dur="500" fill="hold"/>
                                        <p:tgtEl>
                                          <p:spTgt spid="11"/>
                                        </p:tgtEl>
                                        <p:attrNameLst>
                                          <p:attrName>ppt_h</p:attrName>
                                        </p:attrNameLst>
                                      </p:cBhvr>
                                      <p:tavLst>
                                        <p:tav tm="0">
                                          <p:val>
                                            <p:fltVal val="0"/>
                                          </p:val>
                                        </p:tav>
                                        <p:tav tm="100000">
                                          <p:val>
                                            <p:strVal val="#ppt_h"/>
                                          </p:val>
                                        </p:tav>
                                      </p:tavLst>
                                    </p:anim>
                                    <p:animEffect transition="in" filter="fade">
                                      <p:cBhvr>
                                        <p:cTn id="9" dur="500"/>
                                        <p:tgtEl>
                                          <p:spTgt spid="11"/>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nodeType="clickEffect">
                                  <p:stCondLst>
                                    <p:cond delay="0"/>
                                  </p:stCondLst>
                                  <p:childTnLst>
                                    <p:set>
                                      <p:cBhvr>
                                        <p:cTn id="13" dur="1" fill="hold">
                                          <p:stCondLst>
                                            <p:cond delay="0"/>
                                          </p:stCondLst>
                                        </p:cTn>
                                        <p:tgtEl>
                                          <p:spTgt spid="12"/>
                                        </p:tgtEl>
                                        <p:attrNameLst>
                                          <p:attrName>style.visibility</p:attrName>
                                        </p:attrNameLst>
                                      </p:cBhvr>
                                      <p:to>
                                        <p:strVal val="visible"/>
                                      </p:to>
                                    </p:set>
                                    <p:anim calcmode="lin" valueType="num">
                                      <p:cBhvr>
                                        <p:cTn id="14" dur="500" fill="hold"/>
                                        <p:tgtEl>
                                          <p:spTgt spid="12"/>
                                        </p:tgtEl>
                                        <p:attrNameLst>
                                          <p:attrName>ppt_w</p:attrName>
                                        </p:attrNameLst>
                                      </p:cBhvr>
                                      <p:tavLst>
                                        <p:tav tm="0">
                                          <p:val>
                                            <p:fltVal val="0"/>
                                          </p:val>
                                        </p:tav>
                                        <p:tav tm="100000">
                                          <p:val>
                                            <p:strVal val="#ppt_w"/>
                                          </p:val>
                                        </p:tav>
                                      </p:tavLst>
                                    </p:anim>
                                    <p:anim calcmode="lin" valueType="num">
                                      <p:cBhvr>
                                        <p:cTn id="15" dur="500" fill="hold"/>
                                        <p:tgtEl>
                                          <p:spTgt spid="12"/>
                                        </p:tgtEl>
                                        <p:attrNameLst>
                                          <p:attrName>ppt_h</p:attrName>
                                        </p:attrNameLst>
                                      </p:cBhvr>
                                      <p:tavLst>
                                        <p:tav tm="0">
                                          <p:val>
                                            <p:fltVal val="0"/>
                                          </p:val>
                                        </p:tav>
                                        <p:tav tm="100000">
                                          <p:val>
                                            <p:strVal val="#ppt_h"/>
                                          </p:val>
                                        </p:tav>
                                      </p:tavLst>
                                    </p:anim>
                                    <p:animEffect transition="in" filter="fade">
                                      <p:cBhvr>
                                        <p:cTn id="16"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Code Far Applications</a:t>
            </a:r>
            <a:endParaRPr lang="en-US" dirty="0"/>
          </a:p>
        </p:txBody>
      </p:sp>
      <p:sp>
        <p:nvSpPr>
          <p:cNvPr id="8" name="Text Placeholder 2"/>
          <p:cNvSpPr>
            <a:spLocks noGrp="1"/>
          </p:cNvSpPr>
          <p:nvPr>
            <p:ph idx="1"/>
          </p:nvPr>
        </p:nvSpPr>
        <p:spPr/>
        <p:txBody>
          <a:bodyPr/>
          <a:lstStyle/>
          <a:p>
            <a:r>
              <a:rPr lang="en-US" sz="2800" dirty="0" smtClean="0"/>
              <a:t>Data is typically located outside the firewall from where your application runs</a:t>
            </a:r>
          </a:p>
          <a:p>
            <a:r>
              <a:rPr lang="en-US" sz="2800" dirty="0" smtClean="0"/>
              <a:t>Design your application to handle latency</a:t>
            </a:r>
          </a:p>
          <a:p>
            <a:r>
              <a:rPr lang="en-US" sz="2800" dirty="0" smtClean="0"/>
              <a:t>Pre-fetch as much data as possible to provide a rich experience to your users</a:t>
            </a:r>
          </a:p>
          <a:p>
            <a:r>
              <a:rPr lang="en-US" sz="2800" dirty="0" smtClean="0"/>
              <a:t>Cache data locally</a:t>
            </a:r>
          </a:p>
          <a:p>
            <a:endParaRPr lang="en-US" sz="2800" dirty="0" smtClean="0"/>
          </a:p>
          <a:p>
            <a:pPr lvl="2"/>
            <a:endParaRPr lang="en-US" sz="2000" dirty="0" smtClean="0"/>
          </a:p>
        </p:txBody>
      </p:sp>
    </p:spTree>
    <p:extLst>
      <p:ext uri="{BB962C8B-B14F-4D97-AF65-F5344CB8AC3E}">
        <p14:creationId xmlns:p14="http://schemas.microsoft.com/office/powerpoint/2010/main" xmlns="" val="3744116161"/>
      </p:ext>
    </p:extLst>
  </p:cSld>
  <p:clrMapOvr>
    <a:masterClrMapping/>
  </p:clrMapOvr>
  <mc:AlternateContent xmlns:mc="http://schemas.openxmlformats.org/markup-compatibility/2006">
    <mc:Choice xmlns:p14="http://schemas.microsoft.com/office/powerpoint/2010/main" xmlns="" Requires="p14">
      <p:transition spd="slow" p14:dur="1600">
        <p14:prism isContent="1" isInverted="1"/>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8">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8">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8">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Code Near Architecture</a:t>
            </a:r>
            <a:endParaRPr lang="en-US" dirty="0"/>
          </a:p>
        </p:txBody>
      </p:sp>
      <p:sp>
        <p:nvSpPr>
          <p:cNvPr id="8" name="Text Placeholder 2"/>
          <p:cNvSpPr>
            <a:spLocks noGrp="1"/>
          </p:cNvSpPr>
          <p:nvPr>
            <p:ph idx="1"/>
          </p:nvPr>
        </p:nvSpPr>
        <p:spPr/>
        <p:txBody>
          <a:bodyPr/>
          <a:lstStyle/>
          <a:p>
            <a:r>
              <a:rPr lang="en-US" sz="2800" dirty="0" smtClean="0"/>
              <a:t>Application Code runs within the same network that your data resides on</a:t>
            </a:r>
          </a:p>
          <a:p>
            <a:r>
              <a:rPr lang="en-US" sz="2800" dirty="0" smtClean="0"/>
              <a:t>Windows Azure provides a scalable hosting and compute platform for hosting your applications</a:t>
            </a:r>
          </a:p>
          <a:p>
            <a:r>
              <a:rPr lang="en-US" sz="2800" dirty="0" smtClean="0"/>
              <a:t>SQL Azure and Windows Azure provide a “better together” experience</a:t>
            </a:r>
          </a:p>
          <a:p>
            <a:pPr lvl="2"/>
            <a:endParaRPr lang="en-US" sz="2000" dirty="0" smtClean="0"/>
          </a:p>
        </p:txBody>
      </p:sp>
    </p:spTree>
    <p:extLst>
      <p:ext uri="{BB962C8B-B14F-4D97-AF65-F5344CB8AC3E}">
        <p14:creationId xmlns:p14="http://schemas.microsoft.com/office/powerpoint/2010/main" xmlns="" val="2637239407"/>
      </p:ext>
    </p:extLst>
  </p:cSld>
  <p:clrMapOvr>
    <a:masterClrMapping/>
  </p:clrMapOvr>
  <mc:AlternateContent xmlns:mc="http://schemas.openxmlformats.org/markup-compatibility/2006">
    <mc:Choice xmlns:p14="http://schemas.microsoft.com/office/powerpoint/2010/main" xmlns="" Requires="p14">
      <p:transition spd="slow" p14:dur="1600">
        <p14:prism isContent="1" isInverted="1"/>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8">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8">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Code Near </a:t>
            </a:r>
            <a:r>
              <a:rPr lang="en-US" dirty="0" err="1" smtClean="0"/>
              <a:t>vs</a:t>
            </a:r>
            <a:r>
              <a:rPr lang="en-US" dirty="0" smtClean="0"/>
              <a:t> Code Far</a:t>
            </a:r>
            <a:endParaRPr lang="en-US" dirty="0"/>
          </a:p>
        </p:txBody>
      </p:sp>
      <p:sp>
        <p:nvSpPr>
          <p:cNvPr id="4" name="Text Placeholder 3"/>
          <p:cNvSpPr>
            <a:spLocks noGrp="1"/>
          </p:cNvSpPr>
          <p:nvPr>
            <p:ph type="body" sz="quarter" idx="10"/>
          </p:nvPr>
        </p:nvSpPr>
        <p:spPr/>
        <p:txBody>
          <a:bodyPr/>
          <a:lstStyle/>
          <a:p>
            <a:r>
              <a:rPr lang="en-US" smtClean="0"/>
              <a:t>demo</a:t>
            </a:r>
            <a:endParaRPr lang="en-US" dirty="0"/>
          </a:p>
        </p:txBody>
      </p:sp>
    </p:spTree>
    <p:extLst>
      <p:ext uri="{BB962C8B-B14F-4D97-AF65-F5344CB8AC3E}">
        <p14:creationId xmlns:p14="http://schemas.microsoft.com/office/powerpoint/2010/main" xmlns="" val="2472673218"/>
      </p:ext>
    </p:extLst>
  </p:cSld>
  <p:clrMapOvr>
    <a:masterClrMapping/>
  </p:clrMapOvr>
  <p:transition>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323850"/>
            <a:ext cx="8382000" cy="553998"/>
          </a:xfrm>
        </p:spPr>
        <p:txBody>
          <a:bodyPr/>
          <a:lstStyle/>
          <a:p>
            <a:r>
              <a:rPr lang="en-US" dirty="0" smtClean="0"/>
              <a:t>Why scale your application</a:t>
            </a:r>
            <a:endParaRPr lang="en-US" dirty="0"/>
          </a:p>
        </p:txBody>
      </p:sp>
      <p:sp>
        <p:nvSpPr>
          <p:cNvPr id="3" name="Text Placeholder 2"/>
          <p:cNvSpPr>
            <a:spLocks noGrp="1"/>
          </p:cNvSpPr>
          <p:nvPr>
            <p:ph type="body" sz="quarter" idx="10"/>
          </p:nvPr>
        </p:nvSpPr>
        <p:spPr>
          <a:xfrm>
            <a:off x="381000" y="1447799"/>
            <a:ext cx="8382000" cy="3834896"/>
          </a:xfrm>
        </p:spPr>
        <p:txBody>
          <a:bodyPr/>
          <a:lstStyle/>
          <a:p>
            <a:r>
              <a:rPr lang="en-US" dirty="0"/>
              <a:t>Increase an </a:t>
            </a:r>
            <a:r>
              <a:rPr lang="en-US" dirty="0" smtClean="0"/>
              <a:t>application’s </a:t>
            </a:r>
            <a:r>
              <a:rPr lang="en-US" dirty="0"/>
              <a:t>ability to process and store data</a:t>
            </a:r>
          </a:p>
          <a:p>
            <a:r>
              <a:rPr lang="en-US" dirty="0"/>
              <a:t>Usually because of heavy resource consumption</a:t>
            </a:r>
          </a:p>
          <a:p>
            <a:pPr lvl="1"/>
            <a:r>
              <a:rPr lang="en-US" dirty="0"/>
              <a:t>Increased workloads</a:t>
            </a:r>
          </a:p>
          <a:p>
            <a:pPr lvl="1"/>
            <a:r>
              <a:rPr lang="en-US" dirty="0"/>
              <a:t>Increased CPU / IO requirements</a:t>
            </a:r>
          </a:p>
          <a:p>
            <a:pPr lvl="1"/>
            <a:r>
              <a:rPr lang="en-US" dirty="0"/>
              <a:t>Increased storage requirements</a:t>
            </a:r>
          </a:p>
          <a:p>
            <a:endParaRPr lang="en-US" dirty="0"/>
          </a:p>
        </p:txBody>
      </p:sp>
    </p:spTree>
    <p:extLst>
      <p:ext uri="{BB962C8B-B14F-4D97-AF65-F5344CB8AC3E}">
        <p14:creationId xmlns:p14="http://schemas.microsoft.com/office/powerpoint/2010/main" xmlns="" val="3969153747"/>
      </p:ext>
    </p:extLst>
  </p:cSld>
  <p:clrMapOvr>
    <a:masterClrMapping/>
  </p:clrMapOvr>
  <mc:AlternateContent xmlns:mc="http://schemas.openxmlformats.org/markup-compatibility/2006">
    <mc:Choice xmlns:p14="http://schemas.microsoft.com/office/powerpoint/2010/main" xmlns="" Requires="p14">
      <p:transition spd="slow" p14:dur="1600">
        <p14:prism isContent="1" isInverted="1"/>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Scale Out Patterns</a:t>
            </a:r>
            <a:endParaRPr lang="en-US" dirty="0"/>
          </a:p>
        </p:txBody>
      </p:sp>
      <p:sp>
        <p:nvSpPr>
          <p:cNvPr id="3" name="Text Placeholder 2"/>
          <p:cNvSpPr>
            <a:spLocks noGrp="1"/>
          </p:cNvSpPr>
          <p:nvPr>
            <p:ph type="body" sz="quarter" idx="10"/>
          </p:nvPr>
        </p:nvSpPr>
        <p:spPr>
          <a:xfrm>
            <a:off x="473521" y="1161181"/>
            <a:ext cx="8382000" cy="2210862"/>
          </a:xfrm>
        </p:spPr>
        <p:txBody>
          <a:bodyPr/>
          <a:lstStyle/>
          <a:p>
            <a:r>
              <a:rPr lang="en-US" dirty="0"/>
              <a:t>Multiple ‘standard’ scale out patterns</a:t>
            </a:r>
          </a:p>
          <a:p>
            <a:r>
              <a:rPr lang="en-US" dirty="0"/>
              <a:t>Range – break range into chunks</a:t>
            </a:r>
          </a:p>
          <a:p>
            <a:pPr lvl="1"/>
            <a:r>
              <a:rPr lang="en-US" dirty="0"/>
              <a:t>Ranges can be variable in size</a:t>
            </a:r>
          </a:p>
          <a:p>
            <a:pPr lvl="1"/>
            <a:r>
              <a:rPr lang="en-US" dirty="0"/>
              <a:t>Good for range based queries</a:t>
            </a:r>
          </a:p>
          <a:p>
            <a:pPr lvl="1"/>
            <a:r>
              <a:rPr lang="en-US" dirty="0"/>
              <a:t>Can suffer from hotspots depending on workload</a:t>
            </a:r>
          </a:p>
          <a:p>
            <a:r>
              <a:rPr lang="en-US" dirty="0"/>
              <a:t>Hashing – apply hash to application workload</a:t>
            </a:r>
          </a:p>
          <a:p>
            <a:pPr lvl="1"/>
            <a:r>
              <a:rPr lang="en-US" dirty="0"/>
              <a:t>Good for distributing values </a:t>
            </a:r>
          </a:p>
          <a:p>
            <a:pPr lvl="1"/>
            <a:r>
              <a:rPr lang="en-US" dirty="0"/>
              <a:t>Poor for range queries (needs full fan-out)</a:t>
            </a:r>
          </a:p>
          <a:p>
            <a:endParaRPr lang="en-US" dirty="0"/>
          </a:p>
        </p:txBody>
      </p:sp>
    </p:spTree>
    <p:extLst>
      <p:ext uri="{BB962C8B-B14F-4D97-AF65-F5344CB8AC3E}">
        <p14:creationId xmlns:p14="http://schemas.microsoft.com/office/powerpoint/2010/main" xmlns="" val="2865556202"/>
      </p:ext>
    </p:extLst>
  </p:cSld>
  <p:clrMapOvr>
    <a:masterClrMapping/>
  </p:clrMapOvr>
  <mc:AlternateContent xmlns:mc="http://schemas.openxmlformats.org/markup-compatibility/2006">
    <mc:Choice xmlns:p14="http://schemas.microsoft.com/office/powerpoint/2010/main" xmlns="" Requires="p14">
      <p:transition spd="slow" p14:dur="1600">
        <p14:prism isContent="1" isInverted="1"/>
      </p:transition>
    </mc:Choice>
    <mc:Fallback>
      <p:transition spd="slow">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Scaling out with SQL Azure</a:t>
            </a:r>
            <a:endParaRPr lang="en-US" dirty="0"/>
          </a:p>
        </p:txBody>
      </p:sp>
      <p:sp>
        <p:nvSpPr>
          <p:cNvPr id="4" name="Text Placeholder 3"/>
          <p:cNvSpPr>
            <a:spLocks noGrp="1"/>
          </p:cNvSpPr>
          <p:nvPr>
            <p:ph type="body" sz="quarter" idx="10"/>
          </p:nvPr>
        </p:nvSpPr>
        <p:spPr/>
        <p:txBody>
          <a:bodyPr/>
          <a:lstStyle/>
          <a:p>
            <a:r>
              <a:rPr lang="en-US" smtClean="0"/>
              <a:t>demo</a:t>
            </a:r>
            <a:endParaRPr lang="en-US" dirty="0"/>
          </a:p>
        </p:txBody>
      </p:sp>
    </p:spTree>
    <p:extLst>
      <p:ext uri="{BB962C8B-B14F-4D97-AF65-F5344CB8AC3E}">
        <p14:creationId xmlns:p14="http://schemas.microsoft.com/office/powerpoint/2010/main" xmlns="" val="2472673218"/>
      </p:ext>
    </p:extLst>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90250" y="3842261"/>
            <a:ext cx="8283635" cy="1337595"/>
          </a:xfrm>
        </p:spPr>
        <p:txBody>
          <a:bodyPr/>
          <a:lstStyle/>
          <a:p>
            <a:r>
              <a:rPr lang="en-US" sz="5400" dirty="0" smtClean="0"/>
              <a:t>Building Applications with </a:t>
            </a:r>
            <a:br>
              <a:rPr lang="en-US" sz="5400" dirty="0" smtClean="0"/>
            </a:br>
            <a:r>
              <a:rPr lang="en-US" sz="5400" dirty="0" smtClean="0"/>
              <a:t>SQL Azure and Windows Azure</a:t>
            </a:r>
            <a:endParaRPr lang="en-US" sz="5400" dirty="0"/>
          </a:p>
        </p:txBody>
      </p:sp>
      <p:sp>
        <p:nvSpPr>
          <p:cNvPr id="6" name="Subtitle 2"/>
          <p:cNvSpPr txBox="1">
            <a:spLocks/>
          </p:cNvSpPr>
          <p:nvPr/>
        </p:nvSpPr>
        <p:spPr bwMode="white">
          <a:xfrm>
            <a:off x="4486104" y="5352667"/>
            <a:ext cx="3406040" cy="461665"/>
          </a:xfrm>
          <a:prstGeom prst="rect">
            <a:avLst/>
          </a:prstGeom>
        </p:spPr>
        <p:txBody>
          <a:bodyPr vert="horz" wrap="square" lIns="0" tIns="0" rIns="0" bIns="0" rtlCol="0">
            <a:noAutofit/>
          </a:bodyPr>
          <a:lstStyle>
            <a:lvl1pPr marL="0" indent="0" algn="l" defTabSz="914363" rtl="0" eaLnBrk="1" latinLnBrk="0" hangingPunct="1">
              <a:lnSpc>
                <a:spcPct val="90000"/>
              </a:lnSpc>
              <a:spcBef>
                <a:spcPts val="0"/>
              </a:spcBef>
              <a:buFontTx/>
              <a:buNone/>
              <a:defRPr sz="2400" kern="1200">
                <a:solidFill>
                  <a:schemeClr val="tx1"/>
                </a:solidFill>
                <a:latin typeface="+mn-lt"/>
                <a:ea typeface="+mn-ea"/>
                <a:cs typeface="+mn-cs"/>
              </a:defRPr>
            </a:lvl1pPr>
            <a:lvl2pPr marL="457182" indent="0" algn="ctr" defTabSz="914363" rtl="0" eaLnBrk="1" latinLnBrk="0" hangingPunct="1">
              <a:lnSpc>
                <a:spcPct val="90000"/>
              </a:lnSpc>
              <a:spcBef>
                <a:spcPct val="20000"/>
              </a:spcBef>
              <a:buSzPct val="90000"/>
              <a:buFontTx/>
              <a:buNone/>
              <a:defRPr sz="2800" kern="1200">
                <a:solidFill>
                  <a:schemeClr val="tx1">
                    <a:tint val="75000"/>
                  </a:schemeClr>
                </a:solidFill>
                <a:latin typeface="+mn-lt"/>
                <a:ea typeface="+mn-ea"/>
                <a:cs typeface="+mn-cs"/>
              </a:defRPr>
            </a:lvl2pPr>
            <a:lvl3pPr marL="914363" indent="0" algn="ctr" defTabSz="914363" rtl="0" eaLnBrk="1" latinLnBrk="0" hangingPunct="1">
              <a:lnSpc>
                <a:spcPct val="90000"/>
              </a:lnSpc>
              <a:spcBef>
                <a:spcPct val="20000"/>
              </a:spcBef>
              <a:buSzPct val="90000"/>
              <a:buFontTx/>
              <a:buNone/>
              <a:defRPr sz="2400" kern="1200">
                <a:solidFill>
                  <a:schemeClr val="tx1">
                    <a:tint val="75000"/>
                  </a:schemeClr>
                </a:solidFill>
                <a:latin typeface="+mn-lt"/>
                <a:ea typeface="+mn-ea"/>
                <a:cs typeface="+mn-cs"/>
              </a:defRPr>
            </a:lvl3pPr>
            <a:lvl4pPr marL="1371545" indent="0" algn="ctr" defTabSz="914363" rtl="0" eaLnBrk="1" latinLnBrk="0" hangingPunct="1">
              <a:lnSpc>
                <a:spcPct val="90000"/>
              </a:lnSpc>
              <a:spcBef>
                <a:spcPct val="20000"/>
              </a:spcBef>
              <a:buSzPct val="90000"/>
              <a:buFontTx/>
              <a:buNone/>
              <a:defRPr sz="2400" kern="1200">
                <a:solidFill>
                  <a:schemeClr val="tx1">
                    <a:tint val="75000"/>
                  </a:schemeClr>
                </a:solidFill>
                <a:latin typeface="+mn-lt"/>
                <a:ea typeface="+mn-ea"/>
                <a:cs typeface="+mn-cs"/>
              </a:defRPr>
            </a:lvl4pPr>
            <a:lvl5pPr marL="1828727" indent="0" algn="ctr" defTabSz="914363" rtl="0" eaLnBrk="1" latinLnBrk="0" hangingPunct="1">
              <a:lnSpc>
                <a:spcPct val="90000"/>
              </a:lnSpc>
              <a:spcBef>
                <a:spcPct val="20000"/>
              </a:spcBef>
              <a:buSzPct val="90000"/>
              <a:buFontTx/>
              <a:buNone/>
              <a:defRPr sz="2400" kern="1200">
                <a:solidFill>
                  <a:schemeClr val="tx1">
                    <a:tint val="75000"/>
                  </a:schemeClr>
                </a:solidFill>
                <a:latin typeface="+mn-lt"/>
                <a:ea typeface="+mn-ea"/>
                <a:cs typeface="+mn-cs"/>
              </a:defRPr>
            </a:lvl5pPr>
            <a:lvl6pPr marL="2285909" indent="0" algn="ctr" defTabSz="914363"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090" indent="0" algn="ctr" defTabSz="914363"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272" indent="0" algn="ctr" defTabSz="914363"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454" indent="0" algn="ctr" defTabSz="914363"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r>
              <a:rPr lang="en-US" dirty="0" smtClean="0"/>
              <a:t>David Robinson</a:t>
            </a:r>
          </a:p>
          <a:p>
            <a:r>
              <a:rPr lang="en-US" dirty="0" smtClean="0"/>
              <a:t>Senior Program Manager</a:t>
            </a:r>
          </a:p>
          <a:p>
            <a:r>
              <a:rPr lang="en-US" dirty="0" smtClean="0"/>
              <a:t>Microsoft</a:t>
            </a:r>
          </a:p>
          <a:p>
            <a:r>
              <a:rPr lang="en-US" dirty="0" smtClean="0"/>
              <a:t>DAT303</a:t>
            </a:r>
            <a:endParaRPr lang="en-US" dirty="0"/>
          </a:p>
        </p:txBody>
      </p:sp>
    </p:spTree>
    <p:extLst>
      <p:ext uri="{BB962C8B-B14F-4D97-AF65-F5344CB8AC3E}">
        <p14:creationId xmlns:p14="http://schemas.microsoft.com/office/powerpoint/2010/main" xmlns="" val="4282256713"/>
      </p:ext>
    </p:extLst>
  </p:cSld>
  <p:clrMapOvr>
    <a:masterClrMapping/>
  </p:clrMapOvr>
  <mc:AlternateContent xmlns:mc="http://schemas.openxmlformats.org/markup-compatibility/2006">
    <mc:Choice xmlns:p14="http://schemas.microsoft.com/office/powerpoint/2010/main" xmlns="" Requires="p14">
      <p:transition spd="slow" p14:dur="1600">
        <p14:prism isContent="1" isInverted="1"/>
      </p:transition>
    </mc:Choice>
    <mc:Fallback>
      <p:transition spd="slow">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1218795"/>
          </a:xfrm>
        </p:spPr>
        <p:txBody>
          <a:bodyPr/>
          <a:lstStyle/>
          <a:p>
            <a:r>
              <a:rPr lang="en-US" sz="4400" dirty="0" smtClean="0"/>
              <a:t>What Can I Do To Get Ready For </a:t>
            </a:r>
            <a:br>
              <a:rPr lang="en-US" sz="4400" dirty="0" smtClean="0"/>
            </a:br>
            <a:r>
              <a:rPr lang="en-US" sz="4400" dirty="0" smtClean="0"/>
              <a:t>SQL Azure?</a:t>
            </a:r>
            <a:endParaRPr lang="en-US" sz="4400" dirty="0"/>
          </a:p>
        </p:txBody>
      </p:sp>
      <p:sp>
        <p:nvSpPr>
          <p:cNvPr id="15" name="Text Placeholder 2"/>
          <p:cNvSpPr>
            <a:spLocks noGrp="1"/>
          </p:cNvSpPr>
          <p:nvPr>
            <p:ph idx="1"/>
          </p:nvPr>
        </p:nvSpPr>
        <p:spPr>
          <a:xfrm>
            <a:off x="381000" y="1652366"/>
            <a:ext cx="8382000" cy="4561205"/>
          </a:xfrm>
        </p:spPr>
        <p:txBody>
          <a:bodyPr/>
          <a:lstStyle/>
          <a:p>
            <a:r>
              <a:rPr lang="en-US" sz="2800" dirty="0" smtClean="0">
                <a:hlinkClick r:id="rId3"/>
              </a:rPr>
              <a:t>Register for CTP Access</a:t>
            </a:r>
            <a:endParaRPr lang="en-US" sz="2800" dirty="0" smtClean="0"/>
          </a:p>
          <a:p>
            <a:r>
              <a:rPr lang="en-US" sz="2800" dirty="0" smtClean="0"/>
              <a:t>Consider where your Data Access will Live</a:t>
            </a:r>
          </a:p>
          <a:p>
            <a:r>
              <a:rPr lang="en-US" sz="2800" dirty="0" smtClean="0"/>
              <a:t>SQL Azure &amp; Windows Azure – Better Together</a:t>
            </a:r>
          </a:p>
          <a:p>
            <a:r>
              <a:rPr lang="en-US" sz="2800" dirty="0">
                <a:hlinkClick r:id="rId4"/>
              </a:rPr>
              <a:t>SQL Azure MSDN Developer </a:t>
            </a:r>
            <a:r>
              <a:rPr lang="en-US" sz="2800" dirty="0" smtClean="0">
                <a:hlinkClick r:id="rId4"/>
              </a:rPr>
              <a:t>Center</a:t>
            </a:r>
            <a:endParaRPr lang="en-US" sz="2800" dirty="0" smtClean="0"/>
          </a:p>
          <a:p>
            <a:r>
              <a:rPr lang="en-US" sz="2800" dirty="0" smtClean="0">
                <a:hlinkClick r:id="rId5"/>
              </a:rPr>
              <a:t>Download Azure Platform Training Kit</a:t>
            </a:r>
            <a:endParaRPr lang="en-US" sz="2800" dirty="0"/>
          </a:p>
          <a:p>
            <a:r>
              <a:rPr lang="en-US" sz="2800" dirty="0">
                <a:hlinkClick r:id="rId6"/>
              </a:rPr>
              <a:t>SQL Azure Team </a:t>
            </a:r>
            <a:r>
              <a:rPr lang="en-US" sz="2800" dirty="0" smtClean="0">
                <a:hlinkClick r:id="rId6"/>
              </a:rPr>
              <a:t>Blog</a:t>
            </a:r>
            <a:endParaRPr lang="en-US" sz="2800" dirty="0" smtClean="0"/>
          </a:p>
          <a:p>
            <a:r>
              <a:rPr lang="en-US" sz="2800" dirty="0" smtClean="0"/>
              <a:t>Follow us on Twitter </a:t>
            </a:r>
            <a:r>
              <a:rPr lang="en-US" sz="2800" dirty="0" smtClean="0">
                <a:hlinkClick r:id="rId7"/>
              </a:rPr>
              <a:t>@</a:t>
            </a:r>
            <a:r>
              <a:rPr lang="en-US" sz="2800" dirty="0" err="1" smtClean="0">
                <a:hlinkClick r:id="rId7"/>
              </a:rPr>
              <a:t>SQLAzure</a:t>
            </a:r>
            <a:endParaRPr lang="en-US" sz="2800" dirty="0"/>
          </a:p>
          <a:p>
            <a:endParaRPr lang="en-US" sz="2800" dirty="0" smtClean="0"/>
          </a:p>
          <a:p>
            <a:endParaRPr lang="en-US" sz="2800" dirty="0" smtClean="0"/>
          </a:p>
          <a:p>
            <a:endParaRPr lang="en-US" sz="2800" dirty="0" smtClean="0"/>
          </a:p>
          <a:p>
            <a:endParaRPr lang="en-US" sz="2800" dirty="0" smtClean="0"/>
          </a:p>
          <a:p>
            <a:pPr lvl="2"/>
            <a:endParaRPr lang="en-US" sz="2000" dirty="0" smtClean="0"/>
          </a:p>
        </p:txBody>
      </p:sp>
    </p:spTree>
    <p:extLst>
      <p:ext uri="{BB962C8B-B14F-4D97-AF65-F5344CB8AC3E}">
        <p14:creationId xmlns:p14="http://schemas.microsoft.com/office/powerpoint/2010/main" xmlns="" val="441566741"/>
      </p:ext>
    </p:extLst>
  </p:cSld>
  <p:clrMapOvr>
    <a:masterClrMapping/>
  </p:clrMapOvr>
  <mc:AlternateContent xmlns:mc="http://schemas.openxmlformats.org/markup-compatibility/2006">
    <mc:Choice xmlns:p14="http://schemas.microsoft.com/office/powerpoint/2010/main" xmlns="" Requires="p14">
      <p:transition spd="slow" p14:dur="1600">
        <p14:prism isContent="1" isInverted="1"/>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5">
                                            <p:txEl>
                                              <p:pRg st="0" end="0"/>
                                            </p:txEl>
                                          </p:spTgt>
                                        </p:tgtEl>
                                        <p:attrNameLst>
                                          <p:attrName>style.visibility</p:attrName>
                                        </p:attrNameLst>
                                      </p:cBhvr>
                                      <p:to>
                                        <p:strVal val="visible"/>
                                      </p:to>
                                    </p:set>
                                    <p:animEffect transition="in" filter="fade">
                                      <p:cBhvr>
                                        <p:cTn id="7" dur="2000"/>
                                        <p:tgtEl>
                                          <p:spTgt spid="1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5">
                                            <p:txEl>
                                              <p:pRg st="1" end="1"/>
                                            </p:txEl>
                                          </p:spTgt>
                                        </p:tgtEl>
                                        <p:attrNameLst>
                                          <p:attrName>style.visibility</p:attrName>
                                        </p:attrNameLst>
                                      </p:cBhvr>
                                      <p:to>
                                        <p:strVal val="visible"/>
                                      </p:to>
                                    </p:set>
                                    <p:animEffect transition="in" filter="fade">
                                      <p:cBhvr>
                                        <p:cTn id="12" dur="2000"/>
                                        <p:tgtEl>
                                          <p:spTgt spid="15">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5">
                                            <p:txEl>
                                              <p:pRg st="2" end="2"/>
                                            </p:txEl>
                                          </p:spTgt>
                                        </p:tgtEl>
                                        <p:attrNameLst>
                                          <p:attrName>style.visibility</p:attrName>
                                        </p:attrNameLst>
                                      </p:cBhvr>
                                      <p:to>
                                        <p:strVal val="visible"/>
                                      </p:to>
                                    </p:set>
                                    <p:animEffect transition="in" filter="fade">
                                      <p:cBhvr>
                                        <p:cTn id="17" dur="2000"/>
                                        <p:tgtEl>
                                          <p:spTgt spid="15">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15">
                                            <p:txEl>
                                              <p:pRg st="3" end="3"/>
                                            </p:txEl>
                                          </p:spTgt>
                                        </p:tgtEl>
                                        <p:attrNameLst>
                                          <p:attrName>style.visibility</p:attrName>
                                        </p:attrNameLst>
                                      </p:cBhvr>
                                      <p:to>
                                        <p:strVal val="visible"/>
                                      </p:to>
                                    </p:set>
                                    <p:animEffect transition="in" filter="fade">
                                      <p:cBhvr>
                                        <p:cTn id="22" dur="2000"/>
                                        <p:tgtEl>
                                          <p:spTgt spid="15">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15">
                                            <p:txEl>
                                              <p:pRg st="4" end="4"/>
                                            </p:txEl>
                                          </p:spTgt>
                                        </p:tgtEl>
                                        <p:attrNameLst>
                                          <p:attrName>style.visibility</p:attrName>
                                        </p:attrNameLst>
                                      </p:cBhvr>
                                      <p:to>
                                        <p:strVal val="visible"/>
                                      </p:to>
                                    </p:set>
                                    <p:animEffect transition="in" filter="fade">
                                      <p:cBhvr>
                                        <p:cTn id="27" dur="2000"/>
                                        <p:tgtEl>
                                          <p:spTgt spid="15">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15">
                                            <p:txEl>
                                              <p:pRg st="5" end="5"/>
                                            </p:txEl>
                                          </p:spTgt>
                                        </p:tgtEl>
                                        <p:attrNameLst>
                                          <p:attrName>style.visibility</p:attrName>
                                        </p:attrNameLst>
                                      </p:cBhvr>
                                      <p:to>
                                        <p:strVal val="visible"/>
                                      </p:to>
                                    </p:set>
                                    <p:animEffect transition="in" filter="fade">
                                      <p:cBhvr>
                                        <p:cTn id="32" dur="2000"/>
                                        <p:tgtEl>
                                          <p:spTgt spid="15">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15">
                                            <p:txEl>
                                              <p:pRg st="6" end="6"/>
                                            </p:txEl>
                                          </p:spTgt>
                                        </p:tgtEl>
                                        <p:attrNameLst>
                                          <p:attrName>style.visibility</p:attrName>
                                        </p:attrNameLst>
                                      </p:cBhvr>
                                      <p:to>
                                        <p:strVal val="visible"/>
                                      </p:to>
                                    </p:set>
                                    <p:animEffect transition="in" filter="fade">
                                      <p:cBhvr>
                                        <p:cTn id="37" dur="2000"/>
                                        <p:tgtEl>
                                          <p:spTgt spid="15">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Did We Learn?</a:t>
            </a:r>
            <a:endParaRPr lang="en-US" dirty="0"/>
          </a:p>
        </p:txBody>
      </p:sp>
      <p:sp>
        <p:nvSpPr>
          <p:cNvPr id="15" name="Text Placeholder 2"/>
          <p:cNvSpPr>
            <a:spLocks noGrp="1"/>
          </p:cNvSpPr>
          <p:nvPr>
            <p:ph idx="1"/>
          </p:nvPr>
        </p:nvSpPr>
        <p:spPr>
          <a:xfrm>
            <a:off x="457200" y="1239426"/>
            <a:ext cx="8229600" cy="4589875"/>
          </a:xfrm>
        </p:spPr>
        <p:txBody>
          <a:bodyPr>
            <a:normAutofit fontScale="92500" lnSpcReduction="20000"/>
          </a:bodyPr>
          <a:lstStyle/>
          <a:p>
            <a:r>
              <a:rPr lang="en-US" sz="3600" dirty="0" smtClean="0"/>
              <a:t>SQL Azure is real and in production</a:t>
            </a:r>
          </a:p>
          <a:p>
            <a:pPr lvl="1"/>
            <a:r>
              <a:rPr lang="en-US" sz="3100" dirty="0" smtClean="0"/>
              <a:t>Built using SQL Server 2008 codebase</a:t>
            </a:r>
          </a:p>
          <a:p>
            <a:r>
              <a:rPr lang="en-US" sz="3600" dirty="0" smtClean="0"/>
              <a:t>Delivery of rich relational database service – PDC ’09</a:t>
            </a:r>
          </a:p>
          <a:p>
            <a:pPr lvl="0"/>
            <a:r>
              <a:rPr lang="en-US" sz="3600" dirty="0" smtClean="0"/>
              <a:t>Relational database is key capability of the Azure platform</a:t>
            </a:r>
          </a:p>
          <a:p>
            <a:r>
              <a:rPr lang="en-US" sz="3600" dirty="0" smtClean="0"/>
              <a:t>SQL Azure design and architecture supports a wide range of scenarios</a:t>
            </a:r>
          </a:p>
          <a:p>
            <a:r>
              <a:rPr lang="en-US" sz="3600" dirty="0" smtClean="0"/>
              <a:t>Scaling out provides unlimited capacity and better performance</a:t>
            </a:r>
          </a:p>
          <a:p>
            <a:r>
              <a:rPr lang="en-US" sz="3600" dirty="0" smtClean="0"/>
              <a:t>SSMS R2 is available today</a:t>
            </a:r>
          </a:p>
          <a:p>
            <a:endParaRPr lang="en-US" sz="2800" dirty="0" smtClean="0"/>
          </a:p>
          <a:p>
            <a:endParaRPr lang="en-US" sz="2800" dirty="0" smtClean="0"/>
          </a:p>
          <a:p>
            <a:pPr lvl="2"/>
            <a:endParaRPr lang="en-US" sz="2000" dirty="0" smtClean="0"/>
          </a:p>
        </p:txBody>
      </p:sp>
    </p:spTree>
    <p:extLst>
      <p:ext uri="{BB962C8B-B14F-4D97-AF65-F5344CB8AC3E}">
        <p14:creationId xmlns:p14="http://schemas.microsoft.com/office/powerpoint/2010/main" xmlns="" val="2322988469"/>
      </p:ext>
    </p:extLst>
  </p:cSld>
  <p:clrMapOvr>
    <a:masterClrMapping/>
  </p:clrMapOvr>
  <mc:AlternateContent xmlns:mc="http://schemas.openxmlformats.org/markup-compatibility/2006">
    <mc:Choice xmlns:p14="http://schemas.microsoft.com/office/powerpoint/2010/main" xmlns="" Requires="p14">
      <p:transition spd="slow" p14:dur="1600">
        <p14:prism isContent="1" isInverted="1"/>
      </p:transition>
    </mc:Choice>
    <mc:Fallback>
      <p:transition spd="slow">
        <p:fade/>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a:xfrm>
            <a:off x="543117" y="1354976"/>
            <a:ext cx="8100220" cy="5161438"/>
          </a:xfrm>
        </p:spPr>
        <p:txBody>
          <a:bodyPr>
            <a:normAutofit/>
          </a:bodyPr>
          <a:lstStyle/>
          <a:p>
            <a:pPr lvl="0">
              <a:lnSpc>
                <a:spcPct val="120000"/>
              </a:lnSpc>
              <a:buNone/>
            </a:pPr>
            <a:endParaRPr lang="en-US" sz="1050" dirty="0" smtClean="0"/>
          </a:p>
          <a:p>
            <a:pPr lvl="0">
              <a:lnSpc>
                <a:spcPct val="120000"/>
              </a:lnSpc>
              <a:buNone/>
            </a:pPr>
            <a:endParaRPr lang="en-US" sz="1050" dirty="0" smtClean="0"/>
          </a:p>
          <a:p>
            <a:pPr lvl="0" algn="ctr">
              <a:lnSpc>
                <a:spcPct val="120000"/>
              </a:lnSpc>
              <a:buNone/>
            </a:pPr>
            <a:r>
              <a:rPr lang="en-US" sz="3200" b="1" dirty="0" smtClean="0"/>
              <a:t>SQL Azure Launch with Windows Azure </a:t>
            </a:r>
          </a:p>
          <a:p>
            <a:pPr lvl="0" algn="ctr">
              <a:lnSpc>
                <a:spcPct val="120000"/>
              </a:lnSpc>
              <a:buNone/>
            </a:pPr>
            <a:r>
              <a:rPr lang="en-US" sz="3200" b="1" dirty="0" smtClean="0"/>
              <a:t>Nov 17</a:t>
            </a:r>
            <a:r>
              <a:rPr lang="en-US" sz="3200" b="1" baseline="30000" dirty="0" smtClean="0"/>
              <a:t>th</a:t>
            </a:r>
            <a:r>
              <a:rPr lang="en-US" sz="3200" b="1" dirty="0" smtClean="0"/>
              <a:t> at PDC ‘09!</a:t>
            </a:r>
          </a:p>
        </p:txBody>
      </p:sp>
      <p:sp>
        <p:nvSpPr>
          <p:cNvPr id="83" name="Content Placeholder 4"/>
          <p:cNvSpPr txBox="1">
            <a:spLocks/>
          </p:cNvSpPr>
          <p:nvPr/>
        </p:nvSpPr>
        <p:spPr>
          <a:xfrm>
            <a:off x="4800600" y="838201"/>
            <a:ext cx="4191000" cy="2951922"/>
          </a:xfrm>
          <a:prstGeom prst="rect">
            <a:avLst/>
          </a:prstGeom>
        </p:spPr>
        <p:txBody>
          <a:bodyPr vert="horz" lIns="91440" tIns="45720" rIns="91440" bIns="45720" rtlCol="0">
            <a:noAutofit/>
          </a:bodyPr>
          <a:lstStyle/>
          <a:p>
            <a:pPr marL="342900" indent="-342900">
              <a:lnSpc>
                <a:spcPct val="90000"/>
              </a:lnSpc>
              <a:spcBef>
                <a:spcPct val="20000"/>
              </a:spcBef>
            </a:pPr>
            <a:endParaRPr lang="en-US" sz="1500" dirty="0" smtClean="0">
              <a:solidFill>
                <a:srgbClr val="FFFFFF"/>
              </a:solidFill>
            </a:endParaRPr>
          </a:p>
        </p:txBody>
      </p:sp>
    </p:spTree>
    <p:extLst>
      <p:ext uri="{BB962C8B-B14F-4D97-AF65-F5344CB8AC3E}">
        <p14:creationId xmlns:p14="http://schemas.microsoft.com/office/powerpoint/2010/main" xmlns="" val="3707991131"/>
      </p:ext>
    </p:extLst>
  </p:cSld>
  <p:clrMapOvr>
    <a:masterClrMapping/>
  </p:clrMapOvr>
  <mc:AlternateContent xmlns:mc="http://schemas.openxmlformats.org/markup-compatibility/2006">
    <mc:Choice xmlns:p14="http://schemas.microsoft.com/office/powerpoint/2010/main" xmlns="" Requires="p14">
      <p:transition spd="slow" p14:dur="1600">
        <p14:prism isContent="1" isInverted="1"/>
      </p:transition>
    </mc:Choice>
    <mc:Fallback>
      <p:transition spd="slow">
        <p:fade/>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ext Placeholder 16"/>
          <p:cNvSpPr>
            <a:spLocks noGrp="1"/>
          </p:cNvSpPr>
          <p:nvPr>
            <p:ph type="body" sz="quarter" idx="10"/>
          </p:nvPr>
        </p:nvSpPr>
        <p:spPr/>
        <p:txBody>
          <a:bodyPr/>
          <a:lstStyle/>
          <a:p>
            <a:r>
              <a:rPr lang="en-US" sz="8000" dirty="0" smtClean="0"/>
              <a:t>question &amp; answer</a:t>
            </a:r>
            <a:endParaRPr lang="en-US" sz="8000" dirty="0"/>
          </a:p>
        </p:txBody>
      </p:sp>
    </p:spTree>
    <p:extLst>
      <p:ext uri="{BB962C8B-B14F-4D97-AF65-F5344CB8AC3E}">
        <p14:creationId xmlns:p14="http://schemas.microsoft.com/office/powerpoint/2010/main" xmlns="" val="1181283848"/>
      </p:ext>
    </p:extLst>
  </p:cSld>
  <p:clrMapOvr>
    <a:masterClrMapping/>
  </p:clrMapOvr>
  <mc:AlternateContent xmlns:mc="http://schemas.openxmlformats.org/markup-compatibility/2006">
    <mc:Choice xmlns:p14="http://schemas.microsoft.com/office/powerpoint/2010/main" xmlns="" Requires="p14">
      <p:transition spd="slow" p14:dur="1600">
        <p14:prism isContent="1" isInverted="1"/>
      </p:transition>
    </mc:Choice>
    <mc:Fallback>
      <p:transition spd="slow">
        <p:fade/>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Rounded Rectangle 28"/>
          <p:cNvSpPr/>
          <p:nvPr/>
        </p:nvSpPr>
        <p:spPr bwMode="auto">
          <a:xfrm>
            <a:off x="162044" y="1178489"/>
            <a:ext cx="429768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49" name="Rounded Rectangle 48"/>
          <p:cNvSpPr/>
          <p:nvPr/>
        </p:nvSpPr>
        <p:spPr bwMode="auto">
          <a:xfrm>
            <a:off x="162044" y="3506886"/>
            <a:ext cx="429768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pic>
        <p:nvPicPr>
          <p:cNvPr id="24" name="Picture 23" descr="TechNet.png"/>
          <p:cNvPicPr>
            <a:picLocks noChangeAspect="1"/>
          </p:cNvPicPr>
          <p:nvPr/>
        </p:nvPicPr>
        <p:blipFill>
          <a:blip r:embed="rId3"/>
          <a:stretch>
            <a:fillRect/>
          </a:stretch>
        </p:blipFill>
        <p:spPr bwMode="black">
          <a:xfrm>
            <a:off x="762000" y="3607054"/>
            <a:ext cx="3624263" cy="738032"/>
          </a:xfrm>
          <a:prstGeom prst="rect">
            <a:avLst/>
          </a:prstGeom>
        </p:spPr>
      </p:pic>
      <p:grpSp>
        <p:nvGrpSpPr>
          <p:cNvPr id="3" name="Group 29"/>
          <p:cNvGrpSpPr/>
          <p:nvPr/>
        </p:nvGrpSpPr>
        <p:grpSpPr>
          <a:xfrm>
            <a:off x="276225" y="1426139"/>
            <a:ext cx="457200" cy="457200"/>
            <a:chOff x="0" y="1400175"/>
            <a:chExt cx="457200" cy="457200"/>
          </a:xfrm>
        </p:grpSpPr>
        <p:sp>
          <p:nvSpPr>
            <p:cNvPr id="31" name="Oval 30"/>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2" name="Oval 31"/>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3" name="Oval 32"/>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42" name="Oval 41"/>
          <p:cNvSpPr/>
          <p:nvPr/>
        </p:nvSpPr>
        <p:spPr bwMode="auto">
          <a:xfrm>
            <a:off x="123825" y="1273739"/>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sp>
        <p:nvSpPr>
          <p:cNvPr id="47" name="Rectangle 46"/>
          <p:cNvSpPr/>
          <p:nvPr/>
        </p:nvSpPr>
        <p:spPr>
          <a:xfrm>
            <a:off x="838200" y="2322868"/>
            <a:ext cx="3849547" cy="954107"/>
          </a:xfrm>
          <a:prstGeom prst="rect">
            <a:avLst/>
          </a:prstGeom>
        </p:spPr>
        <p:txBody>
          <a:bodyPr wrap="square">
            <a:spAutoFit/>
          </a:bodyPr>
          <a:lstStyle/>
          <a:p>
            <a:pPr>
              <a:spcBef>
                <a:spcPts val="600"/>
              </a:spcBef>
            </a:pPr>
            <a:r>
              <a:rPr lang="en-US" sz="2000" dirty="0" smtClean="0">
                <a:hlinkClick r:id="rId4"/>
              </a:rPr>
              <a:t>www.microsoft.com/teched</a:t>
            </a:r>
            <a:r>
              <a:rPr lang="en-US" sz="2000" dirty="0" smtClean="0"/>
              <a:t> </a:t>
            </a:r>
          </a:p>
          <a:p>
            <a:pPr marL="0" lvl="1" indent="0">
              <a:lnSpc>
                <a:spcPct val="100000"/>
              </a:lnSpc>
              <a:spcBef>
                <a:spcPts val="0"/>
              </a:spcBef>
              <a:buNone/>
              <a:tabLst>
                <a:tab pos="1828800" algn="l"/>
              </a:tabLst>
            </a:pPr>
            <a:endParaRPr lang="en-US" dirty="0" smtClean="0"/>
          </a:p>
          <a:p>
            <a:pPr marL="0" lvl="1" indent="0">
              <a:lnSpc>
                <a:spcPct val="100000"/>
              </a:lnSpc>
              <a:spcBef>
                <a:spcPts val="0"/>
              </a:spcBef>
              <a:buNone/>
              <a:tabLst>
                <a:tab pos="1828800" algn="l"/>
              </a:tabLst>
            </a:pPr>
            <a:r>
              <a:rPr lang="en-US" dirty="0" smtClean="0"/>
              <a:t>Sessions On-Demand &amp; Community</a:t>
            </a:r>
          </a:p>
        </p:txBody>
      </p:sp>
      <p:sp>
        <p:nvSpPr>
          <p:cNvPr id="48" name="Rectangle 47"/>
          <p:cNvSpPr/>
          <p:nvPr/>
        </p:nvSpPr>
        <p:spPr>
          <a:xfrm>
            <a:off x="838200" y="4474336"/>
            <a:ext cx="3733800" cy="1046440"/>
          </a:xfrm>
          <a:prstGeom prst="rect">
            <a:avLst/>
          </a:prstGeom>
        </p:spPr>
        <p:txBody>
          <a:bodyPr wrap="square">
            <a:spAutoFit/>
          </a:bodyPr>
          <a:lstStyle/>
          <a:p>
            <a:pPr lvl="0">
              <a:spcBef>
                <a:spcPts val="600"/>
              </a:spcBef>
              <a:buSzPct val="120000"/>
              <a:tabLst>
                <a:tab pos="1828800" algn="l"/>
              </a:tabLst>
              <a:defRPr/>
            </a:pPr>
            <a:r>
              <a:rPr lang="en-US" sz="2000" dirty="0" smtClean="0">
                <a:latin typeface="Calibri" pitchFamily="34" charset="0"/>
                <a:hlinkClick r:id="rId5"/>
              </a:rPr>
              <a:t>http://microsoft.com/technet</a:t>
            </a:r>
            <a:r>
              <a:rPr lang="en-US" sz="2400" b="1" dirty="0" smtClean="0">
                <a:latin typeface="Calibri" pitchFamily="34" charset="0"/>
              </a:rPr>
              <a:t>  </a:t>
            </a:r>
            <a:endParaRPr lang="en-US" sz="2400" dirty="0" smtClean="0">
              <a:latin typeface="Calibri" pitchFamily="34" charset="0"/>
            </a:endParaRPr>
          </a:p>
          <a:p>
            <a:pPr marL="0" lvl="1">
              <a:tabLst>
                <a:tab pos="1828800" algn="l"/>
              </a:tabLst>
              <a:defRPr/>
            </a:pPr>
            <a:endParaRPr lang="en-US" dirty="0" smtClean="0">
              <a:latin typeface="Calibri" pitchFamily="34" charset="0"/>
            </a:endParaRPr>
          </a:p>
          <a:p>
            <a:pPr marL="0" lvl="1">
              <a:tabLst>
                <a:tab pos="1828800" algn="l"/>
              </a:tabLst>
              <a:defRPr/>
            </a:pPr>
            <a:r>
              <a:rPr lang="en-US" dirty="0" smtClean="0">
                <a:latin typeface="Calibri" pitchFamily="34" charset="0"/>
              </a:rPr>
              <a:t>Resources for IT Professionals</a:t>
            </a:r>
          </a:p>
        </p:txBody>
      </p:sp>
      <p:pic>
        <p:nvPicPr>
          <p:cNvPr id="25" name="Picture 24" descr="TechEd_online.png"/>
          <p:cNvPicPr>
            <a:picLocks noChangeAspect="1"/>
          </p:cNvPicPr>
          <p:nvPr/>
        </p:nvPicPr>
        <p:blipFill>
          <a:blip r:embed="rId6"/>
          <a:stretch>
            <a:fillRect/>
          </a:stretch>
        </p:blipFill>
        <p:spPr bwMode="black">
          <a:xfrm>
            <a:off x="914400" y="1281128"/>
            <a:ext cx="2409825" cy="1076325"/>
          </a:xfrm>
          <a:prstGeom prst="rect">
            <a:avLst/>
          </a:prstGeom>
        </p:spPr>
      </p:pic>
      <p:sp>
        <p:nvSpPr>
          <p:cNvPr id="22" name="Rounded Rectangle 21"/>
          <p:cNvSpPr/>
          <p:nvPr/>
        </p:nvSpPr>
        <p:spPr bwMode="auto">
          <a:xfrm>
            <a:off x="4612234" y="3506886"/>
            <a:ext cx="429768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pic>
        <p:nvPicPr>
          <p:cNvPr id="27" name="Picture 26" descr="msdn_1inch_rgb.png"/>
          <p:cNvPicPr>
            <a:picLocks noChangeAspect="1"/>
          </p:cNvPicPr>
          <p:nvPr/>
        </p:nvPicPr>
        <p:blipFill>
          <a:blip r:embed="rId7"/>
          <a:stretch>
            <a:fillRect/>
          </a:stretch>
        </p:blipFill>
        <p:spPr bwMode="black">
          <a:xfrm>
            <a:off x="5457615" y="3583086"/>
            <a:ext cx="1857375" cy="942975"/>
          </a:xfrm>
          <a:prstGeom prst="rect">
            <a:avLst/>
          </a:prstGeom>
        </p:spPr>
      </p:pic>
      <p:sp>
        <p:nvSpPr>
          <p:cNvPr id="28" name="Rectangle 27"/>
          <p:cNvSpPr/>
          <p:nvPr/>
        </p:nvSpPr>
        <p:spPr>
          <a:xfrm>
            <a:off x="5457615" y="4474336"/>
            <a:ext cx="3352800" cy="1046440"/>
          </a:xfrm>
          <a:prstGeom prst="rect">
            <a:avLst/>
          </a:prstGeom>
        </p:spPr>
        <p:txBody>
          <a:bodyPr wrap="square">
            <a:spAutoFit/>
          </a:bodyPr>
          <a:lstStyle/>
          <a:p>
            <a:pPr>
              <a:spcBef>
                <a:spcPts val="600"/>
              </a:spcBef>
              <a:tabLst>
                <a:tab pos="1828800" algn="l"/>
              </a:tabLst>
            </a:pPr>
            <a:r>
              <a:rPr lang="en-US" sz="2000" dirty="0" smtClean="0">
                <a:hlinkClick r:id="rId8"/>
              </a:rPr>
              <a:t>http://microsoft.com/msdn</a:t>
            </a:r>
            <a:r>
              <a:rPr lang="en-US" sz="2400" b="1" dirty="0" smtClean="0"/>
              <a:t>  </a:t>
            </a:r>
            <a:endParaRPr lang="en-US" sz="2400" dirty="0" smtClean="0"/>
          </a:p>
          <a:p>
            <a:pPr marL="0" lvl="1" indent="0">
              <a:lnSpc>
                <a:spcPct val="100000"/>
              </a:lnSpc>
              <a:spcBef>
                <a:spcPts val="0"/>
              </a:spcBef>
              <a:buNone/>
              <a:tabLst>
                <a:tab pos="1828800" algn="l"/>
              </a:tabLst>
            </a:pPr>
            <a:endParaRPr lang="en-US" dirty="0" smtClean="0"/>
          </a:p>
          <a:p>
            <a:pPr marL="0" lvl="1" indent="0">
              <a:lnSpc>
                <a:spcPct val="100000"/>
              </a:lnSpc>
              <a:spcBef>
                <a:spcPts val="0"/>
              </a:spcBef>
              <a:buNone/>
              <a:tabLst>
                <a:tab pos="1828800" algn="l"/>
              </a:tabLst>
            </a:pPr>
            <a:r>
              <a:rPr lang="en-US" dirty="0" smtClean="0"/>
              <a:t>Resources for Developers</a:t>
            </a:r>
          </a:p>
        </p:txBody>
      </p:sp>
      <p:grpSp>
        <p:nvGrpSpPr>
          <p:cNvPr id="4" name="Group 29"/>
          <p:cNvGrpSpPr/>
          <p:nvPr/>
        </p:nvGrpSpPr>
        <p:grpSpPr>
          <a:xfrm>
            <a:off x="276225" y="3758636"/>
            <a:ext cx="457200" cy="457200"/>
            <a:chOff x="0" y="1400175"/>
            <a:chExt cx="457200" cy="457200"/>
          </a:xfrm>
        </p:grpSpPr>
        <p:sp>
          <p:nvSpPr>
            <p:cNvPr id="38" name="Oval 37"/>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9" name="Oval 38"/>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0" name="Oval 39"/>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41" name="Oval 40"/>
          <p:cNvSpPr/>
          <p:nvPr/>
        </p:nvSpPr>
        <p:spPr bwMode="auto">
          <a:xfrm>
            <a:off x="123825" y="3664111"/>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grpSp>
        <p:nvGrpSpPr>
          <p:cNvPr id="5" name="Group 43"/>
          <p:cNvGrpSpPr/>
          <p:nvPr/>
        </p:nvGrpSpPr>
        <p:grpSpPr>
          <a:xfrm>
            <a:off x="4800600" y="3758636"/>
            <a:ext cx="457200" cy="457200"/>
            <a:chOff x="0" y="1400175"/>
            <a:chExt cx="457200" cy="457200"/>
          </a:xfrm>
        </p:grpSpPr>
        <p:sp>
          <p:nvSpPr>
            <p:cNvPr id="45" name="Oval 44"/>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6" name="Oval 45"/>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50" name="Oval 49"/>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51" name="Oval 50"/>
          <p:cNvSpPr/>
          <p:nvPr/>
        </p:nvSpPr>
        <p:spPr bwMode="auto">
          <a:xfrm>
            <a:off x="4648200" y="3606236"/>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sp>
        <p:nvSpPr>
          <p:cNvPr id="35" name="Rounded Rectangle 34"/>
          <p:cNvSpPr/>
          <p:nvPr/>
        </p:nvSpPr>
        <p:spPr bwMode="auto">
          <a:xfrm>
            <a:off x="4612234" y="1178489"/>
            <a:ext cx="429768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grpSp>
        <p:nvGrpSpPr>
          <p:cNvPr id="6" name="Group 29"/>
          <p:cNvGrpSpPr/>
          <p:nvPr/>
        </p:nvGrpSpPr>
        <p:grpSpPr>
          <a:xfrm>
            <a:off x="4761140" y="1426139"/>
            <a:ext cx="457200" cy="457200"/>
            <a:chOff x="0" y="1400175"/>
            <a:chExt cx="457200" cy="457200"/>
          </a:xfrm>
        </p:grpSpPr>
        <p:sp>
          <p:nvSpPr>
            <p:cNvPr id="37" name="Oval 36"/>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3" name="Oval 42"/>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4" name="Oval 43"/>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52" name="Oval 51"/>
          <p:cNvSpPr/>
          <p:nvPr/>
        </p:nvSpPr>
        <p:spPr bwMode="auto">
          <a:xfrm>
            <a:off x="4608740" y="1273739"/>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sp>
        <p:nvSpPr>
          <p:cNvPr id="57" name="Rectangle 56"/>
          <p:cNvSpPr/>
          <p:nvPr/>
        </p:nvSpPr>
        <p:spPr>
          <a:xfrm>
            <a:off x="4629872" y="2322868"/>
            <a:ext cx="4514127" cy="954107"/>
          </a:xfrm>
          <a:prstGeom prst="rect">
            <a:avLst/>
          </a:prstGeom>
        </p:spPr>
        <p:txBody>
          <a:bodyPr wrap="square">
            <a:spAutoFit/>
          </a:bodyPr>
          <a:lstStyle/>
          <a:p>
            <a:pPr>
              <a:spcBef>
                <a:spcPts val="600"/>
              </a:spcBef>
            </a:pPr>
            <a:r>
              <a:rPr lang="en-US" sz="2000" dirty="0" smtClean="0">
                <a:hlinkClick r:id="rId9"/>
              </a:rPr>
              <a:t>www.microsoft.com/learning</a:t>
            </a:r>
            <a:r>
              <a:rPr lang="en-US" sz="2000" dirty="0" smtClean="0"/>
              <a:t>  </a:t>
            </a:r>
          </a:p>
          <a:p>
            <a:pPr marL="0" lvl="1" indent="0">
              <a:lnSpc>
                <a:spcPct val="100000"/>
              </a:lnSpc>
              <a:spcBef>
                <a:spcPts val="0"/>
              </a:spcBef>
              <a:buNone/>
              <a:tabLst>
                <a:tab pos="1828800" algn="l"/>
              </a:tabLst>
            </a:pPr>
            <a:endParaRPr lang="en-US" dirty="0" smtClean="0"/>
          </a:p>
          <a:p>
            <a:r>
              <a:rPr lang="en-US" dirty="0" smtClean="0"/>
              <a:t>Microsoft Certification &amp; Training Resources</a:t>
            </a:r>
            <a:endParaRPr lang="en-US" dirty="0"/>
          </a:p>
        </p:txBody>
      </p:sp>
      <p:sp>
        <p:nvSpPr>
          <p:cNvPr id="54" name="Title 1"/>
          <p:cNvSpPr>
            <a:spLocks noGrp="1"/>
          </p:cNvSpPr>
          <p:nvPr>
            <p:ph type="title"/>
          </p:nvPr>
        </p:nvSpPr>
        <p:spPr/>
        <p:txBody>
          <a:bodyPr vert="horz" wrap="square" lIns="0" tIns="0" rIns="0" bIns="0" rtlCol="0" anchor="t">
            <a:spAutoFit/>
          </a:bodyPr>
          <a:lstStyle/>
          <a:p>
            <a:r>
              <a:rPr/>
              <a:t>Resources</a:t>
            </a:r>
          </a:p>
        </p:txBody>
      </p:sp>
      <p:grpSp>
        <p:nvGrpSpPr>
          <p:cNvPr id="58" name="Group 57"/>
          <p:cNvGrpSpPr/>
          <p:nvPr/>
        </p:nvGrpSpPr>
        <p:grpSpPr bwMode="black">
          <a:xfrm>
            <a:off x="5457615" y="1234828"/>
            <a:ext cx="3477054" cy="771334"/>
            <a:chOff x="5561787" y="0"/>
            <a:chExt cx="3477054" cy="771334"/>
          </a:xfrm>
        </p:grpSpPr>
        <p:pic>
          <p:nvPicPr>
            <p:cNvPr id="56" name="Picture 55" descr="ms_Learning_w.eps"/>
            <p:cNvPicPr>
              <a:picLocks noChangeAspect="1"/>
            </p:cNvPicPr>
            <p:nvPr/>
          </p:nvPicPr>
          <p:blipFill>
            <a:blip r:embed="rId10"/>
            <a:srcRect l="51467"/>
            <a:stretch>
              <a:fillRect/>
            </a:stretch>
          </p:blipFill>
          <p:spPr bwMode="black">
            <a:xfrm>
              <a:off x="7257327" y="0"/>
              <a:ext cx="1781514" cy="771334"/>
            </a:xfrm>
            <a:prstGeom prst="rect">
              <a:avLst/>
            </a:prstGeom>
          </p:spPr>
        </p:pic>
        <p:pic>
          <p:nvPicPr>
            <p:cNvPr id="1026" name="Picture 2" descr="C:\Documents and Settings\Pennie\My Documents\ACERDATA (D)\Pennie's documents\MS Image\Boxshot_Logo\MICROSOFT\Microsoft Logo wht shadow.png"/>
            <p:cNvPicPr>
              <a:picLocks noChangeAspect="1" noChangeArrowheads="1"/>
            </p:cNvPicPr>
            <p:nvPr/>
          </p:nvPicPr>
          <p:blipFill>
            <a:blip r:embed="rId11"/>
            <a:srcRect/>
            <a:stretch>
              <a:fillRect/>
            </a:stretch>
          </p:blipFill>
          <p:spPr bwMode="black">
            <a:xfrm>
              <a:off x="5561787" y="254642"/>
              <a:ext cx="1693646" cy="312516"/>
            </a:xfrm>
            <a:prstGeom prst="rect">
              <a:avLst/>
            </a:prstGeom>
            <a:noFill/>
          </p:spPr>
        </p:pic>
      </p:grpSp>
      <p:sp>
        <p:nvSpPr>
          <p:cNvPr id="53" name="Rectangle 52"/>
          <p:cNvSpPr/>
          <p:nvPr/>
        </p:nvSpPr>
        <p:spPr bwMode="auto">
          <a:xfrm>
            <a:off x="-2298032" y="0"/>
            <a:ext cx="2141623" cy="3072384"/>
          </a:xfrm>
          <a:prstGeom prst="rect">
            <a:avLst/>
          </a:prstGeom>
          <a:ln w="38100">
            <a:solidFill>
              <a:srgbClr val="FFFF00"/>
            </a:solidFill>
            <a:headEnd type="none" w="med" len="med"/>
            <a:tailEnd type="none" w="med" len="med"/>
          </a:ln>
        </p:spPr>
        <p:style>
          <a:lnRef idx="0">
            <a:schemeClr val="dk1"/>
          </a:lnRef>
          <a:fillRef idx="3">
            <a:schemeClr val="dk1"/>
          </a:fillRef>
          <a:effectRef idx="3">
            <a:schemeClr val="dk1"/>
          </a:effectRef>
          <a:fontRef idx="minor">
            <a:schemeClr val="lt1"/>
          </a:fontRef>
        </p:style>
        <p:txBody>
          <a:bodyPr vert="horz" wrap="square" lIns="91436" tIns="45718" rIns="91436" bIns="45718" numCol="1" rtlCol="0" anchor="t" anchorCtr="0" compatLnSpc="1">
            <a:prstTxWarp prst="textNoShape">
              <a:avLst/>
            </a:prstTxWarp>
          </a:bodyPr>
          <a:lstStyle/>
          <a:p>
            <a:pPr defTabSz="914099" fontAlgn="base">
              <a:spcBef>
                <a:spcPct val="0"/>
              </a:spcBef>
              <a:spcAft>
                <a:spcPct val="0"/>
              </a:spcAft>
            </a:pPr>
            <a:r>
              <a:rPr lang="en-US" sz="2400" b="1" dirty="0" smtClean="0"/>
              <a:t>Required Slide</a:t>
            </a:r>
            <a:endParaRPr lang="en-US" sz="2400" b="1" dirty="0" smtClean="0">
              <a:solidFill>
                <a:srgbClr val="FFFFFF"/>
              </a:solidFill>
              <a:effectLst>
                <a:outerShdw blurRad="38100" dist="38100" dir="2700000" algn="tl">
                  <a:srgbClr val="000000">
                    <a:alpha val="43137"/>
                  </a:srgbClr>
                </a:outerShdw>
              </a:effectLst>
            </a:endParaRPr>
          </a:p>
          <a:p>
            <a:pPr defTabSz="914099" fontAlgn="base">
              <a:spcBef>
                <a:spcPct val="0"/>
              </a:spcBef>
              <a:spcAft>
                <a:spcPct val="0"/>
              </a:spcAft>
            </a:pPr>
            <a:r>
              <a:rPr lang="en-US" sz="2000" b="1" dirty="0" smtClean="0">
                <a:solidFill>
                  <a:schemeClr val="accent5"/>
                </a:solidFill>
              </a:rPr>
              <a:t>Speakers, </a:t>
            </a:r>
          </a:p>
          <a:p>
            <a:r>
              <a:rPr lang="en-US" dirty="0" smtClean="0"/>
              <a:t>TechEd 2009 is not producing </a:t>
            </a:r>
          </a:p>
          <a:p>
            <a:r>
              <a:rPr lang="en-US" dirty="0" smtClean="0"/>
              <a:t>a DVD. Please announce that </a:t>
            </a:r>
          </a:p>
          <a:p>
            <a:r>
              <a:rPr lang="en-US" dirty="0" smtClean="0"/>
              <a:t>attendees can </a:t>
            </a:r>
            <a:r>
              <a:rPr lang="en-US" b="1" dirty="0" smtClean="0"/>
              <a:t>access session </a:t>
            </a:r>
            <a:endParaRPr lang="en-US" dirty="0" smtClean="0"/>
          </a:p>
          <a:p>
            <a:r>
              <a:rPr lang="en-US" b="1" dirty="0" smtClean="0"/>
              <a:t>recordings at TechEd Online. </a:t>
            </a:r>
            <a:endParaRPr lang="en-US" dirty="0"/>
          </a:p>
        </p:txBody>
      </p:sp>
    </p:spTree>
    <p:extLst>
      <p:ext uri="{BB962C8B-B14F-4D97-AF65-F5344CB8AC3E}">
        <p14:creationId xmlns:p14="http://schemas.microsoft.com/office/powerpoint/2010/main" xmlns="" val="2334060043"/>
      </p:ext>
    </p:extLst>
  </p:cSld>
  <p:clrMapOvr>
    <a:masterClrMapping/>
  </p:clrMapOvr>
  <mc:AlternateContent xmlns:mc="http://schemas.openxmlformats.org/markup-compatibility/2006">
    <mc:Choice xmlns:p14="http://schemas.microsoft.com/office/powerpoint/2010/main" xmlns="" Requires="p14">
      <p:transition spd="slow" p14:dur="1600">
        <p14:prism isContent="1" isInverted="1"/>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0"/>
                                          </p:stCondLst>
                                        </p:cTn>
                                        <p:tgtEl>
                                          <p:spTgt spid="42"/>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gtEl>
                                        <p:attrNameLst>
                                          <p:attrName>style.visibility</p:attrName>
                                        </p:attrNameLst>
                                      </p:cBhvr>
                                      <p:to>
                                        <p:strVal val="visible"/>
                                      </p:to>
                                    </p:set>
                                  </p:childTnLst>
                                </p:cTn>
                              </p:par>
                            </p:childTnLst>
                          </p:cTn>
                        </p:par>
                        <p:par>
                          <p:cTn id="9" fill="hold">
                            <p:stCondLst>
                              <p:cond delay="0"/>
                            </p:stCondLst>
                            <p:childTnLst>
                              <p:par>
                                <p:cTn id="10" presetID="10" presetClass="exit" presetSubtype="0" fill="hold" grpId="1" nodeType="afterEffect">
                                  <p:stCondLst>
                                    <p:cond delay="200"/>
                                  </p:stCondLst>
                                  <p:childTnLst>
                                    <p:animEffect transition="out" filter="fade">
                                      <p:cBhvr>
                                        <p:cTn id="11" dur="2000"/>
                                        <p:tgtEl>
                                          <p:spTgt spid="42"/>
                                        </p:tgtEl>
                                      </p:cBhvr>
                                    </p:animEffect>
                                    <p:set>
                                      <p:cBhvr>
                                        <p:cTn id="12" dur="1" fill="hold">
                                          <p:stCondLst>
                                            <p:cond delay="1999"/>
                                          </p:stCondLst>
                                        </p:cTn>
                                        <p:tgtEl>
                                          <p:spTgt spid="42"/>
                                        </p:tgtEl>
                                        <p:attrNameLst>
                                          <p:attrName>style.visibility</p:attrName>
                                        </p:attrNameLst>
                                      </p:cBhvr>
                                      <p:to>
                                        <p:strVal val="hidden"/>
                                      </p:to>
                                    </p:set>
                                  </p:childTnLst>
                                </p:cTn>
                              </p:par>
                            </p:childTnLst>
                          </p:cTn>
                        </p:par>
                        <p:par>
                          <p:cTn id="13" fill="hold">
                            <p:stCondLst>
                              <p:cond delay="2200"/>
                            </p:stCondLst>
                            <p:childTnLst>
                              <p:par>
                                <p:cTn id="14" presetID="1" presetClass="entr" presetSubtype="0" fill="hold" grpId="0" nodeType="afterEffect">
                                  <p:stCondLst>
                                    <p:cond delay="0"/>
                                  </p:stCondLst>
                                  <p:childTnLst>
                                    <p:set>
                                      <p:cBhvr>
                                        <p:cTn id="15" dur="1" fill="hold">
                                          <p:stCondLst>
                                            <p:cond delay="0"/>
                                          </p:stCondLst>
                                        </p:cTn>
                                        <p:tgtEl>
                                          <p:spTgt spid="41"/>
                                        </p:tgtEl>
                                        <p:attrNameLst>
                                          <p:attrName>style.visibility</p:attrName>
                                        </p:attrNameLst>
                                      </p:cBhvr>
                                      <p:to>
                                        <p:strVal val="visible"/>
                                      </p:to>
                                    </p:set>
                                  </p:childTnLst>
                                </p:cTn>
                              </p:par>
                              <p:par>
                                <p:cTn id="16" presetID="1" presetClass="entr" presetSubtype="0" fill="hold" nodeType="withEffect">
                                  <p:stCondLst>
                                    <p:cond delay="0"/>
                                  </p:stCondLst>
                                  <p:childTnLst>
                                    <p:set>
                                      <p:cBhvr>
                                        <p:cTn id="17" dur="1" fill="hold">
                                          <p:stCondLst>
                                            <p:cond delay="0"/>
                                          </p:stCondLst>
                                        </p:cTn>
                                        <p:tgtEl>
                                          <p:spTgt spid="4"/>
                                        </p:tgtEl>
                                        <p:attrNameLst>
                                          <p:attrName>style.visibility</p:attrName>
                                        </p:attrNameLst>
                                      </p:cBhvr>
                                      <p:to>
                                        <p:strVal val="visible"/>
                                      </p:to>
                                    </p:set>
                                  </p:childTnLst>
                                </p:cTn>
                              </p:par>
                            </p:childTnLst>
                          </p:cTn>
                        </p:par>
                        <p:par>
                          <p:cTn id="18" fill="hold">
                            <p:stCondLst>
                              <p:cond delay="2200"/>
                            </p:stCondLst>
                            <p:childTnLst>
                              <p:par>
                                <p:cTn id="19" presetID="10" presetClass="exit" presetSubtype="0" fill="hold" grpId="1" nodeType="afterEffect">
                                  <p:stCondLst>
                                    <p:cond delay="200"/>
                                  </p:stCondLst>
                                  <p:childTnLst>
                                    <p:animEffect transition="out" filter="fade">
                                      <p:cBhvr>
                                        <p:cTn id="20" dur="2000"/>
                                        <p:tgtEl>
                                          <p:spTgt spid="41"/>
                                        </p:tgtEl>
                                      </p:cBhvr>
                                    </p:animEffect>
                                    <p:set>
                                      <p:cBhvr>
                                        <p:cTn id="21" dur="1" fill="hold">
                                          <p:stCondLst>
                                            <p:cond delay="1999"/>
                                          </p:stCondLst>
                                        </p:cTn>
                                        <p:tgtEl>
                                          <p:spTgt spid="41"/>
                                        </p:tgtEl>
                                        <p:attrNameLst>
                                          <p:attrName>style.visibility</p:attrName>
                                        </p:attrNameLst>
                                      </p:cBhvr>
                                      <p:to>
                                        <p:strVal val="hidden"/>
                                      </p:to>
                                    </p:set>
                                  </p:childTnLst>
                                </p:cTn>
                              </p:par>
                            </p:childTnLst>
                          </p:cTn>
                        </p:par>
                        <p:par>
                          <p:cTn id="22" fill="hold">
                            <p:stCondLst>
                              <p:cond delay="4400"/>
                            </p:stCondLst>
                            <p:childTnLst>
                              <p:par>
                                <p:cTn id="23" presetID="1" presetClass="entr" presetSubtype="0" fill="hold" grpId="0" nodeType="afterEffect">
                                  <p:stCondLst>
                                    <p:cond delay="0"/>
                                  </p:stCondLst>
                                  <p:childTnLst>
                                    <p:set>
                                      <p:cBhvr>
                                        <p:cTn id="24" dur="1" fill="hold">
                                          <p:stCondLst>
                                            <p:cond delay="0"/>
                                          </p:stCondLst>
                                        </p:cTn>
                                        <p:tgtEl>
                                          <p:spTgt spid="51"/>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5"/>
                                        </p:tgtEl>
                                        <p:attrNameLst>
                                          <p:attrName>style.visibility</p:attrName>
                                        </p:attrNameLst>
                                      </p:cBhvr>
                                      <p:to>
                                        <p:strVal val="visible"/>
                                      </p:to>
                                    </p:set>
                                  </p:childTnLst>
                                </p:cTn>
                              </p:par>
                            </p:childTnLst>
                          </p:cTn>
                        </p:par>
                        <p:par>
                          <p:cTn id="27" fill="hold">
                            <p:stCondLst>
                              <p:cond delay="4400"/>
                            </p:stCondLst>
                            <p:childTnLst>
                              <p:par>
                                <p:cTn id="28" presetID="10" presetClass="exit" presetSubtype="0" fill="hold" grpId="1" nodeType="afterEffect">
                                  <p:stCondLst>
                                    <p:cond delay="200"/>
                                  </p:stCondLst>
                                  <p:childTnLst>
                                    <p:animEffect transition="out" filter="fade">
                                      <p:cBhvr>
                                        <p:cTn id="29" dur="2000"/>
                                        <p:tgtEl>
                                          <p:spTgt spid="51"/>
                                        </p:tgtEl>
                                      </p:cBhvr>
                                    </p:animEffect>
                                    <p:set>
                                      <p:cBhvr>
                                        <p:cTn id="30" dur="1" fill="hold">
                                          <p:stCondLst>
                                            <p:cond delay="1999"/>
                                          </p:stCondLst>
                                        </p:cTn>
                                        <p:tgtEl>
                                          <p:spTgt spid="51"/>
                                        </p:tgtEl>
                                        <p:attrNameLst>
                                          <p:attrName>style.visibility</p:attrName>
                                        </p:attrNameLst>
                                      </p:cBhvr>
                                      <p:to>
                                        <p:strVal val="hidden"/>
                                      </p:to>
                                    </p:set>
                                  </p:childTnLst>
                                </p:cTn>
                              </p:par>
                            </p:childTnLst>
                          </p:cTn>
                        </p:par>
                        <p:par>
                          <p:cTn id="31" fill="hold">
                            <p:stCondLst>
                              <p:cond delay="6600"/>
                            </p:stCondLst>
                            <p:childTnLst>
                              <p:par>
                                <p:cTn id="32" presetID="1" presetClass="entr" presetSubtype="0" fill="hold" grpId="0" nodeType="afterEffect">
                                  <p:stCondLst>
                                    <p:cond delay="0"/>
                                  </p:stCondLst>
                                  <p:childTnLst>
                                    <p:set>
                                      <p:cBhvr>
                                        <p:cTn id="33" dur="1" fill="hold">
                                          <p:stCondLst>
                                            <p:cond delay="0"/>
                                          </p:stCondLst>
                                        </p:cTn>
                                        <p:tgtEl>
                                          <p:spTgt spid="52"/>
                                        </p:tgtEl>
                                        <p:attrNameLst>
                                          <p:attrName>style.visibility</p:attrName>
                                        </p:attrNameLst>
                                      </p:cBhvr>
                                      <p:to>
                                        <p:strVal val="visible"/>
                                      </p:to>
                                    </p:set>
                                  </p:childTnLst>
                                </p:cTn>
                              </p:par>
                              <p:par>
                                <p:cTn id="34" presetID="1" presetClass="entr" presetSubtype="0" fill="hold" nodeType="withEffect">
                                  <p:stCondLst>
                                    <p:cond delay="0"/>
                                  </p:stCondLst>
                                  <p:childTnLst>
                                    <p:set>
                                      <p:cBhvr>
                                        <p:cTn id="35" dur="1" fill="hold">
                                          <p:stCondLst>
                                            <p:cond delay="0"/>
                                          </p:stCondLst>
                                        </p:cTn>
                                        <p:tgtEl>
                                          <p:spTgt spid="6"/>
                                        </p:tgtEl>
                                        <p:attrNameLst>
                                          <p:attrName>style.visibility</p:attrName>
                                        </p:attrNameLst>
                                      </p:cBhvr>
                                      <p:to>
                                        <p:strVal val="visible"/>
                                      </p:to>
                                    </p:set>
                                  </p:childTnLst>
                                </p:cTn>
                              </p:par>
                            </p:childTnLst>
                          </p:cTn>
                        </p:par>
                        <p:par>
                          <p:cTn id="36" fill="hold">
                            <p:stCondLst>
                              <p:cond delay="6600"/>
                            </p:stCondLst>
                            <p:childTnLst>
                              <p:par>
                                <p:cTn id="37" presetID="10" presetClass="exit" presetSubtype="0" fill="hold" grpId="1" nodeType="afterEffect">
                                  <p:stCondLst>
                                    <p:cond delay="200"/>
                                  </p:stCondLst>
                                  <p:childTnLst>
                                    <p:animEffect transition="out" filter="fade">
                                      <p:cBhvr>
                                        <p:cTn id="38" dur="2000"/>
                                        <p:tgtEl>
                                          <p:spTgt spid="52"/>
                                        </p:tgtEl>
                                      </p:cBhvr>
                                    </p:animEffect>
                                    <p:set>
                                      <p:cBhvr>
                                        <p:cTn id="39" dur="1" fill="hold">
                                          <p:stCondLst>
                                            <p:cond delay="1999"/>
                                          </p:stCondLst>
                                        </p:cTn>
                                        <p:tgtEl>
                                          <p:spTgt spid="5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animBg="1"/>
      <p:bldP spid="42" grpId="1" animBg="1"/>
      <p:bldP spid="41" grpId="0" animBg="1"/>
      <p:bldP spid="41" grpId="1" animBg="1"/>
      <p:bldP spid="51" grpId="0" animBg="1"/>
      <p:bldP spid="51" grpId="1" animBg="1"/>
      <p:bldP spid="52" grpId="0" animBg="1"/>
      <p:bldP spid="52" grpId="1"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itle 15"/>
          <p:cNvSpPr>
            <a:spLocks noGrp="1"/>
          </p:cNvSpPr>
          <p:nvPr>
            <p:ph type="title"/>
          </p:nvPr>
        </p:nvSpPr>
        <p:spPr/>
        <p:txBody>
          <a:bodyPr/>
          <a:lstStyle/>
          <a:p>
            <a:r>
              <a:rPr dirty="0" smtClean="0"/>
              <a:t>Related Content</a:t>
            </a:r>
            <a:endParaRPr lang="en-US" dirty="0"/>
          </a:p>
        </p:txBody>
      </p:sp>
      <p:sp>
        <p:nvSpPr>
          <p:cNvPr id="17" name="Content Placeholder 16"/>
          <p:cNvSpPr>
            <a:spLocks noGrp="1"/>
          </p:cNvSpPr>
          <p:nvPr>
            <p:ph sz="quarter" idx="10"/>
          </p:nvPr>
        </p:nvSpPr>
        <p:spPr>
          <a:xfrm>
            <a:off x="395536" y="1052736"/>
            <a:ext cx="8385048" cy="4968552"/>
          </a:xfrm>
          <a:prstGeom prst="roundRect">
            <a:avLst>
              <a:gd name="adj" fmla="val 3791"/>
            </a:avLst>
          </a:prstGeom>
        </p:spPr>
        <p:txBody>
          <a:bodyPr lIns="90000" tIns="72000" anchor="t"/>
          <a:lstStyle/>
          <a:p>
            <a:pPr>
              <a:spcBef>
                <a:spcPts val="1200"/>
              </a:spcBef>
            </a:pPr>
            <a:r>
              <a:rPr sz="2000" b="1" dirty="0" smtClean="0"/>
              <a:t>Breakout Sessions</a:t>
            </a:r>
          </a:p>
          <a:p>
            <a:pPr marL="182563" indent="-182563">
              <a:spcBef>
                <a:spcPts val="1200"/>
              </a:spcBef>
              <a:buFont typeface="Arial" pitchFamily="34" charset="0"/>
              <a:buChar char="•"/>
            </a:pPr>
            <a:r>
              <a:rPr lang="de-DE" dirty="0" smtClean="0"/>
              <a:t>ARC201  -  11/09/2009  09:00-10:15  [</a:t>
            </a:r>
            <a:r>
              <a:rPr lang="de-DE" dirty="0"/>
              <a:t>David Chappell</a:t>
            </a:r>
            <a:r>
              <a:rPr lang="de-DE" dirty="0" smtClean="0"/>
              <a:t>]</a:t>
            </a:r>
            <a:br>
              <a:rPr lang="de-DE" dirty="0" smtClean="0"/>
            </a:br>
            <a:r>
              <a:rPr lang="de-DE" b="1" dirty="0" smtClean="0"/>
              <a:t>The Windows Azure Platform: When And Why To Use It</a:t>
            </a:r>
          </a:p>
          <a:p>
            <a:pPr marL="182563" indent="-182563">
              <a:spcBef>
                <a:spcPts val="1200"/>
              </a:spcBef>
              <a:buFont typeface="Arial" pitchFamily="34" charset="0"/>
              <a:buChar char="•"/>
            </a:pPr>
            <a:r>
              <a:rPr lang="de-DE" dirty="0" smtClean="0"/>
              <a:t>SVR202  -  </a:t>
            </a:r>
            <a:r>
              <a:rPr lang="de-DE" dirty="0"/>
              <a:t>11/10/2009  09:00-10:15  [Jan Schenk</a:t>
            </a:r>
            <a:r>
              <a:rPr lang="de-DE" dirty="0" smtClean="0"/>
              <a:t>]</a:t>
            </a:r>
            <a:br>
              <a:rPr lang="de-DE" dirty="0" smtClean="0"/>
            </a:br>
            <a:r>
              <a:rPr lang="de-DE" b="1" dirty="0" smtClean="0"/>
              <a:t>Windows Azure Flight Tour – Looking At The Clouds From Above</a:t>
            </a:r>
            <a:endParaRPr lang="de-DE" dirty="0" smtClean="0"/>
          </a:p>
          <a:p>
            <a:pPr marL="182563" indent="-182563">
              <a:spcBef>
                <a:spcPts val="1200"/>
              </a:spcBef>
              <a:buFont typeface="Arial" pitchFamily="34" charset="0"/>
              <a:buChar char="•"/>
            </a:pPr>
            <a:r>
              <a:rPr lang="de-DE" dirty="0" smtClean="0"/>
              <a:t>INT305  -  </a:t>
            </a:r>
            <a:r>
              <a:rPr lang="de-DE" dirty="0"/>
              <a:t>11/10/2009  13:30-14:45 </a:t>
            </a:r>
            <a:r>
              <a:rPr lang="de-DE" dirty="0" smtClean="0"/>
              <a:t> [</a:t>
            </a:r>
            <a:r>
              <a:rPr lang="de-DE" dirty="0"/>
              <a:t>Kurt Claeys]</a:t>
            </a:r>
            <a:r>
              <a:rPr lang="de-DE" dirty="0" smtClean="0"/>
              <a:t/>
            </a:r>
            <a:br>
              <a:rPr lang="de-DE" dirty="0" smtClean="0"/>
            </a:br>
            <a:r>
              <a:rPr lang="de-DE" b="1" dirty="0" smtClean="0"/>
              <a:t>Code Walkthrough of a Cloud Application Running on the Windows Azure Platform</a:t>
            </a:r>
            <a:endParaRPr lang="de-DE" dirty="0" smtClean="0"/>
          </a:p>
          <a:p>
            <a:pPr marL="182563" indent="-182563">
              <a:spcBef>
                <a:spcPts val="1200"/>
              </a:spcBef>
              <a:buFont typeface="Arial" pitchFamily="34" charset="0"/>
              <a:buChar char="•"/>
            </a:pPr>
            <a:r>
              <a:rPr lang="de-DE" dirty="0" smtClean="0"/>
              <a:t>DAT303  </a:t>
            </a:r>
            <a:r>
              <a:rPr lang="de-DE" smtClean="0"/>
              <a:t>-  11/11/2009  13:30-14:45  </a:t>
            </a:r>
            <a:r>
              <a:rPr lang="de-DE" dirty="0" smtClean="0"/>
              <a:t>[</a:t>
            </a:r>
            <a:r>
              <a:rPr lang="de-DE" dirty="0"/>
              <a:t>David Robinson]</a:t>
            </a:r>
            <a:r>
              <a:rPr lang="de-DE" dirty="0" smtClean="0"/>
              <a:t/>
            </a:r>
            <a:br>
              <a:rPr lang="de-DE" dirty="0" smtClean="0"/>
            </a:br>
            <a:r>
              <a:rPr lang="de-DE" b="1" dirty="0" smtClean="0"/>
              <a:t>Building Applications with Microsoft SQL Azure and Windows Azure</a:t>
            </a:r>
          </a:p>
          <a:p>
            <a:pPr marL="182563" indent="-182563">
              <a:spcBef>
                <a:spcPts val="1200"/>
              </a:spcBef>
              <a:buFont typeface="Arial" pitchFamily="34" charset="0"/>
              <a:buChar char="•"/>
            </a:pPr>
            <a:r>
              <a:rPr lang="de-DE" dirty="0" smtClean="0"/>
              <a:t>DEV304  </a:t>
            </a:r>
            <a:r>
              <a:rPr lang="de-DE" dirty="0"/>
              <a:t>-  11/11/2009  15:45-17:00  [Bhushan Nene; Grzegorz Gogolowicz]</a:t>
            </a:r>
            <a:br>
              <a:rPr lang="de-DE" dirty="0"/>
            </a:br>
            <a:r>
              <a:rPr lang="de-DE" b="1" dirty="0"/>
              <a:t>Deep Dive Into Developing Line-of-Business Applications Running In The Cloud</a:t>
            </a:r>
            <a:endParaRPr lang="de-DE" dirty="0"/>
          </a:p>
          <a:p>
            <a:pPr marL="182563" indent="-182563">
              <a:spcBef>
                <a:spcPts val="1200"/>
              </a:spcBef>
              <a:buFont typeface="Arial" pitchFamily="34" charset="0"/>
              <a:buChar char="•"/>
            </a:pPr>
            <a:endParaRPr b="1" dirty="0" smtClean="0"/>
          </a:p>
        </p:txBody>
      </p:sp>
    </p:spTree>
    <p:extLst>
      <p:ext uri="{BB962C8B-B14F-4D97-AF65-F5344CB8AC3E}">
        <p14:creationId xmlns:p14="http://schemas.microsoft.com/office/powerpoint/2010/main" xmlns="" val="642254233"/>
      </p:ext>
    </p:extLst>
  </p:cSld>
  <p:clrMapOvr>
    <a:masterClrMapping/>
  </p:clrMapOvr>
  <p:transition>
    <p:fade/>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Title 24"/>
          <p:cNvSpPr>
            <a:spLocks noGrp="1"/>
          </p:cNvSpPr>
          <p:nvPr>
            <p:ph type="title"/>
          </p:nvPr>
        </p:nvSpPr>
        <p:spPr/>
        <p:txBody>
          <a:bodyPr/>
          <a:lstStyle/>
          <a:p>
            <a:r>
              <a:rPr smtClean="0"/>
              <a:t>Track Resources</a:t>
            </a:r>
            <a:endParaRPr lang="en-US" dirty="0"/>
          </a:p>
        </p:txBody>
      </p:sp>
      <p:sp>
        <p:nvSpPr>
          <p:cNvPr id="26" name="Content Placeholder 25"/>
          <p:cNvSpPr>
            <a:spLocks noGrp="1"/>
          </p:cNvSpPr>
          <p:nvPr>
            <p:ph sz="quarter" idx="10"/>
          </p:nvPr>
        </p:nvSpPr>
        <p:spPr/>
        <p:txBody>
          <a:bodyPr/>
          <a:lstStyle/>
          <a:p>
            <a:r>
              <a:rPr lang="en-US" dirty="0">
                <a:hlinkClick r:id="rId3"/>
              </a:rPr>
              <a:t>Register for CTP Access</a:t>
            </a:r>
            <a:endParaRPr lang="en-US" dirty="0"/>
          </a:p>
        </p:txBody>
      </p:sp>
      <p:sp>
        <p:nvSpPr>
          <p:cNvPr id="27" name="Content Placeholder 26"/>
          <p:cNvSpPr>
            <a:spLocks noGrp="1"/>
          </p:cNvSpPr>
          <p:nvPr>
            <p:ph sz="quarter" idx="11"/>
          </p:nvPr>
        </p:nvSpPr>
        <p:spPr/>
        <p:txBody>
          <a:bodyPr/>
          <a:lstStyle/>
          <a:p>
            <a:r>
              <a:rPr lang="en-US" dirty="0">
                <a:hlinkClick r:id="rId4"/>
              </a:rPr>
              <a:t>SQL Azure MSDN Developer Center</a:t>
            </a:r>
            <a:endParaRPr lang="en-US" dirty="0"/>
          </a:p>
        </p:txBody>
      </p:sp>
      <p:sp>
        <p:nvSpPr>
          <p:cNvPr id="28" name="Content Placeholder 27"/>
          <p:cNvSpPr>
            <a:spLocks noGrp="1"/>
          </p:cNvSpPr>
          <p:nvPr>
            <p:ph sz="quarter" idx="12"/>
          </p:nvPr>
        </p:nvSpPr>
        <p:spPr/>
        <p:txBody>
          <a:bodyPr/>
          <a:lstStyle/>
          <a:p>
            <a:r>
              <a:rPr lang="en-US" dirty="0">
                <a:hlinkClick r:id="rId5"/>
              </a:rPr>
              <a:t>Download Azure Platform Training Kit</a:t>
            </a:r>
            <a:endParaRPr lang="en-US" dirty="0"/>
          </a:p>
        </p:txBody>
      </p:sp>
      <p:sp>
        <p:nvSpPr>
          <p:cNvPr id="29" name="Content Placeholder 28"/>
          <p:cNvSpPr>
            <a:spLocks noGrp="1"/>
          </p:cNvSpPr>
          <p:nvPr>
            <p:ph sz="quarter" idx="13"/>
          </p:nvPr>
        </p:nvSpPr>
        <p:spPr/>
        <p:txBody>
          <a:bodyPr/>
          <a:lstStyle/>
          <a:p>
            <a:r>
              <a:rPr lang="en-US" dirty="0">
                <a:hlinkClick r:id="rId6"/>
              </a:rPr>
              <a:t>SQL Azure Team Blog</a:t>
            </a:r>
            <a:endParaRPr lang="en-US" dirty="0"/>
          </a:p>
        </p:txBody>
      </p:sp>
      <p:sp>
        <p:nvSpPr>
          <p:cNvPr id="8" name="Rectangle 7"/>
          <p:cNvSpPr/>
          <p:nvPr/>
        </p:nvSpPr>
        <p:spPr bwMode="auto">
          <a:xfrm>
            <a:off x="-2298032" y="-1"/>
            <a:ext cx="2141623" cy="2587752"/>
          </a:xfrm>
          <a:prstGeom prst="rect">
            <a:avLst/>
          </a:prstGeom>
          <a:ln w="38100">
            <a:solidFill>
              <a:srgbClr val="FFFF00"/>
            </a:solidFill>
            <a:headEnd type="none" w="med" len="med"/>
            <a:tailEnd type="none" w="med" len="med"/>
          </a:ln>
        </p:spPr>
        <p:style>
          <a:lnRef idx="0">
            <a:schemeClr val="dk1"/>
          </a:lnRef>
          <a:fillRef idx="3">
            <a:schemeClr val="dk1"/>
          </a:fillRef>
          <a:effectRef idx="3">
            <a:schemeClr val="dk1"/>
          </a:effectRef>
          <a:fontRef idx="minor">
            <a:schemeClr val="lt1"/>
          </a:fontRef>
        </p:style>
        <p:txBody>
          <a:bodyPr vert="horz" wrap="square" lIns="91436" tIns="45718" rIns="91436" bIns="45718" numCol="1" rtlCol="0" anchor="t" anchorCtr="0" compatLnSpc="1">
            <a:prstTxWarp prst="textNoShape">
              <a:avLst/>
            </a:prstTxWarp>
          </a:bodyPr>
          <a:lstStyle/>
          <a:p>
            <a:pPr defTabSz="914099" fontAlgn="base">
              <a:spcBef>
                <a:spcPct val="0"/>
              </a:spcBef>
              <a:spcAft>
                <a:spcPct val="0"/>
              </a:spcAft>
            </a:pPr>
            <a:r>
              <a:rPr lang="en-US" sz="2400" b="1" dirty="0" smtClean="0"/>
              <a:t>Required Slide</a:t>
            </a:r>
            <a:endParaRPr lang="en-US" sz="2400" b="1" dirty="0" smtClean="0">
              <a:solidFill>
                <a:schemeClr val="accent5"/>
              </a:solidFill>
            </a:endParaRPr>
          </a:p>
          <a:p>
            <a:pPr defTabSz="914099" fontAlgn="base">
              <a:spcBef>
                <a:spcPct val="0"/>
              </a:spcBef>
              <a:spcAft>
                <a:spcPct val="0"/>
              </a:spcAft>
            </a:pPr>
            <a:r>
              <a:rPr lang="en-US" sz="2000" b="1" dirty="0" smtClean="0">
                <a:solidFill>
                  <a:schemeClr val="accent5"/>
                </a:solidFill>
              </a:rPr>
              <a:t>Track PMs </a:t>
            </a:r>
            <a:r>
              <a:rPr lang="en-US" dirty="0" smtClean="0"/>
              <a:t>will supply the content for this slide, </a:t>
            </a:r>
            <a:br>
              <a:rPr lang="en-US" dirty="0" smtClean="0"/>
            </a:br>
            <a:r>
              <a:rPr lang="en-US" dirty="0" smtClean="0"/>
              <a:t>which will be inserted during </a:t>
            </a:r>
            <a:br>
              <a:rPr lang="en-US" dirty="0" smtClean="0"/>
            </a:br>
            <a:r>
              <a:rPr lang="en-US" dirty="0" smtClean="0"/>
              <a:t>the final scrub.</a:t>
            </a:r>
            <a:endParaRPr lang="en-US" sz="1600" dirty="0" smtClean="0">
              <a:solidFill>
                <a:srgbClr val="FFFFFF"/>
              </a:solidFill>
              <a:effectLst>
                <a:outerShdw blurRad="38100" dist="38100" dir="2700000" algn="tl">
                  <a:srgbClr val="000000">
                    <a:alpha val="43137"/>
                  </a:srgbClr>
                </a:outerShdw>
              </a:effectLst>
              <a:latin typeface="Calibri" pitchFamily="34" charset="0"/>
            </a:endParaRPr>
          </a:p>
        </p:txBody>
      </p:sp>
    </p:spTree>
    <p:extLst>
      <p:ext uri="{BB962C8B-B14F-4D97-AF65-F5344CB8AC3E}">
        <p14:creationId xmlns:p14="http://schemas.microsoft.com/office/powerpoint/2010/main" xmlns="" val="3927963975"/>
      </p:ext>
    </p:extLst>
  </p:cSld>
  <p:clrMapOvr>
    <a:masterClrMapping/>
  </p:clrMapOvr>
  <mc:AlternateContent xmlns:mc="http://schemas.openxmlformats.org/markup-compatibility/2006">
    <mc:Choice xmlns:p14="http://schemas.microsoft.com/office/powerpoint/2010/main" xmlns="" Requires="p14">
      <p:transition spd="slow" p14:dur="1600">
        <p14:prism isContent="1" isInverted="1"/>
      </p:transition>
    </mc:Choice>
    <mc:Fallback>
      <p:transition spd="slow">
        <p:fade/>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eval.png"/>
          <p:cNvPicPr>
            <a:picLocks noChangeAspect="1"/>
          </p:cNvPicPr>
          <p:nvPr/>
        </p:nvPicPr>
        <p:blipFill>
          <a:blip r:embed="rId3"/>
          <a:stretch>
            <a:fillRect/>
          </a:stretch>
        </p:blipFill>
        <p:spPr>
          <a:xfrm>
            <a:off x="1142" y="857"/>
            <a:ext cx="9142858" cy="6857143"/>
          </a:xfrm>
          <a:prstGeom prst="rect">
            <a:avLst/>
          </a:prstGeom>
        </p:spPr>
      </p:pic>
      <p:sp>
        <p:nvSpPr>
          <p:cNvPr id="3" name="Rounded Rectangle 2"/>
          <p:cNvSpPr/>
          <p:nvPr/>
        </p:nvSpPr>
        <p:spPr bwMode="blackGray">
          <a:xfrm>
            <a:off x="41077" y="3971504"/>
            <a:ext cx="5055579" cy="2009776"/>
          </a:xfrm>
          <a:prstGeom prst="roundRect">
            <a:avLst/>
          </a:prstGeom>
          <a:noFill/>
          <a:ln w="9525">
            <a:noFill/>
            <a:miter lim="800000"/>
            <a:headEnd/>
            <a:tailEnd/>
          </a:ln>
          <a:scene3d>
            <a:camera prst="orthographicFront"/>
            <a:lightRig rig="contrasting" dir="t">
              <a:rot lat="0" lon="0" rev="7800000"/>
            </a:lightRig>
          </a:scene3d>
          <a:sp3d prstMaterial="metal">
            <a:bevelB w="0" h="0"/>
          </a:sp3d>
        </p:spPr>
        <p:txBody>
          <a:bodyPr anchor="ctr" anchorCtr="0"/>
          <a:lstStyle/>
          <a:p>
            <a:pPr defTabSz="914099" fontAlgn="base">
              <a:spcBef>
                <a:spcPct val="0"/>
              </a:spcBef>
              <a:spcAft>
                <a:spcPct val="0"/>
              </a:spcAft>
              <a:defRPr/>
            </a:pPr>
            <a:r>
              <a:rPr lang="en-US" sz="3200" dirty="0" smtClean="0">
                <a:solidFill>
                  <a:srgbClr val="FFFFFF"/>
                </a:solidFill>
                <a:effectLst>
                  <a:outerShdw blurRad="38100" dist="38100" dir="2700000" algn="tl">
                    <a:srgbClr val="000000">
                      <a:alpha val="43137"/>
                    </a:srgbClr>
                  </a:outerShdw>
                </a:effectLst>
                <a:latin typeface="Segoe" pitchFamily="34" charset="0"/>
              </a:rPr>
              <a:t>Complete an evaluation on </a:t>
            </a:r>
            <a:r>
              <a:rPr lang="en-US" sz="3200" dirty="0" err="1" smtClean="0">
                <a:solidFill>
                  <a:srgbClr val="FFFFFF"/>
                </a:solidFill>
                <a:effectLst>
                  <a:outerShdw blurRad="38100" dist="38100" dir="2700000" algn="tl">
                    <a:srgbClr val="000000">
                      <a:alpha val="43137"/>
                    </a:srgbClr>
                  </a:outerShdw>
                </a:effectLst>
                <a:latin typeface="Segoe" pitchFamily="34" charset="0"/>
              </a:rPr>
              <a:t>CommNet</a:t>
            </a:r>
            <a:r>
              <a:rPr lang="en-US" sz="3200" dirty="0" smtClean="0">
                <a:solidFill>
                  <a:srgbClr val="FFFFFF"/>
                </a:solidFill>
                <a:effectLst>
                  <a:outerShdw blurRad="38100" dist="38100" dir="2700000" algn="tl">
                    <a:srgbClr val="000000">
                      <a:alpha val="43137"/>
                    </a:srgbClr>
                  </a:outerShdw>
                </a:effectLst>
                <a:latin typeface="Segoe" pitchFamily="34" charset="0"/>
              </a:rPr>
              <a:t> and enter to win an Xbox 360 Elite!</a:t>
            </a:r>
          </a:p>
        </p:txBody>
      </p:sp>
    </p:spTree>
    <p:extLst>
      <p:ext uri="{BB962C8B-B14F-4D97-AF65-F5344CB8AC3E}">
        <p14:creationId xmlns:p14="http://schemas.microsoft.com/office/powerpoint/2010/main" xmlns="" val="1604157817"/>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childTnLst>
                                </p:cTn>
                              </p:par>
                              <p:par>
                                <p:cTn id="8" presetID="64" presetClass="path" presetSubtype="0" decel="50000" fill="hold" grpId="1" nodeType="withEffect">
                                  <p:stCondLst>
                                    <p:cond delay="0"/>
                                  </p:stCondLst>
                                  <p:childTnLst>
                                    <p:animMotion origin="layout" path="M -0.41701 -0.00138 L -2.77778E-6 -4.44444E-6 " pathEditMode="relative" rAng="0" ptsTypes="AA">
                                      <p:cBhvr>
                                        <p:cTn id="9" dur="1000" fill="hold"/>
                                        <p:tgtEl>
                                          <p:spTgt spid="3"/>
                                        </p:tgtEl>
                                        <p:attrNameLst>
                                          <p:attrName>ppt_x</p:attrName>
                                          <p:attrName>ppt_y</p:attrName>
                                        </p:attrNameLst>
                                      </p:cBhvr>
                                      <p:rCtr x="20900" y="10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3" grpId="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Microsoft logo and tagline"/>
          <p:cNvPicPr>
            <a:picLocks noChangeAspect="1" noChangeArrowheads="1"/>
          </p:cNvPicPr>
          <p:nvPr/>
        </p:nvPicPr>
        <p:blipFill>
          <a:blip r:embed="rId3"/>
          <a:stretch>
            <a:fillRect/>
          </a:stretch>
        </p:blipFill>
        <p:spPr bwMode="black">
          <a:xfrm>
            <a:off x="2286000" y="2590800"/>
            <a:ext cx="4572000" cy="986114"/>
          </a:xfrm>
          <a:prstGeom prst="rect">
            <a:avLst/>
          </a:prstGeom>
          <a:noFill/>
          <a:ln>
            <a:noFill/>
          </a:ln>
        </p:spPr>
      </p:pic>
      <p:sp>
        <p:nvSpPr>
          <p:cNvPr id="5" name="Text Box 3"/>
          <p:cNvSpPr txBox="1">
            <a:spLocks noChangeArrowheads="1"/>
          </p:cNvSpPr>
          <p:nvPr/>
        </p:nvSpPr>
        <p:spPr bwMode="blackWhite">
          <a:xfrm>
            <a:off x="967578" y="5580925"/>
            <a:ext cx="7208845" cy="461651"/>
          </a:xfrm>
          <a:prstGeom prst="rect">
            <a:avLst/>
          </a:prstGeom>
          <a:noFill/>
          <a:ln w="12700">
            <a:noFill/>
            <a:miter lim="800000"/>
            <a:headEnd type="none" w="sm" len="sm"/>
            <a:tailEnd type="none" w="sm" len="sm"/>
          </a:ln>
          <a:effectLst/>
        </p:spPr>
        <p:txBody>
          <a:bodyPr vert="horz" wrap="square" lIns="91425" tIns="45713" rIns="91425" bIns="45713" numCol="1" anchor="t" anchorCtr="0" compatLnSpc="1">
            <a:prstTxWarp prst="textNoShape">
              <a:avLst/>
            </a:prstTxWarp>
            <a:spAutoFit/>
          </a:bodyPr>
          <a:lstStyle/>
          <a:p>
            <a:pPr algn="ctr" defTabSz="914099" eaLnBrk="0" hangingPunct="0"/>
            <a:r>
              <a:rPr lang="en-US" sz="600" dirty="0">
                <a:latin typeface="Calibri" pitchFamily="34" charset="0"/>
                <a:cs typeface="Arial" charset="0"/>
              </a:rPr>
              <a:t>© </a:t>
            </a:r>
            <a:r>
              <a:rPr lang="en-US" sz="600" dirty="0" smtClean="0">
                <a:latin typeface="Calibri" pitchFamily="34" charset="0"/>
                <a:cs typeface="Arial" charset="0"/>
              </a:rPr>
              <a:t>2009 Microsoft </a:t>
            </a:r>
            <a:r>
              <a:rPr lang="en-US" sz="600" dirty="0">
                <a:latin typeface="Calibri" pitchFamily="34" charset="0"/>
                <a:cs typeface="Arial" charset="0"/>
              </a:rPr>
              <a:t>Corporation. All rights reserved. Microsoft, Windows, Windows Vista and other product names are or may be registered trademarks and/or trademarks in the U.S. and/or other countries.</a:t>
            </a:r>
          </a:p>
          <a:p>
            <a:pPr algn="ctr" defTabSz="914099" eaLnBrk="0" hangingPunct="0"/>
            <a:r>
              <a:rPr lang="en-US" sz="600" dirty="0">
                <a:latin typeface="Calibri" pitchFamily="34" charset="0"/>
                <a:cs typeface="Arial"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r>
              <a:rPr lang="en-US" sz="600" dirty="0" smtClean="0">
                <a:latin typeface="Calibri" pitchFamily="34" charset="0"/>
                <a:cs typeface="Arial" charset="0"/>
              </a:rPr>
              <a:t>MICROSOFT </a:t>
            </a:r>
            <a:r>
              <a:rPr lang="en-US" sz="600" dirty="0">
                <a:latin typeface="Calibri" pitchFamily="34" charset="0"/>
                <a:cs typeface="Arial" charset="0"/>
              </a:rPr>
              <a:t>MAKES NO WARRANTIES, EXPRESS, IMPLIED OR STATUTORY, AS TO THE INFORMATION IN THIS PRESENTATION.</a:t>
            </a:r>
          </a:p>
        </p:txBody>
      </p:sp>
      <p:sp>
        <p:nvSpPr>
          <p:cNvPr id="6" name="Rectangle 5"/>
          <p:cNvSpPr/>
          <p:nvPr/>
        </p:nvSpPr>
        <p:spPr bwMode="auto">
          <a:xfrm>
            <a:off x="-2298032" y="0"/>
            <a:ext cx="2141623" cy="794084"/>
          </a:xfrm>
          <a:prstGeom prst="rect">
            <a:avLst/>
          </a:prstGeom>
          <a:ln w="38100">
            <a:solidFill>
              <a:srgbClr val="FFFF00"/>
            </a:solidFill>
            <a:headEnd type="none" w="med" len="med"/>
            <a:tailEnd type="none" w="med" len="med"/>
          </a:ln>
        </p:spPr>
        <p:style>
          <a:lnRef idx="0">
            <a:schemeClr val="dk1"/>
          </a:lnRef>
          <a:fillRef idx="3">
            <a:schemeClr val="dk1"/>
          </a:fillRef>
          <a:effectRef idx="3">
            <a:schemeClr val="dk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400" b="1" dirty="0" smtClean="0"/>
              <a:t>Required Slide</a:t>
            </a:r>
            <a:endParaRPr lang="en-US" sz="2400" b="1" dirty="0" smtClean="0">
              <a:solidFill>
                <a:srgbClr val="FFFFFF"/>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xmlns="" val="3844064805"/>
      </p:ext>
    </p:extLst>
  </p:cSld>
  <p:clrMapOvr>
    <a:masterClrMapping/>
  </p:clrMapOvr>
  <mc:AlternateContent xmlns:mc="http://schemas.openxmlformats.org/markup-compatibility/2006">
    <mc:Choice xmlns:p14="http://schemas.microsoft.com/office/powerpoint/2010/main" xmlns="" Requires="p14">
      <p:transition spd="slow" p14:dur="1600">
        <p14:prism isContent="1" isInverted="1"/>
      </p:transition>
    </mc:Choice>
    <mc:Fallback>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1551194"/>
          </a:xfrm>
        </p:spPr>
        <p:txBody>
          <a:bodyPr/>
          <a:lstStyle/>
          <a:p>
            <a:r>
              <a:rPr lang="en-US" sz="4000" dirty="0" smtClean="0"/>
              <a:t>Building Applications with SQL Azure and Windows Azure </a:t>
            </a:r>
            <a:br>
              <a:rPr lang="en-US" sz="4000" dirty="0" smtClean="0"/>
            </a:br>
            <a:r>
              <a:rPr lang="en-US" sz="3200" dirty="0" smtClean="0">
                <a:solidFill>
                  <a:schemeClr val="tx1">
                    <a:lumMod val="85000"/>
                  </a:schemeClr>
                </a:solidFill>
              </a:rPr>
              <a:t>Session Agenda</a:t>
            </a:r>
            <a:endParaRPr lang="en-US" sz="4000" dirty="0">
              <a:solidFill>
                <a:schemeClr val="tx1">
                  <a:lumMod val="85000"/>
                </a:schemeClr>
              </a:solidFill>
            </a:endParaRPr>
          </a:p>
        </p:txBody>
      </p:sp>
      <p:sp>
        <p:nvSpPr>
          <p:cNvPr id="3" name="Text Placeholder 2"/>
          <p:cNvSpPr>
            <a:spLocks noGrp="1"/>
          </p:cNvSpPr>
          <p:nvPr>
            <p:ph idx="1"/>
          </p:nvPr>
        </p:nvSpPr>
        <p:spPr>
          <a:xfrm>
            <a:off x="381000" y="1868788"/>
            <a:ext cx="8382000" cy="4181493"/>
          </a:xfrm>
        </p:spPr>
        <p:txBody>
          <a:bodyPr/>
          <a:lstStyle/>
          <a:p>
            <a:r>
              <a:rPr lang="en-US" dirty="0" smtClean="0"/>
              <a:t>Introduction to SQL Azure</a:t>
            </a:r>
          </a:p>
          <a:p>
            <a:r>
              <a:rPr lang="en-US" dirty="0" smtClean="0"/>
              <a:t>SQL Azure Architecture</a:t>
            </a:r>
          </a:p>
          <a:p>
            <a:r>
              <a:rPr lang="en-US" dirty="0" smtClean="0"/>
              <a:t>SQL Azure Application Architectures</a:t>
            </a:r>
          </a:p>
          <a:p>
            <a:r>
              <a:rPr lang="en-US" dirty="0" smtClean="0"/>
              <a:t>Scaling out with SQL Azure</a:t>
            </a:r>
          </a:p>
        </p:txBody>
      </p:sp>
    </p:spTree>
    <p:extLst>
      <p:ext uri="{BB962C8B-B14F-4D97-AF65-F5344CB8AC3E}">
        <p14:creationId xmlns:p14="http://schemas.microsoft.com/office/powerpoint/2010/main" xmlns="" val="3937912007"/>
      </p:ext>
    </p:extLst>
  </p:cSld>
  <p:clrMapOvr>
    <a:masterClrMapping/>
  </p:clrMapOvr>
  <mc:AlternateContent xmlns:mc="http://schemas.openxmlformats.org/markup-compatibility/2006">
    <mc:Choice xmlns:p14="http://schemas.microsoft.com/office/powerpoint/2010/main" xmlns="" Requires="p14">
      <p:transition spd="slow" p14:dur="1600">
        <p14:prism isContent="1" isInverted="1"/>
      </p:transition>
    </mc:Choice>
    <mc:Fallback>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646042" cy="664797"/>
          </a:xfrm>
        </p:spPr>
        <p:txBody>
          <a:bodyPr/>
          <a:lstStyle/>
          <a:p>
            <a:r>
              <a:rPr lang="en-US" dirty="0" smtClean="0"/>
              <a:t>(Re) Introducing: SQL Azure Database</a:t>
            </a:r>
            <a:endParaRPr lang="en-US" dirty="0"/>
          </a:p>
        </p:txBody>
      </p:sp>
      <p:sp>
        <p:nvSpPr>
          <p:cNvPr id="3" name="Content Placeholder 2"/>
          <p:cNvSpPr>
            <a:spLocks noGrp="1"/>
          </p:cNvSpPr>
          <p:nvPr>
            <p:ph idx="1"/>
          </p:nvPr>
        </p:nvSpPr>
        <p:spPr>
          <a:xfrm>
            <a:off x="457200" y="2311436"/>
            <a:ext cx="8229600" cy="2133600"/>
          </a:xfrm>
        </p:spPr>
        <p:txBody>
          <a:bodyPr>
            <a:normAutofit/>
          </a:bodyPr>
          <a:lstStyle/>
          <a:p>
            <a:pPr marL="0" indent="0" algn="ctr">
              <a:buNone/>
            </a:pPr>
            <a:r>
              <a:rPr lang="en-US" dirty="0" smtClean="0">
                <a:solidFill>
                  <a:schemeClr val="tx1"/>
                </a:solidFill>
              </a:rPr>
              <a:t>What SQL Azure is…</a:t>
            </a:r>
          </a:p>
          <a:p>
            <a:pPr marL="0" indent="0" algn="ctr">
              <a:buNone/>
            </a:pPr>
            <a:r>
              <a:rPr lang="en-US" sz="2400" dirty="0" smtClean="0"/>
              <a:t>A massively scaled, multi-tenant relational database service built on commodity hardware</a:t>
            </a:r>
          </a:p>
          <a:p>
            <a:pPr marL="0" indent="0" algn="ctr">
              <a:buNone/>
            </a:pPr>
            <a:r>
              <a:rPr lang="en-US" sz="2400" dirty="0" smtClean="0"/>
              <a:t>A symmetric extension to a uniquely powerful data platform</a:t>
            </a:r>
          </a:p>
        </p:txBody>
      </p:sp>
      <p:sp>
        <p:nvSpPr>
          <p:cNvPr id="4" name="Content Placeholder 2"/>
          <p:cNvSpPr txBox="1">
            <a:spLocks/>
          </p:cNvSpPr>
          <p:nvPr/>
        </p:nvSpPr>
        <p:spPr>
          <a:xfrm>
            <a:off x="457200" y="4521235"/>
            <a:ext cx="8229600" cy="1699652"/>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Font typeface="Arial" pitchFamily="34" charset="0"/>
              <a:buNone/>
            </a:pPr>
            <a:r>
              <a:rPr lang="en-US" dirty="0" smtClean="0">
                <a:solidFill>
                  <a:schemeClr val="tx1">
                    <a:lumMod val="75000"/>
                    <a:lumOff val="25000"/>
                  </a:schemeClr>
                </a:solidFill>
              </a:rPr>
              <a:t>What it isn’t…</a:t>
            </a:r>
          </a:p>
          <a:p>
            <a:pPr marL="0" indent="0" algn="ctr">
              <a:buNone/>
            </a:pPr>
            <a:r>
              <a:rPr lang="en-US" sz="2400" dirty="0" smtClean="0">
                <a:solidFill>
                  <a:schemeClr val="accent1"/>
                </a:solidFill>
              </a:rPr>
              <a:t>Database hosting</a:t>
            </a:r>
          </a:p>
          <a:p>
            <a:pPr marL="0" indent="0" algn="ctr">
              <a:buNone/>
            </a:pPr>
            <a:r>
              <a:rPr lang="en-US" sz="2400" dirty="0" smtClean="0">
                <a:solidFill>
                  <a:schemeClr val="tx1">
                    <a:lumMod val="75000"/>
                    <a:lumOff val="25000"/>
                  </a:schemeClr>
                </a:solidFill>
              </a:rPr>
              <a:t>Done</a:t>
            </a:r>
            <a:endParaRPr lang="en-US" dirty="0">
              <a:solidFill>
                <a:schemeClr val="tx1">
                  <a:lumMod val="75000"/>
                  <a:lumOff val="25000"/>
                </a:schemeClr>
              </a:solidFill>
            </a:endParaRPr>
          </a:p>
        </p:txBody>
      </p:sp>
      <p:sp>
        <p:nvSpPr>
          <p:cNvPr id="7" name="Content Placeholder 2"/>
          <p:cNvSpPr txBox="1">
            <a:spLocks/>
          </p:cNvSpPr>
          <p:nvPr/>
        </p:nvSpPr>
        <p:spPr>
          <a:xfrm>
            <a:off x="454620" y="1275075"/>
            <a:ext cx="8229600" cy="843355"/>
          </a:xfrm>
          <a:prstGeom prst="rect">
            <a:avLst/>
          </a:prstGeom>
        </p:spPr>
        <p:txBody>
          <a:bodyPr vert="horz" lIns="91440" tIns="45720" rIns="91440" bIns="45720" rtlCol="0">
            <a:normAutofit/>
          </a:bodyPr>
          <a:lstStyle>
            <a:lvl1pPr marL="342900" indent="-342900" algn="l" defTabSz="457200" rtl="0" eaLnBrk="1" latinLnBrk="0" hangingPunct="1">
              <a:lnSpc>
                <a:spcPts val="3600"/>
              </a:lnSpc>
              <a:spcBef>
                <a:spcPct val="20000"/>
              </a:spcBef>
              <a:buFont typeface="Arial"/>
              <a:buChar char="•"/>
              <a:defRPr sz="3000" kern="1000" spc="-50">
                <a:solidFill>
                  <a:schemeClr val="tx1">
                    <a:lumMod val="75000"/>
                    <a:lumOff val="25000"/>
                  </a:schemeClr>
                </a:solidFill>
                <a:latin typeface="Arial"/>
                <a:ea typeface="+mn-ea"/>
                <a:cs typeface="Arial"/>
              </a:defRPr>
            </a:lvl1pPr>
            <a:lvl2pPr marL="742950" indent="-285750" algn="l" defTabSz="457200" rtl="0" eaLnBrk="1" latinLnBrk="0" hangingPunct="1">
              <a:lnSpc>
                <a:spcPts val="2800"/>
              </a:lnSpc>
              <a:spcBef>
                <a:spcPts val="1000"/>
              </a:spcBef>
              <a:buFont typeface="Arial"/>
              <a:buChar char="•"/>
              <a:defRPr sz="2800" kern="1000" spc="-50">
                <a:solidFill>
                  <a:schemeClr val="tx1">
                    <a:lumMod val="75000"/>
                    <a:lumOff val="25000"/>
                  </a:schemeClr>
                </a:solidFill>
                <a:latin typeface="Arial"/>
                <a:ea typeface="+mn-ea"/>
                <a:cs typeface="Arial"/>
              </a:defRPr>
            </a:lvl2pPr>
            <a:lvl3pPr marL="1143000" indent="-228600" algn="l" defTabSz="457200" rtl="0" eaLnBrk="1" latinLnBrk="0" hangingPunct="1">
              <a:spcBef>
                <a:spcPts val="700"/>
              </a:spcBef>
              <a:buFont typeface="Arial"/>
              <a:buChar char="•"/>
              <a:defRPr sz="2400" kern="1000" spc="-50">
                <a:solidFill>
                  <a:schemeClr val="tx1">
                    <a:lumMod val="75000"/>
                    <a:lumOff val="25000"/>
                  </a:schemeClr>
                </a:solidFill>
                <a:latin typeface="Arial"/>
                <a:ea typeface="+mn-ea"/>
                <a:cs typeface="Arial"/>
              </a:defRPr>
            </a:lvl3pPr>
            <a:lvl4pPr marL="1600200" indent="-228600" algn="l" defTabSz="457200" rtl="0" eaLnBrk="1" latinLnBrk="0" hangingPunct="1">
              <a:spcBef>
                <a:spcPct val="20000"/>
              </a:spcBef>
              <a:buFont typeface="Arial"/>
              <a:buChar char="•"/>
              <a:defRPr sz="2400" kern="1000" spc="-50">
                <a:solidFill>
                  <a:schemeClr val="tx1">
                    <a:lumMod val="75000"/>
                    <a:lumOff val="25000"/>
                  </a:schemeClr>
                </a:solidFill>
                <a:latin typeface="Arial"/>
                <a:ea typeface="+mn-ea"/>
                <a:cs typeface="Arial"/>
              </a:defRPr>
            </a:lvl4pPr>
            <a:lvl5pPr marL="2057400" indent="-228600" algn="l" defTabSz="457200" rtl="0" eaLnBrk="1" latinLnBrk="0" hangingPunct="1">
              <a:spcBef>
                <a:spcPct val="20000"/>
              </a:spcBef>
              <a:buFont typeface="Arial"/>
              <a:buChar char="•"/>
              <a:defRPr sz="2400" kern="1000" spc="-50">
                <a:solidFill>
                  <a:schemeClr val="tx1">
                    <a:lumMod val="75000"/>
                    <a:lumOff val="25000"/>
                  </a:schemeClr>
                </a:solidFill>
                <a:latin typeface="Arial"/>
                <a:ea typeface="+mn-ea"/>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buFont typeface="Arial"/>
              <a:buNone/>
            </a:pPr>
            <a:r>
              <a:rPr lang="en-US" dirty="0" smtClean="0"/>
              <a:t>What a long, strange trip it’s been…</a:t>
            </a:r>
          </a:p>
        </p:txBody>
      </p:sp>
    </p:spTree>
    <p:extLst>
      <p:ext uri="{BB962C8B-B14F-4D97-AF65-F5344CB8AC3E}">
        <p14:creationId xmlns:p14="http://schemas.microsoft.com/office/powerpoint/2010/main" xmlns="" val="1898897177"/>
      </p:ext>
    </p:extLst>
  </p:cSld>
  <p:clrMapOvr>
    <a:masterClrMapping/>
  </p:clrMapOvr>
  <mc:AlternateContent xmlns:mc="http://schemas.openxmlformats.org/markup-compatibility/2006">
    <mc:Choice xmlns:p14="http://schemas.microsoft.com/office/powerpoint/2010/main" xmlns="" Requires="p14">
      <p:transition spd="slow" p14:dur="1600">
        <p14:prism isContent="1" isInverted="1"/>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2000"/>
                                        <p:tgtEl>
                                          <p:spTgt spid="3">
                                            <p:txEl>
                                              <p:pRg st="1" end="1"/>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3">
                                            <p:txEl>
                                              <p:pRg st="2" end="2"/>
                                            </p:txEl>
                                          </p:spTgt>
                                        </p:tgtEl>
                                        <p:attrNameLst>
                                          <p:attrName>style.visibility</p:attrName>
                                        </p:attrNameLst>
                                      </p:cBhvr>
                                      <p:to>
                                        <p:strVal val="visible"/>
                                      </p:to>
                                    </p:set>
                                    <p:animEffect transition="in" filter="fade">
                                      <p:cBhvr>
                                        <p:cTn id="18" dur="2000"/>
                                        <p:tgtEl>
                                          <p:spTgt spid="3">
                                            <p:txEl>
                                              <p:pRg st="2" end="2"/>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4">
                                            <p:txEl>
                                              <p:pRg st="0" end="0"/>
                                            </p:txEl>
                                          </p:spTgt>
                                        </p:tgtEl>
                                        <p:attrNameLst>
                                          <p:attrName>style.visibility</p:attrName>
                                        </p:attrNameLst>
                                      </p:cBhvr>
                                      <p:to>
                                        <p:strVal val="visible"/>
                                      </p:to>
                                    </p:set>
                                    <p:animEffect transition="in" filter="fade">
                                      <p:cBhvr>
                                        <p:cTn id="23" dur="2000"/>
                                        <p:tgtEl>
                                          <p:spTgt spid="4">
                                            <p:txEl>
                                              <p:pRg st="0" end="0"/>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grpId="0" nodeType="clickEffect">
                                  <p:stCondLst>
                                    <p:cond delay="0"/>
                                  </p:stCondLst>
                                  <p:childTnLst>
                                    <p:set>
                                      <p:cBhvr>
                                        <p:cTn id="27" dur="1" fill="hold">
                                          <p:stCondLst>
                                            <p:cond delay="0"/>
                                          </p:stCondLst>
                                        </p:cTn>
                                        <p:tgtEl>
                                          <p:spTgt spid="4">
                                            <p:txEl>
                                              <p:pRg st="1" end="1"/>
                                            </p:txEl>
                                          </p:spTgt>
                                        </p:tgtEl>
                                        <p:attrNameLst>
                                          <p:attrName>style.visibility</p:attrName>
                                        </p:attrNameLst>
                                      </p:cBhvr>
                                      <p:to>
                                        <p:strVal val="visible"/>
                                      </p:to>
                                    </p:set>
                                    <p:animEffect transition="in" filter="fade">
                                      <p:cBhvr>
                                        <p:cTn id="28" dur="2000"/>
                                        <p:tgtEl>
                                          <p:spTgt spid="4">
                                            <p:txEl>
                                              <p:pRg st="1" end="1"/>
                                            </p:txEl>
                                          </p:spTgt>
                                        </p:tgtEl>
                                      </p:cBhvr>
                                    </p:animEffect>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grpId="0" nodeType="clickEffect">
                                  <p:stCondLst>
                                    <p:cond delay="0"/>
                                  </p:stCondLst>
                                  <p:childTnLst>
                                    <p:set>
                                      <p:cBhvr>
                                        <p:cTn id="32" dur="1" fill="hold">
                                          <p:stCondLst>
                                            <p:cond delay="0"/>
                                          </p:stCondLst>
                                        </p:cTn>
                                        <p:tgtEl>
                                          <p:spTgt spid="4">
                                            <p:txEl>
                                              <p:pRg st="2" end="2"/>
                                            </p:txEl>
                                          </p:spTgt>
                                        </p:tgtEl>
                                        <p:attrNameLst>
                                          <p:attrName>style.visibility</p:attrName>
                                        </p:attrNameLst>
                                      </p:cBhvr>
                                      <p:to>
                                        <p:strVal val="visible"/>
                                      </p:to>
                                    </p:set>
                                    <p:animEffect transition="in" filter="fade">
                                      <p:cBhvr>
                                        <p:cTn id="33" dur="2000"/>
                                        <p:tgtEl>
                                          <p:spTgt spid="4">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build="p" bldLvl="2"/>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Rounded Rectangle 39"/>
          <p:cNvSpPr/>
          <p:nvPr/>
        </p:nvSpPr>
        <p:spPr>
          <a:xfrm>
            <a:off x="475241" y="2434936"/>
            <a:ext cx="4073939" cy="3646336"/>
          </a:xfrm>
          <a:prstGeom prst="roundRect">
            <a:avLst/>
          </a:prstGeom>
        </p:spPr>
        <p:style>
          <a:lnRef idx="0">
            <a:schemeClr val="accent3"/>
          </a:lnRef>
          <a:fillRef idx="3">
            <a:schemeClr val="accent3"/>
          </a:fillRef>
          <a:effectRef idx="3">
            <a:schemeClr val="accent3"/>
          </a:effectRef>
          <a:fontRef idx="minor">
            <a:schemeClr val="lt1"/>
          </a:fontRef>
        </p:style>
        <p:txBody>
          <a:bodyPr rtlCol="0" anchor="ctr"/>
          <a:lstStyle/>
          <a:p>
            <a:pPr algn="ctr"/>
            <a:endParaRPr lang="en-US"/>
          </a:p>
        </p:txBody>
      </p:sp>
      <p:sp>
        <p:nvSpPr>
          <p:cNvPr id="4" name="Title 3"/>
          <p:cNvSpPr>
            <a:spLocks noGrp="1"/>
          </p:cNvSpPr>
          <p:nvPr>
            <p:ph type="title"/>
          </p:nvPr>
        </p:nvSpPr>
        <p:spPr>
          <a:xfrm>
            <a:off x="457200" y="274638"/>
            <a:ext cx="8229600" cy="964882"/>
          </a:xfrm>
        </p:spPr>
        <p:txBody>
          <a:bodyPr>
            <a:normAutofit fontScale="90000"/>
          </a:bodyPr>
          <a:lstStyle/>
          <a:p>
            <a:r>
              <a:rPr lang="en-US" sz="3900" dirty="0" smtClean="0"/>
              <a:t>Extending SQL Data Platform to Cloud</a:t>
            </a:r>
            <a:br>
              <a:rPr lang="en-US" sz="3900" dirty="0" smtClean="0"/>
            </a:br>
            <a:r>
              <a:rPr lang="en-US" sz="3900" dirty="0" smtClean="0"/>
              <a:t/>
            </a:r>
            <a:br>
              <a:rPr lang="en-US" sz="3900" dirty="0" smtClean="0"/>
            </a:br>
            <a:endParaRPr lang="en-US" sz="3900" dirty="0"/>
          </a:p>
        </p:txBody>
      </p:sp>
      <p:sp>
        <p:nvSpPr>
          <p:cNvPr id="5" name="Content Placeholder 2"/>
          <p:cNvSpPr txBox="1">
            <a:spLocks/>
          </p:cNvSpPr>
          <p:nvPr/>
        </p:nvSpPr>
        <p:spPr>
          <a:xfrm>
            <a:off x="457200" y="1058776"/>
            <a:ext cx="8229600" cy="1167064"/>
          </a:xfrm>
          <a:prstGeom prst="rect">
            <a:avLst/>
          </a:prstGeom>
        </p:spPr>
        <p:style>
          <a:lnRef idx="1">
            <a:schemeClr val="accent1"/>
          </a:lnRef>
          <a:fillRef idx="3">
            <a:schemeClr val="accent1"/>
          </a:fillRef>
          <a:effectRef idx="2">
            <a:schemeClr val="accent1"/>
          </a:effectRef>
          <a:fontRef idx="minor">
            <a:schemeClr val="lt1"/>
          </a:fontRef>
        </p:style>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dk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dk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dk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dk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dk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dk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dk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dk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dk1"/>
                </a:solidFill>
                <a:latin typeface="+mn-lt"/>
                <a:ea typeface="+mn-ea"/>
                <a:cs typeface="+mn-cs"/>
              </a:defRPr>
            </a:lvl9pPr>
          </a:lstStyle>
          <a:p>
            <a:pPr marL="0" indent="0">
              <a:lnSpc>
                <a:spcPct val="120000"/>
              </a:lnSpc>
              <a:buFont typeface="Arial" pitchFamily="34" charset="0"/>
              <a:buNone/>
            </a:pPr>
            <a:endParaRPr lang="en-US" sz="2700" dirty="0" smtClean="0"/>
          </a:p>
        </p:txBody>
      </p:sp>
      <p:sp>
        <p:nvSpPr>
          <p:cNvPr id="7" name="TextBox 6"/>
          <p:cNvSpPr txBox="1"/>
          <p:nvPr/>
        </p:nvSpPr>
        <p:spPr>
          <a:xfrm>
            <a:off x="457200" y="1082032"/>
            <a:ext cx="8229600" cy="647700"/>
          </a:xfrm>
          <a:prstGeom prst="rect">
            <a:avLst/>
          </a:prstGeom>
          <a:noFill/>
        </p:spPr>
        <p:txBody>
          <a:bodyPr wrap="square" rtlCol="0">
            <a:noAutofit/>
          </a:bodyPr>
          <a:lstStyle/>
          <a:p>
            <a:pPr>
              <a:lnSpc>
                <a:spcPct val="120000"/>
              </a:lnSpc>
            </a:pPr>
            <a:r>
              <a:rPr lang="en-US" sz="2000" i="1" dirty="0">
                <a:solidFill>
                  <a:schemeClr val="bg1"/>
                </a:solidFill>
              </a:rPr>
              <a:t>Relational Database service (Windows Azure Platform)</a:t>
            </a:r>
          </a:p>
          <a:p>
            <a:endParaRPr lang="en-US" sz="1100" dirty="0"/>
          </a:p>
        </p:txBody>
      </p:sp>
      <p:sp>
        <p:nvSpPr>
          <p:cNvPr id="8" name="TextBox 7"/>
          <p:cNvSpPr txBox="1"/>
          <p:nvPr/>
        </p:nvSpPr>
        <p:spPr>
          <a:xfrm>
            <a:off x="457200" y="1721884"/>
            <a:ext cx="8229600" cy="506692"/>
          </a:xfrm>
          <a:prstGeom prst="rect">
            <a:avLst/>
          </a:prstGeom>
          <a:noFill/>
        </p:spPr>
        <p:txBody>
          <a:bodyPr wrap="square" rtlCol="0" anchor="b" anchorCtr="0">
            <a:noAutofit/>
          </a:bodyPr>
          <a:lstStyle/>
          <a:p>
            <a:pPr algn="r">
              <a:lnSpc>
                <a:spcPct val="120000"/>
              </a:lnSpc>
            </a:pPr>
            <a:r>
              <a:rPr lang="en-US" sz="2000" i="1" dirty="0"/>
              <a:t>Key differentiator for SQL Server </a:t>
            </a:r>
            <a:r>
              <a:rPr lang="en-US" sz="2000" i="1" dirty="0" smtClean="0"/>
              <a:t>platform</a:t>
            </a:r>
            <a:endParaRPr lang="en-US" sz="2000" i="1" dirty="0"/>
          </a:p>
        </p:txBody>
      </p:sp>
      <p:sp>
        <p:nvSpPr>
          <p:cNvPr id="16" name="Content Placeholder 6"/>
          <p:cNvSpPr txBox="1">
            <a:spLocks/>
          </p:cNvSpPr>
          <p:nvPr/>
        </p:nvSpPr>
        <p:spPr>
          <a:xfrm>
            <a:off x="4812637" y="2434936"/>
            <a:ext cx="4018548" cy="2143760"/>
          </a:xfrm>
          <a:prstGeom prst="rect">
            <a:avLst/>
          </a:prstGeom>
        </p:spPr>
        <p:txBody>
          <a:bodyPr vert="horz" lIns="91440" tIns="45720" rIns="91440" bIns="45720" rtlCol="0">
            <a:noAutofit/>
          </a:bodyPr>
          <a:lstStyle/>
          <a:p>
            <a:pPr marL="171450" indent="-171450" algn="ctr"/>
            <a:r>
              <a:rPr lang="en-US" sz="2000" dirty="0">
                <a:solidFill>
                  <a:prstClr val="black"/>
                </a:solidFill>
              </a:rPr>
              <a:t>High-Level Features</a:t>
            </a:r>
          </a:p>
          <a:p>
            <a:pPr marL="285750" indent="-285750">
              <a:lnSpc>
                <a:spcPct val="70000"/>
              </a:lnSpc>
              <a:spcBef>
                <a:spcPts val="600"/>
              </a:spcBef>
              <a:buFont typeface="Wingdings" pitchFamily="2" charset="2"/>
              <a:buChar char="ü"/>
            </a:pPr>
            <a:r>
              <a:rPr lang="en-US" sz="1600" dirty="0" smtClean="0"/>
              <a:t>Self-provisioning and capacity on demand</a:t>
            </a:r>
          </a:p>
          <a:p>
            <a:pPr marL="285750" indent="-285750">
              <a:lnSpc>
                <a:spcPct val="70000"/>
              </a:lnSpc>
              <a:spcBef>
                <a:spcPts val="600"/>
              </a:spcBef>
              <a:buFont typeface="Wingdings" pitchFamily="2" charset="2"/>
              <a:buChar char="ü"/>
            </a:pPr>
            <a:r>
              <a:rPr lang="en-US" sz="1600" dirty="0" smtClean="0"/>
              <a:t>Automatic high-availability</a:t>
            </a:r>
          </a:p>
          <a:p>
            <a:pPr marL="285750" indent="-285750">
              <a:lnSpc>
                <a:spcPct val="70000"/>
              </a:lnSpc>
              <a:spcBef>
                <a:spcPts val="600"/>
              </a:spcBef>
              <a:buFont typeface="Wingdings" pitchFamily="2" charset="2"/>
              <a:buChar char="ü"/>
            </a:pPr>
            <a:r>
              <a:rPr lang="en-US" sz="1600" dirty="0" smtClean="0"/>
              <a:t>Automated management (infrastructure)</a:t>
            </a:r>
          </a:p>
          <a:p>
            <a:pPr marL="285750" indent="-285750">
              <a:lnSpc>
                <a:spcPct val="70000"/>
              </a:lnSpc>
              <a:spcBef>
                <a:spcPts val="600"/>
              </a:spcBef>
              <a:buFont typeface="Wingdings" pitchFamily="2" charset="2"/>
              <a:buChar char="ü"/>
            </a:pPr>
            <a:r>
              <a:rPr lang="en-US" sz="1600" dirty="0" smtClean="0"/>
              <a:t>Symmetry with on-premises platform</a:t>
            </a:r>
          </a:p>
          <a:p>
            <a:pPr marL="285750" indent="-285750">
              <a:lnSpc>
                <a:spcPct val="70000"/>
              </a:lnSpc>
              <a:spcBef>
                <a:spcPts val="600"/>
              </a:spcBef>
              <a:buFont typeface="Wingdings" pitchFamily="2" charset="2"/>
              <a:buChar char="ü"/>
            </a:pPr>
            <a:r>
              <a:rPr lang="en-US" sz="1600" dirty="0" smtClean="0"/>
              <a:t>Simple, flexible pricing model – pay for what you use</a:t>
            </a:r>
          </a:p>
          <a:p>
            <a:pPr marL="285750" indent="-285750">
              <a:lnSpc>
                <a:spcPct val="70000"/>
              </a:lnSpc>
              <a:spcBef>
                <a:spcPts val="600"/>
              </a:spcBef>
              <a:buFont typeface="Wingdings" pitchFamily="2" charset="2"/>
              <a:buChar char="ü"/>
            </a:pPr>
            <a:r>
              <a:rPr lang="en-US" sz="1600" dirty="0" smtClean="0"/>
              <a:t>New, differentiated capabilities…</a:t>
            </a:r>
          </a:p>
        </p:txBody>
      </p:sp>
      <p:sp>
        <p:nvSpPr>
          <p:cNvPr id="23" name="Content Placeholder 6"/>
          <p:cNvSpPr txBox="1">
            <a:spLocks/>
          </p:cNvSpPr>
          <p:nvPr/>
        </p:nvSpPr>
        <p:spPr>
          <a:xfrm>
            <a:off x="4812637" y="4645348"/>
            <a:ext cx="4018548" cy="1259840"/>
          </a:xfrm>
          <a:prstGeom prst="rect">
            <a:avLst/>
          </a:prstGeom>
        </p:spPr>
        <p:txBody>
          <a:bodyPr vert="horz" lIns="91440" tIns="45720" rIns="91440" bIns="45720" rtlCol="0">
            <a:noAutofit/>
          </a:bodyPr>
          <a:lstStyle/>
          <a:p>
            <a:pPr marL="285750" indent="-285750">
              <a:lnSpc>
                <a:spcPct val="70000"/>
              </a:lnSpc>
              <a:spcBef>
                <a:spcPts val="600"/>
              </a:spcBef>
              <a:buFont typeface="Wingdings" pitchFamily="2" charset="2"/>
              <a:buChar char="ü"/>
            </a:pPr>
            <a:r>
              <a:rPr lang="en-US" sz="1600" dirty="0" smtClean="0"/>
              <a:t>Web </a:t>
            </a:r>
            <a:r>
              <a:rPr lang="en-US" sz="1600" dirty="0"/>
              <a:t>&amp; Departmental Applications</a:t>
            </a:r>
          </a:p>
          <a:p>
            <a:pPr marL="285750" indent="-285750">
              <a:lnSpc>
                <a:spcPct val="70000"/>
              </a:lnSpc>
              <a:spcBef>
                <a:spcPts val="600"/>
              </a:spcBef>
              <a:buFont typeface="Wingdings" pitchFamily="2" charset="2"/>
              <a:buChar char="ü"/>
            </a:pPr>
            <a:r>
              <a:rPr lang="en-US" sz="1600" dirty="0" err="1"/>
              <a:t>SaaS</a:t>
            </a:r>
            <a:r>
              <a:rPr lang="en-US" sz="1600" dirty="0"/>
              <a:t> ISVs (SMB)</a:t>
            </a:r>
          </a:p>
          <a:p>
            <a:pPr marL="285750" indent="-285750">
              <a:lnSpc>
                <a:spcPct val="70000"/>
              </a:lnSpc>
              <a:spcBef>
                <a:spcPts val="600"/>
              </a:spcBef>
              <a:buFont typeface="Wingdings" pitchFamily="2" charset="2"/>
              <a:buChar char="ü"/>
            </a:pPr>
            <a:r>
              <a:rPr lang="en-US" sz="1600" dirty="0"/>
              <a:t>Enterprise SIs </a:t>
            </a:r>
            <a:endParaRPr lang="en-US" sz="1600" dirty="0" smtClean="0"/>
          </a:p>
          <a:p>
            <a:pPr algn="r">
              <a:lnSpc>
                <a:spcPct val="70000"/>
              </a:lnSpc>
              <a:spcBef>
                <a:spcPts val="1200"/>
              </a:spcBef>
            </a:pPr>
            <a:r>
              <a:rPr lang="en-US" sz="1600" b="1" dirty="0" smtClean="0"/>
              <a:t>&amp; Internal MS Properties</a:t>
            </a:r>
            <a:endParaRPr lang="en-US" sz="1600" b="1" dirty="0"/>
          </a:p>
        </p:txBody>
      </p:sp>
      <p:sp>
        <p:nvSpPr>
          <p:cNvPr id="3" name="TextBox 2"/>
          <p:cNvSpPr txBox="1"/>
          <p:nvPr/>
        </p:nvSpPr>
        <p:spPr>
          <a:xfrm>
            <a:off x="475241" y="1779627"/>
            <a:ext cx="2947737" cy="461665"/>
          </a:xfrm>
          <a:prstGeom prst="rect">
            <a:avLst/>
          </a:prstGeom>
          <a:noFill/>
        </p:spPr>
        <p:txBody>
          <a:bodyPr wrap="square" rtlCol="0">
            <a:spAutoFit/>
          </a:bodyPr>
          <a:lstStyle/>
          <a:p>
            <a:r>
              <a:rPr lang="en-US" sz="2400" b="1" spc="-100" dirty="0" smtClean="0">
                <a:solidFill>
                  <a:schemeClr val="tx1">
                    <a:lumMod val="95000"/>
                    <a:lumOff val="5000"/>
                  </a:schemeClr>
                </a:solidFill>
                <a:latin typeface="Arial"/>
                <a:ea typeface="+mj-ea"/>
                <a:cs typeface="Arial"/>
              </a:rPr>
              <a:t>SQL Azure</a:t>
            </a:r>
            <a:endParaRPr lang="en-US" sz="2400" b="1" spc="-100" dirty="0">
              <a:solidFill>
                <a:schemeClr val="tx1">
                  <a:lumMod val="95000"/>
                  <a:lumOff val="5000"/>
                </a:schemeClr>
              </a:solidFill>
              <a:latin typeface="Arial"/>
              <a:ea typeface="+mj-ea"/>
              <a:cs typeface="Arial"/>
            </a:endParaRPr>
          </a:p>
        </p:txBody>
      </p:sp>
      <p:sp>
        <p:nvSpPr>
          <p:cNvPr id="11" name="Rectangle 10"/>
          <p:cNvSpPr/>
          <p:nvPr/>
        </p:nvSpPr>
        <p:spPr>
          <a:xfrm>
            <a:off x="598605" y="3605680"/>
            <a:ext cx="2289220" cy="2172965"/>
          </a:xfrm>
          <a:prstGeom prst="rect">
            <a:avLst/>
          </a:prstGeom>
        </p:spPr>
        <p:style>
          <a:lnRef idx="0">
            <a:schemeClr val="accent4"/>
          </a:lnRef>
          <a:fillRef idx="3">
            <a:schemeClr val="accent4"/>
          </a:fillRef>
          <a:effectRef idx="3">
            <a:schemeClr val="accent4"/>
          </a:effectRef>
          <a:fontRef idx="minor">
            <a:schemeClr val="lt1"/>
          </a:fontRef>
        </p:style>
        <p:txBody>
          <a:bodyPr rtlCol="0" anchor="ctr"/>
          <a:lstStyle/>
          <a:p>
            <a:pPr algn="ctr"/>
            <a:endParaRPr lang="en-US"/>
          </a:p>
        </p:txBody>
      </p:sp>
      <p:sp>
        <p:nvSpPr>
          <p:cNvPr id="12" name="Rounded Rectangle 11"/>
          <p:cNvSpPr/>
          <p:nvPr/>
        </p:nvSpPr>
        <p:spPr>
          <a:xfrm>
            <a:off x="766991" y="3723512"/>
            <a:ext cx="1946495" cy="1004524"/>
          </a:xfrm>
          <a:prstGeom prst="roundRect">
            <a:avLst/>
          </a:prstGeom>
          <a:solidFill>
            <a:srgbClr val="3F3FF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ounded Rectangle 12"/>
          <p:cNvSpPr/>
          <p:nvPr/>
        </p:nvSpPr>
        <p:spPr>
          <a:xfrm>
            <a:off x="957694" y="2513064"/>
            <a:ext cx="1167104" cy="365031"/>
          </a:xfrm>
          <a:prstGeom prst="round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US" sz="1200" dirty="0" smtClean="0"/>
              <a:t>Browser</a:t>
            </a:r>
            <a:endParaRPr lang="en-US" dirty="0" smtClean="0"/>
          </a:p>
        </p:txBody>
      </p:sp>
      <p:sp>
        <p:nvSpPr>
          <p:cNvPr id="14" name="TextBox 13"/>
          <p:cNvSpPr txBox="1"/>
          <p:nvPr/>
        </p:nvSpPr>
        <p:spPr>
          <a:xfrm>
            <a:off x="1995589" y="5362048"/>
            <a:ext cx="1066800" cy="430887"/>
          </a:xfrm>
          <a:prstGeom prst="rect">
            <a:avLst/>
          </a:prstGeom>
          <a:noFill/>
        </p:spPr>
        <p:txBody>
          <a:bodyPr wrap="square" rtlCol="0">
            <a:spAutoFit/>
          </a:bodyPr>
          <a:lstStyle/>
          <a:p>
            <a:pPr algn="ctr"/>
            <a:r>
              <a:rPr lang="en-US" sz="1050" dirty="0" smtClean="0"/>
              <a:t>MS</a:t>
            </a:r>
          </a:p>
          <a:p>
            <a:pPr algn="ctr"/>
            <a:r>
              <a:rPr lang="en-US" sz="1050" dirty="0" smtClean="0"/>
              <a:t>Datacenter</a:t>
            </a:r>
            <a:endParaRPr lang="en-US" sz="1050" dirty="0"/>
          </a:p>
        </p:txBody>
      </p:sp>
      <p:sp>
        <p:nvSpPr>
          <p:cNvPr id="15" name="TextBox 14"/>
          <p:cNvSpPr txBox="1"/>
          <p:nvPr/>
        </p:nvSpPr>
        <p:spPr>
          <a:xfrm>
            <a:off x="702532" y="3239853"/>
            <a:ext cx="829073" cy="430887"/>
          </a:xfrm>
          <a:prstGeom prst="rect">
            <a:avLst/>
          </a:prstGeom>
          <a:noFill/>
        </p:spPr>
        <p:txBody>
          <a:bodyPr wrap="none" rtlCol="0">
            <a:spAutoFit/>
          </a:bodyPr>
          <a:lstStyle/>
          <a:p>
            <a:pPr algn="ctr"/>
            <a:r>
              <a:rPr lang="en-US" sz="1100" dirty="0" smtClean="0"/>
              <a:t>SOAP/REST</a:t>
            </a:r>
          </a:p>
          <a:p>
            <a:pPr algn="ctr"/>
            <a:r>
              <a:rPr lang="en-US" sz="1100" dirty="0" smtClean="0"/>
              <a:t>HTTP/S</a:t>
            </a:r>
            <a:endParaRPr lang="en-US" sz="1100" dirty="0"/>
          </a:p>
        </p:txBody>
      </p:sp>
      <p:sp>
        <p:nvSpPr>
          <p:cNvPr id="17" name="TextBox 16"/>
          <p:cNvSpPr txBox="1"/>
          <p:nvPr/>
        </p:nvSpPr>
        <p:spPr>
          <a:xfrm>
            <a:off x="2146427" y="2513064"/>
            <a:ext cx="2639337" cy="615553"/>
          </a:xfrm>
          <a:prstGeom prst="rect">
            <a:avLst/>
          </a:prstGeom>
          <a:noFill/>
        </p:spPr>
        <p:txBody>
          <a:bodyPr wrap="square" rtlCol="0">
            <a:spAutoFit/>
          </a:bodyPr>
          <a:lstStyle/>
          <a:p>
            <a:pPr algn="ctr"/>
            <a:r>
              <a:rPr lang="en-US" sz="2000" dirty="0" smtClean="0"/>
              <a:t>SQL Azure </a:t>
            </a:r>
          </a:p>
          <a:p>
            <a:pPr algn="ctr"/>
            <a:r>
              <a:rPr lang="en-US" sz="1400" dirty="0" smtClean="0"/>
              <a:t>(Windows Azure Compute)</a:t>
            </a:r>
            <a:endParaRPr lang="en-US" sz="2000" dirty="0"/>
          </a:p>
        </p:txBody>
      </p:sp>
      <p:sp>
        <p:nvSpPr>
          <p:cNvPr id="18" name="TextBox 17"/>
          <p:cNvSpPr txBox="1"/>
          <p:nvPr/>
        </p:nvSpPr>
        <p:spPr>
          <a:xfrm>
            <a:off x="1402778" y="4369265"/>
            <a:ext cx="1638677" cy="415498"/>
          </a:xfrm>
          <a:prstGeom prst="rect">
            <a:avLst/>
          </a:prstGeom>
          <a:noFill/>
        </p:spPr>
        <p:txBody>
          <a:bodyPr wrap="square" rtlCol="0">
            <a:spAutoFit/>
          </a:bodyPr>
          <a:lstStyle/>
          <a:p>
            <a:pPr algn="ctr"/>
            <a:r>
              <a:rPr lang="en-US" sz="1050" dirty="0" smtClean="0">
                <a:solidFill>
                  <a:schemeClr val="bg1"/>
                </a:solidFill>
              </a:rPr>
              <a:t>Windows Azure </a:t>
            </a:r>
          </a:p>
          <a:p>
            <a:pPr algn="ctr"/>
            <a:r>
              <a:rPr lang="en-US" sz="1050" dirty="0" smtClean="0">
                <a:solidFill>
                  <a:schemeClr val="bg1"/>
                </a:solidFill>
              </a:rPr>
              <a:t>Compute</a:t>
            </a:r>
            <a:endParaRPr lang="en-US" sz="1050" dirty="0">
              <a:solidFill>
                <a:schemeClr val="bg1"/>
              </a:solidFill>
            </a:endParaRPr>
          </a:p>
        </p:txBody>
      </p:sp>
      <p:sp>
        <p:nvSpPr>
          <p:cNvPr id="19" name="TextBox 18"/>
          <p:cNvSpPr txBox="1"/>
          <p:nvPr/>
        </p:nvSpPr>
        <p:spPr>
          <a:xfrm>
            <a:off x="588435" y="4716210"/>
            <a:ext cx="930063" cy="276999"/>
          </a:xfrm>
          <a:prstGeom prst="rect">
            <a:avLst/>
          </a:prstGeom>
          <a:noFill/>
        </p:spPr>
        <p:txBody>
          <a:bodyPr wrap="none" rtlCol="0">
            <a:spAutoFit/>
          </a:bodyPr>
          <a:lstStyle/>
          <a:p>
            <a:r>
              <a:rPr lang="en-US" sz="1200" b="1" dirty="0" smtClean="0"/>
              <a:t>T-SQL (TDS)</a:t>
            </a:r>
            <a:endParaRPr lang="en-US" sz="1200" b="1" dirty="0"/>
          </a:p>
        </p:txBody>
      </p:sp>
      <p:sp>
        <p:nvSpPr>
          <p:cNvPr id="20" name="Rounded Rectangle 19"/>
          <p:cNvSpPr/>
          <p:nvPr/>
        </p:nvSpPr>
        <p:spPr>
          <a:xfrm>
            <a:off x="1243397" y="3867871"/>
            <a:ext cx="887988" cy="533011"/>
          </a:xfrm>
          <a:prstGeom prst="round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sz="1200" dirty="0"/>
          </a:p>
        </p:txBody>
      </p:sp>
      <p:sp>
        <p:nvSpPr>
          <p:cNvPr id="21" name="Rounded Rectangle 20"/>
          <p:cNvSpPr/>
          <p:nvPr/>
        </p:nvSpPr>
        <p:spPr>
          <a:xfrm>
            <a:off x="1090997" y="3796948"/>
            <a:ext cx="887988" cy="533011"/>
          </a:xfrm>
          <a:prstGeom prst="round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US" sz="1200" dirty="0" smtClean="0"/>
              <a:t>App Code</a:t>
            </a:r>
          </a:p>
          <a:p>
            <a:pPr algn="ctr"/>
            <a:r>
              <a:rPr lang="en-US" sz="1200" dirty="0" smtClean="0"/>
              <a:t>(ASP.NET)</a:t>
            </a:r>
            <a:endParaRPr lang="en-US" sz="1200" dirty="0"/>
          </a:p>
        </p:txBody>
      </p:sp>
      <p:cxnSp>
        <p:nvCxnSpPr>
          <p:cNvPr id="22" name="Straight Arrow Connector 21"/>
          <p:cNvCxnSpPr>
            <a:stCxn id="21" idx="2"/>
          </p:cNvCxnSpPr>
          <p:nvPr/>
        </p:nvCxnSpPr>
        <p:spPr>
          <a:xfrm rot="16200000" flipH="1">
            <a:off x="1158645" y="4706305"/>
            <a:ext cx="758354" cy="5662"/>
          </a:xfrm>
          <a:prstGeom prst="straightConnector1">
            <a:avLst/>
          </a:prstGeom>
          <a:ln w="101600" cap="rnd">
            <a:solidFill>
              <a:srgbClr val="002060"/>
            </a:solidFill>
            <a:headEnd type="triangle" w="med" len="sm"/>
            <a:tailEnd type="triangle" w="med" len="sm"/>
          </a:ln>
        </p:spPr>
        <p:style>
          <a:lnRef idx="1">
            <a:schemeClr val="accent1"/>
          </a:lnRef>
          <a:fillRef idx="0">
            <a:schemeClr val="accent1"/>
          </a:fillRef>
          <a:effectRef idx="0">
            <a:schemeClr val="accent1"/>
          </a:effectRef>
          <a:fontRef idx="minor">
            <a:schemeClr val="tx1"/>
          </a:fontRef>
        </p:style>
      </p:cxnSp>
      <p:cxnSp>
        <p:nvCxnSpPr>
          <p:cNvPr id="24" name="Straight Arrow Connector 23"/>
          <p:cNvCxnSpPr/>
          <p:nvPr/>
        </p:nvCxnSpPr>
        <p:spPr>
          <a:xfrm flipH="1">
            <a:off x="2131385" y="5208379"/>
            <a:ext cx="1291595" cy="0"/>
          </a:xfrm>
          <a:prstGeom prst="straightConnector1">
            <a:avLst/>
          </a:prstGeom>
          <a:ln w="101600" cap="rnd">
            <a:solidFill>
              <a:srgbClr val="002060"/>
            </a:solidFill>
            <a:headEnd type="triangle" w="med" len="sm"/>
            <a:tailEnd type="triangle" w="med" len="sm"/>
          </a:ln>
        </p:spPr>
        <p:style>
          <a:lnRef idx="1">
            <a:schemeClr val="accent1"/>
          </a:lnRef>
          <a:fillRef idx="0">
            <a:schemeClr val="accent1"/>
          </a:fillRef>
          <a:effectRef idx="0">
            <a:schemeClr val="accent1"/>
          </a:effectRef>
          <a:fontRef idx="minor">
            <a:schemeClr val="tx1"/>
          </a:fontRef>
        </p:style>
      </p:cxnSp>
      <p:pic>
        <p:nvPicPr>
          <p:cNvPr id="25" name="Picture 2" descr="D:\DVD_ART34\Artwork_Imagery\Icons - Illustrations\screen captures\Project Scorecard status report.png"/>
          <p:cNvPicPr>
            <a:picLocks noChangeAspect="1" noChangeArrowheads="1"/>
          </p:cNvPicPr>
          <p:nvPr/>
        </p:nvPicPr>
        <p:blipFill>
          <a:blip r:embed="rId3" cstate="print"/>
          <a:srcRect/>
          <a:stretch>
            <a:fillRect/>
          </a:stretch>
        </p:blipFill>
        <p:spPr bwMode="auto">
          <a:xfrm>
            <a:off x="3431924" y="4797061"/>
            <a:ext cx="888912" cy="687543"/>
          </a:xfrm>
          <a:prstGeom prst="rect">
            <a:avLst/>
          </a:prstGeom>
          <a:noFill/>
        </p:spPr>
      </p:pic>
      <p:sp>
        <p:nvSpPr>
          <p:cNvPr id="26" name="TextBox 25"/>
          <p:cNvSpPr txBox="1"/>
          <p:nvPr/>
        </p:nvSpPr>
        <p:spPr>
          <a:xfrm>
            <a:off x="2910503" y="4312538"/>
            <a:ext cx="1638677" cy="415498"/>
          </a:xfrm>
          <a:prstGeom prst="rect">
            <a:avLst/>
          </a:prstGeom>
          <a:noFill/>
        </p:spPr>
        <p:txBody>
          <a:bodyPr wrap="square" rtlCol="0">
            <a:spAutoFit/>
          </a:bodyPr>
          <a:lstStyle/>
          <a:p>
            <a:pPr algn="ctr"/>
            <a:r>
              <a:rPr lang="en-US" sz="1050" dirty="0" smtClean="0"/>
              <a:t>SQL Server Report Server</a:t>
            </a:r>
          </a:p>
          <a:p>
            <a:pPr algn="ctr"/>
            <a:r>
              <a:rPr lang="en-US" sz="1050" dirty="0" smtClean="0"/>
              <a:t>(on-premises)</a:t>
            </a:r>
            <a:endParaRPr lang="en-US" sz="1050" dirty="0"/>
          </a:p>
        </p:txBody>
      </p:sp>
      <p:sp>
        <p:nvSpPr>
          <p:cNvPr id="27" name="TextBox 26"/>
          <p:cNvSpPr txBox="1"/>
          <p:nvPr/>
        </p:nvSpPr>
        <p:spPr>
          <a:xfrm>
            <a:off x="1570119" y="3238352"/>
            <a:ext cx="1306768" cy="430887"/>
          </a:xfrm>
          <a:prstGeom prst="rect">
            <a:avLst/>
          </a:prstGeom>
          <a:noFill/>
        </p:spPr>
        <p:txBody>
          <a:bodyPr wrap="none" rtlCol="0">
            <a:spAutoFit/>
          </a:bodyPr>
          <a:lstStyle/>
          <a:p>
            <a:pPr algn="ctr"/>
            <a:r>
              <a:rPr lang="en-US" sz="1100" dirty="0" smtClean="0"/>
              <a:t>Astoria/REST - EDM</a:t>
            </a:r>
          </a:p>
          <a:p>
            <a:pPr algn="ctr"/>
            <a:r>
              <a:rPr lang="en-US" sz="1100" dirty="0" smtClean="0"/>
              <a:t>HTTP/S</a:t>
            </a:r>
            <a:endParaRPr lang="en-US" sz="1100" dirty="0"/>
          </a:p>
        </p:txBody>
      </p:sp>
      <p:pic>
        <p:nvPicPr>
          <p:cNvPr id="28" name="Picture 3" descr="D:\DVD_ART34\Artwork_Imagery\Icons - Illustrations\_XML ICONS\XML Web Services front Triangle.png"/>
          <p:cNvPicPr>
            <a:picLocks noChangeAspect="1" noChangeArrowheads="1"/>
          </p:cNvPicPr>
          <p:nvPr/>
        </p:nvPicPr>
        <p:blipFill>
          <a:blip r:embed="rId4" cstate="print"/>
          <a:srcRect/>
          <a:stretch>
            <a:fillRect/>
          </a:stretch>
        </p:blipFill>
        <p:spPr bwMode="auto">
          <a:xfrm>
            <a:off x="1612198" y="3466862"/>
            <a:ext cx="376004" cy="359293"/>
          </a:xfrm>
          <a:prstGeom prst="rect">
            <a:avLst/>
          </a:prstGeom>
          <a:noFill/>
        </p:spPr>
      </p:pic>
      <p:sp>
        <p:nvSpPr>
          <p:cNvPr id="32" name="Rectangle 31"/>
          <p:cNvSpPr/>
          <p:nvPr/>
        </p:nvSpPr>
        <p:spPr>
          <a:xfrm>
            <a:off x="766992" y="5118334"/>
            <a:ext cx="1357806" cy="542484"/>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US" sz="1400" dirty="0" smtClean="0"/>
              <a:t>SQL Azure</a:t>
            </a:r>
            <a:endParaRPr lang="en-US" sz="1400" dirty="0"/>
          </a:p>
        </p:txBody>
      </p:sp>
      <p:sp>
        <p:nvSpPr>
          <p:cNvPr id="34" name="Cloud 33"/>
          <p:cNvSpPr/>
          <p:nvPr/>
        </p:nvSpPr>
        <p:spPr>
          <a:xfrm>
            <a:off x="2689424" y="5051217"/>
            <a:ext cx="514350" cy="342900"/>
          </a:xfrm>
          <a:prstGeom prst="cloud">
            <a:avLst/>
          </a:prstGeom>
          <a:solidFill>
            <a:schemeClr val="lt1">
              <a:alpha val="42000"/>
            </a:schemeClr>
          </a:solidFill>
          <a:ln w="6350"/>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35" name="Cloud 34"/>
          <p:cNvSpPr/>
          <p:nvPr/>
        </p:nvSpPr>
        <p:spPr>
          <a:xfrm>
            <a:off x="1288281" y="2965745"/>
            <a:ext cx="514350" cy="342900"/>
          </a:xfrm>
          <a:prstGeom prst="cloud">
            <a:avLst/>
          </a:prstGeom>
          <a:ln/>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cxnSp>
        <p:nvCxnSpPr>
          <p:cNvPr id="36" name="Straight Arrow Connector 35"/>
          <p:cNvCxnSpPr>
            <a:stCxn id="13" idx="2"/>
            <a:endCxn id="21" idx="0"/>
          </p:cNvCxnSpPr>
          <p:nvPr/>
        </p:nvCxnSpPr>
        <p:spPr>
          <a:xfrm flipH="1">
            <a:off x="1534991" y="2878095"/>
            <a:ext cx="6255" cy="918853"/>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sp>
        <p:nvSpPr>
          <p:cNvPr id="37" name="TextBox 36"/>
          <p:cNvSpPr txBox="1"/>
          <p:nvPr/>
        </p:nvSpPr>
        <p:spPr>
          <a:xfrm>
            <a:off x="1843023" y="4841334"/>
            <a:ext cx="930063" cy="276999"/>
          </a:xfrm>
          <a:prstGeom prst="rect">
            <a:avLst/>
          </a:prstGeom>
          <a:noFill/>
        </p:spPr>
        <p:txBody>
          <a:bodyPr wrap="none" rtlCol="0">
            <a:spAutoFit/>
          </a:bodyPr>
          <a:lstStyle/>
          <a:p>
            <a:r>
              <a:rPr lang="en-US" sz="1200" b="1" dirty="0" smtClean="0"/>
              <a:t>T-SQL (TDS)</a:t>
            </a:r>
            <a:endParaRPr lang="en-US" sz="1200" b="1" dirty="0"/>
          </a:p>
        </p:txBody>
      </p:sp>
    </p:spTree>
    <p:extLst>
      <p:ext uri="{BB962C8B-B14F-4D97-AF65-F5344CB8AC3E}">
        <p14:creationId xmlns:p14="http://schemas.microsoft.com/office/powerpoint/2010/main" xmlns="" val="1640977405"/>
      </p:ext>
    </p:extLst>
  </p:cSld>
  <p:clrMapOvr>
    <a:masterClrMapping/>
  </p:clrMapOvr>
  <mc:AlternateContent xmlns:mc="http://schemas.openxmlformats.org/markup-compatibility/2006">
    <mc:Choice xmlns:p14="http://schemas.microsoft.com/office/powerpoint/2010/main" xmlns="" Requires="p14">
      <p:transition spd="slow" p14:dur="1600">
        <p14:prism isContent="1" isInverted="1"/>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dissolve">
                                      <p:cBhvr>
                                        <p:cTn id="7" dur="500"/>
                                        <p:tgtEl>
                                          <p:spTgt spid="19"/>
                                        </p:tgtEl>
                                      </p:cBhvr>
                                    </p:animEffect>
                                  </p:childTnLst>
                                </p:cTn>
                              </p:par>
                              <p:par>
                                <p:cTn id="8" presetID="9" presetClass="entr" presetSubtype="0" fill="hold" grpId="0" nodeType="withEffect">
                                  <p:stCondLst>
                                    <p:cond delay="0"/>
                                  </p:stCondLst>
                                  <p:childTnLst>
                                    <p:set>
                                      <p:cBhvr>
                                        <p:cTn id="9" dur="1" fill="hold">
                                          <p:stCondLst>
                                            <p:cond delay="0"/>
                                          </p:stCondLst>
                                        </p:cTn>
                                        <p:tgtEl>
                                          <p:spTgt spid="37"/>
                                        </p:tgtEl>
                                        <p:attrNameLst>
                                          <p:attrName>style.visibility</p:attrName>
                                        </p:attrNameLst>
                                      </p:cBhvr>
                                      <p:to>
                                        <p:strVal val="visible"/>
                                      </p:to>
                                    </p:set>
                                    <p:animEffect transition="in" filter="dissolve">
                                      <p:cBhvr>
                                        <p:cTn id="10"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37"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SQL Azure Recap</a:t>
            </a:r>
            <a:endParaRPr lang="en-US" dirty="0"/>
          </a:p>
        </p:txBody>
      </p:sp>
      <p:sp>
        <p:nvSpPr>
          <p:cNvPr id="3" name="Content Placeholder 2"/>
          <p:cNvSpPr>
            <a:spLocks noGrp="1"/>
          </p:cNvSpPr>
          <p:nvPr>
            <p:ph idx="1"/>
          </p:nvPr>
        </p:nvSpPr>
        <p:spPr>
          <a:xfrm>
            <a:off x="457200" y="1187347"/>
            <a:ext cx="8382000" cy="3422475"/>
          </a:xfrm>
        </p:spPr>
        <p:txBody>
          <a:bodyPr/>
          <a:lstStyle/>
          <a:p>
            <a:r>
              <a:rPr lang="en-US" dirty="0" smtClean="0"/>
              <a:t>SQL Azure provides capacity on demand</a:t>
            </a:r>
          </a:p>
          <a:p>
            <a:pPr lvl="1"/>
            <a:r>
              <a:rPr lang="en-US" dirty="0" smtClean="0"/>
              <a:t>Create new server</a:t>
            </a:r>
          </a:p>
          <a:p>
            <a:pPr lvl="1"/>
            <a:r>
              <a:rPr lang="en-US" dirty="0" smtClean="0"/>
              <a:t>Create new database within existing server</a:t>
            </a:r>
          </a:p>
          <a:p>
            <a:r>
              <a:rPr lang="en-US" dirty="0" smtClean="0"/>
              <a:t>Server lifecycle controlled via Portal</a:t>
            </a:r>
          </a:p>
          <a:p>
            <a:pPr lvl="1"/>
            <a:r>
              <a:rPr lang="en-US" dirty="0" smtClean="0"/>
              <a:t>Portal login using </a:t>
            </a:r>
            <a:r>
              <a:rPr lang="en-US" dirty="0" err="1" smtClean="0"/>
              <a:t>LiveID</a:t>
            </a:r>
            <a:endParaRPr lang="en-US" dirty="0" smtClean="0"/>
          </a:p>
          <a:p>
            <a:r>
              <a:rPr lang="en-US" dirty="0" smtClean="0"/>
              <a:t>Database lifecycle via TSQL</a:t>
            </a:r>
          </a:p>
          <a:p>
            <a:pPr lvl="1"/>
            <a:r>
              <a:rPr lang="en-US" dirty="0" err="1" smtClean="0"/>
              <a:t>Auth</a:t>
            </a:r>
            <a:r>
              <a:rPr lang="en-US" dirty="0" smtClean="0"/>
              <a:t> using ‘SQL login’ over TDS+SSL</a:t>
            </a:r>
            <a:endParaRPr lang="en-US" dirty="0"/>
          </a:p>
        </p:txBody>
      </p:sp>
    </p:spTree>
    <p:extLst>
      <p:ext uri="{BB962C8B-B14F-4D97-AF65-F5344CB8AC3E}">
        <p14:creationId xmlns:p14="http://schemas.microsoft.com/office/powerpoint/2010/main" xmlns="" val="239889048"/>
      </p:ext>
    </p:extLst>
  </p:cSld>
  <p:clrMapOvr>
    <a:masterClrMapping/>
  </p:clrMapOvr>
  <p:transition>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Rectangle 29"/>
          <p:cNvSpPr/>
          <p:nvPr/>
        </p:nvSpPr>
        <p:spPr>
          <a:xfrm>
            <a:off x="0" y="939338"/>
            <a:ext cx="9144000" cy="5918662"/>
          </a:xfrm>
          <a:prstGeom prst="rect">
            <a:avLst/>
          </a:prstGeom>
        </p:spPr>
        <p:style>
          <a:lnRef idx="0">
            <a:schemeClr val="dk1"/>
          </a:lnRef>
          <a:fillRef idx="3">
            <a:schemeClr val="dk1"/>
          </a:fillRef>
          <a:effectRef idx="3">
            <a:schemeClr val="dk1"/>
          </a:effectRef>
          <a:fontRef idx="minor">
            <a:schemeClr val="lt1"/>
          </a:fontRef>
        </p:style>
        <p:txBody>
          <a:bodyPr rtlCol="0" anchor="ctr"/>
          <a:lstStyle/>
          <a:p>
            <a:pPr algn="ctr"/>
            <a:endParaRPr lang="en-US"/>
          </a:p>
        </p:txBody>
      </p:sp>
      <p:sp>
        <p:nvSpPr>
          <p:cNvPr id="4" name="Rounded Rectangle 3"/>
          <p:cNvSpPr/>
          <p:nvPr/>
        </p:nvSpPr>
        <p:spPr bwMode="auto">
          <a:xfrm>
            <a:off x="457200" y="1066800"/>
            <a:ext cx="1981200" cy="5562600"/>
          </a:xfrm>
          <a:prstGeom prst="roundRect">
            <a:avLst>
              <a:gd name="adj" fmla="val 7217"/>
            </a:avLst>
          </a:prstGeom>
          <a:gradFill rotWithShape="1">
            <a:gsLst>
              <a:gs pos="0">
                <a:srgbClr val="94B6D2">
                  <a:lumMod val="60000"/>
                  <a:lumOff val="40000"/>
                </a:srgbClr>
              </a:gs>
              <a:gs pos="35000">
                <a:srgbClr val="94B6D2">
                  <a:lumMod val="20000"/>
                  <a:lumOff val="80000"/>
                </a:srgbClr>
              </a:gs>
              <a:gs pos="100000">
                <a:srgbClr val="D8B25C">
                  <a:tint val="15000"/>
                  <a:satMod val="350000"/>
                  <a:alpha val="46000"/>
                </a:srgbClr>
              </a:gs>
            </a:gsLst>
            <a:lin ang="16200000" scaled="1"/>
          </a:gradFill>
          <a:ln w="9525" cap="flat" cmpd="sng" algn="ctr">
            <a:noFill/>
            <a:prstDash val="solid"/>
            <a:headEnd type="none" w="med" len="med"/>
            <a:tailEnd type="none" w="med" len="med"/>
          </a:ln>
          <a:effectLst/>
          <a:scene3d>
            <a:camera prst="orthographicFront">
              <a:rot lat="0" lon="0" rev="0"/>
            </a:camera>
            <a:lightRig rig="chilly" dir="t">
              <a:rot lat="0" lon="0" rev="18480000"/>
            </a:lightRig>
          </a:scene3d>
          <a:sp3d prstMaterial="clear">
            <a:bevelT h="63500"/>
          </a:sp3d>
        </p:spPr>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defRPr/>
            </a:pPr>
            <a:endParaRPr lang="en-GB" sz="2000" dirty="0" err="1" smtClean="0">
              <a:solidFill>
                <a:srgbClr val="000000"/>
              </a:solidFill>
              <a:effectLst>
                <a:outerShdw blurRad="38100" dist="38100" dir="2700000" algn="tl">
                  <a:srgbClr val="000000">
                    <a:alpha val="43137"/>
                  </a:srgbClr>
                </a:outerShdw>
              </a:effectLst>
              <a:latin typeface="Segoe" pitchFamily="34" charset="0"/>
            </a:endParaRPr>
          </a:p>
        </p:txBody>
      </p:sp>
      <p:sp>
        <p:nvSpPr>
          <p:cNvPr id="2" name="Title 1"/>
          <p:cNvSpPr>
            <a:spLocks noGrp="1"/>
          </p:cNvSpPr>
          <p:nvPr>
            <p:ph type="title"/>
          </p:nvPr>
        </p:nvSpPr>
        <p:spPr/>
        <p:txBody>
          <a:bodyPr/>
          <a:lstStyle/>
          <a:p>
            <a:r>
              <a:rPr lang="en-GB" sz="4000" dirty="0" smtClean="0"/>
              <a:t>The Microsoft Platform Stack</a:t>
            </a:r>
            <a:endParaRPr lang="en-GB" sz="4000" dirty="0"/>
          </a:p>
        </p:txBody>
      </p:sp>
      <p:sp>
        <p:nvSpPr>
          <p:cNvPr id="5" name="Rounded Rectangle 4"/>
          <p:cNvSpPr/>
          <p:nvPr/>
        </p:nvSpPr>
        <p:spPr bwMode="auto">
          <a:xfrm>
            <a:off x="2667000" y="1066800"/>
            <a:ext cx="1981200" cy="5562600"/>
          </a:xfrm>
          <a:prstGeom prst="roundRect">
            <a:avLst>
              <a:gd name="adj" fmla="val 7217"/>
            </a:avLst>
          </a:prstGeom>
          <a:gradFill rotWithShape="1">
            <a:gsLst>
              <a:gs pos="0">
                <a:srgbClr val="94B6D2">
                  <a:lumMod val="60000"/>
                  <a:lumOff val="40000"/>
                </a:srgbClr>
              </a:gs>
              <a:gs pos="35000">
                <a:srgbClr val="94B6D2">
                  <a:lumMod val="20000"/>
                  <a:lumOff val="80000"/>
                </a:srgbClr>
              </a:gs>
              <a:gs pos="100000">
                <a:srgbClr val="D8B25C">
                  <a:tint val="15000"/>
                  <a:satMod val="350000"/>
                  <a:alpha val="46000"/>
                </a:srgbClr>
              </a:gs>
            </a:gsLst>
            <a:lin ang="16200000" scaled="1"/>
          </a:gradFill>
          <a:ln w="9525" cap="flat" cmpd="sng" algn="ctr">
            <a:noFill/>
            <a:prstDash val="solid"/>
            <a:headEnd type="none" w="med" len="med"/>
            <a:tailEnd type="none" w="med" len="med"/>
          </a:ln>
          <a:effectLst/>
          <a:scene3d>
            <a:camera prst="orthographicFront">
              <a:rot lat="0" lon="0" rev="0"/>
            </a:camera>
            <a:lightRig rig="chilly" dir="t">
              <a:rot lat="0" lon="0" rev="18480000"/>
            </a:lightRig>
          </a:scene3d>
          <a:sp3d prstMaterial="clear">
            <a:bevelT h="63500"/>
          </a:sp3d>
        </p:spPr>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defRPr/>
            </a:pPr>
            <a:endParaRPr lang="en-GB" sz="2000" dirty="0" err="1" smtClean="0">
              <a:solidFill>
                <a:srgbClr val="000000"/>
              </a:solidFill>
              <a:effectLst>
                <a:outerShdw blurRad="38100" dist="38100" dir="2700000" algn="tl">
                  <a:srgbClr val="000000">
                    <a:alpha val="43137"/>
                  </a:srgbClr>
                </a:outerShdw>
              </a:effectLst>
              <a:latin typeface="Segoe" pitchFamily="34" charset="0"/>
            </a:endParaRPr>
          </a:p>
        </p:txBody>
      </p:sp>
      <p:sp>
        <p:nvSpPr>
          <p:cNvPr id="6" name="Rounded Rectangle 5"/>
          <p:cNvSpPr/>
          <p:nvPr/>
        </p:nvSpPr>
        <p:spPr bwMode="auto">
          <a:xfrm>
            <a:off x="4876800" y="1066800"/>
            <a:ext cx="1981200" cy="5562600"/>
          </a:xfrm>
          <a:prstGeom prst="roundRect">
            <a:avLst>
              <a:gd name="adj" fmla="val 7217"/>
            </a:avLst>
          </a:prstGeom>
          <a:gradFill rotWithShape="1">
            <a:gsLst>
              <a:gs pos="0">
                <a:srgbClr val="94B6D2">
                  <a:lumMod val="60000"/>
                  <a:lumOff val="40000"/>
                </a:srgbClr>
              </a:gs>
              <a:gs pos="35000">
                <a:srgbClr val="94B6D2">
                  <a:lumMod val="20000"/>
                  <a:lumOff val="80000"/>
                </a:srgbClr>
              </a:gs>
              <a:gs pos="100000">
                <a:srgbClr val="D8B25C">
                  <a:tint val="15000"/>
                  <a:satMod val="350000"/>
                  <a:alpha val="46000"/>
                </a:srgbClr>
              </a:gs>
            </a:gsLst>
            <a:lin ang="16200000" scaled="1"/>
          </a:gradFill>
          <a:ln w="9525" cap="flat" cmpd="sng" algn="ctr">
            <a:noFill/>
            <a:prstDash val="solid"/>
            <a:headEnd type="none" w="med" len="med"/>
            <a:tailEnd type="none" w="med" len="med"/>
          </a:ln>
          <a:effectLst/>
          <a:scene3d>
            <a:camera prst="orthographicFront">
              <a:rot lat="0" lon="0" rev="0"/>
            </a:camera>
            <a:lightRig rig="chilly" dir="t">
              <a:rot lat="0" lon="0" rev="18480000"/>
            </a:lightRig>
          </a:scene3d>
          <a:sp3d prstMaterial="clear">
            <a:bevelT h="63500"/>
          </a:sp3d>
        </p:spPr>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defRPr/>
            </a:pPr>
            <a:endParaRPr lang="en-GB" sz="2000" dirty="0" err="1" smtClean="0">
              <a:solidFill>
                <a:srgbClr val="000000"/>
              </a:solidFill>
              <a:effectLst>
                <a:outerShdw blurRad="38100" dist="38100" dir="2700000" algn="tl">
                  <a:srgbClr val="000000">
                    <a:alpha val="43137"/>
                  </a:srgbClr>
                </a:outerShdw>
              </a:effectLst>
              <a:latin typeface="Segoe" pitchFamily="34" charset="0"/>
            </a:endParaRPr>
          </a:p>
        </p:txBody>
      </p:sp>
      <p:sp>
        <p:nvSpPr>
          <p:cNvPr id="7" name="Rounded Rectangle 6"/>
          <p:cNvSpPr/>
          <p:nvPr/>
        </p:nvSpPr>
        <p:spPr bwMode="auto">
          <a:xfrm>
            <a:off x="7086600" y="1066800"/>
            <a:ext cx="1981200" cy="5562600"/>
          </a:xfrm>
          <a:prstGeom prst="roundRect">
            <a:avLst>
              <a:gd name="adj" fmla="val 7217"/>
            </a:avLst>
          </a:prstGeom>
          <a:gradFill rotWithShape="1">
            <a:gsLst>
              <a:gs pos="0">
                <a:srgbClr val="94B6D2">
                  <a:lumMod val="60000"/>
                  <a:lumOff val="40000"/>
                </a:srgbClr>
              </a:gs>
              <a:gs pos="35000">
                <a:srgbClr val="94B6D2">
                  <a:lumMod val="20000"/>
                  <a:lumOff val="80000"/>
                </a:srgbClr>
              </a:gs>
              <a:gs pos="100000">
                <a:srgbClr val="D8B25C">
                  <a:tint val="15000"/>
                  <a:satMod val="350000"/>
                  <a:alpha val="46000"/>
                </a:srgbClr>
              </a:gs>
            </a:gsLst>
            <a:lin ang="16200000" scaled="1"/>
          </a:gradFill>
          <a:ln w="9525" cap="flat" cmpd="sng" algn="ctr">
            <a:noFill/>
            <a:prstDash val="solid"/>
            <a:headEnd type="none" w="med" len="med"/>
            <a:tailEnd type="none" w="med" len="med"/>
          </a:ln>
          <a:effectLst/>
          <a:scene3d>
            <a:camera prst="orthographicFront">
              <a:rot lat="0" lon="0" rev="0"/>
            </a:camera>
            <a:lightRig rig="chilly" dir="t">
              <a:rot lat="0" lon="0" rev="18480000"/>
            </a:lightRig>
          </a:scene3d>
          <a:sp3d prstMaterial="clear">
            <a:bevelT h="63500"/>
          </a:sp3d>
        </p:spPr>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defRPr/>
            </a:pPr>
            <a:endParaRPr lang="en-GB" sz="2000" dirty="0" err="1" smtClean="0">
              <a:solidFill>
                <a:srgbClr val="000000"/>
              </a:solidFill>
              <a:effectLst>
                <a:outerShdw blurRad="38100" dist="38100" dir="2700000" algn="tl">
                  <a:srgbClr val="000000">
                    <a:alpha val="43137"/>
                  </a:srgbClr>
                </a:outerShdw>
              </a:effectLst>
              <a:latin typeface="Segoe" pitchFamily="34" charset="0"/>
            </a:endParaRPr>
          </a:p>
        </p:txBody>
      </p:sp>
      <p:sp>
        <p:nvSpPr>
          <p:cNvPr id="8" name="Rounded Rectangle 7"/>
          <p:cNvSpPr/>
          <p:nvPr/>
        </p:nvSpPr>
        <p:spPr bwMode="auto">
          <a:xfrm>
            <a:off x="76200" y="5334000"/>
            <a:ext cx="8991600" cy="1295400"/>
          </a:xfrm>
          <a:prstGeom prst="roundRect">
            <a:avLst>
              <a:gd name="adj" fmla="val 7217"/>
            </a:avLst>
          </a:prstGeom>
          <a:gradFill rotWithShape="1">
            <a:gsLst>
              <a:gs pos="0">
                <a:srgbClr val="94B6D2">
                  <a:lumMod val="60000"/>
                  <a:lumOff val="40000"/>
                </a:srgbClr>
              </a:gs>
              <a:gs pos="35000">
                <a:srgbClr val="94B6D2">
                  <a:lumMod val="20000"/>
                  <a:lumOff val="80000"/>
                </a:srgbClr>
              </a:gs>
              <a:gs pos="100000">
                <a:srgbClr val="D8B25C">
                  <a:tint val="15000"/>
                  <a:satMod val="350000"/>
                  <a:alpha val="46000"/>
                </a:srgbClr>
              </a:gs>
            </a:gsLst>
            <a:lin ang="16200000" scaled="1"/>
          </a:gradFill>
          <a:ln w="9525" cap="flat" cmpd="sng" algn="ctr">
            <a:noFill/>
            <a:prstDash val="solid"/>
            <a:headEnd type="none" w="med" len="med"/>
            <a:tailEnd type="none" w="med" len="med"/>
          </a:ln>
          <a:effectLst/>
          <a:scene3d>
            <a:camera prst="orthographicFront">
              <a:rot lat="0" lon="0" rev="0"/>
            </a:camera>
            <a:lightRig rig="chilly" dir="t">
              <a:rot lat="0" lon="0" rev="18480000"/>
            </a:lightRig>
          </a:scene3d>
          <a:sp3d prstMaterial="clear">
            <a:bevelT h="63500"/>
          </a:sp3d>
        </p:spPr>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defRPr/>
            </a:pPr>
            <a:endParaRPr lang="en-GB" sz="2000" dirty="0" err="1" smtClean="0">
              <a:solidFill>
                <a:srgbClr val="000000"/>
              </a:solidFill>
              <a:effectLst>
                <a:outerShdw blurRad="38100" dist="38100" dir="2700000" algn="tl">
                  <a:srgbClr val="000000">
                    <a:alpha val="43137"/>
                  </a:srgbClr>
                </a:outerShdw>
              </a:effectLst>
              <a:latin typeface="Segoe" pitchFamily="34" charset="0"/>
            </a:endParaRPr>
          </a:p>
        </p:txBody>
      </p:sp>
      <p:sp>
        <p:nvSpPr>
          <p:cNvPr id="9" name="Rounded Rectangle 8"/>
          <p:cNvSpPr/>
          <p:nvPr/>
        </p:nvSpPr>
        <p:spPr bwMode="auto">
          <a:xfrm>
            <a:off x="76200" y="3914775"/>
            <a:ext cx="8991600" cy="1295400"/>
          </a:xfrm>
          <a:prstGeom prst="roundRect">
            <a:avLst>
              <a:gd name="adj" fmla="val 7217"/>
            </a:avLst>
          </a:prstGeom>
          <a:gradFill rotWithShape="1">
            <a:gsLst>
              <a:gs pos="0">
                <a:srgbClr val="94B6D2">
                  <a:lumMod val="60000"/>
                  <a:lumOff val="40000"/>
                </a:srgbClr>
              </a:gs>
              <a:gs pos="35000">
                <a:srgbClr val="94B6D2">
                  <a:lumMod val="20000"/>
                  <a:lumOff val="80000"/>
                </a:srgbClr>
              </a:gs>
              <a:gs pos="100000">
                <a:srgbClr val="D8B25C">
                  <a:tint val="15000"/>
                  <a:satMod val="350000"/>
                  <a:alpha val="46000"/>
                </a:srgbClr>
              </a:gs>
            </a:gsLst>
            <a:lin ang="16200000" scaled="1"/>
          </a:gradFill>
          <a:ln w="9525" cap="flat" cmpd="sng" algn="ctr">
            <a:noFill/>
            <a:prstDash val="solid"/>
            <a:headEnd type="none" w="med" len="med"/>
            <a:tailEnd type="none" w="med" len="med"/>
          </a:ln>
          <a:effectLst/>
          <a:scene3d>
            <a:camera prst="orthographicFront">
              <a:rot lat="0" lon="0" rev="0"/>
            </a:camera>
            <a:lightRig rig="chilly" dir="t">
              <a:rot lat="0" lon="0" rev="18480000"/>
            </a:lightRig>
          </a:scene3d>
          <a:sp3d prstMaterial="clear">
            <a:bevelT h="63500"/>
          </a:sp3d>
        </p:spPr>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defRPr/>
            </a:pPr>
            <a:endParaRPr lang="en-GB" sz="2000" dirty="0" err="1" smtClean="0">
              <a:solidFill>
                <a:srgbClr val="000000"/>
              </a:solidFill>
              <a:effectLst>
                <a:outerShdw blurRad="38100" dist="38100" dir="2700000" algn="tl">
                  <a:srgbClr val="000000">
                    <a:alpha val="43137"/>
                  </a:srgbClr>
                </a:outerShdw>
              </a:effectLst>
              <a:latin typeface="Segoe" pitchFamily="34" charset="0"/>
            </a:endParaRPr>
          </a:p>
        </p:txBody>
      </p:sp>
      <p:sp>
        <p:nvSpPr>
          <p:cNvPr id="10" name="Rounded Rectangle 9"/>
          <p:cNvSpPr/>
          <p:nvPr/>
        </p:nvSpPr>
        <p:spPr bwMode="auto">
          <a:xfrm>
            <a:off x="76200" y="2486717"/>
            <a:ext cx="8991600" cy="1295400"/>
          </a:xfrm>
          <a:prstGeom prst="roundRect">
            <a:avLst>
              <a:gd name="adj" fmla="val 7217"/>
            </a:avLst>
          </a:prstGeom>
          <a:gradFill rotWithShape="1">
            <a:gsLst>
              <a:gs pos="0">
                <a:srgbClr val="94B6D2">
                  <a:lumMod val="60000"/>
                  <a:lumOff val="40000"/>
                </a:srgbClr>
              </a:gs>
              <a:gs pos="35000">
                <a:srgbClr val="94B6D2">
                  <a:lumMod val="20000"/>
                  <a:lumOff val="80000"/>
                </a:srgbClr>
              </a:gs>
              <a:gs pos="100000">
                <a:srgbClr val="D8B25C">
                  <a:tint val="15000"/>
                  <a:satMod val="350000"/>
                  <a:alpha val="46000"/>
                </a:srgbClr>
              </a:gs>
            </a:gsLst>
            <a:lin ang="16200000" scaled="1"/>
          </a:gradFill>
          <a:ln w="9525" cap="flat" cmpd="sng" algn="ctr">
            <a:noFill/>
            <a:prstDash val="solid"/>
            <a:headEnd type="none" w="med" len="med"/>
            <a:tailEnd type="none" w="med" len="med"/>
          </a:ln>
          <a:effectLst/>
          <a:scene3d>
            <a:camera prst="orthographicFront">
              <a:rot lat="0" lon="0" rev="0"/>
            </a:camera>
            <a:lightRig rig="chilly" dir="t">
              <a:rot lat="0" lon="0" rev="18480000"/>
            </a:lightRig>
          </a:scene3d>
          <a:sp3d prstMaterial="clear">
            <a:bevelT h="63500"/>
          </a:sp3d>
        </p:spPr>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defRPr/>
            </a:pPr>
            <a:endParaRPr lang="en-GB" sz="2000" dirty="0" err="1" smtClean="0">
              <a:solidFill>
                <a:srgbClr val="000000"/>
              </a:solidFill>
              <a:effectLst>
                <a:outerShdw blurRad="38100" dist="38100" dir="2700000" algn="tl">
                  <a:srgbClr val="000000">
                    <a:alpha val="43137"/>
                  </a:srgbClr>
                </a:outerShdw>
              </a:effectLst>
              <a:latin typeface="Segoe" pitchFamily="34" charset="0"/>
            </a:endParaRPr>
          </a:p>
        </p:txBody>
      </p:sp>
      <p:pic>
        <p:nvPicPr>
          <p:cNvPr id="11" name="Picture 2" descr="C:\Users\Sublime\Desktop\cloud.png"/>
          <p:cNvPicPr>
            <a:picLocks noChangeAspect="1" noChangeArrowheads="1"/>
          </p:cNvPicPr>
          <p:nvPr/>
        </p:nvPicPr>
        <p:blipFill>
          <a:blip r:embed="rId3" cstate="print">
            <a:duotone>
              <a:schemeClr val="accent2">
                <a:shade val="45000"/>
                <a:satMod val="135000"/>
              </a:schemeClr>
              <a:prstClr val="white"/>
            </a:duotone>
          </a:blip>
          <a:srcRect/>
          <a:stretch>
            <a:fillRect/>
          </a:stretch>
        </p:blipFill>
        <p:spPr bwMode="auto">
          <a:xfrm flipH="1">
            <a:off x="7315199" y="1219200"/>
            <a:ext cx="1425455" cy="1143000"/>
          </a:xfrm>
          <a:prstGeom prst="rect">
            <a:avLst/>
          </a:prstGeom>
          <a:noFill/>
        </p:spPr>
      </p:pic>
      <p:pic>
        <p:nvPicPr>
          <p:cNvPr id="12" name="Picture 11" descr="Server.png"/>
          <p:cNvPicPr>
            <a:picLocks noChangeAspect="1"/>
          </p:cNvPicPr>
          <p:nvPr/>
        </p:nvPicPr>
        <p:blipFill>
          <a:blip r:embed="rId4" cstate="print"/>
          <a:stretch>
            <a:fillRect/>
          </a:stretch>
        </p:blipFill>
        <p:spPr>
          <a:xfrm>
            <a:off x="5334001" y="1143000"/>
            <a:ext cx="723214" cy="1066800"/>
          </a:xfrm>
          <a:prstGeom prst="rect">
            <a:avLst/>
          </a:prstGeom>
        </p:spPr>
      </p:pic>
      <p:pic>
        <p:nvPicPr>
          <p:cNvPr id="13" name="Picture 12" descr="pc.png"/>
          <p:cNvPicPr>
            <a:picLocks noChangeAspect="1"/>
          </p:cNvPicPr>
          <p:nvPr/>
        </p:nvPicPr>
        <p:blipFill>
          <a:blip r:embed="rId5" cstate="print"/>
          <a:stretch>
            <a:fillRect/>
          </a:stretch>
        </p:blipFill>
        <p:spPr>
          <a:xfrm>
            <a:off x="2895600" y="1143001"/>
            <a:ext cx="1069197" cy="1066800"/>
          </a:xfrm>
          <a:prstGeom prst="rect">
            <a:avLst/>
          </a:prstGeom>
        </p:spPr>
      </p:pic>
      <p:pic>
        <p:nvPicPr>
          <p:cNvPr id="14" name="Picture 13" descr="Pocket PC sm.png"/>
          <p:cNvPicPr>
            <a:picLocks noChangeAspect="1"/>
          </p:cNvPicPr>
          <p:nvPr/>
        </p:nvPicPr>
        <p:blipFill>
          <a:blip r:embed="rId6"/>
          <a:stretch>
            <a:fillRect/>
          </a:stretch>
        </p:blipFill>
        <p:spPr>
          <a:xfrm>
            <a:off x="1371600" y="1143000"/>
            <a:ext cx="457200" cy="862641"/>
          </a:xfrm>
          <a:prstGeom prst="rect">
            <a:avLst/>
          </a:prstGeom>
        </p:spPr>
      </p:pic>
      <p:pic>
        <p:nvPicPr>
          <p:cNvPr id="15" name="Picture 14" descr="Mobile Phone sm.png"/>
          <p:cNvPicPr>
            <a:picLocks noChangeAspect="1"/>
          </p:cNvPicPr>
          <p:nvPr/>
        </p:nvPicPr>
        <p:blipFill>
          <a:blip r:embed="rId7" cstate="print"/>
          <a:stretch>
            <a:fillRect/>
          </a:stretch>
        </p:blipFill>
        <p:spPr>
          <a:xfrm>
            <a:off x="1066800" y="1295400"/>
            <a:ext cx="312987" cy="736441"/>
          </a:xfrm>
          <a:prstGeom prst="rect">
            <a:avLst/>
          </a:prstGeom>
        </p:spPr>
      </p:pic>
      <p:sp>
        <p:nvSpPr>
          <p:cNvPr id="16" name="TextBox 15"/>
          <p:cNvSpPr txBox="1"/>
          <p:nvPr/>
        </p:nvSpPr>
        <p:spPr>
          <a:xfrm>
            <a:off x="914400" y="2137493"/>
            <a:ext cx="1093569" cy="424732"/>
          </a:xfrm>
          <a:prstGeom prst="rect">
            <a:avLst/>
          </a:prstGeom>
          <a:noFill/>
        </p:spPr>
        <p:txBody>
          <a:bodyPr wrap="none" rtlCol="0">
            <a:spAutoFit/>
          </a:bodyPr>
          <a:lstStyle/>
          <a:p>
            <a:pPr indent="-396875">
              <a:lnSpc>
                <a:spcPct val="90000"/>
              </a:lnSpc>
              <a:spcBef>
                <a:spcPct val="20000"/>
              </a:spcBef>
              <a:buClr>
                <a:srgbClr val="777777"/>
              </a:buClr>
            </a:pPr>
            <a:r>
              <a:rPr lang="en-GB" sz="2400" dirty="0" smtClean="0">
                <a:solidFill>
                  <a:srgbClr val="FFFFFF"/>
                </a:solidFill>
                <a:effectLst>
                  <a:outerShdw blurRad="38100" dist="38100" dir="2700000" algn="tl">
                    <a:srgbClr val="000000">
                      <a:alpha val="43137"/>
                    </a:srgbClr>
                  </a:outerShdw>
                </a:effectLst>
              </a:rPr>
              <a:t>Mobile</a:t>
            </a:r>
          </a:p>
        </p:txBody>
      </p:sp>
      <p:sp>
        <p:nvSpPr>
          <p:cNvPr id="17" name="TextBox 16"/>
          <p:cNvSpPr txBox="1"/>
          <p:nvPr/>
        </p:nvSpPr>
        <p:spPr>
          <a:xfrm>
            <a:off x="2945031" y="2137493"/>
            <a:ext cx="1209305" cy="424732"/>
          </a:xfrm>
          <a:prstGeom prst="rect">
            <a:avLst/>
          </a:prstGeom>
          <a:noFill/>
        </p:spPr>
        <p:txBody>
          <a:bodyPr wrap="none" rtlCol="0">
            <a:spAutoFit/>
          </a:bodyPr>
          <a:lstStyle/>
          <a:p>
            <a:pPr indent="-396875">
              <a:lnSpc>
                <a:spcPct val="90000"/>
              </a:lnSpc>
              <a:spcBef>
                <a:spcPct val="20000"/>
              </a:spcBef>
              <a:buClr>
                <a:srgbClr val="777777"/>
              </a:buClr>
            </a:pPr>
            <a:r>
              <a:rPr lang="en-GB" sz="2400" dirty="0" smtClean="0">
                <a:solidFill>
                  <a:srgbClr val="FFFFFF"/>
                </a:solidFill>
                <a:effectLst>
                  <a:outerShdw blurRad="38100" dist="38100" dir="2700000" algn="tl">
                    <a:srgbClr val="000000">
                      <a:alpha val="43137"/>
                    </a:srgbClr>
                  </a:outerShdw>
                </a:effectLst>
              </a:rPr>
              <a:t>Desktop</a:t>
            </a:r>
          </a:p>
        </p:txBody>
      </p:sp>
      <p:sp>
        <p:nvSpPr>
          <p:cNvPr id="18" name="TextBox 17"/>
          <p:cNvSpPr txBox="1"/>
          <p:nvPr/>
        </p:nvSpPr>
        <p:spPr>
          <a:xfrm>
            <a:off x="5181600" y="2137493"/>
            <a:ext cx="987643" cy="424732"/>
          </a:xfrm>
          <a:prstGeom prst="rect">
            <a:avLst/>
          </a:prstGeom>
          <a:noFill/>
        </p:spPr>
        <p:txBody>
          <a:bodyPr wrap="none" rtlCol="0">
            <a:spAutoFit/>
          </a:bodyPr>
          <a:lstStyle/>
          <a:p>
            <a:pPr indent="-396875">
              <a:lnSpc>
                <a:spcPct val="90000"/>
              </a:lnSpc>
              <a:spcBef>
                <a:spcPct val="20000"/>
              </a:spcBef>
              <a:buClr>
                <a:srgbClr val="777777"/>
              </a:buClr>
            </a:pPr>
            <a:r>
              <a:rPr lang="en-GB" sz="2400" dirty="0" smtClean="0">
                <a:solidFill>
                  <a:srgbClr val="FFFFFF"/>
                </a:solidFill>
                <a:effectLst>
                  <a:outerShdw blurRad="38100" dist="38100" dir="2700000" algn="tl">
                    <a:srgbClr val="000000">
                      <a:alpha val="43137"/>
                    </a:srgbClr>
                  </a:outerShdw>
                </a:effectLst>
              </a:rPr>
              <a:t>Server</a:t>
            </a:r>
          </a:p>
        </p:txBody>
      </p:sp>
      <p:sp>
        <p:nvSpPr>
          <p:cNvPr id="19" name="TextBox 18"/>
          <p:cNvSpPr txBox="1"/>
          <p:nvPr/>
        </p:nvSpPr>
        <p:spPr>
          <a:xfrm>
            <a:off x="7593231" y="2137493"/>
            <a:ext cx="904415" cy="424732"/>
          </a:xfrm>
          <a:prstGeom prst="rect">
            <a:avLst/>
          </a:prstGeom>
          <a:noFill/>
        </p:spPr>
        <p:txBody>
          <a:bodyPr wrap="none" rtlCol="0">
            <a:spAutoFit/>
          </a:bodyPr>
          <a:lstStyle/>
          <a:p>
            <a:pPr indent="-396875">
              <a:lnSpc>
                <a:spcPct val="90000"/>
              </a:lnSpc>
              <a:spcBef>
                <a:spcPct val="20000"/>
              </a:spcBef>
              <a:buClr>
                <a:srgbClr val="777777"/>
              </a:buClr>
            </a:pPr>
            <a:r>
              <a:rPr lang="en-GB" sz="2400" dirty="0" smtClean="0">
                <a:solidFill>
                  <a:srgbClr val="FFFFFF"/>
                </a:solidFill>
                <a:effectLst>
                  <a:outerShdw blurRad="38100" dist="38100" dir="2700000" algn="tl">
                    <a:srgbClr val="000000">
                      <a:alpha val="43137"/>
                    </a:srgbClr>
                  </a:outerShdw>
                </a:effectLst>
              </a:rPr>
              <a:t>Cloud</a:t>
            </a:r>
          </a:p>
        </p:txBody>
      </p:sp>
      <p:sp>
        <p:nvSpPr>
          <p:cNvPr id="22" name="TextBox 21"/>
          <p:cNvSpPr txBox="1"/>
          <p:nvPr/>
        </p:nvSpPr>
        <p:spPr>
          <a:xfrm rot="16200000">
            <a:off x="65380" y="5768483"/>
            <a:ext cx="473206" cy="369332"/>
          </a:xfrm>
          <a:prstGeom prst="rect">
            <a:avLst/>
          </a:prstGeom>
          <a:noFill/>
        </p:spPr>
        <p:txBody>
          <a:bodyPr wrap="none" rtlCol="0">
            <a:spAutoFit/>
          </a:bodyPr>
          <a:lstStyle/>
          <a:p>
            <a:pPr indent="-396875">
              <a:lnSpc>
                <a:spcPct val="90000"/>
              </a:lnSpc>
              <a:spcBef>
                <a:spcPct val="20000"/>
              </a:spcBef>
              <a:buClr>
                <a:srgbClr val="777777"/>
              </a:buClr>
            </a:pPr>
            <a:r>
              <a:rPr lang="en-GB" sz="2000" dirty="0" smtClean="0">
                <a:solidFill>
                  <a:srgbClr val="FFFFFF"/>
                </a:solidFill>
                <a:effectLst>
                  <a:outerShdw blurRad="38100" dist="38100" dir="2700000" algn="tl">
                    <a:srgbClr val="000000">
                      <a:alpha val="43137"/>
                    </a:srgbClr>
                  </a:outerShdw>
                </a:effectLst>
              </a:rPr>
              <a:t>OS</a:t>
            </a:r>
          </a:p>
        </p:txBody>
      </p:sp>
      <p:sp>
        <p:nvSpPr>
          <p:cNvPr id="23" name="TextBox 22"/>
          <p:cNvSpPr txBox="1"/>
          <p:nvPr/>
        </p:nvSpPr>
        <p:spPr>
          <a:xfrm rot="16200000">
            <a:off x="-51902" y="4371100"/>
            <a:ext cx="669671" cy="369332"/>
          </a:xfrm>
          <a:prstGeom prst="rect">
            <a:avLst/>
          </a:prstGeom>
          <a:noFill/>
        </p:spPr>
        <p:txBody>
          <a:bodyPr wrap="none" rtlCol="0">
            <a:spAutoFit/>
          </a:bodyPr>
          <a:lstStyle/>
          <a:p>
            <a:pPr indent="-396875">
              <a:lnSpc>
                <a:spcPct val="90000"/>
              </a:lnSpc>
              <a:spcBef>
                <a:spcPct val="20000"/>
              </a:spcBef>
              <a:buClr>
                <a:srgbClr val="777777"/>
              </a:buClr>
            </a:pPr>
            <a:r>
              <a:rPr lang="en-GB" sz="2000" dirty="0" smtClean="0">
                <a:solidFill>
                  <a:srgbClr val="FFFFFF"/>
                </a:solidFill>
                <a:effectLst>
                  <a:outerShdw blurRad="38100" dist="38100" dir="2700000" algn="tl">
                    <a:srgbClr val="000000">
                      <a:alpha val="43137"/>
                    </a:srgbClr>
                  </a:outerShdw>
                </a:effectLst>
              </a:rPr>
              <a:t>Data</a:t>
            </a:r>
          </a:p>
        </p:txBody>
      </p:sp>
      <p:sp>
        <p:nvSpPr>
          <p:cNvPr id="24" name="TextBox 23"/>
          <p:cNvSpPr txBox="1"/>
          <p:nvPr/>
        </p:nvSpPr>
        <p:spPr>
          <a:xfrm rot="16200000">
            <a:off x="-450351" y="2901780"/>
            <a:ext cx="1443236" cy="369332"/>
          </a:xfrm>
          <a:prstGeom prst="rect">
            <a:avLst/>
          </a:prstGeom>
          <a:noFill/>
        </p:spPr>
        <p:txBody>
          <a:bodyPr wrap="square" rtlCol="0">
            <a:spAutoFit/>
          </a:bodyPr>
          <a:lstStyle/>
          <a:p>
            <a:pPr indent="-396875">
              <a:lnSpc>
                <a:spcPct val="90000"/>
              </a:lnSpc>
              <a:spcBef>
                <a:spcPct val="20000"/>
              </a:spcBef>
              <a:buClr>
                <a:srgbClr val="777777"/>
              </a:buClr>
            </a:pPr>
            <a:r>
              <a:rPr lang="en-GB" sz="2000" dirty="0" smtClean="0">
                <a:solidFill>
                  <a:srgbClr val="FFFFFF"/>
                </a:solidFill>
                <a:effectLst>
                  <a:outerShdw blurRad="38100" dist="38100" dir="2700000" algn="tl">
                    <a:srgbClr val="000000">
                      <a:alpha val="43137"/>
                    </a:srgbClr>
                  </a:outerShdw>
                </a:effectLst>
              </a:rPr>
              <a:t>Application</a:t>
            </a:r>
            <a:endParaRPr lang="en-GB" sz="2400" dirty="0" smtClean="0">
              <a:solidFill>
                <a:srgbClr val="FFFFFF"/>
              </a:solidFill>
              <a:effectLst>
                <a:outerShdw blurRad="38100" dist="38100" dir="2700000" algn="tl">
                  <a:srgbClr val="000000">
                    <a:alpha val="43137"/>
                  </a:srgbClr>
                </a:outerShdw>
              </a:effectLst>
            </a:endParaRPr>
          </a:p>
        </p:txBody>
      </p:sp>
      <p:pic>
        <p:nvPicPr>
          <p:cNvPr id="25" name="Picture 24" descr="wMobile_v_stack_rgb_r.png"/>
          <p:cNvPicPr>
            <a:picLocks noChangeAspect="1"/>
          </p:cNvPicPr>
          <p:nvPr/>
        </p:nvPicPr>
        <p:blipFill>
          <a:blip r:embed="rId8"/>
          <a:stretch>
            <a:fillRect/>
          </a:stretch>
        </p:blipFill>
        <p:spPr>
          <a:xfrm>
            <a:off x="990600" y="5486400"/>
            <a:ext cx="904875" cy="894821"/>
          </a:xfrm>
          <a:prstGeom prst="rect">
            <a:avLst/>
          </a:prstGeom>
        </p:spPr>
      </p:pic>
      <p:pic>
        <p:nvPicPr>
          <p:cNvPr id="26" name="Picture 25" descr="SQL08-Compact35_v_rgb_r.png"/>
          <p:cNvPicPr>
            <a:picLocks noChangeAspect="1"/>
          </p:cNvPicPr>
          <p:nvPr/>
        </p:nvPicPr>
        <p:blipFill>
          <a:blip r:embed="rId9"/>
          <a:stretch>
            <a:fillRect/>
          </a:stretch>
        </p:blipFill>
        <p:spPr>
          <a:xfrm>
            <a:off x="914400" y="4038600"/>
            <a:ext cx="1076895" cy="1066800"/>
          </a:xfrm>
          <a:prstGeom prst="rect">
            <a:avLst/>
          </a:prstGeom>
        </p:spPr>
      </p:pic>
      <p:pic>
        <p:nvPicPr>
          <p:cNvPr id="27" name="Picture 26" descr="SQL08_v_rgb_r.png"/>
          <p:cNvPicPr>
            <a:picLocks noChangeAspect="1"/>
          </p:cNvPicPr>
          <p:nvPr/>
        </p:nvPicPr>
        <p:blipFill>
          <a:blip r:embed="rId10"/>
          <a:stretch>
            <a:fillRect/>
          </a:stretch>
        </p:blipFill>
        <p:spPr>
          <a:xfrm>
            <a:off x="5029200" y="4038600"/>
            <a:ext cx="1710137" cy="1066800"/>
          </a:xfrm>
          <a:prstGeom prst="rect">
            <a:avLst/>
          </a:prstGeom>
        </p:spPr>
      </p:pic>
      <p:pic>
        <p:nvPicPr>
          <p:cNvPr id="28" name="Picture 27" descr="SQL08-Exp_v_rgb_r.png"/>
          <p:cNvPicPr>
            <a:picLocks noChangeAspect="1"/>
          </p:cNvPicPr>
          <p:nvPr/>
        </p:nvPicPr>
        <p:blipFill>
          <a:blip r:embed="rId11"/>
          <a:stretch>
            <a:fillRect/>
          </a:stretch>
        </p:blipFill>
        <p:spPr>
          <a:xfrm>
            <a:off x="2971800" y="4038600"/>
            <a:ext cx="1390650" cy="1049609"/>
          </a:xfrm>
          <a:prstGeom prst="rect">
            <a:avLst/>
          </a:prstGeom>
        </p:spPr>
      </p:pic>
      <p:pic>
        <p:nvPicPr>
          <p:cNvPr id="33" name="Picture 32" descr="SDSLogo Vert.png"/>
          <p:cNvPicPr>
            <a:picLocks noChangeAspect="1"/>
          </p:cNvPicPr>
          <p:nvPr/>
        </p:nvPicPr>
        <p:blipFill rotWithShape="1">
          <a:blip r:embed="rId12"/>
          <a:srcRect b="33700"/>
          <a:stretch/>
        </p:blipFill>
        <p:spPr>
          <a:xfrm>
            <a:off x="7391400" y="3962400"/>
            <a:ext cx="1446102" cy="768626"/>
          </a:xfrm>
          <a:prstGeom prst="rect">
            <a:avLst/>
          </a:prstGeom>
        </p:spPr>
      </p:pic>
      <p:pic>
        <p:nvPicPr>
          <p:cNvPr id="34" name="Picture 33" descr="Windows-brand_v_rgb_r.png"/>
          <p:cNvPicPr>
            <a:picLocks noChangeAspect="1"/>
          </p:cNvPicPr>
          <p:nvPr/>
        </p:nvPicPr>
        <p:blipFill>
          <a:blip r:embed="rId13"/>
          <a:stretch>
            <a:fillRect/>
          </a:stretch>
        </p:blipFill>
        <p:spPr>
          <a:xfrm>
            <a:off x="3048000" y="5562600"/>
            <a:ext cx="1131130" cy="790575"/>
          </a:xfrm>
          <a:prstGeom prst="rect">
            <a:avLst/>
          </a:prstGeom>
        </p:spPr>
      </p:pic>
      <p:pic>
        <p:nvPicPr>
          <p:cNvPr id="35" name="Picture 34" descr="WS08_v_rgb_r.png"/>
          <p:cNvPicPr>
            <a:picLocks noChangeAspect="1"/>
          </p:cNvPicPr>
          <p:nvPr/>
        </p:nvPicPr>
        <p:blipFill>
          <a:blip r:embed="rId14"/>
          <a:stretch>
            <a:fillRect/>
          </a:stretch>
        </p:blipFill>
        <p:spPr>
          <a:xfrm>
            <a:off x="4962377" y="5715000"/>
            <a:ext cx="1819423" cy="609600"/>
          </a:xfrm>
          <a:prstGeom prst="rect">
            <a:avLst/>
          </a:prstGeom>
        </p:spPr>
      </p:pic>
      <p:grpSp>
        <p:nvGrpSpPr>
          <p:cNvPr id="29" name="Group 37"/>
          <p:cNvGrpSpPr/>
          <p:nvPr/>
        </p:nvGrpSpPr>
        <p:grpSpPr>
          <a:xfrm>
            <a:off x="7162800" y="5446756"/>
            <a:ext cx="1828800" cy="1030244"/>
            <a:chOff x="7162800" y="5334000"/>
            <a:chExt cx="1828800" cy="1030244"/>
          </a:xfrm>
        </p:grpSpPr>
        <p:pic>
          <p:nvPicPr>
            <p:cNvPr id="36" name="Picture 35" descr="WinAzure_h_rgb_r.png"/>
            <p:cNvPicPr>
              <a:picLocks noChangeAspect="1"/>
            </p:cNvPicPr>
            <p:nvPr/>
          </p:nvPicPr>
          <p:blipFill>
            <a:blip r:embed="rId15"/>
            <a:srcRect l="18627"/>
            <a:stretch>
              <a:fillRect/>
            </a:stretch>
          </p:blipFill>
          <p:spPr>
            <a:xfrm>
              <a:off x="7162800" y="5943600"/>
              <a:ext cx="1828800" cy="420644"/>
            </a:xfrm>
            <a:prstGeom prst="rect">
              <a:avLst/>
            </a:prstGeom>
          </p:spPr>
        </p:pic>
        <p:pic>
          <p:nvPicPr>
            <p:cNvPr id="37" name="Picture 36" descr="WinAzure_h_rgb_r.png"/>
            <p:cNvPicPr>
              <a:picLocks noChangeAspect="1"/>
            </p:cNvPicPr>
            <p:nvPr/>
          </p:nvPicPr>
          <p:blipFill>
            <a:blip r:embed="rId15"/>
            <a:srcRect r="81462"/>
            <a:stretch>
              <a:fillRect/>
            </a:stretch>
          </p:blipFill>
          <p:spPr>
            <a:xfrm>
              <a:off x="7696200" y="5334000"/>
              <a:ext cx="762000" cy="769327"/>
            </a:xfrm>
            <a:prstGeom prst="rect">
              <a:avLst/>
            </a:prstGeom>
          </p:spPr>
        </p:pic>
      </p:grpSp>
      <p:pic>
        <p:nvPicPr>
          <p:cNvPr id="39" name="Picture 38" descr="NETServices_h_rgb_r.png"/>
          <p:cNvPicPr>
            <a:picLocks noChangeAspect="1"/>
          </p:cNvPicPr>
          <p:nvPr/>
        </p:nvPicPr>
        <p:blipFill>
          <a:blip r:embed="rId16"/>
          <a:stretch>
            <a:fillRect/>
          </a:stretch>
        </p:blipFill>
        <p:spPr>
          <a:xfrm>
            <a:off x="7053468" y="2943225"/>
            <a:ext cx="1938132" cy="457200"/>
          </a:xfrm>
          <a:prstGeom prst="rect">
            <a:avLst/>
          </a:prstGeom>
        </p:spPr>
      </p:pic>
      <p:pic>
        <p:nvPicPr>
          <p:cNvPr id="42" name="Picture 41" descr="NET-NCF_rgb_r.png"/>
          <p:cNvPicPr>
            <a:picLocks noChangeAspect="1"/>
          </p:cNvPicPr>
          <p:nvPr/>
        </p:nvPicPr>
        <p:blipFill>
          <a:blip r:embed="rId17"/>
          <a:stretch>
            <a:fillRect/>
          </a:stretch>
        </p:blipFill>
        <p:spPr>
          <a:xfrm>
            <a:off x="523875" y="2986152"/>
            <a:ext cx="1838325" cy="347598"/>
          </a:xfrm>
          <a:prstGeom prst="rect">
            <a:avLst/>
          </a:prstGeom>
        </p:spPr>
      </p:pic>
      <p:pic>
        <p:nvPicPr>
          <p:cNvPr id="43" name="Picture 42" descr="NET-Frmwrk_h_rgb_r.png"/>
          <p:cNvPicPr>
            <a:picLocks noChangeAspect="1"/>
          </p:cNvPicPr>
          <p:nvPr/>
        </p:nvPicPr>
        <p:blipFill>
          <a:blip r:embed="rId18"/>
          <a:stretch>
            <a:fillRect/>
          </a:stretch>
        </p:blipFill>
        <p:spPr>
          <a:xfrm>
            <a:off x="3024188" y="3019425"/>
            <a:ext cx="1243012" cy="393681"/>
          </a:xfrm>
          <a:prstGeom prst="rect">
            <a:avLst/>
          </a:prstGeom>
        </p:spPr>
      </p:pic>
      <p:pic>
        <p:nvPicPr>
          <p:cNvPr id="44" name="Picture 43" descr="NET-Frmwrk_h_rgb_r.png"/>
          <p:cNvPicPr>
            <a:picLocks noChangeAspect="1"/>
          </p:cNvPicPr>
          <p:nvPr/>
        </p:nvPicPr>
        <p:blipFill>
          <a:blip r:embed="rId18"/>
          <a:stretch>
            <a:fillRect/>
          </a:stretch>
        </p:blipFill>
        <p:spPr>
          <a:xfrm>
            <a:off x="5157788" y="3019425"/>
            <a:ext cx="1243012" cy="393681"/>
          </a:xfrm>
          <a:prstGeom prst="rect">
            <a:avLst/>
          </a:prstGeom>
        </p:spPr>
      </p:pic>
      <p:pic>
        <p:nvPicPr>
          <p:cNvPr id="2050" name="Picture 2" descr="E:\Final Laptop Backup\Desktop\SQL-Azure_rgb.png"/>
          <p:cNvPicPr>
            <a:picLocks noChangeAspect="1" noChangeArrowheads="1"/>
          </p:cNvPicPr>
          <p:nvPr/>
        </p:nvPicPr>
        <p:blipFill rotWithShape="1">
          <a:blip r:embed="rId19">
            <a:lum bright="70000" contrast="-70000"/>
            <a:extLst>
              <a:ext uri="{28A0092B-C50C-407E-A947-70E740481C1C}">
                <a14:useLocalDpi xmlns:a14="http://schemas.microsoft.com/office/drawing/2010/main" xmlns="" val="0"/>
              </a:ext>
            </a:extLst>
          </a:blip>
          <a:srcRect l="31131"/>
          <a:stretch/>
        </p:blipFill>
        <p:spPr bwMode="auto">
          <a:xfrm>
            <a:off x="7389421" y="4581550"/>
            <a:ext cx="1209918" cy="541498"/>
          </a:xfrm>
          <a:prstGeom prst="rect">
            <a:avLst/>
          </a:prstGeom>
          <a:noFill/>
          <a:extLst>
            <a:ext uri="{909E8E84-426E-40DD-AFC4-6F175D3DCCD1}">
              <a14:hiddenFill xmlns:a14="http://schemas.microsoft.com/office/drawing/2010/main" xmlns="">
                <a:solidFill>
                  <a:srgbClr xmlns:mc="http://schemas.openxmlformats.org/markup-compatibility/2006" val="FFFFFF" mc:Ignorable=""/>
                </a:solidFill>
              </a14:hiddenFill>
            </a:ext>
          </a:extLst>
        </p:spPr>
      </p:pic>
    </p:spTree>
    <p:extLst>
      <p:ext uri="{BB962C8B-B14F-4D97-AF65-F5344CB8AC3E}">
        <p14:creationId xmlns:p14="http://schemas.microsoft.com/office/powerpoint/2010/main" xmlns="" val="649411817"/>
      </p:ext>
    </p:extLst>
  </p:cSld>
  <p:clrMapOvr>
    <a:masterClrMapping/>
  </p:clrMapOvr>
  <mc:AlternateContent xmlns:mc="http://schemas.openxmlformats.org/markup-compatibility/2006">
    <mc:Choice xmlns:p14="http://schemas.microsoft.com/office/powerpoint/2010/main" xmlns="" Requires="p14">
      <p:transition spd="slow" p14:dur="1600">
        <p14:prism isContent="1" isInverted="1"/>
      </p:transition>
    </mc:Choice>
    <mc:Fallback>
      <p:transition spd="slow">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smtClean="0"/>
              <a:t>Compatibility Goals</a:t>
            </a:r>
            <a:endParaRPr lang="en-US" dirty="0"/>
          </a:p>
        </p:txBody>
      </p:sp>
      <p:sp>
        <p:nvSpPr>
          <p:cNvPr id="5" name="Content Placeholder 4"/>
          <p:cNvSpPr>
            <a:spLocks noGrp="1"/>
          </p:cNvSpPr>
          <p:nvPr>
            <p:ph idx="1"/>
          </p:nvPr>
        </p:nvSpPr>
        <p:spPr>
          <a:xfrm>
            <a:off x="457200" y="1287051"/>
            <a:ext cx="8229600" cy="4589875"/>
          </a:xfrm>
        </p:spPr>
        <p:txBody>
          <a:bodyPr/>
          <a:lstStyle/>
          <a:p>
            <a:r>
              <a:rPr lang="en-US" dirty="0" smtClean="0"/>
              <a:t>Support common application patterns</a:t>
            </a:r>
          </a:p>
          <a:p>
            <a:r>
              <a:rPr lang="en-US" dirty="0" smtClean="0"/>
              <a:t>Logical/policy based administration</a:t>
            </a:r>
          </a:p>
          <a:p>
            <a:r>
              <a:rPr lang="en-US" dirty="0" smtClean="0"/>
              <a:t>Patterns work for SQL Azure and SQL Server</a:t>
            </a:r>
          </a:p>
          <a:p>
            <a:r>
              <a:rPr lang="en-US" dirty="0" smtClean="0"/>
              <a:t>Multi-tenancy considerations</a:t>
            </a:r>
          </a:p>
          <a:p>
            <a:pPr lvl="1"/>
            <a:r>
              <a:rPr lang="en-US" dirty="0" smtClean="0"/>
              <a:t>Throttling and load balancing</a:t>
            </a:r>
          </a:p>
          <a:p>
            <a:pPr lvl="1"/>
            <a:r>
              <a:rPr lang="en-US" dirty="0" smtClean="0"/>
              <a:t>Limits on DB size, duration of transaction, etc</a:t>
            </a:r>
          </a:p>
          <a:p>
            <a:endParaRPr lang="en-US" dirty="0" smtClean="0"/>
          </a:p>
        </p:txBody>
      </p:sp>
      <p:sp>
        <p:nvSpPr>
          <p:cNvPr id="12" name="Rectangle 11"/>
          <p:cNvSpPr/>
          <p:nvPr/>
        </p:nvSpPr>
        <p:spPr>
          <a:xfrm>
            <a:off x="304800" y="5060490"/>
            <a:ext cx="8382000" cy="838200"/>
          </a:xfrm>
          <a:prstGeom prst="rect">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71450" indent="-171450" algn="ctr">
              <a:buNone/>
            </a:pPr>
            <a:r>
              <a:rPr lang="en-US" sz="2400" b="1" dirty="0" smtClean="0">
                <a:solidFill>
                  <a:schemeClr val="tx1"/>
                </a:solidFill>
              </a:rPr>
              <a:t>V1: </a:t>
            </a:r>
            <a:r>
              <a:rPr lang="en-US" sz="2400" i="1" dirty="0" smtClean="0">
                <a:solidFill>
                  <a:schemeClr val="tx1"/>
                </a:solidFill>
              </a:rPr>
              <a:t>Address the needs of 95% or more web and </a:t>
            </a:r>
            <a:br>
              <a:rPr lang="en-US" sz="2400" i="1" dirty="0" smtClean="0">
                <a:solidFill>
                  <a:schemeClr val="tx1"/>
                </a:solidFill>
              </a:rPr>
            </a:br>
            <a:r>
              <a:rPr lang="en-US" sz="2400" i="1" dirty="0" smtClean="0">
                <a:solidFill>
                  <a:schemeClr val="tx1"/>
                </a:solidFill>
              </a:rPr>
              <a:t>departmental application</a:t>
            </a:r>
          </a:p>
        </p:txBody>
      </p:sp>
    </p:spTree>
    <p:extLst>
      <p:ext uri="{BB962C8B-B14F-4D97-AF65-F5344CB8AC3E}">
        <p14:creationId xmlns:p14="http://schemas.microsoft.com/office/powerpoint/2010/main" xmlns="" val="1908705741"/>
      </p:ext>
    </p:extLst>
  </p:cSld>
  <p:clrMapOvr>
    <a:masterClrMapping/>
  </p:clrMapOvr>
  <mc:AlternateContent xmlns:mc="http://schemas.openxmlformats.org/markup-compatibility/2006">
    <mc:Choice xmlns:p14="http://schemas.microsoft.com/office/powerpoint/2010/main" xmlns="" Requires="p14">
      <p:transition spd="slow" p14:dur="1600">
        <p14:prism isContent="1" isInverted="1"/>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5">
                                            <p:txEl>
                                              <p:pRg st="3" end="3"/>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5">
                                            <p:txEl>
                                              <p:pRg st="4" end="4"/>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5">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smtClean="0"/>
              <a:t>Sample of SQL Compatibility</a:t>
            </a:r>
            <a:endParaRPr lang="en-US" dirty="0"/>
          </a:p>
        </p:txBody>
      </p:sp>
      <p:sp>
        <p:nvSpPr>
          <p:cNvPr id="8" name="Text Placeholder 7"/>
          <p:cNvSpPr>
            <a:spLocks noGrp="1"/>
          </p:cNvSpPr>
          <p:nvPr>
            <p:ph type="body" idx="1"/>
          </p:nvPr>
        </p:nvSpPr>
        <p:spPr/>
        <p:txBody>
          <a:bodyPr/>
          <a:lstStyle/>
          <a:p>
            <a:r>
              <a:rPr lang="en-US" dirty="0" smtClean="0"/>
              <a:t>Included in v1</a:t>
            </a:r>
            <a:endParaRPr lang="en-US" dirty="0"/>
          </a:p>
        </p:txBody>
      </p:sp>
      <p:sp>
        <p:nvSpPr>
          <p:cNvPr id="9" name="Content Placeholder 8"/>
          <p:cNvSpPr>
            <a:spLocks noGrp="1"/>
          </p:cNvSpPr>
          <p:nvPr>
            <p:ph sz="half" idx="2"/>
          </p:nvPr>
        </p:nvSpPr>
        <p:spPr/>
        <p:txBody>
          <a:bodyPr/>
          <a:lstStyle/>
          <a:p>
            <a:r>
              <a:rPr lang="en-US" smtClean="0"/>
              <a:t>Tables, indexes and views</a:t>
            </a:r>
          </a:p>
          <a:p>
            <a:r>
              <a:rPr lang="en-US" smtClean="0"/>
              <a:t>Stored Procedures</a:t>
            </a:r>
          </a:p>
          <a:p>
            <a:r>
              <a:rPr lang="en-US" smtClean="0"/>
              <a:t>Triggers</a:t>
            </a:r>
          </a:p>
          <a:p>
            <a:r>
              <a:rPr lang="en-US" smtClean="0"/>
              <a:t>Constraints</a:t>
            </a:r>
          </a:p>
          <a:p>
            <a:r>
              <a:rPr lang="en-US" smtClean="0"/>
              <a:t>Table variables, </a:t>
            </a:r>
            <a:br>
              <a:rPr lang="en-US" smtClean="0"/>
            </a:br>
            <a:r>
              <a:rPr lang="en-US" smtClean="0"/>
              <a:t>session temp tables (#t)</a:t>
            </a:r>
          </a:p>
          <a:p>
            <a:r>
              <a:rPr lang="en-US" smtClean="0"/>
              <a:t>…</a:t>
            </a:r>
            <a:endParaRPr lang="en-US" dirty="0"/>
          </a:p>
        </p:txBody>
      </p:sp>
      <p:sp>
        <p:nvSpPr>
          <p:cNvPr id="10" name="Text Placeholder 9"/>
          <p:cNvSpPr>
            <a:spLocks noGrp="1"/>
          </p:cNvSpPr>
          <p:nvPr>
            <p:ph type="body" sz="quarter" idx="3"/>
          </p:nvPr>
        </p:nvSpPr>
        <p:spPr/>
        <p:txBody>
          <a:bodyPr/>
          <a:lstStyle/>
          <a:p>
            <a:r>
              <a:rPr lang="en-US" smtClean="0"/>
              <a:t>Out of Scope for v1</a:t>
            </a:r>
            <a:endParaRPr lang="en-US" dirty="0"/>
          </a:p>
        </p:txBody>
      </p:sp>
      <p:sp>
        <p:nvSpPr>
          <p:cNvPr id="11" name="Content Placeholder 10"/>
          <p:cNvSpPr>
            <a:spLocks noGrp="1"/>
          </p:cNvSpPr>
          <p:nvPr>
            <p:ph sz="quarter" idx="4"/>
          </p:nvPr>
        </p:nvSpPr>
        <p:spPr/>
        <p:txBody>
          <a:bodyPr/>
          <a:lstStyle/>
          <a:p>
            <a:r>
              <a:rPr lang="en-US" smtClean="0"/>
              <a:t>Distributed Transactions</a:t>
            </a:r>
          </a:p>
          <a:p>
            <a:r>
              <a:rPr lang="en-US" smtClean="0"/>
              <a:t>Distributed Query</a:t>
            </a:r>
          </a:p>
          <a:p>
            <a:r>
              <a:rPr lang="en-US" smtClean="0"/>
              <a:t>CLR</a:t>
            </a:r>
          </a:p>
          <a:p>
            <a:r>
              <a:rPr lang="en-US" smtClean="0"/>
              <a:t>Service Broker</a:t>
            </a:r>
          </a:p>
          <a:p>
            <a:r>
              <a:rPr lang="en-US" smtClean="0"/>
              <a:t>Spatial	</a:t>
            </a:r>
          </a:p>
          <a:p>
            <a:r>
              <a:rPr lang="en-US" smtClean="0"/>
              <a:t>Physical server or catalog DDL and views</a:t>
            </a:r>
            <a:endParaRPr lang="en-US" dirty="0"/>
          </a:p>
        </p:txBody>
      </p:sp>
    </p:spTree>
    <p:extLst>
      <p:ext uri="{BB962C8B-B14F-4D97-AF65-F5344CB8AC3E}">
        <p14:creationId xmlns:p14="http://schemas.microsoft.com/office/powerpoint/2010/main" xmlns="" val="4163954554"/>
      </p:ext>
    </p:extLst>
  </p:cSld>
  <p:clrMapOvr>
    <a:masterClrMapping/>
  </p:clrMapOvr>
  <mc:AlternateContent xmlns:mc="http://schemas.openxmlformats.org/markup-compatibility/2006">
    <mc:Choice xmlns:p14="http://schemas.microsoft.com/office/powerpoint/2010/main" xmlns="" Requires="p14">
      <p:transition spd="slow" p14:dur="1600">
        <p14:prism isContent="1" isInverted="1"/>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9"/>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0">
                                            <p:txEl>
                                              <p:pRg st="0" end="0"/>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p:bldP spid="9" grpId="0"/>
      <p:bldP spid="10" grpId="0" build="p"/>
      <p:bldP spid="11" grpId="0"/>
    </p:bldLst>
  </p:timing>
</p:sld>
</file>

<file path=ppt/theme/theme1.xml><?xml version="1.0" encoding="utf-8"?>
<a:theme xmlns:a="http://schemas.openxmlformats.org/drawingml/2006/main" name="TechEd09_Europe">
  <a:themeElements>
    <a:clrScheme name="Custom 26">
      <a:dk1>
        <a:srgbClr val="000000"/>
      </a:dk1>
      <a:lt1>
        <a:srgbClr val="FFFFFF"/>
      </a:lt1>
      <a:dk2>
        <a:srgbClr val="CCFFCC"/>
      </a:dk2>
      <a:lt2>
        <a:srgbClr val="CCCCCC"/>
      </a:lt2>
      <a:accent1>
        <a:srgbClr val="99CC99"/>
      </a:accent1>
      <a:accent2>
        <a:srgbClr val="00994B"/>
      </a:accent2>
      <a:accent3>
        <a:srgbClr val="1E78B9"/>
      </a:accent3>
      <a:accent4>
        <a:srgbClr val="F5821E"/>
      </a:accent4>
      <a:accent5>
        <a:srgbClr val="FFFF11"/>
      </a:accent5>
      <a:accent6>
        <a:srgbClr val="D90026"/>
      </a:accent6>
      <a:hlink>
        <a:srgbClr val="F3EB4F"/>
      </a:hlink>
      <a:folHlink>
        <a:srgbClr val="68188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000" dirty="0" smtClean="0">
            <a:solidFill>
              <a:srgbClr val="FFFFFF"/>
            </a:solidFill>
            <a:effectLst>
              <a:outerShdw blurRad="38100" dist="38100" dir="2700000" algn="tl">
                <a:srgbClr val="000000">
                  <a:alpha val="43137"/>
                </a:srgbClr>
              </a:outerShdw>
            </a:effectLst>
            <a:latin typeface="Calibri"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2.xml><?xml version="1.0" encoding="utf-8"?>
<a:theme xmlns:a="http://schemas.openxmlformats.org/drawingml/2006/main" name="TechEd09_Europe template">
  <a:themeElements>
    <a:clrScheme name="Custom 26">
      <a:dk1>
        <a:srgbClr val="000000"/>
      </a:dk1>
      <a:lt1>
        <a:srgbClr val="FFFFFF"/>
      </a:lt1>
      <a:dk2>
        <a:srgbClr val="CCFFCC"/>
      </a:dk2>
      <a:lt2>
        <a:srgbClr val="CCCCCC"/>
      </a:lt2>
      <a:accent1>
        <a:srgbClr val="99CC99"/>
      </a:accent1>
      <a:accent2>
        <a:srgbClr val="00994B"/>
      </a:accent2>
      <a:accent3>
        <a:srgbClr val="1E78B9"/>
      </a:accent3>
      <a:accent4>
        <a:srgbClr val="F5821E"/>
      </a:accent4>
      <a:accent5>
        <a:srgbClr val="FFFF11"/>
      </a:accent5>
      <a:accent6>
        <a:srgbClr val="D90026"/>
      </a:accent6>
      <a:hlink>
        <a:srgbClr val="F3EB4F"/>
      </a:hlink>
      <a:folHlink>
        <a:srgbClr val="68188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000" dirty="0" smtClean="0">
            <a:solidFill>
              <a:srgbClr val="FFFFFF"/>
            </a:solidFill>
            <a:effectLst>
              <a:outerShdw blurRad="38100" dist="38100" dir="2700000" algn="tl">
                <a:srgbClr val="000000">
                  <a:alpha val="43137"/>
                </a:srgbClr>
              </a:outerShdw>
            </a:effectLst>
            <a:latin typeface="Calibri"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TechEd09_Europe</Template>
  <TotalTime>113</TotalTime>
  <Words>1010</Words>
  <Application>Microsoft Office PowerPoint</Application>
  <PresentationFormat>On-screen Show (4:3)</PresentationFormat>
  <Paragraphs>225</Paragraphs>
  <Slides>28</Slides>
  <Notes>28</Notes>
  <HiddenSlides>0</HiddenSlides>
  <MMClips>0</MMClips>
  <ScaleCrop>false</ScaleCrop>
  <HeadingPairs>
    <vt:vector size="4" baseType="variant">
      <vt:variant>
        <vt:lpstr>Theme</vt:lpstr>
      </vt:variant>
      <vt:variant>
        <vt:i4>2</vt:i4>
      </vt:variant>
      <vt:variant>
        <vt:lpstr>Slide Titles</vt:lpstr>
      </vt:variant>
      <vt:variant>
        <vt:i4>28</vt:i4>
      </vt:variant>
    </vt:vector>
  </HeadingPairs>
  <TitlesOfParts>
    <vt:vector size="30" baseType="lpstr">
      <vt:lpstr>TechEd09_Europe</vt:lpstr>
      <vt:lpstr>TechEd09_Europe template</vt:lpstr>
      <vt:lpstr>Slide 1</vt:lpstr>
      <vt:lpstr>Building Applications with  SQL Azure and Windows Azure</vt:lpstr>
      <vt:lpstr>Building Applications with SQL Azure and Windows Azure  Session Agenda</vt:lpstr>
      <vt:lpstr>(Re) Introducing: SQL Azure Database</vt:lpstr>
      <vt:lpstr>Extending SQL Data Platform to Cloud  </vt:lpstr>
      <vt:lpstr>SQL Azure Recap</vt:lpstr>
      <vt:lpstr>The Microsoft Platform Stack</vt:lpstr>
      <vt:lpstr>Compatibility Goals</vt:lpstr>
      <vt:lpstr>Sample of SQL Compatibility</vt:lpstr>
      <vt:lpstr>A lap around SQL Azure</vt:lpstr>
      <vt:lpstr>SQL Azure Network Topology</vt:lpstr>
      <vt:lpstr>Performance Considerations</vt:lpstr>
      <vt:lpstr>SQL Azure Application Architectures</vt:lpstr>
      <vt:lpstr>Code Far Applications</vt:lpstr>
      <vt:lpstr>Code Near Architecture</vt:lpstr>
      <vt:lpstr>Code Near vs Code Far</vt:lpstr>
      <vt:lpstr>Why scale your application</vt:lpstr>
      <vt:lpstr>Scale Out Patterns</vt:lpstr>
      <vt:lpstr>Scaling out with SQL Azure</vt:lpstr>
      <vt:lpstr>What Can I Do To Get Ready For  SQL Azure?</vt:lpstr>
      <vt:lpstr>What Did We Learn?</vt:lpstr>
      <vt:lpstr>Slide 22</vt:lpstr>
      <vt:lpstr>Slide 23</vt:lpstr>
      <vt:lpstr>Resources</vt:lpstr>
      <vt:lpstr>Related Content</vt:lpstr>
      <vt:lpstr>Track Resources</vt:lpstr>
      <vt:lpstr>Slide 27</vt:lpstr>
      <vt:lpstr>Slide 28</vt:lpstr>
    </vt:vector>
  </TitlesOfParts>
  <Manager>&lt;Content Manager Name Here&gt;</Manager>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subject>tech·ed Europe 2009</dc:subject>
  <dc:creator>David Robinson</dc:creator>
  <dc:description>tech·ed Europe 2009</dc:description>
  <cp:lastModifiedBy>cn_user</cp:lastModifiedBy>
  <cp:revision>10</cp:revision>
  <dcterms:created xsi:type="dcterms:W3CDTF">2009-11-10T12:55:22Z</dcterms:created>
  <dcterms:modified xsi:type="dcterms:W3CDTF">2009-11-10T18:31:43Z</dcterms:modified>
</cp:coreProperties>
</file>