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04" r:id="rId2"/>
    <p:sldMasterId id="2147483706" r:id="rId3"/>
  </p:sldMasterIdLst>
  <p:notesMasterIdLst>
    <p:notesMasterId r:id="rId20"/>
  </p:notesMasterIdLst>
  <p:handoutMasterIdLst>
    <p:handoutMasterId r:id="rId21"/>
  </p:handoutMasterIdLst>
  <p:sldIdLst>
    <p:sldId id="256" r:id="rId4"/>
    <p:sldId id="257" r:id="rId5"/>
    <p:sldId id="289" r:id="rId6"/>
    <p:sldId id="285" r:id="rId7"/>
    <p:sldId id="286" r:id="rId8"/>
    <p:sldId id="288" r:id="rId9"/>
    <p:sldId id="290" r:id="rId10"/>
    <p:sldId id="291" r:id="rId11"/>
    <p:sldId id="293" r:id="rId12"/>
    <p:sldId id="296" r:id="rId13"/>
    <p:sldId id="292" r:id="rId14"/>
    <p:sldId id="294" r:id="rId15"/>
    <p:sldId id="264" r:id="rId16"/>
    <p:sldId id="282" r:id="rId17"/>
    <p:sldId id="297" r:id="rId18"/>
    <p:sldId id="280" r:id="rId19"/>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3066" autoAdjust="0"/>
    <p:restoredTop sz="86970" autoAdjust="0"/>
  </p:normalViewPr>
  <p:slideViewPr>
    <p:cSldViewPr snapToGrid="0">
      <p:cViewPr varScale="1">
        <p:scale>
          <a:sx n="97" d="100"/>
          <a:sy n="97" d="100"/>
        </p:scale>
        <p:origin x="-402" y="-96"/>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87" d="100"/>
          <a:sy n="87" d="100"/>
        </p:scale>
        <p:origin x="-2778"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handoutMaster" Target="handoutMasters/handout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11/12/2009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cli405_margosis.pptx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1.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05"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07"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hyperlink" Target="http://blogs.msdn.com/aaron_margosis/pages/LuaBuglight.aspx" TargetMode="External"/><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12.png"/><Relationship Id="rId7"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13.png"/><Relationship Id="rId11" Type="http://schemas.openxmlformats.org/officeDocument/2006/relationships/image" Target="../media/image16.png"/><Relationship Id="rId5" Type="http://schemas.openxmlformats.org/officeDocument/2006/relationships/hyperlink" Target="http://microsoft.com/technet" TargetMode="External"/><Relationship Id="rId10" Type="http://schemas.openxmlformats.org/officeDocument/2006/relationships/image" Target="../media/image15.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dirty="0" smtClean="0"/>
              <a:t>How do I know what's wrong?</a:t>
            </a:r>
            <a:endParaRPr lang="en-US" dirty="0"/>
          </a:p>
        </p:txBody>
      </p:sp>
      <p:graphicFrame>
        <p:nvGraphicFramePr>
          <p:cNvPr id="4" name="Content Placeholder 3"/>
          <p:cNvGraphicFramePr>
            <a:graphicFrameLocks noGrp="1"/>
          </p:cNvGraphicFramePr>
          <p:nvPr>
            <p:ph idx="1"/>
          </p:nvPr>
        </p:nvGraphicFramePr>
        <p:xfrm>
          <a:off x="380999" y="1412875"/>
          <a:ext cx="8430491" cy="3754648"/>
        </p:xfrm>
        <a:graphic>
          <a:graphicData uri="http://schemas.openxmlformats.org/drawingml/2006/table">
            <a:tbl>
              <a:tblPr firstRow="1" bandRow="1">
                <a:tableStyleId>{0E3FDE45-AF77-4B5C-9715-49D594BDF05E}</a:tableStyleId>
              </a:tblPr>
              <a:tblGrid>
                <a:gridCol w="3547379"/>
                <a:gridCol w="4883112"/>
              </a:tblGrid>
              <a:tr h="324485">
                <a:tc>
                  <a:txBody>
                    <a:bodyPr/>
                    <a:lstStyle/>
                    <a:p>
                      <a:pPr marL="0" algn="ctr" defTabSz="914099" rtl="0" eaLnBrk="1" fontAlgn="base" latinLnBrk="0" hangingPunct="1">
                        <a:spcBef>
                          <a:spcPct val="0"/>
                        </a:spcBef>
                        <a:spcAft>
                          <a:spcPct val="0"/>
                        </a:spcAft>
                        <a:defRPr/>
                      </a:pPr>
                      <a:r>
                        <a:rPr lang="en-US" sz="2400" i="1" kern="1200" dirty="0" smtClean="0">
                          <a:solidFill>
                            <a:schemeClr val="accent5"/>
                          </a:solidFill>
                          <a:effectLst>
                            <a:outerShdw blurRad="38100" dist="38100" dir="2700000" algn="tl">
                              <a:srgbClr val="000000">
                                <a:alpha val="43137"/>
                              </a:srgbClr>
                            </a:outerShdw>
                          </a:effectLst>
                        </a:rPr>
                        <a:t>Problem Type</a:t>
                      </a:r>
                      <a:endParaRPr lang="en-US" sz="2400" i="1" kern="1200" dirty="0" smtClean="0">
                        <a:solidFill>
                          <a:schemeClr val="accent5"/>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r>
                        <a:rPr lang="en-US" sz="2400" i="1" kern="1200" dirty="0" smtClean="0">
                          <a:solidFill>
                            <a:schemeClr val="accent5"/>
                          </a:solidFill>
                          <a:effectLst>
                            <a:outerShdw blurRad="38100" dist="38100" dir="2700000" algn="tl">
                              <a:srgbClr val="000000">
                                <a:alpha val="43137"/>
                              </a:srgbClr>
                            </a:outerShdw>
                          </a:effectLst>
                          <a:latin typeface="+mn-lt"/>
                          <a:ea typeface="+mn-ea"/>
                          <a:cs typeface="+mn-cs"/>
                        </a:rPr>
                        <a:t>Symptoms</a:t>
                      </a:r>
                    </a:p>
                  </a:txBody>
                  <a:tcPr anchor="ctr"/>
                </a:tc>
              </a:tr>
              <a:tr h="462808">
                <a:tc>
                  <a:txBody>
                    <a:bodyPr/>
                    <a:lstStyle/>
                    <a:p>
                      <a:pPr marL="0" algn="l" defTabSz="914099" rtl="0" eaLnBrk="1" fontAlgn="base" latinLnBrk="0" hangingPunct="1">
                        <a:spcBef>
                          <a:spcPct val="0"/>
                        </a:spcBef>
                        <a:spcAft>
                          <a:spcPct val="0"/>
                        </a:spcAft>
                        <a:defRPr/>
                      </a:pPr>
                      <a:r>
                        <a:rPr lang="en-US" sz="2400" kern="1200" dirty="0" smtClean="0">
                          <a:solidFill>
                            <a:srgbClr val="FFFFFF"/>
                          </a:solidFill>
                          <a:effectLst>
                            <a:outerShdw blurRad="38100" dist="38100" dir="2700000" algn="tl">
                              <a:srgbClr val="000000">
                                <a:alpha val="43137"/>
                              </a:srgbClr>
                            </a:outerShdw>
                          </a:effectLst>
                          <a:latin typeface="+mn-lt"/>
                          <a:ea typeface="+mn-ea"/>
                          <a:cs typeface="+mn-cs"/>
                        </a:rPr>
                        <a:t>Invalid Windows version check</a:t>
                      </a:r>
                    </a:p>
                  </a:txBody>
                  <a:tcPr anchor="ctr"/>
                </a:tc>
                <a:tc>
                  <a:txBody>
                    <a:bodyPr/>
                    <a:lstStyle/>
                    <a:p>
                      <a:pPr marL="0" algn="l" defTabSz="914099" rtl="0" eaLnBrk="1" fontAlgn="base" latinLnBrk="0" hangingPunct="1">
                        <a:spcBef>
                          <a:spcPct val="0"/>
                        </a:spcBef>
                        <a:spcAft>
                          <a:spcPct val="0"/>
                        </a:spcAft>
                        <a:defRPr/>
                      </a:pPr>
                      <a:r>
                        <a:rPr lang="en-US" sz="2400" kern="1200" dirty="0" smtClean="0">
                          <a:solidFill>
                            <a:srgbClr val="FFFFFF"/>
                          </a:solidFill>
                          <a:effectLst>
                            <a:outerShdw blurRad="38100" dist="38100" dir="2700000" algn="tl">
                              <a:srgbClr val="000000">
                                <a:alpha val="43137"/>
                              </a:srgbClr>
                            </a:outerShdw>
                          </a:effectLst>
                          <a:latin typeface="+mn-lt"/>
                          <a:ea typeface="+mn-ea"/>
                          <a:cs typeface="+mn-cs"/>
                        </a:rPr>
                        <a:t>Says “This app requires Windows XP”</a:t>
                      </a:r>
                    </a:p>
                  </a:txBody>
                  <a:tcPr anchor="ctr"/>
                </a:tc>
              </a:tr>
              <a:tr h="462808">
                <a:tc>
                  <a:txBody>
                    <a:bodyPr/>
                    <a:lstStyle/>
                    <a:p>
                      <a:pPr marL="0" marR="0" indent="0" algn="l" defTabSz="914099" rtl="0" eaLnBrk="1" fontAlgn="base" latinLnBrk="0" hangingPunct="1">
                        <a:lnSpc>
                          <a:spcPct val="100000"/>
                        </a:lnSpc>
                        <a:spcBef>
                          <a:spcPct val="0"/>
                        </a:spcBef>
                        <a:spcAft>
                          <a:spcPct val="0"/>
                        </a:spcAft>
                        <a:buClrTx/>
                        <a:buSzTx/>
                        <a:buFontTx/>
                        <a:buNone/>
                        <a:tabLst/>
                        <a:defRPr/>
                      </a:pPr>
                      <a:r>
                        <a:rPr lang="en-US" sz="2400" kern="1200" dirty="0" smtClean="0">
                          <a:solidFill>
                            <a:srgbClr val="FFFFFF"/>
                          </a:solidFill>
                          <a:effectLst>
                            <a:outerShdw blurRad="38100" dist="38100" dir="2700000" algn="tl">
                              <a:srgbClr val="000000">
                                <a:alpha val="43137"/>
                              </a:srgbClr>
                            </a:outerShdw>
                          </a:effectLst>
                          <a:latin typeface="+mn-lt"/>
                          <a:ea typeface="+mn-ea"/>
                          <a:cs typeface="+mn-cs"/>
                        </a:rPr>
                        <a:t>Admin rights issue</a:t>
                      </a:r>
                    </a:p>
                  </a:txBody>
                  <a:tcPr anchor="ctr"/>
                </a:tc>
                <a:tc>
                  <a:txBody>
                    <a:bodyPr/>
                    <a:lstStyle/>
                    <a:p>
                      <a:pPr marL="0" algn="l" defTabSz="914099" rtl="0" eaLnBrk="1" fontAlgn="base" latinLnBrk="0" hangingPunct="1">
                        <a:spcBef>
                          <a:spcPct val="0"/>
                        </a:spcBef>
                        <a:spcAft>
                          <a:spcPct val="0"/>
                        </a:spcAft>
                        <a:defRPr/>
                      </a:pPr>
                      <a:r>
                        <a:rPr lang="en-US" sz="2400" kern="1200" dirty="0" smtClean="0">
                          <a:solidFill>
                            <a:srgbClr val="FFFFFF"/>
                          </a:solidFill>
                          <a:effectLst>
                            <a:outerShdw blurRad="38100" dist="38100" dir="2700000" algn="tl">
                              <a:srgbClr val="000000">
                                <a:alpha val="43137"/>
                              </a:srgbClr>
                            </a:outerShdw>
                          </a:effectLst>
                          <a:latin typeface="+mn-lt"/>
                          <a:ea typeface="+mn-ea"/>
                          <a:cs typeface="+mn-cs"/>
                        </a:rPr>
                        <a:t>Says “Requires admin rights”, </a:t>
                      </a:r>
                      <a:r>
                        <a:rPr lang="en-US" sz="2400" i="1" kern="1200" dirty="0" smtClean="0">
                          <a:solidFill>
                            <a:srgbClr val="FFFFFF"/>
                          </a:solidFill>
                          <a:effectLst>
                            <a:outerShdw blurRad="38100" dist="38100" dir="2700000" algn="tl">
                              <a:srgbClr val="000000">
                                <a:alpha val="43137"/>
                              </a:srgbClr>
                            </a:outerShdw>
                          </a:effectLst>
                          <a:latin typeface="+mn-lt"/>
                          <a:ea typeface="+mn-ea"/>
                          <a:cs typeface="+mn-cs"/>
                        </a:rPr>
                        <a:t>or</a:t>
                      </a:r>
                      <a:endParaRPr lang="en-US" sz="2400" i="0" kern="1200" dirty="0" smtClean="0">
                        <a:solidFill>
                          <a:srgbClr val="FFFFFF"/>
                        </a:solidFill>
                        <a:effectLst>
                          <a:outerShdw blurRad="38100" dist="38100" dir="2700000" algn="tl">
                            <a:srgbClr val="000000">
                              <a:alpha val="43137"/>
                            </a:srgbClr>
                          </a:outerShdw>
                        </a:effectLst>
                        <a:latin typeface="+mn-lt"/>
                        <a:ea typeface="+mn-ea"/>
                        <a:cs typeface="+mn-cs"/>
                      </a:endParaRPr>
                    </a:p>
                    <a:p>
                      <a:pPr marL="0" algn="l" defTabSz="914099" rtl="0" eaLnBrk="1" fontAlgn="base" latinLnBrk="0" hangingPunct="1">
                        <a:spcBef>
                          <a:spcPct val="0"/>
                        </a:spcBef>
                        <a:spcAft>
                          <a:spcPct val="0"/>
                        </a:spcAft>
                        <a:defRPr/>
                      </a:pPr>
                      <a:r>
                        <a:rPr lang="en-US" sz="2400" i="0" kern="1200" dirty="0" smtClean="0">
                          <a:solidFill>
                            <a:srgbClr val="FFFFFF"/>
                          </a:solidFill>
                          <a:effectLst>
                            <a:outerShdw blurRad="38100" dist="38100" dir="2700000" algn="tl">
                              <a:srgbClr val="000000">
                                <a:alpha val="43137"/>
                              </a:srgbClr>
                            </a:outerShdw>
                          </a:effectLst>
                          <a:latin typeface="+mn-lt"/>
                          <a:ea typeface="+mn-ea"/>
                          <a:cs typeface="+mn-cs"/>
                        </a:rPr>
                        <a:t>Fails non-elevated,</a:t>
                      </a:r>
                      <a:r>
                        <a:rPr lang="en-US" sz="2400" i="0" kern="1200" baseline="0" dirty="0" smtClean="0">
                          <a:solidFill>
                            <a:srgbClr val="FFFFFF"/>
                          </a:solidFill>
                          <a:effectLst>
                            <a:outerShdw blurRad="38100" dist="38100" dir="2700000" algn="tl">
                              <a:srgbClr val="000000">
                                <a:alpha val="43137"/>
                              </a:srgbClr>
                            </a:outerShdw>
                          </a:effectLst>
                          <a:latin typeface="+mn-lt"/>
                          <a:ea typeface="+mn-ea"/>
                          <a:cs typeface="+mn-cs"/>
                        </a:rPr>
                        <a:t> works elevated</a:t>
                      </a:r>
                      <a:endParaRPr lang="en-US" sz="2400" kern="1200" dirty="0" smtClean="0">
                        <a:solidFill>
                          <a:srgbClr val="FFFFFF"/>
                        </a:solidFill>
                        <a:effectLst>
                          <a:outerShdw blurRad="38100" dist="38100" dir="2700000" algn="tl">
                            <a:srgbClr val="000000">
                              <a:alpha val="43137"/>
                            </a:srgbClr>
                          </a:outerShdw>
                        </a:effectLst>
                        <a:latin typeface="+mn-lt"/>
                        <a:ea typeface="+mn-ea"/>
                        <a:cs typeface="+mn-cs"/>
                      </a:endParaRPr>
                    </a:p>
                    <a:p>
                      <a:pPr marL="0" algn="l" defTabSz="914099" rtl="0" eaLnBrk="1" fontAlgn="base" latinLnBrk="0" hangingPunct="1">
                        <a:spcBef>
                          <a:spcPct val="0"/>
                        </a:spcBef>
                        <a:spcAft>
                          <a:spcPct val="0"/>
                        </a:spcAft>
                        <a:defRPr/>
                      </a:pPr>
                      <a:r>
                        <a:rPr lang="en-US" sz="2400" kern="1200" dirty="0" smtClean="0">
                          <a:solidFill>
                            <a:srgbClr val="FFFFFF"/>
                          </a:solidFill>
                          <a:effectLst>
                            <a:outerShdw blurRad="38100" dist="38100" dir="2700000" algn="tl">
                              <a:srgbClr val="000000">
                                <a:alpha val="43137"/>
                              </a:srgbClr>
                            </a:outerShdw>
                          </a:effectLst>
                          <a:latin typeface="+mn-lt"/>
                          <a:ea typeface="+mn-ea"/>
                          <a:cs typeface="+mn-cs"/>
                        </a:rPr>
                        <a:t>(Caveat about testing elevated)</a:t>
                      </a:r>
                    </a:p>
                  </a:txBody>
                  <a:tcPr anchor="ctr"/>
                </a:tc>
              </a:tr>
              <a:tr h="462808">
                <a:tc>
                  <a:txBody>
                    <a:bodyPr/>
                    <a:lstStyle/>
                    <a:p>
                      <a:pPr marL="0" marR="0" indent="0" algn="l" defTabSz="914099" rtl="0" eaLnBrk="1" fontAlgn="base" latinLnBrk="0" hangingPunct="1">
                        <a:lnSpc>
                          <a:spcPct val="100000"/>
                        </a:lnSpc>
                        <a:spcBef>
                          <a:spcPct val="0"/>
                        </a:spcBef>
                        <a:spcAft>
                          <a:spcPct val="0"/>
                        </a:spcAft>
                        <a:buClrTx/>
                        <a:buSzTx/>
                        <a:buFontTx/>
                        <a:buNone/>
                        <a:tabLst/>
                        <a:defRPr/>
                      </a:pPr>
                      <a:r>
                        <a:rPr lang="en-US" sz="2400" kern="1200" dirty="0" smtClean="0">
                          <a:solidFill>
                            <a:srgbClr val="FFFFFF"/>
                          </a:solidFill>
                          <a:effectLst>
                            <a:outerShdw blurRad="38100" dist="38100" dir="2700000" algn="tl">
                              <a:srgbClr val="000000">
                                <a:alpha val="43137"/>
                              </a:srgbClr>
                            </a:outerShdw>
                          </a:effectLst>
                          <a:latin typeface="+mn-lt"/>
                          <a:ea typeface="+mn-ea"/>
                          <a:cs typeface="+mn-cs"/>
                        </a:rPr>
                        <a:t>Security configuration</a:t>
                      </a:r>
                    </a:p>
                  </a:txBody>
                  <a:tcPr anchor="ctr"/>
                </a:tc>
                <a:tc>
                  <a:txBody>
                    <a:bodyPr/>
                    <a:lstStyle/>
                    <a:p>
                      <a:pPr marL="0" algn="l" defTabSz="914099" rtl="0" eaLnBrk="1" fontAlgn="base" latinLnBrk="0" hangingPunct="1">
                        <a:spcBef>
                          <a:spcPct val="0"/>
                        </a:spcBef>
                        <a:spcAft>
                          <a:spcPct val="0"/>
                        </a:spcAft>
                        <a:defRPr/>
                      </a:pPr>
                      <a:r>
                        <a:rPr lang="en-US" sz="2400" kern="1200" dirty="0" smtClean="0">
                          <a:solidFill>
                            <a:srgbClr val="FFFFFF"/>
                          </a:solidFill>
                          <a:effectLst>
                            <a:outerShdw blurRad="38100" dist="38100" dir="2700000" algn="tl">
                              <a:srgbClr val="000000">
                                <a:alpha val="43137"/>
                              </a:srgbClr>
                            </a:outerShdw>
                          </a:effectLst>
                          <a:latin typeface="+mn-lt"/>
                          <a:ea typeface="+mn-ea"/>
                          <a:cs typeface="+mn-cs"/>
                        </a:rPr>
                        <a:t>Works when Group Policy or security template setting is removed</a:t>
                      </a:r>
                    </a:p>
                  </a:txBody>
                  <a:tcPr anchor="ctr"/>
                </a:tc>
              </a:tr>
              <a:tr h="462808">
                <a:tc>
                  <a:txBody>
                    <a:bodyPr/>
                    <a:lstStyle/>
                    <a:p>
                      <a:pPr marL="0" algn="l" defTabSz="914099" rtl="0" eaLnBrk="1" fontAlgn="base" latinLnBrk="0" hangingPunct="1">
                        <a:spcBef>
                          <a:spcPct val="0"/>
                        </a:spcBef>
                        <a:spcAft>
                          <a:spcPct val="0"/>
                        </a:spcAft>
                        <a:defRPr/>
                      </a:pPr>
                      <a:r>
                        <a:rPr lang="en-US" sz="2400" kern="1200" dirty="0" smtClean="0">
                          <a:solidFill>
                            <a:srgbClr val="FFFFFF"/>
                          </a:solidFill>
                          <a:effectLst>
                            <a:outerShdw blurRad="38100" dist="38100" dir="2700000" algn="tl">
                              <a:srgbClr val="000000">
                                <a:alpha val="43137"/>
                              </a:srgbClr>
                            </a:outerShdw>
                          </a:effectLst>
                          <a:latin typeface="+mn-lt"/>
                          <a:ea typeface="+mn-ea"/>
                          <a:cs typeface="+mn-cs"/>
                        </a:rPr>
                        <a:t>New platform</a:t>
                      </a:r>
                    </a:p>
                  </a:txBody>
                  <a:tcPr anchor="ctr"/>
                </a:tc>
                <a:tc>
                  <a:txBody>
                    <a:bodyPr/>
                    <a:lstStyle/>
                    <a:p>
                      <a:pPr marL="0" algn="l" defTabSz="914099" rtl="0" eaLnBrk="1" fontAlgn="base" latinLnBrk="0" hangingPunct="1">
                        <a:spcBef>
                          <a:spcPct val="0"/>
                        </a:spcBef>
                        <a:spcAft>
                          <a:spcPct val="0"/>
                        </a:spcAft>
                        <a:defRPr/>
                      </a:pPr>
                      <a:r>
                        <a:rPr lang="en-US" sz="2400" kern="1200" dirty="0" smtClean="0">
                          <a:solidFill>
                            <a:srgbClr val="FFFFFF"/>
                          </a:solidFill>
                          <a:effectLst>
                            <a:outerShdw blurRad="38100" dist="38100" dir="2700000" algn="tl">
                              <a:srgbClr val="000000">
                                <a:alpha val="43137"/>
                              </a:srgbClr>
                            </a:outerShdw>
                          </a:effectLst>
                          <a:latin typeface="+mn-lt"/>
                          <a:ea typeface="+mn-ea"/>
                          <a:cs typeface="+mn-cs"/>
                        </a:rPr>
                        <a:t>Works with Windows Classic theme</a:t>
                      </a:r>
                    </a:p>
                  </a:txBody>
                  <a:tcPr anchor="ctr"/>
                </a:tc>
              </a:tr>
            </a:tbl>
          </a:graphicData>
        </a:graphic>
      </p:graphicFrame>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Testing environment</a:t>
            </a:r>
            <a:endParaRPr lang="en-US" dirty="0"/>
          </a:p>
        </p:txBody>
      </p:sp>
      <p:sp>
        <p:nvSpPr>
          <p:cNvPr id="3" name="Content Placeholder 2"/>
          <p:cNvSpPr>
            <a:spLocks noGrp="1"/>
          </p:cNvSpPr>
          <p:nvPr>
            <p:ph idx="1"/>
          </p:nvPr>
        </p:nvSpPr>
        <p:spPr/>
        <p:txBody>
          <a:bodyPr/>
          <a:lstStyle/>
          <a:p>
            <a:r>
              <a:rPr lang="en-US" dirty="0" smtClean="0"/>
              <a:t>Have multiple configurations available</a:t>
            </a:r>
          </a:p>
          <a:p>
            <a:r>
              <a:rPr lang="en-US" dirty="0" smtClean="0"/>
              <a:t>Be able to reimage quickly</a:t>
            </a:r>
          </a:p>
          <a:p>
            <a:pPr lvl="1"/>
            <a:r>
              <a:rPr lang="en-US" dirty="0" smtClean="0"/>
              <a:t>Virtual machines (snapshots, undo disks)</a:t>
            </a:r>
          </a:p>
          <a:p>
            <a:pPr lvl="1"/>
            <a:r>
              <a:rPr lang="en-US" dirty="0" smtClean="0"/>
              <a:t>MDT deployment (e.g., PXE boot)</a:t>
            </a:r>
          </a:p>
          <a:p>
            <a:r>
              <a:rPr lang="en-US" dirty="0" smtClean="0"/>
              <a:t>Apply security policies to local Group Policy rather than domain</a:t>
            </a:r>
          </a:p>
          <a:p>
            <a:pPr lvl="1"/>
            <a:r>
              <a:rPr lang="en-US" dirty="0" smtClean="0"/>
              <a:t>LGPO utilities:  blogs.technet.com/</a:t>
            </a:r>
            <a:r>
              <a:rPr lang="en-US" dirty="0" err="1" smtClean="0"/>
              <a:t>fdcc</a:t>
            </a:r>
            <a:endParaRPr lang="en-US" dirty="0" smtClean="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Tools for identifying specific issues</a:t>
            </a:r>
            <a:endParaRPr lang="en-US" dirty="0"/>
          </a:p>
        </p:txBody>
      </p:sp>
      <p:sp>
        <p:nvSpPr>
          <p:cNvPr id="3" name="Content Placeholder 2"/>
          <p:cNvSpPr>
            <a:spLocks noGrp="1"/>
          </p:cNvSpPr>
          <p:nvPr>
            <p:ph idx="1"/>
          </p:nvPr>
        </p:nvSpPr>
        <p:spPr/>
        <p:txBody>
          <a:bodyPr/>
          <a:lstStyle/>
          <a:p>
            <a:r>
              <a:rPr lang="en-US" dirty="0" smtClean="0"/>
              <a:t>Sysinternals Process Monitor</a:t>
            </a:r>
          </a:p>
          <a:p>
            <a:r>
              <a:rPr lang="en-US" dirty="0" smtClean="0"/>
              <a:t>Standard User Analyzer (App Compat Toolkit)</a:t>
            </a:r>
          </a:p>
          <a:p>
            <a:r>
              <a:rPr lang="en-US" dirty="0" smtClean="0"/>
              <a:t>LUA Buglight</a:t>
            </a:r>
          </a:p>
          <a:p>
            <a:pPr lvl="1"/>
            <a:r>
              <a:rPr lang="en-US" dirty="0" smtClean="0"/>
              <a:t>v2.1 just released</a:t>
            </a:r>
          </a:p>
          <a:p>
            <a:pPr lvl="1"/>
            <a:r>
              <a:rPr lang="en-US" dirty="0" smtClean="0"/>
              <a:t>Includes support for Windows 7 and x64</a:t>
            </a:r>
          </a:p>
          <a:p>
            <a:pPr lvl="1"/>
            <a:r>
              <a:rPr lang="en-US" dirty="0" smtClean="0">
                <a:hlinkClick r:id="rId3"/>
              </a:rPr>
              <a:t>http://blogs.msdn.com/aaron_margosis/pages/LuaBuglight.aspx</a:t>
            </a:r>
            <a:r>
              <a:rPr lang="en-US" dirty="0" smtClean="0"/>
              <a:t> </a:t>
            </a:r>
            <a:endParaRPr lang="en-US"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LUA Buglight, Process Monitor, SUA</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3"/>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000" dirty="0" smtClean="0"/>
              <a:t>Application Compatibility Remediation: The Dark Magic of Fixing Broken Applications</a:t>
            </a:r>
            <a:endParaRPr sz="4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p:txBody>
          <a:bodyPr/>
          <a:lstStyle/>
          <a:p>
            <a:r>
              <a:rPr lang="en-US" dirty="0" smtClean="0">
                <a:solidFill>
                  <a:schemeClr val="tx1"/>
                </a:solidFill>
              </a:rPr>
              <a:t>Aaron Margosis</a:t>
            </a:r>
          </a:p>
          <a:p>
            <a:r>
              <a:rPr lang="en-US" dirty="0" smtClean="0">
                <a:solidFill>
                  <a:schemeClr val="tx1"/>
                </a:solidFill>
              </a:rPr>
              <a:t>Principal Consultant</a:t>
            </a:r>
          </a:p>
          <a:p>
            <a:r>
              <a:rPr lang="en-US" dirty="0" smtClean="0">
                <a:solidFill>
                  <a:schemeClr val="tx1"/>
                </a:solidFill>
              </a:rPr>
              <a:t>Microsoft</a:t>
            </a:r>
          </a:p>
          <a:p>
            <a:r>
              <a:rPr lang="en-US" dirty="0" smtClean="0">
                <a:solidFill>
                  <a:schemeClr val="tx1"/>
                </a:solidFill>
              </a:rPr>
              <a:t>Session Code: CLI405</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Available Techniques</a:t>
            </a:r>
            <a:endParaRPr lang="en-US" dirty="0"/>
          </a:p>
        </p:txBody>
      </p:sp>
      <p:sp>
        <p:nvSpPr>
          <p:cNvPr id="3" name="Content Placeholder 2"/>
          <p:cNvSpPr>
            <a:spLocks noGrp="1"/>
          </p:cNvSpPr>
          <p:nvPr>
            <p:ph idx="1"/>
          </p:nvPr>
        </p:nvSpPr>
        <p:spPr>
          <a:xfrm>
            <a:off x="381000" y="1313118"/>
            <a:ext cx="8382000" cy="4561205"/>
          </a:xfrm>
        </p:spPr>
        <p:txBody>
          <a:bodyPr/>
          <a:lstStyle/>
          <a:p>
            <a:r>
              <a:rPr lang="en-US" dirty="0" smtClean="0"/>
              <a:t>Get rid of the app!</a:t>
            </a:r>
          </a:p>
          <a:p>
            <a:r>
              <a:rPr lang="en-US" dirty="0" smtClean="0"/>
              <a:t>Let Windows handle it</a:t>
            </a:r>
          </a:p>
          <a:p>
            <a:pPr lvl="1"/>
            <a:r>
              <a:rPr lang="en-US" dirty="0" smtClean="0"/>
              <a:t>File/registry virtualization</a:t>
            </a:r>
          </a:p>
          <a:p>
            <a:pPr lvl="1"/>
            <a:r>
              <a:rPr lang="en-US" dirty="0" smtClean="0"/>
              <a:t>Limitations on file/registry virtualization</a:t>
            </a:r>
          </a:p>
          <a:p>
            <a:r>
              <a:rPr lang="en-US" dirty="0" smtClean="0"/>
              <a:t>Update the application</a:t>
            </a:r>
          </a:p>
          <a:p>
            <a:pPr lvl="1"/>
            <a:r>
              <a:rPr lang="en-US" dirty="0" smtClean="0"/>
              <a:t>Acquire new version from vendor</a:t>
            </a:r>
          </a:p>
          <a:p>
            <a:pPr lvl="1"/>
            <a:r>
              <a:rPr lang="en-US" dirty="0" smtClean="0"/>
              <a:t>Fix compatibility bugs in the source code</a:t>
            </a:r>
          </a:p>
          <a:p>
            <a:r>
              <a:rPr lang="en-US" dirty="0" smtClean="0"/>
              <a:t>Apply shims</a:t>
            </a:r>
          </a:p>
          <a:p>
            <a:r>
              <a:rPr lang="en-US" dirty="0" smtClean="0"/>
              <a:t>Pre-install required files, registry keys</a:t>
            </a:r>
          </a:p>
          <a:p>
            <a:r>
              <a:rPr lang="en-US" dirty="0" smtClean="0"/>
              <a:t>Employ application or machine virtualization</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fade">
                                      <p:cBhvr>
                                        <p:cTn id="34" dur="500"/>
                                        <p:tgtEl>
                                          <p:spTgt spid="3">
                                            <p:txEl>
                                              <p:pRg st="7" end="7"/>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fade">
                                      <p:cBhvr>
                                        <p:cTn id="39" dur="500"/>
                                        <p:tgtEl>
                                          <p:spTgt spid="3">
                                            <p:txEl>
                                              <p:pRg st="8" end="8"/>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3">
                                            <p:txEl>
                                              <p:pRg st="9" end="9"/>
                                            </p:txEl>
                                          </p:spTgt>
                                        </p:tgtEl>
                                        <p:attrNameLst>
                                          <p:attrName>style.visibility</p:attrName>
                                        </p:attrNameLst>
                                      </p:cBhvr>
                                      <p:to>
                                        <p:strVal val="visible"/>
                                      </p:to>
                                    </p:set>
                                    <p:animEffect transition="in" filter="fade">
                                      <p:cBhvr>
                                        <p:cTn id="44"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When to Use Shims</a:t>
            </a:r>
            <a:endParaRPr lang="en-US" dirty="0"/>
          </a:p>
        </p:txBody>
      </p:sp>
      <p:sp>
        <p:nvSpPr>
          <p:cNvPr id="3" name="Content Placeholder 2"/>
          <p:cNvSpPr>
            <a:spLocks noGrp="1"/>
          </p:cNvSpPr>
          <p:nvPr>
            <p:ph idx="1"/>
          </p:nvPr>
        </p:nvSpPr>
        <p:spPr>
          <a:xfrm>
            <a:off x="381000" y="1447799"/>
            <a:ext cx="8382000" cy="4271939"/>
          </a:xfrm>
        </p:spPr>
        <p:txBody>
          <a:bodyPr/>
          <a:lstStyle/>
          <a:p>
            <a:r>
              <a:rPr lang="en-US" dirty="0" smtClean="0"/>
              <a:t>Define standards for when to use this technique:</a:t>
            </a:r>
          </a:p>
          <a:p>
            <a:pPr lvl="1"/>
            <a:r>
              <a:rPr lang="en-US" dirty="0" smtClean="0"/>
              <a:t>Vendor no longer in business</a:t>
            </a:r>
          </a:p>
          <a:p>
            <a:pPr lvl="1"/>
            <a:r>
              <a:rPr lang="en-US" dirty="0" smtClean="0"/>
              <a:t>Internal applications</a:t>
            </a:r>
          </a:p>
          <a:p>
            <a:pPr lvl="1"/>
            <a:r>
              <a:rPr lang="en-US" dirty="0" smtClean="0"/>
              <a:t>Support negotiable</a:t>
            </a:r>
          </a:p>
          <a:p>
            <a:pPr lvl="1"/>
            <a:endParaRPr lang="en-US" dirty="0" smtClean="0"/>
          </a:p>
          <a:p>
            <a:pPr lvl="1"/>
            <a:endParaRPr lang="en-US" dirty="0" smtClean="0"/>
          </a:p>
          <a:p>
            <a:pPr lvl="1"/>
            <a:endParaRPr lang="en-US" dirty="0" smtClean="0"/>
          </a:p>
          <a:p>
            <a:r>
              <a:rPr lang="en-US" dirty="0" smtClean="0"/>
              <a:t>Shimming applications can be outsourced</a:t>
            </a:r>
            <a:endParaRPr lang="en-US" dirty="0"/>
          </a:p>
        </p:txBody>
      </p:sp>
      <p:pic>
        <p:nvPicPr>
          <p:cNvPr id="73731" name="Picture 3" descr="F:\DVD_ART34\Artwork_Imagery\Icons - Illustrations\software boxes\software box.png"/>
          <p:cNvPicPr>
            <a:picLocks noChangeAspect="1" noChangeArrowheads="1"/>
          </p:cNvPicPr>
          <p:nvPr/>
        </p:nvPicPr>
        <p:blipFill>
          <a:blip r:embed="rId3"/>
          <a:srcRect/>
          <a:stretch>
            <a:fillRect/>
          </a:stretch>
        </p:blipFill>
        <p:spPr bwMode="auto">
          <a:xfrm>
            <a:off x="5791200" y="2209800"/>
            <a:ext cx="2571750" cy="2581275"/>
          </a:xfrm>
          <a:prstGeom prst="rect">
            <a:avLst/>
          </a:prstGeom>
          <a:noFill/>
        </p:spPr>
      </p:pic>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p:cNvSpPr/>
          <p:nvPr/>
        </p:nvSpPr>
        <p:spPr bwMode="auto">
          <a:xfrm>
            <a:off x="381000" y="838200"/>
            <a:ext cx="8382000" cy="4953000"/>
          </a:xfrm>
          <a:prstGeom prst="roundRect">
            <a:avLst>
              <a:gd name="adj" fmla="val 6361"/>
            </a:avLst>
          </a:prstGeom>
          <a:gradFill flip="none" rotWithShape="1">
            <a:gsLst>
              <a:gs pos="0">
                <a:schemeClr val="accent4">
                  <a:shade val="15000"/>
                  <a:satMod val="180000"/>
                  <a:alpha val="15000"/>
                </a:schemeClr>
              </a:gs>
              <a:gs pos="100000">
                <a:schemeClr val="accent4">
                  <a:tint val="95500"/>
                  <a:shade val="100000"/>
                  <a:satMod val="155000"/>
                  <a:alpha val="20000"/>
                </a:schemeClr>
              </a:gs>
            </a:gsLst>
            <a:lin ang="5400000" scaled="1"/>
            <a:tileRect/>
          </a:gradFill>
          <a:ln w="12700">
            <a:gradFill flip="none" rotWithShape="1">
              <a:gsLst>
                <a:gs pos="0">
                  <a:schemeClr val="tx2"/>
                </a:gs>
                <a:gs pos="50000">
                  <a:schemeClr val="tx2">
                    <a:alpha val="30000"/>
                  </a:schemeClr>
                </a:gs>
                <a:gs pos="100000">
                  <a:schemeClr val="tx2"/>
                </a:gs>
              </a:gsLst>
              <a:lin ang="0" scaled="1"/>
              <a:tileRect/>
            </a:gradFill>
            <a:headEnd type="none" w="med" len="med"/>
            <a:tailEnd type="none" w="med" len="med"/>
          </a:ln>
          <a:effectLst/>
          <a:scene3d>
            <a:camera prst="orthographicFront" fov="0">
              <a:rot lat="0" lon="0" rev="0"/>
            </a:camera>
            <a:lightRig rig="glow" dir="t">
              <a:rot lat="0" lon="0" rev="6360000"/>
            </a:lightRig>
          </a:scene3d>
          <a:sp3d prstMaterial="fla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 name="Rounded Rectangle 5"/>
          <p:cNvSpPr/>
          <p:nvPr/>
        </p:nvSpPr>
        <p:spPr bwMode="auto">
          <a:xfrm>
            <a:off x="838200" y="1219200"/>
            <a:ext cx="2118987" cy="3048000"/>
          </a:xfrm>
          <a:prstGeom prst="roundRect">
            <a:avLst>
              <a:gd name="adj" fmla="val 10968"/>
            </a:avLst>
          </a:prstGeom>
          <a:ln>
            <a:headEnd type="none" w="med" len="med"/>
            <a:tailEnd type="none" w="med" len="med"/>
          </a:ln>
          <a:scene3d>
            <a:camera prst="orthographicFront" fov="0">
              <a:rot lat="0" lon="0" rev="0"/>
            </a:camera>
            <a:lightRig rig="glow" dir="t">
              <a:rot lat="0" lon="0" rev="6360000"/>
            </a:lightRig>
          </a:scene3d>
          <a:sp3d prstMaterial="flat">
            <a:bevelT w="95250" h="101600"/>
            <a:contourClr>
              <a:schemeClr val="accent1">
                <a:satMod val="300000"/>
              </a:schemeClr>
            </a:contourClr>
          </a:sp3d>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fontAlgn="auto">
              <a:spcBef>
                <a:spcPts val="0"/>
              </a:spcBef>
              <a:spcAft>
                <a:spcPts val="0"/>
              </a:spcAft>
              <a:defRPr/>
            </a:pPr>
            <a:r>
              <a:rPr lang="en-US" sz="2300" dirty="0" smtClean="0">
                <a:solidFill>
                  <a:srgbClr val="FFFFFF"/>
                </a:solidFill>
                <a:effectLst>
                  <a:outerShdw blurRad="38100" dist="38100" dir="2700000" algn="tl">
                    <a:srgbClr val="000000">
                      <a:alpha val="43137"/>
                    </a:srgbClr>
                  </a:outerShdw>
                </a:effectLst>
              </a:rPr>
              <a:t>Application</a:t>
            </a:r>
          </a:p>
        </p:txBody>
      </p:sp>
      <p:sp>
        <p:nvSpPr>
          <p:cNvPr id="7" name="Rounded Rectangle 6"/>
          <p:cNvSpPr/>
          <p:nvPr/>
        </p:nvSpPr>
        <p:spPr bwMode="auto">
          <a:xfrm>
            <a:off x="6215391" y="1219200"/>
            <a:ext cx="2090409" cy="3048000"/>
          </a:xfrm>
          <a:prstGeom prst="roundRect">
            <a:avLst>
              <a:gd name="adj" fmla="val 11601"/>
            </a:avLst>
          </a:prstGeom>
          <a:ln>
            <a:headEnd type="none" w="med" len="med"/>
            <a:tailEnd type="none" w="med" len="med"/>
          </a:ln>
          <a:scene3d>
            <a:camera prst="orthographicFront" fov="0">
              <a:rot lat="0" lon="0" rev="0"/>
            </a:camera>
            <a:lightRig rig="glow" dir="t">
              <a:rot lat="0" lon="0" rev="6360000"/>
            </a:lightRig>
          </a:scene3d>
          <a:sp3d prstMaterial="flat">
            <a:bevelT w="95250" h="101600"/>
            <a:contourClr>
              <a:schemeClr val="accent3">
                <a:satMod val="300000"/>
              </a:schemeClr>
            </a:contourClr>
          </a:sp3d>
        </p:spPr>
        <p:style>
          <a:lnRef idx="0">
            <a:schemeClr val="accent3"/>
          </a:lnRef>
          <a:fillRef idx="3">
            <a:schemeClr val="accent3"/>
          </a:fillRef>
          <a:effectRef idx="3">
            <a:schemeClr val="accent3"/>
          </a:effectRef>
          <a:fontRef idx="minor">
            <a:schemeClr val="lt1"/>
          </a:fontRef>
        </p:style>
        <p:txBody>
          <a:bodyPr lIns="91436" tIns="45718" rIns="91436" bIns="45718" anchor="ctr"/>
          <a:lstStyle/>
          <a:p>
            <a:pPr algn="ctr" defTabSz="914099">
              <a:defRPr/>
            </a:pPr>
            <a:r>
              <a:rPr lang="en-US" sz="2300" dirty="0" smtClean="0">
                <a:solidFill>
                  <a:srgbClr val="FFFFFF"/>
                </a:solidFill>
                <a:effectLst>
                  <a:outerShdw blurRad="38100" dist="38100" dir="2700000" algn="tl">
                    <a:srgbClr val="000000">
                      <a:alpha val="43137"/>
                    </a:srgbClr>
                  </a:outerShdw>
                </a:effectLst>
              </a:rPr>
              <a:t>Windows</a:t>
            </a:r>
          </a:p>
        </p:txBody>
      </p:sp>
      <p:sp>
        <p:nvSpPr>
          <p:cNvPr id="18" name="Freeform 17"/>
          <p:cNvSpPr/>
          <p:nvPr/>
        </p:nvSpPr>
        <p:spPr bwMode="auto">
          <a:xfrm>
            <a:off x="873578" y="1254579"/>
            <a:ext cx="2046125" cy="1445078"/>
          </a:xfrm>
          <a:custGeom>
            <a:avLst/>
            <a:gdLst>
              <a:gd name="connsiteX0" fmla="*/ 270787 w 2032907"/>
              <a:gd name="connsiteY0" fmla="*/ 0 h 1624692"/>
              <a:gd name="connsiteX1" fmla="*/ 1762120 w 2032907"/>
              <a:gd name="connsiteY1" fmla="*/ 0 h 1624692"/>
              <a:gd name="connsiteX2" fmla="*/ 1953595 w 2032907"/>
              <a:gd name="connsiteY2" fmla="*/ 79312 h 1624692"/>
              <a:gd name="connsiteX3" fmla="*/ 2032906 w 2032907"/>
              <a:gd name="connsiteY3" fmla="*/ 270788 h 1624692"/>
              <a:gd name="connsiteX4" fmla="*/ 2032907 w 2032907"/>
              <a:gd name="connsiteY4" fmla="*/ 1624692 h 1624692"/>
              <a:gd name="connsiteX5" fmla="*/ 2032907 w 2032907"/>
              <a:gd name="connsiteY5" fmla="*/ 1624692 h 1624692"/>
              <a:gd name="connsiteX6" fmla="*/ 2032907 w 2032907"/>
              <a:gd name="connsiteY6" fmla="*/ 1624692 h 1624692"/>
              <a:gd name="connsiteX7" fmla="*/ 0 w 2032907"/>
              <a:gd name="connsiteY7" fmla="*/ 1624692 h 1624692"/>
              <a:gd name="connsiteX8" fmla="*/ 0 w 2032907"/>
              <a:gd name="connsiteY8" fmla="*/ 1624692 h 1624692"/>
              <a:gd name="connsiteX9" fmla="*/ 0 w 2032907"/>
              <a:gd name="connsiteY9" fmla="*/ 1624692 h 1624692"/>
              <a:gd name="connsiteX10" fmla="*/ 0 w 2032907"/>
              <a:gd name="connsiteY10" fmla="*/ 270787 h 1624692"/>
              <a:gd name="connsiteX11" fmla="*/ 79312 w 2032907"/>
              <a:gd name="connsiteY11" fmla="*/ 79312 h 1624692"/>
              <a:gd name="connsiteX12" fmla="*/ 270788 w 2032907"/>
              <a:gd name="connsiteY12" fmla="*/ 1 h 1624692"/>
              <a:gd name="connsiteX13" fmla="*/ 270787 w 2032907"/>
              <a:gd name="connsiteY13" fmla="*/ 0 h 1624692"/>
              <a:gd name="connsiteX0" fmla="*/ 270787 w 2046125"/>
              <a:gd name="connsiteY0" fmla="*/ 0 h 1624692"/>
              <a:gd name="connsiteX1" fmla="*/ 1762120 w 2046125"/>
              <a:gd name="connsiteY1" fmla="*/ 0 h 1624692"/>
              <a:gd name="connsiteX2" fmla="*/ 1953595 w 2046125"/>
              <a:gd name="connsiteY2" fmla="*/ 79312 h 1624692"/>
              <a:gd name="connsiteX3" fmla="*/ 2032906 w 2046125"/>
              <a:gd name="connsiteY3" fmla="*/ 270788 h 1624692"/>
              <a:gd name="connsiteX4" fmla="*/ 2032907 w 2046125"/>
              <a:gd name="connsiteY4" fmla="*/ 1624692 h 1624692"/>
              <a:gd name="connsiteX5" fmla="*/ 2032907 w 2046125"/>
              <a:gd name="connsiteY5" fmla="*/ 1624692 h 1624692"/>
              <a:gd name="connsiteX6" fmla="*/ 0 w 2046125"/>
              <a:gd name="connsiteY6" fmla="*/ 1624692 h 1624692"/>
              <a:gd name="connsiteX7" fmla="*/ 0 w 2046125"/>
              <a:gd name="connsiteY7" fmla="*/ 1624692 h 1624692"/>
              <a:gd name="connsiteX8" fmla="*/ 0 w 2046125"/>
              <a:gd name="connsiteY8" fmla="*/ 1624692 h 1624692"/>
              <a:gd name="connsiteX9" fmla="*/ 0 w 2046125"/>
              <a:gd name="connsiteY9" fmla="*/ 270787 h 1624692"/>
              <a:gd name="connsiteX10" fmla="*/ 79312 w 2046125"/>
              <a:gd name="connsiteY10" fmla="*/ 79312 h 1624692"/>
              <a:gd name="connsiteX11" fmla="*/ 270788 w 2046125"/>
              <a:gd name="connsiteY11" fmla="*/ 1 h 1624692"/>
              <a:gd name="connsiteX12" fmla="*/ 270787 w 2046125"/>
              <a:gd name="connsiteY12" fmla="*/ 0 h 1624692"/>
              <a:gd name="connsiteX0" fmla="*/ 270787 w 2046125"/>
              <a:gd name="connsiteY0" fmla="*/ 0 h 1624692"/>
              <a:gd name="connsiteX1" fmla="*/ 1762120 w 2046125"/>
              <a:gd name="connsiteY1" fmla="*/ 0 h 1624692"/>
              <a:gd name="connsiteX2" fmla="*/ 1953595 w 2046125"/>
              <a:gd name="connsiteY2" fmla="*/ 79312 h 1624692"/>
              <a:gd name="connsiteX3" fmla="*/ 2032906 w 2046125"/>
              <a:gd name="connsiteY3" fmla="*/ 270788 h 1624692"/>
              <a:gd name="connsiteX4" fmla="*/ 2032907 w 2046125"/>
              <a:gd name="connsiteY4" fmla="*/ 1624692 h 1624692"/>
              <a:gd name="connsiteX5" fmla="*/ 1412421 w 2046125"/>
              <a:gd name="connsiteY5" fmla="*/ 1494064 h 1624692"/>
              <a:gd name="connsiteX6" fmla="*/ 0 w 2046125"/>
              <a:gd name="connsiteY6" fmla="*/ 1624692 h 1624692"/>
              <a:gd name="connsiteX7" fmla="*/ 0 w 2046125"/>
              <a:gd name="connsiteY7" fmla="*/ 1624692 h 1624692"/>
              <a:gd name="connsiteX8" fmla="*/ 0 w 2046125"/>
              <a:gd name="connsiteY8" fmla="*/ 1624692 h 1624692"/>
              <a:gd name="connsiteX9" fmla="*/ 0 w 2046125"/>
              <a:gd name="connsiteY9" fmla="*/ 270787 h 1624692"/>
              <a:gd name="connsiteX10" fmla="*/ 79312 w 2046125"/>
              <a:gd name="connsiteY10" fmla="*/ 79312 h 1624692"/>
              <a:gd name="connsiteX11" fmla="*/ 270788 w 2046125"/>
              <a:gd name="connsiteY11" fmla="*/ 1 h 1624692"/>
              <a:gd name="connsiteX12" fmla="*/ 270787 w 2046125"/>
              <a:gd name="connsiteY12" fmla="*/ 0 h 1624692"/>
              <a:gd name="connsiteX0" fmla="*/ 270787 w 2046125"/>
              <a:gd name="connsiteY0" fmla="*/ 0 h 1624692"/>
              <a:gd name="connsiteX1" fmla="*/ 1762120 w 2046125"/>
              <a:gd name="connsiteY1" fmla="*/ 0 h 1624692"/>
              <a:gd name="connsiteX2" fmla="*/ 1953595 w 2046125"/>
              <a:gd name="connsiteY2" fmla="*/ 79312 h 1624692"/>
              <a:gd name="connsiteX3" fmla="*/ 2032906 w 2046125"/>
              <a:gd name="connsiteY3" fmla="*/ 270788 h 1624692"/>
              <a:gd name="connsiteX4" fmla="*/ 2032907 w 2046125"/>
              <a:gd name="connsiteY4" fmla="*/ 1624692 h 1624692"/>
              <a:gd name="connsiteX5" fmla="*/ 0 w 2046125"/>
              <a:gd name="connsiteY5" fmla="*/ 1624692 h 1624692"/>
              <a:gd name="connsiteX6" fmla="*/ 0 w 2046125"/>
              <a:gd name="connsiteY6" fmla="*/ 1624692 h 1624692"/>
              <a:gd name="connsiteX7" fmla="*/ 0 w 2046125"/>
              <a:gd name="connsiteY7" fmla="*/ 1624692 h 1624692"/>
              <a:gd name="connsiteX8" fmla="*/ 0 w 2046125"/>
              <a:gd name="connsiteY8" fmla="*/ 270787 h 1624692"/>
              <a:gd name="connsiteX9" fmla="*/ 79312 w 2046125"/>
              <a:gd name="connsiteY9" fmla="*/ 79312 h 1624692"/>
              <a:gd name="connsiteX10" fmla="*/ 270788 w 2046125"/>
              <a:gd name="connsiteY10" fmla="*/ 1 h 1624692"/>
              <a:gd name="connsiteX11" fmla="*/ 270787 w 2046125"/>
              <a:gd name="connsiteY11" fmla="*/ 0 h 1624692"/>
              <a:gd name="connsiteX0" fmla="*/ 270787 w 2046125"/>
              <a:gd name="connsiteY0" fmla="*/ 0 h 1624692"/>
              <a:gd name="connsiteX1" fmla="*/ 1762120 w 2046125"/>
              <a:gd name="connsiteY1" fmla="*/ 0 h 1624692"/>
              <a:gd name="connsiteX2" fmla="*/ 1953595 w 2046125"/>
              <a:gd name="connsiteY2" fmla="*/ 79312 h 1624692"/>
              <a:gd name="connsiteX3" fmla="*/ 2032906 w 2046125"/>
              <a:gd name="connsiteY3" fmla="*/ 270788 h 1624692"/>
              <a:gd name="connsiteX4" fmla="*/ 2032907 w 2046125"/>
              <a:gd name="connsiteY4" fmla="*/ 1624692 h 1624692"/>
              <a:gd name="connsiteX5" fmla="*/ 0 w 2046125"/>
              <a:gd name="connsiteY5" fmla="*/ 1624692 h 1624692"/>
              <a:gd name="connsiteX6" fmla="*/ 0 w 2046125"/>
              <a:gd name="connsiteY6" fmla="*/ 1624692 h 1624692"/>
              <a:gd name="connsiteX7" fmla="*/ 0 w 2046125"/>
              <a:gd name="connsiteY7" fmla="*/ 1624692 h 1624692"/>
              <a:gd name="connsiteX8" fmla="*/ 0 w 2046125"/>
              <a:gd name="connsiteY8" fmla="*/ 270787 h 1624692"/>
              <a:gd name="connsiteX9" fmla="*/ 79312 w 2046125"/>
              <a:gd name="connsiteY9" fmla="*/ 79312 h 1624692"/>
              <a:gd name="connsiteX10" fmla="*/ 270788 w 2046125"/>
              <a:gd name="connsiteY10" fmla="*/ 1 h 1624692"/>
              <a:gd name="connsiteX11" fmla="*/ 270787 w 2046125"/>
              <a:gd name="connsiteY11" fmla="*/ 0 h 1624692"/>
              <a:gd name="connsiteX0" fmla="*/ 270787 w 2046125"/>
              <a:gd name="connsiteY0" fmla="*/ 0 h 1624692"/>
              <a:gd name="connsiteX1" fmla="*/ 1762120 w 2046125"/>
              <a:gd name="connsiteY1" fmla="*/ 0 h 1624692"/>
              <a:gd name="connsiteX2" fmla="*/ 1953595 w 2046125"/>
              <a:gd name="connsiteY2" fmla="*/ 79312 h 1624692"/>
              <a:gd name="connsiteX3" fmla="*/ 2032906 w 2046125"/>
              <a:gd name="connsiteY3" fmla="*/ 270788 h 1624692"/>
              <a:gd name="connsiteX4" fmla="*/ 2032907 w 2046125"/>
              <a:gd name="connsiteY4" fmla="*/ 1624692 h 1624692"/>
              <a:gd name="connsiteX5" fmla="*/ 0 w 2046125"/>
              <a:gd name="connsiteY5" fmla="*/ 1624692 h 1624692"/>
              <a:gd name="connsiteX6" fmla="*/ 0 w 2046125"/>
              <a:gd name="connsiteY6" fmla="*/ 1624692 h 1624692"/>
              <a:gd name="connsiteX7" fmla="*/ 0 w 2046125"/>
              <a:gd name="connsiteY7" fmla="*/ 1624692 h 1624692"/>
              <a:gd name="connsiteX8" fmla="*/ 0 w 2046125"/>
              <a:gd name="connsiteY8" fmla="*/ 270787 h 1624692"/>
              <a:gd name="connsiteX9" fmla="*/ 79312 w 2046125"/>
              <a:gd name="connsiteY9" fmla="*/ 79312 h 1624692"/>
              <a:gd name="connsiteX10" fmla="*/ 270788 w 2046125"/>
              <a:gd name="connsiteY10" fmla="*/ 1 h 1624692"/>
              <a:gd name="connsiteX11" fmla="*/ 270787 w 2046125"/>
              <a:gd name="connsiteY11" fmla="*/ 0 h 1624692"/>
              <a:gd name="connsiteX0" fmla="*/ 270787 w 2046125"/>
              <a:gd name="connsiteY0" fmla="*/ 0 h 1624692"/>
              <a:gd name="connsiteX1" fmla="*/ 1762120 w 2046125"/>
              <a:gd name="connsiteY1" fmla="*/ 0 h 1624692"/>
              <a:gd name="connsiteX2" fmla="*/ 1953595 w 2046125"/>
              <a:gd name="connsiteY2" fmla="*/ 79312 h 1624692"/>
              <a:gd name="connsiteX3" fmla="*/ 2032906 w 2046125"/>
              <a:gd name="connsiteY3" fmla="*/ 270788 h 1624692"/>
              <a:gd name="connsiteX4" fmla="*/ 2032907 w 2046125"/>
              <a:gd name="connsiteY4" fmla="*/ 1624692 h 1624692"/>
              <a:gd name="connsiteX5" fmla="*/ 0 w 2046125"/>
              <a:gd name="connsiteY5" fmla="*/ 1624692 h 1624692"/>
              <a:gd name="connsiteX6" fmla="*/ 0 w 2046125"/>
              <a:gd name="connsiteY6" fmla="*/ 1624692 h 1624692"/>
              <a:gd name="connsiteX7" fmla="*/ 0 w 2046125"/>
              <a:gd name="connsiteY7" fmla="*/ 1624692 h 1624692"/>
              <a:gd name="connsiteX8" fmla="*/ 0 w 2046125"/>
              <a:gd name="connsiteY8" fmla="*/ 270787 h 1624692"/>
              <a:gd name="connsiteX9" fmla="*/ 79312 w 2046125"/>
              <a:gd name="connsiteY9" fmla="*/ 79312 h 1624692"/>
              <a:gd name="connsiteX10" fmla="*/ 270788 w 2046125"/>
              <a:gd name="connsiteY10" fmla="*/ 1 h 1624692"/>
              <a:gd name="connsiteX11" fmla="*/ 270787 w 2046125"/>
              <a:gd name="connsiteY11" fmla="*/ 0 h 1624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46125" h="1624692">
                <a:moveTo>
                  <a:pt x="270787" y="0"/>
                </a:moveTo>
                <a:lnTo>
                  <a:pt x="1762120" y="0"/>
                </a:lnTo>
                <a:cubicBezTo>
                  <a:pt x="1833937" y="0"/>
                  <a:pt x="1902813" y="28529"/>
                  <a:pt x="1953595" y="79312"/>
                </a:cubicBezTo>
                <a:cubicBezTo>
                  <a:pt x="2004377" y="130095"/>
                  <a:pt x="2032907" y="198970"/>
                  <a:pt x="2032906" y="270788"/>
                </a:cubicBezTo>
                <a:cubicBezTo>
                  <a:pt x="2046125" y="528351"/>
                  <a:pt x="2032907" y="1399041"/>
                  <a:pt x="2032907" y="1624692"/>
                </a:cubicBezTo>
                <a:cubicBezTo>
                  <a:pt x="1387928" y="1036864"/>
                  <a:pt x="538843" y="1159327"/>
                  <a:pt x="0" y="1624692"/>
                </a:cubicBezTo>
                <a:lnTo>
                  <a:pt x="0" y="1624692"/>
                </a:lnTo>
                <a:lnTo>
                  <a:pt x="0" y="1624692"/>
                </a:lnTo>
                <a:lnTo>
                  <a:pt x="0" y="270787"/>
                </a:lnTo>
                <a:cubicBezTo>
                  <a:pt x="0" y="198970"/>
                  <a:pt x="28529" y="130094"/>
                  <a:pt x="79312" y="79312"/>
                </a:cubicBezTo>
                <a:cubicBezTo>
                  <a:pt x="130095" y="28530"/>
                  <a:pt x="198970" y="0"/>
                  <a:pt x="270788" y="1"/>
                </a:cubicBezTo>
                <a:lnTo>
                  <a:pt x="270787" y="0"/>
                </a:lnTo>
                <a:close/>
              </a:path>
            </a:pathLst>
          </a:custGeom>
          <a:gradFill flip="none" rotWithShape="1">
            <a:gsLst>
              <a:gs pos="0">
                <a:schemeClr val="tx1">
                  <a:alpha val="60000"/>
                </a:schemeClr>
              </a:gs>
              <a:gs pos="50000">
                <a:schemeClr val="tx1">
                  <a:alpha val="20000"/>
                </a:schemeClr>
              </a:gs>
              <a:gs pos="100000">
                <a:schemeClr val="tx1">
                  <a:alpha val="0"/>
                </a:schemeClr>
              </a:gs>
            </a:gsLst>
            <a:lin ang="5400000" scaled="1"/>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lIns="91436" tIns="45718" rIns="91436" bIns="45718" anchor="ctr"/>
          <a:lstStyle/>
          <a:p>
            <a:pPr algn="ctr" defTabSz="914099">
              <a:defRPr/>
            </a:pPr>
            <a:endParaRPr lang="en-US" sz="2300" dirty="0" smtClean="0">
              <a:solidFill>
                <a:srgbClr val="FFFFFF"/>
              </a:solidFill>
              <a:effectLst>
                <a:outerShdw blurRad="38100" dist="38100" dir="2700000" algn="tl">
                  <a:srgbClr val="000000">
                    <a:alpha val="43137"/>
                  </a:srgbClr>
                </a:outerShdw>
              </a:effectLst>
            </a:endParaRPr>
          </a:p>
        </p:txBody>
      </p:sp>
      <p:sp>
        <p:nvSpPr>
          <p:cNvPr id="19" name="Freeform 18"/>
          <p:cNvSpPr/>
          <p:nvPr/>
        </p:nvSpPr>
        <p:spPr bwMode="auto">
          <a:xfrm>
            <a:off x="6253843" y="1254579"/>
            <a:ext cx="2000250" cy="1445078"/>
          </a:xfrm>
          <a:custGeom>
            <a:avLst/>
            <a:gdLst>
              <a:gd name="connsiteX0" fmla="*/ 270787 w 2032907"/>
              <a:gd name="connsiteY0" fmla="*/ 0 h 1624692"/>
              <a:gd name="connsiteX1" fmla="*/ 1762120 w 2032907"/>
              <a:gd name="connsiteY1" fmla="*/ 0 h 1624692"/>
              <a:gd name="connsiteX2" fmla="*/ 1953595 w 2032907"/>
              <a:gd name="connsiteY2" fmla="*/ 79312 h 1624692"/>
              <a:gd name="connsiteX3" fmla="*/ 2032906 w 2032907"/>
              <a:gd name="connsiteY3" fmla="*/ 270788 h 1624692"/>
              <a:gd name="connsiteX4" fmla="*/ 2032907 w 2032907"/>
              <a:gd name="connsiteY4" fmla="*/ 1624692 h 1624692"/>
              <a:gd name="connsiteX5" fmla="*/ 2032907 w 2032907"/>
              <a:gd name="connsiteY5" fmla="*/ 1624692 h 1624692"/>
              <a:gd name="connsiteX6" fmla="*/ 2032907 w 2032907"/>
              <a:gd name="connsiteY6" fmla="*/ 1624692 h 1624692"/>
              <a:gd name="connsiteX7" fmla="*/ 0 w 2032907"/>
              <a:gd name="connsiteY7" fmla="*/ 1624692 h 1624692"/>
              <a:gd name="connsiteX8" fmla="*/ 0 w 2032907"/>
              <a:gd name="connsiteY8" fmla="*/ 1624692 h 1624692"/>
              <a:gd name="connsiteX9" fmla="*/ 0 w 2032907"/>
              <a:gd name="connsiteY9" fmla="*/ 1624692 h 1624692"/>
              <a:gd name="connsiteX10" fmla="*/ 0 w 2032907"/>
              <a:gd name="connsiteY10" fmla="*/ 270787 h 1624692"/>
              <a:gd name="connsiteX11" fmla="*/ 79312 w 2032907"/>
              <a:gd name="connsiteY11" fmla="*/ 79312 h 1624692"/>
              <a:gd name="connsiteX12" fmla="*/ 270788 w 2032907"/>
              <a:gd name="connsiteY12" fmla="*/ 1 h 1624692"/>
              <a:gd name="connsiteX13" fmla="*/ 270787 w 2032907"/>
              <a:gd name="connsiteY13" fmla="*/ 0 h 1624692"/>
              <a:gd name="connsiteX0" fmla="*/ 270787 w 2046125"/>
              <a:gd name="connsiteY0" fmla="*/ 0 h 1624692"/>
              <a:gd name="connsiteX1" fmla="*/ 1762120 w 2046125"/>
              <a:gd name="connsiteY1" fmla="*/ 0 h 1624692"/>
              <a:gd name="connsiteX2" fmla="*/ 1953595 w 2046125"/>
              <a:gd name="connsiteY2" fmla="*/ 79312 h 1624692"/>
              <a:gd name="connsiteX3" fmla="*/ 2032906 w 2046125"/>
              <a:gd name="connsiteY3" fmla="*/ 270788 h 1624692"/>
              <a:gd name="connsiteX4" fmla="*/ 2032907 w 2046125"/>
              <a:gd name="connsiteY4" fmla="*/ 1624692 h 1624692"/>
              <a:gd name="connsiteX5" fmla="*/ 2032907 w 2046125"/>
              <a:gd name="connsiteY5" fmla="*/ 1624692 h 1624692"/>
              <a:gd name="connsiteX6" fmla="*/ 0 w 2046125"/>
              <a:gd name="connsiteY6" fmla="*/ 1624692 h 1624692"/>
              <a:gd name="connsiteX7" fmla="*/ 0 w 2046125"/>
              <a:gd name="connsiteY7" fmla="*/ 1624692 h 1624692"/>
              <a:gd name="connsiteX8" fmla="*/ 0 w 2046125"/>
              <a:gd name="connsiteY8" fmla="*/ 1624692 h 1624692"/>
              <a:gd name="connsiteX9" fmla="*/ 0 w 2046125"/>
              <a:gd name="connsiteY9" fmla="*/ 270787 h 1624692"/>
              <a:gd name="connsiteX10" fmla="*/ 79312 w 2046125"/>
              <a:gd name="connsiteY10" fmla="*/ 79312 h 1624692"/>
              <a:gd name="connsiteX11" fmla="*/ 270788 w 2046125"/>
              <a:gd name="connsiteY11" fmla="*/ 1 h 1624692"/>
              <a:gd name="connsiteX12" fmla="*/ 270787 w 2046125"/>
              <a:gd name="connsiteY12" fmla="*/ 0 h 1624692"/>
              <a:gd name="connsiteX0" fmla="*/ 270787 w 2046125"/>
              <a:gd name="connsiteY0" fmla="*/ 0 h 1624692"/>
              <a:gd name="connsiteX1" fmla="*/ 1762120 w 2046125"/>
              <a:gd name="connsiteY1" fmla="*/ 0 h 1624692"/>
              <a:gd name="connsiteX2" fmla="*/ 1953595 w 2046125"/>
              <a:gd name="connsiteY2" fmla="*/ 79312 h 1624692"/>
              <a:gd name="connsiteX3" fmla="*/ 2032906 w 2046125"/>
              <a:gd name="connsiteY3" fmla="*/ 270788 h 1624692"/>
              <a:gd name="connsiteX4" fmla="*/ 2032907 w 2046125"/>
              <a:gd name="connsiteY4" fmla="*/ 1624692 h 1624692"/>
              <a:gd name="connsiteX5" fmla="*/ 1412421 w 2046125"/>
              <a:gd name="connsiteY5" fmla="*/ 1494064 h 1624692"/>
              <a:gd name="connsiteX6" fmla="*/ 0 w 2046125"/>
              <a:gd name="connsiteY6" fmla="*/ 1624692 h 1624692"/>
              <a:gd name="connsiteX7" fmla="*/ 0 w 2046125"/>
              <a:gd name="connsiteY7" fmla="*/ 1624692 h 1624692"/>
              <a:gd name="connsiteX8" fmla="*/ 0 w 2046125"/>
              <a:gd name="connsiteY8" fmla="*/ 1624692 h 1624692"/>
              <a:gd name="connsiteX9" fmla="*/ 0 w 2046125"/>
              <a:gd name="connsiteY9" fmla="*/ 270787 h 1624692"/>
              <a:gd name="connsiteX10" fmla="*/ 79312 w 2046125"/>
              <a:gd name="connsiteY10" fmla="*/ 79312 h 1624692"/>
              <a:gd name="connsiteX11" fmla="*/ 270788 w 2046125"/>
              <a:gd name="connsiteY11" fmla="*/ 1 h 1624692"/>
              <a:gd name="connsiteX12" fmla="*/ 270787 w 2046125"/>
              <a:gd name="connsiteY12" fmla="*/ 0 h 1624692"/>
              <a:gd name="connsiteX0" fmla="*/ 270787 w 2046125"/>
              <a:gd name="connsiteY0" fmla="*/ 0 h 1624692"/>
              <a:gd name="connsiteX1" fmla="*/ 1762120 w 2046125"/>
              <a:gd name="connsiteY1" fmla="*/ 0 h 1624692"/>
              <a:gd name="connsiteX2" fmla="*/ 1953595 w 2046125"/>
              <a:gd name="connsiteY2" fmla="*/ 79312 h 1624692"/>
              <a:gd name="connsiteX3" fmla="*/ 2032906 w 2046125"/>
              <a:gd name="connsiteY3" fmla="*/ 270788 h 1624692"/>
              <a:gd name="connsiteX4" fmla="*/ 2032907 w 2046125"/>
              <a:gd name="connsiteY4" fmla="*/ 1624692 h 1624692"/>
              <a:gd name="connsiteX5" fmla="*/ 0 w 2046125"/>
              <a:gd name="connsiteY5" fmla="*/ 1624692 h 1624692"/>
              <a:gd name="connsiteX6" fmla="*/ 0 w 2046125"/>
              <a:gd name="connsiteY6" fmla="*/ 1624692 h 1624692"/>
              <a:gd name="connsiteX7" fmla="*/ 0 w 2046125"/>
              <a:gd name="connsiteY7" fmla="*/ 1624692 h 1624692"/>
              <a:gd name="connsiteX8" fmla="*/ 0 w 2046125"/>
              <a:gd name="connsiteY8" fmla="*/ 270787 h 1624692"/>
              <a:gd name="connsiteX9" fmla="*/ 79312 w 2046125"/>
              <a:gd name="connsiteY9" fmla="*/ 79312 h 1624692"/>
              <a:gd name="connsiteX10" fmla="*/ 270788 w 2046125"/>
              <a:gd name="connsiteY10" fmla="*/ 1 h 1624692"/>
              <a:gd name="connsiteX11" fmla="*/ 270787 w 2046125"/>
              <a:gd name="connsiteY11" fmla="*/ 0 h 1624692"/>
              <a:gd name="connsiteX0" fmla="*/ 270787 w 2046125"/>
              <a:gd name="connsiteY0" fmla="*/ 0 h 1624692"/>
              <a:gd name="connsiteX1" fmla="*/ 1762120 w 2046125"/>
              <a:gd name="connsiteY1" fmla="*/ 0 h 1624692"/>
              <a:gd name="connsiteX2" fmla="*/ 1953595 w 2046125"/>
              <a:gd name="connsiteY2" fmla="*/ 79312 h 1624692"/>
              <a:gd name="connsiteX3" fmla="*/ 2032906 w 2046125"/>
              <a:gd name="connsiteY3" fmla="*/ 270788 h 1624692"/>
              <a:gd name="connsiteX4" fmla="*/ 2032907 w 2046125"/>
              <a:gd name="connsiteY4" fmla="*/ 1624692 h 1624692"/>
              <a:gd name="connsiteX5" fmla="*/ 0 w 2046125"/>
              <a:gd name="connsiteY5" fmla="*/ 1624692 h 1624692"/>
              <a:gd name="connsiteX6" fmla="*/ 0 w 2046125"/>
              <a:gd name="connsiteY6" fmla="*/ 1624692 h 1624692"/>
              <a:gd name="connsiteX7" fmla="*/ 0 w 2046125"/>
              <a:gd name="connsiteY7" fmla="*/ 1624692 h 1624692"/>
              <a:gd name="connsiteX8" fmla="*/ 0 w 2046125"/>
              <a:gd name="connsiteY8" fmla="*/ 270787 h 1624692"/>
              <a:gd name="connsiteX9" fmla="*/ 79312 w 2046125"/>
              <a:gd name="connsiteY9" fmla="*/ 79312 h 1624692"/>
              <a:gd name="connsiteX10" fmla="*/ 270788 w 2046125"/>
              <a:gd name="connsiteY10" fmla="*/ 1 h 1624692"/>
              <a:gd name="connsiteX11" fmla="*/ 270787 w 2046125"/>
              <a:gd name="connsiteY11" fmla="*/ 0 h 1624692"/>
              <a:gd name="connsiteX0" fmla="*/ 270787 w 2046125"/>
              <a:gd name="connsiteY0" fmla="*/ 0 h 1624692"/>
              <a:gd name="connsiteX1" fmla="*/ 1762120 w 2046125"/>
              <a:gd name="connsiteY1" fmla="*/ 0 h 1624692"/>
              <a:gd name="connsiteX2" fmla="*/ 1953595 w 2046125"/>
              <a:gd name="connsiteY2" fmla="*/ 79312 h 1624692"/>
              <a:gd name="connsiteX3" fmla="*/ 2032906 w 2046125"/>
              <a:gd name="connsiteY3" fmla="*/ 270788 h 1624692"/>
              <a:gd name="connsiteX4" fmla="*/ 2032907 w 2046125"/>
              <a:gd name="connsiteY4" fmla="*/ 1624692 h 1624692"/>
              <a:gd name="connsiteX5" fmla="*/ 0 w 2046125"/>
              <a:gd name="connsiteY5" fmla="*/ 1624692 h 1624692"/>
              <a:gd name="connsiteX6" fmla="*/ 0 w 2046125"/>
              <a:gd name="connsiteY6" fmla="*/ 1624692 h 1624692"/>
              <a:gd name="connsiteX7" fmla="*/ 0 w 2046125"/>
              <a:gd name="connsiteY7" fmla="*/ 1624692 h 1624692"/>
              <a:gd name="connsiteX8" fmla="*/ 0 w 2046125"/>
              <a:gd name="connsiteY8" fmla="*/ 270787 h 1624692"/>
              <a:gd name="connsiteX9" fmla="*/ 79312 w 2046125"/>
              <a:gd name="connsiteY9" fmla="*/ 79312 h 1624692"/>
              <a:gd name="connsiteX10" fmla="*/ 270788 w 2046125"/>
              <a:gd name="connsiteY10" fmla="*/ 1 h 1624692"/>
              <a:gd name="connsiteX11" fmla="*/ 270787 w 2046125"/>
              <a:gd name="connsiteY11" fmla="*/ 0 h 1624692"/>
              <a:gd name="connsiteX0" fmla="*/ 270787 w 2046125"/>
              <a:gd name="connsiteY0" fmla="*/ 0 h 1624692"/>
              <a:gd name="connsiteX1" fmla="*/ 1762120 w 2046125"/>
              <a:gd name="connsiteY1" fmla="*/ 0 h 1624692"/>
              <a:gd name="connsiteX2" fmla="*/ 1953595 w 2046125"/>
              <a:gd name="connsiteY2" fmla="*/ 79312 h 1624692"/>
              <a:gd name="connsiteX3" fmla="*/ 2032906 w 2046125"/>
              <a:gd name="connsiteY3" fmla="*/ 270788 h 1624692"/>
              <a:gd name="connsiteX4" fmla="*/ 2032907 w 2046125"/>
              <a:gd name="connsiteY4" fmla="*/ 1624692 h 1624692"/>
              <a:gd name="connsiteX5" fmla="*/ 0 w 2046125"/>
              <a:gd name="connsiteY5" fmla="*/ 1624692 h 1624692"/>
              <a:gd name="connsiteX6" fmla="*/ 0 w 2046125"/>
              <a:gd name="connsiteY6" fmla="*/ 1624692 h 1624692"/>
              <a:gd name="connsiteX7" fmla="*/ 0 w 2046125"/>
              <a:gd name="connsiteY7" fmla="*/ 1624692 h 1624692"/>
              <a:gd name="connsiteX8" fmla="*/ 0 w 2046125"/>
              <a:gd name="connsiteY8" fmla="*/ 270787 h 1624692"/>
              <a:gd name="connsiteX9" fmla="*/ 79312 w 2046125"/>
              <a:gd name="connsiteY9" fmla="*/ 79312 h 1624692"/>
              <a:gd name="connsiteX10" fmla="*/ 270788 w 2046125"/>
              <a:gd name="connsiteY10" fmla="*/ 1 h 1624692"/>
              <a:gd name="connsiteX11" fmla="*/ 270787 w 2046125"/>
              <a:gd name="connsiteY11" fmla="*/ 0 h 1624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46125" h="1624692">
                <a:moveTo>
                  <a:pt x="270787" y="0"/>
                </a:moveTo>
                <a:lnTo>
                  <a:pt x="1762120" y="0"/>
                </a:lnTo>
                <a:cubicBezTo>
                  <a:pt x="1833937" y="0"/>
                  <a:pt x="1902813" y="28529"/>
                  <a:pt x="1953595" y="79312"/>
                </a:cubicBezTo>
                <a:cubicBezTo>
                  <a:pt x="2004377" y="130095"/>
                  <a:pt x="2032907" y="198970"/>
                  <a:pt x="2032906" y="270788"/>
                </a:cubicBezTo>
                <a:cubicBezTo>
                  <a:pt x="2046125" y="528351"/>
                  <a:pt x="2032907" y="1399041"/>
                  <a:pt x="2032907" y="1624692"/>
                </a:cubicBezTo>
                <a:cubicBezTo>
                  <a:pt x="1387928" y="1036864"/>
                  <a:pt x="538843" y="1159327"/>
                  <a:pt x="0" y="1624692"/>
                </a:cubicBezTo>
                <a:lnTo>
                  <a:pt x="0" y="1624692"/>
                </a:lnTo>
                <a:lnTo>
                  <a:pt x="0" y="1624692"/>
                </a:lnTo>
                <a:lnTo>
                  <a:pt x="0" y="270787"/>
                </a:lnTo>
                <a:cubicBezTo>
                  <a:pt x="0" y="198970"/>
                  <a:pt x="28529" y="130094"/>
                  <a:pt x="79312" y="79312"/>
                </a:cubicBezTo>
                <a:cubicBezTo>
                  <a:pt x="130095" y="28530"/>
                  <a:pt x="198970" y="0"/>
                  <a:pt x="270788" y="1"/>
                </a:cubicBezTo>
                <a:lnTo>
                  <a:pt x="270787" y="0"/>
                </a:lnTo>
                <a:close/>
              </a:path>
            </a:pathLst>
          </a:custGeom>
          <a:gradFill flip="none" rotWithShape="1">
            <a:gsLst>
              <a:gs pos="0">
                <a:schemeClr val="tx1">
                  <a:alpha val="60000"/>
                </a:schemeClr>
              </a:gs>
              <a:gs pos="50000">
                <a:schemeClr val="tx1">
                  <a:alpha val="20000"/>
                </a:schemeClr>
              </a:gs>
              <a:gs pos="100000">
                <a:schemeClr val="tx1">
                  <a:alpha val="0"/>
                </a:schemeClr>
              </a:gs>
            </a:gsLst>
            <a:lin ang="5400000" scaled="1"/>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lIns="91436" tIns="45718" rIns="91436" bIns="45718" anchor="ctr"/>
          <a:lstStyle/>
          <a:p>
            <a:pPr algn="ctr" defTabSz="914099">
              <a:defRPr/>
            </a:pPr>
            <a:endParaRPr lang="en-US" sz="2300" dirty="0" smtClean="0">
              <a:solidFill>
                <a:srgbClr val="FFFFFF"/>
              </a:solidFill>
              <a:effectLst>
                <a:outerShdw blurRad="38100" dist="38100" dir="2700000" algn="tl">
                  <a:srgbClr val="000000">
                    <a:alpha val="43137"/>
                  </a:srgbClr>
                </a:outerShdw>
              </a:effectLst>
            </a:endParaRPr>
          </a:p>
        </p:txBody>
      </p:sp>
      <p:sp>
        <p:nvSpPr>
          <p:cNvPr id="2" name="Title 1"/>
          <p:cNvSpPr>
            <a:spLocks noGrp="1"/>
          </p:cNvSpPr>
          <p:nvPr>
            <p:ph type="title"/>
          </p:nvPr>
        </p:nvSpPr>
        <p:spPr/>
        <p:txBody>
          <a:bodyPr/>
          <a:lstStyle/>
          <a:p>
            <a:r>
              <a:rPr lang="en-US" dirty="0" smtClean="0"/>
              <a:t>How Shims Work</a:t>
            </a:r>
            <a:endParaRPr lang="en-US" dirty="0"/>
          </a:p>
        </p:txBody>
      </p:sp>
      <p:sp>
        <p:nvSpPr>
          <p:cNvPr id="4" name="Rounded Rectangle 3"/>
          <p:cNvSpPr/>
          <p:nvPr/>
        </p:nvSpPr>
        <p:spPr bwMode="auto">
          <a:xfrm>
            <a:off x="3382854" y="4627834"/>
            <a:ext cx="2406869" cy="934766"/>
          </a:xfrm>
          <a:prstGeom prst="roundRect">
            <a:avLst/>
          </a:prstGeom>
          <a:ln>
            <a:headEnd type="none" w="med" len="med"/>
            <a:tailEnd type="none" w="med" len="med"/>
          </a:ln>
          <a:scene3d>
            <a:camera prst="orthographicFront" fov="0">
              <a:rot lat="0" lon="0" rev="0"/>
            </a:camera>
            <a:lightRig rig="glow" dir="t">
              <a:rot lat="0" lon="0" rev="6360000"/>
            </a:lightRig>
          </a:scene3d>
          <a:sp3d prstMaterial="flat">
            <a:bevelT w="95250" h="10160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r>
              <a:rPr lang="en-US" sz="2300" dirty="0" smtClean="0">
                <a:solidFill>
                  <a:srgbClr val="FFFFFF"/>
                </a:solidFill>
                <a:effectLst>
                  <a:outerShdw blurRad="38100" dist="38100" dir="2700000" algn="tl">
                    <a:srgbClr val="000000">
                      <a:alpha val="43137"/>
                    </a:srgbClr>
                  </a:outerShdw>
                </a:effectLst>
              </a:rPr>
              <a:t>Shim DLL</a:t>
            </a:r>
          </a:p>
        </p:txBody>
      </p:sp>
      <p:sp>
        <p:nvSpPr>
          <p:cNvPr id="5" name="Right Arrow 4"/>
          <p:cNvSpPr/>
          <p:nvPr/>
        </p:nvSpPr>
        <p:spPr bwMode="auto">
          <a:xfrm>
            <a:off x="2999224" y="1752600"/>
            <a:ext cx="3205655" cy="553104"/>
          </a:xfrm>
          <a:prstGeom prst="rightArrow">
            <a:avLst>
              <a:gd name="adj1" fmla="val 61021"/>
              <a:gd name="adj2" fmla="val 50000"/>
            </a:avLst>
          </a:prstGeom>
          <a:gradFill flip="none" rotWithShape="1">
            <a:gsLst>
              <a:gs pos="0">
                <a:schemeClr val="accent4">
                  <a:shade val="15000"/>
                  <a:satMod val="180000"/>
                  <a:alpha val="0"/>
                </a:schemeClr>
              </a:gs>
              <a:gs pos="100000">
                <a:schemeClr val="tx2"/>
              </a:gs>
            </a:gsLst>
            <a:lin ang="0" scaled="1"/>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lIns="91436" tIns="45718" rIns="91436" bIns="45718" anchor="ctr"/>
          <a:lstStyle/>
          <a:p>
            <a:pPr algn="ctr" defTabSz="914099" fontAlgn="auto">
              <a:spcBef>
                <a:spcPts val="0"/>
              </a:spcBef>
              <a:spcAft>
                <a:spcPts val="0"/>
              </a:spcAft>
              <a:defRPr/>
            </a:pPr>
            <a:endParaRPr lang="en-US" sz="2300" dirty="0" smtClean="0">
              <a:solidFill>
                <a:srgbClr val="FFFFFF"/>
              </a:solidFill>
              <a:effectLst>
                <a:outerShdw blurRad="38100" dist="38100" dir="2700000" algn="tl">
                  <a:srgbClr val="000000">
                    <a:alpha val="43137"/>
                  </a:srgbClr>
                </a:outerShdw>
              </a:effectLst>
            </a:endParaRPr>
          </a:p>
        </p:txBody>
      </p:sp>
      <p:sp>
        <p:nvSpPr>
          <p:cNvPr id="8" name="Rounded Rectangle 7"/>
          <p:cNvSpPr/>
          <p:nvPr/>
        </p:nvSpPr>
        <p:spPr bwMode="auto">
          <a:xfrm>
            <a:off x="1307063" y="1703234"/>
            <a:ext cx="1650124" cy="641131"/>
          </a:xfrm>
          <a:prstGeom prst="roundRect">
            <a:avLst/>
          </a:prstGeom>
          <a:ln>
            <a:headEnd type="none" w="med" len="med"/>
            <a:tailEnd type="none" w="med" len="med"/>
          </a:ln>
          <a:scene3d>
            <a:camera prst="orthographicFront" fov="0">
              <a:rot lat="0" lon="0" rev="0"/>
            </a:camera>
            <a:lightRig rig="glow" dir="t">
              <a:rot lat="0" lon="0" rev="6360000"/>
            </a:lightRig>
          </a:scene3d>
          <a:sp3d prstMaterial="flat">
            <a:bevelT w="95250" h="101600"/>
            <a:contourClr>
              <a:schemeClr val="accent5">
                <a:satMod val="300000"/>
              </a:schemeClr>
            </a:contourClr>
          </a:sp3d>
        </p:spPr>
        <p:style>
          <a:lnRef idx="0">
            <a:schemeClr val="accent5"/>
          </a:lnRef>
          <a:fillRef idx="3">
            <a:schemeClr val="accent5"/>
          </a:fillRef>
          <a:effectRef idx="3">
            <a:schemeClr val="accent5"/>
          </a:effectRef>
          <a:fontRef idx="minor">
            <a:schemeClr val="lt1"/>
          </a:fontRef>
        </p:style>
        <p:txBody>
          <a:bodyPr lIns="91436" tIns="45718" rIns="91436" bIns="45718" anchor="ctr"/>
          <a:lstStyle/>
          <a:p>
            <a:pPr algn="ctr" defTabSz="914099">
              <a:lnSpc>
                <a:spcPct val="80000"/>
              </a:lnSpc>
              <a:defRPr/>
            </a:pPr>
            <a:r>
              <a:rPr lang="en-US" sz="2300" dirty="0" smtClean="0">
                <a:solidFill>
                  <a:srgbClr val="FFFFFF"/>
                </a:solidFill>
                <a:effectLst>
                  <a:outerShdw blurRad="38100" dist="38100" dir="2700000" algn="tl">
                    <a:srgbClr val="000000">
                      <a:alpha val="43137"/>
                    </a:srgbClr>
                  </a:outerShdw>
                </a:effectLst>
              </a:rPr>
              <a:t>Import</a:t>
            </a:r>
          </a:p>
          <a:p>
            <a:pPr algn="ctr" defTabSz="914099">
              <a:lnSpc>
                <a:spcPct val="80000"/>
              </a:lnSpc>
              <a:defRPr/>
            </a:pPr>
            <a:r>
              <a:rPr lang="en-US" sz="2300" dirty="0" smtClean="0">
                <a:solidFill>
                  <a:srgbClr val="FFFFFF"/>
                </a:solidFill>
                <a:effectLst>
                  <a:outerShdw blurRad="38100" dist="38100" dir="2700000" algn="tl">
                    <a:srgbClr val="000000">
                      <a:alpha val="43137"/>
                    </a:srgbClr>
                  </a:outerShdw>
                </a:effectLst>
              </a:rPr>
              <a:t>Function</a:t>
            </a:r>
          </a:p>
        </p:txBody>
      </p:sp>
      <p:sp>
        <p:nvSpPr>
          <p:cNvPr id="9" name="Rounded Rectangle 8"/>
          <p:cNvSpPr/>
          <p:nvPr/>
        </p:nvSpPr>
        <p:spPr bwMode="auto">
          <a:xfrm>
            <a:off x="6215390" y="1703234"/>
            <a:ext cx="1650124" cy="641131"/>
          </a:xfrm>
          <a:prstGeom prst="roundRect">
            <a:avLst/>
          </a:prstGeom>
          <a:ln>
            <a:headEnd type="none" w="med" len="med"/>
            <a:tailEnd type="none" w="med" len="med"/>
          </a:ln>
          <a:scene3d>
            <a:camera prst="orthographicFront" fov="0">
              <a:rot lat="0" lon="0" rev="0"/>
            </a:camera>
            <a:lightRig rig="glow" dir="t">
              <a:rot lat="0" lon="0" rev="6360000"/>
            </a:lightRig>
          </a:scene3d>
          <a:sp3d prstMaterial="flat">
            <a:bevelT w="95250" h="101600"/>
            <a:contourClr>
              <a:schemeClr val="accent5">
                <a:satMod val="300000"/>
              </a:schemeClr>
            </a:contourClr>
          </a:sp3d>
        </p:spPr>
        <p:style>
          <a:lnRef idx="0">
            <a:schemeClr val="accent5"/>
          </a:lnRef>
          <a:fillRef idx="3">
            <a:schemeClr val="accent5"/>
          </a:fillRef>
          <a:effectRef idx="3">
            <a:schemeClr val="accent5"/>
          </a:effectRef>
          <a:fontRef idx="minor">
            <a:schemeClr val="lt1"/>
          </a:fontRef>
        </p:style>
        <p:txBody>
          <a:bodyPr lIns="91436" tIns="45718" rIns="91436" bIns="45718" anchor="ctr"/>
          <a:lstStyle/>
          <a:p>
            <a:pPr algn="ctr" defTabSz="914099">
              <a:lnSpc>
                <a:spcPct val="80000"/>
              </a:lnSpc>
              <a:defRPr/>
            </a:pPr>
            <a:r>
              <a:rPr lang="en-US" sz="2300" dirty="0" smtClean="0">
                <a:solidFill>
                  <a:srgbClr val="FFFFFF"/>
                </a:solidFill>
                <a:effectLst>
                  <a:outerShdw blurRad="38100" dist="38100" dir="2700000" algn="tl">
                    <a:srgbClr val="000000">
                      <a:alpha val="43137"/>
                    </a:srgbClr>
                  </a:outerShdw>
                </a:effectLst>
              </a:rPr>
              <a:t>Export</a:t>
            </a:r>
          </a:p>
          <a:p>
            <a:pPr algn="ctr" defTabSz="914099">
              <a:lnSpc>
                <a:spcPct val="80000"/>
              </a:lnSpc>
              <a:defRPr/>
            </a:pPr>
            <a:r>
              <a:rPr lang="en-US" sz="2300" dirty="0" smtClean="0">
                <a:solidFill>
                  <a:srgbClr val="FFFFFF"/>
                </a:solidFill>
                <a:effectLst>
                  <a:outerShdw blurRad="38100" dist="38100" dir="2700000" algn="tl">
                    <a:srgbClr val="000000">
                      <a:alpha val="43137"/>
                    </a:srgbClr>
                  </a:outerShdw>
                </a:effectLst>
              </a:rPr>
              <a:t>Function</a:t>
            </a:r>
          </a:p>
        </p:txBody>
      </p:sp>
      <p:sp>
        <p:nvSpPr>
          <p:cNvPr id="10" name="Rounded Rectangle 9"/>
          <p:cNvSpPr/>
          <p:nvPr/>
        </p:nvSpPr>
        <p:spPr bwMode="auto">
          <a:xfrm>
            <a:off x="1295400" y="1676400"/>
            <a:ext cx="1650124" cy="641131"/>
          </a:xfrm>
          <a:prstGeom prst="roundRect">
            <a:avLst/>
          </a:prstGeom>
          <a:ln>
            <a:headEnd type="none" w="med" len="med"/>
            <a:tailEnd type="none" w="med" len="med"/>
          </a:ln>
          <a:scene3d>
            <a:camera prst="orthographicFront" fov="0">
              <a:rot lat="0" lon="0" rev="0"/>
            </a:camera>
            <a:lightRig rig="glow" dir="t">
              <a:rot lat="0" lon="0" rev="6360000"/>
            </a:lightRig>
          </a:scene3d>
          <a:sp3d prstMaterial="flat">
            <a:bevelT w="95250" h="101600"/>
            <a:contourClr>
              <a:schemeClr val="accent6">
                <a:satMod val="300000"/>
              </a:schemeClr>
            </a:contourClr>
          </a:sp3d>
        </p:spPr>
        <p:style>
          <a:lnRef idx="0">
            <a:schemeClr val="accent6"/>
          </a:lnRef>
          <a:fillRef idx="3">
            <a:schemeClr val="accent6"/>
          </a:fillRef>
          <a:effectRef idx="3">
            <a:schemeClr val="accent6"/>
          </a:effectRef>
          <a:fontRef idx="minor">
            <a:schemeClr val="lt1"/>
          </a:fontRef>
        </p:style>
        <p:txBody>
          <a:bodyPr lIns="91436" tIns="45718" rIns="91436" bIns="45718" anchor="ctr"/>
          <a:lstStyle/>
          <a:p>
            <a:pPr algn="ctr" defTabSz="914099">
              <a:lnSpc>
                <a:spcPct val="80000"/>
              </a:lnSpc>
              <a:defRPr/>
            </a:pPr>
            <a:r>
              <a:rPr lang="en-US" sz="2300" dirty="0" smtClean="0">
                <a:solidFill>
                  <a:srgbClr val="FFFFFF"/>
                </a:solidFill>
                <a:effectLst>
                  <a:outerShdw blurRad="38100" dist="38100" dir="2700000" algn="tl">
                    <a:srgbClr val="000000">
                      <a:alpha val="43137"/>
                    </a:srgbClr>
                  </a:outerShdw>
                </a:effectLst>
              </a:rPr>
              <a:t>Import</a:t>
            </a:r>
          </a:p>
          <a:p>
            <a:pPr algn="ctr" defTabSz="914099">
              <a:lnSpc>
                <a:spcPct val="80000"/>
              </a:lnSpc>
              <a:defRPr/>
            </a:pPr>
            <a:r>
              <a:rPr lang="en-US" sz="2300" dirty="0" smtClean="0">
                <a:solidFill>
                  <a:srgbClr val="FFFFFF"/>
                </a:solidFill>
                <a:effectLst>
                  <a:outerShdw blurRad="38100" dist="38100" dir="2700000" algn="tl">
                    <a:srgbClr val="000000">
                      <a:alpha val="43137"/>
                    </a:srgbClr>
                  </a:outerShdw>
                </a:effectLst>
              </a:rPr>
              <a:t>Function</a:t>
            </a:r>
          </a:p>
        </p:txBody>
      </p:sp>
      <p:sp>
        <p:nvSpPr>
          <p:cNvPr id="12" name="Right Arrow 11"/>
          <p:cNvSpPr/>
          <p:nvPr/>
        </p:nvSpPr>
        <p:spPr bwMode="auto">
          <a:xfrm rot="3396338">
            <a:off x="2400877" y="3087404"/>
            <a:ext cx="2835452" cy="540402"/>
          </a:xfrm>
          <a:prstGeom prst="rightArrow">
            <a:avLst>
              <a:gd name="adj1" fmla="val 64877"/>
              <a:gd name="adj2" fmla="val 58991"/>
            </a:avLst>
          </a:prstGeom>
          <a:gradFill flip="none" rotWithShape="1">
            <a:gsLst>
              <a:gs pos="0">
                <a:schemeClr val="accent4">
                  <a:shade val="15000"/>
                  <a:satMod val="180000"/>
                  <a:alpha val="0"/>
                </a:schemeClr>
              </a:gs>
              <a:gs pos="100000">
                <a:schemeClr val="tx2"/>
              </a:gs>
            </a:gsLst>
            <a:lin ang="0" scaled="1"/>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lIns="91436" tIns="45718" rIns="91436" bIns="45718" anchor="ctr"/>
          <a:lstStyle/>
          <a:p>
            <a:pPr algn="ctr" defTabSz="914099" fontAlgn="auto">
              <a:spcBef>
                <a:spcPts val="0"/>
              </a:spcBef>
              <a:spcAft>
                <a:spcPts val="0"/>
              </a:spcAft>
              <a:defRPr/>
            </a:pPr>
            <a:endParaRPr lang="en-US" sz="2300" dirty="0" smtClean="0">
              <a:solidFill>
                <a:srgbClr val="FFFFFF"/>
              </a:solidFill>
              <a:effectLst>
                <a:outerShdw blurRad="38100" dist="38100" dir="2700000" algn="tl">
                  <a:srgbClr val="000000">
                    <a:alpha val="43137"/>
                  </a:srgbClr>
                </a:outerShdw>
              </a:effectLst>
            </a:endParaRPr>
          </a:p>
        </p:txBody>
      </p:sp>
      <p:sp>
        <p:nvSpPr>
          <p:cNvPr id="14" name="Right Arrow 13"/>
          <p:cNvSpPr/>
          <p:nvPr/>
        </p:nvSpPr>
        <p:spPr bwMode="auto">
          <a:xfrm rot="18201215">
            <a:off x="4170062" y="3088523"/>
            <a:ext cx="2582585" cy="549476"/>
          </a:xfrm>
          <a:prstGeom prst="rightArrow">
            <a:avLst>
              <a:gd name="adj1" fmla="val 50000"/>
              <a:gd name="adj2" fmla="val 58449"/>
            </a:avLst>
          </a:prstGeom>
          <a:gradFill flip="none" rotWithShape="1">
            <a:gsLst>
              <a:gs pos="0">
                <a:schemeClr val="accent4">
                  <a:shade val="15000"/>
                  <a:satMod val="180000"/>
                  <a:alpha val="0"/>
                </a:schemeClr>
              </a:gs>
              <a:gs pos="100000">
                <a:schemeClr val="bg1"/>
              </a:gs>
            </a:gsLst>
            <a:lin ang="0" scaled="1"/>
            <a:tileRect/>
          </a:gradFill>
          <a:ln w="19050">
            <a:gradFill flip="none" rotWithShape="1">
              <a:gsLst>
                <a:gs pos="0">
                  <a:schemeClr val="accent1">
                    <a:tint val="66000"/>
                    <a:satMod val="160000"/>
                    <a:alpha val="0"/>
                  </a:schemeClr>
                </a:gs>
                <a:gs pos="100000">
                  <a:schemeClr val="tx1"/>
                </a:gs>
              </a:gsLst>
              <a:lin ang="0" scaled="1"/>
              <a:tileRect/>
            </a:gradFill>
            <a:prstDash val="sysDot"/>
            <a:headEnd type="none" w="med" len="med"/>
            <a:tailEnd type="none" w="med" len="med"/>
          </a:ln>
          <a:scene3d>
            <a:camera prst="orthographicFront" fov="0">
              <a:rot lat="0" lon="0" rev="0"/>
            </a:camera>
            <a:lightRig rig="glow" dir="t">
              <a:rot lat="0" lon="0" rev="6360000"/>
            </a:lightRig>
          </a:scene3d>
          <a:sp3d prstMaterial="fla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lIns="91436" tIns="45718" rIns="91436" bIns="45718" anchor="ctr"/>
          <a:lstStyle/>
          <a:p>
            <a:pPr algn="ctr" defTabSz="914099">
              <a:defRPr/>
            </a:pPr>
            <a:endParaRPr lang="en-US" sz="2300" dirty="0" smtClean="0">
              <a:solidFill>
                <a:srgbClr val="FFFFFF"/>
              </a:solidFill>
              <a:effectLst>
                <a:outerShdw blurRad="38100" dist="38100" dir="2700000" algn="tl">
                  <a:srgbClr val="000000">
                    <a:alpha val="43137"/>
                  </a:srgbClr>
                </a:outerShdw>
              </a:effectLst>
            </a:endParaRPr>
          </a:p>
        </p:txBody>
      </p:sp>
      <p:sp>
        <p:nvSpPr>
          <p:cNvPr id="20" name="Freeform 19"/>
          <p:cNvSpPr/>
          <p:nvPr/>
        </p:nvSpPr>
        <p:spPr bwMode="auto">
          <a:xfrm>
            <a:off x="3422468" y="4655276"/>
            <a:ext cx="2317025" cy="601980"/>
          </a:xfrm>
          <a:custGeom>
            <a:avLst/>
            <a:gdLst>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2141220 w 2141220"/>
              <a:gd name="connsiteY5" fmla="*/ 716280 h 716280"/>
              <a:gd name="connsiteX6" fmla="*/ 2141220 w 2141220"/>
              <a:gd name="connsiteY6" fmla="*/ 716280 h 716280"/>
              <a:gd name="connsiteX7" fmla="*/ 0 w 2141220"/>
              <a:gd name="connsiteY7" fmla="*/ 716280 h 716280"/>
              <a:gd name="connsiteX8" fmla="*/ 0 w 2141220"/>
              <a:gd name="connsiteY8" fmla="*/ 716280 h 716280"/>
              <a:gd name="connsiteX9" fmla="*/ 0 w 2141220"/>
              <a:gd name="connsiteY9" fmla="*/ 716280 h 716280"/>
              <a:gd name="connsiteX10" fmla="*/ 0 w 2141220"/>
              <a:gd name="connsiteY10" fmla="*/ 165103 h 716280"/>
              <a:gd name="connsiteX11" fmla="*/ 48358 w 2141220"/>
              <a:gd name="connsiteY11" fmla="*/ 48358 h 716280"/>
              <a:gd name="connsiteX12" fmla="*/ 165104 w 2141220"/>
              <a:gd name="connsiteY12" fmla="*/ 1 h 716280"/>
              <a:gd name="connsiteX13" fmla="*/ 165103 w 2141220"/>
              <a:gd name="connsiteY13"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2141220 w 2141220"/>
              <a:gd name="connsiteY5" fmla="*/ 716280 h 716280"/>
              <a:gd name="connsiteX6" fmla="*/ 2141220 w 2141220"/>
              <a:gd name="connsiteY6" fmla="*/ 716280 h 716280"/>
              <a:gd name="connsiteX7" fmla="*/ 0 w 2141220"/>
              <a:gd name="connsiteY7" fmla="*/ 716280 h 716280"/>
              <a:gd name="connsiteX8" fmla="*/ 0 w 2141220"/>
              <a:gd name="connsiteY8" fmla="*/ 716280 h 716280"/>
              <a:gd name="connsiteX9" fmla="*/ 0 w 2141220"/>
              <a:gd name="connsiteY9" fmla="*/ 716280 h 716280"/>
              <a:gd name="connsiteX10" fmla="*/ 0 w 2141220"/>
              <a:gd name="connsiteY10" fmla="*/ 165103 h 716280"/>
              <a:gd name="connsiteX11" fmla="*/ 48358 w 2141220"/>
              <a:gd name="connsiteY11" fmla="*/ 48358 h 716280"/>
              <a:gd name="connsiteX12" fmla="*/ 165104 w 2141220"/>
              <a:gd name="connsiteY12" fmla="*/ 1 h 716280"/>
              <a:gd name="connsiteX13" fmla="*/ 165103 w 2141220"/>
              <a:gd name="connsiteY13"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2141220 w 2141220"/>
              <a:gd name="connsiteY5" fmla="*/ 716280 h 716280"/>
              <a:gd name="connsiteX6" fmla="*/ 2141220 w 2141220"/>
              <a:gd name="connsiteY6" fmla="*/ 716280 h 716280"/>
              <a:gd name="connsiteX7" fmla="*/ 0 w 2141220"/>
              <a:gd name="connsiteY7" fmla="*/ 716280 h 716280"/>
              <a:gd name="connsiteX8" fmla="*/ 0 w 2141220"/>
              <a:gd name="connsiteY8" fmla="*/ 716280 h 716280"/>
              <a:gd name="connsiteX9" fmla="*/ 0 w 2141220"/>
              <a:gd name="connsiteY9" fmla="*/ 716280 h 716280"/>
              <a:gd name="connsiteX10" fmla="*/ 0 w 2141220"/>
              <a:gd name="connsiteY10" fmla="*/ 165103 h 716280"/>
              <a:gd name="connsiteX11" fmla="*/ 48358 w 2141220"/>
              <a:gd name="connsiteY11" fmla="*/ 48358 h 716280"/>
              <a:gd name="connsiteX12" fmla="*/ 165104 w 2141220"/>
              <a:gd name="connsiteY12" fmla="*/ 1 h 716280"/>
              <a:gd name="connsiteX13" fmla="*/ 165103 w 2141220"/>
              <a:gd name="connsiteY13"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2141220 w 2141220"/>
              <a:gd name="connsiteY5" fmla="*/ 716280 h 716280"/>
              <a:gd name="connsiteX6" fmla="*/ 2141220 w 2141220"/>
              <a:gd name="connsiteY6" fmla="*/ 716280 h 716280"/>
              <a:gd name="connsiteX7" fmla="*/ 0 w 2141220"/>
              <a:gd name="connsiteY7" fmla="*/ 716280 h 716280"/>
              <a:gd name="connsiteX8" fmla="*/ 0 w 2141220"/>
              <a:gd name="connsiteY8" fmla="*/ 716280 h 716280"/>
              <a:gd name="connsiteX9" fmla="*/ 0 w 2141220"/>
              <a:gd name="connsiteY9" fmla="*/ 716280 h 716280"/>
              <a:gd name="connsiteX10" fmla="*/ 0 w 2141220"/>
              <a:gd name="connsiteY10" fmla="*/ 165103 h 716280"/>
              <a:gd name="connsiteX11" fmla="*/ 48358 w 2141220"/>
              <a:gd name="connsiteY11" fmla="*/ 48358 h 716280"/>
              <a:gd name="connsiteX12" fmla="*/ 165104 w 2141220"/>
              <a:gd name="connsiteY12" fmla="*/ 1 h 716280"/>
              <a:gd name="connsiteX13" fmla="*/ 165103 w 2141220"/>
              <a:gd name="connsiteY13"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2141220 w 2141220"/>
              <a:gd name="connsiteY5" fmla="*/ 716280 h 716280"/>
              <a:gd name="connsiteX6" fmla="*/ 2141220 w 2141220"/>
              <a:gd name="connsiteY6" fmla="*/ 716280 h 716280"/>
              <a:gd name="connsiteX7" fmla="*/ 0 w 2141220"/>
              <a:gd name="connsiteY7" fmla="*/ 716280 h 716280"/>
              <a:gd name="connsiteX8" fmla="*/ 0 w 2141220"/>
              <a:gd name="connsiteY8" fmla="*/ 716280 h 716280"/>
              <a:gd name="connsiteX9" fmla="*/ 0 w 2141220"/>
              <a:gd name="connsiteY9" fmla="*/ 716280 h 716280"/>
              <a:gd name="connsiteX10" fmla="*/ 0 w 2141220"/>
              <a:gd name="connsiteY10" fmla="*/ 165103 h 716280"/>
              <a:gd name="connsiteX11" fmla="*/ 48358 w 2141220"/>
              <a:gd name="connsiteY11" fmla="*/ 48358 h 716280"/>
              <a:gd name="connsiteX12" fmla="*/ 165104 w 2141220"/>
              <a:gd name="connsiteY12" fmla="*/ 1 h 716280"/>
              <a:gd name="connsiteX13" fmla="*/ 165103 w 2141220"/>
              <a:gd name="connsiteY13"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2141220 w 2141220"/>
              <a:gd name="connsiteY5" fmla="*/ 716280 h 716280"/>
              <a:gd name="connsiteX6" fmla="*/ 2141220 w 2141220"/>
              <a:gd name="connsiteY6" fmla="*/ 716280 h 716280"/>
              <a:gd name="connsiteX7" fmla="*/ 0 w 2141220"/>
              <a:gd name="connsiteY7" fmla="*/ 716280 h 716280"/>
              <a:gd name="connsiteX8" fmla="*/ 0 w 2141220"/>
              <a:gd name="connsiteY8" fmla="*/ 716280 h 716280"/>
              <a:gd name="connsiteX9" fmla="*/ 0 w 2141220"/>
              <a:gd name="connsiteY9" fmla="*/ 716280 h 716280"/>
              <a:gd name="connsiteX10" fmla="*/ 0 w 2141220"/>
              <a:gd name="connsiteY10" fmla="*/ 165103 h 716280"/>
              <a:gd name="connsiteX11" fmla="*/ 48358 w 2141220"/>
              <a:gd name="connsiteY11" fmla="*/ 48358 h 716280"/>
              <a:gd name="connsiteX12" fmla="*/ 165104 w 2141220"/>
              <a:gd name="connsiteY12" fmla="*/ 1 h 716280"/>
              <a:gd name="connsiteX13" fmla="*/ 165103 w 2141220"/>
              <a:gd name="connsiteY13"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2141220 w 2141220"/>
              <a:gd name="connsiteY5" fmla="*/ 716280 h 716280"/>
              <a:gd name="connsiteX6" fmla="*/ 2141220 w 2141220"/>
              <a:gd name="connsiteY6" fmla="*/ 716280 h 716280"/>
              <a:gd name="connsiteX7" fmla="*/ 0 w 2141220"/>
              <a:gd name="connsiteY7" fmla="*/ 716280 h 716280"/>
              <a:gd name="connsiteX8" fmla="*/ 0 w 2141220"/>
              <a:gd name="connsiteY8" fmla="*/ 716280 h 716280"/>
              <a:gd name="connsiteX9" fmla="*/ 0 w 2141220"/>
              <a:gd name="connsiteY9" fmla="*/ 716280 h 716280"/>
              <a:gd name="connsiteX10" fmla="*/ 0 w 2141220"/>
              <a:gd name="connsiteY10" fmla="*/ 165103 h 716280"/>
              <a:gd name="connsiteX11" fmla="*/ 48358 w 2141220"/>
              <a:gd name="connsiteY11" fmla="*/ 48358 h 716280"/>
              <a:gd name="connsiteX12" fmla="*/ 165104 w 2141220"/>
              <a:gd name="connsiteY12" fmla="*/ 1 h 716280"/>
              <a:gd name="connsiteX13" fmla="*/ 165103 w 2141220"/>
              <a:gd name="connsiteY13" fmla="*/ 0 h 716280"/>
              <a:gd name="connsiteX0" fmla="*/ 165103 w 2437130"/>
              <a:gd name="connsiteY0" fmla="*/ 0 h 716280"/>
              <a:gd name="connsiteX1" fmla="*/ 1976117 w 2437130"/>
              <a:gd name="connsiteY1" fmla="*/ 0 h 716280"/>
              <a:gd name="connsiteX2" fmla="*/ 2092862 w 2437130"/>
              <a:gd name="connsiteY2" fmla="*/ 48358 h 716280"/>
              <a:gd name="connsiteX3" fmla="*/ 2141219 w 2437130"/>
              <a:gd name="connsiteY3" fmla="*/ 165104 h 716280"/>
              <a:gd name="connsiteX4" fmla="*/ 2141220 w 2437130"/>
              <a:gd name="connsiteY4" fmla="*/ 716280 h 716280"/>
              <a:gd name="connsiteX5" fmla="*/ 2141220 w 2437130"/>
              <a:gd name="connsiteY5" fmla="*/ 716280 h 716280"/>
              <a:gd name="connsiteX6" fmla="*/ 2141220 w 2437130"/>
              <a:gd name="connsiteY6" fmla="*/ 716280 h 716280"/>
              <a:gd name="connsiteX7" fmla="*/ 2080260 w 2437130"/>
              <a:gd name="connsiteY7" fmla="*/ 708660 h 716280"/>
              <a:gd name="connsiteX8" fmla="*/ 0 w 2437130"/>
              <a:gd name="connsiteY8" fmla="*/ 716280 h 716280"/>
              <a:gd name="connsiteX9" fmla="*/ 0 w 2437130"/>
              <a:gd name="connsiteY9" fmla="*/ 716280 h 716280"/>
              <a:gd name="connsiteX10" fmla="*/ 0 w 2437130"/>
              <a:gd name="connsiteY10" fmla="*/ 716280 h 716280"/>
              <a:gd name="connsiteX11" fmla="*/ 0 w 2437130"/>
              <a:gd name="connsiteY11" fmla="*/ 165103 h 716280"/>
              <a:gd name="connsiteX12" fmla="*/ 48358 w 2437130"/>
              <a:gd name="connsiteY12" fmla="*/ 48358 h 716280"/>
              <a:gd name="connsiteX13" fmla="*/ 165104 w 2437130"/>
              <a:gd name="connsiteY13" fmla="*/ 1 h 716280"/>
              <a:gd name="connsiteX14" fmla="*/ 165103 w 2437130"/>
              <a:gd name="connsiteY14" fmla="*/ 0 h 716280"/>
              <a:gd name="connsiteX0" fmla="*/ 165103 w 2437130"/>
              <a:gd name="connsiteY0" fmla="*/ 0 h 716280"/>
              <a:gd name="connsiteX1" fmla="*/ 1976117 w 2437130"/>
              <a:gd name="connsiteY1" fmla="*/ 0 h 716280"/>
              <a:gd name="connsiteX2" fmla="*/ 2092862 w 2437130"/>
              <a:gd name="connsiteY2" fmla="*/ 48358 h 716280"/>
              <a:gd name="connsiteX3" fmla="*/ 2141219 w 2437130"/>
              <a:gd name="connsiteY3" fmla="*/ 165104 h 716280"/>
              <a:gd name="connsiteX4" fmla="*/ 2141220 w 2437130"/>
              <a:gd name="connsiteY4" fmla="*/ 716280 h 716280"/>
              <a:gd name="connsiteX5" fmla="*/ 2141220 w 2437130"/>
              <a:gd name="connsiteY5" fmla="*/ 716280 h 716280"/>
              <a:gd name="connsiteX6" fmla="*/ 2141220 w 2437130"/>
              <a:gd name="connsiteY6" fmla="*/ 716280 h 716280"/>
              <a:gd name="connsiteX7" fmla="*/ 2080260 w 2437130"/>
              <a:gd name="connsiteY7" fmla="*/ 708660 h 716280"/>
              <a:gd name="connsiteX8" fmla="*/ 0 w 2437130"/>
              <a:gd name="connsiteY8" fmla="*/ 716280 h 716280"/>
              <a:gd name="connsiteX9" fmla="*/ 0 w 2437130"/>
              <a:gd name="connsiteY9" fmla="*/ 716280 h 716280"/>
              <a:gd name="connsiteX10" fmla="*/ 0 w 2437130"/>
              <a:gd name="connsiteY10" fmla="*/ 716280 h 716280"/>
              <a:gd name="connsiteX11" fmla="*/ 0 w 2437130"/>
              <a:gd name="connsiteY11" fmla="*/ 165103 h 716280"/>
              <a:gd name="connsiteX12" fmla="*/ 48358 w 2437130"/>
              <a:gd name="connsiteY12" fmla="*/ 48358 h 716280"/>
              <a:gd name="connsiteX13" fmla="*/ 165104 w 2437130"/>
              <a:gd name="connsiteY13" fmla="*/ 1 h 716280"/>
              <a:gd name="connsiteX14" fmla="*/ 165103 w 2437130"/>
              <a:gd name="connsiteY14"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2141220 w 2141220"/>
              <a:gd name="connsiteY5" fmla="*/ 716280 h 716280"/>
              <a:gd name="connsiteX6" fmla="*/ 2141220 w 2141220"/>
              <a:gd name="connsiteY6" fmla="*/ 716280 h 716280"/>
              <a:gd name="connsiteX7" fmla="*/ 0 w 2141220"/>
              <a:gd name="connsiteY7" fmla="*/ 716280 h 716280"/>
              <a:gd name="connsiteX8" fmla="*/ 0 w 2141220"/>
              <a:gd name="connsiteY8" fmla="*/ 716280 h 716280"/>
              <a:gd name="connsiteX9" fmla="*/ 0 w 2141220"/>
              <a:gd name="connsiteY9" fmla="*/ 716280 h 716280"/>
              <a:gd name="connsiteX10" fmla="*/ 0 w 2141220"/>
              <a:gd name="connsiteY10" fmla="*/ 165103 h 716280"/>
              <a:gd name="connsiteX11" fmla="*/ 48358 w 2141220"/>
              <a:gd name="connsiteY11" fmla="*/ 48358 h 716280"/>
              <a:gd name="connsiteX12" fmla="*/ 165104 w 2141220"/>
              <a:gd name="connsiteY12" fmla="*/ 1 h 716280"/>
              <a:gd name="connsiteX13" fmla="*/ 165103 w 2141220"/>
              <a:gd name="connsiteY13"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2141220 w 2141220"/>
              <a:gd name="connsiteY5" fmla="*/ 716280 h 716280"/>
              <a:gd name="connsiteX6" fmla="*/ 2141220 w 2141220"/>
              <a:gd name="connsiteY6" fmla="*/ 716280 h 716280"/>
              <a:gd name="connsiteX7" fmla="*/ 0 w 2141220"/>
              <a:gd name="connsiteY7" fmla="*/ 716280 h 716280"/>
              <a:gd name="connsiteX8" fmla="*/ 0 w 2141220"/>
              <a:gd name="connsiteY8" fmla="*/ 716280 h 716280"/>
              <a:gd name="connsiteX9" fmla="*/ 0 w 2141220"/>
              <a:gd name="connsiteY9" fmla="*/ 716280 h 716280"/>
              <a:gd name="connsiteX10" fmla="*/ 0 w 2141220"/>
              <a:gd name="connsiteY10" fmla="*/ 165103 h 716280"/>
              <a:gd name="connsiteX11" fmla="*/ 48358 w 2141220"/>
              <a:gd name="connsiteY11" fmla="*/ 48358 h 716280"/>
              <a:gd name="connsiteX12" fmla="*/ 165104 w 2141220"/>
              <a:gd name="connsiteY12" fmla="*/ 1 h 716280"/>
              <a:gd name="connsiteX13" fmla="*/ 165103 w 2141220"/>
              <a:gd name="connsiteY13"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2141220 w 2141220"/>
              <a:gd name="connsiteY5" fmla="*/ 716280 h 716280"/>
              <a:gd name="connsiteX6" fmla="*/ 2141220 w 2141220"/>
              <a:gd name="connsiteY6" fmla="*/ 716280 h 716280"/>
              <a:gd name="connsiteX7" fmla="*/ 0 w 2141220"/>
              <a:gd name="connsiteY7" fmla="*/ 716280 h 716280"/>
              <a:gd name="connsiteX8" fmla="*/ 0 w 2141220"/>
              <a:gd name="connsiteY8" fmla="*/ 716280 h 716280"/>
              <a:gd name="connsiteX9" fmla="*/ 0 w 2141220"/>
              <a:gd name="connsiteY9" fmla="*/ 716280 h 716280"/>
              <a:gd name="connsiteX10" fmla="*/ 0 w 2141220"/>
              <a:gd name="connsiteY10" fmla="*/ 165103 h 716280"/>
              <a:gd name="connsiteX11" fmla="*/ 48358 w 2141220"/>
              <a:gd name="connsiteY11" fmla="*/ 48358 h 716280"/>
              <a:gd name="connsiteX12" fmla="*/ 165104 w 2141220"/>
              <a:gd name="connsiteY12" fmla="*/ 1 h 716280"/>
              <a:gd name="connsiteX13" fmla="*/ 165103 w 2141220"/>
              <a:gd name="connsiteY13"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2141220 w 2141220"/>
              <a:gd name="connsiteY5" fmla="*/ 716280 h 716280"/>
              <a:gd name="connsiteX6" fmla="*/ 2141220 w 2141220"/>
              <a:gd name="connsiteY6" fmla="*/ 716280 h 716280"/>
              <a:gd name="connsiteX7" fmla="*/ 0 w 2141220"/>
              <a:gd name="connsiteY7" fmla="*/ 716280 h 716280"/>
              <a:gd name="connsiteX8" fmla="*/ 0 w 2141220"/>
              <a:gd name="connsiteY8" fmla="*/ 716280 h 716280"/>
              <a:gd name="connsiteX9" fmla="*/ 0 w 2141220"/>
              <a:gd name="connsiteY9" fmla="*/ 716280 h 716280"/>
              <a:gd name="connsiteX10" fmla="*/ 0 w 2141220"/>
              <a:gd name="connsiteY10" fmla="*/ 165103 h 716280"/>
              <a:gd name="connsiteX11" fmla="*/ 48358 w 2141220"/>
              <a:gd name="connsiteY11" fmla="*/ 48358 h 716280"/>
              <a:gd name="connsiteX12" fmla="*/ 165104 w 2141220"/>
              <a:gd name="connsiteY12" fmla="*/ 1 h 716280"/>
              <a:gd name="connsiteX13" fmla="*/ 165103 w 2141220"/>
              <a:gd name="connsiteY13"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2141220 w 2141220"/>
              <a:gd name="connsiteY5" fmla="*/ 716280 h 716280"/>
              <a:gd name="connsiteX6" fmla="*/ 2141220 w 2141220"/>
              <a:gd name="connsiteY6" fmla="*/ 716280 h 716280"/>
              <a:gd name="connsiteX7" fmla="*/ 0 w 2141220"/>
              <a:gd name="connsiteY7" fmla="*/ 716280 h 716280"/>
              <a:gd name="connsiteX8" fmla="*/ 0 w 2141220"/>
              <a:gd name="connsiteY8" fmla="*/ 716280 h 716280"/>
              <a:gd name="connsiteX9" fmla="*/ 0 w 2141220"/>
              <a:gd name="connsiteY9" fmla="*/ 716280 h 716280"/>
              <a:gd name="connsiteX10" fmla="*/ 0 w 2141220"/>
              <a:gd name="connsiteY10" fmla="*/ 165103 h 716280"/>
              <a:gd name="connsiteX11" fmla="*/ 48358 w 2141220"/>
              <a:gd name="connsiteY11" fmla="*/ 48358 h 716280"/>
              <a:gd name="connsiteX12" fmla="*/ 165104 w 2141220"/>
              <a:gd name="connsiteY12" fmla="*/ 1 h 716280"/>
              <a:gd name="connsiteX13" fmla="*/ 165103 w 2141220"/>
              <a:gd name="connsiteY13"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2141220 w 2141220"/>
              <a:gd name="connsiteY5" fmla="*/ 716280 h 716280"/>
              <a:gd name="connsiteX6" fmla="*/ 2141220 w 2141220"/>
              <a:gd name="connsiteY6" fmla="*/ 716280 h 716280"/>
              <a:gd name="connsiteX7" fmla="*/ 0 w 2141220"/>
              <a:gd name="connsiteY7" fmla="*/ 716280 h 716280"/>
              <a:gd name="connsiteX8" fmla="*/ 0 w 2141220"/>
              <a:gd name="connsiteY8" fmla="*/ 716280 h 716280"/>
              <a:gd name="connsiteX9" fmla="*/ 0 w 2141220"/>
              <a:gd name="connsiteY9" fmla="*/ 716280 h 716280"/>
              <a:gd name="connsiteX10" fmla="*/ 0 w 2141220"/>
              <a:gd name="connsiteY10" fmla="*/ 165103 h 716280"/>
              <a:gd name="connsiteX11" fmla="*/ 48358 w 2141220"/>
              <a:gd name="connsiteY11" fmla="*/ 48358 h 716280"/>
              <a:gd name="connsiteX12" fmla="*/ 165104 w 2141220"/>
              <a:gd name="connsiteY12" fmla="*/ 1 h 716280"/>
              <a:gd name="connsiteX13" fmla="*/ 165103 w 2141220"/>
              <a:gd name="connsiteY13"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2141220 w 2141220"/>
              <a:gd name="connsiteY5" fmla="*/ 716280 h 716280"/>
              <a:gd name="connsiteX6" fmla="*/ 2141220 w 2141220"/>
              <a:gd name="connsiteY6" fmla="*/ 716280 h 716280"/>
              <a:gd name="connsiteX7" fmla="*/ 0 w 2141220"/>
              <a:gd name="connsiteY7" fmla="*/ 716280 h 716280"/>
              <a:gd name="connsiteX8" fmla="*/ 0 w 2141220"/>
              <a:gd name="connsiteY8" fmla="*/ 716280 h 716280"/>
              <a:gd name="connsiteX9" fmla="*/ 0 w 2141220"/>
              <a:gd name="connsiteY9" fmla="*/ 716280 h 716280"/>
              <a:gd name="connsiteX10" fmla="*/ 0 w 2141220"/>
              <a:gd name="connsiteY10" fmla="*/ 165103 h 716280"/>
              <a:gd name="connsiteX11" fmla="*/ 48358 w 2141220"/>
              <a:gd name="connsiteY11" fmla="*/ 48358 h 716280"/>
              <a:gd name="connsiteX12" fmla="*/ 165104 w 2141220"/>
              <a:gd name="connsiteY12" fmla="*/ 1 h 716280"/>
              <a:gd name="connsiteX13" fmla="*/ 165103 w 2141220"/>
              <a:gd name="connsiteY13"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2141220 w 2141220"/>
              <a:gd name="connsiteY5" fmla="*/ 716280 h 716280"/>
              <a:gd name="connsiteX6" fmla="*/ 2141220 w 2141220"/>
              <a:gd name="connsiteY6" fmla="*/ 716280 h 716280"/>
              <a:gd name="connsiteX7" fmla="*/ 0 w 2141220"/>
              <a:gd name="connsiteY7" fmla="*/ 716280 h 716280"/>
              <a:gd name="connsiteX8" fmla="*/ 0 w 2141220"/>
              <a:gd name="connsiteY8" fmla="*/ 716280 h 716280"/>
              <a:gd name="connsiteX9" fmla="*/ 0 w 2141220"/>
              <a:gd name="connsiteY9" fmla="*/ 716280 h 716280"/>
              <a:gd name="connsiteX10" fmla="*/ 0 w 2141220"/>
              <a:gd name="connsiteY10" fmla="*/ 165103 h 716280"/>
              <a:gd name="connsiteX11" fmla="*/ 48358 w 2141220"/>
              <a:gd name="connsiteY11" fmla="*/ 48358 h 716280"/>
              <a:gd name="connsiteX12" fmla="*/ 165104 w 2141220"/>
              <a:gd name="connsiteY12" fmla="*/ 1 h 716280"/>
              <a:gd name="connsiteX13" fmla="*/ 165103 w 2141220"/>
              <a:gd name="connsiteY13"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2141220 w 2141220"/>
              <a:gd name="connsiteY5" fmla="*/ 716280 h 716280"/>
              <a:gd name="connsiteX6" fmla="*/ 2141220 w 2141220"/>
              <a:gd name="connsiteY6" fmla="*/ 716280 h 716280"/>
              <a:gd name="connsiteX7" fmla="*/ 0 w 2141220"/>
              <a:gd name="connsiteY7" fmla="*/ 716280 h 716280"/>
              <a:gd name="connsiteX8" fmla="*/ 0 w 2141220"/>
              <a:gd name="connsiteY8" fmla="*/ 716280 h 716280"/>
              <a:gd name="connsiteX9" fmla="*/ 0 w 2141220"/>
              <a:gd name="connsiteY9" fmla="*/ 716280 h 716280"/>
              <a:gd name="connsiteX10" fmla="*/ 0 w 2141220"/>
              <a:gd name="connsiteY10" fmla="*/ 165103 h 716280"/>
              <a:gd name="connsiteX11" fmla="*/ 48358 w 2141220"/>
              <a:gd name="connsiteY11" fmla="*/ 48358 h 716280"/>
              <a:gd name="connsiteX12" fmla="*/ 165104 w 2141220"/>
              <a:gd name="connsiteY12" fmla="*/ 1 h 716280"/>
              <a:gd name="connsiteX13" fmla="*/ 165103 w 2141220"/>
              <a:gd name="connsiteY13"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2141220 w 2141220"/>
              <a:gd name="connsiteY5" fmla="*/ 716280 h 716280"/>
              <a:gd name="connsiteX6" fmla="*/ 2141220 w 2141220"/>
              <a:gd name="connsiteY6" fmla="*/ 701040 h 716280"/>
              <a:gd name="connsiteX7" fmla="*/ 2141220 w 2141220"/>
              <a:gd name="connsiteY7" fmla="*/ 716280 h 716280"/>
              <a:gd name="connsiteX8" fmla="*/ 0 w 2141220"/>
              <a:gd name="connsiteY8" fmla="*/ 716280 h 716280"/>
              <a:gd name="connsiteX9" fmla="*/ 0 w 2141220"/>
              <a:gd name="connsiteY9" fmla="*/ 716280 h 716280"/>
              <a:gd name="connsiteX10" fmla="*/ 0 w 2141220"/>
              <a:gd name="connsiteY10" fmla="*/ 716280 h 716280"/>
              <a:gd name="connsiteX11" fmla="*/ 0 w 2141220"/>
              <a:gd name="connsiteY11" fmla="*/ 165103 h 716280"/>
              <a:gd name="connsiteX12" fmla="*/ 48358 w 2141220"/>
              <a:gd name="connsiteY12" fmla="*/ 48358 h 716280"/>
              <a:gd name="connsiteX13" fmla="*/ 165104 w 2141220"/>
              <a:gd name="connsiteY13" fmla="*/ 1 h 716280"/>
              <a:gd name="connsiteX14" fmla="*/ 165103 w 2141220"/>
              <a:gd name="connsiteY14"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2141220 w 2141220"/>
              <a:gd name="connsiteY5" fmla="*/ 716280 h 716280"/>
              <a:gd name="connsiteX6" fmla="*/ 2141220 w 2141220"/>
              <a:gd name="connsiteY6" fmla="*/ 701040 h 716280"/>
              <a:gd name="connsiteX7" fmla="*/ 2141220 w 2141220"/>
              <a:gd name="connsiteY7" fmla="*/ 716280 h 716280"/>
              <a:gd name="connsiteX8" fmla="*/ 0 w 2141220"/>
              <a:gd name="connsiteY8" fmla="*/ 716280 h 716280"/>
              <a:gd name="connsiteX9" fmla="*/ 0 w 2141220"/>
              <a:gd name="connsiteY9" fmla="*/ 716280 h 716280"/>
              <a:gd name="connsiteX10" fmla="*/ 0 w 2141220"/>
              <a:gd name="connsiteY10" fmla="*/ 716280 h 716280"/>
              <a:gd name="connsiteX11" fmla="*/ 0 w 2141220"/>
              <a:gd name="connsiteY11" fmla="*/ 165103 h 716280"/>
              <a:gd name="connsiteX12" fmla="*/ 48358 w 2141220"/>
              <a:gd name="connsiteY12" fmla="*/ 48358 h 716280"/>
              <a:gd name="connsiteX13" fmla="*/ 165104 w 2141220"/>
              <a:gd name="connsiteY13" fmla="*/ 1 h 716280"/>
              <a:gd name="connsiteX14" fmla="*/ 165103 w 2141220"/>
              <a:gd name="connsiteY14"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2141220 w 2141220"/>
              <a:gd name="connsiteY5" fmla="*/ 716280 h 716280"/>
              <a:gd name="connsiteX6" fmla="*/ 1706880 w 2141220"/>
              <a:gd name="connsiteY6" fmla="*/ 449580 h 716280"/>
              <a:gd name="connsiteX7" fmla="*/ 2141220 w 2141220"/>
              <a:gd name="connsiteY7" fmla="*/ 716280 h 716280"/>
              <a:gd name="connsiteX8" fmla="*/ 0 w 2141220"/>
              <a:gd name="connsiteY8" fmla="*/ 716280 h 716280"/>
              <a:gd name="connsiteX9" fmla="*/ 0 w 2141220"/>
              <a:gd name="connsiteY9" fmla="*/ 716280 h 716280"/>
              <a:gd name="connsiteX10" fmla="*/ 0 w 2141220"/>
              <a:gd name="connsiteY10" fmla="*/ 716280 h 716280"/>
              <a:gd name="connsiteX11" fmla="*/ 0 w 2141220"/>
              <a:gd name="connsiteY11" fmla="*/ 165103 h 716280"/>
              <a:gd name="connsiteX12" fmla="*/ 48358 w 2141220"/>
              <a:gd name="connsiteY12" fmla="*/ 48358 h 716280"/>
              <a:gd name="connsiteX13" fmla="*/ 165104 w 2141220"/>
              <a:gd name="connsiteY13" fmla="*/ 1 h 716280"/>
              <a:gd name="connsiteX14" fmla="*/ 165103 w 2141220"/>
              <a:gd name="connsiteY14"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2141220 w 2141220"/>
              <a:gd name="connsiteY5" fmla="*/ 716280 h 716280"/>
              <a:gd name="connsiteX6" fmla="*/ 1706880 w 2141220"/>
              <a:gd name="connsiteY6" fmla="*/ 449580 h 716280"/>
              <a:gd name="connsiteX7" fmla="*/ 2141220 w 2141220"/>
              <a:gd name="connsiteY7" fmla="*/ 716280 h 716280"/>
              <a:gd name="connsiteX8" fmla="*/ 0 w 2141220"/>
              <a:gd name="connsiteY8" fmla="*/ 716280 h 716280"/>
              <a:gd name="connsiteX9" fmla="*/ 0 w 2141220"/>
              <a:gd name="connsiteY9" fmla="*/ 716280 h 716280"/>
              <a:gd name="connsiteX10" fmla="*/ 0 w 2141220"/>
              <a:gd name="connsiteY10" fmla="*/ 716280 h 716280"/>
              <a:gd name="connsiteX11" fmla="*/ 0 w 2141220"/>
              <a:gd name="connsiteY11" fmla="*/ 165103 h 716280"/>
              <a:gd name="connsiteX12" fmla="*/ 48358 w 2141220"/>
              <a:gd name="connsiteY12" fmla="*/ 48358 h 716280"/>
              <a:gd name="connsiteX13" fmla="*/ 165104 w 2141220"/>
              <a:gd name="connsiteY13" fmla="*/ 1 h 716280"/>
              <a:gd name="connsiteX14" fmla="*/ 165103 w 2141220"/>
              <a:gd name="connsiteY14"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2141220 w 2141220"/>
              <a:gd name="connsiteY5" fmla="*/ 716280 h 716280"/>
              <a:gd name="connsiteX6" fmla="*/ 1706880 w 2141220"/>
              <a:gd name="connsiteY6" fmla="*/ 449580 h 716280"/>
              <a:gd name="connsiteX7" fmla="*/ 2141220 w 2141220"/>
              <a:gd name="connsiteY7" fmla="*/ 716280 h 716280"/>
              <a:gd name="connsiteX8" fmla="*/ 0 w 2141220"/>
              <a:gd name="connsiteY8" fmla="*/ 716280 h 716280"/>
              <a:gd name="connsiteX9" fmla="*/ 0 w 2141220"/>
              <a:gd name="connsiteY9" fmla="*/ 716280 h 716280"/>
              <a:gd name="connsiteX10" fmla="*/ 0 w 2141220"/>
              <a:gd name="connsiteY10" fmla="*/ 716280 h 716280"/>
              <a:gd name="connsiteX11" fmla="*/ 0 w 2141220"/>
              <a:gd name="connsiteY11" fmla="*/ 165103 h 716280"/>
              <a:gd name="connsiteX12" fmla="*/ 48358 w 2141220"/>
              <a:gd name="connsiteY12" fmla="*/ 48358 h 716280"/>
              <a:gd name="connsiteX13" fmla="*/ 165104 w 2141220"/>
              <a:gd name="connsiteY13" fmla="*/ 1 h 716280"/>
              <a:gd name="connsiteX14" fmla="*/ 165103 w 2141220"/>
              <a:gd name="connsiteY14"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2141220 w 2141220"/>
              <a:gd name="connsiteY5" fmla="*/ 716280 h 716280"/>
              <a:gd name="connsiteX6" fmla="*/ 1706880 w 2141220"/>
              <a:gd name="connsiteY6" fmla="*/ 449580 h 716280"/>
              <a:gd name="connsiteX7" fmla="*/ 2004060 w 2141220"/>
              <a:gd name="connsiteY7" fmla="*/ 281940 h 716280"/>
              <a:gd name="connsiteX8" fmla="*/ 0 w 2141220"/>
              <a:gd name="connsiteY8" fmla="*/ 716280 h 716280"/>
              <a:gd name="connsiteX9" fmla="*/ 0 w 2141220"/>
              <a:gd name="connsiteY9" fmla="*/ 716280 h 716280"/>
              <a:gd name="connsiteX10" fmla="*/ 0 w 2141220"/>
              <a:gd name="connsiteY10" fmla="*/ 716280 h 716280"/>
              <a:gd name="connsiteX11" fmla="*/ 0 w 2141220"/>
              <a:gd name="connsiteY11" fmla="*/ 165103 h 716280"/>
              <a:gd name="connsiteX12" fmla="*/ 48358 w 2141220"/>
              <a:gd name="connsiteY12" fmla="*/ 48358 h 716280"/>
              <a:gd name="connsiteX13" fmla="*/ 165104 w 2141220"/>
              <a:gd name="connsiteY13" fmla="*/ 1 h 716280"/>
              <a:gd name="connsiteX14" fmla="*/ 165103 w 2141220"/>
              <a:gd name="connsiteY14"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2141220 w 2141220"/>
              <a:gd name="connsiteY5" fmla="*/ 716280 h 716280"/>
              <a:gd name="connsiteX6" fmla="*/ 1706880 w 2141220"/>
              <a:gd name="connsiteY6" fmla="*/ 449580 h 716280"/>
              <a:gd name="connsiteX7" fmla="*/ 861060 w 2141220"/>
              <a:gd name="connsiteY7" fmla="*/ 708660 h 716280"/>
              <a:gd name="connsiteX8" fmla="*/ 0 w 2141220"/>
              <a:gd name="connsiteY8" fmla="*/ 716280 h 716280"/>
              <a:gd name="connsiteX9" fmla="*/ 0 w 2141220"/>
              <a:gd name="connsiteY9" fmla="*/ 716280 h 716280"/>
              <a:gd name="connsiteX10" fmla="*/ 0 w 2141220"/>
              <a:gd name="connsiteY10" fmla="*/ 716280 h 716280"/>
              <a:gd name="connsiteX11" fmla="*/ 0 w 2141220"/>
              <a:gd name="connsiteY11" fmla="*/ 165103 h 716280"/>
              <a:gd name="connsiteX12" fmla="*/ 48358 w 2141220"/>
              <a:gd name="connsiteY12" fmla="*/ 48358 h 716280"/>
              <a:gd name="connsiteX13" fmla="*/ 165104 w 2141220"/>
              <a:gd name="connsiteY13" fmla="*/ 1 h 716280"/>
              <a:gd name="connsiteX14" fmla="*/ 165103 w 2141220"/>
              <a:gd name="connsiteY14"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2141220 w 2141220"/>
              <a:gd name="connsiteY5" fmla="*/ 716280 h 716280"/>
              <a:gd name="connsiteX6" fmla="*/ 1706880 w 2141220"/>
              <a:gd name="connsiteY6" fmla="*/ 449580 h 716280"/>
              <a:gd name="connsiteX7" fmla="*/ 0 w 2141220"/>
              <a:gd name="connsiteY7" fmla="*/ 716280 h 716280"/>
              <a:gd name="connsiteX8" fmla="*/ 0 w 2141220"/>
              <a:gd name="connsiteY8" fmla="*/ 716280 h 716280"/>
              <a:gd name="connsiteX9" fmla="*/ 0 w 2141220"/>
              <a:gd name="connsiteY9" fmla="*/ 716280 h 716280"/>
              <a:gd name="connsiteX10" fmla="*/ 0 w 2141220"/>
              <a:gd name="connsiteY10" fmla="*/ 165103 h 716280"/>
              <a:gd name="connsiteX11" fmla="*/ 48358 w 2141220"/>
              <a:gd name="connsiteY11" fmla="*/ 48358 h 716280"/>
              <a:gd name="connsiteX12" fmla="*/ 165104 w 2141220"/>
              <a:gd name="connsiteY12" fmla="*/ 1 h 716280"/>
              <a:gd name="connsiteX13" fmla="*/ 165103 w 2141220"/>
              <a:gd name="connsiteY13"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1897380 w 2141220"/>
              <a:gd name="connsiteY5" fmla="*/ 480060 h 716280"/>
              <a:gd name="connsiteX6" fmla="*/ 1706880 w 2141220"/>
              <a:gd name="connsiteY6" fmla="*/ 449580 h 716280"/>
              <a:gd name="connsiteX7" fmla="*/ 0 w 2141220"/>
              <a:gd name="connsiteY7" fmla="*/ 716280 h 716280"/>
              <a:gd name="connsiteX8" fmla="*/ 0 w 2141220"/>
              <a:gd name="connsiteY8" fmla="*/ 716280 h 716280"/>
              <a:gd name="connsiteX9" fmla="*/ 0 w 2141220"/>
              <a:gd name="connsiteY9" fmla="*/ 716280 h 716280"/>
              <a:gd name="connsiteX10" fmla="*/ 0 w 2141220"/>
              <a:gd name="connsiteY10" fmla="*/ 165103 h 716280"/>
              <a:gd name="connsiteX11" fmla="*/ 48358 w 2141220"/>
              <a:gd name="connsiteY11" fmla="*/ 48358 h 716280"/>
              <a:gd name="connsiteX12" fmla="*/ 165104 w 2141220"/>
              <a:gd name="connsiteY12" fmla="*/ 1 h 716280"/>
              <a:gd name="connsiteX13" fmla="*/ 165103 w 2141220"/>
              <a:gd name="connsiteY13"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1897380 w 2141220"/>
              <a:gd name="connsiteY5" fmla="*/ 480060 h 716280"/>
              <a:gd name="connsiteX6" fmla="*/ 1706880 w 2141220"/>
              <a:gd name="connsiteY6" fmla="*/ 449580 h 716280"/>
              <a:gd name="connsiteX7" fmla="*/ 0 w 2141220"/>
              <a:gd name="connsiteY7" fmla="*/ 716280 h 716280"/>
              <a:gd name="connsiteX8" fmla="*/ 0 w 2141220"/>
              <a:gd name="connsiteY8" fmla="*/ 716280 h 716280"/>
              <a:gd name="connsiteX9" fmla="*/ 0 w 2141220"/>
              <a:gd name="connsiteY9" fmla="*/ 716280 h 716280"/>
              <a:gd name="connsiteX10" fmla="*/ 0 w 2141220"/>
              <a:gd name="connsiteY10" fmla="*/ 165103 h 716280"/>
              <a:gd name="connsiteX11" fmla="*/ 48358 w 2141220"/>
              <a:gd name="connsiteY11" fmla="*/ 48358 h 716280"/>
              <a:gd name="connsiteX12" fmla="*/ 165104 w 2141220"/>
              <a:gd name="connsiteY12" fmla="*/ 1 h 716280"/>
              <a:gd name="connsiteX13" fmla="*/ 165103 w 2141220"/>
              <a:gd name="connsiteY13"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1897380 w 2141220"/>
              <a:gd name="connsiteY5" fmla="*/ 480060 h 716280"/>
              <a:gd name="connsiteX6" fmla="*/ 0 w 2141220"/>
              <a:gd name="connsiteY6" fmla="*/ 716280 h 716280"/>
              <a:gd name="connsiteX7" fmla="*/ 0 w 2141220"/>
              <a:gd name="connsiteY7" fmla="*/ 716280 h 716280"/>
              <a:gd name="connsiteX8" fmla="*/ 0 w 2141220"/>
              <a:gd name="connsiteY8" fmla="*/ 716280 h 716280"/>
              <a:gd name="connsiteX9" fmla="*/ 0 w 2141220"/>
              <a:gd name="connsiteY9" fmla="*/ 165103 h 716280"/>
              <a:gd name="connsiteX10" fmla="*/ 48358 w 2141220"/>
              <a:gd name="connsiteY10" fmla="*/ 48358 h 716280"/>
              <a:gd name="connsiteX11" fmla="*/ 165104 w 2141220"/>
              <a:gd name="connsiteY11" fmla="*/ 1 h 716280"/>
              <a:gd name="connsiteX12" fmla="*/ 165103 w 2141220"/>
              <a:gd name="connsiteY12"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1257300 w 2141220"/>
              <a:gd name="connsiteY5" fmla="*/ 365760 h 716280"/>
              <a:gd name="connsiteX6" fmla="*/ 0 w 2141220"/>
              <a:gd name="connsiteY6" fmla="*/ 716280 h 716280"/>
              <a:gd name="connsiteX7" fmla="*/ 0 w 2141220"/>
              <a:gd name="connsiteY7" fmla="*/ 716280 h 716280"/>
              <a:gd name="connsiteX8" fmla="*/ 0 w 2141220"/>
              <a:gd name="connsiteY8" fmla="*/ 716280 h 716280"/>
              <a:gd name="connsiteX9" fmla="*/ 0 w 2141220"/>
              <a:gd name="connsiteY9" fmla="*/ 165103 h 716280"/>
              <a:gd name="connsiteX10" fmla="*/ 48358 w 2141220"/>
              <a:gd name="connsiteY10" fmla="*/ 48358 h 716280"/>
              <a:gd name="connsiteX11" fmla="*/ 165104 w 2141220"/>
              <a:gd name="connsiteY11" fmla="*/ 1 h 716280"/>
              <a:gd name="connsiteX12" fmla="*/ 165103 w 2141220"/>
              <a:gd name="connsiteY12"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1257300 w 2141220"/>
              <a:gd name="connsiteY5" fmla="*/ 365760 h 716280"/>
              <a:gd name="connsiteX6" fmla="*/ 0 w 2141220"/>
              <a:gd name="connsiteY6" fmla="*/ 716280 h 716280"/>
              <a:gd name="connsiteX7" fmla="*/ 0 w 2141220"/>
              <a:gd name="connsiteY7" fmla="*/ 716280 h 716280"/>
              <a:gd name="connsiteX8" fmla="*/ 0 w 2141220"/>
              <a:gd name="connsiteY8" fmla="*/ 716280 h 716280"/>
              <a:gd name="connsiteX9" fmla="*/ 0 w 2141220"/>
              <a:gd name="connsiteY9" fmla="*/ 165103 h 716280"/>
              <a:gd name="connsiteX10" fmla="*/ 48358 w 2141220"/>
              <a:gd name="connsiteY10" fmla="*/ 48358 h 716280"/>
              <a:gd name="connsiteX11" fmla="*/ 165104 w 2141220"/>
              <a:gd name="connsiteY11" fmla="*/ 1 h 716280"/>
              <a:gd name="connsiteX12" fmla="*/ 165103 w 2141220"/>
              <a:gd name="connsiteY12"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1257300 w 2141220"/>
              <a:gd name="connsiteY5" fmla="*/ 365760 h 716280"/>
              <a:gd name="connsiteX6" fmla="*/ 0 w 2141220"/>
              <a:gd name="connsiteY6" fmla="*/ 716280 h 716280"/>
              <a:gd name="connsiteX7" fmla="*/ 0 w 2141220"/>
              <a:gd name="connsiteY7" fmla="*/ 716280 h 716280"/>
              <a:gd name="connsiteX8" fmla="*/ 0 w 2141220"/>
              <a:gd name="connsiteY8" fmla="*/ 716280 h 716280"/>
              <a:gd name="connsiteX9" fmla="*/ 0 w 2141220"/>
              <a:gd name="connsiteY9" fmla="*/ 165103 h 716280"/>
              <a:gd name="connsiteX10" fmla="*/ 48358 w 2141220"/>
              <a:gd name="connsiteY10" fmla="*/ 48358 h 716280"/>
              <a:gd name="connsiteX11" fmla="*/ 165104 w 2141220"/>
              <a:gd name="connsiteY11" fmla="*/ 1 h 716280"/>
              <a:gd name="connsiteX12" fmla="*/ 165103 w 2141220"/>
              <a:gd name="connsiteY12" fmla="*/ 0 h 716280"/>
              <a:gd name="connsiteX0" fmla="*/ 165103 w 2141220"/>
              <a:gd name="connsiteY0" fmla="*/ 0 h 808143"/>
              <a:gd name="connsiteX1" fmla="*/ 1976117 w 2141220"/>
              <a:gd name="connsiteY1" fmla="*/ 0 h 808143"/>
              <a:gd name="connsiteX2" fmla="*/ 2092862 w 2141220"/>
              <a:gd name="connsiteY2" fmla="*/ 48358 h 808143"/>
              <a:gd name="connsiteX3" fmla="*/ 2141219 w 2141220"/>
              <a:gd name="connsiteY3" fmla="*/ 165104 h 808143"/>
              <a:gd name="connsiteX4" fmla="*/ 2141220 w 2141220"/>
              <a:gd name="connsiteY4" fmla="*/ 716280 h 808143"/>
              <a:gd name="connsiteX5" fmla="*/ 0 w 2141220"/>
              <a:gd name="connsiteY5" fmla="*/ 716280 h 808143"/>
              <a:gd name="connsiteX6" fmla="*/ 0 w 2141220"/>
              <a:gd name="connsiteY6" fmla="*/ 716280 h 808143"/>
              <a:gd name="connsiteX7" fmla="*/ 0 w 2141220"/>
              <a:gd name="connsiteY7" fmla="*/ 716280 h 808143"/>
              <a:gd name="connsiteX8" fmla="*/ 0 w 2141220"/>
              <a:gd name="connsiteY8" fmla="*/ 165103 h 808143"/>
              <a:gd name="connsiteX9" fmla="*/ 48358 w 2141220"/>
              <a:gd name="connsiteY9" fmla="*/ 48358 h 808143"/>
              <a:gd name="connsiteX10" fmla="*/ 165104 w 2141220"/>
              <a:gd name="connsiteY10" fmla="*/ 1 h 808143"/>
              <a:gd name="connsiteX11" fmla="*/ 165103 w 2141220"/>
              <a:gd name="connsiteY11" fmla="*/ 0 h 808143"/>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0 w 2141220"/>
              <a:gd name="connsiteY5" fmla="*/ 716280 h 716280"/>
              <a:gd name="connsiteX6" fmla="*/ 0 w 2141220"/>
              <a:gd name="connsiteY6" fmla="*/ 716280 h 716280"/>
              <a:gd name="connsiteX7" fmla="*/ 0 w 2141220"/>
              <a:gd name="connsiteY7" fmla="*/ 716280 h 716280"/>
              <a:gd name="connsiteX8" fmla="*/ 0 w 2141220"/>
              <a:gd name="connsiteY8" fmla="*/ 165103 h 716280"/>
              <a:gd name="connsiteX9" fmla="*/ 48358 w 2141220"/>
              <a:gd name="connsiteY9" fmla="*/ 48358 h 716280"/>
              <a:gd name="connsiteX10" fmla="*/ 165104 w 2141220"/>
              <a:gd name="connsiteY10" fmla="*/ 1 h 716280"/>
              <a:gd name="connsiteX11" fmla="*/ 165103 w 2141220"/>
              <a:gd name="connsiteY11"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0 w 2141220"/>
              <a:gd name="connsiteY5" fmla="*/ 716280 h 716280"/>
              <a:gd name="connsiteX6" fmla="*/ 0 w 2141220"/>
              <a:gd name="connsiteY6" fmla="*/ 716280 h 716280"/>
              <a:gd name="connsiteX7" fmla="*/ 0 w 2141220"/>
              <a:gd name="connsiteY7" fmla="*/ 716280 h 716280"/>
              <a:gd name="connsiteX8" fmla="*/ 0 w 2141220"/>
              <a:gd name="connsiteY8" fmla="*/ 165103 h 716280"/>
              <a:gd name="connsiteX9" fmla="*/ 48358 w 2141220"/>
              <a:gd name="connsiteY9" fmla="*/ 48358 h 716280"/>
              <a:gd name="connsiteX10" fmla="*/ 165104 w 2141220"/>
              <a:gd name="connsiteY10" fmla="*/ 1 h 716280"/>
              <a:gd name="connsiteX11" fmla="*/ 165103 w 2141220"/>
              <a:gd name="connsiteY11"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0 w 2141220"/>
              <a:gd name="connsiteY5" fmla="*/ 716280 h 716280"/>
              <a:gd name="connsiteX6" fmla="*/ 0 w 2141220"/>
              <a:gd name="connsiteY6" fmla="*/ 716280 h 716280"/>
              <a:gd name="connsiteX7" fmla="*/ 0 w 2141220"/>
              <a:gd name="connsiteY7" fmla="*/ 716280 h 716280"/>
              <a:gd name="connsiteX8" fmla="*/ 0 w 2141220"/>
              <a:gd name="connsiteY8" fmla="*/ 165103 h 716280"/>
              <a:gd name="connsiteX9" fmla="*/ 48358 w 2141220"/>
              <a:gd name="connsiteY9" fmla="*/ 48358 h 716280"/>
              <a:gd name="connsiteX10" fmla="*/ 165104 w 2141220"/>
              <a:gd name="connsiteY10" fmla="*/ 1 h 716280"/>
              <a:gd name="connsiteX11" fmla="*/ 165103 w 2141220"/>
              <a:gd name="connsiteY11"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0 w 2141220"/>
              <a:gd name="connsiteY5" fmla="*/ 716280 h 716280"/>
              <a:gd name="connsiteX6" fmla="*/ 0 w 2141220"/>
              <a:gd name="connsiteY6" fmla="*/ 716280 h 716280"/>
              <a:gd name="connsiteX7" fmla="*/ 0 w 2141220"/>
              <a:gd name="connsiteY7" fmla="*/ 716280 h 716280"/>
              <a:gd name="connsiteX8" fmla="*/ 0 w 2141220"/>
              <a:gd name="connsiteY8" fmla="*/ 165103 h 716280"/>
              <a:gd name="connsiteX9" fmla="*/ 48358 w 2141220"/>
              <a:gd name="connsiteY9" fmla="*/ 48358 h 716280"/>
              <a:gd name="connsiteX10" fmla="*/ 165104 w 2141220"/>
              <a:gd name="connsiteY10" fmla="*/ 1 h 716280"/>
              <a:gd name="connsiteX11" fmla="*/ 165103 w 2141220"/>
              <a:gd name="connsiteY11"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0 w 2141220"/>
              <a:gd name="connsiteY5" fmla="*/ 716280 h 716280"/>
              <a:gd name="connsiteX6" fmla="*/ 0 w 2141220"/>
              <a:gd name="connsiteY6" fmla="*/ 716280 h 716280"/>
              <a:gd name="connsiteX7" fmla="*/ 0 w 2141220"/>
              <a:gd name="connsiteY7" fmla="*/ 716280 h 716280"/>
              <a:gd name="connsiteX8" fmla="*/ 0 w 2141220"/>
              <a:gd name="connsiteY8" fmla="*/ 165103 h 716280"/>
              <a:gd name="connsiteX9" fmla="*/ 48358 w 2141220"/>
              <a:gd name="connsiteY9" fmla="*/ 48358 h 716280"/>
              <a:gd name="connsiteX10" fmla="*/ 165104 w 2141220"/>
              <a:gd name="connsiteY10" fmla="*/ 1 h 716280"/>
              <a:gd name="connsiteX11" fmla="*/ 165103 w 2141220"/>
              <a:gd name="connsiteY11"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0 w 2141220"/>
              <a:gd name="connsiteY5" fmla="*/ 716280 h 716280"/>
              <a:gd name="connsiteX6" fmla="*/ 0 w 2141220"/>
              <a:gd name="connsiteY6" fmla="*/ 716280 h 716280"/>
              <a:gd name="connsiteX7" fmla="*/ 0 w 2141220"/>
              <a:gd name="connsiteY7" fmla="*/ 716280 h 716280"/>
              <a:gd name="connsiteX8" fmla="*/ 0 w 2141220"/>
              <a:gd name="connsiteY8" fmla="*/ 165103 h 716280"/>
              <a:gd name="connsiteX9" fmla="*/ 48358 w 2141220"/>
              <a:gd name="connsiteY9" fmla="*/ 48358 h 716280"/>
              <a:gd name="connsiteX10" fmla="*/ 165104 w 2141220"/>
              <a:gd name="connsiteY10" fmla="*/ 1 h 716280"/>
              <a:gd name="connsiteX11" fmla="*/ 165103 w 2141220"/>
              <a:gd name="connsiteY11" fmla="*/ 0 h 716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41220" h="716280">
                <a:moveTo>
                  <a:pt x="165103" y="0"/>
                </a:moveTo>
                <a:lnTo>
                  <a:pt x="1976117" y="0"/>
                </a:lnTo>
                <a:cubicBezTo>
                  <a:pt x="2019905" y="0"/>
                  <a:pt x="2061900" y="17395"/>
                  <a:pt x="2092862" y="48358"/>
                </a:cubicBezTo>
                <a:cubicBezTo>
                  <a:pt x="2123825" y="79321"/>
                  <a:pt x="2141219" y="121316"/>
                  <a:pt x="2141219" y="165104"/>
                </a:cubicBezTo>
                <a:cubicBezTo>
                  <a:pt x="2141219" y="348829"/>
                  <a:pt x="2141220" y="532555"/>
                  <a:pt x="2141220" y="716280"/>
                </a:cubicBezTo>
                <a:cubicBezTo>
                  <a:pt x="1784350" y="194203"/>
                  <a:pt x="440690" y="175260"/>
                  <a:pt x="0" y="716280"/>
                </a:cubicBezTo>
                <a:lnTo>
                  <a:pt x="0" y="716280"/>
                </a:lnTo>
                <a:lnTo>
                  <a:pt x="0" y="716280"/>
                </a:lnTo>
                <a:lnTo>
                  <a:pt x="0" y="165103"/>
                </a:lnTo>
                <a:cubicBezTo>
                  <a:pt x="0" y="121315"/>
                  <a:pt x="17395" y="79320"/>
                  <a:pt x="48358" y="48358"/>
                </a:cubicBezTo>
                <a:cubicBezTo>
                  <a:pt x="79321" y="17395"/>
                  <a:pt x="121316" y="1"/>
                  <a:pt x="165104" y="1"/>
                </a:cubicBezTo>
                <a:lnTo>
                  <a:pt x="165103" y="0"/>
                </a:lnTo>
                <a:close/>
              </a:path>
            </a:pathLst>
          </a:custGeom>
          <a:gradFill flip="none" rotWithShape="1">
            <a:gsLst>
              <a:gs pos="0">
                <a:schemeClr val="tx1">
                  <a:alpha val="60000"/>
                </a:schemeClr>
              </a:gs>
              <a:gs pos="50000">
                <a:schemeClr val="tx1">
                  <a:alpha val="20000"/>
                </a:schemeClr>
              </a:gs>
              <a:gs pos="100000">
                <a:schemeClr val="tx1">
                  <a:alpha val="0"/>
                </a:schemeClr>
              </a:gs>
            </a:gsLst>
            <a:lin ang="5400000" scaled="1"/>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lIns="91436" tIns="45718" rIns="91436" bIns="45718" anchor="ctr"/>
          <a:lstStyle/>
          <a:p>
            <a:pPr algn="ctr" defTabSz="914099">
              <a:defRPr/>
            </a:pPr>
            <a:endParaRPr lang="en-US" sz="2300"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5"/>
                                        </p:tgtEl>
                                      </p:cBhvr>
                                    </p:animEffect>
                                    <p:set>
                                      <p:cBhvr>
                                        <p:cTn id="12" dur="1" fill="hold">
                                          <p:stCondLst>
                                            <p:cond delay="499"/>
                                          </p:stCondLst>
                                        </p:cTn>
                                        <p:tgtEl>
                                          <p:spTgt spid="5"/>
                                        </p:tgtEl>
                                        <p:attrNameLst>
                                          <p:attrName>style.visibility</p:attrName>
                                        </p:attrNameLst>
                                      </p:cBhvr>
                                      <p:to>
                                        <p:strVal val="hidden"/>
                                      </p:to>
                                    </p:set>
                                  </p:childTnLst>
                                </p:cTn>
                              </p:par>
                              <p:par>
                                <p:cTn id="13" presetID="10" presetClass="exit" presetSubtype="0" fill="hold" grpId="0" nodeType="withEffect">
                                  <p:stCondLst>
                                    <p:cond delay="0"/>
                                  </p:stCondLst>
                                  <p:childTnLst>
                                    <p:animEffect transition="out" filter="fade">
                                      <p:cBhvr>
                                        <p:cTn id="14" dur="500"/>
                                        <p:tgtEl>
                                          <p:spTgt spid="8"/>
                                        </p:tgtEl>
                                      </p:cBhvr>
                                    </p:animEffect>
                                    <p:set>
                                      <p:cBhvr>
                                        <p:cTn id="15" dur="1" fill="hold">
                                          <p:stCondLst>
                                            <p:cond delay="499"/>
                                          </p:stCondLst>
                                        </p:cTn>
                                        <p:tgtEl>
                                          <p:spTgt spid="8"/>
                                        </p:tgtEl>
                                        <p:attrNameLst>
                                          <p:attrName>style.visibility</p:attrName>
                                        </p:attrNameLst>
                                      </p:cBhvr>
                                      <p:to>
                                        <p:strVal val="hidden"/>
                                      </p:to>
                                    </p:set>
                                  </p:childTnLst>
                                </p:cTn>
                              </p:par>
                              <p:par>
                                <p:cTn id="16" presetID="10" presetClass="entr" presetSubtype="0" fill="hold" grpId="0" nodeType="with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500"/>
                                        <p:tgtEl>
                                          <p:spTgt spid="20"/>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par>
                          <p:cTn id="25" fill="hold">
                            <p:stCondLst>
                              <p:cond delay="500"/>
                            </p:stCondLst>
                            <p:childTnLst>
                              <p:par>
                                <p:cTn id="26" presetID="22" presetClass="entr" presetSubtype="1"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up)">
                                      <p:cBhvr>
                                        <p:cTn id="28" dur="500"/>
                                        <p:tgtEl>
                                          <p:spTgt spid="12"/>
                                        </p:tgtEl>
                                      </p:cBhvr>
                                    </p:animEffect>
                                  </p:childTnLst>
                                </p:cTn>
                              </p:par>
                            </p:childTnLst>
                          </p:cTn>
                        </p:par>
                        <p:par>
                          <p:cTn id="29" fill="hold">
                            <p:stCondLst>
                              <p:cond delay="1000"/>
                            </p:stCondLst>
                            <p:childTnLst>
                              <p:par>
                                <p:cTn id="30" presetID="22" presetClass="entr" presetSubtype="4" fill="hold"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down)">
                                      <p:cBhvr>
                                        <p:cTn id="3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5" grpId="1" animBg="1"/>
      <p:bldP spid="8" grpId="0" animBg="1"/>
      <p:bldP spid="10" grpId="0" animBg="1"/>
      <p:bldP spid="2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When Shims Are Used</a:t>
            </a:r>
            <a:endParaRPr lang="en-US" dirty="0"/>
          </a:p>
        </p:txBody>
      </p:sp>
      <p:sp>
        <p:nvSpPr>
          <p:cNvPr id="16" name="User mode"/>
          <p:cNvSpPr/>
          <p:nvPr/>
        </p:nvSpPr>
        <p:spPr bwMode="auto">
          <a:xfrm>
            <a:off x="228600" y="1905000"/>
            <a:ext cx="8686800" cy="4190999"/>
          </a:xfrm>
          <a:prstGeom prst="roundRect">
            <a:avLst>
              <a:gd name="adj" fmla="val 9033"/>
            </a:avLst>
          </a:prstGeom>
          <a:ln w="31750">
            <a:solidFill>
              <a:schemeClr val="tx2">
                <a:lumMod val="50000"/>
              </a:schemeClr>
            </a:solidFill>
            <a:headEnd type="none" w="med" len="sm"/>
            <a:tailEnd type="none" w="med" len="sm"/>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t" anchorCtr="0" compatLnSpc="1">
            <a:prstTxWarp prst="textNoShape">
              <a:avLst/>
            </a:prstTxWarp>
          </a:bodyPr>
          <a:lstStyle/>
          <a:p>
            <a:pPr defTabSz="914099"/>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5" name="Windows APIs"/>
          <p:cNvSpPr/>
          <p:nvPr/>
        </p:nvSpPr>
        <p:spPr bwMode="auto">
          <a:xfrm>
            <a:off x="2819400" y="4800600"/>
            <a:ext cx="2819400" cy="1066800"/>
          </a:xfrm>
          <a:prstGeom prst="roundRect">
            <a:avLst>
              <a:gd name="adj" fmla="val 9033"/>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2" rtlCol="0" anchor="ctr" anchorCtr="0" compatLnSpc="1">
            <a:prstTxWarp prst="textNoShape">
              <a:avLst/>
            </a:prstTxWarp>
          </a:bodyPr>
          <a:lstStyle/>
          <a:p>
            <a:pPr algn="ctr" defTabSz="914099"/>
            <a:r>
              <a:rPr lang="en-US" sz="2000" b="1" dirty="0" smtClean="0">
                <a:solidFill>
                  <a:srgbClr val="FFFFFF"/>
                </a:solidFill>
                <a:effectLst>
                  <a:outerShdw blurRad="38100" dist="38100" dir="2700000" algn="tl">
                    <a:srgbClr val="000000">
                      <a:alpha val="43137"/>
                    </a:srgbClr>
                  </a:outerShdw>
                </a:effectLst>
                <a:latin typeface="Calibri" pitchFamily="34" charset="0"/>
              </a:rPr>
              <a:t>Windows APIs</a:t>
            </a:r>
          </a:p>
          <a:p>
            <a:pPr defTabSz="914099">
              <a:buFont typeface="Arial" pitchFamily="34" charset="0"/>
              <a:buChar char="•"/>
            </a:pPr>
            <a:r>
              <a:rPr lang="en-US" sz="1600" dirty="0" smtClean="0">
                <a:solidFill>
                  <a:srgbClr val="FFFFFF"/>
                </a:solidFill>
                <a:effectLst>
                  <a:outerShdw blurRad="38100" dist="38100" dir="2700000" algn="tl">
                    <a:srgbClr val="000000">
                      <a:alpha val="43137"/>
                    </a:srgbClr>
                  </a:outerShdw>
                </a:effectLst>
                <a:latin typeface="Calibri" pitchFamily="34" charset="0"/>
              </a:rPr>
              <a:t>Kernel32</a:t>
            </a:r>
          </a:p>
          <a:p>
            <a:pPr defTabSz="914099">
              <a:buFont typeface="Arial" pitchFamily="34" charset="0"/>
              <a:buChar char="•"/>
            </a:pPr>
            <a:r>
              <a:rPr lang="en-US" sz="1600" dirty="0" smtClean="0">
                <a:solidFill>
                  <a:srgbClr val="FFFFFF"/>
                </a:solidFill>
                <a:effectLst>
                  <a:outerShdw blurRad="38100" dist="38100" dir="2700000" algn="tl">
                    <a:srgbClr val="000000">
                      <a:alpha val="43137"/>
                    </a:srgbClr>
                  </a:outerShdw>
                </a:effectLst>
                <a:latin typeface="Calibri" pitchFamily="34" charset="0"/>
              </a:rPr>
              <a:t>User32</a:t>
            </a:r>
          </a:p>
          <a:p>
            <a:pPr defTabSz="914099">
              <a:buFont typeface="Arial" pitchFamily="34" charset="0"/>
              <a:buChar char="•"/>
            </a:pPr>
            <a:r>
              <a:rPr lang="en-US" sz="1600" dirty="0" smtClean="0">
                <a:solidFill>
                  <a:srgbClr val="FFFFFF"/>
                </a:solidFill>
                <a:effectLst>
                  <a:outerShdw blurRad="38100" dist="38100" dir="2700000" algn="tl">
                    <a:srgbClr val="000000">
                      <a:alpha val="43137"/>
                    </a:srgbClr>
                  </a:outerShdw>
                </a:effectLst>
                <a:latin typeface="Calibri" pitchFamily="34" charset="0"/>
              </a:rPr>
              <a:t>Advapi32</a:t>
            </a:r>
          </a:p>
          <a:p>
            <a:pPr defTabSz="914099">
              <a:buFont typeface="Arial" pitchFamily="34" charset="0"/>
              <a:buChar char="•"/>
            </a:pPr>
            <a:r>
              <a:rPr lang="en-US" sz="1600" dirty="0" smtClean="0">
                <a:solidFill>
                  <a:srgbClr val="FFFFFF"/>
                </a:solidFill>
                <a:effectLst>
                  <a:outerShdw blurRad="38100" dist="38100" dir="2700000" algn="tl">
                    <a:srgbClr val="000000">
                      <a:alpha val="43137"/>
                    </a:srgbClr>
                  </a:outerShdw>
                </a:effectLst>
                <a:latin typeface="Calibri" pitchFamily="34" charset="0"/>
              </a:rPr>
              <a:t>OleAut32</a:t>
            </a:r>
          </a:p>
          <a:p>
            <a:pPr defTabSz="914099">
              <a:buFont typeface="Arial" pitchFamily="34" charset="0"/>
              <a:buChar char="•"/>
            </a:pPr>
            <a:r>
              <a:rPr lang="en-US" sz="1600" dirty="0" smtClean="0">
                <a:solidFill>
                  <a:srgbClr val="FFFFFF"/>
                </a:solidFill>
                <a:effectLst>
                  <a:outerShdw blurRad="38100" dist="38100" dir="2700000" algn="tl">
                    <a:srgbClr val="000000">
                      <a:alpha val="43137"/>
                    </a:srgbClr>
                  </a:outerShdw>
                </a:effectLst>
                <a:latin typeface="Calibri" pitchFamily="34" charset="0"/>
              </a:rPr>
              <a:t>…</a:t>
            </a:r>
          </a:p>
        </p:txBody>
      </p:sp>
      <p:grpSp>
        <p:nvGrpSpPr>
          <p:cNvPr id="3" name="API Calls"/>
          <p:cNvGrpSpPr/>
          <p:nvPr/>
        </p:nvGrpSpPr>
        <p:grpSpPr>
          <a:xfrm>
            <a:off x="3100916" y="3505200"/>
            <a:ext cx="2256369" cy="1097280"/>
            <a:chOff x="3306231" y="2133600"/>
            <a:chExt cx="2256369" cy="1097280"/>
          </a:xfrm>
        </p:grpSpPr>
        <p:cxnSp>
          <p:nvCxnSpPr>
            <p:cNvPr id="54" name="Straight Arrow Connector 53"/>
            <p:cNvCxnSpPr/>
            <p:nvPr/>
          </p:nvCxnSpPr>
          <p:spPr>
            <a:xfrm rot="5400000">
              <a:off x="2757591" y="2682240"/>
              <a:ext cx="1097280" cy="0"/>
            </a:xfrm>
            <a:prstGeom prst="straightConnector1">
              <a:avLst/>
            </a:prstGeom>
            <a:ln w="38100">
              <a:solidFill>
                <a:schemeClr val="tx2">
                  <a:lumMod val="2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rot="5400000">
              <a:off x="3008299" y="2682240"/>
              <a:ext cx="1097280" cy="0"/>
            </a:xfrm>
            <a:prstGeom prst="straightConnector1">
              <a:avLst/>
            </a:prstGeom>
            <a:ln w="38100">
              <a:solidFill>
                <a:schemeClr val="tx2">
                  <a:lumMod val="2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rot="5400000">
              <a:off x="3259007" y="2682240"/>
              <a:ext cx="1097280" cy="0"/>
            </a:xfrm>
            <a:prstGeom prst="straightConnector1">
              <a:avLst/>
            </a:prstGeom>
            <a:ln w="38100">
              <a:solidFill>
                <a:schemeClr val="tx2">
                  <a:lumMod val="2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rot="5400000">
              <a:off x="3509715" y="2682240"/>
              <a:ext cx="1097280" cy="0"/>
            </a:xfrm>
            <a:prstGeom prst="straightConnector1">
              <a:avLst/>
            </a:prstGeom>
            <a:ln w="38100">
              <a:solidFill>
                <a:schemeClr val="tx2">
                  <a:lumMod val="2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rot="5400000">
              <a:off x="3760423" y="2682240"/>
              <a:ext cx="1097280" cy="0"/>
            </a:xfrm>
            <a:prstGeom prst="straightConnector1">
              <a:avLst/>
            </a:prstGeom>
            <a:ln w="38100">
              <a:solidFill>
                <a:schemeClr val="tx2">
                  <a:lumMod val="2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rot="5400000">
              <a:off x="4011131" y="2682240"/>
              <a:ext cx="1097280" cy="0"/>
            </a:xfrm>
            <a:prstGeom prst="straightConnector1">
              <a:avLst/>
            </a:prstGeom>
            <a:ln w="38100">
              <a:solidFill>
                <a:schemeClr val="tx2">
                  <a:lumMod val="2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rot="5400000">
              <a:off x="4261839" y="2682240"/>
              <a:ext cx="1097280" cy="0"/>
            </a:xfrm>
            <a:prstGeom prst="straightConnector1">
              <a:avLst/>
            </a:prstGeom>
            <a:ln w="38100">
              <a:solidFill>
                <a:schemeClr val="tx2">
                  <a:lumMod val="2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rot="5400000">
              <a:off x="4512547" y="2682240"/>
              <a:ext cx="1097280" cy="0"/>
            </a:xfrm>
            <a:prstGeom prst="straightConnector1">
              <a:avLst/>
            </a:prstGeom>
            <a:ln w="38100">
              <a:solidFill>
                <a:schemeClr val="tx2">
                  <a:lumMod val="2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p:nvPr/>
          </p:nvCxnSpPr>
          <p:spPr>
            <a:xfrm rot="5400000">
              <a:off x="4763255" y="2682240"/>
              <a:ext cx="1097280" cy="0"/>
            </a:xfrm>
            <a:prstGeom prst="straightConnector1">
              <a:avLst/>
            </a:prstGeom>
            <a:ln w="38100">
              <a:solidFill>
                <a:schemeClr val="tx2">
                  <a:lumMod val="2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a:xfrm rot="5400000">
              <a:off x="5013960" y="2682240"/>
              <a:ext cx="1097280" cy="0"/>
            </a:xfrm>
            <a:prstGeom prst="straightConnector1">
              <a:avLst/>
            </a:prstGeom>
            <a:ln w="38100">
              <a:solidFill>
                <a:schemeClr val="tx2">
                  <a:lumMod val="2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grpSp>
      <p:pic>
        <p:nvPicPr>
          <p:cNvPr id="38" name="Database 2" descr="D:\Clip_Installer\DVD_ART\Artwork_Imagery\HARDWARE_IMAGERY\Illustration - Misc Hardware\eHome icons\barrel yellow data storage.png"/>
          <p:cNvPicPr>
            <a:picLocks noChangeAspect="1" noChangeArrowheads="1"/>
          </p:cNvPicPr>
          <p:nvPr/>
        </p:nvPicPr>
        <p:blipFill>
          <a:blip r:embed="rId3"/>
          <a:srcRect/>
          <a:stretch>
            <a:fillRect/>
          </a:stretch>
        </p:blipFill>
        <p:spPr bwMode="auto">
          <a:xfrm>
            <a:off x="685800" y="4343400"/>
            <a:ext cx="990600" cy="1489769"/>
          </a:xfrm>
          <a:prstGeom prst="rect">
            <a:avLst/>
          </a:prstGeom>
          <a:noFill/>
        </p:spPr>
      </p:pic>
      <p:pic>
        <p:nvPicPr>
          <p:cNvPr id="19" name="Database" descr="D:\Clip_Installer\DVD_ART\Artwork_Imagery\HARDWARE_IMAGERY\Illustration - Misc Hardware\eHome icons\barrel yellow data storage.png"/>
          <p:cNvPicPr>
            <a:picLocks noChangeAspect="1" noChangeArrowheads="1"/>
          </p:cNvPicPr>
          <p:nvPr/>
        </p:nvPicPr>
        <p:blipFill>
          <a:blip r:embed="rId3"/>
          <a:srcRect/>
          <a:stretch>
            <a:fillRect/>
          </a:stretch>
        </p:blipFill>
        <p:spPr bwMode="auto">
          <a:xfrm>
            <a:off x="381000" y="4453831"/>
            <a:ext cx="990600" cy="1489769"/>
          </a:xfrm>
          <a:prstGeom prst="rect">
            <a:avLst/>
          </a:prstGeom>
          <a:noFill/>
        </p:spPr>
      </p:pic>
      <p:grpSp>
        <p:nvGrpSpPr>
          <p:cNvPr id="4" name="Application"/>
          <p:cNvGrpSpPr/>
          <p:nvPr/>
        </p:nvGrpSpPr>
        <p:grpSpPr>
          <a:xfrm>
            <a:off x="3467100" y="1905000"/>
            <a:ext cx="1600200" cy="1600200"/>
            <a:chOff x="3962400" y="1981200"/>
            <a:chExt cx="1600200" cy="1600200"/>
          </a:xfrm>
        </p:grpSpPr>
        <p:pic>
          <p:nvPicPr>
            <p:cNvPr id="31" name="Picture 30" descr="D:\Clip_Installer\DVD_ART\Artwork_Imagery\HARDWARE_IMAGERY\Illustration - Misc Hardware\Windows Vista Illustration Icons\Application.png"/>
            <p:cNvPicPr>
              <a:picLocks noChangeAspect="1" noChangeArrowheads="1"/>
            </p:cNvPicPr>
            <p:nvPr/>
          </p:nvPicPr>
          <p:blipFill>
            <a:blip r:embed="rId4">
              <a:duotone>
                <a:prstClr val="black"/>
                <a:schemeClr val="accent2">
                  <a:tint val="45000"/>
                  <a:satMod val="400000"/>
                </a:schemeClr>
              </a:duotone>
            </a:blip>
            <a:srcRect/>
            <a:stretch>
              <a:fillRect/>
            </a:stretch>
          </p:blipFill>
          <p:spPr bwMode="auto">
            <a:xfrm>
              <a:off x="3962400" y="1981200"/>
              <a:ext cx="1600200" cy="1600200"/>
            </a:xfrm>
            <a:prstGeom prst="rect">
              <a:avLst/>
            </a:prstGeom>
            <a:noFill/>
          </p:spPr>
        </p:pic>
        <p:sp>
          <p:nvSpPr>
            <p:cNvPr id="32" name="TextBox 31"/>
            <p:cNvSpPr txBox="1"/>
            <p:nvPr/>
          </p:nvSpPr>
          <p:spPr>
            <a:xfrm>
              <a:off x="4038600" y="2286000"/>
              <a:ext cx="1371600" cy="769441"/>
            </a:xfrm>
            <a:prstGeom prst="rect">
              <a:avLst/>
            </a:prstGeom>
            <a:noFill/>
          </p:spPr>
          <p:txBody>
            <a:bodyPr wrap="square" rtlCol="0">
              <a:spAutoFit/>
            </a:bodyPr>
            <a:lstStyle/>
            <a:p>
              <a:r>
                <a:rPr lang="en-US" sz="2200" b="1" dirty="0" smtClean="0">
                  <a:ln w="6350">
                    <a:noFill/>
                  </a:ln>
                  <a:solidFill>
                    <a:schemeClr val="accent3"/>
                  </a:solidFill>
                  <a:effectLst>
                    <a:outerShdw blurRad="38100" dist="38100" dir="2700000" algn="tl">
                      <a:srgbClr val="000000">
                        <a:alpha val="43137"/>
                      </a:srgbClr>
                    </a:outerShdw>
                  </a:effectLst>
                </a:rPr>
                <a:t>AppY.exe</a:t>
              </a:r>
            </a:p>
            <a:p>
              <a:r>
                <a:rPr lang="en-US" sz="2200" b="1" dirty="0" smtClean="0">
                  <a:ln w="6350">
                    <a:noFill/>
                  </a:ln>
                  <a:solidFill>
                    <a:schemeClr val="accent3"/>
                  </a:solidFill>
                  <a:effectLst>
                    <a:outerShdw blurRad="38100" dist="38100" dir="2700000" algn="tl">
                      <a:srgbClr val="000000">
                        <a:alpha val="43137"/>
                      </a:srgbClr>
                    </a:outerShdw>
                  </a:effectLst>
                </a:rPr>
                <a:t>v 2.3.4.5</a:t>
              </a:r>
              <a:endParaRPr lang="en-US" sz="2200" b="1" dirty="0">
                <a:ln w="6350">
                  <a:noFill/>
                </a:ln>
                <a:solidFill>
                  <a:schemeClr val="accent3"/>
                </a:solidFill>
                <a:effectLst>
                  <a:outerShdw blurRad="38100" dist="38100" dir="2700000" algn="tl">
                    <a:srgbClr val="000000">
                      <a:alpha val="43137"/>
                    </a:srgbClr>
                  </a:outerShdw>
                </a:effectLst>
              </a:endParaRPr>
            </a:p>
          </p:txBody>
        </p:sp>
      </p:grpSp>
      <p:pic>
        <p:nvPicPr>
          <p:cNvPr id="20" name="Question Mark" descr="D:\Clip_Installer\DVD_ART\Artwork_Imagery\Shapes and Graphics\Symbols\question.png"/>
          <p:cNvPicPr>
            <a:picLocks noChangeAspect="1" noChangeArrowheads="1"/>
          </p:cNvPicPr>
          <p:nvPr/>
        </p:nvPicPr>
        <p:blipFill>
          <a:blip r:embed="rId5"/>
          <a:srcRect/>
          <a:stretch>
            <a:fillRect/>
          </a:stretch>
        </p:blipFill>
        <p:spPr bwMode="auto">
          <a:xfrm>
            <a:off x="3924300" y="2362200"/>
            <a:ext cx="551017" cy="685799"/>
          </a:xfrm>
          <a:prstGeom prst="rect">
            <a:avLst/>
          </a:prstGeom>
          <a:noFill/>
        </p:spPr>
      </p:pic>
      <p:sp>
        <p:nvSpPr>
          <p:cNvPr id="37" name="Narration"/>
          <p:cNvSpPr txBox="1"/>
          <p:nvPr/>
        </p:nvSpPr>
        <p:spPr>
          <a:xfrm>
            <a:off x="5486400" y="2057400"/>
            <a:ext cx="3429000" cy="2400657"/>
          </a:xfrm>
          <a:prstGeom prst="rect">
            <a:avLst/>
          </a:prstGeom>
          <a:noFill/>
        </p:spPr>
        <p:txBody>
          <a:bodyPr wrap="square" rtlCol="0">
            <a:spAutoFit/>
          </a:bodyPr>
          <a:lstStyle/>
          <a:p>
            <a:pPr>
              <a:spcAft>
                <a:spcPts val="1200"/>
              </a:spcAft>
            </a:pPr>
            <a:r>
              <a:rPr lang="en-US" sz="2400" dirty="0" smtClean="0">
                <a:solidFill>
                  <a:schemeClr val="bg1"/>
                </a:solidFill>
              </a:rPr>
              <a:t>Windows loads app.</a:t>
            </a:r>
          </a:p>
          <a:p>
            <a:pPr>
              <a:spcAft>
                <a:spcPts val="1200"/>
              </a:spcAft>
            </a:pPr>
            <a:r>
              <a:rPr lang="en-US" sz="2400" dirty="0" smtClean="0">
                <a:solidFill>
                  <a:schemeClr val="bg1"/>
                </a:solidFill>
              </a:rPr>
              <a:t>Checks </a:t>
            </a:r>
            <a:r>
              <a:rPr lang="en-US" sz="2400" dirty="0" err="1" smtClean="0">
                <a:solidFill>
                  <a:schemeClr val="bg1"/>
                </a:solidFill>
              </a:rPr>
              <a:t>AppCompat</a:t>
            </a:r>
            <a:r>
              <a:rPr lang="en-US" sz="2400" dirty="0" smtClean="0">
                <a:solidFill>
                  <a:schemeClr val="bg1"/>
                </a:solidFill>
              </a:rPr>
              <a:t> DB(s).</a:t>
            </a:r>
          </a:p>
          <a:p>
            <a:pPr>
              <a:spcAft>
                <a:spcPts val="1200"/>
              </a:spcAft>
            </a:pPr>
            <a:r>
              <a:rPr lang="en-US" sz="2400" dirty="0" smtClean="0">
                <a:solidFill>
                  <a:schemeClr val="bg1"/>
                </a:solidFill>
              </a:rPr>
              <a:t>Match found:</a:t>
            </a:r>
          </a:p>
          <a:p>
            <a:pPr>
              <a:spcAft>
                <a:spcPts val="1200"/>
              </a:spcAft>
            </a:pPr>
            <a:r>
              <a:rPr lang="en-US" sz="2400" dirty="0" smtClean="0">
                <a:solidFill>
                  <a:schemeClr val="bg1"/>
                </a:solidFill>
              </a:rPr>
              <a:t>Selected API calls intercepted and modified.</a:t>
            </a:r>
            <a:endParaRPr lang="en-US" sz="2400" dirty="0">
              <a:solidFill>
                <a:schemeClr val="bg1"/>
              </a:solidFill>
            </a:endParaRPr>
          </a:p>
        </p:txBody>
      </p:sp>
      <p:grpSp>
        <p:nvGrpSpPr>
          <p:cNvPr id="5" name="Mini App Fix"/>
          <p:cNvGrpSpPr/>
          <p:nvPr/>
        </p:nvGrpSpPr>
        <p:grpSpPr>
          <a:xfrm>
            <a:off x="990600" y="5257800"/>
            <a:ext cx="990600" cy="685800"/>
            <a:chOff x="990600" y="4495800"/>
            <a:chExt cx="990600" cy="685800"/>
          </a:xfrm>
        </p:grpSpPr>
        <p:grpSp>
          <p:nvGrpSpPr>
            <p:cNvPr id="6" name="Mini Application"/>
            <p:cNvGrpSpPr/>
            <p:nvPr/>
          </p:nvGrpSpPr>
          <p:grpSpPr>
            <a:xfrm>
              <a:off x="1219200" y="4495800"/>
              <a:ext cx="762000" cy="685800"/>
              <a:chOff x="3962400" y="1981200"/>
              <a:chExt cx="1600200" cy="1600200"/>
            </a:xfrm>
          </p:grpSpPr>
          <p:pic>
            <p:nvPicPr>
              <p:cNvPr id="26" name="Picture 25" descr="D:\Clip_Installer\DVD_ART\Artwork_Imagery\HARDWARE_IMAGERY\Illustration - Misc Hardware\Windows Vista Illustration Icons\Application.png"/>
              <p:cNvPicPr>
                <a:picLocks noChangeAspect="1" noChangeArrowheads="1"/>
              </p:cNvPicPr>
              <p:nvPr/>
            </p:nvPicPr>
            <p:blipFill>
              <a:blip r:embed="rId4">
                <a:duotone>
                  <a:prstClr val="black"/>
                  <a:schemeClr val="accent2">
                    <a:tint val="45000"/>
                    <a:satMod val="400000"/>
                  </a:schemeClr>
                </a:duotone>
                <a:lum/>
              </a:blip>
              <a:srcRect/>
              <a:stretch>
                <a:fillRect/>
              </a:stretch>
            </p:blipFill>
            <p:spPr bwMode="auto">
              <a:xfrm>
                <a:off x="3962400" y="1981200"/>
                <a:ext cx="1600200" cy="1600200"/>
              </a:xfrm>
              <a:prstGeom prst="rect">
                <a:avLst/>
              </a:prstGeom>
              <a:noFill/>
            </p:spPr>
          </p:pic>
          <p:sp>
            <p:nvSpPr>
              <p:cNvPr id="27" name="TextBox 26"/>
              <p:cNvSpPr txBox="1"/>
              <p:nvPr/>
            </p:nvSpPr>
            <p:spPr>
              <a:xfrm>
                <a:off x="4038600" y="2286000"/>
                <a:ext cx="1371600" cy="338554"/>
              </a:xfrm>
              <a:prstGeom prst="rect">
                <a:avLst/>
              </a:prstGeom>
              <a:noFill/>
            </p:spPr>
            <p:txBody>
              <a:bodyPr wrap="square" rtlCol="0">
                <a:spAutoFit/>
              </a:bodyPr>
              <a:lstStyle/>
              <a:p>
                <a:r>
                  <a:rPr lang="en-US" sz="800" b="1" dirty="0" smtClean="0">
                    <a:ln w="6350">
                      <a:noFill/>
                    </a:ln>
                    <a:solidFill>
                      <a:schemeClr val="accent3"/>
                    </a:solidFill>
                    <a:effectLst>
                      <a:outerShdw blurRad="38100" dist="38100" dir="2700000" algn="tl">
                        <a:srgbClr val="000000">
                          <a:alpha val="43137"/>
                        </a:srgbClr>
                      </a:outerShdw>
                    </a:effectLst>
                  </a:rPr>
                  <a:t>AppY.exe</a:t>
                </a:r>
              </a:p>
              <a:p>
                <a:r>
                  <a:rPr lang="en-US" sz="800" b="1" dirty="0" smtClean="0">
                    <a:ln w="6350">
                      <a:noFill/>
                    </a:ln>
                    <a:solidFill>
                      <a:schemeClr val="accent3"/>
                    </a:solidFill>
                    <a:effectLst>
                      <a:outerShdw blurRad="38100" dist="38100" dir="2700000" algn="tl">
                        <a:srgbClr val="000000">
                          <a:alpha val="43137"/>
                        </a:srgbClr>
                      </a:outerShdw>
                    </a:effectLst>
                  </a:rPr>
                  <a:t>v 2.3.4.5</a:t>
                </a:r>
                <a:endParaRPr lang="en-US" sz="800" b="1" dirty="0">
                  <a:ln w="6350">
                    <a:noFill/>
                  </a:ln>
                  <a:solidFill>
                    <a:schemeClr val="accent3"/>
                  </a:solidFill>
                  <a:effectLst>
                    <a:outerShdw blurRad="38100" dist="38100" dir="2700000" algn="tl">
                      <a:srgbClr val="000000">
                        <a:alpha val="43137"/>
                      </a:srgbClr>
                    </a:outerShdw>
                  </a:effectLst>
                </a:endParaRPr>
              </a:p>
            </p:txBody>
          </p:sp>
        </p:grpSp>
        <p:pic>
          <p:nvPicPr>
            <p:cNvPr id="23" name="Gear 1" descr="compatadmin-gear-with-transparency.png"/>
            <p:cNvPicPr>
              <a:picLocks noChangeAspect="1"/>
            </p:cNvPicPr>
            <p:nvPr/>
          </p:nvPicPr>
          <p:blipFill>
            <a:blip r:embed="rId6">
              <a:lum/>
            </a:blip>
            <a:stretch>
              <a:fillRect/>
            </a:stretch>
          </p:blipFill>
          <p:spPr>
            <a:xfrm>
              <a:off x="990600" y="4693844"/>
              <a:ext cx="335356" cy="335356"/>
            </a:xfrm>
            <a:prstGeom prst="rect">
              <a:avLst/>
            </a:prstGeom>
          </p:spPr>
        </p:pic>
      </p:grpSp>
      <p:pic>
        <p:nvPicPr>
          <p:cNvPr id="36" name="Mini App Fix Glow" descr="App fix.png"/>
          <p:cNvPicPr>
            <a:picLocks noChangeAspect="1"/>
          </p:cNvPicPr>
          <p:nvPr/>
        </p:nvPicPr>
        <p:blipFill>
          <a:blip r:embed="rId7"/>
          <a:stretch>
            <a:fillRect/>
          </a:stretch>
        </p:blipFill>
        <p:spPr>
          <a:xfrm>
            <a:off x="990600" y="5260848"/>
            <a:ext cx="999661" cy="694887"/>
          </a:xfrm>
          <a:prstGeom prst="rect">
            <a:avLst/>
          </a:prstGeom>
          <a:effectLst>
            <a:glow rad="228600">
              <a:schemeClr val="accent2">
                <a:satMod val="175000"/>
                <a:alpha val="40000"/>
              </a:schemeClr>
            </a:glow>
          </a:effectLst>
        </p:spPr>
      </p:pic>
      <p:pic>
        <p:nvPicPr>
          <p:cNvPr id="33" name="Gear 3" descr="compatadmin-gear-with-transparency.png"/>
          <p:cNvPicPr>
            <a:picLocks noChangeAspect="1"/>
          </p:cNvPicPr>
          <p:nvPr/>
        </p:nvPicPr>
        <p:blipFill>
          <a:blip r:embed="rId6"/>
          <a:stretch>
            <a:fillRect/>
          </a:stretch>
        </p:blipFill>
        <p:spPr>
          <a:xfrm>
            <a:off x="990600" y="5455844"/>
            <a:ext cx="335356" cy="335356"/>
          </a:xfrm>
          <a:prstGeom prst="rect">
            <a:avLst/>
          </a:prstGeom>
        </p:spPr>
      </p:pic>
      <p:pic>
        <p:nvPicPr>
          <p:cNvPr id="34" name="Gear 2" descr="compatadmin-gear-with-transparency.png"/>
          <p:cNvPicPr>
            <a:picLocks noChangeAspect="1"/>
          </p:cNvPicPr>
          <p:nvPr/>
        </p:nvPicPr>
        <p:blipFill>
          <a:blip r:embed="rId6"/>
          <a:stretch>
            <a:fillRect/>
          </a:stretch>
        </p:blipFill>
        <p:spPr>
          <a:xfrm>
            <a:off x="990600" y="5455844"/>
            <a:ext cx="335356" cy="335356"/>
          </a:xfrm>
          <a:prstGeom prst="rect">
            <a:avLst/>
          </a:prstGeom>
        </p:spPr>
      </p:pic>
      <p:pic>
        <p:nvPicPr>
          <p:cNvPr id="35" name="Gear 1" descr="compatadmin-gear-with-transparency.png"/>
          <p:cNvPicPr>
            <a:picLocks noChangeAspect="1"/>
          </p:cNvPicPr>
          <p:nvPr/>
        </p:nvPicPr>
        <p:blipFill>
          <a:blip r:embed="rId6"/>
          <a:stretch>
            <a:fillRect/>
          </a:stretch>
        </p:blipFill>
        <p:spPr>
          <a:xfrm>
            <a:off x="990600" y="5455844"/>
            <a:ext cx="335356" cy="335356"/>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withEffect">
                                  <p:stCondLst>
                                    <p:cond delay="0"/>
                                  </p:stCondLst>
                                  <p:iterate type="lt">
                                    <p:tmAbs val="0"/>
                                  </p:iterate>
                                  <p:childTnLst>
                                    <p:set>
                                      <p:cBhvr rctx="PPT">
                                        <p:cTn id="6" dur="indefinite"/>
                                        <p:tgtEl>
                                          <p:spTgt spid="5"/>
                                        </p:tgtEl>
                                        <p:attrNameLst>
                                          <p:attrName>style.opacity</p:attrName>
                                        </p:attrNameLst>
                                      </p:cBhvr>
                                      <p:to>
                                        <p:strVal val="0.7"/>
                                      </p:to>
                                    </p:set>
                                    <p:animEffect filter="image" prLst="opacity: 0.7">
                                      <p:cBhvr rctx="IE">
                                        <p:cTn id="7" dur="indefinite"/>
                                        <p:tgtEl>
                                          <p:spTgt spid="5"/>
                                        </p:tgtEl>
                                      </p:cBhvr>
                                    </p:animEffect>
                                  </p:childTnLst>
                                </p:cTn>
                              </p:par>
                            </p:childTnLst>
                          </p:cTn>
                        </p:par>
                        <p:par>
                          <p:cTn id="8" fill="hold">
                            <p:stCondLst>
                              <p:cond delay="0"/>
                            </p:stCondLst>
                            <p:childTnLst>
                              <p:par>
                                <p:cTn id="9" presetID="10" presetClass="entr" presetSubtype="0" fill="hold" nodeType="afterEffect">
                                  <p:stCondLst>
                                    <p:cond delay="0"/>
                                  </p:stCondLst>
                                  <p:childTnLst>
                                    <p:set>
                                      <p:cBhvr>
                                        <p:cTn id="10" dur="1" fill="hold">
                                          <p:stCondLst>
                                            <p:cond delay="0"/>
                                          </p:stCondLst>
                                        </p:cTn>
                                        <p:tgtEl>
                                          <p:spTgt spid="37">
                                            <p:txEl>
                                              <p:pRg st="0" end="0"/>
                                            </p:txEl>
                                          </p:spTgt>
                                        </p:tgtEl>
                                        <p:attrNameLst>
                                          <p:attrName>style.visibility</p:attrName>
                                        </p:attrNameLst>
                                      </p:cBhvr>
                                      <p:to>
                                        <p:strVal val="visible"/>
                                      </p:to>
                                    </p:set>
                                    <p:animEffect transition="in" filter="fade">
                                      <p:cBhvr>
                                        <p:cTn id="11" dur="500"/>
                                        <p:tgtEl>
                                          <p:spTgt spid="37">
                                            <p:txEl>
                                              <p:pRg st="0" end="0"/>
                                            </p:txEl>
                                          </p:spTgt>
                                        </p:tgtEl>
                                      </p:cBhvr>
                                    </p:animEffect>
                                  </p:childTnLst>
                                </p:cTn>
                              </p:par>
                            </p:childTnLst>
                          </p:cTn>
                        </p:par>
                        <p:par>
                          <p:cTn id="12" fill="hold">
                            <p:stCondLst>
                              <p:cond delay="500"/>
                            </p:stCondLst>
                            <p:childTnLst>
                              <p:par>
                                <p:cTn id="13" presetID="9"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dissolve">
                                      <p:cBhvr>
                                        <p:cTn id="15" dur="500"/>
                                        <p:tgtEl>
                                          <p:spTgt spid="4"/>
                                        </p:tgtEl>
                                      </p:cBhvr>
                                    </p:animEffect>
                                  </p:childTnLst>
                                </p:cTn>
                              </p:par>
                            </p:childTnLst>
                          </p:cTn>
                        </p:par>
                        <p:par>
                          <p:cTn id="16" fill="hold">
                            <p:stCondLst>
                              <p:cond delay="1000"/>
                            </p:stCondLst>
                            <p:childTnLst>
                              <p:par>
                                <p:cTn id="17" presetID="10" presetClass="entr" presetSubtype="0" fill="hold" nodeType="afterEffect">
                                  <p:stCondLst>
                                    <p:cond delay="500"/>
                                  </p:stCondLst>
                                  <p:childTnLst>
                                    <p:set>
                                      <p:cBhvr>
                                        <p:cTn id="18" dur="1" fill="hold">
                                          <p:stCondLst>
                                            <p:cond delay="0"/>
                                          </p:stCondLst>
                                        </p:cTn>
                                        <p:tgtEl>
                                          <p:spTgt spid="37">
                                            <p:txEl>
                                              <p:pRg st="1" end="1"/>
                                            </p:txEl>
                                          </p:spTgt>
                                        </p:tgtEl>
                                        <p:attrNameLst>
                                          <p:attrName>style.visibility</p:attrName>
                                        </p:attrNameLst>
                                      </p:cBhvr>
                                      <p:to>
                                        <p:strVal val="visible"/>
                                      </p:to>
                                    </p:set>
                                    <p:animEffect transition="in" filter="fade">
                                      <p:cBhvr>
                                        <p:cTn id="19" dur="500"/>
                                        <p:tgtEl>
                                          <p:spTgt spid="37">
                                            <p:txEl>
                                              <p:pRg st="1" end="1"/>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dissolve">
                                      <p:cBhvr>
                                        <p:cTn id="23" dur="500"/>
                                        <p:tgtEl>
                                          <p:spTgt spid="20"/>
                                        </p:tgtEl>
                                      </p:cBhvr>
                                    </p:animEffect>
                                  </p:childTnLst>
                                </p:cTn>
                              </p:par>
                            </p:childTnLst>
                          </p:cTn>
                        </p:par>
                        <p:par>
                          <p:cTn id="24" fill="hold">
                            <p:stCondLst>
                              <p:cond delay="2500"/>
                            </p:stCondLst>
                            <p:childTnLst>
                              <p:par>
                                <p:cTn id="25" presetID="0" presetClass="path" presetSubtype="0" accel="50000" decel="50000" fill="hold" nodeType="afterEffect">
                                  <p:stCondLst>
                                    <p:cond delay="0"/>
                                  </p:stCondLst>
                                  <p:childTnLst>
                                    <p:animMotion origin="layout" path="M -1.38889E-6 -1.23034E-6 L -0.3592 0.36078 " pathEditMode="relative" rAng="0" ptsTypes="AA">
                                      <p:cBhvr>
                                        <p:cTn id="26" dur="2000" fill="hold"/>
                                        <p:tgtEl>
                                          <p:spTgt spid="20"/>
                                        </p:tgtEl>
                                        <p:attrNameLst>
                                          <p:attrName>ppt_x</p:attrName>
                                          <p:attrName>ppt_y</p:attrName>
                                        </p:attrNameLst>
                                      </p:cBhvr>
                                      <p:rCtr x="-180" y="180"/>
                                    </p:animMotion>
                                  </p:childTnLst>
                                </p:cTn>
                              </p:par>
                            </p:childTnLst>
                          </p:cTn>
                        </p:par>
                        <p:par>
                          <p:cTn id="27" fill="hold">
                            <p:stCondLst>
                              <p:cond delay="4500"/>
                            </p:stCondLst>
                            <p:childTnLst>
                              <p:par>
                                <p:cTn id="28" presetID="10" presetClass="entr" presetSubtype="0" fill="hold" nodeType="afterEffect">
                                  <p:stCondLst>
                                    <p:cond delay="0"/>
                                  </p:stCondLst>
                                  <p:childTnLst>
                                    <p:set>
                                      <p:cBhvr>
                                        <p:cTn id="29" dur="1" fill="hold">
                                          <p:stCondLst>
                                            <p:cond delay="0"/>
                                          </p:stCondLst>
                                        </p:cTn>
                                        <p:tgtEl>
                                          <p:spTgt spid="37">
                                            <p:txEl>
                                              <p:pRg st="2" end="2"/>
                                            </p:txEl>
                                          </p:spTgt>
                                        </p:tgtEl>
                                        <p:attrNameLst>
                                          <p:attrName>style.visibility</p:attrName>
                                        </p:attrNameLst>
                                      </p:cBhvr>
                                      <p:to>
                                        <p:strVal val="visible"/>
                                      </p:to>
                                    </p:set>
                                    <p:animEffect transition="in" filter="fade">
                                      <p:cBhvr>
                                        <p:cTn id="30" dur="500"/>
                                        <p:tgtEl>
                                          <p:spTgt spid="37">
                                            <p:txEl>
                                              <p:pRg st="2" end="2"/>
                                            </p:txEl>
                                          </p:spTgt>
                                        </p:tgtEl>
                                      </p:cBhvr>
                                    </p:animEffect>
                                  </p:childTnLst>
                                </p:cTn>
                              </p:par>
                            </p:childTnLst>
                          </p:cTn>
                        </p:par>
                        <p:par>
                          <p:cTn id="31" fill="hold">
                            <p:stCondLst>
                              <p:cond delay="5000"/>
                            </p:stCondLst>
                            <p:childTnLst>
                              <p:par>
                                <p:cTn id="32" presetID="9" presetClass="emph" presetSubtype="0" nodeType="afterEffect">
                                  <p:stCondLst>
                                    <p:cond delay="0"/>
                                  </p:stCondLst>
                                  <p:iterate type="lt">
                                    <p:tmAbs val="0"/>
                                  </p:iterate>
                                  <p:childTnLst>
                                    <p:set>
                                      <p:cBhvr rctx="PPT">
                                        <p:cTn id="33" dur="indefinite"/>
                                        <p:tgtEl>
                                          <p:spTgt spid="5"/>
                                        </p:tgtEl>
                                        <p:attrNameLst>
                                          <p:attrName>style.opacity</p:attrName>
                                        </p:attrNameLst>
                                      </p:cBhvr>
                                      <p:to>
                                        <p:strVal val="0.99"/>
                                      </p:to>
                                    </p:set>
                                    <p:animEffect filter="image" prLst="opacity: 0.99">
                                      <p:cBhvr rctx="IE">
                                        <p:cTn id="34" dur="indefinite"/>
                                        <p:tgtEl>
                                          <p:spTgt spid="5"/>
                                        </p:tgtEl>
                                      </p:cBhvr>
                                    </p:animEffect>
                                  </p:childTnLst>
                                </p:cTn>
                              </p:par>
                            </p:childTnLst>
                          </p:cTn>
                        </p:par>
                        <p:par>
                          <p:cTn id="35" fill="hold">
                            <p:stCondLst>
                              <p:cond delay="5000"/>
                            </p:stCondLst>
                            <p:childTnLst>
                              <p:par>
                                <p:cTn id="36" presetID="10" presetClass="entr" presetSubtype="0" fill="hold" nodeType="afterEffect">
                                  <p:stCondLst>
                                    <p:cond delay="0"/>
                                  </p:stCondLst>
                                  <p:childTnLst>
                                    <p:set>
                                      <p:cBhvr>
                                        <p:cTn id="37" dur="1" fill="hold">
                                          <p:stCondLst>
                                            <p:cond delay="0"/>
                                          </p:stCondLst>
                                        </p:cTn>
                                        <p:tgtEl>
                                          <p:spTgt spid="36"/>
                                        </p:tgtEl>
                                        <p:attrNameLst>
                                          <p:attrName>style.visibility</p:attrName>
                                        </p:attrNameLst>
                                      </p:cBhvr>
                                      <p:to>
                                        <p:strVal val="visible"/>
                                      </p:to>
                                    </p:set>
                                    <p:animEffect transition="in" filter="fade">
                                      <p:cBhvr>
                                        <p:cTn id="38" dur="2000"/>
                                        <p:tgtEl>
                                          <p:spTgt spid="36"/>
                                        </p:tgtEl>
                                      </p:cBhvr>
                                    </p:animEffect>
                                  </p:childTnLst>
                                </p:cTn>
                              </p:par>
                              <p:par>
                                <p:cTn id="39" presetID="9" presetClass="exit" presetSubtype="0" fill="hold" nodeType="withEffect">
                                  <p:stCondLst>
                                    <p:cond delay="0"/>
                                  </p:stCondLst>
                                  <p:childTnLst>
                                    <p:animEffect transition="out" filter="dissolve">
                                      <p:cBhvr>
                                        <p:cTn id="40" dur="500"/>
                                        <p:tgtEl>
                                          <p:spTgt spid="20"/>
                                        </p:tgtEl>
                                      </p:cBhvr>
                                    </p:animEffect>
                                    <p:set>
                                      <p:cBhvr>
                                        <p:cTn id="41" dur="1" fill="hold">
                                          <p:stCondLst>
                                            <p:cond delay="499"/>
                                          </p:stCondLst>
                                        </p:cTn>
                                        <p:tgtEl>
                                          <p:spTgt spid="20"/>
                                        </p:tgtEl>
                                        <p:attrNameLst>
                                          <p:attrName>style.visibility</p:attrName>
                                        </p:attrNameLst>
                                      </p:cBhvr>
                                      <p:to>
                                        <p:strVal val="hidden"/>
                                      </p:to>
                                    </p:set>
                                  </p:childTnLst>
                                </p:cTn>
                              </p:par>
                            </p:childTnLst>
                          </p:cTn>
                        </p:par>
                        <p:par>
                          <p:cTn id="42" fill="hold">
                            <p:stCondLst>
                              <p:cond delay="7000"/>
                            </p:stCondLst>
                            <p:childTnLst>
                              <p:par>
                                <p:cTn id="43" presetID="10" presetClass="exit" presetSubtype="0" fill="hold" nodeType="afterEffect">
                                  <p:stCondLst>
                                    <p:cond delay="1000"/>
                                  </p:stCondLst>
                                  <p:childTnLst>
                                    <p:animEffect transition="out" filter="fade">
                                      <p:cBhvr>
                                        <p:cTn id="44" dur="2000"/>
                                        <p:tgtEl>
                                          <p:spTgt spid="36"/>
                                        </p:tgtEl>
                                      </p:cBhvr>
                                    </p:animEffect>
                                    <p:set>
                                      <p:cBhvr>
                                        <p:cTn id="45" dur="1" fill="hold">
                                          <p:stCondLst>
                                            <p:cond delay="1999"/>
                                          </p:stCondLst>
                                        </p:cTn>
                                        <p:tgtEl>
                                          <p:spTgt spid="36"/>
                                        </p:tgtEl>
                                        <p:attrNameLst>
                                          <p:attrName>style.visibility</p:attrName>
                                        </p:attrNameLst>
                                      </p:cBhvr>
                                      <p:to>
                                        <p:strVal val="hidden"/>
                                      </p:to>
                                    </p:set>
                                  </p:childTnLst>
                                </p:cTn>
                              </p:par>
                            </p:childTnLst>
                          </p:cTn>
                        </p:par>
                        <p:par>
                          <p:cTn id="46" fill="hold">
                            <p:stCondLst>
                              <p:cond delay="10000"/>
                            </p:stCondLst>
                            <p:childTnLst>
                              <p:par>
                                <p:cTn id="47" presetID="10" presetClass="entr" presetSubtype="0" fill="hold" nodeType="afterEffect">
                                  <p:stCondLst>
                                    <p:cond delay="0"/>
                                  </p:stCondLst>
                                  <p:childTnLst>
                                    <p:set>
                                      <p:cBhvr>
                                        <p:cTn id="48" dur="1" fill="hold">
                                          <p:stCondLst>
                                            <p:cond delay="0"/>
                                          </p:stCondLst>
                                        </p:cTn>
                                        <p:tgtEl>
                                          <p:spTgt spid="37">
                                            <p:txEl>
                                              <p:pRg st="3" end="3"/>
                                            </p:txEl>
                                          </p:spTgt>
                                        </p:tgtEl>
                                        <p:attrNameLst>
                                          <p:attrName>style.visibility</p:attrName>
                                        </p:attrNameLst>
                                      </p:cBhvr>
                                      <p:to>
                                        <p:strVal val="visible"/>
                                      </p:to>
                                    </p:set>
                                    <p:animEffect transition="in" filter="fade">
                                      <p:cBhvr>
                                        <p:cTn id="49" dur="500"/>
                                        <p:tgtEl>
                                          <p:spTgt spid="37">
                                            <p:txEl>
                                              <p:pRg st="3" end="3"/>
                                            </p:txEl>
                                          </p:spTgt>
                                        </p:tgtEl>
                                      </p:cBhvr>
                                    </p:animEffect>
                                  </p:childTnLst>
                                </p:cTn>
                              </p:par>
                            </p:childTnLst>
                          </p:cTn>
                        </p:par>
                        <p:par>
                          <p:cTn id="50" fill="hold">
                            <p:stCondLst>
                              <p:cond delay="10500"/>
                            </p:stCondLst>
                            <p:childTnLst>
                              <p:par>
                                <p:cTn id="51" presetID="22" presetClass="entr" presetSubtype="8" fill="hold" nodeType="afterEffect">
                                  <p:stCondLst>
                                    <p:cond delay="500"/>
                                  </p:stCondLst>
                                  <p:childTnLst>
                                    <p:set>
                                      <p:cBhvr>
                                        <p:cTn id="52" dur="1" fill="hold">
                                          <p:stCondLst>
                                            <p:cond delay="0"/>
                                          </p:stCondLst>
                                        </p:cTn>
                                        <p:tgtEl>
                                          <p:spTgt spid="3"/>
                                        </p:tgtEl>
                                        <p:attrNameLst>
                                          <p:attrName>style.visibility</p:attrName>
                                        </p:attrNameLst>
                                      </p:cBhvr>
                                      <p:to>
                                        <p:strVal val="visible"/>
                                      </p:to>
                                    </p:set>
                                    <p:animEffect transition="in" filter="wipe(left)">
                                      <p:cBhvr>
                                        <p:cTn id="53" dur="500"/>
                                        <p:tgtEl>
                                          <p:spTgt spid="3"/>
                                        </p:tgtEl>
                                      </p:cBhvr>
                                    </p:animEffect>
                                  </p:childTnLst>
                                </p:cTn>
                              </p:par>
                            </p:childTnLst>
                          </p:cTn>
                        </p:par>
                        <p:par>
                          <p:cTn id="54" fill="hold">
                            <p:stCondLst>
                              <p:cond delay="11500"/>
                            </p:stCondLst>
                            <p:childTnLst>
                              <p:par>
                                <p:cTn id="55" presetID="10" presetClass="entr" presetSubtype="0" fill="hold" nodeType="after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fade">
                                      <p:cBhvr>
                                        <p:cTn id="57" dur="500"/>
                                        <p:tgtEl>
                                          <p:spTgt spid="35"/>
                                        </p:tgtEl>
                                      </p:cBhvr>
                                    </p:animEffect>
                                  </p:childTnLst>
                                </p:cTn>
                              </p:par>
                              <p:par>
                                <p:cTn id="58" presetID="10" presetClass="entr" presetSubtype="0" fill="hold" nodeType="withEffect">
                                  <p:stCondLst>
                                    <p:cond delay="0"/>
                                  </p:stCondLst>
                                  <p:childTnLst>
                                    <p:set>
                                      <p:cBhvr>
                                        <p:cTn id="59" dur="1" fill="hold">
                                          <p:stCondLst>
                                            <p:cond delay="0"/>
                                          </p:stCondLst>
                                        </p:cTn>
                                        <p:tgtEl>
                                          <p:spTgt spid="34"/>
                                        </p:tgtEl>
                                        <p:attrNameLst>
                                          <p:attrName>style.visibility</p:attrName>
                                        </p:attrNameLst>
                                      </p:cBhvr>
                                      <p:to>
                                        <p:strVal val="visible"/>
                                      </p:to>
                                    </p:set>
                                    <p:animEffect transition="in" filter="fade">
                                      <p:cBhvr>
                                        <p:cTn id="60" dur="500"/>
                                        <p:tgtEl>
                                          <p:spTgt spid="34"/>
                                        </p:tgtEl>
                                      </p:cBhvr>
                                    </p:animEffect>
                                  </p:childTnLst>
                                </p:cTn>
                              </p:par>
                              <p:par>
                                <p:cTn id="61" presetID="10" presetClass="entr" presetSubtype="0" fill="hold" nodeType="withEffect">
                                  <p:stCondLst>
                                    <p:cond delay="0"/>
                                  </p:stCondLst>
                                  <p:childTnLst>
                                    <p:set>
                                      <p:cBhvr>
                                        <p:cTn id="62" dur="1" fill="hold">
                                          <p:stCondLst>
                                            <p:cond delay="0"/>
                                          </p:stCondLst>
                                        </p:cTn>
                                        <p:tgtEl>
                                          <p:spTgt spid="33"/>
                                        </p:tgtEl>
                                        <p:attrNameLst>
                                          <p:attrName>style.visibility</p:attrName>
                                        </p:attrNameLst>
                                      </p:cBhvr>
                                      <p:to>
                                        <p:strVal val="visible"/>
                                      </p:to>
                                    </p:set>
                                    <p:animEffect transition="in" filter="fade">
                                      <p:cBhvr>
                                        <p:cTn id="63" dur="500"/>
                                        <p:tgtEl>
                                          <p:spTgt spid="33"/>
                                        </p:tgtEl>
                                      </p:cBhvr>
                                    </p:animEffect>
                                  </p:childTnLst>
                                </p:cTn>
                              </p:par>
                              <p:par>
                                <p:cTn id="64" presetID="0" presetClass="path" presetSubtype="0" accel="50000" decel="50000" fill="hold" nodeType="withEffect">
                                  <p:stCondLst>
                                    <p:cond delay="0"/>
                                  </p:stCondLst>
                                  <p:childTnLst>
                                    <p:animMotion origin="layout" path="M -2.5E-6 -6.10546E-7 L 0.24011 -0.2308 " pathEditMode="relative" rAng="0" ptsTypes="AA">
                                      <p:cBhvr>
                                        <p:cTn id="65" dur="1000" fill="hold"/>
                                        <p:tgtEl>
                                          <p:spTgt spid="35"/>
                                        </p:tgtEl>
                                        <p:attrNameLst>
                                          <p:attrName>ppt_x</p:attrName>
                                          <p:attrName>ppt_y</p:attrName>
                                        </p:attrNameLst>
                                      </p:cBhvr>
                                      <p:rCtr x="120" y="-115"/>
                                    </p:animMotion>
                                  </p:childTnLst>
                                </p:cTn>
                              </p:par>
                              <p:par>
                                <p:cTn id="66" presetID="0" presetClass="path" presetSubtype="0" accel="50000" decel="50000" fill="hold" nodeType="withEffect">
                                  <p:stCondLst>
                                    <p:cond delay="0"/>
                                  </p:stCondLst>
                                  <p:childTnLst>
                                    <p:animMotion origin="layout" path="M -2.5E-6 -6.10546E-7 L 0.32344 -0.2308 " pathEditMode="relative" rAng="0" ptsTypes="AA">
                                      <p:cBhvr>
                                        <p:cTn id="67" dur="1000" fill="hold"/>
                                        <p:tgtEl>
                                          <p:spTgt spid="34"/>
                                        </p:tgtEl>
                                        <p:attrNameLst>
                                          <p:attrName>ppt_x</p:attrName>
                                          <p:attrName>ppt_y</p:attrName>
                                        </p:attrNameLst>
                                      </p:cBhvr>
                                      <p:rCtr x="162" y="-115"/>
                                    </p:animMotion>
                                  </p:childTnLst>
                                </p:cTn>
                              </p:par>
                              <p:par>
                                <p:cTn id="68" presetID="0" presetClass="path" presetSubtype="0" accel="50000" decel="50000" fill="hold" nodeType="withEffect">
                                  <p:stCondLst>
                                    <p:cond delay="0"/>
                                  </p:stCondLst>
                                  <p:childTnLst>
                                    <p:animMotion origin="layout" path="M -2.5E-6 -6.10546E-7 L 0.43177 -0.2308 " pathEditMode="relative" rAng="0" ptsTypes="AA">
                                      <p:cBhvr>
                                        <p:cTn id="69" dur="1000" fill="hold"/>
                                        <p:tgtEl>
                                          <p:spTgt spid="33"/>
                                        </p:tgtEl>
                                        <p:attrNameLst>
                                          <p:attrName>ppt_x</p:attrName>
                                          <p:attrName>ppt_y</p:attrName>
                                        </p:attrNameLst>
                                      </p:cBhvr>
                                      <p:rCtr x="216" y="-11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dirty="0" smtClean="0"/>
              <a:t>Some Useful Shims</a:t>
            </a:r>
            <a:endParaRPr lang="en-US" dirty="0"/>
          </a:p>
        </p:txBody>
      </p:sp>
      <p:graphicFrame>
        <p:nvGraphicFramePr>
          <p:cNvPr id="4" name="Content Placeholder 3"/>
          <p:cNvGraphicFramePr>
            <a:graphicFrameLocks noGrp="1"/>
          </p:cNvGraphicFramePr>
          <p:nvPr>
            <p:ph idx="1"/>
          </p:nvPr>
        </p:nvGraphicFramePr>
        <p:xfrm>
          <a:off x="381000" y="1412875"/>
          <a:ext cx="8280862" cy="4716352"/>
        </p:xfrm>
        <a:graphic>
          <a:graphicData uri="http://schemas.openxmlformats.org/drawingml/2006/table">
            <a:tbl>
              <a:tblPr firstRow="1" bandRow="1">
                <a:tableStyleId>{0E3FDE45-AF77-4B5C-9715-49D594BDF05E}</a:tableStyleId>
              </a:tblPr>
              <a:tblGrid>
                <a:gridCol w="4224251"/>
                <a:gridCol w="4056611"/>
              </a:tblGrid>
              <a:tr h="324485">
                <a:tc>
                  <a:txBody>
                    <a:bodyPr/>
                    <a:lstStyle/>
                    <a:p>
                      <a:pPr marL="0" algn="ctr" defTabSz="914099" rtl="0" eaLnBrk="1" fontAlgn="base" latinLnBrk="0" hangingPunct="1">
                        <a:spcBef>
                          <a:spcPct val="0"/>
                        </a:spcBef>
                        <a:spcAft>
                          <a:spcPct val="0"/>
                        </a:spcAft>
                        <a:defRPr/>
                      </a:pPr>
                      <a:r>
                        <a:rPr lang="en-US" sz="2400" i="1" kern="1200" dirty="0" smtClean="0">
                          <a:solidFill>
                            <a:schemeClr val="accent5"/>
                          </a:solidFill>
                          <a:effectLst>
                            <a:outerShdw blurRad="38100" dist="38100" dir="2700000" algn="tl">
                              <a:srgbClr val="000000">
                                <a:alpha val="43137"/>
                              </a:srgbClr>
                            </a:outerShdw>
                          </a:effectLst>
                        </a:rPr>
                        <a:t>Problem Type</a:t>
                      </a:r>
                      <a:endParaRPr lang="en-US" sz="2400" i="1" kern="1200" dirty="0" smtClean="0">
                        <a:solidFill>
                          <a:schemeClr val="accent5"/>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r>
                        <a:rPr lang="en-US" sz="2400" i="1" kern="1200" dirty="0" smtClean="0">
                          <a:solidFill>
                            <a:schemeClr val="accent5"/>
                          </a:solidFill>
                          <a:effectLst>
                            <a:outerShdw blurRad="38100" dist="38100" dir="2700000" algn="tl">
                              <a:srgbClr val="000000">
                                <a:alpha val="43137"/>
                              </a:srgbClr>
                            </a:outerShdw>
                          </a:effectLst>
                        </a:rPr>
                        <a:t>Shim</a:t>
                      </a:r>
                      <a:endParaRPr lang="en-US" sz="2400" i="1" kern="1200" dirty="0" smtClean="0">
                        <a:solidFill>
                          <a:schemeClr val="accent5"/>
                        </a:solidFill>
                        <a:effectLst>
                          <a:outerShdw blurRad="38100" dist="38100" dir="2700000" algn="tl">
                            <a:srgbClr val="000000">
                              <a:alpha val="43137"/>
                            </a:srgbClr>
                          </a:outerShdw>
                        </a:effectLst>
                        <a:latin typeface="+mn-lt"/>
                        <a:ea typeface="+mn-ea"/>
                        <a:cs typeface="+mn-cs"/>
                      </a:endParaRPr>
                    </a:p>
                  </a:txBody>
                  <a:tcPr anchor="ctr"/>
                </a:tc>
              </a:tr>
              <a:tr h="462808">
                <a:tc>
                  <a:txBody>
                    <a:bodyPr/>
                    <a:lstStyle/>
                    <a:p>
                      <a:pPr marL="0" algn="l" defTabSz="914099" rtl="0" eaLnBrk="1" fontAlgn="base" latinLnBrk="0" hangingPunct="1">
                        <a:spcBef>
                          <a:spcPct val="0"/>
                        </a:spcBef>
                        <a:spcAft>
                          <a:spcPct val="0"/>
                        </a:spcAft>
                        <a:defRPr/>
                      </a:pPr>
                      <a:r>
                        <a:rPr lang="en-US" sz="2000" kern="1200" dirty="0" smtClean="0">
                          <a:solidFill>
                            <a:srgbClr val="FFFFFF"/>
                          </a:solidFill>
                          <a:effectLst>
                            <a:outerShdw blurRad="38100" dist="38100" dir="2700000" algn="tl">
                              <a:srgbClr val="000000">
                                <a:alpha val="43137"/>
                              </a:srgbClr>
                            </a:outerShdw>
                          </a:effectLst>
                          <a:latin typeface="+mn-lt"/>
                          <a:ea typeface="+mn-ea"/>
                          <a:cs typeface="+mn-cs"/>
                        </a:rPr>
                        <a:t>Bad Windows version checks</a:t>
                      </a:r>
                    </a:p>
                  </a:txBody>
                  <a:tcPr anchor="ctr"/>
                </a:tc>
                <a:tc>
                  <a:txBody>
                    <a:bodyPr/>
                    <a:lstStyle/>
                    <a:p>
                      <a:pPr marL="0" algn="l" defTabSz="914099" rtl="0" eaLnBrk="1" fontAlgn="base" latinLnBrk="0" hangingPunct="1">
                        <a:spcBef>
                          <a:spcPct val="0"/>
                        </a:spcBef>
                        <a:spcAft>
                          <a:spcPct val="0"/>
                        </a:spcAft>
                        <a:defRPr/>
                      </a:pPr>
                      <a:r>
                        <a:rPr lang="en-US" sz="2000" kern="1200" dirty="0" smtClean="0">
                          <a:solidFill>
                            <a:srgbClr val="FFFFFF"/>
                          </a:solidFill>
                          <a:effectLst>
                            <a:outerShdw blurRad="38100" dist="38100" dir="2700000" algn="tl">
                              <a:srgbClr val="000000">
                                <a:alpha val="43137"/>
                              </a:srgbClr>
                            </a:outerShdw>
                          </a:effectLst>
                          <a:latin typeface="+mn-lt"/>
                          <a:ea typeface="+mn-ea"/>
                          <a:cs typeface="+mn-cs"/>
                        </a:rPr>
                        <a:t>Version Lie Shims</a:t>
                      </a:r>
                      <a:endParaRPr lang="en-US" sz="2000" kern="1200" baseline="0" dirty="0" smtClean="0">
                        <a:solidFill>
                          <a:srgbClr val="FFFFFF"/>
                        </a:solidFill>
                        <a:effectLst>
                          <a:outerShdw blurRad="38100" dist="38100" dir="2700000" algn="tl">
                            <a:srgbClr val="000000">
                              <a:alpha val="43137"/>
                            </a:srgbClr>
                          </a:outerShdw>
                        </a:effectLst>
                        <a:latin typeface="+mn-lt"/>
                        <a:ea typeface="+mn-ea"/>
                        <a:cs typeface="+mn-cs"/>
                      </a:endParaRPr>
                    </a:p>
                    <a:p>
                      <a:pPr marL="0" algn="l" defTabSz="914099" rtl="0" eaLnBrk="1" fontAlgn="base" latinLnBrk="0" hangingPunct="1">
                        <a:spcBef>
                          <a:spcPct val="0"/>
                        </a:spcBef>
                        <a:spcAft>
                          <a:spcPct val="0"/>
                        </a:spcAft>
                        <a:defRPr/>
                      </a:pPr>
                      <a:r>
                        <a:rPr lang="en-US" sz="2000" kern="1200" baseline="0" dirty="0" smtClean="0">
                          <a:solidFill>
                            <a:srgbClr val="FFFFFF"/>
                          </a:solidFill>
                          <a:effectLst>
                            <a:outerShdw blurRad="38100" dist="38100" dir="2700000" algn="tl">
                              <a:srgbClr val="000000">
                                <a:alpha val="43137"/>
                              </a:srgbClr>
                            </a:outerShdw>
                          </a:effectLst>
                          <a:latin typeface="+mn-lt"/>
                          <a:ea typeface="+mn-ea"/>
                          <a:cs typeface="+mn-cs"/>
                        </a:rPr>
                        <a:t>(e.g., WinXPSP3VersionLie)</a:t>
                      </a:r>
                      <a:endParaRPr lang="en-US" sz="20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r>
              <a:tr h="462808">
                <a:tc>
                  <a:txBody>
                    <a:bodyPr/>
                    <a:lstStyle/>
                    <a:p>
                      <a:pPr marL="0" marR="0" indent="0" algn="l" defTabSz="914099" rtl="0" eaLnBrk="1" fontAlgn="base" latinLnBrk="0" hangingPunct="1">
                        <a:lnSpc>
                          <a:spcPct val="100000"/>
                        </a:lnSpc>
                        <a:spcBef>
                          <a:spcPct val="0"/>
                        </a:spcBef>
                        <a:spcAft>
                          <a:spcPct val="0"/>
                        </a:spcAft>
                        <a:buClrTx/>
                        <a:buSzTx/>
                        <a:buFontTx/>
                        <a:buNone/>
                        <a:tabLst/>
                        <a:defRPr/>
                      </a:pPr>
                      <a:r>
                        <a:rPr lang="en-US" sz="2000" kern="1200" dirty="0" smtClean="0">
                          <a:solidFill>
                            <a:srgbClr val="FFFFFF"/>
                          </a:solidFill>
                          <a:effectLst>
                            <a:outerShdw blurRad="38100" dist="38100" dir="2700000" algn="tl">
                              <a:srgbClr val="000000">
                                <a:alpha val="43137"/>
                              </a:srgbClr>
                            </a:outerShdw>
                          </a:effectLst>
                          <a:latin typeface="+mn-lt"/>
                          <a:ea typeface="+mn-ea"/>
                          <a:cs typeface="+mn-cs"/>
                        </a:rPr>
                        <a:t>Writing to HKCR at runtime</a:t>
                      </a:r>
                    </a:p>
                  </a:txBody>
                  <a:tcPr anchor="ctr"/>
                </a:tc>
                <a:tc>
                  <a:txBody>
                    <a:bodyPr/>
                    <a:lstStyle/>
                    <a:p>
                      <a:pPr marL="0" algn="l" defTabSz="914099" rtl="0" eaLnBrk="1" fontAlgn="base" latinLnBrk="0" hangingPunct="1">
                        <a:spcBef>
                          <a:spcPct val="0"/>
                        </a:spcBef>
                        <a:spcAft>
                          <a:spcPct val="0"/>
                        </a:spcAft>
                        <a:defRPr/>
                      </a:pPr>
                      <a:r>
                        <a:rPr lang="en-US" sz="2000" kern="1200" dirty="0" err="1" smtClean="0">
                          <a:solidFill>
                            <a:srgbClr val="FFFFFF"/>
                          </a:solidFill>
                          <a:effectLst>
                            <a:outerShdw blurRad="38100" dist="38100" dir="2700000" algn="tl">
                              <a:srgbClr val="000000">
                                <a:alpha val="43137"/>
                              </a:srgbClr>
                            </a:outerShdw>
                          </a:effectLst>
                          <a:latin typeface="+mn-lt"/>
                          <a:ea typeface="+mn-ea"/>
                          <a:cs typeface="+mn-cs"/>
                        </a:rPr>
                        <a:t>VirtualizeHKCRLite</a:t>
                      </a:r>
                      <a:endParaRPr lang="en-US" sz="20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r>
              <a:tr h="462808">
                <a:tc>
                  <a:txBody>
                    <a:bodyPr/>
                    <a:lstStyle/>
                    <a:p>
                      <a:pPr marL="0" marR="0" indent="0" algn="l" defTabSz="914099" rtl="0" eaLnBrk="1" fontAlgn="base" latinLnBrk="0" hangingPunct="1">
                        <a:lnSpc>
                          <a:spcPct val="100000"/>
                        </a:lnSpc>
                        <a:spcBef>
                          <a:spcPct val="0"/>
                        </a:spcBef>
                        <a:spcAft>
                          <a:spcPct val="0"/>
                        </a:spcAft>
                        <a:buClrTx/>
                        <a:buSzTx/>
                        <a:buFontTx/>
                        <a:buNone/>
                        <a:tabLst/>
                        <a:defRPr/>
                      </a:pPr>
                      <a:r>
                        <a:rPr lang="en-US" sz="2000" kern="1200" dirty="0" smtClean="0">
                          <a:solidFill>
                            <a:srgbClr val="FFFFFF"/>
                          </a:solidFill>
                          <a:effectLst>
                            <a:outerShdw blurRad="38100" dist="38100" dir="2700000" algn="tl">
                              <a:srgbClr val="000000">
                                <a:alpha val="43137"/>
                              </a:srgbClr>
                            </a:outerShdw>
                          </a:effectLst>
                          <a:latin typeface="+mn-lt"/>
                          <a:ea typeface="+mn-ea"/>
                          <a:cs typeface="+mn-cs"/>
                        </a:rPr>
                        <a:t>Unnecessary checks for “am I admin?”</a:t>
                      </a:r>
                    </a:p>
                  </a:txBody>
                  <a:tcPr anchor="ctr"/>
                </a:tc>
                <a:tc>
                  <a:txBody>
                    <a:bodyPr/>
                    <a:lstStyle/>
                    <a:p>
                      <a:pPr marL="0" algn="l" defTabSz="914099" rtl="0" eaLnBrk="1" fontAlgn="base" latinLnBrk="0" hangingPunct="1">
                        <a:spcBef>
                          <a:spcPct val="0"/>
                        </a:spcBef>
                        <a:spcAft>
                          <a:spcPct val="0"/>
                        </a:spcAft>
                        <a:defRPr/>
                      </a:pPr>
                      <a:r>
                        <a:rPr lang="en-US" sz="2000" kern="1200" dirty="0" err="1" smtClean="0">
                          <a:solidFill>
                            <a:srgbClr val="FFFFFF"/>
                          </a:solidFill>
                          <a:effectLst>
                            <a:outerShdw blurRad="38100" dist="38100" dir="2700000" algn="tl">
                              <a:srgbClr val="000000">
                                <a:alpha val="43137"/>
                              </a:srgbClr>
                            </a:outerShdw>
                          </a:effectLst>
                          <a:latin typeface="+mn-lt"/>
                          <a:ea typeface="+mn-ea"/>
                          <a:cs typeface="+mn-cs"/>
                        </a:rPr>
                        <a:t>ForceAdminAccess</a:t>
                      </a:r>
                      <a:endParaRPr lang="en-US" sz="20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r>
              <a:tr h="462808">
                <a:tc>
                  <a:txBody>
                    <a:bodyPr/>
                    <a:lstStyle/>
                    <a:p>
                      <a:pPr marL="0" algn="l" defTabSz="914099" rtl="0" eaLnBrk="1" fontAlgn="base" latinLnBrk="0" hangingPunct="1">
                        <a:spcBef>
                          <a:spcPct val="0"/>
                        </a:spcBef>
                        <a:spcAft>
                          <a:spcPct val="0"/>
                        </a:spcAft>
                        <a:defRPr/>
                      </a:pPr>
                      <a:r>
                        <a:rPr lang="en-US" sz="2000" kern="1200" dirty="0" smtClean="0">
                          <a:solidFill>
                            <a:srgbClr val="FFFFFF"/>
                          </a:solidFill>
                          <a:effectLst>
                            <a:outerShdw blurRad="38100" dist="38100" dir="2700000" algn="tl">
                              <a:srgbClr val="000000">
                                <a:alpha val="43137"/>
                              </a:srgbClr>
                            </a:outerShdw>
                          </a:effectLst>
                          <a:latin typeface="+mn-lt"/>
                          <a:ea typeface="+mn-ea"/>
                          <a:cs typeface="+mn-cs"/>
                        </a:rPr>
                        <a:t>Writing to WRP-protected keys and files</a:t>
                      </a:r>
                    </a:p>
                  </a:txBody>
                  <a:tcPr anchor="ctr"/>
                </a:tc>
                <a:tc>
                  <a:txBody>
                    <a:bodyPr/>
                    <a:lstStyle/>
                    <a:p>
                      <a:pPr marL="0" algn="l" defTabSz="914099" rtl="0" eaLnBrk="1" fontAlgn="base" latinLnBrk="0" hangingPunct="1">
                        <a:spcBef>
                          <a:spcPct val="0"/>
                        </a:spcBef>
                        <a:spcAft>
                          <a:spcPct val="0"/>
                        </a:spcAft>
                        <a:defRPr/>
                      </a:pPr>
                      <a:r>
                        <a:rPr lang="en-US" sz="2000" kern="1200" dirty="0" err="1" smtClean="0">
                          <a:solidFill>
                            <a:srgbClr val="FFFFFF"/>
                          </a:solidFill>
                          <a:effectLst>
                            <a:outerShdw blurRad="38100" dist="38100" dir="2700000" algn="tl">
                              <a:srgbClr val="000000">
                                <a:alpha val="43137"/>
                              </a:srgbClr>
                            </a:outerShdw>
                          </a:effectLst>
                          <a:latin typeface="+mn-lt"/>
                          <a:ea typeface="+mn-ea"/>
                          <a:cs typeface="+mn-cs"/>
                        </a:rPr>
                        <a:t>WRPMitigation</a:t>
                      </a:r>
                      <a:endParaRPr lang="en-US" sz="2000" kern="1200" dirty="0" smtClean="0">
                        <a:solidFill>
                          <a:srgbClr val="FFFFFF"/>
                        </a:solidFill>
                        <a:effectLst>
                          <a:outerShdw blurRad="38100" dist="38100" dir="2700000" algn="tl">
                            <a:srgbClr val="000000">
                              <a:alpha val="43137"/>
                            </a:srgbClr>
                          </a:outerShdw>
                        </a:effectLst>
                        <a:latin typeface="+mn-lt"/>
                        <a:ea typeface="+mn-ea"/>
                        <a:cs typeface="+mn-cs"/>
                      </a:endParaRPr>
                    </a:p>
                    <a:p>
                      <a:pPr marL="0" algn="l" defTabSz="914099" rtl="0" eaLnBrk="1" fontAlgn="base" latinLnBrk="0" hangingPunct="1">
                        <a:spcBef>
                          <a:spcPct val="0"/>
                        </a:spcBef>
                        <a:spcAft>
                          <a:spcPct val="0"/>
                        </a:spcAft>
                        <a:defRPr/>
                      </a:pPr>
                      <a:r>
                        <a:rPr lang="en-US" sz="2000" kern="1200" dirty="0" err="1" smtClean="0">
                          <a:solidFill>
                            <a:srgbClr val="FFFFFF"/>
                          </a:solidFill>
                          <a:effectLst>
                            <a:outerShdw blurRad="38100" dist="38100" dir="2700000" algn="tl">
                              <a:srgbClr val="000000">
                                <a:alpha val="43137"/>
                              </a:srgbClr>
                            </a:outerShdw>
                          </a:effectLst>
                          <a:latin typeface="+mn-lt"/>
                          <a:ea typeface="+mn-ea"/>
                          <a:cs typeface="+mn-cs"/>
                        </a:rPr>
                        <a:t>WRPDllRegister</a:t>
                      </a:r>
                      <a:endParaRPr lang="en-US" sz="2000" kern="1200" dirty="0" smtClean="0">
                        <a:solidFill>
                          <a:srgbClr val="FFFFFF"/>
                        </a:solidFill>
                        <a:effectLst>
                          <a:outerShdw blurRad="38100" dist="38100" dir="2700000" algn="tl">
                            <a:srgbClr val="000000">
                              <a:alpha val="43137"/>
                            </a:srgbClr>
                          </a:outerShdw>
                        </a:effectLst>
                        <a:latin typeface="+mn-lt"/>
                        <a:ea typeface="+mn-ea"/>
                        <a:cs typeface="+mn-cs"/>
                      </a:endParaRPr>
                    </a:p>
                    <a:p>
                      <a:pPr marL="0" algn="l" defTabSz="914099" rtl="0" eaLnBrk="1" fontAlgn="base" latinLnBrk="0" hangingPunct="1">
                        <a:spcBef>
                          <a:spcPct val="0"/>
                        </a:spcBef>
                        <a:spcAft>
                          <a:spcPct val="0"/>
                        </a:spcAft>
                        <a:defRPr/>
                      </a:pPr>
                      <a:r>
                        <a:rPr lang="en-US" sz="2000" kern="1200" dirty="0" err="1" smtClean="0">
                          <a:solidFill>
                            <a:srgbClr val="FFFFFF"/>
                          </a:solidFill>
                          <a:effectLst>
                            <a:outerShdw blurRad="38100" dist="38100" dir="2700000" algn="tl">
                              <a:srgbClr val="000000">
                                <a:alpha val="43137"/>
                              </a:srgbClr>
                            </a:outerShdw>
                          </a:effectLst>
                          <a:latin typeface="+mn-lt"/>
                          <a:ea typeface="+mn-ea"/>
                          <a:cs typeface="+mn-cs"/>
                        </a:rPr>
                        <a:t>WRPRegDeleteKey</a:t>
                      </a:r>
                      <a:endParaRPr lang="en-US" sz="20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r>
              <a:tr h="462808">
                <a:tc>
                  <a:txBody>
                    <a:bodyPr/>
                    <a:lstStyle/>
                    <a:p>
                      <a:pPr marL="0" algn="l" defTabSz="914099" rtl="0" eaLnBrk="1" fontAlgn="base" latinLnBrk="0" hangingPunct="1">
                        <a:spcBef>
                          <a:spcPct val="0"/>
                        </a:spcBef>
                        <a:spcAft>
                          <a:spcPct val="0"/>
                        </a:spcAft>
                        <a:defRPr/>
                      </a:pPr>
                      <a:r>
                        <a:rPr lang="en-US" sz="2000" kern="1200" dirty="0" smtClean="0">
                          <a:solidFill>
                            <a:srgbClr val="FFFFFF"/>
                          </a:solidFill>
                          <a:effectLst>
                            <a:outerShdw blurRad="38100" dist="38100" dir="2700000" algn="tl">
                              <a:srgbClr val="000000">
                                <a:alpha val="43137"/>
                              </a:srgbClr>
                            </a:outerShdw>
                          </a:effectLst>
                          <a:latin typeface="+mn-lt"/>
                          <a:ea typeface="+mn-ea"/>
                          <a:cs typeface="+mn-cs"/>
                        </a:rPr>
                        <a:t>Windows thinks your app is an installer</a:t>
                      </a:r>
                    </a:p>
                  </a:txBody>
                  <a:tcPr anchor="ctr"/>
                </a:tc>
                <a:tc>
                  <a:txBody>
                    <a:bodyPr/>
                    <a:lstStyle/>
                    <a:p>
                      <a:pPr marL="0" algn="l" defTabSz="914099" rtl="0" eaLnBrk="1" fontAlgn="base" latinLnBrk="0" hangingPunct="1">
                        <a:spcBef>
                          <a:spcPct val="0"/>
                        </a:spcBef>
                        <a:spcAft>
                          <a:spcPct val="0"/>
                        </a:spcAft>
                        <a:defRPr/>
                      </a:pPr>
                      <a:r>
                        <a:rPr lang="en-US" sz="2000" kern="1200" dirty="0" err="1" smtClean="0">
                          <a:solidFill>
                            <a:srgbClr val="FFFFFF"/>
                          </a:solidFill>
                          <a:effectLst>
                            <a:outerShdw blurRad="38100" dist="38100" dir="2700000" algn="tl">
                              <a:srgbClr val="000000">
                                <a:alpha val="43137"/>
                              </a:srgbClr>
                            </a:outerShdw>
                          </a:effectLst>
                          <a:latin typeface="+mn-lt"/>
                          <a:ea typeface="+mn-ea"/>
                          <a:cs typeface="+mn-cs"/>
                        </a:rPr>
                        <a:t>SpecificNonInstaller</a:t>
                      </a:r>
                      <a:endParaRPr lang="en-US" sz="20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r>
              <a:tr h="462808">
                <a:tc>
                  <a:txBody>
                    <a:bodyPr/>
                    <a:lstStyle/>
                    <a:p>
                      <a:pPr marL="0" algn="l" defTabSz="914099" rtl="0" eaLnBrk="1" fontAlgn="base" latinLnBrk="0" hangingPunct="1">
                        <a:spcBef>
                          <a:spcPct val="0"/>
                        </a:spcBef>
                        <a:spcAft>
                          <a:spcPct val="0"/>
                        </a:spcAft>
                        <a:defRPr/>
                      </a:pPr>
                      <a:r>
                        <a:rPr lang="en-US" sz="2000" kern="1200" dirty="0" smtClean="0">
                          <a:solidFill>
                            <a:srgbClr val="FFFFFF"/>
                          </a:solidFill>
                          <a:effectLst>
                            <a:outerShdw blurRad="38100" dist="38100" dir="2700000" algn="tl">
                              <a:srgbClr val="000000">
                                <a:alpha val="43137"/>
                              </a:srgbClr>
                            </a:outerShdw>
                          </a:effectLst>
                          <a:latin typeface="+mn-lt"/>
                          <a:ea typeface="+mn-ea"/>
                          <a:cs typeface="+mn-cs"/>
                        </a:rPr>
                        <a:t>Writing to protected</a:t>
                      </a:r>
                      <a:r>
                        <a:rPr lang="en-US" sz="2000" kern="1200" baseline="0" dirty="0" smtClean="0">
                          <a:solidFill>
                            <a:srgbClr val="FFFFFF"/>
                          </a:solidFill>
                          <a:effectLst>
                            <a:outerShdw blurRad="38100" dist="38100" dir="2700000" algn="tl">
                              <a:srgbClr val="000000">
                                <a:alpha val="43137"/>
                              </a:srgbClr>
                            </a:outerShdw>
                          </a:effectLst>
                          <a:latin typeface="+mn-lt"/>
                          <a:ea typeface="+mn-ea"/>
                          <a:cs typeface="+mn-cs"/>
                        </a:rPr>
                        <a:t> folder and registry locations</a:t>
                      </a:r>
                      <a:endParaRPr lang="en-US" sz="20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l" defTabSz="914099" rtl="0" eaLnBrk="1" fontAlgn="base" latinLnBrk="0" hangingPunct="1">
                        <a:spcBef>
                          <a:spcPct val="0"/>
                        </a:spcBef>
                        <a:spcAft>
                          <a:spcPct val="0"/>
                        </a:spcAft>
                        <a:defRPr/>
                      </a:pPr>
                      <a:r>
                        <a:rPr lang="en-US" sz="2000" kern="1200" dirty="0" err="1" smtClean="0">
                          <a:solidFill>
                            <a:srgbClr val="FFFFFF"/>
                          </a:solidFill>
                          <a:effectLst>
                            <a:outerShdw blurRad="38100" dist="38100" dir="2700000" algn="tl">
                              <a:srgbClr val="000000">
                                <a:alpha val="43137"/>
                              </a:srgbClr>
                            </a:outerShdw>
                          </a:effectLst>
                          <a:latin typeface="+mn-lt"/>
                          <a:ea typeface="+mn-ea"/>
                          <a:cs typeface="+mn-cs"/>
                        </a:rPr>
                        <a:t>CorrectFilePaths</a:t>
                      </a:r>
                      <a:endParaRPr lang="en-US" sz="2000" kern="1200" dirty="0" smtClean="0">
                        <a:solidFill>
                          <a:srgbClr val="FFFFFF"/>
                        </a:solidFill>
                        <a:effectLst>
                          <a:outerShdw blurRad="38100" dist="38100" dir="2700000" algn="tl">
                            <a:srgbClr val="000000">
                              <a:alpha val="43137"/>
                            </a:srgbClr>
                          </a:outerShdw>
                        </a:effectLst>
                        <a:latin typeface="+mn-lt"/>
                        <a:ea typeface="+mn-ea"/>
                        <a:cs typeface="+mn-cs"/>
                      </a:endParaRPr>
                    </a:p>
                    <a:p>
                      <a:pPr marL="0" algn="l" defTabSz="914099" rtl="0" eaLnBrk="1" fontAlgn="base" latinLnBrk="0" hangingPunct="1">
                        <a:spcBef>
                          <a:spcPct val="0"/>
                        </a:spcBef>
                        <a:spcAft>
                          <a:spcPct val="0"/>
                        </a:spcAft>
                        <a:defRPr/>
                      </a:pPr>
                      <a:r>
                        <a:rPr lang="en-US" sz="2000" kern="1200" dirty="0" err="1" smtClean="0">
                          <a:solidFill>
                            <a:srgbClr val="FFFFFF"/>
                          </a:solidFill>
                          <a:effectLst>
                            <a:outerShdw blurRad="38100" dist="38100" dir="2700000" algn="tl">
                              <a:srgbClr val="000000">
                                <a:alpha val="43137"/>
                              </a:srgbClr>
                            </a:outerShdw>
                          </a:effectLst>
                          <a:latin typeface="+mn-lt"/>
                          <a:ea typeface="+mn-ea"/>
                          <a:cs typeface="+mn-cs"/>
                        </a:rPr>
                        <a:t>VirtualRegistry</a:t>
                      </a:r>
                      <a:endParaRPr lang="en-US" sz="20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r>
              <a:tr h="462808">
                <a:tc>
                  <a:txBody>
                    <a:bodyPr/>
                    <a:lstStyle/>
                    <a:p>
                      <a:pPr marL="0" algn="l" defTabSz="914099" rtl="0" eaLnBrk="1" fontAlgn="base" latinLnBrk="0" hangingPunct="1">
                        <a:spcBef>
                          <a:spcPct val="0"/>
                        </a:spcBef>
                        <a:spcAft>
                          <a:spcPct val="0"/>
                        </a:spcAft>
                        <a:defRPr/>
                      </a:pPr>
                      <a:r>
                        <a:rPr lang="en-US" sz="2000" kern="1200" dirty="0" smtClean="0">
                          <a:solidFill>
                            <a:srgbClr val="FFFFFF"/>
                          </a:solidFill>
                          <a:effectLst>
                            <a:outerShdw blurRad="38100" dist="38100" dir="2700000" algn="tl">
                              <a:srgbClr val="000000">
                                <a:alpha val="43137"/>
                              </a:srgbClr>
                            </a:outerShdw>
                          </a:effectLst>
                          <a:latin typeface="+mn-lt"/>
                          <a:ea typeface="+mn-ea"/>
                          <a:cs typeface="+mn-cs"/>
                        </a:rPr>
                        <a:t>Using</a:t>
                      </a:r>
                      <a:r>
                        <a:rPr lang="en-US" sz="2000" kern="1200" baseline="0" dirty="0" smtClean="0">
                          <a:solidFill>
                            <a:srgbClr val="FFFFFF"/>
                          </a:solidFill>
                          <a:effectLst>
                            <a:outerShdw blurRad="38100" dist="38100" dir="2700000" algn="tl">
                              <a:srgbClr val="000000">
                                <a:alpha val="43137"/>
                              </a:srgbClr>
                            </a:outerShdw>
                          </a:effectLst>
                          <a:latin typeface="+mn-lt"/>
                          <a:ea typeface="+mn-ea"/>
                          <a:cs typeface="+mn-cs"/>
                        </a:rPr>
                        <a:t> </a:t>
                      </a:r>
                      <a:r>
                        <a:rPr lang="en-US" sz="2000" kern="1200" dirty="0" smtClean="0">
                          <a:solidFill>
                            <a:srgbClr val="FFFFFF"/>
                          </a:solidFill>
                          <a:effectLst>
                            <a:outerShdw blurRad="38100" dist="38100" dir="2700000" algn="tl">
                              <a:srgbClr val="000000">
                                <a:alpha val="43137"/>
                              </a:srgbClr>
                            </a:outerShdw>
                          </a:effectLst>
                          <a:latin typeface="+mn-lt"/>
                          <a:ea typeface="+mn-ea"/>
                          <a:cs typeface="+mn-cs"/>
                        </a:rPr>
                        <a:t>kernel object in global space</a:t>
                      </a:r>
                    </a:p>
                  </a:txBody>
                  <a:tcPr anchor="ctr"/>
                </a:tc>
                <a:tc>
                  <a:txBody>
                    <a:bodyPr/>
                    <a:lstStyle/>
                    <a:p>
                      <a:pPr marL="0" algn="l" defTabSz="914099" rtl="0" eaLnBrk="1" fontAlgn="base" latinLnBrk="0" hangingPunct="1">
                        <a:spcBef>
                          <a:spcPct val="0"/>
                        </a:spcBef>
                        <a:spcAft>
                          <a:spcPct val="0"/>
                        </a:spcAft>
                        <a:defRPr/>
                      </a:pPr>
                      <a:r>
                        <a:rPr lang="en-US" sz="2000" kern="1200" dirty="0" err="1" smtClean="0">
                          <a:solidFill>
                            <a:srgbClr val="FFFFFF"/>
                          </a:solidFill>
                          <a:effectLst>
                            <a:outerShdw blurRad="38100" dist="38100" dir="2700000" algn="tl">
                              <a:srgbClr val="000000">
                                <a:alpha val="43137"/>
                              </a:srgbClr>
                            </a:outerShdw>
                          </a:effectLst>
                          <a:latin typeface="+mn-lt"/>
                          <a:ea typeface="+mn-ea"/>
                          <a:cs typeface="+mn-cs"/>
                        </a:rPr>
                        <a:t>LocalMappedObject</a:t>
                      </a:r>
                      <a:endParaRPr lang="en-US" sz="20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r>
            </a:tbl>
          </a:graphicData>
        </a:graphic>
      </p:graphicFrame>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Detailed Shim Information</a:t>
            </a:r>
            <a:endParaRPr lang="en-US" dirty="0"/>
          </a:p>
        </p:txBody>
      </p:sp>
      <p:sp>
        <p:nvSpPr>
          <p:cNvPr id="3" name="Content Placeholder 2"/>
          <p:cNvSpPr>
            <a:spLocks noGrp="1"/>
          </p:cNvSpPr>
          <p:nvPr>
            <p:ph idx="1"/>
          </p:nvPr>
        </p:nvSpPr>
        <p:spPr/>
        <p:txBody>
          <a:bodyPr/>
          <a:lstStyle/>
          <a:p>
            <a:r>
              <a:rPr lang="en-US" dirty="0" smtClean="0"/>
              <a:t>Install App Compat Toolkit and look in act.chm</a:t>
            </a:r>
          </a:p>
          <a:p>
            <a:pPr lvl="1"/>
            <a:r>
              <a:rPr lang="en-US" dirty="0" smtClean="0"/>
              <a:t>Also on technet.microsoft.com</a:t>
            </a:r>
          </a:p>
          <a:p>
            <a:r>
              <a:rPr lang="en-US" dirty="0" smtClean="0"/>
              <a:t>Chris Jackson’s blog (blogs.msdn.com/</a:t>
            </a:r>
            <a:r>
              <a:rPr lang="en-US" dirty="0" err="1" smtClean="0"/>
              <a:t>cjacks</a:t>
            </a:r>
            <a:r>
              <a:rPr lang="en-US" dirty="0" smtClean="0"/>
              <a:t>)</a:t>
            </a: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Show me the shims</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1_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2671</TotalTime>
  <Words>559</Words>
  <Application>Microsoft Office PowerPoint</Application>
  <PresentationFormat>On-screen Show (4:3)</PresentationFormat>
  <Paragraphs>129</Paragraphs>
  <Slides>16</Slides>
  <Notes>16</Notes>
  <HiddenSlides>0</HiddenSlides>
  <MMClips>0</MMClips>
  <ScaleCrop>false</ScaleCrop>
  <HeadingPairs>
    <vt:vector size="4" baseType="variant">
      <vt:variant>
        <vt:lpstr>Theme</vt:lpstr>
      </vt:variant>
      <vt:variant>
        <vt:i4>3</vt:i4>
      </vt:variant>
      <vt:variant>
        <vt:lpstr>Slide Titles</vt:lpstr>
      </vt:variant>
      <vt:variant>
        <vt:i4>16</vt:i4>
      </vt:variant>
    </vt:vector>
  </HeadingPairs>
  <TitlesOfParts>
    <vt:vector size="19" baseType="lpstr">
      <vt:lpstr>TechEd09_Europe</vt:lpstr>
      <vt:lpstr>TechEd09_Europe template</vt:lpstr>
      <vt:lpstr>1_TechEd09_Europe template</vt:lpstr>
      <vt:lpstr>Slide 1</vt:lpstr>
      <vt:lpstr>Application Compatibility Remediation: The Dark Magic of Fixing Broken Applications</vt:lpstr>
      <vt:lpstr>Some Available Techniques</vt:lpstr>
      <vt:lpstr>When to Use Shims</vt:lpstr>
      <vt:lpstr>How Shims Work</vt:lpstr>
      <vt:lpstr>When Shims Are Used</vt:lpstr>
      <vt:lpstr>Some Useful Shims</vt:lpstr>
      <vt:lpstr>Detailed Shim Information</vt:lpstr>
      <vt:lpstr>Show me the shims</vt:lpstr>
      <vt:lpstr>How do I know what's wrong?</vt:lpstr>
      <vt:lpstr>Testing environment</vt:lpstr>
      <vt:lpstr>Tools for identifying specific issues</vt:lpstr>
      <vt:lpstr>LUA Buglight, Process Monitor, SUA</vt:lpstr>
      <vt:lpstr>Resources</vt:lpstr>
      <vt:lpstr>Slide 15</vt:lpstr>
      <vt:lpstr>Slide 16</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Aaron Margosis</dc:creator>
  <dc:description>tech·ed Europe 2009</dc:description>
  <cp:lastModifiedBy>cn_user</cp:lastModifiedBy>
  <cp:revision>126</cp:revision>
  <dcterms:created xsi:type="dcterms:W3CDTF">2009-11-10T17:00:29Z</dcterms:created>
  <dcterms:modified xsi:type="dcterms:W3CDTF">2009-11-12T17:08:57Z</dcterms:modified>
</cp:coreProperties>
</file>