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Default Extension="tiff" ContentType="image/tif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5" r:id="rId2"/>
  </p:sldMasterIdLst>
  <p:notesMasterIdLst>
    <p:notesMasterId r:id="rId51"/>
  </p:notesMasterIdLst>
  <p:handoutMasterIdLst>
    <p:handoutMasterId r:id="rId52"/>
  </p:handoutMasterIdLst>
  <p:sldIdLst>
    <p:sldId id="257" r:id="rId3"/>
    <p:sldId id="256" r:id="rId4"/>
    <p:sldId id="258" r:id="rId5"/>
    <p:sldId id="275" r:id="rId6"/>
    <p:sldId id="259" r:id="rId7"/>
    <p:sldId id="315" r:id="rId8"/>
    <p:sldId id="310" r:id="rId9"/>
    <p:sldId id="311" r:id="rId10"/>
    <p:sldId id="313" r:id="rId11"/>
    <p:sldId id="314" r:id="rId12"/>
    <p:sldId id="320" r:id="rId13"/>
    <p:sldId id="317" r:id="rId14"/>
    <p:sldId id="318" r:id="rId15"/>
    <p:sldId id="319" r:id="rId16"/>
    <p:sldId id="322" r:id="rId17"/>
    <p:sldId id="341" r:id="rId18"/>
    <p:sldId id="260" r:id="rId19"/>
    <p:sldId id="323" r:id="rId20"/>
    <p:sldId id="261" r:id="rId21"/>
    <p:sldId id="264" r:id="rId22"/>
    <p:sldId id="265" r:id="rId23"/>
    <p:sldId id="285" r:id="rId24"/>
    <p:sldId id="286" r:id="rId25"/>
    <p:sldId id="287" r:id="rId26"/>
    <p:sldId id="292" r:id="rId27"/>
    <p:sldId id="293" r:id="rId28"/>
    <p:sldId id="262" r:id="rId29"/>
    <p:sldId id="342" r:id="rId30"/>
    <p:sldId id="303" r:id="rId31"/>
    <p:sldId id="304" r:id="rId32"/>
    <p:sldId id="305" r:id="rId33"/>
    <p:sldId id="306" r:id="rId34"/>
    <p:sldId id="307" r:id="rId35"/>
    <p:sldId id="324" r:id="rId36"/>
    <p:sldId id="343" r:id="rId37"/>
    <p:sldId id="327" r:id="rId38"/>
    <p:sldId id="329" r:id="rId39"/>
    <p:sldId id="331" r:id="rId40"/>
    <p:sldId id="332" r:id="rId41"/>
    <p:sldId id="344" r:id="rId42"/>
    <p:sldId id="335" r:id="rId43"/>
    <p:sldId id="336" r:id="rId44"/>
    <p:sldId id="337" r:id="rId45"/>
    <p:sldId id="338" r:id="rId46"/>
    <p:sldId id="339" r:id="rId47"/>
    <p:sldId id="340" r:id="rId48"/>
    <p:sldId id="346" r:id="rId49"/>
    <p:sldId id="345" r:id="rId5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94660"/>
  </p:normalViewPr>
  <p:slideViewPr>
    <p:cSldViewPr>
      <p:cViewPr varScale="1">
        <p:scale>
          <a:sx n="122" d="100"/>
          <a:sy n="122" d="100"/>
        </p:scale>
        <p:origin x="-390" y="-90"/>
      </p:cViewPr>
      <p:guideLst>
        <p:guide orient="horz" pos="2160"/>
        <p:guide pos="2880"/>
      </p:guideLst>
    </p:cSldViewPr>
  </p:slideViewPr>
  <p:notesTextViewPr>
    <p:cViewPr>
      <p:scale>
        <a:sx n="1" d="1"/>
        <a:sy n="1" d="1"/>
      </p:scale>
      <p:origin x="0" y="0"/>
    </p:cViewPr>
  </p:notesTextViewPr>
  <p:sorterViewPr>
    <p:cViewPr>
      <p:scale>
        <a:sx n="100" d="100"/>
        <a:sy n="100" d="100"/>
      </p:scale>
      <p:origin x="0" y="4482"/>
    </p:cViewPr>
  </p:sorterViewPr>
  <p:notesViewPr>
    <p:cSldViewPr>
      <p:cViewPr varScale="1">
        <p:scale>
          <a:sx n="97" d="100"/>
          <a:sy n="97" d="100"/>
        </p:scale>
        <p:origin x="-2622" y="-11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notesMaster" Target="notesMasters/notesMaster1.xml"/><Relationship Id="rId3"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GB" sz="1400" smtClean="0"/>
              <a:t>Tech·Ed Europe 2009</a:t>
            </a:r>
            <a:endParaRPr lang="en-GB" sz="140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t>11/13/2009</a:t>
            </a:r>
            <a:endParaRPr lang="en-GB" sz="140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n-GB" sz="1400" smtClean="0"/>
              <a:t>cli402_russinovich.pptx</a:t>
            </a:r>
            <a:endParaRPr lang="en-GB" sz="140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3307F98-34A9-418C-AC43-031D14913595}" type="slidenum">
              <a:rPr lang="en-GB" sz="1400" smtClean="0"/>
              <a:t>‹#›</a:t>
            </a:fld>
            <a:endParaRPr lang="en-GB" sz="140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5828869-6C57-411E-AEEF-28EE80085309}" type="datetimeFigureOut">
              <a:rPr lang="en-US" smtClean="0"/>
              <a:pPr/>
              <a:t>11/13/2009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1CEFFD7-028A-4040-AF11-6DB972F9AFDC}" type="slidenum">
              <a:rPr lang="en-US" smtClean="0"/>
              <a:pPr/>
              <a:t>‹#›</a:t>
            </a:fld>
            <a:endParaRPr lang="en-US"/>
          </a:p>
        </p:txBody>
      </p:sp>
    </p:spTree>
    <p:extLst>
      <p:ext uri="{BB962C8B-B14F-4D97-AF65-F5344CB8AC3E}">
        <p14:creationId xmlns:p14="http://schemas.microsoft.com/office/powerpoint/2010/main" xmlns="" val="7418751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Rot="1" noChangeAspect="1" noChangeArrowheads="1" noTextEdit="1"/>
          </p:cNvSpPr>
          <p:nvPr>
            <p:ph type="sldImg"/>
          </p:nvPr>
        </p:nvSpPr>
        <p:spPr>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Rectangle 5"/>
          <p:cNvSpPr>
            <a:spLocks noGrp="1" noChangeArrowheads="1"/>
          </p:cNvSpPr>
          <p:nvPr>
            <p:ph type="sldNum" sz="quarter" idx="5"/>
          </p:nvPr>
        </p:nvSpPr>
        <p:spPr/>
        <p:txBody>
          <a:bodyPr/>
          <a:lstStyle/>
          <a:p>
            <a:pPr>
              <a:defRPr/>
            </a:pPr>
            <a:endParaRPr lang="en-US" smtClean="0"/>
          </a:p>
        </p:txBody>
      </p:sp>
      <p:sp>
        <p:nvSpPr>
          <p:cNvPr id="204803" name="Rectangle 2"/>
          <p:cNvSpPr>
            <a:spLocks noGrp="1" noChangeArrowheads="1"/>
          </p:cNvSpPr>
          <p:nvPr>
            <p:ph type="body" idx="1"/>
          </p:nvPr>
        </p:nvSpPr>
        <p:spPr>
          <a:xfrm>
            <a:off x="915294" y="4299857"/>
            <a:ext cx="5027414" cy="4154714"/>
          </a:xfrm>
          <a:noFill/>
          <a:ln/>
        </p:spPr>
        <p:txBody>
          <a:bodyPr lIns="85217" tIns="42608" rIns="85217" bIns="42608"/>
          <a:lstStyle/>
          <a:p>
            <a:endParaRPr lang="en-US" dirty="0" smtClean="0">
              <a:latin typeface="Arial" pitchFamily="34" charset="0"/>
            </a:endParaRPr>
          </a:p>
        </p:txBody>
      </p:sp>
      <p:sp>
        <p:nvSpPr>
          <p:cNvPr id="204804" name="Rectangle 3"/>
          <p:cNvSpPr>
            <a:spLocks noGrp="1" noRot="1" noChangeAspect="1" noChangeArrowheads="1" noTextEdit="1"/>
          </p:cNvSpPr>
          <p:nvPr>
            <p:ph type="sldImg"/>
          </p:nvPr>
        </p:nvSpPr>
        <p:spPr>
          <a:xfrm>
            <a:off x="1304925" y="809625"/>
            <a:ext cx="4249738" cy="3189288"/>
          </a:xfrm>
          <a:ln cap="flat"/>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6" name="Rectangle 5"/>
          <p:cNvSpPr>
            <a:spLocks noGrp="1" noChangeArrowheads="1"/>
          </p:cNvSpPr>
          <p:nvPr>
            <p:ph type="sldNum" sz="quarter" idx="5"/>
          </p:nvPr>
        </p:nvSpPr>
        <p:spPr/>
        <p:txBody>
          <a:bodyPr/>
          <a:lstStyle/>
          <a:p>
            <a:pPr>
              <a:defRPr/>
            </a:pPr>
            <a:endParaRPr lang="en-US" smtClean="0"/>
          </a:p>
        </p:txBody>
      </p:sp>
      <p:sp>
        <p:nvSpPr>
          <p:cNvPr id="205827" name="Rectangle 2"/>
          <p:cNvSpPr>
            <a:spLocks noGrp="1" noChangeArrowheads="1"/>
          </p:cNvSpPr>
          <p:nvPr>
            <p:ph type="body" idx="1"/>
          </p:nvPr>
        </p:nvSpPr>
        <p:spPr>
          <a:xfrm>
            <a:off x="915294" y="4301369"/>
            <a:ext cx="5027414" cy="4153202"/>
          </a:xfrm>
          <a:noFill/>
          <a:ln/>
        </p:spPr>
        <p:txBody>
          <a:bodyPr/>
          <a:lstStyle/>
          <a:p>
            <a:endParaRPr lang="en-US" smtClean="0">
              <a:latin typeface="Arial" pitchFamily="34" charset="0"/>
            </a:endParaRPr>
          </a:p>
        </p:txBody>
      </p:sp>
      <p:sp>
        <p:nvSpPr>
          <p:cNvPr id="205828" name="Rectangle 3"/>
          <p:cNvSpPr>
            <a:spLocks noGrp="1" noRot="1" noChangeAspect="1" noChangeArrowheads="1" noTextEdit="1"/>
          </p:cNvSpPr>
          <p:nvPr>
            <p:ph type="sldImg"/>
          </p:nvPr>
        </p:nvSpPr>
        <p:spPr>
          <a:xfrm>
            <a:off x="1157288" y="701675"/>
            <a:ext cx="4545012" cy="3409950"/>
          </a:xfrm>
          <a:ln cap="flat"/>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extLst>
      <p:ext uri="{BB962C8B-B14F-4D97-AF65-F5344CB8AC3E}">
        <p14:creationId xmlns:p14="http://schemas.microsoft.com/office/powerpoint/2010/main" xmlns="" val="230799778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Rot="1" noChangeAspect="1" noChangeArrowheads="1" noTextEdit="1"/>
          </p:cNvSpPr>
          <p:nvPr>
            <p:ph type="sldImg"/>
          </p:nvPr>
        </p:nvSpPr>
        <p:spPr>
          <a:ln/>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Rot="1" noChangeAspect="1" noChangeArrowheads="1" noTextEdit="1"/>
          </p:cNvSpPr>
          <p:nvPr>
            <p:ph type="sldImg"/>
          </p:nvPr>
        </p:nvSpPr>
        <p:spPr>
          <a:xfrm>
            <a:off x="1298575" y="801688"/>
            <a:ext cx="4260850" cy="3195637"/>
          </a:xfrm>
          <a:ln/>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Rot="1" noChangeAspect="1" noChangeArrowheads="1" noTextEdit="1"/>
          </p:cNvSpPr>
          <p:nvPr>
            <p:ph type="sldImg"/>
          </p:nvPr>
        </p:nvSpPr>
        <p:spPr>
          <a:ln/>
        </p:spPr>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Rot="1" noChangeAspect="1" noChangeArrowheads="1" noTextEdit="1"/>
          </p:cNvSpPr>
          <p:nvPr>
            <p:ph type="sldImg"/>
          </p:nvPr>
        </p:nvSpPr>
        <p:spPr>
          <a:ln/>
        </p:spPr>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Rot="1" noChangeAspect="1" noChangeArrowheads="1" noTextEdit="1"/>
          </p:cNvSpPr>
          <p:nvPr>
            <p:ph type="sldImg"/>
          </p:nvPr>
        </p:nvSpPr>
        <p:spPr>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554" name="Rectangle 5"/>
          <p:cNvSpPr>
            <a:spLocks noGrp="1" noChangeArrowheads="1"/>
          </p:cNvSpPr>
          <p:nvPr>
            <p:ph type="sldNum" sz="quarter" idx="5"/>
          </p:nvPr>
        </p:nvSpPr>
        <p:spPr>
          <a:noFill/>
        </p:spPr>
        <p:txBody>
          <a:bodyPr/>
          <a:lstStyle/>
          <a:p>
            <a:endParaRPr lang="en-US" smtClean="0"/>
          </a:p>
        </p:txBody>
      </p:sp>
      <p:sp>
        <p:nvSpPr>
          <p:cNvPr id="279555" name="Rectangle 2"/>
          <p:cNvSpPr>
            <a:spLocks noChangeArrowheads="1"/>
          </p:cNvSpPr>
          <p:nvPr/>
        </p:nvSpPr>
        <p:spPr bwMode="auto">
          <a:xfrm>
            <a:off x="3885903" y="-3024"/>
            <a:ext cx="2972097" cy="459619"/>
          </a:xfrm>
          <a:prstGeom prst="rect">
            <a:avLst/>
          </a:prstGeom>
          <a:noFill/>
          <a:ln w="9525">
            <a:noFill/>
            <a:miter lim="800000"/>
            <a:headEnd/>
            <a:tailEnd/>
          </a:ln>
        </p:spPr>
        <p:txBody>
          <a:bodyPr wrap="none" lIns="86493" tIns="43247" rIns="86493" bIns="43247" anchor="ctr"/>
          <a:lstStyle/>
          <a:p>
            <a:endParaRPr lang="en-US"/>
          </a:p>
        </p:txBody>
      </p:sp>
      <p:sp>
        <p:nvSpPr>
          <p:cNvPr id="279556" name="Rectangle 3"/>
          <p:cNvSpPr>
            <a:spLocks noChangeArrowheads="1"/>
          </p:cNvSpPr>
          <p:nvPr/>
        </p:nvSpPr>
        <p:spPr bwMode="auto">
          <a:xfrm>
            <a:off x="3885903" y="8685893"/>
            <a:ext cx="2972097" cy="459619"/>
          </a:xfrm>
          <a:prstGeom prst="rect">
            <a:avLst/>
          </a:prstGeom>
          <a:noFill/>
          <a:ln w="9525">
            <a:noFill/>
            <a:miter lim="800000"/>
            <a:headEnd/>
            <a:tailEnd/>
          </a:ln>
        </p:spPr>
        <p:txBody>
          <a:bodyPr lIns="18726" tIns="0" rIns="18726" bIns="0" anchor="b"/>
          <a:lstStyle/>
          <a:p>
            <a:pPr algn="r" defTabSz="917488">
              <a:spcBef>
                <a:spcPct val="0"/>
              </a:spcBef>
            </a:pPr>
            <a:endParaRPr lang="en-US" sz="900" i="1" dirty="0"/>
          </a:p>
        </p:txBody>
      </p:sp>
      <p:sp>
        <p:nvSpPr>
          <p:cNvPr id="279557" name="Rectangle 4"/>
          <p:cNvSpPr>
            <a:spLocks noChangeArrowheads="1"/>
          </p:cNvSpPr>
          <p:nvPr/>
        </p:nvSpPr>
        <p:spPr bwMode="auto">
          <a:xfrm>
            <a:off x="0" y="8685893"/>
            <a:ext cx="2972098" cy="459619"/>
          </a:xfrm>
          <a:prstGeom prst="rect">
            <a:avLst/>
          </a:prstGeom>
          <a:noFill/>
          <a:ln w="9525">
            <a:noFill/>
            <a:miter lim="800000"/>
            <a:headEnd/>
            <a:tailEnd/>
          </a:ln>
        </p:spPr>
        <p:txBody>
          <a:bodyPr wrap="none" lIns="86493" tIns="43247" rIns="86493" bIns="43247" anchor="ctr"/>
          <a:lstStyle/>
          <a:p>
            <a:endParaRPr lang="en-US"/>
          </a:p>
        </p:txBody>
      </p:sp>
      <p:sp>
        <p:nvSpPr>
          <p:cNvPr id="279558" name="Rectangle 5"/>
          <p:cNvSpPr>
            <a:spLocks noChangeArrowheads="1"/>
          </p:cNvSpPr>
          <p:nvPr/>
        </p:nvSpPr>
        <p:spPr bwMode="auto">
          <a:xfrm>
            <a:off x="0" y="-3024"/>
            <a:ext cx="2972098" cy="459619"/>
          </a:xfrm>
          <a:prstGeom prst="rect">
            <a:avLst/>
          </a:prstGeom>
          <a:noFill/>
          <a:ln w="9525">
            <a:noFill/>
            <a:miter lim="800000"/>
            <a:headEnd/>
            <a:tailEnd/>
          </a:ln>
        </p:spPr>
        <p:txBody>
          <a:bodyPr wrap="none" lIns="86493" tIns="43247" rIns="86493" bIns="43247" anchor="ctr"/>
          <a:lstStyle/>
          <a:p>
            <a:endParaRPr lang="en-US"/>
          </a:p>
        </p:txBody>
      </p:sp>
      <p:sp>
        <p:nvSpPr>
          <p:cNvPr id="279559" name="Rectangle 6"/>
          <p:cNvSpPr>
            <a:spLocks noGrp="1" noRot="1" noChangeAspect="1" noChangeArrowheads="1" noTextEdit="1"/>
          </p:cNvSpPr>
          <p:nvPr>
            <p:ph type="sldImg"/>
          </p:nvPr>
        </p:nvSpPr>
        <p:spPr>
          <a:xfrm>
            <a:off x="1157288" y="701675"/>
            <a:ext cx="4545012" cy="3409950"/>
          </a:xfrm>
          <a:ln cap="flat"/>
        </p:spPr>
      </p:sp>
      <p:sp>
        <p:nvSpPr>
          <p:cNvPr id="279560" name="Rectangle 7"/>
          <p:cNvSpPr>
            <a:spLocks noGrp="1" noChangeArrowheads="1"/>
          </p:cNvSpPr>
          <p:nvPr>
            <p:ph type="body" idx="1"/>
          </p:nvPr>
        </p:nvSpPr>
        <p:spPr>
          <a:xfrm>
            <a:off x="928688" y="4299857"/>
            <a:ext cx="5000625" cy="4138084"/>
          </a:xfrm>
          <a:noFill/>
          <a:ln/>
        </p:spPr>
        <p:txBody>
          <a:bodyPr lIns="90503" tIns="48373" rIns="90503" bIns="48373"/>
          <a:lstStyle/>
          <a:p>
            <a:endParaRPr lang="en-US"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578" name="Rectangle 5"/>
          <p:cNvSpPr>
            <a:spLocks noGrp="1" noChangeArrowheads="1"/>
          </p:cNvSpPr>
          <p:nvPr>
            <p:ph type="sldNum" sz="quarter" idx="5"/>
          </p:nvPr>
        </p:nvSpPr>
        <p:spPr>
          <a:noFill/>
        </p:spPr>
        <p:txBody>
          <a:bodyPr/>
          <a:lstStyle/>
          <a:p>
            <a:endParaRPr lang="en-US" smtClean="0"/>
          </a:p>
        </p:txBody>
      </p:sp>
      <p:sp>
        <p:nvSpPr>
          <p:cNvPr id="280579" name="Rectangle 2"/>
          <p:cNvSpPr>
            <a:spLocks noChangeArrowheads="1"/>
          </p:cNvSpPr>
          <p:nvPr/>
        </p:nvSpPr>
        <p:spPr bwMode="auto">
          <a:xfrm>
            <a:off x="3885903" y="-3024"/>
            <a:ext cx="2972097" cy="459619"/>
          </a:xfrm>
          <a:prstGeom prst="rect">
            <a:avLst/>
          </a:prstGeom>
          <a:noFill/>
          <a:ln w="9525">
            <a:noFill/>
            <a:miter lim="800000"/>
            <a:headEnd/>
            <a:tailEnd/>
          </a:ln>
        </p:spPr>
        <p:txBody>
          <a:bodyPr wrap="none" lIns="86493" tIns="43247" rIns="86493" bIns="43247" anchor="ctr"/>
          <a:lstStyle/>
          <a:p>
            <a:endParaRPr lang="en-US"/>
          </a:p>
        </p:txBody>
      </p:sp>
      <p:sp>
        <p:nvSpPr>
          <p:cNvPr id="280580" name="Rectangle 3"/>
          <p:cNvSpPr>
            <a:spLocks noChangeArrowheads="1"/>
          </p:cNvSpPr>
          <p:nvPr/>
        </p:nvSpPr>
        <p:spPr bwMode="auto">
          <a:xfrm>
            <a:off x="3885903" y="8685893"/>
            <a:ext cx="2972097" cy="459619"/>
          </a:xfrm>
          <a:prstGeom prst="rect">
            <a:avLst/>
          </a:prstGeom>
          <a:noFill/>
          <a:ln w="9525">
            <a:noFill/>
            <a:miter lim="800000"/>
            <a:headEnd/>
            <a:tailEnd/>
          </a:ln>
        </p:spPr>
        <p:txBody>
          <a:bodyPr lIns="18726" tIns="0" rIns="18726" bIns="0" anchor="b"/>
          <a:lstStyle/>
          <a:p>
            <a:pPr algn="r" defTabSz="917488">
              <a:spcBef>
                <a:spcPct val="0"/>
              </a:spcBef>
            </a:pPr>
            <a:endParaRPr lang="en-US" sz="900" i="1" dirty="0"/>
          </a:p>
        </p:txBody>
      </p:sp>
      <p:sp>
        <p:nvSpPr>
          <p:cNvPr id="280581" name="Rectangle 4"/>
          <p:cNvSpPr>
            <a:spLocks noChangeArrowheads="1"/>
          </p:cNvSpPr>
          <p:nvPr/>
        </p:nvSpPr>
        <p:spPr bwMode="auto">
          <a:xfrm>
            <a:off x="0" y="8685893"/>
            <a:ext cx="2972098" cy="459619"/>
          </a:xfrm>
          <a:prstGeom prst="rect">
            <a:avLst/>
          </a:prstGeom>
          <a:noFill/>
          <a:ln w="9525">
            <a:noFill/>
            <a:miter lim="800000"/>
            <a:headEnd/>
            <a:tailEnd/>
          </a:ln>
        </p:spPr>
        <p:txBody>
          <a:bodyPr wrap="none" lIns="86493" tIns="43247" rIns="86493" bIns="43247" anchor="ctr"/>
          <a:lstStyle/>
          <a:p>
            <a:endParaRPr lang="en-US"/>
          </a:p>
        </p:txBody>
      </p:sp>
      <p:sp>
        <p:nvSpPr>
          <p:cNvPr id="280582" name="Rectangle 5"/>
          <p:cNvSpPr>
            <a:spLocks noChangeArrowheads="1"/>
          </p:cNvSpPr>
          <p:nvPr/>
        </p:nvSpPr>
        <p:spPr bwMode="auto">
          <a:xfrm>
            <a:off x="0" y="-3024"/>
            <a:ext cx="2972098" cy="459619"/>
          </a:xfrm>
          <a:prstGeom prst="rect">
            <a:avLst/>
          </a:prstGeom>
          <a:noFill/>
          <a:ln w="9525">
            <a:noFill/>
            <a:miter lim="800000"/>
            <a:headEnd/>
            <a:tailEnd/>
          </a:ln>
        </p:spPr>
        <p:txBody>
          <a:bodyPr wrap="none" lIns="86493" tIns="43247" rIns="86493" bIns="43247" anchor="ctr"/>
          <a:lstStyle/>
          <a:p>
            <a:endParaRPr lang="en-US"/>
          </a:p>
        </p:txBody>
      </p:sp>
      <p:sp>
        <p:nvSpPr>
          <p:cNvPr id="280583" name="Rectangle 6"/>
          <p:cNvSpPr>
            <a:spLocks noGrp="1" noRot="1" noChangeAspect="1" noChangeArrowheads="1" noTextEdit="1"/>
          </p:cNvSpPr>
          <p:nvPr>
            <p:ph type="sldImg"/>
          </p:nvPr>
        </p:nvSpPr>
        <p:spPr>
          <a:xfrm>
            <a:off x="1157288" y="701675"/>
            <a:ext cx="4545012" cy="3409950"/>
          </a:xfrm>
          <a:ln cap="flat"/>
        </p:spPr>
      </p:sp>
      <p:sp>
        <p:nvSpPr>
          <p:cNvPr id="280584" name="Rectangle 7"/>
          <p:cNvSpPr>
            <a:spLocks noGrp="1" noChangeArrowheads="1"/>
          </p:cNvSpPr>
          <p:nvPr>
            <p:ph type="body" idx="1"/>
          </p:nvPr>
        </p:nvSpPr>
        <p:spPr>
          <a:xfrm>
            <a:off x="928688" y="4299857"/>
            <a:ext cx="5000625" cy="4138084"/>
          </a:xfrm>
          <a:noFill/>
          <a:ln/>
        </p:spPr>
        <p:txBody>
          <a:bodyPr lIns="90503" tIns="48373" rIns="90503" bIns="48373"/>
          <a:lstStyle/>
          <a:p>
            <a:endParaRPr lang="en-US"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NOTE layout - user must hide slide">
    <p:bg>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
        <p:txBody>
          <a:bodyPr/>
          <a:lstStyle>
            <a:lvl1pPr>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black">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bwMode="gray">
          <a:xfrm>
            <a:off x="1" y="6238877"/>
            <a:ext cx="9144001" cy="619125"/>
          </a:xfr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Calibri" pitchFamily="34" charset="0"/>
              </a:defRPr>
            </a:lvl1pPr>
          </a:lstStyle>
          <a:p>
            <a:pPr lvl="0"/>
            <a:r>
              <a:rPr lang="en-US" smtClean="0"/>
              <a:t>Click to edit Master text styles</a:t>
            </a: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Light background developer co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pic>
        <p:nvPicPr>
          <p:cNvPr id="8" name="Picture 7" descr="white-green code shape.png"/>
          <p:cNvPicPr>
            <a:picLocks noChangeAspect="1"/>
          </p:cNvPicPr>
          <p:nvPr/>
        </p:nvPicPr>
        <p:blipFill>
          <a:blip r:embed="rId3" cstate="print"/>
          <a:stretch>
            <a:fillRect/>
          </a:stretch>
        </p:blipFill>
        <p:spPr bwMode="white">
          <a:xfrm>
            <a:off x="0" y="0"/>
            <a:ext cx="9144000" cy="6858000"/>
          </a:xfrm>
          <a:prstGeom prst="rect">
            <a:avLst/>
          </a:prstGeom>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387055" y="1572364"/>
            <a:ext cx="8346073" cy="1698927"/>
          </a:xfrm>
        </p:spPr>
        <p:txBody>
          <a:bodyPr/>
          <a:lstStyle>
            <a:lvl1pPr marL="0" indent="0">
              <a:lnSpc>
                <a:spcPct val="80000"/>
              </a:lnSpc>
              <a:buFontTx/>
              <a:buNone/>
              <a:defRPr sz="2800" b="0">
                <a:solidFill>
                  <a:srgbClr val="000000"/>
                </a:solidFill>
                <a:latin typeface="Consolas" pitchFamily="49" charset="0"/>
                <a:cs typeface="Courier New" pitchFamily="49" charset="0"/>
              </a:defRPr>
            </a:lvl1pPr>
            <a:lvl2pPr marL="457200" indent="6350">
              <a:lnSpc>
                <a:spcPct val="80000"/>
              </a:lnSpc>
              <a:buFontTx/>
              <a:buNone/>
              <a:defRPr sz="2400" b="0">
                <a:solidFill>
                  <a:srgbClr val="000000"/>
                </a:solidFill>
                <a:latin typeface="Consolas" pitchFamily="49" charset="0"/>
                <a:cs typeface="Courier New" pitchFamily="49" charset="0"/>
              </a:defRPr>
            </a:lvl2pPr>
            <a:lvl3pPr marL="796925" indent="0">
              <a:lnSpc>
                <a:spcPct val="80000"/>
              </a:lnSpc>
              <a:buFontTx/>
              <a:buNone/>
              <a:defRPr sz="2000" b="0">
                <a:solidFill>
                  <a:srgbClr val="000000"/>
                </a:solidFill>
                <a:latin typeface="Consolas" pitchFamily="49" charset="0"/>
                <a:cs typeface="Courier New" pitchFamily="49" charset="0"/>
              </a:defRPr>
            </a:lvl3pPr>
            <a:lvl4pPr marL="1147763" indent="20638">
              <a:lnSpc>
                <a:spcPct val="80000"/>
              </a:lnSpc>
              <a:buFontTx/>
              <a:buNone/>
              <a:defRPr sz="2000" b="0">
                <a:solidFill>
                  <a:srgbClr val="000000"/>
                </a:solidFill>
                <a:latin typeface="Consolas" pitchFamily="49" charset="0"/>
                <a:cs typeface="Courier New" pitchFamily="49" charset="0"/>
              </a:defRPr>
            </a:lvl4pPr>
            <a:lvl5pPr marL="1489075" indent="0">
              <a:lnSpc>
                <a:spcPct val="80000"/>
              </a:lnSpc>
              <a:buFontTx/>
              <a:buNone/>
              <a:defRPr sz="2000" b="0">
                <a:solidFill>
                  <a:srgbClr val="000000"/>
                </a:solidFill>
                <a:latin typeface="Consolas" pitchFamily="49" charset="0"/>
                <a:cs typeface="Courier New"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Related Content Layou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atin typeface="+mj-l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4742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Theater Sessions (session codes and titles)</a:t>
            </a:r>
          </a:p>
        </p:txBody>
      </p:sp>
      <p:sp>
        <p:nvSpPr>
          <p:cNvPr id="13" name="Content Placeholder 10"/>
          <p:cNvSpPr>
            <a:spLocks noGrp="1"/>
          </p:cNvSpPr>
          <p:nvPr>
            <p:ph sz="quarter" idx="12" hasCustomPrompt="1"/>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213345"/>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p>
        </p:txBody>
      </p:sp>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Track Resources Layou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a:defRPr baseline="0"/>
            </a:lvl1pPr>
          </a:lstStyle>
          <a:p>
            <a:r>
              <a:rPr lang="en-US" dirty="0" smtClean="0"/>
              <a:t>Track Resources</a:t>
            </a:r>
            <a:endParaRPr lang="en-US" dirty="0"/>
          </a:p>
        </p:txBody>
      </p:sp>
      <p:sp>
        <p:nvSpPr>
          <p:cNvPr id="11" name="Content Placeholder 10"/>
          <p:cNvSpPr>
            <a:spLocks noGrp="1"/>
          </p:cNvSpPr>
          <p:nvPr>
            <p:ph sz="quarter" idx="10" hasCustomPrompt="1"/>
          </p:nvPr>
        </p:nvSpPr>
        <p:spPr>
          <a:xfrm>
            <a:off x="381000" y="1414461"/>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1</a:t>
            </a:r>
            <a:endParaRPr lang="en-US" dirty="0"/>
          </a:p>
        </p:txBody>
      </p:sp>
      <p:sp>
        <p:nvSpPr>
          <p:cNvPr id="12" name="Content Placeholder 10"/>
          <p:cNvSpPr>
            <a:spLocks noGrp="1"/>
          </p:cNvSpPr>
          <p:nvPr>
            <p:ph sz="quarter" idx="11" hasCustomPrompt="1"/>
          </p:nvPr>
        </p:nvSpPr>
        <p:spPr>
          <a:xfrm>
            <a:off x="381000" y="2347422"/>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2</a:t>
            </a:r>
            <a:endParaRPr lang="en-US" dirty="0"/>
          </a:p>
        </p:txBody>
      </p:sp>
      <p:sp>
        <p:nvSpPr>
          <p:cNvPr id="13" name="Content Placeholder 10"/>
          <p:cNvSpPr>
            <a:spLocks noGrp="1"/>
          </p:cNvSpPr>
          <p:nvPr>
            <p:ph sz="quarter" idx="12" hasCustomPrompt="1"/>
          </p:nvPr>
        </p:nvSpPr>
        <p:spPr>
          <a:xfrm>
            <a:off x="381000" y="3280384"/>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3</a:t>
            </a:r>
            <a:endParaRPr lang="en-US" dirty="0"/>
          </a:p>
        </p:txBody>
      </p:sp>
      <p:sp>
        <p:nvSpPr>
          <p:cNvPr id="14" name="Content Placeholder 10"/>
          <p:cNvSpPr>
            <a:spLocks noGrp="1"/>
          </p:cNvSpPr>
          <p:nvPr>
            <p:ph sz="quarter" idx="13" hasCustomPrompt="1"/>
          </p:nvPr>
        </p:nvSpPr>
        <p:spPr>
          <a:xfrm>
            <a:off x="381000" y="4213346"/>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4</a:t>
            </a:r>
            <a:endParaRPr lang="en-US" dirty="0"/>
          </a:p>
        </p:txBody>
      </p:sp>
    </p:spTree>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Demo, Video etc. &quot;special&quot; slides">
    <p:bg bwMode="ltGray">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5.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6"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7"/>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8"/>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8"/>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8"/>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76"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hyperlink" Target="http://blogs.technet.com/blogfiles/markrussinovich/WindowsLiveWriter/PushingtheLimitsofWindowsVirtualMemory_917D/image_8.png" TargetMode="External"/><Relationship Id="rId7" Type="http://schemas.openxmlformats.org/officeDocument/2006/relationships/hyperlink" Target="http://blogs.technet.com/blogfiles/markrussinovich/WindowsLiveWriter/PushingtheLimitsofWindowsVirtualMemory_917D/image_6.png" TargetMode="External"/><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image" Target="../media/image15.png"/><Relationship Id="rId11" Type="http://schemas.openxmlformats.org/officeDocument/2006/relationships/image" Target="../media/image18.png"/><Relationship Id="rId5" Type="http://schemas.openxmlformats.org/officeDocument/2006/relationships/hyperlink" Target="http://blogs.technet.com/blogfiles/markrussinovich/WindowsLiveWriter/PushingtheLimitsVIrtualMemory_F6E0/image_30.png" TargetMode="External"/><Relationship Id="rId10" Type="http://schemas.openxmlformats.org/officeDocument/2006/relationships/image" Target="../media/image17.png"/><Relationship Id="rId4" Type="http://schemas.openxmlformats.org/officeDocument/2006/relationships/image" Target="../media/image14.png"/><Relationship Id="rId9" Type="http://schemas.openxmlformats.org/officeDocument/2006/relationships/hyperlink" Target="http://blogs.technet.com/blogfiles/markrussinovich/WindowsLiveWriter/PushingtheLimitsofWindowsVirtualMemory_917D/image_4.png"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blogs.technet.com/blogfiles/markrussinovich/WindowsLiveWriter/PushingtheLimitsVIrtualMemory_F6E0/image_2.png" TargetMode="External"/><Relationship Id="rId2" Type="http://schemas.openxmlformats.org/officeDocument/2006/relationships/notesSlide" Target="../notesSlides/notesSlide14.xml"/><Relationship Id="rId1" Type="http://schemas.openxmlformats.org/officeDocument/2006/relationships/slideLayout" Target="../slideLayouts/slideLayout4.xml"/><Relationship Id="rId6" Type="http://schemas.openxmlformats.org/officeDocument/2006/relationships/image" Target="../media/image20.png"/><Relationship Id="rId5" Type="http://schemas.openxmlformats.org/officeDocument/2006/relationships/hyperlink" Target="http://blogs.technet.com/blogfiles/markrussinovich/WindowsLiveWriter/PushingtheLimitsVIrtualMemory_F6E0/image_16.png" TargetMode="External"/><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3" Type="http://schemas.openxmlformats.org/officeDocument/2006/relationships/hyperlink" Target="http://blogs.technet.com/blogfiles/markrussinovich/WindowsLiveWriter/PushingtheLimitsVIrtualMemory_F6E0/image_30.png" TargetMode="External"/><Relationship Id="rId2" Type="http://schemas.openxmlformats.org/officeDocument/2006/relationships/notesSlide" Target="../notesSlides/notesSlide15.xml"/><Relationship Id="rId1" Type="http://schemas.openxmlformats.org/officeDocument/2006/relationships/slideLayout" Target="../slideLayouts/slideLayout4.xml"/><Relationship Id="rId6" Type="http://schemas.openxmlformats.org/officeDocument/2006/relationships/image" Target="../media/image21.png"/><Relationship Id="rId5" Type="http://schemas.openxmlformats.org/officeDocument/2006/relationships/hyperlink" Target="http://blogs.technet.com/blogfiles/markrussinovich/WindowsLiveWriter/PushingtheLimitsVIrtualMemory_F6E0/image_22.png" TargetMode="External"/><Relationship Id="rId4" Type="http://schemas.openxmlformats.org/officeDocument/2006/relationships/image" Target="../media/image15.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hyperlink" Target="http://msdn.microsoft.com/en-us/library/aa366778(VS.85).aspx" TargetMode="External"/><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hyperlink" Target="http://blogs.technet.com/blogfiles/markrussinovich/WindowsLiveWriter/PushingtheLimitsofWindowsPhysicalMemory_878B/image_4.png" TargetMode="External"/><Relationship Id="rId2" Type="http://schemas.openxmlformats.org/officeDocument/2006/relationships/notesSlide" Target="../notesSlides/notesSlide20.xml"/><Relationship Id="rId1" Type="http://schemas.openxmlformats.org/officeDocument/2006/relationships/slideLayout" Target="../slideLayouts/slideLayout4.xml"/><Relationship Id="rId4" Type="http://schemas.openxmlformats.org/officeDocument/2006/relationships/image" Target="../media/image22.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hyperlink" Target="http://blogs.technet.com/blogfiles/markrussinovich/WindowsLiveWriter/PushingtheLimitsofWindowsPhysicalMemory_878B/image_26.png" TargetMode="External"/><Relationship Id="rId2" Type="http://schemas.openxmlformats.org/officeDocument/2006/relationships/notesSlide" Target="../notesSlides/notesSlide24.xml"/><Relationship Id="rId1" Type="http://schemas.openxmlformats.org/officeDocument/2006/relationships/slideLayout" Target="../slideLayouts/slideLayout4.xml"/><Relationship Id="rId6" Type="http://schemas.openxmlformats.org/officeDocument/2006/relationships/image" Target="../media/image24.png"/><Relationship Id="rId5" Type="http://schemas.openxmlformats.org/officeDocument/2006/relationships/hyperlink" Target="http://blogs.technet.com/blogfiles/markrussinovich/WindowsLiveWriter/PushingtheLimitsofWindowsPhysicalMemory_878B/image_18.png" TargetMode="External"/><Relationship Id="rId4" Type="http://schemas.openxmlformats.org/officeDocument/2006/relationships/image" Target="../media/image23.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hyperlink" Target="http://blogs.technet.com/blogfiles/markrussinovich/WindowsLiveWriter/PushingtheLimitsofWindowsPhysicalMemory_878B/image_36.png" TargetMode="External"/><Relationship Id="rId2" Type="http://schemas.openxmlformats.org/officeDocument/2006/relationships/notesSlide" Target="../notesSlides/notesSlide27.xml"/><Relationship Id="rId1" Type="http://schemas.openxmlformats.org/officeDocument/2006/relationships/slideLayout" Target="../slideLayouts/slideLayout4.xml"/><Relationship Id="rId6" Type="http://schemas.openxmlformats.org/officeDocument/2006/relationships/image" Target="../media/image26.png"/><Relationship Id="rId5" Type="http://schemas.openxmlformats.org/officeDocument/2006/relationships/hyperlink" Target="http://blogs.technet.com/blogfiles/markrussinovich/WindowsLiveWriter/PushingtheLimitsofWindowsPhysicalMemory_878B/image_34.png" TargetMode="External"/><Relationship Id="rId4" Type="http://schemas.openxmlformats.org/officeDocument/2006/relationships/image" Target="../media/image25.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4.xml"/><Relationship Id="rId5" Type="http://schemas.openxmlformats.org/officeDocument/2006/relationships/image" Target="../media/image9.tiff"/><Relationship Id="rId4" Type="http://schemas.openxmlformats.org/officeDocument/2006/relationships/image" Target="../media/image8.jpeg"/></Relationships>
</file>

<file path=ppt/slides/_rels/slide30.xml.rels><?xml version="1.0" encoding="UTF-8" standalone="yes"?>
<Relationships xmlns="http://schemas.openxmlformats.org/package/2006/relationships"><Relationship Id="rId3" Type="http://schemas.openxmlformats.org/officeDocument/2006/relationships/hyperlink" Target="http://blogs.technet.com/blogfiles/markrussinovich/WindowsLiveWriter/PushingtheLimitsofWindowsPool_9AFB/image_4.png" TargetMode="External"/><Relationship Id="rId2" Type="http://schemas.openxmlformats.org/officeDocument/2006/relationships/notesSlide" Target="../notesSlides/notesSlide30.xml"/><Relationship Id="rId1" Type="http://schemas.openxmlformats.org/officeDocument/2006/relationships/slideLayout" Target="../slideLayouts/slideLayout4.xml"/><Relationship Id="rId6" Type="http://schemas.openxmlformats.org/officeDocument/2006/relationships/image" Target="../media/image28.png"/><Relationship Id="rId5" Type="http://schemas.openxmlformats.org/officeDocument/2006/relationships/hyperlink" Target="http://blogs.technet.com/blogfiles/markrussinovich/WindowsLiveWriter/PushingtheLimitsofWindowsPool_9AFB/image_6.png" TargetMode="External"/><Relationship Id="rId4" Type="http://schemas.openxmlformats.org/officeDocument/2006/relationships/image" Target="../media/image27.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hyperlink" Target="http://blogs.technet.com/blogfiles/markrussinovich/WindowsLiveWriter/PushingtheLimitsofWindowsPool_9AFB/image_14.png" TargetMode="External"/><Relationship Id="rId7" Type="http://schemas.openxmlformats.org/officeDocument/2006/relationships/hyperlink" Target="http://blogs.technet.com/blogfiles/markrussinovich/WindowsLiveWriter/PushingtheLimitsofWindowsPool_9AFB/image_42.png" TargetMode="External"/><Relationship Id="rId2" Type="http://schemas.openxmlformats.org/officeDocument/2006/relationships/notesSlide" Target="../notesSlides/notesSlide32.xml"/><Relationship Id="rId1" Type="http://schemas.openxmlformats.org/officeDocument/2006/relationships/slideLayout" Target="../slideLayouts/slideLayout4.xml"/><Relationship Id="rId6" Type="http://schemas.openxmlformats.org/officeDocument/2006/relationships/image" Target="../media/image30.png"/><Relationship Id="rId5" Type="http://schemas.openxmlformats.org/officeDocument/2006/relationships/hyperlink" Target="http://blogs.technet.com/blogfiles/markrussinovich/WindowsLiveWriter/PushingtheLimitsofWindowsPool_9AFB/image_16.png" TargetMode="External"/><Relationship Id="rId4" Type="http://schemas.openxmlformats.org/officeDocument/2006/relationships/image" Target="../media/image29.png"/></Relationships>
</file>

<file path=ppt/slides/_rels/slide33.xml.rels><?xml version="1.0" encoding="UTF-8" standalone="yes"?>
<Relationships xmlns="http://schemas.openxmlformats.org/package/2006/relationships"><Relationship Id="rId3" Type="http://schemas.openxmlformats.org/officeDocument/2006/relationships/hyperlink" Target="http://www.microsoft.com/whdc/devtools/WDK/" TargetMode="External"/><Relationship Id="rId7" Type="http://schemas.openxmlformats.org/officeDocument/2006/relationships/image" Target="../media/image33.png"/><Relationship Id="rId2" Type="http://schemas.openxmlformats.org/officeDocument/2006/relationships/notesSlide" Target="../notesSlides/notesSlide33.xml"/><Relationship Id="rId1" Type="http://schemas.openxmlformats.org/officeDocument/2006/relationships/slideLayout" Target="../slideLayouts/slideLayout4.xml"/><Relationship Id="rId6" Type="http://schemas.openxmlformats.org/officeDocument/2006/relationships/hyperlink" Target="http://blogs.technet.com/blogfiles/markrussinovich/WindowsLiveWriter/PushingtheLimitsofWindowsPool_9AFB/image_30.png" TargetMode="External"/><Relationship Id="rId5" Type="http://schemas.openxmlformats.org/officeDocument/2006/relationships/image" Target="../media/image32.png"/><Relationship Id="rId4" Type="http://schemas.openxmlformats.org/officeDocument/2006/relationships/hyperlink" Target="http://blogs.technet.com/blogfiles/markrussinovich/WindowsLiveWriter/PushingtheLimitsofWindowsPool_9AFB/image_38.png" TargetMode="External"/></Relationships>
</file>

<file path=ppt/slides/_rels/slide34.xml.rels><?xml version="1.0" encoding="UTF-8" standalone="yes"?>
<Relationships xmlns="http://schemas.openxmlformats.org/package/2006/relationships"><Relationship Id="rId3" Type="http://schemas.openxmlformats.org/officeDocument/2006/relationships/hyperlink" Target="http://blogs.technet.com/blogfiles/markrussinovich/WindowsLiveWriter/PushingtheLimitsofWindowsPool_9AFB/image_34.png" TargetMode="External"/><Relationship Id="rId2" Type="http://schemas.openxmlformats.org/officeDocument/2006/relationships/notesSlide" Target="../notesSlides/notesSlide34.xml"/><Relationship Id="rId1" Type="http://schemas.openxmlformats.org/officeDocument/2006/relationships/slideLayout" Target="../slideLayouts/slideLayout4.xml"/><Relationship Id="rId6" Type="http://schemas.openxmlformats.org/officeDocument/2006/relationships/image" Target="../media/image35.png"/><Relationship Id="rId5" Type="http://schemas.openxmlformats.org/officeDocument/2006/relationships/hyperlink" Target="http://blogs.technet.com/blogfiles/markrussinovich/WindowsLiveWriter/PushingtheLimitsofWindowsPool_9AFB/image_36.png" TargetMode="External"/><Relationship Id="rId4" Type="http://schemas.openxmlformats.org/officeDocument/2006/relationships/image" Target="../media/image34.pn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hyperlink" Target="http://blogs.technet.com/blogfiles/markrussinovich/WindowsLiveWriter/PushingtheLimitsofWindowsProcessandThrea_8FCD/image_8.png" TargetMode="External"/><Relationship Id="rId7" Type="http://schemas.openxmlformats.org/officeDocument/2006/relationships/hyperlink" Target="http://blogs.technet.com/blogfiles/markrussinovich/WindowsLiveWriter/PushingtheLimitsofWindowsProcessandThrea_8FCD/image_14.png" TargetMode="External"/><Relationship Id="rId2" Type="http://schemas.openxmlformats.org/officeDocument/2006/relationships/notesSlide" Target="../notesSlides/notesSlide37.xml"/><Relationship Id="rId1" Type="http://schemas.openxmlformats.org/officeDocument/2006/relationships/slideLayout" Target="../slideLayouts/slideLayout4.xml"/><Relationship Id="rId6" Type="http://schemas.openxmlformats.org/officeDocument/2006/relationships/image" Target="../media/image37.png"/><Relationship Id="rId5" Type="http://schemas.openxmlformats.org/officeDocument/2006/relationships/hyperlink" Target="http://blogs.technet.com/blogfiles/markrussinovich/WindowsLiveWriter/PushingtheLimitsofWindowsProcessandThrea_8FCD/image_12.png" TargetMode="External"/><Relationship Id="rId4" Type="http://schemas.openxmlformats.org/officeDocument/2006/relationships/image" Target="../media/image36.png"/></Relationships>
</file>

<file path=ppt/slides/_rels/slide38.xml.rels><?xml version="1.0" encoding="UTF-8" standalone="yes"?>
<Relationships xmlns="http://schemas.openxmlformats.org/package/2006/relationships"><Relationship Id="rId3" Type="http://schemas.openxmlformats.org/officeDocument/2006/relationships/hyperlink" Target="http://blogs.technet.com/blogfiles/markrussinovich/WindowsLiveWriter/PushingtheLimitsofWindowsProcessandThrea_8FCD/image_22.png" TargetMode="External"/><Relationship Id="rId2" Type="http://schemas.openxmlformats.org/officeDocument/2006/relationships/notesSlide" Target="../notesSlides/notesSlide38.xml"/><Relationship Id="rId1" Type="http://schemas.openxmlformats.org/officeDocument/2006/relationships/slideLayout" Target="../slideLayouts/slideLayout4.xml"/><Relationship Id="rId4" Type="http://schemas.openxmlformats.org/officeDocument/2006/relationships/image" Target="../media/image39.png"/></Relationships>
</file>

<file path=ppt/slides/_rels/slide39.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hyperlink" Target="http://blogs.technet.com/blogfiles/markrussinovich/WindowsLiveWriter/PushingtheLimitsofWindowsProcessandThrea_8FCD/image_32.png" TargetMode="External"/><Relationship Id="rId7" Type="http://schemas.openxmlformats.org/officeDocument/2006/relationships/hyperlink" Target="http://blogs.technet.com/blogfiles/markrussinovich/WindowsLiveWriter/PushingtheLimitsofWindowsProcessandThrea_8FCD/image_40.png" TargetMode="External"/><Relationship Id="rId2" Type="http://schemas.openxmlformats.org/officeDocument/2006/relationships/notesSlide" Target="../notesSlides/notesSlide39.xml"/><Relationship Id="rId1" Type="http://schemas.openxmlformats.org/officeDocument/2006/relationships/slideLayout" Target="../slideLayouts/slideLayout4.xml"/><Relationship Id="rId6" Type="http://schemas.openxmlformats.org/officeDocument/2006/relationships/image" Target="../media/image41.png"/><Relationship Id="rId5" Type="http://schemas.openxmlformats.org/officeDocument/2006/relationships/hyperlink" Target="http://blogs.technet.com/blogfiles/markrussinovich/WindowsLiveWriter/PushingtheLimitsofWindowsProcessandThrea_8FCD/image_36.png" TargetMode="External"/><Relationship Id="rId4" Type="http://schemas.openxmlformats.org/officeDocument/2006/relationships/image" Target="../media/image40.png"/></Relationships>
</file>

<file path=ppt/slides/_rels/slide4.xml.rels><?xml version="1.0" encoding="UTF-8" standalone="yes"?>
<Relationships xmlns="http://schemas.openxmlformats.org/package/2006/relationships"><Relationship Id="rId3" Type="http://schemas.openxmlformats.org/officeDocument/2006/relationships/hyperlink" Target="http://technet.microsoft.com/en-us/sysinternals/bb963901.aspx" TargetMode="External"/><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3" Type="http://schemas.openxmlformats.org/officeDocument/2006/relationships/hyperlink" Target="http://blogs.technet.com/blogfiles/markrussinovich/WindowsLiveWriter/PushingtheLimitsofWindowsHandlesGDIObjec_C315/image_40.png" TargetMode="External"/><Relationship Id="rId2" Type="http://schemas.openxmlformats.org/officeDocument/2006/relationships/notesSlide" Target="../notesSlides/notesSlide41.xml"/><Relationship Id="rId1" Type="http://schemas.openxmlformats.org/officeDocument/2006/relationships/slideLayout" Target="../slideLayouts/slideLayout4.xml"/><Relationship Id="rId4" Type="http://schemas.openxmlformats.org/officeDocument/2006/relationships/image" Target="../media/image43.png"/></Relationships>
</file>

<file path=ppt/slides/_rels/slide42.xml.rels><?xml version="1.0" encoding="UTF-8" standalone="yes"?>
<Relationships xmlns="http://schemas.openxmlformats.org/package/2006/relationships"><Relationship Id="rId3" Type="http://schemas.openxmlformats.org/officeDocument/2006/relationships/hyperlink" Target="http://blogs.technet.com/blogfiles/markrussinovich/WindowsLiveWriter/PushingtheLimitsofWindowsHandlesGDIObjec_C315/image_2.png" TargetMode="External"/><Relationship Id="rId2" Type="http://schemas.openxmlformats.org/officeDocument/2006/relationships/notesSlide" Target="../notesSlides/notesSlide42.xml"/><Relationship Id="rId1" Type="http://schemas.openxmlformats.org/officeDocument/2006/relationships/slideLayout" Target="../slideLayouts/slideLayout4.xml"/><Relationship Id="rId4" Type="http://schemas.openxmlformats.org/officeDocument/2006/relationships/image" Target="../media/image44.png"/></Relationships>
</file>

<file path=ppt/slides/_rels/slide4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43.xml"/><Relationship Id="rId1" Type="http://schemas.openxmlformats.org/officeDocument/2006/relationships/slideLayout" Target="../slideLayouts/slideLayout4.xml"/><Relationship Id="rId5" Type="http://schemas.openxmlformats.org/officeDocument/2006/relationships/image" Target="../media/image46.png"/><Relationship Id="rId4" Type="http://schemas.openxmlformats.org/officeDocument/2006/relationships/hyperlink" Target="http://blogs.technet.com/blogfiles/markrussinovich/WindowsLiveWriter/PushingtheLimitsofWindowsHandlesGDIObjec_C315/image_20.png" TargetMode="External"/></Relationships>
</file>

<file path=ppt/slides/_rels/slide44.xml.rels><?xml version="1.0" encoding="UTF-8" standalone="yes"?>
<Relationships xmlns="http://schemas.openxmlformats.org/package/2006/relationships"><Relationship Id="rId3" Type="http://schemas.openxmlformats.org/officeDocument/2006/relationships/hyperlink" Target="http://blogs.technet.com/blogfiles/markrussinovich/WindowsLiveWriter/PushingtheLimitsofWindowsHandlesGDIObjec_C315/image_44.png" TargetMode="External"/><Relationship Id="rId2" Type="http://schemas.openxmlformats.org/officeDocument/2006/relationships/notesSlide" Target="../notesSlides/notesSlide44.xml"/><Relationship Id="rId1" Type="http://schemas.openxmlformats.org/officeDocument/2006/relationships/slideLayout" Target="../slideLayouts/slideLayout4.xml"/><Relationship Id="rId4" Type="http://schemas.openxmlformats.org/officeDocument/2006/relationships/image" Target="../media/image47.png"/></Relationships>
</file>

<file path=ppt/slides/_rels/slide45.xml.rels><?xml version="1.0" encoding="UTF-8" standalone="yes"?>
<Relationships xmlns="http://schemas.openxmlformats.org/package/2006/relationships"><Relationship Id="rId3" Type="http://schemas.openxmlformats.org/officeDocument/2006/relationships/hyperlink" Target="http://blogs.technet.com/blogfiles/markrussinovich/WindowsLiveWriter/PushingtheLimitsofWindowsHandlesGDIObjec_C315/image_34.png" TargetMode="External"/><Relationship Id="rId2" Type="http://schemas.openxmlformats.org/officeDocument/2006/relationships/notesSlide" Target="../notesSlides/notesSlide45.xml"/><Relationship Id="rId1" Type="http://schemas.openxmlformats.org/officeDocument/2006/relationships/slideLayout" Target="../slideLayouts/slideLayout4.xml"/><Relationship Id="rId4" Type="http://schemas.openxmlformats.org/officeDocument/2006/relationships/image" Target="../media/image48.png"/></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15.xml"/></Relationships>
</file>

<file path=ppt/slides/_rels/slide48.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47.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hyperlink" Target="http://blogs.technet.com/blogfiles/markrussinovich/WindowsLiveWriter/PushingtheLimitsVIrtualMemory_F6E0/image_20.png" TargetMode="External"/><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11.png"/><Relationship Id="rId5" Type="http://schemas.openxmlformats.org/officeDocument/2006/relationships/hyperlink" Target="http://blogs.technet.com/blogfiles/markrussinovich/WindowsLiveWriter/PushingtheLimitsVIrtualMemory_F6E0/image_10.png" TargetMode="Externa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484178642"/>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Looking at a Process Address Space</a:t>
            </a:r>
            <a:endParaRPr lang="en-US" dirty="0"/>
          </a:p>
        </p:txBody>
      </p:sp>
      <p:sp>
        <p:nvSpPr>
          <p:cNvPr id="3" name="Content Placeholder 2"/>
          <p:cNvSpPr>
            <a:spLocks noGrp="1"/>
          </p:cNvSpPr>
          <p:nvPr>
            <p:ph idx="1"/>
          </p:nvPr>
        </p:nvSpPr>
        <p:spPr/>
        <p:txBody>
          <a:bodyPr/>
          <a:lstStyle/>
          <a:p>
            <a:r>
              <a:rPr lang="en-US" dirty="0" err="1" smtClean="0"/>
              <a:t>Sysinternals</a:t>
            </a:r>
            <a:r>
              <a:rPr lang="en-US" dirty="0" smtClean="0"/>
              <a:t> </a:t>
            </a:r>
            <a:r>
              <a:rPr lang="en-US" dirty="0" err="1" smtClean="0"/>
              <a:t>VMMap</a:t>
            </a:r>
            <a:r>
              <a:rPr lang="en-US" dirty="0" smtClean="0"/>
              <a:t> utility shows address-space usage</a:t>
            </a:r>
            <a:endParaRPr lang="en-US" dirty="0"/>
          </a:p>
        </p:txBody>
      </p:sp>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057400" y="2438400"/>
            <a:ext cx="4622470" cy="3429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811752672"/>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Tracking Process Commit Usage</a:t>
            </a:r>
            <a:endParaRPr lang="en-US" dirty="0"/>
          </a:p>
        </p:txBody>
      </p:sp>
      <p:sp>
        <p:nvSpPr>
          <p:cNvPr id="3" name="Content Placeholder 2"/>
          <p:cNvSpPr>
            <a:spLocks noGrp="1"/>
          </p:cNvSpPr>
          <p:nvPr>
            <p:ph idx="1"/>
          </p:nvPr>
        </p:nvSpPr>
        <p:spPr>
          <a:xfrm>
            <a:off x="381000" y="990600"/>
            <a:ext cx="8382000" cy="4561205"/>
          </a:xfrm>
        </p:spPr>
        <p:txBody>
          <a:bodyPr/>
          <a:lstStyle/>
          <a:p>
            <a:r>
              <a:rPr lang="en-US" sz="2800" dirty="0" smtClean="0"/>
              <a:t>Most virtual memory problems are due to a process leaking private committed memory</a:t>
            </a:r>
          </a:p>
          <a:p>
            <a:pPr lvl="1"/>
            <a:r>
              <a:rPr lang="en-US" sz="2400" dirty="0" smtClean="0"/>
              <a:t>Heap, GC heap, language heaps (CRT)</a:t>
            </a:r>
          </a:p>
          <a:p>
            <a:pPr lvl="1"/>
            <a:r>
              <a:rPr lang="en-US" sz="2400" dirty="0" err="1" smtClean="0"/>
              <a:t>Testlimit</a:t>
            </a:r>
            <a:r>
              <a:rPr lang="en-US" sz="2400" dirty="0" smtClean="0"/>
              <a:t> -m</a:t>
            </a:r>
          </a:p>
          <a:p>
            <a:r>
              <a:rPr lang="en-US" sz="2800" dirty="0" smtClean="0"/>
              <a:t>Viewing process commit usage:</a:t>
            </a:r>
          </a:p>
          <a:p>
            <a:pPr lvl="1"/>
            <a:r>
              <a:rPr lang="en-US" sz="2400" dirty="0" smtClean="0"/>
              <a:t>Private Bytes </a:t>
            </a:r>
            <a:r>
              <a:rPr lang="en-US" sz="2400" dirty="0" err="1" smtClean="0"/>
              <a:t>perf</a:t>
            </a:r>
            <a:r>
              <a:rPr lang="en-US" sz="2400" dirty="0" smtClean="0"/>
              <a:t> counter</a:t>
            </a:r>
          </a:p>
          <a:p>
            <a:pPr lvl="1"/>
            <a:r>
              <a:rPr lang="en-US" sz="2400" dirty="0" smtClean="0"/>
              <a:t>Process Explorer’s Private Bytes:</a:t>
            </a:r>
          </a:p>
          <a:p>
            <a:pPr lvl="1"/>
            <a:endParaRPr lang="en-US" sz="2400" dirty="0"/>
          </a:p>
          <a:p>
            <a:pPr marL="517525" lvl="1" indent="0">
              <a:buNone/>
            </a:pPr>
            <a:r>
              <a:rPr lang="en-US" sz="2400" dirty="0" smtClean="0"/>
              <a:t/>
            </a:r>
            <a:br>
              <a:rPr lang="en-US" sz="2400" dirty="0" smtClean="0"/>
            </a:br>
            <a:r>
              <a:rPr lang="en-US" sz="2400" dirty="0" smtClean="0"/>
              <a:t/>
            </a:r>
            <a:br>
              <a:rPr lang="en-US" sz="2400" dirty="0" smtClean="0"/>
            </a:br>
            <a:endParaRPr lang="en-US" sz="2400" dirty="0" smtClean="0"/>
          </a:p>
          <a:p>
            <a:pPr lvl="1"/>
            <a:r>
              <a:rPr lang="en-US" sz="2400" dirty="0" smtClean="0"/>
              <a:t>Before Vista: Task Manager’s Virtual Size</a:t>
            </a:r>
          </a:p>
          <a:p>
            <a:pPr lvl="1"/>
            <a:r>
              <a:rPr lang="en-US" sz="2400" dirty="0" smtClean="0"/>
              <a:t>Vista and later: Task Manager’s Commit Size</a:t>
            </a:r>
            <a:endParaRPr lang="en-US" sz="2400" dirty="0"/>
          </a:p>
        </p:txBody>
      </p:sp>
      <p:pic>
        <p:nvPicPr>
          <p:cNvPr id="9219"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971800" y="3867150"/>
            <a:ext cx="3242245" cy="13906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864479056"/>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System Commit Limit</a:t>
            </a:r>
            <a:endParaRPr lang="en-US" dirty="0"/>
          </a:p>
        </p:txBody>
      </p:sp>
      <p:sp>
        <p:nvSpPr>
          <p:cNvPr id="3" name="Content Placeholder 2"/>
          <p:cNvSpPr>
            <a:spLocks noGrp="1"/>
          </p:cNvSpPr>
          <p:nvPr>
            <p:ph idx="1"/>
          </p:nvPr>
        </p:nvSpPr>
        <p:spPr/>
        <p:txBody>
          <a:bodyPr/>
          <a:lstStyle/>
          <a:p>
            <a:r>
              <a:rPr lang="en-US" dirty="0" smtClean="0"/>
              <a:t>Another virtual memory limit is total virtual memory: system commit limit</a:t>
            </a:r>
          </a:p>
          <a:p>
            <a:pPr lvl="1"/>
            <a:r>
              <a:rPr lang="en-US" dirty="0" smtClean="0"/>
              <a:t>Committed virtual memory must be backed either by physical memory or stored in the paging file</a:t>
            </a:r>
          </a:p>
          <a:p>
            <a:pPr lvl="1"/>
            <a:r>
              <a:rPr lang="en-US" dirty="0" smtClean="0"/>
              <a:t>Sum of (most of) physical memory and paging files</a:t>
            </a:r>
          </a:p>
          <a:p>
            <a:r>
              <a:rPr lang="en-US" dirty="0" smtClean="0"/>
              <a:t>The system commit limit can change</a:t>
            </a:r>
          </a:p>
          <a:p>
            <a:pPr lvl="1"/>
            <a:r>
              <a:rPr lang="en-US" dirty="0" smtClean="0"/>
              <a:t>Default paging file (System Managed):</a:t>
            </a:r>
          </a:p>
          <a:p>
            <a:pPr lvl="2"/>
            <a:r>
              <a:rPr lang="en-US" dirty="0" smtClean="0"/>
              <a:t>Minimum: 1.5x RAM if RAM &lt; 1 GB; RAM otherwise</a:t>
            </a:r>
          </a:p>
          <a:p>
            <a:pPr lvl="2"/>
            <a:r>
              <a:rPr lang="en-US" dirty="0" smtClean="0"/>
              <a:t>Maximum: 3x RAM or 4 GB, whichever is larger</a:t>
            </a:r>
          </a:p>
        </p:txBody>
      </p:sp>
    </p:spTree>
    <p:extLst>
      <p:ext uri="{BB962C8B-B14F-4D97-AF65-F5344CB8AC3E}">
        <p14:creationId xmlns:p14="http://schemas.microsoft.com/office/powerpoint/2010/main" xmlns="" val="1941243745"/>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Viewing the System Commit Limit</a:t>
            </a:r>
            <a:endParaRPr lang="en-US" dirty="0"/>
          </a:p>
        </p:txBody>
      </p:sp>
      <p:sp>
        <p:nvSpPr>
          <p:cNvPr id="3" name="Content Placeholder 2"/>
          <p:cNvSpPr>
            <a:spLocks noGrp="1"/>
          </p:cNvSpPr>
          <p:nvPr>
            <p:ph idx="1"/>
          </p:nvPr>
        </p:nvSpPr>
        <p:spPr>
          <a:xfrm>
            <a:off x="381000" y="990600"/>
            <a:ext cx="8382000" cy="4561205"/>
          </a:xfrm>
        </p:spPr>
        <p:txBody>
          <a:bodyPr/>
          <a:lstStyle/>
          <a:p>
            <a:r>
              <a:rPr lang="en-US" sz="2800" dirty="0"/>
              <a:t>Process Explorer tracks the current commit limit in the System Information window</a:t>
            </a:r>
            <a:r>
              <a:rPr lang="en-US" sz="2800" dirty="0" smtClean="0"/>
              <a:t>:</a:t>
            </a:r>
          </a:p>
          <a:p>
            <a:endParaRPr lang="en-US" sz="2800" dirty="0"/>
          </a:p>
          <a:p>
            <a:endParaRPr lang="en-US" sz="2800" dirty="0" smtClean="0"/>
          </a:p>
          <a:p>
            <a:endParaRPr lang="en-US" sz="2800" dirty="0"/>
          </a:p>
          <a:p>
            <a:r>
              <a:rPr lang="en-US" sz="2800" dirty="0" smtClean="0"/>
              <a:t>Prior to Vista, Task Manager </a:t>
            </a:r>
            <a:br>
              <a:rPr lang="en-US" sz="2800" dirty="0" smtClean="0"/>
            </a:br>
            <a:r>
              <a:rPr lang="en-US" sz="2800" dirty="0" smtClean="0"/>
              <a:t>shows it as “PF Usage”:</a:t>
            </a:r>
          </a:p>
          <a:p>
            <a:endParaRPr lang="en-US" sz="2800" dirty="0" smtClean="0"/>
          </a:p>
          <a:p>
            <a:endParaRPr lang="en-US" sz="2800" dirty="0"/>
          </a:p>
          <a:p>
            <a:r>
              <a:rPr lang="en-US" sz="2800" dirty="0" smtClean="0"/>
              <a:t>Task Manager on Vista and </a:t>
            </a:r>
            <a:br>
              <a:rPr lang="en-US" sz="2800" dirty="0" smtClean="0"/>
            </a:br>
            <a:r>
              <a:rPr lang="en-US" sz="2800" dirty="0" smtClean="0"/>
              <a:t>higher doesn’t show a graph:</a:t>
            </a:r>
            <a:endParaRPr lang="en-US" sz="2800" dirty="0"/>
          </a:p>
        </p:txBody>
      </p:sp>
      <p:pic>
        <p:nvPicPr>
          <p:cNvPr id="4" name="Picture 2" descr="image">
            <a:hlinkClick r:id="rId3"/>
          </p:cNvPr>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2971800" y="2057400"/>
            <a:ext cx="2219325" cy="762000"/>
          </a:xfrm>
          <a:prstGeom prst="rect">
            <a:avLst/>
          </a:prstGeom>
          <a:noFill/>
          <a:extLst>
            <a:ext uri="{909E8E84-426E-40DD-AFC4-6F175D3DCCD1}">
              <a14:hiddenFill xmlns:a14="http://schemas.microsoft.com/office/drawing/2010/main" xmlns="">
                <a:solidFill>
                  <a:srgbClr xmlns:mc="http://schemas.openxmlformats.org/markup-compatibility/2006" val="FFFFFF" mc:Ignorable=""/>
                </a:solidFill>
              </a14:hiddenFill>
            </a:ext>
          </a:extLst>
        </p:spPr>
      </p:pic>
      <p:pic>
        <p:nvPicPr>
          <p:cNvPr id="5" name="Picture 4" descr="image">
            <a:hlinkClick r:id="rId5"/>
          </p:cNvPr>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5029200" y="1676400"/>
            <a:ext cx="2057400" cy="1371601"/>
          </a:xfrm>
          <a:prstGeom prst="rect">
            <a:avLst/>
          </a:prstGeom>
          <a:noFill/>
          <a:extLst>
            <a:ext uri="{909E8E84-426E-40DD-AFC4-6F175D3DCCD1}">
              <a14:hiddenFill xmlns:a14="http://schemas.microsoft.com/office/drawing/2010/main" xmlns="">
                <a:solidFill>
                  <a:srgbClr xmlns:mc="http://schemas.openxmlformats.org/markup-compatibility/2006" val="FFFFFF" mc:Ignorable=""/>
                </a:solidFill>
              </a14:hiddenFill>
            </a:ext>
          </a:extLst>
        </p:spPr>
      </p:pic>
      <p:pic>
        <p:nvPicPr>
          <p:cNvPr id="7170" name="Picture 2" descr="image">
            <a:hlinkClick r:id="rId7"/>
          </p:cNvPr>
          <p:cNvPicPr>
            <a:picLocks noChangeAspect="1" noChangeArrowheads="1"/>
          </p:cNvPicPr>
          <p:nvPr/>
        </p:nvPicPr>
        <p:blipFill>
          <a:blip r:embed="rId8" cstate="print">
            <a:extLst>
              <a:ext uri="{28A0092B-C50C-407E-A947-70E740481C1C}">
                <a14:useLocalDpi xmlns:a14="http://schemas.microsoft.com/office/drawing/2010/main" xmlns="" val="0"/>
              </a:ext>
            </a:extLst>
          </a:blip>
          <a:srcRect/>
          <a:stretch>
            <a:fillRect/>
          </a:stretch>
        </p:blipFill>
        <p:spPr bwMode="auto">
          <a:xfrm>
            <a:off x="5029200" y="3429000"/>
            <a:ext cx="2504451" cy="1638301"/>
          </a:xfrm>
          <a:prstGeom prst="rect">
            <a:avLst/>
          </a:prstGeom>
          <a:noFill/>
          <a:extLst>
            <a:ext uri="{909E8E84-426E-40DD-AFC4-6F175D3DCCD1}">
              <a14:hiddenFill xmlns:a14="http://schemas.microsoft.com/office/drawing/2010/main" xmlns="">
                <a:solidFill>
                  <a:srgbClr xmlns:mc="http://schemas.openxmlformats.org/markup-compatibility/2006" val="FFFFFF" mc:Ignorable=""/>
                </a:solidFill>
              </a14:hiddenFill>
            </a:ext>
          </a:extLst>
        </p:spPr>
      </p:pic>
      <p:pic>
        <p:nvPicPr>
          <p:cNvPr id="7172" name="Picture 4" descr="image">
            <a:hlinkClick r:id="rId9"/>
          </p:cNvPr>
          <p:cNvPicPr>
            <a:picLocks noChangeAspect="1" noChangeArrowheads="1"/>
          </p:cNvPicPr>
          <p:nvPr/>
        </p:nvPicPr>
        <p:blipFill>
          <a:blip r:embed="rId10" cstate="print">
            <a:extLst>
              <a:ext uri="{28A0092B-C50C-407E-A947-70E740481C1C}">
                <a14:useLocalDpi xmlns:a14="http://schemas.microsoft.com/office/drawing/2010/main" xmlns="" val="0"/>
              </a:ext>
            </a:extLst>
          </a:blip>
          <a:srcRect/>
          <a:stretch>
            <a:fillRect/>
          </a:stretch>
        </p:blipFill>
        <p:spPr bwMode="auto">
          <a:xfrm>
            <a:off x="5029200" y="5257800"/>
            <a:ext cx="1752600" cy="990601"/>
          </a:xfrm>
          <a:prstGeom prst="rect">
            <a:avLst/>
          </a:prstGeom>
          <a:noFill/>
          <a:extLst>
            <a:ext uri="{909E8E84-426E-40DD-AFC4-6F175D3DCCD1}">
              <a14:hiddenFill xmlns:a14="http://schemas.microsoft.com/office/drawing/2010/main" xmlns="">
                <a:solidFill>
                  <a:srgbClr xmlns:mc="http://schemas.openxmlformats.org/markup-compatibility/2006" val="FFFFFF" mc:Ignorable=""/>
                </a:solidFill>
              </a14:hiddenFill>
            </a:ext>
          </a:extLst>
        </p:spPr>
      </p:pic>
      <p:pic>
        <p:nvPicPr>
          <p:cNvPr id="1027" name="Picture 3"/>
          <p:cNvPicPr>
            <a:picLocks noChangeAspect="1" noChangeArrowheads="1"/>
          </p:cNvPicPr>
          <p:nvPr/>
        </p:nvPicPr>
        <p:blipFill>
          <a:blip r:embed="rId11" cstate="print">
            <a:extLst>
              <a:ext uri="{28A0092B-C50C-407E-A947-70E740481C1C}">
                <a14:useLocalDpi xmlns:a14="http://schemas.microsoft.com/office/drawing/2010/main" xmlns="" val="0"/>
              </a:ext>
            </a:extLst>
          </a:blip>
          <a:srcRect/>
          <a:stretch>
            <a:fillRect/>
          </a:stretch>
        </p:blipFill>
        <p:spPr bwMode="auto">
          <a:xfrm>
            <a:off x="6858000" y="4953000"/>
            <a:ext cx="2039471"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4069743497"/>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Exhausting the System Commit Limit</a:t>
            </a:r>
            <a:endParaRPr lang="en-US" dirty="0"/>
          </a:p>
        </p:txBody>
      </p:sp>
      <p:sp>
        <p:nvSpPr>
          <p:cNvPr id="3" name="Content Placeholder 2"/>
          <p:cNvSpPr>
            <a:spLocks noGrp="1"/>
          </p:cNvSpPr>
          <p:nvPr>
            <p:ph idx="1"/>
          </p:nvPr>
        </p:nvSpPr>
        <p:spPr>
          <a:xfrm>
            <a:off x="381000" y="1153795"/>
            <a:ext cx="8382000" cy="4561205"/>
          </a:xfrm>
        </p:spPr>
        <p:txBody>
          <a:bodyPr/>
          <a:lstStyle/>
          <a:p>
            <a:r>
              <a:rPr lang="en-US" dirty="0" smtClean="0"/>
              <a:t>64-bit </a:t>
            </a:r>
            <a:r>
              <a:rPr lang="en-US" dirty="0" err="1" smtClean="0"/>
              <a:t>Testlimit</a:t>
            </a:r>
            <a:r>
              <a:rPr lang="en-US" dirty="0" smtClean="0"/>
              <a:t> -m (committed memory) will exhaust the system commit limit before its address space:</a:t>
            </a:r>
          </a:p>
          <a:p>
            <a:endParaRPr lang="en-US" dirty="0"/>
          </a:p>
          <a:p>
            <a:endParaRPr lang="en-US" dirty="0" smtClean="0"/>
          </a:p>
          <a:p>
            <a:endParaRPr lang="en-US" dirty="0"/>
          </a:p>
          <a:p>
            <a:endParaRPr lang="en-US" dirty="0" smtClean="0"/>
          </a:p>
          <a:p>
            <a:endParaRPr lang="en-US" dirty="0" smtClean="0"/>
          </a:p>
          <a:p>
            <a:r>
              <a:rPr lang="en-US" dirty="0"/>
              <a:t>You can </a:t>
            </a:r>
            <a:r>
              <a:rPr lang="en-US" dirty="0" smtClean="0"/>
              <a:t>increase </a:t>
            </a:r>
            <a:r>
              <a:rPr lang="en-US" dirty="0"/>
              <a:t>the System commit limit by adding RAM or increasing the </a:t>
            </a:r>
            <a:r>
              <a:rPr lang="en-US" dirty="0" err="1"/>
              <a:t>pagefile</a:t>
            </a:r>
            <a:r>
              <a:rPr lang="en-US"/>
              <a:t> </a:t>
            </a:r>
            <a:r>
              <a:rPr lang="en-US" smtClean="0"/>
              <a:t>size</a:t>
            </a:r>
            <a:endParaRPr lang="en-US" dirty="0" smtClean="0"/>
          </a:p>
        </p:txBody>
      </p:sp>
      <p:pic>
        <p:nvPicPr>
          <p:cNvPr id="8194" name="Picture 2" descr="image">
            <a:hlinkClick r:id="rId3"/>
          </p:cNvPr>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1524000" y="2667000"/>
            <a:ext cx="4295110" cy="2333625"/>
          </a:xfrm>
          <a:prstGeom prst="rect">
            <a:avLst/>
          </a:prstGeom>
          <a:noFill/>
          <a:extLst>
            <a:ext uri="{909E8E84-426E-40DD-AFC4-6F175D3DCCD1}">
              <a14:hiddenFill xmlns:a14="http://schemas.microsoft.com/office/drawing/2010/main" xmlns="">
                <a:solidFill>
                  <a:srgbClr xmlns:mc="http://schemas.openxmlformats.org/markup-compatibility/2006" val="FFFFFF" mc:Ignorable=""/>
                </a:solidFill>
              </a14:hiddenFill>
            </a:ext>
          </a:extLst>
        </p:spPr>
      </p:pic>
      <p:pic>
        <p:nvPicPr>
          <p:cNvPr id="8196" name="Picture 4" descr="image">
            <a:hlinkClick r:id="rId5"/>
          </p:cNvPr>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4114800" y="2438400"/>
            <a:ext cx="2819400" cy="1483298"/>
          </a:xfrm>
          <a:prstGeom prst="rect">
            <a:avLst/>
          </a:prstGeom>
          <a:noFill/>
          <a:extLst>
            <a:ext uri="{909E8E84-426E-40DD-AFC4-6F175D3DCCD1}">
              <a14:hiddenFill xmlns:a14="http://schemas.microsoft.com/office/drawing/2010/main" xmlns="">
                <a:solidFill>
                  <a:srgbClr xmlns:mc="http://schemas.openxmlformats.org/markup-compatibility/2006" val="FFFFFF" mc:Ignorable=""/>
                </a:solidFill>
              </a14:hiddenFill>
            </a:ext>
          </a:extLst>
        </p:spPr>
      </p:pic>
    </p:spTree>
    <p:extLst>
      <p:ext uri="{BB962C8B-B14F-4D97-AF65-F5344CB8AC3E}">
        <p14:creationId xmlns:p14="http://schemas.microsoft.com/office/powerpoint/2010/main" xmlns="" val="1809524618"/>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Sizing the Paging File</a:t>
            </a:r>
            <a:endParaRPr lang="en-US" dirty="0"/>
          </a:p>
        </p:txBody>
      </p:sp>
      <p:sp>
        <p:nvSpPr>
          <p:cNvPr id="3" name="Content Placeholder 2"/>
          <p:cNvSpPr>
            <a:spLocks noGrp="1"/>
          </p:cNvSpPr>
          <p:nvPr>
            <p:ph idx="1"/>
          </p:nvPr>
        </p:nvSpPr>
        <p:spPr>
          <a:xfrm>
            <a:off x="381000" y="990600"/>
            <a:ext cx="8382000" cy="4561205"/>
          </a:xfrm>
        </p:spPr>
        <p:txBody>
          <a:bodyPr/>
          <a:lstStyle/>
          <a:p>
            <a:r>
              <a:rPr lang="en-US" sz="2800" dirty="0" smtClean="0"/>
              <a:t>Many recommendations use a formula based on RAM (1.5x, 2x, etc.)</a:t>
            </a:r>
          </a:p>
          <a:p>
            <a:pPr lvl="1"/>
            <a:r>
              <a:rPr lang="en-US" sz="2400" dirty="0" smtClean="0"/>
              <a:t>Actually, the more RAM, the smaller the paging file needed</a:t>
            </a:r>
          </a:p>
          <a:p>
            <a:r>
              <a:rPr lang="en-US" sz="2800" dirty="0" smtClean="0"/>
              <a:t>Should be based on workload usage of committed virtual memory</a:t>
            </a:r>
          </a:p>
          <a:p>
            <a:r>
              <a:rPr lang="en-US" sz="2800" dirty="0" smtClean="0"/>
              <a:t>Look at commit after workload</a:t>
            </a:r>
            <a:br>
              <a:rPr lang="en-US" sz="2800" dirty="0" smtClean="0"/>
            </a:br>
            <a:r>
              <a:rPr lang="en-US" sz="2800" dirty="0" smtClean="0"/>
              <a:t>has run</a:t>
            </a:r>
          </a:p>
          <a:p>
            <a:pPr lvl="1"/>
            <a:r>
              <a:rPr lang="en-US" sz="2400" dirty="0" smtClean="0"/>
              <a:t>Pre-Vista: Task Manager</a:t>
            </a:r>
          </a:p>
          <a:p>
            <a:pPr lvl="1"/>
            <a:r>
              <a:rPr lang="en-US" sz="2400" dirty="0" smtClean="0"/>
              <a:t>Vista+: Process Explorer</a:t>
            </a:r>
          </a:p>
          <a:p>
            <a:pPr lvl="1"/>
            <a:r>
              <a:rPr lang="en-US" sz="2400" dirty="0" smtClean="0"/>
              <a:t>Apply a formula to that to </a:t>
            </a:r>
            <a:br>
              <a:rPr lang="en-US" sz="2400" dirty="0" smtClean="0"/>
            </a:br>
            <a:r>
              <a:rPr lang="en-US" sz="2400" dirty="0" smtClean="0"/>
              <a:t>give buffer (1.5x or 2x)</a:t>
            </a:r>
          </a:p>
          <a:p>
            <a:pPr lvl="1"/>
            <a:r>
              <a:rPr lang="en-US" sz="2400" dirty="0" smtClean="0"/>
              <a:t>Make sure it’s big enough</a:t>
            </a:r>
            <a:br>
              <a:rPr lang="en-US" sz="2400" dirty="0" smtClean="0"/>
            </a:br>
            <a:r>
              <a:rPr lang="en-US" sz="2400" dirty="0" smtClean="0"/>
              <a:t> to hold a crash dump</a:t>
            </a:r>
          </a:p>
        </p:txBody>
      </p:sp>
      <p:grpSp>
        <p:nvGrpSpPr>
          <p:cNvPr id="4" name="Group 3"/>
          <p:cNvGrpSpPr/>
          <p:nvPr/>
        </p:nvGrpSpPr>
        <p:grpSpPr>
          <a:xfrm>
            <a:off x="4876800" y="4343400"/>
            <a:ext cx="2457449" cy="1600200"/>
            <a:chOff x="685800" y="3886200"/>
            <a:chExt cx="2171698" cy="1447800"/>
          </a:xfrm>
        </p:grpSpPr>
        <p:pic>
          <p:nvPicPr>
            <p:cNvPr id="11266" name="Picture 2" descr="image">
              <a:hlinkClick r:id="rId3"/>
            </p:cNvPr>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685800" y="3886200"/>
              <a:ext cx="2171698" cy="1447800"/>
            </a:xfrm>
            <a:prstGeom prst="rect">
              <a:avLst/>
            </a:prstGeom>
            <a:noFill/>
            <a:extLst>
              <a:ext uri="{909E8E84-426E-40DD-AFC4-6F175D3DCCD1}">
                <a14:hiddenFill xmlns:a14="http://schemas.microsoft.com/office/drawing/2010/main" xmlns="">
                  <a:solidFill>
                    <a:srgbClr xmlns:mc="http://schemas.openxmlformats.org/markup-compatibility/2006" val="FFFFFF" mc:Ignorable=""/>
                  </a:solidFill>
                </a14:hiddenFill>
              </a:ext>
            </a:extLst>
          </p:spPr>
        </p:pic>
        <p:sp>
          <p:nvSpPr>
            <p:cNvPr id="5" name="Rectangle 4"/>
            <p:cNvSpPr/>
            <p:nvPr/>
          </p:nvSpPr>
          <p:spPr bwMode="auto">
            <a:xfrm>
              <a:off x="685800" y="4495800"/>
              <a:ext cx="1981200" cy="228600"/>
            </a:xfrm>
            <a:prstGeom prst="rect">
              <a:avLst/>
            </a:prstGeom>
            <a:noFill/>
            <a:ln w="34925" cmpd="sng">
              <a:solidFill>
                <a:schemeClr val="accent6"/>
              </a:solidFill>
              <a:headEnd type="none" w="med" len="med"/>
              <a:tailEnd type="none" w="med" len="med"/>
            </a:ln>
            <a:effectLst/>
            <a:scene3d>
              <a:camera prst="orthographicFront" fov="0">
                <a:rot lat="0" lon="0" rev="0"/>
              </a:camera>
              <a:lightRig rig="glow" dir="t">
                <a:rot lat="0" lon="0" rev="6360000"/>
              </a:lightRig>
            </a:scene3d>
            <a:sp3d contourW="1000"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grpSp>
      <p:pic>
        <p:nvPicPr>
          <p:cNvPr id="11268" name="Picture 4" descr="image">
            <a:hlinkClick r:id="rId5"/>
          </p:cNvPr>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5562600" y="2895600"/>
            <a:ext cx="3308117" cy="1816458"/>
          </a:xfrm>
          <a:prstGeom prst="rect">
            <a:avLst/>
          </a:prstGeom>
          <a:noFill/>
          <a:extLst>
            <a:ext uri="{909E8E84-426E-40DD-AFC4-6F175D3DCCD1}">
              <a14:hiddenFill xmlns:a14="http://schemas.microsoft.com/office/drawing/2010/main" xmlns="">
                <a:solidFill>
                  <a:srgbClr xmlns:mc="http://schemas.openxmlformats.org/markup-compatibility/2006" val="FFFFFF" mc:Ignorable=""/>
                </a:solidFill>
              </a14:hiddenFill>
            </a:ext>
          </a:extLst>
        </p:spPr>
      </p:pic>
    </p:spTree>
    <p:extLst>
      <p:ext uri="{BB962C8B-B14F-4D97-AF65-F5344CB8AC3E}">
        <p14:creationId xmlns:p14="http://schemas.microsoft.com/office/powerpoint/2010/main" xmlns="" val="2173200245"/>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bwMode="blackGray">
          <a:xfrm>
            <a:off x="-19493" y="1905000"/>
            <a:ext cx="6400800" cy="466928"/>
          </a:xfrm>
          <a:prstGeom prst="rect">
            <a:avLst/>
          </a:prstGeom>
          <a:gradFill flip="none" rotWithShape="1">
            <a:gsLst>
              <a:gs pos="0">
                <a:schemeClr val="accent1">
                  <a:tint val="66000"/>
                  <a:satMod val="160000"/>
                  <a:alpha val="70000"/>
                </a:schemeClr>
              </a:gs>
              <a:gs pos="100000">
                <a:schemeClr val="accent1">
                  <a:alpha val="70000"/>
                </a:schemeClr>
              </a:gs>
            </a:gsLst>
            <a:lin ang="5400000" scaled="1"/>
            <a:tileRect/>
          </a:gradFill>
          <a:ln>
            <a:noFill/>
            <a:headEnd type="none" w="med" len="med"/>
            <a:tailEnd type="none" w="med" len="med"/>
          </a:ln>
          <a:effectLst/>
          <a:scene3d>
            <a:camera prst="orthographicFront">
              <a:rot lat="0" lon="0" rev="0"/>
            </a:camera>
            <a:lightRig rig="contrasting" dir="t">
              <a:rot lat="0" lon="0" rev="7800000"/>
            </a:lightRig>
          </a:scene3d>
          <a:sp3d>
            <a:bevelT w="139700" h="139700"/>
          </a:sp3d>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solidFill>
                <a:schemeClr val="tx1"/>
              </a:solidFill>
              <a:effectLst>
                <a:outerShdw blurRad="38100" dist="38100" dir="2700000" algn="tl">
                  <a:srgbClr val="000000">
                    <a:alpha val="43137"/>
                  </a:srgbClr>
                </a:outerShdw>
              </a:effectLst>
            </a:endParaRPr>
          </a:p>
        </p:txBody>
      </p:sp>
      <p:sp>
        <p:nvSpPr>
          <p:cNvPr id="907266" name="Rectangle 2"/>
          <p:cNvSpPr>
            <a:spLocks noGrp="1" noChangeArrowheads="1"/>
          </p:cNvSpPr>
          <p:nvPr>
            <p:ph type="title"/>
          </p:nvPr>
        </p:nvSpPr>
        <p:spPr/>
        <p:txBody>
          <a:bodyPr/>
          <a:lstStyle/>
          <a:p>
            <a:r>
              <a:rPr lang="en-US" smtClean="0"/>
              <a:t>Outline</a:t>
            </a:r>
            <a:endParaRPr lang="en-US"/>
          </a:p>
        </p:txBody>
      </p:sp>
      <p:sp>
        <p:nvSpPr>
          <p:cNvPr id="907267" name="Rectangle 3"/>
          <p:cNvSpPr>
            <a:spLocks noGrp="1" noChangeArrowheads="1"/>
          </p:cNvSpPr>
          <p:nvPr>
            <p:ph idx="1"/>
          </p:nvPr>
        </p:nvSpPr>
        <p:spPr>
          <a:xfrm>
            <a:off x="381000" y="1412875"/>
            <a:ext cx="8382000" cy="2757678"/>
          </a:xfrm>
        </p:spPr>
        <p:txBody>
          <a:bodyPr/>
          <a:lstStyle/>
          <a:p>
            <a:r>
              <a:rPr lang="en-US" dirty="0" smtClean="0">
                <a:solidFill>
                  <a:schemeClr val="accent1"/>
                </a:solidFill>
              </a:rPr>
              <a:t>Virtual Memory</a:t>
            </a:r>
          </a:p>
          <a:p>
            <a:r>
              <a:rPr lang="en-US" dirty="0" smtClean="0">
                <a:solidFill>
                  <a:schemeClr val="bg2"/>
                </a:solidFill>
              </a:rPr>
              <a:t>Physical Memory</a:t>
            </a:r>
          </a:p>
          <a:p>
            <a:r>
              <a:rPr lang="en-US" dirty="0" smtClean="0"/>
              <a:t>Paged and </a:t>
            </a:r>
            <a:r>
              <a:rPr lang="en-US" dirty="0" err="1" smtClean="0"/>
              <a:t>Nonpaged</a:t>
            </a:r>
            <a:r>
              <a:rPr lang="en-US" dirty="0" smtClean="0"/>
              <a:t> Pool</a:t>
            </a:r>
          </a:p>
          <a:p>
            <a:r>
              <a:rPr lang="en-US" dirty="0" smtClean="0"/>
              <a:t>Processes and Threads</a:t>
            </a:r>
          </a:p>
          <a:p>
            <a:r>
              <a:rPr lang="en-US" dirty="0" smtClean="0"/>
              <a:t>Handles</a:t>
            </a:r>
          </a:p>
          <a:p>
            <a:endParaRPr lang="en-US" dirty="0" smtClean="0"/>
          </a:p>
        </p:txBody>
      </p:sp>
    </p:spTree>
    <p:extLst>
      <p:ext uri="{BB962C8B-B14F-4D97-AF65-F5344CB8AC3E}">
        <p14:creationId xmlns:p14="http://schemas.microsoft.com/office/powerpoint/2010/main" xmlns="" val="4030389867"/>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smtClean="0"/>
              <a:t>Windows Physical Memory Limits</a:t>
            </a:r>
            <a:endParaRPr lang="en-US" dirty="0"/>
          </a:p>
        </p:txBody>
      </p:sp>
      <p:sp>
        <p:nvSpPr>
          <p:cNvPr id="3" name="Content Placeholder 2"/>
          <p:cNvSpPr>
            <a:spLocks noGrp="1"/>
          </p:cNvSpPr>
          <p:nvPr>
            <p:ph idx="1"/>
          </p:nvPr>
        </p:nvSpPr>
        <p:spPr/>
        <p:txBody>
          <a:bodyPr/>
          <a:lstStyle/>
          <a:p>
            <a:r>
              <a:rPr lang="en-US" dirty="0" smtClean="0"/>
              <a:t>The amount of physical memory Windows will use depends on:</a:t>
            </a:r>
          </a:p>
          <a:p>
            <a:pPr lvl="1"/>
            <a:r>
              <a:rPr lang="en-US" dirty="0" smtClean="0"/>
              <a:t>SKU licensing</a:t>
            </a:r>
          </a:p>
          <a:p>
            <a:pPr lvl="1"/>
            <a:r>
              <a:rPr lang="en-US" dirty="0" smtClean="0"/>
              <a:t>32-bit </a:t>
            </a:r>
            <a:r>
              <a:rPr lang="en-US" dirty="0" err="1" smtClean="0"/>
              <a:t>vs</a:t>
            </a:r>
            <a:r>
              <a:rPr lang="en-US" dirty="0" smtClean="0"/>
              <a:t> 64-bit</a:t>
            </a:r>
          </a:p>
          <a:p>
            <a:pPr lvl="1"/>
            <a:r>
              <a:rPr lang="en-US" dirty="0" smtClean="0"/>
              <a:t>Tested systems</a:t>
            </a:r>
          </a:p>
          <a:p>
            <a:pPr lvl="1"/>
            <a:r>
              <a:rPr lang="en-US" dirty="0" smtClean="0"/>
              <a:t>Kernel address space</a:t>
            </a:r>
          </a:p>
          <a:p>
            <a:r>
              <a:rPr lang="en-US" dirty="0" smtClean="0"/>
              <a:t>See “Memory Limits for Windows Releases” for a complete list:</a:t>
            </a:r>
          </a:p>
          <a:p>
            <a:pPr lvl="1"/>
            <a:r>
              <a:rPr lang="en-US" dirty="0" smtClean="0">
                <a:hlinkClick r:id="rId3"/>
              </a:rPr>
              <a:t>http</a:t>
            </a:r>
            <a:r>
              <a:rPr lang="en-US" dirty="0">
                <a:hlinkClick r:id="rId3"/>
              </a:rPr>
              <a:t>://msdn.microsoft.com/en-us/library/aa366778(VS.85).</a:t>
            </a:r>
            <a:r>
              <a:rPr lang="en-US" dirty="0" smtClean="0">
                <a:hlinkClick r:id="rId3"/>
              </a:rPr>
              <a:t>aspx</a:t>
            </a:r>
            <a:r>
              <a:rPr lang="en-US" dirty="0" smtClean="0"/>
              <a:t> </a:t>
            </a:r>
          </a:p>
          <a:p>
            <a:endParaRPr lang="en-US" dirty="0" smtClean="0"/>
          </a:p>
          <a:p>
            <a:endParaRPr lang="en-US" dirty="0"/>
          </a:p>
        </p:txBody>
      </p:sp>
    </p:spTree>
    <p:extLst>
      <p:ext uri="{BB962C8B-B14F-4D97-AF65-F5344CB8AC3E}">
        <p14:creationId xmlns:p14="http://schemas.microsoft.com/office/powerpoint/2010/main" xmlns="" val="266248223"/>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Physical Memory on 64-bit Systems</a:t>
            </a:r>
            <a:endParaRPr lang="en-US" dirty="0"/>
          </a:p>
        </p:txBody>
      </p:sp>
      <p:sp>
        <p:nvSpPr>
          <p:cNvPr id="3" name="Content Placeholder 2"/>
          <p:cNvSpPr>
            <a:spLocks noGrp="1"/>
          </p:cNvSpPr>
          <p:nvPr>
            <p:ph idx="1"/>
          </p:nvPr>
        </p:nvSpPr>
        <p:spPr/>
        <p:txBody>
          <a:bodyPr/>
          <a:lstStyle/>
          <a:p>
            <a:pPr marL="396875" lvl="1">
              <a:buSzTx/>
              <a:buBlip>
                <a:blip r:embed="rId3"/>
              </a:buBlip>
            </a:pPr>
            <a:r>
              <a:rPr lang="en-US" sz="3200" dirty="0" smtClean="0"/>
              <a:t>Kernel </a:t>
            </a:r>
            <a:r>
              <a:rPr lang="en-US" sz="3200" dirty="0"/>
              <a:t>address space </a:t>
            </a:r>
            <a:r>
              <a:rPr lang="en-US" sz="3200" dirty="0" smtClean="0"/>
              <a:t>limits </a:t>
            </a:r>
            <a:r>
              <a:rPr lang="en-US" sz="3200" dirty="0"/>
              <a:t>it to </a:t>
            </a:r>
            <a:r>
              <a:rPr lang="en-US" sz="3200" dirty="0" smtClean="0"/>
              <a:t/>
            </a:r>
            <a:br>
              <a:rPr lang="en-US" sz="3200" dirty="0" smtClean="0"/>
            </a:br>
            <a:r>
              <a:rPr lang="en-US" sz="3200" dirty="0" smtClean="0"/>
              <a:t>2 </a:t>
            </a:r>
            <a:r>
              <a:rPr lang="en-US" sz="3200" dirty="0"/>
              <a:t>PB (Petabytes)</a:t>
            </a:r>
          </a:p>
          <a:p>
            <a:r>
              <a:rPr lang="en-US" dirty="0" smtClean="0"/>
              <a:t>x64 page table </a:t>
            </a:r>
            <a:r>
              <a:rPr lang="en-US" dirty="0"/>
              <a:t>structures </a:t>
            </a:r>
            <a:r>
              <a:rPr lang="en-US" dirty="0" smtClean="0"/>
              <a:t>limit physical memory to 48-bits  physical addressing (256 TB)</a:t>
            </a:r>
          </a:p>
          <a:p>
            <a:r>
              <a:rPr lang="en-US" dirty="0" smtClean="0"/>
              <a:t>Current x64 hardware supports up to 1 TB</a:t>
            </a:r>
          </a:p>
          <a:p>
            <a:pPr>
              <a:buNone/>
            </a:pPr>
            <a:endParaRPr lang="en-US" dirty="0"/>
          </a:p>
        </p:txBody>
      </p:sp>
    </p:spTree>
    <p:extLst>
      <p:ext uri="{BB962C8B-B14F-4D97-AF65-F5344CB8AC3E}">
        <p14:creationId xmlns:p14="http://schemas.microsoft.com/office/powerpoint/2010/main" xmlns="" val="2530537330"/>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64-Bit Server</a:t>
            </a:r>
            <a:endParaRPr lang="en-US" dirty="0"/>
          </a:p>
        </p:txBody>
      </p:sp>
      <p:sp>
        <p:nvSpPr>
          <p:cNvPr id="3" name="Content Placeholder 2"/>
          <p:cNvSpPr>
            <a:spLocks noGrp="1"/>
          </p:cNvSpPr>
          <p:nvPr>
            <p:ph idx="1"/>
          </p:nvPr>
        </p:nvSpPr>
        <p:spPr>
          <a:xfrm>
            <a:off x="228600" y="1143000"/>
            <a:ext cx="8839200" cy="4561205"/>
          </a:xfrm>
        </p:spPr>
        <p:txBody>
          <a:bodyPr/>
          <a:lstStyle/>
          <a:p>
            <a:r>
              <a:rPr lang="en-US" sz="2800" dirty="0" smtClean="0"/>
              <a:t>Current Windows Server limits:</a:t>
            </a:r>
          </a:p>
          <a:p>
            <a:pPr lvl="1"/>
            <a:r>
              <a:rPr lang="en-US" sz="2400" dirty="0" smtClean="0"/>
              <a:t>Windows Server 2003: 16 GB (Standard) – 2 TB (Datacenter)</a:t>
            </a:r>
          </a:p>
          <a:p>
            <a:pPr lvl="1"/>
            <a:r>
              <a:rPr lang="en-US" sz="2400" dirty="0" smtClean="0"/>
              <a:t>Windows Server 2008: 32 GB (Standard) – 2 TB (Datacenter)</a:t>
            </a:r>
          </a:p>
          <a:p>
            <a:pPr lvl="1"/>
            <a:r>
              <a:rPr lang="en-US" sz="2400" dirty="0" smtClean="0"/>
              <a:t>Windows Server 2008R2: 8 GB (Foundation) – 2 TB (Datacenter)</a:t>
            </a:r>
          </a:p>
          <a:p>
            <a:r>
              <a:rPr lang="en-US" sz="2800" dirty="0" smtClean="0"/>
              <a:t>For Datacenter Edition, the limit is based on SKU and hardware testing</a:t>
            </a:r>
          </a:p>
          <a:p>
            <a:pPr lvl="1"/>
            <a:r>
              <a:rPr lang="en-US" sz="2400" dirty="0" smtClean="0"/>
              <a:t>We won’t support what we can’t test</a:t>
            </a:r>
          </a:p>
          <a:p>
            <a:pPr lvl="1"/>
            <a:r>
              <a:rPr lang="en-US" sz="2400" dirty="0" smtClean="0"/>
              <a:t>Limits have gone up even for a particular release of Windows because of access to larger machines</a:t>
            </a:r>
          </a:p>
          <a:p>
            <a:pPr lvl="1"/>
            <a:r>
              <a:rPr lang="en-US" sz="2400" dirty="0" smtClean="0"/>
              <a:t>Datacenter Edition maxes out all licensing, </a:t>
            </a:r>
            <a:r>
              <a:rPr lang="en-US" sz="2400" dirty="0" smtClean="0"/>
              <a:t/>
            </a:r>
            <a:br>
              <a:rPr lang="en-US" sz="2400" dirty="0" smtClean="0"/>
            </a:br>
            <a:r>
              <a:rPr lang="en-US" sz="2400" dirty="0" smtClean="0"/>
              <a:t>including </a:t>
            </a:r>
            <a:r>
              <a:rPr lang="en-US" sz="2400" dirty="0" smtClean="0"/>
              <a:t>memory</a:t>
            </a:r>
          </a:p>
        </p:txBody>
      </p:sp>
    </p:spTree>
    <p:extLst>
      <p:ext uri="{BB962C8B-B14F-4D97-AF65-F5344CB8AC3E}">
        <p14:creationId xmlns:p14="http://schemas.microsoft.com/office/powerpoint/2010/main" xmlns="" val="3092491637"/>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Pushing the Limits of Windows</a:t>
            </a:r>
            <a:endParaRPr lang="en-US" dirty="0"/>
          </a:p>
        </p:txBody>
      </p:sp>
      <p:sp>
        <p:nvSpPr>
          <p:cNvPr id="3" name="Subtitle 2"/>
          <p:cNvSpPr>
            <a:spLocks noGrp="1"/>
          </p:cNvSpPr>
          <p:nvPr>
            <p:ph type="subTitle" idx="1"/>
          </p:nvPr>
        </p:nvSpPr>
        <p:spPr>
          <a:xfrm>
            <a:off x="4475221" y="5024735"/>
            <a:ext cx="3812443" cy="461665"/>
          </a:xfrm>
        </p:spPr>
        <p:txBody>
          <a:bodyPr/>
          <a:lstStyle/>
          <a:p>
            <a:r>
              <a:rPr lang="en-US" dirty="0" smtClean="0"/>
              <a:t>Mark Russinovich</a:t>
            </a:r>
          </a:p>
          <a:p>
            <a:r>
              <a:rPr lang="en-US" dirty="0" smtClean="0"/>
              <a:t>Technical Fellow</a:t>
            </a:r>
          </a:p>
          <a:p>
            <a:r>
              <a:rPr lang="en-US" dirty="0" smtClean="0"/>
              <a:t>Microsoft </a:t>
            </a:r>
            <a:r>
              <a:rPr lang="en-US" dirty="0" smtClean="0"/>
              <a:t>Corporation</a:t>
            </a:r>
          </a:p>
          <a:p>
            <a:r>
              <a:rPr lang="en-US" dirty="0" smtClean="0"/>
              <a:t>Session Code: </a:t>
            </a:r>
            <a:r>
              <a:rPr lang="en-GB" dirty="0" smtClean="0"/>
              <a:t>CLI402</a:t>
            </a:r>
            <a:endParaRPr lang="en-US" dirty="0"/>
          </a:p>
        </p:txBody>
      </p:sp>
      <p:sp>
        <p:nvSpPr>
          <p:cNvPr id="4" name="TextBox 3"/>
          <p:cNvSpPr txBox="1"/>
          <p:nvPr/>
        </p:nvSpPr>
        <p:spPr>
          <a:xfrm>
            <a:off x="419986" y="6400800"/>
            <a:ext cx="5143588" cy="307777"/>
          </a:xfrm>
          <a:prstGeom prst="rect">
            <a:avLst/>
          </a:prstGeom>
          <a:noFill/>
        </p:spPr>
        <p:txBody>
          <a:bodyPr wrap="none" rtlCol="0">
            <a:spAutoFit/>
          </a:bodyPr>
          <a:lstStyle/>
          <a:p>
            <a:pPr>
              <a:buSzPct val="128000"/>
            </a:pPr>
            <a:r>
              <a:rPr lang="en-US" sz="1400" dirty="0"/>
              <a:t>*</a:t>
            </a:r>
            <a:r>
              <a:rPr lang="en-US" sz="1400" dirty="0" smtClean="0"/>
              <a:t>Portions derived from David Solomon’s Windows Internals Seminar</a:t>
            </a:r>
            <a:endParaRPr lang="en-US" sz="1400" dirty="0"/>
          </a:p>
        </p:txBody>
      </p:sp>
    </p:spTree>
    <p:extLst>
      <p:ext uri="{BB962C8B-B14F-4D97-AF65-F5344CB8AC3E}">
        <p14:creationId xmlns:p14="http://schemas.microsoft.com/office/powerpoint/2010/main" xmlns="" val="793300837"/>
      </p:ext>
    </p:extLst>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Terabytes</a:t>
            </a:r>
            <a:endParaRPr lang="en-US" dirty="0"/>
          </a:p>
        </p:txBody>
      </p:sp>
      <p:sp>
        <p:nvSpPr>
          <p:cNvPr id="3" name="Content Placeholder 2"/>
          <p:cNvSpPr>
            <a:spLocks noGrp="1"/>
          </p:cNvSpPr>
          <p:nvPr>
            <p:ph idx="1"/>
          </p:nvPr>
        </p:nvSpPr>
        <p:spPr>
          <a:xfrm>
            <a:off x="381000" y="1295400"/>
            <a:ext cx="8382000" cy="4561205"/>
          </a:xfrm>
        </p:spPr>
        <p:txBody>
          <a:bodyPr/>
          <a:lstStyle/>
          <a:p>
            <a:r>
              <a:rPr lang="en-US" dirty="0" smtClean="0"/>
              <a:t>The Windows architecture can support much more, but as of now, the largest system we’ve tested is 2 TB (Itanium):</a:t>
            </a:r>
            <a:endParaRPr lang="en-US" dirty="0"/>
          </a:p>
        </p:txBody>
      </p:sp>
      <p:pic>
        <p:nvPicPr>
          <p:cNvPr id="1026" name="Picture 2" descr="image">
            <a:hlinkClick r:id="rId3"/>
          </p:cNvPr>
          <p:cNvPicPr>
            <a:picLocks noChangeAspect="1" noChangeArrowheads="1"/>
          </p:cNvPicPr>
          <p:nvPr/>
        </p:nvPicPr>
        <p:blipFill>
          <a:blip r:embed="rId4" cstate="print"/>
          <a:srcRect/>
          <a:stretch>
            <a:fillRect/>
          </a:stretch>
        </p:blipFill>
        <p:spPr bwMode="auto">
          <a:xfrm>
            <a:off x="1828800" y="2743200"/>
            <a:ext cx="4052328" cy="3228975"/>
          </a:xfrm>
          <a:prstGeom prst="rect">
            <a:avLst/>
          </a:prstGeom>
          <a:noFill/>
        </p:spPr>
      </p:pic>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32-Bit Server</a:t>
            </a:r>
            <a:endParaRPr lang="en-US" dirty="0"/>
          </a:p>
        </p:txBody>
      </p:sp>
      <p:sp>
        <p:nvSpPr>
          <p:cNvPr id="3" name="Content Placeholder 2"/>
          <p:cNvSpPr>
            <a:spLocks noGrp="1"/>
          </p:cNvSpPr>
          <p:nvPr>
            <p:ph idx="1"/>
          </p:nvPr>
        </p:nvSpPr>
        <p:spPr/>
        <p:txBody>
          <a:bodyPr/>
          <a:lstStyle/>
          <a:p>
            <a:r>
              <a:rPr lang="en-US" sz="2800" dirty="0" smtClean="0"/>
              <a:t>Windows 32-bit Server limits:</a:t>
            </a:r>
          </a:p>
          <a:p>
            <a:pPr lvl="1"/>
            <a:r>
              <a:rPr lang="en-US" sz="2400" dirty="0" smtClean="0"/>
              <a:t>Windows Server 2003: 2 GB (Web) – 128 GB (Datacenter)</a:t>
            </a:r>
          </a:p>
          <a:p>
            <a:pPr lvl="1"/>
            <a:r>
              <a:rPr lang="en-US" sz="2400" dirty="0" smtClean="0"/>
              <a:t>Windows Server 2008: 4 GB (Standard) – 64 GB (Datacenter)</a:t>
            </a:r>
          </a:p>
          <a:p>
            <a:pPr lvl="1"/>
            <a:r>
              <a:rPr lang="en-US" sz="2400" dirty="0" smtClean="0"/>
              <a:t>Windows Server 2008 R2: n/a</a:t>
            </a:r>
          </a:p>
          <a:p>
            <a:r>
              <a:rPr lang="en-US" sz="2800" dirty="0" smtClean="0"/>
              <a:t>The 32-bit Server limit is based on the kernel </a:t>
            </a:r>
            <a:r>
              <a:rPr lang="en-US" sz="2800" dirty="0" smtClean="0"/>
              <a:t/>
            </a:r>
            <a:br>
              <a:rPr lang="en-US" sz="2800" dirty="0" smtClean="0"/>
            </a:br>
            <a:r>
              <a:rPr lang="en-US" sz="2800" dirty="0" smtClean="0"/>
              <a:t>address </a:t>
            </a:r>
            <a:r>
              <a:rPr lang="en-US" sz="2800" dirty="0" smtClean="0"/>
              <a:t>space</a:t>
            </a:r>
          </a:p>
          <a:p>
            <a:pPr lvl="1"/>
            <a:r>
              <a:rPr lang="en-US" sz="2400" dirty="0" smtClean="0"/>
              <a:t>PFN entry is 28-bytes so 128 GB </a:t>
            </a:r>
            <a:br>
              <a:rPr lang="en-US" sz="2400" dirty="0" smtClean="0"/>
            </a:br>
            <a:r>
              <a:rPr lang="en-US" sz="2400" dirty="0" smtClean="0"/>
              <a:t>requires 890 MB</a:t>
            </a:r>
          </a:p>
          <a:p>
            <a:pPr lvl="1"/>
            <a:r>
              <a:rPr lang="en-US" sz="2400" dirty="0" smtClean="0"/>
              <a:t>Limits other system </a:t>
            </a:r>
            <a:r>
              <a:rPr lang="en-US" sz="2400" dirty="0" smtClean="0"/>
              <a:t>code and data</a:t>
            </a:r>
            <a:endParaRPr lang="en-US" sz="2400" dirty="0" smtClean="0"/>
          </a:p>
          <a:p>
            <a:pPr lvl="1"/>
            <a:r>
              <a:rPr lang="en-US" sz="2400" dirty="0" smtClean="0"/>
              <a:t>Also why limit is lower when </a:t>
            </a:r>
            <a:r>
              <a:rPr lang="en-US" sz="2400" dirty="0" smtClean="0"/>
              <a:t>booted 4GT</a:t>
            </a:r>
            <a:endParaRPr lang="en-US" sz="2400" dirty="0" smtClean="0"/>
          </a:p>
        </p:txBody>
      </p:sp>
      <p:sp>
        <p:nvSpPr>
          <p:cNvPr id="4" name="Rectangle 3"/>
          <p:cNvSpPr/>
          <p:nvPr/>
        </p:nvSpPr>
        <p:spPr bwMode="auto">
          <a:xfrm>
            <a:off x="6705600" y="3657600"/>
            <a:ext cx="1295400" cy="11430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User Address Space</a:t>
            </a:r>
          </a:p>
        </p:txBody>
      </p:sp>
      <p:sp>
        <p:nvSpPr>
          <p:cNvPr id="5" name="Rectangle 4"/>
          <p:cNvSpPr/>
          <p:nvPr/>
        </p:nvSpPr>
        <p:spPr bwMode="auto">
          <a:xfrm>
            <a:off x="6705600" y="4876800"/>
            <a:ext cx="1295400" cy="1143000"/>
          </a:xfrm>
          <a:prstGeom prst="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System</a:t>
            </a:r>
          </a:p>
        </p:txBody>
      </p:sp>
      <p:sp>
        <p:nvSpPr>
          <p:cNvPr id="6" name="Rectangle 5"/>
          <p:cNvSpPr/>
          <p:nvPr/>
        </p:nvSpPr>
        <p:spPr bwMode="auto">
          <a:xfrm>
            <a:off x="6705600" y="5029200"/>
            <a:ext cx="1295400" cy="533400"/>
          </a:xfrm>
          <a:prstGeom prst="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rgbClr val="FFFFFF"/>
                </a:solidFill>
                <a:effectLst>
                  <a:outerShdw blurRad="38100" dist="38100" dir="2700000" algn="tl">
                    <a:srgbClr val="000000">
                      <a:alpha val="43137"/>
                    </a:srgbClr>
                  </a:outerShdw>
                </a:effectLst>
                <a:latin typeface="Calibri" pitchFamily="34" charset="0"/>
              </a:rPr>
              <a:t>PFN Database</a:t>
            </a:r>
          </a:p>
        </p:txBody>
      </p:sp>
    </p:spTree>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Client Systems</a:t>
            </a:r>
            <a:endParaRPr lang="en-US" dirty="0"/>
          </a:p>
        </p:txBody>
      </p:sp>
      <p:sp>
        <p:nvSpPr>
          <p:cNvPr id="3" name="Content Placeholder 2"/>
          <p:cNvSpPr>
            <a:spLocks noGrp="1"/>
          </p:cNvSpPr>
          <p:nvPr>
            <p:ph idx="1"/>
          </p:nvPr>
        </p:nvSpPr>
        <p:spPr/>
        <p:txBody>
          <a:bodyPr/>
          <a:lstStyle/>
          <a:p>
            <a:r>
              <a:rPr lang="en-US" dirty="0" smtClean="0"/>
              <a:t>64-bit client limits solely based on licensing:</a:t>
            </a:r>
          </a:p>
          <a:p>
            <a:pPr lvl="1"/>
            <a:r>
              <a:rPr lang="en-US" dirty="0" smtClean="0"/>
              <a:t>512 MB in Windows XP Starter</a:t>
            </a:r>
          </a:p>
          <a:p>
            <a:pPr lvl="1"/>
            <a:r>
              <a:rPr lang="en-US" dirty="0" smtClean="0"/>
              <a:t>128 GB in Windows Vista Ultimate</a:t>
            </a:r>
          </a:p>
          <a:p>
            <a:pPr lvl="1"/>
            <a:r>
              <a:rPr lang="en-US" dirty="0" smtClean="0"/>
              <a:t>192 GB in Windows 7 Ultimate</a:t>
            </a:r>
          </a:p>
          <a:p>
            <a:r>
              <a:rPr lang="en-US" dirty="0" smtClean="0"/>
              <a:t>32-bit client limit is 4 GB</a:t>
            </a:r>
          </a:p>
          <a:p>
            <a:pPr lvl="1"/>
            <a:r>
              <a:rPr lang="en-US" dirty="0" smtClean="0"/>
              <a:t>Limited by potential driver incompatibility </a:t>
            </a:r>
          </a:p>
          <a:p>
            <a:pPr lvl="1"/>
            <a:r>
              <a:rPr lang="en-US" dirty="0" smtClean="0"/>
              <a:t>And usable amount might be less than 4 GB…</a:t>
            </a:r>
          </a:p>
          <a:p>
            <a:pPr lvl="1"/>
            <a:endParaRPr lang="en-US" dirty="0" smtClean="0"/>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smtClean="0"/>
              <a:t>Drivers and Physical Memory</a:t>
            </a:r>
            <a:endParaRPr lang="en-US" dirty="0"/>
          </a:p>
        </p:txBody>
      </p:sp>
      <p:sp>
        <p:nvSpPr>
          <p:cNvPr id="3" name="Content Placeholder 2"/>
          <p:cNvSpPr>
            <a:spLocks noGrp="1"/>
          </p:cNvSpPr>
          <p:nvPr>
            <p:ph idx="1"/>
          </p:nvPr>
        </p:nvSpPr>
        <p:spPr>
          <a:xfrm>
            <a:off x="381000" y="1066800"/>
            <a:ext cx="3810000" cy="4561205"/>
          </a:xfrm>
        </p:spPr>
        <p:txBody>
          <a:bodyPr/>
          <a:lstStyle/>
          <a:p>
            <a:pPr marL="396875" lvl="1">
              <a:buSzTx/>
              <a:buBlip>
                <a:blip r:embed="rId3"/>
              </a:buBlip>
            </a:pPr>
            <a:r>
              <a:rPr lang="en-US" sz="2400" dirty="0"/>
              <a:t>To be safe, client limits physical memory addresses to 4 GB</a:t>
            </a:r>
          </a:p>
          <a:p>
            <a:pPr lvl="1"/>
            <a:r>
              <a:rPr lang="en-US" sz="2000" dirty="0" smtClean="0"/>
              <a:t>Some client device </a:t>
            </a:r>
            <a:r>
              <a:rPr lang="en-US" sz="2000" dirty="0"/>
              <a:t>drivers still truncate addresses &gt; 4 </a:t>
            </a:r>
            <a:r>
              <a:rPr lang="en-US" sz="2000" dirty="0" smtClean="0"/>
              <a:t>GB</a:t>
            </a:r>
            <a:endParaRPr lang="en-US" sz="2000" dirty="0"/>
          </a:p>
          <a:p>
            <a:pPr lvl="1"/>
            <a:r>
              <a:rPr lang="en-US" sz="2000" dirty="0" smtClean="0"/>
              <a:t>Client systems with &gt; 4 GB are recent</a:t>
            </a:r>
          </a:p>
          <a:p>
            <a:r>
              <a:rPr lang="en-US" sz="2400" dirty="0" smtClean="0"/>
              <a:t>Servers are safe with &gt; 4 GB</a:t>
            </a:r>
          </a:p>
          <a:p>
            <a:pPr lvl="1"/>
            <a:r>
              <a:rPr lang="en-US" sz="2000" dirty="0" smtClean="0"/>
              <a:t>Have had more than 4 GB for longer</a:t>
            </a:r>
          </a:p>
          <a:p>
            <a:pPr lvl="1"/>
            <a:r>
              <a:rPr lang="en-US" sz="2000" dirty="0" smtClean="0"/>
              <a:t>Devices are more mainstream</a:t>
            </a:r>
          </a:p>
          <a:p>
            <a:pPr lvl="1"/>
            <a:r>
              <a:rPr lang="en-US" sz="2000" dirty="0" smtClean="0"/>
              <a:t>Policy allows only WHQL-signed drivers</a:t>
            </a:r>
          </a:p>
        </p:txBody>
      </p:sp>
      <p:sp>
        <p:nvSpPr>
          <p:cNvPr id="4" name="Rectangle 3"/>
          <p:cNvSpPr/>
          <p:nvPr/>
        </p:nvSpPr>
        <p:spPr bwMode="auto">
          <a:xfrm>
            <a:off x="5029200" y="2526268"/>
            <a:ext cx="1295400" cy="21717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6" name="TextBox 5"/>
          <p:cNvSpPr txBox="1"/>
          <p:nvPr/>
        </p:nvSpPr>
        <p:spPr>
          <a:xfrm>
            <a:off x="4727514" y="2297668"/>
            <a:ext cx="301686" cy="369332"/>
          </a:xfrm>
          <a:prstGeom prst="rect">
            <a:avLst/>
          </a:prstGeom>
          <a:noFill/>
        </p:spPr>
        <p:txBody>
          <a:bodyPr wrap="none" rtlCol="0">
            <a:spAutoFit/>
          </a:bodyPr>
          <a:lstStyle/>
          <a:p>
            <a:r>
              <a:rPr lang="en-US" dirty="0" smtClean="0"/>
              <a:t>0</a:t>
            </a:r>
            <a:endParaRPr lang="en-US" dirty="0"/>
          </a:p>
        </p:txBody>
      </p:sp>
      <p:sp>
        <p:nvSpPr>
          <p:cNvPr id="7" name="TextBox 6"/>
          <p:cNvSpPr txBox="1"/>
          <p:nvPr/>
        </p:nvSpPr>
        <p:spPr>
          <a:xfrm>
            <a:off x="4403708" y="4494695"/>
            <a:ext cx="625492" cy="369332"/>
          </a:xfrm>
          <a:prstGeom prst="rect">
            <a:avLst/>
          </a:prstGeom>
          <a:noFill/>
        </p:spPr>
        <p:txBody>
          <a:bodyPr wrap="none" rtlCol="0">
            <a:spAutoFit/>
          </a:bodyPr>
          <a:lstStyle/>
          <a:p>
            <a:r>
              <a:rPr lang="en-US" dirty="0" smtClean="0"/>
              <a:t>4 GB</a:t>
            </a:r>
            <a:endParaRPr lang="en-US" dirty="0"/>
          </a:p>
        </p:txBody>
      </p:sp>
      <p:sp>
        <p:nvSpPr>
          <p:cNvPr id="8" name="Rectangle 7"/>
          <p:cNvSpPr/>
          <p:nvPr/>
        </p:nvSpPr>
        <p:spPr bwMode="auto">
          <a:xfrm>
            <a:off x="5029200" y="4697968"/>
            <a:ext cx="1295400" cy="108585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9" name="TextBox 8"/>
          <p:cNvSpPr txBox="1"/>
          <p:nvPr/>
        </p:nvSpPr>
        <p:spPr>
          <a:xfrm>
            <a:off x="4403708" y="5574268"/>
            <a:ext cx="625492" cy="369332"/>
          </a:xfrm>
          <a:prstGeom prst="rect">
            <a:avLst/>
          </a:prstGeom>
          <a:noFill/>
        </p:spPr>
        <p:txBody>
          <a:bodyPr wrap="none" rtlCol="0">
            <a:spAutoFit/>
          </a:bodyPr>
          <a:lstStyle/>
          <a:p>
            <a:r>
              <a:rPr lang="en-US" dirty="0"/>
              <a:t>6</a:t>
            </a:r>
            <a:r>
              <a:rPr lang="en-US" dirty="0" smtClean="0"/>
              <a:t> GB</a:t>
            </a:r>
            <a:endParaRPr lang="en-US" dirty="0"/>
          </a:p>
        </p:txBody>
      </p:sp>
      <p:sp>
        <p:nvSpPr>
          <p:cNvPr id="10" name="Rectangle 9"/>
          <p:cNvSpPr/>
          <p:nvPr/>
        </p:nvSpPr>
        <p:spPr bwMode="auto">
          <a:xfrm>
            <a:off x="5029200" y="4964668"/>
            <a:ext cx="1295400" cy="457200"/>
          </a:xfrm>
          <a:prstGeom prst="rect">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Target</a:t>
            </a:r>
          </a:p>
        </p:txBody>
      </p:sp>
      <p:sp>
        <p:nvSpPr>
          <p:cNvPr id="11" name="Rectangle 10"/>
          <p:cNvSpPr/>
          <p:nvPr/>
        </p:nvSpPr>
        <p:spPr bwMode="auto">
          <a:xfrm>
            <a:off x="5029200" y="2817628"/>
            <a:ext cx="1295400" cy="457200"/>
          </a:xfrm>
          <a:prstGeom prst="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rgbClr val="FFFFFF"/>
                </a:solidFill>
                <a:effectLst>
                  <a:outerShdw blurRad="38100" dist="38100" dir="2700000" algn="tl">
                    <a:srgbClr val="000000">
                      <a:alpha val="43137"/>
                    </a:srgbClr>
                  </a:outerShdw>
                </a:effectLst>
                <a:latin typeface="Calibri" pitchFamily="34" charset="0"/>
              </a:rPr>
              <a:t>DMA Destination</a:t>
            </a:r>
          </a:p>
        </p:txBody>
      </p:sp>
      <p:sp>
        <p:nvSpPr>
          <p:cNvPr id="13" name="Rectangle 12"/>
          <p:cNvSpPr/>
          <p:nvPr/>
        </p:nvSpPr>
        <p:spPr bwMode="auto">
          <a:xfrm>
            <a:off x="7315200" y="4037495"/>
            <a:ext cx="1295400" cy="457200"/>
          </a:xfrm>
          <a:prstGeom prst="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dirty="0" smtClean="0">
                <a:solidFill>
                  <a:srgbClr val="FFFFFF"/>
                </a:solidFill>
                <a:effectLst>
                  <a:outerShdw blurRad="38100" dist="38100" dir="2700000" algn="tl">
                    <a:srgbClr val="000000">
                      <a:alpha val="43137"/>
                    </a:srgbClr>
                  </a:outerShdw>
                </a:effectLst>
                <a:latin typeface="Calibri" pitchFamily="34" charset="0"/>
              </a:rPr>
              <a:t>Device Data</a:t>
            </a:r>
          </a:p>
        </p:txBody>
      </p:sp>
      <p:sp>
        <p:nvSpPr>
          <p:cNvPr id="17" name="TextBox 16"/>
          <p:cNvSpPr txBox="1"/>
          <p:nvPr/>
        </p:nvSpPr>
        <p:spPr>
          <a:xfrm>
            <a:off x="4267200" y="4780002"/>
            <a:ext cx="800219" cy="369332"/>
          </a:xfrm>
          <a:prstGeom prst="rect">
            <a:avLst/>
          </a:prstGeom>
          <a:noFill/>
        </p:spPr>
        <p:txBody>
          <a:bodyPr wrap="none" rtlCol="0">
            <a:spAutoFit/>
          </a:bodyPr>
          <a:lstStyle/>
          <a:p>
            <a:r>
              <a:rPr lang="en-US" dirty="0" smtClean="0">
                <a:solidFill>
                  <a:srgbClr val="FFC000"/>
                </a:solidFill>
              </a:rPr>
              <a:t>4.2 GB</a:t>
            </a:r>
            <a:endParaRPr lang="en-US" dirty="0">
              <a:solidFill>
                <a:srgbClr val="FFC000"/>
              </a:solidFill>
            </a:endParaRPr>
          </a:p>
        </p:txBody>
      </p:sp>
      <p:sp>
        <p:nvSpPr>
          <p:cNvPr id="18" name="TextBox 17"/>
          <p:cNvSpPr txBox="1"/>
          <p:nvPr/>
        </p:nvSpPr>
        <p:spPr>
          <a:xfrm>
            <a:off x="4316344" y="2634734"/>
            <a:ext cx="800219" cy="369332"/>
          </a:xfrm>
          <a:prstGeom prst="rect">
            <a:avLst/>
          </a:prstGeom>
          <a:noFill/>
        </p:spPr>
        <p:txBody>
          <a:bodyPr wrap="none" rtlCol="0">
            <a:spAutoFit/>
          </a:bodyPr>
          <a:lstStyle/>
          <a:p>
            <a:r>
              <a:rPr lang="en-US" dirty="0">
                <a:solidFill>
                  <a:srgbClr val="FFC000"/>
                </a:solidFill>
              </a:rPr>
              <a:t>0</a:t>
            </a:r>
            <a:r>
              <a:rPr lang="en-US" dirty="0" smtClean="0">
                <a:solidFill>
                  <a:srgbClr val="FFC000"/>
                </a:solidFill>
              </a:rPr>
              <a:t>.2 GB</a:t>
            </a:r>
            <a:endParaRPr lang="en-US" dirty="0">
              <a:solidFill>
                <a:srgbClr val="FFC000"/>
              </a:solidFill>
            </a:endParaRPr>
          </a:p>
        </p:txBody>
      </p:sp>
      <p:sp>
        <p:nvSpPr>
          <p:cNvPr id="19" name="Curved Left Arrow 18"/>
          <p:cNvSpPr/>
          <p:nvPr/>
        </p:nvSpPr>
        <p:spPr bwMode="auto">
          <a:xfrm flipV="1">
            <a:off x="6477000" y="2907268"/>
            <a:ext cx="609600" cy="2514600"/>
          </a:xfrm>
          <a:prstGeom prst="curvedLeftArrow">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1" name="Bent Arrow 20"/>
          <p:cNvSpPr/>
          <p:nvPr/>
        </p:nvSpPr>
        <p:spPr bwMode="auto">
          <a:xfrm rot="10800000">
            <a:off x="6908292" y="4583668"/>
            <a:ext cx="813816" cy="868680"/>
          </a:xfrm>
          <a:prstGeom prst="bentArrow">
            <a:avLst>
              <a:gd name="adj1" fmla="val 12588"/>
              <a:gd name="adj2" fmla="val 19774"/>
              <a:gd name="adj3" fmla="val 25000"/>
              <a:gd name="adj4" fmla="val 43750"/>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5" name="TextBox 4"/>
          <p:cNvSpPr txBox="1"/>
          <p:nvPr/>
        </p:nvSpPr>
        <p:spPr>
          <a:xfrm>
            <a:off x="6456377" y="5452349"/>
            <a:ext cx="2542684" cy="369332"/>
          </a:xfrm>
          <a:prstGeom prst="rect">
            <a:avLst/>
          </a:prstGeom>
          <a:noFill/>
        </p:spPr>
        <p:txBody>
          <a:bodyPr wrap="none" rtlCol="0">
            <a:spAutoFit/>
          </a:bodyPr>
          <a:lstStyle/>
          <a:p>
            <a:r>
              <a:rPr lang="en-US" dirty="0" smtClean="0"/>
              <a:t>0x0000000</a:t>
            </a:r>
            <a:r>
              <a:rPr lang="en-US" dirty="0" smtClean="0">
                <a:solidFill>
                  <a:srgbClr val="FF0000"/>
                </a:solidFill>
              </a:rPr>
              <a:t>1</a:t>
            </a:r>
            <a:r>
              <a:rPr lang="en-US" dirty="0" smtClean="0"/>
              <a:t> 0x00032000</a:t>
            </a:r>
            <a:endParaRPr lang="en-US" dirty="0"/>
          </a:p>
        </p:txBody>
      </p:sp>
      <p:sp>
        <p:nvSpPr>
          <p:cNvPr id="20" name="TextBox 19"/>
          <p:cNvSpPr txBox="1"/>
          <p:nvPr/>
        </p:nvSpPr>
        <p:spPr>
          <a:xfrm>
            <a:off x="6908291" y="2632962"/>
            <a:ext cx="1337226" cy="369332"/>
          </a:xfrm>
          <a:prstGeom prst="rect">
            <a:avLst/>
          </a:prstGeom>
          <a:noFill/>
        </p:spPr>
        <p:txBody>
          <a:bodyPr wrap="none" rtlCol="0">
            <a:spAutoFit/>
          </a:bodyPr>
          <a:lstStyle/>
          <a:p>
            <a:r>
              <a:rPr lang="en-US" dirty="0" smtClean="0"/>
              <a:t>0x00032000</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up)">
                                      <p:cBhvr>
                                        <p:cTn id="7" dur="500"/>
                                        <p:tgtEl>
                                          <p:spTgt spid="21"/>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up)">
                                      <p:cBhvr>
                                        <p:cTn id="11" dur="500"/>
                                        <p:tgtEl>
                                          <p:spTgt spid="5"/>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down)">
                                      <p:cBhvr>
                                        <p:cTn id="15" dur="500"/>
                                        <p:tgtEl>
                                          <p:spTgt spid="10"/>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wipe(down)">
                                      <p:cBhvr>
                                        <p:cTn id="18" dur="500"/>
                                        <p:tgtEl>
                                          <p:spTgt spid="17"/>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down)">
                                      <p:cBhvr>
                                        <p:cTn id="23" dur="500"/>
                                        <p:tgtEl>
                                          <p:spTgt spid="19"/>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wipe(down)">
                                      <p:cBhvr>
                                        <p:cTn id="26" dur="500"/>
                                        <p:tgtEl>
                                          <p:spTgt spid="20"/>
                                        </p:tgtEl>
                                      </p:cBhvr>
                                    </p:animEffect>
                                  </p:childTnLst>
                                </p:cTn>
                              </p:par>
                            </p:childTnLst>
                          </p:cTn>
                        </p:par>
                        <p:par>
                          <p:cTn id="27" fill="hold">
                            <p:stCondLst>
                              <p:cond delay="500"/>
                            </p:stCondLst>
                            <p:childTnLst>
                              <p:par>
                                <p:cTn id="28" presetID="22" presetClass="entr" presetSubtype="4" fill="hold" grpId="0" nodeType="after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wipe(down)">
                                      <p:cBhvr>
                                        <p:cTn id="30" dur="500"/>
                                        <p:tgtEl>
                                          <p:spTgt spid="11"/>
                                        </p:tgtEl>
                                      </p:cBhvr>
                                    </p:animEffect>
                                  </p:childTnLst>
                                </p:cTn>
                              </p:par>
                              <p:par>
                                <p:cTn id="31" presetID="22" presetClass="entr" presetSubtype="4" fill="hold" grpId="0" nodeType="with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wipe(down)">
                                      <p:cBhvr>
                                        <p:cTn id="3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7" grpId="0"/>
      <p:bldP spid="18" grpId="0"/>
      <p:bldP spid="19" grpId="0" animBg="1"/>
      <p:bldP spid="21" grpId="0" animBg="1"/>
      <p:bldP spid="5" grpId="0"/>
      <p:bldP spid="2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Device Memory</a:t>
            </a:r>
            <a:endParaRPr lang="en-US" dirty="0"/>
          </a:p>
        </p:txBody>
      </p:sp>
      <p:sp>
        <p:nvSpPr>
          <p:cNvPr id="3" name="Content Placeholder 2"/>
          <p:cNvSpPr>
            <a:spLocks noGrp="1"/>
          </p:cNvSpPr>
          <p:nvPr>
            <p:ph idx="1"/>
          </p:nvPr>
        </p:nvSpPr>
        <p:spPr>
          <a:xfrm>
            <a:off x="381001" y="990600"/>
            <a:ext cx="5029200" cy="4983479"/>
          </a:xfrm>
        </p:spPr>
        <p:txBody>
          <a:bodyPr/>
          <a:lstStyle/>
          <a:p>
            <a:r>
              <a:rPr lang="en-US" sz="2400" dirty="0"/>
              <a:t>Device memory can push physical memory above 4 GB</a:t>
            </a:r>
          </a:p>
          <a:p>
            <a:pPr lvl="1"/>
            <a:r>
              <a:rPr lang="en-US" sz="2000" dirty="0"/>
              <a:t>Firmware maps all device memory below 4GB </a:t>
            </a:r>
          </a:p>
          <a:p>
            <a:pPr lvl="1"/>
            <a:r>
              <a:rPr lang="en-US" sz="2000" dirty="0"/>
              <a:t>For compatibility with older operating systems</a:t>
            </a:r>
          </a:p>
          <a:p>
            <a:pPr lvl="1"/>
            <a:r>
              <a:rPr lang="en-US" sz="2000" dirty="0"/>
              <a:t>Biggest device memory consumer is </a:t>
            </a:r>
            <a:r>
              <a:rPr lang="en-US" sz="2000" dirty="0" smtClean="0"/>
              <a:t>video</a:t>
            </a:r>
          </a:p>
          <a:p>
            <a:r>
              <a:rPr lang="en-US" sz="2400" dirty="0" smtClean="0"/>
              <a:t>Result is that some physical memory may lie above 4 GB</a:t>
            </a:r>
          </a:p>
          <a:p>
            <a:r>
              <a:rPr lang="en-US" sz="2400" dirty="0" smtClean="0"/>
              <a:t>Watch out for Shared Video Memory (UMA)</a:t>
            </a:r>
            <a:endParaRPr lang="en-US" sz="2400" dirty="0"/>
          </a:p>
          <a:p>
            <a:endParaRPr lang="en-US" sz="2800" dirty="0"/>
          </a:p>
        </p:txBody>
      </p:sp>
      <p:sp>
        <p:nvSpPr>
          <p:cNvPr id="4" name="Rectangle 3"/>
          <p:cNvSpPr/>
          <p:nvPr/>
        </p:nvSpPr>
        <p:spPr bwMode="auto">
          <a:xfrm>
            <a:off x="6019800" y="838200"/>
            <a:ext cx="1295400" cy="21717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6" name="Rectangle 5"/>
          <p:cNvSpPr/>
          <p:nvPr/>
        </p:nvSpPr>
        <p:spPr bwMode="auto">
          <a:xfrm>
            <a:off x="6019800" y="1129560"/>
            <a:ext cx="1295400" cy="457200"/>
          </a:xfrm>
          <a:prstGeom prst="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rgbClr val="FFFFFF"/>
                </a:solidFill>
                <a:effectLst>
                  <a:outerShdw blurRad="38100" dist="38100" dir="2700000" algn="tl">
                    <a:srgbClr val="000000">
                      <a:alpha val="43137"/>
                    </a:srgbClr>
                  </a:outerShdw>
                </a:effectLst>
                <a:latin typeface="Calibri" pitchFamily="34" charset="0"/>
              </a:rPr>
              <a:t>Video RAM</a:t>
            </a:r>
          </a:p>
        </p:txBody>
      </p:sp>
      <p:sp>
        <p:nvSpPr>
          <p:cNvPr id="7" name="Rectangle 6"/>
          <p:cNvSpPr/>
          <p:nvPr/>
        </p:nvSpPr>
        <p:spPr bwMode="auto">
          <a:xfrm>
            <a:off x="6019800" y="3009900"/>
            <a:ext cx="1295400" cy="4572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chemeClr val="bg1"/>
                </a:solidFill>
                <a:effectLst>
                  <a:outerShdw blurRad="38100" dist="38100" dir="2700000" algn="tl">
                    <a:srgbClr val="000000">
                      <a:alpha val="43137"/>
                    </a:srgbClr>
                  </a:outerShdw>
                </a:effectLst>
                <a:latin typeface="Calibri" pitchFamily="34" charset="0"/>
              </a:rPr>
              <a:t>Inaccessible RAM</a:t>
            </a:r>
          </a:p>
        </p:txBody>
      </p:sp>
      <p:sp>
        <p:nvSpPr>
          <p:cNvPr id="8" name="TextBox 7"/>
          <p:cNvSpPr txBox="1"/>
          <p:nvPr/>
        </p:nvSpPr>
        <p:spPr>
          <a:xfrm>
            <a:off x="5702165" y="672141"/>
            <a:ext cx="301686" cy="369332"/>
          </a:xfrm>
          <a:prstGeom prst="rect">
            <a:avLst/>
          </a:prstGeom>
          <a:noFill/>
        </p:spPr>
        <p:txBody>
          <a:bodyPr wrap="none" rtlCol="0">
            <a:spAutoFit/>
          </a:bodyPr>
          <a:lstStyle/>
          <a:p>
            <a:r>
              <a:rPr lang="en-US" dirty="0" smtClean="0"/>
              <a:t>0</a:t>
            </a:r>
            <a:endParaRPr lang="en-US" dirty="0"/>
          </a:p>
        </p:txBody>
      </p:sp>
      <p:sp>
        <p:nvSpPr>
          <p:cNvPr id="9" name="TextBox 8"/>
          <p:cNvSpPr txBox="1"/>
          <p:nvPr/>
        </p:nvSpPr>
        <p:spPr>
          <a:xfrm>
            <a:off x="5378359" y="2869168"/>
            <a:ext cx="625492" cy="369332"/>
          </a:xfrm>
          <a:prstGeom prst="rect">
            <a:avLst/>
          </a:prstGeom>
          <a:noFill/>
        </p:spPr>
        <p:txBody>
          <a:bodyPr wrap="none" rtlCol="0">
            <a:spAutoFit/>
          </a:bodyPr>
          <a:lstStyle/>
          <a:p>
            <a:r>
              <a:rPr lang="en-US" dirty="0" smtClean="0"/>
              <a:t>4 GB</a:t>
            </a:r>
            <a:endParaRPr lang="en-US" dirty="0"/>
          </a:p>
        </p:txBody>
      </p:sp>
      <p:pic>
        <p:nvPicPr>
          <p:cNvPr id="1028" name="Picture 4" descr="image">
            <a:hlinkClick r:id="rId3"/>
          </p:cNvPr>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5410200" y="3657600"/>
            <a:ext cx="3223846" cy="2438400"/>
          </a:xfrm>
          <a:prstGeom prst="rect">
            <a:avLst/>
          </a:prstGeom>
          <a:noFill/>
          <a:extLst>
            <a:ext uri="{909E8E84-426E-40DD-AFC4-6F175D3DCCD1}">
              <a14:hiddenFill xmlns:a14="http://schemas.microsoft.com/office/drawing/2010/main" xmlns="">
                <a:solidFill>
                  <a:srgbClr xmlns:mc="http://schemas.openxmlformats.org/markup-compatibility/2006" val="FFFFFF" mc:Ignorable=""/>
                </a:solidFill>
              </a14:hiddenFill>
            </a:ext>
          </a:extLst>
        </p:spPr>
      </p:pic>
      <p:pic>
        <p:nvPicPr>
          <p:cNvPr id="1026" name="Picture 2" descr="image">
            <a:hlinkClick r:id="rId5"/>
          </p:cNvPr>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3116315" y="5181600"/>
            <a:ext cx="3538780" cy="762000"/>
          </a:xfrm>
          <a:prstGeom prst="rect">
            <a:avLst/>
          </a:prstGeom>
          <a:noFill/>
          <a:extLst>
            <a:ext uri="{909E8E84-426E-40DD-AFC4-6F175D3DCCD1}">
              <a14:hiddenFill xmlns:a14="http://schemas.microsoft.com/office/drawing/2010/main" xmlns="">
                <a:solidFill>
                  <a:srgbClr xmlns:mc="http://schemas.openxmlformats.org/markup-compatibility/2006" val="FFFFFF" mc:Ignorable=""/>
                </a:solidFill>
              </a14:hiddenFill>
            </a:ext>
          </a:extLst>
        </p:spPr>
      </p:pic>
    </p:spTree>
    <p:extLst>
      <p:ext uri="{BB962C8B-B14F-4D97-AF65-F5344CB8AC3E}">
        <p14:creationId xmlns:p14="http://schemas.microsoft.com/office/powerpoint/2010/main" xmlns="" val="2156558480"/>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p:txBody>
          <a:bodyPr/>
          <a:lstStyle/>
          <a:p>
            <a:r>
              <a:rPr lang="en-US" smtClean="0"/>
              <a:t>Physical Memory Management</a:t>
            </a:r>
            <a:endParaRPr lang="en-US" dirty="0" smtClean="0"/>
          </a:p>
        </p:txBody>
      </p:sp>
      <p:sp>
        <p:nvSpPr>
          <p:cNvPr id="86019" name="Rectangle 3"/>
          <p:cNvSpPr>
            <a:spLocks noGrp="1" noChangeArrowheads="1"/>
          </p:cNvSpPr>
          <p:nvPr>
            <p:ph type="body" idx="1"/>
          </p:nvPr>
        </p:nvSpPr>
        <p:spPr>
          <a:xfrm>
            <a:off x="381000" y="925195"/>
            <a:ext cx="8382000" cy="4561205"/>
          </a:xfrm>
        </p:spPr>
        <p:txBody>
          <a:bodyPr/>
          <a:lstStyle/>
          <a:p>
            <a:r>
              <a:rPr lang="en-US" sz="2400" dirty="0"/>
              <a:t>Working set:  all the physical pages “owned” by a process</a:t>
            </a:r>
          </a:p>
          <a:p>
            <a:pPr lvl="1"/>
            <a:r>
              <a:rPr lang="en-US" sz="2000" dirty="0"/>
              <a:t>Pre-Vista: Task Manager’s “</a:t>
            </a:r>
            <a:r>
              <a:rPr lang="en-US" sz="2000" dirty="0" err="1"/>
              <a:t>Mem</a:t>
            </a:r>
            <a:r>
              <a:rPr lang="en-US" sz="2000" dirty="0"/>
              <a:t> Usage”</a:t>
            </a:r>
          </a:p>
          <a:p>
            <a:pPr lvl="1"/>
            <a:r>
              <a:rPr lang="en-US" sz="2000" dirty="0"/>
              <a:t>Vista+: Task Manager’s “Memory – Working Set”</a:t>
            </a:r>
          </a:p>
          <a:p>
            <a:pPr lvl="1"/>
            <a:r>
              <a:rPr lang="en-US" sz="2000" dirty="0"/>
              <a:t>Process Explorer’s “Working Set”</a:t>
            </a:r>
          </a:p>
          <a:p>
            <a:pPr lvl="1"/>
            <a:r>
              <a:rPr lang="en-US" sz="2000" dirty="0"/>
              <a:t>System has its own working set (broken into multiple in Windows 7)</a:t>
            </a:r>
          </a:p>
          <a:p>
            <a:r>
              <a:rPr lang="en-US" sz="2400" dirty="0" smtClean="0"/>
              <a:t>System keeps physical pages on one of several lists</a:t>
            </a:r>
          </a:p>
          <a:p>
            <a:pPr lvl="1"/>
            <a:r>
              <a:rPr lang="en-US" sz="2000" dirty="0" smtClean="0"/>
              <a:t>Working sets (process and system)</a:t>
            </a:r>
          </a:p>
          <a:p>
            <a:pPr lvl="1"/>
            <a:r>
              <a:rPr lang="en-US" sz="2000" dirty="0" smtClean="0"/>
              <a:t>Available: Free page list, Standby page list (file cache), Zero page list</a:t>
            </a:r>
          </a:p>
          <a:p>
            <a:pPr lvl="1"/>
            <a:r>
              <a:rPr lang="en-US" sz="2000" dirty="0" smtClean="0"/>
              <a:t>Modified page list: pages that must be saved before being repurposed</a:t>
            </a:r>
          </a:p>
          <a:p>
            <a:r>
              <a:rPr lang="en-US" sz="2400" dirty="0" smtClean="0"/>
              <a:t>Lists are implemented by entries in the “PFN database”</a:t>
            </a:r>
          </a:p>
          <a:p>
            <a:pPr lvl="1"/>
            <a:r>
              <a:rPr lang="en-US" sz="2000" dirty="0" smtClean="0"/>
              <a:t>Each page of physical memory has an entry in the database</a:t>
            </a:r>
          </a:p>
          <a:p>
            <a:r>
              <a:rPr lang="en-US" sz="2400" dirty="0" smtClean="0"/>
              <a:t>The Memory Manager watches paging activity to determine how to assign memory</a:t>
            </a:r>
          </a:p>
          <a:p>
            <a:endParaRPr lang="en-US" sz="2400" dirty="0" smtClean="0"/>
          </a:p>
          <a:p>
            <a:endParaRPr lang="en-US" sz="2400" dirty="0" smtClean="0"/>
          </a:p>
        </p:txBody>
      </p:sp>
      <p:sp>
        <p:nvSpPr>
          <p:cNvPr id="8" name="Rectangle 2"/>
          <p:cNvSpPr>
            <a:spLocks noChangeArrowheads="1"/>
          </p:cNvSpPr>
          <p:nvPr/>
        </p:nvSpPr>
        <p:spPr bwMode="auto">
          <a:xfrm>
            <a:off x="762000" y="5562600"/>
            <a:ext cx="1371600" cy="457200"/>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p>
            <a:pPr algn="ctr"/>
            <a:r>
              <a:rPr lang="en-US">
                <a:solidFill>
                  <a:schemeClr val="tx1"/>
                </a:solidFill>
              </a:rPr>
              <a:t>Notepad</a:t>
            </a:r>
          </a:p>
        </p:txBody>
      </p:sp>
      <p:sp>
        <p:nvSpPr>
          <p:cNvPr id="9" name="Rectangle 3"/>
          <p:cNvSpPr>
            <a:spLocks noChangeArrowheads="1"/>
          </p:cNvSpPr>
          <p:nvPr/>
        </p:nvSpPr>
        <p:spPr bwMode="auto">
          <a:xfrm>
            <a:off x="2133600" y="5562600"/>
            <a:ext cx="990600" cy="457200"/>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p>
            <a:pPr algn="ctr"/>
            <a:r>
              <a:rPr lang="en-US">
                <a:solidFill>
                  <a:schemeClr val="tx1"/>
                </a:solidFill>
              </a:rPr>
              <a:t>Word</a:t>
            </a:r>
          </a:p>
        </p:txBody>
      </p:sp>
      <p:sp>
        <p:nvSpPr>
          <p:cNvPr id="10" name="Rectangle 4"/>
          <p:cNvSpPr>
            <a:spLocks noChangeArrowheads="1"/>
          </p:cNvSpPr>
          <p:nvPr/>
        </p:nvSpPr>
        <p:spPr bwMode="auto">
          <a:xfrm>
            <a:off x="3124200" y="5562600"/>
            <a:ext cx="1981200" cy="457200"/>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p>
            <a:pPr algn="ctr"/>
            <a:r>
              <a:rPr lang="en-US">
                <a:solidFill>
                  <a:schemeClr val="tx1"/>
                </a:solidFill>
              </a:rPr>
              <a:t>Explorer</a:t>
            </a:r>
          </a:p>
        </p:txBody>
      </p:sp>
      <p:sp>
        <p:nvSpPr>
          <p:cNvPr id="11" name="Rectangle 5"/>
          <p:cNvSpPr>
            <a:spLocks noChangeArrowheads="1"/>
          </p:cNvSpPr>
          <p:nvPr/>
        </p:nvSpPr>
        <p:spPr bwMode="auto">
          <a:xfrm>
            <a:off x="5105400" y="5562600"/>
            <a:ext cx="1981200" cy="457200"/>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wrap="none" anchor="ctr"/>
          <a:lstStyle/>
          <a:p>
            <a:pPr algn="ctr"/>
            <a:r>
              <a:rPr lang="en-US">
                <a:solidFill>
                  <a:schemeClr val="tx1"/>
                </a:solidFill>
              </a:rPr>
              <a:t>System</a:t>
            </a:r>
          </a:p>
        </p:txBody>
      </p:sp>
      <p:sp>
        <p:nvSpPr>
          <p:cNvPr id="12" name="Rectangle 6"/>
          <p:cNvSpPr>
            <a:spLocks noChangeArrowheads="1"/>
          </p:cNvSpPr>
          <p:nvPr/>
        </p:nvSpPr>
        <p:spPr bwMode="auto">
          <a:xfrm>
            <a:off x="7086600" y="5562600"/>
            <a:ext cx="1295400" cy="457200"/>
          </a:xfrm>
          <a:prstGeom prst="rect">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pPr algn="ctr"/>
            <a:r>
              <a:rPr lang="en-US" dirty="0"/>
              <a:t>Available</a:t>
            </a:r>
          </a:p>
        </p:txBody>
      </p:sp>
    </p:spTree>
    <p:extLst>
      <p:ext uri="{BB962C8B-B14F-4D97-AF65-F5344CB8AC3E}">
        <p14:creationId xmlns:p14="http://schemas.microsoft.com/office/powerpoint/2010/main" xmlns="" val="4047401783"/>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2"/>
          <p:cNvSpPr>
            <a:spLocks noChangeArrowheads="1"/>
          </p:cNvSpPr>
          <p:nvPr/>
        </p:nvSpPr>
        <p:spPr bwMode="auto">
          <a:xfrm>
            <a:off x="685800" y="6248400"/>
            <a:ext cx="1905000" cy="457200"/>
          </a:xfrm>
          <a:prstGeom prst="rect">
            <a:avLst/>
          </a:prstGeom>
          <a:noFill/>
          <a:ln w="9525">
            <a:noFill/>
            <a:miter lim="800000"/>
            <a:headEnd/>
            <a:tailEnd/>
          </a:ln>
        </p:spPr>
        <p:txBody>
          <a:bodyPr wrap="none" anchor="ctr"/>
          <a:lstStyle/>
          <a:p>
            <a:pPr eaLnBrk="0" hangingPunct="0">
              <a:spcBef>
                <a:spcPct val="50000"/>
              </a:spcBef>
            </a:pPr>
            <a:endParaRPr lang="en-US"/>
          </a:p>
        </p:txBody>
      </p:sp>
      <p:sp>
        <p:nvSpPr>
          <p:cNvPr id="20484" name="Rectangle 3"/>
          <p:cNvSpPr>
            <a:spLocks noChangeArrowheads="1"/>
          </p:cNvSpPr>
          <p:nvPr/>
        </p:nvSpPr>
        <p:spPr bwMode="auto">
          <a:xfrm>
            <a:off x="3124200" y="6248400"/>
            <a:ext cx="2895600" cy="457200"/>
          </a:xfrm>
          <a:prstGeom prst="rect">
            <a:avLst/>
          </a:prstGeom>
          <a:noFill/>
          <a:ln w="9525">
            <a:noFill/>
            <a:miter lim="800000"/>
            <a:headEnd/>
            <a:tailEnd/>
          </a:ln>
        </p:spPr>
        <p:txBody>
          <a:bodyPr wrap="none" anchor="ctr"/>
          <a:lstStyle/>
          <a:p>
            <a:pPr eaLnBrk="0" hangingPunct="0">
              <a:spcBef>
                <a:spcPct val="50000"/>
              </a:spcBef>
            </a:pPr>
            <a:endParaRPr lang="en-US"/>
          </a:p>
        </p:txBody>
      </p:sp>
      <p:sp>
        <p:nvSpPr>
          <p:cNvPr id="20485" name="Rectangle 5"/>
          <p:cNvSpPr>
            <a:spLocks noGrp="1" noChangeArrowheads="1"/>
          </p:cNvSpPr>
          <p:nvPr>
            <p:ph type="title"/>
          </p:nvPr>
        </p:nvSpPr>
        <p:spPr/>
        <p:txBody>
          <a:bodyPr/>
          <a:lstStyle/>
          <a:p>
            <a:r>
              <a:rPr lang="en-US" smtClean="0"/>
              <a:t>Working Set Lists</a:t>
            </a:r>
            <a:endParaRPr lang="en-US" dirty="0" smtClean="0"/>
          </a:p>
        </p:txBody>
      </p:sp>
      <p:sp>
        <p:nvSpPr>
          <p:cNvPr id="3006470" name="Rectangle 6"/>
          <p:cNvSpPr>
            <a:spLocks noGrp="1" noChangeArrowheads="1"/>
          </p:cNvSpPr>
          <p:nvPr>
            <p:ph type="body" idx="1"/>
          </p:nvPr>
        </p:nvSpPr>
        <p:spPr>
          <a:xfrm>
            <a:off x="457200" y="2438400"/>
            <a:ext cx="8382000" cy="2773679"/>
          </a:xfrm>
        </p:spPr>
        <p:txBody>
          <a:bodyPr/>
          <a:lstStyle/>
          <a:p>
            <a:r>
              <a:rPr lang="en-US" sz="2400" dirty="0" smtClean="0"/>
              <a:t>A process always starts with just enough working set to describe the address space</a:t>
            </a:r>
          </a:p>
          <a:p>
            <a:pPr lvl="1"/>
            <a:r>
              <a:rPr lang="en-US" sz="2000" dirty="0" smtClean="0"/>
              <a:t>It then incurs page faults when referencing a page that isn’t in its working set</a:t>
            </a:r>
          </a:p>
          <a:p>
            <a:pPr lvl="1"/>
            <a:r>
              <a:rPr lang="en-US" sz="2000" dirty="0" smtClean="0"/>
              <a:t>Many page faults may be resolved from memory (from other working sets, the standby or Modified page lists)</a:t>
            </a:r>
          </a:p>
          <a:p>
            <a:r>
              <a:rPr lang="en-US" sz="2400" dirty="0" smtClean="0"/>
              <a:t>The Memory Manager can take away pages and reassign </a:t>
            </a:r>
            <a:r>
              <a:rPr lang="en-US" sz="2400" dirty="0" smtClean="0"/>
              <a:t/>
            </a:r>
            <a:br>
              <a:rPr lang="en-US" sz="2400" dirty="0" smtClean="0"/>
            </a:br>
            <a:r>
              <a:rPr lang="en-US" sz="2400" dirty="0" smtClean="0"/>
              <a:t>them </a:t>
            </a:r>
            <a:r>
              <a:rPr lang="en-US" sz="2400" dirty="0" smtClean="0"/>
              <a:t>(trimming)</a:t>
            </a:r>
          </a:p>
          <a:p>
            <a:r>
              <a:rPr lang="en-US" sz="2400" dirty="0" smtClean="0"/>
              <a:t>Note: the amount of physical memory assigned to a process is invisible to the process</a:t>
            </a:r>
          </a:p>
          <a:p>
            <a:pPr lvl="1"/>
            <a:r>
              <a:rPr lang="en-US" sz="2000" dirty="0" smtClean="0"/>
              <a:t>It simply affects the performance of the process</a:t>
            </a:r>
          </a:p>
          <a:p>
            <a:endParaRPr lang="en-US" sz="2400" dirty="0" smtClean="0"/>
          </a:p>
        </p:txBody>
      </p:sp>
      <p:grpSp>
        <p:nvGrpSpPr>
          <p:cNvPr id="4" name="Group 3"/>
          <p:cNvGrpSpPr/>
          <p:nvPr/>
        </p:nvGrpSpPr>
        <p:grpSpPr>
          <a:xfrm>
            <a:off x="1010167" y="1123356"/>
            <a:ext cx="5822951" cy="1176661"/>
            <a:chOff x="609600" y="1084263"/>
            <a:chExt cx="6276975" cy="1584325"/>
          </a:xfrm>
        </p:grpSpPr>
        <p:grpSp>
          <p:nvGrpSpPr>
            <p:cNvPr id="2" name="Group 7"/>
            <p:cNvGrpSpPr>
              <a:grpSpLocks/>
            </p:cNvGrpSpPr>
            <p:nvPr/>
          </p:nvGrpSpPr>
          <p:grpSpPr bwMode="auto">
            <a:xfrm>
              <a:off x="2951163" y="1970088"/>
              <a:ext cx="3902075" cy="444500"/>
              <a:chOff x="1813" y="1635"/>
              <a:chExt cx="2458" cy="280"/>
            </a:xfrm>
          </p:grpSpPr>
          <p:sp>
            <p:nvSpPr>
              <p:cNvPr id="20501" name="Rectangle 8"/>
              <p:cNvSpPr>
                <a:spLocks noChangeArrowheads="1"/>
              </p:cNvSpPr>
              <p:nvPr/>
            </p:nvSpPr>
            <p:spPr bwMode="auto">
              <a:xfrm>
                <a:off x="1813" y="1635"/>
                <a:ext cx="136" cy="280"/>
              </a:xfrm>
              <a:prstGeom prst="rect">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pPr eaLnBrk="0" hangingPunct="0">
                  <a:spcBef>
                    <a:spcPct val="50000"/>
                  </a:spcBef>
                </a:pPr>
                <a:endParaRPr lang="en-US"/>
              </a:p>
            </p:txBody>
          </p:sp>
          <p:sp>
            <p:nvSpPr>
              <p:cNvPr id="20502" name="Rectangle 9"/>
              <p:cNvSpPr>
                <a:spLocks noChangeArrowheads="1"/>
              </p:cNvSpPr>
              <p:nvPr/>
            </p:nvSpPr>
            <p:spPr bwMode="auto">
              <a:xfrm>
                <a:off x="1942" y="1635"/>
                <a:ext cx="136" cy="280"/>
              </a:xfrm>
              <a:prstGeom prst="rect">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pPr eaLnBrk="0" hangingPunct="0">
                  <a:spcBef>
                    <a:spcPct val="50000"/>
                  </a:spcBef>
                </a:pPr>
                <a:endParaRPr lang="en-US"/>
              </a:p>
            </p:txBody>
          </p:sp>
          <p:sp>
            <p:nvSpPr>
              <p:cNvPr id="20503" name="Rectangle 10"/>
              <p:cNvSpPr>
                <a:spLocks noChangeArrowheads="1"/>
              </p:cNvSpPr>
              <p:nvPr/>
            </p:nvSpPr>
            <p:spPr bwMode="auto">
              <a:xfrm>
                <a:off x="2071" y="1635"/>
                <a:ext cx="136" cy="280"/>
              </a:xfrm>
              <a:prstGeom prst="rect">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pPr eaLnBrk="0" hangingPunct="0">
                  <a:spcBef>
                    <a:spcPct val="50000"/>
                  </a:spcBef>
                </a:pPr>
                <a:endParaRPr lang="en-US"/>
              </a:p>
            </p:txBody>
          </p:sp>
          <p:sp>
            <p:nvSpPr>
              <p:cNvPr id="20504" name="Rectangle 11"/>
              <p:cNvSpPr>
                <a:spLocks noChangeArrowheads="1"/>
              </p:cNvSpPr>
              <p:nvPr/>
            </p:nvSpPr>
            <p:spPr bwMode="auto">
              <a:xfrm>
                <a:off x="2200" y="1635"/>
                <a:ext cx="136" cy="280"/>
              </a:xfrm>
              <a:prstGeom prst="rect">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pPr eaLnBrk="0" hangingPunct="0">
                  <a:spcBef>
                    <a:spcPct val="50000"/>
                  </a:spcBef>
                </a:pPr>
                <a:endParaRPr lang="en-US"/>
              </a:p>
            </p:txBody>
          </p:sp>
          <p:sp>
            <p:nvSpPr>
              <p:cNvPr id="20505" name="Rectangle 12"/>
              <p:cNvSpPr>
                <a:spLocks noChangeArrowheads="1"/>
              </p:cNvSpPr>
              <p:nvPr/>
            </p:nvSpPr>
            <p:spPr bwMode="auto">
              <a:xfrm>
                <a:off x="2329" y="1635"/>
                <a:ext cx="136" cy="280"/>
              </a:xfrm>
              <a:prstGeom prst="rect">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pPr eaLnBrk="0" hangingPunct="0">
                  <a:spcBef>
                    <a:spcPct val="50000"/>
                  </a:spcBef>
                </a:pPr>
                <a:endParaRPr lang="en-US"/>
              </a:p>
            </p:txBody>
          </p:sp>
          <p:sp>
            <p:nvSpPr>
              <p:cNvPr id="20506" name="Rectangle 13"/>
              <p:cNvSpPr>
                <a:spLocks noChangeArrowheads="1"/>
              </p:cNvSpPr>
              <p:nvPr/>
            </p:nvSpPr>
            <p:spPr bwMode="auto">
              <a:xfrm>
                <a:off x="2458" y="1635"/>
                <a:ext cx="136" cy="280"/>
              </a:xfrm>
              <a:prstGeom prst="rect">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pPr eaLnBrk="0" hangingPunct="0">
                  <a:spcBef>
                    <a:spcPct val="50000"/>
                  </a:spcBef>
                </a:pPr>
                <a:endParaRPr lang="en-US"/>
              </a:p>
            </p:txBody>
          </p:sp>
          <p:sp>
            <p:nvSpPr>
              <p:cNvPr id="20507" name="Rectangle 14"/>
              <p:cNvSpPr>
                <a:spLocks noChangeArrowheads="1"/>
              </p:cNvSpPr>
              <p:nvPr/>
            </p:nvSpPr>
            <p:spPr bwMode="auto">
              <a:xfrm>
                <a:off x="2587" y="1635"/>
                <a:ext cx="136" cy="280"/>
              </a:xfrm>
              <a:prstGeom prst="rect">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pPr eaLnBrk="0" hangingPunct="0">
                  <a:spcBef>
                    <a:spcPct val="50000"/>
                  </a:spcBef>
                </a:pPr>
                <a:endParaRPr lang="en-US"/>
              </a:p>
            </p:txBody>
          </p:sp>
          <p:sp>
            <p:nvSpPr>
              <p:cNvPr id="20508" name="Rectangle 15"/>
              <p:cNvSpPr>
                <a:spLocks noChangeArrowheads="1"/>
              </p:cNvSpPr>
              <p:nvPr/>
            </p:nvSpPr>
            <p:spPr bwMode="auto">
              <a:xfrm>
                <a:off x="2716" y="1635"/>
                <a:ext cx="136" cy="280"/>
              </a:xfrm>
              <a:prstGeom prst="rect">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pPr eaLnBrk="0" hangingPunct="0">
                  <a:spcBef>
                    <a:spcPct val="50000"/>
                  </a:spcBef>
                </a:pPr>
                <a:endParaRPr lang="en-US"/>
              </a:p>
            </p:txBody>
          </p:sp>
          <p:sp>
            <p:nvSpPr>
              <p:cNvPr id="20509" name="Rectangle 16"/>
              <p:cNvSpPr>
                <a:spLocks noChangeArrowheads="1"/>
              </p:cNvSpPr>
              <p:nvPr/>
            </p:nvSpPr>
            <p:spPr bwMode="auto">
              <a:xfrm>
                <a:off x="2845" y="1635"/>
                <a:ext cx="136" cy="280"/>
              </a:xfrm>
              <a:prstGeom prst="rect">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pPr eaLnBrk="0" hangingPunct="0">
                  <a:spcBef>
                    <a:spcPct val="50000"/>
                  </a:spcBef>
                </a:pPr>
                <a:endParaRPr lang="en-US"/>
              </a:p>
            </p:txBody>
          </p:sp>
          <p:sp>
            <p:nvSpPr>
              <p:cNvPr id="20510" name="Rectangle 17"/>
              <p:cNvSpPr>
                <a:spLocks noChangeArrowheads="1"/>
              </p:cNvSpPr>
              <p:nvPr/>
            </p:nvSpPr>
            <p:spPr bwMode="auto">
              <a:xfrm>
                <a:off x="2974" y="1635"/>
                <a:ext cx="136" cy="280"/>
              </a:xfrm>
              <a:prstGeom prst="rect">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pPr eaLnBrk="0" hangingPunct="0">
                  <a:spcBef>
                    <a:spcPct val="50000"/>
                  </a:spcBef>
                </a:pPr>
                <a:endParaRPr lang="en-US"/>
              </a:p>
            </p:txBody>
          </p:sp>
          <p:sp>
            <p:nvSpPr>
              <p:cNvPr id="20511" name="Rectangle 18"/>
              <p:cNvSpPr>
                <a:spLocks noChangeArrowheads="1"/>
              </p:cNvSpPr>
              <p:nvPr/>
            </p:nvSpPr>
            <p:spPr bwMode="auto">
              <a:xfrm>
                <a:off x="3103" y="1635"/>
                <a:ext cx="136" cy="280"/>
              </a:xfrm>
              <a:prstGeom prst="rect">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pPr eaLnBrk="0" hangingPunct="0">
                  <a:spcBef>
                    <a:spcPct val="50000"/>
                  </a:spcBef>
                </a:pPr>
                <a:endParaRPr lang="en-US"/>
              </a:p>
            </p:txBody>
          </p:sp>
          <p:sp>
            <p:nvSpPr>
              <p:cNvPr id="20512" name="Rectangle 19"/>
              <p:cNvSpPr>
                <a:spLocks noChangeArrowheads="1"/>
              </p:cNvSpPr>
              <p:nvPr/>
            </p:nvSpPr>
            <p:spPr bwMode="auto">
              <a:xfrm>
                <a:off x="3232" y="1635"/>
                <a:ext cx="136" cy="280"/>
              </a:xfrm>
              <a:prstGeom prst="rect">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pPr eaLnBrk="0" hangingPunct="0">
                  <a:spcBef>
                    <a:spcPct val="50000"/>
                  </a:spcBef>
                </a:pPr>
                <a:endParaRPr lang="en-US"/>
              </a:p>
            </p:txBody>
          </p:sp>
          <p:sp>
            <p:nvSpPr>
              <p:cNvPr id="20513" name="Rectangle 20"/>
              <p:cNvSpPr>
                <a:spLocks noChangeArrowheads="1"/>
              </p:cNvSpPr>
              <p:nvPr/>
            </p:nvSpPr>
            <p:spPr bwMode="auto">
              <a:xfrm>
                <a:off x="3361" y="1635"/>
                <a:ext cx="136" cy="280"/>
              </a:xfrm>
              <a:prstGeom prst="rect">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pPr eaLnBrk="0" hangingPunct="0">
                  <a:spcBef>
                    <a:spcPct val="50000"/>
                  </a:spcBef>
                </a:pPr>
                <a:endParaRPr lang="en-US"/>
              </a:p>
            </p:txBody>
          </p:sp>
          <p:sp>
            <p:nvSpPr>
              <p:cNvPr id="20514" name="Rectangle 21"/>
              <p:cNvSpPr>
                <a:spLocks noChangeArrowheads="1"/>
              </p:cNvSpPr>
              <p:nvPr/>
            </p:nvSpPr>
            <p:spPr bwMode="auto">
              <a:xfrm>
                <a:off x="3490" y="1635"/>
                <a:ext cx="136" cy="280"/>
              </a:xfrm>
              <a:prstGeom prst="rect">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pPr eaLnBrk="0" hangingPunct="0">
                  <a:spcBef>
                    <a:spcPct val="50000"/>
                  </a:spcBef>
                </a:pPr>
                <a:endParaRPr lang="en-US"/>
              </a:p>
            </p:txBody>
          </p:sp>
          <p:sp>
            <p:nvSpPr>
              <p:cNvPr id="20515" name="Rectangle 22"/>
              <p:cNvSpPr>
                <a:spLocks noChangeArrowheads="1"/>
              </p:cNvSpPr>
              <p:nvPr/>
            </p:nvSpPr>
            <p:spPr bwMode="auto">
              <a:xfrm>
                <a:off x="3619" y="1635"/>
                <a:ext cx="136" cy="280"/>
              </a:xfrm>
              <a:prstGeom prst="rect">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pPr eaLnBrk="0" hangingPunct="0">
                  <a:spcBef>
                    <a:spcPct val="50000"/>
                  </a:spcBef>
                </a:pPr>
                <a:endParaRPr lang="en-US"/>
              </a:p>
            </p:txBody>
          </p:sp>
          <p:sp>
            <p:nvSpPr>
              <p:cNvPr id="20516" name="Rectangle 23"/>
              <p:cNvSpPr>
                <a:spLocks noChangeArrowheads="1"/>
              </p:cNvSpPr>
              <p:nvPr/>
            </p:nvSpPr>
            <p:spPr bwMode="auto">
              <a:xfrm>
                <a:off x="3748" y="1635"/>
                <a:ext cx="136" cy="280"/>
              </a:xfrm>
              <a:prstGeom prst="rect">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pPr eaLnBrk="0" hangingPunct="0">
                  <a:spcBef>
                    <a:spcPct val="50000"/>
                  </a:spcBef>
                </a:pPr>
                <a:endParaRPr lang="en-US"/>
              </a:p>
            </p:txBody>
          </p:sp>
          <p:sp>
            <p:nvSpPr>
              <p:cNvPr id="20517" name="Rectangle 24"/>
              <p:cNvSpPr>
                <a:spLocks noChangeArrowheads="1"/>
              </p:cNvSpPr>
              <p:nvPr/>
            </p:nvSpPr>
            <p:spPr bwMode="auto">
              <a:xfrm>
                <a:off x="3877" y="1635"/>
                <a:ext cx="136" cy="280"/>
              </a:xfrm>
              <a:prstGeom prst="rect">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pPr eaLnBrk="0" hangingPunct="0">
                  <a:spcBef>
                    <a:spcPct val="50000"/>
                  </a:spcBef>
                </a:pPr>
                <a:endParaRPr lang="en-US"/>
              </a:p>
            </p:txBody>
          </p:sp>
          <p:sp>
            <p:nvSpPr>
              <p:cNvPr id="20518" name="Rectangle 25"/>
              <p:cNvSpPr>
                <a:spLocks noChangeArrowheads="1"/>
              </p:cNvSpPr>
              <p:nvPr/>
            </p:nvSpPr>
            <p:spPr bwMode="auto">
              <a:xfrm>
                <a:off x="4006" y="1635"/>
                <a:ext cx="136" cy="280"/>
              </a:xfrm>
              <a:prstGeom prst="rect">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pPr eaLnBrk="0" hangingPunct="0">
                  <a:spcBef>
                    <a:spcPct val="50000"/>
                  </a:spcBef>
                </a:pPr>
                <a:endParaRPr lang="en-US"/>
              </a:p>
            </p:txBody>
          </p:sp>
          <p:sp>
            <p:nvSpPr>
              <p:cNvPr id="20519" name="Rectangle 26"/>
              <p:cNvSpPr>
                <a:spLocks noChangeArrowheads="1"/>
              </p:cNvSpPr>
              <p:nvPr/>
            </p:nvSpPr>
            <p:spPr bwMode="auto">
              <a:xfrm>
                <a:off x="4135" y="1635"/>
                <a:ext cx="136" cy="280"/>
              </a:xfrm>
              <a:prstGeom prst="rect">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pPr eaLnBrk="0" hangingPunct="0">
                  <a:spcBef>
                    <a:spcPct val="50000"/>
                  </a:spcBef>
                </a:pPr>
                <a:endParaRPr lang="en-US"/>
              </a:p>
            </p:txBody>
          </p:sp>
        </p:grpSp>
        <p:sp>
          <p:nvSpPr>
            <p:cNvPr id="20488" name="Rectangle 27"/>
            <p:cNvSpPr>
              <a:spLocks noChangeArrowheads="1"/>
            </p:cNvSpPr>
            <p:nvPr/>
          </p:nvSpPr>
          <p:spPr bwMode="auto">
            <a:xfrm>
              <a:off x="1084263" y="1084263"/>
              <a:ext cx="215900" cy="444500"/>
            </a:xfrm>
            <a:prstGeom prst="rect">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pPr eaLnBrk="0" hangingPunct="0">
                <a:spcBef>
                  <a:spcPct val="50000"/>
                </a:spcBef>
              </a:pPr>
              <a:endParaRPr lang="en-US"/>
            </a:p>
          </p:txBody>
        </p:sp>
        <p:sp>
          <p:nvSpPr>
            <p:cNvPr id="20489" name="Rectangle 28"/>
            <p:cNvSpPr>
              <a:spLocks noChangeArrowheads="1"/>
            </p:cNvSpPr>
            <p:nvPr/>
          </p:nvSpPr>
          <p:spPr bwMode="auto">
            <a:xfrm>
              <a:off x="688975" y="1698625"/>
              <a:ext cx="215900" cy="444500"/>
            </a:xfrm>
            <a:prstGeom prst="rect">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pPr eaLnBrk="0" hangingPunct="0">
                <a:spcBef>
                  <a:spcPct val="50000"/>
                </a:spcBef>
              </a:pPr>
              <a:endParaRPr lang="en-US"/>
            </a:p>
          </p:txBody>
        </p:sp>
        <p:sp>
          <p:nvSpPr>
            <p:cNvPr id="20490" name="Rectangle 29"/>
            <p:cNvSpPr>
              <a:spLocks noChangeArrowheads="1"/>
            </p:cNvSpPr>
            <p:nvPr/>
          </p:nvSpPr>
          <p:spPr bwMode="auto">
            <a:xfrm>
              <a:off x="609600" y="1143000"/>
              <a:ext cx="215900" cy="444500"/>
            </a:xfrm>
            <a:prstGeom prst="rect">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pPr eaLnBrk="0" hangingPunct="0">
                <a:spcBef>
                  <a:spcPct val="50000"/>
                </a:spcBef>
              </a:pPr>
              <a:endParaRPr lang="en-US"/>
            </a:p>
          </p:txBody>
        </p:sp>
        <p:grpSp>
          <p:nvGrpSpPr>
            <p:cNvPr id="3" name="Group 30"/>
            <p:cNvGrpSpPr>
              <a:grpSpLocks/>
            </p:cNvGrpSpPr>
            <p:nvPr/>
          </p:nvGrpSpPr>
          <p:grpSpPr bwMode="auto">
            <a:xfrm>
              <a:off x="1987550" y="1747838"/>
              <a:ext cx="4859338" cy="920750"/>
              <a:chOff x="1206" y="1495"/>
              <a:chExt cx="3061" cy="580"/>
            </a:xfrm>
          </p:grpSpPr>
          <p:sp>
            <p:nvSpPr>
              <p:cNvPr id="20499" name="Rectangle 31"/>
              <p:cNvSpPr>
                <a:spLocks noChangeArrowheads="1"/>
              </p:cNvSpPr>
              <p:nvPr/>
            </p:nvSpPr>
            <p:spPr bwMode="auto">
              <a:xfrm>
                <a:off x="1206" y="1495"/>
                <a:ext cx="3061" cy="75"/>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wrap="none" anchor="ctr"/>
              <a:lstStyle/>
              <a:p>
                <a:pPr eaLnBrk="0" hangingPunct="0">
                  <a:spcBef>
                    <a:spcPct val="50000"/>
                  </a:spcBef>
                </a:pPr>
                <a:endParaRPr lang="en-US"/>
              </a:p>
            </p:txBody>
          </p:sp>
          <p:sp>
            <p:nvSpPr>
              <p:cNvPr id="20500" name="Rectangle 32"/>
              <p:cNvSpPr>
                <a:spLocks noChangeArrowheads="1"/>
              </p:cNvSpPr>
              <p:nvPr/>
            </p:nvSpPr>
            <p:spPr bwMode="auto">
              <a:xfrm>
                <a:off x="1206" y="2000"/>
                <a:ext cx="3061" cy="75"/>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wrap="none" anchor="ctr"/>
              <a:lstStyle/>
              <a:p>
                <a:pPr eaLnBrk="0" hangingPunct="0">
                  <a:spcBef>
                    <a:spcPct val="50000"/>
                  </a:spcBef>
                </a:pPr>
                <a:endParaRPr lang="en-US"/>
              </a:p>
            </p:txBody>
          </p:sp>
        </p:grpSp>
        <p:sp>
          <p:nvSpPr>
            <p:cNvPr id="20494" name="Rectangle 37"/>
            <p:cNvSpPr>
              <a:spLocks noChangeArrowheads="1"/>
            </p:cNvSpPr>
            <p:nvPr/>
          </p:nvSpPr>
          <p:spPr bwMode="auto">
            <a:xfrm>
              <a:off x="1909763" y="1260475"/>
              <a:ext cx="1568450" cy="366713"/>
            </a:xfrm>
            <a:prstGeom prst="rect">
              <a:avLst/>
            </a:prstGeom>
            <a:noFill/>
            <a:ln w="9525">
              <a:noFill/>
              <a:miter lim="800000"/>
              <a:headEnd/>
              <a:tailEnd/>
            </a:ln>
          </p:spPr>
          <p:txBody>
            <a:bodyPr wrap="none" lIns="92075" tIns="46038" rIns="92075" bIns="46038">
              <a:spAutoFit/>
            </a:bodyPr>
            <a:lstStyle/>
            <a:p>
              <a:pPr algn="ctr" eaLnBrk="0" hangingPunct="0"/>
              <a:r>
                <a:rPr lang="en-US"/>
                <a:t>newer pages</a:t>
              </a:r>
            </a:p>
          </p:txBody>
        </p:sp>
        <p:sp>
          <p:nvSpPr>
            <p:cNvPr id="20495" name="Rectangle 38"/>
            <p:cNvSpPr>
              <a:spLocks noChangeArrowheads="1"/>
            </p:cNvSpPr>
            <p:nvPr/>
          </p:nvSpPr>
          <p:spPr bwMode="auto">
            <a:xfrm>
              <a:off x="5419725" y="1260475"/>
              <a:ext cx="1466850" cy="366713"/>
            </a:xfrm>
            <a:prstGeom prst="rect">
              <a:avLst/>
            </a:prstGeom>
            <a:noFill/>
            <a:ln w="9525">
              <a:noFill/>
              <a:miter lim="800000"/>
              <a:headEnd/>
              <a:tailEnd/>
            </a:ln>
          </p:spPr>
          <p:txBody>
            <a:bodyPr wrap="none" lIns="92075" tIns="46038" rIns="92075" bIns="46038">
              <a:spAutoFit/>
            </a:bodyPr>
            <a:lstStyle/>
            <a:p>
              <a:pPr algn="ctr" eaLnBrk="0" hangingPunct="0"/>
              <a:r>
                <a:rPr lang="en-US"/>
                <a:t>older pages</a:t>
              </a:r>
            </a:p>
          </p:txBody>
        </p:sp>
        <p:sp>
          <p:nvSpPr>
            <p:cNvPr id="20496" name="Line 39"/>
            <p:cNvSpPr>
              <a:spLocks noChangeShapeType="1"/>
            </p:cNvSpPr>
            <p:nvPr/>
          </p:nvSpPr>
          <p:spPr bwMode="auto">
            <a:xfrm>
              <a:off x="3505200" y="1447800"/>
              <a:ext cx="1905000" cy="0"/>
            </a:xfrm>
            <a:prstGeom prst="line">
              <a:avLst/>
            </a:prstGeom>
            <a:noFill/>
            <a:ln w="25400">
              <a:solidFill>
                <a:schemeClr val="tx1"/>
              </a:solidFill>
              <a:round/>
              <a:headEnd type="none" w="sm" len="sm"/>
              <a:tailEnd type="stealth" w="med" len="lg"/>
            </a:ln>
          </p:spPr>
          <p:txBody>
            <a:bodyPr wrap="none" anchor="ctr"/>
            <a:lstStyle/>
            <a:p>
              <a:endParaRPr lang="en-US"/>
            </a:p>
          </p:txBody>
        </p:sp>
        <p:sp>
          <p:nvSpPr>
            <p:cNvPr id="44" name="Bent Arrow 43"/>
            <p:cNvSpPr/>
            <p:nvPr/>
          </p:nvSpPr>
          <p:spPr bwMode="auto">
            <a:xfrm rot="10800000" flipH="1">
              <a:off x="1219200" y="1828800"/>
              <a:ext cx="813816" cy="609600"/>
            </a:xfrm>
            <a:prstGeom prst="ben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grpSp>
    </p:spTree>
    <p:extLst>
      <p:ext uri="{BB962C8B-B14F-4D97-AF65-F5344CB8AC3E}">
        <p14:creationId xmlns:p14="http://schemas.microsoft.com/office/powerpoint/2010/main" xmlns="" val="403423381"/>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 You Have Enough Memory?</a:t>
            </a:r>
            <a:endParaRPr lang="en-US" dirty="0"/>
          </a:p>
        </p:txBody>
      </p:sp>
      <p:sp>
        <p:nvSpPr>
          <p:cNvPr id="3" name="Content Placeholder 2"/>
          <p:cNvSpPr>
            <a:spLocks noGrp="1"/>
          </p:cNvSpPr>
          <p:nvPr>
            <p:ph idx="1"/>
          </p:nvPr>
        </p:nvSpPr>
        <p:spPr>
          <a:xfrm>
            <a:off x="381000" y="1153795"/>
            <a:ext cx="8382000" cy="4561205"/>
          </a:xfrm>
        </p:spPr>
        <p:txBody>
          <a:bodyPr/>
          <a:lstStyle/>
          <a:p>
            <a:r>
              <a:rPr lang="en-US" sz="2400" dirty="0" smtClean="0"/>
              <a:t>There’s no sure-fire rule or counter to tell if you if you have enough memory</a:t>
            </a:r>
          </a:p>
          <a:p>
            <a:r>
              <a:rPr lang="en-US" sz="2400" dirty="0" smtClean="0"/>
              <a:t>The general rule: available memory remains generally low</a:t>
            </a:r>
          </a:p>
          <a:p>
            <a:pPr lvl="1"/>
            <a:r>
              <a:rPr lang="en-US" sz="2000" dirty="0" smtClean="0"/>
              <a:t>Use </a:t>
            </a:r>
            <a:r>
              <a:rPr lang="en-US" sz="2000" dirty="0" err="1" smtClean="0"/>
              <a:t>Perfmon</a:t>
            </a:r>
            <a:r>
              <a:rPr lang="en-US" sz="2000" dirty="0" smtClean="0"/>
              <a:t> to monitor available memory over time</a:t>
            </a:r>
          </a:p>
          <a:p>
            <a:pPr lvl="1"/>
            <a:r>
              <a:rPr lang="en-US" sz="2000" dirty="0" smtClean="0"/>
              <a:t>Use Process Explorer, or on Vista and later Task Manager, to monitor physical memory usage</a:t>
            </a:r>
          </a:p>
          <a:p>
            <a:pPr lvl="1"/>
            <a:r>
              <a:rPr lang="en-US" sz="2000" dirty="0" smtClean="0"/>
              <a:t>Use Process Explorer or Task Manager to see instantaneous value</a:t>
            </a:r>
          </a:p>
          <a:p>
            <a:pPr lvl="1"/>
            <a:r>
              <a:rPr lang="en-US" sz="2000" dirty="0" smtClean="0"/>
              <a:t>Watch in Process Monitor for excessive reads from paging file</a:t>
            </a:r>
            <a:endParaRPr lang="en-US" sz="2000" dirty="0"/>
          </a:p>
        </p:txBody>
      </p:sp>
      <p:pic>
        <p:nvPicPr>
          <p:cNvPr id="2050" name="Picture 2" descr="image">
            <a:hlinkClick r:id="rId3"/>
          </p:cNvPr>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832662" y="3962400"/>
            <a:ext cx="3161231" cy="2105026"/>
          </a:xfrm>
          <a:prstGeom prst="rect">
            <a:avLst/>
          </a:prstGeom>
          <a:noFill/>
          <a:extLst>
            <a:ext uri="{909E8E84-426E-40DD-AFC4-6F175D3DCCD1}">
              <a14:hiddenFill xmlns:a14="http://schemas.microsoft.com/office/drawing/2010/main" xmlns="">
                <a:solidFill>
                  <a:srgbClr xmlns:mc="http://schemas.openxmlformats.org/markup-compatibility/2006" val="FFFFFF" mc:Ignorable=""/>
                </a:solidFill>
              </a14:hiddenFill>
            </a:ext>
          </a:extLst>
        </p:spPr>
      </p:pic>
      <p:pic>
        <p:nvPicPr>
          <p:cNvPr id="2052" name="Picture 4" descr="image">
            <a:hlinkClick r:id="rId5"/>
          </p:cNvPr>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4086225" y="3886200"/>
            <a:ext cx="3228975" cy="2474763"/>
          </a:xfrm>
          <a:prstGeom prst="rect">
            <a:avLst/>
          </a:prstGeom>
          <a:noFill/>
          <a:extLst>
            <a:ext uri="{909E8E84-426E-40DD-AFC4-6F175D3DCCD1}">
              <a14:hiddenFill xmlns:a14="http://schemas.microsoft.com/office/drawing/2010/main" xmlns="">
                <a:solidFill>
                  <a:srgbClr xmlns:mc="http://schemas.openxmlformats.org/markup-compatibility/2006" val="FFFFFF" mc:Ignorable=""/>
                </a:solidFill>
              </a14:hiddenFill>
            </a:ext>
          </a:extLst>
        </p:spPr>
      </p:pic>
      <p:sp>
        <p:nvSpPr>
          <p:cNvPr id="4" name="Rectangle 3"/>
          <p:cNvSpPr/>
          <p:nvPr/>
        </p:nvSpPr>
        <p:spPr bwMode="auto">
          <a:xfrm>
            <a:off x="962025" y="5257800"/>
            <a:ext cx="2743200" cy="609600"/>
          </a:xfrm>
          <a:prstGeom prst="rect">
            <a:avLst/>
          </a:prstGeom>
          <a:noFill/>
          <a:ln w="34925" cmpd="sng">
            <a:solidFill>
              <a:schemeClr val="accent6"/>
            </a:solidFill>
            <a:headEnd type="none" w="med" len="med"/>
            <a:tailEnd type="none" w="med" len="med"/>
          </a:ln>
          <a:effectLst/>
          <a:scene3d>
            <a:camera prst="orthographicFront" fov="0">
              <a:rot lat="0" lon="0" rev="0"/>
            </a:camera>
            <a:lightRig rig="glow" dir="t">
              <a:rot lat="0" lon="0" rev="6360000"/>
            </a:lightRig>
          </a:scene3d>
          <a:sp3d contourW="1000"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7" name="Rectangle 6"/>
          <p:cNvSpPr/>
          <p:nvPr/>
        </p:nvSpPr>
        <p:spPr bwMode="auto">
          <a:xfrm>
            <a:off x="4695825" y="5943600"/>
            <a:ext cx="2362200" cy="228600"/>
          </a:xfrm>
          <a:prstGeom prst="rect">
            <a:avLst/>
          </a:prstGeom>
          <a:noFill/>
          <a:ln w="34925" cmpd="sng">
            <a:solidFill>
              <a:schemeClr val="accent6"/>
            </a:solidFill>
            <a:headEnd type="none" w="med" len="med"/>
            <a:tailEnd type="none" w="med" len="med"/>
          </a:ln>
          <a:effectLst/>
          <a:scene3d>
            <a:camera prst="orthographicFront" fov="0">
              <a:rot lat="0" lon="0" rev="0"/>
            </a:camera>
            <a:lightRig rig="glow" dir="t">
              <a:rot lat="0" lon="0" rev="6360000"/>
            </a:lightRig>
          </a:scene3d>
          <a:sp3d contourW="1000"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Tree>
    <p:extLst>
      <p:ext uri="{BB962C8B-B14F-4D97-AF65-F5344CB8AC3E}">
        <p14:creationId xmlns:p14="http://schemas.microsoft.com/office/powerpoint/2010/main" xmlns="" val="128198838"/>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bwMode="blackGray">
          <a:xfrm>
            <a:off x="0" y="2438400"/>
            <a:ext cx="6400800" cy="466928"/>
          </a:xfrm>
          <a:prstGeom prst="rect">
            <a:avLst/>
          </a:prstGeom>
          <a:gradFill flip="none" rotWithShape="1">
            <a:gsLst>
              <a:gs pos="0">
                <a:schemeClr val="accent1">
                  <a:tint val="66000"/>
                  <a:satMod val="160000"/>
                  <a:alpha val="70000"/>
                </a:schemeClr>
              </a:gs>
              <a:gs pos="100000">
                <a:schemeClr val="accent1">
                  <a:alpha val="70000"/>
                </a:schemeClr>
              </a:gs>
            </a:gsLst>
            <a:lin ang="5400000" scaled="1"/>
            <a:tileRect/>
          </a:gradFill>
          <a:ln>
            <a:noFill/>
            <a:headEnd type="none" w="med" len="med"/>
            <a:tailEnd type="none" w="med" len="med"/>
          </a:ln>
          <a:effectLst/>
          <a:scene3d>
            <a:camera prst="orthographicFront">
              <a:rot lat="0" lon="0" rev="0"/>
            </a:camera>
            <a:lightRig rig="contrasting" dir="t">
              <a:rot lat="0" lon="0" rev="7800000"/>
            </a:lightRig>
          </a:scene3d>
          <a:sp3d>
            <a:bevelT w="139700" h="139700"/>
          </a:sp3d>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solidFill>
                <a:schemeClr val="tx1"/>
              </a:solidFill>
              <a:effectLst>
                <a:outerShdw blurRad="38100" dist="38100" dir="2700000" algn="tl">
                  <a:srgbClr val="000000">
                    <a:alpha val="43137"/>
                  </a:srgbClr>
                </a:outerShdw>
              </a:effectLst>
            </a:endParaRPr>
          </a:p>
        </p:txBody>
      </p:sp>
      <p:sp>
        <p:nvSpPr>
          <p:cNvPr id="907266" name="Rectangle 2"/>
          <p:cNvSpPr>
            <a:spLocks noGrp="1" noChangeArrowheads="1"/>
          </p:cNvSpPr>
          <p:nvPr>
            <p:ph type="title"/>
          </p:nvPr>
        </p:nvSpPr>
        <p:spPr/>
        <p:txBody>
          <a:bodyPr/>
          <a:lstStyle/>
          <a:p>
            <a:r>
              <a:rPr lang="en-US" smtClean="0"/>
              <a:t>Outline</a:t>
            </a:r>
            <a:endParaRPr lang="en-US"/>
          </a:p>
        </p:txBody>
      </p:sp>
      <p:sp>
        <p:nvSpPr>
          <p:cNvPr id="907267" name="Rectangle 3"/>
          <p:cNvSpPr>
            <a:spLocks noGrp="1" noChangeArrowheads="1"/>
          </p:cNvSpPr>
          <p:nvPr>
            <p:ph idx="1"/>
          </p:nvPr>
        </p:nvSpPr>
        <p:spPr>
          <a:xfrm>
            <a:off x="381000" y="1412875"/>
            <a:ext cx="8382000" cy="2757678"/>
          </a:xfrm>
        </p:spPr>
        <p:txBody>
          <a:bodyPr/>
          <a:lstStyle/>
          <a:p>
            <a:r>
              <a:rPr lang="en-US" dirty="0" smtClean="0">
                <a:solidFill>
                  <a:schemeClr val="accent1"/>
                </a:solidFill>
              </a:rPr>
              <a:t>Virtual Memory</a:t>
            </a:r>
          </a:p>
          <a:p>
            <a:r>
              <a:rPr lang="en-US" dirty="0" smtClean="0"/>
              <a:t>Physical Memory</a:t>
            </a:r>
          </a:p>
          <a:p>
            <a:r>
              <a:rPr lang="en-US" dirty="0" smtClean="0">
                <a:solidFill>
                  <a:schemeClr val="bg2"/>
                </a:solidFill>
              </a:rPr>
              <a:t>Paged and </a:t>
            </a:r>
            <a:r>
              <a:rPr lang="en-US" dirty="0" err="1" smtClean="0">
                <a:solidFill>
                  <a:schemeClr val="bg2"/>
                </a:solidFill>
              </a:rPr>
              <a:t>Nonpaged</a:t>
            </a:r>
            <a:r>
              <a:rPr lang="en-US" dirty="0" smtClean="0">
                <a:solidFill>
                  <a:schemeClr val="bg2"/>
                </a:solidFill>
              </a:rPr>
              <a:t> Pool</a:t>
            </a:r>
          </a:p>
          <a:p>
            <a:r>
              <a:rPr lang="en-US" dirty="0" smtClean="0"/>
              <a:t>Processes and Threads</a:t>
            </a:r>
          </a:p>
          <a:p>
            <a:r>
              <a:rPr lang="en-US" dirty="0" smtClean="0"/>
              <a:t>Handles</a:t>
            </a:r>
          </a:p>
          <a:p>
            <a:endParaRPr lang="en-US" dirty="0" smtClean="0"/>
          </a:p>
        </p:txBody>
      </p:sp>
    </p:spTree>
    <p:extLst>
      <p:ext uri="{BB962C8B-B14F-4D97-AF65-F5344CB8AC3E}">
        <p14:creationId xmlns:p14="http://schemas.microsoft.com/office/powerpoint/2010/main" xmlns="" val="4030389867"/>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Paged and </a:t>
            </a:r>
            <a:r>
              <a:rPr lang="en-US" dirty="0" err="1" smtClean="0"/>
              <a:t>Nonpaged</a:t>
            </a:r>
            <a:r>
              <a:rPr lang="en-US" dirty="0" smtClean="0"/>
              <a:t> Pool</a:t>
            </a:r>
            <a:endParaRPr lang="en-US" dirty="0"/>
          </a:p>
        </p:txBody>
      </p:sp>
      <p:sp>
        <p:nvSpPr>
          <p:cNvPr id="3" name="Content Placeholder 2"/>
          <p:cNvSpPr>
            <a:spLocks noGrp="1"/>
          </p:cNvSpPr>
          <p:nvPr>
            <p:ph idx="1"/>
          </p:nvPr>
        </p:nvSpPr>
        <p:spPr>
          <a:xfrm>
            <a:off x="381000" y="1066800"/>
            <a:ext cx="8382000" cy="4561205"/>
          </a:xfrm>
        </p:spPr>
        <p:txBody>
          <a:bodyPr/>
          <a:lstStyle/>
          <a:p>
            <a:r>
              <a:rPr lang="en-US" sz="2800" dirty="0" err="1" smtClean="0"/>
              <a:t>Nonpaged</a:t>
            </a:r>
            <a:r>
              <a:rPr lang="en-US" sz="2800" dirty="0" smtClean="0"/>
              <a:t> pool:</a:t>
            </a:r>
          </a:p>
          <a:p>
            <a:pPr lvl="1"/>
            <a:r>
              <a:rPr lang="en-US" sz="2400" dirty="0" smtClean="0"/>
              <a:t>Backed by physical memory</a:t>
            </a:r>
          </a:p>
          <a:p>
            <a:pPr lvl="1"/>
            <a:r>
              <a:rPr lang="en-US" sz="2400" dirty="0"/>
              <a:t>Kernel and device driver heap </a:t>
            </a:r>
            <a:r>
              <a:rPr lang="en-US" sz="2400" dirty="0" smtClean="0"/>
              <a:t>used by code paths that can’t take interrupts (ISRs and DPCs) or that hold spin locks</a:t>
            </a:r>
          </a:p>
          <a:p>
            <a:pPr lvl="2"/>
            <a:r>
              <a:rPr lang="en-US" sz="2000" dirty="0" smtClean="0"/>
              <a:t>Page fault in those paths results in IRQL_NOT_LESS_OR_EQUAL</a:t>
            </a:r>
          </a:p>
          <a:p>
            <a:r>
              <a:rPr lang="en-US" sz="2800" dirty="0" smtClean="0"/>
              <a:t>Paged pool:</a:t>
            </a:r>
          </a:p>
          <a:p>
            <a:pPr lvl="1"/>
            <a:r>
              <a:rPr lang="en-US" sz="2400" dirty="0" smtClean="0"/>
              <a:t>Backed by virtual memory</a:t>
            </a:r>
            <a:r>
              <a:rPr lang="en-US" sz="2400" dirty="0"/>
              <a:t> </a:t>
            </a:r>
            <a:r>
              <a:rPr lang="en-US" sz="2400" dirty="0" smtClean="0"/>
              <a:t>(can be saved to paging file)</a:t>
            </a:r>
          </a:p>
          <a:p>
            <a:pPr lvl="1"/>
            <a:r>
              <a:rPr lang="en-US" sz="2400" dirty="0" smtClean="0"/>
              <a:t>Largest consumer is typically Registry</a:t>
            </a:r>
          </a:p>
          <a:p>
            <a:r>
              <a:rPr lang="en-US" sz="2800" dirty="0" smtClean="0"/>
              <a:t>Drivers use </a:t>
            </a:r>
            <a:r>
              <a:rPr lang="en-US" sz="2800" dirty="0" err="1" smtClean="0"/>
              <a:t>ExAllocatePoolWithTag</a:t>
            </a:r>
            <a:r>
              <a:rPr lang="en-US" sz="2800" dirty="0" smtClean="0"/>
              <a:t> to allocate both pool types</a:t>
            </a:r>
          </a:p>
          <a:p>
            <a:pPr lvl="1"/>
            <a:r>
              <a:rPr lang="en-US" sz="2400" dirty="0" smtClean="0"/>
              <a:t>Parameter specifies pool type</a:t>
            </a:r>
          </a:p>
          <a:p>
            <a:pPr lvl="1"/>
            <a:r>
              <a:rPr lang="en-US" sz="2400" dirty="0" smtClean="0"/>
              <a:t>Tag is 4-byte value that should be human readable and is used to help track pool usage</a:t>
            </a:r>
          </a:p>
        </p:txBody>
      </p:sp>
    </p:spTree>
    <p:extLst>
      <p:ext uri="{BB962C8B-B14F-4D97-AF65-F5344CB8AC3E}">
        <p14:creationId xmlns:p14="http://schemas.microsoft.com/office/powerpoint/2010/main" xmlns="" val="3777841659"/>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smtClean="0"/>
              <a:t>About Me</a:t>
            </a:r>
          </a:p>
        </p:txBody>
      </p:sp>
      <p:sp>
        <p:nvSpPr>
          <p:cNvPr id="7171" name="Rectangle 3"/>
          <p:cNvSpPr>
            <a:spLocks noGrp="1" noChangeArrowheads="1"/>
          </p:cNvSpPr>
          <p:nvPr>
            <p:ph idx="1"/>
          </p:nvPr>
        </p:nvSpPr>
        <p:spPr/>
        <p:txBody>
          <a:bodyPr/>
          <a:lstStyle/>
          <a:p>
            <a:r>
              <a:rPr lang="en-US" sz="2400" dirty="0" smtClean="0"/>
              <a:t>Technical Fellow, Microsoft</a:t>
            </a:r>
          </a:p>
          <a:p>
            <a:r>
              <a:rPr lang="en-US" sz="2400" dirty="0" smtClean="0"/>
              <a:t>Co-founder and Chief Software </a:t>
            </a:r>
            <a:br>
              <a:rPr lang="en-US" sz="2400" dirty="0" smtClean="0"/>
            </a:br>
            <a:r>
              <a:rPr lang="en-US" sz="2400" dirty="0" smtClean="0"/>
              <a:t>Architect of </a:t>
            </a:r>
            <a:r>
              <a:rPr lang="en-US" sz="2400" dirty="0" err="1" smtClean="0"/>
              <a:t>Winternals</a:t>
            </a:r>
            <a:r>
              <a:rPr lang="en-US" sz="2400" dirty="0" smtClean="0"/>
              <a:t> Software </a:t>
            </a:r>
          </a:p>
          <a:p>
            <a:r>
              <a:rPr lang="en-US" sz="2400" dirty="0" smtClean="0"/>
              <a:t>Co-author of Windows Internals 4th and 5th </a:t>
            </a:r>
            <a:br>
              <a:rPr lang="en-US" sz="2400" dirty="0" smtClean="0"/>
            </a:br>
            <a:r>
              <a:rPr lang="en-US" sz="2400" dirty="0" smtClean="0"/>
              <a:t>Edition and Inside Windows 2000 3rd Edition </a:t>
            </a:r>
            <a:br>
              <a:rPr lang="en-US" sz="2400" dirty="0" smtClean="0"/>
            </a:br>
            <a:r>
              <a:rPr lang="en-US" sz="2400" dirty="0" smtClean="0"/>
              <a:t>with David Solomon</a:t>
            </a:r>
          </a:p>
          <a:p>
            <a:r>
              <a:rPr lang="en-US" sz="2400" dirty="0" smtClean="0"/>
              <a:t>Author of TechNet </a:t>
            </a:r>
            <a:r>
              <a:rPr lang="en-US" sz="2400" dirty="0" err="1" smtClean="0"/>
              <a:t>Sysinternals</a:t>
            </a:r>
            <a:endParaRPr lang="en-US" sz="2400" dirty="0" smtClean="0"/>
          </a:p>
          <a:p>
            <a:pPr lvl="1"/>
            <a:r>
              <a:rPr lang="en-US" sz="2000" dirty="0" smtClean="0"/>
              <a:t>Home of blog and forums</a:t>
            </a:r>
          </a:p>
          <a:p>
            <a:r>
              <a:rPr lang="en-US" sz="2400" dirty="0" smtClean="0"/>
              <a:t>Contributing Editor TechNet Magazine, </a:t>
            </a:r>
            <a:br>
              <a:rPr lang="en-US" sz="2400" dirty="0" smtClean="0"/>
            </a:br>
            <a:r>
              <a:rPr lang="en-US" sz="2400" dirty="0" smtClean="0"/>
              <a:t>Windows IT Pro Magazine</a:t>
            </a:r>
          </a:p>
          <a:p>
            <a:r>
              <a:rPr lang="en-US" sz="2400" dirty="0" smtClean="0"/>
              <a:t>Ph.D. in Computer Engineering</a:t>
            </a:r>
          </a:p>
        </p:txBody>
      </p:sp>
      <p:pic>
        <p:nvPicPr>
          <p:cNvPr id="7174" name="Picture 6" descr="Inside Windows 2000"/>
          <p:cNvPicPr>
            <a:picLocks noChangeAspect="1" noChangeArrowheads="1"/>
          </p:cNvPicPr>
          <p:nvPr/>
        </p:nvPicPr>
        <p:blipFill>
          <a:blip r:embed="rId3" cstate="print"/>
          <a:srcRect/>
          <a:stretch>
            <a:fillRect/>
          </a:stretch>
        </p:blipFill>
        <p:spPr bwMode="auto">
          <a:xfrm>
            <a:off x="6784084" y="445175"/>
            <a:ext cx="1236662" cy="1665287"/>
          </a:xfrm>
          <a:prstGeom prst="rect">
            <a:avLst/>
          </a:prstGeom>
          <a:noFill/>
          <a:ln w="9525">
            <a:noFill/>
            <a:miter lim="800000"/>
            <a:headEnd/>
            <a:tailEnd/>
          </a:ln>
        </p:spPr>
      </p:pic>
      <p:pic>
        <p:nvPicPr>
          <p:cNvPr id="7172" name="Picture 4" descr="cover"/>
          <p:cNvPicPr>
            <a:picLocks noChangeAspect="1" noChangeArrowheads="1"/>
          </p:cNvPicPr>
          <p:nvPr/>
        </p:nvPicPr>
        <p:blipFill>
          <a:blip r:embed="rId4" cstate="print"/>
          <a:srcRect/>
          <a:stretch>
            <a:fillRect/>
          </a:stretch>
        </p:blipFill>
        <p:spPr bwMode="auto">
          <a:xfrm>
            <a:off x="7414387" y="1882775"/>
            <a:ext cx="1293812" cy="1576388"/>
          </a:xfrm>
          <a:prstGeom prst="rect">
            <a:avLst/>
          </a:prstGeom>
          <a:noFill/>
          <a:ln w="9525">
            <a:noFill/>
            <a:miter lim="800000"/>
            <a:headEnd/>
            <a:tailEnd/>
          </a:ln>
        </p:spPr>
      </p:pic>
      <p:pic>
        <p:nvPicPr>
          <p:cNvPr id="1026" name="Picture 2" descr="C:\Book\5thEd\Cover.tiff"/>
          <p:cNvPicPr>
            <a:picLocks noChangeAspect="1" noChangeArrowheads="1"/>
          </p:cNvPicPr>
          <p:nvPr/>
        </p:nvPicPr>
        <p:blipFill>
          <a:blip r:embed="rId5" cstate="print"/>
          <a:srcRect/>
          <a:stretch>
            <a:fillRect/>
          </a:stretch>
        </p:blipFill>
        <p:spPr bwMode="auto">
          <a:xfrm>
            <a:off x="6600063" y="3371849"/>
            <a:ext cx="1915287" cy="2335715"/>
          </a:xfrm>
          <a:prstGeom prst="rect">
            <a:avLst/>
          </a:prstGeom>
          <a:noFill/>
          <a:ln>
            <a:solidFill>
              <a:schemeClr val="accent5">
                <a:lumMod val="75000"/>
              </a:schemeClr>
            </a:solidFill>
          </a:ln>
        </p:spPr>
      </p:pic>
    </p:spTree>
    <p:extLst>
      <p:ext uri="{BB962C8B-B14F-4D97-AF65-F5344CB8AC3E}">
        <p14:creationId xmlns:p14="http://schemas.microsoft.com/office/powerpoint/2010/main" xmlns="" val="2173524095"/>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Viewing Pool Usage</a:t>
            </a:r>
            <a:endParaRPr lang="en-US" dirty="0"/>
          </a:p>
        </p:txBody>
      </p:sp>
      <p:sp>
        <p:nvSpPr>
          <p:cNvPr id="3" name="Content Placeholder 2"/>
          <p:cNvSpPr>
            <a:spLocks noGrp="1"/>
          </p:cNvSpPr>
          <p:nvPr>
            <p:ph idx="1"/>
          </p:nvPr>
        </p:nvSpPr>
        <p:spPr>
          <a:xfrm>
            <a:off x="381000" y="1066800"/>
            <a:ext cx="8382000" cy="4561205"/>
          </a:xfrm>
        </p:spPr>
        <p:txBody>
          <a:bodyPr/>
          <a:lstStyle/>
          <a:p>
            <a:r>
              <a:rPr lang="en-US" sz="2800" dirty="0"/>
              <a:t>There are three performance counters that indicate pool usage:</a:t>
            </a:r>
          </a:p>
          <a:p>
            <a:pPr lvl="1"/>
            <a:r>
              <a:rPr lang="en-US" sz="2400" dirty="0"/>
              <a:t>Pool </a:t>
            </a:r>
            <a:r>
              <a:rPr lang="en-US" sz="2400" dirty="0" err="1"/>
              <a:t>nonpaged</a:t>
            </a:r>
            <a:r>
              <a:rPr lang="en-US" sz="2400" dirty="0"/>
              <a:t> bytes </a:t>
            </a:r>
          </a:p>
          <a:p>
            <a:pPr lvl="1"/>
            <a:r>
              <a:rPr lang="en-US" sz="2400" dirty="0"/>
              <a:t>Pool paged bytes (virtual size of paged pool – some may </a:t>
            </a:r>
            <a:r>
              <a:rPr lang="en-US" sz="2400" dirty="0" smtClean="0"/>
              <a:t/>
            </a:r>
            <a:br>
              <a:rPr lang="en-US" sz="2400" dirty="0" smtClean="0"/>
            </a:br>
            <a:r>
              <a:rPr lang="en-US" sz="2400" dirty="0" smtClean="0"/>
              <a:t>be </a:t>
            </a:r>
            <a:r>
              <a:rPr lang="en-US" sz="2400" dirty="0"/>
              <a:t>paged out) </a:t>
            </a:r>
          </a:p>
          <a:p>
            <a:pPr lvl="1"/>
            <a:r>
              <a:rPr lang="en-US" sz="2400" dirty="0"/>
              <a:t>Pool paged resident bytes (physical size of paged pool) </a:t>
            </a:r>
            <a:endParaRPr lang="en-US" sz="2400" dirty="0" smtClean="0"/>
          </a:p>
          <a:p>
            <a:pPr lvl="1"/>
            <a:r>
              <a:rPr lang="en-US" sz="2400" dirty="0" smtClean="0"/>
              <a:t>No performance counter for viewing maximums</a:t>
            </a:r>
          </a:p>
          <a:p>
            <a:r>
              <a:rPr lang="en-US" sz="2800" dirty="0" smtClean="0"/>
              <a:t>Use Process Explorer to view </a:t>
            </a:r>
            <a:br>
              <a:rPr lang="en-US" sz="2800" dirty="0" smtClean="0"/>
            </a:br>
            <a:r>
              <a:rPr lang="en-US" sz="2800" dirty="0" smtClean="0"/>
              <a:t>current and maximums</a:t>
            </a:r>
          </a:p>
          <a:p>
            <a:pPr lvl="1"/>
            <a:r>
              <a:rPr lang="en-US" sz="2400" dirty="0" smtClean="0"/>
              <a:t>Must configure symbols to </a:t>
            </a:r>
            <a:br>
              <a:rPr lang="en-US" sz="2400" dirty="0" smtClean="0"/>
            </a:br>
            <a:r>
              <a:rPr lang="en-US" sz="2400" dirty="0" smtClean="0"/>
              <a:t>see maximum</a:t>
            </a:r>
          </a:p>
          <a:p>
            <a:pPr lvl="1"/>
            <a:r>
              <a:rPr lang="en-US" sz="2400" dirty="0" smtClean="0"/>
              <a:t>System Information dialog </a:t>
            </a:r>
            <a:r>
              <a:rPr lang="en-US" sz="2400" dirty="0" smtClean="0"/>
              <a:t>shows usage</a:t>
            </a:r>
            <a:endParaRPr lang="en-US" sz="2400" dirty="0"/>
          </a:p>
        </p:txBody>
      </p:sp>
      <p:pic>
        <p:nvPicPr>
          <p:cNvPr id="12290" name="Picture 2" descr="image">
            <a:hlinkClick r:id="rId3"/>
          </p:cNvPr>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5562600" y="3810000"/>
            <a:ext cx="2733719" cy="1495426"/>
          </a:xfrm>
          <a:prstGeom prst="rect">
            <a:avLst/>
          </a:prstGeom>
          <a:noFill/>
          <a:extLst>
            <a:ext uri="{909E8E84-426E-40DD-AFC4-6F175D3DCCD1}">
              <a14:hiddenFill xmlns:a14="http://schemas.microsoft.com/office/drawing/2010/main" xmlns="">
                <a:solidFill>
                  <a:srgbClr xmlns:mc="http://schemas.openxmlformats.org/markup-compatibility/2006" val="FFFFFF" mc:Ignorable=""/>
                </a:solidFill>
              </a14:hiddenFill>
            </a:ext>
          </a:extLst>
        </p:spPr>
      </p:pic>
      <p:pic>
        <p:nvPicPr>
          <p:cNvPr id="12292" name="Picture 4" descr="image">
            <a:hlinkClick r:id="rId5"/>
          </p:cNvPr>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6705600" y="5029200"/>
            <a:ext cx="1752600" cy="1171575"/>
          </a:xfrm>
          <a:prstGeom prst="rect">
            <a:avLst/>
          </a:prstGeom>
          <a:noFill/>
          <a:extLst>
            <a:ext uri="{909E8E84-426E-40DD-AFC4-6F175D3DCCD1}">
              <a14:hiddenFill xmlns:a14="http://schemas.microsoft.com/office/drawing/2010/main" xmlns="">
                <a:solidFill>
                  <a:srgbClr xmlns:mc="http://schemas.openxmlformats.org/markup-compatibility/2006" val="FFFFFF" mc:Ignorable=""/>
                </a:solidFill>
              </a14:hiddenFill>
            </a:ext>
          </a:extLst>
        </p:spPr>
      </p:pic>
    </p:spTree>
    <p:extLst>
      <p:ext uri="{BB962C8B-B14F-4D97-AF65-F5344CB8AC3E}">
        <p14:creationId xmlns:p14="http://schemas.microsoft.com/office/powerpoint/2010/main" xmlns="" val="2549760235"/>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Pool Limits</a:t>
            </a:r>
            <a:endParaRPr lang="en-US" dirty="0"/>
          </a:p>
        </p:txBody>
      </p:sp>
      <p:sp>
        <p:nvSpPr>
          <p:cNvPr id="3" name="Content Placeholder 2"/>
          <p:cNvSpPr>
            <a:spLocks noGrp="1"/>
          </p:cNvSpPr>
          <p:nvPr>
            <p:ph idx="1"/>
          </p:nvPr>
        </p:nvSpPr>
        <p:spPr>
          <a:xfrm>
            <a:off x="381000" y="1143000"/>
            <a:ext cx="8382000" cy="4561205"/>
          </a:xfrm>
        </p:spPr>
        <p:txBody>
          <a:bodyPr/>
          <a:lstStyle/>
          <a:p>
            <a:r>
              <a:rPr lang="en-US" sz="2800" dirty="0" smtClean="0"/>
              <a:t>Pool maximums are based on system address space and physical memory</a:t>
            </a:r>
          </a:p>
        </p:txBody>
      </p:sp>
      <p:graphicFrame>
        <p:nvGraphicFramePr>
          <p:cNvPr id="4" name="Table 3"/>
          <p:cNvGraphicFramePr>
            <a:graphicFrameLocks noGrp="1"/>
          </p:cNvGraphicFramePr>
          <p:nvPr>
            <p:extLst>
              <p:ext uri="{D42A27DB-BD31-4B8C-83A1-F6EECF244321}">
                <p14:modId xmlns:p14="http://schemas.microsoft.com/office/powerpoint/2010/main" xmlns="" val="2929886556"/>
              </p:ext>
            </p:extLst>
          </p:nvPr>
        </p:nvGraphicFramePr>
        <p:xfrm>
          <a:off x="1143000" y="4114800"/>
          <a:ext cx="7086600" cy="1616328"/>
        </p:xfrm>
        <a:graphic>
          <a:graphicData uri="http://schemas.openxmlformats.org/drawingml/2006/table">
            <a:tbl>
              <a:tblPr>
                <a:tableStyleId>{BC89EF96-8CEA-46FF-86C4-4CE0E7609802}</a:tableStyleId>
              </a:tblPr>
              <a:tblGrid>
                <a:gridCol w="2484912"/>
                <a:gridCol w="2300844"/>
                <a:gridCol w="2300844"/>
              </a:tblGrid>
              <a:tr h="265812">
                <a:tc>
                  <a:txBody>
                    <a:bodyPr/>
                    <a:lstStyle/>
                    <a:p>
                      <a:r>
                        <a:rPr lang="en-US" sz="1600" dirty="0" smtClean="0">
                          <a:solidFill>
                            <a:schemeClr val="bg1"/>
                          </a:solidFill>
                        </a:rPr>
                        <a:t>Paged Pool</a:t>
                      </a:r>
                      <a:endParaRPr lang="en-US" sz="1600" dirty="0">
                        <a:solidFill>
                          <a:schemeClr val="bg1"/>
                        </a:solidFill>
                      </a:endParaRPr>
                    </a:p>
                  </a:txBody>
                  <a:tcPr marL="19050" marR="19050" marT="19050" marB="19050">
                    <a:solidFill>
                      <a:schemeClr val="accent1"/>
                    </a:solidFill>
                  </a:tcPr>
                </a:tc>
                <a:tc>
                  <a:txBody>
                    <a:bodyPr/>
                    <a:lstStyle/>
                    <a:p>
                      <a:pPr algn="ctr"/>
                      <a:r>
                        <a:rPr lang="en-US" sz="1600" dirty="0"/>
                        <a:t>32-bit</a:t>
                      </a:r>
                    </a:p>
                  </a:txBody>
                  <a:tcPr marL="19050" marR="19050" marT="19050" marB="19050"/>
                </a:tc>
                <a:tc>
                  <a:txBody>
                    <a:bodyPr/>
                    <a:lstStyle/>
                    <a:p>
                      <a:pPr algn="ctr"/>
                      <a:r>
                        <a:rPr lang="en-US" sz="1600" dirty="0"/>
                        <a:t>64-bit</a:t>
                      </a:r>
                    </a:p>
                  </a:txBody>
                  <a:tcPr marL="19050" marR="19050" marT="19050" marB="19050"/>
                </a:tc>
              </a:tr>
              <a:tr h="667194">
                <a:tc>
                  <a:txBody>
                    <a:bodyPr/>
                    <a:lstStyle/>
                    <a:p>
                      <a:r>
                        <a:rPr lang="en-US" sz="1600" dirty="0"/>
                        <a:t>XP, Server 2003</a:t>
                      </a:r>
                    </a:p>
                  </a:txBody>
                  <a:tcPr marL="19050" marR="19050" marT="19050" marB="19050"/>
                </a:tc>
                <a:tc>
                  <a:txBody>
                    <a:bodyPr/>
                    <a:lstStyle/>
                    <a:p>
                      <a:pPr algn="ctr"/>
                      <a:r>
                        <a:rPr lang="en-US" sz="1600" dirty="0"/>
                        <a:t>XP: up to 491MB </a:t>
                      </a:r>
                      <a:br>
                        <a:rPr lang="en-US" sz="1600" dirty="0"/>
                      </a:br>
                      <a:r>
                        <a:rPr lang="en-US" sz="1600" dirty="0"/>
                        <a:t>Server 2003: up to 650MB</a:t>
                      </a:r>
                    </a:p>
                  </a:txBody>
                  <a:tcPr marL="19050" marR="19050" marT="19050" marB="19050"/>
                </a:tc>
                <a:tc>
                  <a:txBody>
                    <a:bodyPr/>
                    <a:lstStyle/>
                    <a:p>
                      <a:pPr algn="ctr"/>
                      <a:r>
                        <a:rPr lang="en-US" sz="1600" dirty="0"/>
                        <a:t>min( 4 * </a:t>
                      </a:r>
                      <a:r>
                        <a:rPr lang="en-US" sz="1600" dirty="0" err="1"/>
                        <a:t>nonpaged</a:t>
                      </a:r>
                      <a:r>
                        <a:rPr lang="en-US" sz="1600" dirty="0"/>
                        <a:t> pool limit, 128GB)</a:t>
                      </a:r>
                    </a:p>
                  </a:txBody>
                  <a:tcPr marL="19050" marR="19050" marT="19050" marB="19050"/>
                </a:tc>
              </a:tr>
              <a:tr h="667194">
                <a:tc>
                  <a:txBody>
                    <a:bodyPr/>
                    <a:lstStyle/>
                    <a:p>
                      <a:r>
                        <a:rPr lang="pt-BR" sz="1600" dirty="0"/>
                        <a:t>Vista, Server 2008, </a:t>
                      </a:r>
                      <a:br>
                        <a:rPr lang="pt-BR" sz="1600" dirty="0"/>
                      </a:br>
                      <a:r>
                        <a:rPr lang="pt-BR" sz="1600" dirty="0"/>
                        <a:t>Windows 7, Server 2008 R2</a:t>
                      </a:r>
                    </a:p>
                  </a:txBody>
                  <a:tcPr marL="19050" marR="19050" marT="19050" marB="19050"/>
                </a:tc>
                <a:tc>
                  <a:txBody>
                    <a:bodyPr/>
                    <a:lstStyle/>
                    <a:p>
                      <a:pPr algn="ctr"/>
                      <a:r>
                        <a:rPr lang="sv-SE" sz="1600"/>
                        <a:t>min( system commit limit, 2GB)</a:t>
                      </a:r>
                    </a:p>
                  </a:txBody>
                  <a:tcPr marL="19050" marR="19050" marT="19050" marB="19050"/>
                </a:tc>
                <a:tc>
                  <a:txBody>
                    <a:bodyPr/>
                    <a:lstStyle/>
                    <a:p>
                      <a:pPr algn="ctr"/>
                      <a:r>
                        <a:rPr lang="sv-SE" sz="1600" dirty="0"/>
                        <a:t>min( system commit limit, 128GB)</a:t>
                      </a:r>
                    </a:p>
                  </a:txBody>
                  <a:tcPr marL="19050" marR="19050" marT="19050" marB="19050"/>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xmlns="" val="1465528727"/>
              </p:ext>
            </p:extLst>
          </p:nvPr>
        </p:nvGraphicFramePr>
        <p:xfrm>
          <a:off x="1143000" y="2133600"/>
          <a:ext cx="7162800" cy="1568742"/>
        </p:xfrm>
        <a:graphic>
          <a:graphicData uri="http://schemas.openxmlformats.org/drawingml/2006/table">
            <a:tbl>
              <a:tblPr>
                <a:tableStyleId>{BC89EF96-8CEA-46FF-86C4-4CE0E7609802}</a:tableStyleId>
              </a:tblPr>
              <a:tblGrid>
                <a:gridCol w="2470320"/>
                <a:gridCol w="2346240"/>
                <a:gridCol w="2346240"/>
              </a:tblGrid>
              <a:tr h="166018">
                <a:tc>
                  <a:txBody>
                    <a:bodyPr/>
                    <a:lstStyle/>
                    <a:p>
                      <a:r>
                        <a:rPr lang="en-US" sz="1600" dirty="0" err="1" smtClean="0">
                          <a:solidFill>
                            <a:schemeClr val="bg1"/>
                          </a:solidFill>
                        </a:rPr>
                        <a:t>Nonpaged</a:t>
                      </a:r>
                      <a:r>
                        <a:rPr lang="en-US" sz="1600" dirty="0" smtClean="0">
                          <a:solidFill>
                            <a:schemeClr val="bg1"/>
                          </a:solidFill>
                        </a:rPr>
                        <a:t> Pool</a:t>
                      </a:r>
                      <a:endParaRPr lang="en-US" sz="1600" dirty="0">
                        <a:solidFill>
                          <a:schemeClr val="bg1"/>
                        </a:solidFill>
                      </a:endParaRPr>
                    </a:p>
                  </a:txBody>
                  <a:tcPr marL="17617" marR="17617" marT="17617" marB="17617">
                    <a:solidFill>
                      <a:schemeClr val="accent1"/>
                    </a:solidFill>
                  </a:tcPr>
                </a:tc>
                <a:tc>
                  <a:txBody>
                    <a:bodyPr/>
                    <a:lstStyle/>
                    <a:p>
                      <a:pPr algn="ctr"/>
                      <a:r>
                        <a:rPr lang="en-US" sz="1600"/>
                        <a:t>32-bit</a:t>
                      </a:r>
                    </a:p>
                  </a:txBody>
                  <a:tcPr marL="17617" marR="17617" marT="17617" marB="17617"/>
                </a:tc>
                <a:tc>
                  <a:txBody>
                    <a:bodyPr/>
                    <a:lstStyle/>
                    <a:p>
                      <a:pPr algn="ctr"/>
                      <a:r>
                        <a:rPr lang="en-US" sz="1600"/>
                        <a:t>64-bit</a:t>
                      </a:r>
                    </a:p>
                  </a:txBody>
                  <a:tcPr marL="17617" marR="17617" marT="17617" marB="17617"/>
                </a:tc>
              </a:tr>
              <a:tr h="598947">
                <a:tc>
                  <a:txBody>
                    <a:bodyPr/>
                    <a:lstStyle/>
                    <a:p>
                      <a:r>
                        <a:rPr lang="en-US" sz="1600" dirty="0"/>
                        <a:t>XP, Server 2003</a:t>
                      </a:r>
                    </a:p>
                  </a:txBody>
                  <a:tcPr marL="17617" marR="17617" marT="17617" marB="17617"/>
                </a:tc>
                <a:tc>
                  <a:txBody>
                    <a:bodyPr/>
                    <a:lstStyle/>
                    <a:p>
                      <a:pPr algn="ctr"/>
                      <a:r>
                        <a:rPr lang="en-US" sz="1600" dirty="0"/>
                        <a:t>up to 1.2GB RAM: 32-256 MB  </a:t>
                      </a:r>
                      <a:br>
                        <a:rPr lang="en-US" sz="1600" dirty="0"/>
                      </a:br>
                      <a:r>
                        <a:rPr lang="en-US" sz="1600" dirty="0"/>
                        <a:t>&gt; 1.2GB RAM: 256MB</a:t>
                      </a:r>
                    </a:p>
                  </a:txBody>
                  <a:tcPr marL="17617" marR="17617" marT="17617" marB="17617"/>
                </a:tc>
                <a:tc>
                  <a:txBody>
                    <a:bodyPr/>
                    <a:lstStyle/>
                    <a:p>
                      <a:pPr algn="ctr"/>
                      <a:r>
                        <a:rPr lang="en-US" sz="1600" dirty="0"/>
                        <a:t>min( ~400K/MB of RAM, 128GB)</a:t>
                      </a:r>
                    </a:p>
                  </a:txBody>
                  <a:tcPr marL="17617" marR="17617" marT="17617" marB="17617"/>
                </a:tc>
              </a:tr>
              <a:tr h="454235">
                <a:tc>
                  <a:txBody>
                    <a:bodyPr/>
                    <a:lstStyle/>
                    <a:p>
                      <a:r>
                        <a:rPr lang="pt-BR" sz="1600" dirty="0"/>
                        <a:t>Vista, Server 2008, </a:t>
                      </a:r>
                      <a:br>
                        <a:rPr lang="pt-BR" sz="1600" dirty="0"/>
                      </a:br>
                      <a:r>
                        <a:rPr lang="pt-BR" sz="1600" dirty="0"/>
                        <a:t>Windows 7, Server 2008 R2</a:t>
                      </a:r>
                    </a:p>
                  </a:txBody>
                  <a:tcPr marL="17617" marR="17617" marT="17617" marB="17617"/>
                </a:tc>
                <a:tc>
                  <a:txBody>
                    <a:bodyPr/>
                    <a:lstStyle/>
                    <a:p>
                      <a:pPr algn="ctr"/>
                      <a:r>
                        <a:rPr lang="en-US" sz="1600"/>
                        <a:t>min( ~75% of RAM, 2GB)</a:t>
                      </a:r>
                    </a:p>
                  </a:txBody>
                  <a:tcPr marL="17617" marR="17617" marT="17617" marB="17617"/>
                </a:tc>
                <a:tc>
                  <a:txBody>
                    <a:bodyPr/>
                    <a:lstStyle/>
                    <a:p>
                      <a:pPr algn="ctr"/>
                      <a:r>
                        <a:rPr lang="en-US" sz="1600" dirty="0"/>
                        <a:t>min(~75% of RAM, 128GB)</a:t>
                      </a:r>
                    </a:p>
                  </a:txBody>
                  <a:tcPr marL="17617" marR="17617" marT="17617" marB="17617"/>
                </a:tc>
              </a:tr>
            </a:tbl>
          </a:graphicData>
        </a:graphic>
      </p:graphicFrame>
    </p:spTree>
    <p:extLst>
      <p:ext uri="{BB962C8B-B14F-4D97-AF65-F5344CB8AC3E}">
        <p14:creationId xmlns:p14="http://schemas.microsoft.com/office/powerpoint/2010/main" xmlns="" val="3622608202"/>
      </p:ext>
    </p:extLst>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Testing Pool Limits</a:t>
            </a:r>
            <a:endParaRPr lang="en-US" dirty="0"/>
          </a:p>
        </p:txBody>
      </p:sp>
      <p:sp>
        <p:nvSpPr>
          <p:cNvPr id="3" name="Content Placeholder 2"/>
          <p:cNvSpPr>
            <a:spLocks noGrp="1"/>
          </p:cNvSpPr>
          <p:nvPr>
            <p:ph idx="1"/>
          </p:nvPr>
        </p:nvSpPr>
        <p:spPr/>
        <p:txBody>
          <a:bodyPr/>
          <a:lstStyle/>
          <a:p>
            <a:r>
              <a:rPr lang="en-US" sz="2800" dirty="0" err="1" smtClean="0"/>
              <a:t>Sysinternals</a:t>
            </a:r>
            <a:r>
              <a:rPr lang="en-US" sz="2800" dirty="0" smtClean="0"/>
              <a:t> </a:t>
            </a:r>
            <a:r>
              <a:rPr lang="en-US" sz="2800" dirty="0" err="1" smtClean="0"/>
              <a:t>Notmyfault</a:t>
            </a:r>
            <a:r>
              <a:rPr lang="en-US" sz="2800" dirty="0" smtClean="0"/>
              <a:t> can </a:t>
            </a:r>
            <a:br>
              <a:rPr lang="en-US" sz="2800" dirty="0" smtClean="0"/>
            </a:br>
            <a:r>
              <a:rPr lang="en-US" sz="2800" dirty="0" smtClean="0"/>
              <a:t>leak paged and </a:t>
            </a:r>
            <a:r>
              <a:rPr lang="en-US" sz="2800" dirty="0" err="1" smtClean="0"/>
              <a:t>nonpaged</a:t>
            </a:r>
            <a:r>
              <a:rPr lang="en-US" sz="2800" dirty="0" smtClean="0"/>
              <a:t> pool</a:t>
            </a:r>
          </a:p>
          <a:p>
            <a:r>
              <a:rPr lang="en-US" sz="2800" dirty="0" smtClean="0"/>
              <a:t>Exhausting either pool type </a:t>
            </a:r>
            <a:br>
              <a:rPr lang="en-US" sz="2800" dirty="0" smtClean="0"/>
            </a:br>
            <a:r>
              <a:rPr lang="en-US" sz="2800" dirty="0" smtClean="0"/>
              <a:t>leads to erratic behavior and </a:t>
            </a:r>
            <a:br>
              <a:rPr lang="en-US" sz="2800" dirty="0" smtClean="0"/>
            </a:br>
            <a:r>
              <a:rPr lang="en-US" sz="2800" dirty="0" smtClean="0"/>
              <a:t>likely data loss or corruption</a:t>
            </a:r>
            <a:endParaRPr lang="en-US" sz="2800" dirty="0"/>
          </a:p>
        </p:txBody>
      </p:sp>
      <p:pic>
        <p:nvPicPr>
          <p:cNvPr id="14338" name="Picture 2" descr="image">
            <a:hlinkClick r:id="rId3"/>
          </p:cNvPr>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5943600" y="914400"/>
            <a:ext cx="2057400" cy="3688566"/>
          </a:xfrm>
          <a:prstGeom prst="rect">
            <a:avLst/>
          </a:prstGeom>
          <a:noFill/>
          <a:extLst>
            <a:ext uri="{909E8E84-426E-40DD-AFC4-6F175D3DCCD1}">
              <a14:hiddenFill xmlns:a14="http://schemas.microsoft.com/office/drawing/2010/main" xmlns="">
                <a:solidFill>
                  <a:srgbClr xmlns:mc="http://schemas.openxmlformats.org/markup-compatibility/2006" val="FFFFFF" mc:Ignorable=""/>
                </a:solidFill>
              </a14:hiddenFill>
            </a:ext>
          </a:extLst>
        </p:spPr>
      </p:pic>
      <p:pic>
        <p:nvPicPr>
          <p:cNvPr id="14342" name="Picture 6" descr="image">
            <a:hlinkClick r:id="rId5"/>
          </p:cNvPr>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533400" y="3733800"/>
            <a:ext cx="4000500" cy="1304926"/>
          </a:xfrm>
          <a:prstGeom prst="rect">
            <a:avLst/>
          </a:prstGeom>
          <a:noFill/>
          <a:extLst>
            <a:ext uri="{909E8E84-426E-40DD-AFC4-6F175D3DCCD1}">
              <a14:hiddenFill xmlns:a14="http://schemas.microsoft.com/office/drawing/2010/main" xmlns="">
                <a:solidFill>
                  <a:srgbClr xmlns:mc="http://schemas.openxmlformats.org/markup-compatibility/2006" val="FFFFFF" mc:Ignorable=""/>
                </a:solidFill>
              </a14:hiddenFill>
            </a:ext>
          </a:extLst>
        </p:spPr>
      </p:pic>
      <p:pic>
        <p:nvPicPr>
          <p:cNvPr id="14340" name="Picture 4" descr="image">
            <a:hlinkClick r:id="rId7"/>
          </p:cNvPr>
          <p:cNvPicPr>
            <a:picLocks noChangeAspect="1" noChangeArrowheads="1"/>
          </p:cNvPicPr>
          <p:nvPr/>
        </p:nvPicPr>
        <p:blipFill>
          <a:blip r:embed="rId8" cstate="print">
            <a:extLst>
              <a:ext uri="{28A0092B-C50C-407E-A947-70E740481C1C}">
                <a14:useLocalDpi xmlns:a14="http://schemas.microsoft.com/office/drawing/2010/main" xmlns="" val="0"/>
              </a:ext>
            </a:extLst>
          </a:blip>
          <a:srcRect/>
          <a:stretch>
            <a:fillRect/>
          </a:stretch>
        </p:blipFill>
        <p:spPr bwMode="auto">
          <a:xfrm>
            <a:off x="2667000" y="4953000"/>
            <a:ext cx="5276850" cy="1028701"/>
          </a:xfrm>
          <a:prstGeom prst="rect">
            <a:avLst/>
          </a:prstGeom>
          <a:noFill/>
          <a:extLst>
            <a:ext uri="{909E8E84-426E-40DD-AFC4-6F175D3DCCD1}">
              <a14:hiddenFill xmlns:a14="http://schemas.microsoft.com/office/drawing/2010/main" xmlns="">
                <a:solidFill>
                  <a:srgbClr xmlns:mc="http://schemas.openxmlformats.org/markup-compatibility/2006" val="FFFFFF" mc:Ignorable=""/>
                </a:solidFill>
              </a14:hiddenFill>
            </a:ext>
          </a:extLst>
        </p:spPr>
      </p:pic>
    </p:spTree>
    <p:extLst>
      <p:ext uri="{BB962C8B-B14F-4D97-AF65-F5344CB8AC3E}">
        <p14:creationId xmlns:p14="http://schemas.microsoft.com/office/powerpoint/2010/main" xmlns="" val="4153873907"/>
      </p:ext>
    </p:extLst>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Tracking Pool Leaks</a:t>
            </a:r>
            <a:endParaRPr lang="en-US" dirty="0"/>
          </a:p>
        </p:txBody>
      </p:sp>
      <p:sp>
        <p:nvSpPr>
          <p:cNvPr id="3" name="Content Placeholder 2"/>
          <p:cNvSpPr>
            <a:spLocks noGrp="1"/>
          </p:cNvSpPr>
          <p:nvPr>
            <p:ph idx="1"/>
          </p:nvPr>
        </p:nvSpPr>
        <p:spPr>
          <a:xfrm>
            <a:off x="381000" y="1143000"/>
            <a:ext cx="8382000" cy="4561205"/>
          </a:xfrm>
        </p:spPr>
        <p:txBody>
          <a:bodyPr/>
          <a:lstStyle/>
          <a:p>
            <a:r>
              <a:rPr lang="en-US" sz="2800" dirty="0" err="1" smtClean="0"/>
              <a:t>Poolmon</a:t>
            </a:r>
            <a:r>
              <a:rPr lang="en-US" sz="2800" dirty="0" smtClean="0"/>
              <a:t> from the Windows Driver Kit shows pool usage by tag</a:t>
            </a:r>
          </a:p>
          <a:p>
            <a:pPr lvl="1"/>
            <a:r>
              <a:rPr lang="en-US" sz="2400" dirty="0">
                <a:hlinkClick r:id="rId3"/>
              </a:rPr>
              <a:t>http://www.microsoft.com/whdc/devtools/WDK</a:t>
            </a:r>
            <a:r>
              <a:rPr lang="en-US" sz="2400" dirty="0" smtClean="0">
                <a:hlinkClick r:id="rId3"/>
              </a:rPr>
              <a:t>/</a:t>
            </a:r>
            <a:endParaRPr lang="en-US" sz="2400" dirty="0" smtClean="0"/>
          </a:p>
          <a:p>
            <a:pPr lvl="1"/>
            <a:endParaRPr lang="en-US" sz="2400" dirty="0"/>
          </a:p>
          <a:p>
            <a:pPr lvl="1"/>
            <a:endParaRPr lang="en-US" sz="2400" dirty="0" smtClean="0"/>
          </a:p>
          <a:p>
            <a:pPr lvl="1"/>
            <a:endParaRPr lang="en-US" sz="2400" dirty="0"/>
          </a:p>
          <a:p>
            <a:pPr lvl="1"/>
            <a:endParaRPr lang="en-US" sz="2400" dirty="0" smtClean="0"/>
          </a:p>
          <a:p>
            <a:pPr lvl="1"/>
            <a:endParaRPr lang="en-US" sz="2400" dirty="0"/>
          </a:p>
          <a:p>
            <a:r>
              <a:rPr lang="en-US" sz="2800" dirty="0" smtClean="0"/>
              <a:t>Search </a:t>
            </a:r>
            <a:r>
              <a:rPr lang="en-US" sz="2800" dirty="0"/>
              <a:t>strings of drivers </a:t>
            </a:r>
            <a:r>
              <a:rPr lang="en-US" sz="2800" dirty="0" smtClean="0"/>
              <a:t/>
            </a:r>
            <a:br>
              <a:rPr lang="en-US" sz="2800" dirty="0" smtClean="0"/>
            </a:br>
            <a:r>
              <a:rPr lang="en-US" sz="2800" dirty="0" smtClean="0"/>
              <a:t>for </a:t>
            </a:r>
            <a:r>
              <a:rPr lang="en-US" sz="2800" dirty="0"/>
              <a:t>pool </a:t>
            </a:r>
            <a:r>
              <a:rPr lang="en-US" sz="2800" dirty="0" smtClean="0"/>
              <a:t>tag:</a:t>
            </a:r>
            <a:br>
              <a:rPr lang="en-US" sz="2800" dirty="0" smtClean="0"/>
            </a:br>
            <a:r>
              <a:rPr lang="en-US" sz="2800" dirty="0" smtClean="0"/>
              <a:t>   </a:t>
            </a:r>
            <a:r>
              <a:rPr lang="en-US" sz="2800" dirty="0" smtClean="0">
                <a:solidFill>
                  <a:schemeClr val="bg2"/>
                </a:solidFill>
              </a:rPr>
              <a:t>strings * | </a:t>
            </a:r>
            <a:r>
              <a:rPr lang="en-US" sz="2800" dirty="0" err="1" smtClean="0">
                <a:solidFill>
                  <a:schemeClr val="bg2"/>
                </a:solidFill>
              </a:rPr>
              <a:t>findstr</a:t>
            </a:r>
            <a:r>
              <a:rPr lang="en-US" sz="2800" dirty="0" smtClean="0">
                <a:solidFill>
                  <a:schemeClr val="bg2"/>
                </a:solidFill>
              </a:rPr>
              <a:t> &lt;tag&gt;</a:t>
            </a:r>
            <a:endParaRPr lang="en-US" sz="2400" dirty="0">
              <a:solidFill>
                <a:schemeClr val="bg2"/>
              </a:solidFill>
            </a:endParaRPr>
          </a:p>
        </p:txBody>
      </p:sp>
      <p:pic>
        <p:nvPicPr>
          <p:cNvPr id="15362" name="Picture 2" descr="image">
            <a:hlinkClick r:id="rId4"/>
          </p:cNvPr>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685800" y="2438400"/>
            <a:ext cx="5276850" cy="1828800"/>
          </a:xfrm>
          <a:prstGeom prst="rect">
            <a:avLst/>
          </a:prstGeom>
          <a:noFill/>
          <a:extLst>
            <a:ext uri="{909E8E84-426E-40DD-AFC4-6F175D3DCCD1}">
              <a14:hiddenFill xmlns:a14="http://schemas.microsoft.com/office/drawing/2010/main" xmlns="">
                <a:solidFill>
                  <a:srgbClr xmlns:mc="http://schemas.openxmlformats.org/markup-compatibility/2006" val="FFFFFF" mc:Ignorable=""/>
                </a:solidFill>
              </a14:hiddenFill>
            </a:ext>
          </a:extLst>
        </p:spPr>
      </p:pic>
      <p:pic>
        <p:nvPicPr>
          <p:cNvPr id="15364" name="Picture 4" descr="image">
            <a:hlinkClick r:id="rId6"/>
          </p:cNvPr>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4800600" y="3886200"/>
            <a:ext cx="3657600" cy="2166552"/>
          </a:xfrm>
          <a:prstGeom prst="rect">
            <a:avLst/>
          </a:prstGeom>
          <a:noFill/>
          <a:extLst>
            <a:ext uri="{909E8E84-426E-40DD-AFC4-6F175D3DCCD1}">
              <a14:hiddenFill xmlns:a14="http://schemas.microsoft.com/office/drawing/2010/main" xmlns="">
                <a:solidFill>
                  <a:srgbClr xmlns:mc="http://schemas.openxmlformats.org/markup-compatibility/2006" val="FFFFFF" mc:Ignorable=""/>
                </a:solidFill>
              </a14:hiddenFill>
            </a:ext>
          </a:extLst>
        </p:spPr>
      </p:pic>
    </p:spTree>
    <p:extLst>
      <p:ext uri="{BB962C8B-B14F-4D97-AF65-F5344CB8AC3E}">
        <p14:creationId xmlns:p14="http://schemas.microsoft.com/office/powerpoint/2010/main" xmlns="" val="3147319463"/>
      </p:ext>
    </p:extLst>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Pool Leaks and Crashes</a:t>
            </a:r>
            <a:endParaRPr lang="en-US" dirty="0"/>
          </a:p>
        </p:txBody>
      </p:sp>
      <p:sp>
        <p:nvSpPr>
          <p:cNvPr id="3" name="Content Placeholder 2"/>
          <p:cNvSpPr>
            <a:spLocks noGrp="1"/>
          </p:cNvSpPr>
          <p:nvPr>
            <p:ph idx="1"/>
          </p:nvPr>
        </p:nvSpPr>
        <p:spPr>
          <a:xfrm>
            <a:off x="381000" y="1066800"/>
            <a:ext cx="8382000" cy="4561205"/>
          </a:xfrm>
        </p:spPr>
        <p:txBody>
          <a:bodyPr/>
          <a:lstStyle/>
          <a:p>
            <a:r>
              <a:rPr lang="en-US" sz="2800" dirty="0" smtClean="0"/>
              <a:t>If a system crashes and you suspect a pool leak, use !</a:t>
            </a:r>
            <a:r>
              <a:rPr lang="en-US" sz="2800" dirty="0" err="1" smtClean="0"/>
              <a:t>vm</a:t>
            </a:r>
            <a:r>
              <a:rPr lang="en-US" sz="2800" dirty="0" smtClean="0"/>
              <a:t> to confirm:</a:t>
            </a:r>
          </a:p>
          <a:p>
            <a:endParaRPr lang="en-US" sz="2800" dirty="0"/>
          </a:p>
          <a:p>
            <a:endParaRPr lang="en-US" sz="2800" dirty="0" smtClean="0"/>
          </a:p>
          <a:p>
            <a:endParaRPr lang="en-US" sz="2800" dirty="0"/>
          </a:p>
          <a:p>
            <a:endParaRPr lang="en-US" sz="2800" dirty="0" smtClean="0"/>
          </a:p>
          <a:p>
            <a:r>
              <a:rPr lang="en-US" sz="2800" dirty="0" smtClean="0"/>
              <a:t>Use !</a:t>
            </a:r>
            <a:r>
              <a:rPr lang="en-US" sz="2800" dirty="0" err="1" smtClean="0"/>
              <a:t>poolused</a:t>
            </a:r>
            <a:r>
              <a:rPr lang="en-US" sz="2800" dirty="0" smtClean="0"/>
              <a:t> to view pool usage by tag</a:t>
            </a:r>
          </a:p>
          <a:p>
            <a:pPr lvl="1"/>
            <a:r>
              <a:rPr lang="en-US" sz="2400" dirty="0" smtClean="0"/>
              <a:t>Use 1 for </a:t>
            </a:r>
            <a:r>
              <a:rPr lang="en-US" sz="2400" dirty="0" err="1" smtClean="0"/>
              <a:t>nonpaged</a:t>
            </a:r>
            <a:r>
              <a:rPr lang="en-US" sz="2400" dirty="0" smtClean="0"/>
              <a:t> pool and 4 for paged</a:t>
            </a:r>
            <a:endParaRPr lang="en-US" sz="2400" dirty="0"/>
          </a:p>
        </p:txBody>
      </p:sp>
      <p:pic>
        <p:nvPicPr>
          <p:cNvPr id="25602" name="Picture 2" descr="image">
            <a:hlinkClick r:id="rId3"/>
          </p:cNvPr>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2209800" y="1905000"/>
            <a:ext cx="3352800" cy="1707302"/>
          </a:xfrm>
          <a:prstGeom prst="rect">
            <a:avLst/>
          </a:prstGeom>
          <a:noFill/>
          <a:extLst>
            <a:ext uri="{909E8E84-426E-40DD-AFC4-6F175D3DCCD1}">
              <a14:hiddenFill xmlns:a14="http://schemas.microsoft.com/office/drawing/2010/main" xmlns="">
                <a:solidFill>
                  <a:srgbClr xmlns:mc="http://schemas.openxmlformats.org/markup-compatibility/2006" val="FFFFFF" mc:Ignorable=""/>
                </a:solidFill>
              </a14:hiddenFill>
            </a:ext>
          </a:extLst>
        </p:spPr>
      </p:pic>
      <p:pic>
        <p:nvPicPr>
          <p:cNvPr id="25604" name="Picture 4" descr="image">
            <a:hlinkClick r:id="rId5"/>
          </p:cNvPr>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2209800" y="4648200"/>
            <a:ext cx="3276600" cy="1352550"/>
          </a:xfrm>
          <a:prstGeom prst="rect">
            <a:avLst/>
          </a:prstGeom>
          <a:noFill/>
          <a:extLst>
            <a:ext uri="{909E8E84-426E-40DD-AFC4-6F175D3DCCD1}">
              <a14:hiddenFill xmlns:a14="http://schemas.microsoft.com/office/drawing/2010/main" xmlns="">
                <a:solidFill>
                  <a:srgbClr xmlns:mc="http://schemas.openxmlformats.org/markup-compatibility/2006" val="FFFFFF" mc:Ignorable=""/>
                </a:solidFill>
              </a14:hiddenFill>
            </a:ext>
          </a:extLst>
        </p:spPr>
      </p:pic>
    </p:spTree>
    <p:extLst>
      <p:ext uri="{BB962C8B-B14F-4D97-AF65-F5344CB8AC3E}">
        <p14:creationId xmlns:p14="http://schemas.microsoft.com/office/powerpoint/2010/main" xmlns="" val="113738430"/>
      </p:ext>
    </p:extLst>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bwMode="blackGray">
          <a:xfrm>
            <a:off x="0" y="2962072"/>
            <a:ext cx="6400800" cy="466928"/>
          </a:xfrm>
          <a:prstGeom prst="rect">
            <a:avLst/>
          </a:prstGeom>
          <a:gradFill flip="none" rotWithShape="1">
            <a:gsLst>
              <a:gs pos="0">
                <a:schemeClr val="accent1">
                  <a:tint val="66000"/>
                  <a:satMod val="160000"/>
                  <a:alpha val="70000"/>
                </a:schemeClr>
              </a:gs>
              <a:gs pos="100000">
                <a:schemeClr val="accent1">
                  <a:alpha val="70000"/>
                </a:schemeClr>
              </a:gs>
            </a:gsLst>
            <a:lin ang="5400000" scaled="1"/>
            <a:tileRect/>
          </a:gradFill>
          <a:ln>
            <a:noFill/>
            <a:headEnd type="none" w="med" len="med"/>
            <a:tailEnd type="none" w="med" len="med"/>
          </a:ln>
          <a:effectLst/>
          <a:scene3d>
            <a:camera prst="orthographicFront">
              <a:rot lat="0" lon="0" rev="0"/>
            </a:camera>
            <a:lightRig rig="contrasting" dir="t">
              <a:rot lat="0" lon="0" rev="7800000"/>
            </a:lightRig>
          </a:scene3d>
          <a:sp3d>
            <a:bevelT w="139700" h="139700"/>
          </a:sp3d>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solidFill>
                <a:schemeClr val="tx1"/>
              </a:solidFill>
              <a:effectLst>
                <a:outerShdw blurRad="38100" dist="38100" dir="2700000" algn="tl">
                  <a:srgbClr val="000000">
                    <a:alpha val="43137"/>
                  </a:srgbClr>
                </a:outerShdw>
              </a:effectLst>
            </a:endParaRPr>
          </a:p>
        </p:txBody>
      </p:sp>
      <p:sp>
        <p:nvSpPr>
          <p:cNvPr id="907266" name="Rectangle 2"/>
          <p:cNvSpPr>
            <a:spLocks noGrp="1" noChangeArrowheads="1"/>
          </p:cNvSpPr>
          <p:nvPr>
            <p:ph type="title"/>
          </p:nvPr>
        </p:nvSpPr>
        <p:spPr/>
        <p:txBody>
          <a:bodyPr/>
          <a:lstStyle/>
          <a:p>
            <a:r>
              <a:rPr lang="en-US" smtClean="0"/>
              <a:t>Outline</a:t>
            </a:r>
            <a:endParaRPr lang="en-US"/>
          </a:p>
        </p:txBody>
      </p:sp>
      <p:sp>
        <p:nvSpPr>
          <p:cNvPr id="907267" name="Rectangle 3"/>
          <p:cNvSpPr>
            <a:spLocks noGrp="1" noChangeArrowheads="1"/>
          </p:cNvSpPr>
          <p:nvPr>
            <p:ph idx="1"/>
          </p:nvPr>
        </p:nvSpPr>
        <p:spPr>
          <a:xfrm>
            <a:off x="381000" y="1412875"/>
            <a:ext cx="8382000" cy="2757678"/>
          </a:xfrm>
        </p:spPr>
        <p:txBody>
          <a:bodyPr/>
          <a:lstStyle/>
          <a:p>
            <a:r>
              <a:rPr lang="en-US" dirty="0" smtClean="0">
                <a:solidFill>
                  <a:schemeClr val="accent1"/>
                </a:solidFill>
              </a:rPr>
              <a:t>Virtual Memory</a:t>
            </a:r>
          </a:p>
          <a:p>
            <a:r>
              <a:rPr lang="en-US" dirty="0" smtClean="0"/>
              <a:t>Physical Memory</a:t>
            </a:r>
          </a:p>
          <a:p>
            <a:r>
              <a:rPr lang="en-US" dirty="0" smtClean="0"/>
              <a:t>Paged and </a:t>
            </a:r>
            <a:r>
              <a:rPr lang="en-US" dirty="0" err="1" smtClean="0"/>
              <a:t>Nonpaged</a:t>
            </a:r>
            <a:r>
              <a:rPr lang="en-US" dirty="0" smtClean="0"/>
              <a:t> Pool</a:t>
            </a:r>
          </a:p>
          <a:p>
            <a:r>
              <a:rPr lang="en-US" dirty="0" smtClean="0">
                <a:solidFill>
                  <a:schemeClr val="bg2"/>
                </a:solidFill>
              </a:rPr>
              <a:t>Processes and Threads</a:t>
            </a:r>
          </a:p>
          <a:p>
            <a:r>
              <a:rPr lang="en-US" dirty="0" smtClean="0"/>
              <a:t>Handles</a:t>
            </a:r>
          </a:p>
          <a:p>
            <a:endParaRPr lang="en-US" dirty="0" smtClean="0"/>
          </a:p>
        </p:txBody>
      </p:sp>
    </p:spTree>
    <p:extLst>
      <p:ext uri="{BB962C8B-B14F-4D97-AF65-F5344CB8AC3E}">
        <p14:creationId xmlns:p14="http://schemas.microsoft.com/office/powerpoint/2010/main" xmlns="" val="4030389867"/>
      </p:ext>
    </p:extLst>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Thread Limits</a:t>
            </a:r>
            <a:endParaRPr lang="en-US" dirty="0"/>
          </a:p>
        </p:txBody>
      </p:sp>
      <p:sp>
        <p:nvSpPr>
          <p:cNvPr id="3" name="Content Placeholder 2"/>
          <p:cNvSpPr>
            <a:spLocks noGrp="1"/>
          </p:cNvSpPr>
          <p:nvPr>
            <p:ph idx="1"/>
          </p:nvPr>
        </p:nvSpPr>
        <p:spPr>
          <a:xfrm>
            <a:off x="381000" y="1066800"/>
            <a:ext cx="8382000" cy="4561205"/>
          </a:xfrm>
        </p:spPr>
        <p:txBody>
          <a:bodyPr/>
          <a:lstStyle/>
          <a:p>
            <a:r>
              <a:rPr lang="en-US" dirty="0" smtClean="0"/>
              <a:t>User-mode stack area is reserved and committed as needed</a:t>
            </a:r>
          </a:p>
          <a:p>
            <a:pPr lvl="1"/>
            <a:r>
              <a:rPr lang="en-US" dirty="0" smtClean="0"/>
              <a:t>Stacks grow down in memory</a:t>
            </a:r>
          </a:p>
          <a:p>
            <a:pPr lvl="1"/>
            <a:r>
              <a:rPr lang="en-US" dirty="0" smtClean="0"/>
              <a:t>“Guard” pages trigger stack expansion</a:t>
            </a:r>
            <a:endParaRPr lang="en-US" dirty="0"/>
          </a:p>
        </p:txBody>
      </p:sp>
      <p:sp>
        <p:nvSpPr>
          <p:cNvPr id="4" name="Rectangle 3"/>
          <p:cNvSpPr/>
          <p:nvPr/>
        </p:nvSpPr>
        <p:spPr bwMode="auto">
          <a:xfrm>
            <a:off x="1981200" y="3085214"/>
            <a:ext cx="1066800" cy="2362200"/>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5" name="TextBox 4"/>
          <p:cNvSpPr txBox="1"/>
          <p:nvPr/>
        </p:nvSpPr>
        <p:spPr>
          <a:xfrm>
            <a:off x="1610506" y="5688419"/>
            <a:ext cx="1808187" cy="369332"/>
          </a:xfrm>
          <a:prstGeom prst="rect">
            <a:avLst/>
          </a:prstGeom>
          <a:noFill/>
        </p:spPr>
        <p:txBody>
          <a:bodyPr wrap="none" rtlCol="0">
            <a:spAutoFit/>
          </a:bodyPr>
          <a:lstStyle/>
          <a:p>
            <a:r>
              <a:rPr lang="en-US" dirty="0" smtClean="0"/>
              <a:t>Before Expansion</a:t>
            </a:r>
            <a:endParaRPr lang="en-US" dirty="0"/>
          </a:p>
        </p:txBody>
      </p:sp>
      <p:sp>
        <p:nvSpPr>
          <p:cNvPr id="8" name="Rectangle 7"/>
          <p:cNvSpPr/>
          <p:nvPr/>
        </p:nvSpPr>
        <p:spPr bwMode="auto">
          <a:xfrm>
            <a:off x="1981200" y="3505200"/>
            <a:ext cx="1066800" cy="3048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rgbClr val="FFFFFF"/>
                </a:solidFill>
                <a:effectLst>
                  <a:outerShdw blurRad="38100" dist="38100" dir="2700000" algn="tl">
                    <a:srgbClr val="000000">
                      <a:alpha val="43137"/>
                    </a:srgbClr>
                  </a:outerShdw>
                </a:effectLst>
                <a:latin typeface="Calibri" pitchFamily="34" charset="0"/>
              </a:rPr>
              <a:t>Committed</a:t>
            </a:r>
          </a:p>
        </p:txBody>
      </p:sp>
      <p:sp>
        <p:nvSpPr>
          <p:cNvPr id="9" name="Rectangle 8"/>
          <p:cNvSpPr/>
          <p:nvPr/>
        </p:nvSpPr>
        <p:spPr bwMode="auto">
          <a:xfrm>
            <a:off x="1981200" y="3795823"/>
            <a:ext cx="1066800" cy="304800"/>
          </a:xfrm>
          <a:prstGeom prst="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rgbClr val="FFFFFF"/>
                </a:solidFill>
                <a:effectLst>
                  <a:outerShdw blurRad="38100" dist="38100" dir="2700000" algn="tl">
                    <a:srgbClr val="000000">
                      <a:alpha val="43137"/>
                    </a:srgbClr>
                  </a:outerShdw>
                </a:effectLst>
                <a:latin typeface="Calibri" pitchFamily="34" charset="0"/>
              </a:rPr>
              <a:t>Guard</a:t>
            </a:r>
          </a:p>
        </p:txBody>
      </p:sp>
      <p:sp>
        <p:nvSpPr>
          <p:cNvPr id="10" name="Rectangle 9"/>
          <p:cNvSpPr/>
          <p:nvPr/>
        </p:nvSpPr>
        <p:spPr bwMode="auto">
          <a:xfrm>
            <a:off x="1981200" y="4091762"/>
            <a:ext cx="1066800" cy="556437"/>
          </a:xfrm>
          <a:prstGeom prst="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rgbClr val="FFFFFF"/>
                </a:solidFill>
                <a:effectLst>
                  <a:outerShdw blurRad="38100" dist="38100" dir="2700000" algn="tl">
                    <a:srgbClr val="000000">
                      <a:alpha val="43137"/>
                    </a:srgbClr>
                  </a:outerShdw>
                </a:effectLst>
                <a:latin typeface="Calibri" pitchFamily="34" charset="0"/>
              </a:rPr>
              <a:t>Reserved</a:t>
            </a:r>
          </a:p>
        </p:txBody>
      </p:sp>
      <p:sp>
        <p:nvSpPr>
          <p:cNvPr id="11" name="Rectangle 10"/>
          <p:cNvSpPr/>
          <p:nvPr/>
        </p:nvSpPr>
        <p:spPr bwMode="auto">
          <a:xfrm>
            <a:off x="5105400" y="3071923"/>
            <a:ext cx="1066800" cy="2362200"/>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2" name="TextBox 11"/>
          <p:cNvSpPr txBox="1"/>
          <p:nvPr/>
        </p:nvSpPr>
        <p:spPr>
          <a:xfrm>
            <a:off x="4734706" y="5675128"/>
            <a:ext cx="1808187" cy="369332"/>
          </a:xfrm>
          <a:prstGeom prst="rect">
            <a:avLst/>
          </a:prstGeom>
          <a:noFill/>
        </p:spPr>
        <p:txBody>
          <a:bodyPr wrap="none" rtlCol="0">
            <a:spAutoFit/>
          </a:bodyPr>
          <a:lstStyle/>
          <a:p>
            <a:r>
              <a:rPr lang="en-US" dirty="0" smtClean="0"/>
              <a:t>Before Expansion</a:t>
            </a:r>
            <a:endParaRPr lang="en-US" dirty="0"/>
          </a:p>
        </p:txBody>
      </p:sp>
      <p:sp>
        <p:nvSpPr>
          <p:cNvPr id="15" name="Rectangle 14"/>
          <p:cNvSpPr/>
          <p:nvPr/>
        </p:nvSpPr>
        <p:spPr bwMode="auto">
          <a:xfrm>
            <a:off x="5100084" y="3485707"/>
            <a:ext cx="1066800" cy="443023"/>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rgbClr val="FFFFFF"/>
                </a:solidFill>
                <a:effectLst>
                  <a:outerShdw blurRad="38100" dist="38100" dir="2700000" algn="tl">
                    <a:srgbClr val="000000">
                      <a:alpha val="43137"/>
                    </a:srgbClr>
                  </a:outerShdw>
                </a:effectLst>
                <a:latin typeface="Calibri" pitchFamily="34" charset="0"/>
              </a:rPr>
              <a:t>Committed</a:t>
            </a:r>
          </a:p>
        </p:txBody>
      </p:sp>
      <p:sp>
        <p:nvSpPr>
          <p:cNvPr id="16" name="Rectangle 15"/>
          <p:cNvSpPr/>
          <p:nvPr/>
        </p:nvSpPr>
        <p:spPr bwMode="auto">
          <a:xfrm>
            <a:off x="5100084" y="3934932"/>
            <a:ext cx="1066800" cy="304800"/>
          </a:xfrm>
          <a:prstGeom prst="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rgbClr val="FFFFFF"/>
                </a:solidFill>
                <a:effectLst>
                  <a:outerShdw blurRad="38100" dist="38100" dir="2700000" algn="tl">
                    <a:srgbClr val="000000">
                      <a:alpha val="43137"/>
                    </a:srgbClr>
                  </a:outerShdw>
                </a:effectLst>
                <a:latin typeface="Calibri" pitchFamily="34" charset="0"/>
              </a:rPr>
              <a:t>Guard</a:t>
            </a:r>
          </a:p>
        </p:txBody>
      </p:sp>
      <p:sp>
        <p:nvSpPr>
          <p:cNvPr id="17" name="Rectangle 16"/>
          <p:cNvSpPr/>
          <p:nvPr/>
        </p:nvSpPr>
        <p:spPr bwMode="auto">
          <a:xfrm>
            <a:off x="5105400" y="4191000"/>
            <a:ext cx="1066800" cy="443908"/>
          </a:xfrm>
          <a:prstGeom prst="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rgbClr val="FFFFFF"/>
                </a:solidFill>
                <a:effectLst>
                  <a:outerShdw blurRad="38100" dist="38100" dir="2700000" algn="tl">
                    <a:srgbClr val="000000">
                      <a:alpha val="43137"/>
                    </a:srgbClr>
                  </a:outerShdw>
                </a:effectLst>
                <a:latin typeface="Calibri" pitchFamily="34" charset="0"/>
              </a:rPr>
              <a:t>Reserved</a:t>
            </a:r>
          </a:p>
        </p:txBody>
      </p:sp>
      <p:sp>
        <p:nvSpPr>
          <p:cNvPr id="18" name="Left Brace 17"/>
          <p:cNvSpPr/>
          <p:nvPr/>
        </p:nvSpPr>
        <p:spPr>
          <a:xfrm>
            <a:off x="1739412" y="3485707"/>
            <a:ext cx="165588" cy="1149201"/>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928577" y="3723649"/>
            <a:ext cx="843693" cy="646331"/>
          </a:xfrm>
          <a:prstGeom prst="rect">
            <a:avLst/>
          </a:prstGeom>
          <a:noFill/>
        </p:spPr>
        <p:txBody>
          <a:bodyPr wrap="none" rtlCol="0">
            <a:spAutoFit/>
          </a:bodyPr>
          <a:lstStyle/>
          <a:p>
            <a:r>
              <a:rPr lang="en-US" dirty="0" smtClean="0"/>
              <a:t>Thread</a:t>
            </a:r>
          </a:p>
          <a:p>
            <a:r>
              <a:rPr lang="en-US" dirty="0" smtClean="0"/>
              <a:t>Stack</a:t>
            </a:r>
            <a:endParaRPr lang="en-US" dirty="0"/>
          </a:p>
        </p:txBody>
      </p:sp>
      <p:sp>
        <p:nvSpPr>
          <p:cNvPr id="20" name="TextBox 19"/>
          <p:cNvSpPr txBox="1"/>
          <p:nvPr/>
        </p:nvSpPr>
        <p:spPr>
          <a:xfrm>
            <a:off x="4191000" y="3485707"/>
            <a:ext cx="780727" cy="923330"/>
          </a:xfrm>
          <a:prstGeom prst="rect">
            <a:avLst/>
          </a:prstGeom>
          <a:noFill/>
        </p:spPr>
        <p:txBody>
          <a:bodyPr wrap="none" rtlCol="0">
            <a:spAutoFit/>
          </a:bodyPr>
          <a:lstStyle/>
          <a:p>
            <a:r>
              <a:rPr lang="en-US" dirty="0" smtClean="0"/>
              <a:t>Stack</a:t>
            </a:r>
          </a:p>
          <a:p>
            <a:r>
              <a:rPr lang="en-US" dirty="0" smtClean="0"/>
              <a:t>Grows</a:t>
            </a:r>
          </a:p>
          <a:p>
            <a:r>
              <a:rPr lang="en-US" dirty="0" smtClean="0"/>
              <a:t>Down</a:t>
            </a:r>
            <a:endParaRPr lang="en-US" dirty="0"/>
          </a:p>
        </p:txBody>
      </p:sp>
      <p:cxnSp>
        <p:nvCxnSpPr>
          <p:cNvPr id="22" name="Straight Arrow Connector 21"/>
          <p:cNvCxnSpPr/>
          <p:nvPr/>
        </p:nvCxnSpPr>
        <p:spPr>
          <a:xfrm>
            <a:off x="4581363" y="4369980"/>
            <a:ext cx="0" cy="46384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59926071"/>
      </p:ext>
    </p:extLst>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32-Bit Thread Limits</a:t>
            </a:r>
            <a:endParaRPr lang="en-US" dirty="0"/>
          </a:p>
        </p:txBody>
      </p:sp>
      <p:sp>
        <p:nvSpPr>
          <p:cNvPr id="3" name="Content Placeholder 2"/>
          <p:cNvSpPr>
            <a:spLocks noGrp="1"/>
          </p:cNvSpPr>
          <p:nvPr>
            <p:ph idx="1"/>
          </p:nvPr>
        </p:nvSpPr>
        <p:spPr>
          <a:xfrm>
            <a:off x="381000" y="1143000"/>
            <a:ext cx="8382000" cy="4561205"/>
          </a:xfrm>
        </p:spPr>
        <p:txBody>
          <a:bodyPr/>
          <a:lstStyle/>
          <a:p>
            <a:r>
              <a:rPr lang="en-US" sz="2800" dirty="0" smtClean="0"/>
              <a:t>Default 2 GB address space and stack reserve: </a:t>
            </a:r>
            <a:br>
              <a:rPr lang="en-US" sz="2800" dirty="0" smtClean="0"/>
            </a:br>
            <a:r>
              <a:rPr lang="en-US" sz="2800" dirty="0" smtClean="0"/>
              <a:t>	</a:t>
            </a:r>
            <a:r>
              <a:rPr lang="en-US" sz="2400" dirty="0" smtClean="0"/>
              <a:t>2 GB / 1 MB = ~2,000 threads</a:t>
            </a:r>
          </a:p>
          <a:p>
            <a:pPr lvl="1"/>
            <a:endParaRPr lang="en-US" sz="2400" dirty="0"/>
          </a:p>
          <a:p>
            <a:pPr lvl="1"/>
            <a:endParaRPr lang="en-US" sz="2400" dirty="0" smtClean="0"/>
          </a:p>
          <a:p>
            <a:pPr lvl="1"/>
            <a:endParaRPr lang="en-US" sz="2400" dirty="0"/>
          </a:p>
          <a:p>
            <a:pPr lvl="1"/>
            <a:endParaRPr lang="en-US" sz="2400" dirty="0" smtClean="0"/>
          </a:p>
          <a:p>
            <a:r>
              <a:rPr lang="en-US" sz="2800" dirty="0" smtClean="0"/>
              <a:t>32-bit thread on 64-bit Windows has additional overhead of 256 KB 64-bit stack</a:t>
            </a:r>
            <a:endParaRPr lang="en-US" sz="2800" dirty="0"/>
          </a:p>
        </p:txBody>
      </p:sp>
      <p:pic>
        <p:nvPicPr>
          <p:cNvPr id="28674" name="Picture 2" descr="image">
            <a:hlinkClick r:id="rId3"/>
          </p:cNvPr>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1295400" y="2057400"/>
            <a:ext cx="5276850" cy="1304926"/>
          </a:xfrm>
          <a:prstGeom prst="rect">
            <a:avLst/>
          </a:prstGeom>
          <a:noFill/>
          <a:extLst>
            <a:ext uri="{909E8E84-426E-40DD-AFC4-6F175D3DCCD1}">
              <a14:hiddenFill xmlns:a14="http://schemas.microsoft.com/office/drawing/2010/main" xmlns="">
                <a:solidFill>
                  <a:srgbClr xmlns:mc="http://schemas.openxmlformats.org/markup-compatibility/2006" val="FFFFFF" mc:Ignorable=""/>
                </a:solidFill>
              </a14:hiddenFill>
            </a:ext>
          </a:extLst>
        </p:spPr>
      </p:pic>
      <p:pic>
        <p:nvPicPr>
          <p:cNvPr id="28676" name="Picture 4" descr="image">
            <a:hlinkClick r:id="rId5"/>
          </p:cNvPr>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533400" y="4572000"/>
            <a:ext cx="5276850" cy="1066801"/>
          </a:xfrm>
          <a:prstGeom prst="rect">
            <a:avLst/>
          </a:prstGeom>
          <a:noFill/>
          <a:extLst>
            <a:ext uri="{909E8E84-426E-40DD-AFC4-6F175D3DCCD1}">
              <a14:hiddenFill xmlns:a14="http://schemas.microsoft.com/office/drawing/2010/main" xmlns="">
                <a:solidFill>
                  <a:srgbClr xmlns:mc="http://schemas.openxmlformats.org/markup-compatibility/2006" val="FFFFFF" mc:Ignorable=""/>
                </a:solidFill>
              </a14:hiddenFill>
            </a:ext>
          </a:extLst>
        </p:spPr>
      </p:pic>
      <p:pic>
        <p:nvPicPr>
          <p:cNvPr id="28678" name="Picture 6" descr="image">
            <a:hlinkClick r:id="rId7"/>
          </p:cNvPr>
          <p:cNvPicPr>
            <a:picLocks noChangeAspect="1" noChangeArrowheads="1"/>
          </p:cNvPicPr>
          <p:nvPr/>
        </p:nvPicPr>
        <p:blipFill>
          <a:blip r:embed="rId8" cstate="print">
            <a:extLst>
              <a:ext uri="{28A0092B-C50C-407E-A947-70E740481C1C}">
                <a14:useLocalDpi xmlns:a14="http://schemas.microsoft.com/office/drawing/2010/main" xmlns="" val="0"/>
              </a:ext>
            </a:extLst>
          </a:blip>
          <a:srcRect/>
          <a:stretch>
            <a:fillRect/>
          </a:stretch>
        </p:blipFill>
        <p:spPr bwMode="auto">
          <a:xfrm>
            <a:off x="3276600" y="4876800"/>
            <a:ext cx="5276850" cy="1285876"/>
          </a:xfrm>
          <a:prstGeom prst="rect">
            <a:avLst/>
          </a:prstGeom>
          <a:noFill/>
          <a:extLst>
            <a:ext uri="{909E8E84-426E-40DD-AFC4-6F175D3DCCD1}">
              <a14:hiddenFill xmlns:a14="http://schemas.microsoft.com/office/drawing/2010/main" xmlns="">
                <a:solidFill>
                  <a:srgbClr xmlns:mc="http://schemas.openxmlformats.org/markup-compatibility/2006" val="FFFFFF" mc:Ignorable=""/>
                </a:solidFill>
              </a14:hiddenFill>
            </a:ext>
          </a:extLst>
        </p:spPr>
      </p:pic>
    </p:spTree>
    <p:extLst>
      <p:ext uri="{BB962C8B-B14F-4D97-AF65-F5344CB8AC3E}">
        <p14:creationId xmlns:p14="http://schemas.microsoft.com/office/powerpoint/2010/main" xmlns="" val="1820667516"/>
      </p:ext>
    </p:extLst>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64-Bit Thread Limits</a:t>
            </a:r>
            <a:endParaRPr lang="en-US" dirty="0"/>
          </a:p>
        </p:txBody>
      </p:sp>
      <p:sp>
        <p:nvSpPr>
          <p:cNvPr id="3" name="Content Placeholder 2"/>
          <p:cNvSpPr>
            <a:spLocks noGrp="1"/>
          </p:cNvSpPr>
          <p:nvPr>
            <p:ph idx="1"/>
          </p:nvPr>
        </p:nvSpPr>
        <p:spPr/>
        <p:txBody>
          <a:bodyPr/>
          <a:lstStyle/>
          <a:p>
            <a:r>
              <a:rPr lang="en-US" dirty="0" smtClean="0"/>
              <a:t>On 64-bit Windows, the system commit limit will be hit before address space exhaustion</a:t>
            </a:r>
          </a:p>
          <a:p>
            <a:pPr lvl="1"/>
            <a:r>
              <a:rPr lang="en-US" dirty="0" smtClean="0"/>
              <a:t>Even with default 2 MB stacks</a:t>
            </a:r>
            <a:endParaRPr lang="en-US" dirty="0"/>
          </a:p>
        </p:txBody>
      </p:sp>
      <p:pic>
        <p:nvPicPr>
          <p:cNvPr id="30722" name="Picture 2" descr="image">
            <a:hlinkClick r:id="rId3"/>
          </p:cNvPr>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1143000" y="2971800"/>
            <a:ext cx="6169855" cy="1447800"/>
          </a:xfrm>
          <a:prstGeom prst="rect">
            <a:avLst/>
          </a:prstGeom>
          <a:noFill/>
          <a:extLst>
            <a:ext uri="{909E8E84-426E-40DD-AFC4-6F175D3DCCD1}">
              <a14:hiddenFill xmlns:a14="http://schemas.microsoft.com/office/drawing/2010/main" xmlns="">
                <a:solidFill>
                  <a:srgbClr xmlns:mc="http://schemas.openxmlformats.org/markup-compatibility/2006" val="FFFFFF" mc:Ignorable=""/>
                </a:solidFill>
              </a14:hiddenFill>
            </a:ext>
          </a:extLst>
        </p:spPr>
      </p:pic>
    </p:spTree>
    <p:extLst>
      <p:ext uri="{BB962C8B-B14F-4D97-AF65-F5344CB8AC3E}">
        <p14:creationId xmlns:p14="http://schemas.microsoft.com/office/powerpoint/2010/main" xmlns="" val="274886722"/>
      </p:ext>
    </p:extLst>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Process Limits</a:t>
            </a:r>
            <a:endParaRPr lang="en-US" dirty="0"/>
          </a:p>
        </p:txBody>
      </p:sp>
      <p:sp>
        <p:nvSpPr>
          <p:cNvPr id="3" name="Content Placeholder 2"/>
          <p:cNvSpPr>
            <a:spLocks noGrp="1"/>
          </p:cNvSpPr>
          <p:nvPr>
            <p:ph idx="1"/>
          </p:nvPr>
        </p:nvSpPr>
        <p:spPr>
          <a:xfrm>
            <a:off x="381000" y="1143000"/>
            <a:ext cx="8382000" cy="4561205"/>
          </a:xfrm>
        </p:spPr>
        <p:txBody>
          <a:bodyPr/>
          <a:lstStyle/>
          <a:p>
            <a:r>
              <a:rPr lang="en-US" sz="2400" dirty="0" smtClean="0"/>
              <a:t>Minimum process working set </a:t>
            </a:r>
            <a:br>
              <a:rPr lang="en-US" sz="2400" dirty="0" smtClean="0"/>
            </a:br>
            <a:r>
              <a:rPr lang="en-US" sz="2400" dirty="0" smtClean="0"/>
              <a:t>also charged against “resident </a:t>
            </a:r>
            <a:br>
              <a:rPr lang="en-US" sz="2400" dirty="0" smtClean="0"/>
            </a:br>
            <a:r>
              <a:rPr lang="en-US" sz="2400" dirty="0" smtClean="0"/>
              <a:t>available memory”</a:t>
            </a:r>
          </a:p>
          <a:p>
            <a:pPr lvl="1"/>
            <a:r>
              <a:rPr lang="en-US" sz="2000" dirty="0" smtClean="0"/>
              <a:t>Reserved physical memory so that </a:t>
            </a:r>
            <a:br>
              <a:rPr lang="en-US" sz="2000" dirty="0" smtClean="0"/>
            </a:br>
            <a:r>
              <a:rPr lang="en-US" sz="2000" dirty="0" smtClean="0"/>
              <a:t>process can run</a:t>
            </a:r>
          </a:p>
          <a:p>
            <a:pPr lvl="1"/>
            <a:r>
              <a:rPr lang="en-US" sz="2000" dirty="0" smtClean="0"/>
              <a:t>Default minimum is 200 KB, which </a:t>
            </a:r>
            <a:br>
              <a:rPr lang="en-US" sz="2000" dirty="0" smtClean="0"/>
            </a:br>
            <a:r>
              <a:rPr lang="en-US" sz="2000" dirty="0" smtClean="0"/>
              <a:t>Process Explorer shows</a:t>
            </a:r>
          </a:p>
          <a:p>
            <a:r>
              <a:rPr lang="en-US" sz="2400" dirty="0"/>
              <a:t>Every active process has one </a:t>
            </a:r>
            <a:r>
              <a:rPr lang="en-US" sz="2400" dirty="0" smtClean="0"/>
              <a:t/>
            </a:r>
            <a:br>
              <a:rPr lang="en-US" sz="2400" dirty="0" smtClean="0"/>
            </a:br>
            <a:r>
              <a:rPr lang="en-US" sz="2400" dirty="0" smtClean="0"/>
              <a:t>thread</a:t>
            </a:r>
            <a:r>
              <a:rPr lang="en-US" sz="2400" dirty="0"/>
              <a:t>, so process limit will </a:t>
            </a:r>
            <a:r>
              <a:rPr lang="en-US" sz="2400" dirty="0" smtClean="0"/>
              <a:t/>
            </a:r>
            <a:br>
              <a:rPr lang="en-US" sz="2400" dirty="0" smtClean="0"/>
            </a:br>
            <a:r>
              <a:rPr lang="en-US" sz="2400" dirty="0" smtClean="0"/>
              <a:t>be </a:t>
            </a:r>
            <a:r>
              <a:rPr lang="en-US" sz="2400" dirty="0"/>
              <a:t>lower than thread </a:t>
            </a:r>
            <a:r>
              <a:rPr lang="en-US" sz="2400" dirty="0" smtClean="0"/>
              <a:t>limit</a:t>
            </a:r>
          </a:p>
          <a:p>
            <a:pPr lvl="1"/>
            <a:endParaRPr lang="en-US" sz="2000" dirty="0"/>
          </a:p>
        </p:txBody>
      </p:sp>
      <p:pic>
        <p:nvPicPr>
          <p:cNvPr id="31746" name="Picture 2" descr="image">
            <a:hlinkClick r:id="rId3"/>
          </p:cNvPr>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533400" y="4410074"/>
            <a:ext cx="5276850" cy="1304926"/>
          </a:xfrm>
          <a:prstGeom prst="rect">
            <a:avLst/>
          </a:prstGeom>
          <a:noFill/>
          <a:extLst>
            <a:ext uri="{909E8E84-426E-40DD-AFC4-6F175D3DCCD1}">
              <a14:hiddenFill xmlns:a14="http://schemas.microsoft.com/office/drawing/2010/main" xmlns="">
                <a:solidFill>
                  <a:srgbClr xmlns:mc="http://schemas.openxmlformats.org/markup-compatibility/2006" val="FFFFFF" mc:Ignorable=""/>
                </a:solidFill>
              </a14:hiddenFill>
            </a:ext>
          </a:extLst>
        </p:spPr>
      </p:pic>
      <p:pic>
        <p:nvPicPr>
          <p:cNvPr id="31748" name="Picture 4" descr="image">
            <a:hlinkClick r:id="rId5"/>
          </p:cNvPr>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4010025" y="5181600"/>
            <a:ext cx="4143375" cy="923925"/>
          </a:xfrm>
          <a:prstGeom prst="rect">
            <a:avLst/>
          </a:prstGeom>
          <a:noFill/>
          <a:extLst>
            <a:ext uri="{909E8E84-426E-40DD-AFC4-6F175D3DCCD1}">
              <a14:hiddenFill xmlns:a14="http://schemas.microsoft.com/office/drawing/2010/main" xmlns="">
                <a:solidFill>
                  <a:srgbClr xmlns:mc="http://schemas.openxmlformats.org/markup-compatibility/2006" val="FFFFFF" mc:Ignorable=""/>
                </a:solidFill>
              </a14:hiddenFill>
            </a:ext>
          </a:extLst>
        </p:spPr>
      </p:pic>
      <p:pic>
        <p:nvPicPr>
          <p:cNvPr id="31750" name="Picture 6" descr="image">
            <a:hlinkClick r:id="rId7"/>
          </p:cNvPr>
          <p:cNvPicPr>
            <a:picLocks noChangeAspect="1" noChangeArrowheads="1"/>
          </p:cNvPicPr>
          <p:nvPr/>
        </p:nvPicPr>
        <p:blipFill>
          <a:blip r:embed="rId8" cstate="print">
            <a:extLst>
              <a:ext uri="{28A0092B-C50C-407E-A947-70E740481C1C}">
                <a14:useLocalDpi xmlns:a14="http://schemas.microsoft.com/office/drawing/2010/main" xmlns="" val="0"/>
              </a:ext>
            </a:extLst>
          </a:blip>
          <a:srcRect/>
          <a:stretch>
            <a:fillRect/>
          </a:stretch>
        </p:blipFill>
        <p:spPr bwMode="auto">
          <a:xfrm>
            <a:off x="5638800" y="1752600"/>
            <a:ext cx="2714625" cy="2988657"/>
          </a:xfrm>
          <a:prstGeom prst="rect">
            <a:avLst/>
          </a:prstGeom>
          <a:noFill/>
          <a:extLst>
            <a:ext uri="{909E8E84-426E-40DD-AFC4-6F175D3DCCD1}">
              <a14:hiddenFill xmlns:a14="http://schemas.microsoft.com/office/drawing/2010/main" xmlns="">
                <a:solidFill>
                  <a:srgbClr xmlns:mc="http://schemas.openxmlformats.org/markup-compatibility/2006" val="FFFFFF" mc:Ignorable=""/>
                </a:solidFill>
              </a14:hiddenFill>
            </a:ext>
          </a:extLst>
        </p:spPr>
      </p:pic>
    </p:spTree>
    <p:extLst>
      <p:ext uri="{BB962C8B-B14F-4D97-AF65-F5344CB8AC3E}">
        <p14:creationId xmlns:p14="http://schemas.microsoft.com/office/powerpoint/2010/main" xmlns="" val="809393567"/>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Pushing the Limits</a:t>
            </a:r>
            <a:endParaRPr lang="en-US" dirty="0"/>
          </a:p>
        </p:txBody>
      </p:sp>
      <p:sp>
        <p:nvSpPr>
          <p:cNvPr id="3" name="Content Placeholder 2"/>
          <p:cNvSpPr>
            <a:spLocks noGrp="1"/>
          </p:cNvSpPr>
          <p:nvPr>
            <p:ph idx="1"/>
          </p:nvPr>
        </p:nvSpPr>
        <p:spPr>
          <a:xfrm>
            <a:off x="381000" y="1382395"/>
            <a:ext cx="8382000" cy="4561205"/>
          </a:xfrm>
        </p:spPr>
        <p:txBody>
          <a:bodyPr/>
          <a:lstStyle/>
          <a:p>
            <a:r>
              <a:rPr lang="en-US" sz="2400" dirty="0" smtClean="0"/>
              <a:t>Resource exhaustion is obviously not a good thing</a:t>
            </a:r>
          </a:p>
          <a:p>
            <a:pPr lvl="1"/>
            <a:r>
              <a:rPr lang="en-US" sz="2000" dirty="0" smtClean="0"/>
              <a:t>At the minimum it causes service outage</a:t>
            </a:r>
          </a:p>
          <a:p>
            <a:pPr lvl="1"/>
            <a:r>
              <a:rPr lang="en-US" sz="2000" dirty="0" smtClean="0"/>
              <a:t>At worst it can cause data loss or even corruption</a:t>
            </a:r>
          </a:p>
          <a:p>
            <a:r>
              <a:rPr lang="en-US" sz="2400" dirty="0" smtClean="0"/>
              <a:t>As a Windows systems administrator you need to know </a:t>
            </a:r>
            <a:r>
              <a:rPr lang="en-US" sz="2400" dirty="0" smtClean="0"/>
              <a:t/>
            </a:r>
            <a:br>
              <a:rPr lang="en-US" sz="2400" dirty="0" smtClean="0"/>
            </a:br>
            <a:r>
              <a:rPr lang="en-US" sz="2400" dirty="0" smtClean="0"/>
              <a:t>the </a:t>
            </a:r>
            <a:r>
              <a:rPr lang="en-US" sz="2400" dirty="0" smtClean="0"/>
              <a:t>limits</a:t>
            </a:r>
          </a:p>
          <a:p>
            <a:pPr lvl="1"/>
            <a:r>
              <a:rPr lang="en-US" sz="2000" dirty="0" smtClean="0"/>
              <a:t>For capacity planning</a:t>
            </a:r>
          </a:p>
          <a:p>
            <a:pPr lvl="1"/>
            <a:r>
              <a:rPr lang="en-US" sz="2000" dirty="0" smtClean="0"/>
              <a:t>For systems monitoring</a:t>
            </a:r>
          </a:p>
          <a:p>
            <a:r>
              <a:rPr lang="en-US" sz="2400" dirty="0" smtClean="0"/>
              <a:t>This session explains core Windows kernel limits, where they come from, and how to monitor them</a:t>
            </a:r>
          </a:p>
          <a:p>
            <a:r>
              <a:rPr lang="en-US" sz="2400" dirty="0" smtClean="0"/>
              <a:t>I’ll use </a:t>
            </a:r>
            <a:r>
              <a:rPr lang="en-US" sz="2400" dirty="0" err="1" smtClean="0"/>
              <a:t>Sysinternals</a:t>
            </a:r>
            <a:r>
              <a:rPr lang="en-US" sz="2400" dirty="0" smtClean="0"/>
              <a:t> </a:t>
            </a:r>
            <a:r>
              <a:rPr lang="en-US" sz="2400" dirty="0" err="1" smtClean="0"/>
              <a:t>Testlimit</a:t>
            </a:r>
            <a:r>
              <a:rPr lang="en-US" sz="2400" dirty="0" smtClean="0"/>
              <a:t> and </a:t>
            </a:r>
            <a:r>
              <a:rPr lang="en-US" sz="2400" dirty="0" err="1" smtClean="0"/>
              <a:t>Notmyfault</a:t>
            </a:r>
            <a:r>
              <a:rPr lang="en-US" sz="2400" dirty="0" smtClean="0"/>
              <a:t> to stress </a:t>
            </a:r>
            <a:r>
              <a:rPr lang="en-US" sz="2400" dirty="0"/>
              <a:t>resources:</a:t>
            </a:r>
            <a:br>
              <a:rPr lang="en-US" sz="2400" dirty="0"/>
            </a:br>
            <a:r>
              <a:rPr lang="en-US" sz="2400" dirty="0">
                <a:hlinkClick r:id="rId3"/>
              </a:rPr>
              <a:t>http://</a:t>
            </a:r>
            <a:r>
              <a:rPr lang="en-US" sz="2400" dirty="0" smtClean="0">
                <a:hlinkClick r:id="rId3"/>
              </a:rPr>
              <a:t>technet.microsoft.com/en-us/sysinternals/bb963901.aspx</a:t>
            </a:r>
            <a:r>
              <a:rPr lang="en-US" sz="2400" dirty="0" smtClean="0"/>
              <a:t> </a:t>
            </a:r>
            <a:endParaRPr lang="en-US" sz="2400" dirty="0"/>
          </a:p>
        </p:txBody>
      </p:sp>
    </p:spTree>
  </p:cSld>
  <p:clrMapOvr>
    <a:masterClrMapping/>
  </p:clrMapOvr>
  <p:transition>
    <p:fad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bwMode="blackGray">
          <a:xfrm>
            <a:off x="0" y="3505200"/>
            <a:ext cx="6400800" cy="466928"/>
          </a:xfrm>
          <a:prstGeom prst="rect">
            <a:avLst/>
          </a:prstGeom>
          <a:gradFill flip="none" rotWithShape="1">
            <a:gsLst>
              <a:gs pos="0">
                <a:schemeClr val="accent1">
                  <a:tint val="66000"/>
                  <a:satMod val="160000"/>
                  <a:alpha val="70000"/>
                </a:schemeClr>
              </a:gs>
              <a:gs pos="100000">
                <a:schemeClr val="accent1">
                  <a:alpha val="70000"/>
                </a:schemeClr>
              </a:gs>
            </a:gsLst>
            <a:lin ang="5400000" scaled="1"/>
            <a:tileRect/>
          </a:gradFill>
          <a:ln>
            <a:noFill/>
            <a:headEnd type="none" w="med" len="med"/>
            <a:tailEnd type="none" w="med" len="med"/>
          </a:ln>
          <a:effectLst/>
          <a:scene3d>
            <a:camera prst="orthographicFront">
              <a:rot lat="0" lon="0" rev="0"/>
            </a:camera>
            <a:lightRig rig="contrasting" dir="t">
              <a:rot lat="0" lon="0" rev="7800000"/>
            </a:lightRig>
          </a:scene3d>
          <a:sp3d>
            <a:bevelT w="139700" h="139700"/>
          </a:sp3d>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solidFill>
                <a:schemeClr val="tx1"/>
              </a:solidFill>
              <a:effectLst>
                <a:outerShdw blurRad="38100" dist="38100" dir="2700000" algn="tl">
                  <a:srgbClr val="000000">
                    <a:alpha val="43137"/>
                  </a:srgbClr>
                </a:outerShdw>
              </a:effectLst>
            </a:endParaRPr>
          </a:p>
        </p:txBody>
      </p:sp>
      <p:sp>
        <p:nvSpPr>
          <p:cNvPr id="907266" name="Rectangle 2"/>
          <p:cNvSpPr>
            <a:spLocks noGrp="1" noChangeArrowheads="1"/>
          </p:cNvSpPr>
          <p:nvPr>
            <p:ph type="title"/>
          </p:nvPr>
        </p:nvSpPr>
        <p:spPr/>
        <p:txBody>
          <a:bodyPr/>
          <a:lstStyle/>
          <a:p>
            <a:r>
              <a:rPr lang="en-US" smtClean="0"/>
              <a:t>Outline</a:t>
            </a:r>
            <a:endParaRPr lang="en-US"/>
          </a:p>
        </p:txBody>
      </p:sp>
      <p:sp>
        <p:nvSpPr>
          <p:cNvPr id="907267" name="Rectangle 3"/>
          <p:cNvSpPr>
            <a:spLocks noGrp="1" noChangeArrowheads="1"/>
          </p:cNvSpPr>
          <p:nvPr>
            <p:ph idx="1"/>
          </p:nvPr>
        </p:nvSpPr>
        <p:spPr>
          <a:xfrm>
            <a:off x="381000" y="1412875"/>
            <a:ext cx="8382000" cy="2757678"/>
          </a:xfrm>
        </p:spPr>
        <p:txBody>
          <a:bodyPr/>
          <a:lstStyle/>
          <a:p>
            <a:r>
              <a:rPr lang="en-US" dirty="0" smtClean="0">
                <a:solidFill>
                  <a:schemeClr val="accent1"/>
                </a:solidFill>
              </a:rPr>
              <a:t>Virtual Memory</a:t>
            </a:r>
          </a:p>
          <a:p>
            <a:r>
              <a:rPr lang="en-US" dirty="0" smtClean="0"/>
              <a:t>Physical Memory</a:t>
            </a:r>
          </a:p>
          <a:p>
            <a:r>
              <a:rPr lang="en-US" dirty="0" smtClean="0"/>
              <a:t>Paged and </a:t>
            </a:r>
            <a:r>
              <a:rPr lang="en-US" dirty="0" err="1" smtClean="0"/>
              <a:t>Nonpaged</a:t>
            </a:r>
            <a:r>
              <a:rPr lang="en-US" dirty="0" smtClean="0"/>
              <a:t> Pool</a:t>
            </a:r>
          </a:p>
          <a:p>
            <a:r>
              <a:rPr lang="en-US" dirty="0" smtClean="0"/>
              <a:t>Processes and Threads</a:t>
            </a:r>
          </a:p>
          <a:p>
            <a:r>
              <a:rPr lang="en-US" dirty="0" smtClean="0">
                <a:solidFill>
                  <a:schemeClr val="bg2"/>
                </a:solidFill>
              </a:rPr>
              <a:t>Handles</a:t>
            </a:r>
          </a:p>
          <a:p>
            <a:endParaRPr lang="en-US" dirty="0" smtClean="0"/>
          </a:p>
        </p:txBody>
      </p:sp>
    </p:spTree>
    <p:extLst>
      <p:ext uri="{BB962C8B-B14F-4D97-AF65-F5344CB8AC3E}">
        <p14:creationId xmlns:p14="http://schemas.microsoft.com/office/powerpoint/2010/main" xmlns="" val="4030389867"/>
      </p:ext>
    </p:extLst>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Handles and Objects</a:t>
            </a:r>
            <a:endParaRPr lang="en-US" dirty="0"/>
          </a:p>
        </p:txBody>
      </p:sp>
      <p:sp>
        <p:nvSpPr>
          <p:cNvPr id="3" name="Content Placeholder 2"/>
          <p:cNvSpPr>
            <a:spLocks noGrp="1"/>
          </p:cNvSpPr>
          <p:nvPr>
            <p:ph idx="1"/>
          </p:nvPr>
        </p:nvSpPr>
        <p:spPr>
          <a:xfrm>
            <a:off x="381000" y="1066800"/>
            <a:ext cx="8382000" cy="4561205"/>
          </a:xfrm>
        </p:spPr>
        <p:txBody>
          <a:bodyPr/>
          <a:lstStyle/>
          <a:p>
            <a:r>
              <a:rPr lang="en-US" sz="2400" dirty="0" smtClean="0"/>
              <a:t>Windows defines objects to represent </a:t>
            </a:r>
            <a:r>
              <a:rPr lang="en-US" sz="2400" dirty="0" smtClean="0"/>
              <a:t/>
            </a:r>
            <a:br>
              <a:rPr lang="en-US" sz="2400" dirty="0" smtClean="0"/>
            </a:br>
            <a:r>
              <a:rPr lang="en-US" sz="2400" dirty="0" smtClean="0"/>
              <a:t>operating system </a:t>
            </a:r>
            <a:r>
              <a:rPr lang="en-US" sz="2400" dirty="0" smtClean="0"/>
              <a:t>resources</a:t>
            </a:r>
          </a:p>
          <a:p>
            <a:pPr lvl="1"/>
            <a:r>
              <a:rPr lang="en-US" sz="2000" dirty="0" smtClean="0"/>
              <a:t>There are 42 in Windows 7</a:t>
            </a:r>
          </a:p>
          <a:p>
            <a:pPr lvl="1"/>
            <a:r>
              <a:rPr lang="en-US" sz="2000" dirty="0" smtClean="0"/>
              <a:t>Use </a:t>
            </a:r>
            <a:r>
              <a:rPr lang="en-US" sz="2000" dirty="0" err="1" smtClean="0"/>
              <a:t>Sysinternals</a:t>
            </a:r>
            <a:r>
              <a:rPr lang="en-US" sz="2000" dirty="0" smtClean="0"/>
              <a:t> </a:t>
            </a:r>
            <a:r>
              <a:rPr lang="en-US" sz="2000" dirty="0" err="1" smtClean="0"/>
              <a:t>Winobj</a:t>
            </a:r>
            <a:r>
              <a:rPr lang="en-US" sz="2000" dirty="0" smtClean="0"/>
              <a:t> to view </a:t>
            </a:r>
            <a:r>
              <a:rPr lang="en-US" sz="2000" dirty="0" smtClean="0"/>
              <a:t/>
            </a:r>
            <a:br>
              <a:rPr lang="en-US" sz="2000" dirty="0" smtClean="0"/>
            </a:br>
            <a:r>
              <a:rPr lang="en-US" sz="2000" dirty="0" smtClean="0"/>
              <a:t>defined objects</a:t>
            </a:r>
            <a:endParaRPr lang="en-US" sz="2000" dirty="0" smtClean="0"/>
          </a:p>
          <a:p>
            <a:r>
              <a:rPr lang="en-US" sz="2400" dirty="0" smtClean="0"/>
              <a:t>When a process wants to interact</a:t>
            </a:r>
            <a:br>
              <a:rPr lang="en-US" sz="2400" dirty="0" smtClean="0"/>
            </a:br>
            <a:r>
              <a:rPr lang="en-US" sz="2400" dirty="0" smtClean="0"/>
              <a:t>with a resource, it opens it</a:t>
            </a:r>
          </a:p>
          <a:p>
            <a:pPr lvl="1"/>
            <a:r>
              <a:rPr lang="en-US" sz="2000" dirty="0" smtClean="0"/>
              <a:t>That creates a handle in the process’ handle table</a:t>
            </a:r>
          </a:p>
          <a:p>
            <a:pPr lvl="1"/>
            <a:r>
              <a:rPr lang="en-US" sz="2000" dirty="0" smtClean="0"/>
              <a:t>Handle entry points at the object and records granted access</a:t>
            </a:r>
          </a:p>
          <a:p>
            <a:pPr lvl="1"/>
            <a:r>
              <a:rPr lang="en-US" sz="2000" dirty="0" smtClean="0"/>
              <a:t>Subsequent operations reference the handle</a:t>
            </a:r>
            <a:endParaRPr lang="en-US" sz="2000" dirty="0"/>
          </a:p>
        </p:txBody>
      </p:sp>
      <p:pic>
        <p:nvPicPr>
          <p:cNvPr id="33794" name="Picture 2" descr="image">
            <a:hlinkClick r:id="rId3"/>
          </p:cNvPr>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5867400" y="1371349"/>
            <a:ext cx="1536329" cy="1905251"/>
          </a:xfrm>
          <a:prstGeom prst="rect">
            <a:avLst/>
          </a:prstGeom>
          <a:noFill/>
          <a:extLst>
            <a:ext uri="{909E8E84-426E-40DD-AFC4-6F175D3DCCD1}">
              <a14:hiddenFill xmlns:a14="http://schemas.microsoft.com/office/drawing/2010/main" xmlns="">
                <a:solidFill>
                  <a:srgbClr xmlns:mc="http://schemas.openxmlformats.org/markup-compatibility/2006" val="FFFFFF" mc:Ignorable=""/>
                </a:solidFill>
              </a14:hiddenFill>
            </a:ext>
          </a:extLst>
        </p:spPr>
      </p:pic>
      <p:sp>
        <p:nvSpPr>
          <p:cNvPr id="4" name="Oval 3"/>
          <p:cNvSpPr/>
          <p:nvPr/>
        </p:nvSpPr>
        <p:spPr bwMode="auto">
          <a:xfrm>
            <a:off x="5029200" y="4618074"/>
            <a:ext cx="1066800" cy="990600"/>
          </a:xfrm>
          <a:prstGeom prst="ellipse">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dirty="0" smtClean="0">
                <a:solidFill>
                  <a:srgbClr val="FFFFFF"/>
                </a:solidFill>
                <a:effectLst>
                  <a:outerShdw blurRad="38100" dist="38100" dir="2700000" algn="tl">
                    <a:srgbClr val="000000">
                      <a:alpha val="43137"/>
                    </a:srgbClr>
                  </a:outerShdw>
                </a:effectLst>
                <a:latin typeface="Calibri" pitchFamily="34" charset="0"/>
              </a:rPr>
              <a:t>Object</a:t>
            </a:r>
          </a:p>
        </p:txBody>
      </p:sp>
      <p:sp>
        <p:nvSpPr>
          <p:cNvPr id="5" name="Rectangle 4"/>
          <p:cNvSpPr/>
          <p:nvPr/>
        </p:nvSpPr>
        <p:spPr bwMode="auto">
          <a:xfrm>
            <a:off x="2424223" y="5105400"/>
            <a:ext cx="1295400" cy="3429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rgbClr val="FFFFFF"/>
                </a:solidFill>
                <a:effectLst>
                  <a:outerShdw blurRad="38100" dist="38100" dir="2700000" algn="tl">
                    <a:srgbClr val="000000">
                      <a:alpha val="43137"/>
                    </a:srgbClr>
                  </a:outerShdw>
                </a:effectLst>
                <a:latin typeface="Calibri" pitchFamily="34" charset="0"/>
              </a:rPr>
              <a:t>Pointer</a:t>
            </a:r>
          </a:p>
        </p:txBody>
      </p:sp>
      <p:sp>
        <p:nvSpPr>
          <p:cNvPr id="8" name="Rectangle 7"/>
          <p:cNvSpPr/>
          <p:nvPr/>
        </p:nvSpPr>
        <p:spPr bwMode="auto">
          <a:xfrm>
            <a:off x="2424223" y="5436781"/>
            <a:ext cx="1295400" cy="3429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rgbClr val="FFFFFF"/>
                </a:solidFill>
                <a:effectLst>
                  <a:outerShdw blurRad="38100" dist="38100" dir="2700000" algn="tl">
                    <a:srgbClr val="000000">
                      <a:alpha val="43137"/>
                    </a:srgbClr>
                  </a:outerShdw>
                </a:effectLst>
                <a:latin typeface="Calibri" pitchFamily="34" charset="0"/>
              </a:rPr>
              <a:t>Accesses</a:t>
            </a:r>
          </a:p>
        </p:txBody>
      </p:sp>
      <p:sp>
        <p:nvSpPr>
          <p:cNvPr id="10" name="Rectangle 9"/>
          <p:cNvSpPr/>
          <p:nvPr/>
        </p:nvSpPr>
        <p:spPr bwMode="auto">
          <a:xfrm>
            <a:off x="2424223" y="5779681"/>
            <a:ext cx="1295400" cy="342900"/>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14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1" name="Rectangle 10"/>
          <p:cNvSpPr/>
          <p:nvPr/>
        </p:nvSpPr>
        <p:spPr bwMode="auto">
          <a:xfrm>
            <a:off x="2424223" y="6111062"/>
            <a:ext cx="1295400" cy="342900"/>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14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2" name="Rectangle 11"/>
          <p:cNvSpPr/>
          <p:nvPr/>
        </p:nvSpPr>
        <p:spPr bwMode="auto">
          <a:xfrm>
            <a:off x="2424223" y="4431119"/>
            <a:ext cx="1295400" cy="342900"/>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14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3" name="Rectangle 12"/>
          <p:cNvSpPr/>
          <p:nvPr/>
        </p:nvSpPr>
        <p:spPr bwMode="auto">
          <a:xfrm>
            <a:off x="2424223" y="4762500"/>
            <a:ext cx="1295400" cy="342900"/>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14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6" name="TextBox 5"/>
          <p:cNvSpPr txBox="1"/>
          <p:nvPr/>
        </p:nvSpPr>
        <p:spPr>
          <a:xfrm>
            <a:off x="1295400" y="4986635"/>
            <a:ext cx="851515" cy="923330"/>
          </a:xfrm>
          <a:prstGeom prst="rect">
            <a:avLst/>
          </a:prstGeom>
          <a:noFill/>
        </p:spPr>
        <p:txBody>
          <a:bodyPr wrap="none" rtlCol="0">
            <a:spAutoFit/>
          </a:bodyPr>
          <a:lstStyle/>
          <a:p>
            <a:r>
              <a:rPr lang="en-US" dirty="0" smtClean="0"/>
              <a:t>Handle</a:t>
            </a:r>
          </a:p>
          <a:p>
            <a:r>
              <a:rPr lang="en-US" dirty="0" smtClean="0"/>
              <a:t>Table</a:t>
            </a:r>
          </a:p>
          <a:p>
            <a:r>
              <a:rPr lang="en-US" dirty="0" smtClean="0"/>
              <a:t>Entry</a:t>
            </a:r>
            <a:endParaRPr lang="en-US" dirty="0"/>
          </a:p>
        </p:txBody>
      </p:sp>
      <p:sp>
        <p:nvSpPr>
          <p:cNvPr id="7" name="Left Brace 6"/>
          <p:cNvSpPr/>
          <p:nvPr/>
        </p:nvSpPr>
        <p:spPr>
          <a:xfrm>
            <a:off x="2057400" y="5105400"/>
            <a:ext cx="304800" cy="674281"/>
          </a:xfrm>
          <a:prstGeom prst="leftBrace">
            <a:avLst>
              <a:gd name="adj1" fmla="val 8333"/>
              <a:gd name="adj2" fmla="val 50789"/>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5" name="Straight Arrow Connector 14"/>
          <p:cNvCxnSpPr>
            <a:stCxn id="5" idx="3"/>
            <a:endCxn id="4" idx="2"/>
          </p:cNvCxnSpPr>
          <p:nvPr/>
        </p:nvCxnSpPr>
        <p:spPr>
          <a:xfrm flipV="1">
            <a:off x="3719623" y="5113374"/>
            <a:ext cx="1309577" cy="163476"/>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450390662"/>
      </p:ext>
    </p:extLst>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Handle Limits</a:t>
            </a:r>
            <a:endParaRPr lang="en-US" dirty="0"/>
          </a:p>
        </p:txBody>
      </p:sp>
      <p:sp>
        <p:nvSpPr>
          <p:cNvPr id="3" name="Content Placeholder 2"/>
          <p:cNvSpPr>
            <a:spLocks noGrp="1"/>
          </p:cNvSpPr>
          <p:nvPr>
            <p:ph idx="1"/>
          </p:nvPr>
        </p:nvSpPr>
        <p:spPr>
          <a:xfrm>
            <a:off x="381000" y="1143000"/>
            <a:ext cx="8382000" cy="4561205"/>
          </a:xfrm>
        </p:spPr>
        <p:txBody>
          <a:bodyPr/>
          <a:lstStyle/>
          <a:p>
            <a:r>
              <a:rPr lang="en-US" dirty="0" smtClean="0"/>
              <a:t>A process handle table can grow to about </a:t>
            </a:r>
            <a:r>
              <a:rPr lang="en-US" dirty="0" smtClean="0"/>
              <a:t/>
            </a:r>
            <a:br>
              <a:rPr lang="en-US" dirty="0" smtClean="0"/>
            </a:br>
            <a:r>
              <a:rPr lang="en-US" dirty="0" smtClean="0"/>
              <a:t>16 </a:t>
            </a:r>
            <a:r>
              <a:rPr lang="en-US" dirty="0" smtClean="0"/>
              <a:t>million handles</a:t>
            </a:r>
          </a:p>
          <a:p>
            <a:endParaRPr lang="en-US" dirty="0"/>
          </a:p>
          <a:p>
            <a:endParaRPr lang="en-US" dirty="0" smtClean="0"/>
          </a:p>
          <a:p>
            <a:r>
              <a:rPr lang="en-US" dirty="0" smtClean="0"/>
              <a:t>Handle tables are stored in paged pool, so that can also be a limiter</a:t>
            </a:r>
          </a:p>
          <a:p>
            <a:pPr lvl="1"/>
            <a:r>
              <a:rPr lang="en-US" dirty="0" smtClean="0"/>
              <a:t>32-bit Windows: 8 bytes per entry</a:t>
            </a:r>
          </a:p>
          <a:p>
            <a:pPr lvl="1"/>
            <a:r>
              <a:rPr lang="en-US" dirty="0" smtClean="0"/>
              <a:t>64-bit Windows: 16 bytes per entry</a:t>
            </a:r>
            <a:endParaRPr lang="en-US" dirty="0"/>
          </a:p>
          <a:p>
            <a:endParaRPr lang="en-US" dirty="0"/>
          </a:p>
        </p:txBody>
      </p:sp>
      <p:pic>
        <p:nvPicPr>
          <p:cNvPr id="34818" name="Picture 2" descr="image">
            <a:hlinkClick r:id="rId3"/>
          </p:cNvPr>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1828800" y="2133600"/>
            <a:ext cx="3562350" cy="1019176"/>
          </a:xfrm>
          <a:prstGeom prst="rect">
            <a:avLst/>
          </a:prstGeom>
          <a:noFill/>
          <a:extLst>
            <a:ext uri="{909E8E84-426E-40DD-AFC4-6F175D3DCCD1}">
              <a14:hiddenFill xmlns:a14="http://schemas.microsoft.com/office/drawing/2010/main" xmlns="">
                <a:solidFill>
                  <a:srgbClr xmlns:mc="http://schemas.openxmlformats.org/markup-compatibility/2006" val="FFFFFF" mc:Ignorable=""/>
                </a:solidFill>
              </a14:hiddenFill>
            </a:ext>
          </a:extLst>
        </p:spPr>
      </p:pic>
    </p:spTree>
    <p:extLst>
      <p:ext uri="{BB962C8B-B14F-4D97-AF65-F5344CB8AC3E}">
        <p14:creationId xmlns:p14="http://schemas.microsoft.com/office/powerpoint/2010/main" xmlns="" val="3649743873"/>
      </p:ext>
    </p:extLst>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Tracking Handle Leaks</a:t>
            </a:r>
            <a:endParaRPr lang="en-US" dirty="0"/>
          </a:p>
        </p:txBody>
      </p:sp>
      <p:sp>
        <p:nvSpPr>
          <p:cNvPr id="3" name="Content Placeholder 2"/>
          <p:cNvSpPr>
            <a:spLocks noGrp="1"/>
          </p:cNvSpPr>
          <p:nvPr>
            <p:ph idx="1"/>
          </p:nvPr>
        </p:nvSpPr>
        <p:spPr>
          <a:xfrm>
            <a:off x="381000" y="1066800"/>
            <a:ext cx="8382000" cy="4561205"/>
          </a:xfrm>
        </p:spPr>
        <p:txBody>
          <a:bodyPr/>
          <a:lstStyle/>
          <a:p>
            <a:r>
              <a:rPr lang="en-US" sz="2800" dirty="0" smtClean="0"/>
              <a:t>A handle leaker will show a growing handle count </a:t>
            </a:r>
            <a:r>
              <a:rPr lang="en-US" sz="2800" dirty="0" smtClean="0"/>
              <a:t/>
            </a:r>
            <a:br>
              <a:rPr lang="en-US" sz="2800" dirty="0" smtClean="0"/>
            </a:br>
            <a:r>
              <a:rPr lang="en-US" sz="2800" dirty="0" smtClean="0"/>
              <a:t>over </a:t>
            </a:r>
            <a:r>
              <a:rPr lang="en-US" sz="2800" dirty="0" smtClean="0"/>
              <a:t>time</a:t>
            </a:r>
          </a:p>
          <a:p>
            <a:pPr lvl="1"/>
            <a:r>
              <a:rPr lang="en-US" sz="2400" dirty="0" smtClean="0"/>
              <a:t>Task Manager and Process Explorer show handle </a:t>
            </a:r>
            <a:r>
              <a:rPr lang="en-US" sz="2400" dirty="0" smtClean="0"/>
              <a:t/>
            </a:r>
            <a:br>
              <a:rPr lang="en-US" sz="2400" dirty="0" smtClean="0"/>
            </a:br>
            <a:r>
              <a:rPr lang="en-US" sz="2400" dirty="0" smtClean="0"/>
              <a:t>count </a:t>
            </a:r>
            <a:r>
              <a:rPr lang="en-US" sz="2400" dirty="0" smtClean="0"/>
              <a:t>columns</a:t>
            </a:r>
          </a:p>
          <a:p>
            <a:pPr lvl="1"/>
            <a:r>
              <a:rPr lang="en-US" sz="2400" dirty="0" smtClean="0"/>
              <a:t>Process Explorer also shows it in process properties dialog</a:t>
            </a:r>
          </a:p>
          <a:p>
            <a:r>
              <a:rPr lang="en-US" sz="2800" dirty="0" smtClean="0"/>
              <a:t>Process Explorer uses difference highlighting to show newly opened and closed handles</a:t>
            </a:r>
            <a:endParaRPr lang="en-US" sz="2800" dirty="0"/>
          </a:p>
        </p:txBody>
      </p:sp>
      <p:pic>
        <p:nvPicPr>
          <p:cNvPr id="35843"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990600" y="3962400"/>
            <a:ext cx="2905125" cy="22669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35842" name="Picture 2" descr="image">
            <a:hlinkClick r:id="rId4"/>
          </p:cNvPr>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3962400" y="4267200"/>
            <a:ext cx="3200400" cy="1582871"/>
          </a:xfrm>
          <a:prstGeom prst="rect">
            <a:avLst/>
          </a:prstGeom>
          <a:noFill/>
          <a:extLst>
            <a:ext uri="{909E8E84-426E-40DD-AFC4-6F175D3DCCD1}">
              <a14:hiddenFill xmlns:a14="http://schemas.microsoft.com/office/drawing/2010/main" xmlns="">
                <a:solidFill>
                  <a:srgbClr xmlns:mc="http://schemas.openxmlformats.org/markup-compatibility/2006" val="FFFFFF" mc:Ignorable=""/>
                </a:solidFill>
              </a14:hiddenFill>
            </a:ext>
          </a:extLst>
        </p:spPr>
      </p:pic>
    </p:spTree>
    <p:extLst>
      <p:ext uri="{BB962C8B-B14F-4D97-AF65-F5344CB8AC3E}">
        <p14:creationId xmlns:p14="http://schemas.microsoft.com/office/powerpoint/2010/main" xmlns="" val="4113771996"/>
      </p:ext>
    </p:extLst>
  </p:cSld>
  <p:clrMapOvr>
    <a:masterClrMapping/>
  </p:clrMapOvr>
  <p:transition>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Tracking Handle Call Stacks</a:t>
            </a:r>
            <a:endParaRPr lang="en-US" dirty="0"/>
          </a:p>
        </p:txBody>
      </p:sp>
      <p:sp>
        <p:nvSpPr>
          <p:cNvPr id="3" name="Content Placeholder 2"/>
          <p:cNvSpPr>
            <a:spLocks noGrp="1"/>
          </p:cNvSpPr>
          <p:nvPr>
            <p:ph idx="1"/>
          </p:nvPr>
        </p:nvSpPr>
        <p:spPr/>
        <p:txBody>
          <a:bodyPr/>
          <a:lstStyle/>
          <a:p>
            <a:r>
              <a:rPr lang="en-US" sz="2800" dirty="0" smtClean="0"/>
              <a:t>Windows can capture call stacks at the time of handle open and close</a:t>
            </a:r>
          </a:p>
          <a:p>
            <a:r>
              <a:rPr lang="en-US" sz="2800" dirty="0" smtClean="0"/>
              <a:t>Use Application Verifier to track from process start</a:t>
            </a:r>
          </a:p>
          <a:p>
            <a:pPr lvl="1"/>
            <a:r>
              <a:rPr lang="en-US" sz="2400" dirty="0" smtClean="0"/>
              <a:t>Free download from Microsoft</a:t>
            </a:r>
          </a:p>
          <a:p>
            <a:r>
              <a:rPr lang="en-US" sz="2800" dirty="0" smtClean="0"/>
              <a:t>Use </a:t>
            </a:r>
            <a:r>
              <a:rPr lang="en-US" sz="2800" dirty="0" err="1" smtClean="0"/>
              <a:t>Windbg</a:t>
            </a:r>
            <a:r>
              <a:rPr lang="en-US" sz="2800" dirty="0" smtClean="0"/>
              <a:t> to enable and disable dynamically</a:t>
            </a:r>
          </a:p>
          <a:p>
            <a:pPr lvl="1"/>
            <a:r>
              <a:rPr lang="en-US" sz="2400" dirty="0" smtClean="0"/>
              <a:t>!</a:t>
            </a:r>
            <a:r>
              <a:rPr lang="en-US" sz="2400" dirty="0" err="1" smtClean="0"/>
              <a:t>htrace</a:t>
            </a:r>
            <a:r>
              <a:rPr lang="en-US" sz="2400" dirty="0" smtClean="0"/>
              <a:t> –enable, !</a:t>
            </a:r>
            <a:r>
              <a:rPr lang="en-US" sz="2400" dirty="0" err="1" smtClean="0"/>
              <a:t>htrace</a:t>
            </a:r>
            <a:r>
              <a:rPr lang="en-US" sz="2400" dirty="0" smtClean="0"/>
              <a:t> –disable</a:t>
            </a:r>
          </a:p>
          <a:p>
            <a:pPr lvl="1"/>
            <a:endParaRPr lang="en-US" sz="2000" dirty="0" smtClean="0"/>
          </a:p>
          <a:p>
            <a:endParaRPr lang="en-US" sz="2800" dirty="0" smtClean="0"/>
          </a:p>
          <a:p>
            <a:pPr lvl="1"/>
            <a:endParaRPr lang="en-US" sz="2400" dirty="0" smtClean="0"/>
          </a:p>
          <a:p>
            <a:endParaRPr lang="en-US" sz="2800" dirty="0"/>
          </a:p>
        </p:txBody>
      </p:sp>
      <p:pic>
        <p:nvPicPr>
          <p:cNvPr id="36868" name="Picture 4" descr="image">
            <a:hlinkClick r:id="rId3"/>
          </p:cNvPr>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1828800" y="4419600"/>
            <a:ext cx="5199524" cy="1143000"/>
          </a:xfrm>
          <a:prstGeom prst="rect">
            <a:avLst/>
          </a:prstGeom>
          <a:noFill/>
          <a:extLst>
            <a:ext uri="{909E8E84-426E-40DD-AFC4-6F175D3DCCD1}">
              <a14:hiddenFill xmlns:a14="http://schemas.microsoft.com/office/drawing/2010/main" xmlns="">
                <a:solidFill>
                  <a:srgbClr xmlns:mc="http://schemas.openxmlformats.org/markup-compatibility/2006" val="FFFFFF" mc:Ignorable=""/>
                </a:solidFill>
              </a14:hiddenFill>
            </a:ext>
          </a:extLst>
        </p:spPr>
      </p:pic>
    </p:spTree>
    <p:extLst>
      <p:ext uri="{BB962C8B-B14F-4D97-AF65-F5344CB8AC3E}">
        <p14:creationId xmlns:p14="http://schemas.microsoft.com/office/powerpoint/2010/main" xmlns="" val="1542075023"/>
      </p:ext>
    </p:extLst>
  </p:cSld>
  <p:clrMapOvr>
    <a:masterClrMapping/>
  </p:clrMapOvr>
  <p:transition>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Viewing Handle Call Stacks</a:t>
            </a:r>
            <a:endParaRPr lang="en-US" dirty="0"/>
          </a:p>
        </p:txBody>
      </p:sp>
      <p:sp>
        <p:nvSpPr>
          <p:cNvPr id="3" name="Content Placeholder 2"/>
          <p:cNvSpPr>
            <a:spLocks noGrp="1"/>
          </p:cNvSpPr>
          <p:nvPr>
            <p:ph idx="1"/>
          </p:nvPr>
        </p:nvSpPr>
        <p:spPr/>
        <p:txBody>
          <a:bodyPr/>
          <a:lstStyle/>
          <a:p>
            <a:r>
              <a:rPr lang="en-US" sz="2800" dirty="0"/>
              <a:t>Use </a:t>
            </a:r>
            <a:r>
              <a:rPr lang="en-US" sz="2800" dirty="0" err="1"/>
              <a:t>Windbg</a:t>
            </a:r>
            <a:r>
              <a:rPr lang="en-US" sz="2800" dirty="0"/>
              <a:t> to view stacks</a:t>
            </a:r>
          </a:p>
          <a:p>
            <a:pPr lvl="1"/>
            <a:r>
              <a:rPr lang="en-US" sz="2400" dirty="0"/>
              <a:t>Use !</a:t>
            </a:r>
            <a:r>
              <a:rPr lang="en-US" sz="2400" dirty="0" err="1"/>
              <a:t>htrace</a:t>
            </a:r>
            <a:r>
              <a:rPr lang="en-US" sz="2400" dirty="0"/>
              <a:t> (no parameters) to show all recorded stacks </a:t>
            </a:r>
          </a:p>
          <a:p>
            <a:pPr lvl="1"/>
            <a:r>
              <a:rPr lang="en-US" sz="2400" dirty="0"/>
              <a:t>Use !</a:t>
            </a:r>
            <a:r>
              <a:rPr lang="en-US" sz="2400" dirty="0" err="1"/>
              <a:t>htrace</a:t>
            </a:r>
            <a:r>
              <a:rPr lang="en-US" sz="2400" dirty="0"/>
              <a:t> –snapshot and !</a:t>
            </a:r>
            <a:r>
              <a:rPr lang="en-US" sz="2400" dirty="0" err="1"/>
              <a:t>htrace</a:t>
            </a:r>
            <a:r>
              <a:rPr lang="en-US" sz="2400" dirty="0"/>
              <a:t> –diff to see differences</a:t>
            </a:r>
          </a:p>
        </p:txBody>
      </p:sp>
      <p:pic>
        <p:nvPicPr>
          <p:cNvPr id="4" name="Picture 2" descr="image">
            <a:hlinkClick r:id="rId3"/>
          </p:cNvPr>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1524000" y="2895600"/>
            <a:ext cx="5959736" cy="2743200"/>
          </a:xfrm>
          <a:prstGeom prst="rect">
            <a:avLst/>
          </a:prstGeom>
          <a:noFill/>
          <a:extLst>
            <a:ext uri="{909E8E84-426E-40DD-AFC4-6F175D3DCCD1}">
              <a14:hiddenFill xmlns:a14="http://schemas.microsoft.com/office/drawing/2010/main" xmlns="">
                <a:solidFill>
                  <a:srgbClr xmlns:mc="http://schemas.openxmlformats.org/markup-compatibility/2006" val="FFFFFF" mc:Ignorable=""/>
                </a:solidFill>
              </a14:hiddenFill>
            </a:ext>
          </a:extLst>
        </p:spPr>
      </p:pic>
    </p:spTree>
    <p:extLst>
      <p:ext uri="{BB962C8B-B14F-4D97-AF65-F5344CB8AC3E}">
        <p14:creationId xmlns:p14="http://schemas.microsoft.com/office/powerpoint/2010/main" xmlns="" val="3372188641"/>
      </p:ext>
    </p:extLst>
  </p:cSld>
  <p:clrMapOvr>
    <a:masterClrMapping/>
  </p:clrMapOvr>
  <p:transition>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a:xfrm>
            <a:off x="381000" y="1458595"/>
            <a:ext cx="8382000" cy="4561205"/>
          </a:xfrm>
        </p:spPr>
        <p:txBody>
          <a:bodyPr/>
          <a:lstStyle/>
          <a:p>
            <a:r>
              <a:rPr lang="en-US" sz="2800" dirty="0" smtClean="0"/>
              <a:t>Knowing system limits can help you avoid </a:t>
            </a:r>
            <a:r>
              <a:rPr lang="en-US" sz="2800" dirty="0" smtClean="0"/>
              <a:t/>
            </a:r>
            <a:br>
              <a:rPr lang="en-US" sz="2800" dirty="0" smtClean="0"/>
            </a:br>
            <a:r>
              <a:rPr lang="en-US" sz="2800" dirty="0" smtClean="0"/>
              <a:t>resource </a:t>
            </a:r>
            <a:r>
              <a:rPr lang="en-US" sz="2800" dirty="0" smtClean="0"/>
              <a:t>exhaustion</a:t>
            </a:r>
          </a:p>
          <a:p>
            <a:r>
              <a:rPr lang="en-US" sz="2800" dirty="0" smtClean="0"/>
              <a:t>By knowing how to track resource usage you can identify potential problems and root cause them</a:t>
            </a:r>
          </a:p>
          <a:p>
            <a:r>
              <a:rPr lang="en-US" sz="2800" dirty="0" smtClean="0"/>
              <a:t>Visit my blog for posts on the limits I’ve covered </a:t>
            </a:r>
            <a:r>
              <a:rPr lang="en-US" sz="2800" dirty="0" smtClean="0"/>
              <a:t/>
            </a:r>
            <a:br>
              <a:rPr lang="en-US" sz="2800" dirty="0" smtClean="0"/>
            </a:br>
            <a:r>
              <a:rPr lang="en-US" sz="2800" dirty="0" smtClean="0"/>
              <a:t>and </a:t>
            </a:r>
            <a:r>
              <a:rPr lang="en-US" sz="2800" dirty="0" smtClean="0"/>
              <a:t>others</a:t>
            </a:r>
          </a:p>
          <a:p>
            <a:r>
              <a:rPr lang="en-US" sz="2800" dirty="0" smtClean="0"/>
              <a:t>Come to my other sessions:</a:t>
            </a:r>
          </a:p>
          <a:p>
            <a:pPr lvl="1"/>
            <a:r>
              <a:rPr lang="en-US" sz="2000" b="1" dirty="0" smtClean="0"/>
              <a:t>SIA301</a:t>
            </a:r>
            <a:r>
              <a:rPr lang="en-US" sz="2000" dirty="0" smtClean="0"/>
              <a:t> </a:t>
            </a:r>
            <a:r>
              <a:rPr lang="en-US" sz="2000" b="1" dirty="0" smtClean="0"/>
              <a:t>Windows and Malware: Which Features Are Security and Which Aren't</a:t>
            </a:r>
          </a:p>
          <a:p>
            <a:pPr lvl="2"/>
            <a:r>
              <a:rPr lang="en-US" sz="1800" dirty="0" smtClean="0"/>
              <a:t>Tomorrow at 9am</a:t>
            </a:r>
          </a:p>
          <a:p>
            <a:pPr lvl="1"/>
            <a:r>
              <a:rPr lang="en-US" sz="2000" b="1" dirty="0" smtClean="0"/>
              <a:t>CLI301</a:t>
            </a:r>
            <a:r>
              <a:rPr lang="en-US" sz="2000" dirty="0" smtClean="0"/>
              <a:t> </a:t>
            </a:r>
            <a:r>
              <a:rPr lang="en-US" sz="2000" b="1" dirty="0" smtClean="0"/>
              <a:t>Case of the Unexplained... Windows Troubleshooting</a:t>
            </a:r>
          </a:p>
          <a:p>
            <a:pPr lvl="2"/>
            <a:r>
              <a:rPr lang="en-US" sz="1800" dirty="0" smtClean="0"/>
              <a:t>Tomorrow at 1pm</a:t>
            </a:r>
            <a:endParaRPr lang="en-US" sz="3200" dirty="0" smtClean="0"/>
          </a:p>
          <a:p>
            <a:endParaRPr lang="en-US" sz="2800" dirty="0" smtClean="0"/>
          </a:p>
        </p:txBody>
      </p:sp>
    </p:spTree>
    <p:extLst>
      <p:ext uri="{BB962C8B-B14F-4D97-AF65-F5344CB8AC3E}">
        <p14:creationId xmlns:p14="http://schemas.microsoft.com/office/powerpoint/2010/main" xmlns="" val="1525205337"/>
      </p:ext>
    </p:extLst>
  </p:cSld>
  <p:clrMapOvr>
    <a:masterClrMapping/>
  </p:clrMapOvr>
  <p:transition>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cstate="print"/>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cstate="print"/>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bwMode="blackGray">
          <a:xfrm>
            <a:off x="0" y="1402153"/>
            <a:ext cx="6400800" cy="466928"/>
          </a:xfrm>
          <a:prstGeom prst="rect">
            <a:avLst/>
          </a:prstGeom>
          <a:gradFill flip="none" rotWithShape="1">
            <a:gsLst>
              <a:gs pos="0">
                <a:schemeClr val="accent1">
                  <a:tint val="66000"/>
                  <a:satMod val="160000"/>
                  <a:alpha val="70000"/>
                </a:schemeClr>
              </a:gs>
              <a:gs pos="100000">
                <a:schemeClr val="accent1">
                  <a:alpha val="70000"/>
                </a:schemeClr>
              </a:gs>
            </a:gsLst>
            <a:lin ang="5400000" scaled="1"/>
            <a:tileRect/>
          </a:gradFill>
          <a:ln>
            <a:noFill/>
            <a:headEnd type="none" w="med" len="med"/>
            <a:tailEnd type="none" w="med" len="med"/>
          </a:ln>
          <a:effectLst/>
          <a:scene3d>
            <a:camera prst="orthographicFront">
              <a:rot lat="0" lon="0" rev="0"/>
            </a:camera>
            <a:lightRig rig="contrasting" dir="t">
              <a:rot lat="0" lon="0" rev="7800000"/>
            </a:lightRig>
          </a:scene3d>
          <a:sp3d>
            <a:bevelT w="139700" h="139700"/>
          </a:sp3d>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solidFill>
                <a:schemeClr val="tx1"/>
              </a:solidFill>
              <a:effectLst>
                <a:outerShdw blurRad="38100" dist="38100" dir="2700000" algn="tl">
                  <a:srgbClr val="000000">
                    <a:alpha val="43137"/>
                  </a:srgbClr>
                </a:outerShdw>
              </a:effectLst>
            </a:endParaRPr>
          </a:p>
        </p:txBody>
      </p:sp>
      <p:sp>
        <p:nvSpPr>
          <p:cNvPr id="907266" name="Rectangle 2"/>
          <p:cNvSpPr>
            <a:spLocks noGrp="1" noChangeArrowheads="1"/>
          </p:cNvSpPr>
          <p:nvPr>
            <p:ph type="title"/>
          </p:nvPr>
        </p:nvSpPr>
        <p:spPr/>
        <p:txBody>
          <a:bodyPr/>
          <a:lstStyle/>
          <a:p>
            <a:r>
              <a:rPr lang="en-US" smtClean="0"/>
              <a:t>Outline</a:t>
            </a:r>
            <a:endParaRPr lang="en-US"/>
          </a:p>
        </p:txBody>
      </p:sp>
      <p:sp>
        <p:nvSpPr>
          <p:cNvPr id="907267" name="Rectangle 3"/>
          <p:cNvSpPr>
            <a:spLocks noGrp="1" noChangeArrowheads="1"/>
          </p:cNvSpPr>
          <p:nvPr>
            <p:ph idx="1"/>
          </p:nvPr>
        </p:nvSpPr>
        <p:spPr>
          <a:xfrm>
            <a:off x="381000" y="1412875"/>
            <a:ext cx="8382000" cy="2757678"/>
          </a:xfrm>
        </p:spPr>
        <p:txBody>
          <a:bodyPr/>
          <a:lstStyle/>
          <a:p>
            <a:r>
              <a:rPr lang="en-US" dirty="0" smtClean="0">
                <a:solidFill>
                  <a:schemeClr val="bg2"/>
                </a:solidFill>
              </a:rPr>
              <a:t>Virtual Memory</a:t>
            </a:r>
          </a:p>
          <a:p>
            <a:r>
              <a:rPr lang="en-US" dirty="0" smtClean="0"/>
              <a:t>Physical Memory</a:t>
            </a:r>
          </a:p>
          <a:p>
            <a:r>
              <a:rPr lang="en-US" dirty="0" smtClean="0"/>
              <a:t>Paged and </a:t>
            </a:r>
            <a:r>
              <a:rPr lang="en-US" dirty="0" err="1" smtClean="0"/>
              <a:t>Nonpaged</a:t>
            </a:r>
            <a:r>
              <a:rPr lang="en-US" dirty="0" smtClean="0"/>
              <a:t> Pool</a:t>
            </a:r>
          </a:p>
          <a:p>
            <a:r>
              <a:rPr lang="en-US" dirty="0" smtClean="0"/>
              <a:t>Processes and Threads</a:t>
            </a:r>
          </a:p>
          <a:p>
            <a:r>
              <a:rPr lang="en-US" dirty="0" smtClean="0"/>
              <a:t>Handles</a:t>
            </a:r>
          </a:p>
          <a:p>
            <a:endParaRPr lang="en-US" dirty="0" smtClean="0"/>
          </a:p>
        </p:txBody>
      </p:sp>
    </p:spTree>
    <p:extLst>
      <p:ext uri="{BB962C8B-B14F-4D97-AF65-F5344CB8AC3E}">
        <p14:creationId xmlns:p14="http://schemas.microsoft.com/office/powerpoint/2010/main" xmlns="" val="2422111710"/>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Address Space Limits</a:t>
            </a:r>
            <a:endParaRPr lang="en-US" dirty="0"/>
          </a:p>
        </p:txBody>
      </p:sp>
      <p:sp>
        <p:nvSpPr>
          <p:cNvPr id="3" name="Content Placeholder 2"/>
          <p:cNvSpPr>
            <a:spLocks noGrp="1"/>
          </p:cNvSpPr>
          <p:nvPr>
            <p:ph idx="1"/>
          </p:nvPr>
        </p:nvSpPr>
        <p:spPr>
          <a:xfrm>
            <a:off x="381000" y="1077595"/>
            <a:ext cx="8382000" cy="4561205"/>
          </a:xfrm>
        </p:spPr>
        <p:txBody>
          <a:bodyPr/>
          <a:lstStyle/>
          <a:p>
            <a:r>
              <a:rPr lang="en-US" dirty="0" smtClean="0"/>
              <a:t>One virtual memory limit is address space</a:t>
            </a:r>
          </a:p>
          <a:p>
            <a:pPr lvl="1"/>
            <a:r>
              <a:rPr lang="en-US" dirty="0" smtClean="0"/>
              <a:t>Process can run out of space to allocate </a:t>
            </a:r>
            <a:r>
              <a:rPr lang="en-US" dirty="0" smtClean="0"/>
              <a:t/>
            </a:r>
            <a:br>
              <a:rPr lang="en-US" dirty="0" smtClean="0"/>
            </a:br>
            <a:r>
              <a:rPr lang="en-US" dirty="0" smtClean="0"/>
              <a:t>virtual </a:t>
            </a:r>
            <a:r>
              <a:rPr lang="en-US" dirty="0" smtClean="0"/>
              <a:t>memory</a:t>
            </a:r>
          </a:p>
          <a:p>
            <a:pPr lvl="1"/>
            <a:r>
              <a:rPr lang="en-US" dirty="0" smtClean="0"/>
              <a:t>Typically only </a:t>
            </a:r>
            <a:r>
              <a:rPr lang="en-US" dirty="0"/>
              <a:t>an issue for 32-bit processes</a:t>
            </a:r>
          </a:p>
          <a:p>
            <a:r>
              <a:rPr lang="en-US" dirty="0" smtClean="0"/>
              <a:t>Use </a:t>
            </a:r>
            <a:r>
              <a:rPr lang="en-US" dirty="0" err="1" smtClean="0"/>
              <a:t>Testlimit</a:t>
            </a:r>
            <a:r>
              <a:rPr lang="en-US" dirty="0" smtClean="0"/>
              <a:t> -r (reserve memory) to see address space exhaustion:</a:t>
            </a:r>
          </a:p>
          <a:p>
            <a:pPr lvl="1"/>
            <a:r>
              <a:rPr lang="en-US" dirty="0" smtClean="0"/>
              <a:t>Process Explorer Virtual Size shows amount of address space used</a:t>
            </a:r>
          </a:p>
          <a:p>
            <a:pPr lvl="1"/>
            <a:endParaRPr lang="en-US" dirty="0"/>
          </a:p>
          <a:p>
            <a:pPr lvl="1"/>
            <a:endParaRPr lang="en-US" dirty="0" smtClean="0"/>
          </a:p>
          <a:p>
            <a:pPr lvl="1"/>
            <a:endParaRPr lang="en-US" dirty="0"/>
          </a:p>
          <a:p>
            <a:pPr lvl="1"/>
            <a:endParaRPr lang="en-US" dirty="0"/>
          </a:p>
        </p:txBody>
      </p:sp>
      <p:pic>
        <p:nvPicPr>
          <p:cNvPr id="4098" name="Picture 2" descr="image">
            <a:hlinkClick r:id="rId3"/>
          </p:cNvPr>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533400" y="4724400"/>
            <a:ext cx="5320930" cy="1457326"/>
          </a:xfrm>
          <a:prstGeom prst="rect">
            <a:avLst/>
          </a:prstGeom>
          <a:noFill/>
          <a:extLst>
            <a:ext uri="{909E8E84-426E-40DD-AFC4-6F175D3DCCD1}">
              <a14:hiddenFill xmlns:a14="http://schemas.microsoft.com/office/drawing/2010/main" xmlns="">
                <a:solidFill>
                  <a:srgbClr xmlns:mc="http://schemas.openxmlformats.org/markup-compatibility/2006" val="FFFFFF" mc:Ignorable=""/>
                </a:solidFill>
              </a14:hiddenFill>
            </a:ext>
          </a:extLst>
        </p:spPr>
      </p:pic>
      <p:pic>
        <p:nvPicPr>
          <p:cNvPr id="4100" name="Picture 4" descr="image">
            <a:hlinkClick r:id="rId5"/>
          </p:cNvPr>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3962400" y="4800600"/>
            <a:ext cx="4863465" cy="704850"/>
          </a:xfrm>
          <a:prstGeom prst="rect">
            <a:avLst/>
          </a:prstGeom>
          <a:noFill/>
          <a:extLst>
            <a:ext uri="{909E8E84-426E-40DD-AFC4-6F175D3DCCD1}">
              <a14:hiddenFill xmlns:a14="http://schemas.microsoft.com/office/drawing/2010/main" xmlns="">
                <a:solidFill>
                  <a:srgbClr xmlns:mc="http://schemas.openxmlformats.org/markup-compatibility/2006" val="FFFFFF" mc:Ignorable=""/>
                </a:solidFill>
              </a14:hiddenFill>
            </a:ext>
          </a:extLst>
        </p:spPr>
      </p:pic>
    </p:spTree>
    <p:extLst>
      <p:ext uri="{BB962C8B-B14F-4D97-AF65-F5344CB8AC3E}">
        <p14:creationId xmlns:p14="http://schemas.microsoft.com/office/powerpoint/2010/main" xmlns="" val="2638103772"/>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9666" name="Rectangle 2"/>
          <p:cNvSpPr>
            <a:spLocks noChangeArrowheads="1"/>
          </p:cNvSpPr>
          <p:nvPr/>
        </p:nvSpPr>
        <p:spPr bwMode="auto">
          <a:xfrm>
            <a:off x="1384300" y="2349500"/>
            <a:ext cx="2046288" cy="1708150"/>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wrap="none" anchor="ctr"/>
          <a:lstStyle/>
          <a:p>
            <a:pPr>
              <a:defRPr/>
            </a:pPr>
            <a:endParaRPr lang="en-US">
              <a:solidFill>
                <a:schemeClr val="tx1"/>
              </a:solidFill>
              <a:latin typeface="+mj-lt"/>
            </a:endParaRPr>
          </a:p>
        </p:txBody>
      </p:sp>
      <p:sp>
        <p:nvSpPr>
          <p:cNvPr id="3569667" name="Rectangle 3"/>
          <p:cNvSpPr>
            <a:spLocks noChangeArrowheads="1"/>
          </p:cNvSpPr>
          <p:nvPr/>
        </p:nvSpPr>
        <p:spPr bwMode="auto">
          <a:xfrm>
            <a:off x="1503363" y="2451100"/>
            <a:ext cx="2079625" cy="1627188"/>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wrap="none" anchor="ctr"/>
          <a:lstStyle/>
          <a:p>
            <a:pPr>
              <a:defRPr/>
            </a:pPr>
            <a:endParaRPr lang="en-US">
              <a:solidFill>
                <a:schemeClr val="tx1"/>
              </a:solidFill>
              <a:latin typeface="+mj-lt"/>
            </a:endParaRPr>
          </a:p>
        </p:txBody>
      </p:sp>
      <p:sp>
        <p:nvSpPr>
          <p:cNvPr id="3569668" name="Rectangle 4"/>
          <p:cNvSpPr>
            <a:spLocks noChangeArrowheads="1"/>
          </p:cNvSpPr>
          <p:nvPr/>
        </p:nvSpPr>
        <p:spPr bwMode="auto">
          <a:xfrm>
            <a:off x="1603375" y="2603500"/>
            <a:ext cx="2132013" cy="1582738"/>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lIns="46038" tIns="39688" rIns="46038" bIns="39688" anchor="ctr"/>
          <a:lstStyle/>
          <a:p>
            <a:pPr algn="ctr" defTabSz="777875">
              <a:spcBef>
                <a:spcPct val="0"/>
              </a:spcBef>
              <a:defRPr/>
            </a:pPr>
            <a:r>
              <a:rPr lang="en-US" dirty="0">
                <a:solidFill>
                  <a:schemeClr val="tx1"/>
                </a:solidFill>
                <a:latin typeface="+mj-lt"/>
              </a:rPr>
              <a:t>2 GB</a:t>
            </a:r>
          </a:p>
          <a:p>
            <a:pPr algn="ctr" defTabSz="777875">
              <a:spcBef>
                <a:spcPct val="0"/>
              </a:spcBef>
              <a:defRPr/>
            </a:pPr>
            <a:r>
              <a:rPr lang="en-US" dirty="0">
                <a:solidFill>
                  <a:schemeClr val="tx1"/>
                </a:solidFill>
                <a:latin typeface="+mj-lt"/>
              </a:rPr>
              <a:t>User</a:t>
            </a:r>
          </a:p>
          <a:p>
            <a:pPr algn="ctr" defTabSz="777875">
              <a:spcBef>
                <a:spcPct val="0"/>
              </a:spcBef>
              <a:defRPr/>
            </a:pPr>
            <a:r>
              <a:rPr lang="en-US" dirty="0">
                <a:solidFill>
                  <a:schemeClr val="tx1"/>
                </a:solidFill>
                <a:latin typeface="+mj-lt"/>
              </a:rPr>
              <a:t>process </a:t>
            </a:r>
          </a:p>
          <a:p>
            <a:pPr algn="ctr" defTabSz="777875">
              <a:spcBef>
                <a:spcPct val="0"/>
              </a:spcBef>
              <a:defRPr/>
            </a:pPr>
            <a:r>
              <a:rPr lang="en-US" dirty="0">
                <a:solidFill>
                  <a:schemeClr val="tx1"/>
                </a:solidFill>
                <a:latin typeface="+mj-lt"/>
              </a:rPr>
              <a:t>space</a:t>
            </a:r>
          </a:p>
        </p:txBody>
      </p:sp>
      <p:sp>
        <p:nvSpPr>
          <p:cNvPr id="3569669" name="Rectangle 5"/>
          <p:cNvSpPr>
            <a:spLocks noChangeArrowheads="1"/>
          </p:cNvSpPr>
          <p:nvPr/>
        </p:nvSpPr>
        <p:spPr bwMode="auto">
          <a:xfrm>
            <a:off x="1585913" y="4343400"/>
            <a:ext cx="2133600" cy="1655762"/>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lIns="77788" tIns="39688" rIns="77788" bIns="39688"/>
          <a:lstStyle/>
          <a:p>
            <a:pPr algn="ctr" defTabSz="777875">
              <a:spcBef>
                <a:spcPct val="0"/>
              </a:spcBef>
              <a:defRPr/>
            </a:pPr>
            <a:endParaRPr lang="en-US" sz="2000" dirty="0">
              <a:latin typeface="+mj-lt"/>
            </a:endParaRPr>
          </a:p>
          <a:p>
            <a:pPr algn="ctr" defTabSz="777875">
              <a:spcBef>
                <a:spcPct val="0"/>
              </a:spcBef>
              <a:defRPr/>
            </a:pPr>
            <a:r>
              <a:rPr lang="en-US" sz="2000" dirty="0">
                <a:latin typeface="+mj-lt"/>
              </a:rPr>
              <a:t>2 GB</a:t>
            </a:r>
          </a:p>
          <a:p>
            <a:pPr algn="ctr" defTabSz="777875">
              <a:spcBef>
                <a:spcPct val="0"/>
              </a:spcBef>
              <a:defRPr/>
            </a:pPr>
            <a:r>
              <a:rPr lang="en-US" sz="2000" dirty="0">
                <a:latin typeface="+mj-lt"/>
              </a:rPr>
              <a:t>System</a:t>
            </a:r>
          </a:p>
          <a:p>
            <a:pPr algn="ctr" defTabSz="777875">
              <a:spcBef>
                <a:spcPct val="0"/>
              </a:spcBef>
              <a:defRPr/>
            </a:pPr>
            <a:r>
              <a:rPr lang="en-US" sz="2000" dirty="0">
                <a:latin typeface="+mj-lt"/>
              </a:rPr>
              <a:t>Space</a:t>
            </a:r>
          </a:p>
        </p:txBody>
      </p:sp>
      <p:sp>
        <p:nvSpPr>
          <p:cNvPr id="65542" name="Rectangle 6"/>
          <p:cNvSpPr>
            <a:spLocks noGrp="1" noChangeArrowheads="1"/>
          </p:cNvSpPr>
          <p:nvPr>
            <p:ph type="title"/>
          </p:nvPr>
        </p:nvSpPr>
        <p:spPr>
          <a:xfrm>
            <a:off x="468313" y="80963"/>
            <a:ext cx="7777162" cy="908050"/>
          </a:xfrm>
        </p:spPr>
        <p:txBody>
          <a:bodyPr/>
          <a:lstStyle/>
          <a:p>
            <a:r>
              <a:rPr lang="en-US" dirty="0" smtClean="0"/>
              <a:t>32-bit x86 Address Space</a:t>
            </a:r>
          </a:p>
        </p:txBody>
      </p:sp>
      <p:sp>
        <p:nvSpPr>
          <p:cNvPr id="3569671" name="Rectangle 7"/>
          <p:cNvSpPr>
            <a:spLocks noChangeArrowheads="1"/>
          </p:cNvSpPr>
          <p:nvPr/>
        </p:nvSpPr>
        <p:spPr bwMode="auto">
          <a:xfrm>
            <a:off x="5022850" y="2478088"/>
            <a:ext cx="2046288" cy="2284412"/>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wrap="none" anchor="ctr"/>
          <a:lstStyle/>
          <a:p>
            <a:pPr>
              <a:defRPr/>
            </a:pPr>
            <a:endParaRPr lang="en-US">
              <a:solidFill>
                <a:schemeClr val="tx1"/>
              </a:solidFill>
              <a:latin typeface="+mj-lt"/>
            </a:endParaRPr>
          </a:p>
        </p:txBody>
      </p:sp>
      <p:sp>
        <p:nvSpPr>
          <p:cNvPr id="3569672" name="Rectangle 8"/>
          <p:cNvSpPr>
            <a:spLocks noChangeArrowheads="1"/>
          </p:cNvSpPr>
          <p:nvPr/>
        </p:nvSpPr>
        <p:spPr bwMode="auto">
          <a:xfrm>
            <a:off x="5141913" y="2595563"/>
            <a:ext cx="2079625" cy="2346325"/>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wrap="none" anchor="ctr"/>
          <a:lstStyle/>
          <a:p>
            <a:pPr>
              <a:defRPr/>
            </a:pPr>
            <a:endParaRPr lang="en-US">
              <a:solidFill>
                <a:schemeClr val="tx1"/>
              </a:solidFill>
              <a:latin typeface="+mj-lt"/>
            </a:endParaRPr>
          </a:p>
        </p:txBody>
      </p:sp>
      <p:sp>
        <p:nvSpPr>
          <p:cNvPr id="3569673" name="Rectangle 9"/>
          <p:cNvSpPr>
            <a:spLocks noChangeArrowheads="1"/>
          </p:cNvSpPr>
          <p:nvPr/>
        </p:nvSpPr>
        <p:spPr bwMode="auto">
          <a:xfrm>
            <a:off x="5257800" y="2747963"/>
            <a:ext cx="2132013" cy="2373312"/>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lIns="46038" tIns="39688" rIns="46038" bIns="39688" anchor="ctr"/>
          <a:lstStyle/>
          <a:p>
            <a:pPr algn="ctr" defTabSz="777875">
              <a:spcBef>
                <a:spcPct val="0"/>
              </a:spcBef>
              <a:defRPr/>
            </a:pPr>
            <a:r>
              <a:rPr lang="en-US">
                <a:solidFill>
                  <a:schemeClr val="tx1"/>
                </a:solidFill>
                <a:latin typeface="+mj-lt"/>
              </a:rPr>
              <a:t>3 GB</a:t>
            </a:r>
          </a:p>
          <a:p>
            <a:pPr algn="ctr" defTabSz="777875">
              <a:spcBef>
                <a:spcPct val="0"/>
              </a:spcBef>
              <a:defRPr/>
            </a:pPr>
            <a:r>
              <a:rPr lang="en-US">
                <a:solidFill>
                  <a:schemeClr val="tx1"/>
                </a:solidFill>
                <a:latin typeface="+mj-lt"/>
              </a:rPr>
              <a:t>User</a:t>
            </a:r>
          </a:p>
          <a:p>
            <a:pPr algn="ctr" defTabSz="777875">
              <a:spcBef>
                <a:spcPct val="0"/>
              </a:spcBef>
              <a:defRPr/>
            </a:pPr>
            <a:r>
              <a:rPr lang="en-US">
                <a:solidFill>
                  <a:schemeClr val="tx1"/>
                </a:solidFill>
                <a:latin typeface="+mj-lt"/>
              </a:rPr>
              <a:t>process </a:t>
            </a:r>
          </a:p>
          <a:p>
            <a:pPr algn="ctr" defTabSz="777875">
              <a:spcBef>
                <a:spcPct val="0"/>
              </a:spcBef>
              <a:defRPr/>
            </a:pPr>
            <a:r>
              <a:rPr lang="en-US">
                <a:solidFill>
                  <a:schemeClr val="tx1"/>
                </a:solidFill>
                <a:latin typeface="+mj-lt"/>
              </a:rPr>
              <a:t>space</a:t>
            </a:r>
          </a:p>
        </p:txBody>
      </p:sp>
      <p:sp>
        <p:nvSpPr>
          <p:cNvPr id="3569674" name="Rectangle 10"/>
          <p:cNvSpPr>
            <a:spLocks noChangeArrowheads="1"/>
          </p:cNvSpPr>
          <p:nvPr/>
        </p:nvSpPr>
        <p:spPr bwMode="auto">
          <a:xfrm>
            <a:off x="5302250" y="5257800"/>
            <a:ext cx="2133600" cy="792163"/>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lIns="77788" tIns="39688" rIns="77788" bIns="39688"/>
          <a:lstStyle/>
          <a:p>
            <a:pPr algn="ctr" defTabSz="777875">
              <a:spcBef>
                <a:spcPct val="0"/>
              </a:spcBef>
              <a:defRPr/>
            </a:pPr>
            <a:r>
              <a:rPr lang="en-US" sz="2000" dirty="0">
                <a:latin typeface="+mj-lt"/>
              </a:rPr>
              <a:t>1 GB</a:t>
            </a:r>
          </a:p>
          <a:p>
            <a:pPr algn="ctr" defTabSz="777875">
              <a:spcBef>
                <a:spcPct val="0"/>
              </a:spcBef>
              <a:defRPr/>
            </a:pPr>
            <a:r>
              <a:rPr lang="en-US" sz="2000" dirty="0">
                <a:latin typeface="+mj-lt"/>
              </a:rPr>
              <a:t>System Space</a:t>
            </a:r>
          </a:p>
        </p:txBody>
      </p:sp>
      <p:sp>
        <p:nvSpPr>
          <p:cNvPr id="65547" name="Text Box 11"/>
          <p:cNvSpPr txBox="1">
            <a:spLocks noChangeArrowheads="1"/>
          </p:cNvSpPr>
          <p:nvPr/>
        </p:nvSpPr>
        <p:spPr bwMode="auto">
          <a:xfrm>
            <a:off x="1711325" y="1773238"/>
            <a:ext cx="1511300" cy="473075"/>
          </a:xfrm>
          <a:prstGeom prst="rect">
            <a:avLst/>
          </a:prstGeom>
          <a:noFill/>
          <a:ln w="12700">
            <a:noFill/>
            <a:miter lim="800000"/>
            <a:headEnd/>
            <a:tailEnd/>
          </a:ln>
        </p:spPr>
        <p:txBody>
          <a:bodyPr tIns="0">
            <a:spAutoFit/>
          </a:bodyPr>
          <a:lstStyle/>
          <a:p>
            <a:r>
              <a:rPr lang="en-US" sz="2800"/>
              <a:t>Default</a:t>
            </a:r>
          </a:p>
        </p:txBody>
      </p:sp>
      <p:sp>
        <p:nvSpPr>
          <p:cNvPr id="65548" name="Text Box 12"/>
          <p:cNvSpPr txBox="1">
            <a:spLocks noChangeArrowheads="1"/>
          </p:cNvSpPr>
          <p:nvPr/>
        </p:nvSpPr>
        <p:spPr bwMode="auto">
          <a:xfrm>
            <a:off x="4724400" y="1483549"/>
            <a:ext cx="2987675" cy="1031051"/>
          </a:xfrm>
          <a:prstGeom prst="rect">
            <a:avLst/>
          </a:prstGeom>
          <a:noFill/>
          <a:ln w="12700">
            <a:noFill/>
            <a:miter lim="800000"/>
            <a:headEnd/>
            <a:tailEnd/>
          </a:ln>
        </p:spPr>
        <p:txBody>
          <a:bodyPr tIns="0">
            <a:spAutoFit/>
          </a:bodyPr>
          <a:lstStyle/>
          <a:p>
            <a:pPr algn="ctr"/>
            <a:r>
              <a:rPr lang="en-US" sz="2800" dirty="0" smtClean="0"/>
              <a:t>4GT Address Space</a:t>
            </a:r>
          </a:p>
          <a:p>
            <a:pPr algn="ctr"/>
            <a:r>
              <a:rPr lang="en-US" dirty="0" smtClean="0"/>
              <a:t>(boot.ini: /3GB or /USERVA)</a:t>
            </a:r>
          </a:p>
          <a:p>
            <a:pPr algn="ctr"/>
            <a:r>
              <a:rPr lang="en-US" dirty="0" smtClean="0"/>
              <a:t>(BCD: </a:t>
            </a:r>
            <a:r>
              <a:rPr lang="en-US" dirty="0" err="1" smtClean="0"/>
              <a:t>increasuserva</a:t>
            </a:r>
            <a:r>
              <a:rPr lang="en-US" dirty="0"/>
              <a:t>)</a:t>
            </a:r>
          </a:p>
        </p:txBody>
      </p:sp>
      <p:sp>
        <p:nvSpPr>
          <p:cNvPr id="65549" name="Rectangle 13"/>
          <p:cNvSpPr>
            <a:spLocks noGrp="1" noChangeArrowheads="1"/>
          </p:cNvSpPr>
          <p:nvPr>
            <p:ph type="body" idx="1"/>
          </p:nvPr>
        </p:nvSpPr>
        <p:spPr>
          <a:xfrm>
            <a:off x="484188" y="1047750"/>
            <a:ext cx="7651750" cy="781050"/>
          </a:xfrm>
          <a:noFill/>
        </p:spPr>
        <p:txBody>
          <a:bodyPr/>
          <a:lstStyle/>
          <a:p>
            <a:r>
              <a:rPr lang="en-US" dirty="0" smtClean="0"/>
              <a:t>32-bits = 2^32 = 4 GB </a:t>
            </a:r>
          </a:p>
        </p:txBody>
      </p:sp>
      <p:sp>
        <p:nvSpPr>
          <p:cNvPr id="65550" name="Line 14"/>
          <p:cNvSpPr>
            <a:spLocks noChangeShapeType="1"/>
          </p:cNvSpPr>
          <p:nvPr/>
        </p:nvSpPr>
        <p:spPr bwMode="auto">
          <a:xfrm>
            <a:off x="215900" y="1520825"/>
            <a:ext cx="8677275" cy="0"/>
          </a:xfrm>
          <a:prstGeom prst="line">
            <a:avLst/>
          </a:prstGeom>
          <a:noFill/>
          <a:ln w="28575">
            <a:solidFill>
              <a:schemeClr val="tx1"/>
            </a:solidFill>
            <a:round/>
            <a:headEnd/>
            <a:tailEnd/>
          </a:ln>
        </p:spPr>
        <p:txBody>
          <a:bodyPr wrap="none" tIns="0" anchor="ctr">
            <a:spAutoFit/>
          </a:bodyPr>
          <a:lstStyle/>
          <a:p>
            <a:endParaRPr lang="en-US"/>
          </a:p>
        </p:txBody>
      </p:sp>
    </p:spTree>
    <p:extLst>
      <p:ext uri="{BB962C8B-B14F-4D97-AF65-F5344CB8AC3E}">
        <p14:creationId xmlns:p14="http://schemas.microsoft.com/office/powerpoint/2010/main" xmlns="" val="4212084965"/>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13"/>
          <p:cNvSpPr>
            <a:spLocks noGrp="1" noChangeArrowheads="1"/>
          </p:cNvSpPr>
          <p:nvPr>
            <p:ph type="body" idx="1"/>
          </p:nvPr>
        </p:nvSpPr>
        <p:spPr>
          <a:xfrm>
            <a:off x="484188" y="976312"/>
            <a:ext cx="7651750" cy="1157288"/>
          </a:xfrm>
          <a:noFill/>
        </p:spPr>
        <p:txBody>
          <a:bodyPr/>
          <a:lstStyle/>
          <a:p>
            <a:r>
              <a:rPr lang="en-US" dirty="0" smtClean="0"/>
              <a:t>64-bits = 2^64 = 17,179,869,184 GB</a:t>
            </a:r>
          </a:p>
          <a:p>
            <a:pPr lvl="1"/>
            <a:r>
              <a:rPr lang="en-US" sz="1800" dirty="0" smtClean="0"/>
              <a:t>32-bit process on 64-bit Windows	= 4 GB</a:t>
            </a:r>
          </a:p>
          <a:p>
            <a:endParaRPr lang="en-US" dirty="0" smtClean="0"/>
          </a:p>
        </p:txBody>
      </p:sp>
      <p:sp>
        <p:nvSpPr>
          <p:cNvPr id="3571714" name="Rectangle 2"/>
          <p:cNvSpPr>
            <a:spLocks noChangeArrowheads="1"/>
          </p:cNvSpPr>
          <p:nvPr/>
        </p:nvSpPr>
        <p:spPr bwMode="auto">
          <a:xfrm>
            <a:off x="1368425" y="2514600"/>
            <a:ext cx="2046288" cy="1708150"/>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wrap="none" anchor="ctr"/>
          <a:lstStyle/>
          <a:p>
            <a:pPr>
              <a:defRPr/>
            </a:pPr>
            <a:endParaRPr lang="en-US">
              <a:solidFill>
                <a:schemeClr val="tx1"/>
              </a:solidFill>
              <a:latin typeface="+mj-lt"/>
            </a:endParaRPr>
          </a:p>
        </p:txBody>
      </p:sp>
      <p:sp>
        <p:nvSpPr>
          <p:cNvPr id="3571715" name="Rectangle 3"/>
          <p:cNvSpPr>
            <a:spLocks noChangeArrowheads="1"/>
          </p:cNvSpPr>
          <p:nvPr/>
        </p:nvSpPr>
        <p:spPr bwMode="auto">
          <a:xfrm>
            <a:off x="1487488" y="2616200"/>
            <a:ext cx="2079625" cy="1627187"/>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wrap="none" anchor="ctr"/>
          <a:lstStyle/>
          <a:p>
            <a:pPr>
              <a:defRPr/>
            </a:pPr>
            <a:endParaRPr lang="en-US">
              <a:solidFill>
                <a:schemeClr val="tx1"/>
              </a:solidFill>
              <a:latin typeface="+mj-lt"/>
            </a:endParaRPr>
          </a:p>
        </p:txBody>
      </p:sp>
      <p:sp>
        <p:nvSpPr>
          <p:cNvPr id="3571716" name="Rectangle 4"/>
          <p:cNvSpPr>
            <a:spLocks noChangeArrowheads="1"/>
          </p:cNvSpPr>
          <p:nvPr/>
        </p:nvSpPr>
        <p:spPr bwMode="auto">
          <a:xfrm>
            <a:off x="1587500" y="2768600"/>
            <a:ext cx="2132013" cy="1582737"/>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lIns="46038" tIns="39688" rIns="46038" bIns="39688" anchor="ctr"/>
          <a:lstStyle/>
          <a:p>
            <a:pPr algn="ctr" defTabSz="777875">
              <a:spcBef>
                <a:spcPct val="0"/>
              </a:spcBef>
              <a:defRPr/>
            </a:pPr>
            <a:r>
              <a:rPr lang="en-US">
                <a:solidFill>
                  <a:schemeClr val="tx1"/>
                </a:solidFill>
                <a:latin typeface="+mj-lt"/>
              </a:rPr>
              <a:t>8192 GB</a:t>
            </a:r>
          </a:p>
          <a:p>
            <a:pPr algn="ctr" defTabSz="777875">
              <a:spcBef>
                <a:spcPct val="0"/>
              </a:spcBef>
              <a:defRPr/>
            </a:pPr>
            <a:r>
              <a:rPr lang="en-US">
                <a:solidFill>
                  <a:schemeClr val="tx1"/>
                </a:solidFill>
                <a:latin typeface="+mj-lt"/>
              </a:rPr>
              <a:t>(8 TB)</a:t>
            </a:r>
          </a:p>
          <a:p>
            <a:pPr algn="ctr" defTabSz="777875">
              <a:spcBef>
                <a:spcPct val="0"/>
              </a:spcBef>
              <a:defRPr/>
            </a:pPr>
            <a:r>
              <a:rPr lang="en-US">
                <a:solidFill>
                  <a:schemeClr val="tx1"/>
                </a:solidFill>
                <a:latin typeface="+mj-lt"/>
              </a:rPr>
              <a:t>User</a:t>
            </a:r>
          </a:p>
          <a:p>
            <a:pPr algn="ctr" defTabSz="777875">
              <a:spcBef>
                <a:spcPct val="0"/>
              </a:spcBef>
              <a:defRPr/>
            </a:pPr>
            <a:r>
              <a:rPr lang="en-US">
                <a:solidFill>
                  <a:schemeClr val="tx1"/>
                </a:solidFill>
                <a:latin typeface="+mj-lt"/>
              </a:rPr>
              <a:t>process </a:t>
            </a:r>
          </a:p>
          <a:p>
            <a:pPr algn="ctr" defTabSz="777875">
              <a:spcBef>
                <a:spcPct val="0"/>
              </a:spcBef>
              <a:defRPr/>
            </a:pPr>
            <a:r>
              <a:rPr lang="en-US">
                <a:solidFill>
                  <a:schemeClr val="tx1"/>
                </a:solidFill>
                <a:latin typeface="+mj-lt"/>
              </a:rPr>
              <a:t>space</a:t>
            </a:r>
          </a:p>
        </p:txBody>
      </p:sp>
      <p:sp>
        <p:nvSpPr>
          <p:cNvPr id="3571717" name="Rectangle 5"/>
          <p:cNvSpPr>
            <a:spLocks noChangeArrowheads="1"/>
          </p:cNvSpPr>
          <p:nvPr/>
        </p:nvSpPr>
        <p:spPr bwMode="auto">
          <a:xfrm>
            <a:off x="1585913" y="4405312"/>
            <a:ext cx="2133600" cy="1331913"/>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lIns="77788" tIns="39688" rIns="77788" bIns="39688"/>
          <a:lstStyle/>
          <a:p>
            <a:pPr algn="ctr" defTabSz="777875">
              <a:spcBef>
                <a:spcPct val="0"/>
              </a:spcBef>
              <a:defRPr/>
            </a:pPr>
            <a:r>
              <a:rPr lang="en-US" sz="2000" dirty="0" smtClean="0">
                <a:latin typeface="+mj-lt"/>
              </a:rPr>
              <a:t>~8192 GB</a:t>
            </a:r>
          </a:p>
          <a:p>
            <a:pPr algn="ctr" defTabSz="777875">
              <a:spcBef>
                <a:spcPct val="0"/>
              </a:spcBef>
              <a:defRPr/>
            </a:pPr>
            <a:r>
              <a:rPr lang="en-US" sz="2000" dirty="0" smtClean="0">
                <a:latin typeface="+mj-lt"/>
              </a:rPr>
              <a:t>(8 TB)</a:t>
            </a:r>
            <a:endParaRPr lang="en-US" sz="2000" dirty="0">
              <a:latin typeface="+mj-lt"/>
            </a:endParaRPr>
          </a:p>
          <a:p>
            <a:pPr algn="ctr" defTabSz="777875">
              <a:spcBef>
                <a:spcPct val="0"/>
              </a:spcBef>
              <a:defRPr/>
            </a:pPr>
            <a:r>
              <a:rPr lang="en-US" sz="2000" dirty="0">
                <a:latin typeface="+mj-lt"/>
              </a:rPr>
              <a:t>System</a:t>
            </a:r>
          </a:p>
          <a:p>
            <a:pPr algn="ctr" defTabSz="777875">
              <a:spcBef>
                <a:spcPct val="0"/>
              </a:spcBef>
              <a:defRPr/>
            </a:pPr>
            <a:r>
              <a:rPr lang="en-US" sz="2000" dirty="0">
                <a:latin typeface="+mj-lt"/>
              </a:rPr>
              <a:t>Space</a:t>
            </a:r>
          </a:p>
        </p:txBody>
      </p:sp>
      <p:sp>
        <p:nvSpPr>
          <p:cNvPr id="66567" name="Rectangle 6"/>
          <p:cNvSpPr>
            <a:spLocks noGrp="1" noChangeArrowheads="1"/>
          </p:cNvSpPr>
          <p:nvPr>
            <p:ph type="title"/>
          </p:nvPr>
        </p:nvSpPr>
        <p:spPr>
          <a:xfrm>
            <a:off x="468313" y="158750"/>
            <a:ext cx="7777162" cy="908050"/>
          </a:xfrm>
        </p:spPr>
        <p:txBody>
          <a:bodyPr/>
          <a:lstStyle/>
          <a:p>
            <a:r>
              <a:rPr lang="en-US" dirty="0" smtClean="0"/>
              <a:t>64-bit Address Spaces</a:t>
            </a:r>
          </a:p>
        </p:txBody>
      </p:sp>
      <p:sp>
        <p:nvSpPr>
          <p:cNvPr id="3571719" name="Rectangle 7"/>
          <p:cNvSpPr>
            <a:spLocks noChangeArrowheads="1"/>
          </p:cNvSpPr>
          <p:nvPr/>
        </p:nvSpPr>
        <p:spPr bwMode="auto">
          <a:xfrm>
            <a:off x="5022850" y="2643187"/>
            <a:ext cx="2046288" cy="1563688"/>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wrap="none" anchor="ctr"/>
          <a:lstStyle/>
          <a:p>
            <a:pPr>
              <a:defRPr/>
            </a:pPr>
            <a:endParaRPr lang="en-US">
              <a:solidFill>
                <a:schemeClr val="tx1"/>
              </a:solidFill>
              <a:latin typeface="+mj-lt"/>
            </a:endParaRPr>
          </a:p>
        </p:txBody>
      </p:sp>
      <p:sp>
        <p:nvSpPr>
          <p:cNvPr id="3571720" name="Rectangle 8"/>
          <p:cNvSpPr>
            <a:spLocks noChangeArrowheads="1"/>
          </p:cNvSpPr>
          <p:nvPr/>
        </p:nvSpPr>
        <p:spPr bwMode="auto">
          <a:xfrm>
            <a:off x="5141913" y="2760662"/>
            <a:ext cx="2079625" cy="1482725"/>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wrap="none" anchor="ctr"/>
          <a:lstStyle/>
          <a:p>
            <a:pPr>
              <a:defRPr/>
            </a:pPr>
            <a:endParaRPr lang="en-US">
              <a:solidFill>
                <a:schemeClr val="tx1"/>
              </a:solidFill>
              <a:latin typeface="+mj-lt"/>
            </a:endParaRPr>
          </a:p>
        </p:txBody>
      </p:sp>
      <p:sp>
        <p:nvSpPr>
          <p:cNvPr id="3571721" name="Rectangle 9"/>
          <p:cNvSpPr>
            <a:spLocks noChangeArrowheads="1"/>
          </p:cNvSpPr>
          <p:nvPr/>
        </p:nvSpPr>
        <p:spPr bwMode="auto">
          <a:xfrm>
            <a:off x="5241925" y="2913062"/>
            <a:ext cx="2132013" cy="1438275"/>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lIns="46038" tIns="39688" rIns="46038" bIns="39688" anchor="ctr"/>
          <a:lstStyle/>
          <a:p>
            <a:pPr algn="ctr" defTabSz="777875">
              <a:spcBef>
                <a:spcPct val="0"/>
              </a:spcBef>
              <a:defRPr/>
            </a:pPr>
            <a:r>
              <a:rPr lang="en-US">
                <a:solidFill>
                  <a:schemeClr val="tx1"/>
                </a:solidFill>
                <a:latin typeface="+mj-lt"/>
              </a:rPr>
              <a:t>7152 GB</a:t>
            </a:r>
          </a:p>
          <a:p>
            <a:pPr algn="ctr" defTabSz="777875">
              <a:spcBef>
                <a:spcPct val="0"/>
              </a:spcBef>
              <a:defRPr/>
            </a:pPr>
            <a:r>
              <a:rPr lang="en-US">
                <a:solidFill>
                  <a:schemeClr val="tx1"/>
                </a:solidFill>
                <a:latin typeface="+mj-lt"/>
              </a:rPr>
              <a:t>(7 TB)</a:t>
            </a:r>
          </a:p>
          <a:p>
            <a:pPr algn="ctr" defTabSz="777875">
              <a:spcBef>
                <a:spcPct val="0"/>
              </a:spcBef>
              <a:defRPr/>
            </a:pPr>
            <a:r>
              <a:rPr lang="en-US">
                <a:solidFill>
                  <a:schemeClr val="tx1"/>
                </a:solidFill>
                <a:latin typeface="+mj-lt"/>
              </a:rPr>
              <a:t>User</a:t>
            </a:r>
          </a:p>
          <a:p>
            <a:pPr algn="ctr" defTabSz="777875">
              <a:spcBef>
                <a:spcPct val="0"/>
              </a:spcBef>
              <a:defRPr/>
            </a:pPr>
            <a:r>
              <a:rPr lang="en-US">
                <a:solidFill>
                  <a:schemeClr val="tx1"/>
                </a:solidFill>
                <a:latin typeface="+mj-lt"/>
              </a:rPr>
              <a:t>process </a:t>
            </a:r>
          </a:p>
          <a:p>
            <a:pPr algn="ctr" defTabSz="777875">
              <a:spcBef>
                <a:spcPct val="0"/>
              </a:spcBef>
              <a:defRPr/>
            </a:pPr>
            <a:r>
              <a:rPr lang="en-US">
                <a:solidFill>
                  <a:schemeClr val="tx1"/>
                </a:solidFill>
                <a:latin typeface="+mj-lt"/>
              </a:rPr>
              <a:t>space</a:t>
            </a:r>
          </a:p>
        </p:txBody>
      </p:sp>
      <p:sp>
        <p:nvSpPr>
          <p:cNvPr id="3571722" name="Rectangle 10"/>
          <p:cNvSpPr>
            <a:spLocks noChangeArrowheads="1"/>
          </p:cNvSpPr>
          <p:nvPr/>
        </p:nvSpPr>
        <p:spPr bwMode="auto">
          <a:xfrm>
            <a:off x="5302250" y="4405312"/>
            <a:ext cx="2133600" cy="1368425"/>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lIns="77788" tIns="39688" rIns="77788" bIns="39688"/>
          <a:lstStyle/>
          <a:p>
            <a:pPr algn="ctr" defTabSz="777875">
              <a:spcBef>
                <a:spcPct val="0"/>
              </a:spcBef>
              <a:defRPr/>
            </a:pPr>
            <a:r>
              <a:rPr lang="en-US" sz="2000" dirty="0" smtClean="0">
                <a:latin typeface="+mj-lt"/>
              </a:rPr>
              <a:t>~8192 GB</a:t>
            </a:r>
          </a:p>
          <a:p>
            <a:pPr algn="ctr" defTabSz="777875">
              <a:spcBef>
                <a:spcPct val="0"/>
              </a:spcBef>
              <a:defRPr/>
            </a:pPr>
            <a:r>
              <a:rPr lang="en-US" sz="2000" dirty="0" smtClean="0">
                <a:latin typeface="+mj-lt"/>
              </a:rPr>
              <a:t>(8 TB)</a:t>
            </a:r>
          </a:p>
          <a:p>
            <a:pPr algn="ctr" defTabSz="777875">
              <a:spcBef>
                <a:spcPct val="0"/>
              </a:spcBef>
              <a:defRPr/>
            </a:pPr>
            <a:r>
              <a:rPr lang="en-US" sz="2000" dirty="0" smtClean="0">
                <a:latin typeface="+mj-lt"/>
              </a:rPr>
              <a:t>System</a:t>
            </a:r>
          </a:p>
          <a:p>
            <a:pPr algn="ctr" defTabSz="777875">
              <a:spcBef>
                <a:spcPct val="0"/>
              </a:spcBef>
              <a:defRPr/>
            </a:pPr>
            <a:r>
              <a:rPr lang="en-US" sz="2000" dirty="0" smtClean="0">
                <a:latin typeface="+mj-lt"/>
              </a:rPr>
              <a:t>Space</a:t>
            </a:r>
            <a:endParaRPr lang="en-US" sz="2000" dirty="0">
              <a:latin typeface="+mj-lt"/>
            </a:endParaRPr>
          </a:p>
        </p:txBody>
      </p:sp>
      <p:sp>
        <p:nvSpPr>
          <p:cNvPr id="66572" name="Text Box 11"/>
          <p:cNvSpPr txBox="1">
            <a:spLocks noChangeArrowheads="1"/>
          </p:cNvSpPr>
          <p:nvPr/>
        </p:nvSpPr>
        <p:spPr bwMode="auto">
          <a:xfrm>
            <a:off x="80963" y="2574925"/>
            <a:ext cx="2465387" cy="1031051"/>
          </a:xfrm>
          <a:prstGeom prst="rect">
            <a:avLst/>
          </a:prstGeom>
          <a:noFill/>
          <a:ln w="12700">
            <a:noFill/>
            <a:miter lim="800000"/>
            <a:headEnd/>
            <a:tailEnd/>
          </a:ln>
        </p:spPr>
        <p:txBody>
          <a:bodyPr tIns="0">
            <a:spAutoFit/>
          </a:bodyPr>
          <a:lstStyle/>
          <a:p>
            <a:r>
              <a:rPr lang="en-US" sz="2800">
                <a:latin typeface="+mj-lt"/>
              </a:rPr>
              <a:t>x64</a:t>
            </a:r>
          </a:p>
          <a:p>
            <a:r>
              <a:rPr lang="en-US">
                <a:latin typeface="+mj-lt"/>
              </a:rPr>
              <a:t>(AMD64</a:t>
            </a:r>
            <a:br>
              <a:rPr lang="en-US">
                <a:latin typeface="+mj-lt"/>
              </a:rPr>
            </a:br>
            <a:r>
              <a:rPr lang="en-US">
                <a:latin typeface="+mj-lt"/>
              </a:rPr>
              <a:t>&amp; Intel 64)</a:t>
            </a:r>
          </a:p>
        </p:txBody>
      </p:sp>
      <p:sp>
        <p:nvSpPr>
          <p:cNvPr id="66573" name="Text Box 12"/>
          <p:cNvSpPr txBox="1">
            <a:spLocks noChangeArrowheads="1"/>
          </p:cNvSpPr>
          <p:nvPr/>
        </p:nvSpPr>
        <p:spPr bwMode="auto">
          <a:xfrm>
            <a:off x="7675563" y="2611437"/>
            <a:ext cx="1206500" cy="476250"/>
          </a:xfrm>
          <a:prstGeom prst="rect">
            <a:avLst/>
          </a:prstGeom>
          <a:noFill/>
          <a:ln w="12700">
            <a:noFill/>
            <a:miter lim="800000"/>
            <a:headEnd/>
            <a:tailEnd/>
          </a:ln>
        </p:spPr>
        <p:txBody>
          <a:bodyPr tIns="0">
            <a:spAutoFit/>
          </a:bodyPr>
          <a:lstStyle/>
          <a:p>
            <a:r>
              <a:rPr lang="en-US" sz="2800"/>
              <a:t>IA-64</a:t>
            </a:r>
          </a:p>
        </p:txBody>
      </p:sp>
      <p:sp>
        <p:nvSpPr>
          <p:cNvPr id="66574" name="Line 14"/>
          <p:cNvSpPr>
            <a:spLocks noChangeShapeType="1"/>
          </p:cNvSpPr>
          <p:nvPr/>
        </p:nvSpPr>
        <p:spPr bwMode="auto">
          <a:xfrm>
            <a:off x="227013" y="2057400"/>
            <a:ext cx="8677275" cy="0"/>
          </a:xfrm>
          <a:prstGeom prst="line">
            <a:avLst/>
          </a:prstGeom>
          <a:noFill/>
          <a:ln w="28575">
            <a:solidFill>
              <a:schemeClr val="tx1"/>
            </a:solidFill>
            <a:round/>
            <a:headEnd/>
            <a:tailEnd/>
          </a:ln>
        </p:spPr>
        <p:txBody>
          <a:bodyPr wrap="none" tIns="0" anchor="ctr">
            <a:spAutoFit/>
          </a:bodyPr>
          <a:lstStyle/>
          <a:p>
            <a:endParaRPr lang="en-US"/>
          </a:p>
        </p:txBody>
      </p:sp>
    </p:spTree>
    <p:extLst>
      <p:ext uri="{BB962C8B-B14F-4D97-AF65-F5344CB8AC3E}">
        <p14:creationId xmlns:p14="http://schemas.microsoft.com/office/powerpoint/2010/main" xmlns="" val="4161086711"/>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Virtual Memory Types</a:t>
            </a:r>
            <a:endParaRPr lang="en-US" dirty="0"/>
          </a:p>
        </p:txBody>
      </p:sp>
      <p:sp>
        <p:nvSpPr>
          <p:cNvPr id="3" name="Content Placeholder 2"/>
          <p:cNvSpPr>
            <a:spLocks noGrp="1"/>
          </p:cNvSpPr>
          <p:nvPr>
            <p:ph idx="1"/>
          </p:nvPr>
        </p:nvSpPr>
        <p:spPr>
          <a:xfrm>
            <a:off x="381000" y="1143000"/>
            <a:ext cx="8382000" cy="3730765"/>
          </a:xfrm>
        </p:spPr>
        <p:txBody>
          <a:bodyPr/>
          <a:lstStyle/>
          <a:p>
            <a:r>
              <a:rPr lang="en-US" dirty="0" smtClean="0"/>
              <a:t>Address space breakdown</a:t>
            </a:r>
          </a:p>
          <a:p>
            <a:pPr lvl="1"/>
            <a:r>
              <a:rPr lang="en-US" dirty="0" smtClean="0"/>
              <a:t>Shareable (e.g. EXE, DLL, shared memory, other memory mapped files)</a:t>
            </a:r>
          </a:p>
          <a:p>
            <a:pPr lvl="1"/>
            <a:r>
              <a:rPr lang="en-US" dirty="0" smtClean="0"/>
              <a:t>Private (e.g. process heap)</a:t>
            </a:r>
          </a:p>
          <a:p>
            <a:pPr lvl="1"/>
            <a:r>
              <a:rPr lang="en-US" dirty="0" smtClean="0"/>
              <a:t>Reserved (not yet committed)</a:t>
            </a:r>
          </a:p>
          <a:p>
            <a:pPr lvl="1"/>
            <a:r>
              <a:rPr lang="en-US" dirty="0" smtClean="0"/>
              <a:t>Free (not yet defined)</a:t>
            </a:r>
          </a:p>
          <a:p>
            <a:r>
              <a:rPr lang="en-US" dirty="0" smtClean="0"/>
              <a:t>Performance counters available:</a:t>
            </a:r>
          </a:p>
          <a:p>
            <a:pPr lvl="1"/>
            <a:r>
              <a:rPr lang="en-US" dirty="0" smtClean="0"/>
              <a:t>Private Bytes – private virtual memory</a:t>
            </a:r>
          </a:p>
          <a:p>
            <a:pPr lvl="1"/>
            <a:r>
              <a:rPr lang="en-US" dirty="0" smtClean="0"/>
              <a:t>Virtual Bytes – total of </a:t>
            </a:r>
            <a:r>
              <a:rPr lang="en-US" dirty="0" err="1" smtClean="0"/>
              <a:t>shareable+private+reserved</a:t>
            </a:r>
            <a:endParaRPr lang="en-US" dirty="0" smtClean="0"/>
          </a:p>
          <a:p>
            <a:pPr lvl="1"/>
            <a:r>
              <a:rPr lang="en-US" dirty="0" smtClean="0"/>
              <a:t>No separate counters for Shareable or Reserved </a:t>
            </a:r>
            <a:r>
              <a:rPr lang="en-US" dirty="0" smtClean="0"/>
              <a:t/>
            </a:r>
            <a:br>
              <a:rPr lang="en-US" dirty="0" smtClean="0"/>
            </a:br>
            <a:r>
              <a:rPr lang="en-US" dirty="0" smtClean="0"/>
              <a:t>or </a:t>
            </a:r>
            <a:r>
              <a:rPr lang="en-US" dirty="0" smtClean="0"/>
              <a:t>Free</a:t>
            </a:r>
            <a:endParaRPr lang="en-US" dirty="0"/>
          </a:p>
        </p:txBody>
      </p:sp>
    </p:spTree>
    <p:extLst>
      <p:ext uri="{BB962C8B-B14F-4D97-AF65-F5344CB8AC3E}">
        <p14:creationId xmlns:p14="http://schemas.microsoft.com/office/powerpoint/2010/main" xmlns="" val="2427693291"/>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echEd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TechEd09_Europe</Template>
  <TotalTime>2731</TotalTime>
  <Words>1884</Words>
  <Application>Microsoft Office PowerPoint</Application>
  <PresentationFormat>On-screen Show (4:3)</PresentationFormat>
  <Paragraphs>413</Paragraphs>
  <Slides>48</Slides>
  <Notes>47</Notes>
  <HiddenSlides>0</HiddenSlides>
  <MMClips>0</MMClips>
  <ScaleCrop>false</ScaleCrop>
  <HeadingPairs>
    <vt:vector size="4" baseType="variant">
      <vt:variant>
        <vt:lpstr>Theme</vt:lpstr>
      </vt:variant>
      <vt:variant>
        <vt:i4>2</vt:i4>
      </vt:variant>
      <vt:variant>
        <vt:lpstr>Slide Titles</vt:lpstr>
      </vt:variant>
      <vt:variant>
        <vt:i4>48</vt:i4>
      </vt:variant>
    </vt:vector>
  </HeadingPairs>
  <TitlesOfParts>
    <vt:vector size="50" baseType="lpstr">
      <vt:lpstr>TechEd_Europe</vt:lpstr>
      <vt:lpstr>TechEd09_Europe template</vt:lpstr>
      <vt:lpstr>Slide 1</vt:lpstr>
      <vt:lpstr>Pushing the Limits of Windows</vt:lpstr>
      <vt:lpstr>About Me</vt:lpstr>
      <vt:lpstr>Pushing the Limits</vt:lpstr>
      <vt:lpstr>Outline</vt:lpstr>
      <vt:lpstr>Address Space Limits</vt:lpstr>
      <vt:lpstr>32-bit x86 Address Space</vt:lpstr>
      <vt:lpstr>64-bit Address Spaces</vt:lpstr>
      <vt:lpstr>Virtual Memory Types</vt:lpstr>
      <vt:lpstr>Looking at a Process Address Space</vt:lpstr>
      <vt:lpstr>Tracking Process Commit Usage</vt:lpstr>
      <vt:lpstr>The System Commit Limit</vt:lpstr>
      <vt:lpstr>Viewing the System Commit Limit</vt:lpstr>
      <vt:lpstr>Exhausting the System Commit Limit</vt:lpstr>
      <vt:lpstr>Sizing the Paging File</vt:lpstr>
      <vt:lpstr>Outline</vt:lpstr>
      <vt:lpstr>Windows Physical Memory Limits</vt:lpstr>
      <vt:lpstr>Physical Memory on 64-bit Systems</vt:lpstr>
      <vt:lpstr>64-Bit Server</vt:lpstr>
      <vt:lpstr>2 Terabytes</vt:lpstr>
      <vt:lpstr>32-Bit Server</vt:lpstr>
      <vt:lpstr>Client Systems</vt:lpstr>
      <vt:lpstr>Drivers and Physical Memory</vt:lpstr>
      <vt:lpstr>Device Memory</vt:lpstr>
      <vt:lpstr>Physical Memory Management</vt:lpstr>
      <vt:lpstr>Working Set Lists</vt:lpstr>
      <vt:lpstr>Do You Have Enough Memory?</vt:lpstr>
      <vt:lpstr>Outline</vt:lpstr>
      <vt:lpstr>Paged and Nonpaged Pool</vt:lpstr>
      <vt:lpstr>Viewing Pool Usage</vt:lpstr>
      <vt:lpstr>Pool Limits</vt:lpstr>
      <vt:lpstr>Testing Pool Limits</vt:lpstr>
      <vt:lpstr>Tracking Pool Leaks</vt:lpstr>
      <vt:lpstr>Pool Leaks and Crashes</vt:lpstr>
      <vt:lpstr>Outline</vt:lpstr>
      <vt:lpstr>Thread Limits</vt:lpstr>
      <vt:lpstr>32-Bit Thread Limits</vt:lpstr>
      <vt:lpstr>64-Bit Thread Limits</vt:lpstr>
      <vt:lpstr>Process Limits</vt:lpstr>
      <vt:lpstr>Outline</vt:lpstr>
      <vt:lpstr>Handles and Objects</vt:lpstr>
      <vt:lpstr>Handle Limits</vt:lpstr>
      <vt:lpstr>Tracking Handle Leaks</vt:lpstr>
      <vt:lpstr>Tracking Handle Call Stacks</vt:lpstr>
      <vt:lpstr>Viewing Handle Call Stacks</vt:lpstr>
      <vt:lpstr>Conclusion</vt:lpstr>
      <vt:lpstr>Slide 47</vt:lpstr>
      <vt:lpstr>Slide 48</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Pushing the Limits of Windows</dc:title>
  <dc:subject>tech·ed Europe 2009</dc:subject>
  <dc:creator>Mark Russinovich</dc:creator>
  <dc:description>tech·ed Europe 2009</dc:description>
  <cp:lastModifiedBy>cn_user</cp:lastModifiedBy>
  <cp:revision>213</cp:revision>
  <dcterms:created xsi:type="dcterms:W3CDTF">2009-11-07T15:33:37Z</dcterms:created>
  <dcterms:modified xsi:type="dcterms:W3CDTF">2009-11-13T07:08:01Z</dcterms:modified>
</cp:coreProperties>
</file>