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charts/chart4.xml" ContentType="application/vnd.openxmlformats-officedocument.drawingml.chart+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9" r:id="rId3"/>
    <p:sldMasterId id="2147483744" r:id="rId4"/>
    <p:sldMasterId id="2147483746" r:id="rId5"/>
    <p:sldMasterId id="2147483761" r:id="rId6"/>
  </p:sldMasterIdLst>
  <p:notesMasterIdLst>
    <p:notesMasterId r:id="rId61"/>
  </p:notesMasterIdLst>
  <p:handoutMasterIdLst>
    <p:handoutMasterId r:id="rId62"/>
  </p:handoutMasterIdLst>
  <p:sldIdLst>
    <p:sldId id="345" r:id="rId7"/>
    <p:sldId id="291" r:id="rId8"/>
    <p:sldId id="292" r:id="rId9"/>
    <p:sldId id="293" r:id="rId10"/>
    <p:sldId id="294" r:id="rId11"/>
    <p:sldId id="302" r:id="rId12"/>
    <p:sldId id="303" r:id="rId13"/>
    <p:sldId id="304" r:id="rId14"/>
    <p:sldId id="305" r:id="rId15"/>
    <p:sldId id="346" r:id="rId16"/>
    <p:sldId id="306" r:id="rId17"/>
    <p:sldId id="307" r:id="rId18"/>
    <p:sldId id="360" r:id="rId19"/>
    <p:sldId id="309" r:id="rId20"/>
    <p:sldId id="310" r:id="rId21"/>
    <p:sldId id="311" r:id="rId22"/>
    <p:sldId id="312" r:id="rId23"/>
    <p:sldId id="313" r:id="rId24"/>
    <p:sldId id="314" r:id="rId25"/>
    <p:sldId id="315" r:id="rId26"/>
    <p:sldId id="316" r:id="rId27"/>
    <p:sldId id="357" r:id="rId28"/>
    <p:sldId id="361" r:id="rId29"/>
    <p:sldId id="318" r:id="rId30"/>
    <p:sldId id="319" r:id="rId31"/>
    <p:sldId id="320" r:id="rId32"/>
    <p:sldId id="362" r:id="rId33"/>
    <p:sldId id="324" r:id="rId34"/>
    <p:sldId id="325" r:id="rId35"/>
    <p:sldId id="326" r:id="rId36"/>
    <p:sldId id="327" r:id="rId37"/>
    <p:sldId id="328" r:id="rId38"/>
    <p:sldId id="363" r:id="rId39"/>
    <p:sldId id="351" r:id="rId40"/>
    <p:sldId id="352" r:id="rId41"/>
    <p:sldId id="354" r:id="rId42"/>
    <p:sldId id="356" r:id="rId43"/>
    <p:sldId id="364" r:id="rId44"/>
    <p:sldId id="358" r:id="rId45"/>
    <p:sldId id="359" r:id="rId46"/>
    <p:sldId id="330" r:id="rId47"/>
    <p:sldId id="334" r:id="rId48"/>
    <p:sldId id="335" r:id="rId49"/>
    <p:sldId id="336" r:id="rId50"/>
    <p:sldId id="337" r:id="rId51"/>
    <p:sldId id="338" r:id="rId52"/>
    <p:sldId id="339" r:id="rId53"/>
    <p:sldId id="340" r:id="rId54"/>
    <p:sldId id="341" r:id="rId55"/>
    <p:sldId id="342" r:id="rId56"/>
    <p:sldId id="343" r:id="rId57"/>
    <p:sldId id="365" r:id="rId58"/>
    <p:sldId id="366" r:id="rId59"/>
    <p:sldId id="367" r:id="rId6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A78B"/>
    <a:srgbClr val="00D6A3"/>
    <a:srgbClr val="147A5F"/>
    <a:srgbClr val="1DFFC9"/>
    <a:srgbClr val="69FFC6"/>
    <a:srgbClr val="8E3600"/>
    <a:srgbClr val="FF8D69"/>
    <a:srgbClr val="5B2B11"/>
    <a:srgbClr val="E55437"/>
    <a:srgbClr val="000E2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12186" autoAdjust="0"/>
    <p:restoredTop sz="96105" autoAdjust="0"/>
  </p:normalViewPr>
  <p:slideViewPr>
    <p:cSldViewPr>
      <p:cViewPr varScale="1">
        <p:scale>
          <a:sx n="100" d="100"/>
          <a:sy n="100" d="100"/>
        </p:scale>
        <p:origin x="-108" y="-49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3" d="100"/>
          <a:sy n="93" d="100"/>
        </p:scale>
        <p:origin x="-192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commentAuthors" Target="commentAuthors.xml"/><Relationship Id="rId7" Type="http://schemas.openxmlformats.org/officeDocument/2006/relationships/slide" Target="slides/slide1.xml"/><Relationship Id="rId2" Type="http://schemas.openxmlformats.org/officeDocument/2006/relationships/slideMaster" Target="slideMasters/slideMaster1.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heme" Target="theme/theme1.xml"/><Relationship Id="rId5" Type="http://schemas.openxmlformats.org/officeDocument/2006/relationships/slideMaster" Target="slideMasters/slideMaster4.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viewProps" Target="viewProps.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2.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42"/>
  <c:chart>
    <c:plotArea>
      <c:layout>
        <c:manualLayout>
          <c:layoutTarget val="inner"/>
          <c:xMode val="edge"/>
          <c:yMode val="edge"/>
          <c:x val="9.6052791116378031E-2"/>
          <c:y val="9.2324999111888989E-2"/>
          <c:w val="0.85911023622048432"/>
          <c:h val="0.71966740377925198"/>
        </c:manualLayout>
      </c:layout>
      <c:barChart>
        <c:barDir val="col"/>
        <c:grouping val="clustered"/>
        <c:ser>
          <c:idx val="0"/>
          <c:order val="0"/>
          <c:tx>
            <c:strRef>
              <c:f>Sheet1!$B$4</c:f>
              <c:strCache>
                <c:ptCount val="1"/>
                <c:pt idx="0">
                  <c:v>Vista SP1</c:v>
                </c:pt>
              </c:strCache>
            </c:strRef>
          </c:tx>
          <c:spPr>
            <a:solidFill>
              <a:srgbClr val="FFC000"/>
            </a:solidFill>
          </c:spPr>
          <c:cat>
            <c:strRef>
              <c:f>Sheet1!$A$5:$A$16</c:f>
              <c:strCache>
                <c:ptCount val="12"/>
                <c:pt idx="0">
                  <c:v>LaptopA (x86)</c:v>
                </c:pt>
                <c:pt idx="1">
                  <c:v>LaptopB (x86)</c:v>
                </c:pt>
                <c:pt idx="2">
                  <c:v>ShipA (x86)</c:v>
                </c:pt>
                <c:pt idx="3">
                  <c:v>ShipB (x86)</c:v>
                </c:pt>
                <c:pt idx="4">
                  <c:v>ShipG (x86)</c:v>
                </c:pt>
                <c:pt idx="5">
                  <c:v>ShipH (x86)</c:v>
                </c:pt>
                <c:pt idx="6">
                  <c:v>ShipI (x86)</c:v>
                </c:pt>
                <c:pt idx="7">
                  <c:v>ShipJ (x86)</c:v>
                </c:pt>
                <c:pt idx="8">
                  <c:v>LaptopA (x64)</c:v>
                </c:pt>
                <c:pt idx="9">
                  <c:v>LaptopB (x64)</c:v>
                </c:pt>
                <c:pt idx="10">
                  <c:v>ShipB (x64)</c:v>
                </c:pt>
                <c:pt idx="11">
                  <c:v>ShipJ (x64)</c:v>
                </c:pt>
              </c:strCache>
            </c:strRef>
          </c:cat>
          <c:val>
            <c:numRef>
              <c:f>Sheet1!$B$5:$B$16</c:f>
              <c:numCache>
                <c:formatCode>General</c:formatCode>
                <c:ptCount val="12"/>
                <c:pt idx="0">
                  <c:v>919</c:v>
                </c:pt>
                <c:pt idx="1">
                  <c:v>812</c:v>
                </c:pt>
                <c:pt idx="2">
                  <c:v>609</c:v>
                </c:pt>
                <c:pt idx="3">
                  <c:v>899</c:v>
                </c:pt>
                <c:pt idx="4">
                  <c:v>627</c:v>
                </c:pt>
                <c:pt idx="5">
                  <c:v>780</c:v>
                </c:pt>
                <c:pt idx="6">
                  <c:v>773</c:v>
                </c:pt>
                <c:pt idx="7">
                  <c:v>854</c:v>
                </c:pt>
                <c:pt idx="8">
                  <c:v>1249</c:v>
                </c:pt>
                <c:pt idx="9">
                  <c:v>1085</c:v>
                </c:pt>
                <c:pt idx="10">
                  <c:v>1198</c:v>
                </c:pt>
                <c:pt idx="11">
                  <c:v>1177</c:v>
                </c:pt>
              </c:numCache>
            </c:numRef>
          </c:val>
        </c:ser>
        <c:ser>
          <c:idx val="1"/>
          <c:order val="1"/>
          <c:tx>
            <c:strRef>
              <c:f>Sheet1!$C$4</c:f>
              <c:strCache>
                <c:ptCount val="1"/>
                <c:pt idx="0">
                  <c:v>Windows 7 Beta</c:v>
                </c:pt>
              </c:strCache>
            </c:strRef>
          </c:tx>
          <c:spPr>
            <a:solidFill>
              <a:schemeClr val="bg2">
                <a:lumMod val="75000"/>
              </a:schemeClr>
            </a:solidFill>
          </c:spPr>
          <c:cat>
            <c:strRef>
              <c:f>Sheet1!$A$5:$A$16</c:f>
              <c:strCache>
                <c:ptCount val="12"/>
                <c:pt idx="0">
                  <c:v>LaptopA (x86)</c:v>
                </c:pt>
                <c:pt idx="1">
                  <c:v>LaptopB (x86)</c:v>
                </c:pt>
                <c:pt idx="2">
                  <c:v>ShipA (x86)</c:v>
                </c:pt>
                <c:pt idx="3">
                  <c:v>ShipB (x86)</c:v>
                </c:pt>
                <c:pt idx="4">
                  <c:v>ShipG (x86)</c:v>
                </c:pt>
                <c:pt idx="5">
                  <c:v>ShipH (x86)</c:v>
                </c:pt>
                <c:pt idx="6">
                  <c:v>ShipI (x86)</c:v>
                </c:pt>
                <c:pt idx="7">
                  <c:v>ShipJ (x86)</c:v>
                </c:pt>
                <c:pt idx="8">
                  <c:v>LaptopA (x64)</c:v>
                </c:pt>
                <c:pt idx="9">
                  <c:v>LaptopB (x64)</c:v>
                </c:pt>
                <c:pt idx="10">
                  <c:v>ShipB (x64)</c:v>
                </c:pt>
                <c:pt idx="11">
                  <c:v>ShipJ (x64)</c:v>
                </c:pt>
              </c:strCache>
            </c:strRef>
          </c:cat>
          <c:val>
            <c:numRef>
              <c:f>Sheet1!$C$5:$C$16</c:f>
              <c:numCache>
                <c:formatCode>General</c:formatCode>
                <c:ptCount val="12"/>
                <c:pt idx="0">
                  <c:v>721</c:v>
                </c:pt>
                <c:pt idx="1">
                  <c:v>693</c:v>
                </c:pt>
                <c:pt idx="2">
                  <c:v>536</c:v>
                </c:pt>
                <c:pt idx="3">
                  <c:v>697</c:v>
                </c:pt>
                <c:pt idx="4">
                  <c:v>545</c:v>
                </c:pt>
                <c:pt idx="5">
                  <c:v>659</c:v>
                </c:pt>
                <c:pt idx="6">
                  <c:v>656</c:v>
                </c:pt>
                <c:pt idx="7">
                  <c:v>760</c:v>
                </c:pt>
                <c:pt idx="8">
                  <c:v>976</c:v>
                </c:pt>
                <c:pt idx="9">
                  <c:v>872</c:v>
                </c:pt>
                <c:pt idx="10">
                  <c:v>928</c:v>
                </c:pt>
                <c:pt idx="11">
                  <c:v>992</c:v>
                </c:pt>
              </c:numCache>
            </c:numRef>
          </c:val>
        </c:ser>
        <c:axId val="29960448"/>
        <c:axId val="29970432"/>
      </c:barChart>
      <c:catAx>
        <c:axId val="29960448"/>
        <c:scaling>
          <c:orientation val="minMax"/>
        </c:scaling>
        <c:axPos val="b"/>
        <c:tickLblPos val="nextTo"/>
        <c:txPr>
          <a:bodyPr/>
          <a:lstStyle/>
          <a:p>
            <a:pPr>
              <a:defRPr sz="900">
                <a:latin typeface="Arial" pitchFamily="34" charset="0"/>
                <a:cs typeface="Arial" pitchFamily="34" charset="0"/>
              </a:defRPr>
            </a:pPr>
            <a:endParaRPr lang="en-US"/>
          </a:p>
        </c:txPr>
        <c:crossAx val="29970432"/>
        <c:crosses val="autoZero"/>
        <c:auto val="1"/>
        <c:lblAlgn val="ctr"/>
        <c:lblOffset val="100"/>
      </c:catAx>
      <c:valAx>
        <c:axId val="29970432"/>
        <c:scaling>
          <c:orientation val="minMax"/>
        </c:scaling>
        <c:axPos val="l"/>
        <c:majorGridlines/>
        <c:numFmt formatCode="General" sourceLinked="1"/>
        <c:tickLblPos val="nextTo"/>
        <c:txPr>
          <a:bodyPr/>
          <a:lstStyle/>
          <a:p>
            <a:pPr>
              <a:defRPr sz="1100">
                <a:latin typeface="Arial" pitchFamily="34" charset="0"/>
                <a:cs typeface="Arial" pitchFamily="34" charset="0"/>
              </a:defRPr>
            </a:pPr>
            <a:endParaRPr lang="en-US"/>
          </a:p>
        </c:txPr>
        <c:crossAx val="29960448"/>
        <c:crosses val="autoZero"/>
        <c:crossBetween val="between"/>
      </c:valAx>
      <c:spPr>
        <a:solidFill>
          <a:srgbClr val="595959"/>
        </a:solidFill>
      </c:spPr>
    </c:plotArea>
    <c:legend>
      <c:legendPos val="r"/>
      <c:layout>
        <c:manualLayout>
          <c:xMode val="edge"/>
          <c:yMode val="edge"/>
          <c:x val="0.17738533442838336"/>
          <c:y val="0.11255106645843228"/>
          <c:w val="0.32823468941382611"/>
          <c:h val="0.16855932378531555"/>
        </c:manualLayout>
      </c:layout>
      <c:txPr>
        <a:bodyPr/>
        <a:lstStyle/>
        <a:p>
          <a:pPr>
            <a:defRPr sz="1200">
              <a:latin typeface="Arial" pitchFamily="34" charset="0"/>
              <a:cs typeface="Arial" pitchFamily="34" charset="0"/>
            </a:defRPr>
          </a:pPr>
          <a:endParaRPr lang="en-US"/>
        </a:p>
      </c:txPr>
    </c:legend>
    <c:plotVisOnly val="1"/>
    <c:dispBlanksAs val="gap"/>
  </c:chart>
  <c:spPr>
    <a:solidFill>
      <a:srgbClr val="595959"/>
    </a:solidFill>
  </c:spPr>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US" dirty="0" smtClean="0"/>
              <a:t>Idle</a:t>
            </a:r>
            <a:r>
              <a:rPr lang="en-US" baseline="0" dirty="0" smtClean="0"/>
              <a:t> </a:t>
            </a:r>
            <a:r>
              <a:rPr lang="en-US" dirty="0" smtClean="0"/>
              <a:t>Reference Set</a:t>
            </a:r>
            <a:endParaRPr lang="en-US" dirty="0"/>
          </a:p>
        </c:rich>
      </c:tx>
      <c:layout/>
    </c:title>
    <c:view3D>
      <c:rotX val="0"/>
      <c:rotY val="0"/>
      <c:perspective val="0"/>
    </c:view3D>
    <c:sideWall>
      <c:spPr>
        <a:gradFill>
          <a:gsLst>
            <a:gs pos="0">
              <a:srgbClr val="000000">
                <a:alpha val="0"/>
              </a:srgbClr>
            </a:gs>
            <a:gs pos="50000">
              <a:srgbClr val="000000">
                <a:alpha val="9000"/>
              </a:srgbClr>
            </a:gs>
            <a:gs pos="100000">
              <a:srgbClr val="000000">
                <a:alpha val="85000"/>
              </a:srgbClr>
            </a:gs>
          </a:gsLst>
          <a:lin ang="5400000" scaled="0"/>
        </a:gradFill>
        <a:ln>
          <a:solidFill>
            <a:schemeClr val="accent2">
              <a:lumMod val="50000"/>
            </a:schemeClr>
          </a:solidFill>
        </a:ln>
      </c:spPr>
    </c:sideWall>
    <c:backWall>
      <c:spPr>
        <a:gradFill>
          <a:gsLst>
            <a:gs pos="0">
              <a:srgbClr val="000000">
                <a:alpha val="0"/>
              </a:srgbClr>
            </a:gs>
            <a:gs pos="50000">
              <a:srgbClr val="000000">
                <a:alpha val="9000"/>
              </a:srgbClr>
            </a:gs>
            <a:gs pos="100000">
              <a:srgbClr val="000000">
                <a:alpha val="85000"/>
              </a:srgbClr>
            </a:gs>
          </a:gsLst>
          <a:lin ang="5400000" scaled="0"/>
        </a:gradFill>
        <a:ln>
          <a:solidFill>
            <a:schemeClr val="accent2">
              <a:lumMod val="50000"/>
            </a:schemeClr>
          </a:solidFill>
        </a:ln>
      </c:spPr>
    </c:backWall>
    <c:plotArea>
      <c:layout/>
      <c:bar3DChart>
        <c:barDir val="col"/>
        <c:grouping val="clustered"/>
        <c:ser>
          <c:idx val="2"/>
          <c:order val="0"/>
          <c:tx>
            <c:strRef>
              <c:f>Sheet1!$B$1</c:f>
              <c:strCache>
                <c:ptCount val="1"/>
                <c:pt idx="0">
                  <c:v>Enterprise Full</c:v>
                </c:pt>
              </c:strCache>
            </c:strRef>
          </c:tx>
          <c:spPr>
            <a:solidFill>
              <a:schemeClr val="accent1"/>
            </a:solidFill>
            <a:ln>
              <a:solidFill>
                <a:schemeClr val="accent1"/>
              </a:solidFill>
            </a:ln>
          </c:spPr>
          <c:cat>
            <c:strRef>
              <c:f>Sheet1!$A$2:$A$4</c:f>
              <c:strCache>
                <c:ptCount val="3"/>
                <c:pt idx="0">
                  <c:v>W2K3</c:v>
                </c:pt>
                <c:pt idx="1">
                  <c:v>WS08 SP1</c:v>
                </c:pt>
                <c:pt idx="2">
                  <c:v>WS08 R2</c:v>
                </c:pt>
              </c:strCache>
            </c:strRef>
          </c:cat>
          <c:val>
            <c:numRef>
              <c:f>Sheet1!$B$2:$B$4</c:f>
              <c:numCache>
                <c:formatCode>General</c:formatCode>
                <c:ptCount val="3"/>
                <c:pt idx="0">
                  <c:v>250</c:v>
                </c:pt>
                <c:pt idx="1">
                  <c:v>158</c:v>
                </c:pt>
                <c:pt idx="2">
                  <c:v>121</c:v>
                </c:pt>
              </c:numCache>
            </c:numRef>
          </c:val>
        </c:ser>
        <c:ser>
          <c:idx val="0"/>
          <c:order val="1"/>
          <c:tx>
            <c:strRef>
              <c:f>Sheet1!$C$1</c:f>
              <c:strCache>
                <c:ptCount val="1"/>
                <c:pt idx="0">
                  <c:v>Enterprise Core</c:v>
                </c:pt>
              </c:strCache>
            </c:strRef>
          </c:tx>
          <c:spPr>
            <a:solidFill>
              <a:schemeClr val="accent2"/>
            </a:solidFill>
          </c:spPr>
          <c:cat>
            <c:strRef>
              <c:f>Sheet1!$A$2:$A$4</c:f>
              <c:strCache>
                <c:ptCount val="3"/>
                <c:pt idx="0">
                  <c:v>W2K3</c:v>
                </c:pt>
                <c:pt idx="1">
                  <c:v>WS08 SP1</c:v>
                </c:pt>
                <c:pt idx="2">
                  <c:v>WS08 R2</c:v>
                </c:pt>
              </c:strCache>
            </c:strRef>
          </c:cat>
          <c:val>
            <c:numRef>
              <c:f>Sheet1!$C$2:$C$4</c:f>
              <c:numCache>
                <c:formatCode>General</c:formatCode>
                <c:ptCount val="3"/>
                <c:pt idx="1">
                  <c:v>132</c:v>
                </c:pt>
                <c:pt idx="2">
                  <c:v>92</c:v>
                </c:pt>
              </c:numCache>
            </c:numRef>
          </c:val>
        </c:ser>
        <c:shape val="cylinder"/>
        <c:axId val="32187904"/>
        <c:axId val="32189440"/>
        <c:axId val="0"/>
      </c:bar3DChart>
      <c:catAx>
        <c:axId val="32187904"/>
        <c:scaling>
          <c:orientation val="minMax"/>
        </c:scaling>
        <c:axPos val="b"/>
        <c:tickLblPos val="nextTo"/>
        <c:spPr>
          <a:ln>
            <a:solidFill>
              <a:schemeClr val="accent2">
                <a:lumMod val="50000"/>
              </a:schemeClr>
            </a:solidFill>
          </a:ln>
        </c:spPr>
        <c:txPr>
          <a:bodyPr/>
          <a:lstStyle/>
          <a:p>
            <a:pPr>
              <a:defRPr sz="2000">
                <a:effectLst>
                  <a:outerShdw blurRad="38100" dist="38100" dir="2700000" algn="tl">
                    <a:srgbClr val="000000">
                      <a:alpha val="43137"/>
                    </a:srgbClr>
                  </a:outerShdw>
                </a:effectLst>
              </a:defRPr>
            </a:pPr>
            <a:endParaRPr lang="en-US"/>
          </a:p>
        </c:txPr>
        <c:crossAx val="32189440"/>
        <c:crosses val="autoZero"/>
        <c:auto val="1"/>
        <c:lblAlgn val="ctr"/>
        <c:lblOffset val="100"/>
      </c:catAx>
      <c:valAx>
        <c:axId val="32189440"/>
        <c:scaling>
          <c:orientation val="minMax"/>
        </c:scaling>
        <c:axPos val="l"/>
        <c:majorGridlines>
          <c:spPr>
            <a:ln>
              <a:solidFill>
                <a:schemeClr val="accent2">
                  <a:lumMod val="50000"/>
                </a:schemeClr>
              </a:solidFill>
            </a:ln>
          </c:spPr>
        </c:majorGridlines>
        <c:title>
          <c:tx>
            <c:rich>
              <a:bodyPr rot="-5400000" vert="horz"/>
              <a:lstStyle/>
              <a:p>
                <a:pPr>
                  <a:defRPr/>
                </a:pPr>
                <a:r>
                  <a:rPr lang="en-US" dirty="0" smtClean="0"/>
                  <a:t>MB</a:t>
                </a:r>
                <a:endParaRPr lang="en-US" dirty="0"/>
              </a:p>
            </c:rich>
          </c:tx>
          <c:layout/>
        </c:title>
        <c:numFmt formatCode="General" sourceLinked="1"/>
        <c:tickLblPos val="nextTo"/>
        <c:spPr>
          <a:ln>
            <a:solidFill>
              <a:schemeClr val="accent2">
                <a:lumMod val="50000"/>
              </a:schemeClr>
            </a:solidFill>
          </a:ln>
        </c:spPr>
        <c:txPr>
          <a:bodyPr/>
          <a:lstStyle/>
          <a:p>
            <a:pPr>
              <a:defRPr sz="2400" b="0">
                <a:effectLst>
                  <a:outerShdw blurRad="38100" dist="38100" dir="2700000" algn="tl">
                    <a:srgbClr val="000000">
                      <a:alpha val="43137"/>
                    </a:srgbClr>
                  </a:outerShdw>
                </a:effectLst>
              </a:defRPr>
            </a:pPr>
            <a:endParaRPr lang="en-US"/>
          </a:p>
        </c:txPr>
        <c:crossAx val="32187904"/>
        <c:crosses val="autoZero"/>
        <c:crossBetween val="between"/>
        <c:minorUnit val="0.2"/>
      </c:valAx>
    </c:plotArea>
    <c:legend>
      <c:legendPos val="r"/>
      <c:layout>
        <c:manualLayout>
          <c:xMode val="edge"/>
          <c:yMode val="edge"/>
          <c:x val="0.65390975439263843"/>
          <c:y val="0.14627660640242468"/>
          <c:w val="0.22966866724366117"/>
          <c:h val="0.14544403970597225"/>
        </c:manualLayout>
      </c:layout>
      <c:overlay val="1"/>
    </c:legend>
    <c:plotVisOnly val="1"/>
    <c:dispBlanksAs val="zero"/>
  </c:chart>
  <c:txPr>
    <a:bodyPr/>
    <a:lstStyle/>
    <a:p>
      <a:pPr>
        <a:defRPr sz="1800"/>
      </a:pPr>
      <a:endParaRPr lang="en-US"/>
    </a:p>
  </c:txPr>
  <c:externalData r:id="rId1"/>
  <c:extLst>
    <c:ext xmlns:c14="http://schemas.openxmlformats.org/drawingml/2008/10/chart" uri="http://schemas.openxmlformats.org/drawingml/2008/10/chart">
      <c14:showSketchBtn val="1"/>
    </c:ext>
  </c:extLst>
</c:chartSpace>
</file>

<file path=ppt/charts/chart3.xml><?xml version="1.0" encoding="utf-8"?>
<c:chartSpace xmlns:c="http://schemas.openxmlformats.org/drawingml/2006/chart" xmlns:a="http://schemas.openxmlformats.org/drawingml/2006/main" xmlns:r="http://schemas.openxmlformats.org/officeDocument/2006/relationships">
  <c:lang val="en-GB"/>
  <c:style val="26"/>
  <c:chart>
    <c:title>
      <c:tx>
        <c:rich>
          <a:bodyPr/>
          <a:lstStyle/>
          <a:p>
            <a:pPr>
              <a:defRPr>
                <a:effectLst>
                  <a:outerShdw blurRad="38100" dist="38100" dir="2700000" algn="tl">
                    <a:srgbClr val="000000">
                      <a:alpha val="43137"/>
                    </a:srgbClr>
                  </a:outerShdw>
                </a:effectLst>
              </a:defRPr>
            </a:pPr>
            <a:r>
              <a:rPr lang="en-US" sz="1800"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a typeface="+mn-ea"/>
                <a:cs typeface="+mn-cs"/>
              </a:rPr>
              <a:t>System Power vs. CPU </a:t>
            </a:r>
            <a:r>
              <a:rPr lang="en-US" sz="18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a typeface="+mn-ea"/>
                <a:cs typeface="+mn-cs"/>
              </a:rPr>
              <a:t>Utilization</a:t>
            </a:r>
          </a:p>
          <a:p>
            <a:pPr>
              <a:defRPr>
                <a:effectLst>
                  <a:outerShdw blurRad="38100" dist="38100" dir="2700000" algn="tl">
                    <a:srgbClr val="000000">
                      <a:alpha val="43137"/>
                    </a:srgbClr>
                  </a:outerShdw>
                </a:effectLst>
              </a:defRPr>
            </a:pPr>
            <a:r>
              <a:rPr lang="en-US" sz="18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a typeface="+mn-ea"/>
                <a:cs typeface="+mn-cs"/>
              </a:rPr>
              <a:t>(Idle)</a:t>
            </a:r>
            <a:endParaRPr lang="en-US" sz="1800"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a typeface="+mn-ea"/>
              <a:cs typeface="+mn-cs"/>
            </a:endParaRPr>
          </a:p>
        </c:rich>
      </c:tx>
      <c:layout>
        <c:manualLayout>
          <c:xMode val="edge"/>
          <c:yMode val="edge"/>
          <c:x val="0.21791191873148963"/>
          <c:y val="7.6719576719576799E-2"/>
        </c:manualLayout>
      </c:layout>
    </c:title>
    <c:plotArea>
      <c:layout>
        <c:manualLayout>
          <c:layoutTarget val="inner"/>
          <c:xMode val="edge"/>
          <c:yMode val="edge"/>
          <c:x val="0.28361122622830043"/>
          <c:y val="0.25444444444444442"/>
          <c:w val="0.65343555739743064"/>
          <c:h val="0.52248677248677244"/>
        </c:manualLayout>
      </c:layout>
      <c:scatterChart>
        <c:scatterStyle val="lineMarker"/>
        <c:ser>
          <c:idx val="0"/>
          <c:order val="0"/>
          <c:spPr>
            <a:ln w="88900" cmpd="sng">
              <a:solidFill>
                <a:srgbClr val="FFC409"/>
              </a:solidFill>
            </a:ln>
          </c:spPr>
          <c:marker>
            <c:symbol val="none"/>
          </c:marker>
          <c:xVal>
            <c:numRef>
              <c:f>Sheet3!$A$34:$A$40</c:f>
              <c:numCache>
                <c:formatCode>General</c:formatCode>
                <c:ptCount val="7"/>
                <c:pt idx="0">
                  <c:v>0.58000000000000052</c:v>
                </c:pt>
                <c:pt idx="1">
                  <c:v>19.079999999999988</c:v>
                </c:pt>
                <c:pt idx="2">
                  <c:v>37.449999999999996</c:v>
                </c:pt>
                <c:pt idx="3">
                  <c:v>56.05</c:v>
                </c:pt>
                <c:pt idx="4">
                  <c:v>72.440000000000026</c:v>
                </c:pt>
                <c:pt idx="5">
                  <c:v>84.57</c:v>
                </c:pt>
                <c:pt idx="6">
                  <c:v>99.52</c:v>
                </c:pt>
              </c:numCache>
            </c:numRef>
          </c:xVal>
          <c:yVal>
            <c:numRef>
              <c:f>Sheet3!$B$34:$B$40</c:f>
              <c:numCache>
                <c:formatCode>_(* #,##0.00_);_(* \(#,##0.00\);_(* "-"??_);_(@_)</c:formatCode>
                <c:ptCount val="7"/>
                <c:pt idx="0">
                  <c:v>15.738000999999999</c:v>
                </c:pt>
                <c:pt idx="1">
                  <c:v>18.206170999999987</c:v>
                </c:pt>
                <c:pt idx="2">
                  <c:v>20.216161000000035</c:v>
                </c:pt>
                <c:pt idx="3">
                  <c:v>22.256571999999988</c:v>
                </c:pt>
                <c:pt idx="4">
                  <c:v>29.751441999999987</c:v>
                </c:pt>
                <c:pt idx="5">
                  <c:v>32.093397000000003</c:v>
                </c:pt>
                <c:pt idx="6">
                  <c:v>33.858746000000004</c:v>
                </c:pt>
              </c:numCache>
            </c:numRef>
          </c:yVal>
        </c:ser>
        <c:axId val="29977984"/>
        <c:axId val="30029312"/>
      </c:scatterChart>
      <c:valAx>
        <c:axId val="29977984"/>
        <c:scaling>
          <c:orientation val="minMax"/>
          <c:max val="100"/>
        </c:scaling>
        <c:axPos val="b"/>
        <c:title>
          <c:tx>
            <c:rich>
              <a:bodyPr/>
              <a:lstStyle/>
              <a:p>
                <a:pPr>
                  <a:defRPr sz="1600">
                    <a:effectLst>
                      <a:outerShdw blurRad="38100" dist="38100" dir="2700000" algn="tl">
                        <a:srgbClr val="000000">
                          <a:alpha val="43137"/>
                        </a:srgbClr>
                      </a:outerShdw>
                    </a:effectLst>
                  </a:defRPr>
                </a:pPr>
                <a:r>
                  <a:rPr lang="en-US" sz="1600">
                    <a:effectLst>
                      <a:outerShdw blurRad="38100" dist="38100" dir="2700000" algn="tl">
                        <a:srgbClr val="000000">
                          <a:alpha val="43137"/>
                        </a:srgbClr>
                      </a:outerShdw>
                    </a:effectLst>
                  </a:rPr>
                  <a:t>CPU Utilization (%)</a:t>
                </a:r>
              </a:p>
            </c:rich>
          </c:tx>
          <c:layout>
            <c:manualLayout>
              <c:xMode val="edge"/>
              <c:yMode val="edge"/>
              <c:x val="0.48501692222682696"/>
              <c:y val="0.91247143462321578"/>
            </c:manualLayout>
          </c:layout>
        </c:title>
        <c:numFmt formatCode="General" sourceLinked="1"/>
        <c:tickLblPos val="nextTo"/>
        <c:txPr>
          <a:bodyPr/>
          <a:lstStyle/>
          <a:p>
            <a:pPr>
              <a:defRPr b="1"/>
            </a:pPr>
            <a:endParaRPr lang="en-US"/>
          </a:p>
        </c:txPr>
        <c:crossAx val="30029312"/>
        <c:crosses val="autoZero"/>
        <c:crossBetween val="midCat"/>
      </c:valAx>
      <c:valAx>
        <c:axId val="30029312"/>
        <c:scaling>
          <c:orientation val="minMax"/>
        </c:scaling>
        <c:axPos val="l"/>
        <c:majorGridlines/>
        <c:title>
          <c:tx>
            <c:rich>
              <a:bodyPr rot="-5400000" vert="horz"/>
              <a:lstStyle/>
              <a:p>
                <a:pPr algn="ctr" rtl="0">
                  <a:defRPr sz="2160" b="1" i="0" u="none" strike="noStrike" kern="1200" baseline="0">
                    <a:solidFill>
                      <a:srgbClr val="FFFFFF"/>
                    </a:solidFill>
                    <a:effectLst>
                      <a:outerShdw blurRad="38100" dist="38100" dir="2700000" algn="tl">
                        <a:srgbClr val="000000">
                          <a:alpha val="43137"/>
                        </a:srgbClr>
                      </a:outerShdw>
                    </a:effectLst>
                    <a:latin typeface="+mn-lt"/>
                    <a:ea typeface="+mn-ea"/>
                    <a:cs typeface="+mn-cs"/>
                  </a:defRPr>
                </a:pPr>
                <a:r>
                  <a:rPr lang="en-US" sz="1400" b="1" i="0" u="none" strike="noStrike" kern="1200" baseline="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a typeface="+mn-ea"/>
                    <a:cs typeface="+mn-cs"/>
                  </a:rPr>
                  <a:t>Total System Power (Watts)</a:t>
                </a:r>
              </a:p>
            </c:rich>
          </c:tx>
          <c:layout>
            <c:manualLayout>
              <c:xMode val="edge"/>
              <c:yMode val="edge"/>
              <c:x val="0.10082728968089515"/>
              <c:y val="0.16283298177825792"/>
            </c:manualLayout>
          </c:layout>
        </c:title>
        <c:numFmt formatCode="_(* #,##0.00_);_(* \(#,##0.00\);_(* &quot;-&quot;??_);_(@_)" sourceLinked="1"/>
        <c:tickLblPos val="nextTo"/>
        <c:txPr>
          <a:bodyPr/>
          <a:lstStyle/>
          <a:p>
            <a:pPr>
              <a:defRPr sz="1400" b="1"/>
            </a:pPr>
            <a:endParaRPr lang="en-US"/>
          </a:p>
        </c:txPr>
        <c:crossAx val="29977984"/>
        <c:crosses val="autoZero"/>
        <c:crossBetween val="midCat"/>
      </c:valAx>
      <c:spPr>
        <a:gradFill>
          <a:gsLst>
            <a:gs pos="0">
              <a:srgbClr val="000000">
                <a:alpha val="0"/>
              </a:srgbClr>
            </a:gs>
            <a:gs pos="100000">
              <a:srgbClr val="000000">
                <a:alpha val="30000"/>
              </a:srgbClr>
            </a:gs>
          </a:gsLst>
          <a:lin ang="7200000" scaled="0"/>
        </a:gradFill>
      </c:spPr>
    </c:plotArea>
    <c:plotVisOnly val="1"/>
    <c:dispBlanksAs val="gap"/>
  </c:chart>
  <c:spPr>
    <a:noFill/>
  </c:spPr>
  <c:txPr>
    <a:bodyPr/>
    <a:lstStyle/>
    <a:p>
      <a:pPr>
        <a:defRPr sz="1800"/>
      </a:pPr>
      <a:endParaRPr lang="en-US"/>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lang val="en-GB"/>
  <c:chart>
    <c:view3D>
      <c:rAngAx val="1"/>
    </c:view3D>
    <c:plotArea>
      <c:layout/>
      <c:bar3DChart>
        <c:barDir val="col"/>
        <c:grouping val="clustered"/>
        <c:ser>
          <c:idx val="0"/>
          <c:order val="0"/>
          <c:tx>
            <c:strRef>
              <c:f>Sheet1!$A$19</c:f>
              <c:strCache>
                <c:ptCount val="1"/>
                <c:pt idx="0">
                  <c:v>Fibers</c:v>
                </c:pt>
              </c:strCache>
            </c:strRef>
          </c:tx>
          <c:spPr>
            <a:solidFill>
              <a:schemeClr val="tx2">
                <a:lumMod val="75000"/>
              </a:schemeClr>
            </a:solidFill>
          </c:spPr>
          <c:cat>
            <c:strRef>
              <c:f>Sheet1!$B$18:$C$18</c:f>
              <c:strCache>
                <c:ptCount val="2"/>
                <c:pt idx="0">
                  <c:v>128 LP</c:v>
                </c:pt>
                <c:pt idx="1">
                  <c:v>256 LP</c:v>
                </c:pt>
              </c:strCache>
            </c:strRef>
          </c:cat>
          <c:val>
            <c:numRef>
              <c:f>Sheet1!$B$19:$C$19</c:f>
              <c:numCache>
                <c:formatCode>General</c:formatCode>
                <c:ptCount val="2"/>
                <c:pt idx="0">
                  <c:v>1193</c:v>
                </c:pt>
                <c:pt idx="1">
                  <c:v>2023</c:v>
                </c:pt>
              </c:numCache>
            </c:numRef>
          </c:val>
        </c:ser>
        <c:ser>
          <c:idx val="1"/>
          <c:order val="1"/>
          <c:tx>
            <c:strRef>
              <c:f>Sheet1!$A$20</c:f>
              <c:strCache>
                <c:ptCount val="1"/>
                <c:pt idx="0">
                  <c:v>Threads</c:v>
                </c:pt>
              </c:strCache>
            </c:strRef>
          </c:tx>
          <c:spPr>
            <a:solidFill>
              <a:schemeClr val="accent5"/>
            </a:solidFill>
          </c:spPr>
          <c:cat>
            <c:strRef>
              <c:f>Sheet1!$B$18:$C$18</c:f>
              <c:strCache>
                <c:ptCount val="2"/>
                <c:pt idx="0">
                  <c:v>128 LP</c:v>
                </c:pt>
                <c:pt idx="1">
                  <c:v>256 LP</c:v>
                </c:pt>
              </c:strCache>
            </c:strRef>
          </c:cat>
          <c:val>
            <c:numRef>
              <c:f>Sheet1!$B$20:$C$20</c:f>
              <c:numCache>
                <c:formatCode>General</c:formatCode>
                <c:ptCount val="2"/>
                <c:pt idx="0">
                  <c:v>1208</c:v>
                </c:pt>
                <c:pt idx="1">
                  <c:v>2001</c:v>
                </c:pt>
              </c:numCache>
            </c:numRef>
          </c:val>
        </c:ser>
        <c:shape val="cylinder"/>
        <c:axId val="29659136"/>
        <c:axId val="29660672"/>
        <c:axId val="0"/>
      </c:bar3DChart>
      <c:catAx>
        <c:axId val="29659136"/>
        <c:scaling>
          <c:orientation val="minMax"/>
        </c:scaling>
        <c:axPos val="b"/>
        <c:tickLblPos val="nextTo"/>
        <c:txPr>
          <a:bodyPr/>
          <a:lstStyle/>
          <a:p>
            <a:pPr>
              <a:defRPr sz="1400"/>
            </a:pPr>
            <a:endParaRPr lang="en-US"/>
          </a:p>
        </c:txPr>
        <c:crossAx val="29660672"/>
        <c:crosses val="autoZero"/>
        <c:auto val="1"/>
        <c:lblAlgn val="ctr"/>
        <c:lblOffset val="100"/>
      </c:catAx>
      <c:valAx>
        <c:axId val="29660672"/>
        <c:scaling>
          <c:orientation val="minMax"/>
        </c:scaling>
        <c:axPos val="l"/>
        <c:majorGridlines/>
        <c:numFmt formatCode="General" sourceLinked="1"/>
        <c:tickLblPos val="nextTo"/>
        <c:txPr>
          <a:bodyPr/>
          <a:lstStyle/>
          <a:p>
            <a:pPr>
              <a:defRPr sz="1400"/>
            </a:pPr>
            <a:endParaRPr lang="en-US"/>
          </a:p>
        </c:txPr>
        <c:crossAx val="29659136"/>
        <c:crosses val="autoZero"/>
        <c:crossBetween val="between"/>
      </c:valAx>
    </c:plotArea>
    <c:legend>
      <c:legendPos val="r"/>
      <c:layout/>
      <c:txPr>
        <a:bodyPr/>
        <a:lstStyle/>
        <a:p>
          <a:pPr>
            <a:defRPr sz="1600"/>
          </a:pPr>
          <a:endParaRPr lang="en-US"/>
        </a:p>
      </c:txPr>
    </c:legend>
    <c:plotVisOnly val="1"/>
    <c:dispBlanksAs val="gap"/>
  </c:chart>
  <c:externalData r:id="rId1">
    <c:autoUpdate val="1"/>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kernelchanges.pptx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48448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199197405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endParaRPr lang="en-US" smtClean="0">
              <a:solidFill>
                <a:srgbClr val="000000"/>
              </a:solidFill>
              <a:latin typeface="Arial" pitchFamily="34" charset="0"/>
              <a:cs typeface="Arial" pitchFamily="34" charset="0"/>
            </a:endParaRPr>
          </a:p>
        </p:txBody>
      </p:sp>
      <p:sp>
        <p:nvSpPr>
          <p:cNvPr id="71683" name="Slide Image Placeholder 1"/>
          <p:cNvSpPr>
            <a:spLocks noGrp="1" noRot="1" noChangeAspect="1" noTextEdit="1"/>
          </p:cNvSpPr>
          <p:nvPr>
            <p:ph type="sldImg"/>
          </p:nvPr>
        </p:nvSpPr>
        <p:spPr>
          <a:ln/>
        </p:spPr>
      </p:sp>
      <p:sp>
        <p:nvSpPr>
          <p:cNvPr id="71684" name="Notes Placeholder 2"/>
          <p:cNvSpPr>
            <a:spLocks noGrp="1"/>
          </p:cNvSpPr>
          <p:nvPr>
            <p:ph type="body" idx="1"/>
          </p:nvPr>
        </p:nvSpPr>
        <p:spPr>
          <a:xfrm>
            <a:off x="915988" y="4343400"/>
            <a:ext cx="5026025" cy="4114800"/>
          </a:xfrm>
          <a:noFill/>
          <a:ln/>
        </p:spPr>
        <p:txBody>
          <a:bodyPr lIns="93173" tIns="46586" rIns="93173" bIns="46586"/>
          <a:lstStyle/>
          <a:p>
            <a:endParaRPr lang="en-US" dirty="0" smtClean="0">
              <a:latin typeface="Arial" pitchFamily="34" charset="0"/>
              <a:cs typeface="Arial" pitchFamily="34" charset="0"/>
            </a:endParaRPr>
          </a:p>
        </p:txBody>
      </p:sp>
      <p:sp>
        <p:nvSpPr>
          <p:cNvPr id="71685"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lIns="93173" tIns="46586" rIns="93173" bIns="46586" anchor="b"/>
          <a:lstStyle/>
          <a:p>
            <a:pPr algn="r" defTabSz="930275">
              <a:spcBef>
                <a:spcPct val="0"/>
              </a:spcBef>
            </a:pPr>
            <a:endParaRPr lang="en-US" sz="120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298575" y="801688"/>
            <a:ext cx="4260850" cy="3195637"/>
          </a:xfr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dirty="0" smtClean="0">
              <a:latin typeface="Arial" pitchFamily="34" charset="0"/>
              <a:cs typeface="Arial" pitchFamily="34" charset="0"/>
            </a:endParaRPr>
          </a:p>
        </p:txBody>
      </p:sp>
      <p:sp>
        <p:nvSpPr>
          <p:cNvPr id="76804" name="Slide Number Placeholder 3"/>
          <p:cNvSpPr>
            <a:spLocks noGrp="1"/>
          </p:cNvSpPr>
          <p:nvPr>
            <p:ph type="sldNum" sz="quarter" idx="5"/>
          </p:nvPr>
        </p:nvSpPr>
        <p:spPr>
          <a:noFill/>
        </p:spPr>
        <p:txBody>
          <a:bodyPr/>
          <a:lstStyle/>
          <a:p>
            <a:endParaRPr lang="en-US" smtClean="0">
              <a:solidFill>
                <a:srgbClr val="000000"/>
              </a:solidFill>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298575" y="801688"/>
            <a:ext cx="4260850" cy="3195637"/>
          </a:xfr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681913" cy="1523495"/>
          </a:xfrm>
        </p:spPr>
        <p:txBody>
          <a:bodyPr>
            <a:noAutofit/>
          </a:bodyPr>
          <a:lstStyle>
            <a:lvl1pPr>
              <a:lnSpc>
                <a:spcPct val="90000"/>
              </a:lnSpc>
              <a:defRPr sz="5400">
                <a:gradFill flip="none" rotWithShape="1">
                  <a:gsLst>
                    <a:gs pos="0">
                      <a:schemeClr val="tx1"/>
                    </a:gs>
                    <a:gs pos="86000">
                      <a:schemeClr val="tx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4988"/>
            <a:ext cx="7681914" cy="461665"/>
          </a:xfrm>
        </p:spPr>
        <p:txBody>
          <a:bodyPr>
            <a:noAutofit/>
          </a:bodyPr>
          <a:lstStyle>
            <a:lvl1pPr marL="0" indent="0" algn="l">
              <a:lnSpc>
                <a:spcPct val="90000"/>
              </a:lnSpc>
              <a:spcBef>
                <a:spcPts val="0"/>
              </a:spcBef>
              <a:buNone/>
              <a:defRPr>
                <a:gradFill>
                  <a:gsLst>
                    <a:gs pos="0">
                      <a:schemeClr val="accent1">
                        <a:lumMod val="40000"/>
                        <a:lumOff val="60000"/>
                      </a:schemeClr>
                    </a:gs>
                    <a:gs pos="86000">
                      <a:schemeClr val="accent1">
                        <a:lumMod val="40000"/>
                        <a:lumOff val="60000"/>
                      </a:schemeClr>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techready9_finallogo_reversecolor.png"/>
          <p:cNvPicPr>
            <a:picLocks noChangeAspect="1"/>
          </p:cNvPicPr>
          <p:nvPr/>
        </p:nvPicPr>
        <p:blipFill>
          <a:blip r:embed="rId3"/>
          <a:stretch>
            <a:fillRect/>
          </a:stretch>
        </p:blipFill>
        <p:spPr>
          <a:xfrm>
            <a:off x="7239000" y="6142428"/>
            <a:ext cx="1752600" cy="48697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04320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3400"/>
            <a:ext cx="3429000" cy="461665"/>
          </a:xfrm>
        </p:spPr>
        <p:txBody>
          <a:bodyPr>
            <a:noAutofit/>
          </a:bodyPr>
          <a:lstStyle>
            <a:lvl1pPr marL="0" indent="0" algn="l" defTabSz="914363" rtl="0" eaLnBrk="1" latinLnBrk="0" hangingPunct="1">
              <a:lnSpc>
                <a:spcPct val="90000"/>
              </a:lnSpc>
              <a:spcBef>
                <a:spcPts val="0"/>
              </a:spcBef>
              <a:buSzPct val="85000"/>
              <a:buFontTx/>
              <a:buNone/>
              <a:defRPr lang="en-US" sz="3200" kern="1200" dirty="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228600"/>
            <a:ext cx="7690114"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1000" b="1" i="1" u="none" strike="noStrike" kern="1200" cap="none" spc="-642"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o Camera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Microsoft Confidential</a:t>
            </a:r>
            <a:endParaRPr lang="en-US" dirty="0"/>
          </a:p>
        </p:txBody>
      </p:sp>
      <p:pic>
        <p:nvPicPr>
          <p:cNvPr id="3" name="Picture 3" descr="C:\Users\monical\Desktop\ADMIN\DVD_ART34\Artwork_Imagery\Icons - Illustrations\_WINDOWS VISTA ICONS\Video camera digital Camcorder.png"/>
          <p:cNvPicPr>
            <a:picLocks noChangeAspect="1" noChangeArrowheads="1"/>
          </p:cNvPicPr>
          <p:nvPr/>
        </p:nvPicPr>
        <p:blipFill>
          <a:blip r:embed="rId2"/>
          <a:stretch>
            <a:fillRect/>
          </a:stretch>
        </p:blipFill>
        <p:spPr bwMode="auto">
          <a:xfrm>
            <a:off x="626444" y="1104405"/>
            <a:ext cx="1791197" cy="1791195"/>
          </a:xfrm>
          <a:prstGeom prst="rect">
            <a:avLst/>
          </a:prstGeom>
          <a:noFill/>
          <a:ln>
            <a:noFill/>
          </a:ln>
        </p:spPr>
      </p:pic>
      <p:pic>
        <p:nvPicPr>
          <p:cNvPr id="4" name="Picture 4" descr="C:\Users\monical\Desktop\ADMIN\DVD_ART34\Artwork_Imagery\Icons - Illustrations\_WINDOWS VISTA ICONS\Camera photo digital.png"/>
          <p:cNvPicPr>
            <a:picLocks noChangeAspect="1" noChangeArrowheads="1"/>
          </p:cNvPicPr>
          <p:nvPr/>
        </p:nvPicPr>
        <p:blipFill>
          <a:blip r:embed="rId3"/>
          <a:stretch>
            <a:fillRect/>
          </a:stretch>
        </p:blipFill>
        <p:spPr bwMode="auto">
          <a:xfrm>
            <a:off x="2590800" y="2016037"/>
            <a:ext cx="1791197" cy="1791195"/>
          </a:xfrm>
          <a:prstGeom prst="rect">
            <a:avLst/>
          </a:prstGeom>
          <a:noFill/>
          <a:ln>
            <a:noFill/>
          </a:ln>
        </p:spPr>
      </p:pic>
      <p:pic>
        <p:nvPicPr>
          <p:cNvPr id="5" name="Picture 5" descr="C:\Users\monical\Desktop\ADMIN\DVD_ART34\Artwork_Imagery\Icons - Illustrations\_WINDOWS VISTA ICONS\Cell mobile smart phone smartphone.png"/>
          <p:cNvPicPr>
            <a:picLocks noChangeAspect="1" noChangeArrowheads="1"/>
          </p:cNvPicPr>
          <p:nvPr/>
        </p:nvPicPr>
        <p:blipFill>
          <a:blip r:embed="rId4"/>
          <a:stretch>
            <a:fillRect/>
          </a:stretch>
        </p:blipFill>
        <p:spPr bwMode="auto">
          <a:xfrm>
            <a:off x="6934200" y="1115955"/>
            <a:ext cx="1791197" cy="1791195"/>
          </a:xfrm>
          <a:prstGeom prst="rect">
            <a:avLst/>
          </a:prstGeom>
          <a:noFill/>
          <a:ln>
            <a:noFill/>
          </a:ln>
        </p:spPr>
      </p:pic>
      <p:pic>
        <p:nvPicPr>
          <p:cNvPr id="6"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2923014" y="2466217"/>
            <a:ext cx="945153" cy="851967"/>
          </a:xfrm>
          <a:prstGeom prst="rect">
            <a:avLst/>
          </a:prstGeom>
          <a:noFill/>
          <a:ln>
            <a:noFill/>
          </a:ln>
        </p:spPr>
      </p:pic>
      <p:pic>
        <p:nvPicPr>
          <p:cNvPr id="7" name="Picture 3" descr="\\server3\InternalBin\Resource DVD 35\DVD_ART35\Artwork_Imagery\Icons - Illustrations\_WINDOWS VISTA ICONS\Keyboard.png"/>
          <p:cNvPicPr>
            <a:picLocks noChangeAspect="1" noChangeArrowheads="1"/>
          </p:cNvPicPr>
          <p:nvPr/>
        </p:nvPicPr>
        <p:blipFill>
          <a:blip r:embed="rId6"/>
          <a:srcRect/>
          <a:stretch>
            <a:fillRect/>
          </a:stretch>
        </p:blipFill>
        <p:spPr bwMode="auto">
          <a:xfrm>
            <a:off x="4786612" y="1898753"/>
            <a:ext cx="1865218" cy="1865218"/>
          </a:xfrm>
          <a:prstGeom prst="rect">
            <a:avLst/>
          </a:prstGeom>
          <a:noFill/>
        </p:spPr>
      </p:pic>
      <p:pic>
        <p:nvPicPr>
          <p:cNvPr id="8"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1076455" y="1638903"/>
            <a:ext cx="945153" cy="851967"/>
          </a:xfrm>
          <a:prstGeom prst="rect">
            <a:avLst/>
          </a:prstGeom>
          <a:noFill/>
          <a:ln>
            <a:noFill/>
          </a:ln>
        </p:spPr>
      </p:pic>
      <p:pic>
        <p:nvPicPr>
          <p:cNvPr id="9"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5227047" y="2466217"/>
            <a:ext cx="945153" cy="851967"/>
          </a:xfrm>
          <a:prstGeom prst="rect">
            <a:avLst/>
          </a:prstGeom>
          <a:noFill/>
          <a:ln>
            <a:noFill/>
          </a:ln>
        </p:spPr>
      </p:pic>
      <p:pic>
        <p:nvPicPr>
          <p:cNvPr id="10"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7424748" y="1528071"/>
            <a:ext cx="945153" cy="851967"/>
          </a:xfrm>
          <a:prstGeom prst="rect">
            <a:avLst/>
          </a:prstGeom>
          <a:noFill/>
          <a:ln>
            <a:noFill/>
          </a:ln>
        </p:spPr>
      </p:pic>
      <p:sp>
        <p:nvSpPr>
          <p:cNvPr id="11" name="Freeform 9"/>
          <p:cNvSpPr>
            <a:spLocks/>
          </p:cNvSpPr>
          <p:nvPr/>
        </p:nvSpPr>
        <p:spPr bwMode="invGray">
          <a:xfrm>
            <a:off x="-1" y="3526972"/>
            <a:ext cx="9144001" cy="3359892"/>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chemeClr val="accent6">
                  <a:alpha val="22000"/>
                </a:schemeClr>
              </a:gs>
              <a:gs pos="100000">
                <a:schemeClr val="bg1">
                  <a:alpha val="35000"/>
                </a:schemeClr>
              </a:gs>
            </a:gsLst>
            <a:lin ang="16200000" scaled="1"/>
            <a:tileRect/>
          </a:gradFill>
          <a:ln w="10000" cap="flat" cmpd="sng" algn="ctr">
            <a:noFill/>
            <a:prstDash val="solid"/>
            <a:headEnd type="none" w="med" len="med"/>
            <a:tailEnd type="none" w="med" len="med"/>
          </a:ln>
          <a:effectLst/>
          <a:scene3d>
            <a:camera prst="orthographicFront" fov="0">
              <a:rot lat="0" lon="0" rev="0"/>
            </a:camera>
            <a:lightRig rig="brightRoom" dir="tl">
              <a:rot lat="0" lon="0" rev="8700000"/>
            </a:lightRig>
          </a:scene3d>
          <a:sp3d>
            <a:bevelT w="0" h="0"/>
            <a:contourClr>
              <a:srgbClr val="4595D1">
                <a:shade val="80000"/>
              </a:srgbClr>
            </a:contourClr>
          </a:sp3d>
        </p:spPr>
        <p:txBody>
          <a:bodyPr vert="horz" wrap="square" lIns="109728" tIns="54864" rIns="109728" bIns="54864" numCol="1" rtlCol="0" anchor="ctr" anchorCtr="0" compatLnSpc="1">
            <a:prstTxWarp prst="textNoShape">
              <a:avLst/>
            </a:prstTxWarp>
          </a:bodyPr>
          <a:lstStyle/>
          <a:p>
            <a:pPr marL="0" marR="0" lvl="0" indent="0" algn="ctr" defTabSz="1305739" rtl="0" eaLnBrk="1" fontAlgn="base" latinLnBrk="0" hangingPunct="1">
              <a:lnSpc>
                <a:spcPct val="100000"/>
              </a:lnSpc>
              <a:spcBef>
                <a:spcPct val="0"/>
              </a:spcBef>
              <a:spcAft>
                <a:spcPct val="0"/>
              </a:spcAft>
              <a:buClrTx/>
              <a:buSzTx/>
              <a:buFontTx/>
              <a:buNone/>
              <a:tabLst/>
              <a:defRPr/>
            </a:pPr>
            <a:endParaRPr kumimoji="0" lang="en-US" sz="57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sp>
        <p:nvSpPr>
          <p:cNvPr id="12" name="Rectangle 1"/>
          <p:cNvSpPr>
            <a:spLocks noChangeArrowheads="1"/>
          </p:cNvSpPr>
          <p:nvPr/>
        </p:nvSpPr>
        <p:spPr bwMode="auto">
          <a:xfrm>
            <a:off x="732424" y="4952635"/>
            <a:ext cx="7679152" cy="14481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TechReady content is Microsoft Confidential</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a:t>
            </a: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TechReady content to any blogs or external Websites</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take photos or video of Sessions or Slides throughout the TechReady Event  </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All appropriate content will be made available on-demand </a:t>
            </a:r>
            <a: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t/>
            </a:r>
            <a:b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event via </a:t>
            </a:r>
            <a:r>
              <a:rPr kumimoji="0" lang="en-US" sz="1800" b="0" i="1" u="sng"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https://www.mytechready.com</a:t>
            </a:r>
            <a: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 </a:t>
            </a:r>
            <a:b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br>
            <a:endParaRPr kumimoji="0" lang="en-US" sz="1800" b="0" i="1" u="sng" strike="noStrike" kern="1200"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0" fill="hold" nodeType="withEffect">
                                  <p:stCondLst>
                                    <p:cond delay="10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NO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8.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3.xml"/><Relationship Id="rId1" Type="http://schemas.openxmlformats.org/officeDocument/2006/relationships/slideLayout" Target="../slideLayouts/slideLayout24.xml"/><Relationship Id="rId4" Type="http://schemas.openxmlformats.org/officeDocument/2006/relationships/image" Target="../media/image19.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3.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2.png"/><Relationship Id="rId2" Type="http://schemas.openxmlformats.org/officeDocument/2006/relationships/slideLayout" Target="../slideLayouts/slideLayout26.xml"/><Relationship Id="rId16" Type="http://schemas.openxmlformats.org/officeDocument/2006/relationships/image" Target="../media/image1.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4.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5.xml"/><Relationship Id="rId1" Type="http://schemas.openxmlformats.org/officeDocument/2006/relationships/slideLayout" Target="../slideLayouts/slideLayout3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2" r:id="rId1"/>
    <p:sldLayoutId id="2147483694" r:id="rId2"/>
    <p:sldLayoutId id="2147483695" r:id="rId3"/>
    <p:sldLayoutId id="2147483697" r:id="rId4"/>
    <p:sldLayoutId id="2147483700" r:id="rId5"/>
    <p:sldLayoutId id="2147483727" r:id="rId6"/>
    <p:sldLayoutId id="2147483701" r:id="rId7"/>
    <p:sldLayoutId id="2147483698" r:id="rId8"/>
    <p:sldLayoutId id="2147483699" r:id="rId9"/>
    <p:sldLayoutId id="2147483726" r:id="rId10"/>
    <p:sldLayoutId id="2147483728"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5"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6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1.xml"/><Relationship Id="rId5" Type="http://schemas.openxmlformats.org/officeDocument/2006/relationships/image" Target="../media/image26.jpeg"/><Relationship Id="rId4" Type="http://schemas.openxmlformats.org/officeDocument/2006/relationships/hyperlink" Target="http://blogs.msdn.com/blogfiles/e7/WindowsLiveWriter/SomeChangesSinceBeta_12A10/clip_image008_2.jp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7.xml"/><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8.xml"/><Relationship Id="rId5" Type="http://schemas.openxmlformats.org/officeDocument/2006/relationships/image" Target="../media/image24.tiff"/><Relationship Id="rId4" Type="http://schemas.openxmlformats.org/officeDocument/2006/relationships/image" Target="../media/image2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1.xml"/><Relationship Id="rId1" Type="http://schemas.openxmlformats.org/officeDocument/2006/relationships/vmlDrawing" Target="../drawings/vmlDrawing1.vml"/><Relationship Id="rId5" Type="http://schemas.openxmlformats.org/officeDocument/2006/relationships/image" Target="../media/image31.png"/><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6.xml"/><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5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0.xml"/><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3.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Working Set Improvements</a:t>
            </a:r>
            <a:endParaRPr lang="en-US" dirty="0"/>
          </a:p>
        </p:txBody>
      </p:sp>
      <p:sp>
        <p:nvSpPr>
          <p:cNvPr id="3" name="Content Placeholder 2"/>
          <p:cNvSpPr>
            <a:spLocks noGrp="1"/>
          </p:cNvSpPr>
          <p:nvPr>
            <p:ph idx="1"/>
          </p:nvPr>
        </p:nvSpPr>
        <p:spPr>
          <a:xfrm>
            <a:off x="381000" y="1066800"/>
            <a:ext cx="8382000" cy="3517886"/>
          </a:xfrm>
        </p:spPr>
        <p:txBody>
          <a:bodyPr/>
          <a:lstStyle/>
          <a:p>
            <a:r>
              <a:rPr lang="en-US" sz="2400" dirty="0" smtClean="0"/>
              <a:t>Memory manager tuned to reduce impact of run-away processes</a:t>
            </a:r>
          </a:p>
          <a:p>
            <a:pPr lvl="1"/>
            <a:r>
              <a:rPr lang="en-US" sz="2000" dirty="0" smtClean="0"/>
              <a:t>Processes that grow quickly reuse their own pages more aggressively</a:t>
            </a:r>
          </a:p>
          <a:p>
            <a:pPr lvl="1"/>
            <a:r>
              <a:rPr lang="en-US" sz="2000" dirty="0" smtClean="0"/>
              <a:t>Uses 8 aging levels (3-bits) instead of 4 (2-bits)</a:t>
            </a:r>
          </a:p>
          <a:p>
            <a:r>
              <a:rPr lang="en-US" sz="2400" dirty="0" smtClean="0"/>
              <a:t>System cache, paged pool, and </a:t>
            </a:r>
            <a:r>
              <a:rPr lang="en-US" sz="2400" dirty="0" err="1" smtClean="0"/>
              <a:t>pageable</a:t>
            </a:r>
            <a:r>
              <a:rPr lang="en-US" sz="2400" dirty="0" smtClean="0"/>
              <a:t> system code now each have own working set</a:t>
            </a:r>
          </a:p>
          <a:p>
            <a:pPr lvl="1"/>
            <a:r>
              <a:rPr lang="en-US" sz="2000" dirty="0" smtClean="0"/>
              <a:t>Now, each tuned according to specific usage, which improves memory usage</a:t>
            </a:r>
          </a:p>
          <a:p>
            <a:pPr lvl="1"/>
            <a:r>
              <a:rPr lang="en-US" sz="2000" dirty="0" smtClean="0"/>
              <a:t>Reduces impact of file copies on system code</a:t>
            </a:r>
          </a:p>
          <a:p>
            <a:endParaRPr lang="en-US" dirty="0"/>
          </a:p>
        </p:txBody>
      </p:sp>
      <p:sp>
        <p:nvSpPr>
          <p:cNvPr id="4" name="Rectangle 3"/>
          <p:cNvSpPr/>
          <p:nvPr/>
        </p:nvSpPr>
        <p:spPr bwMode="auto">
          <a:xfrm>
            <a:off x="685800" y="4724400"/>
            <a:ext cx="4724400" cy="3810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System Cache, Paged Pool, System Code</a:t>
            </a:r>
          </a:p>
        </p:txBody>
      </p:sp>
      <p:sp>
        <p:nvSpPr>
          <p:cNvPr id="5" name="Rectangle 4"/>
          <p:cNvSpPr/>
          <p:nvPr/>
        </p:nvSpPr>
        <p:spPr bwMode="auto">
          <a:xfrm>
            <a:off x="5410200" y="4724400"/>
            <a:ext cx="914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P1</a:t>
            </a:r>
          </a:p>
        </p:txBody>
      </p:sp>
      <p:sp>
        <p:nvSpPr>
          <p:cNvPr id="6" name="Rectangle 5"/>
          <p:cNvSpPr/>
          <p:nvPr/>
        </p:nvSpPr>
        <p:spPr bwMode="auto">
          <a:xfrm>
            <a:off x="6248400" y="4724400"/>
            <a:ext cx="914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P2</a:t>
            </a:r>
          </a:p>
        </p:txBody>
      </p:sp>
      <p:sp>
        <p:nvSpPr>
          <p:cNvPr id="7" name="Rectangle 6"/>
          <p:cNvSpPr/>
          <p:nvPr/>
        </p:nvSpPr>
        <p:spPr bwMode="auto">
          <a:xfrm>
            <a:off x="7162800" y="4724400"/>
            <a:ext cx="3048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8" name="Rectangle 7"/>
          <p:cNvSpPr/>
          <p:nvPr/>
        </p:nvSpPr>
        <p:spPr bwMode="auto">
          <a:xfrm>
            <a:off x="685800" y="5562600"/>
            <a:ext cx="18288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System Cache</a:t>
            </a:r>
          </a:p>
        </p:txBody>
      </p:sp>
      <p:sp>
        <p:nvSpPr>
          <p:cNvPr id="9" name="Rectangle 8"/>
          <p:cNvSpPr/>
          <p:nvPr/>
        </p:nvSpPr>
        <p:spPr bwMode="auto">
          <a:xfrm>
            <a:off x="5410200" y="5562600"/>
            <a:ext cx="914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P1</a:t>
            </a:r>
          </a:p>
        </p:txBody>
      </p:sp>
      <p:sp>
        <p:nvSpPr>
          <p:cNvPr id="10" name="Rectangle 9"/>
          <p:cNvSpPr/>
          <p:nvPr/>
        </p:nvSpPr>
        <p:spPr bwMode="auto">
          <a:xfrm>
            <a:off x="6248400" y="5562600"/>
            <a:ext cx="9144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P2</a:t>
            </a:r>
          </a:p>
        </p:txBody>
      </p:sp>
      <p:sp>
        <p:nvSpPr>
          <p:cNvPr id="11" name="Rectangle 10"/>
          <p:cNvSpPr/>
          <p:nvPr/>
        </p:nvSpPr>
        <p:spPr bwMode="auto">
          <a:xfrm>
            <a:off x="7162800" y="5562600"/>
            <a:ext cx="3048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12" name="Rectangle 11"/>
          <p:cNvSpPr/>
          <p:nvPr/>
        </p:nvSpPr>
        <p:spPr bwMode="auto">
          <a:xfrm>
            <a:off x="2514600" y="5562600"/>
            <a:ext cx="14478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Paged Pool</a:t>
            </a:r>
          </a:p>
        </p:txBody>
      </p:sp>
      <p:sp>
        <p:nvSpPr>
          <p:cNvPr id="13" name="Rectangle 12"/>
          <p:cNvSpPr/>
          <p:nvPr/>
        </p:nvSpPr>
        <p:spPr bwMode="auto">
          <a:xfrm>
            <a:off x="3962400" y="5562600"/>
            <a:ext cx="15240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System Code</a:t>
            </a:r>
          </a:p>
        </p:txBody>
      </p:sp>
      <p:sp>
        <p:nvSpPr>
          <p:cNvPr id="14" name="TextBox 13"/>
          <p:cNvSpPr txBox="1"/>
          <p:nvPr/>
        </p:nvSpPr>
        <p:spPr>
          <a:xfrm>
            <a:off x="685800" y="4419600"/>
            <a:ext cx="1873526" cy="369332"/>
          </a:xfrm>
          <a:prstGeom prst="rect">
            <a:avLst/>
          </a:prstGeom>
          <a:noFill/>
        </p:spPr>
        <p:txBody>
          <a:bodyPr wrap="none" rtlCol="0">
            <a:spAutoFit/>
          </a:bodyPr>
          <a:lstStyle/>
          <a:p>
            <a:r>
              <a:rPr lang="en-US" dirty="0" smtClean="0"/>
              <a:t>Vista, Server 2008</a:t>
            </a:r>
            <a:endParaRPr lang="en-US" dirty="0"/>
          </a:p>
        </p:txBody>
      </p:sp>
      <p:sp>
        <p:nvSpPr>
          <p:cNvPr id="15" name="TextBox 14"/>
          <p:cNvSpPr txBox="1"/>
          <p:nvPr/>
        </p:nvSpPr>
        <p:spPr>
          <a:xfrm>
            <a:off x="685800" y="5257800"/>
            <a:ext cx="2757614" cy="369332"/>
          </a:xfrm>
          <a:prstGeom prst="rect">
            <a:avLst/>
          </a:prstGeom>
          <a:noFill/>
        </p:spPr>
        <p:txBody>
          <a:bodyPr wrap="none" rtlCol="0">
            <a:spAutoFit/>
          </a:bodyPr>
          <a:lstStyle/>
          <a:p>
            <a:r>
              <a:rPr lang="en-US" dirty="0" smtClean="0"/>
              <a:t>Windows 7, Server 2008 R2</a:t>
            </a:r>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PerfTrack</a:t>
            </a:r>
            <a:endParaRPr lang="en-US" dirty="0"/>
          </a:p>
        </p:txBody>
      </p:sp>
      <p:sp>
        <p:nvSpPr>
          <p:cNvPr id="3" name="Content Placeholder 2"/>
          <p:cNvSpPr>
            <a:spLocks noGrp="1"/>
          </p:cNvSpPr>
          <p:nvPr>
            <p:ph idx="1"/>
          </p:nvPr>
        </p:nvSpPr>
        <p:spPr>
          <a:xfrm>
            <a:off x="381000" y="1066800"/>
            <a:ext cx="8382000" cy="4561205"/>
          </a:xfrm>
        </p:spPr>
        <p:txBody>
          <a:bodyPr/>
          <a:lstStyle/>
          <a:p>
            <a:r>
              <a:rPr lang="en-US" dirty="0" err="1" smtClean="0"/>
              <a:t>PerfTrack</a:t>
            </a:r>
            <a:r>
              <a:rPr lang="en-US" dirty="0" smtClean="0"/>
              <a:t>: 300 user-visible scenarios identified</a:t>
            </a:r>
          </a:p>
          <a:p>
            <a:pPr lvl="1"/>
            <a:r>
              <a:rPr lang="en-US" dirty="0" smtClean="0"/>
              <a:t>Examples: open start menu, open control </a:t>
            </a:r>
            <a:br>
              <a:rPr lang="en-US" dirty="0" smtClean="0"/>
            </a:br>
            <a:r>
              <a:rPr lang="en-US" dirty="0" smtClean="0"/>
              <a:t>panel, booting</a:t>
            </a:r>
          </a:p>
          <a:p>
            <a:r>
              <a:rPr lang="en-US" dirty="0" smtClean="0"/>
              <a:t>Performance goals set for each feature</a:t>
            </a:r>
          </a:p>
          <a:p>
            <a:pPr lvl="1"/>
            <a:r>
              <a:rPr lang="en-US" dirty="0" smtClean="0"/>
              <a:t>Instrumented with begin/end events </a:t>
            </a:r>
          </a:p>
          <a:p>
            <a:pPr lvl="1"/>
            <a:r>
              <a:rPr lang="en-US" dirty="0" smtClean="0"/>
              <a:t>Data sampled from Customer Experience Program and fed back to feature teams</a:t>
            </a:r>
          </a:p>
          <a:p>
            <a:endParaRPr lang="en-US" dirty="0" smtClean="0"/>
          </a:p>
        </p:txBody>
      </p:sp>
      <p:cxnSp>
        <p:nvCxnSpPr>
          <p:cNvPr id="5" name="Straight Arrow Connector 4"/>
          <p:cNvCxnSpPr/>
          <p:nvPr/>
        </p:nvCxnSpPr>
        <p:spPr>
          <a:xfrm>
            <a:off x="2286000" y="5179367"/>
            <a:ext cx="4724400" cy="11668"/>
          </a:xfrm>
          <a:prstGeom prst="straightConnector1">
            <a:avLst/>
          </a:prstGeom>
          <a:ln w="3492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981200" y="5114835"/>
            <a:ext cx="609600" cy="1588"/>
          </a:xfrm>
          <a:prstGeom prst="line">
            <a:avLst/>
          </a:prstGeom>
          <a:ln w="317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371600" y="5572035"/>
            <a:ext cx="1725537" cy="369332"/>
          </a:xfrm>
          <a:prstGeom prst="rect">
            <a:avLst/>
          </a:prstGeom>
          <a:noFill/>
        </p:spPr>
        <p:txBody>
          <a:bodyPr wrap="none" rtlCol="0">
            <a:spAutoFit/>
          </a:bodyPr>
          <a:lstStyle/>
          <a:p>
            <a:r>
              <a:rPr lang="en-US" dirty="0" smtClean="0"/>
              <a:t>Click Start Menu</a:t>
            </a:r>
            <a:endParaRPr lang="en-US" dirty="0"/>
          </a:p>
        </p:txBody>
      </p:sp>
      <p:cxnSp>
        <p:nvCxnSpPr>
          <p:cNvPr id="9" name="Straight Connector 8"/>
          <p:cNvCxnSpPr/>
          <p:nvPr/>
        </p:nvCxnSpPr>
        <p:spPr>
          <a:xfrm rot="5400000">
            <a:off x="3963194" y="5114041"/>
            <a:ext cx="609600" cy="1588"/>
          </a:xfrm>
          <a:prstGeom prst="line">
            <a:avLst/>
          </a:prstGeom>
          <a:ln w="317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67000" y="4493567"/>
            <a:ext cx="1123706" cy="461665"/>
          </a:xfrm>
          <a:prstGeom prst="rect">
            <a:avLst/>
          </a:prstGeom>
          <a:noFill/>
        </p:spPr>
        <p:txBody>
          <a:bodyPr wrap="none" rtlCol="0">
            <a:spAutoFit/>
          </a:bodyPr>
          <a:lstStyle/>
          <a:p>
            <a:r>
              <a:rPr lang="en-US" sz="2400" dirty="0" smtClean="0">
                <a:solidFill>
                  <a:srgbClr val="00D6A3"/>
                </a:solidFill>
                <a:latin typeface="Arial Black" pitchFamily="34" charset="0"/>
              </a:rPr>
              <a:t>Great</a:t>
            </a:r>
            <a:endParaRPr lang="en-US" sz="2400" dirty="0">
              <a:solidFill>
                <a:srgbClr val="00D6A3"/>
              </a:solidFill>
              <a:latin typeface="Arial Black" pitchFamily="34" charset="0"/>
            </a:endParaRPr>
          </a:p>
        </p:txBody>
      </p:sp>
      <p:cxnSp>
        <p:nvCxnSpPr>
          <p:cNvPr id="11" name="Straight Connector 10"/>
          <p:cNvCxnSpPr/>
          <p:nvPr/>
        </p:nvCxnSpPr>
        <p:spPr>
          <a:xfrm rot="5400000">
            <a:off x="4877594" y="5114041"/>
            <a:ext cx="609600" cy="1588"/>
          </a:xfrm>
          <a:prstGeom prst="line">
            <a:avLst/>
          </a:prstGeom>
          <a:ln w="317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407773" y="4493567"/>
            <a:ext cx="697627" cy="461665"/>
          </a:xfrm>
          <a:prstGeom prst="rect">
            <a:avLst/>
          </a:prstGeom>
          <a:noFill/>
        </p:spPr>
        <p:txBody>
          <a:bodyPr wrap="none" rtlCol="0">
            <a:spAutoFit/>
          </a:bodyPr>
          <a:lstStyle/>
          <a:p>
            <a:r>
              <a:rPr lang="en-US" sz="2400" dirty="0" smtClean="0">
                <a:solidFill>
                  <a:schemeClr val="tx2">
                    <a:lumMod val="60000"/>
                    <a:lumOff val="40000"/>
                  </a:schemeClr>
                </a:solidFill>
                <a:latin typeface="Arial Black" pitchFamily="34" charset="0"/>
              </a:rPr>
              <a:t>OK</a:t>
            </a:r>
            <a:endParaRPr lang="en-US" sz="2400" dirty="0">
              <a:solidFill>
                <a:schemeClr val="tx2">
                  <a:lumMod val="60000"/>
                  <a:lumOff val="40000"/>
                </a:schemeClr>
              </a:solidFill>
              <a:latin typeface="Arial Black" pitchFamily="34" charset="0"/>
            </a:endParaRPr>
          </a:p>
        </p:txBody>
      </p:sp>
      <p:sp>
        <p:nvSpPr>
          <p:cNvPr id="13" name="TextBox 12"/>
          <p:cNvSpPr txBox="1"/>
          <p:nvPr/>
        </p:nvSpPr>
        <p:spPr>
          <a:xfrm>
            <a:off x="5638800" y="4493567"/>
            <a:ext cx="833883" cy="461665"/>
          </a:xfrm>
          <a:prstGeom prst="rect">
            <a:avLst/>
          </a:prstGeom>
          <a:noFill/>
        </p:spPr>
        <p:txBody>
          <a:bodyPr wrap="none" rtlCol="0">
            <a:spAutoFit/>
          </a:bodyPr>
          <a:lstStyle/>
          <a:p>
            <a:r>
              <a:rPr lang="en-US" sz="2400" dirty="0" smtClean="0">
                <a:solidFill>
                  <a:srgbClr val="FF0000"/>
                </a:solidFill>
                <a:latin typeface="Arial Black" pitchFamily="34" charset="0"/>
              </a:rPr>
              <a:t>Bad</a:t>
            </a:r>
            <a:endParaRPr lang="en-US" sz="2400" dirty="0">
              <a:solidFill>
                <a:srgbClr val="FF0000"/>
              </a:solidFill>
              <a:latin typeface="Arial Black" pitchFamily="34" charset="0"/>
            </a:endParaRPr>
          </a:p>
        </p:txBody>
      </p:sp>
      <p:sp>
        <p:nvSpPr>
          <p:cNvPr id="14" name="TextBox 13"/>
          <p:cNvSpPr txBox="1"/>
          <p:nvPr/>
        </p:nvSpPr>
        <p:spPr>
          <a:xfrm>
            <a:off x="4191000" y="5560367"/>
            <a:ext cx="1805687" cy="369332"/>
          </a:xfrm>
          <a:prstGeom prst="rect">
            <a:avLst/>
          </a:prstGeom>
          <a:noFill/>
        </p:spPr>
        <p:txBody>
          <a:bodyPr wrap="none" rtlCol="0">
            <a:spAutoFit/>
          </a:bodyPr>
          <a:lstStyle/>
          <a:p>
            <a:r>
              <a:rPr lang="en-US" dirty="0" smtClean="0"/>
              <a:t>Start Menu Open</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PerfTrack – Start Menu</a:t>
            </a:r>
            <a:endParaRPr lang="en-US" dirty="0"/>
          </a:p>
        </p:txBody>
      </p:sp>
      <p:pic>
        <p:nvPicPr>
          <p:cNvPr id="4" name="Picture 2" descr="http://cpreport/ReportServer/Reserved.ReportViewerWebControl.axd?ExecutionID=2mjcrvqxa14jd2ehzfzauaf2&amp;ControlID=96e4e7b7b9ad477d8d123529ee7fba52&amp;Culture=1033&amp;UICulture=9&amp;ReportStack=1&amp;OpType=ReportImage&amp;StreamID=I_-181_1"/>
          <p:cNvPicPr>
            <a:picLocks noChangeAspect="1" noChangeArrowheads="1"/>
          </p:cNvPicPr>
          <p:nvPr/>
        </p:nvPicPr>
        <p:blipFill>
          <a:blip r:embed="rId3" cstate="print"/>
          <a:srcRect/>
          <a:stretch>
            <a:fillRect/>
          </a:stretch>
        </p:blipFill>
        <p:spPr bwMode="auto">
          <a:xfrm>
            <a:off x="343898" y="1064761"/>
            <a:ext cx="4992235" cy="2826437"/>
          </a:xfrm>
          <a:prstGeom prst="rect">
            <a:avLst/>
          </a:prstGeom>
          <a:noFill/>
        </p:spPr>
      </p:pic>
      <p:sp>
        <p:nvSpPr>
          <p:cNvPr id="5" name="TextBox 4"/>
          <p:cNvSpPr txBox="1"/>
          <p:nvPr/>
        </p:nvSpPr>
        <p:spPr>
          <a:xfrm>
            <a:off x="1490726" y="3953090"/>
            <a:ext cx="1641796"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Build 7000</a:t>
            </a:r>
          </a:p>
        </p:txBody>
      </p:sp>
      <p:pic>
        <p:nvPicPr>
          <p:cNvPr id="262146" name="Picture 2" descr="Start Menu Open Times for Windows 7 Build 7033">
            <a:hlinkClick r:id="rId4"/>
          </p:cNvPr>
          <p:cNvPicPr>
            <a:picLocks noChangeAspect="1" noChangeArrowheads="1"/>
          </p:cNvPicPr>
          <p:nvPr/>
        </p:nvPicPr>
        <p:blipFill>
          <a:blip r:embed="rId5" cstate="print"/>
          <a:srcRect/>
          <a:stretch>
            <a:fillRect/>
          </a:stretch>
        </p:blipFill>
        <p:spPr bwMode="auto">
          <a:xfrm>
            <a:off x="3411416" y="3232465"/>
            <a:ext cx="4994030" cy="2826237"/>
          </a:xfrm>
          <a:prstGeom prst="rect">
            <a:avLst/>
          </a:prstGeom>
          <a:noFill/>
        </p:spPr>
      </p:pic>
      <p:sp>
        <p:nvSpPr>
          <p:cNvPr id="7" name="TextBox 6"/>
          <p:cNvSpPr txBox="1"/>
          <p:nvPr/>
        </p:nvSpPr>
        <p:spPr>
          <a:xfrm>
            <a:off x="5274349" y="6118929"/>
            <a:ext cx="1641796"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Build 7033</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p:txBody>
          <a:bodyPr/>
          <a:lstStyle/>
          <a:p>
            <a:r>
              <a:rPr lang="en-US" dirty="0" smtClean="0">
                <a:solidFill>
                  <a:schemeClr val="accent1"/>
                </a:solidFill>
              </a:rPr>
              <a:t>Performance</a:t>
            </a:r>
          </a:p>
          <a:p>
            <a:r>
              <a:rPr lang="en-US" dirty="0" smtClean="0">
                <a:solidFill>
                  <a:schemeClr val="bg2"/>
                </a:solidFill>
              </a:rPr>
              <a:t>Power Efficiency</a:t>
            </a:r>
          </a:p>
          <a:p>
            <a:r>
              <a:rPr lang="en-US" dirty="0" smtClean="0">
                <a:solidFill>
                  <a:schemeClr val="accent1"/>
                </a:solidFill>
              </a:rPr>
              <a:t>Reliability</a:t>
            </a:r>
          </a:p>
          <a:p>
            <a:r>
              <a:rPr lang="en-US" dirty="0" smtClean="0">
                <a:solidFill>
                  <a:schemeClr val="accent1"/>
                </a:solidFill>
              </a:rPr>
              <a:t>Security</a:t>
            </a:r>
          </a:p>
          <a:p>
            <a:r>
              <a:rPr lang="en-US" dirty="0" smtClean="0">
                <a:solidFill>
                  <a:schemeClr val="accent1"/>
                </a:solidFill>
              </a:rPr>
              <a:t>Native VHD</a:t>
            </a:r>
          </a:p>
          <a:p>
            <a:r>
              <a:rPr lang="en-US" dirty="0" smtClean="0">
                <a:solidFill>
                  <a:schemeClr val="accent1"/>
                </a:solidFill>
              </a:rPr>
              <a:t>Scalability</a:t>
            </a:r>
          </a:p>
          <a:p>
            <a:endParaRPr lang="en-US" dirty="0" smtClean="0"/>
          </a:p>
          <a:p>
            <a:endParaRPr lang="en-US" dirty="0" smtClean="0"/>
          </a:p>
        </p:txBody>
      </p:sp>
    </p:spTree>
    <p:extLst>
      <p:ext uri="{BB962C8B-B14F-4D97-AF65-F5344CB8AC3E}">
        <p14:creationId xmlns="" xmlns:p14="http://schemas.microsoft.com/office/powerpoint/2010/main" val="139835260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Keys to Power Efficiency</a:t>
            </a:r>
            <a:endParaRPr lang="en-US" dirty="0"/>
          </a:p>
        </p:txBody>
      </p:sp>
      <p:sp>
        <p:nvSpPr>
          <p:cNvPr id="3" name="Content Placeholder 2"/>
          <p:cNvSpPr>
            <a:spLocks noGrp="1"/>
          </p:cNvSpPr>
          <p:nvPr>
            <p:ph idx="1"/>
          </p:nvPr>
        </p:nvSpPr>
        <p:spPr>
          <a:xfrm>
            <a:off x="381000" y="1066800"/>
            <a:ext cx="8382000" cy="4831079"/>
          </a:xfrm>
        </p:spPr>
        <p:txBody>
          <a:bodyPr/>
          <a:lstStyle/>
          <a:p>
            <a:r>
              <a:rPr lang="en-US" sz="2400" dirty="0" smtClean="0"/>
              <a:t>Keep idle and stay idle</a:t>
            </a:r>
          </a:p>
          <a:p>
            <a:pPr lvl="1"/>
            <a:r>
              <a:rPr lang="en-US" sz="2000" dirty="0" smtClean="0"/>
              <a:t>Minimize running services and tasks</a:t>
            </a:r>
          </a:p>
          <a:p>
            <a:pPr lvl="1"/>
            <a:r>
              <a:rPr lang="en-US" sz="2000" dirty="0" smtClean="0"/>
              <a:t>Avoid background processing</a:t>
            </a:r>
          </a:p>
          <a:p>
            <a:pPr lvl="1"/>
            <a:r>
              <a:rPr lang="en-US" sz="2000" dirty="0" smtClean="0"/>
              <a:t>Let LPs and sockets stay idle so that they enter deep sleep  (C states)</a:t>
            </a:r>
          </a:p>
          <a:p>
            <a:r>
              <a:rPr lang="en-US" sz="2400" dirty="0" smtClean="0"/>
              <a:t>Run </a:t>
            </a:r>
            <a:r>
              <a:rPr lang="en-US" sz="2400" dirty="0" err="1" smtClean="0"/>
              <a:t>Powercfg</a:t>
            </a:r>
            <a:r>
              <a:rPr lang="en-US" sz="2400" dirty="0" smtClean="0"/>
              <a:t> /energy to see what’s keeping the system from idle</a:t>
            </a:r>
          </a:p>
        </p:txBody>
      </p:sp>
      <p:graphicFrame>
        <p:nvGraphicFramePr>
          <p:cNvPr id="4" name="Chart 3"/>
          <p:cNvGraphicFramePr/>
          <p:nvPr/>
        </p:nvGraphicFramePr>
        <p:xfrm>
          <a:off x="609600" y="2819400"/>
          <a:ext cx="5791200" cy="341103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994399" y="3834063"/>
            <a:ext cx="2712279" cy="369332"/>
          </a:xfrm>
          <a:prstGeom prst="rect">
            <a:avLst/>
          </a:prstGeom>
          <a:noFill/>
        </p:spPr>
        <p:txBody>
          <a:bodyPr wrap="square" rtlCol="0">
            <a:spAutoFit/>
          </a:bodyPr>
          <a:lstStyle/>
          <a:p>
            <a:r>
              <a:rPr lang="en-US" dirty="0" smtClean="0">
                <a:solidFill>
                  <a:schemeClr val="accent4"/>
                </a:solidFill>
                <a:latin typeface="Trebuchet MS" pitchFamily="34" charset="0"/>
              </a:rPr>
              <a:t>+10% CPU = +1.25W </a:t>
            </a:r>
          </a:p>
        </p:txBody>
      </p:sp>
      <p:sp>
        <p:nvSpPr>
          <p:cNvPr id="6" name="Rectangle 5"/>
          <p:cNvSpPr/>
          <p:nvPr/>
        </p:nvSpPr>
        <p:spPr bwMode="auto">
          <a:xfrm>
            <a:off x="6086851" y="4195788"/>
            <a:ext cx="2805358" cy="412866"/>
          </a:xfrm>
          <a:prstGeom prst="rect">
            <a:avLst/>
          </a:prstGeom>
          <a:no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lIns="0" tIns="45718" rIns="0" bIns="45718"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914099"/>
            <a:r>
              <a:rPr lang="en-US" sz="1800" dirty="0" smtClean="0">
                <a:solidFill>
                  <a:schemeClr val="accent4"/>
                </a:solidFill>
                <a:latin typeface="Trebuchet MS" pitchFamily="34" charset="0"/>
              </a:rPr>
              <a:t>+1.25W = -8.3% battery</a:t>
            </a:r>
            <a:endParaRPr lang="en-US" sz="1800" dirty="0">
              <a:solidFill>
                <a:schemeClr val="accent4"/>
              </a:solidFill>
              <a:latin typeface="Trebuchet MS" pitchFamily="34" charset="0"/>
            </a:endParaRPr>
          </a:p>
        </p:txBody>
      </p:sp>
      <p:cxnSp>
        <p:nvCxnSpPr>
          <p:cNvPr id="8" name="Straight Arrow Connector 7"/>
          <p:cNvCxnSpPr/>
          <p:nvPr/>
        </p:nvCxnSpPr>
        <p:spPr>
          <a:xfrm rot="10800000" flipV="1">
            <a:off x="6577264" y="4096083"/>
            <a:ext cx="775369" cy="19250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Core Parking</a:t>
            </a:r>
            <a:endParaRPr lang="en-US" dirty="0"/>
          </a:p>
        </p:txBody>
      </p:sp>
      <p:sp>
        <p:nvSpPr>
          <p:cNvPr id="3" name="Content Placeholder 2"/>
          <p:cNvSpPr>
            <a:spLocks noGrp="1"/>
          </p:cNvSpPr>
          <p:nvPr>
            <p:ph idx="1"/>
          </p:nvPr>
        </p:nvSpPr>
        <p:spPr/>
        <p:txBody>
          <a:bodyPr/>
          <a:lstStyle/>
          <a:p>
            <a:r>
              <a:rPr lang="en-US" sz="2800" dirty="0" smtClean="0"/>
              <a:t>Before, CPU workload distributed fairly evenly </a:t>
            </a:r>
            <a:br>
              <a:rPr lang="en-US" sz="2800" dirty="0" smtClean="0"/>
            </a:br>
            <a:r>
              <a:rPr lang="en-US" sz="2800" dirty="0" smtClean="0"/>
              <a:t>across LPs</a:t>
            </a:r>
          </a:p>
          <a:p>
            <a:pPr lvl="1"/>
            <a:r>
              <a:rPr lang="en-US" sz="2400" dirty="0" smtClean="0"/>
              <a:t>Even if utilization low</a:t>
            </a:r>
          </a:p>
          <a:p>
            <a:r>
              <a:rPr lang="en-US" sz="2800" dirty="0" smtClean="0"/>
              <a:t>Core Parking tries to keep load on fewest LPs possible</a:t>
            </a:r>
          </a:p>
          <a:p>
            <a:pPr lvl="1"/>
            <a:r>
              <a:rPr lang="en-US" sz="2400" dirty="0" smtClean="0"/>
              <a:t>Allows others to sleep</a:t>
            </a:r>
          </a:p>
          <a:p>
            <a:pPr lvl="1"/>
            <a:r>
              <a:rPr lang="en-US" sz="2400" dirty="0" smtClean="0"/>
              <a:t>Is aware of socket topology</a:t>
            </a:r>
          </a:p>
          <a:p>
            <a:pPr lvl="2"/>
            <a:r>
              <a:rPr lang="en-US" sz="2000" dirty="0" smtClean="0"/>
              <a:t>Newer processors put sockets into deep sleep if cores are idle</a:t>
            </a:r>
          </a:p>
          <a:p>
            <a:r>
              <a:rPr lang="en-US" sz="2800" dirty="0" smtClean="0"/>
              <a:t>Core Parking active on server and SMT (</a:t>
            </a:r>
            <a:r>
              <a:rPr lang="en-US" sz="2800" dirty="0" err="1" smtClean="0"/>
              <a:t>hyperthreaded</a:t>
            </a:r>
            <a:r>
              <a:rPr lang="en-US" sz="2800" dirty="0" smtClean="0"/>
              <a:t> systems only)</a:t>
            </a:r>
          </a:p>
          <a:p>
            <a:pPr lvl="1"/>
            <a:r>
              <a:rPr lang="en-US" sz="2400" dirty="0" smtClean="0"/>
              <a:t>Best returns on medium utilization workloads</a:t>
            </a:r>
          </a:p>
          <a:p>
            <a:pPr lvl="1"/>
            <a:r>
              <a:rPr lang="en-US" sz="2400" dirty="0" smtClean="0"/>
              <a:t>Clients tend to run at extremes (0 or 100)</a:t>
            </a:r>
          </a:p>
          <a:p>
            <a:pPr lvl="1"/>
            <a:endParaRPr lang="en-US" sz="24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Core Parking Design</a:t>
            </a:r>
            <a:endParaRPr lang="en-US" dirty="0"/>
          </a:p>
        </p:txBody>
      </p:sp>
      <p:sp>
        <p:nvSpPr>
          <p:cNvPr id="3" name="Content Placeholder 2"/>
          <p:cNvSpPr>
            <a:spLocks noGrp="1"/>
          </p:cNvSpPr>
          <p:nvPr>
            <p:ph idx="1"/>
          </p:nvPr>
        </p:nvSpPr>
        <p:spPr/>
        <p:txBody>
          <a:bodyPr/>
          <a:lstStyle/>
          <a:p>
            <a:r>
              <a:rPr lang="en-US" sz="2400" dirty="0" smtClean="0"/>
              <a:t>Power management timer fires periodically (30-50ms)</a:t>
            </a:r>
          </a:p>
          <a:p>
            <a:pPr lvl="1"/>
            <a:r>
              <a:rPr lang="en-US" sz="2000" dirty="0" smtClean="0"/>
              <a:t>Performs P-state management</a:t>
            </a:r>
          </a:p>
          <a:p>
            <a:pPr lvl="1"/>
            <a:r>
              <a:rPr lang="en-US" sz="2000" dirty="0" smtClean="0"/>
              <a:t>Calculates average utilization and implements core parking policy</a:t>
            </a:r>
          </a:p>
          <a:p>
            <a:r>
              <a:rPr lang="en-US" sz="2400" dirty="0" smtClean="0"/>
              <a:t>Determines which LPs to “park” and which to “</a:t>
            </a:r>
            <a:r>
              <a:rPr lang="en-US" sz="2400" dirty="0" err="1" smtClean="0"/>
              <a:t>unpark</a:t>
            </a:r>
            <a:r>
              <a:rPr lang="en-US" sz="2400" dirty="0" smtClean="0"/>
              <a:t>”:</a:t>
            </a:r>
          </a:p>
          <a:p>
            <a:pPr lvl="1"/>
            <a:r>
              <a:rPr lang="en-US" sz="2000" dirty="0" err="1" smtClean="0"/>
              <a:t>Unpark</a:t>
            </a:r>
            <a:r>
              <a:rPr lang="en-US" sz="2000" dirty="0" smtClean="0"/>
              <a:t> cores if average for </a:t>
            </a:r>
            <a:r>
              <a:rPr lang="en-US" sz="2000" dirty="0" err="1" smtClean="0"/>
              <a:t>unparked</a:t>
            </a:r>
            <a:r>
              <a:rPr lang="en-US" sz="2000" dirty="0" smtClean="0"/>
              <a:t> is &gt; increase threshold</a:t>
            </a:r>
          </a:p>
          <a:p>
            <a:pPr lvl="1"/>
            <a:r>
              <a:rPr lang="en-US" sz="2000" dirty="0" smtClean="0"/>
              <a:t>Park cores if average for </a:t>
            </a:r>
            <a:r>
              <a:rPr lang="en-US" sz="2000" dirty="0" err="1" smtClean="0"/>
              <a:t>unparked</a:t>
            </a:r>
            <a:r>
              <a:rPr lang="en-US" sz="2000" dirty="0" smtClean="0"/>
              <a:t> &lt; decrease threshold </a:t>
            </a:r>
          </a:p>
          <a:p>
            <a:pPr lvl="1"/>
            <a:r>
              <a:rPr lang="en-US" sz="2000" dirty="0" smtClean="0"/>
              <a:t>Parked cores above parking threshold also </a:t>
            </a:r>
            <a:r>
              <a:rPr lang="en-US" sz="2000" dirty="0" err="1" smtClean="0"/>
              <a:t>unparked</a:t>
            </a:r>
            <a:endParaRPr lang="en-US" sz="2000" dirty="0" smtClean="0"/>
          </a:p>
          <a:p>
            <a:pPr lvl="1"/>
            <a:r>
              <a:rPr lang="en-US" sz="2000" dirty="0" smtClean="0"/>
              <a:t>At least one CPU in each NUMA node left </a:t>
            </a:r>
            <a:r>
              <a:rPr lang="en-US" sz="2000" dirty="0" err="1" smtClean="0"/>
              <a:t>unparked</a:t>
            </a:r>
            <a:endParaRPr lang="en-US" sz="2000" dirty="0" smtClean="0"/>
          </a:p>
          <a:p>
            <a:r>
              <a:rPr lang="en-US" sz="2400" dirty="0" smtClean="0"/>
              <a:t>Power manager notifies scheduler of updated parking decision</a:t>
            </a:r>
          </a:p>
          <a:p>
            <a:pPr lvl="1"/>
            <a:r>
              <a:rPr lang="en-US" sz="2000" dirty="0" smtClean="0"/>
              <a:t>Scheduler avoids parked cores</a:t>
            </a:r>
          </a:p>
          <a:p>
            <a:pPr lvl="2"/>
            <a:r>
              <a:rPr lang="en-US" sz="1800" dirty="0" smtClean="0"/>
              <a:t>Overridden by hard affinity and thread ideal processor if no others available</a:t>
            </a:r>
          </a:p>
          <a:p>
            <a:pPr lvl="1"/>
            <a:r>
              <a:rPr lang="en-US" sz="2000" dirty="0" smtClean="0"/>
              <a:t>Interrupts and DPCs not affected</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Core Parking Operation</a:t>
            </a:r>
            <a:endParaRPr lang="en-US" dirty="0"/>
          </a:p>
        </p:txBody>
      </p:sp>
      <p:sp>
        <p:nvSpPr>
          <p:cNvPr id="4" name="Rounded Rectangle 3"/>
          <p:cNvSpPr/>
          <p:nvPr/>
        </p:nvSpPr>
        <p:spPr bwMode="auto">
          <a:xfrm>
            <a:off x="1447800" y="1905000"/>
            <a:ext cx="2667000" cy="2819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5" name="TextBox 4"/>
          <p:cNvSpPr txBox="1"/>
          <p:nvPr/>
        </p:nvSpPr>
        <p:spPr>
          <a:xfrm>
            <a:off x="2209800" y="4800600"/>
            <a:ext cx="1382110"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rPr>
              <a:t>Socket 0</a:t>
            </a:r>
          </a:p>
        </p:txBody>
      </p:sp>
      <p:sp>
        <p:nvSpPr>
          <p:cNvPr id="6" name="Rounded Rectangle 5"/>
          <p:cNvSpPr/>
          <p:nvPr/>
        </p:nvSpPr>
        <p:spPr bwMode="auto">
          <a:xfrm>
            <a:off x="16764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solidFill>
                  <a:schemeClr val="bg1"/>
                </a:solidFill>
                <a:effectLst>
                  <a:outerShdw blurRad="38100" dist="38100" dir="2700000" algn="tl">
                    <a:srgbClr val="000000">
                      <a:alpha val="43137"/>
                    </a:srgbClr>
                  </a:outerShdw>
                </a:effectLst>
              </a:rPr>
              <a:t>Core 0</a:t>
            </a: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a:solidFill>
                <a:schemeClr val="bg1"/>
              </a:solidFill>
              <a:effectLst>
                <a:outerShdw blurRad="38100" dist="38100" dir="2700000" algn="tl">
                  <a:srgbClr val="000000">
                    <a:alpha val="43137"/>
                  </a:srgbClr>
                </a:outerShdw>
              </a:effectLst>
            </a:endParaRPr>
          </a:p>
        </p:txBody>
      </p:sp>
      <p:sp>
        <p:nvSpPr>
          <p:cNvPr id="7" name="Rounded Rectangle 6"/>
          <p:cNvSpPr/>
          <p:nvPr/>
        </p:nvSpPr>
        <p:spPr bwMode="auto">
          <a:xfrm>
            <a:off x="28956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solidFill>
                  <a:schemeClr val="bg1"/>
                </a:solidFill>
                <a:effectLst>
                  <a:outerShdw blurRad="38100" dist="38100" dir="2700000" algn="tl">
                    <a:srgbClr val="000000">
                      <a:alpha val="43137"/>
                    </a:srgbClr>
                  </a:outerShdw>
                </a:effectLst>
              </a:rPr>
              <a:t>Core 1</a:t>
            </a: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a:solidFill>
                <a:schemeClr val="bg1"/>
              </a:solidFill>
              <a:effectLst>
                <a:outerShdw blurRad="38100" dist="38100" dir="2700000" algn="tl">
                  <a:srgbClr val="000000">
                    <a:alpha val="43137"/>
                  </a:srgbClr>
                </a:outerShdw>
              </a:effectLst>
            </a:endParaRPr>
          </a:p>
        </p:txBody>
      </p:sp>
      <p:sp>
        <p:nvSpPr>
          <p:cNvPr id="8" name="Rounded Rectangle 7"/>
          <p:cNvSpPr/>
          <p:nvPr/>
        </p:nvSpPr>
        <p:spPr bwMode="auto">
          <a:xfrm>
            <a:off x="4648200" y="1905000"/>
            <a:ext cx="2667000" cy="2819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9" name="Rounded Rectangle 8"/>
          <p:cNvSpPr/>
          <p:nvPr/>
        </p:nvSpPr>
        <p:spPr bwMode="auto">
          <a:xfrm>
            <a:off x="48768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Core 0</a:t>
            </a: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0" name="Rounded Rectangle 9"/>
          <p:cNvSpPr/>
          <p:nvPr/>
        </p:nvSpPr>
        <p:spPr bwMode="auto">
          <a:xfrm>
            <a:off x="60960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Core 1</a:t>
            </a: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1" name="TextBox 10"/>
          <p:cNvSpPr txBox="1"/>
          <p:nvPr/>
        </p:nvSpPr>
        <p:spPr>
          <a:xfrm>
            <a:off x="5181600" y="4800600"/>
            <a:ext cx="1382110"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rPr>
              <a:t>Socket 1</a:t>
            </a:r>
          </a:p>
        </p:txBody>
      </p:sp>
      <p:sp>
        <p:nvSpPr>
          <p:cNvPr id="15" name="Oval 14"/>
          <p:cNvSpPr/>
          <p:nvPr/>
        </p:nvSpPr>
        <p:spPr bwMode="auto">
          <a:xfrm>
            <a:off x="1981200" y="3200400"/>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6" name="Oval 15"/>
          <p:cNvSpPr/>
          <p:nvPr/>
        </p:nvSpPr>
        <p:spPr bwMode="auto">
          <a:xfrm>
            <a:off x="3124200" y="3200400"/>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7" name="Oval 16"/>
          <p:cNvSpPr/>
          <p:nvPr/>
        </p:nvSpPr>
        <p:spPr bwMode="auto">
          <a:xfrm>
            <a:off x="5105400" y="3200400"/>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8" name="Oval 17"/>
          <p:cNvSpPr/>
          <p:nvPr/>
        </p:nvSpPr>
        <p:spPr bwMode="auto">
          <a:xfrm>
            <a:off x="6400800" y="3200400"/>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3" name="Group 21"/>
          <p:cNvGrpSpPr/>
          <p:nvPr/>
        </p:nvGrpSpPr>
        <p:grpSpPr>
          <a:xfrm>
            <a:off x="4648200" y="1905000"/>
            <a:ext cx="2667000" cy="2819400"/>
            <a:chOff x="4648200" y="1905000"/>
            <a:chExt cx="2667000" cy="2819400"/>
          </a:xfrm>
        </p:grpSpPr>
        <p:sp>
          <p:nvSpPr>
            <p:cNvPr id="21" name="Rounded Rectangle 20"/>
            <p:cNvSpPr/>
            <p:nvPr/>
          </p:nvSpPr>
          <p:spPr bwMode="auto">
            <a:xfrm>
              <a:off x="4648200" y="1905000"/>
              <a:ext cx="2667000" cy="2819400"/>
            </a:xfrm>
            <a:prstGeom prst="roundRect">
              <a:avLst/>
            </a:prstGeom>
            <a:gradFill>
              <a:gsLst>
                <a:gs pos="0">
                  <a:srgbClr val="FFFFFF"/>
                </a:gs>
                <a:gs pos="0">
                  <a:schemeClr val="tx1">
                    <a:lumMod val="50000"/>
                  </a:schemeClr>
                </a:gs>
                <a:gs pos="7001">
                  <a:srgbClr val="E6E6E6"/>
                </a:gs>
                <a:gs pos="32001">
                  <a:srgbClr val="7D8496"/>
                </a:gs>
                <a:gs pos="47000">
                  <a:srgbClr val="E6E6E6"/>
                </a:gs>
                <a:gs pos="85001">
                  <a:srgbClr val="7D8496"/>
                </a:gs>
                <a:gs pos="100000">
                  <a:srgbClr val="E6E6E6"/>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9" name="Rounded Rectangle 18"/>
            <p:cNvSpPr/>
            <p:nvPr/>
          </p:nvSpPr>
          <p:spPr bwMode="auto">
            <a:xfrm>
              <a:off x="6096000" y="2133600"/>
              <a:ext cx="990600" cy="24384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Core 1</a:t>
              </a: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0" name="Rounded Rectangle 19"/>
            <p:cNvSpPr/>
            <p:nvPr/>
          </p:nvSpPr>
          <p:spPr bwMode="auto">
            <a:xfrm>
              <a:off x="4876800" y="2133600"/>
              <a:ext cx="990600" cy="24384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Core 0</a:t>
              </a: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23" name="Rounded Rectangle 22"/>
          <p:cNvSpPr/>
          <p:nvPr/>
        </p:nvSpPr>
        <p:spPr bwMode="auto">
          <a:xfrm>
            <a:off x="4648200" y="1905000"/>
            <a:ext cx="2667000" cy="2819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4" name="Rounded Rectangle 23"/>
          <p:cNvSpPr/>
          <p:nvPr/>
        </p:nvSpPr>
        <p:spPr bwMode="auto">
          <a:xfrm>
            <a:off x="48768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solidFill>
                  <a:schemeClr val="bg1"/>
                </a:solidFill>
                <a:effectLst>
                  <a:outerShdw blurRad="38100" dist="38100" dir="2700000" algn="tl">
                    <a:srgbClr val="000000">
                      <a:alpha val="43137"/>
                    </a:srgbClr>
                  </a:outerShdw>
                </a:effectLst>
              </a:rPr>
              <a:t>Core 0</a:t>
            </a: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a:solidFill>
                <a:schemeClr val="bg1"/>
              </a:solidFill>
              <a:effectLst>
                <a:outerShdw blurRad="38100" dist="38100" dir="2700000" algn="tl">
                  <a:srgbClr val="000000">
                    <a:alpha val="43137"/>
                  </a:srgbClr>
                </a:outerShdw>
              </a:effectLst>
            </a:endParaRPr>
          </a:p>
        </p:txBody>
      </p:sp>
      <p:sp>
        <p:nvSpPr>
          <p:cNvPr id="25" name="Rounded Rectangle 24"/>
          <p:cNvSpPr/>
          <p:nvPr/>
        </p:nvSpPr>
        <p:spPr bwMode="auto">
          <a:xfrm>
            <a:off x="6096000" y="2133600"/>
            <a:ext cx="990600" cy="2438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solidFill>
                  <a:schemeClr val="bg1"/>
                </a:solidFill>
                <a:effectLst>
                  <a:outerShdw blurRad="38100" dist="38100" dir="2700000" algn="tl">
                    <a:srgbClr val="000000">
                      <a:alpha val="43137"/>
                    </a:srgbClr>
                  </a:outerShdw>
                </a:effectLst>
              </a:rPr>
              <a:t>Core 1</a:t>
            </a: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smtClean="0">
              <a:solidFill>
                <a:schemeClr val="bg1"/>
              </a:solidFill>
              <a:effectLst>
                <a:outerShdw blurRad="38100" dist="38100" dir="2700000" algn="tl">
                  <a:srgbClr val="000000">
                    <a:alpha val="43137"/>
                  </a:srgbClr>
                </a:outerShdw>
              </a:effectLst>
            </a:endParaRPr>
          </a:p>
          <a:p>
            <a:pPr algn="ctr" defTabSz="914099"/>
            <a:endParaRPr lang="en-US" sz="2400" dirty="0">
              <a:solidFill>
                <a:schemeClr val="bg1"/>
              </a:solidFill>
              <a:effectLst>
                <a:outerShdw blurRad="38100" dist="38100" dir="2700000" algn="tl">
                  <a:srgbClr val="000000">
                    <a:alpha val="43137"/>
                  </a:srgbClr>
                </a:outerShdw>
              </a:effectLst>
            </a:endParaRPr>
          </a:p>
        </p:txBody>
      </p:sp>
      <p:sp>
        <p:nvSpPr>
          <p:cNvPr id="27" name="Oval 26"/>
          <p:cNvSpPr/>
          <p:nvPr/>
        </p:nvSpPr>
        <p:spPr bwMode="auto">
          <a:xfrm>
            <a:off x="3962400" y="1219200"/>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8" name="Oval 27"/>
          <p:cNvSpPr/>
          <p:nvPr/>
        </p:nvSpPr>
        <p:spPr bwMode="auto">
          <a:xfrm>
            <a:off x="1090773" y="5586676"/>
            <a:ext cx="457200" cy="3810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9" name="TextBox 28"/>
          <p:cNvSpPr txBox="1"/>
          <p:nvPr/>
        </p:nvSpPr>
        <p:spPr>
          <a:xfrm>
            <a:off x="1649002" y="5557565"/>
            <a:ext cx="1480726"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rPr>
              <a:t>Workload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1.11111E-6 7.44853E-7 C -0.01458 0.02313 -0.02899 0.04626 -0.0618 0.05968 C -0.09462 0.0731 -0.15052 0.07657 -0.19705 0.08004 C -0.24357 0.08351 -0.31701 0.08004 -0.34097 0.08004 " pathEditMode="relative" ptsTypes="aaaA">
                                      <p:cBhvr>
                                        <p:cTn id="6" dur="2000" fill="hold"/>
                                        <p:tgtEl>
                                          <p:spTgt spid="17"/>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grpId="0" nodeType="afterEffect">
                                  <p:stCondLst>
                                    <p:cond delay="0"/>
                                  </p:stCondLst>
                                  <p:childTnLst>
                                    <p:animMotion origin="layout" path="M 0.00069 0.02869 C -0.0125 0.04719 -0.02569 0.06593 -0.08594 0.07449 C -0.14618 0.08305 -0.25365 0.08119 -0.36111 0.07958 " pathEditMode="relative" ptsTypes="aaA">
                                      <p:cBhvr>
                                        <p:cTn id="9" dur="2000" fill="hold"/>
                                        <p:tgtEl>
                                          <p:spTgt spid="18"/>
                                        </p:tgtEl>
                                        <p:attrNameLst>
                                          <p:attrName>ppt_x</p:attrName>
                                          <p:attrName>ppt_y</p:attrName>
                                        </p:attrNameLst>
                                      </p:cBhvr>
                                    </p:animMotion>
                                  </p:childTnLst>
                                </p:cTn>
                              </p:par>
                            </p:childTnLst>
                          </p:cTn>
                        </p:par>
                        <p:par>
                          <p:cTn id="10" fill="hold">
                            <p:stCondLst>
                              <p:cond delay="4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dissolv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1" nodeType="clickEffect">
                                  <p:stCondLst>
                                    <p:cond delay="0"/>
                                  </p:stCondLst>
                                  <p:childTnLst>
                                    <p:animMotion origin="layout" path="M -3.33333E-6 -0.00879 C 0.03802 -0.02845 0.07605 -0.04695 0.0967 0.00186 C 0.11754 0.05113 0.12118 0.16956 0.125 0.28869 " pathEditMode="relative" rAng="0" ptsTypes="aaA">
                                      <p:cBhvr>
                                        <p:cTn id="22" dur="2000" fill="hold"/>
                                        <p:tgtEl>
                                          <p:spTgt spid="27"/>
                                        </p:tgtEl>
                                        <p:attrNameLst>
                                          <p:attrName>ppt_x</p:attrName>
                                          <p:attrName>ppt_y</p:attrName>
                                        </p:attrNameLst>
                                      </p:cBhvr>
                                      <p:rCtr x="6300" y="13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7" grpId="0" animBg="1"/>
      <p:bldP spid="2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Unified Background Process </a:t>
            </a:r>
            <a:br>
              <a:rPr lang="en-US" sz="4400" dirty="0" smtClean="0"/>
            </a:br>
            <a:r>
              <a:rPr lang="en-US" sz="4400" dirty="0" smtClean="0"/>
              <a:t>Manager (UBPM)</a:t>
            </a:r>
            <a:endParaRPr lang="en-US" sz="4400" dirty="0"/>
          </a:p>
        </p:txBody>
      </p:sp>
      <p:sp>
        <p:nvSpPr>
          <p:cNvPr id="3" name="Content Placeholder 2"/>
          <p:cNvSpPr>
            <a:spLocks noGrp="1"/>
          </p:cNvSpPr>
          <p:nvPr>
            <p:ph type="body" sz="quarter" idx="10"/>
          </p:nvPr>
        </p:nvSpPr>
        <p:spPr>
          <a:xfrm>
            <a:off x="381000" y="1675338"/>
            <a:ext cx="8382000" cy="2210862"/>
          </a:xfrm>
        </p:spPr>
        <p:txBody>
          <a:bodyPr/>
          <a:lstStyle/>
          <a:p>
            <a:r>
              <a:rPr lang="en-US" sz="2800" dirty="0" smtClean="0"/>
              <a:t>UBPM infrastructure unifies mechanism for event-based process start and stop</a:t>
            </a:r>
          </a:p>
          <a:p>
            <a:pPr lvl="1"/>
            <a:r>
              <a:rPr lang="en-US" sz="2400" dirty="0" smtClean="0"/>
              <a:t>Implemented in Service Control Manager to avoid creating another process</a:t>
            </a:r>
          </a:p>
          <a:p>
            <a:pPr lvl="1"/>
            <a:r>
              <a:rPr lang="en-US" sz="2400" dirty="0" smtClean="0"/>
              <a:t>All events are based on ETW events</a:t>
            </a:r>
          </a:p>
          <a:p>
            <a:pPr lvl="2"/>
            <a:r>
              <a:rPr lang="en-US" sz="2000" dirty="0" smtClean="0"/>
              <a:t>UBPM is a central manager of ETW consumer registration and notification</a:t>
            </a:r>
          </a:p>
          <a:p>
            <a:r>
              <a:rPr lang="en-US" sz="2800" dirty="0" smtClean="0"/>
              <a:t>UBPM clients:</a:t>
            </a:r>
          </a:p>
          <a:p>
            <a:pPr lvl="1"/>
            <a:r>
              <a:rPr lang="en-US" sz="2400" dirty="0" smtClean="0"/>
              <a:t>Task scheduler: new </a:t>
            </a:r>
            <a:r>
              <a:rPr lang="en-US" sz="2400" dirty="0" err="1" smtClean="0"/>
              <a:t>Taskhost</a:t>
            </a:r>
            <a:r>
              <a:rPr lang="en-US" sz="2400" dirty="0" smtClean="0"/>
              <a:t> processes</a:t>
            </a:r>
          </a:p>
          <a:p>
            <a:pPr lvl="1"/>
            <a:r>
              <a:rPr lang="en-US" sz="2400" dirty="0" smtClean="0"/>
              <a:t>Service Control Manager: trigger-started services</a:t>
            </a:r>
            <a:endParaRPr lang="en-US" sz="2400"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Trigger-Started Services</a:t>
            </a:r>
            <a:endParaRPr lang="en-US" dirty="0"/>
          </a:p>
        </p:txBody>
      </p:sp>
      <p:sp>
        <p:nvSpPr>
          <p:cNvPr id="3" name="Content Placeholder 2"/>
          <p:cNvSpPr>
            <a:spLocks noGrp="1"/>
          </p:cNvSpPr>
          <p:nvPr>
            <p:ph idx="1"/>
          </p:nvPr>
        </p:nvSpPr>
        <p:spPr>
          <a:xfrm>
            <a:off x="381000" y="838200"/>
            <a:ext cx="8382000" cy="4561205"/>
          </a:xfrm>
        </p:spPr>
        <p:txBody>
          <a:bodyPr/>
          <a:lstStyle/>
          <a:p>
            <a:r>
              <a:rPr lang="en-US" sz="2400" dirty="0" smtClean="0"/>
              <a:t>Before, services typically started at system boot and ran until shutdown</a:t>
            </a:r>
          </a:p>
          <a:p>
            <a:r>
              <a:rPr lang="en-US" sz="2400" dirty="0" smtClean="0"/>
              <a:t>Services can now specify specific start and stop conditions (triggers):</a:t>
            </a:r>
          </a:p>
          <a:p>
            <a:pPr lvl="1"/>
            <a:r>
              <a:rPr lang="en-US" sz="2000" dirty="0" smtClean="0"/>
              <a:t>Device class arrival and removal</a:t>
            </a:r>
          </a:p>
          <a:p>
            <a:pPr lvl="2"/>
            <a:r>
              <a:rPr lang="en-US" sz="1800" dirty="0" err="1" smtClean="0"/>
              <a:t>Bthserv</a:t>
            </a:r>
            <a:r>
              <a:rPr lang="en-US" sz="1800" dirty="0" smtClean="0"/>
              <a:t>: start on </a:t>
            </a:r>
            <a:r>
              <a:rPr lang="en-US" sz="1800" dirty="0" err="1" smtClean="0"/>
              <a:t>bluetooth</a:t>
            </a:r>
            <a:r>
              <a:rPr lang="en-US" sz="1800" dirty="0" smtClean="0"/>
              <a:t> device class arrival</a:t>
            </a:r>
          </a:p>
          <a:p>
            <a:pPr lvl="1"/>
            <a:r>
              <a:rPr lang="en-US" sz="2000" dirty="0" smtClean="0"/>
              <a:t>IP address arrival and removal</a:t>
            </a:r>
          </a:p>
          <a:p>
            <a:pPr lvl="2"/>
            <a:r>
              <a:rPr lang="en-US" sz="1800" dirty="0" err="1" smtClean="0"/>
              <a:t>Lmhosts</a:t>
            </a:r>
            <a:r>
              <a:rPr lang="en-US" sz="1800" dirty="0" smtClean="0"/>
              <a:t>: start on first and stop on last IP address availability</a:t>
            </a:r>
          </a:p>
          <a:p>
            <a:pPr lvl="1"/>
            <a:r>
              <a:rPr lang="en-US" sz="2000" dirty="0" smtClean="0"/>
              <a:t>Firewall port event</a:t>
            </a:r>
          </a:p>
          <a:p>
            <a:pPr lvl="2"/>
            <a:r>
              <a:rPr lang="en-US" sz="1800" dirty="0" smtClean="0"/>
              <a:t>Browser: open of NS and DGM ports</a:t>
            </a:r>
          </a:p>
          <a:p>
            <a:pPr lvl="1"/>
            <a:r>
              <a:rPr lang="en-US" sz="2000" dirty="0" smtClean="0"/>
              <a:t>Domain join and </a:t>
            </a:r>
            <a:r>
              <a:rPr lang="en-US" sz="2000" dirty="0" err="1" smtClean="0"/>
              <a:t>unjoin</a:t>
            </a:r>
            <a:endParaRPr lang="en-US" sz="2000" dirty="0" smtClean="0"/>
          </a:p>
          <a:p>
            <a:pPr lvl="2"/>
            <a:r>
              <a:rPr lang="en-US" sz="1800" dirty="0" smtClean="0"/>
              <a:t>W32Time: start on join, stop on </a:t>
            </a:r>
            <a:r>
              <a:rPr lang="en-US" sz="1800" dirty="0" err="1" smtClean="0"/>
              <a:t>unjoin</a:t>
            </a:r>
            <a:endParaRPr lang="en-US" sz="1800" dirty="0" smtClean="0"/>
          </a:p>
          <a:p>
            <a:pPr lvl="1"/>
            <a:r>
              <a:rPr lang="en-US" sz="2000" dirty="0" smtClean="0"/>
              <a:t>Custom ETW event</a:t>
            </a:r>
          </a:p>
          <a:p>
            <a:pPr lvl="2"/>
            <a:r>
              <a:rPr lang="en-US" sz="1800" dirty="0" smtClean="0"/>
              <a:t>EFS: start on first encrypted file access, Windows Error Reporting: app crash</a:t>
            </a:r>
          </a:p>
          <a:p>
            <a:r>
              <a:rPr lang="en-US" sz="2400" dirty="0" smtClean="0"/>
              <a:t>Triggers are stored in service registry key</a:t>
            </a:r>
          </a:p>
          <a:p>
            <a:pPr lvl="1"/>
            <a:r>
              <a:rPr lang="en-US" sz="2000" dirty="0" smtClean="0"/>
              <a:t>Use “sc </a:t>
            </a:r>
            <a:r>
              <a:rPr lang="en-US" sz="2000" dirty="0" err="1" smtClean="0"/>
              <a:t>qtriggerinfo</a:t>
            </a:r>
            <a:r>
              <a:rPr lang="en-US" sz="2000" dirty="0" smtClean="0"/>
              <a:t>” to view service triggers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Windows 7 and Windows Server 2008 R2 Kernel Changes</a:t>
            </a:r>
            <a:endParaRPr lang="en-US" sz="4800" dirty="0"/>
          </a:p>
        </p:txBody>
      </p:sp>
      <p:sp>
        <p:nvSpPr>
          <p:cNvPr id="3" name="Subtitle 2"/>
          <p:cNvSpPr>
            <a:spLocks noGrp="1"/>
          </p:cNvSpPr>
          <p:nvPr>
            <p:ph type="subTitle" idx="1"/>
          </p:nvPr>
        </p:nvSpPr>
        <p:spPr>
          <a:xfrm>
            <a:off x="4475221" y="5341785"/>
            <a:ext cx="4363979" cy="461665"/>
          </a:xfrm>
        </p:spPr>
        <p:txBody>
          <a:bodyPr/>
          <a:lstStyle/>
          <a:p>
            <a:r>
              <a:rPr lang="en-US" sz="2000" dirty="0" smtClean="0"/>
              <a:t>Mark </a:t>
            </a:r>
            <a:r>
              <a:rPr lang="en-US" sz="2000" dirty="0" err="1" smtClean="0"/>
              <a:t>Russinovich</a:t>
            </a:r>
            <a:endParaRPr lang="en-US" sz="2000" dirty="0" smtClean="0"/>
          </a:p>
          <a:p>
            <a:r>
              <a:rPr lang="en-US" sz="2000" dirty="0" smtClean="0"/>
              <a:t>Technical Fellow, Windows</a:t>
            </a:r>
          </a:p>
          <a:p>
            <a:r>
              <a:rPr lang="en-US" sz="2000" dirty="0" smtClean="0"/>
              <a:t>Microsoft</a:t>
            </a:r>
          </a:p>
          <a:p>
            <a:r>
              <a:rPr lang="en-US" sz="2000" dirty="0" smtClean="0"/>
              <a:t>Session Code: CLI401</a:t>
            </a:r>
            <a:endParaRPr lang="en-US" sz="20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Timer Coalescing</a:t>
            </a:r>
            <a:endParaRPr lang="en-US" dirty="0"/>
          </a:p>
        </p:txBody>
      </p:sp>
      <p:sp>
        <p:nvSpPr>
          <p:cNvPr id="3" name="Content Placeholder 2"/>
          <p:cNvSpPr>
            <a:spLocks noGrp="1"/>
          </p:cNvSpPr>
          <p:nvPr>
            <p:ph idx="1"/>
          </p:nvPr>
        </p:nvSpPr>
        <p:spPr>
          <a:xfrm>
            <a:off x="381000" y="1447799"/>
            <a:ext cx="8382000" cy="2554545"/>
          </a:xfrm>
        </p:spPr>
        <p:txBody>
          <a:bodyPr/>
          <a:lstStyle/>
          <a:p>
            <a:r>
              <a:rPr lang="en-US" sz="2400" dirty="0" smtClean="0"/>
              <a:t>Staying idle requires minimizing timer interrupts</a:t>
            </a:r>
          </a:p>
          <a:p>
            <a:r>
              <a:rPr lang="en-US" sz="2400" dirty="0" smtClean="0"/>
              <a:t>Before, periodic timers had independent cycles even when period was the same</a:t>
            </a:r>
          </a:p>
          <a:p>
            <a:r>
              <a:rPr lang="en-US" sz="2400" dirty="0" smtClean="0"/>
              <a:t>New timer APIs permit timer coalescing</a:t>
            </a:r>
          </a:p>
          <a:p>
            <a:pPr lvl="1"/>
            <a:r>
              <a:rPr lang="en-US" sz="2000" dirty="0" smtClean="0"/>
              <a:t>Application or driver specifies tolerable delay</a:t>
            </a:r>
          </a:p>
          <a:p>
            <a:r>
              <a:rPr lang="en-US" sz="2400" dirty="0" smtClean="0"/>
              <a:t>Timer system shifts timer firing to align periods on natural frequency</a:t>
            </a:r>
            <a:endParaRPr lang="en-US" sz="2000" dirty="0"/>
          </a:p>
        </p:txBody>
      </p:sp>
      <p:cxnSp>
        <p:nvCxnSpPr>
          <p:cNvPr id="48" name="Straight Arrow Connector 47"/>
          <p:cNvCxnSpPr/>
          <p:nvPr/>
        </p:nvCxnSpPr>
        <p:spPr>
          <a:xfrm rot="5400000" flipH="1" flipV="1">
            <a:off x="279398" y="4682073"/>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49" name="Straight Arrow Connector 48"/>
          <p:cNvCxnSpPr/>
          <p:nvPr/>
        </p:nvCxnSpPr>
        <p:spPr>
          <a:xfrm rot="5400000" flipH="1" flipV="1">
            <a:off x="279398" y="5444073"/>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sp>
        <p:nvSpPr>
          <p:cNvPr id="50" name="TextBox 49"/>
          <p:cNvSpPr txBox="1"/>
          <p:nvPr/>
        </p:nvSpPr>
        <p:spPr>
          <a:xfrm>
            <a:off x="608812" y="4530467"/>
            <a:ext cx="1304636" cy="480131"/>
          </a:xfrm>
          <a:prstGeom prst="rect">
            <a:avLst/>
          </a:prstGeom>
          <a:noFill/>
          <a:ln cmpd="sng">
            <a:noFill/>
          </a:ln>
          <a:effectLst/>
        </p:spPr>
        <p:txBody>
          <a:bodyPr wrap="square" rtlCol="0">
            <a:spAutoFit/>
          </a:bodyPr>
          <a:lstStyle/>
          <a:p>
            <a:pPr>
              <a:lnSpc>
                <a:spcPct val="90000"/>
              </a:lnSpc>
            </a:pPr>
            <a:r>
              <a:rPr lang="en-US" sz="1400" i="1"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Timer tick</a:t>
            </a:r>
          </a:p>
          <a:p>
            <a:pPr>
              <a:lnSpc>
                <a:spcPct val="90000"/>
              </a:lnSpc>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15.6 ms</a:t>
            </a:r>
            <a:endParaRPr lang="en-US" sz="1400"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p:txBody>
      </p:sp>
      <p:sp>
        <p:nvSpPr>
          <p:cNvPr id="51" name="TextBox 50"/>
          <p:cNvSpPr txBox="1"/>
          <p:nvPr/>
        </p:nvSpPr>
        <p:spPr>
          <a:xfrm>
            <a:off x="608812" y="5216267"/>
            <a:ext cx="1304636" cy="480131"/>
          </a:xfrm>
          <a:prstGeom prst="rect">
            <a:avLst/>
          </a:prstGeom>
          <a:noFill/>
          <a:ln cmpd="sng">
            <a:noFill/>
          </a:ln>
          <a:effectLst/>
        </p:spPr>
        <p:txBody>
          <a:bodyPr wrap="square" rtlCol="0">
            <a:spAutoFit/>
          </a:bodyPr>
          <a:lstStyle/>
          <a:p>
            <a:pPr>
              <a:lnSpc>
                <a:spcPct val="90000"/>
              </a:lnSpc>
            </a:pPr>
            <a:r>
              <a:rPr lang="en-US" sz="1400" i="1"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Periodic Timer Events</a:t>
            </a:r>
          </a:p>
        </p:txBody>
      </p:sp>
      <p:sp>
        <p:nvSpPr>
          <p:cNvPr id="52" name="TextBox 51"/>
          <p:cNvSpPr txBox="1"/>
          <p:nvPr/>
        </p:nvSpPr>
        <p:spPr>
          <a:xfrm>
            <a:off x="6666799" y="5822824"/>
            <a:ext cx="1447800" cy="307777"/>
          </a:xfrm>
          <a:prstGeom prst="rect">
            <a:avLst/>
          </a:prstGeom>
          <a:noFill/>
          <a:ln cmpd="sng">
            <a:noFill/>
          </a:ln>
          <a:effectLst/>
        </p:spPr>
        <p:txBody>
          <a:bodyPr wrap="square" rtlCol="0">
            <a:spAutoFit/>
          </a:bodyPr>
          <a:lstStyle/>
          <a:p>
            <a:r>
              <a:rPr lang="en-US" sz="1400" b="1" i="1"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Windows 7</a:t>
            </a:r>
            <a:endParaRPr lang="en-US" sz="1400" b="1" i="1"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p:txBody>
      </p:sp>
      <p:cxnSp>
        <p:nvCxnSpPr>
          <p:cNvPr id="53" name="Straight Arrow Connector 52"/>
          <p:cNvCxnSpPr/>
          <p:nvPr/>
        </p:nvCxnSpPr>
        <p:spPr>
          <a:xfrm rot="5400000" flipH="1" flipV="1">
            <a:off x="1773776" y="450697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4" name="Straight Arrow Connector 53"/>
          <p:cNvCxnSpPr/>
          <p:nvPr/>
        </p:nvCxnSpPr>
        <p:spPr>
          <a:xfrm rot="5400000" flipH="1" flipV="1">
            <a:off x="2461164" y="4506177"/>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5" name="Straight Arrow Connector 54"/>
          <p:cNvCxnSpPr/>
          <p:nvPr/>
        </p:nvCxnSpPr>
        <p:spPr>
          <a:xfrm rot="5400000" flipH="1" flipV="1">
            <a:off x="3145375" y="450697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6" name="Straight Arrow Connector 55"/>
          <p:cNvCxnSpPr/>
          <p:nvPr/>
        </p:nvCxnSpPr>
        <p:spPr>
          <a:xfrm rot="5400000" flipH="1" flipV="1">
            <a:off x="3832764" y="4506177"/>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7" name="Straight Arrow Connector 56"/>
          <p:cNvCxnSpPr/>
          <p:nvPr/>
        </p:nvCxnSpPr>
        <p:spPr>
          <a:xfrm rot="5400000" flipH="1" flipV="1">
            <a:off x="4516976" y="450697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8" name="Straight Arrow Connector 57"/>
          <p:cNvCxnSpPr/>
          <p:nvPr/>
        </p:nvCxnSpPr>
        <p:spPr>
          <a:xfrm rot="5400000" flipH="1" flipV="1">
            <a:off x="5204364" y="4506177"/>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59" name="Straight Arrow Connector 58"/>
          <p:cNvCxnSpPr/>
          <p:nvPr/>
        </p:nvCxnSpPr>
        <p:spPr>
          <a:xfrm rot="5400000" flipH="1" flipV="1">
            <a:off x="5888576" y="450697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60" name="Straight Arrow Connector 59"/>
          <p:cNvCxnSpPr/>
          <p:nvPr/>
        </p:nvCxnSpPr>
        <p:spPr>
          <a:xfrm rot="5400000" flipH="1" flipV="1">
            <a:off x="6575964" y="4506177"/>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61" name="Straight Arrow Connector 60"/>
          <p:cNvCxnSpPr/>
          <p:nvPr/>
        </p:nvCxnSpPr>
        <p:spPr>
          <a:xfrm rot="5400000" flipH="1" flipV="1">
            <a:off x="7260175" y="450697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62" name="TextBox 61"/>
          <p:cNvSpPr txBox="1"/>
          <p:nvPr/>
        </p:nvSpPr>
        <p:spPr>
          <a:xfrm>
            <a:off x="6727570" y="4808794"/>
            <a:ext cx="1447800" cy="307777"/>
          </a:xfrm>
          <a:prstGeom prst="rect">
            <a:avLst/>
          </a:prstGeom>
          <a:noFill/>
          <a:ln cmpd="sng">
            <a:noFill/>
          </a:ln>
          <a:effectLst/>
        </p:spPr>
        <p:txBody>
          <a:bodyPr wrap="square" rtlCol="0">
            <a:spAutoFit/>
          </a:bodyPr>
          <a:lstStyle/>
          <a:p>
            <a:r>
              <a:rPr lang="en-US" sz="1400" b="1" i="1"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Vista</a:t>
            </a:r>
            <a:endParaRPr lang="en-US" sz="1400" b="1" i="1"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p:txBody>
      </p:sp>
      <p:cxnSp>
        <p:nvCxnSpPr>
          <p:cNvPr id="63" name="Straight Arrow Connector 62"/>
          <p:cNvCxnSpPr/>
          <p:nvPr/>
        </p:nvCxnSpPr>
        <p:spPr>
          <a:xfrm rot="5400000" flipH="1" flipV="1">
            <a:off x="19277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4" name="Straight Arrow Connector 63"/>
          <p:cNvCxnSpPr/>
          <p:nvPr/>
        </p:nvCxnSpPr>
        <p:spPr>
          <a:xfrm rot="5400000" flipH="1" flipV="1">
            <a:off x="23087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5" name="Straight Arrow Connector 64"/>
          <p:cNvCxnSpPr/>
          <p:nvPr/>
        </p:nvCxnSpPr>
        <p:spPr>
          <a:xfrm rot="5400000" flipH="1" flipV="1">
            <a:off x="25373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6" name="Straight Arrow Connector 65"/>
          <p:cNvCxnSpPr/>
          <p:nvPr/>
        </p:nvCxnSpPr>
        <p:spPr>
          <a:xfrm rot="5400000" flipH="1" flipV="1">
            <a:off x="35279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7" name="Straight Arrow Connector 66"/>
          <p:cNvCxnSpPr/>
          <p:nvPr/>
        </p:nvCxnSpPr>
        <p:spPr>
          <a:xfrm rot="5400000" flipH="1" flipV="1">
            <a:off x="51281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8" name="Straight Arrow Connector 67"/>
          <p:cNvCxnSpPr/>
          <p:nvPr/>
        </p:nvCxnSpPr>
        <p:spPr>
          <a:xfrm rot="5400000" flipH="1" flipV="1">
            <a:off x="55091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69" name="Straight Arrow Connector 68"/>
          <p:cNvCxnSpPr/>
          <p:nvPr/>
        </p:nvCxnSpPr>
        <p:spPr>
          <a:xfrm rot="5400000" flipH="1" flipV="1">
            <a:off x="61949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70" name="Straight Arrow Connector 69"/>
          <p:cNvCxnSpPr/>
          <p:nvPr/>
        </p:nvCxnSpPr>
        <p:spPr>
          <a:xfrm rot="5400000" flipH="1" flipV="1">
            <a:off x="68045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71" name="Straight Arrow Connector 70"/>
          <p:cNvCxnSpPr/>
          <p:nvPr/>
        </p:nvCxnSpPr>
        <p:spPr>
          <a:xfrm rot="5400000" flipH="1" flipV="1">
            <a:off x="7185564" y="4506177"/>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72" name="Straight Arrow Connector 71"/>
          <p:cNvCxnSpPr/>
          <p:nvPr/>
        </p:nvCxnSpPr>
        <p:spPr>
          <a:xfrm rot="5400000" flipH="1" flipV="1">
            <a:off x="1780636" y="5445755"/>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3" name="Straight Arrow Connector 72"/>
          <p:cNvCxnSpPr/>
          <p:nvPr/>
        </p:nvCxnSpPr>
        <p:spPr>
          <a:xfrm rot="5400000" flipH="1" flipV="1">
            <a:off x="2468024" y="544496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4" name="Straight Arrow Connector 73"/>
          <p:cNvCxnSpPr/>
          <p:nvPr/>
        </p:nvCxnSpPr>
        <p:spPr>
          <a:xfrm rot="5400000" flipH="1" flipV="1">
            <a:off x="3152235" y="5445755"/>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5" name="Straight Arrow Connector 74"/>
          <p:cNvCxnSpPr/>
          <p:nvPr/>
        </p:nvCxnSpPr>
        <p:spPr>
          <a:xfrm rot="5400000" flipH="1" flipV="1">
            <a:off x="3839624" y="544496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6" name="Straight Arrow Connector 75"/>
          <p:cNvCxnSpPr/>
          <p:nvPr/>
        </p:nvCxnSpPr>
        <p:spPr>
          <a:xfrm rot="5400000" flipH="1" flipV="1">
            <a:off x="4523836" y="5445755"/>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7" name="Straight Arrow Connector 76"/>
          <p:cNvCxnSpPr/>
          <p:nvPr/>
        </p:nvCxnSpPr>
        <p:spPr>
          <a:xfrm rot="5400000" flipH="1" flipV="1">
            <a:off x="5211224" y="544496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8" name="Straight Arrow Connector 77"/>
          <p:cNvCxnSpPr/>
          <p:nvPr/>
        </p:nvCxnSpPr>
        <p:spPr>
          <a:xfrm rot="5400000" flipH="1" flipV="1">
            <a:off x="5895436" y="5445755"/>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79" name="Straight Arrow Connector 78"/>
          <p:cNvCxnSpPr/>
          <p:nvPr/>
        </p:nvCxnSpPr>
        <p:spPr>
          <a:xfrm rot="5400000" flipH="1" flipV="1">
            <a:off x="6582824" y="5444961"/>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80" name="Straight Arrow Connector 79"/>
          <p:cNvCxnSpPr/>
          <p:nvPr/>
        </p:nvCxnSpPr>
        <p:spPr>
          <a:xfrm rot="5400000" flipH="1" flipV="1">
            <a:off x="7267035" y="5445755"/>
            <a:ext cx="609600" cy="1588"/>
          </a:xfrm>
          <a:prstGeom prst="straightConnector1">
            <a:avLst/>
          </a:prstGeom>
          <a:ln w="38100" cmpd="sng">
            <a:solidFill>
              <a:schemeClr val="accent2"/>
            </a:solidFill>
            <a:headEnd type="none" w="med" len="med"/>
            <a:tailEnd type="triangle" w="med" len="med"/>
          </a:ln>
          <a:effectLst>
            <a:outerShdw blurRad="63500" sx="102000" sy="102000" algn="ctr"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81" name="Straight Arrow Connector 80"/>
          <p:cNvCxnSpPr/>
          <p:nvPr/>
        </p:nvCxnSpPr>
        <p:spPr>
          <a:xfrm rot="5400000" flipH="1" flipV="1">
            <a:off x="19346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2" name="Straight Arrow Connector 81"/>
          <p:cNvCxnSpPr/>
          <p:nvPr/>
        </p:nvCxnSpPr>
        <p:spPr>
          <a:xfrm rot="5400000" flipH="1" flipV="1">
            <a:off x="23156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3" name="Straight Arrow Connector 82"/>
          <p:cNvCxnSpPr/>
          <p:nvPr/>
        </p:nvCxnSpPr>
        <p:spPr>
          <a:xfrm rot="5400000" flipH="1" flipV="1">
            <a:off x="25442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4" name="Straight Arrow Connector 83"/>
          <p:cNvCxnSpPr/>
          <p:nvPr/>
        </p:nvCxnSpPr>
        <p:spPr>
          <a:xfrm rot="5400000" flipH="1" flipV="1">
            <a:off x="35348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5" name="Straight Arrow Connector 84"/>
          <p:cNvCxnSpPr/>
          <p:nvPr/>
        </p:nvCxnSpPr>
        <p:spPr>
          <a:xfrm rot="5400000" flipH="1" flipV="1">
            <a:off x="51350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6" name="Straight Arrow Connector 85"/>
          <p:cNvCxnSpPr/>
          <p:nvPr/>
        </p:nvCxnSpPr>
        <p:spPr>
          <a:xfrm rot="5400000" flipH="1" flipV="1">
            <a:off x="55160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7" name="Straight Arrow Connector 86"/>
          <p:cNvCxnSpPr/>
          <p:nvPr/>
        </p:nvCxnSpPr>
        <p:spPr>
          <a:xfrm rot="5400000" flipH="1" flipV="1">
            <a:off x="62018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8" name="Straight Arrow Connector 87"/>
          <p:cNvCxnSpPr/>
          <p:nvPr/>
        </p:nvCxnSpPr>
        <p:spPr>
          <a:xfrm rot="5400000" flipH="1" flipV="1">
            <a:off x="68114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89" name="Straight Arrow Connector 88"/>
          <p:cNvCxnSpPr/>
          <p:nvPr/>
        </p:nvCxnSpPr>
        <p:spPr>
          <a:xfrm rot="5400000" flipH="1" flipV="1">
            <a:off x="7192424" y="5444961"/>
            <a:ext cx="609600" cy="1588"/>
          </a:xfrm>
          <a:prstGeom prst="straightConnector1">
            <a:avLst/>
          </a:prstGeom>
          <a:ln w="38100" cmpd="sng">
            <a:solidFill>
              <a:schemeClr val="accent3">
                <a:lumMod val="40000"/>
                <a:lumOff val="60000"/>
              </a:schemeClr>
            </a:solidFill>
            <a:headEnd type="none" w="med" len="med"/>
            <a:tailEnd type="triangle" w="med" len="med"/>
          </a:ln>
          <a:effectLst>
            <a:outerShdw blurRad="63500" sx="102000" sy="102000" algn="ctr"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cxnSp>
        <p:nvCxnSpPr>
          <p:cNvPr id="90" name="Straight Arrow Connector 89"/>
          <p:cNvCxnSpPr/>
          <p:nvPr/>
        </p:nvCxnSpPr>
        <p:spPr>
          <a:xfrm>
            <a:off x="1933830" y="5750555"/>
            <a:ext cx="5943600" cy="1588"/>
          </a:xfrm>
          <a:prstGeom prst="straightConnector1">
            <a:avLst/>
          </a:prstGeom>
          <a:ln w="38100" cmpd="sng">
            <a:solidFill>
              <a:schemeClr val="tx2"/>
            </a:solidFill>
            <a:headEnd type="none" w="med" len="med"/>
            <a:tailEnd type="triangle" w="lg" len="lg"/>
          </a:ln>
          <a:effectLst>
            <a:outerShdw blurRad="101600" algn="ctr" rotWithShape="0">
              <a:prstClr val="black">
                <a:alpha val="50000"/>
              </a:prstClr>
            </a:outerShdw>
          </a:effectLst>
        </p:spPr>
        <p:style>
          <a:lnRef idx="3">
            <a:schemeClr val="accent1"/>
          </a:lnRef>
          <a:fillRef idx="0">
            <a:schemeClr val="accent1"/>
          </a:fillRef>
          <a:effectRef idx="2">
            <a:schemeClr val="accent1"/>
          </a:effectRef>
          <a:fontRef idx="minor">
            <a:schemeClr val="tx1"/>
          </a:fontRef>
        </p:style>
      </p:cxnSp>
      <p:cxnSp>
        <p:nvCxnSpPr>
          <p:cNvPr id="91" name="Straight Arrow Connector 90"/>
          <p:cNvCxnSpPr/>
          <p:nvPr/>
        </p:nvCxnSpPr>
        <p:spPr>
          <a:xfrm>
            <a:off x="1926970" y="4811771"/>
            <a:ext cx="5943600" cy="1588"/>
          </a:xfrm>
          <a:prstGeom prst="straightConnector1">
            <a:avLst/>
          </a:prstGeom>
          <a:ln w="38100" cmpd="sng">
            <a:solidFill>
              <a:schemeClr val="tx2"/>
            </a:solidFill>
            <a:headEnd type="none" w="med" len="med"/>
            <a:tailEnd type="triangle" w="lg" len="lg"/>
          </a:ln>
          <a:effectLst>
            <a:outerShdw blurRad="101600" algn="ctr" rotWithShape="0">
              <a:prstClr val="black">
                <a:alpha val="50000"/>
              </a:prstClr>
            </a:outerShdw>
          </a:effectLst>
        </p:spPr>
        <p:style>
          <a:lnRef idx="3">
            <a:schemeClr val="accent1"/>
          </a:lnRef>
          <a:fillRef idx="0">
            <a:schemeClr val="accent1"/>
          </a:fillRef>
          <a:effectRef idx="2">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00105 3.7037E-6 L -0.00937 0.00069 " pathEditMode="relative" rAng="0" ptsTypes="AA">
                                      <p:cBhvr>
                                        <p:cTn id="6" dur="5000" fill="hold"/>
                                        <p:tgtEl>
                                          <p:spTgt spid="81"/>
                                        </p:tgtEl>
                                        <p:attrNameLst>
                                          <p:attrName>ppt_x</p:attrName>
                                          <p:attrName>ppt_y</p:attrName>
                                        </p:attrNameLst>
                                      </p:cBhvr>
                                      <p:rCtr x="-5" y="0"/>
                                    </p:animMotion>
                                  </p:childTnLst>
                                </p:cTn>
                              </p:par>
                              <p:par>
                                <p:cTn id="7" presetID="63" presetClass="path" presetSubtype="0" accel="50000" decel="50000" fill="hold" nodeType="withEffect">
                                  <p:stCondLst>
                                    <p:cond delay="0"/>
                                  </p:stCondLst>
                                  <p:childTnLst>
                                    <p:animMotion origin="layout" path="M -2.77778E-7 3.7037E-6 L 0.03333 3.7037E-6 " pathEditMode="relative" rAng="0" ptsTypes="AA">
                                      <p:cBhvr>
                                        <p:cTn id="8" dur="5000" fill="hold"/>
                                        <p:tgtEl>
                                          <p:spTgt spid="82"/>
                                        </p:tgtEl>
                                        <p:attrNameLst>
                                          <p:attrName>ppt_x</p:attrName>
                                          <p:attrName>ppt_y</p:attrName>
                                        </p:attrNameLst>
                                      </p:cBhvr>
                                      <p:rCtr x="17" y="0"/>
                                    </p:animMotion>
                                  </p:childTnLst>
                                </p:cTn>
                              </p:par>
                              <p:par>
                                <p:cTn id="9" presetID="63" presetClass="path" presetSubtype="0" accel="50000" decel="50000" fill="hold" nodeType="withEffect">
                                  <p:stCondLst>
                                    <p:cond delay="0"/>
                                  </p:stCondLst>
                                  <p:childTnLst>
                                    <p:animMotion origin="layout" path="M -3.61111E-6 3.7037E-6 L 0.04167 3.7037E-6 " pathEditMode="relative" rAng="0" ptsTypes="AA">
                                      <p:cBhvr>
                                        <p:cTn id="10" dur="5000" fill="hold"/>
                                        <p:tgtEl>
                                          <p:spTgt spid="84"/>
                                        </p:tgtEl>
                                        <p:attrNameLst>
                                          <p:attrName>ppt_x</p:attrName>
                                          <p:attrName>ppt_y</p:attrName>
                                        </p:attrNameLst>
                                      </p:cBhvr>
                                      <p:rCtr x="21" y="0"/>
                                    </p:animMotion>
                                  </p:childTnLst>
                                </p:cTn>
                              </p:par>
                              <p:par>
                                <p:cTn id="11" presetID="63" presetClass="path" presetSubtype="0" accel="50000" decel="50000" fill="hold" nodeType="withEffect">
                                  <p:stCondLst>
                                    <p:cond delay="0"/>
                                  </p:stCondLst>
                                  <p:childTnLst>
                                    <p:animMotion origin="layout" path="M -3.61111E-6 3.7037E-6 L 0.01771 3.7037E-6 " pathEditMode="relative" rAng="0" ptsTypes="AA">
                                      <p:cBhvr>
                                        <p:cTn id="12" dur="5000" fill="hold"/>
                                        <p:tgtEl>
                                          <p:spTgt spid="85"/>
                                        </p:tgtEl>
                                        <p:attrNameLst>
                                          <p:attrName>ppt_x</p:attrName>
                                          <p:attrName>ppt_y</p:attrName>
                                        </p:attrNameLst>
                                      </p:cBhvr>
                                      <p:rCtr x="9" y="0"/>
                                    </p:animMotion>
                                  </p:childTnLst>
                                </p:cTn>
                              </p:par>
                              <p:par>
                                <p:cTn id="13" presetID="35" presetClass="path" presetSubtype="0" accel="50000" decel="50000" fill="hold" nodeType="withEffect">
                                  <p:stCondLst>
                                    <p:cond delay="0"/>
                                  </p:stCondLst>
                                  <p:childTnLst>
                                    <p:animMotion origin="layout" path="M -4.44444E-6 2.59259E-6 L -0.01718 0.00069 " pathEditMode="relative" rAng="0" ptsTypes="AA">
                                      <p:cBhvr>
                                        <p:cTn id="14" dur="5000" fill="hold"/>
                                        <p:tgtEl>
                                          <p:spTgt spid="86"/>
                                        </p:tgtEl>
                                        <p:attrNameLst>
                                          <p:attrName>ppt_x</p:attrName>
                                          <p:attrName>ppt_y</p:attrName>
                                        </p:attrNameLst>
                                      </p:cBhvr>
                                      <p:rCtr x="-9" y="0"/>
                                    </p:animMotion>
                                  </p:childTnLst>
                                </p:cTn>
                              </p:par>
                              <p:par>
                                <p:cTn id="15" presetID="63" presetClass="path" presetSubtype="0" accel="50000" decel="50000" fill="hold" nodeType="withEffect">
                                  <p:stCondLst>
                                    <p:cond delay="0"/>
                                  </p:stCondLst>
                                  <p:childTnLst>
                                    <p:animMotion origin="layout" path="M -2.77778E-7 3.7037E-6 L 0.05104 3.7037E-6 " pathEditMode="relative" rAng="0" ptsTypes="AA">
                                      <p:cBhvr>
                                        <p:cTn id="16" dur="5000" fill="hold"/>
                                        <p:tgtEl>
                                          <p:spTgt spid="87"/>
                                        </p:tgtEl>
                                        <p:attrNameLst>
                                          <p:attrName>ppt_x</p:attrName>
                                          <p:attrName>ppt_y</p:attrName>
                                        </p:attrNameLst>
                                      </p:cBhvr>
                                      <p:rCtr x="26" y="0"/>
                                    </p:animMotion>
                                  </p:childTnLst>
                                </p:cTn>
                              </p:par>
                              <p:par>
                                <p:cTn id="17" presetID="35" presetClass="path" presetSubtype="0" accel="50000" decel="50000" fill="hold" nodeType="withEffect">
                                  <p:stCondLst>
                                    <p:cond delay="0"/>
                                  </p:stCondLst>
                                  <p:childTnLst>
                                    <p:animMotion origin="layout" path="M -3.61111E-6 3.7037E-6 L -0.04895 3.7037E-6 " pathEditMode="relative" rAng="0" ptsTypes="AA">
                                      <p:cBhvr>
                                        <p:cTn id="18" dur="5000" fill="hold"/>
                                        <p:tgtEl>
                                          <p:spTgt spid="89"/>
                                        </p:tgtEl>
                                        <p:attrNameLst>
                                          <p:attrName>ppt_x</p:attrName>
                                          <p:attrName>ppt_y</p:attrName>
                                        </p:attrNameLst>
                                      </p:cBhvr>
                                      <p:rCtr x="-2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Intelligent Timer Tick Distribution</a:t>
            </a:r>
            <a:endParaRPr lang="en-US" dirty="0"/>
          </a:p>
        </p:txBody>
      </p:sp>
      <p:sp>
        <p:nvSpPr>
          <p:cNvPr id="3" name="Content Placeholder 2"/>
          <p:cNvSpPr>
            <a:spLocks noGrp="1"/>
          </p:cNvSpPr>
          <p:nvPr>
            <p:ph idx="1"/>
          </p:nvPr>
        </p:nvSpPr>
        <p:spPr/>
        <p:txBody>
          <a:bodyPr/>
          <a:lstStyle/>
          <a:p>
            <a:r>
              <a:rPr lang="en-US" dirty="0" smtClean="0"/>
              <a:t>Before, primary timer interrupt on LP 0 propagated timer to all other LPs</a:t>
            </a:r>
          </a:p>
          <a:p>
            <a:pPr lvl="1"/>
            <a:r>
              <a:rPr lang="en-US" dirty="0" smtClean="0"/>
              <a:t>LP0 timer updates system tick count and clock</a:t>
            </a:r>
          </a:p>
          <a:p>
            <a:pPr lvl="1"/>
            <a:r>
              <a:rPr lang="en-US" dirty="0" smtClean="0"/>
              <a:t>Timer interrupt for all LPs updates process and thread runtimes, checks for thread quantum end</a:t>
            </a:r>
          </a:p>
          <a:p>
            <a:pPr lvl="1"/>
            <a:r>
              <a:rPr lang="en-US" dirty="0" smtClean="0"/>
              <a:t>Even if LP was idle, it had to service interrupt</a:t>
            </a:r>
          </a:p>
          <a:p>
            <a:r>
              <a:rPr lang="en-US" dirty="0" smtClean="0"/>
              <a:t>Now, timer system propagates timer only to processors that aren’t idle </a:t>
            </a:r>
          </a:p>
          <a:p>
            <a:pPr lvl="1"/>
            <a:r>
              <a:rPr lang="en-US" dirty="0" smtClean="0"/>
              <a:t>Also called tick skipping</a:t>
            </a:r>
          </a:p>
          <a:p>
            <a:pPr lvl="1"/>
            <a:r>
              <a:rPr lang="en-US" dirty="0" smtClean="0"/>
              <a:t>Non-timer interrupts still wake LP</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961143" y="1180644"/>
            <a:ext cx="8028432" cy="4187952"/>
            <a:chOff x="917952" y="1382844"/>
            <a:chExt cx="7843284" cy="4130060"/>
          </a:xfrm>
        </p:grpSpPr>
        <p:pic>
          <p:nvPicPr>
            <p:cNvPr id="1028" name="Picture 4"/>
            <p:cNvPicPr>
              <a:picLocks noChangeAspect="1" noChangeArrowheads="1"/>
            </p:cNvPicPr>
            <p:nvPr/>
          </p:nvPicPr>
          <p:blipFill>
            <a:blip r:embed="rId3" cstate="print"/>
            <a:srcRect/>
            <a:stretch>
              <a:fillRect/>
            </a:stretch>
          </p:blipFill>
          <p:spPr bwMode="auto">
            <a:xfrm>
              <a:off x="917952" y="1382844"/>
              <a:ext cx="7843284" cy="4130060"/>
            </a:xfrm>
            <a:prstGeom prst="rect">
              <a:avLst/>
            </a:prstGeom>
            <a:noFill/>
            <a:ln w="9525">
              <a:noFill/>
              <a:miter lim="800000"/>
              <a:headEnd/>
              <a:tailEnd/>
            </a:ln>
          </p:spPr>
        </p:pic>
        <p:sp>
          <p:nvSpPr>
            <p:cNvPr id="13" name="TextBox 12"/>
            <p:cNvSpPr txBox="1"/>
            <p:nvPr/>
          </p:nvSpPr>
          <p:spPr>
            <a:xfrm>
              <a:off x="5487835" y="1490282"/>
              <a:ext cx="3142207" cy="338554"/>
            </a:xfrm>
            <a:prstGeom prst="rect">
              <a:avLst/>
            </a:prstGeom>
            <a:noFill/>
          </p:spPr>
          <p:txBody>
            <a:bodyPr wrap="none" rtlCol="0">
              <a:spAutoFit/>
            </a:bodyPr>
            <a:lstStyle/>
            <a:p>
              <a:pPr algn="l"/>
              <a:r>
                <a:rPr lang="en-US" sz="2000" i="0" dirty="0" smtClean="0">
                  <a:solidFill>
                    <a:schemeClr val="tx1"/>
                  </a:solidFill>
                </a:rPr>
                <a:t>Windows* Vista SP1</a:t>
              </a:r>
              <a:endParaRPr lang="en-US" sz="2000" i="0" dirty="0">
                <a:solidFill>
                  <a:schemeClr val="tx1"/>
                </a:solidFill>
              </a:endParaRPr>
            </a:p>
          </p:txBody>
        </p:sp>
      </p:grpSp>
      <p:grpSp>
        <p:nvGrpSpPr>
          <p:cNvPr id="27" name="Group 26"/>
          <p:cNvGrpSpPr/>
          <p:nvPr/>
        </p:nvGrpSpPr>
        <p:grpSpPr>
          <a:xfrm>
            <a:off x="961143" y="1180644"/>
            <a:ext cx="8028432" cy="4187952"/>
            <a:chOff x="953938" y="2318241"/>
            <a:chExt cx="7826628" cy="1340396"/>
          </a:xfrm>
        </p:grpSpPr>
        <p:pic>
          <p:nvPicPr>
            <p:cNvPr id="30" name="Picture 5"/>
            <p:cNvPicPr>
              <a:picLocks noChangeAspect="1" noChangeArrowheads="1"/>
            </p:cNvPicPr>
            <p:nvPr/>
          </p:nvPicPr>
          <p:blipFill>
            <a:blip r:embed="rId4" cstate="print"/>
            <a:srcRect/>
            <a:stretch>
              <a:fillRect/>
            </a:stretch>
          </p:blipFill>
          <p:spPr bwMode="auto">
            <a:xfrm>
              <a:off x="953938" y="2318241"/>
              <a:ext cx="7826628" cy="1340396"/>
            </a:xfrm>
            <a:prstGeom prst="rect">
              <a:avLst/>
            </a:prstGeom>
            <a:noFill/>
            <a:ln w="9525">
              <a:noFill/>
              <a:miter lim="800000"/>
              <a:headEnd/>
              <a:tailEnd/>
            </a:ln>
          </p:spPr>
        </p:pic>
        <p:sp>
          <p:nvSpPr>
            <p:cNvPr id="31" name="TextBox 30"/>
            <p:cNvSpPr txBox="1"/>
            <p:nvPr/>
          </p:nvSpPr>
          <p:spPr>
            <a:xfrm>
              <a:off x="5644554" y="2356163"/>
              <a:ext cx="3068469" cy="110107"/>
            </a:xfrm>
            <a:prstGeom prst="rect">
              <a:avLst/>
            </a:prstGeom>
            <a:noFill/>
          </p:spPr>
          <p:txBody>
            <a:bodyPr wrap="none" rtlCol="0">
              <a:spAutoFit/>
            </a:bodyPr>
            <a:lstStyle/>
            <a:p>
              <a:pPr algn="l"/>
              <a:r>
                <a:rPr lang="en-US" sz="2000" i="0" dirty="0" smtClean="0">
                  <a:solidFill>
                    <a:schemeClr val="tx1"/>
                  </a:solidFill>
                </a:rPr>
                <a:t>Windows* 7 Build A</a:t>
              </a:r>
              <a:endParaRPr lang="en-US" sz="2000" i="0" dirty="0">
                <a:solidFill>
                  <a:schemeClr val="tx1"/>
                </a:solidFill>
              </a:endParaRPr>
            </a:p>
          </p:txBody>
        </p:sp>
      </p:grpSp>
      <p:grpSp>
        <p:nvGrpSpPr>
          <p:cNvPr id="38" name="Group 37"/>
          <p:cNvGrpSpPr/>
          <p:nvPr/>
        </p:nvGrpSpPr>
        <p:grpSpPr>
          <a:xfrm>
            <a:off x="961143" y="1180644"/>
            <a:ext cx="8028432" cy="4187952"/>
            <a:chOff x="963673" y="3600973"/>
            <a:chExt cx="8074743" cy="1582584"/>
          </a:xfrm>
        </p:grpSpPr>
        <p:pic>
          <p:nvPicPr>
            <p:cNvPr id="39" name="Picture 6"/>
            <p:cNvPicPr>
              <a:picLocks noChangeAspect="1" noChangeArrowheads="1"/>
            </p:cNvPicPr>
            <p:nvPr/>
          </p:nvPicPr>
          <p:blipFill>
            <a:blip r:embed="rId5" cstate="print"/>
            <a:srcRect/>
            <a:stretch>
              <a:fillRect/>
            </a:stretch>
          </p:blipFill>
          <p:spPr bwMode="auto">
            <a:xfrm>
              <a:off x="963673" y="3600973"/>
              <a:ext cx="8074743" cy="1582584"/>
            </a:xfrm>
            <a:prstGeom prst="rect">
              <a:avLst/>
            </a:prstGeom>
            <a:noFill/>
            <a:ln w="9525">
              <a:noFill/>
              <a:miter lim="800000"/>
              <a:headEnd/>
              <a:tailEnd/>
            </a:ln>
          </p:spPr>
        </p:pic>
        <p:sp>
          <p:nvSpPr>
            <p:cNvPr id="40" name="TextBox 39"/>
            <p:cNvSpPr txBox="1"/>
            <p:nvPr/>
          </p:nvSpPr>
          <p:spPr>
            <a:xfrm>
              <a:off x="5628410" y="3719036"/>
              <a:ext cx="3179410" cy="127843"/>
            </a:xfrm>
            <a:prstGeom prst="rect">
              <a:avLst/>
            </a:prstGeom>
            <a:noFill/>
          </p:spPr>
          <p:txBody>
            <a:bodyPr wrap="square" rtlCol="0">
              <a:spAutoFit/>
            </a:bodyPr>
            <a:lstStyle/>
            <a:p>
              <a:pPr algn="l"/>
              <a:r>
                <a:rPr lang="en-US" sz="2000" i="0" dirty="0" smtClean="0">
                  <a:solidFill>
                    <a:schemeClr val="tx1"/>
                  </a:solidFill>
                </a:rPr>
                <a:t>Windows* 7 Build B</a:t>
              </a:r>
              <a:endParaRPr lang="en-US" sz="2000" b="0" i="0" dirty="0">
                <a:solidFill>
                  <a:schemeClr val="tx1"/>
                </a:solidFill>
              </a:endParaRPr>
            </a:p>
          </p:txBody>
        </p:sp>
      </p:grpSp>
      <p:grpSp>
        <p:nvGrpSpPr>
          <p:cNvPr id="41" name="Group 21"/>
          <p:cNvGrpSpPr/>
          <p:nvPr/>
        </p:nvGrpSpPr>
        <p:grpSpPr>
          <a:xfrm>
            <a:off x="5022102" y="1637844"/>
            <a:ext cx="3520135" cy="383065"/>
            <a:chOff x="4714507" y="522946"/>
            <a:chExt cx="3520407" cy="338554"/>
          </a:xfrm>
        </p:grpSpPr>
        <p:sp>
          <p:nvSpPr>
            <p:cNvPr id="42" name="Right Arrow 41"/>
            <p:cNvSpPr/>
            <p:nvPr/>
          </p:nvSpPr>
          <p:spPr bwMode="auto">
            <a:xfrm>
              <a:off x="4714507" y="548676"/>
              <a:ext cx="771896" cy="296883"/>
            </a:xfrm>
            <a:prstGeom prst="rightArrow">
              <a:avLst/>
            </a:prstGeom>
            <a:solidFill>
              <a:srgbClr val="FFC000"/>
            </a:solidFill>
            <a:ln w="19050" cap="flat" cmpd="sng" algn="ctr">
              <a:solidFill>
                <a:srgbClr val="292929">
                  <a:alpha val="70000"/>
                </a:srgb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400" b="1" i="1" u="none" strike="noStrike" cap="none" normalizeH="0" baseline="0" smtClean="0">
                <a:ln>
                  <a:noFill/>
                </a:ln>
                <a:solidFill>
                  <a:srgbClr val="FFC000"/>
                </a:solidFill>
                <a:effectLst/>
                <a:latin typeface="Verdana" pitchFamily="34" charset="0"/>
                <a:cs typeface="Arial" charset="0"/>
              </a:endParaRPr>
            </a:p>
          </p:txBody>
        </p:sp>
        <p:sp>
          <p:nvSpPr>
            <p:cNvPr id="43" name="TextBox 42"/>
            <p:cNvSpPr txBox="1"/>
            <p:nvPr/>
          </p:nvSpPr>
          <p:spPr>
            <a:xfrm>
              <a:off x="5539945" y="522946"/>
              <a:ext cx="2694969" cy="338554"/>
            </a:xfrm>
            <a:prstGeom prst="rect">
              <a:avLst/>
            </a:prstGeom>
            <a:noFill/>
          </p:spPr>
          <p:txBody>
            <a:bodyPr wrap="none" rtlCol="0">
              <a:spAutoFit/>
            </a:bodyPr>
            <a:lstStyle/>
            <a:p>
              <a:pPr algn="l"/>
              <a:r>
                <a:rPr lang="en-US" sz="2000" dirty="0" smtClean="0">
                  <a:solidFill>
                    <a:srgbClr val="FFC000"/>
                  </a:solidFill>
                </a:rPr>
                <a:t>Move right better</a:t>
              </a:r>
            </a:p>
          </p:txBody>
        </p:sp>
      </p:grpSp>
      <p:sp>
        <p:nvSpPr>
          <p:cNvPr id="23555" name="Title 1"/>
          <p:cNvSpPr>
            <a:spLocks noGrp="1"/>
          </p:cNvSpPr>
          <p:nvPr>
            <p:ph type="title"/>
          </p:nvPr>
        </p:nvSpPr>
        <p:spPr/>
        <p:txBody>
          <a:bodyPr/>
          <a:lstStyle/>
          <a:p>
            <a:pPr eaLnBrk="1" hangingPunct="1"/>
            <a:r>
              <a:rPr lang="en-US" dirty="0" smtClean="0"/>
              <a:t>Analysis: Length of Idle Intervals</a:t>
            </a:r>
            <a:endParaRPr lang="en-US" baseline="30000" dirty="0" smtClean="0"/>
          </a:p>
        </p:txBody>
      </p:sp>
      <p:sp>
        <p:nvSpPr>
          <p:cNvPr id="14" name="TextBox 13"/>
          <p:cNvSpPr txBox="1"/>
          <p:nvPr/>
        </p:nvSpPr>
        <p:spPr>
          <a:xfrm rot="16200000">
            <a:off x="-787884" y="3006372"/>
            <a:ext cx="2723324" cy="369332"/>
          </a:xfrm>
          <a:prstGeom prst="rect">
            <a:avLst/>
          </a:prstGeom>
          <a:noFill/>
        </p:spPr>
        <p:txBody>
          <a:bodyPr wrap="square" rtlCol="0">
            <a:spAutoFit/>
          </a:bodyPr>
          <a:lstStyle/>
          <a:p>
            <a:r>
              <a:rPr lang="en-US" sz="1800" i="0" dirty="0" smtClean="0">
                <a:solidFill>
                  <a:schemeClr val="tx1"/>
                </a:solidFill>
              </a:rPr>
              <a:t> %idle time (per core Avg.)</a:t>
            </a:r>
            <a:endParaRPr lang="en-US" sz="1800" i="0" dirty="0">
              <a:solidFill>
                <a:schemeClr val="tx1"/>
              </a:solidFill>
            </a:endParaRPr>
          </a:p>
        </p:txBody>
      </p:sp>
    </p:spTree>
    <p:extLst>
      <p:ext uri="{BB962C8B-B14F-4D97-AF65-F5344CB8AC3E}">
        <p14:creationId xmlns="" xmlns:p14="http://schemas.microsoft.com/office/powerpoint/2010/main" val="20523898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p:txBody>
          <a:bodyPr/>
          <a:lstStyle/>
          <a:p>
            <a:r>
              <a:rPr lang="en-US" dirty="0" smtClean="0">
                <a:solidFill>
                  <a:schemeClr val="accent1"/>
                </a:solidFill>
              </a:rPr>
              <a:t>Performance</a:t>
            </a:r>
          </a:p>
          <a:p>
            <a:r>
              <a:rPr lang="en-US" dirty="0" smtClean="0">
                <a:solidFill>
                  <a:schemeClr val="accent1"/>
                </a:solidFill>
              </a:rPr>
              <a:t>Power Efficiency</a:t>
            </a:r>
          </a:p>
          <a:p>
            <a:r>
              <a:rPr lang="en-US" dirty="0" smtClean="0">
                <a:solidFill>
                  <a:schemeClr val="bg2"/>
                </a:solidFill>
              </a:rPr>
              <a:t>Reliability</a:t>
            </a:r>
          </a:p>
          <a:p>
            <a:r>
              <a:rPr lang="en-US" dirty="0" smtClean="0">
                <a:solidFill>
                  <a:schemeClr val="accent1"/>
                </a:solidFill>
              </a:rPr>
              <a:t>Security</a:t>
            </a:r>
          </a:p>
          <a:p>
            <a:r>
              <a:rPr lang="en-US" dirty="0" smtClean="0">
                <a:solidFill>
                  <a:schemeClr val="accent1"/>
                </a:solidFill>
              </a:rPr>
              <a:t>Native VHD</a:t>
            </a:r>
          </a:p>
          <a:p>
            <a:r>
              <a:rPr lang="en-US" dirty="0" smtClean="0">
                <a:solidFill>
                  <a:schemeClr val="accent1"/>
                </a:solidFill>
              </a:rPr>
              <a:t>Scalability</a:t>
            </a:r>
          </a:p>
          <a:p>
            <a:endParaRPr lang="en-US" dirty="0" smtClean="0"/>
          </a:p>
          <a:p>
            <a:endParaRPr lang="en-US" dirty="0" smtClean="0"/>
          </a:p>
        </p:txBody>
      </p:sp>
    </p:spTree>
    <p:extLst>
      <p:ext uri="{BB962C8B-B14F-4D97-AF65-F5344CB8AC3E}">
        <p14:creationId xmlns="" xmlns:p14="http://schemas.microsoft.com/office/powerpoint/2010/main" val="101938900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Fault Tolerant Heap (FTH)</a:t>
            </a:r>
            <a:endParaRPr lang="en-US" dirty="0"/>
          </a:p>
        </p:txBody>
      </p:sp>
      <p:sp>
        <p:nvSpPr>
          <p:cNvPr id="3" name="Content Placeholder 2"/>
          <p:cNvSpPr>
            <a:spLocks noGrp="1"/>
          </p:cNvSpPr>
          <p:nvPr>
            <p:ph idx="1"/>
          </p:nvPr>
        </p:nvSpPr>
        <p:spPr/>
        <p:txBody>
          <a:bodyPr/>
          <a:lstStyle/>
          <a:p>
            <a:r>
              <a:rPr lang="en-US" smtClean="0"/>
              <a:t>Heap corruption is a major cause of unreliability</a:t>
            </a:r>
          </a:p>
          <a:p>
            <a:pPr lvl="1"/>
            <a:r>
              <a:rPr lang="en-US" smtClean="0"/>
              <a:t>15% of all user-mode crashes</a:t>
            </a:r>
          </a:p>
          <a:p>
            <a:pPr lvl="1"/>
            <a:r>
              <a:rPr lang="en-US" smtClean="0"/>
              <a:t>30% of user-mode crashes during shutdown</a:t>
            </a:r>
          </a:p>
          <a:p>
            <a:pPr lvl="1"/>
            <a:r>
              <a:rPr lang="en-US" smtClean="0"/>
              <a:t>Very difficult to analyze and fix</a:t>
            </a:r>
          </a:p>
          <a:p>
            <a:r>
              <a:rPr lang="en-US" smtClean="0"/>
              <a:t>FTH reduces impact of heap misuse</a:t>
            </a:r>
          </a:p>
          <a:p>
            <a:pPr lvl="1"/>
            <a:r>
              <a:rPr lang="en-US" smtClean="0"/>
              <a:t>Monitors for heap corruption crashes</a:t>
            </a:r>
          </a:p>
          <a:p>
            <a:pPr lvl="1"/>
            <a:r>
              <a:rPr lang="en-US" smtClean="0"/>
              <a:t>Applies mitigations dynamically</a:t>
            </a:r>
          </a:p>
          <a:p>
            <a:pPr lvl="1"/>
            <a:r>
              <a:rPr lang="en-US" smtClean="0"/>
              <a:t>Removes mitigation if unsuccessful</a:t>
            </a:r>
          </a:p>
          <a:p>
            <a:pPr lvl="1"/>
            <a:r>
              <a:rPr lang="en-US" smtClean="0"/>
              <a:t>Returns debug information for use by ISVs</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FTH Activation and Operation</a:t>
            </a:r>
            <a:endParaRPr lang="en-US" dirty="0"/>
          </a:p>
        </p:txBody>
      </p:sp>
      <p:sp>
        <p:nvSpPr>
          <p:cNvPr id="3" name="Content Placeholder 2"/>
          <p:cNvSpPr>
            <a:spLocks noGrp="1"/>
          </p:cNvSpPr>
          <p:nvPr>
            <p:ph idx="1"/>
          </p:nvPr>
        </p:nvSpPr>
        <p:spPr>
          <a:xfrm>
            <a:off x="381000" y="990600"/>
            <a:ext cx="8382000" cy="4231928"/>
          </a:xfrm>
        </p:spPr>
        <p:txBody>
          <a:bodyPr/>
          <a:lstStyle/>
          <a:p>
            <a:r>
              <a:rPr lang="en-US" sz="2800" dirty="0" smtClean="0"/>
              <a:t>After a process crash, FTH starts watching for additional crashes</a:t>
            </a:r>
          </a:p>
          <a:p>
            <a:pPr lvl="1"/>
            <a:r>
              <a:rPr lang="en-US" sz="2400" dirty="0" smtClean="0"/>
              <a:t>If process crashes four times in the next hour in Ntdll.dll, FTH applies </a:t>
            </a:r>
            <a:r>
              <a:rPr lang="en-US" sz="2400" dirty="0" err="1" smtClean="0"/>
              <a:t>appcompat</a:t>
            </a:r>
            <a:r>
              <a:rPr lang="en-US" sz="2400" dirty="0" smtClean="0"/>
              <a:t> shim</a:t>
            </a:r>
          </a:p>
          <a:p>
            <a:pPr lvl="1"/>
            <a:r>
              <a:rPr lang="en-US" sz="2400" dirty="0" smtClean="0"/>
              <a:t>Once shim applies, shim assigned weight and FTH monitors for successful mitigations</a:t>
            </a:r>
          </a:p>
          <a:p>
            <a:pPr lvl="2"/>
            <a:r>
              <a:rPr lang="en-US" sz="2000" dirty="0" smtClean="0"/>
              <a:t>If process crashes or mitigations not applied, shim weight reduced</a:t>
            </a:r>
          </a:p>
          <a:p>
            <a:pPr lvl="2"/>
            <a:r>
              <a:rPr lang="en-US" sz="2000" dirty="0" smtClean="0"/>
              <a:t>If process survives and mitigation applied, shim weight increased</a:t>
            </a:r>
          </a:p>
          <a:p>
            <a:pPr lvl="2"/>
            <a:r>
              <a:rPr lang="en-US" sz="2000" dirty="0" smtClean="0"/>
              <a:t>If shim weight goes below zero, shim removed</a:t>
            </a:r>
          </a:p>
          <a:p>
            <a:r>
              <a:rPr lang="en-US" sz="2800" dirty="0" smtClean="0"/>
              <a:t>FTH shim operation:</a:t>
            </a:r>
          </a:p>
          <a:p>
            <a:pPr lvl="1"/>
            <a:r>
              <a:rPr lang="en-US" sz="2400" dirty="0" smtClean="0"/>
              <a:t>Validates all heap operations using native heap</a:t>
            </a:r>
          </a:p>
          <a:p>
            <a:pPr lvl="1"/>
            <a:r>
              <a:rPr lang="en-US" sz="2400" dirty="0" smtClean="0"/>
              <a:t>Keeps 4MB of freed buffers to mitigate double-frees</a:t>
            </a:r>
          </a:p>
          <a:p>
            <a:pPr lvl="1"/>
            <a:r>
              <a:rPr lang="en-US" sz="2400" dirty="0" smtClean="0"/>
              <a:t>Pads allocations &lt; 4096-8 bytes by 8 bytes</a:t>
            </a:r>
            <a:endParaRPr lang="en-US" sz="24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 Reflection</a:t>
            </a:r>
            <a:endParaRPr lang="en-US" dirty="0"/>
          </a:p>
        </p:txBody>
      </p:sp>
      <p:sp>
        <p:nvSpPr>
          <p:cNvPr id="3" name="Content Placeholder 2"/>
          <p:cNvSpPr>
            <a:spLocks noGrp="1"/>
          </p:cNvSpPr>
          <p:nvPr>
            <p:ph idx="1"/>
          </p:nvPr>
        </p:nvSpPr>
        <p:spPr/>
        <p:txBody>
          <a:bodyPr/>
          <a:lstStyle/>
          <a:p>
            <a:r>
              <a:rPr lang="en-US" sz="2800" dirty="0" smtClean="0"/>
              <a:t>Problem: want to capture dumps of processes that appear hung or that have leaked memory</a:t>
            </a:r>
          </a:p>
          <a:p>
            <a:pPr lvl="1"/>
            <a:r>
              <a:rPr lang="en-US" sz="2400" dirty="0" smtClean="0"/>
              <a:t>Don’t want to terminate process</a:t>
            </a:r>
          </a:p>
          <a:p>
            <a:pPr lvl="1"/>
            <a:r>
              <a:rPr lang="en-US" sz="2400" dirty="0" smtClean="0"/>
              <a:t>Don’t want to suspend process for lengthy dump operation</a:t>
            </a:r>
          </a:p>
          <a:p>
            <a:pPr lvl="1"/>
            <a:r>
              <a:rPr lang="en-US" sz="2400" dirty="0" smtClean="0"/>
              <a:t>Don’t want to scan device memory</a:t>
            </a:r>
          </a:p>
          <a:p>
            <a:r>
              <a:rPr lang="en-US" sz="2800" dirty="0" smtClean="0"/>
              <a:t>Process Reflection creates clone of process for dump and analysis</a:t>
            </a:r>
          </a:p>
          <a:p>
            <a:pPr lvl="1"/>
            <a:r>
              <a:rPr lang="en-US" sz="2400" dirty="0" smtClean="0"/>
              <a:t>Modeled on native fork() support</a:t>
            </a:r>
          </a:p>
          <a:p>
            <a:pPr lvl="1"/>
            <a:r>
              <a:rPr lang="en-US" sz="2400" dirty="0" smtClean="0"/>
              <a:t>Makes copy that’s safe to memory scan</a:t>
            </a:r>
          </a:p>
          <a:p>
            <a:pPr lvl="1"/>
            <a:r>
              <a:rPr lang="en-US" sz="2400" dirty="0" smtClean="0"/>
              <a:t>Used by leak detection diagnostic</a:t>
            </a:r>
          </a:p>
          <a:p>
            <a:pPr lvl="1"/>
            <a:r>
              <a:rPr lang="en-US" sz="2400" dirty="0" smtClean="0"/>
              <a:t>Used by cross-process hang detection diagnostic</a:t>
            </a:r>
            <a:endParaRPr lang="en-US" sz="2400"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p:txBody>
          <a:bodyPr/>
          <a:lstStyle/>
          <a:p>
            <a:r>
              <a:rPr lang="en-US" dirty="0" smtClean="0">
                <a:solidFill>
                  <a:schemeClr val="accent1"/>
                </a:solidFill>
              </a:rPr>
              <a:t>Performance</a:t>
            </a:r>
          </a:p>
          <a:p>
            <a:r>
              <a:rPr lang="en-US" dirty="0" smtClean="0">
                <a:solidFill>
                  <a:schemeClr val="accent1"/>
                </a:solidFill>
              </a:rPr>
              <a:t>Power Efficiency</a:t>
            </a:r>
          </a:p>
          <a:p>
            <a:r>
              <a:rPr lang="en-US" dirty="0" smtClean="0">
                <a:solidFill>
                  <a:schemeClr val="accent1"/>
                </a:solidFill>
              </a:rPr>
              <a:t>Reliability</a:t>
            </a:r>
          </a:p>
          <a:p>
            <a:r>
              <a:rPr lang="en-US" dirty="0" smtClean="0">
                <a:solidFill>
                  <a:schemeClr val="bg2"/>
                </a:solidFill>
              </a:rPr>
              <a:t>Security</a:t>
            </a:r>
          </a:p>
          <a:p>
            <a:r>
              <a:rPr lang="en-US" dirty="0" smtClean="0">
                <a:solidFill>
                  <a:schemeClr val="accent1"/>
                </a:solidFill>
              </a:rPr>
              <a:t>Native VHD</a:t>
            </a:r>
          </a:p>
          <a:p>
            <a:r>
              <a:rPr lang="en-US" dirty="0" smtClean="0">
                <a:solidFill>
                  <a:schemeClr val="accent1"/>
                </a:solidFill>
              </a:rPr>
              <a:t>Scalability</a:t>
            </a:r>
          </a:p>
          <a:p>
            <a:endParaRPr lang="en-US" dirty="0" smtClean="0"/>
          </a:p>
          <a:p>
            <a:endParaRPr lang="en-US" dirty="0" smtClean="0"/>
          </a:p>
        </p:txBody>
      </p:sp>
    </p:spTree>
    <p:extLst>
      <p:ext uri="{BB962C8B-B14F-4D97-AF65-F5344CB8AC3E}">
        <p14:creationId xmlns="" xmlns:p14="http://schemas.microsoft.com/office/powerpoint/2010/main" val="101938900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Virtual Accounts</a:t>
            </a:r>
            <a:endParaRPr lang="en-US" dirty="0"/>
          </a:p>
        </p:txBody>
      </p:sp>
      <p:sp>
        <p:nvSpPr>
          <p:cNvPr id="3" name="Content Placeholder 2"/>
          <p:cNvSpPr>
            <a:spLocks noGrp="1"/>
          </p:cNvSpPr>
          <p:nvPr>
            <p:ph idx="1"/>
          </p:nvPr>
        </p:nvSpPr>
        <p:spPr/>
        <p:txBody>
          <a:bodyPr/>
          <a:lstStyle/>
          <a:p>
            <a:r>
              <a:rPr lang="en-US" sz="2400" dirty="0" smtClean="0"/>
              <a:t>Want better isolation than existing service accounts</a:t>
            </a:r>
          </a:p>
          <a:p>
            <a:pPr lvl="1"/>
            <a:r>
              <a:rPr lang="en-US" sz="2000" dirty="0" smtClean="0"/>
              <a:t>Don’t want to manage passwords</a:t>
            </a:r>
          </a:p>
          <a:p>
            <a:r>
              <a:rPr lang="en-US" sz="2400" dirty="0" smtClean="0"/>
              <a:t>Virtual accounts are like service accounts:</a:t>
            </a:r>
          </a:p>
          <a:p>
            <a:pPr lvl="1"/>
            <a:r>
              <a:rPr lang="en-US" sz="2000" dirty="0" smtClean="0"/>
              <a:t>Process runs with virtual SID as principal</a:t>
            </a:r>
          </a:p>
          <a:p>
            <a:pPr lvl="2"/>
            <a:r>
              <a:rPr lang="en-US" sz="1800" dirty="0" smtClean="0"/>
              <a:t>Can ACL objects to that SID</a:t>
            </a:r>
          </a:p>
          <a:p>
            <a:pPr lvl="1"/>
            <a:r>
              <a:rPr lang="en-US" sz="2000" dirty="0" smtClean="0"/>
              <a:t>System-managed password</a:t>
            </a:r>
          </a:p>
          <a:p>
            <a:pPr lvl="1"/>
            <a:r>
              <a:rPr lang="en-US" sz="2000" dirty="0" smtClean="0"/>
              <a:t>Show up as computer account when accessing network</a:t>
            </a:r>
          </a:p>
          <a:p>
            <a:r>
              <a:rPr lang="en-US" sz="2400" dirty="0" smtClean="0"/>
              <a:t>Services can specify a virtual account</a:t>
            </a:r>
          </a:p>
          <a:p>
            <a:pPr lvl="1"/>
            <a:r>
              <a:rPr lang="en-US" sz="2000" dirty="0" smtClean="0"/>
              <a:t>Account name must be “NT SERVICE\&lt;service&gt;”</a:t>
            </a:r>
          </a:p>
          <a:p>
            <a:pPr lvl="2"/>
            <a:r>
              <a:rPr lang="en-US" sz="1800" dirty="0" smtClean="0"/>
              <a:t>Service control manager verifies that service name matches account name </a:t>
            </a:r>
          </a:p>
          <a:p>
            <a:pPr lvl="1"/>
            <a:r>
              <a:rPr lang="en-US" sz="2000" dirty="0" smtClean="0"/>
              <a:t>Service control manager creates a user profile for the account</a:t>
            </a:r>
          </a:p>
          <a:p>
            <a:r>
              <a:rPr lang="en-US" sz="2400" dirty="0" smtClean="0"/>
              <a:t>Also used by IIS app pool and SQL Server</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Managed Service Accounts</a:t>
            </a:r>
            <a:endParaRPr lang="en-US" dirty="0"/>
          </a:p>
        </p:txBody>
      </p:sp>
      <p:sp>
        <p:nvSpPr>
          <p:cNvPr id="3" name="Content Placeholder 2"/>
          <p:cNvSpPr>
            <a:spLocks noGrp="1"/>
          </p:cNvSpPr>
          <p:nvPr>
            <p:ph idx="1"/>
          </p:nvPr>
        </p:nvSpPr>
        <p:spPr/>
        <p:txBody>
          <a:bodyPr/>
          <a:lstStyle/>
          <a:p>
            <a:r>
              <a:rPr lang="en-US" sz="2400" dirty="0" smtClean="0"/>
              <a:t>Services sometimes require network identity e.g. SQL, IIS</a:t>
            </a:r>
          </a:p>
          <a:p>
            <a:r>
              <a:rPr lang="en-US" sz="2400" dirty="0" smtClean="0"/>
              <a:t>Before, domain account was only option</a:t>
            </a:r>
          </a:p>
          <a:p>
            <a:pPr lvl="1"/>
            <a:r>
              <a:rPr lang="en-US" sz="2000" dirty="0" smtClean="0"/>
              <a:t>Required administrator to manage password and Service Principal Names (SPN)</a:t>
            </a:r>
          </a:p>
          <a:p>
            <a:pPr lvl="1"/>
            <a:r>
              <a:rPr lang="en-US" sz="2000" dirty="0" smtClean="0"/>
              <a:t>Management could cause outage while clients updated to </a:t>
            </a:r>
            <a:br>
              <a:rPr lang="en-US" sz="2000" dirty="0" smtClean="0"/>
            </a:br>
            <a:r>
              <a:rPr lang="en-US" sz="2000" dirty="0" smtClean="0"/>
              <a:t>use new password</a:t>
            </a:r>
          </a:p>
          <a:p>
            <a:r>
              <a:rPr lang="en-US" sz="2400" dirty="0" smtClean="0"/>
              <a:t>Windows Server 2008 R2 Active Directory introduces Managed Service Accounts (MSA)</a:t>
            </a:r>
          </a:p>
          <a:p>
            <a:pPr lvl="1"/>
            <a:r>
              <a:rPr lang="en-US" sz="2000" dirty="0" smtClean="0"/>
              <a:t>New AD class</a:t>
            </a:r>
          </a:p>
          <a:p>
            <a:pPr lvl="1"/>
            <a:r>
              <a:rPr lang="en-US" sz="2000" dirty="0" smtClean="0"/>
              <a:t>Password and SPN automatically managed by AD like </a:t>
            </a:r>
            <a:br>
              <a:rPr lang="en-US" sz="2000" dirty="0" smtClean="0"/>
            </a:br>
            <a:r>
              <a:rPr lang="en-US" sz="2000" dirty="0" smtClean="0"/>
              <a:t>computer accounts</a:t>
            </a:r>
          </a:p>
          <a:p>
            <a:pPr lvl="1"/>
            <a:r>
              <a:rPr lang="en-US" sz="2000" dirty="0" smtClean="0"/>
              <a:t>Configured via </a:t>
            </a:r>
            <a:r>
              <a:rPr lang="en-US" sz="2000" dirty="0" err="1" smtClean="0"/>
              <a:t>PowerShell</a:t>
            </a:r>
            <a:r>
              <a:rPr lang="en-US" sz="2000" dirty="0" smtClean="0"/>
              <a:t> scripts</a:t>
            </a:r>
          </a:p>
          <a:p>
            <a:pPr lvl="1"/>
            <a:r>
              <a:rPr lang="en-US" sz="2000" dirty="0" smtClean="0"/>
              <a:t>Limitation: can be assigned to one system only</a:t>
            </a:r>
            <a:endParaRPr lang="en-US" sz="2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About Me</a:t>
            </a:r>
          </a:p>
        </p:txBody>
      </p:sp>
      <p:sp>
        <p:nvSpPr>
          <p:cNvPr id="7171" name="Rectangle 3"/>
          <p:cNvSpPr>
            <a:spLocks noGrp="1" noChangeArrowheads="1"/>
          </p:cNvSpPr>
          <p:nvPr>
            <p:ph idx="1"/>
          </p:nvPr>
        </p:nvSpPr>
        <p:spPr/>
        <p:txBody>
          <a:bodyPr/>
          <a:lstStyle/>
          <a:p>
            <a:r>
              <a:rPr lang="en-US" sz="2400" dirty="0" smtClean="0"/>
              <a:t>Technical Fellow, Microsoft</a:t>
            </a:r>
          </a:p>
          <a:p>
            <a:r>
              <a:rPr lang="en-US" sz="2400" dirty="0" smtClean="0"/>
              <a:t>Co-founder and Chief Software </a:t>
            </a:r>
            <a:br>
              <a:rPr lang="en-US" sz="2400" dirty="0" smtClean="0"/>
            </a:br>
            <a:r>
              <a:rPr lang="en-US" sz="2400" dirty="0" smtClean="0"/>
              <a:t>Architect of </a:t>
            </a:r>
            <a:r>
              <a:rPr lang="en-US" sz="2400" dirty="0" err="1" smtClean="0"/>
              <a:t>Winternals</a:t>
            </a:r>
            <a:r>
              <a:rPr lang="en-US" sz="2400" dirty="0" smtClean="0"/>
              <a:t> Software </a:t>
            </a:r>
          </a:p>
          <a:p>
            <a:r>
              <a:rPr lang="en-US" sz="2400" dirty="0" smtClean="0"/>
              <a:t>Co-author of Windows Internals 4th and 5th </a:t>
            </a:r>
            <a:br>
              <a:rPr lang="en-US" sz="2400" dirty="0" smtClean="0"/>
            </a:br>
            <a:r>
              <a:rPr lang="en-US" sz="2400" dirty="0" smtClean="0"/>
              <a:t>Edition and Inside Windows 2000 3rd Edition </a:t>
            </a:r>
            <a:br>
              <a:rPr lang="en-US" sz="2400" dirty="0" smtClean="0"/>
            </a:br>
            <a:r>
              <a:rPr lang="en-US" sz="2400" dirty="0" smtClean="0"/>
              <a:t>with David Solomon</a:t>
            </a:r>
          </a:p>
          <a:p>
            <a:r>
              <a:rPr lang="en-US" sz="2400" dirty="0" smtClean="0"/>
              <a:t>Author of TechNet </a:t>
            </a:r>
            <a:r>
              <a:rPr lang="en-US" sz="2400" dirty="0" err="1" smtClean="0"/>
              <a:t>Sysinternals</a:t>
            </a:r>
            <a:endParaRPr lang="en-US" sz="2400" dirty="0" smtClean="0"/>
          </a:p>
          <a:p>
            <a:pPr lvl="1"/>
            <a:r>
              <a:rPr lang="en-US" sz="2000" dirty="0" smtClean="0"/>
              <a:t>Home of blog and forums</a:t>
            </a:r>
          </a:p>
          <a:p>
            <a:r>
              <a:rPr lang="en-US" sz="2400" dirty="0" smtClean="0"/>
              <a:t>Contributing Editor TechNet Magazine, </a:t>
            </a:r>
            <a:br>
              <a:rPr lang="en-US" sz="2400" dirty="0" smtClean="0"/>
            </a:br>
            <a:r>
              <a:rPr lang="en-US" sz="2400" dirty="0" smtClean="0"/>
              <a:t>Windows IT Pro Magazine</a:t>
            </a:r>
          </a:p>
          <a:p>
            <a:r>
              <a:rPr lang="en-US" sz="2400" dirty="0" smtClean="0"/>
              <a:t>Ph.D. in Computer Engineering</a:t>
            </a:r>
          </a:p>
        </p:txBody>
      </p:sp>
      <p:pic>
        <p:nvPicPr>
          <p:cNvPr id="7174" name="Picture 6" descr="Inside Windows 2000"/>
          <p:cNvPicPr>
            <a:picLocks noChangeAspect="1" noChangeArrowheads="1"/>
          </p:cNvPicPr>
          <p:nvPr/>
        </p:nvPicPr>
        <p:blipFill>
          <a:blip r:embed="rId3" cstate="print"/>
          <a:srcRect/>
          <a:stretch>
            <a:fillRect/>
          </a:stretch>
        </p:blipFill>
        <p:spPr bwMode="auto">
          <a:xfrm>
            <a:off x="6784084" y="445175"/>
            <a:ext cx="1236662" cy="1665287"/>
          </a:xfrm>
          <a:prstGeom prst="rect">
            <a:avLst/>
          </a:prstGeom>
          <a:noFill/>
          <a:ln w="9525">
            <a:noFill/>
            <a:miter lim="800000"/>
            <a:headEnd/>
            <a:tailEnd/>
          </a:ln>
        </p:spPr>
      </p:pic>
      <p:pic>
        <p:nvPicPr>
          <p:cNvPr id="7172" name="Picture 4" descr="cover"/>
          <p:cNvPicPr>
            <a:picLocks noChangeAspect="1" noChangeArrowheads="1"/>
          </p:cNvPicPr>
          <p:nvPr/>
        </p:nvPicPr>
        <p:blipFill>
          <a:blip r:embed="rId4" cstate="print"/>
          <a:srcRect/>
          <a:stretch>
            <a:fillRect/>
          </a:stretch>
        </p:blipFill>
        <p:spPr bwMode="auto">
          <a:xfrm>
            <a:off x="7414387" y="1882775"/>
            <a:ext cx="1293812" cy="1576388"/>
          </a:xfrm>
          <a:prstGeom prst="rect">
            <a:avLst/>
          </a:prstGeom>
          <a:noFill/>
          <a:ln w="9525">
            <a:noFill/>
            <a:miter lim="800000"/>
            <a:headEnd/>
            <a:tailEnd/>
          </a:ln>
        </p:spPr>
      </p:pic>
      <p:pic>
        <p:nvPicPr>
          <p:cNvPr id="1026" name="Picture 2" descr="C:\Book\5thEd\Cover.tiff"/>
          <p:cNvPicPr>
            <a:picLocks noChangeAspect="1" noChangeArrowheads="1"/>
          </p:cNvPicPr>
          <p:nvPr/>
        </p:nvPicPr>
        <p:blipFill>
          <a:blip r:embed="rId5" cstate="print"/>
          <a:srcRect/>
          <a:stretch>
            <a:fillRect/>
          </a:stretch>
        </p:blipFill>
        <p:spPr bwMode="auto">
          <a:xfrm>
            <a:off x="6600063" y="3371849"/>
            <a:ext cx="1915287" cy="2335715"/>
          </a:xfrm>
          <a:prstGeom prst="rect">
            <a:avLst/>
          </a:prstGeom>
          <a:noFill/>
          <a:ln>
            <a:solidFill>
              <a:schemeClr val="accent5">
                <a:lumMod val="75000"/>
              </a:schemeClr>
            </a:solidFill>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BitLocker</a:t>
            </a:r>
            <a:endParaRPr lang="en-US" dirty="0"/>
          </a:p>
        </p:txBody>
      </p:sp>
      <p:sp>
        <p:nvSpPr>
          <p:cNvPr id="3" name="Content Placeholder 2"/>
          <p:cNvSpPr>
            <a:spLocks noGrp="1"/>
          </p:cNvSpPr>
          <p:nvPr>
            <p:ph idx="1"/>
          </p:nvPr>
        </p:nvSpPr>
        <p:spPr/>
        <p:txBody>
          <a:bodyPr/>
          <a:lstStyle/>
          <a:p>
            <a:r>
              <a:rPr lang="en-US" dirty="0" smtClean="0"/>
              <a:t>Vista introduced </a:t>
            </a:r>
            <a:r>
              <a:rPr lang="en-US" dirty="0" err="1" smtClean="0"/>
              <a:t>BitLocker</a:t>
            </a:r>
            <a:r>
              <a:rPr lang="en-US" dirty="0" smtClean="0"/>
              <a:t> Drive Encryption</a:t>
            </a:r>
          </a:p>
          <a:p>
            <a:pPr lvl="1"/>
            <a:r>
              <a:rPr lang="en-US" dirty="0" smtClean="0"/>
              <a:t>Encrypts fixed volumes</a:t>
            </a:r>
          </a:p>
          <a:p>
            <a:pPr lvl="1"/>
            <a:r>
              <a:rPr lang="en-US" dirty="0" smtClean="0"/>
              <a:t>Multiple ways to store key:</a:t>
            </a:r>
          </a:p>
          <a:p>
            <a:pPr lvl="2"/>
            <a:r>
              <a:rPr lang="en-US" dirty="0" smtClean="0"/>
              <a:t>TPM, PIN, USB key, multi-factor</a:t>
            </a:r>
          </a:p>
          <a:p>
            <a:pPr lvl="1"/>
            <a:r>
              <a:rPr lang="en-US" dirty="0" smtClean="0"/>
              <a:t>Uses a volume filter driver so that encryption is transparent to system</a:t>
            </a:r>
          </a:p>
          <a:p>
            <a:r>
              <a:rPr lang="en-US" dirty="0" smtClean="0"/>
              <a:t>Windows now </a:t>
            </a:r>
            <a:r>
              <a:rPr lang="en-US" dirty="0" err="1" smtClean="0"/>
              <a:t>BitLocker</a:t>
            </a:r>
            <a:r>
              <a:rPr lang="en-US" dirty="0" smtClean="0"/>
              <a:t> ready</a:t>
            </a:r>
          </a:p>
          <a:p>
            <a:pPr lvl="1"/>
            <a:r>
              <a:rPr lang="en-US" dirty="0" smtClean="0"/>
              <a:t>Always creates hidden system partition</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BitLocker-to-Go</a:t>
            </a:r>
            <a:endParaRPr lang="en-US" dirty="0"/>
          </a:p>
        </p:txBody>
      </p:sp>
      <p:sp>
        <p:nvSpPr>
          <p:cNvPr id="3" name="Content Placeholder 2"/>
          <p:cNvSpPr>
            <a:spLocks noGrp="1"/>
          </p:cNvSpPr>
          <p:nvPr>
            <p:ph idx="1"/>
          </p:nvPr>
        </p:nvSpPr>
        <p:spPr/>
        <p:txBody>
          <a:bodyPr/>
          <a:lstStyle/>
          <a:p>
            <a:r>
              <a:rPr lang="en-US" dirty="0" smtClean="0"/>
              <a:t>Windows 7 adds support for removable media</a:t>
            </a:r>
          </a:p>
          <a:p>
            <a:pPr lvl="1"/>
            <a:r>
              <a:rPr lang="en-US" dirty="0" smtClean="0"/>
              <a:t>Key is protected by password or smartcard</a:t>
            </a:r>
          </a:p>
          <a:p>
            <a:pPr lvl="1"/>
            <a:r>
              <a:rPr lang="en-US" dirty="0" smtClean="0"/>
              <a:t>Virtual FAT volume with drive decrypting utility makes volume accessible down level</a:t>
            </a:r>
          </a:p>
          <a:p>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BitLocker-to-Go Format</a:t>
            </a:r>
            <a:endParaRPr lang="en-US" dirty="0"/>
          </a:p>
        </p:txBody>
      </p:sp>
      <p:graphicFrame>
        <p:nvGraphicFramePr>
          <p:cNvPr id="2050" name="Object 2"/>
          <p:cNvGraphicFramePr>
            <a:graphicFrameLocks noChangeAspect="1"/>
          </p:cNvGraphicFramePr>
          <p:nvPr/>
        </p:nvGraphicFramePr>
        <p:xfrm>
          <a:off x="3430588" y="3160713"/>
          <a:ext cx="5156200" cy="3536950"/>
        </p:xfrm>
        <a:graphic>
          <a:graphicData uri="http://schemas.openxmlformats.org/presentationml/2006/ole">
            <p:oleObj spid="_x0000_s1080" name="Visio" r:id="rId4" imgW="6149571" imgH="4222690" progId="">
              <p:embed/>
            </p:oleObj>
          </a:graphicData>
        </a:graphic>
      </p:graphicFrame>
      <p:pic>
        <p:nvPicPr>
          <p:cNvPr id="2051" name="Picture 3"/>
          <p:cNvPicPr>
            <a:picLocks noChangeAspect="1" noChangeArrowheads="1"/>
          </p:cNvPicPr>
          <p:nvPr/>
        </p:nvPicPr>
        <p:blipFill>
          <a:blip r:embed="rId5" cstate="print"/>
          <a:srcRect/>
          <a:stretch>
            <a:fillRect/>
          </a:stretch>
        </p:blipFill>
        <p:spPr bwMode="auto">
          <a:xfrm>
            <a:off x="398963" y="987922"/>
            <a:ext cx="5191125" cy="2133600"/>
          </a:xfrm>
          <a:prstGeom prst="rect">
            <a:avLst/>
          </a:prstGeom>
          <a:noFill/>
          <a:ln w="9525">
            <a:noFill/>
            <a:miter lim="800000"/>
            <a:headEnd/>
            <a:tailEnd/>
          </a:ln>
          <a:effectLst/>
        </p:spPr>
      </p:pic>
      <p:cxnSp>
        <p:nvCxnSpPr>
          <p:cNvPr id="7" name="Straight Arrow Connector 6"/>
          <p:cNvCxnSpPr/>
          <p:nvPr/>
        </p:nvCxnSpPr>
        <p:spPr>
          <a:xfrm rot="10800000">
            <a:off x="2577432" y="3138907"/>
            <a:ext cx="2283326" cy="1545388"/>
          </a:xfrm>
          <a:prstGeom prst="straightConnector1">
            <a:avLst/>
          </a:prstGeom>
          <a:ln w="28575">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90550" y="3209925"/>
            <a:ext cx="4100033"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View on Down-Level System</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p:txBody>
          <a:bodyPr/>
          <a:lstStyle/>
          <a:p>
            <a:r>
              <a:rPr lang="en-US" dirty="0" smtClean="0">
                <a:solidFill>
                  <a:schemeClr val="accent1"/>
                </a:solidFill>
              </a:rPr>
              <a:t>Performance</a:t>
            </a:r>
          </a:p>
          <a:p>
            <a:r>
              <a:rPr lang="en-US" dirty="0" smtClean="0">
                <a:solidFill>
                  <a:schemeClr val="accent1"/>
                </a:solidFill>
              </a:rPr>
              <a:t>Power Efficiency</a:t>
            </a:r>
          </a:p>
          <a:p>
            <a:r>
              <a:rPr lang="en-US" dirty="0" smtClean="0">
                <a:solidFill>
                  <a:schemeClr val="accent1"/>
                </a:solidFill>
              </a:rPr>
              <a:t>Reliability</a:t>
            </a:r>
          </a:p>
          <a:p>
            <a:r>
              <a:rPr lang="en-US" dirty="0" smtClean="0">
                <a:solidFill>
                  <a:schemeClr val="accent1"/>
                </a:solidFill>
              </a:rPr>
              <a:t>Security</a:t>
            </a:r>
          </a:p>
          <a:p>
            <a:r>
              <a:rPr lang="en-US" dirty="0" smtClean="0">
                <a:solidFill>
                  <a:schemeClr val="bg2"/>
                </a:solidFill>
              </a:rPr>
              <a:t>Native VHD</a:t>
            </a:r>
          </a:p>
          <a:p>
            <a:r>
              <a:rPr lang="en-US" dirty="0" smtClean="0">
                <a:solidFill>
                  <a:schemeClr val="accent1"/>
                </a:solidFill>
              </a:rPr>
              <a:t>Scalability</a:t>
            </a:r>
          </a:p>
          <a:p>
            <a:endParaRPr lang="en-US" dirty="0" smtClean="0"/>
          </a:p>
          <a:p>
            <a:endParaRPr lang="en-US" dirty="0" smtClean="0"/>
          </a:p>
        </p:txBody>
      </p:sp>
    </p:spTree>
    <p:extLst>
      <p:ext uri="{BB962C8B-B14F-4D97-AF65-F5344CB8AC3E}">
        <p14:creationId xmlns="" xmlns:p14="http://schemas.microsoft.com/office/powerpoint/2010/main" val="101938900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Native VHD Support</a:t>
            </a:r>
            <a:endParaRPr lang="en-US" dirty="0"/>
          </a:p>
        </p:txBody>
      </p:sp>
      <p:sp>
        <p:nvSpPr>
          <p:cNvPr id="3" name="Content Placeholder 2"/>
          <p:cNvSpPr>
            <a:spLocks noGrp="1"/>
          </p:cNvSpPr>
          <p:nvPr>
            <p:ph idx="1"/>
          </p:nvPr>
        </p:nvSpPr>
        <p:spPr>
          <a:xfrm>
            <a:off x="381000" y="1141938"/>
            <a:ext cx="8382000" cy="5109091"/>
          </a:xfrm>
        </p:spPr>
        <p:txBody>
          <a:bodyPr/>
          <a:lstStyle/>
          <a:p>
            <a:r>
              <a:rPr lang="en-US" sz="2800" dirty="0" smtClean="0"/>
              <a:t>Foundational support for booting from VHD and for Surface/Removal of VHDs</a:t>
            </a:r>
          </a:p>
          <a:p>
            <a:pPr lvl="2"/>
            <a:r>
              <a:rPr lang="en-US" sz="2000" dirty="0" smtClean="0"/>
              <a:t>Orderly shutdown of volumes</a:t>
            </a:r>
          </a:p>
          <a:p>
            <a:pPr lvl="2"/>
            <a:r>
              <a:rPr lang="en-US" sz="2000" dirty="0" smtClean="0"/>
              <a:t>Support for nested volumes (2 levels)</a:t>
            </a:r>
          </a:p>
          <a:p>
            <a:pPr lvl="2"/>
            <a:r>
              <a:rPr lang="en-US" sz="2000" dirty="0" smtClean="0"/>
              <a:t>Servicing for mounted (offline) VHD volumes</a:t>
            </a:r>
          </a:p>
          <a:p>
            <a:pPr lvl="1"/>
            <a:r>
              <a:rPr lang="en-US" sz="2400" dirty="0" smtClean="0"/>
              <a:t>VHD operations</a:t>
            </a:r>
          </a:p>
          <a:p>
            <a:pPr lvl="2"/>
            <a:r>
              <a:rPr lang="en-US" sz="2000" dirty="0" smtClean="0"/>
              <a:t>Create / Attach/ Detach</a:t>
            </a:r>
          </a:p>
          <a:p>
            <a:pPr lvl="2"/>
            <a:r>
              <a:rPr lang="en-US" sz="2000" dirty="0" smtClean="0"/>
              <a:t>Meta-operations: Merge, Expand, Compact</a:t>
            </a:r>
          </a:p>
          <a:p>
            <a:r>
              <a:rPr lang="en-US" sz="2800" dirty="0" smtClean="0"/>
              <a:t>Tools and APIs:</a:t>
            </a:r>
          </a:p>
          <a:p>
            <a:pPr lvl="1"/>
            <a:r>
              <a:rPr lang="en-US" sz="2400" dirty="0" smtClean="0"/>
              <a:t> Win32 APIs</a:t>
            </a:r>
          </a:p>
          <a:p>
            <a:pPr lvl="1"/>
            <a:r>
              <a:rPr lang="en-US" sz="2400" dirty="0" smtClean="0"/>
              <a:t> VDS APIs (DCOM </a:t>
            </a:r>
            <a:r>
              <a:rPr lang="en-US" sz="2400" dirty="0" err="1" smtClean="0"/>
              <a:t>Remotable</a:t>
            </a:r>
            <a:r>
              <a:rPr lang="en-US" sz="2400" dirty="0" smtClean="0"/>
              <a:t>)</a:t>
            </a:r>
          </a:p>
          <a:p>
            <a:pPr lvl="1"/>
            <a:r>
              <a:rPr lang="en-US" sz="2400" dirty="0" smtClean="0"/>
              <a:t> Hyper-V WMI for management operations</a:t>
            </a:r>
          </a:p>
          <a:p>
            <a:r>
              <a:rPr lang="en-US" sz="2800" dirty="0" smtClean="0"/>
              <a:t>Performance goal: within 10% of native</a:t>
            </a:r>
          </a:p>
        </p:txBody>
      </p:sp>
    </p:spTree>
    <p:extLst>
      <p:ext uri="{BB962C8B-B14F-4D97-AF65-F5344CB8AC3E}">
        <p14:creationId xmlns="" xmlns:p14="http://schemas.microsoft.com/office/powerpoint/2010/main" val="139462958"/>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extBox 135"/>
          <p:cNvSpPr txBox="1"/>
          <p:nvPr/>
        </p:nvSpPr>
        <p:spPr>
          <a:xfrm>
            <a:off x="4267200" y="3338244"/>
            <a:ext cx="4572000" cy="3139321"/>
          </a:xfrm>
          <a:prstGeom prst="rect">
            <a:avLst/>
          </a:prstGeom>
          <a:solidFill>
            <a:schemeClr val="tx1">
              <a:alpha val="22000"/>
            </a:schemeClr>
          </a:solidFill>
        </p:spPr>
        <p:txBody>
          <a:bodyPr wrap="square" rtlCol="0">
            <a:spAutoFit/>
          </a:bodyPr>
          <a:lstStyle/>
          <a:p>
            <a:pPr algn="ctr"/>
            <a:r>
              <a:rPr lang="en-US" dirty="0" smtClean="0"/>
              <a:t>Physical Volume Stack</a:t>
            </a: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smtClean="0">
              <a:solidFill>
                <a:schemeClr val="bg1"/>
              </a:solidFill>
            </a:endParaRPr>
          </a:p>
          <a:p>
            <a:pPr algn="ctr"/>
            <a:endParaRPr lang="en-US" dirty="0">
              <a:solidFill>
                <a:schemeClr val="bg1"/>
              </a:solidFill>
            </a:endParaRPr>
          </a:p>
        </p:txBody>
      </p:sp>
      <p:sp>
        <p:nvSpPr>
          <p:cNvPr id="137" name="TextBox 136"/>
          <p:cNvSpPr txBox="1"/>
          <p:nvPr/>
        </p:nvSpPr>
        <p:spPr>
          <a:xfrm>
            <a:off x="381000" y="3337679"/>
            <a:ext cx="3352800" cy="3139321"/>
          </a:xfrm>
          <a:prstGeom prst="rect">
            <a:avLst/>
          </a:prstGeom>
          <a:solidFill>
            <a:schemeClr val="tx1">
              <a:alpha val="17000"/>
            </a:schemeClr>
          </a:solidFill>
        </p:spPr>
        <p:txBody>
          <a:bodyPr wrap="square" rtlCol="0">
            <a:spAutoFit/>
          </a:bodyPr>
          <a:lstStyle/>
          <a:p>
            <a:pPr algn="ctr"/>
            <a:r>
              <a:rPr lang="en-US" dirty="0" smtClean="0"/>
              <a:t>Virtual Volume Stack</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sp>
        <p:nvSpPr>
          <p:cNvPr id="2" name="Title 1"/>
          <p:cNvSpPr>
            <a:spLocks noGrp="1"/>
          </p:cNvSpPr>
          <p:nvPr>
            <p:ph type="title"/>
          </p:nvPr>
        </p:nvSpPr>
        <p:spPr/>
        <p:txBody>
          <a:bodyPr/>
          <a:lstStyle/>
          <a:p>
            <a:r>
              <a:rPr sz="3600" smtClean="0"/>
              <a:t>Native </a:t>
            </a:r>
            <a:r>
              <a:rPr lang="en-US" sz="3600" dirty="0" smtClean="0"/>
              <a:t>VHD Architecture</a:t>
            </a:r>
            <a:endParaRPr lang="en-US" sz="3600" dirty="0"/>
          </a:p>
        </p:txBody>
      </p:sp>
      <p:sp>
        <p:nvSpPr>
          <p:cNvPr id="9" name="Rectangle 8"/>
          <p:cNvSpPr/>
          <p:nvPr/>
        </p:nvSpPr>
        <p:spPr>
          <a:xfrm>
            <a:off x="2209800" y="51816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Disk</a:t>
            </a:r>
            <a:endParaRPr lang="en-US" sz="1400" dirty="0">
              <a:solidFill>
                <a:schemeClr val="bg1"/>
              </a:solidFill>
            </a:endParaRPr>
          </a:p>
        </p:txBody>
      </p:sp>
      <p:sp>
        <p:nvSpPr>
          <p:cNvPr id="10" name="Rectangle 9"/>
          <p:cNvSpPr/>
          <p:nvPr/>
        </p:nvSpPr>
        <p:spPr>
          <a:xfrm>
            <a:off x="2133600" y="4343400"/>
            <a:ext cx="1066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bg1"/>
                </a:solidFill>
              </a:rPr>
              <a:t>Partmgr</a:t>
            </a:r>
            <a:endParaRPr lang="en-US" sz="1600" dirty="0">
              <a:solidFill>
                <a:schemeClr val="bg1"/>
              </a:solidFill>
            </a:endParaRPr>
          </a:p>
        </p:txBody>
      </p:sp>
      <p:sp>
        <p:nvSpPr>
          <p:cNvPr id="11" name="Rectangle 10"/>
          <p:cNvSpPr/>
          <p:nvPr/>
        </p:nvSpPr>
        <p:spPr>
          <a:xfrm>
            <a:off x="685800" y="5867400"/>
            <a:ext cx="935182" cy="41148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Volmgr</a:t>
            </a:r>
            <a:endParaRPr lang="en-US" sz="1400" dirty="0">
              <a:solidFill>
                <a:schemeClr val="bg1"/>
              </a:solidFill>
            </a:endParaRPr>
          </a:p>
        </p:txBody>
      </p:sp>
      <p:sp>
        <p:nvSpPr>
          <p:cNvPr id="12" name="Rectangle 11"/>
          <p:cNvSpPr/>
          <p:nvPr/>
        </p:nvSpPr>
        <p:spPr>
          <a:xfrm>
            <a:off x="609600" y="5029200"/>
            <a:ext cx="9144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FS</a:t>
            </a:r>
            <a:endParaRPr lang="en-US" sz="1400" dirty="0">
              <a:solidFill>
                <a:schemeClr val="bg1"/>
              </a:solidFill>
            </a:endParaRPr>
          </a:p>
        </p:txBody>
      </p:sp>
      <p:sp>
        <p:nvSpPr>
          <p:cNvPr id="13" name="Rectangle 12"/>
          <p:cNvSpPr/>
          <p:nvPr/>
        </p:nvSpPr>
        <p:spPr>
          <a:xfrm>
            <a:off x="5867400" y="5638800"/>
            <a:ext cx="11430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Volmgr</a:t>
            </a:r>
            <a:endParaRPr lang="en-US" sz="1400" dirty="0">
              <a:solidFill>
                <a:schemeClr val="bg1"/>
              </a:solidFill>
            </a:endParaRPr>
          </a:p>
        </p:txBody>
      </p:sp>
      <p:sp>
        <p:nvSpPr>
          <p:cNvPr id="14" name="Rectangle 13"/>
          <p:cNvSpPr/>
          <p:nvPr/>
        </p:nvSpPr>
        <p:spPr>
          <a:xfrm>
            <a:off x="5943600" y="4876800"/>
            <a:ext cx="9906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solidFill>
                  <a:schemeClr val="bg1"/>
                </a:solidFill>
              </a:rPr>
              <a:t>FS</a:t>
            </a:r>
            <a:endParaRPr lang="en-US" sz="1400" dirty="0">
              <a:solidFill>
                <a:schemeClr val="bg1"/>
              </a:solidFill>
            </a:endParaRPr>
          </a:p>
        </p:txBody>
      </p:sp>
      <p:sp>
        <p:nvSpPr>
          <p:cNvPr id="16" name="Flowchart: Magnetic Disk 15"/>
          <p:cNvSpPr/>
          <p:nvPr/>
        </p:nvSpPr>
        <p:spPr>
          <a:xfrm>
            <a:off x="7696200" y="4949952"/>
            <a:ext cx="914400" cy="612648"/>
          </a:xfrm>
          <a:prstGeom prst="flowChartMagneticDisk">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7" name="Rectangle 16"/>
          <p:cNvSpPr/>
          <p:nvPr/>
        </p:nvSpPr>
        <p:spPr>
          <a:xfrm>
            <a:off x="609600" y="3962400"/>
            <a:ext cx="9144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t>FS Depends</a:t>
            </a:r>
            <a:endParaRPr lang="en-US" sz="1400" dirty="0"/>
          </a:p>
        </p:txBody>
      </p:sp>
      <p:sp>
        <p:nvSpPr>
          <p:cNvPr id="18" name="Rectangle 17"/>
          <p:cNvSpPr/>
          <p:nvPr/>
        </p:nvSpPr>
        <p:spPr>
          <a:xfrm>
            <a:off x="5943600" y="3810000"/>
            <a:ext cx="9906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t>FS Depends</a:t>
            </a:r>
            <a:endParaRPr lang="en-US" sz="1400" dirty="0"/>
          </a:p>
        </p:txBody>
      </p:sp>
      <p:cxnSp>
        <p:nvCxnSpPr>
          <p:cNvPr id="20" name="Straight Arrow Connector 19"/>
          <p:cNvCxnSpPr>
            <a:stCxn id="17" idx="2"/>
            <a:endCxn id="12" idx="0"/>
          </p:cNvCxnSpPr>
          <p:nvPr/>
        </p:nvCxnSpPr>
        <p:spPr>
          <a:xfrm rot="5400000">
            <a:off x="838200" y="4800600"/>
            <a:ext cx="457200" cy="158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2" idx="2"/>
            <a:endCxn id="11" idx="0"/>
          </p:cNvCxnSpPr>
          <p:nvPr/>
        </p:nvCxnSpPr>
        <p:spPr>
          <a:xfrm rot="16200000" flipH="1">
            <a:off x="881495" y="5595504"/>
            <a:ext cx="457200" cy="86591"/>
          </a:xfrm>
          <a:prstGeom prst="bentConnector3">
            <a:avLst>
              <a:gd name="adj1" fmla="val 50000"/>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hape 23"/>
          <p:cNvCxnSpPr>
            <a:stCxn id="27" idx="1"/>
            <a:endCxn id="187" idx="0"/>
          </p:cNvCxnSpPr>
          <p:nvPr/>
        </p:nvCxnSpPr>
        <p:spPr>
          <a:xfrm rot="10800000" flipV="1">
            <a:off x="3810000" y="914400"/>
            <a:ext cx="1600200" cy="8382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0" idx="2"/>
            <a:endCxn id="9" idx="0"/>
          </p:cNvCxnSpPr>
          <p:nvPr/>
        </p:nvCxnSpPr>
        <p:spPr>
          <a:xfrm rot="5400000">
            <a:off x="2438400" y="4953000"/>
            <a:ext cx="457200" cy="1588"/>
          </a:xfrm>
          <a:prstGeom prst="bentConnector3">
            <a:avLst>
              <a:gd name="adj1" fmla="val 50000"/>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9" idx="2"/>
            <a:endCxn id="5" idx="0"/>
          </p:cNvCxnSpPr>
          <p:nvPr/>
        </p:nvCxnSpPr>
        <p:spPr>
          <a:xfrm rot="5400000">
            <a:off x="2514600" y="5715000"/>
            <a:ext cx="304800" cy="1588"/>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5" idx="3"/>
            <a:endCxn id="18" idx="1"/>
          </p:cNvCxnSpPr>
          <p:nvPr/>
        </p:nvCxnSpPr>
        <p:spPr>
          <a:xfrm flipV="1">
            <a:off x="3352800" y="4114800"/>
            <a:ext cx="2590800" cy="1981200"/>
          </a:xfrm>
          <a:prstGeom prst="bentConnector3">
            <a:avLst>
              <a:gd name="adj1" fmla="val 50000"/>
            </a:avLst>
          </a:prstGeom>
          <a:ln w="19050">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14" idx="0"/>
          </p:cNvCxnSpPr>
          <p:nvPr/>
        </p:nvCxnSpPr>
        <p:spPr>
          <a:xfrm rot="5400000">
            <a:off x="6210300" y="4648200"/>
            <a:ext cx="457200" cy="1588"/>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4" idx="2"/>
            <a:endCxn id="13" idx="0"/>
          </p:cNvCxnSpPr>
          <p:nvPr/>
        </p:nvCxnSpPr>
        <p:spPr>
          <a:xfrm rot="5400000">
            <a:off x="6248400" y="5448300"/>
            <a:ext cx="381000" cy="1588"/>
          </a:xfrm>
          <a:prstGeom prst="bentConnector3">
            <a:avLst>
              <a:gd name="adj1" fmla="val 50000"/>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hape 35"/>
          <p:cNvCxnSpPr>
            <a:stCxn id="13" idx="3"/>
            <a:endCxn id="16" idx="1"/>
          </p:cNvCxnSpPr>
          <p:nvPr/>
        </p:nvCxnSpPr>
        <p:spPr>
          <a:xfrm flipV="1">
            <a:off x="7010400" y="4949952"/>
            <a:ext cx="1143000" cy="879348"/>
          </a:xfrm>
          <a:prstGeom prst="bentConnector4">
            <a:avLst>
              <a:gd name="adj1" fmla="val 30000"/>
              <a:gd name="adj2" fmla="val 125997"/>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981200" y="5867400"/>
            <a:ext cx="137160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t>VHD Driver</a:t>
            </a:r>
            <a:endParaRPr lang="en-US" sz="1400" dirty="0"/>
          </a:p>
        </p:txBody>
      </p:sp>
      <p:sp>
        <p:nvSpPr>
          <p:cNvPr id="27" name="Rectangle 26"/>
          <p:cNvSpPr/>
          <p:nvPr/>
        </p:nvSpPr>
        <p:spPr>
          <a:xfrm>
            <a:off x="5410200" y="609600"/>
            <a:ext cx="19050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dirty="0" smtClean="0">
                <a:solidFill>
                  <a:schemeClr val="tx1"/>
                </a:solidFill>
              </a:rPr>
              <a:t>User / Management Application</a:t>
            </a:r>
            <a:endParaRPr lang="en-US" sz="1400" dirty="0">
              <a:solidFill>
                <a:schemeClr val="tx1"/>
              </a:solidFill>
            </a:endParaRPr>
          </a:p>
        </p:txBody>
      </p:sp>
      <p:cxnSp>
        <p:nvCxnSpPr>
          <p:cNvPr id="31" name="Shape 30"/>
          <p:cNvCxnSpPr>
            <a:stCxn id="11" idx="3"/>
            <a:endCxn id="10" idx="1"/>
          </p:cNvCxnSpPr>
          <p:nvPr/>
        </p:nvCxnSpPr>
        <p:spPr>
          <a:xfrm flipV="1">
            <a:off x="1620982" y="4533900"/>
            <a:ext cx="512618" cy="1539240"/>
          </a:xfrm>
          <a:prstGeom prst="bentConnector3">
            <a:avLst>
              <a:gd name="adj1" fmla="val 50000"/>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685800" y="1600200"/>
            <a:ext cx="1981200" cy="13716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000" b="1" dirty="0" smtClean="0">
                <a:solidFill>
                  <a:schemeClr val="bg1"/>
                </a:solidFill>
                <a:effectLst>
                  <a:outerShdw blurRad="38100" dist="38100" dir="2700000" algn="tl">
                    <a:srgbClr val="000000">
                      <a:alpha val="43137"/>
                    </a:srgbClr>
                  </a:outerShdw>
                </a:effectLst>
              </a:rPr>
              <a:t>Win32</a:t>
            </a:r>
            <a:r>
              <a:rPr lang="en-US" sz="2000" b="1"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 </a:t>
            </a:r>
            <a:r>
              <a:rPr lang="en-US" sz="1600" dirty="0" smtClean="0">
                <a:solidFill>
                  <a:schemeClr val="bg1"/>
                </a:solidFill>
                <a:effectLst>
                  <a:outerShdw blurRad="38100" dist="38100" dir="2700000" algn="tl">
                    <a:srgbClr val="000000">
                      <a:alpha val="43137"/>
                    </a:srgbClr>
                  </a:outerShdw>
                </a:effectLst>
              </a:rPr>
              <a:t>xxxVirtualDisk()</a:t>
            </a:r>
          </a:p>
          <a:p>
            <a:pPr algn="ctr"/>
            <a:r>
              <a:rPr lang="en-US" sz="1200" dirty="0" smtClean="0">
                <a:solidFill>
                  <a:schemeClr val="bg1"/>
                </a:solidFill>
                <a:effectLst>
                  <a:outerShdw blurRad="38100" dist="38100" dir="2700000" algn="tl">
                    <a:srgbClr val="000000">
                      <a:alpha val="43137"/>
                    </a:srgbClr>
                  </a:outerShdw>
                </a:effectLst>
              </a:rPr>
              <a:t>[Create, Surface, Remove, Merge, Compact, Convert]</a:t>
            </a:r>
            <a:endParaRPr lang="en-US" sz="1200" dirty="0">
              <a:solidFill>
                <a:schemeClr val="bg1"/>
              </a:solidFill>
              <a:effectLst>
                <a:outerShdw blurRad="38100" dist="38100" dir="2700000" algn="tl">
                  <a:srgbClr val="000000">
                    <a:alpha val="43137"/>
                  </a:srgbClr>
                </a:outerShdw>
              </a:effectLst>
            </a:endParaRPr>
          </a:p>
        </p:txBody>
      </p:sp>
      <p:sp>
        <p:nvSpPr>
          <p:cNvPr id="186" name="TextBox 185"/>
          <p:cNvSpPr txBox="1"/>
          <p:nvPr/>
        </p:nvSpPr>
        <p:spPr>
          <a:xfrm>
            <a:off x="7315200" y="1752600"/>
            <a:ext cx="1676400" cy="307777"/>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1400" dirty="0" smtClean="0">
                <a:solidFill>
                  <a:schemeClr val="bg1"/>
                </a:solidFill>
              </a:rPr>
              <a:t>*HYPER-V WMI</a:t>
            </a:r>
            <a:endParaRPr lang="en-US" sz="1400" dirty="0">
              <a:solidFill>
                <a:schemeClr val="bg1"/>
              </a:solidFill>
            </a:endParaRPr>
          </a:p>
        </p:txBody>
      </p:sp>
      <p:sp>
        <p:nvSpPr>
          <p:cNvPr id="187" name="TextBox 186"/>
          <p:cNvSpPr txBox="1"/>
          <p:nvPr/>
        </p:nvSpPr>
        <p:spPr>
          <a:xfrm>
            <a:off x="3124200" y="1752600"/>
            <a:ext cx="1371600" cy="307777"/>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400" dirty="0" smtClean="0">
                <a:solidFill>
                  <a:schemeClr val="bg1"/>
                </a:solidFill>
              </a:rPr>
              <a:t>Diskmgmt.msc</a:t>
            </a:r>
            <a:endParaRPr lang="en-US" sz="1400" dirty="0">
              <a:solidFill>
                <a:schemeClr val="bg1"/>
              </a:solidFill>
            </a:endParaRPr>
          </a:p>
        </p:txBody>
      </p:sp>
      <p:sp>
        <p:nvSpPr>
          <p:cNvPr id="188" name="TextBox 187"/>
          <p:cNvSpPr txBox="1"/>
          <p:nvPr/>
        </p:nvSpPr>
        <p:spPr>
          <a:xfrm>
            <a:off x="4648200" y="1752600"/>
            <a:ext cx="1219200" cy="30777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sz="1400" dirty="0" smtClean="0">
                <a:solidFill>
                  <a:schemeClr val="tx1"/>
                </a:solidFill>
              </a:rPr>
              <a:t>Diskpart.exe</a:t>
            </a:r>
            <a:endParaRPr lang="en-US" sz="1400" dirty="0">
              <a:solidFill>
                <a:schemeClr val="tx1"/>
              </a:solidFill>
            </a:endParaRPr>
          </a:p>
        </p:txBody>
      </p:sp>
      <p:cxnSp>
        <p:nvCxnSpPr>
          <p:cNvPr id="191" name="Elbow Connector 190"/>
          <p:cNvCxnSpPr>
            <a:stCxn id="61" idx="0"/>
            <a:endCxn id="27" idx="2"/>
          </p:cNvCxnSpPr>
          <p:nvPr/>
        </p:nvCxnSpPr>
        <p:spPr>
          <a:xfrm rot="5400000" flipH="1" flipV="1">
            <a:off x="3829050" y="-933450"/>
            <a:ext cx="381000" cy="4686300"/>
          </a:xfrm>
          <a:prstGeom prst="bentConnector3">
            <a:avLst>
              <a:gd name="adj1" fmla="val 50000"/>
            </a:avLst>
          </a:prstGeom>
          <a:ln w="19050">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00" name="Shape 199"/>
          <p:cNvCxnSpPr>
            <a:stCxn id="27" idx="3"/>
            <a:endCxn id="186" idx="0"/>
          </p:cNvCxnSpPr>
          <p:nvPr/>
        </p:nvCxnSpPr>
        <p:spPr>
          <a:xfrm>
            <a:off x="7315200" y="914400"/>
            <a:ext cx="838200" cy="8382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1" name="Shape 200"/>
          <p:cNvCxnSpPr>
            <a:stCxn id="188" idx="0"/>
            <a:endCxn id="27" idx="2"/>
          </p:cNvCxnSpPr>
          <p:nvPr/>
        </p:nvCxnSpPr>
        <p:spPr>
          <a:xfrm rot="5400000" flipH="1" flipV="1">
            <a:off x="5543550" y="933450"/>
            <a:ext cx="533400" cy="11049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5" name="Shape 214"/>
          <p:cNvCxnSpPr>
            <a:stCxn id="187" idx="2"/>
            <a:endCxn id="61" idx="3"/>
          </p:cNvCxnSpPr>
          <p:nvPr/>
        </p:nvCxnSpPr>
        <p:spPr>
          <a:xfrm rot="5400000">
            <a:off x="3125689" y="1601688"/>
            <a:ext cx="225623" cy="11430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6" name="Shape 215"/>
          <p:cNvCxnSpPr>
            <a:stCxn id="186" idx="2"/>
            <a:endCxn id="61" idx="3"/>
          </p:cNvCxnSpPr>
          <p:nvPr/>
        </p:nvCxnSpPr>
        <p:spPr>
          <a:xfrm rot="5400000">
            <a:off x="5297389" y="-570012"/>
            <a:ext cx="225623" cy="54864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7" name="Shape 216"/>
          <p:cNvCxnSpPr>
            <a:stCxn id="188" idx="2"/>
            <a:endCxn id="61" idx="3"/>
          </p:cNvCxnSpPr>
          <p:nvPr/>
        </p:nvCxnSpPr>
        <p:spPr>
          <a:xfrm rot="5400000">
            <a:off x="3849589" y="877788"/>
            <a:ext cx="225623" cy="2590800"/>
          </a:xfrm>
          <a:prstGeom prst="bentConnector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24" name="Shape 223"/>
          <p:cNvCxnSpPr>
            <a:stCxn id="137" idx="0"/>
            <a:endCxn id="61" idx="2"/>
          </p:cNvCxnSpPr>
          <p:nvPr/>
        </p:nvCxnSpPr>
        <p:spPr>
          <a:xfrm rot="16200000" flipV="1">
            <a:off x="1683961" y="2964240"/>
            <a:ext cx="365879" cy="3810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019800" y="1752600"/>
            <a:ext cx="1143000" cy="307777"/>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1400" dirty="0" smtClean="0">
                <a:solidFill>
                  <a:schemeClr val="bg1"/>
                </a:solidFill>
              </a:rPr>
              <a:t>VDS APIs</a:t>
            </a:r>
            <a:endParaRPr lang="en-US" sz="1600" dirty="0">
              <a:solidFill>
                <a:schemeClr val="bg1"/>
              </a:solidFill>
            </a:endParaRPr>
          </a:p>
        </p:txBody>
      </p:sp>
      <p:cxnSp>
        <p:nvCxnSpPr>
          <p:cNvPr id="78" name="Shape 200"/>
          <p:cNvCxnSpPr>
            <a:stCxn id="37" idx="0"/>
            <a:endCxn id="27" idx="2"/>
          </p:cNvCxnSpPr>
          <p:nvPr/>
        </p:nvCxnSpPr>
        <p:spPr>
          <a:xfrm rot="16200000" flipV="1">
            <a:off x="6210300" y="1371600"/>
            <a:ext cx="533400" cy="2286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172200" y="6400800"/>
            <a:ext cx="2743200" cy="261610"/>
          </a:xfrm>
          <a:prstGeom prst="rect">
            <a:avLst/>
          </a:prstGeom>
          <a:noFill/>
        </p:spPr>
        <p:txBody>
          <a:bodyPr wrap="square" rtlCol="0">
            <a:spAutoFit/>
          </a:bodyPr>
          <a:lstStyle/>
          <a:p>
            <a:r>
              <a:rPr lang="en-US" sz="1100" dirty="0" smtClean="0"/>
              <a:t>*Requires installation of Hyper-V role</a:t>
            </a:r>
            <a:endParaRPr lang="en-US" sz="1100" dirty="0"/>
          </a:p>
        </p:txBody>
      </p:sp>
    </p:spTree>
    <p:extLst>
      <p:ext uri="{BB962C8B-B14F-4D97-AF65-F5344CB8AC3E}">
        <p14:creationId xmlns="" xmlns:p14="http://schemas.microsoft.com/office/powerpoint/2010/main" val="18740212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VHD Boot</a:t>
            </a:r>
            <a:endParaRPr lang="en-US" dirty="0"/>
          </a:p>
        </p:txBody>
      </p:sp>
      <p:sp>
        <p:nvSpPr>
          <p:cNvPr id="3" name="Content Placeholder 2"/>
          <p:cNvSpPr>
            <a:spLocks noGrp="1"/>
          </p:cNvSpPr>
          <p:nvPr>
            <p:ph idx="1"/>
          </p:nvPr>
        </p:nvSpPr>
        <p:spPr>
          <a:xfrm>
            <a:off x="381000" y="1066800"/>
            <a:ext cx="8382000" cy="5539978"/>
          </a:xfrm>
        </p:spPr>
        <p:txBody>
          <a:bodyPr/>
          <a:lstStyle/>
          <a:p>
            <a:r>
              <a:rPr lang="en-US" sz="2800" dirty="0" smtClean="0"/>
              <a:t> Strategic direction for Windows in the Data Center</a:t>
            </a:r>
          </a:p>
          <a:p>
            <a:pPr lvl="1"/>
            <a:r>
              <a:rPr lang="en-US" sz="2400" dirty="0" smtClean="0"/>
              <a:t>Image consolidation</a:t>
            </a:r>
          </a:p>
          <a:p>
            <a:pPr lvl="2"/>
            <a:r>
              <a:rPr lang="en-US" sz="2000" dirty="0" smtClean="0"/>
              <a:t>Single image format for generalized and specialized physical images</a:t>
            </a:r>
          </a:p>
          <a:p>
            <a:pPr lvl="2"/>
            <a:r>
              <a:rPr lang="en-US" sz="2000" dirty="0" smtClean="0"/>
              <a:t> Single generalized master image for virtual and physical environments</a:t>
            </a:r>
          </a:p>
          <a:p>
            <a:pPr lvl="1"/>
            <a:r>
              <a:rPr lang="en-US" sz="2400" dirty="0" smtClean="0"/>
              <a:t> Reduced management TCO</a:t>
            </a:r>
          </a:p>
          <a:p>
            <a:pPr lvl="2"/>
            <a:r>
              <a:rPr lang="en-US" sz="2000" dirty="0" smtClean="0"/>
              <a:t>Single toolset and process for management and deployment</a:t>
            </a:r>
          </a:p>
          <a:p>
            <a:r>
              <a:rPr lang="en-US" sz="2800" dirty="0" smtClean="0"/>
              <a:t> Enables other compelling scenarios</a:t>
            </a:r>
          </a:p>
          <a:p>
            <a:pPr lvl="1"/>
            <a:r>
              <a:rPr lang="en-US" sz="2400" dirty="0" smtClean="0"/>
              <a:t> Rapid provisioning and repurposing</a:t>
            </a:r>
          </a:p>
          <a:p>
            <a:pPr lvl="1"/>
            <a:r>
              <a:rPr lang="en-US" sz="2400" dirty="0" smtClean="0"/>
              <a:t> Rapid, reliable patching and rollback</a:t>
            </a:r>
          </a:p>
        </p:txBody>
      </p:sp>
    </p:spTree>
    <p:extLst>
      <p:ext uri="{BB962C8B-B14F-4D97-AF65-F5344CB8AC3E}">
        <p14:creationId xmlns="" xmlns:p14="http://schemas.microsoft.com/office/powerpoint/2010/main" val="605570217"/>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352800" y="5791200"/>
            <a:ext cx="52578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r>
              <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rPr>
              <a:t>D</a:t>
            </a:r>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8" name="Rectangle 7"/>
          <p:cNvSpPr/>
          <p:nvPr/>
        </p:nvSpPr>
        <p:spPr bwMode="auto">
          <a:xfrm>
            <a:off x="6553200" y="5257800"/>
            <a:ext cx="1524000" cy="749300"/>
          </a:xfrm>
          <a:prstGeom prst="rect">
            <a:avLst/>
          </a:prstGeom>
          <a:solidFill>
            <a:srgbClr val="FFFFFF">
              <a:alpha val="29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smtClean="0"/>
              <a:t>VHD Boot in Windows</a:t>
            </a:r>
            <a:endParaRPr lang="en-US" dirty="0"/>
          </a:p>
        </p:txBody>
      </p:sp>
      <p:pic>
        <p:nvPicPr>
          <p:cNvPr id="55298" name="Picture 2"/>
          <p:cNvPicPr>
            <a:picLocks noChangeAspect="1" noChangeArrowheads="1"/>
          </p:cNvPicPr>
          <p:nvPr/>
        </p:nvPicPr>
        <p:blipFill>
          <a:blip r:embed="rId3" cstate="print"/>
          <a:srcRect/>
          <a:stretch>
            <a:fillRect/>
          </a:stretch>
        </p:blipFill>
        <p:spPr bwMode="auto">
          <a:xfrm>
            <a:off x="533400" y="990600"/>
            <a:ext cx="4191000" cy="2901461"/>
          </a:xfrm>
          <a:prstGeom prst="rect">
            <a:avLst/>
          </a:prstGeom>
          <a:noFill/>
          <a:ln w="9525">
            <a:noFill/>
            <a:miter lim="800000"/>
            <a:headEnd/>
            <a:tailEnd/>
          </a:ln>
          <a:effectLst/>
        </p:spPr>
      </p:pic>
      <p:sp>
        <p:nvSpPr>
          <p:cNvPr id="7" name="Rounded Rectangle 6"/>
          <p:cNvSpPr/>
          <p:nvPr/>
        </p:nvSpPr>
        <p:spPr bwMode="auto">
          <a:xfrm>
            <a:off x="6553200" y="5105400"/>
            <a:ext cx="1524000" cy="304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a:solidFill>
                  <a:schemeClr val="bg1"/>
                </a:solidFill>
                <a:effectLst>
                  <a:outerShdw blurRad="38100" dist="38100" dir="2700000" algn="tl">
                    <a:srgbClr val="000000">
                      <a:alpha val="43137"/>
                    </a:srgbClr>
                  </a:outerShdw>
                </a:effectLst>
              </a:rPr>
              <a:t>C</a:t>
            </a:r>
            <a:r>
              <a:rPr lang="en-US" sz="2400" dirty="0" smtClean="0">
                <a:solidFill>
                  <a:schemeClr val="bg1"/>
                </a:solidFill>
                <a:effectLst>
                  <a:outerShdw blurRad="38100" dist="38100" dir="2700000" algn="tl">
                    <a:srgbClr val="000000">
                      <a:alpha val="43137"/>
                    </a:srgbClr>
                  </a:outerShdw>
                </a:effectLst>
              </a:rPr>
              <a:t>:\</a:t>
            </a:r>
            <a:endParaRPr lang="en-US" sz="2400" dirty="0">
              <a:solidFill>
                <a:schemeClr val="bg1"/>
              </a:solidFill>
              <a:effectLst>
                <a:outerShdw blurRad="38100" dist="38100" dir="2700000" algn="tl">
                  <a:srgbClr val="000000">
                    <a:alpha val="43137"/>
                  </a:srgbClr>
                </a:outerShdw>
              </a:effectLst>
            </a:endParaRPr>
          </a:p>
        </p:txBody>
      </p:sp>
      <p:sp>
        <p:nvSpPr>
          <p:cNvPr id="6" name="Rounded Rectangle 5"/>
          <p:cNvSpPr/>
          <p:nvPr/>
        </p:nvSpPr>
        <p:spPr bwMode="auto">
          <a:xfrm>
            <a:off x="6553200" y="5880100"/>
            <a:ext cx="1524000" cy="304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2400" dirty="0" smtClean="0">
                <a:solidFill>
                  <a:schemeClr val="bg1"/>
                </a:solidFill>
                <a:effectLst>
                  <a:outerShdw blurRad="38100" dist="38100" dir="2700000" algn="tl">
                    <a:srgbClr val="000000">
                      <a:alpha val="43137"/>
                    </a:srgbClr>
                  </a:outerShdw>
                </a:effectLst>
              </a:rPr>
              <a:t>VHD</a:t>
            </a:r>
            <a:endParaRPr lang="en-US" sz="2400" dirty="0">
              <a:solidFill>
                <a:schemeClr val="bg1"/>
              </a:solidFill>
              <a:effectLst>
                <a:outerShdw blurRad="38100" dist="38100" dir="2700000" algn="tl">
                  <a:srgbClr val="000000">
                    <a:alpha val="43137"/>
                  </a:srgbClr>
                </a:outerShdw>
              </a:effectLst>
            </a:endParaRPr>
          </a:p>
        </p:txBody>
      </p:sp>
      <p:sp>
        <p:nvSpPr>
          <p:cNvPr id="9" name="Rectangle 8"/>
          <p:cNvSpPr/>
          <p:nvPr/>
        </p:nvSpPr>
        <p:spPr bwMode="auto">
          <a:xfrm>
            <a:off x="3352800" y="4038600"/>
            <a:ext cx="5334000" cy="7620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Windows</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11" name="Straight Arrow Connector 10"/>
          <p:cNvCxnSpPr/>
          <p:nvPr/>
        </p:nvCxnSpPr>
        <p:spPr>
          <a:xfrm rot="5400000">
            <a:off x="4762500" y="5295900"/>
            <a:ext cx="990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7" idx="0"/>
          </p:cNvCxnSpPr>
          <p:nvPr/>
        </p:nvCxnSpPr>
        <p:spPr>
          <a:xfrm rot="5400000">
            <a:off x="7163594" y="4952206"/>
            <a:ext cx="3048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73137160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p:txBody>
          <a:bodyPr/>
          <a:lstStyle/>
          <a:p>
            <a:r>
              <a:rPr lang="en-US" dirty="0" smtClean="0">
                <a:solidFill>
                  <a:schemeClr val="accent1"/>
                </a:solidFill>
              </a:rPr>
              <a:t>Performance</a:t>
            </a:r>
          </a:p>
          <a:p>
            <a:r>
              <a:rPr lang="en-US" dirty="0" smtClean="0">
                <a:solidFill>
                  <a:schemeClr val="accent1"/>
                </a:solidFill>
              </a:rPr>
              <a:t>Power Efficiency</a:t>
            </a:r>
          </a:p>
          <a:p>
            <a:r>
              <a:rPr lang="en-US" dirty="0" smtClean="0">
                <a:solidFill>
                  <a:schemeClr val="accent1"/>
                </a:solidFill>
              </a:rPr>
              <a:t>Reliability</a:t>
            </a:r>
          </a:p>
          <a:p>
            <a:r>
              <a:rPr lang="en-US" dirty="0" smtClean="0">
                <a:solidFill>
                  <a:schemeClr val="accent1"/>
                </a:solidFill>
              </a:rPr>
              <a:t>Security</a:t>
            </a:r>
          </a:p>
          <a:p>
            <a:r>
              <a:rPr lang="en-US" dirty="0" smtClean="0">
                <a:solidFill>
                  <a:schemeClr val="accent1"/>
                </a:solidFill>
              </a:rPr>
              <a:t>Native VHD</a:t>
            </a:r>
          </a:p>
          <a:p>
            <a:r>
              <a:rPr lang="en-US" dirty="0" smtClean="0">
                <a:solidFill>
                  <a:schemeClr val="bg2"/>
                </a:solidFill>
              </a:rPr>
              <a:t>Scalability</a:t>
            </a:r>
          </a:p>
          <a:p>
            <a:endParaRPr lang="en-US" dirty="0" smtClean="0"/>
          </a:p>
          <a:p>
            <a:endParaRPr lang="en-US" dirty="0" smtClean="0"/>
          </a:p>
        </p:txBody>
      </p:sp>
    </p:spTree>
    <p:extLst>
      <p:ext uri="{BB962C8B-B14F-4D97-AF65-F5344CB8AC3E}">
        <p14:creationId xmlns="" xmlns:p14="http://schemas.microsoft.com/office/powerpoint/2010/main" val="101938900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381000" y="230188"/>
            <a:ext cx="8382000" cy="757760"/>
          </a:xfrm>
          <a:noFill/>
        </p:spPr>
        <p:txBody>
          <a:bodyPr lIns="92063" tIns="46032" rIns="92063" bIns="46032"/>
          <a:lstStyle/>
          <a:p>
            <a:pPr eaLnBrk="1" hangingPunct="1"/>
            <a:r>
              <a:rPr lang="en-US" dirty="0" smtClean="0"/>
              <a:t>Symmetric Multithreading</a:t>
            </a:r>
          </a:p>
        </p:txBody>
      </p:sp>
      <p:sp>
        <p:nvSpPr>
          <p:cNvPr id="29700" name="Rectangle 4"/>
          <p:cNvSpPr>
            <a:spLocks noGrp="1" noChangeArrowheads="1"/>
          </p:cNvSpPr>
          <p:nvPr>
            <p:ph type="body" sz="quarter" idx="10"/>
          </p:nvPr>
        </p:nvSpPr>
        <p:spPr>
          <a:noFill/>
        </p:spPr>
        <p:txBody>
          <a:bodyPr lIns="91429" tIns="45715" rIns="91429" bIns="45715"/>
          <a:lstStyle/>
          <a:p>
            <a:pPr>
              <a:spcBef>
                <a:spcPts val="0"/>
              </a:spcBef>
              <a:spcAft>
                <a:spcPts val="600"/>
              </a:spcAft>
            </a:pPr>
            <a:r>
              <a:rPr lang="en-US" sz="2400" dirty="0" smtClean="0"/>
              <a:t>Symmetric Multithreading (SMT or </a:t>
            </a:r>
            <a:r>
              <a:rPr lang="en-US" sz="2400" dirty="0" err="1" smtClean="0"/>
              <a:t>Hyperthreading</a:t>
            </a:r>
            <a:r>
              <a:rPr lang="en-US" sz="2400" dirty="0" smtClean="0"/>
              <a:t>):</a:t>
            </a:r>
          </a:p>
          <a:p>
            <a:pPr lvl="1">
              <a:spcBef>
                <a:spcPts val="0"/>
              </a:spcBef>
              <a:spcAft>
                <a:spcPts val="600"/>
              </a:spcAft>
            </a:pPr>
            <a:r>
              <a:rPr lang="en-US" sz="2000" dirty="0" smtClean="0"/>
              <a:t>Physical core presents multiple logical processors </a:t>
            </a:r>
          </a:p>
          <a:p>
            <a:pPr lvl="1">
              <a:spcBef>
                <a:spcPts val="0"/>
              </a:spcBef>
              <a:spcAft>
                <a:spcPts val="600"/>
              </a:spcAft>
            </a:pPr>
            <a:r>
              <a:rPr lang="en-US" sz="2000" dirty="0" smtClean="0"/>
              <a:t>Duplicates certain CPU execution engines</a:t>
            </a:r>
          </a:p>
          <a:p>
            <a:pPr>
              <a:spcBef>
                <a:spcPts val="0"/>
              </a:spcBef>
              <a:spcAft>
                <a:spcPts val="600"/>
              </a:spcAft>
            </a:pPr>
            <a:r>
              <a:rPr lang="en-US" sz="2400" dirty="0" smtClean="0"/>
              <a:t>Scheduler has been SMT-aware since Windows XP </a:t>
            </a:r>
          </a:p>
          <a:p>
            <a:pPr lvl="1">
              <a:spcBef>
                <a:spcPts val="0"/>
              </a:spcBef>
              <a:spcAft>
                <a:spcPts val="600"/>
              </a:spcAft>
            </a:pPr>
            <a:r>
              <a:rPr lang="en-US" sz="2000" dirty="0" smtClean="0"/>
              <a:t>Avoids doubling up logical pairs when a physical core is idle</a:t>
            </a:r>
          </a:p>
          <a:p>
            <a:pPr>
              <a:spcBef>
                <a:spcPts val="0"/>
              </a:spcBef>
              <a:spcAft>
                <a:spcPts val="600"/>
              </a:spcAft>
            </a:pPr>
            <a:r>
              <a:rPr lang="en-US" sz="2400" dirty="0" smtClean="0"/>
              <a:t>Scheduler has SMT improvements in Windows 7:</a:t>
            </a:r>
          </a:p>
          <a:p>
            <a:pPr lvl="1">
              <a:spcBef>
                <a:spcPts val="0"/>
              </a:spcBef>
              <a:spcAft>
                <a:spcPts val="600"/>
              </a:spcAft>
            </a:pPr>
            <a:r>
              <a:rPr lang="en-US" sz="2000" dirty="0" smtClean="0"/>
              <a:t>Idle core preferred to ideal logical processor for placement of thread at scheduling time</a:t>
            </a:r>
          </a:p>
          <a:p>
            <a:pPr lvl="1">
              <a:spcBef>
                <a:spcPts val="0"/>
              </a:spcBef>
              <a:spcAft>
                <a:spcPts val="600"/>
              </a:spcAft>
            </a:pPr>
            <a:r>
              <a:rPr lang="en-US" sz="2000" dirty="0" smtClean="0"/>
              <a:t>Migrates threads at quantum-end to idle cores </a:t>
            </a:r>
          </a:p>
          <a:p>
            <a:pPr lvl="1">
              <a:spcBef>
                <a:spcPts val="0"/>
              </a:spcBef>
              <a:spcAft>
                <a:spcPts val="600"/>
              </a:spcAft>
            </a:pPr>
            <a:r>
              <a:rPr lang="en-US" sz="2000" dirty="0" smtClean="0"/>
              <a:t>Uses “SMT Parking” as a further guide for avoiding use of logical pairs</a:t>
            </a:r>
          </a:p>
          <a:p>
            <a:pPr>
              <a:spcBef>
                <a:spcPts val="0"/>
              </a:spcBef>
              <a:spcAft>
                <a:spcPts val="600"/>
              </a:spcAft>
            </a:pPr>
            <a:r>
              <a:rPr lang="en-US" sz="2400" dirty="0" smtClean="0"/>
              <a:t>23% performance gain for Windows Media Encoder 9.0  (Windows 7 vs. Windows Vista SP1)</a:t>
            </a:r>
          </a:p>
          <a:p>
            <a:pPr>
              <a:lnSpc>
                <a:spcPts val="4500"/>
              </a:lnSpc>
              <a:spcBef>
                <a:spcPts val="0"/>
              </a:spcBef>
              <a:spcAft>
                <a:spcPts val="600"/>
              </a:spcAft>
            </a:pPr>
            <a:endParaRPr lang="en-US" sz="900" dirty="0" smtClean="0"/>
          </a:p>
        </p:txBody>
      </p:sp>
    </p:spTree>
    <p:extLst>
      <p:ext uri="{BB962C8B-B14F-4D97-AF65-F5344CB8AC3E}">
        <p14:creationId xmlns="" xmlns:p14="http://schemas.microsoft.com/office/powerpoint/2010/main" val="35936633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Scope of the Talk</a:t>
            </a:r>
            <a:endParaRPr lang="en-US" dirty="0"/>
          </a:p>
        </p:txBody>
      </p:sp>
      <p:sp>
        <p:nvSpPr>
          <p:cNvPr id="3" name="Content Placeholder 2"/>
          <p:cNvSpPr>
            <a:spLocks noGrp="1"/>
          </p:cNvSpPr>
          <p:nvPr>
            <p:ph idx="1"/>
          </p:nvPr>
        </p:nvSpPr>
        <p:spPr/>
        <p:txBody>
          <a:bodyPr/>
          <a:lstStyle/>
          <a:p>
            <a:r>
              <a:rPr lang="en-US" sz="2800" dirty="0" smtClean="0"/>
              <a:t>Talk covers key enhancements to the Windows 7 and Windows Server 2008 R2 kernel and related </a:t>
            </a:r>
            <a:br>
              <a:rPr lang="en-US" sz="2800" dirty="0" smtClean="0"/>
            </a:br>
            <a:r>
              <a:rPr lang="en-US" sz="2800" dirty="0" smtClean="0"/>
              <a:t>core components</a:t>
            </a:r>
          </a:p>
          <a:p>
            <a:pPr lvl="1"/>
            <a:r>
              <a:rPr lang="en-US" sz="2400" dirty="0" smtClean="0"/>
              <a:t>Performance, scalability, power efficiency, security…</a:t>
            </a:r>
          </a:p>
          <a:p>
            <a:pPr lvl="1"/>
            <a:r>
              <a:rPr lang="en-US" sz="2400" dirty="0" smtClean="0"/>
              <a:t>Virtualization covered in my talk earlier today</a:t>
            </a:r>
          </a:p>
          <a:p>
            <a:r>
              <a:rPr lang="en-US" sz="2800" dirty="0" smtClean="0"/>
              <a:t>Many other significant improvements not covered:</a:t>
            </a:r>
          </a:p>
          <a:p>
            <a:pPr lvl="1"/>
            <a:r>
              <a:rPr lang="en-US" sz="2400" dirty="0" smtClean="0"/>
              <a:t>New taskbar (</a:t>
            </a:r>
            <a:r>
              <a:rPr lang="en-US" sz="2400" dirty="0" err="1" smtClean="0"/>
              <a:t>Superbar</a:t>
            </a:r>
            <a:r>
              <a:rPr lang="en-US" sz="2400" dirty="0" smtClean="0"/>
              <a:t>), DirectX enhancements including D2D, </a:t>
            </a:r>
            <a:r>
              <a:rPr lang="en-US" sz="2400" dirty="0" err="1" smtClean="0"/>
              <a:t>DWrite</a:t>
            </a:r>
            <a:r>
              <a:rPr lang="en-US" sz="2400" dirty="0" smtClean="0"/>
              <a:t> and </a:t>
            </a:r>
            <a:r>
              <a:rPr lang="en-US" sz="2400" dirty="0" err="1" smtClean="0"/>
              <a:t>DirectCompute</a:t>
            </a:r>
            <a:r>
              <a:rPr lang="en-US" sz="2400" dirty="0" smtClean="0"/>
              <a:t>, Home Group, Branch Cache, </a:t>
            </a:r>
            <a:r>
              <a:rPr lang="en-US" sz="2400" dirty="0" err="1" smtClean="0"/>
              <a:t>DirectAccess</a:t>
            </a:r>
            <a:r>
              <a:rPr lang="en-US" sz="2400" dirty="0" smtClean="0"/>
              <a:t>, Device Stage, PowerShell v2 and Troubleshooting Packs, User-mode Scheduling, Virtualization</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bwMode="auto">
          <a:xfrm>
            <a:off x="1905000" y="1436916"/>
            <a:ext cx="5562600" cy="4419600"/>
          </a:xfrm>
          <a:prstGeom prst="roundRect">
            <a:avLst/>
          </a:prstGeom>
          <a:gradFill>
            <a:gsLst>
              <a:gs pos="0">
                <a:srgbClr val="000000"/>
              </a:gs>
              <a:gs pos="39999">
                <a:srgbClr val="0A128C"/>
              </a:gs>
              <a:gs pos="70000">
                <a:srgbClr val="181CC7"/>
              </a:gs>
              <a:gs pos="88000">
                <a:srgbClr val="7005D4"/>
              </a:gs>
              <a:gs pos="100000">
                <a:srgbClr val="8C3D91"/>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30725" name="Title 1"/>
          <p:cNvSpPr>
            <a:spLocks noGrp="1"/>
          </p:cNvSpPr>
          <p:nvPr>
            <p:ph type="title"/>
          </p:nvPr>
        </p:nvSpPr>
        <p:spPr/>
        <p:txBody>
          <a:bodyPr/>
          <a:lstStyle/>
          <a:p>
            <a:r>
              <a:rPr lang="en-US" smtClean="0"/>
              <a:t>SMT Parking Operation</a:t>
            </a:r>
            <a:endParaRPr lang="en-US" dirty="0" smtClean="0"/>
          </a:p>
        </p:txBody>
      </p:sp>
      <p:sp>
        <p:nvSpPr>
          <p:cNvPr id="5" name="TextBox 4"/>
          <p:cNvSpPr txBox="1"/>
          <p:nvPr/>
        </p:nvSpPr>
        <p:spPr>
          <a:xfrm>
            <a:off x="2781300" y="1036866"/>
            <a:ext cx="1301750" cy="387350"/>
          </a:xfrm>
          <a:prstGeom prst="rect">
            <a:avLst/>
          </a:prstGeom>
          <a:noFill/>
        </p:spPr>
        <p:txBody>
          <a:bodyPr wrap="none">
            <a:spAutoFit/>
          </a:bodyPr>
          <a:lstStyle/>
          <a:p>
            <a:pPr defTabSz="914363">
              <a:defRPr/>
            </a:pPr>
            <a:r>
              <a:rPr lang="en-US" dirty="0">
                <a:solidFill>
                  <a:schemeClr val="tx1"/>
                </a:solidFill>
                <a:effectLst>
                  <a:outerShdw blurRad="38100" dist="38100" dir="2700000" algn="tl">
                    <a:srgbClr val="000000">
                      <a:alpha val="43137"/>
                    </a:srgbClr>
                  </a:outerShdw>
                </a:effectLst>
                <a:cs typeface="Arial" charset="0"/>
              </a:rPr>
              <a:t>Core 0</a:t>
            </a:r>
          </a:p>
        </p:txBody>
      </p:sp>
      <p:sp>
        <p:nvSpPr>
          <p:cNvPr id="11" name="TextBox 10"/>
          <p:cNvSpPr txBox="1"/>
          <p:nvPr/>
        </p:nvSpPr>
        <p:spPr>
          <a:xfrm>
            <a:off x="2901950" y="5778500"/>
            <a:ext cx="1301750" cy="387350"/>
          </a:xfrm>
          <a:prstGeom prst="rect">
            <a:avLst/>
          </a:prstGeom>
          <a:noFill/>
        </p:spPr>
        <p:txBody>
          <a:bodyPr wrap="none">
            <a:spAutoFit/>
          </a:bodyPr>
          <a:lstStyle/>
          <a:p>
            <a:pPr defTabSz="914363">
              <a:defRPr/>
            </a:pPr>
            <a:r>
              <a:rPr lang="en-US" dirty="0">
                <a:solidFill>
                  <a:schemeClr val="tx1"/>
                </a:solidFill>
                <a:effectLst>
                  <a:outerShdw blurRad="38100" dist="38100" dir="2700000" algn="tl">
                    <a:srgbClr val="000000">
                      <a:alpha val="43137"/>
                    </a:srgbClr>
                  </a:outerShdw>
                </a:effectLst>
                <a:cs typeface="Arial" charset="0"/>
              </a:rPr>
              <a:t>Core 2</a:t>
            </a:r>
          </a:p>
        </p:txBody>
      </p:sp>
      <p:sp>
        <p:nvSpPr>
          <p:cNvPr id="28" name="Oval 27"/>
          <p:cNvSpPr/>
          <p:nvPr/>
        </p:nvSpPr>
        <p:spPr bwMode="auto">
          <a:xfrm>
            <a:off x="295275" y="5667375"/>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29" name="TextBox 28"/>
          <p:cNvSpPr txBox="1"/>
          <p:nvPr/>
        </p:nvSpPr>
        <p:spPr>
          <a:xfrm>
            <a:off x="825500" y="5638800"/>
            <a:ext cx="1841500" cy="387350"/>
          </a:xfrm>
          <a:prstGeom prst="rect">
            <a:avLst/>
          </a:prstGeom>
          <a:noFill/>
        </p:spPr>
        <p:txBody>
          <a:bodyPr wrap="none">
            <a:spAutoFit/>
          </a:bodyPr>
          <a:lstStyle/>
          <a:p>
            <a:pPr defTabSz="914363">
              <a:defRPr/>
            </a:pPr>
            <a:r>
              <a:rPr lang="en-US" dirty="0">
                <a:solidFill>
                  <a:schemeClr val="tx1"/>
                </a:solidFill>
                <a:effectLst>
                  <a:outerShdw blurRad="38100" dist="38100" dir="2700000" algn="tl">
                    <a:srgbClr val="000000">
                      <a:alpha val="43137"/>
                    </a:srgbClr>
                  </a:outerShdw>
                </a:effectLst>
                <a:cs typeface="Arial" charset="0"/>
              </a:rPr>
              <a:t>Workload</a:t>
            </a:r>
          </a:p>
        </p:txBody>
      </p:sp>
      <p:sp>
        <p:nvSpPr>
          <p:cNvPr id="26" name="Rounded Rectangle 25"/>
          <p:cNvSpPr/>
          <p:nvPr/>
        </p:nvSpPr>
        <p:spPr bwMode="auto">
          <a:xfrm>
            <a:off x="4800600" y="1589316"/>
            <a:ext cx="2438400" cy="1905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30" name="TextBox 29"/>
          <p:cNvSpPr txBox="1"/>
          <p:nvPr/>
        </p:nvSpPr>
        <p:spPr>
          <a:xfrm>
            <a:off x="5445125" y="1016000"/>
            <a:ext cx="1301750" cy="387350"/>
          </a:xfrm>
          <a:prstGeom prst="rect">
            <a:avLst/>
          </a:prstGeom>
          <a:noFill/>
        </p:spPr>
        <p:txBody>
          <a:bodyPr wrap="none">
            <a:spAutoFit/>
          </a:bodyPr>
          <a:lstStyle/>
          <a:p>
            <a:pPr defTabSz="914363">
              <a:defRPr/>
            </a:pPr>
            <a:r>
              <a:rPr lang="en-US" dirty="0">
                <a:solidFill>
                  <a:schemeClr val="tx1"/>
                </a:solidFill>
                <a:effectLst>
                  <a:outerShdw blurRad="38100" dist="38100" dir="2700000" algn="tl">
                    <a:srgbClr val="000000">
                      <a:alpha val="43137"/>
                    </a:srgbClr>
                  </a:outerShdw>
                </a:effectLst>
                <a:cs typeface="Arial" charset="0"/>
              </a:rPr>
              <a:t>Core 1</a:t>
            </a:r>
          </a:p>
        </p:txBody>
      </p:sp>
      <p:sp>
        <p:nvSpPr>
          <p:cNvPr id="31" name="Rounded Rectangle 30"/>
          <p:cNvSpPr/>
          <p:nvPr/>
        </p:nvSpPr>
        <p:spPr bwMode="auto">
          <a:xfrm>
            <a:off x="5029200" y="17417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0</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32" name="Rounded Rectangle 31"/>
          <p:cNvSpPr/>
          <p:nvPr/>
        </p:nvSpPr>
        <p:spPr bwMode="auto">
          <a:xfrm>
            <a:off x="6096000" y="17417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33" name="Oval 32"/>
          <p:cNvSpPr/>
          <p:nvPr/>
        </p:nvSpPr>
        <p:spPr bwMode="auto">
          <a:xfrm>
            <a:off x="5181600" y="22751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34" name="Oval 33"/>
          <p:cNvSpPr/>
          <p:nvPr/>
        </p:nvSpPr>
        <p:spPr bwMode="auto">
          <a:xfrm>
            <a:off x="6248400" y="22751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36" name="TextBox 35"/>
          <p:cNvSpPr txBox="1"/>
          <p:nvPr/>
        </p:nvSpPr>
        <p:spPr>
          <a:xfrm>
            <a:off x="5597525" y="5805716"/>
            <a:ext cx="1301750" cy="387350"/>
          </a:xfrm>
          <a:prstGeom prst="rect">
            <a:avLst/>
          </a:prstGeom>
          <a:noFill/>
        </p:spPr>
        <p:txBody>
          <a:bodyPr wrap="none">
            <a:spAutoFit/>
          </a:bodyPr>
          <a:lstStyle/>
          <a:p>
            <a:pPr defTabSz="914363">
              <a:defRPr/>
            </a:pPr>
            <a:r>
              <a:rPr lang="en-US" dirty="0">
                <a:solidFill>
                  <a:schemeClr val="tx1"/>
                </a:solidFill>
                <a:effectLst>
                  <a:outerShdw blurRad="38100" dist="38100" dir="2700000" algn="tl">
                    <a:srgbClr val="000000">
                      <a:alpha val="43137"/>
                    </a:srgbClr>
                  </a:outerShdw>
                </a:effectLst>
                <a:cs typeface="Arial" charset="0"/>
              </a:rPr>
              <a:t>Core 3</a:t>
            </a:r>
          </a:p>
        </p:txBody>
      </p:sp>
      <p:sp>
        <p:nvSpPr>
          <p:cNvPr id="51" name="Rounded Rectangle 50"/>
          <p:cNvSpPr/>
          <p:nvPr/>
        </p:nvSpPr>
        <p:spPr bwMode="auto">
          <a:xfrm>
            <a:off x="2133600" y="1589316"/>
            <a:ext cx="2438400" cy="1905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2" name="Rounded Rectangle 51"/>
          <p:cNvSpPr/>
          <p:nvPr/>
        </p:nvSpPr>
        <p:spPr bwMode="auto">
          <a:xfrm>
            <a:off x="2362200" y="17417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0</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3" name="Rounded Rectangle 52"/>
          <p:cNvSpPr/>
          <p:nvPr/>
        </p:nvSpPr>
        <p:spPr bwMode="auto">
          <a:xfrm>
            <a:off x="3429000" y="17417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4" name="Oval 53"/>
          <p:cNvSpPr/>
          <p:nvPr/>
        </p:nvSpPr>
        <p:spPr bwMode="auto">
          <a:xfrm>
            <a:off x="2514600" y="22751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5" name="Oval 54"/>
          <p:cNvSpPr/>
          <p:nvPr/>
        </p:nvSpPr>
        <p:spPr bwMode="auto">
          <a:xfrm>
            <a:off x="3581400" y="22751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6" name="Rounded Rectangle 55"/>
          <p:cNvSpPr/>
          <p:nvPr/>
        </p:nvSpPr>
        <p:spPr bwMode="auto">
          <a:xfrm>
            <a:off x="2133600" y="3799116"/>
            <a:ext cx="2438400" cy="1905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7" name="Rounded Rectangle 56"/>
          <p:cNvSpPr/>
          <p:nvPr/>
        </p:nvSpPr>
        <p:spPr bwMode="auto">
          <a:xfrm>
            <a:off x="2362200" y="39515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0</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8" name="Rounded Rectangle 57"/>
          <p:cNvSpPr/>
          <p:nvPr/>
        </p:nvSpPr>
        <p:spPr bwMode="auto">
          <a:xfrm>
            <a:off x="3429000" y="39515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59" name="Oval 58"/>
          <p:cNvSpPr/>
          <p:nvPr/>
        </p:nvSpPr>
        <p:spPr bwMode="auto">
          <a:xfrm>
            <a:off x="2514600" y="44849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0" name="Oval 59"/>
          <p:cNvSpPr/>
          <p:nvPr/>
        </p:nvSpPr>
        <p:spPr bwMode="auto">
          <a:xfrm>
            <a:off x="3581400" y="44849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1" name="Rounded Rectangle 60"/>
          <p:cNvSpPr/>
          <p:nvPr/>
        </p:nvSpPr>
        <p:spPr bwMode="auto">
          <a:xfrm>
            <a:off x="4800600" y="3799116"/>
            <a:ext cx="2438400" cy="1905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2" name="Rounded Rectangle 61"/>
          <p:cNvSpPr/>
          <p:nvPr/>
        </p:nvSpPr>
        <p:spPr bwMode="auto">
          <a:xfrm>
            <a:off x="5029200" y="39515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0</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3" name="Rounded Rectangle 62"/>
          <p:cNvSpPr/>
          <p:nvPr/>
        </p:nvSpPr>
        <p:spPr bwMode="auto">
          <a:xfrm>
            <a:off x="6096000" y="3951516"/>
            <a:ext cx="838200" cy="1600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4" name="Oval 63"/>
          <p:cNvSpPr/>
          <p:nvPr/>
        </p:nvSpPr>
        <p:spPr bwMode="auto">
          <a:xfrm>
            <a:off x="5181600" y="44849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5" name="Oval 64"/>
          <p:cNvSpPr/>
          <p:nvPr/>
        </p:nvSpPr>
        <p:spPr bwMode="auto">
          <a:xfrm>
            <a:off x="6248400" y="4484916"/>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6" name="Rounded Rectangle 65"/>
          <p:cNvSpPr/>
          <p:nvPr/>
        </p:nvSpPr>
        <p:spPr bwMode="auto">
          <a:xfrm>
            <a:off x="3429000" y="3951516"/>
            <a:ext cx="838200" cy="16002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7" name="Rounded Rectangle 66"/>
          <p:cNvSpPr/>
          <p:nvPr/>
        </p:nvSpPr>
        <p:spPr bwMode="auto">
          <a:xfrm>
            <a:off x="3429000" y="1741716"/>
            <a:ext cx="838200" cy="16002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8" name="Rounded Rectangle 67"/>
          <p:cNvSpPr/>
          <p:nvPr/>
        </p:nvSpPr>
        <p:spPr bwMode="auto">
          <a:xfrm>
            <a:off x="6096000" y="1741716"/>
            <a:ext cx="838200" cy="16002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69" name="Rounded Rectangle 68"/>
          <p:cNvSpPr/>
          <p:nvPr/>
        </p:nvSpPr>
        <p:spPr bwMode="auto">
          <a:xfrm>
            <a:off x="6096000" y="3951516"/>
            <a:ext cx="838200" cy="1600200"/>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a:defRPr/>
            </a:pPr>
            <a:r>
              <a:rPr lang="en-US" sz="1800" dirty="0">
                <a:solidFill>
                  <a:srgbClr val="FFC000"/>
                </a:solidFill>
                <a:effectLst>
                  <a:outerShdw blurRad="38100" dist="38100" dir="2700000" algn="tl">
                    <a:srgbClr val="000000">
                      <a:alpha val="43137"/>
                    </a:srgbClr>
                  </a:outerShdw>
                </a:effectLst>
              </a:rPr>
              <a:t>LP 1</a:t>
            </a: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a:p>
            <a:pPr defTabSz="914099">
              <a:defRPr/>
            </a:pPr>
            <a:endParaRPr lang="en-US" sz="1800" dirty="0">
              <a:solidFill>
                <a:srgbClr val="FFC000"/>
              </a:solidFill>
              <a:effectLst>
                <a:outerShdw blurRad="38100" dist="38100" dir="2700000" algn="tl">
                  <a:srgbClr val="000000">
                    <a:alpha val="43137"/>
                  </a:srgbClr>
                </a:outerShdw>
              </a:effectLst>
            </a:endParaRPr>
          </a:p>
        </p:txBody>
      </p:sp>
      <p:sp>
        <p:nvSpPr>
          <p:cNvPr id="27" name="Oval 26"/>
          <p:cNvSpPr/>
          <p:nvPr/>
        </p:nvSpPr>
        <p:spPr bwMode="auto">
          <a:xfrm>
            <a:off x="6705600" y="609600"/>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17" name="Oval 16"/>
          <p:cNvSpPr/>
          <p:nvPr/>
        </p:nvSpPr>
        <p:spPr bwMode="auto">
          <a:xfrm>
            <a:off x="8001000" y="457200"/>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18" name="Oval 17"/>
          <p:cNvSpPr/>
          <p:nvPr/>
        </p:nvSpPr>
        <p:spPr bwMode="auto">
          <a:xfrm>
            <a:off x="7467600" y="457200"/>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70" name="Oval 69"/>
          <p:cNvSpPr/>
          <p:nvPr/>
        </p:nvSpPr>
        <p:spPr bwMode="auto">
          <a:xfrm>
            <a:off x="8001000" y="990600"/>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71" name="Oval 70"/>
          <p:cNvSpPr/>
          <p:nvPr/>
        </p:nvSpPr>
        <p:spPr bwMode="auto">
          <a:xfrm>
            <a:off x="7467600" y="990600"/>
            <a:ext cx="457200" cy="381000"/>
          </a:xfrm>
          <a:prstGeom prst="ellipse">
            <a:avLst/>
          </a:prstGeom>
          <a:solidFill>
            <a:srgbClr val="FF5C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defTabSz="914099">
              <a:defRPr/>
            </a:pPr>
            <a:endParaRPr lang="en-US" dirty="0">
              <a:gradFill>
                <a:gsLst>
                  <a:gs pos="50000">
                    <a:srgbClr val="FFFFFF"/>
                  </a:gs>
                  <a:gs pos="100000">
                    <a:srgbClr val="FFFFFF"/>
                  </a:gs>
                </a:gsLst>
                <a:lin ang="5400000" scaled="0"/>
              </a:gra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702181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17 -2.22222E-6 C -0.00139 0.00533 -0.00156 0.01065 -0.00277 0.01597 C -0.00312 0.03681 0.00018 0.04607 -0.01041 0.05625 C -0.01336 0.06297 -0.02257 0.07014 -0.02795 0.07222 C -0.11128 0.07084 -0.08159 0.07084 -0.11666 0.07084 " pathEditMode="relative" rAng="0" ptsTypes="ffffA">
                                      <p:cBhvr>
                                        <p:cTn id="6" dur="2000" fill="hold"/>
                                        <p:tgtEl>
                                          <p:spTgt spid="34"/>
                                        </p:tgtEl>
                                        <p:attrNameLst>
                                          <p:attrName>ppt_x</p:attrName>
                                          <p:attrName>ppt_y</p:attrName>
                                        </p:attrNameLst>
                                      </p:cBhvr>
                                      <p:rCtr x="-5800" y="3600"/>
                                    </p:animMotion>
                                  </p:childTnLst>
                                </p:cTn>
                              </p:par>
                              <p:par>
                                <p:cTn id="7" presetID="0" presetClass="path" presetSubtype="0" accel="50000" decel="50000" fill="hold" nodeType="withEffect">
                                  <p:stCondLst>
                                    <p:cond delay="0"/>
                                  </p:stCondLst>
                                  <p:childTnLst>
                                    <p:animMotion origin="layout" path="M -0.00017 -4.44444E-6 C -0.00139 0.00533 -0.00156 0.01065 -0.00277 0.01598 C -0.00312 0.03681 0.00018 0.04607 -0.01041 0.05625 C -0.01336 0.06297 -0.02257 0.07014 -0.02795 0.07223 C -0.11128 0.07084 -0.08159 0.07084 -0.11666 0.07084 " pathEditMode="relative" rAng="0" ptsTypes="ffffA">
                                      <p:cBhvr>
                                        <p:cTn id="8" dur="2000" fill="hold"/>
                                        <p:tgtEl>
                                          <p:spTgt spid="65"/>
                                        </p:tgtEl>
                                        <p:attrNameLst>
                                          <p:attrName>ppt_x</p:attrName>
                                          <p:attrName>ppt_y</p:attrName>
                                        </p:attrNameLst>
                                      </p:cBhvr>
                                      <p:rCtr x="-5800" y="3600"/>
                                    </p:animMotion>
                                  </p:childTnLst>
                                </p:cTn>
                              </p:par>
                              <p:par>
                                <p:cTn id="9" presetID="0" presetClass="path" presetSubtype="0" accel="50000" decel="50000" fill="hold" nodeType="withEffect">
                                  <p:stCondLst>
                                    <p:cond delay="0"/>
                                  </p:stCondLst>
                                  <p:childTnLst>
                                    <p:animMotion origin="layout" path="M -0.00018 -4.44444E-6 C -0.00139 0.00533 -0.00157 0.01065 -0.00278 0.01598 C -0.00313 0.03681 0.00017 0.04607 -0.01042 0.05625 C -0.01337 0.06297 -0.02257 0.07014 -0.02795 0.07223 C -0.11129 0.07084 -0.0816 0.07084 -0.11667 0.07084 " pathEditMode="relative" rAng="0" ptsTypes="ffffA">
                                      <p:cBhvr>
                                        <p:cTn id="10" dur="2000" fill="hold"/>
                                        <p:tgtEl>
                                          <p:spTgt spid="60"/>
                                        </p:tgtEl>
                                        <p:attrNameLst>
                                          <p:attrName>ppt_x</p:attrName>
                                          <p:attrName>ppt_y</p:attrName>
                                        </p:attrNameLst>
                                      </p:cBhvr>
                                      <p:rCtr x="-5800" y="3600"/>
                                    </p:animMotion>
                                  </p:childTnLst>
                                </p:cTn>
                              </p:par>
                              <p:par>
                                <p:cTn id="11" presetID="0" presetClass="path" presetSubtype="0" accel="50000" decel="50000" fill="hold" nodeType="withEffect">
                                  <p:stCondLst>
                                    <p:cond delay="0"/>
                                  </p:stCondLst>
                                  <p:childTnLst>
                                    <p:animMotion origin="layout" path="M -0.00018 -2.22222E-6 C -0.00139 0.00533 -0.00157 0.01065 -0.00278 0.01597 C -0.00313 0.03681 0.00017 0.04607 -0.01042 0.05625 C -0.01337 0.06297 -0.02257 0.07014 -0.02795 0.07222 C -0.11129 0.07084 -0.0816 0.07084 -0.11667 0.07084 " pathEditMode="relative" rAng="0" ptsTypes="ffffA">
                                      <p:cBhvr>
                                        <p:cTn id="12" dur="2000" fill="hold"/>
                                        <p:tgtEl>
                                          <p:spTgt spid="55"/>
                                        </p:tgtEl>
                                        <p:attrNameLst>
                                          <p:attrName>ppt_x</p:attrName>
                                          <p:attrName>ppt_y</p:attrName>
                                        </p:attrNameLst>
                                      </p:cBhvr>
                                      <p:rCtr x="-5800" y="3600"/>
                                    </p:animMotion>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2000"/>
                                        <p:tgtEl>
                                          <p:spTgt spid="69"/>
                                        </p:tgtEl>
                                      </p:cBhvr>
                                    </p:animEffect>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2000"/>
                                        <p:tgtEl>
                                          <p:spTgt spid="68"/>
                                        </p:tgtEl>
                                      </p:cBhvr>
                                    </p:animEffect>
                                  </p:childTnLst>
                                </p:cTn>
                              </p:par>
                              <p:par>
                                <p:cTn id="20" presetID="10"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2000"/>
                                        <p:tgtEl>
                                          <p:spTgt spid="67"/>
                                        </p:tgtEl>
                                      </p:cBhvr>
                                    </p:animEffect>
                                  </p:childTnLst>
                                </p:cTn>
                              </p:par>
                              <p:par>
                                <p:cTn id="23" presetID="10" presetClass="entr" presetSubtype="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2000"/>
                                        <p:tgtEl>
                                          <p:spTgt spid="66"/>
                                        </p:tgtEl>
                                      </p:cBhvr>
                                    </p:animEffect>
                                  </p:childTnLst>
                                </p:cTn>
                              </p:par>
                              <p:par>
                                <p:cTn id="26" presetID="10" presetClass="exit" presetSubtype="0" fill="hold" nodeType="withEffect">
                                  <p:stCondLst>
                                    <p:cond delay="0"/>
                                  </p:stCondLst>
                                  <p:childTnLst>
                                    <p:animEffect transition="out" filter="fade">
                                      <p:cBhvr>
                                        <p:cTn id="27" dur="2000"/>
                                        <p:tgtEl>
                                          <p:spTgt spid="32"/>
                                        </p:tgtEl>
                                      </p:cBhvr>
                                    </p:animEffect>
                                    <p:set>
                                      <p:cBhvr>
                                        <p:cTn id="28" dur="1" fill="hold">
                                          <p:stCondLst>
                                            <p:cond delay="1999"/>
                                          </p:stCondLst>
                                        </p:cTn>
                                        <p:tgtEl>
                                          <p:spTgt spid="32"/>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2000"/>
                                        <p:tgtEl>
                                          <p:spTgt spid="53"/>
                                        </p:tgtEl>
                                      </p:cBhvr>
                                    </p:animEffect>
                                    <p:set>
                                      <p:cBhvr>
                                        <p:cTn id="31" dur="1" fill="hold">
                                          <p:stCondLst>
                                            <p:cond delay="1999"/>
                                          </p:stCondLst>
                                        </p:cTn>
                                        <p:tgtEl>
                                          <p:spTgt spid="53"/>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2000"/>
                                        <p:tgtEl>
                                          <p:spTgt spid="58"/>
                                        </p:tgtEl>
                                      </p:cBhvr>
                                    </p:animEffect>
                                    <p:set>
                                      <p:cBhvr>
                                        <p:cTn id="34" dur="1" fill="hold">
                                          <p:stCondLst>
                                            <p:cond delay="1999"/>
                                          </p:stCondLst>
                                        </p:cTn>
                                        <p:tgtEl>
                                          <p:spTgt spid="58"/>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2000"/>
                                        <p:tgtEl>
                                          <p:spTgt spid="63"/>
                                        </p:tgtEl>
                                      </p:cBhvr>
                                    </p:animEffect>
                                    <p:set>
                                      <p:cBhvr>
                                        <p:cTn id="37" dur="1" fill="hold">
                                          <p:stCondLst>
                                            <p:cond delay="1999"/>
                                          </p:stCondLst>
                                        </p:cTn>
                                        <p:tgtEl>
                                          <p:spTgt spid="6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2000"/>
                                        <p:tgtEl>
                                          <p:spTgt spid="27"/>
                                        </p:tgtEl>
                                      </p:cBhvr>
                                    </p:animEffect>
                                  </p:childTnLst>
                                </p:cTn>
                              </p:par>
                            </p:childTnLst>
                          </p:cTn>
                        </p:par>
                        <p:par>
                          <p:cTn id="43" fill="hold">
                            <p:stCondLst>
                              <p:cond delay="2000"/>
                            </p:stCondLst>
                            <p:childTnLst>
                              <p:par>
                                <p:cTn id="44" presetID="10" presetClass="exit" presetSubtype="0" fill="hold" nodeType="afterEffect">
                                  <p:stCondLst>
                                    <p:cond delay="0"/>
                                  </p:stCondLst>
                                  <p:childTnLst>
                                    <p:animEffect transition="out" filter="fade">
                                      <p:cBhvr>
                                        <p:cTn id="45" dur="2000"/>
                                        <p:tgtEl>
                                          <p:spTgt spid="67"/>
                                        </p:tgtEl>
                                      </p:cBhvr>
                                    </p:animEffect>
                                    <p:set>
                                      <p:cBhvr>
                                        <p:cTn id="46" dur="1" fill="hold">
                                          <p:stCondLst>
                                            <p:cond delay="1999"/>
                                          </p:stCondLst>
                                        </p:cTn>
                                        <p:tgtEl>
                                          <p:spTgt spid="67"/>
                                        </p:tgtEl>
                                        <p:attrNameLst>
                                          <p:attrName>style.visibility</p:attrName>
                                        </p:attrNameLst>
                                      </p:cBhvr>
                                      <p:to>
                                        <p:strVal val="hidden"/>
                                      </p:to>
                                    </p:set>
                                  </p:childTnLst>
                                </p:cTn>
                              </p:par>
                              <p:par>
                                <p:cTn id="47" presetID="10"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2000"/>
                                        <p:tgtEl>
                                          <p:spTgt spid="53"/>
                                        </p:tgtEl>
                                      </p:cBhvr>
                                    </p:animEffect>
                                  </p:childTnLst>
                                </p:cTn>
                              </p:par>
                            </p:childTnLst>
                          </p:cTn>
                        </p:par>
                        <p:par>
                          <p:cTn id="50" fill="hold">
                            <p:stCondLst>
                              <p:cond delay="4000"/>
                            </p:stCondLst>
                            <p:childTnLst>
                              <p:par>
                                <p:cTn id="51" presetID="0" presetClass="path" presetSubtype="0" accel="50000" decel="50000" fill="hold" nodeType="afterEffect">
                                  <p:stCondLst>
                                    <p:cond delay="0"/>
                                  </p:stCondLst>
                                  <p:childTnLst>
                                    <p:animMotion origin="layout" path="M -0.00035 -0.00555 C 3.05556E-6 0.02338 0.00243 0.05463 -0.00139 0.0838 C -0.0033 0.09954 -0.0007 0.07408 -0.00573 0.09699 C -0.00799 0.10695 -0.00955 0.11736 -0.01181 0.12732 C -0.01268 0.13959 -0.01233 0.14445 -0.01823 0.15255 C -0.01962 0.1588 -0.02604 0.17014 -0.03038 0.17222 C -0.03542 0.1794 -0.04045 0.1875 -0.04636 0.19306 C -0.04913 0.19977 -0.05348 0.20417 -0.05799 0.20787 C -0.07396 0.2213 -0.08091 0.21991 -0.10122 0.2213 C -0.14045 0.22917 -0.18143 0.22917 -0.22084 0.23033 C -0.22604 0.23241 -0.2316 0.23426 -0.23681 0.23681 C -0.2533 0.25324 -0.28542 0.2419 -0.29688 0.24213 C -0.30486 0.24051 -0.31233 0.24051 -0.31979 0.24468 C -0.32483 0.25139 -0.33542 0.25556 -0.34184 0.25556 " pathEditMode="relative" rAng="0" ptsTypes="fffffffffffffA">
                                      <p:cBhvr>
                                        <p:cTn id="52" dur="2000" fill="hold"/>
                                        <p:tgtEl>
                                          <p:spTgt spid="27"/>
                                        </p:tgtEl>
                                        <p:attrNameLst>
                                          <p:attrName>ppt_x</p:attrName>
                                          <p:attrName>ppt_y</p:attrName>
                                        </p:attrNameLst>
                                      </p:cBhvr>
                                      <p:rCtr x="-16900" y="13100"/>
                                    </p:animMotion>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2000"/>
                                        <p:tgtEl>
                                          <p:spTgt spid="70"/>
                                        </p:tgtEl>
                                      </p:cBhvr>
                                    </p:animEffect>
                                  </p:childTnLst>
                                </p:cTn>
                              </p:par>
                              <p:par>
                                <p:cTn id="58" presetID="10" presetClass="entr" presetSubtype="0" fill="hold"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fade">
                                      <p:cBhvr>
                                        <p:cTn id="60" dur="2000"/>
                                        <p:tgtEl>
                                          <p:spTgt spid="71"/>
                                        </p:tgtEl>
                                      </p:cBhvr>
                                    </p:animEffect>
                                  </p:childTnLst>
                                </p:cTn>
                              </p:par>
                              <p:par>
                                <p:cTn id="61" presetID="10" presetClass="entr" presetSubtype="0" fill="hold"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2000"/>
                                        <p:tgtEl>
                                          <p:spTgt spid="18"/>
                                        </p:tgtEl>
                                      </p:cBhvr>
                                    </p:animEffect>
                                  </p:childTnLst>
                                </p:cTn>
                              </p:par>
                              <p:par>
                                <p:cTn id="64" presetID="10" presetClass="entr" presetSubtype="0"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2000"/>
                                        <p:tgtEl>
                                          <p:spTgt spid="17"/>
                                        </p:tgtEl>
                                      </p:cBhvr>
                                    </p:animEffect>
                                  </p:childTnLst>
                                </p:cTn>
                              </p:par>
                            </p:childTnLst>
                          </p:cTn>
                        </p:par>
                        <p:par>
                          <p:cTn id="67" fill="hold">
                            <p:stCondLst>
                              <p:cond delay="2000"/>
                            </p:stCondLst>
                            <p:childTnLst>
                              <p:par>
                                <p:cTn id="68" presetID="10" presetClass="exit" presetSubtype="0" fill="hold" nodeType="afterEffect">
                                  <p:stCondLst>
                                    <p:cond delay="0"/>
                                  </p:stCondLst>
                                  <p:childTnLst>
                                    <p:animEffect transition="out" filter="fade">
                                      <p:cBhvr>
                                        <p:cTn id="69" dur="2000"/>
                                        <p:tgtEl>
                                          <p:spTgt spid="68"/>
                                        </p:tgtEl>
                                      </p:cBhvr>
                                    </p:animEffect>
                                    <p:set>
                                      <p:cBhvr>
                                        <p:cTn id="70" dur="1" fill="hold">
                                          <p:stCondLst>
                                            <p:cond delay="1999"/>
                                          </p:stCondLst>
                                        </p:cTn>
                                        <p:tgtEl>
                                          <p:spTgt spid="6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2000"/>
                                        <p:tgtEl>
                                          <p:spTgt spid="66"/>
                                        </p:tgtEl>
                                      </p:cBhvr>
                                    </p:animEffect>
                                    <p:set>
                                      <p:cBhvr>
                                        <p:cTn id="73" dur="1" fill="hold">
                                          <p:stCondLst>
                                            <p:cond delay="1999"/>
                                          </p:stCondLst>
                                        </p:cTn>
                                        <p:tgtEl>
                                          <p:spTgt spid="66"/>
                                        </p:tgtEl>
                                        <p:attrNameLst>
                                          <p:attrName>style.visibility</p:attrName>
                                        </p:attrNameLst>
                                      </p:cBhvr>
                                      <p:to>
                                        <p:strVal val="hidden"/>
                                      </p:to>
                                    </p:set>
                                  </p:childTnLst>
                                </p:cTn>
                              </p:par>
                              <p:par>
                                <p:cTn id="74" presetID="10" presetClass="entr" presetSubtype="0" fill="hold"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2000"/>
                                        <p:tgtEl>
                                          <p:spTgt spid="32"/>
                                        </p:tgtEl>
                                      </p:cBhvr>
                                    </p:animEffect>
                                  </p:childTnLst>
                                </p:cTn>
                              </p:par>
                              <p:par>
                                <p:cTn id="77" presetID="10" presetClass="entr" presetSubtype="0" fill="hold" nodeType="with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fade">
                                      <p:cBhvr>
                                        <p:cTn id="79" dur="2000"/>
                                        <p:tgtEl>
                                          <p:spTgt spid="58"/>
                                        </p:tgtEl>
                                      </p:cBhvr>
                                    </p:animEffect>
                                  </p:childTnLst>
                                </p:cTn>
                              </p:par>
                            </p:childTnLst>
                          </p:cTn>
                        </p:par>
                        <p:par>
                          <p:cTn id="80" fill="hold">
                            <p:stCondLst>
                              <p:cond delay="4000"/>
                            </p:stCondLst>
                            <p:childTnLst>
                              <p:par>
                                <p:cTn id="81" presetID="0" presetClass="path" presetSubtype="0" accel="50000" decel="50000" fill="hold" nodeType="afterEffect">
                                  <p:stCondLst>
                                    <p:cond delay="0"/>
                                  </p:stCondLst>
                                  <p:childTnLst>
                                    <p:animMotion origin="layout" path="M 3.33333E-6 -2.22222E-6 C -0.00452 0.01551 -0.00122 0.00255 -0.00209 0.0419 C -0.00261 0.06389 3.33333E-6 0.11621 -0.00556 0.13959 C -0.00591 0.15602 -0.00348 0.20209 -0.01007 0.2206 C -0.01736 0.24213 -0.04462 0.2713 -0.06181 0.2713 C -0.18299 0.27222 -0.30417 0.2713 -0.425 0.2713 " pathEditMode="relative" rAng="0" ptsTypes="fffffA">
                                      <p:cBhvr>
                                        <p:cTn id="82" dur="2000" fill="hold"/>
                                        <p:tgtEl>
                                          <p:spTgt spid="71"/>
                                        </p:tgtEl>
                                        <p:attrNameLst>
                                          <p:attrName>ppt_x</p:attrName>
                                          <p:attrName>ppt_y</p:attrName>
                                        </p:attrNameLst>
                                      </p:cBhvr>
                                      <p:rCtr x="-21300" y="13600"/>
                                    </p:animMotion>
                                  </p:childTnLst>
                                </p:cTn>
                              </p:par>
                              <p:par>
                                <p:cTn id="83" presetID="0" presetClass="path" presetSubtype="0" accel="50000" decel="50000" fill="hold" nodeType="withEffect">
                                  <p:stCondLst>
                                    <p:cond delay="0"/>
                                  </p:stCondLst>
                                  <p:childTnLst>
                                    <p:animMotion origin="layout" path="M -0.00017 0.00301 C -0.00052 0.00556 -0.00104 0.0081 -0.00104 0.01065 C -0.00191 0.0551 0.00035 0.1 -0.00277 0.14398 C -0.00295 0.14607 -0.00503 0.14676 -0.00625 0.14815 C -0.00798 0.15695 -0.01336 0.16574 -0.01909 0.16875 C -0.04357 0.20857 -0.09079 0.17616 -0.12691 0.17662 C -0.14218 0.17824 -0.15625 0.18403 -0.17135 0.18681 C -0.17795 0.19005 -0.17031 0.18542 -0.17569 0.19213 C -0.17882 0.19607 -0.18767 0.2 -0.19184 0.2 " pathEditMode="relative" rAng="0" ptsTypes="ffffffffA">
                                      <p:cBhvr>
                                        <p:cTn id="84" dur="2000" fill="hold"/>
                                        <p:tgtEl>
                                          <p:spTgt spid="70"/>
                                        </p:tgtEl>
                                        <p:attrNameLst>
                                          <p:attrName>ppt_x</p:attrName>
                                          <p:attrName>ppt_y</p:attrName>
                                        </p:attrNameLst>
                                      </p:cBhvr>
                                      <p:rCtr x="-9600" y="10300"/>
                                    </p:animMotion>
                                  </p:childTnLst>
                                </p:cTn>
                              </p:par>
                              <p:par>
                                <p:cTn id="85" presetID="0" presetClass="path" presetSubtype="0" accel="50000" decel="50000" fill="hold" nodeType="withEffect">
                                  <p:stCondLst>
                                    <p:cond delay="0"/>
                                  </p:stCondLst>
                                  <p:childTnLst>
                                    <p:animMotion origin="layout" path="M -0.00017 -4.44444E-6 C 0.00174 0.09375 0.00122 0.05093 -0.00017 0.2132 C -0.00035 0.2382 0.00642 0.28311 -0.00816 0.30186 C -0.01024 0.31088 -0.01007 0.31412 -0.01424 0.322 C -0.0191 0.34283 -0.04028 0.34468 -0.05312 0.34561 C -0.09635 0.36112 -0.14757 0.35301 -0.19167 0.35301 " pathEditMode="relative" rAng="0" ptsTypes="fffffA">
                                      <p:cBhvr>
                                        <p:cTn id="86" dur="2000" fill="hold"/>
                                        <p:tgtEl>
                                          <p:spTgt spid="17"/>
                                        </p:tgtEl>
                                        <p:attrNameLst>
                                          <p:attrName>ppt_x</p:attrName>
                                          <p:attrName>ppt_y</p:attrName>
                                        </p:attrNameLst>
                                      </p:cBhvr>
                                      <p:rCtr x="-9300" y="18100"/>
                                    </p:animMotion>
                                  </p:childTnLst>
                                </p:cTn>
                              </p:par>
                              <p:par>
                                <p:cTn id="87" presetID="0" presetClass="path" presetSubtype="0" accel="50000" decel="50000" fill="hold" nodeType="withEffect">
                                  <p:stCondLst>
                                    <p:cond delay="0"/>
                                  </p:stCondLst>
                                  <p:childTnLst>
                                    <p:animMotion origin="layout" path="M 0 0 C 0.00052 0.05324 0.00069 0.10486 -0.00104 0.15787 C -0.00139 0.19722 -0.0007 0.23681 -0.00191 0.27616 C -0.00191 0.27732 -0.00365 0.27454 -0.00452 0.275 C -0.00538 0.27546 -0.00504 0.27732 -0.00538 0.27847 C -0.00434 0.32245 -0.00347 0.36505 -0.00452 0.40949 C -0.00469 0.4162 -0.00538 0.42361 -0.00799 0.4294 C -0.00938 0.43634 -0.01111 0.44306 -0.01406 0.44907 C -0.01511 0.4537 -0.01875 0.46227 -0.02118 0.46551 C -0.02153 0.46667 -0.02153 0.46806 -0.02205 0.46898 C -0.02275 0.47037 -0.02413 0.47107 -0.02466 0.47245 C -0.02813 0.4831 -0.02257 0.47708 -0.02813 0.48195 C -0.03108 0.48982 -0.03577 0.49676 -0.03785 0.50532 C -0.04445 0.5331 -0.03698 0.52269 -0.04306 0.54398 C -0.04462 0.54954 -0.04827 0.5544 -0.05104 0.55903 C -0.06354 0.58032 -0.0757 0.57778 -0.09653 0.58009 C -0.11788 0.60301 -0.1967 0.59398 -0.2 0.59421 C -0.26736 0.60093 -0.34184 0.59583 -0.40625 0.59537 C -0.4132 0.59236 -0.41893 0.59306 -0.42639 0.59306 " pathEditMode="relative" ptsTypes="ffffffffffffffffffA">
                                      <p:cBhvr>
                                        <p:cTn id="88" dur="2000" fill="hold"/>
                                        <p:tgtEl>
                                          <p:spTgt spid="18"/>
                                        </p:tgtEl>
                                        <p:attrNameLst>
                                          <p:attrName>ppt_x</p:attrName>
                                          <p:attrName>ppt_y</p:attrName>
                                        </p:attrNameLst>
                                      </p:cBhvr>
                                    </p:animMotion>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nodeType="clickEffect">
                                  <p:stCondLst>
                                    <p:cond delay="0"/>
                                  </p:stCondLst>
                                  <p:childTnLst>
                                    <p:animEffect transition="out" filter="fade">
                                      <p:cBhvr>
                                        <p:cTn id="92" dur="2000"/>
                                        <p:tgtEl>
                                          <p:spTgt spid="70"/>
                                        </p:tgtEl>
                                      </p:cBhvr>
                                    </p:animEffect>
                                    <p:set>
                                      <p:cBhvr>
                                        <p:cTn id="93" dur="1" fill="hold">
                                          <p:stCondLst>
                                            <p:cond delay="1999"/>
                                          </p:stCondLst>
                                        </p:cTn>
                                        <p:tgtEl>
                                          <p:spTgt spid="70"/>
                                        </p:tgtEl>
                                        <p:attrNameLst>
                                          <p:attrName>style.visibility</p:attrName>
                                        </p:attrNameLst>
                                      </p:cBhvr>
                                      <p:to>
                                        <p:strVal val="hidden"/>
                                      </p:to>
                                    </p:set>
                                  </p:childTnLst>
                                </p:cTn>
                              </p:par>
                            </p:childTnLst>
                          </p:cTn>
                        </p:par>
                        <p:par>
                          <p:cTn id="94" fill="hold">
                            <p:stCondLst>
                              <p:cond delay="2000"/>
                            </p:stCondLst>
                            <p:childTnLst>
                              <p:par>
                                <p:cTn id="95" presetID="0" presetClass="path" presetSubtype="0" accel="50000" decel="50000" fill="hold" nodeType="afterEffect">
                                  <p:stCondLst>
                                    <p:cond delay="0"/>
                                  </p:stCondLst>
                                  <p:childTnLst>
                                    <p:animMotion origin="layout" path="M -0.42639 0.59306 C -0.42344 0.58681 -0.41858 0.58125 -0.41407 0.57709 C -0.41146 0.57153 -0.40295 0.56482 -0.39809 0.56274 C -0.39375 0.55834 -0.38993 0.55301 -0.38577 0.54815 C -0.38473 0.547 -0.38351 0.54584 -0.38229 0.54445 C -0.38039 0.54283 -0.37691 0.53982 -0.37691 0.54005 C -0.37466 0.53496 -0.37153 0.53311 -0.36893 0.52871 C -0.36146 0.5169 -0.35035 0.50371 -0.3408 0.49491 C -0.33785 0.48843 -0.33195 0.48496 -0.32743 0.48033 C -0.32136 0.47431 -0.31563 0.46667 -0.30886 0.46204 C -0.30625 0.45672 -0.30261 0.45325 -0.29914 0.44885 C -0.29271 0.44121 -0.28768 0.4301 -0.28056 0.42362 C -0.27691 0.41575 -0.28125 0.42385 -0.27448 0.41621 C -0.2665 0.40718 -0.26841 0.40741 -0.26025 0.40162 C -0.25608 0.39561 -0.26181 0.40301 -0.25417 0.39792 C -0.25139 0.39607 -0.25104 0.39213 -0.24879 0.38959 C -0.24306 0.38287 -0.23629 0.37825 -0.23021 0.37246 C -0.2224 0.36551 -0.22049 0.35718 -0.21077 0.35301 C -0.20591 0.3463 -0.20035 0.33843 -0.19479 0.33264 C -0.1908 0.32408 -0.17709 0.31667 -0.17014 0.31204 C -0.16736 0.31019 -0.16511 0.30857 -0.16216 0.30718 C -0.16042 0.30602 -0.15695 0.30463 -0.15695 0.30487 C -0.15104 0.29676 -0.14514 0.28843 -0.1375 0.28403 C -0.13698 0.28172 -0.13716 0.27848 -0.13577 0.27686 C -0.13507 0.27616 -0.1342 0.27547 -0.13386 0.27454 C -0.13334 0.27385 -0.13386 0.27292 -0.13386 0.27223 " pathEditMode="relative" rAng="0" ptsTypes="fffffffffffffffffffffffffA">
                                      <p:cBhvr>
                                        <p:cTn id="96" dur="2000" fill="hold"/>
                                        <p:tgtEl>
                                          <p:spTgt spid="18"/>
                                        </p:tgtEl>
                                        <p:attrNameLst>
                                          <p:attrName>ppt_x</p:attrName>
                                          <p:attrName>ppt_y</p:attrName>
                                        </p:attrNameLst>
                                      </p:cBhvr>
                                      <p:rCtr x="14700" y="-16000"/>
                                    </p:animMotion>
                                  </p:childTnLst>
                                </p:cTn>
                              </p:par>
                            </p:childTnLst>
                          </p:cTn>
                        </p:par>
                        <p:par>
                          <p:cTn id="97" fill="hold">
                            <p:stCondLst>
                              <p:cond delay="4000"/>
                            </p:stCondLst>
                            <p:childTnLst>
                              <p:par>
                                <p:cTn id="98" presetID="10" presetClass="entr" presetSubtype="0" fill="hold" nodeType="after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2000"/>
                                        <p:tgtEl>
                                          <p:spTgt spid="66"/>
                                        </p:tgtEl>
                                      </p:cBhvr>
                                    </p:animEffect>
                                  </p:childTnLst>
                                </p:cTn>
                              </p:par>
                              <p:par>
                                <p:cTn id="101" presetID="10" presetClass="exit" presetSubtype="0" fill="hold" nodeType="withEffect">
                                  <p:stCondLst>
                                    <p:cond delay="0"/>
                                  </p:stCondLst>
                                  <p:childTnLst>
                                    <p:animEffect transition="out" filter="fade">
                                      <p:cBhvr>
                                        <p:cTn id="102" dur="2000"/>
                                        <p:tgtEl>
                                          <p:spTgt spid="58"/>
                                        </p:tgtEl>
                                      </p:cBhvr>
                                    </p:animEffect>
                                    <p:set>
                                      <p:cBhvr>
                                        <p:cTn id="103" dur="1" fill="hold">
                                          <p:stCondLst>
                                            <p:cond delay="19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Dynamic Fair Share Scheduling (DFSS)</a:t>
            </a:r>
            <a:endParaRPr lang="en-US" sz="4400" dirty="0"/>
          </a:p>
        </p:txBody>
      </p:sp>
      <p:sp>
        <p:nvSpPr>
          <p:cNvPr id="3" name="Content Placeholder 2"/>
          <p:cNvSpPr>
            <a:spLocks noGrp="1"/>
          </p:cNvSpPr>
          <p:nvPr>
            <p:ph idx="1"/>
          </p:nvPr>
        </p:nvSpPr>
        <p:spPr>
          <a:xfrm>
            <a:off x="381000" y="1219200"/>
            <a:ext cx="8382000" cy="1973561"/>
          </a:xfrm>
        </p:spPr>
        <p:txBody>
          <a:bodyPr/>
          <a:lstStyle/>
          <a:p>
            <a:r>
              <a:rPr lang="en-US" sz="2400" dirty="0" smtClean="0"/>
              <a:t>Before, no quality of service for Remote Desktop (formerly called Terminal Server) users</a:t>
            </a:r>
          </a:p>
          <a:p>
            <a:pPr lvl="1"/>
            <a:r>
              <a:rPr lang="en-US" sz="2000" dirty="0" smtClean="0"/>
              <a:t>One user could hog server’s CPU</a:t>
            </a:r>
          </a:p>
          <a:p>
            <a:r>
              <a:rPr lang="en-US" sz="2400" dirty="0" smtClean="0"/>
              <a:t>Now, Remote Desktop role automatically enables DFSS</a:t>
            </a:r>
          </a:p>
          <a:p>
            <a:pPr lvl="1"/>
            <a:r>
              <a:rPr lang="en-US" sz="2000" dirty="0" smtClean="0"/>
              <a:t>Sessions are given weight 1-9 (default is 5)</a:t>
            </a:r>
          </a:p>
          <a:p>
            <a:pPr lvl="2"/>
            <a:r>
              <a:rPr lang="en-US" sz="1800" dirty="0" smtClean="0"/>
              <a:t>Internal API can set weight</a:t>
            </a:r>
          </a:p>
          <a:p>
            <a:r>
              <a:rPr lang="en-US" sz="2400" dirty="0" smtClean="0"/>
              <a:t>Each session given CPU budget </a:t>
            </a:r>
          </a:p>
          <a:p>
            <a:pPr lvl="1"/>
            <a:r>
              <a:rPr lang="en-US" sz="2000" dirty="0" smtClean="0"/>
              <a:t>Over 150ms interval: </a:t>
            </a:r>
            <a:br>
              <a:rPr lang="en-US" sz="2000" dirty="0" smtClean="0"/>
            </a:br>
            <a:r>
              <a:rPr lang="en-US" sz="2000" dirty="0" smtClean="0"/>
              <a:t>Cycles per Interval / Total Weights * Session Weight</a:t>
            </a:r>
          </a:p>
          <a:p>
            <a:pPr lvl="1"/>
            <a:r>
              <a:rPr lang="en-US" sz="2000" dirty="0" smtClean="0"/>
              <a:t>Budget charge happens at every scheduler event</a:t>
            </a:r>
          </a:p>
          <a:p>
            <a:r>
              <a:rPr lang="en-US" sz="2400" dirty="0" smtClean="0"/>
              <a:t>When session exceeds quota, its threads go to idle-only queue</a:t>
            </a:r>
          </a:p>
          <a:p>
            <a:pPr lvl="1"/>
            <a:r>
              <a:rPr lang="en-US" sz="2200" dirty="0" smtClean="0"/>
              <a:t>Scheduled only when no other session wants to run</a:t>
            </a:r>
          </a:p>
          <a:p>
            <a:r>
              <a:rPr lang="en-US" sz="2400" dirty="0" smtClean="0"/>
              <a:t>At end of interval, all threads made ready to run</a:t>
            </a:r>
            <a:endParaRPr lang="en-US" sz="2400"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Windows and Logical Processors</a:t>
            </a:r>
            <a:endParaRPr lang="en-US" dirty="0"/>
          </a:p>
        </p:txBody>
      </p:sp>
      <p:sp>
        <p:nvSpPr>
          <p:cNvPr id="3" name="Content Placeholder 2"/>
          <p:cNvSpPr>
            <a:spLocks noGrp="1"/>
          </p:cNvSpPr>
          <p:nvPr>
            <p:ph idx="1"/>
          </p:nvPr>
        </p:nvSpPr>
        <p:spPr/>
        <p:txBody>
          <a:bodyPr/>
          <a:lstStyle/>
          <a:p>
            <a:r>
              <a:rPr lang="en-US" sz="2800" dirty="0" smtClean="0"/>
              <a:t>Before, the maximum number of Logical Processors (LPs) was dictated by word size</a:t>
            </a:r>
          </a:p>
          <a:p>
            <a:pPr lvl="1"/>
            <a:r>
              <a:rPr lang="en-US" sz="2400" dirty="0" smtClean="0"/>
              <a:t>LP state (e.g. idle, affinity) represented in </a:t>
            </a:r>
            <a:br>
              <a:rPr lang="en-US" sz="2400" dirty="0" smtClean="0"/>
            </a:br>
            <a:r>
              <a:rPr lang="en-US" sz="2400" dirty="0" smtClean="0"/>
              <a:t>word-sized bitmask</a:t>
            </a:r>
          </a:p>
          <a:p>
            <a:pPr lvl="1"/>
            <a:r>
              <a:rPr lang="en-US" sz="2400" dirty="0" smtClean="0"/>
              <a:t>32-bit Windows: 32 LPs</a:t>
            </a:r>
          </a:p>
          <a:p>
            <a:pPr lvl="1"/>
            <a:r>
              <a:rPr lang="en-US" sz="2400" dirty="0" smtClean="0"/>
              <a:t>64-bit Windows: 64 LPs</a:t>
            </a:r>
          </a:p>
        </p:txBody>
      </p:sp>
      <p:sp>
        <p:nvSpPr>
          <p:cNvPr id="4" name="Rectangle 3"/>
          <p:cNvSpPr/>
          <p:nvPr/>
        </p:nvSpPr>
        <p:spPr bwMode="auto">
          <a:xfrm>
            <a:off x="730624"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ectangle 5"/>
          <p:cNvSpPr/>
          <p:nvPr/>
        </p:nvSpPr>
        <p:spPr bwMode="auto">
          <a:xfrm>
            <a:off x="990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ectangle 6"/>
          <p:cNvSpPr/>
          <p:nvPr/>
        </p:nvSpPr>
        <p:spPr bwMode="auto">
          <a:xfrm>
            <a:off x="1241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1492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1752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 name="Rectangle 9"/>
          <p:cNvSpPr/>
          <p:nvPr/>
        </p:nvSpPr>
        <p:spPr bwMode="auto">
          <a:xfrm>
            <a:off x="2003612"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ectangle 10"/>
          <p:cNvSpPr/>
          <p:nvPr/>
        </p:nvSpPr>
        <p:spPr bwMode="auto">
          <a:xfrm>
            <a:off x="2254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ectangle 11"/>
          <p:cNvSpPr/>
          <p:nvPr/>
        </p:nvSpPr>
        <p:spPr bwMode="auto">
          <a:xfrm>
            <a:off x="2514600"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Rectangle 12"/>
          <p:cNvSpPr/>
          <p:nvPr/>
        </p:nvSpPr>
        <p:spPr bwMode="auto">
          <a:xfrm>
            <a:off x="2765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3016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 name="Rectangle 14"/>
          <p:cNvSpPr/>
          <p:nvPr/>
        </p:nvSpPr>
        <p:spPr bwMode="auto">
          <a:xfrm>
            <a:off x="3276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3527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Rectangle 16"/>
          <p:cNvSpPr/>
          <p:nvPr/>
        </p:nvSpPr>
        <p:spPr bwMode="auto">
          <a:xfrm>
            <a:off x="3778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Rectangle 17"/>
          <p:cNvSpPr/>
          <p:nvPr/>
        </p:nvSpPr>
        <p:spPr bwMode="auto">
          <a:xfrm>
            <a:off x="4038600"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 name="Rectangle 18"/>
          <p:cNvSpPr/>
          <p:nvPr/>
        </p:nvSpPr>
        <p:spPr bwMode="auto">
          <a:xfrm>
            <a:off x="4289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 name="Rectangle 19"/>
          <p:cNvSpPr/>
          <p:nvPr/>
        </p:nvSpPr>
        <p:spPr bwMode="auto">
          <a:xfrm>
            <a:off x="4540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Rectangle 20"/>
          <p:cNvSpPr/>
          <p:nvPr/>
        </p:nvSpPr>
        <p:spPr bwMode="auto">
          <a:xfrm>
            <a:off x="4800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Rectangle 21"/>
          <p:cNvSpPr/>
          <p:nvPr/>
        </p:nvSpPr>
        <p:spPr bwMode="auto">
          <a:xfrm>
            <a:off x="5051612"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ectangle 22"/>
          <p:cNvSpPr/>
          <p:nvPr/>
        </p:nvSpPr>
        <p:spPr bwMode="auto">
          <a:xfrm>
            <a:off x="5302624"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Rectangle 23"/>
          <p:cNvSpPr/>
          <p:nvPr/>
        </p:nvSpPr>
        <p:spPr bwMode="auto">
          <a:xfrm>
            <a:off x="5562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5" name="Rectangle 24"/>
          <p:cNvSpPr/>
          <p:nvPr/>
        </p:nvSpPr>
        <p:spPr bwMode="auto">
          <a:xfrm>
            <a:off x="5813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6064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Rectangle 26"/>
          <p:cNvSpPr/>
          <p:nvPr/>
        </p:nvSpPr>
        <p:spPr bwMode="auto">
          <a:xfrm>
            <a:off x="6324600"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8" name="Rectangle 27"/>
          <p:cNvSpPr/>
          <p:nvPr/>
        </p:nvSpPr>
        <p:spPr bwMode="auto">
          <a:xfrm>
            <a:off x="6575612"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9" name="Rectangle 28"/>
          <p:cNvSpPr/>
          <p:nvPr/>
        </p:nvSpPr>
        <p:spPr bwMode="auto">
          <a:xfrm>
            <a:off x="6826624"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0" name="Rectangle 29"/>
          <p:cNvSpPr/>
          <p:nvPr/>
        </p:nvSpPr>
        <p:spPr bwMode="auto">
          <a:xfrm>
            <a:off x="7086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1" name="Rectangle 30"/>
          <p:cNvSpPr/>
          <p:nvPr/>
        </p:nvSpPr>
        <p:spPr bwMode="auto">
          <a:xfrm>
            <a:off x="7337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2" name="Rectangle 31"/>
          <p:cNvSpPr/>
          <p:nvPr/>
        </p:nvSpPr>
        <p:spPr bwMode="auto">
          <a:xfrm>
            <a:off x="7588624"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7848600" y="4728899"/>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4" name="Rectangle 33"/>
          <p:cNvSpPr/>
          <p:nvPr/>
        </p:nvSpPr>
        <p:spPr bwMode="auto">
          <a:xfrm>
            <a:off x="8099612" y="4728899"/>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TextBox 34"/>
          <p:cNvSpPr txBox="1"/>
          <p:nvPr/>
        </p:nvSpPr>
        <p:spPr>
          <a:xfrm>
            <a:off x="8172530" y="5177135"/>
            <a:ext cx="356188"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0</a:t>
            </a:r>
          </a:p>
        </p:txBody>
      </p:sp>
      <p:sp>
        <p:nvSpPr>
          <p:cNvPr id="36" name="TextBox 35"/>
          <p:cNvSpPr txBox="1"/>
          <p:nvPr/>
        </p:nvSpPr>
        <p:spPr>
          <a:xfrm>
            <a:off x="4159624" y="5177135"/>
            <a:ext cx="527709"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16</a:t>
            </a:r>
          </a:p>
        </p:txBody>
      </p:sp>
      <p:sp>
        <p:nvSpPr>
          <p:cNvPr id="37" name="TextBox 36"/>
          <p:cNvSpPr txBox="1"/>
          <p:nvPr/>
        </p:nvSpPr>
        <p:spPr>
          <a:xfrm>
            <a:off x="381000" y="5150278"/>
            <a:ext cx="527709"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31</a:t>
            </a:r>
          </a:p>
        </p:txBody>
      </p:sp>
      <p:sp>
        <p:nvSpPr>
          <p:cNvPr id="38" name="TextBox 37"/>
          <p:cNvSpPr txBox="1"/>
          <p:nvPr/>
        </p:nvSpPr>
        <p:spPr>
          <a:xfrm>
            <a:off x="2745717" y="3901898"/>
            <a:ext cx="3829895"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32-bit Idle Processor Mask</a:t>
            </a:r>
          </a:p>
        </p:txBody>
      </p:sp>
      <p:sp>
        <p:nvSpPr>
          <p:cNvPr id="39" name="Rectangle 38"/>
          <p:cNvSpPr/>
          <p:nvPr/>
        </p:nvSpPr>
        <p:spPr bwMode="auto">
          <a:xfrm>
            <a:off x="3191296" y="5634335"/>
            <a:ext cx="251012" cy="4482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0" name="TextBox 39"/>
          <p:cNvSpPr txBox="1"/>
          <p:nvPr/>
        </p:nvSpPr>
        <p:spPr>
          <a:xfrm>
            <a:off x="3478027" y="5634335"/>
            <a:ext cx="681597"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Idle</a:t>
            </a:r>
          </a:p>
        </p:txBody>
      </p:sp>
      <p:sp>
        <p:nvSpPr>
          <p:cNvPr id="41" name="Rectangle 40"/>
          <p:cNvSpPr/>
          <p:nvPr/>
        </p:nvSpPr>
        <p:spPr bwMode="auto">
          <a:xfrm>
            <a:off x="4800600" y="5625372"/>
            <a:ext cx="251012" cy="44823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TextBox 41"/>
          <p:cNvSpPr txBox="1"/>
          <p:nvPr/>
        </p:nvSpPr>
        <p:spPr>
          <a:xfrm>
            <a:off x="5078933" y="5611943"/>
            <a:ext cx="869149" cy="461665"/>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Busy</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Windows and Logical Processors (Cont)</a:t>
            </a:r>
            <a:endParaRPr lang="en-US" sz="4400" dirty="0"/>
          </a:p>
        </p:txBody>
      </p:sp>
      <p:sp>
        <p:nvSpPr>
          <p:cNvPr id="3" name="Content Placeholder 2"/>
          <p:cNvSpPr>
            <a:spLocks noGrp="1"/>
          </p:cNvSpPr>
          <p:nvPr>
            <p:ph idx="1"/>
          </p:nvPr>
        </p:nvSpPr>
        <p:spPr>
          <a:xfrm>
            <a:off x="381000" y="1752600"/>
            <a:ext cx="8382000" cy="1973561"/>
          </a:xfrm>
        </p:spPr>
        <p:txBody>
          <a:bodyPr/>
          <a:lstStyle/>
          <a:p>
            <a:r>
              <a:rPr lang="en-US" dirty="0" smtClean="0"/>
              <a:t>With many-core, systems with &gt; 64LPs will become more common</a:t>
            </a:r>
          </a:p>
          <a:p>
            <a:pPr lvl="1"/>
            <a:r>
              <a:rPr lang="en-US" dirty="0" smtClean="0"/>
              <a:t>8 socket, six core, 2x SMT (</a:t>
            </a:r>
            <a:r>
              <a:rPr lang="en-US" dirty="0" err="1" smtClean="0"/>
              <a:t>hyperthreaded</a:t>
            </a:r>
            <a:r>
              <a:rPr lang="en-US" dirty="0" smtClean="0"/>
              <a:t>): </a:t>
            </a:r>
            <a:br>
              <a:rPr lang="en-US" dirty="0" smtClean="0"/>
            </a:br>
            <a:r>
              <a:rPr lang="en-US" dirty="0" smtClean="0"/>
              <a:t>96 LPs</a:t>
            </a:r>
          </a:p>
          <a:p>
            <a:r>
              <a:rPr lang="en-US" dirty="0" smtClean="0"/>
              <a:t>Need to support &gt; 64LP while </a:t>
            </a:r>
            <a:br>
              <a:rPr lang="en-US" dirty="0" smtClean="0"/>
            </a:br>
            <a:r>
              <a:rPr lang="en-US" dirty="0" smtClean="0"/>
              <a:t>preserving compatibility</a:t>
            </a:r>
          </a:p>
          <a:p>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&gt; 64 LP Support</a:t>
            </a:r>
            <a:endParaRPr lang="en-US" dirty="0"/>
          </a:p>
        </p:txBody>
      </p:sp>
      <p:sp>
        <p:nvSpPr>
          <p:cNvPr id="3" name="Content Placeholder 2"/>
          <p:cNvSpPr>
            <a:spLocks noGrp="1"/>
          </p:cNvSpPr>
          <p:nvPr>
            <p:ph idx="1"/>
          </p:nvPr>
        </p:nvSpPr>
        <p:spPr/>
        <p:txBody>
          <a:bodyPr/>
          <a:lstStyle/>
          <a:p>
            <a:r>
              <a:rPr lang="en-US" smtClean="0"/>
              <a:t>Solution: LPs divided into Groups</a:t>
            </a:r>
          </a:p>
          <a:p>
            <a:pPr lvl="1"/>
            <a:r>
              <a:rPr lang="en-US" smtClean="0"/>
              <a:t>Group can have a maximum of 64 LPs</a:t>
            </a:r>
          </a:p>
          <a:p>
            <a:pPr lvl="1"/>
            <a:r>
              <a:rPr lang="en-US" smtClean="0"/>
              <a:t>Maximum of 4 Groups (for maximum of 256 LPs)</a:t>
            </a:r>
          </a:p>
          <a:p>
            <a:r>
              <a:rPr lang="en-US" smtClean="0"/>
              <a:t>Group assignment:</a:t>
            </a:r>
          </a:p>
          <a:p>
            <a:pPr lvl="1"/>
            <a:r>
              <a:rPr lang="en-US" smtClean="0"/>
              <a:t>One group if 32-bit system or fewer than 65 LPs</a:t>
            </a:r>
          </a:p>
          <a:p>
            <a:pPr lvl="1"/>
            <a:r>
              <a:rPr lang="en-US" smtClean="0"/>
              <a:t>Otherwise fewest groups necessary to ensure that NUMA nodes don’t cross groups</a:t>
            </a:r>
          </a:p>
          <a:p>
            <a:pPr lvl="2"/>
            <a:r>
              <a:rPr lang="en-US" smtClean="0"/>
              <a:t>Close NUMA nodes kept in the same group</a:t>
            </a:r>
            <a:endParaRPr lang="en-US" dirty="0" smtClean="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Processor Groups</a:t>
            </a:r>
            <a:endParaRPr lang="en-US" dirty="0"/>
          </a:p>
        </p:txBody>
      </p:sp>
      <p:sp>
        <p:nvSpPr>
          <p:cNvPr id="3" name="Content Placeholder 2"/>
          <p:cNvSpPr>
            <a:spLocks noGrp="1"/>
          </p:cNvSpPr>
          <p:nvPr>
            <p:ph type="body" sz="quarter" idx="4294967295"/>
          </p:nvPr>
        </p:nvSpPr>
        <p:spPr>
          <a:xfrm>
            <a:off x="0" y="1143000"/>
            <a:ext cx="8382000" cy="885825"/>
          </a:xfrm>
        </p:spPr>
        <p:txBody>
          <a:bodyPr/>
          <a:lstStyle/>
          <a:p>
            <a:r>
              <a:rPr lang="en-US" dirty="0" smtClean="0"/>
              <a:t>Example: 4 LPs/core, 4 cores/socket, </a:t>
            </a:r>
            <a:br>
              <a:rPr lang="en-US" dirty="0" smtClean="0"/>
            </a:br>
            <a:r>
              <a:rPr lang="en-US" dirty="0" smtClean="0"/>
              <a:t>2 sockets/node, 4 nodes: 128 LPs</a:t>
            </a:r>
            <a:endParaRPr lang="en-US" dirty="0"/>
          </a:p>
        </p:txBody>
      </p:sp>
      <p:grpSp>
        <p:nvGrpSpPr>
          <p:cNvPr id="7" name="Group 218"/>
          <p:cNvGrpSpPr/>
          <p:nvPr/>
        </p:nvGrpSpPr>
        <p:grpSpPr>
          <a:xfrm>
            <a:off x="911376" y="2170792"/>
            <a:ext cx="3646905" cy="4336716"/>
            <a:chOff x="566822" y="2048042"/>
            <a:chExt cx="3646905" cy="4336716"/>
          </a:xfrm>
        </p:grpSpPr>
        <p:sp>
          <p:nvSpPr>
            <p:cNvPr id="115" name="Rounded Rectangle 114"/>
            <p:cNvSpPr/>
            <p:nvPr/>
          </p:nvSpPr>
          <p:spPr bwMode="auto">
            <a:xfrm>
              <a:off x="566822" y="2048042"/>
              <a:ext cx="3646905" cy="4336716"/>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Group</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3" name="Rounded Rectangle 62"/>
            <p:cNvSpPr/>
            <p:nvPr/>
          </p:nvSpPr>
          <p:spPr bwMode="auto">
            <a:xfrm>
              <a:off x="652379" y="4315319"/>
              <a:ext cx="3481137" cy="195179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NUMA Node</a:t>
              </a: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4" name="Rounded Rectangle 3"/>
            <p:cNvSpPr/>
            <p:nvPr/>
          </p:nvSpPr>
          <p:spPr bwMode="auto">
            <a:xfrm>
              <a:off x="721895" y="4550610"/>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8" name="Group 18"/>
            <p:cNvGrpSpPr/>
            <p:nvPr/>
          </p:nvGrpSpPr>
          <p:grpSpPr>
            <a:xfrm>
              <a:off x="815888" y="5459663"/>
              <a:ext cx="734849" cy="695157"/>
              <a:chOff x="1468267" y="5160211"/>
              <a:chExt cx="734849" cy="695157"/>
            </a:xfrm>
          </p:grpSpPr>
          <p:sp>
            <p:nvSpPr>
              <p:cNvPr id="5" name="Rounded Rectangle 4"/>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6" name="Rounded Rectangle 5"/>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6" name="Rounded Rectangle 1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7" name="Rounded Rectangle 1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8" name="Rounded Rectangle 1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9" name="Group 19"/>
            <p:cNvGrpSpPr/>
            <p:nvPr/>
          </p:nvGrpSpPr>
          <p:grpSpPr>
            <a:xfrm>
              <a:off x="1567193" y="5456991"/>
              <a:ext cx="734849" cy="695157"/>
              <a:chOff x="1468267" y="5160211"/>
              <a:chExt cx="734849" cy="695157"/>
            </a:xfrm>
          </p:grpSpPr>
          <p:sp>
            <p:nvSpPr>
              <p:cNvPr id="21" name="Rounded Rectangle 20"/>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2" name="Rounded Rectangle 21"/>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3" name="Rounded Rectangle 22"/>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4" name="Rounded Rectangle 23"/>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 name="Rounded Rectangle 24"/>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0" name="Group 25"/>
            <p:cNvGrpSpPr/>
            <p:nvPr/>
          </p:nvGrpSpPr>
          <p:grpSpPr>
            <a:xfrm>
              <a:off x="810540" y="4748464"/>
              <a:ext cx="734849" cy="695157"/>
              <a:chOff x="1468267" y="5160211"/>
              <a:chExt cx="734849" cy="695157"/>
            </a:xfrm>
          </p:grpSpPr>
          <p:sp>
            <p:nvSpPr>
              <p:cNvPr id="27" name="Rounded Rectangle 26"/>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8" name="Rounded Rectangle 27"/>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 name="Rounded Rectangle 28"/>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 name="Rounded Rectangle 29"/>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 name="Rounded Rectangle 30"/>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1" name="Group 31"/>
            <p:cNvGrpSpPr/>
            <p:nvPr/>
          </p:nvGrpSpPr>
          <p:grpSpPr>
            <a:xfrm>
              <a:off x="1567193" y="4745790"/>
              <a:ext cx="734849" cy="695157"/>
              <a:chOff x="1468267" y="5160211"/>
              <a:chExt cx="734849" cy="695157"/>
            </a:xfrm>
          </p:grpSpPr>
          <p:sp>
            <p:nvSpPr>
              <p:cNvPr id="33" name="Rounded Rectangle 32"/>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4" name="Rounded Rectangle 33"/>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5" name="Rounded Rectangle 34"/>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6" name="Rounded Rectangle 35"/>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7" name="Rounded Rectangle 36"/>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38" name="Rounded Rectangle 37"/>
            <p:cNvSpPr/>
            <p:nvPr/>
          </p:nvSpPr>
          <p:spPr bwMode="auto">
            <a:xfrm>
              <a:off x="2414337" y="4547937"/>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12" name="Group 38"/>
            <p:cNvGrpSpPr/>
            <p:nvPr/>
          </p:nvGrpSpPr>
          <p:grpSpPr>
            <a:xfrm>
              <a:off x="2508330" y="5456990"/>
              <a:ext cx="734849" cy="695157"/>
              <a:chOff x="1468267" y="5160211"/>
              <a:chExt cx="734849" cy="695157"/>
            </a:xfrm>
          </p:grpSpPr>
          <p:sp>
            <p:nvSpPr>
              <p:cNvPr id="40" name="Rounded Rectangle 39"/>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41" name="Rounded Rectangle 40"/>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42" name="Rounded Rectangle 41"/>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43" name="Rounded Rectangle 42"/>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44" name="Rounded Rectangle 43"/>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3" name="Group 44"/>
            <p:cNvGrpSpPr/>
            <p:nvPr/>
          </p:nvGrpSpPr>
          <p:grpSpPr>
            <a:xfrm>
              <a:off x="3259635" y="5454318"/>
              <a:ext cx="734849" cy="695157"/>
              <a:chOff x="1468267" y="5160211"/>
              <a:chExt cx="734849" cy="695157"/>
            </a:xfrm>
          </p:grpSpPr>
          <p:sp>
            <p:nvSpPr>
              <p:cNvPr id="46" name="Rounded Rectangle 45"/>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47" name="Rounded Rectangle 46"/>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48" name="Rounded Rectangle 47"/>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49" name="Rounded Rectangle 48"/>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50" name="Rounded Rectangle 49"/>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4" name="Group 50"/>
            <p:cNvGrpSpPr/>
            <p:nvPr/>
          </p:nvGrpSpPr>
          <p:grpSpPr>
            <a:xfrm>
              <a:off x="2502982" y="4745791"/>
              <a:ext cx="734849" cy="695157"/>
              <a:chOff x="1468267" y="5160211"/>
              <a:chExt cx="734849" cy="695157"/>
            </a:xfrm>
          </p:grpSpPr>
          <p:sp>
            <p:nvSpPr>
              <p:cNvPr id="52" name="Rounded Rectangle 51"/>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53" name="Rounded Rectangle 52"/>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54" name="Rounded Rectangle 53"/>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55" name="Rounded Rectangle 54"/>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56" name="Rounded Rectangle 55"/>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5" name="Group 56"/>
            <p:cNvGrpSpPr/>
            <p:nvPr/>
          </p:nvGrpSpPr>
          <p:grpSpPr>
            <a:xfrm>
              <a:off x="3259635" y="4743117"/>
              <a:ext cx="734849" cy="695157"/>
              <a:chOff x="1468267" y="5160211"/>
              <a:chExt cx="734849" cy="695157"/>
            </a:xfrm>
          </p:grpSpPr>
          <p:sp>
            <p:nvSpPr>
              <p:cNvPr id="58" name="Rounded Rectangle 57"/>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59" name="Rounded Rectangle 58"/>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60" name="Rounded Rectangle 59"/>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61" name="Rounded Rectangle 60"/>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62" name="Rounded Rectangle 61"/>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64" name="Rounded Rectangle 63"/>
            <p:cNvSpPr/>
            <p:nvPr/>
          </p:nvSpPr>
          <p:spPr bwMode="auto">
            <a:xfrm>
              <a:off x="612274" y="2307382"/>
              <a:ext cx="3481137" cy="195179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NUMA Node</a:t>
              </a: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65" name="Rounded Rectangle 64"/>
            <p:cNvSpPr/>
            <p:nvPr/>
          </p:nvSpPr>
          <p:spPr bwMode="auto">
            <a:xfrm>
              <a:off x="681790" y="2542673"/>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19" name="Group 65"/>
            <p:cNvGrpSpPr/>
            <p:nvPr/>
          </p:nvGrpSpPr>
          <p:grpSpPr>
            <a:xfrm>
              <a:off x="775783" y="3451726"/>
              <a:ext cx="734849" cy="695157"/>
              <a:chOff x="1468267" y="5160211"/>
              <a:chExt cx="734849" cy="695157"/>
            </a:xfrm>
          </p:grpSpPr>
          <p:sp>
            <p:nvSpPr>
              <p:cNvPr id="67" name="Rounded Rectangle 66"/>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68" name="Rounded Rectangle 67"/>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69" name="Rounded Rectangle 68"/>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70" name="Rounded Rectangle 69"/>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71" name="Rounded Rectangle 70"/>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20" name="Group 71"/>
            <p:cNvGrpSpPr/>
            <p:nvPr/>
          </p:nvGrpSpPr>
          <p:grpSpPr>
            <a:xfrm>
              <a:off x="1527088" y="3449054"/>
              <a:ext cx="734849" cy="695157"/>
              <a:chOff x="1468267" y="5160211"/>
              <a:chExt cx="734849" cy="695157"/>
            </a:xfrm>
          </p:grpSpPr>
          <p:sp>
            <p:nvSpPr>
              <p:cNvPr id="73" name="Rounded Rectangle 72"/>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74" name="Rounded Rectangle 73"/>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75" name="Rounded Rectangle 74"/>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76" name="Rounded Rectangle 75"/>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77" name="Rounded Rectangle 76"/>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26" name="Group 77"/>
            <p:cNvGrpSpPr/>
            <p:nvPr/>
          </p:nvGrpSpPr>
          <p:grpSpPr>
            <a:xfrm>
              <a:off x="770435" y="2740527"/>
              <a:ext cx="734849" cy="695157"/>
              <a:chOff x="1468267" y="5160211"/>
              <a:chExt cx="734849" cy="695157"/>
            </a:xfrm>
          </p:grpSpPr>
          <p:sp>
            <p:nvSpPr>
              <p:cNvPr id="79" name="Rounded Rectangle 7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80" name="Rounded Rectangle 7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1" name="Rounded Rectangle 8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2" name="Rounded Rectangle 8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3" name="Rounded Rectangle 8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32" name="Group 83"/>
            <p:cNvGrpSpPr/>
            <p:nvPr/>
          </p:nvGrpSpPr>
          <p:grpSpPr>
            <a:xfrm>
              <a:off x="1527088" y="2737853"/>
              <a:ext cx="734849" cy="695157"/>
              <a:chOff x="1468267" y="5160211"/>
              <a:chExt cx="734849" cy="695157"/>
            </a:xfrm>
          </p:grpSpPr>
          <p:sp>
            <p:nvSpPr>
              <p:cNvPr id="85" name="Rounded Rectangle 84"/>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86" name="Rounded Rectangle 85"/>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7" name="Rounded Rectangle 86"/>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8" name="Rounded Rectangle 87"/>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89" name="Rounded Rectangle 88"/>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90" name="Rounded Rectangle 89"/>
            <p:cNvSpPr/>
            <p:nvPr/>
          </p:nvSpPr>
          <p:spPr bwMode="auto">
            <a:xfrm>
              <a:off x="2374232" y="2540000"/>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39" name="Group 90"/>
            <p:cNvGrpSpPr/>
            <p:nvPr/>
          </p:nvGrpSpPr>
          <p:grpSpPr>
            <a:xfrm>
              <a:off x="2468225" y="3449053"/>
              <a:ext cx="734849" cy="695157"/>
              <a:chOff x="1468267" y="5160211"/>
              <a:chExt cx="734849" cy="695157"/>
            </a:xfrm>
          </p:grpSpPr>
          <p:sp>
            <p:nvSpPr>
              <p:cNvPr id="92" name="Rounded Rectangle 91"/>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93" name="Rounded Rectangle 92"/>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94" name="Rounded Rectangle 93"/>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95" name="Rounded Rectangle 94"/>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96" name="Rounded Rectangle 95"/>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45" name="Group 96"/>
            <p:cNvGrpSpPr/>
            <p:nvPr/>
          </p:nvGrpSpPr>
          <p:grpSpPr>
            <a:xfrm>
              <a:off x="3219530" y="3446381"/>
              <a:ext cx="734849" cy="695157"/>
              <a:chOff x="1468267" y="5160211"/>
              <a:chExt cx="734849" cy="695157"/>
            </a:xfrm>
          </p:grpSpPr>
          <p:sp>
            <p:nvSpPr>
              <p:cNvPr id="98" name="Rounded Rectangle 97"/>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99" name="Rounded Rectangle 98"/>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0" name="Rounded Rectangle 99"/>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1" name="Rounded Rectangle 100"/>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2" name="Rounded Rectangle 101"/>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51" name="Group 102"/>
            <p:cNvGrpSpPr/>
            <p:nvPr/>
          </p:nvGrpSpPr>
          <p:grpSpPr>
            <a:xfrm>
              <a:off x="2462877" y="2737854"/>
              <a:ext cx="734849" cy="695157"/>
              <a:chOff x="1468267" y="5160211"/>
              <a:chExt cx="734849" cy="695157"/>
            </a:xfrm>
          </p:grpSpPr>
          <p:sp>
            <p:nvSpPr>
              <p:cNvPr id="104" name="Rounded Rectangle 10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105" name="Rounded Rectangle 10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6" name="Rounded Rectangle 10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7" name="Rounded Rectangle 10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08" name="Rounded Rectangle 10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57" name="Group 108"/>
            <p:cNvGrpSpPr/>
            <p:nvPr/>
          </p:nvGrpSpPr>
          <p:grpSpPr>
            <a:xfrm>
              <a:off x="3219530" y="2735180"/>
              <a:ext cx="734849" cy="695157"/>
              <a:chOff x="1468267" y="5160211"/>
              <a:chExt cx="734849" cy="695157"/>
            </a:xfrm>
          </p:grpSpPr>
          <p:sp>
            <p:nvSpPr>
              <p:cNvPr id="110" name="Rounded Rectangle 109"/>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111" name="Rounded Rectangle 110"/>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12" name="Rounded Rectangle 111"/>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13" name="Rounded Rectangle 112"/>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114" name="Rounded Rectangle 113"/>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grpSp>
        <p:nvGrpSpPr>
          <p:cNvPr id="66" name="Group 219"/>
          <p:cNvGrpSpPr/>
          <p:nvPr/>
        </p:nvGrpSpPr>
        <p:grpSpPr>
          <a:xfrm>
            <a:off x="4614429" y="2157426"/>
            <a:ext cx="3646905" cy="4336716"/>
            <a:chOff x="566822" y="2005266"/>
            <a:chExt cx="3646905" cy="4336716"/>
          </a:xfrm>
        </p:grpSpPr>
        <p:sp>
          <p:nvSpPr>
            <p:cNvPr id="221" name="Rounded Rectangle 220"/>
            <p:cNvSpPr/>
            <p:nvPr/>
          </p:nvSpPr>
          <p:spPr bwMode="auto">
            <a:xfrm>
              <a:off x="566822" y="2005266"/>
              <a:ext cx="3646905" cy="4336716"/>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Group</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2" name="Rounded Rectangle 221"/>
            <p:cNvSpPr/>
            <p:nvPr/>
          </p:nvSpPr>
          <p:spPr bwMode="auto">
            <a:xfrm>
              <a:off x="652379" y="4296850"/>
              <a:ext cx="3481137" cy="195179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NUMA Node</a:t>
              </a: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223" name="Rounded Rectangle 222"/>
            <p:cNvSpPr/>
            <p:nvPr/>
          </p:nvSpPr>
          <p:spPr bwMode="auto">
            <a:xfrm>
              <a:off x="721895" y="4550610"/>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72" name="Group 18"/>
            <p:cNvGrpSpPr/>
            <p:nvPr/>
          </p:nvGrpSpPr>
          <p:grpSpPr>
            <a:xfrm>
              <a:off x="815888" y="5459663"/>
              <a:ext cx="734849" cy="695157"/>
              <a:chOff x="1468267" y="5160211"/>
              <a:chExt cx="734849" cy="695157"/>
            </a:xfrm>
          </p:grpSpPr>
          <p:sp>
            <p:nvSpPr>
              <p:cNvPr id="319" name="Rounded Rectangle 4"/>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20" name="Rounded Rectangle 5"/>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21" name="Rounded Rectangle 1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22" name="Rounded Rectangle 1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23" name="Rounded Rectangle 1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78" name="Group 19"/>
            <p:cNvGrpSpPr/>
            <p:nvPr/>
          </p:nvGrpSpPr>
          <p:grpSpPr>
            <a:xfrm>
              <a:off x="1567193" y="5456991"/>
              <a:ext cx="734849" cy="695157"/>
              <a:chOff x="1468267" y="5160211"/>
              <a:chExt cx="734849" cy="695157"/>
            </a:xfrm>
          </p:grpSpPr>
          <p:sp>
            <p:nvSpPr>
              <p:cNvPr id="314" name="Rounded Rectangle 31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15" name="Rounded Rectangle 21"/>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6" name="Rounded Rectangle 22"/>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7" name="Rounded Rectangle 23"/>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8" name="Rounded Rectangle 24"/>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84" name="Group 25"/>
            <p:cNvGrpSpPr/>
            <p:nvPr/>
          </p:nvGrpSpPr>
          <p:grpSpPr>
            <a:xfrm>
              <a:off x="810540" y="4748464"/>
              <a:ext cx="734849" cy="695157"/>
              <a:chOff x="1468267" y="5160211"/>
              <a:chExt cx="734849" cy="695157"/>
            </a:xfrm>
          </p:grpSpPr>
          <p:sp>
            <p:nvSpPr>
              <p:cNvPr id="309" name="Rounded Rectangle 30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10" name="Rounded Rectangle 30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1" name="Rounded Rectangle 31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2" name="Rounded Rectangle 31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13" name="Rounded Rectangle 31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91" name="Group 31"/>
            <p:cNvGrpSpPr/>
            <p:nvPr/>
          </p:nvGrpSpPr>
          <p:grpSpPr>
            <a:xfrm>
              <a:off x="1567193" y="4745790"/>
              <a:ext cx="734849" cy="695157"/>
              <a:chOff x="1468267" y="5160211"/>
              <a:chExt cx="734849" cy="695157"/>
            </a:xfrm>
          </p:grpSpPr>
          <p:sp>
            <p:nvSpPr>
              <p:cNvPr id="304" name="Rounded Rectangle 30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05" name="Rounded Rectangle 30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6" name="Rounded Rectangle 30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7" name="Rounded Rectangle 30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8" name="Rounded Rectangle 30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228" name="Rounded Rectangle 227"/>
            <p:cNvSpPr/>
            <p:nvPr/>
          </p:nvSpPr>
          <p:spPr bwMode="auto">
            <a:xfrm>
              <a:off x="2414337" y="4547937"/>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97" name="Group 38"/>
            <p:cNvGrpSpPr/>
            <p:nvPr/>
          </p:nvGrpSpPr>
          <p:grpSpPr>
            <a:xfrm>
              <a:off x="2508330" y="5456990"/>
              <a:ext cx="734849" cy="695157"/>
              <a:chOff x="1468267" y="5160211"/>
              <a:chExt cx="734849" cy="695157"/>
            </a:xfrm>
          </p:grpSpPr>
          <p:sp>
            <p:nvSpPr>
              <p:cNvPr id="299" name="Rounded Rectangle 29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300" name="Rounded Rectangle 29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1" name="Rounded Rectangle 30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2" name="Rounded Rectangle 30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303" name="Rounded Rectangle 30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03" name="Group 44"/>
            <p:cNvGrpSpPr/>
            <p:nvPr/>
          </p:nvGrpSpPr>
          <p:grpSpPr>
            <a:xfrm>
              <a:off x="3259635" y="5454318"/>
              <a:ext cx="734849" cy="695157"/>
              <a:chOff x="1468267" y="5160211"/>
              <a:chExt cx="734849" cy="695157"/>
            </a:xfrm>
          </p:grpSpPr>
          <p:sp>
            <p:nvSpPr>
              <p:cNvPr id="294" name="Rounded Rectangle 29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95" name="Rounded Rectangle 29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6" name="Rounded Rectangle 29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7" name="Rounded Rectangle 29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8" name="Rounded Rectangle 29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09" name="Group 50"/>
            <p:cNvGrpSpPr/>
            <p:nvPr/>
          </p:nvGrpSpPr>
          <p:grpSpPr>
            <a:xfrm>
              <a:off x="2502982" y="4745791"/>
              <a:ext cx="734849" cy="695157"/>
              <a:chOff x="1468267" y="5160211"/>
              <a:chExt cx="734849" cy="695157"/>
            </a:xfrm>
          </p:grpSpPr>
          <p:sp>
            <p:nvSpPr>
              <p:cNvPr id="289" name="Rounded Rectangle 28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90" name="Rounded Rectangle 28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1" name="Rounded Rectangle 29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2" name="Rounded Rectangle 29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93" name="Rounded Rectangle 29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16" name="Group 56"/>
            <p:cNvGrpSpPr/>
            <p:nvPr/>
          </p:nvGrpSpPr>
          <p:grpSpPr>
            <a:xfrm>
              <a:off x="3259635" y="4743117"/>
              <a:ext cx="734849" cy="695157"/>
              <a:chOff x="1468267" y="5160211"/>
              <a:chExt cx="734849" cy="695157"/>
            </a:xfrm>
          </p:grpSpPr>
          <p:sp>
            <p:nvSpPr>
              <p:cNvPr id="284" name="Rounded Rectangle 28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85" name="Rounded Rectangle 28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6" name="Rounded Rectangle 28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7" name="Rounded Rectangle 28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8" name="Rounded Rectangle 28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233" name="Rounded Rectangle 232"/>
            <p:cNvSpPr/>
            <p:nvPr/>
          </p:nvSpPr>
          <p:spPr bwMode="auto">
            <a:xfrm>
              <a:off x="612274" y="2288913"/>
              <a:ext cx="3481137" cy="195179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Segoe" pitchFamily="34" charset="0"/>
                </a:rPr>
                <a:t>NUMA Node</a:t>
              </a: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234" name="Rounded Rectangle 233"/>
            <p:cNvSpPr/>
            <p:nvPr/>
          </p:nvSpPr>
          <p:spPr bwMode="auto">
            <a:xfrm>
              <a:off x="681790" y="2542673"/>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117" name="Group 65"/>
            <p:cNvGrpSpPr/>
            <p:nvPr/>
          </p:nvGrpSpPr>
          <p:grpSpPr>
            <a:xfrm>
              <a:off x="775783" y="3451726"/>
              <a:ext cx="734849" cy="695157"/>
              <a:chOff x="1468267" y="5160211"/>
              <a:chExt cx="734849" cy="695157"/>
            </a:xfrm>
          </p:grpSpPr>
          <p:sp>
            <p:nvSpPr>
              <p:cNvPr id="279" name="Rounded Rectangle 27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80" name="Rounded Rectangle 27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1" name="Rounded Rectangle 28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2" name="Rounded Rectangle 28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83" name="Rounded Rectangle 28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18" name="Group 71"/>
            <p:cNvGrpSpPr/>
            <p:nvPr/>
          </p:nvGrpSpPr>
          <p:grpSpPr>
            <a:xfrm>
              <a:off x="1527088" y="3449054"/>
              <a:ext cx="734849" cy="695157"/>
              <a:chOff x="1468267" y="5160211"/>
              <a:chExt cx="734849" cy="695157"/>
            </a:xfrm>
          </p:grpSpPr>
          <p:sp>
            <p:nvSpPr>
              <p:cNvPr id="274" name="Rounded Rectangle 27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75" name="Rounded Rectangle 27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6" name="Rounded Rectangle 27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7" name="Rounded Rectangle 27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8" name="Rounded Rectangle 27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19" name="Group 77"/>
            <p:cNvGrpSpPr/>
            <p:nvPr/>
          </p:nvGrpSpPr>
          <p:grpSpPr>
            <a:xfrm>
              <a:off x="770435" y="2740527"/>
              <a:ext cx="734849" cy="695157"/>
              <a:chOff x="1468267" y="5160211"/>
              <a:chExt cx="734849" cy="695157"/>
            </a:xfrm>
          </p:grpSpPr>
          <p:sp>
            <p:nvSpPr>
              <p:cNvPr id="269" name="Rounded Rectangle 26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70" name="Rounded Rectangle 26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1" name="Rounded Rectangle 27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2" name="Rounded Rectangle 27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73" name="Rounded Rectangle 27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20" name="Group 83"/>
            <p:cNvGrpSpPr/>
            <p:nvPr/>
          </p:nvGrpSpPr>
          <p:grpSpPr>
            <a:xfrm>
              <a:off x="1527088" y="2737853"/>
              <a:ext cx="734849" cy="695157"/>
              <a:chOff x="1468267" y="5160211"/>
              <a:chExt cx="734849" cy="695157"/>
            </a:xfrm>
          </p:grpSpPr>
          <p:sp>
            <p:nvSpPr>
              <p:cNvPr id="264" name="Rounded Rectangle 26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65" name="Rounded Rectangle 26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6" name="Rounded Rectangle 26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7" name="Rounded Rectangle 26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8" name="Rounded Rectangle 26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sp>
          <p:nvSpPr>
            <p:cNvPr id="239" name="Rounded Rectangle 238"/>
            <p:cNvSpPr/>
            <p:nvPr/>
          </p:nvSpPr>
          <p:spPr bwMode="auto">
            <a:xfrm>
              <a:off x="2374232" y="2540000"/>
              <a:ext cx="1673726" cy="16630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Segoe" pitchFamily="34" charset="0"/>
                </a:rPr>
                <a:t>Socket</a:t>
              </a: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2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121" name="Group 90"/>
            <p:cNvGrpSpPr/>
            <p:nvPr/>
          </p:nvGrpSpPr>
          <p:grpSpPr>
            <a:xfrm>
              <a:off x="2468225" y="3449053"/>
              <a:ext cx="734849" cy="695157"/>
              <a:chOff x="1468267" y="5160211"/>
              <a:chExt cx="734849" cy="695157"/>
            </a:xfrm>
          </p:grpSpPr>
          <p:sp>
            <p:nvSpPr>
              <p:cNvPr id="259" name="Rounded Rectangle 25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60" name="Rounded Rectangle 25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1" name="Rounded Rectangle 26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2" name="Rounded Rectangle 26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63" name="Rounded Rectangle 26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22" name="Group 96"/>
            <p:cNvGrpSpPr/>
            <p:nvPr/>
          </p:nvGrpSpPr>
          <p:grpSpPr>
            <a:xfrm>
              <a:off x="3219530" y="3446381"/>
              <a:ext cx="734849" cy="695157"/>
              <a:chOff x="1468267" y="5160211"/>
              <a:chExt cx="734849" cy="695157"/>
            </a:xfrm>
          </p:grpSpPr>
          <p:sp>
            <p:nvSpPr>
              <p:cNvPr id="254" name="Rounded Rectangle 25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55" name="Rounded Rectangle 25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6" name="Rounded Rectangle 25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7" name="Rounded Rectangle 25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8" name="Rounded Rectangle 25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23" name="Group 102"/>
            <p:cNvGrpSpPr/>
            <p:nvPr/>
          </p:nvGrpSpPr>
          <p:grpSpPr>
            <a:xfrm>
              <a:off x="2462877" y="2737854"/>
              <a:ext cx="734849" cy="695157"/>
              <a:chOff x="1468267" y="5160211"/>
              <a:chExt cx="734849" cy="695157"/>
            </a:xfrm>
          </p:grpSpPr>
          <p:sp>
            <p:nvSpPr>
              <p:cNvPr id="249" name="Rounded Rectangle 248"/>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50" name="Rounded Rectangle 249"/>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1" name="Rounded Rectangle 250"/>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2" name="Rounded Rectangle 251"/>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53" name="Rounded Rectangle 252"/>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nvGrpSpPr>
            <p:cNvPr id="124" name="Group 108"/>
            <p:cNvGrpSpPr/>
            <p:nvPr/>
          </p:nvGrpSpPr>
          <p:grpSpPr>
            <a:xfrm>
              <a:off x="3219530" y="2735180"/>
              <a:ext cx="734849" cy="695157"/>
              <a:chOff x="1468267" y="5160211"/>
              <a:chExt cx="734849" cy="695157"/>
            </a:xfrm>
          </p:grpSpPr>
          <p:sp>
            <p:nvSpPr>
              <p:cNvPr id="244" name="Rounded Rectangle 243"/>
              <p:cNvSpPr/>
              <p:nvPr/>
            </p:nvSpPr>
            <p:spPr bwMode="auto">
              <a:xfrm>
                <a:off x="1468267" y="5160211"/>
                <a:ext cx="734849" cy="69515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1000" kern="1200" dirty="0" smtClean="0">
                  <a:solidFill>
                    <a:schemeClr val="bg1"/>
                  </a:solidFill>
                  <a:latin typeface="Trebuchet MS" pitchFamily="34" charset="0"/>
                </a:endParaRPr>
              </a:p>
              <a:p>
                <a:pPr algn="ctr" defTabSz="914099" rtl="0" fontAlgn="base">
                  <a:spcBef>
                    <a:spcPct val="0"/>
                  </a:spcBef>
                  <a:spcAft>
                    <a:spcPct val="0"/>
                  </a:spcAft>
                </a:pPr>
                <a:r>
                  <a:rPr lang="en-US" sz="1000" kern="1200" dirty="0" smtClean="0">
                    <a:solidFill>
                      <a:schemeClr val="bg1"/>
                    </a:solidFill>
                    <a:latin typeface="Trebuchet MS" pitchFamily="34" charset="0"/>
                  </a:rPr>
                  <a:t>Core</a:t>
                </a:r>
              </a:p>
              <a:p>
                <a:pPr algn="ctr" defTabSz="914099" rtl="0" fontAlgn="base">
                  <a:spcBef>
                    <a:spcPct val="0"/>
                  </a:spcBef>
                  <a:spcAft>
                    <a:spcPct val="0"/>
                  </a:spcAft>
                </a:pPr>
                <a:endParaRPr lang="en-US" sz="1100" kern="1200" dirty="0">
                  <a:solidFill>
                    <a:schemeClr val="bg1"/>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a:p>
                <a:pPr algn="ctr" defTabSz="914099" rtl="0" fontAlgn="base">
                  <a:spcBef>
                    <a:spcPct val="0"/>
                  </a:spcBef>
                  <a:spcAft>
                    <a:spcPct val="0"/>
                  </a:spcAft>
                </a:pPr>
                <a:endParaRPr lang="en-US" sz="1100" kern="1200" dirty="0">
                  <a:solidFill>
                    <a:srgbClr val="FFFFFF"/>
                  </a:solidFill>
                  <a:latin typeface="Trebuchet MS" pitchFamily="34" charset="0"/>
                </a:endParaRPr>
              </a:p>
            </p:txBody>
          </p:sp>
          <p:sp>
            <p:nvSpPr>
              <p:cNvPr id="245" name="Rounded Rectangle 244"/>
              <p:cNvSpPr/>
              <p:nvPr/>
            </p:nvSpPr>
            <p:spPr bwMode="auto">
              <a:xfrm>
                <a:off x="1524000" y="5334001"/>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46" name="Rounded Rectangle 245"/>
              <p:cNvSpPr/>
              <p:nvPr/>
            </p:nvSpPr>
            <p:spPr bwMode="auto">
              <a:xfrm>
                <a:off x="1852864" y="5331327"/>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47" name="Rounded Rectangle 246"/>
              <p:cNvSpPr/>
              <p:nvPr/>
            </p:nvSpPr>
            <p:spPr bwMode="auto">
              <a:xfrm>
                <a:off x="1526673" y="5566612"/>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sp>
            <p:nvSpPr>
              <p:cNvPr id="248" name="Rounded Rectangle 247"/>
              <p:cNvSpPr/>
              <p:nvPr/>
            </p:nvSpPr>
            <p:spPr bwMode="auto">
              <a:xfrm>
                <a:off x="1860895" y="5569279"/>
                <a:ext cx="304799" cy="2112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700" kern="1200" dirty="0" smtClean="0">
                    <a:solidFill>
                      <a:srgbClr val="FFFFFF"/>
                    </a:solidFill>
                    <a:latin typeface="Trebuchet MS" pitchFamily="34" charset="0"/>
                  </a:rPr>
                  <a:t>LP</a:t>
                </a:r>
                <a:endParaRPr lang="en-US" sz="700" kern="1200" dirty="0">
                  <a:solidFill>
                    <a:srgbClr val="FFFFFF"/>
                  </a:solidFill>
                  <a:latin typeface="Trebuchet MS" pitchFamily="34" charset="0"/>
                </a:endParaRPr>
              </a:p>
            </p:txBody>
          </p:sp>
        </p:grpSp>
      </p:gr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256 Processor System</a:t>
            </a:r>
            <a:endParaRPr lang="en-US" dirty="0"/>
          </a:p>
        </p:txBody>
      </p:sp>
      <p:pic>
        <p:nvPicPr>
          <p:cNvPr id="32771" name="Picture 3"/>
          <p:cNvPicPr>
            <a:picLocks noChangeAspect="1" noChangeArrowheads="1"/>
          </p:cNvPicPr>
          <p:nvPr/>
        </p:nvPicPr>
        <p:blipFill>
          <a:blip r:embed="rId3" cstate="print"/>
          <a:srcRect/>
          <a:stretch>
            <a:fillRect/>
          </a:stretch>
        </p:blipFill>
        <p:spPr bwMode="auto">
          <a:xfrm>
            <a:off x="1500188" y="880789"/>
            <a:ext cx="5664235" cy="556763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 Threads, and Groups</a:t>
            </a:r>
            <a:endParaRPr lang="en-US" dirty="0"/>
          </a:p>
        </p:txBody>
      </p:sp>
      <p:sp>
        <p:nvSpPr>
          <p:cNvPr id="3" name="Content Placeholder 2"/>
          <p:cNvSpPr>
            <a:spLocks noGrp="1"/>
          </p:cNvSpPr>
          <p:nvPr>
            <p:ph idx="1"/>
          </p:nvPr>
        </p:nvSpPr>
        <p:spPr/>
        <p:txBody>
          <a:bodyPr/>
          <a:lstStyle/>
          <a:p>
            <a:r>
              <a:rPr lang="en-US" sz="2800" dirty="0" smtClean="0"/>
              <a:t>By default, processes are </a:t>
            </a:r>
            <a:r>
              <a:rPr lang="en-US" sz="2800" dirty="0" err="1" smtClean="0"/>
              <a:t>affinitized</a:t>
            </a:r>
            <a:r>
              <a:rPr lang="en-US" sz="2800" dirty="0" smtClean="0"/>
              <a:t> to have all threads run in a single group</a:t>
            </a:r>
          </a:p>
          <a:p>
            <a:pPr lvl="1"/>
            <a:r>
              <a:rPr lang="en-US" sz="2400" dirty="0" smtClean="0"/>
              <a:t>Thread </a:t>
            </a:r>
            <a:r>
              <a:rPr lang="en-US" sz="2400" dirty="0"/>
              <a:t>can be </a:t>
            </a:r>
            <a:r>
              <a:rPr lang="en-US" sz="2400" dirty="0" err="1"/>
              <a:t>affinitized</a:t>
            </a:r>
            <a:r>
              <a:rPr lang="en-US" sz="2400" dirty="0"/>
              <a:t> to only the CPUs within a single </a:t>
            </a:r>
            <a:r>
              <a:rPr lang="en-US" sz="2400" dirty="0" smtClean="0"/>
              <a:t>group</a:t>
            </a:r>
          </a:p>
          <a:p>
            <a:r>
              <a:rPr lang="en-US" sz="2800" dirty="0" smtClean="0"/>
              <a:t>Group Assignment:</a:t>
            </a:r>
            <a:endParaRPr lang="en-US" sz="2800" dirty="0"/>
          </a:p>
          <a:p>
            <a:pPr lvl="1"/>
            <a:r>
              <a:rPr lang="en-US" sz="2400" dirty="0" smtClean="0"/>
              <a:t>Processes assigned group and ideal node round-robin</a:t>
            </a:r>
          </a:p>
          <a:p>
            <a:pPr lvl="1"/>
            <a:r>
              <a:rPr lang="en-US" sz="2400" dirty="0" smtClean="0"/>
              <a:t>By default, thread assigned ideal CPU from process’ ideal node round-robin</a:t>
            </a:r>
          </a:p>
          <a:p>
            <a:pPr lvl="1"/>
            <a:r>
              <a:rPr lang="en-US" sz="2400" dirty="0" smtClean="0"/>
              <a:t>Legacy affinity APIs apply at group level</a:t>
            </a:r>
          </a:p>
          <a:p>
            <a:r>
              <a:rPr lang="en-US" sz="2800" dirty="0" smtClean="0"/>
              <a:t>Application can take advantage of &gt; 64 LPs by assigning threads to a different group than default</a:t>
            </a:r>
          </a:p>
          <a:p>
            <a:endParaRPr lang="en-US" sz="2800" dirty="0"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553998"/>
          </a:xfrm>
        </p:spPr>
        <p:txBody>
          <a:bodyPr/>
          <a:lstStyle/>
          <a:p>
            <a:r>
              <a:rPr lang="en-US" sz="4000" dirty="0" smtClean="0"/>
              <a:t>Removal of the Memory Manager </a:t>
            </a:r>
            <a:r>
              <a:rPr lang="en-US" sz="4000" smtClean="0"/>
              <a:t>PFN Lock</a:t>
            </a:r>
            <a:endParaRPr lang="en-US" sz="4000" dirty="0">
              <a:solidFill>
                <a:schemeClr val="tx2"/>
              </a:solidFill>
            </a:endParaRPr>
          </a:p>
        </p:txBody>
      </p:sp>
      <p:sp>
        <p:nvSpPr>
          <p:cNvPr id="3" name="Content Placeholder 2"/>
          <p:cNvSpPr>
            <a:spLocks noGrp="1"/>
          </p:cNvSpPr>
          <p:nvPr>
            <p:ph idx="1"/>
          </p:nvPr>
        </p:nvSpPr>
        <p:spPr>
          <a:xfrm>
            <a:off x="381000" y="1600200"/>
            <a:ext cx="8382000" cy="4401205"/>
          </a:xfrm>
        </p:spPr>
        <p:txBody>
          <a:bodyPr/>
          <a:lstStyle/>
          <a:p>
            <a:r>
              <a:rPr lang="en-US" sz="2800" dirty="0" smtClean="0"/>
              <a:t>Windows tracks the state of pages in physical memory</a:t>
            </a:r>
          </a:p>
          <a:p>
            <a:pPr lvl="1"/>
            <a:r>
              <a:rPr lang="en-US" sz="2400" dirty="0" smtClean="0"/>
              <a:t>In use (in a working set)</a:t>
            </a:r>
          </a:p>
          <a:p>
            <a:pPr lvl="1"/>
            <a:r>
              <a:rPr lang="en-US" sz="2400" dirty="0" smtClean="0"/>
              <a:t>Not assigned to a working set (on one of several paging lists: free, zero, modified, standby…)</a:t>
            </a:r>
          </a:p>
          <a:p>
            <a:r>
              <a:rPr lang="en-US" sz="2800" dirty="0" smtClean="0"/>
              <a:t>Before, all page state changes protected by global PFN (Physical Frame Number) lock</a:t>
            </a:r>
          </a:p>
          <a:p>
            <a:r>
              <a:rPr lang="en-US" sz="2800" dirty="0" smtClean="0"/>
              <a:t>Now, the PFN lock is gone</a:t>
            </a:r>
          </a:p>
          <a:p>
            <a:pPr lvl="1"/>
            <a:r>
              <a:rPr lang="en-US" sz="2400" dirty="0" smtClean="0"/>
              <a:t>Pages are now locked individually</a:t>
            </a:r>
          </a:p>
          <a:p>
            <a:pPr lvl="1"/>
            <a:r>
              <a:rPr lang="en-US" sz="2400" dirty="0" smtClean="0"/>
              <a:t>Improves scalability for applications that manage large amounts of memory</a:t>
            </a:r>
            <a:endParaRPr lang="en-US" sz="24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Removal of the Dispatcher Lock</a:t>
            </a:r>
            <a:endParaRPr lang="en-US" dirty="0"/>
          </a:p>
        </p:txBody>
      </p:sp>
      <p:sp>
        <p:nvSpPr>
          <p:cNvPr id="3" name="Content Placeholder 2"/>
          <p:cNvSpPr>
            <a:spLocks noGrp="1"/>
          </p:cNvSpPr>
          <p:nvPr>
            <p:ph idx="1"/>
          </p:nvPr>
        </p:nvSpPr>
        <p:spPr/>
        <p:txBody>
          <a:bodyPr/>
          <a:lstStyle/>
          <a:p>
            <a:r>
              <a:rPr lang="en-US" sz="2800" dirty="0" smtClean="0"/>
              <a:t>Locks serialize access to data structures</a:t>
            </a:r>
          </a:p>
          <a:p>
            <a:pPr lvl="1"/>
            <a:r>
              <a:rPr lang="en-US" sz="2400" dirty="0" smtClean="0"/>
              <a:t>Prevents multiple threads from simultaneously </a:t>
            </a:r>
            <a:br>
              <a:rPr lang="en-US" sz="2400" dirty="0" smtClean="0"/>
            </a:br>
            <a:r>
              <a:rPr lang="en-US" sz="2400" dirty="0" smtClean="0"/>
              <a:t>modifying data </a:t>
            </a:r>
          </a:p>
          <a:p>
            <a:pPr lvl="1"/>
            <a:r>
              <a:rPr lang="en-US" sz="2400" dirty="0" smtClean="0"/>
              <a:t>Inhibits scaling because threads must wait for their</a:t>
            </a:r>
            <a:br>
              <a:rPr lang="en-US" sz="2400" dirty="0" smtClean="0"/>
            </a:br>
            <a:r>
              <a:rPr lang="en-US" sz="2400" dirty="0" smtClean="0"/>
              <a:t>turn (contention)</a:t>
            </a:r>
          </a:p>
          <a:p>
            <a:r>
              <a:rPr lang="en-US" sz="2800" dirty="0" smtClean="0"/>
              <a:t>Scheduler Dispatcher lock hottest on server workloads</a:t>
            </a:r>
          </a:p>
          <a:p>
            <a:pPr lvl="1"/>
            <a:r>
              <a:rPr lang="en-US" sz="2400" dirty="0" smtClean="0"/>
              <a:t>Lock protects all thread state changes (wait, </a:t>
            </a:r>
            <a:r>
              <a:rPr lang="en-US" sz="2400" dirty="0" err="1" smtClean="0"/>
              <a:t>unwait</a:t>
            </a:r>
            <a:r>
              <a:rPr lang="en-US" sz="2400" dirty="0" smtClean="0"/>
              <a:t>) </a:t>
            </a:r>
          </a:p>
          <a:p>
            <a:r>
              <a:rPr lang="en-US" sz="2800" dirty="0" smtClean="0"/>
              <a:t>To improve scaling, lock was removed</a:t>
            </a:r>
          </a:p>
          <a:p>
            <a:pPr lvl="1"/>
            <a:r>
              <a:rPr lang="en-US" sz="2400" dirty="0" smtClean="0"/>
              <a:t>Each object protected by its own lock</a:t>
            </a:r>
          </a:p>
          <a:p>
            <a:pPr lvl="1"/>
            <a:r>
              <a:rPr lang="en-US" sz="2400" dirty="0" smtClean="0"/>
              <a:t>Many operations are lock-free</a:t>
            </a:r>
            <a:endParaRPr lang="en-US" sz="24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Kernel</a:t>
            </a:r>
            <a:endParaRPr lang="en-US" dirty="0"/>
          </a:p>
        </p:txBody>
      </p:sp>
      <p:sp>
        <p:nvSpPr>
          <p:cNvPr id="3" name="Content Placeholder 2"/>
          <p:cNvSpPr>
            <a:spLocks noGrp="1"/>
          </p:cNvSpPr>
          <p:nvPr>
            <p:ph type="body" sz="quarter" idx="10"/>
          </p:nvPr>
        </p:nvSpPr>
        <p:spPr/>
        <p:txBody>
          <a:bodyPr/>
          <a:lstStyle/>
          <a:p>
            <a:r>
              <a:rPr lang="en-US" sz="2800" dirty="0" smtClean="0"/>
              <a:t>Windows 7 and Server 2008 R2 based on same kernel</a:t>
            </a:r>
          </a:p>
          <a:p>
            <a:r>
              <a:rPr lang="en-US" sz="2800" dirty="0" smtClean="0"/>
              <a:t>As promised, Server 2008 R2 is 64-bit only</a:t>
            </a:r>
          </a:p>
          <a:p>
            <a:pPr lvl="1"/>
            <a:r>
              <a:rPr lang="en-US" sz="2400" dirty="0" smtClean="0"/>
              <a:t>Wow64 is an optional component on Server Core</a:t>
            </a:r>
          </a:p>
          <a:p>
            <a:r>
              <a:rPr lang="en-US" sz="2800" dirty="0" smtClean="0"/>
              <a:t>6.1 version number for application compatibility</a:t>
            </a:r>
          </a:p>
          <a:p>
            <a:pPr lvl="1"/>
            <a:r>
              <a:rPr lang="en-US" sz="2400" dirty="0" smtClean="0"/>
              <a:t>Does not reflect number of major Windows </a:t>
            </a:r>
            <a:br>
              <a:rPr lang="en-US" sz="2400" dirty="0" smtClean="0"/>
            </a:br>
            <a:r>
              <a:rPr lang="en-US" sz="2400" dirty="0" smtClean="0"/>
              <a:t>NT-based releases</a:t>
            </a:r>
          </a:p>
          <a:p>
            <a:pPr lvl="1"/>
            <a:r>
              <a:rPr lang="en-US" sz="2400" dirty="0" smtClean="0"/>
              <a:t>Does not reflect amount of change in the system</a:t>
            </a:r>
          </a:p>
          <a:p>
            <a:pPr lvl="1"/>
            <a:r>
              <a:rPr lang="en-US" sz="2400" dirty="0" smtClean="0"/>
              <a:t>Anticipated that many applications would check for Vista major version (6) at the time of release</a:t>
            </a:r>
          </a:p>
          <a:p>
            <a:endParaRPr lang="en-US" sz="2800"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Scaling Without the Dispatcher Lock</a:t>
            </a:r>
            <a:endParaRPr lang="en-US" sz="4400" dirty="0"/>
          </a:p>
        </p:txBody>
      </p:sp>
      <p:sp>
        <p:nvSpPr>
          <p:cNvPr id="3" name="Content Placeholder 2"/>
          <p:cNvSpPr>
            <a:spLocks noGrp="1"/>
          </p:cNvSpPr>
          <p:nvPr>
            <p:ph idx="1"/>
          </p:nvPr>
        </p:nvSpPr>
        <p:spPr>
          <a:xfrm>
            <a:off x="381000" y="1447799"/>
            <a:ext cx="8382000" cy="443198"/>
          </a:xfrm>
        </p:spPr>
        <p:txBody>
          <a:bodyPr/>
          <a:lstStyle/>
          <a:p>
            <a:r>
              <a:rPr lang="en-US" dirty="0" smtClean="0"/>
              <a:t>1.7x scaling going from 128 to 256 LPs:</a:t>
            </a:r>
            <a:endParaRPr lang="en-US" dirty="0"/>
          </a:p>
        </p:txBody>
      </p:sp>
      <p:graphicFrame>
        <p:nvGraphicFramePr>
          <p:cNvPr id="6" name="Chart 5"/>
          <p:cNvGraphicFramePr/>
          <p:nvPr/>
        </p:nvGraphicFramePr>
        <p:xfrm>
          <a:off x="1257299" y="2593730"/>
          <a:ext cx="6862573" cy="347266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329962" y="2057401"/>
            <a:ext cx="3625929" cy="461665"/>
          </a:xfrm>
          <a:prstGeom prst="rect">
            <a:avLst/>
          </a:prstGeom>
          <a:noFill/>
        </p:spPr>
        <p:txBody>
          <a:bodyPr wrap="none" rtlCol="0">
            <a:spAutoFit/>
          </a:bodyPr>
          <a:lstStyle/>
          <a:p>
            <a:r>
              <a:rPr lang="en-US" sz="2400" dirty="0" smtClean="0">
                <a:solidFill>
                  <a:schemeClr val="bg2"/>
                </a:solidFill>
              </a:rPr>
              <a:t>OLTP Workload Throughput</a:t>
            </a:r>
            <a:endParaRPr lang="en-US" sz="2400" dirty="0" smtClean="0">
              <a:solidFill>
                <a:schemeClr val="bg2"/>
              </a:solidFill>
              <a:effectLst>
                <a:outerShdw blurRad="38100" dist="38100" dir="2700000" algn="tl">
                  <a:srgbClr val="000000">
                    <a:alpha val="43137"/>
                  </a:srgbClr>
                </a:outerShdw>
              </a:effectLst>
            </a:endParaRPr>
          </a:p>
        </p:txBody>
      </p:sp>
      <p:sp>
        <p:nvSpPr>
          <p:cNvPr id="8" name="TextBox 7"/>
          <p:cNvSpPr txBox="1"/>
          <p:nvPr/>
        </p:nvSpPr>
        <p:spPr>
          <a:xfrm rot="16200000">
            <a:off x="350118" y="4191745"/>
            <a:ext cx="1789016" cy="307777"/>
          </a:xfrm>
          <a:prstGeom prst="rect">
            <a:avLst/>
          </a:prstGeom>
          <a:noFill/>
        </p:spPr>
        <p:txBody>
          <a:bodyPr wrap="none"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Transactions/minute</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p:nvPr>
        </p:nvSpPr>
        <p:spPr/>
        <p:txBody>
          <a:bodyPr/>
          <a:lstStyle/>
          <a:p>
            <a:r>
              <a:rPr lang="en-US" smtClean="0"/>
              <a:t>Summary and More Information</a:t>
            </a:r>
            <a:endParaRPr lang="en-US" dirty="0" smtClean="0"/>
          </a:p>
        </p:txBody>
      </p:sp>
      <p:sp>
        <p:nvSpPr>
          <p:cNvPr id="50179" name="Rectangle 5"/>
          <p:cNvSpPr>
            <a:spLocks noGrp="1" noChangeArrowheads="1"/>
          </p:cNvSpPr>
          <p:nvPr>
            <p:ph idx="1"/>
          </p:nvPr>
        </p:nvSpPr>
        <p:spPr/>
        <p:txBody>
          <a:bodyPr/>
          <a:lstStyle/>
          <a:p>
            <a:r>
              <a:rPr lang="en-US" dirty="0" smtClean="0"/>
              <a:t>Lots of exciting kernel changes in Windows 7 and Server 2008 R2!</a:t>
            </a:r>
          </a:p>
          <a:p>
            <a:pPr lvl="1"/>
            <a:r>
              <a:rPr lang="en-US" dirty="0" smtClean="0"/>
              <a:t>There’s more that I didn’t have time to cover</a:t>
            </a:r>
          </a:p>
          <a:p>
            <a:pPr lvl="1"/>
            <a:r>
              <a:rPr lang="en-US" dirty="0" smtClean="0"/>
              <a:t>Faster,  more scalable, more secure</a:t>
            </a:r>
          </a:p>
          <a:p>
            <a:r>
              <a:rPr lang="en-US" dirty="0" smtClean="0"/>
              <a:t>Further reading:</a:t>
            </a:r>
          </a:p>
          <a:p>
            <a:pPr lvl="1"/>
            <a:r>
              <a:rPr lang="en-US" dirty="0" smtClean="0"/>
              <a:t>MSDN (SDK and WDK) describes new user and kernel mode APIs</a:t>
            </a:r>
          </a:p>
          <a:p>
            <a:pPr lvl="1"/>
            <a:r>
              <a:rPr lang="en-US" dirty="0" smtClean="0"/>
              <a:t>Look for my upcoming kernel changes blog post series</a:t>
            </a:r>
          </a:p>
          <a:p>
            <a:pPr lvl="1"/>
            <a:r>
              <a:rPr lang="en-US" dirty="0" smtClean="0"/>
              <a:t>Windows Internals 6th Edition (2010)</a:t>
            </a: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Other Sessions</a:t>
            </a:r>
            <a:endParaRPr lang="en-US" dirty="0"/>
          </a:p>
        </p:txBody>
      </p:sp>
      <p:sp>
        <p:nvSpPr>
          <p:cNvPr id="3" name="Content Placeholder 2"/>
          <p:cNvSpPr>
            <a:spLocks noGrp="1"/>
          </p:cNvSpPr>
          <p:nvPr>
            <p:ph idx="1"/>
          </p:nvPr>
        </p:nvSpPr>
        <p:spPr/>
        <p:txBody>
          <a:bodyPr/>
          <a:lstStyle/>
          <a:p>
            <a:r>
              <a:rPr lang="en-US" b="1" dirty="0"/>
              <a:t>CLI402</a:t>
            </a:r>
            <a:r>
              <a:rPr lang="en-US" dirty="0"/>
              <a:t> </a:t>
            </a:r>
            <a:r>
              <a:rPr lang="en-US" b="1" dirty="0"/>
              <a:t>Pushing the Limits of Windows</a:t>
            </a:r>
            <a:r>
              <a:rPr lang="en-US" dirty="0"/>
              <a:t> </a:t>
            </a:r>
            <a:endParaRPr lang="en-US" dirty="0" smtClean="0"/>
          </a:p>
          <a:p>
            <a:pPr lvl="1"/>
            <a:r>
              <a:rPr lang="en-US" dirty="0" smtClean="0"/>
              <a:t>Today at 5pm</a:t>
            </a:r>
          </a:p>
          <a:p>
            <a:r>
              <a:rPr lang="en-US" b="1" dirty="0"/>
              <a:t>SIA301</a:t>
            </a:r>
            <a:r>
              <a:rPr lang="en-US" dirty="0"/>
              <a:t> </a:t>
            </a:r>
            <a:r>
              <a:rPr lang="en-US" b="1" dirty="0"/>
              <a:t>Windows and Malware: Which Features Are Security and Which </a:t>
            </a:r>
            <a:r>
              <a:rPr lang="en-US" b="1" dirty="0" smtClean="0"/>
              <a:t>Aren't</a:t>
            </a:r>
          </a:p>
          <a:p>
            <a:pPr lvl="1"/>
            <a:r>
              <a:rPr lang="en-US" dirty="0" smtClean="0"/>
              <a:t>Tomorrow at 9am</a:t>
            </a:r>
          </a:p>
          <a:p>
            <a:r>
              <a:rPr lang="en-US" b="1" dirty="0" smtClean="0"/>
              <a:t>CLI301</a:t>
            </a:r>
            <a:r>
              <a:rPr lang="en-US" dirty="0" smtClean="0"/>
              <a:t> </a:t>
            </a:r>
            <a:r>
              <a:rPr lang="en-US" b="1" dirty="0"/>
              <a:t>Case of the Unexplained... Windows </a:t>
            </a:r>
            <a:r>
              <a:rPr lang="en-US" b="1" dirty="0" smtClean="0"/>
              <a:t>Troubleshooting</a:t>
            </a:r>
          </a:p>
          <a:p>
            <a:pPr lvl="1"/>
            <a:r>
              <a:rPr lang="en-US" dirty="0" smtClean="0"/>
              <a:t>Tomorrow at 1pm</a:t>
            </a:r>
            <a:endParaRPr lang="en-US" dirty="0"/>
          </a:p>
        </p:txBody>
      </p:sp>
    </p:spTree>
    <p:extLst>
      <p:ext uri="{BB962C8B-B14F-4D97-AF65-F5344CB8AC3E}">
        <p14:creationId xmlns="" xmlns:p14="http://schemas.microsoft.com/office/powerpoint/2010/main" val="3291416773"/>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447799"/>
            <a:ext cx="8382000" cy="4235006"/>
          </a:xfrm>
        </p:spPr>
        <p:txBody>
          <a:bodyPr/>
          <a:lstStyle/>
          <a:p>
            <a:r>
              <a:rPr lang="en-US" dirty="0" smtClean="0">
                <a:solidFill>
                  <a:schemeClr val="bg2"/>
                </a:solidFill>
              </a:rPr>
              <a:t>Performance</a:t>
            </a:r>
          </a:p>
          <a:p>
            <a:r>
              <a:rPr lang="en-US" dirty="0" smtClean="0">
                <a:solidFill>
                  <a:schemeClr val="accent1"/>
                </a:solidFill>
              </a:rPr>
              <a:t>Power Efficiency</a:t>
            </a:r>
          </a:p>
          <a:p>
            <a:r>
              <a:rPr lang="en-US" dirty="0" smtClean="0">
                <a:solidFill>
                  <a:schemeClr val="accent1"/>
                </a:solidFill>
              </a:rPr>
              <a:t>Reliability</a:t>
            </a:r>
          </a:p>
          <a:p>
            <a:r>
              <a:rPr lang="en-US" dirty="0" smtClean="0">
                <a:solidFill>
                  <a:schemeClr val="accent1"/>
                </a:solidFill>
              </a:rPr>
              <a:t>Security</a:t>
            </a:r>
          </a:p>
          <a:p>
            <a:r>
              <a:rPr lang="en-US" dirty="0" smtClean="0">
                <a:solidFill>
                  <a:schemeClr val="accent1"/>
                </a:solidFill>
              </a:rPr>
              <a:t>Native VHD</a:t>
            </a:r>
          </a:p>
          <a:p>
            <a:r>
              <a:rPr lang="en-US" dirty="0" smtClean="0">
                <a:solidFill>
                  <a:schemeClr val="accent1"/>
                </a:solidFill>
              </a:rPr>
              <a:t>Scalability</a:t>
            </a:r>
          </a:p>
          <a:p>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Client Footprint Reduction</a:t>
            </a:r>
            <a:endParaRPr lang="en-US" dirty="0"/>
          </a:p>
        </p:txBody>
      </p:sp>
      <p:sp>
        <p:nvSpPr>
          <p:cNvPr id="3" name="Content Placeholder 2"/>
          <p:cNvSpPr>
            <a:spLocks noGrp="1"/>
          </p:cNvSpPr>
          <p:nvPr>
            <p:ph idx="1"/>
          </p:nvPr>
        </p:nvSpPr>
        <p:spPr/>
        <p:txBody>
          <a:bodyPr/>
          <a:lstStyle/>
          <a:p>
            <a:r>
              <a:rPr lang="en-US" dirty="0" smtClean="0"/>
              <a:t>Over 400 footprint reductions across </a:t>
            </a:r>
            <a:br>
              <a:rPr lang="en-US" dirty="0" smtClean="0"/>
            </a:br>
            <a:r>
              <a:rPr lang="en-US" dirty="0" smtClean="0"/>
              <a:t>all components</a:t>
            </a:r>
            <a:endParaRPr lang="en-US" dirty="0"/>
          </a:p>
        </p:txBody>
      </p:sp>
      <p:graphicFrame>
        <p:nvGraphicFramePr>
          <p:cNvPr id="4" name="Chart 3"/>
          <p:cNvGraphicFramePr/>
          <p:nvPr/>
        </p:nvGraphicFramePr>
        <p:xfrm>
          <a:off x="1642539" y="2313939"/>
          <a:ext cx="6119666" cy="380019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rot="16200000">
            <a:off x="1415661" y="3763483"/>
            <a:ext cx="666074"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MB</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Server Footprint Reduction</a:t>
            </a:r>
            <a:endParaRPr lang="en-US" dirty="0"/>
          </a:p>
        </p:txBody>
      </p:sp>
      <p:graphicFrame>
        <p:nvGraphicFramePr>
          <p:cNvPr id="3" name="Chart 2"/>
          <p:cNvGraphicFramePr/>
          <p:nvPr>
            <p:extLst>
              <p:ext uri="{D42A27DB-BD31-4B8C-83A1-F6EECF244321}">
                <p14:modId xmlns="" xmlns:p14="http://schemas.microsoft.com/office/powerpoint/2010/main" val="3827132261"/>
              </p:ext>
            </p:extLst>
          </p:nvPr>
        </p:nvGraphicFramePr>
        <p:xfrm>
          <a:off x="411080" y="946487"/>
          <a:ext cx="8181473" cy="5240421"/>
        </p:xfrm>
        <a:graphic>
          <a:graphicData uri="http://schemas.openxmlformats.org/drawingml/2006/chart">
            <c:chart xmlns:c="http://schemas.openxmlformats.org/drawingml/2006/chart" xmlns:r="http://schemas.openxmlformats.org/officeDocument/2006/relationships" r:id="rId3"/>
          </a:graphicData>
        </a:graphic>
      </p:graphicFrame>
    </p:spTree>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Memory Optimizations</a:t>
            </a:r>
            <a:endParaRPr lang="en-US" dirty="0"/>
          </a:p>
        </p:txBody>
      </p:sp>
      <p:sp>
        <p:nvSpPr>
          <p:cNvPr id="3" name="Content Placeholder 2"/>
          <p:cNvSpPr>
            <a:spLocks noGrp="1"/>
          </p:cNvSpPr>
          <p:nvPr>
            <p:ph idx="1"/>
          </p:nvPr>
        </p:nvSpPr>
        <p:spPr>
          <a:xfrm>
            <a:off x="381000" y="1752600"/>
            <a:ext cx="8382000" cy="4221479"/>
          </a:xfrm>
        </p:spPr>
        <p:txBody>
          <a:bodyPr/>
          <a:lstStyle/>
          <a:p>
            <a:r>
              <a:rPr lang="en-US" dirty="0" smtClean="0"/>
              <a:t>DWM re-architecture reduces memory footprint per window by 50%</a:t>
            </a:r>
          </a:p>
          <a:p>
            <a:r>
              <a:rPr lang="en-US" dirty="0" smtClean="0"/>
              <a:t>Registry read into paged pool</a:t>
            </a:r>
          </a:p>
          <a:p>
            <a:pPr lvl="1"/>
            <a:r>
              <a:rPr lang="en-US" dirty="0" smtClean="0"/>
              <a:t>Was memory mapped before</a:t>
            </a:r>
          </a:p>
          <a:p>
            <a:pPr lvl="1"/>
            <a:r>
              <a:rPr lang="en-US" dirty="0" smtClean="0"/>
              <a:t>Improves performance because views into registry file don’t need to be mapped and unmapped</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 Ed North America 2009">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5-10140_TR9_Breakout_ChalkTalk_template">
  <a:themeElements>
    <a:clrScheme name="Custom 5">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White with Consolas font for code slides">
  <a:themeElements>
    <a:clrScheme name="TechReady9">
      <a:dk1>
        <a:srgbClr val="000000"/>
      </a:dk1>
      <a:lt1>
        <a:srgbClr val="FFFFFF"/>
      </a:lt1>
      <a:dk2>
        <a:srgbClr val="B14717"/>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2009-07-23T23:51:57Z</outs:dateTime>
      <outs:isPinned>true</outs:isPinned>
    </outs:relatedDate>
    <outs:relatedDate>
      <outs:type>2</outs:type>
      <outs:displayName>Created</outs:displayName>
      <outs:dateTime>2009-05-09T14:15:22Z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Mark Russinovich</outs:displayName>
          <outs:accountName/>
        </outs:relatedPerson>
      </outs:people>
      <outs:source>0</outs:source>
      <outs:isPinned>true</outs:isPinned>
    </outs:relatedPeopleItem>
    <outs:relatedPeopleItem>
      <outs:category>Last modified by</outs:category>
      <outs:people>
        <outs:relatedPerson>
          <outs:displayName>Mark Russinovich</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FFF2CB0A-A15F-48CA-8053-947315CF466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1896</TotalTime>
  <Words>2464</Words>
  <Application>Microsoft Office PowerPoint</Application>
  <PresentationFormat>On-screen Show (4:3)</PresentationFormat>
  <Paragraphs>873</Paragraphs>
  <Slides>54</Slides>
  <Notes>53</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54</vt:i4>
      </vt:variant>
    </vt:vector>
  </HeadingPairs>
  <TitlesOfParts>
    <vt:vector size="60" baseType="lpstr">
      <vt:lpstr>Tech Ed North America 2009</vt:lpstr>
      <vt:lpstr>5-10140_TR9_Breakout_ChalkTalk_template</vt:lpstr>
      <vt:lpstr>White with Consolas font for code slides</vt:lpstr>
      <vt:lpstr>TechEd_Europe</vt:lpstr>
      <vt:lpstr>TechEd09_Europe template</vt:lpstr>
      <vt:lpstr>Visio</vt:lpstr>
      <vt:lpstr>Slide 1</vt:lpstr>
      <vt:lpstr>Windows 7 and Windows Server 2008 R2 Kernel Changes</vt:lpstr>
      <vt:lpstr>About Me</vt:lpstr>
      <vt:lpstr>Scope of the Talk</vt:lpstr>
      <vt:lpstr>The Kernel</vt:lpstr>
      <vt:lpstr>Agenda</vt:lpstr>
      <vt:lpstr>Client Footprint Reduction</vt:lpstr>
      <vt:lpstr>Server Footprint Reduction</vt:lpstr>
      <vt:lpstr>Memory Optimizations</vt:lpstr>
      <vt:lpstr>Working Set Improvements</vt:lpstr>
      <vt:lpstr>PerfTrack</vt:lpstr>
      <vt:lpstr>PerfTrack – Start Menu</vt:lpstr>
      <vt:lpstr>Agenda</vt:lpstr>
      <vt:lpstr>Keys to Power Efficiency</vt:lpstr>
      <vt:lpstr>Core Parking</vt:lpstr>
      <vt:lpstr>Core Parking Design</vt:lpstr>
      <vt:lpstr>Core Parking Operation</vt:lpstr>
      <vt:lpstr>Unified Background Process  Manager (UBPM)</vt:lpstr>
      <vt:lpstr>Trigger-Started Services</vt:lpstr>
      <vt:lpstr>Timer Coalescing</vt:lpstr>
      <vt:lpstr>Intelligent Timer Tick Distribution</vt:lpstr>
      <vt:lpstr>Analysis: Length of Idle Intervals</vt:lpstr>
      <vt:lpstr>Agenda</vt:lpstr>
      <vt:lpstr>Fault Tolerant Heap (FTH)</vt:lpstr>
      <vt:lpstr>FTH Activation and Operation</vt:lpstr>
      <vt:lpstr>Process Reflection</vt:lpstr>
      <vt:lpstr>Agenda</vt:lpstr>
      <vt:lpstr>Virtual Accounts</vt:lpstr>
      <vt:lpstr>Managed Service Accounts</vt:lpstr>
      <vt:lpstr>BitLocker</vt:lpstr>
      <vt:lpstr>BitLocker-to-Go</vt:lpstr>
      <vt:lpstr>BitLocker-to-Go Format</vt:lpstr>
      <vt:lpstr>Agenda</vt:lpstr>
      <vt:lpstr>Native VHD Support</vt:lpstr>
      <vt:lpstr>Native VHD Architecture</vt:lpstr>
      <vt:lpstr>VHD Boot</vt:lpstr>
      <vt:lpstr>VHD Boot in Windows</vt:lpstr>
      <vt:lpstr>Agenda</vt:lpstr>
      <vt:lpstr>Symmetric Multithreading</vt:lpstr>
      <vt:lpstr>SMT Parking Operation</vt:lpstr>
      <vt:lpstr>Dynamic Fair Share Scheduling (DFSS)</vt:lpstr>
      <vt:lpstr>Windows and Logical Processors</vt:lpstr>
      <vt:lpstr>Windows and Logical Processors (Cont)</vt:lpstr>
      <vt:lpstr>&gt; 64 LP Support</vt:lpstr>
      <vt:lpstr>Processor Groups</vt:lpstr>
      <vt:lpstr>256 Processor System</vt:lpstr>
      <vt:lpstr>Processes, Threads, and Groups</vt:lpstr>
      <vt:lpstr>Removal of the Memory Manager PFN Lock</vt:lpstr>
      <vt:lpstr>Removal of the Dispatcher Lock</vt:lpstr>
      <vt:lpstr>Scaling Without the Dispatcher Lock</vt:lpstr>
      <vt:lpstr>Summary and More Information</vt:lpstr>
      <vt:lpstr>My Other Sessions</vt:lpstr>
      <vt:lpstr>Slide 53</vt:lpstr>
      <vt:lpstr>Slide 54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7 and Windows Server 2008 R2 Kernel Changes</dc:title>
  <dc:subject>tech·ed Europe 2009</dc:subject>
  <dc:creator>Mark Russinovich</dc:creator>
  <dc:description>tech·ed Europe 2009</dc:description>
  <cp:lastModifiedBy>cn_user</cp:lastModifiedBy>
  <cp:revision>98</cp:revision>
  <dcterms:created xsi:type="dcterms:W3CDTF">2009-05-09T14:15:22Z</dcterms:created>
  <dcterms:modified xsi:type="dcterms:W3CDTF">2009-11-11T10:00:13Z</dcterms:modified>
</cp:coreProperties>
</file>