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 id="2147483687" r:id="rId3"/>
  </p:sldMasterIdLst>
  <p:notesMasterIdLst>
    <p:notesMasterId r:id="rId42"/>
  </p:notesMasterIdLst>
  <p:handoutMasterIdLst>
    <p:handoutMasterId r:id="rId43"/>
  </p:handoutMasterIdLst>
  <p:sldIdLst>
    <p:sldId id="256" r:id="rId4"/>
    <p:sldId id="281" r:id="rId5"/>
    <p:sldId id="279" r:id="rId6"/>
    <p:sldId id="290" r:id="rId7"/>
    <p:sldId id="282" r:id="rId8"/>
    <p:sldId id="280" r:id="rId9"/>
    <p:sldId id="265" r:id="rId10"/>
    <p:sldId id="268" r:id="rId11"/>
    <p:sldId id="272" r:id="rId12"/>
    <p:sldId id="275" r:id="rId13"/>
    <p:sldId id="295" r:id="rId14"/>
    <p:sldId id="296" r:id="rId15"/>
    <p:sldId id="291" r:id="rId16"/>
    <p:sldId id="283" r:id="rId17"/>
    <p:sldId id="292" r:id="rId18"/>
    <p:sldId id="258" r:id="rId19"/>
    <p:sldId id="288" r:id="rId20"/>
    <p:sldId id="262" r:id="rId21"/>
    <p:sldId id="261" r:id="rId22"/>
    <p:sldId id="267" r:id="rId23"/>
    <p:sldId id="285" r:id="rId24"/>
    <p:sldId id="287" r:id="rId25"/>
    <p:sldId id="294" r:id="rId26"/>
    <p:sldId id="273" r:id="rId27"/>
    <p:sldId id="289" r:id="rId28"/>
    <p:sldId id="259" r:id="rId29"/>
    <p:sldId id="293" r:id="rId30"/>
    <p:sldId id="260" r:id="rId31"/>
    <p:sldId id="274" r:id="rId32"/>
    <p:sldId id="264" r:id="rId33"/>
    <p:sldId id="284" r:id="rId34"/>
    <p:sldId id="297" r:id="rId35"/>
    <p:sldId id="270" r:id="rId36"/>
    <p:sldId id="277" r:id="rId37"/>
    <p:sldId id="286" r:id="rId38"/>
    <p:sldId id="298" r:id="rId39"/>
    <p:sldId id="299" r:id="rId40"/>
    <p:sldId id="30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11" autoAdjust="0"/>
  </p:normalViewPr>
  <p:slideViewPr>
    <p:cSldViewPr>
      <p:cViewPr>
        <p:scale>
          <a:sx n="60" d="100"/>
          <a:sy n="60" d="100"/>
        </p:scale>
        <p:origin x="-2160" y="-816"/>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notesViewPr>
    <p:cSldViewPr>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07/11/2009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cli324_minasi.pptx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FDFEAA-C8A3-4BD0-BDE2-C2D54AF34023}" type="slidenum">
              <a:rPr lang="en-GB" sz="1400" smtClean="0"/>
              <a:pPr/>
              <a:t>‹#›</a:t>
            </a:fld>
            <a:endParaRPr lang="en-GB" sz="1400"/>
          </a:p>
        </p:txBody>
      </p:sp>
    </p:spTree>
    <p:extLst>
      <p:ext uri="{BB962C8B-B14F-4D97-AF65-F5344CB8AC3E}">
        <p14:creationId xmlns="" xmlns:p14="http://schemas.microsoft.com/office/powerpoint/2010/main" val="27248534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F3A23C-E1DE-43E1-8B8F-45058B1BDE01}" type="datetimeFigureOut">
              <a:rPr lang="en-US" smtClean="0"/>
              <a:pPr/>
              <a:t>11/8/2009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0AB23B-8D50-453F-9BA8-D104FE8F5CE8}" type="slidenum">
              <a:rPr lang="en-US" smtClean="0"/>
              <a:pPr/>
              <a:t>‹#›</a:t>
            </a:fld>
            <a:endParaRPr lang="en-US"/>
          </a:p>
        </p:txBody>
      </p:sp>
    </p:spTree>
    <p:extLst>
      <p:ext uri="{BB962C8B-B14F-4D97-AF65-F5344CB8AC3E}">
        <p14:creationId xmlns="" xmlns:p14="http://schemas.microsoft.com/office/powerpoint/2010/main" val="1040557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cstate="print"/>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8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8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inasi.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The Next Windows:</a:t>
            </a:r>
            <a:br>
              <a:rPr lang="en-US" sz="4800" dirty="0" smtClean="0"/>
            </a:br>
            <a:r>
              <a:rPr lang="en-US" sz="4800" dirty="0" smtClean="0"/>
              <a:t>"Lucky Seven?"</a:t>
            </a:r>
            <a:endParaRPr lang="en-US" sz="4800" dirty="0"/>
          </a:p>
        </p:txBody>
      </p:sp>
      <p:sp>
        <p:nvSpPr>
          <p:cNvPr id="3" name="Subtitle 2"/>
          <p:cNvSpPr>
            <a:spLocks noGrp="1"/>
          </p:cNvSpPr>
          <p:nvPr>
            <p:ph type="subTitle" idx="1"/>
          </p:nvPr>
        </p:nvSpPr>
        <p:spPr>
          <a:xfrm>
            <a:off x="4475221" y="5029200"/>
            <a:ext cx="3812443" cy="461665"/>
          </a:xfrm>
        </p:spPr>
        <p:txBody>
          <a:bodyPr/>
          <a:lstStyle/>
          <a:p>
            <a:r>
              <a:rPr lang="en-US" dirty="0" smtClean="0"/>
              <a:t>presented by Mark </a:t>
            </a:r>
            <a:r>
              <a:rPr lang="en-US" dirty="0" err="1" smtClean="0"/>
              <a:t>Minasi</a:t>
            </a:r>
            <a:endParaRPr lang="en-US" dirty="0" smtClean="0"/>
          </a:p>
          <a:p>
            <a:r>
              <a:rPr lang="en-US" dirty="0" smtClean="0"/>
              <a:t>help@minasi.com</a:t>
            </a:r>
          </a:p>
          <a:p>
            <a:r>
              <a:rPr lang="en-US" dirty="0" smtClean="0"/>
              <a:t>tech forum, newsletters </a:t>
            </a:r>
            <a:br>
              <a:rPr lang="en-US" dirty="0" smtClean="0"/>
            </a:br>
            <a:r>
              <a:rPr lang="en-US" dirty="0" smtClean="0"/>
              <a:t>at </a:t>
            </a:r>
            <a:r>
              <a:rPr lang="en-US" dirty="0" smtClean="0">
                <a:hlinkClick r:id="rId3"/>
              </a:rPr>
              <a:t>www.minasi.com</a:t>
            </a:r>
            <a:endParaRPr lang="en-US" dirty="0" smtClean="0"/>
          </a:p>
          <a:p>
            <a:r>
              <a:rPr lang="en-US" dirty="0" smtClean="0"/>
              <a:t>Session Code:	CLI324</a:t>
            </a:r>
          </a:p>
        </p:txBody>
      </p:sp>
      <p:sp>
        <p:nvSpPr>
          <p:cNvPr id="4" name="Slide Number Placeholder 3"/>
          <p:cNvSpPr>
            <a:spLocks noGrp="1"/>
          </p:cNvSpPr>
          <p:nvPr>
            <p:ph type="sldNum" sz="quarter" idx="4294967295"/>
          </p:nvPr>
        </p:nvSpPr>
        <p:spPr>
          <a:xfrm>
            <a:off x="7239000" y="6324600"/>
            <a:ext cx="1905000" cy="457200"/>
          </a:xfrm>
          <a:prstGeom prst="rect">
            <a:avLst/>
          </a:prstGeom>
        </p:spPr>
        <p:txBody>
          <a:bodyPr/>
          <a:lstStyle/>
          <a:p>
            <a:fld id="{6DB9A4F1-52D6-47A4-9394-87848708E9F1}" type="slidenum">
              <a:rPr lang="en-US" smtClean="0"/>
              <a:pPr/>
              <a:t>1</a:t>
            </a:fld>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Blue UI: </a:t>
            </a:r>
            <a:r>
              <a:rPr lang="en-US" dirty="0" err="1" smtClean="0"/>
              <a:t>PowerShell</a:t>
            </a:r>
            <a:endParaRPr lang="en-US" dirty="0"/>
          </a:p>
        </p:txBody>
      </p:sp>
      <p:sp>
        <p:nvSpPr>
          <p:cNvPr id="3" name="Content Placeholder 2"/>
          <p:cNvSpPr>
            <a:spLocks noGrp="1"/>
          </p:cNvSpPr>
          <p:nvPr>
            <p:ph idx="1"/>
          </p:nvPr>
        </p:nvSpPr>
        <p:spPr/>
        <p:txBody>
          <a:bodyPr/>
          <a:lstStyle/>
          <a:p>
            <a:r>
              <a:rPr lang="en-US" dirty="0" smtClean="0"/>
              <a:t>You'll see </a:t>
            </a:r>
            <a:r>
              <a:rPr lang="en-US" dirty="0" err="1" smtClean="0"/>
              <a:t>PowerShell</a:t>
            </a:r>
            <a:r>
              <a:rPr lang="en-US" dirty="0" smtClean="0"/>
              <a:t> support in a lot of things – it was a design goal</a:t>
            </a:r>
          </a:p>
          <a:p>
            <a:r>
              <a:rPr lang="en-US" dirty="0" smtClean="0"/>
              <a:t>Win 7/R2 has </a:t>
            </a:r>
            <a:r>
              <a:rPr lang="en-US" dirty="0" err="1" smtClean="0"/>
              <a:t>Powershell</a:t>
            </a:r>
            <a:r>
              <a:rPr lang="en-US" dirty="0" smtClean="0"/>
              <a:t> 2.0, which does neat remote stuff</a:t>
            </a:r>
          </a:p>
          <a:p>
            <a:r>
              <a:rPr lang="en-US" dirty="0" err="1" smtClean="0"/>
              <a:t>Remoting</a:t>
            </a:r>
            <a:r>
              <a:rPr lang="en-US" dirty="0" smtClean="0"/>
              <a:t> atop </a:t>
            </a:r>
            <a:r>
              <a:rPr lang="en-US" dirty="0" err="1" smtClean="0"/>
              <a:t>WinRM</a:t>
            </a:r>
            <a:r>
              <a:rPr lang="en-US" dirty="0" smtClean="0"/>
              <a:t>, not RPC</a:t>
            </a:r>
          </a:p>
          <a:p>
            <a:r>
              <a:rPr lang="en-US" dirty="0" smtClean="0"/>
              <a:t>.NET's now on Server Core, so </a:t>
            </a:r>
            <a:r>
              <a:rPr lang="en-US" dirty="0" err="1" smtClean="0"/>
              <a:t>PowerShell's</a:t>
            </a:r>
            <a:r>
              <a:rPr lang="en-US" dirty="0" smtClean="0"/>
              <a:t> on Server Core</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10</a:t>
            </a:fld>
            <a:endParaRPr lang="en-US"/>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Remote Access News</a:t>
            </a:r>
            <a:endParaRPr lang="en-US" dirty="0"/>
          </a:p>
        </p:txBody>
      </p:sp>
      <p:sp>
        <p:nvSpPr>
          <p:cNvPr id="3" name="Content Placeholder 2"/>
          <p:cNvSpPr>
            <a:spLocks noGrp="1"/>
          </p:cNvSpPr>
          <p:nvPr>
            <p:ph idx="1"/>
          </p:nvPr>
        </p:nvSpPr>
        <p:spPr/>
        <p:txBody>
          <a:bodyPr/>
          <a:lstStyle/>
          <a:p>
            <a:r>
              <a:rPr lang="en-US" dirty="0" smtClean="0"/>
              <a:t>You've heard about </a:t>
            </a:r>
            <a:r>
              <a:rPr lang="en-US" dirty="0" err="1" smtClean="0"/>
              <a:t>PowerShell</a:t>
            </a:r>
            <a:r>
              <a:rPr lang="en-US" dirty="0" smtClean="0"/>
              <a:t> and </a:t>
            </a:r>
            <a:r>
              <a:rPr lang="en-US" dirty="0" err="1" smtClean="0"/>
              <a:t>WinRM</a:t>
            </a:r>
            <a:endParaRPr lang="en-US" dirty="0" smtClean="0"/>
          </a:p>
          <a:p>
            <a:r>
              <a:rPr lang="en-US" dirty="0" smtClean="0"/>
              <a:t>Terminal services has new name: Remote Desktop Services</a:t>
            </a:r>
          </a:p>
          <a:p>
            <a:r>
              <a:rPr lang="en-US" dirty="0" smtClean="0"/>
              <a:t>Not exactly a Win 7 topic, but MS is now pushing Hyper-V for virtual desktops ("MED-V")</a:t>
            </a:r>
          </a:p>
          <a:p>
            <a:r>
              <a:rPr lang="en-US" dirty="0" smtClean="0"/>
              <a:t>Server Manager now works remotely for role/feature control, even on Server Core</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11</a:t>
            </a:fld>
            <a:endParaRPr lang="en-U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a:t>
            </a:r>
            <a:endParaRPr lang="en-US" dirty="0"/>
          </a:p>
        </p:txBody>
      </p:sp>
      <p:sp>
        <p:nvSpPr>
          <p:cNvPr id="3" name="Content Placeholder 2"/>
          <p:cNvSpPr>
            <a:spLocks noGrp="1"/>
          </p:cNvSpPr>
          <p:nvPr>
            <p:ph idx="1"/>
          </p:nvPr>
        </p:nvSpPr>
        <p:spPr/>
        <p:txBody>
          <a:bodyPr/>
          <a:lstStyle/>
          <a:p>
            <a:r>
              <a:rPr lang="en-US" dirty="0" smtClean="0"/>
              <a:t>Mobile broadband support makes mobile broadband look like a NIC, not dialup</a:t>
            </a:r>
          </a:p>
          <a:p>
            <a:r>
              <a:rPr lang="en-US" dirty="0" smtClean="0"/>
              <a:t>Different NICs can have different firewall profiles</a:t>
            </a:r>
          </a:p>
          <a:p>
            <a:r>
              <a:rPr lang="en-US" dirty="0" smtClean="0"/>
              <a:t>DHCP now has support for scope failover from one DHCP server to another and lets you block/allow MAC addresses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12</a:t>
            </a:fld>
            <a:endParaRPr lang="en-US"/>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sp>
        <p:nvSpPr>
          <p:cNvPr id="3" name="Content Placeholder 2"/>
          <p:cNvSpPr>
            <a:spLocks noGrp="1"/>
          </p:cNvSpPr>
          <p:nvPr>
            <p:ph idx="1"/>
          </p:nvPr>
        </p:nvSpPr>
        <p:spPr/>
        <p:txBody>
          <a:bodyPr/>
          <a:lstStyle/>
          <a:p>
            <a:r>
              <a:rPr lang="en-US" dirty="0" smtClean="0"/>
              <a:t>How will we get this thing out?</a:t>
            </a:r>
          </a:p>
          <a:p>
            <a:r>
              <a:rPr lang="en-US" dirty="0" smtClean="0"/>
              <a:t>Same "Panther" engine as Vista/08</a:t>
            </a:r>
          </a:p>
          <a:p>
            <a:pPr lvl="1"/>
            <a:r>
              <a:rPr lang="en-US" dirty="0" smtClean="0"/>
              <a:t>Asks questions up front, you go away, come back, you've got a system running</a:t>
            </a:r>
          </a:p>
          <a:p>
            <a:pPr lvl="1"/>
            <a:r>
              <a:rPr lang="en-US" dirty="0" smtClean="0"/>
              <a:t>Very easy to script with Windows System Image Manager, free download from Microsoft</a:t>
            </a:r>
          </a:p>
          <a:p>
            <a:r>
              <a:rPr lang="en-US" dirty="0" smtClean="0"/>
              <a:t>Unpopular news for some:  you can upgrade from Vista, but not XP</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13</a:t>
            </a:fld>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sp>
        <p:nvSpPr>
          <p:cNvPr id="3" name="Content Placeholder 2"/>
          <p:cNvSpPr>
            <a:spLocks noGrp="1"/>
          </p:cNvSpPr>
          <p:nvPr>
            <p:ph idx="1"/>
          </p:nvPr>
        </p:nvSpPr>
        <p:spPr/>
        <p:txBody>
          <a:bodyPr>
            <a:normAutofit lnSpcReduction="10000"/>
          </a:bodyPr>
          <a:lstStyle/>
          <a:p>
            <a:r>
              <a:rPr lang="en-US" dirty="0" smtClean="0"/>
              <a:t>Multicasting</a:t>
            </a:r>
          </a:p>
          <a:p>
            <a:pPr lvl="1"/>
            <a:r>
              <a:rPr lang="en-US" dirty="0" smtClean="0"/>
              <a:t>Important new changes in WDS multicasting:  three different "speed lanes" for multicasting images</a:t>
            </a:r>
          </a:p>
          <a:p>
            <a:r>
              <a:rPr lang="en-US" dirty="0" smtClean="0"/>
              <a:t>Dynamic driver provisioning:  deploys an image, and removes unneeded drivers</a:t>
            </a:r>
          </a:p>
          <a:p>
            <a:r>
              <a:rPr lang="en-US" dirty="0" smtClean="0"/>
              <a:t>New tool: DISM replaces </a:t>
            </a:r>
            <a:r>
              <a:rPr lang="en-US" dirty="0" err="1" smtClean="0"/>
              <a:t>peimg</a:t>
            </a:r>
            <a:r>
              <a:rPr lang="en-US" dirty="0" smtClean="0"/>
              <a:t>, </a:t>
            </a:r>
            <a:r>
              <a:rPr lang="en-US" dirty="0" err="1" smtClean="0"/>
              <a:t>pkgmgr</a:t>
            </a:r>
            <a:r>
              <a:rPr lang="en-US" dirty="0" smtClean="0"/>
              <a:t>, and some of </a:t>
            </a:r>
            <a:r>
              <a:rPr lang="en-US" dirty="0" err="1" smtClean="0"/>
              <a:t>ImageX's</a:t>
            </a:r>
            <a:r>
              <a:rPr lang="en-US" dirty="0" smtClean="0"/>
              <a:t> features</a:t>
            </a:r>
          </a:p>
          <a:p>
            <a:r>
              <a:rPr lang="en-US" dirty="0" smtClean="0"/>
              <a:t>… and DISM patches offline virtual machines</a:t>
            </a:r>
          </a:p>
          <a:p>
            <a:r>
              <a:rPr lang="en-US" dirty="0" smtClean="0"/>
              <a:t>USMT "hard links" lets you wipe a disk but retain whatever files you choose</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14</a:t>
            </a:fld>
            <a:endParaRPr lang="en-U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in Win 7</a:t>
            </a:r>
            <a:endParaRPr lang="en-US" dirty="0"/>
          </a:p>
        </p:txBody>
      </p:sp>
      <p:sp>
        <p:nvSpPr>
          <p:cNvPr id="3" name="Content Placeholder 2"/>
          <p:cNvSpPr>
            <a:spLocks noGrp="1"/>
          </p:cNvSpPr>
          <p:nvPr>
            <p:ph idx="1"/>
          </p:nvPr>
        </p:nvSpPr>
        <p:spPr/>
        <p:txBody>
          <a:bodyPr/>
          <a:lstStyle/>
          <a:p>
            <a:r>
              <a:rPr lang="en-US" dirty="0" smtClean="0"/>
              <a:t>Some big stuff:</a:t>
            </a:r>
          </a:p>
          <a:p>
            <a:pPr lvl="1"/>
            <a:r>
              <a:rPr lang="en-US" dirty="0" err="1" smtClean="0"/>
              <a:t>DirectAccess</a:t>
            </a:r>
            <a:endParaRPr lang="en-US" dirty="0" smtClean="0"/>
          </a:p>
          <a:p>
            <a:pPr lvl="1"/>
            <a:r>
              <a:rPr lang="en-US" dirty="0" err="1" smtClean="0"/>
              <a:t>Applocker</a:t>
            </a:r>
            <a:endParaRPr lang="en-US" dirty="0" smtClean="0"/>
          </a:p>
          <a:p>
            <a:pPr lvl="1"/>
            <a:r>
              <a:rPr lang="en-US" dirty="0" err="1" smtClean="0"/>
              <a:t>Bitlocker</a:t>
            </a:r>
            <a:r>
              <a:rPr lang="en-US" dirty="0" smtClean="0"/>
              <a:t> to go</a:t>
            </a:r>
          </a:p>
          <a:p>
            <a:pPr lvl="1"/>
            <a:r>
              <a:rPr lang="en-US" dirty="0" smtClean="0"/>
              <a:t>No more LM</a:t>
            </a:r>
          </a:p>
          <a:p>
            <a:pPr lvl="1"/>
            <a:r>
              <a:rPr lang="en-US" dirty="0" smtClean="0"/>
              <a:t>DNSSEC</a:t>
            </a:r>
          </a:p>
          <a:p>
            <a:r>
              <a:rPr lang="en-US" dirty="0" smtClean="0"/>
              <a:t>And some odds 'n' ends</a:t>
            </a:r>
          </a:p>
          <a:p>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15</a:t>
            </a:fld>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DirectAccess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Call it "seamless VPN"</a:t>
            </a:r>
          </a:p>
          <a:p>
            <a:r>
              <a:rPr lang="en-US" dirty="0" smtClean="0"/>
              <a:t>Microsoft has used a process for years now whereby employees log onto the network, get an IPv6 address and tunnel (via </a:t>
            </a:r>
            <a:r>
              <a:rPr lang="en-US" dirty="0" err="1" smtClean="0"/>
              <a:t>Teredo</a:t>
            </a:r>
            <a:r>
              <a:rPr lang="en-US" dirty="0" smtClean="0"/>
              <a:t>) into MS's corpnet, using </a:t>
            </a:r>
            <a:r>
              <a:rPr lang="en-US" dirty="0" err="1" smtClean="0"/>
              <a:t>IPsec</a:t>
            </a:r>
            <a:endParaRPr lang="en-US" dirty="0" smtClean="0"/>
          </a:p>
          <a:p>
            <a:r>
              <a:rPr lang="en-US" dirty="0" smtClean="0"/>
              <a:t>Local inside-corpnet-only addresses and names now look local ("Name Resolution Policy Table" accomplishes it)</a:t>
            </a:r>
          </a:p>
          <a:p>
            <a:r>
              <a:rPr lang="en-US" dirty="0" smtClean="0"/>
              <a:t>Difference: it's seamless</a:t>
            </a:r>
          </a:p>
          <a:p>
            <a:r>
              <a:rPr lang="en-US" dirty="0" smtClean="0"/>
              <a:t>Requires IPv6, </a:t>
            </a:r>
            <a:r>
              <a:rPr lang="en-US" dirty="0" err="1" smtClean="0"/>
              <a:t>IPsec</a:t>
            </a:r>
            <a:r>
              <a:rPr lang="en-US" dirty="0" smtClean="0"/>
              <a:t>, R2 RRAS servers – set up with a wizard</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16</a:t>
            </a:fld>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DirectAccess</a:t>
            </a:r>
            <a:endParaRPr lang="en-US" dirty="0"/>
          </a:p>
        </p:txBody>
      </p:sp>
      <p:sp>
        <p:nvSpPr>
          <p:cNvPr id="3" name="Content Placeholder 2"/>
          <p:cNvSpPr>
            <a:spLocks noGrp="1"/>
          </p:cNvSpPr>
          <p:nvPr>
            <p:ph idx="1"/>
          </p:nvPr>
        </p:nvSpPr>
        <p:spPr/>
        <p:txBody>
          <a:bodyPr/>
          <a:lstStyle/>
          <a:p>
            <a:r>
              <a:rPr lang="en-US" dirty="0" smtClean="0"/>
              <a:t>Benefits:</a:t>
            </a:r>
          </a:p>
          <a:p>
            <a:pPr lvl="1"/>
            <a:r>
              <a:rPr lang="en-US" dirty="0" smtClean="0"/>
              <a:t>Seamless remote access to internal resources</a:t>
            </a:r>
          </a:p>
          <a:p>
            <a:pPr lvl="1"/>
            <a:r>
              <a:rPr lang="en-US" dirty="0" smtClean="0"/>
              <a:t>VPN that doesn't force your Internet traffic to be encrypted</a:t>
            </a:r>
          </a:p>
          <a:p>
            <a:pPr lvl="1"/>
            <a:r>
              <a:rPr lang="en-US" dirty="0" smtClean="0"/>
              <a:t>Machine/machine connection means that central IT staff can patch/examine system even when user's not connected</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17</a:t>
            </a:fld>
            <a:endParaRPr lang="en-US"/>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AppLocker</a:t>
            </a:r>
            <a:r>
              <a:rPr lang="en-US" dirty="0" smtClean="0"/>
              <a:t>:  SAFER, but Safer</a:t>
            </a:r>
            <a:endParaRPr lang="en-US" dirty="0"/>
          </a:p>
        </p:txBody>
      </p:sp>
      <p:sp>
        <p:nvSpPr>
          <p:cNvPr id="3" name="Content Placeholder 2"/>
          <p:cNvSpPr>
            <a:spLocks noGrp="1"/>
          </p:cNvSpPr>
          <p:nvPr>
            <p:ph idx="1"/>
          </p:nvPr>
        </p:nvSpPr>
        <p:spPr/>
        <p:txBody>
          <a:bodyPr/>
          <a:lstStyle/>
          <a:p>
            <a:r>
              <a:rPr lang="en-US" dirty="0" smtClean="0"/>
              <a:t>(SAFER= the beta name of Software Restriction Policies)</a:t>
            </a:r>
          </a:p>
          <a:p>
            <a:r>
              <a:rPr lang="en-US" dirty="0" smtClean="0"/>
              <a:t>Basically an improved Software Restrictions</a:t>
            </a:r>
          </a:p>
          <a:p>
            <a:r>
              <a:rPr lang="en-US" dirty="0" smtClean="0"/>
              <a:t>But it's a lot smarter about handling signed applications</a:t>
            </a:r>
          </a:p>
          <a:p>
            <a:r>
              <a:rPr lang="en-US" dirty="0" smtClean="0"/>
              <a:t>Includes a wizard that will look at a system and create an </a:t>
            </a:r>
            <a:r>
              <a:rPr lang="en-US" dirty="0" err="1" smtClean="0"/>
              <a:t>AppLocker</a:t>
            </a:r>
            <a:r>
              <a:rPr lang="en-US" dirty="0" smtClean="0"/>
              <a:t> policy for it automatically</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18</a:t>
            </a:fld>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BitLocker</a:t>
            </a:r>
            <a:r>
              <a:rPr lang="en-US" dirty="0" smtClean="0"/>
              <a:t> To Go</a:t>
            </a:r>
            <a:endParaRPr lang="en-US" dirty="0"/>
          </a:p>
        </p:txBody>
      </p:sp>
      <p:sp>
        <p:nvSpPr>
          <p:cNvPr id="3" name="Content Placeholder 2"/>
          <p:cNvSpPr>
            <a:spLocks noGrp="1"/>
          </p:cNvSpPr>
          <p:nvPr>
            <p:ph idx="1"/>
          </p:nvPr>
        </p:nvSpPr>
        <p:spPr/>
        <p:txBody>
          <a:bodyPr/>
          <a:lstStyle/>
          <a:p>
            <a:r>
              <a:rPr lang="en-US" dirty="0" smtClean="0"/>
              <a:t>Removable devices can now be </a:t>
            </a:r>
            <a:r>
              <a:rPr lang="en-US" dirty="0" err="1" smtClean="0"/>
              <a:t>bitlockered</a:t>
            </a:r>
            <a:endParaRPr lang="en-US" dirty="0" smtClean="0"/>
          </a:p>
          <a:p>
            <a:r>
              <a:rPr lang="en-US" dirty="0" smtClean="0"/>
              <a:t>You can even create a group policy requiring it</a:t>
            </a:r>
          </a:p>
          <a:p>
            <a:r>
              <a:rPr lang="en-US" dirty="0" smtClean="0"/>
              <a:t>Or say, "we won't write data to this USB stick unless it's </a:t>
            </a:r>
            <a:r>
              <a:rPr lang="en-US" dirty="0" err="1" smtClean="0"/>
              <a:t>Bitlockered</a:t>
            </a:r>
            <a:r>
              <a:rPr lang="en-US" dirty="0" smtClean="0"/>
              <a:t>"</a:t>
            </a:r>
          </a:p>
          <a:p>
            <a:r>
              <a:rPr lang="en-US" dirty="0" smtClean="0"/>
              <a:t>As before, you can store keys in AD, or in external 48-digit keys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19</a:t>
            </a:fld>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r>
              <a:rPr lang="en-US" dirty="0" smtClean="0"/>
              <a:t>Um, what do I do… Vista, Win 7, roll back to Windows 98?</a:t>
            </a:r>
          </a:p>
          <a:p>
            <a:r>
              <a:rPr lang="en-US" dirty="0" smtClean="0"/>
              <a:t>New UI stuff, networking changes</a:t>
            </a:r>
          </a:p>
          <a:p>
            <a:r>
              <a:rPr lang="en-US" dirty="0" smtClean="0"/>
              <a:t>Rolling it out, securing it, storing things</a:t>
            </a:r>
          </a:p>
          <a:p>
            <a:r>
              <a:rPr lang="en-US" dirty="0" err="1" smtClean="0"/>
              <a:t>Virtuality</a:t>
            </a:r>
            <a:r>
              <a:rPr lang="en-US" dirty="0" smtClean="0"/>
              <a:t>!!!</a:t>
            </a:r>
          </a:p>
          <a:p>
            <a:r>
              <a:rPr lang="en-US" dirty="0" smtClean="0"/>
              <a:t>Active Directory</a:t>
            </a:r>
          </a:p>
          <a:p>
            <a:r>
              <a:rPr lang="en-US" dirty="0" smtClean="0"/>
              <a:t>Saving Money</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a:t>
            </a:fld>
            <a:endParaRPr lang="en-US"/>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UAC now has a slider with four ticks on it to control how intrusive it is</a:t>
            </a:r>
          </a:p>
          <a:p>
            <a:r>
              <a:rPr lang="en-US" dirty="0" smtClean="0"/>
              <a:t>Windows Solution Center (which contains the old Security Center) gives you more control over what sort of notifications the system gives you, reducing its irritation factor</a:t>
            </a:r>
          </a:p>
          <a:p>
            <a:r>
              <a:rPr lang="en-US" dirty="0" smtClean="0"/>
              <a:t>Workgroups can now be "</a:t>
            </a:r>
            <a:r>
              <a:rPr lang="en-US" dirty="0" err="1" smtClean="0"/>
              <a:t>HomeGroups</a:t>
            </a:r>
            <a:r>
              <a:rPr lang="en-US" dirty="0" smtClean="0"/>
              <a:t>," a password-protected group that lets you connect to resources in your home's network with your company's PC without your company's security settings getting in the way</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20</a:t>
            </a:fld>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Security</a:t>
            </a:r>
            <a:endParaRPr lang="en-US" dirty="0"/>
          </a:p>
        </p:txBody>
      </p:sp>
      <p:sp>
        <p:nvSpPr>
          <p:cNvPr id="3" name="Content Placeholder 2"/>
          <p:cNvSpPr>
            <a:spLocks noGrp="1"/>
          </p:cNvSpPr>
          <p:nvPr>
            <p:ph idx="1"/>
          </p:nvPr>
        </p:nvSpPr>
        <p:spPr/>
        <p:txBody>
          <a:bodyPr>
            <a:normAutofit/>
          </a:bodyPr>
          <a:lstStyle/>
          <a:p>
            <a:r>
              <a:rPr lang="en-US" dirty="0" smtClean="0"/>
              <a:t>Neat new "global security access control list" makes object access auditing more useful</a:t>
            </a:r>
          </a:p>
          <a:p>
            <a:r>
              <a:rPr lang="en-US" dirty="0" smtClean="0"/>
              <a:t>Just point to a user and an object and it'll tell you, "user A tried to access object B and failed/succeeded because of X group membership"</a:t>
            </a:r>
          </a:p>
          <a:p>
            <a:r>
              <a:rPr lang="en-US" dirty="0" err="1" smtClean="0"/>
              <a:t>Multihomed</a:t>
            </a:r>
            <a:r>
              <a:rPr lang="en-US" dirty="0" smtClean="0"/>
              <a:t> systems can now have different firewall settings</a:t>
            </a:r>
          </a:p>
          <a:p>
            <a:r>
              <a:rPr lang="en-US" dirty="0" smtClean="0"/>
              <a:t>Read-Only DFS for branch office security</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21</a:t>
            </a:fld>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Even More…</a:t>
            </a:r>
            <a:endParaRPr lang="en-US" dirty="0"/>
          </a:p>
        </p:txBody>
      </p:sp>
      <p:sp>
        <p:nvSpPr>
          <p:cNvPr id="3" name="Content Placeholder 2"/>
          <p:cNvSpPr>
            <a:spLocks noGrp="1"/>
          </p:cNvSpPr>
          <p:nvPr>
            <p:ph idx="1"/>
          </p:nvPr>
        </p:nvSpPr>
        <p:spPr>
          <a:xfrm>
            <a:off x="228600" y="1371600"/>
            <a:ext cx="8686800" cy="4419600"/>
          </a:xfrm>
        </p:spPr>
        <p:txBody>
          <a:bodyPr/>
          <a:lstStyle/>
          <a:p>
            <a:r>
              <a:rPr lang="en-US" sz="2800" dirty="0" smtClean="0"/>
              <a:t>New group policies let you block NTLM logons</a:t>
            </a:r>
          </a:p>
          <a:p>
            <a:r>
              <a:rPr lang="en-US" sz="2800" dirty="0" smtClean="0"/>
              <a:t>LM can't happen</a:t>
            </a:r>
          </a:p>
          <a:p>
            <a:r>
              <a:rPr lang="en-US" sz="2800" dirty="0" smtClean="0"/>
              <a:t>Windows now has in-the-box support for biometrics (fingerprint readers etc)</a:t>
            </a:r>
          </a:p>
          <a:p>
            <a:r>
              <a:rPr lang="en-US" sz="2800" dirty="0" err="1" smtClean="0"/>
              <a:t>BitLocker</a:t>
            </a:r>
            <a:r>
              <a:rPr lang="en-US" sz="2800" dirty="0" smtClean="0"/>
              <a:t> To Go encrypts portable devices like USB sticks… and a group policy lets you mandate "if you want to use a USB stick, it must be encrypted"</a:t>
            </a:r>
          </a:p>
          <a:p>
            <a:r>
              <a:rPr lang="en-US" sz="2800" dirty="0" smtClean="0"/>
              <a:t>"VPN reconnect" aims to keep you connected even when the VPN's spotty, as it's smart enough to retry at multiple VPN junction points</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22</a:t>
            </a:fld>
            <a:endParaRPr lang="en-US"/>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DNSSEC</a:t>
            </a:r>
            <a:endParaRPr lang="en-US" dirty="0"/>
          </a:p>
        </p:txBody>
      </p:sp>
      <p:sp>
        <p:nvSpPr>
          <p:cNvPr id="3" name="Content Placeholder 2"/>
          <p:cNvSpPr>
            <a:spLocks noGrp="1"/>
          </p:cNvSpPr>
          <p:nvPr>
            <p:ph idx="1"/>
          </p:nvPr>
        </p:nvSpPr>
        <p:spPr/>
        <p:txBody>
          <a:bodyPr>
            <a:normAutofit/>
          </a:bodyPr>
          <a:lstStyle/>
          <a:p>
            <a:r>
              <a:rPr lang="en-US" dirty="0" smtClean="0"/>
              <a:t>Relatively old protocol-wise (2001-ish), but topical now</a:t>
            </a:r>
          </a:p>
          <a:p>
            <a:r>
              <a:rPr lang="en-US" dirty="0" smtClean="0"/>
              <a:t>Does </a:t>
            </a:r>
            <a:r>
              <a:rPr lang="en-US" i="1" dirty="0" smtClean="0"/>
              <a:t>not</a:t>
            </a:r>
            <a:r>
              <a:rPr lang="en-US" dirty="0" smtClean="0"/>
              <a:t> secure dynamic DNS updates</a:t>
            </a:r>
          </a:p>
          <a:p>
            <a:r>
              <a:rPr lang="en-US" i="1" dirty="0" smtClean="0"/>
              <a:t>Does</a:t>
            </a:r>
            <a:r>
              <a:rPr lang="en-US" dirty="0" smtClean="0"/>
              <a:t> secure responses to queries, with the result that it makes a DNS cache poisoning of the type recently discussed very unlikely</a:t>
            </a:r>
          </a:p>
          <a:p>
            <a:r>
              <a:rPr lang="en-US" dirty="0" smtClean="0"/>
              <a:t>For full effect, it'll require at least all R2 DNS servers on the forwarders/masters, and possibly on all DNS servers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23</a:t>
            </a:fld>
            <a:endParaRPr lang="en-US"/>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a:t>
            </a:r>
            <a:endParaRPr lang="en-US" dirty="0"/>
          </a:p>
        </p:txBody>
      </p:sp>
      <p:sp>
        <p:nvSpPr>
          <p:cNvPr id="3" name="Content Placeholder 2"/>
          <p:cNvSpPr>
            <a:spLocks noGrp="1"/>
          </p:cNvSpPr>
          <p:nvPr>
            <p:ph idx="1"/>
          </p:nvPr>
        </p:nvSpPr>
        <p:spPr/>
        <p:txBody>
          <a:bodyPr>
            <a:normAutofit/>
          </a:bodyPr>
          <a:lstStyle/>
          <a:p>
            <a:r>
              <a:rPr lang="en-US" dirty="0" smtClean="0"/>
              <a:t>VHDs are becoming the new "container" standard, and have less and less to do with VMs</a:t>
            </a:r>
          </a:p>
          <a:p>
            <a:pPr lvl="1"/>
            <a:r>
              <a:rPr lang="en-US" dirty="0" smtClean="0"/>
              <a:t>You can put one on your system, install an OS to it… and tell </a:t>
            </a:r>
            <a:r>
              <a:rPr lang="en-US" dirty="0" err="1" smtClean="0"/>
              <a:t>bcdedit</a:t>
            </a:r>
            <a:r>
              <a:rPr lang="en-US" dirty="0" smtClean="0"/>
              <a:t> to boot that OS</a:t>
            </a:r>
          </a:p>
          <a:p>
            <a:pPr lvl="1"/>
            <a:r>
              <a:rPr lang="en-US" dirty="0" smtClean="0"/>
              <a:t>Mounting a VHD in Win7 is called "surfacing" it</a:t>
            </a:r>
          </a:p>
          <a:p>
            <a:pPr lvl="1"/>
            <a:r>
              <a:rPr lang="en-US" dirty="0" err="1" smtClean="0"/>
              <a:t>Diskpart</a:t>
            </a:r>
            <a:r>
              <a:rPr lang="en-US" dirty="0" smtClean="0"/>
              <a:t> is the basic tool of choice to work with it</a:t>
            </a:r>
          </a:p>
          <a:p>
            <a:pPr lvl="1"/>
            <a:r>
              <a:rPr lang="en-US" dirty="0" smtClean="0"/>
              <a:t>Of course, Vista &amp; 2008 use them for backups now</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24</a:t>
            </a:fld>
            <a:endParaRPr lang="en-US"/>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Consider the idea of a VHD-</a:t>
            </a:r>
            <a:r>
              <a:rPr lang="en-US" dirty="0" err="1" smtClean="0"/>
              <a:t>ed</a:t>
            </a:r>
            <a:r>
              <a:rPr lang="en-US" dirty="0" smtClean="0"/>
              <a:t> system; it has only </a:t>
            </a:r>
          </a:p>
          <a:p>
            <a:pPr lvl="1"/>
            <a:r>
              <a:rPr lang="en-US" dirty="0" smtClean="0"/>
              <a:t>A C: drive with a boot record, basically</a:t>
            </a:r>
          </a:p>
          <a:p>
            <a:pPr lvl="1"/>
            <a:r>
              <a:rPr lang="en-US" dirty="0" smtClean="0"/>
              <a:t>An E: drive with one file named something like "mywindows.vhd"</a:t>
            </a:r>
          </a:p>
          <a:p>
            <a:pPr lvl="1"/>
            <a:r>
              <a:rPr lang="en-US" dirty="0" smtClean="0"/>
              <a:t>Some BCDEDIT commands to point to e:\mywindows.vhd</a:t>
            </a:r>
          </a:p>
          <a:p>
            <a:r>
              <a:rPr lang="en-US" dirty="0" smtClean="0"/>
              <a:t>On drives larger than about 30 GB, Windows automatically creates a small, un-lettered partition (whether or not you mess with VHDs)</a:t>
            </a:r>
          </a:p>
          <a:p>
            <a:r>
              <a:rPr lang="en-US" dirty="0" smtClean="0"/>
              <a:t>Makes </a:t>
            </a:r>
            <a:r>
              <a:rPr lang="en-US" dirty="0" err="1" smtClean="0"/>
              <a:t>BitLocker</a:t>
            </a:r>
            <a:r>
              <a:rPr lang="en-US" dirty="0" smtClean="0"/>
              <a:t> easier to set up and makes for a "cleaner" looking C</a:t>
            </a:r>
            <a:r>
              <a:rPr lang="en-US" smtClean="0"/>
              <a:t>: drive</a:t>
            </a:r>
            <a:endParaRPr lang="en-US" dirty="0" smtClean="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25</a:t>
            </a:fld>
            <a:endParaRPr lang="en-US"/>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BranchCache</a:t>
            </a:r>
            <a:r>
              <a:rPr lang="en-US" dirty="0" smtClean="0"/>
              <a:t> </a:t>
            </a:r>
            <a:r>
              <a:rPr lang="en-US" dirty="0" err="1" smtClean="0"/>
              <a:t>Lite</a:t>
            </a:r>
            <a:r>
              <a:rPr lang="en-US" dirty="0" smtClean="0"/>
              <a:t> ("Distributed")</a:t>
            </a:r>
            <a:endParaRPr lang="en-US" dirty="0"/>
          </a:p>
        </p:txBody>
      </p:sp>
      <p:sp>
        <p:nvSpPr>
          <p:cNvPr id="3" name="Content Placeholder 2"/>
          <p:cNvSpPr>
            <a:spLocks noGrp="1"/>
          </p:cNvSpPr>
          <p:nvPr>
            <p:ph idx="1"/>
          </p:nvPr>
        </p:nvSpPr>
        <p:spPr/>
        <p:txBody>
          <a:bodyPr>
            <a:normAutofit/>
          </a:bodyPr>
          <a:lstStyle/>
          <a:p>
            <a:r>
              <a:rPr lang="en-US" dirty="0" smtClean="0"/>
              <a:t>So you're in a remote site, and you're using a file accessed across the WAN…</a:t>
            </a:r>
          </a:p>
          <a:p>
            <a:r>
              <a:rPr lang="en-US" dirty="0" smtClean="0"/>
              <a:t>Someone else </a:t>
            </a:r>
            <a:r>
              <a:rPr lang="en-US" b="1" dirty="0" smtClean="0"/>
              <a:t>on your subnet</a:t>
            </a:r>
            <a:r>
              <a:rPr lang="en-US" dirty="0" smtClean="0"/>
              <a:t> needs that file…</a:t>
            </a:r>
          </a:p>
          <a:p>
            <a:r>
              <a:rPr lang="en-US" dirty="0" smtClean="0"/>
              <a:t>And you supply it (without knowing)</a:t>
            </a:r>
          </a:p>
          <a:p>
            <a:r>
              <a:rPr lang="en-US" dirty="0" smtClean="0"/>
              <a:t>You advertise your files using a Network Discovery protocol (the thing that's replaced Computer Browser in Vista/2008)</a:t>
            </a:r>
          </a:p>
          <a:p>
            <a:r>
              <a:rPr lang="en-US" dirty="0" smtClean="0"/>
              <a:t>Uses multicasts, not broadcasts</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26</a:t>
            </a:fld>
            <a:endParaRPr lang="en-US"/>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BranchCache</a:t>
            </a:r>
            <a:r>
              <a:rPr lang="en-US" dirty="0" smtClean="0"/>
              <a:t> </a:t>
            </a:r>
            <a:r>
              <a:rPr lang="en-US" dirty="0" err="1" smtClean="0"/>
              <a:t>Lite</a:t>
            </a:r>
            <a:endParaRPr lang="en-US" dirty="0"/>
          </a:p>
        </p:txBody>
      </p:sp>
      <p:sp>
        <p:nvSpPr>
          <p:cNvPr id="3" name="Content Placeholder 2"/>
          <p:cNvSpPr>
            <a:spLocks noGrp="1"/>
          </p:cNvSpPr>
          <p:nvPr>
            <p:ph idx="1"/>
          </p:nvPr>
        </p:nvSpPr>
        <p:spPr/>
        <p:txBody>
          <a:bodyPr>
            <a:normAutofit/>
          </a:bodyPr>
          <a:lstStyle/>
          <a:p>
            <a:r>
              <a:rPr lang="en-US" dirty="0" smtClean="0"/>
              <a:t>Caches SMB and HTTP/HTTPS traffic</a:t>
            </a:r>
          </a:p>
          <a:p>
            <a:r>
              <a:rPr lang="en-US" dirty="0" smtClean="0"/>
              <a:t>Security integrated so you can't look at things in the cache that you don't have access to</a:t>
            </a:r>
          </a:p>
          <a:p>
            <a:r>
              <a:rPr lang="en-US" dirty="0" smtClean="0"/>
              <a:t>Only Windows 7 systems can participate</a:t>
            </a:r>
          </a:p>
          <a:p>
            <a:r>
              <a:rPr lang="en-US" dirty="0" smtClean="0"/>
              <a:t>Extra:  the SMB client does more caching… reopen a file and it's as quick as if you've already opened it</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27</a:t>
            </a:fld>
            <a:endParaRPr lang="en-U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Hosted </a:t>
            </a:r>
            <a:r>
              <a:rPr lang="en-US" dirty="0" err="1" smtClean="0"/>
              <a:t>BranchCache</a:t>
            </a:r>
            <a:endParaRPr lang="en-US" dirty="0"/>
          </a:p>
        </p:txBody>
      </p:sp>
      <p:sp>
        <p:nvSpPr>
          <p:cNvPr id="3" name="Content Placeholder 2"/>
          <p:cNvSpPr>
            <a:spLocks noGrp="1"/>
          </p:cNvSpPr>
          <p:nvPr>
            <p:ph idx="1"/>
          </p:nvPr>
        </p:nvSpPr>
        <p:spPr/>
        <p:txBody>
          <a:bodyPr>
            <a:normAutofit/>
          </a:bodyPr>
          <a:lstStyle/>
          <a:p>
            <a:r>
              <a:rPr lang="en-US" dirty="0" smtClean="0"/>
              <a:t>What's that you say, you have more than one subnet?</a:t>
            </a:r>
          </a:p>
          <a:p>
            <a:r>
              <a:rPr lang="en-US" dirty="0" smtClean="0"/>
              <a:t>Enable </a:t>
            </a:r>
            <a:r>
              <a:rPr lang="en-US" dirty="0" err="1" smtClean="0"/>
              <a:t>BranchCaching</a:t>
            </a:r>
            <a:r>
              <a:rPr lang="en-US" dirty="0" smtClean="0"/>
              <a:t> on a local server</a:t>
            </a:r>
          </a:p>
          <a:p>
            <a:r>
              <a:rPr lang="en-US" dirty="0" smtClean="0"/>
              <a:t>Caches on the basis of hashed 64K blocks</a:t>
            </a:r>
          </a:p>
          <a:p>
            <a:r>
              <a:rPr lang="en-US" dirty="0" smtClean="0"/>
              <a:t>Server is obviously faster and can dedicate more resources</a:t>
            </a:r>
          </a:p>
          <a:p>
            <a:r>
              <a:rPr lang="en-US" dirty="0" smtClean="0"/>
              <a:t>It's a "role" in 2008 R2 (Enterprise/Datacenter)</a:t>
            </a:r>
          </a:p>
          <a:p>
            <a:r>
              <a:rPr lang="en-US" dirty="0" smtClean="0"/>
              <a:t>Windows 7 clients know to use it because group policy tells it to</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28</a:t>
            </a:fld>
            <a:endParaRPr lang="en-US"/>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Machines/Hyper-V</a:t>
            </a:r>
            <a:endParaRPr lang="en-US" dirty="0"/>
          </a:p>
        </p:txBody>
      </p:sp>
      <p:sp>
        <p:nvSpPr>
          <p:cNvPr id="3" name="Content Placeholder 2"/>
          <p:cNvSpPr>
            <a:spLocks noGrp="1"/>
          </p:cNvSpPr>
          <p:nvPr>
            <p:ph idx="1"/>
          </p:nvPr>
        </p:nvSpPr>
        <p:spPr/>
        <p:txBody>
          <a:bodyPr>
            <a:normAutofit/>
          </a:bodyPr>
          <a:lstStyle/>
          <a:p>
            <a:r>
              <a:rPr lang="en-US" dirty="0" smtClean="0"/>
              <a:t>Live Migration (like </a:t>
            </a:r>
            <a:r>
              <a:rPr lang="en-US" dirty="0" err="1" smtClean="0"/>
              <a:t>VMotion</a:t>
            </a:r>
            <a:r>
              <a:rPr lang="en-US" dirty="0" smtClean="0"/>
              <a:t>), shifts in ~10 ms range</a:t>
            </a:r>
          </a:p>
          <a:p>
            <a:r>
              <a:rPr lang="en-US" dirty="0" smtClean="0"/>
              <a:t>New NIC hardware supports separate queues for different virtual NICs, Hyper-V supports it</a:t>
            </a:r>
          </a:p>
          <a:p>
            <a:r>
              <a:rPr lang="en-US" dirty="0" smtClean="0"/>
              <a:t>Ditto NICs with embedded network switches</a:t>
            </a:r>
          </a:p>
          <a:p>
            <a:r>
              <a:rPr lang="en-US" dirty="0" smtClean="0"/>
              <a:t>Second level address translation on CPUs now supported – solves a problem (flushing VM page tables) that can take up to 10% of CPU time</a:t>
            </a:r>
          </a:p>
          <a:p>
            <a:r>
              <a:rPr lang="en-US" dirty="0" smtClean="0"/>
              <a:t>64 cores supported</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29</a:t>
            </a:fld>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Okay, First Thing…</a:t>
            </a:r>
            <a:endParaRPr lang="en-US" dirty="0"/>
          </a:p>
        </p:txBody>
      </p:sp>
      <p:sp>
        <p:nvSpPr>
          <p:cNvPr id="3" name="Content Placeholder 2"/>
          <p:cNvSpPr>
            <a:spLocks noGrp="1"/>
          </p:cNvSpPr>
          <p:nvPr>
            <p:ph idx="1"/>
          </p:nvPr>
        </p:nvSpPr>
        <p:spPr/>
        <p:txBody>
          <a:bodyPr/>
          <a:lstStyle/>
          <a:p>
            <a:r>
              <a:rPr lang="en-US" dirty="0" smtClean="0"/>
              <a:t>What are they going to call it</a:t>
            </a:r>
          </a:p>
          <a:p>
            <a:r>
              <a:rPr lang="en-US" dirty="0" smtClean="0"/>
              <a:t>(Like anybody cares)</a:t>
            </a:r>
          </a:p>
          <a:p>
            <a:r>
              <a:rPr lang="en-US" dirty="0" smtClean="0"/>
              <a:t>Desktop = Windows 7 (unless it changes)</a:t>
            </a:r>
          </a:p>
          <a:p>
            <a:r>
              <a:rPr lang="en-US" dirty="0" smtClean="0"/>
              <a:t>Server=Windows Server 2008 R2</a:t>
            </a:r>
          </a:p>
          <a:p>
            <a:r>
              <a:rPr lang="en-US" b="1" dirty="0" smtClean="0"/>
              <a:t>Server only comes in x64</a:t>
            </a:r>
            <a:r>
              <a:rPr lang="en-US" dirty="0" smtClean="0"/>
              <a:t>, no x86</a:t>
            </a:r>
          </a:p>
          <a:p>
            <a:r>
              <a:rPr lang="en-US" dirty="0" smtClean="0"/>
              <a:t>Desktop still offers x86</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a:t>
            </a:fld>
            <a:endParaRPr lang="en-US"/>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Directory Changes</a:t>
            </a:r>
            <a:endParaRPr lang="en-US" dirty="0"/>
          </a:p>
        </p:txBody>
      </p:sp>
      <p:sp>
        <p:nvSpPr>
          <p:cNvPr id="3" name="Content Placeholder 2"/>
          <p:cNvSpPr>
            <a:spLocks noGrp="1"/>
          </p:cNvSpPr>
          <p:nvPr>
            <p:ph idx="1"/>
          </p:nvPr>
        </p:nvSpPr>
        <p:spPr/>
        <p:txBody>
          <a:bodyPr>
            <a:normAutofit/>
          </a:bodyPr>
          <a:lstStyle/>
          <a:p>
            <a:r>
              <a:rPr lang="en-US" dirty="0" smtClean="0"/>
              <a:t>New domain functional level</a:t>
            </a:r>
          </a:p>
          <a:p>
            <a:r>
              <a:rPr lang="en-US" dirty="0" smtClean="0"/>
              <a:t>New task-oriented UI: AD Administration Center</a:t>
            </a:r>
          </a:p>
          <a:p>
            <a:r>
              <a:rPr lang="en-US" dirty="0" err="1" smtClean="0"/>
              <a:t>PowerShell</a:t>
            </a:r>
            <a:r>
              <a:rPr lang="en-US" dirty="0" smtClean="0"/>
              <a:t> cmdlets </a:t>
            </a:r>
          </a:p>
          <a:p>
            <a:r>
              <a:rPr lang="en-US" dirty="0" smtClean="0"/>
              <a:t>AD Recycle Bin</a:t>
            </a:r>
          </a:p>
          <a:p>
            <a:r>
              <a:rPr lang="en-US" dirty="0" smtClean="0"/>
              <a:t>Automatically maintained domain-based service accounts, new type of account ("Managed Service Accounts"</a:t>
            </a:r>
          </a:p>
          <a:p>
            <a:r>
              <a:rPr lang="en-US" dirty="0" smtClean="0"/>
              <a:t>Best Practice Analyzer</a:t>
            </a:r>
          </a:p>
          <a:p>
            <a:r>
              <a:rPr lang="en-US" dirty="0" smtClean="0"/>
              <a:t>Offline Domain Join</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30</a:t>
            </a:fld>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and PS</a:t>
            </a:r>
            <a:endParaRPr lang="en-US" dirty="0"/>
          </a:p>
        </p:txBody>
      </p:sp>
      <p:sp>
        <p:nvSpPr>
          <p:cNvPr id="3" name="Content Placeholder 2"/>
          <p:cNvSpPr>
            <a:spLocks noGrp="1"/>
          </p:cNvSpPr>
          <p:nvPr>
            <p:ph idx="1"/>
          </p:nvPr>
        </p:nvSpPr>
        <p:spPr/>
        <p:txBody>
          <a:bodyPr/>
          <a:lstStyle/>
          <a:p>
            <a:r>
              <a:rPr lang="en-US" dirty="0" smtClean="0"/>
              <a:t>We get 70+ </a:t>
            </a:r>
            <a:r>
              <a:rPr lang="en-US" dirty="0" err="1" smtClean="0"/>
              <a:t>PowerShell</a:t>
            </a:r>
            <a:r>
              <a:rPr lang="en-US" dirty="0" smtClean="0"/>
              <a:t> cmdlets for AD</a:t>
            </a:r>
          </a:p>
          <a:p>
            <a:r>
              <a:rPr lang="en-US" dirty="0" smtClean="0"/>
              <a:t>New AD Administration Center is the new AD GUI tool but, interestingly enough, it's really just a </a:t>
            </a:r>
            <a:r>
              <a:rPr lang="en-US" dirty="0" err="1" smtClean="0"/>
              <a:t>PowerShell</a:t>
            </a:r>
            <a:r>
              <a:rPr lang="en-US" dirty="0" smtClean="0"/>
              <a:t> application – </a:t>
            </a:r>
            <a:r>
              <a:rPr lang="en-US" dirty="0" err="1" smtClean="0"/>
              <a:t>PowerShell</a:t>
            </a:r>
            <a:r>
              <a:rPr lang="en-US" dirty="0" smtClean="0"/>
              <a:t> 2.0 supports GUI forms, so</a:t>
            </a:r>
          </a:p>
          <a:p>
            <a:r>
              <a:rPr lang="en-US" dirty="0" smtClean="0"/>
              <a:t>… but under the hood, it's nothing more than a GUI front end to </a:t>
            </a:r>
            <a:r>
              <a:rPr lang="en-US" dirty="0" err="1" smtClean="0"/>
              <a:t>PowerShell</a:t>
            </a:r>
            <a:r>
              <a:rPr lang="en-US" dirty="0" smtClean="0"/>
              <a:t> commands</a:t>
            </a:r>
          </a:p>
          <a:p>
            <a:r>
              <a:rPr lang="en-US" dirty="0" smtClean="0"/>
              <a:t>No "reflectivity," though… bummer!</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31</a:t>
            </a:fld>
            <a:endParaRPr lang="en-US"/>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Saving Money</a:t>
            </a:r>
            <a:endParaRPr lang="en-US" dirty="0"/>
          </a:p>
        </p:txBody>
      </p:sp>
      <p:sp>
        <p:nvSpPr>
          <p:cNvPr id="6" name="Subtitle 5"/>
          <p:cNvSpPr>
            <a:spLocks noGrp="1"/>
          </p:cNvSpPr>
          <p:nvPr>
            <p:ph type="subTitle" idx="1"/>
          </p:nvPr>
        </p:nvSpPr>
        <p:spPr/>
        <p:txBody>
          <a:bodyPr/>
          <a:lstStyle/>
          <a:p>
            <a:r>
              <a:rPr lang="en-US" dirty="0" smtClean="0"/>
              <a:t>performance, less power, easier hardware updates…</a:t>
            </a:r>
            <a:endParaRPr lang="en-US" dirty="0"/>
          </a:p>
        </p:txBody>
      </p:sp>
      <p:sp>
        <p:nvSpPr>
          <p:cNvPr id="4" name="Slide Number Placeholder 3"/>
          <p:cNvSpPr>
            <a:spLocks noGrp="1"/>
          </p:cNvSpPr>
          <p:nvPr>
            <p:ph type="sldNum" sz="quarter" idx="4294967295"/>
          </p:nvPr>
        </p:nvSpPr>
        <p:spPr>
          <a:xfrm>
            <a:off x="7239000" y="6324600"/>
            <a:ext cx="1905000" cy="457200"/>
          </a:xfrm>
          <a:prstGeom prst="rect">
            <a:avLst/>
          </a:prstGeom>
        </p:spPr>
        <p:txBody>
          <a:bodyPr/>
          <a:lstStyle/>
          <a:p>
            <a:fld id="{6DB9A4F1-52D6-47A4-9394-87848708E9F1}" type="slidenum">
              <a:rPr lang="en-US" smtClean="0"/>
              <a:pPr/>
              <a:t>32</a:t>
            </a:fld>
            <a:endParaRPr lang="en-US"/>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Miscellaneous Good Things</a:t>
            </a:r>
            <a:endParaRPr lang="en-US" dirty="0"/>
          </a:p>
        </p:txBody>
      </p:sp>
      <p:sp>
        <p:nvSpPr>
          <p:cNvPr id="3" name="Content Placeholder 2"/>
          <p:cNvSpPr>
            <a:spLocks noGrp="1"/>
          </p:cNvSpPr>
          <p:nvPr>
            <p:ph idx="1"/>
          </p:nvPr>
        </p:nvSpPr>
        <p:spPr/>
        <p:txBody>
          <a:bodyPr/>
          <a:lstStyle/>
          <a:p>
            <a:r>
              <a:rPr lang="en-US" dirty="0" smtClean="0"/>
              <a:t>Problem Steps Recorder</a:t>
            </a:r>
          </a:p>
          <a:p>
            <a:r>
              <a:rPr lang="en-US" dirty="0" smtClean="0"/>
              <a:t>The way that the OS gives RAM to apps changes (with Vista, it's pretty generous in an attempt to make it faster), and so W7 should use less memory</a:t>
            </a:r>
          </a:p>
          <a:p>
            <a:r>
              <a:rPr lang="en-US" dirty="0" smtClean="0"/>
              <a:t>Non-miniport print drivers mean no (well, fewer) printer driver blue screens</a:t>
            </a:r>
          </a:p>
          <a:p>
            <a:r>
              <a:rPr lang="en-US" dirty="0" smtClean="0"/>
              <a:t>Print drivers can be isolated</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33</a:t>
            </a:fld>
            <a:endParaRPr lang="en-US"/>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Management</a:t>
            </a:r>
            <a:endParaRPr lang="en-US" dirty="0"/>
          </a:p>
        </p:txBody>
      </p:sp>
      <p:sp>
        <p:nvSpPr>
          <p:cNvPr id="3" name="Content Placeholder 2"/>
          <p:cNvSpPr>
            <a:spLocks noGrp="1"/>
          </p:cNvSpPr>
          <p:nvPr>
            <p:ph idx="1"/>
          </p:nvPr>
        </p:nvSpPr>
        <p:spPr/>
        <p:txBody>
          <a:bodyPr/>
          <a:lstStyle/>
          <a:p>
            <a:r>
              <a:rPr lang="en-US" dirty="0" smtClean="0"/>
              <a:t>Big push on this</a:t>
            </a:r>
          </a:p>
          <a:p>
            <a:r>
              <a:rPr lang="en-US" dirty="0" smtClean="0"/>
              <a:t>New "AQ" logo program</a:t>
            </a:r>
          </a:p>
          <a:p>
            <a:r>
              <a:rPr lang="en-US" dirty="0" smtClean="0"/>
              <a:t>Three power management defaults all yield 10% better power use</a:t>
            </a:r>
          </a:p>
          <a:p>
            <a:r>
              <a:rPr lang="en-US" dirty="0" smtClean="0"/>
              <a:t>"Core Parking" shuts down particular cores or entire sockets when not needed on Windows 7 and R2 systems</a:t>
            </a:r>
          </a:p>
          <a:p>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34</a:t>
            </a:fld>
            <a:endParaRPr lang="en-US"/>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coming!</a:t>
            </a:r>
            <a:endParaRPr lang="en-US" dirty="0"/>
          </a:p>
        </p:txBody>
      </p:sp>
      <p:sp>
        <p:nvSpPr>
          <p:cNvPr id="3" name="Content Placeholder 2"/>
          <p:cNvSpPr>
            <a:spLocks noGrp="1"/>
          </p:cNvSpPr>
          <p:nvPr>
            <p:ph idx="1"/>
          </p:nvPr>
        </p:nvSpPr>
        <p:spPr/>
        <p:txBody>
          <a:bodyPr/>
          <a:lstStyle/>
          <a:p>
            <a:r>
              <a:rPr lang="en-US" dirty="0" smtClean="0"/>
              <a:t>You can contact me at help@minasi.com</a:t>
            </a:r>
          </a:p>
          <a:p>
            <a:r>
              <a:rPr lang="en-US" dirty="0" smtClean="0"/>
              <a:t>Free technical newsletters at www.minasi.com</a:t>
            </a:r>
          </a:p>
          <a:p>
            <a:r>
              <a:rPr lang="en-US" dirty="0" smtClean="0"/>
              <a:t>Online technical support there as well</a:t>
            </a:r>
          </a:p>
          <a:p>
            <a:r>
              <a:rPr lang="en-US" dirty="0" smtClean="0"/>
              <a:t>Enjoy the conference!!!!</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35</a:t>
            </a:fld>
            <a:endParaRPr lang="en-US"/>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"When?  When? When?"</a:t>
            </a:r>
            <a:br>
              <a:rPr lang="en-US" dirty="0" smtClean="0"/>
            </a:br>
            <a:r>
              <a:rPr lang="en-US" sz="2700" dirty="0" smtClean="0">
                <a:solidFill>
                  <a:schemeClr val="accent6"/>
                </a:solidFill>
              </a:rPr>
              <a:t>"can I skip Vista?  Can I can I can I?  </a:t>
            </a:r>
            <a:r>
              <a:rPr lang="en-US" sz="2700" i="1" dirty="0" err="1" smtClean="0">
                <a:solidFill>
                  <a:schemeClr val="accent6"/>
                </a:solidFill>
              </a:rPr>
              <a:t>Pleeze</a:t>
            </a:r>
            <a:r>
              <a:rPr lang="en-US" sz="2700" i="1" dirty="0" smtClean="0">
                <a:solidFill>
                  <a:schemeClr val="accent6"/>
                </a:solidFill>
              </a:rPr>
              <a:t>?</a:t>
            </a:r>
            <a:r>
              <a:rPr lang="en-US" sz="2700" dirty="0" smtClean="0">
                <a:solidFill>
                  <a:schemeClr val="accent6"/>
                </a:solidFill>
              </a:rPr>
              <a:t>"</a:t>
            </a:r>
            <a:endParaRPr lang="en-US" dirty="0">
              <a:solidFill>
                <a:schemeClr val="accent6"/>
              </a:solidFill>
            </a:endParaRPr>
          </a:p>
        </p:txBody>
      </p:sp>
      <p:sp>
        <p:nvSpPr>
          <p:cNvPr id="3" name="Content Placeholder 2"/>
          <p:cNvSpPr>
            <a:spLocks noGrp="1"/>
          </p:cNvSpPr>
          <p:nvPr>
            <p:ph idx="1"/>
          </p:nvPr>
        </p:nvSpPr>
        <p:spPr/>
        <p:txBody>
          <a:bodyPr>
            <a:normAutofit/>
          </a:bodyPr>
          <a:lstStyle/>
          <a:p>
            <a:r>
              <a:rPr lang="en-US" dirty="0" smtClean="0"/>
              <a:t>General availability on 22 October</a:t>
            </a:r>
          </a:p>
          <a:p>
            <a:r>
              <a:rPr lang="en-US" dirty="0" smtClean="0"/>
              <a:t>Don't worry about XP support… it's extended to April 2014</a:t>
            </a:r>
          </a:p>
          <a:p>
            <a:r>
              <a:rPr lang="en-US" dirty="0" smtClean="0"/>
              <a:t>So… Vista or not?</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4</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The Vista/Win 7 Choice is Easy</a:t>
            </a:r>
            <a:endParaRPr lang="en-US" dirty="0">
              <a:solidFill>
                <a:schemeClr val="accent6"/>
              </a:solidFill>
            </a:endParaRPr>
          </a:p>
        </p:txBody>
      </p:sp>
      <p:sp>
        <p:nvSpPr>
          <p:cNvPr id="3" name="Content Placeholder 2"/>
          <p:cNvSpPr>
            <a:spLocks noGrp="1"/>
          </p:cNvSpPr>
          <p:nvPr>
            <p:ph idx="1"/>
          </p:nvPr>
        </p:nvSpPr>
        <p:spPr/>
        <p:txBody>
          <a:bodyPr>
            <a:normAutofit/>
          </a:bodyPr>
          <a:lstStyle/>
          <a:p>
            <a:r>
              <a:rPr lang="en-US" dirty="0" smtClean="0"/>
              <a:t>Microsoft knows you hate Vista</a:t>
            </a:r>
          </a:p>
          <a:p>
            <a:r>
              <a:rPr lang="en-US" dirty="0" smtClean="0"/>
              <a:t>(I don't work for Microsoft, and you guys tell me anyway!)</a:t>
            </a:r>
          </a:p>
          <a:p>
            <a:r>
              <a:rPr lang="en-US" dirty="0" smtClean="0"/>
              <a:t>Vista's main problem was that it came out too early – many 2005 machines couldn't handle its needs, drivers didn't exist yet, nor did SP1</a:t>
            </a:r>
          </a:p>
          <a:p>
            <a:r>
              <a:rPr lang="en-US" dirty="0" smtClean="0"/>
              <a:t>Which means that even if you think you hate Vista, the chances are good that if you took a fresh look at it today, it'd look pretty good</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5</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Vista or Win 7 = You're Fine Either Way</a:t>
            </a:r>
            <a:endParaRPr lang="en-US" dirty="0"/>
          </a:p>
        </p:txBody>
      </p:sp>
      <p:sp>
        <p:nvSpPr>
          <p:cNvPr id="3" name="Content Placeholder 2"/>
          <p:cNvSpPr>
            <a:spLocks noGrp="1"/>
          </p:cNvSpPr>
          <p:nvPr>
            <p:ph idx="1"/>
          </p:nvPr>
        </p:nvSpPr>
        <p:spPr/>
        <p:txBody>
          <a:bodyPr>
            <a:normAutofit lnSpcReduction="10000"/>
          </a:bodyPr>
          <a:lstStyle/>
          <a:p>
            <a:r>
              <a:rPr lang="en-US" dirty="0" smtClean="0"/>
              <a:t>And so…</a:t>
            </a:r>
          </a:p>
          <a:p>
            <a:pPr lvl="1"/>
            <a:r>
              <a:rPr lang="en-US" dirty="0" smtClean="0"/>
              <a:t>Speed is about equal between the two</a:t>
            </a:r>
          </a:p>
          <a:p>
            <a:pPr lvl="1"/>
            <a:r>
              <a:rPr lang="en-US" dirty="0" smtClean="0"/>
              <a:t>"If it's a Vista driver, it's a Win 7 driver"</a:t>
            </a:r>
          </a:p>
          <a:p>
            <a:pPr lvl="1"/>
            <a:r>
              <a:rPr lang="en-US" dirty="0" smtClean="0"/>
              <a:t>"If it runs Vista well, it'll run Win 7 well"</a:t>
            </a:r>
          </a:p>
          <a:p>
            <a:pPr lvl="1"/>
            <a:r>
              <a:rPr lang="en-US" dirty="0" smtClean="0"/>
              <a:t>Windows 7 includes nearly 400 "fixes," built-in shims that solve compatibility problems</a:t>
            </a:r>
          </a:p>
          <a:p>
            <a:pPr lvl="1"/>
            <a:r>
              <a:rPr lang="en-US" dirty="0" smtClean="0"/>
              <a:t>Any SDB-type patches created in Vista work on W7</a:t>
            </a:r>
          </a:p>
          <a:p>
            <a:r>
              <a:rPr lang="en-US" dirty="0" smtClean="0"/>
              <a:t>Bottom line:  you can use the same hardware for Vista or Win 7, so Win 7 will cause you no more planning needs than Vista would</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6</a:t>
            </a:fld>
            <a:endParaRPr lang="en-US"/>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Stuff</a:t>
            </a:r>
            <a:endParaRPr lang="en-US" dirty="0"/>
          </a:p>
        </p:txBody>
      </p:sp>
      <p:sp>
        <p:nvSpPr>
          <p:cNvPr id="3" name="Content Placeholder 2"/>
          <p:cNvSpPr>
            <a:spLocks noGrp="1"/>
          </p:cNvSpPr>
          <p:nvPr>
            <p:ph idx="1"/>
          </p:nvPr>
        </p:nvSpPr>
        <p:spPr/>
        <p:txBody>
          <a:bodyPr>
            <a:normAutofit/>
          </a:bodyPr>
          <a:lstStyle/>
          <a:p>
            <a:r>
              <a:rPr lang="en-US" dirty="0" err="1" smtClean="0"/>
              <a:t>SideBar's</a:t>
            </a:r>
            <a:r>
              <a:rPr lang="en-US" dirty="0" smtClean="0"/>
              <a:t> gone, now gadgets go right on the desktop</a:t>
            </a:r>
          </a:p>
          <a:p>
            <a:r>
              <a:rPr lang="en-US" dirty="0" smtClean="0"/>
              <a:t>UI does an interesting job of being more document-centric than app-centric: you can have MRU lists for as many apps as you like on the taskbar, as if the app were running</a:t>
            </a:r>
          </a:p>
          <a:p>
            <a:r>
              <a:rPr lang="en-US" dirty="0" smtClean="0"/>
              <a:t>You can control system tray behavior for each app</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7</a:t>
            </a:fld>
            <a:endParaRPr lang="en-US"/>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UI Stuff</a:t>
            </a:r>
            <a:endParaRPr lang="en-US" dirty="0"/>
          </a:p>
        </p:txBody>
      </p:sp>
      <p:sp>
        <p:nvSpPr>
          <p:cNvPr id="3" name="Content Placeholder 2"/>
          <p:cNvSpPr>
            <a:spLocks noGrp="1"/>
          </p:cNvSpPr>
          <p:nvPr>
            <p:ph idx="1"/>
          </p:nvPr>
        </p:nvSpPr>
        <p:spPr/>
        <p:txBody>
          <a:bodyPr>
            <a:normAutofit/>
          </a:bodyPr>
          <a:lstStyle/>
          <a:p>
            <a:r>
              <a:rPr lang="en-US" dirty="0" smtClean="0"/>
              <a:t>Easy adjustment to make two windows share the screen side-by-side, half apiece</a:t>
            </a:r>
          </a:p>
          <a:p>
            <a:r>
              <a:rPr lang="en-US" dirty="0" smtClean="0"/>
              <a:t>Some tablet users will be able to run their Win  7 boxes as they were </a:t>
            </a:r>
            <a:r>
              <a:rPr lang="en-US" dirty="0" err="1" smtClean="0"/>
              <a:t>iPhones</a:t>
            </a:r>
            <a:r>
              <a:rPr lang="en-US" dirty="0" smtClean="0"/>
              <a:t>, all finger pushes (of course, most tablets currently don't respond to fingers…)</a:t>
            </a:r>
          </a:p>
          <a:p>
            <a:r>
              <a:rPr lang="en-US" dirty="0" smtClean="0"/>
              <a:t>ONE right-click on the Desktop gets you to video resolution</a:t>
            </a:r>
          </a:p>
          <a:p>
            <a:r>
              <a:rPr lang="en-US" dirty="0" smtClean="0"/>
              <a:t>Paint and WordPad get the Ribbon!</a:t>
            </a:r>
          </a:p>
          <a:p>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8</a:t>
            </a:fld>
            <a:endParaRPr 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More UI: Libraries</a:t>
            </a:r>
            <a:endParaRPr lang="en-US" dirty="0"/>
          </a:p>
        </p:txBody>
      </p:sp>
      <p:sp>
        <p:nvSpPr>
          <p:cNvPr id="3" name="Content Placeholder 2"/>
          <p:cNvSpPr>
            <a:spLocks noGrp="1"/>
          </p:cNvSpPr>
          <p:nvPr>
            <p:ph idx="1"/>
          </p:nvPr>
        </p:nvSpPr>
        <p:spPr/>
        <p:txBody>
          <a:bodyPr>
            <a:normAutofit/>
          </a:bodyPr>
          <a:lstStyle/>
          <a:p>
            <a:r>
              <a:rPr lang="en-US" dirty="0" smtClean="0"/>
              <a:t>New way to show files, sort of an evolution of how (for example) Vista shows tunes differently than videos or pictures</a:t>
            </a:r>
          </a:p>
          <a:p>
            <a:r>
              <a:rPr lang="en-US" dirty="0" smtClean="0"/>
              <a:t>Extends to downloaded files (shows their URL), contacts (shows their essential values)</a:t>
            </a:r>
          </a:p>
          <a:p>
            <a:r>
              <a:rPr lang="en-US" dirty="0" smtClean="0"/>
              <a:t>Essentially it's a meta-view of a bunch of folders</a:t>
            </a:r>
          </a:p>
          <a:p>
            <a:r>
              <a:rPr lang="en-US" dirty="0" smtClean="0"/>
              <a:t>Includes and extends the notion of search folders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6DB9A4F1-52D6-47A4-9394-87848708E9F1}" type="slidenum">
              <a:rPr lang="en-US" smtClean="0"/>
              <a:pPr/>
              <a:t>9</a:t>
            </a:fld>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1113</TotalTime>
  <Words>2074</Words>
  <Application>Microsoft Office PowerPoint</Application>
  <PresentationFormat>On-screen Show (4:3)</PresentationFormat>
  <Paragraphs>232</Paragraphs>
  <Slides>38</Slides>
  <Notes>37</Notes>
  <HiddenSlides>0</HiddenSlides>
  <MMClips>0</MMClip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TechEd09_Europe template</vt:lpstr>
      <vt:lpstr>TechEd_Europe4x3</vt:lpstr>
      <vt:lpstr>1_TechEd09_Europe template</vt:lpstr>
      <vt:lpstr>The Next Windows: "Lucky Seven?"</vt:lpstr>
      <vt:lpstr>Topics</vt:lpstr>
      <vt:lpstr>Okay, First Thing…</vt:lpstr>
      <vt:lpstr>"When?  When? When?" "can I skip Vista?  Can I can I can I?  Pleeze?"</vt:lpstr>
      <vt:lpstr>The Vista/Win 7 Choice is Easy</vt:lpstr>
      <vt:lpstr>Vista or Win 7 = You're Fine Either Way</vt:lpstr>
      <vt:lpstr>UI Stuff</vt:lpstr>
      <vt:lpstr>More UI Stuff</vt:lpstr>
      <vt:lpstr>More UI: Libraries</vt:lpstr>
      <vt:lpstr>The Blue UI: PowerShell</vt:lpstr>
      <vt:lpstr>Remote Access News</vt:lpstr>
      <vt:lpstr>Networking </vt:lpstr>
      <vt:lpstr>Deployment</vt:lpstr>
      <vt:lpstr>Deployment</vt:lpstr>
      <vt:lpstr>Security in Win 7</vt:lpstr>
      <vt:lpstr>DirectAccess</vt:lpstr>
      <vt:lpstr>DirectAccess</vt:lpstr>
      <vt:lpstr>AppLocker:  SAFER, but Safer</vt:lpstr>
      <vt:lpstr>BitLocker To Go</vt:lpstr>
      <vt:lpstr>Security</vt:lpstr>
      <vt:lpstr>More Security</vt:lpstr>
      <vt:lpstr>And Even More…</vt:lpstr>
      <vt:lpstr>DNSSEC</vt:lpstr>
      <vt:lpstr>Storage</vt:lpstr>
      <vt:lpstr>Storage</vt:lpstr>
      <vt:lpstr>BranchCache Lite ("Distributed")</vt:lpstr>
      <vt:lpstr>BranchCache Lite</vt:lpstr>
      <vt:lpstr>Hosted BranchCache</vt:lpstr>
      <vt:lpstr>Virtual Machines/Hyper-V</vt:lpstr>
      <vt:lpstr>Active Directory Changes</vt:lpstr>
      <vt:lpstr>AD and PS</vt:lpstr>
      <vt:lpstr>Saving Money</vt:lpstr>
      <vt:lpstr>Miscellaneous Good Things</vt:lpstr>
      <vt:lpstr>Power Management</vt:lpstr>
      <vt:lpstr>Thanks for coming!</vt:lpstr>
      <vt:lpstr>Slide 36</vt:lpstr>
      <vt:lpstr>Slide 37</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Libraries</dc:title>
  <dc:subject>Tech·Ed Europe 2009</dc:subject>
  <dc:creator>Mark Minasi</dc:creator>
  <dc:description>Tech·Ed Europe 2009</dc:description>
  <cp:lastModifiedBy>cn_user</cp:lastModifiedBy>
  <cp:revision>38</cp:revision>
  <dcterms:created xsi:type="dcterms:W3CDTF">2008-11-10T10:33:04Z</dcterms:created>
  <dcterms:modified xsi:type="dcterms:W3CDTF">2009-11-08T20:11:08Z</dcterms:modified>
</cp:coreProperties>
</file>