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Lst>
  <p:notesMasterIdLst>
    <p:notesMasterId r:id="rId28"/>
  </p:notesMasterIdLst>
  <p:handoutMasterIdLst>
    <p:handoutMasterId r:id="rId29"/>
  </p:handoutMasterIdLst>
  <p:sldIdLst>
    <p:sldId id="256" r:id="rId4"/>
    <p:sldId id="257" r:id="rId5"/>
    <p:sldId id="283" r:id="rId6"/>
    <p:sldId id="304" r:id="rId7"/>
    <p:sldId id="305" r:id="rId8"/>
    <p:sldId id="306" r:id="rId9"/>
    <p:sldId id="307" r:id="rId10"/>
    <p:sldId id="308" r:id="rId11"/>
    <p:sldId id="309" r:id="rId12"/>
    <p:sldId id="310" r:id="rId13"/>
    <p:sldId id="296" r:id="rId14"/>
    <p:sldId id="298" r:id="rId15"/>
    <p:sldId id="312" r:id="rId16"/>
    <p:sldId id="300" r:id="rId17"/>
    <p:sldId id="311" r:id="rId18"/>
    <p:sldId id="264" r:id="rId19"/>
    <p:sldId id="299" r:id="rId20"/>
    <p:sldId id="301" r:id="rId21"/>
    <p:sldId id="303" r:id="rId22"/>
    <p:sldId id="302" r:id="rId23"/>
    <p:sldId id="274" r:id="rId24"/>
    <p:sldId id="282" r:id="rId25"/>
    <p:sldId id="313" r:id="rId26"/>
    <p:sldId id="280" r:id="rId2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xmlns:mc="http://schemas.openxmlformats.org/markup-compatibility/2006" xmlns:a14="http://schemas.microsoft.com/office/drawing/2010/main" val="FF0000" mc:Ignorable=""/>
        </p14:laserClr>
      </p:ext>
      <p:ext uri="{2FDB2607-1784-4EEB-B798-7EB5836EED8A}">
        <p14:showMediaCtrls xmlns:p14="http://schemas.microsoft.com/office/powerpoint/2010/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63" autoAdjust="0"/>
    <p:restoredTop sz="96105" autoAdjust="0"/>
  </p:normalViewPr>
  <p:slideViewPr>
    <p:cSldViewPr snapToGrid="0">
      <p:cViewPr>
        <p:scale>
          <a:sx n="100" d="100"/>
          <a:sy n="100" d="100"/>
        </p:scale>
        <p:origin x="-396" y="-18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09/11/2009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cli322_cooke.pptx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10/main" xmlns="" val="1135807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xmlns="" val="414026871"/>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xfrm>
            <a:off x="1143000" y="685800"/>
            <a:ext cx="4572000" cy="3429000"/>
          </a:xfrm>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Segoe"/>
            </a:endParaRP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r" defTabSz="912762" rtl="0" fontAlgn="base">
              <a:spcBef>
                <a:spcPct val="0"/>
              </a:spcBef>
              <a:spcAft>
                <a:spcPct val="0"/>
              </a:spcAft>
              <a:defRPr/>
            </a:pPr>
            <a:endParaRPr lang="en-US" sz="1200" kern="1200" dirty="0">
              <a:solidFill>
                <a:prstClr val="black"/>
              </a:solidFill>
              <a:latin typeface="Arial" charset="0"/>
              <a:ea typeface="+mn-ea"/>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xfrm>
            <a:off x="1143000" y="685800"/>
            <a:ext cx="4572000" cy="3429000"/>
          </a:xfrm>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Segoe"/>
            </a:endParaRPr>
          </a:p>
        </p:txBody>
      </p:sp>
      <p:sp>
        <p:nvSpPr>
          <p:cNvPr id="389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r" defTabSz="912762" rtl="0" fontAlgn="base">
              <a:spcBef>
                <a:spcPct val="0"/>
              </a:spcBef>
              <a:spcAft>
                <a:spcPct val="0"/>
              </a:spcAft>
              <a:defRPr/>
            </a:pPr>
            <a:endParaRPr lang="en-US" sz="1200" kern="1200" dirty="0">
              <a:solidFill>
                <a:prstClr val="black"/>
              </a:solidFill>
              <a:latin typeface="Arial" charset="0"/>
              <a:ea typeface="+mn-ea"/>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05"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3.png"/><Relationship Id="rId7"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4.png"/><Relationship Id="rId5" Type="http://schemas.openxmlformats.org/officeDocument/2006/relationships/hyperlink" Target="http://microsoft.com/technet" TargetMode="External"/><Relationship Id="rId10" Type="http://schemas.openxmlformats.org/officeDocument/2006/relationships/image" Target="../media/image33.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Creation Wizards</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4793700" y="1411288"/>
            <a:ext cx="3715269" cy="2857899"/>
          </a:xfrm>
          <a:effectLst>
            <a:reflection blurRad="6350" stA="50000" endA="300" endPos="38500" dist="50800" dir="5400000" sy="-100000" algn="bl" rotWithShape="0"/>
          </a:effectLst>
        </p:spPr>
      </p:pic>
      <p:pic>
        <p:nvPicPr>
          <p:cNvPr id="6" name="Content Placeholder 5"/>
          <p:cNvPicPr>
            <a:picLocks noGrp="1" noChangeAspect="1"/>
          </p:cNvPicPr>
          <p:nvPr>
            <p:ph sz="half" idx="1"/>
          </p:nvPr>
        </p:nvPicPr>
        <p:blipFill>
          <a:blip r:embed="rId4">
            <a:extLst>
              <a:ext uri="{28A0092B-C50C-407E-A947-70E740481C1C}">
                <a14:useLocalDpi xmlns:a14="http://schemas.microsoft.com/office/drawing/2010/main" xmlns="" val="0"/>
              </a:ext>
            </a:extLst>
          </a:blip>
          <a:stretch>
            <a:fillRect/>
          </a:stretch>
        </p:blipFill>
        <p:spPr>
          <a:xfrm>
            <a:off x="5001675" y="1647953"/>
            <a:ext cx="3715269" cy="2857899"/>
          </a:xfrm>
          <a:effectLst>
            <a:reflection blurRad="6350" stA="50000" endA="300" endPos="38500" dist="50800" dir="5400000" sy="-100000" algn="bl" rotWithShape="0"/>
          </a:effec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789918" y="2515379"/>
            <a:ext cx="1869066" cy="1005980"/>
          </a:xfrm>
          <a:prstGeom prst="rect">
            <a:avLst/>
          </a:prstGeom>
          <a:effectLst/>
        </p:spPr>
      </p:pic>
      <p:pic>
        <p:nvPicPr>
          <p:cNvPr id="8" name="Picture 7"/>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208847" y="1888980"/>
            <a:ext cx="3715269" cy="2857899"/>
          </a:xfrm>
          <a:prstGeom prst="rect">
            <a:avLst/>
          </a:prstGeom>
          <a:effectLst>
            <a:reflection blurRad="6350" stA="50000" endA="300" endPos="38500" dist="50800" dir="5400000" sy="-100000" algn="bl" rotWithShape="0"/>
          </a:effectLst>
        </p:spPr>
      </p:pic>
      <p:sp>
        <p:nvSpPr>
          <p:cNvPr id="9" name="Content Placeholder 2"/>
          <p:cNvSpPr txBox="1">
            <a:spLocks/>
          </p:cNvSpPr>
          <p:nvPr/>
        </p:nvSpPr>
        <p:spPr>
          <a:xfrm>
            <a:off x="381000" y="1411553"/>
            <a:ext cx="4114800" cy="2129814"/>
          </a:xfrm>
          <a:prstGeom prst="rect">
            <a:avLst/>
          </a:prstGeom>
        </p:spPr>
        <p:txBody>
          <a:bodyPr vert="horz" wrap="square" lIns="0" tIns="0" rIns="0" bIns="0" rtlCol="0">
            <a:noAutofit/>
          </a:bodyPr>
          <a:lstStyle>
            <a:lvl1pPr marL="339976" indent="-339976" algn="l" defTabSz="914363" rtl="0" eaLnBrk="1" latinLnBrk="0" hangingPunct="1">
              <a:lnSpc>
                <a:spcPct val="90000"/>
              </a:lnSpc>
              <a:spcBef>
                <a:spcPct val="20000"/>
              </a:spcBef>
              <a:buFontTx/>
              <a:buBlip>
                <a:blip r:embed="rId7"/>
              </a:buBlip>
              <a:defRPr sz="2800" kern="1200">
                <a:solidFill>
                  <a:srgbClr val="99CC99"/>
                </a:solidFill>
                <a:latin typeface="+mn-lt"/>
                <a:ea typeface="+mn-ea"/>
                <a:cs typeface="+mn-cs"/>
              </a:defRPr>
            </a:lvl1pPr>
            <a:lvl2pPr marL="673338" indent="-325424"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2pPr>
            <a:lvl3pPr marL="953785" indent="-288384" algn="l" defTabSz="914363" rtl="0" eaLnBrk="1" latinLnBrk="0" hangingPunct="1">
              <a:lnSpc>
                <a:spcPct val="90000"/>
              </a:lnSpc>
              <a:spcBef>
                <a:spcPct val="20000"/>
              </a:spcBef>
              <a:buSzPct val="90000"/>
              <a:buFontTx/>
              <a:buBlip>
                <a:blip r:embed="rId8"/>
              </a:buBlip>
              <a:defRPr sz="2000" kern="1200">
                <a:solidFill>
                  <a:srgbClr val="99CC99"/>
                </a:solidFill>
                <a:latin typeface="+mn-lt"/>
                <a:ea typeface="+mn-ea"/>
                <a:cs typeface="+mn-cs"/>
              </a:defRPr>
            </a:lvl3pPr>
            <a:lvl4pPr marL="1227618" indent="-273833" algn="l" defTabSz="914363" rtl="0" eaLnBrk="1" latinLnBrk="0" hangingPunct="1">
              <a:lnSpc>
                <a:spcPct val="90000"/>
              </a:lnSpc>
              <a:spcBef>
                <a:spcPct val="20000"/>
              </a:spcBef>
              <a:buSzPct val="90000"/>
              <a:buFontTx/>
              <a:buBlip>
                <a:blip r:embed="rId8"/>
              </a:buBlip>
              <a:defRPr sz="1800" kern="1200">
                <a:solidFill>
                  <a:srgbClr val="99CC99"/>
                </a:solidFill>
                <a:latin typeface="+mn-lt"/>
                <a:ea typeface="+mn-ea"/>
                <a:cs typeface="+mn-cs"/>
              </a:defRPr>
            </a:lvl4pPr>
            <a:lvl5pPr marL="1516002" indent="-280447" algn="l" defTabSz="914363" rtl="0" eaLnBrk="1" latinLnBrk="0" hangingPunct="1">
              <a:lnSpc>
                <a:spcPct val="90000"/>
              </a:lnSpc>
              <a:spcBef>
                <a:spcPct val="20000"/>
              </a:spcBef>
              <a:buSzPct val="90000"/>
              <a:buFontTx/>
              <a:buBlip>
                <a:blip r:embed="rId8"/>
              </a:buBlip>
              <a:defRPr sz="18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US" dirty="0" smtClean="0"/>
              <a:t>Step-by-step approach</a:t>
            </a:r>
          </a:p>
          <a:p>
            <a:r>
              <a:rPr lang="en-US" dirty="0" smtClean="0"/>
              <a:t>Fully </a:t>
            </a:r>
            <a:r>
              <a:rPr lang="en-US" dirty="0"/>
              <a:t>integrated </a:t>
            </a:r>
            <a:r>
              <a:rPr lang="en-US" dirty="0" smtClean="0"/>
              <a:t>help</a:t>
            </a:r>
          </a:p>
          <a:p>
            <a:r>
              <a:rPr lang="en-US" dirty="0" smtClean="0"/>
              <a:t>Rule creation modes</a:t>
            </a:r>
          </a:p>
          <a:p>
            <a:pPr lvl="1"/>
            <a:r>
              <a:rPr lang="en-US" dirty="0" smtClean="0"/>
              <a:t>Manual</a:t>
            </a:r>
          </a:p>
          <a:p>
            <a:pPr lvl="1"/>
            <a:r>
              <a:rPr lang="en-US" dirty="0" smtClean="0"/>
              <a:t>Automatically generated</a:t>
            </a:r>
          </a:p>
          <a:p>
            <a:pPr lvl="1"/>
            <a:r>
              <a:rPr lang="en-US" dirty="0" smtClean="0"/>
              <a:t>Import </a:t>
            </a:r>
            <a:r>
              <a:rPr lang="en-US" dirty="0"/>
              <a:t>/ </a:t>
            </a:r>
            <a:r>
              <a:rPr lang="en-US" dirty="0" smtClean="0"/>
              <a:t>Export</a:t>
            </a:r>
          </a:p>
          <a:p>
            <a:r>
              <a:rPr lang="en-US" dirty="0" smtClean="0"/>
              <a:t>Intuitive so that </a:t>
            </a:r>
            <a:r>
              <a:rPr lang="en-US" dirty="0"/>
              <a:t>rules are easy to create and </a:t>
            </a:r>
            <a:r>
              <a:rPr lang="en-US" dirty="0" smtClean="0"/>
              <a:t>maintain </a:t>
            </a:r>
            <a:endParaRPr lang="en-US" dirty="0"/>
          </a:p>
        </p:txBody>
      </p:sp>
    </p:spTree>
    <p:extLst>
      <p:ext uri="{BB962C8B-B14F-4D97-AF65-F5344CB8AC3E}">
        <p14:creationId xmlns:p14="http://schemas.microsoft.com/office/powerpoint/2010/main" xmlns="" val="3951815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4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5000"/>
                            </p:stCondLst>
                            <p:childTnLst>
                              <p:par>
                                <p:cTn id="9" presetID="10" presetClass="entr" presetSubtype="0" fill="hold" nodeType="afterEffect">
                                  <p:stCondLst>
                                    <p:cond delay="4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10000"/>
                            </p:stCondLst>
                            <p:childTnLst>
                              <p:par>
                                <p:cTn id="13" presetID="10" presetClass="entr" presetSubtype="0" fill="hold" nodeType="afterEffect">
                                  <p:stCondLst>
                                    <p:cond delay="4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Only Mode</a:t>
            </a:r>
            <a:endParaRPr lang="en-US" dirty="0"/>
          </a:p>
        </p:txBody>
      </p:sp>
      <p:sp>
        <p:nvSpPr>
          <p:cNvPr id="3" name="Content Placeholder 2"/>
          <p:cNvSpPr>
            <a:spLocks noGrp="1"/>
          </p:cNvSpPr>
          <p:nvPr>
            <p:ph sz="half" idx="1"/>
          </p:nvPr>
        </p:nvSpPr>
        <p:spPr/>
        <p:txBody>
          <a:bodyPr/>
          <a:lstStyle/>
          <a:p>
            <a:r>
              <a:rPr lang="en-US" dirty="0" smtClean="0"/>
              <a:t>Test rules </a:t>
            </a:r>
            <a:r>
              <a:rPr lang="en-US" dirty="0"/>
              <a:t>before </a:t>
            </a:r>
            <a:r>
              <a:rPr lang="en-US" dirty="0" smtClean="0"/>
              <a:t>enforcement</a:t>
            </a:r>
          </a:p>
          <a:p>
            <a:r>
              <a:rPr lang="en-US" dirty="0" smtClean="0"/>
              <a:t>Events written to local audit log</a:t>
            </a:r>
          </a:p>
          <a:p>
            <a:pPr lvl="1"/>
            <a:r>
              <a:rPr lang="en-US" dirty="0" smtClean="0"/>
              <a:t>Applications and Service Logs</a:t>
            </a:r>
            <a:r>
              <a:rPr lang="en-US" dirty="0"/>
              <a:t> </a:t>
            </a:r>
            <a:r>
              <a:rPr lang="en-US" dirty="0" smtClean="0"/>
              <a:t>| Microsoft | Windows | AppLocker</a:t>
            </a:r>
          </a:p>
          <a:p>
            <a:r>
              <a:rPr lang="en-US" dirty="0" smtClean="0"/>
              <a:t>PowerShell </a:t>
            </a:r>
            <a:r>
              <a:rPr lang="en-US" dirty="0" err="1" smtClean="0"/>
              <a:t>cmdlets</a:t>
            </a:r>
            <a:endParaRPr lang="en-US" dirty="0" smtClean="0"/>
          </a:p>
          <a:p>
            <a:pPr lvl="1"/>
            <a:r>
              <a:rPr lang="en-US" dirty="0" smtClean="0"/>
              <a:t>Turn audit events into rules</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5988446" y="1411288"/>
            <a:ext cx="2279254" cy="3385454"/>
          </a:xfrm>
          <a:effectLst>
            <a:reflection blurRad="6350" stA="50000" endA="300" endPos="38500" dist="50800" dir="5400000" sy="-100000" algn="bl" rotWithShape="0"/>
          </a:effectLst>
        </p:spPr>
      </p:pic>
    </p:spTree>
    <p:extLst>
      <p:ext uri="{BB962C8B-B14F-4D97-AF65-F5344CB8AC3E}">
        <p14:creationId xmlns:p14="http://schemas.microsoft.com/office/powerpoint/2010/main" xmlns="" val="32313558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 </a:t>
            </a:r>
            <a:r>
              <a:rPr lang="en-US" dirty="0" err="1" smtClean="0"/>
              <a:t>Cmdlets</a:t>
            </a:r>
            <a:endParaRPr lang="en-US" dirty="0"/>
          </a:p>
        </p:txBody>
      </p:sp>
      <p:sp>
        <p:nvSpPr>
          <p:cNvPr id="3" name="Content Placeholder 2"/>
          <p:cNvSpPr>
            <a:spLocks noGrp="1"/>
          </p:cNvSpPr>
          <p:nvPr>
            <p:ph sz="half" idx="1"/>
          </p:nvPr>
        </p:nvSpPr>
        <p:spPr>
          <a:xfrm>
            <a:off x="380999" y="1411553"/>
            <a:ext cx="3981451" cy="2129814"/>
          </a:xfrm>
        </p:spPr>
        <p:txBody>
          <a:bodyPr/>
          <a:lstStyle/>
          <a:p>
            <a:r>
              <a:rPr lang="en-US" dirty="0" smtClean="0"/>
              <a:t>Core needs scriptable through PowerShell</a:t>
            </a:r>
          </a:p>
          <a:p>
            <a:r>
              <a:rPr lang="en-US" dirty="0" smtClean="0"/>
              <a:t>Building blocks </a:t>
            </a:r>
            <a:r>
              <a:rPr lang="en-US" dirty="0"/>
              <a:t>for a more </a:t>
            </a:r>
            <a:r>
              <a:rPr lang="en-US" dirty="0" smtClean="0"/>
              <a:t>streamlined</a:t>
            </a:r>
            <a:br>
              <a:rPr lang="en-US" dirty="0" smtClean="0"/>
            </a:br>
            <a:r>
              <a:rPr lang="en-US" dirty="0" smtClean="0"/>
              <a:t>end-to-end experience</a:t>
            </a:r>
          </a:p>
          <a:p>
            <a:r>
              <a:rPr lang="en-US" dirty="0" smtClean="0"/>
              <a:t>Inbox </a:t>
            </a:r>
            <a:r>
              <a:rPr lang="en-US" dirty="0" err="1" smtClean="0"/>
              <a:t>cmdlets</a:t>
            </a:r>
            <a:endParaRPr lang="en-US" dirty="0" smtClean="0"/>
          </a:p>
          <a:p>
            <a:pPr lvl="1"/>
            <a:r>
              <a:rPr lang="en-US" sz="2000" dirty="0"/>
              <a:t>Get-</a:t>
            </a:r>
            <a:r>
              <a:rPr lang="en-US" sz="2000" dirty="0" err="1"/>
              <a:t>AppLockerFileInformation</a:t>
            </a:r>
            <a:r>
              <a:rPr lang="en-US" sz="2000" dirty="0"/>
              <a:t> </a:t>
            </a:r>
            <a:endParaRPr lang="en-US" sz="2000" dirty="0" smtClean="0"/>
          </a:p>
          <a:p>
            <a:pPr lvl="1"/>
            <a:r>
              <a:rPr lang="en-US" sz="2000" dirty="0" smtClean="0"/>
              <a:t>Get-</a:t>
            </a:r>
            <a:r>
              <a:rPr lang="en-US" sz="2000" dirty="0" err="1" smtClean="0"/>
              <a:t>AppLockerPolicy</a:t>
            </a:r>
            <a:endParaRPr lang="en-US" sz="2000" dirty="0" smtClean="0"/>
          </a:p>
          <a:p>
            <a:pPr lvl="1"/>
            <a:r>
              <a:rPr lang="en-US" sz="2000" dirty="0" smtClean="0"/>
              <a:t>Set-</a:t>
            </a:r>
            <a:r>
              <a:rPr lang="en-US" sz="2000" dirty="0" err="1" smtClean="0"/>
              <a:t>AppLockerPolicy</a:t>
            </a:r>
            <a:endParaRPr lang="en-US" sz="2000" dirty="0" smtClean="0"/>
          </a:p>
          <a:p>
            <a:pPr lvl="1"/>
            <a:r>
              <a:rPr lang="en-US" sz="2000" dirty="0" smtClean="0"/>
              <a:t>New-</a:t>
            </a:r>
            <a:r>
              <a:rPr lang="en-US" sz="2000" dirty="0" err="1" smtClean="0"/>
              <a:t>AppLockerPolicy</a:t>
            </a:r>
            <a:r>
              <a:rPr lang="en-US" sz="2000" dirty="0" smtClean="0"/>
              <a:t> </a:t>
            </a:r>
          </a:p>
          <a:p>
            <a:pPr lvl="1"/>
            <a:r>
              <a:rPr lang="en-US" sz="2000" dirty="0"/>
              <a:t>Test-</a:t>
            </a:r>
            <a:r>
              <a:rPr lang="en-US" sz="2000" dirty="0" err="1"/>
              <a:t>AppLockerPolicy</a:t>
            </a:r>
            <a:r>
              <a:rPr lang="en-US" sz="2000" dirty="0"/>
              <a:t> </a:t>
            </a:r>
            <a:endParaRPr lang="en-US" sz="2000" dirty="0" smtClean="0"/>
          </a:p>
        </p:txBody>
      </p:sp>
      <p:pic>
        <p:nvPicPr>
          <p:cNvPr id="36" name="Content Placeholder 35"/>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4476307" y="1401763"/>
            <a:ext cx="4384018" cy="3427412"/>
          </a:xfrm>
          <a:effectLst>
            <a:reflection blurRad="6350" stA="50000" endA="300" endPos="38500" dist="50800" dir="5400000" sy="-100000" algn="bl" rotWithShape="0"/>
          </a:effectLst>
        </p:spPr>
      </p:pic>
    </p:spTree>
    <p:extLst>
      <p:ext uri="{BB962C8B-B14F-4D97-AF65-F5344CB8AC3E}">
        <p14:creationId xmlns:p14="http://schemas.microsoft.com/office/powerpoint/2010/main" xmlns="" val="305125299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 Example Scenario</a:t>
            </a:r>
            <a:endParaRPr lang="en-US" dirty="0"/>
          </a:p>
        </p:txBody>
      </p:sp>
      <p:grpSp>
        <p:nvGrpSpPr>
          <p:cNvPr id="36" name="Group 27"/>
          <p:cNvGrpSpPr/>
          <p:nvPr/>
        </p:nvGrpSpPr>
        <p:grpSpPr>
          <a:xfrm>
            <a:off x="5052277" y="4115608"/>
            <a:ext cx="1348791" cy="894986"/>
            <a:chOff x="6407821" y="1377736"/>
            <a:chExt cx="1533805" cy="1308527"/>
          </a:xfrm>
          <a:scene3d>
            <a:camera prst="orthographicFront"/>
            <a:lightRig rig="flat" dir="t"/>
          </a:scene3d>
        </p:grpSpPr>
        <p:sp>
          <p:nvSpPr>
            <p:cNvPr id="37" name="Rounded Rectangle 36"/>
            <p:cNvSpPr/>
            <p:nvPr/>
          </p:nvSpPr>
          <p:spPr>
            <a:xfrm>
              <a:off x="6407821" y="1377736"/>
              <a:ext cx="1533805" cy="1308527"/>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38" name="Rounded Rectangle 4"/>
            <p:cNvSpPr/>
            <p:nvPr/>
          </p:nvSpPr>
          <p:spPr>
            <a:xfrm>
              <a:off x="6446146" y="1416061"/>
              <a:ext cx="1457155" cy="1231877"/>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400" dirty="0" smtClean="0">
                  <a:solidFill>
                    <a:schemeClr val="bg1"/>
                  </a:solidFill>
                </a:rPr>
                <a:t>Test</a:t>
              </a:r>
              <a:r>
                <a:rPr lang="en-US" sz="1400" kern="1200" dirty="0" smtClean="0">
                  <a:solidFill>
                    <a:schemeClr val="bg1"/>
                  </a:solidFill>
                </a:rPr>
                <a:t>-</a:t>
              </a:r>
              <a:r>
                <a:rPr lang="en-US" sz="1400" kern="1200" dirty="0" err="1" smtClean="0">
                  <a:solidFill>
                    <a:schemeClr val="bg1"/>
                  </a:solidFill>
                </a:rPr>
                <a:t>AppLocker</a:t>
              </a:r>
              <a:r>
                <a:rPr lang="en-US" sz="1400" kern="1200" dirty="0" smtClean="0">
                  <a:solidFill>
                    <a:schemeClr val="bg1"/>
                  </a:solidFill>
                </a:rPr>
                <a:t/>
              </a:r>
              <a:br>
                <a:rPr lang="en-US" sz="1400" kern="1200" dirty="0" smtClean="0">
                  <a:solidFill>
                    <a:schemeClr val="bg1"/>
                  </a:solidFill>
                </a:rPr>
              </a:br>
              <a:r>
                <a:rPr lang="en-US" sz="1400" kern="1200" dirty="0" smtClean="0">
                  <a:solidFill>
                    <a:schemeClr val="bg1"/>
                  </a:solidFill>
                </a:rPr>
                <a:t>Policy</a:t>
              </a:r>
              <a:endParaRPr lang="en-US" sz="1400" kern="1200" dirty="0">
                <a:solidFill>
                  <a:schemeClr val="bg1"/>
                </a:solidFill>
              </a:endParaRPr>
            </a:p>
          </p:txBody>
        </p:sp>
      </p:grpSp>
      <p:grpSp>
        <p:nvGrpSpPr>
          <p:cNvPr id="39" name="Group 33"/>
          <p:cNvGrpSpPr/>
          <p:nvPr/>
        </p:nvGrpSpPr>
        <p:grpSpPr>
          <a:xfrm>
            <a:off x="2859814" y="4115608"/>
            <a:ext cx="1348791" cy="894986"/>
            <a:chOff x="2113165" y="1377736"/>
            <a:chExt cx="1533805" cy="1308527"/>
          </a:xfrm>
          <a:scene3d>
            <a:camera prst="orthographicFront"/>
            <a:lightRig rig="flat" dir="t"/>
          </a:scene3d>
        </p:grpSpPr>
        <p:sp>
          <p:nvSpPr>
            <p:cNvPr id="40" name="Rounded Rectangle 39"/>
            <p:cNvSpPr/>
            <p:nvPr/>
          </p:nvSpPr>
          <p:spPr>
            <a:xfrm>
              <a:off x="2113165" y="1377736"/>
              <a:ext cx="1533805" cy="1308527"/>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41" name="Rounded Rectangle 4"/>
            <p:cNvSpPr/>
            <p:nvPr/>
          </p:nvSpPr>
          <p:spPr>
            <a:xfrm>
              <a:off x="2151490" y="1416061"/>
              <a:ext cx="1457155" cy="1231877"/>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400" kern="1200" dirty="0" smtClean="0">
                  <a:solidFill>
                    <a:schemeClr val="bg1"/>
                  </a:solidFill>
                </a:rPr>
                <a:t>New-</a:t>
              </a:r>
              <a:r>
                <a:rPr lang="en-US" sz="1400" kern="1200" dirty="0" err="1" smtClean="0">
                  <a:solidFill>
                    <a:schemeClr val="bg1"/>
                  </a:solidFill>
                </a:rPr>
                <a:t>AppLocker</a:t>
              </a:r>
              <a:r>
                <a:rPr lang="en-US" sz="1400" kern="1200" dirty="0" smtClean="0">
                  <a:solidFill>
                    <a:schemeClr val="bg1"/>
                  </a:solidFill>
                </a:rPr>
                <a:t/>
              </a:r>
              <a:br>
                <a:rPr lang="en-US" sz="1400" kern="1200" dirty="0" smtClean="0">
                  <a:solidFill>
                    <a:schemeClr val="bg1"/>
                  </a:solidFill>
                </a:rPr>
              </a:br>
              <a:r>
                <a:rPr lang="en-US" sz="1400" kern="1200" dirty="0" smtClean="0">
                  <a:solidFill>
                    <a:schemeClr val="bg1"/>
                  </a:solidFill>
                </a:rPr>
                <a:t>Policy</a:t>
              </a:r>
              <a:endParaRPr lang="en-US" sz="1400" kern="1200" dirty="0">
                <a:solidFill>
                  <a:schemeClr val="bg1"/>
                </a:solidFill>
              </a:endParaRPr>
            </a:p>
          </p:txBody>
        </p:sp>
      </p:grpSp>
      <p:grpSp>
        <p:nvGrpSpPr>
          <p:cNvPr id="42" name="Group 36"/>
          <p:cNvGrpSpPr/>
          <p:nvPr/>
        </p:nvGrpSpPr>
        <p:grpSpPr>
          <a:xfrm>
            <a:off x="695041" y="4115608"/>
            <a:ext cx="1348791" cy="894986"/>
            <a:chOff x="0" y="1377736"/>
            <a:chExt cx="1533805" cy="1308527"/>
          </a:xfrm>
          <a:scene3d>
            <a:camera prst="orthographicFront"/>
            <a:lightRig rig="flat" dir="t"/>
          </a:scene3d>
        </p:grpSpPr>
        <p:sp>
          <p:nvSpPr>
            <p:cNvPr id="43" name="Rounded Rectangle 42"/>
            <p:cNvSpPr/>
            <p:nvPr/>
          </p:nvSpPr>
          <p:spPr>
            <a:xfrm>
              <a:off x="0" y="1377736"/>
              <a:ext cx="1533805" cy="1308527"/>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44" name="Rounded Rectangle 4"/>
            <p:cNvSpPr/>
            <p:nvPr/>
          </p:nvSpPr>
          <p:spPr>
            <a:xfrm>
              <a:off x="38325" y="1416061"/>
              <a:ext cx="1457155" cy="1231877"/>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300" kern="1200" dirty="0" smtClean="0">
                  <a:solidFill>
                    <a:schemeClr val="bg1"/>
                  </a:solidFill>
                </a:rPr>
                <a:t>Get-</a:t>
              </a:r>
              <a:r>
                <a:rPr lang="en-US" sz="1300" kern="1200" dirty="0" err="1" smtClean="0">
                  <a:solidFill>
                    <a:schemeClr val="bg1"/>
                  </a:solidFill>
                </a:rPr>
                <a:t>AppLocker</a:t>
              </a:r>
              <a:r>
                <a:rPr lang="en-US" sz="1300" dirty="0" smtClean="0">
                  <a:solidFill>
                    <a:schemeClr val="bg1"/>
                  </a:solidFill>
                </a:rPr>
                <a:t/>
              </a:r>
              <a:br>
                <a:rPr lang="en-US" sz="1300" dirty="0" smtClean="0">
                  <a:solidFill>
                    <a:schemeClr val="bg1"/>
                  </a:solidFill>
                </a:rPr>
              </a:br>
              <a:r>
                <a:rPr lang="en-US" sz="1300" kern="1200" dirty="0" err="1" smtClean="0">
                  <a:solidFill>
                    <a:schemeClr val="bg1"/>
                  </a:solidFill>
                </a:rPr>
                <a:t>FileInformation</a:t>
              </a:r>
              <a:endParaRPr lang="en-US" sz="1300" kern="1200" dirty="0">
                <a:solidFill>
                  <a:schemeClr val="bg1"/>
                </a:solidFill>
              </a:endParaRPr>
            </a:p>
          </p:txBody>
        </p:sp>
      </p:grpSp>
      <p:grpSp>
        <p:nvGrpSpPr>
          <p:cNvPr id="45" name="Group 39"/>
          <p:cNvGrpSpPr/>
          <p:nvPr/>
        </p:nvGrpSpPr>
        <p:grpSpPr>
          <a:xfrm>
            <a:off x="593845" y="2902695"/>
            <a:ext cx="1535305" cy="1309807"/>
            <a:chOff x="3511" y="1377096"/>
            <a:chExt cx="1535305" cy="1309807"/>
          </a:xfrm>
        </p:grpSpPr>
        <p:sp>
          <p:nvSpPr>
            <p:cNvPr id="46" name="Rounded Rectangle 45"/>
            <p:cNvSpPr/>
            <p:nvPr/>
          </p:nvSpPr>
          <p:spPr>
            <a:xfrm>
              <a:off x="3511" y="1377096"/>
              <a:ext cx="1535305" cy="1309807"/>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47" name="Rounded Rectangle 4"/>
            <p:cNvSpPr/>
            <p:nvPr/>
          </p:nvSpPr>
          <p:spPr>
            <a:xfrm>
              <a:off x="41874" y="1415459"/>
              <a:ext cx="1458579" cy="1233081"/>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kern="1200" dirty="0" smtClean="0">
                  <a:solidFill>
                    <a:schemeClr val="tx1"/>
                  </a:solidFill>
                </a:rPr>
                <a:t>Retrieve file information from event log</a:t>
              </a:r>
              <a:endParaRPr lang="en-US" kern="1200" dirty="0">
                <a:solidFill>
                  <a:schemeClr val="tx1"/>
                </a:solidFill>
              </a:endParaRPr>
            </a:p>
          </p:txBody>
        </p:sp>
      </p:grpSp>
      <p:grpSp>
        <p:nvGrpSpPr>
          <p:cNvPr id="48" name="Group 42"/>
          <p:cNvGrpSpPr/>
          <p:nvPr/>
        </p:nvGrpSpPr>
        <p:grpSpPr>
          <a:xfrm>
            <a:off x="2768171" y="2902695"/>
            <a:ext cx="1535305" cy="1309807"/>
            <a:chOff x="2152938" y="1377096"/>
            <a:chExt cx="1535305" cy="1309807"/>
          </a:xfrm>
        </p:grpSpPr>
        <p:sp>
          <p:nvSpPr>
            <p:cNvPr id="49" name="Rounded Rectangle 48"/>
            <p:cNvSpPr/>
            <p:nvPr/>
          </p:nvSpPr>
          <p:spPr>
            <a:xfrm>
              <a:off x="2152938" y="1377096"/>
              <a:ext cx="1535305" cy="1309807"/>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50" name="Rounded Rectangle 4"/>
            <p:cNvSpPr/>
            <p:nvPr/>
          </p:nvSpPr>
          <p:spPr>
            <a:xfrm>
              <a:off x="2191301" y="1415459"/>
              <a:ext cx="1458579" cy="1233081"/>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Create a new policy</a:t>
              </a:r>
              <a:endParaRPr lang="en-US" sz="2000" kern="1200" dirty="0">
                <a:solidFill>
                  <a:schemeClr val="tx1"/>
                </a:solidFill>
              </a:endParaRPr>
            </a:p>
          </p:txBody>
        </p:sp>
      </p:grpSp>
      <p:grpSp>
        <p:nvGrpSpPr>
          <p:cNvPr id="51" name="Group 48"/>
          <p:cNvGrpSpPr/>
          <p:nvPr/>
        </p:nvGrpSpPr>
        <p:grpSpPr>
          <a:xfrm>
            <a:off x="4942497" y="2902695"/>
            <a:ext cx="1535305" cy="1309807"/>
            <a:chOff x="6451792" y="1377096"/>
            <a:chExt cx="1535305" cy="1309807"/>
          </a:xfrm>
        </p:grpSpPr>
        <p:sp>
          <p:nvSpPr>
            <p:cNvPr id="52" name="Rounded Rectangle 51"/>
            <p:cNvSpPr/>
            <p:nvPr/>
          </p:nvSpPr>
          <p:spPr>
            <a:xfrm>
              <a:off x="6451792" y="1377096"/>
              <a:ext cx="1535305" cy="1309807"/>
            </a:xfrm>
            <a:prstGeom prst="roundRect">
              <a:avLst>
                <a:gd name="adj" fmla="val 10000"/>
              </a:avLst>
            </a:prstGeom>
          </p:spPr>
          <p:style>
            <a:lnRef idx="0">
              <a:schemeClr val="accent1"/>
            </a:lnRef>
            <a:fillRef idx="3">
              <a:schemeClr val="accent1"/>
            </a:fillRef>
            <a:effectRef idx="3">
              <a:schemeClr val="accent1"/>
            </a:effectRef>
            <a:fontRef idx="minor">
              <a:schemeClr val="lt1"/>
            </a:fontRef>
          </p:style>
        </p:sp>
        <p:sp>
          <p:nvSpPr>
            <p:cNvPr id="53" name="Rounded Rectangle 4"/>
            <p:cNvSpPr/>
            <p:nvPr/>
          </p:nvSpPr>
          <p:spPr>
            <a:xfrm>
              <a:off x="6490155" y="1415459"/>
              <a:ext cx="1458579" cy="1233081"/>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dirty="0" smtClean="0">
                  <a:solidFill>
                    <a:schemeClr val="tx1"/>
                  </a:solidFill>
                </a:rPr>
                <a:t>Test</a:t>
              </a:r>
              <a:r>
                <a:rPr lang="en-US" sz="2000" kern="1200" dirty="0" smtClean="0">
                  <a:solidFill>
                    <a:schemeClr val="tx1"/>
                  </a:solidFill>
                </a:rPr>
                <a:t> the </a:t>
              </a:r>
              <a:r>
                <a:rPr lang="en-US" sz="2000" dirty="0" smtClean="0">
                  <a:solidFill>
                    <a:schemeClr val="tx1"/>
                  </a:solidFill>
                </a:rPr>
                <a:t>new</a:t>
              </a:r>
              <a:r>
                <a:rPr lang="en-US" sz="2000" kern="1200" dirty="0" smtClean="0">
                  <a:solidFill>
                    <a:schemeClr val="tx1"/>
                  </a:solidFill>
                </a:rPr>
                <a:t> policy</a:t>
              </a:r>
              <a:endParaRPr lang="en-US" sz="2000" kern="1200" dirty="0">
                <a:solidFill>
                  <a:schemeClr val="tx1"/>
                </a:solidFill>
              </a:endParaRPr>
            </a:p>
          </p:txBody>
        </p:sp>
      </p:grpSp>
      <p:sp>
        <p:nvSpPr>
          <p:cNvPr id="54" name="Right Arrow 53"/>
          <p:cNvSpPr/>
          <p:nvPr/>
        </p:nvSpPr>
        <p:spPr bwMode="auto">
          <a:xfrm>
            <a:off x="2244725" y="3424248"/>
            <a:ext cx="415636" cy="374072"/>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56" name="Right Arrow 55"/>
          <p:cNvSpPr/>
          <p:nvPr/>
        </p:nvSpPr>
        <p:spPr bwMode="auto">
          <a:xfrm>
            <a:off x="4454507" y="3424248"/>
            <a:ext cx="415636" cy="374072"/>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grpSp>
        <p:nvGrpSpPr>
          <p:cNvPr id="57" name="Group 27"/>
          <p:cNvGrpSpPr/>
          <p:nvPr/>
        </p:nvGrpSpPr>
        <p:grpSpPr>
          <a:xfrm>
            <a:off x="7224947" y="4108513"/>
            <a:ext cx="1348791" cy="894986"/>
            <a:chOff x="6407821" y="1377736"/>
            <a:chExt cx="1533805" cy="1308527"/>
          </a:xfrm>
          <a:scene3d>
            <a:camera prst="orthographicFront"/>
            <a:lightRig rig="flat" dir="t"/>
          </a:scene3d>
        </p:grpSpPr>
        <p:sp>
          <p:nvSpPr>
            <p:cNvPr id="58" name="Rounded Rectangle 57"/>
            <p:cNvSpPr/>
            <p:nvPr/>
          </p:nvSpPr>
          <p:spPr>
            <a:xfrm>
              <a:off x="6407821" y="1377736"/>
              <a:ext cx="1533805" cy="1308527"/>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59" name="Rounded Rectangle 4"/>
            <p:cNvSpPr/>
            <p:nvPr/>
          </p:nvSpPr>
          <p:spPr>
            <a:xfrm>
              <a:off x="6446146" y="1416061"/>
              <a:ext cx="1457155" cy="1231877"/>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1400" kern="1200" dirty="0" smtClean="0">
                  <a:solidFill>
                    <a:schemeClr val="bg1"/>
                  </a:solidFill>
                </a:rPr>
                <a:t>Set-</a:t>
              </a:r>
              <a:r>
                <a:rPr lang="en-US" sz="1400" kern="1200" dirty="0" err="1" smtClean="0">
                  <a:solidFill>
                    <a:schemeClr val="bg1"/>
                  </a:solidFill>
                </a:rPr>
                <a:t>AppLocker</a:t>
              </a:r>
              <a:r>
                <a:rPr lang="en-US" sz="1400" kern="1200" dirty="0" smtClean="0">
                  <a:solidFill>
                    <a:schemeClr val="bg1"/>
                  </a:solidFill>
                </a:rPr>
                <a:t/>
              </a:r>
              <a:br>
                <a:rPr lang="en-US" sz="1400" kern="1200" dirty="0" smtClean="0">
                  <a:solidFill>
                    <a:schemeClr val="bg1"/>
                  </a:solidFill>
                </a:rPr>
              </a:br>
              <a:r>
                <a:rPr lang="en-US" sz="1400" kern="1200" dirty="0" smtClean="0">
                  <a:solidFill>
                    <a:schemeClr val="bg1"/>
                  </a:solidFill>
                </a:rPr>
                <a:t>Policy</a:t>
              </a:r>
              <a:endParaRPr lang="en-US" sz="1400" kern="1200" dirty="0">
                <a:solidFill>
                  <a:schemeClr val="bg1"/>
                </a:solidFill>
              </a:endParaRPr>
            </a:p>
          </p:txBody>
        </p:sp>
      </p:grpSp>
      <p:grpSp>
        <p:nvGrpSpPr>
          <p:cNvPr id="60" name="Group 48"/>
          <p:cNvGrpSpPr/>
          <p:nvPr/>
        </p:nvGrpSpPr>
        <p:grpSpPr>
          <a:xfrm>
            <a:off x="7116824" y="2895600"/>
            <a:ext cx="1535305" cy="1309807"/>
            <a:chOff x="6451792" y="1377096"/>
            <a:chExt cx="1535305" cy="1309807"/>
          </a:xfrm>
        </p:grpSpPr>
        <p:sp>
          <p:nvSpPr>
            <p:cNvPr id="61" name="Rounded Rectangle 60"/>
            <p:cNvSpPr/>
            <p:nvPr/>
          </p:nvSpPr>
          <p:spPr>
            <a:xfrm>
              <a:off x="6451792" y="1377096"/>
              <a:ext cx="1535305" cy="1309807"/>
            </a:xfrm>
            <a:prstGeom prst="roundRect">
              <a:avLst>
                <a:gd name="adj" fmla="val 10000"/>
              </a:avLst>
            </a:prstGeom>
          </p:spPr>
          <p:style>
            <a:lnRef idx="1">
              <a:schemeClr val="accent1"/>
            </a:lnRef>
            <a:fillRef idx="3">
              <a:schemeClr val="accent1"/>
            </a:fillRef>
            <a:effectRef idx="2">
              <a:schemeClr val="accent1"/>
            </a:effectRef>
            <a:fontRef idx="minor">
              <a:schemeClr val="lt1"/>
            </a:fontRef>
          </p:style>
        </p:sp>
        <p:sp>
          <p:nvSpPr>
            <p:cNvPr id="62" name="Rounded Rectangle 4"/>
            <p:cNvSpPr/>
            <p:nvPr/>
          </p:nvSpPr>
          <p:spPr>
            <a:xfrm>
              <a:off x="6490155" y="1415459"/>
              <a:ext cx="1458579" cy="1233081"/>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Set the policy</a:t>
              </a:r>
              <a:endParaRPr lang="en-US" sz="2000" kern="1200" dirty="0">
                <a:solidFill>
                  <a:schemeClr val="tx1"/>
                </a:solidFill>
              </a:endParaRPr>
            </a:p>
          </p:txBody>
        </p:sp>
      </p:grpSp>
      <p:cxnSp>
        <p:nvCxnSpPr>
          <p:cNvPr id="64" name="Straight Connector 63"/>
          <p:cNvCxnSpPr/>
          <p:nvPr/>
        </p:nvCxnSpPr>
        <p:spPr>
          <a:xfrm rot="16200000" flipH="1">
            <a:off x="5367337" y="4148137"/>
            <a:ext cx="2828928" cy="1"/>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3" name="Right Arrow 62"/>
          <p:cNvSpPr/>
          <p:nvPr/>
        </p:nvSpPr>
        <p:spPr bwMode="auto">
          <a:xfrm>
            <a:off x="6627177" y="3417153"/>
            <a:ext cx="415636" cy="374072"/>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65" name="Rectangle 64"/>
          <p:cNvSpPr/>
          <p:nvPr/>
        </p:nvSpPr>
        <p:spPr>
          <a:xfrm>
            <a:off x="1104900" y="5257800"/>
            <a:ext cx="4572000" cy="341632"/>
          </a:xfrm>
          <a:prstGeom prst="rect">
            <a:avLst/>
          </a:prstGeom>
        </p:spPr>
        <p:txBody>
          <a:bodyPr>
            <a:spAutoFit/>
          </a:bodyPr>
          <a:lstStyle/>
          <a:p>
            <a:pPr lvl="0" algn="ctr" defTabSz="889000">
              <a:lnSpc>
                <a:spcPct val="90000"/>
              </a:lnSpc>
              <a:spcAft>
                <a:spcPct val="35000"/>
              </a:spcAft>
            </a:pPr>
            <a:r>
              <a:rPr lang="en-US" dirty="0" smtClean="0"/>
              <a:t>Help Desk</a:t>
            </a:r>
            <a:endParaRPr lang="en-US" dirty="0"/>
          </a:p>
        </p:txBody>
      </p:sp>
      <p:sp>
        <p:nvSpPr>
          <p:cNvPr id="66" name="Rectangle 65"/>
          <p:cNvSpPr/>
          <p:nvPr/>
        </p:nvSpPr>
        <p:spPr>
          <a:xfrm>
            <a:off x="6819900" y="5257800"/>
            <a:ext cx="2286000" cy="341632"/>
          </a:xfrm>
          <a:prstGeom prst="rect">
            <a:avLst/>
          </a:prstGeom>
        </p:spPr>
        <p:txBody>
          <a:bodyPr wrap="square">
            <a:spAutoFit/>
          </a:bodyPr>
          <a:lstStyle/>
          <a:p>
            <a:pPr lvl="0" algn="ctr" defTabSz="889000">
              <a:lnSpc>
                <a:spcPct val="90000"/>
              </a:lnSpc>
              <a:spcAft>
                <a:spcPct val="35000"/>
              </a:spcAft>
            </a:pPr>
            <a:r>
              <a:rPr lang="en-US" dirty="0" smtClean="0"/>
              <a:t>Local or GPO Admin</a:t>
            </a:r>
            <a:endParaRPr lang="en-US" dirty="0"/>
          </a:p>
        </p:txBody>
      </p:sp>
      <p:sp>
        <p:nvSpPr>
          <p:cNvPr id="98" name="Rounded Rectangle 97"/>
          <p:cNvSpPr/>
          <p:nvPr/>
        </p:nvSpPr>
        <p:spPr bwMode="auto">
          <a:xfrm>
            <a:off x="569259" y="1260655"/>
            <a:ext cx="8005483" cy="130157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i="1" dirty="0" smtClean="0">
                <a:solidFill>
                  <a:srgbClr val="FFFFFF"/>
                </a:solidFill>
                <a:effectLst>
                  <a:outerShdw blurRad="38100" dist="38100" dir="2700000" algn="tl">
                    <a:srgbClr val="000000">
                      <a:alpha val="43137"/>
                    </a:srgbClr>
                  </a:outerShdw>
                </a:effectLst>
                <a:latin typeface="Calibri" pitchFamily="34" charset="0"/>
              </a:rPr>
              <a:t>Bob </a:t>
            </a:r>
            <a:r>
              <a:rPr lang="en-US" sz="2000" i="1" dirty="0">
                <a:solidFill>
                  <a:srgbClr val="FFFFFF"/>
                </a:solidFill>
                <a:effectLst>
                  <a:outerShdw blurRad="38100" dist="38100" dir="2700000" algn="tl">
                    <a:srgbClr val="000000">
                      <a:alpha val="43137"/>
                    </a:srgbClr>
                  </a:outerShdw>
                </a:effectLst>
                <a:latin typeface="Calibri" pitchFamily="34" charset="0"/>
              </a:rPr>
              <a:t>calls Help Desk because AppLocker has blocked a finance application that he really needs to run for his job. Help Desk agrees to temporarily add a rule to local GPO to allow the program.</a:t>
            </a:r>
          </a:p>
        </p:txBody>
      </p:sp>
    </p:spTree>
    <p:extLst>
      <p:ext uri="{BB962C8B-B14F-4D97-AF65-F5344CB8AC3E}">
        <p14:creationId xmlns:p14="http://schemas.microsoft.com/office/powerpoint/2010/main" xmlns="" val="38638963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Error Messages</a:t>
            </a:r>
            <a:endParaRPr lang="en-US" dirty="0"/>
          </a:p>
        </p:txBody>
      </p:sp>
      <p:sp>
        <p:nvSpPr>
          <p:cNvPr id="3" name="Content Placeholder 2"/>
          <p:cNvSpPr>
            <a:spLocks noGrp="1"/>
          </p:cNvSpPr>
          <p:nvPr>
            <p:ph sz="half" idx="1"/>
          </p:nvPr>
        </p:nvSpPr>
        <p:spPr/>
        <p:txBody>
          <a:bodyPr/>
          <a:lstStyle/>
          <a:p>
            <a:r>
              <a:rPr lang="en-US" dirty="0" smtClean="0"/>
              <a:t>Configurable in Group Policy</a:t>
            </a:r>
          </a:p>
          <a:p>
            <a:pPr lvl="1"/>
            <a:r>
              <a:rPr lang="en-US" dirty="0"/>
              <a:t>Computer </a:t>
            </a:r>
            <a:r>
              <a:rPr lang="en-US" dirty="0" smtClean="0"/>
              <a:t>Configuration | Administrative Templates | Windows Components | Windows Explorer |</a:t>
            </a:r>
            <a:br>
              <a:rPr lang="en-US" dirty="0" smtClean="0"/>
            </a:br>
            <a:r>
              <a:rPr lang="en-US" dirty="0" smtClean="0"/>
              <a:t>Set </a:t>
            </a:r>
            <a:r>
              <a:rPr lang="en-US" dirty="0"/>
              <a:t>a support web page </a:t>
            </a:r>
            <a:r>
              <a:rPr lang="en-US" dirty="0" smtClean="0"/>
              <a:t>link</a:t>
            </a:r>
          </a:p>
          <a:p>
            <a:r>
              <a:rPr lang="en-US" dirty="0" smtClean="0"/>
              <a:t>Sets URL for Support Web page that is displayed to the user</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5248878" y="1411288"/>
            <a:ext cx="3599847" cy="3301574"/>
          </a:xfrm>
          <a:effectLst>
            <a:reflection blurRad="6350" stA="50000" endA="300" endPos="38500" dist="50800" dir="5400000" sy="-100000" algn="bl" rotWithShape="0"/>
          </a:effectLst>
        </p:spPr>
      </p:pic>
    </p:spTree>
    <p:extLst>
      <p:ext uri="{BB962C8B-B14F-4D97-AF65-F5344CB8AC3E}">
        <p14:creationId xmlns:p14="http://schemas.microsoft.com/office/powerpoint/2010/main" xmlns="" val="137678620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Architectural Overview</a:t>
            </a:r>
            <a:endParaRPr lang="en-US" dirty="0"/>
          </a:p>
        </p:txBody>
      </p:sp>
      <p:sp>
        <p:nvSpPr>
          <p:cNvPr id="5" name="Rectangle 4"/>
          <p:cNvSpPr/>
          <p:nvPr/>
        </p:nvSpPr>
        <p:spPr bwMode="auto">
          <a:xfrm>
            <a:off x="609600" y="1068161"/>
            <a:ext cx="1828800" cy="80554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Process 1</a:t>
            </a:r>
          </a:p>
        </p:txBody>
      </p:sp>
      <p:cxnSp>
        <p:nvCxnSpPr>
          <p:cNvPr id="7" name="Straight Connector 6"/>
          <p:cNvCxnSpPr/>
          <p:nvPr/>
        </p:nvCxnSpPr>
        <p:spPr>
          <a:xfrm>
            <a:off x="228600" y="3223534"/>
            <a:ext cx="8011886" cy="21772"/>
          </a:xfrm>
          <a:prstGeom prst="line">
            <a:avLst/>
          </a:prstGeom>
          <a:ln w="22225">
            <a:prstDash val="sysDot"/>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auto">
          <a:xfrm>
            <a:off x="326571" y="4725757"/>
            <a:ext cx="6193972" cy="1371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r>
              <a:rPr lang="en-US" sz="1200" b="1" dirty="0" smtClean="0">
                <a:solidFill>
                  <a:srgbClr val="FFFFFF"/>
                </a:solidFill>
                <a:effectLst>
                  <a:outerShdw blurRad="38100" dist="38100" dir="2700000" algn="tl">
                    <a:srgbClr val="000000">
                      <a:alpha val="43137"/>
                    </a:srgbClr>
                  </a:outerShdw>
                </a:effectLst>
                <a:latin typeface="Segoe" pitchFamily="34" charset="0"/>
              </a:rPr>
              <a:t>Appid.sys</a:t>
            </a:r>
          </a:p>
        </p:txBody>
      </p:sp>
      <p:sp>
        <p:nvSpPr>
          <p:cNvPr id="11" name="Rounded Rectangle 10"/>
          <p:cNvSpPr/>
          <p:nvPr/>
        </p:nvSpPr>
        <p:spPr bwMode="auto">
          <a:xfrm>
            <a:off x="702733" y="4993601"/>
            <a:ext cx="1642534"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solidFill>
                  <a:srgbClr val="FFFFFF"/>
                </a:solidFill>
                <a:effectLst>
                  <a:outerShdw blurRad="38100" dist="38100" dir="2700000" algn="tl">
                    <a:srgbClr val="000000">
                      <a:alpha val="43137"/>
                    </a:srgbClr>
                  </a:outerShdw>
                </a:effectLst>
                <a:latin typeface="Segoe" pitchFamily="34" charset="0"/>
              </a:rPr>
              <a:t>AppID</a:t>
            </a: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Rounded Rectangle 11"/>
          <p:cNvSpPr/>
          <p:nvPr/>
        </p:nvSpPr>
        <p:spPr bwMode="auto">
          <a:xfrm>
            <a:off x="4551438" y="4993600"/>
            <a:ext cx="1642534"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SRP Kernel</a:t>
            </a:r>
          </a:p>
        </p:txBody>
      </p:sp>
      <p:cxnSp>
        <p:nvCxnSpPr>
          <p:cNvPr id="14" name="Straight Arrow Connector 13"/>
          <p:cNvCxnSpPr/>
          <p:nvPr/>
        </p:nvCxnSpPr>
        <p:spPr>
          <a:xfrm flipV="1">
            <a:off x="2286003" y="5576595"/>
            <a:ext cx="2265435" cy="1"/>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rot="10800000" flipV="1">
            <a:off x="2286004" y="5250014"/>
            <a:ext cx="2265435" cy="1"/>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4" name="Rounded Rectangle 23"/>
          <p:cNvSpPr/>
          <p:nvPr/>
        </p:nvSpPr>
        <p:spPr bwMode="auto">
          <a:xfrm>
            <a:off x="6968074" y="1466643"/>
            <a:ext cx="1936448"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solidFill>
                  <a:srgbClr val="FFFFFF"/>
                </a:solidFill>
                <a:effectLst>
                  <a:outerShdw blurRad="38100" dist="38100" dir="2700000" algn="tl">
                    <a:srgbClr val="000000">
                      <a:alpha val="43137"/>
                    </a:srgbClr>
                  </a:outerShdw>
                </a:effectLst>
                <a:latin typeface="Segoe" pitchFamily="34" charset="0"/>
              </a:rPr>
              <a:t>AppID</a:t>
            </a:r>
            <a:r>
              <a:rPr lang="en-US" sz="2400" dirty="0" smtClean="0">
                <a:solidFill>
                  <a:srgbClr val="FFFFFF"/>
                </a:solidFill>
                <a:effectLst>
                  <a:outerShdw blurRad="38100" dist="38100" dir="2700000" algn="tl">
                    <a:srgbClr val="000000">
                      <a:alpha val="43137"/>
                    </a:srgbClr>
                  </a:outerShdw>
                </a:effectLst>
                <a:latin typeface="Segoe" pitchFamily="34" charset="0"/>
              </a:rPr>
              <a:t>/SRP Service</a:t>
            </a:r>
          </a:p>
        </p:txBody>
      </p:sp>
      <p:sp>
        <p:nvSpPr>
          <p:cNvPr id="25" name="Rounded Rectangle 24"/>
          <p:cNvSpPr/>
          <p:nvPr/>
        </p:nvSpPr>
        <p:spPr bwMode="auto">
          <a:xfrm>
            <a:off x="5008649" y="2370149"/>
            <a:ext cx="1337720" cy="71187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SRP UM</a:t>
            </a:r>
          </a:p>
        </p:txBody>
      </p:sp>
      <p:sp>
        <p:nvSpPr>
          <p:cNvPr id="26" name="Rounded Rectangle 25"/>
          <p:cNvSpPr/>
          <p:nvPr/>
        </p:nvSpPr>
        <p:spPr bwMode="auto">
          <a:xfrm>
            <a:off x="712108" y="3436945"/>
            <a:ext cx="1623784" cy="646559"/>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err="1" smtClean="0">
                <a:solidFill>
                  <a:srgbClr val="FFFFFF"/>
                </a:solidFill>
                <a:effectLst>
                  <a:outerShdw blurRad="38100" dist="38100" dir="2700000" algn="tl">
                    <a:srgbClr val="000000">
                      <a:alpha val="43137"/>
                    </a:srgbClr>
                  </a:outerShdw>
                </a:effectLst>
                <a:latin typeface="Segoe" pitchFamily="34" charset="0"/>
              </a:rPr>
              <a:t>ntoskrnl</a:t>
            </a: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27" name="Straight Arrow Connector 26"/>
          <p:cNvCxnSpPr>
            <a:endCxn id="26" idx="0"/>
          </p:cNvCxnSpPr>
          <p:nvPr/>
        </p:nvCxnSpPr>
        <p:spPr>
          <a:xfrm rot="5400000">
            <a:off x="742381" y="2655323"/>
            <a:ext cx="1563241" cy="2"/>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a:stCxn id="26" idx="2"/>
            <a:endCxn id="11" idx="0"/>
          </p:cNvCxnSpPr>
          <p:nvPr/>
        </p:nvCxnSpPr>
        <p:spPr>
          <a:xfrm rot="5400000">
            <a:off x="1068952" y="4538552"/>
            <a:ext cx="910097" cy="1588"/>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7" name="Rectangle 36"/>
          <p:cNvSpPr/>
          <p:nvPr/>
        </p:nvSpPr>
        <p:spPr bwMode="auto">
          <a:xfrm>
            <a:off x="2743200" y="1068160"/>
            <a:ext cx="1828800" cy="80554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Process 2</a:t>
            </a:r>
          </a:p>
        </p:txBody>
      </p:sp>
      <p:sp>
        <p:nvSpPr>
          <p:cNvPr id="38" name="Rounded Rectangle 37"/>
          <p:cNvSpPr/>
          <p:nvPr/>
        </p:nvSpPr>
        <p:spPr bwMode="auto">
          <a:xfrm>
            <a:off x="2839370" y="2424580"/>
            <a:ext cx="1612898" cy="657444"/>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err="1" smtClean="0">
                <a:solidFill>
                  <a:srgbClr val="FFFFFF"/>
                </a:solidFill>
                <a:effectLst>
                  <a:outerShdw blurRad="38100" dist="38100" dir="2700000" algn="tl">
                    <a:srgbClr val="000000">
                      <a:alpha val="43137"/>
                    </a:srgbClr>
                  </a:outerShdw>
                </a:effectLst>
                <a:latin typeface="Segoe" pitchFamily="34" charset="0"/>
              </a:rPr>
              <a:t>ntdll</a:t>
            </a: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41" name="Straight Arrow Connector 40"/>
          <p:cNvCxnSpPr/>
          <p:nvPr/>
        </p:nvCxnSpPr>
        <p:spPr>
          <a:xfrm rot="5400000">
            <a:off x="3365386" y="2143251"/>
            <a:ext cx="550877" cy="11781"/>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48" name="Elbow Connector 47"/>
          <p:cNvCxnSpPr>
            <a:stCxn id="38" idx="2"/>
            <a:endCxn id="12" idx="0"/>
          </p:cNvCxnSpPr>
          <p:nvPr/>
        </p:nvCxnSpPr>
        <p:spPr>
          <a:xfrm rot="16200000" flipH="1">
            <a:off x="3553474" y="3174369"/>
            <a:ext cx="1911576" cy="1726886"/>
          </a:xfrm>
          <a:prstGeom prst="bentConnector3">
            <a:avLst>
              <a:gd name="adj1" fmla="val 50000"/>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1" name="Rectangle 50"/>
          <p:cNvSpPr/>
          <p:nvPr/>
        </p:nvSpPr>
        <p:spPr bwMode="auto">
          <a:xfrm>
            <a:off x="4822370" y="1079045"/>
            <a:ext cx="1709059" cy="80554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Segoe" pitchFamily="34" charset="0"/>
              </a:rPr>
              <a:t>Process 3</a:t>
            </a:r>
          </a:p>
        </p:txBody>
      </p:sp>
      <p:cxnSp>
        <p:nvCxnSpPr>
          <p:cNvPr id="52" name="Straight Arrow Connector 51"/>
          <p:cNvCxnSpPr>
            <a:stCxn id="51" idx="2"/>
            <a:endCxn id="25" idx="0"/>
          </p:cNvCxnSpPr>
          <p:nvPr/>
        </p:nvCxnSpPr>
        <p:spPr>
          <a:xfrm rot="16200000" flipH="1">
            <a:off x="5434424" y="2127063"/>
            <a:ext cx="485561" cy="609"/>
          </a:xfrm>
          <a:prstGeom prst="straightConnector1">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56" name="Elbow Connector 55"/>
          <p:cNvCxnSpPr>
            <a:stCxn id="25" idx="3"/>
            <a:endCxn id="24" idx="1"/>
          </p:cNvCxnSpPr>
          <p:nvPr/>
        </p:nvCxnSpPr>
        <p:spPr>
          <a:xfrm flipV="1">
            <a:off x="6346369" y="1908120"/>
            <a:ext cx="621705" cy="817964"/>
          </a:xfrm>
          <a:prstGeom prst="bentConnector3">
            <a:avLst>
              <a:gd name="adj1" fmla="val 50000"/>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64" name="Elbow Connector 63"/>
          <p:cNvCxnSpPr>
            <a:stCxn id="24" idx="2"/>
            <a:endCxn id="12" idx="3"/>
          </p:cNvCxnSpPr>
          <p:nvPr/>
        </p:nvCxnSpPr>
        <p:spPr>
          <a:xfrm rot="5400000">
            <a:off x="5522395" y="3021173"/>
            <a:ext cx="3085481" cy="1742326"/>
          </a:xfrm>
          <a:prstGeom prst="bentConnector2">
            <a:avLst/>
          </a:prstGeom>
          <a:ln w="254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66" name="TextBox 65"/>
          <p:cNvSpPr txBox="1"/>
          <p:nvPr/>
        </p:nvSpPr>
        <p:spPr>
          <a:xfrm>
            <a:off x="270647" y="2281918"/>
            <a:ext cx="1217769" cy="307777"/>
          </a:xfrm>
          <a:prstGeom prst="rect">
            <a:avLst/>
          </a:prstGeom>
          <a:noFill/>
        </p:spPr>
        <p:txBody>
          <a:bodyPr wrap="none" rtlCol="0">
            <a:spAutoFit/>
          </a:bodyPr>
          <a:lstStyle/>
          <a:p>
            <a:pPr algn="r"/>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CreateProcess</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67" name="TextBox 66"/>
          <p:cNvSpPr txBox="1"/>
          <p:nvPr/>
        </p:nvSpPr>
        <p:spPr>
          <a:xfrm>
            <a:off x="304810" y="4136571"/>
            <a:ext cx="1274773" cy="523220"/>
          </a:xfrm>
          <a:prstGeom prst="rect">
            <a:avLst/>
          </a:prstGeom>
          <a:noFill/>
        </p:spPr>
        <p:txBody>
          <a:bodyPr wrap="none" rtlCol="0">
            <a:spAutoFit/>
          </a:bodyPr>
          <a:lstStyle/>
          <a:p>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CreateProcess</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a:p>
            <a:pPr algn="ct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Notification</a:t>
            </a:r>
          </a:p>
        </p:txBody>
      </p:sp>
      <p:sp>
        <p:nvSpPr>
          <p:cNvPr id="68" name="TextBox 67"/>
          <p:cNvSpPr txBox="1"/>
          <p:nvPr/>
        </p:nvSpPr>
        <p:spPr>
          <a:xfrm>
            <a:off x="2622931" y="1939018"/>
            <a:ext cx="1037912" cy="307777"/>
          </a:xfrm>
          <a:prstGeom prst="rect">
            <a:avLst/>
          </a:prstGeom>
          <a:noFill/>
        </p:spPr>
        <p:txBody>
          <a:bodyPr wrap="none" rtlCol="0">
            <a:spAutoFit/>
          </a:bodyPr>
          <a:lstStyle/>
          <a:p>
            <a:pPr algn="r"/>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LoadLibrary</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69" name="TextBox 68"/>
          <p:cNvSpPr txBox="1"/>
          <p:nvPr/>
        </p:nvSpPr>
        <p:spPr>
          <a:xfrm>
            <a:off x="4147529" y="1945821"/>
            <a:ext cx="1497333" cy="307777"/>
          </a:xfrm>
          <a:prstGeom prst="rect">
            <a:avLst/>
          </a:prstGeom>
          <a:noFill/>
        </p:spPr>
        <p:txBody>
          <a:bodyPr wrap="none" rtlCol="0">
            <a:spAutoFit/>
          </a:bodyPr>
          <a:lstStyle/>
          <a:p>
            <a:pPr algn="r"/>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SaferIdentityLevel</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
        <p:nvSpPr>
          <p:cNvPr id="70" name="TextBox 69"/>
          <p:cNvSpPr txBox="1"/>
          <p:nvPr/>
        </p:nvSpPr>
        <p:spPr>
          <a:xfrm>
            <a:off x="6355907" y="2775857"/>
            <a:ext cx="1122936" cy="307777"/>
          </a:xfrm>
          <a:prstGeom prst="rect">
            <a:avLst/>
          </a:prstGeom>
          <a:noFill/>
        </p:spPr>
        <p:txBody>
          <a:bodyPr wrap="none" rtlCol="0">
            <a:spAutoFit/>
          </a:bodyPr>
          <a:lstStyle/>
          <a:p>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QueryPolicy</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6744413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10" presetClass="entr" presetSubtype="0" fill="hold" nodeType="with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500"/>
                                        <p:tgtEl>
                                          <p:spTgt spid="5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500"/>
                                        <p:tgtEl>
                                          <p:spTgt spid="70"/>
                                        </p:tgtEl>
                                      </p:cBhvr>
                                    </p:animEffect>
                                  </p:childTnLst>
                                </p:cTn>
                              </p:par>
                              <p:par>
                                <p:cTn id="37" presetID="10" presetClass="entr" presetSubtype="0"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7" grpId="0" animBg="1"/>
      <p:bldP spid="38" grpId="0" animBg="1"/>
      <p:bldP spid="51" grpId="0" animBg="1"/>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AppLocker</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Best Practices</a:t>
            </a:r>
            <a:endParaRPr lang="en-US" dirty="0"/>
          </a:p>
        </p:txBody>
      </p:sp>
      <p:sp>
        <p:nvSpPr>
          <p:cNvPr id="3" name="Text Placeholder 2"/>
          <p:cNvSpPr>
            <a:spLocks noGrp="1"/>
          </p:cNvSpPr>
          <p:nvPr>
            <p:ph type="body" sz="quarter" idx="10"/>
          </p:nvPr>
        </p:nvSpPr>
        <p:spPr>
          <a:xfrm>
            <a:off x="381000" y="1382977"/>
            <a:ext cx="8382000" cy="4808273"/>
          </a:xfrm>
        </p:spPr>
        <p:txBody>
          <a:bodyPr>
            <a:normAutofit lnSpcReduction="10000"/>
          </a:bodyPr>
          <a:lstStyle/>
          <a:p>
            <a:r>
              <a:rPr lang="en-US" dirty="0" smtClean="0"/>
              <a:t>Create a desktop lockdown strategy</a:t>
            </a:r>
          </a:p>
          <a:p>
            <a:r>
              <a:rPr lang="en-US" dirty="0" smtClean="0"/>
              <a:t>Inventory your applications</a:t>
            </a:r>
          </a:p>
          <a:p>
            <a:r>
              <a:rPr lang="en-US" dirty="0" smtClean="0"/>
              <a:t>Select and test rule types (allow / deny) in a lab</a:t>
            </a:r>
          </a:p>
          <a:p>
            <a:r>
              <a:rPr lang="en-US" dirty="0" smtClean="0"/>
              <a:t>Define GPO strategy and structure</a:t>
            </a:r>
          </a:p>
          <a:p>
            <a:r>
              <a:rPr lang="en-US" dirty="0" smtClean="0"/>
              <a:t>Build a process for managing rules</a:t>
            </a:r>
          </a:p>
          <a:p>
            <a:r>
              <a:rPr lang="en-US" dirty="0" smtClean="0"/>
              <a:t>Document your AppLocker design</a:t>
            </a:r>
          </a:p>
          <a:p>
            <a:r>
              <a:rPr lang="en-US" dirty="0" smtClean="0"/>
              <a:t>Build reference computers</a:t>
            </a:r>
          </a:p>
          <a:p>
            <a:r>
              <a:rPr lang="en-US" dirty="0" smtClean="0"/>
              <a:t>Test and update the policy using audit-only</a:t>
            </a:r>
          </a:p>
          <a:p>
            <a:r>
              <a:rPr lang="en-US" dirty="0" smtClean="0"/>
              <a:t>Enable rule enforcement</a:t>
            </a:r>
          </a:p>
          <a:p>
            <a:r>
              <a:rPr lang="en-US" dirty="0" smtClean="0"/>
              <a:t>Maintain the policy</a:t>
            </a:r>
          </a:p>
        </p:txBody>
      </p:sp>
    </p:spTree>
    <p:extLst>
      <p:ext uri="{BB962C8B-B14F-4D97-AF65-F5344CB8AC3E}">
        <p14:creationId xmlns:p14="http://schemas.microsoft.com/office/powerpoint/2010/main" xmlns="" val="406585141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2"/>
            <a:ext cx="8375946" cy="664797"/>
          </a:xfrm>
        </p:spPr>
        <p:txBody>
          <a:bodyPr/>
          <a:lstStyle/>
          <a:p>
            <a:r>
              <a:rPr smtClean="0"/>
              <a:t>Key Takeaways</a:t>
            </a:r>
            <a:endParaRPr lang="en-US" sz="6600" dirty="0"/>
          </a:p>
        </p:txBody>
      </p:sp>
      <p:sp>
        <p:nvSpPr>
          <p:cNvPr id="5" name="Content Placeholder 4"/>
          <p:cNvSpPr>
            <a:spLocks noGrp="1"/>
          </p:cNvSpPr>
          <p:nvPr>
            <p:ph idx="1"/>
          </p:nvPr>
        </p:nvSpPr>
        <p:spPr/>
        <p:txBody>
          <a:bodyPr/>
          <a:lstStyle/>
          <a:p>
            <a:r>
              <a:rPr lang="en-US" dirty="0"/>
              <a:t>AppLocker helps the enterprise protect its digital assets by preventing unwanted software from running</a:t>
            </a:r>
          </a:p>
          <a:p>
            <a:r>
              <a:rPr lang="en-US" dirty="0"/>
              <a:t>AppLocker provides an improved management experience making it easier to maintain a list of approved applications</a:t>
            </a:r>
          </a:p>
          <a:p>
            <a:r>
              <a:rPr lang="en-US" dirty="0"/>
              <a:t>AppLocker helps reduce support and license related costs by standardizing execution </a:t>
            </a:r>
            <a:r>
              <a:rPr lang="en-US" dirty="0" smtClean="0"/>
              <a:t>environments</a:t>
            </a:r>
            <a:endParaRPr lang="en-US" dirty="0"/>
          </a:p>
        </p:txBody>
      </p:sp>
    </p:spTree>
    <p:extLst>
      <p:ext uri="{BB962C8B-B14F-4D97-AF65-F5344CB8AC3E}">
        <p14:creationId xmlns:p14="http://schemas.microsoft.com/office/powerpoint/2010/main" xmlns="" val="44447190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7056" y="228600"/>
            <a:ext cx="8490176" cy="941388"/>
          </a:xfrm>
          <a:prstGeom prst="rect">
            <a:avLst/>
          </a:prstGeom>
        </p:spPr>
        <p:txBody>
          <a:bodyPr/>
          <a:lstStyle/>
          <a:p>
            <a:pPr algn="l" defTabSz="914363" rtl="0">
              <a:lnSpc>
                <a:spcPct val="90000"/>
              </a:lnSpc>
              <a:spcBef>
                <a:spcPct val="0"/>
              </a:spcBef>
              <a:defRPr/>
            </a:pPr>
            <a:endParaRPr lang="en-US" sz="4800" kern="1200" spc="-150" dirty="0">
              <a:ln w="3175">
                <a:noFill/>
              </a:ln>
              <a:gradFill flip="none" rotWithShape="1">
                <a:gsLst>
                  <a:gs pos="0">
                    <a:srgbClr val="FFFFFF"/>
                  </a:gs>
                  <a:gs pos="36000">
                    <a:srgbClr val="F0FEFE"/>
                  </a:gs>
                  <a:gs pos="86000">
                    <a:srgbClr val="BEEAF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endParaRPr>
          </a:p>
        </p:txBody>
      </p:sp>
      <p:sp>
        <p:nvSpPr>
          <p:cNvPr id="8" name="Title 7"/>
          <p:cNvSpPr>
            <a:spLocks noGrp="1"/>
          </p:cNvSpPr>
          <p:nvPr>
            <p:ph type="title"/>
          </p:nvPr>
        </p:nvSpPr>
        <p:spPr>
          <a:xfrm>
            <a:off x="387054" y="228605"/>
            <a:ext cx="8375946" cy="664797"/>
          </a:xfrm>
        </p:spPr>
        <p:txBody>
          <a:bodyPr/>
          <a:lstStyle/>
          <a:p>
            <a:pPr defTabSz="914363" eaLnBrk="1" fontAlgn="auto" hangingPunct="1">
              <a:spcAft>
                <a:spcPts val="0"/>
              </a:spcAft>
              <a:defRPr/>
            </a:pPr>
            <a:r>
              <a:rPr smtClean="0"/>
              <a:t>Call To Action</a:t>
            </a:r>
            <a:endParaRPr/>
          </a:p>
        </p:txBody>
      </p:sp>
      <p:sp>
        <p:nvSpPr>
          <p:cNvPr id="3" name="Content Placeholder 2"/>
          <p:cNvSpPr>
            <a:spLocks noGrp="1"/>
          </p:cNvSpPr>
          <p:nvPr>
            <p:ph idx="1"/>
          </p:nvPr>
        </p:nvSpPr>
        <p:spPr/>
        <p:txBody>
          <a:bodyPr/>
          <a:lstStyle/>
          <a:p>
            <a:r>
              <a:rPr lang="en-US" dirty="0" smtClean="0"/>
              <a:t>Everyone – Adopt </a:t>
            </a:r>
            <a:r>
              <a:rPr lang="en-US" dirty="0"/>
              <a:t>Signed Applications</a:t>
            </a:r>
          </a:p>
          <a:p>
            <a:pPr lvl="1"/>
            <a:r>
              <a:rPr lang="en-US" dirty="0"/>
              <a:t>Signed code comes with a higher assurance of authenticity and integrity</a:t>
            </a:r>
          </a:p>
          <a:p>
            <a:pPr lvl="1"/>
            <a:r>
              <a:rPr lang="en-US" dirty="0"/>
              <a:t>If you are developing applications </a:t>
            </a:r>
            <a:r>
              <a:rPr lang="en-US" dirty="0" smtClean="0"/>
              <a:t>– sign </a:t>
            </a:r>
            <a:r>
              <a:rPr lang="en-US" dirty="0"/>
              <a:t>them</a:t>
            </a:r>
          </a:p>
          <a:p>
            <a:pPr lvl="1"/>
            <a:r>
              <a:rPr lang="en-US" dirty="0"/>
              <a:t>If you are using </a:t>
            </a:r>
            <a:r>
              <a:rPr lang="en-US" dirty="0" smtClean="0"/>
              <a:t>applications – ask </a:t>
            </a:r>
            <a:r>
              <a:rPr lang="en-US" dirty="0"/>
              <a:t>for them to be </a:t>
            </a:r>
            <a:r>
              <a:rPr lang="en-US" dirty="0" smtClean="0"/>
              <a:t>signed</a:t>
            </a:r>
            <a:endParaRPr lang="en-US" dirty="0"/>
          </a:p>
        </p:txBody>
      </p:sp>
    </p:spTree>
    <p:extLst>
      <p:ext uri="{BB962C8B-B14F-4D97-AF65-F5344CB8AC3E}">
        <p14:creationId xmlns:p14="http://schemas.microsoft.com/office/powerpoint/2010/main" xmlns="" val="268892805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Windows 7 AppLocker: Configuration and </a:t>
            </a:r>
            <a:r>
              <a:rPr lang="en-US" sz="4800" dirty="0" smtClean="0"/>
              <a:t>Deployment</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Paul Cooke - CISSP</a:t>
            </a:r>
          </a:p>
          <a:p>
            <a:r>
              <a:rPr lang="en-US" dirty="0" smtClean="0">
                <a:solidFill>
                  <a:schemeClr val="tx1"/>
                </a:solidFill>
              </a:rPr>
              <a:t>Director</a:t>
            </a:r>
          </a:p>
          <a:p>
            <a:r>
              <a:rPr lang="en-US" dirty="0" smtClean="0"/>
              <a:t>Microsoft</a:t>
            </a:r>
            <a:endParaRPr lang="en-US" dirty="0" smtClean="0">
              <a:solidFill>
                <a:schemeClr val="tx1"/>
              </a:solidFill>
            </a:endParaRPr>
          </a:p>
          <a:p>
            <a:r>
              <a:rPr lang="en-US" dirty="0" smtClean="0">
                <a:solidFill>
                  <a:schemeClr val="tx1"/>
                </a:solidFill>
              </a:rPr>
              <a:t>Session Code: CLI322</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7056" y="228600"/>
            <a:ext cx="8490176" cy="941388"/>
          </a:xfrm>
          <a:prstGeom prst="rect">
            <a:avLst/>
          </a:prstGeom>
        </p:spPr>
        <p:txBody>
          <a:bodyPr/>
          <a:lstStyle/>
          <a:p>
            <a:pPr algn="l" defTabSz="914363" rtl="0">
              <a:lnSpc>
                <a:spcPct val="90000"/>
              </a:lnSpc>
              <a:spcBef>
                <a:spcPct val="0"/>
              </a:spcBef>
              <a:defRPr/>
            </a:pPr>
            <a:endParaRPr lang="en-US" sz="4800" kern="1200" spc="-150" dirty="0">
              <a:ln w="3175">
                <a:noFill/>
              </a:ln>
              <a:gradFill flip="none" rotWithShape="1">
                <a:gsLst>
                  <a:gs pos="0">
                    <a:srgbClr val="FFFFFF"/>
                  </a:gs>
                  <a:gs pos="36000">
                    <a:srgbClr val="F0FEFE"/>
                  </a:gs>
                  <a:gs pos="86000">
                    <a:srgbClr val="BEEAF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endParaRPr>
          </a:p>
        </p:txBody>
      </p:sp>
      <p:sp>
        <p:nvSpPr>
          <p:cNvPr id="8" name="Title 7"/>
          <p:cNvSpPr>
            <a:spLocks noGrp="1"/>
          </p:cNvSpPr>
          <p:nvPr>
            <p:ph type="title"/>
          </p:nvPr>
        </p:nvSpPr>
        <p:spPr>
          <a:xfrm>
            <a:off x="387054" y="228605"/>
            <a:ext cx="8375946" cy="664797"/>
          </a:xfrm>
        </p:spPr>
        <p:txBody>
          <a:bodyPr/>
          <a:lstStyle/>
          <a:p>
            <a:pPr defTabSz="914363" eaLnBrk="1" fontAlgn="auto" hangingPunct="1">
              <a:spcAft>
                <a:spcPts val="0"/>
              </a:spcAft>
              <a:defRPr/>
            </a:pPr>
            <a:r>
              <a:rPr smtClean="0"/>
              <a:t>Call To Action</a:t>
            </a:r>
            <a:endParaRPr/>
          </a:p>
        </p:txBody>
      </p:sp>
      <p:sp>
        <p:nvSpPr>
          <p:cNvPr id="3" name="Content Placeholder 2"/>
          <p:cNvSpPr>
            <a:spLocks noGrp="1"/>
          </p:cNvSpPr>
          <p:nvPr>
            <p:ph idx="1"/>
          </p:nvPr>
        </p:nvSpPr>
        <p:spPr/>
        <p:txBody>
          <a:bodyPr/>
          <a:lstStyle/>
          <a:p>
            <a:r>
              <a:rPr lang="en-US" dirty="0" smtClean="0"/>
              <a:t>Enterprise Customers</a:t>
            </a:r>
          </a:p>
          <a:p>
            <a:pPr lvl="1"/>
            <a:r>
              <a:rPr lang="en-US" dirty="0" smtClean="0"/>
              <a:t>Review </a:t>
            </a:r>
            <a:r>
              <a:rPr lang="en-US" dirty="0"/>
              <a:t>your defense in depth strategy</a:t>
            </a:r>
          </a:p>
          <a:p>
            <a:pPr lvl="1"/>
            <a:r>
              <a:rPr lang="en-US" dirty="0"/>
              <a:t>Consider allow-listing applications </a:t>
            </a:r>
            <a:endParaRPr lang="en-US" dirty="0" smtClean="0"/>
          </a:p>
          <a:p>
            <a:r>
              <a:rPr lang="en-US" dirty="0" smtClean="0"/>
              <a:t>ISVs</a:t>
            </a:r>
          </a:p>
          <a:p>
            <a:pPr lvl="1"/>
            <a:r>
              <a:rPr lang="en-US" dirty="0" smtClean="0"/>
              <a:t>Leverage </a:t>
            </a:r>
            <a:r>
              <a:rPr lang="en-US" dirty="0"/>
              <a:t>this opportunity by building solutions</a:t>
            </a:r>
          </a:p>
          <a:p>
            <a:pPr lvl="1"/>
            <a:r>
              <a:rPr lang="en-US" dirty="0"/>
              <a:t>Develop solutions for enterprises as they adopt application allow-listing</a:t>
            </a:r>
          </a:p>
          <a:p>
            <a:endParaRPr lang="en-US" dirty="0"/>
          </a:p>
        </p:txBody>
      </p:sp>
    </p:spTree>
    <p:extLst>
      <p:ext uri="{BB962C8B-B14F-4D97-AF65-F5344CB8AC3E}">
        <p14:creationId xmlns:p14="http://schemas.microsoft.com/office/powerpoint/2010/main" xmlns="" val="420447384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Protecting Your Digital Assets</a:t>
            </a:r>
            <a:endParaRPr lang="en-US" dirty="0"/>
          </a:p>
        </p:txBody>
      </p:sp>
      <p:sp>
        <p:nvSpPr>
          <p:cNvPr id="3" name="Text Placeholder 2"/>
          <p:cNvSpPr>
            <a:spLocks noGrp="1"/>
          </p:cNvSpPr>
          <p:nvPr>
            <p:ph type="body" sz="quarter" idx="10"/>
          </p:nvPr>
        </p:nvSpPr>
        <p:spPr/>
        <p:txBody>
          <a:bodyPr/>
          <a:lstStyle/>
          <a:p>
            <a:r>
              <a:rPr lang="en-US" dirty="0"/>
              <a:t>Traditional ways</a:t>
            </a:r>
          </a:p>
          <a:p>
            <a:pPr lvl="1"/>
            <a:r>
              <a:rPr lang="en-US" dirty="0"/>
              <a:t>Standard user, strong authentication, …</a:t>
            </a:r>
          </a:p>
          <a:p>
            <a:pPr lvl="1"/>
            <a:r>
              <a:rPr lang="en-US" dirty="0"/>
              <a:t>Anti-virus, firewall, IDS, …</a:t>
            </a:r>
          </a:p>
          <a:p>
            <a:pPr lvl="1"/>
            <a:r>
              <a:rPr lang="en-US" dirty="0"/>
              <a:t>Data access control policies</a:t>
            </a:r>
          </a:p>
          <a:p>
            <a:pPr lvl="1"/>
            <a:r>
              <a:rPr lang="en-US" dirty="0"/>
              <a:t>Access Control Policies (ACLs)</a:t>
            </a:r>
          </a:p>
          <a:p>
            <a:pPr lvl="1"/>
            <a:r>
              <a:rPr lang="en-US" dirty="0"/>
              <a:t>DRM, encryption, …</a:t>
            </a:r>
          </a:p>
          <a:p>
            <a:r>
              <a:rPr lang="en-US" dirty="0"/>
              <a:t>However… </a:t>
            </a:r>
          </a:p>
          <a:p>
            <a:pPr lvl="1"/>
            <a:r>
              <a:rPr lang="en-US" dirty="0"/>
              <a:t>Any software running on the user’s behalf has the same access to data as the user running it</a:t>
            </a:r>
          </a:p>
          <a:p>
            <a:endParaRPr lang="en-US" dirty="0"/>
          </a:p>
          <a:p>
            <a:endParaRPr lang="en-US" dirty="0"/>
          </a:p>
        </p:txBody>
      </p:sp>
    </p:spTree>
    <p:extLst>
      <p:ext uri="{BB962C8B-B14F-4D97-AF65-F5344CB8AC3E}">
        <p14:creationId xmlns:p14="http://schemas.microsoft.com/office/powerpoint/2010/main" xmlns="" val="110615789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Application Control - Situation Today</a:t>
            </a:r>
            <a:endParaRPr lang="en-US" dirty="0"/>
          </a:p>
        </p:txBody>
      </p:sp>
      <p:sp>
        <p:nvSpPr>
          <p:cNvPr id="11" name="Content Placeholder 10"/>
          <p:cNvSpPr>
            <a:spLocks noGrp="1"/>
          </p:cNvSpPr>
          <p:nvPr>
            <p:ph sz="half" idx="1"/>
          </p:nvPr>
        </p:nvSpPr>
        <p:spPr/>
        <p:txBody>
          <a:bodyPr/>
          <a:lstStyle/>
          <a:p>
            <a:r>
              <a:rPr lang="en-US" dirty="0"/>
              <a:t>Users can install and run non-standard applications</a:t>
            </a:r>
          </a:p>
          <a:p>
            <a:pPr lvl="1"/>
            <a:r>
              <a:rPr lang="en-US" dirty="0"/>
              <a:t>Even standard users can install some types of software</a:t>
            </a:r>
          </a:p>
          <a:p>
            <a:r>
              <a:rPr lang="en-US" dirty="0"/>
              <a:t>Unauthorized applications may:</a:t>
            </a:r>
          </a:p>
          <a:p>
            <a:pPr lvl="1"/>
            <a:r>
              <a:rPr lang="en-US" dirty="0"/>
              <a:t>Introduce malware</a:t>
            </a:r>
          </a:p>
          <a:p>
            <a:pPr lvl="1"/>
            <a:r>
              <a:rPr lang="en-US" dirty="0"/>
              <a:t>Increase helpdesk calls</a:t>
            </a:r>
          </a:p>
          <a:p>
            <a:pPr lvl="1"/>
            <a:r>
              <a:rPr lang="en-US" dirty="0"/>
              <a:t>Reduce user productivity</a:t>
            </a:r>
          </a:p>
          <a:p>
            <a:pPr lvl="1"/>
            <a:r>
              <a:rPr lang="en-US" dirty="0"/>
              <a:t>Undermine compliance efforts</a:t>
            </a:r>
          </a:p>
        </p:txBody>
      </p:sp>
      <p:grpSp>
        <p:nvGrpSpPr>
          <p:cNvPr id="13" name="Group 12"/>
          <p:cNvGrpSpPr/>
          <p:nvPr/>
        </p:nvGrpSpPr>
        <p:grpSpPr>
          <a:xfrm>
            <a:off x="4916242" y="1721224"/>
            <a:ext cx="3915783" cy="3593054"/>
            <a:chOff x="1143000" y="1829694"/>
            <a:chExt cx="2438401" cy="1852899"/>
          </a:xfrm>
          <a:effectLst/>
        </p:grpSpPr>
        <p:pic>
          <p:nvPicPr>
            <p:cNvPr id="14" name="Picture 13" descr="E:\DVD_ART34\Artwork_Imagery\Shapes\Arrows\Curved\three way blue yellow green arrow.png"/>
            <p:cNvPicPr>
              <a:picLocks noChangeAspect="1" noChangeArrowheads="1"/>
            </p:cNvPicPr>
            <p:nvPr/>
          </p:nvPicPr>
          <p:blipFill>
            <a:blip r:embed="rId3" cstate="print"/>
            <a:srcRect/>
            <a:stretch>
              <a:fillRect/>
            </a:stretch>
          </p:blipFill>
          <p:spPr bwMode="auto">
            <a:xfrm rot="10800000">
              <a:off x="1752600" y="2058294"/>
              <a:ext cx="1492250" cy="1122484"/>
            </a:xfrm>
            <a:prstGeom prst="rect">
              <a:avLst/>
            </a:prstGeom>
            <a:noFill/>
          </p:spPr>
        </p:pic>
        <p:pic>
          <p:nvPicPr>
            <p:cNvPr id="15" name="Picture 10" descr="E:\DVD_ART34\Artwork_Imagery\Icons - Illustrations\_WINDOWS VISTA ICONS\Internet globe web world earth.png"/>
            <p:cNvPicPr>
              <a:picLocks noChangeAspect="1" noChangeArrowheads="1"/>
            </p:cNvPicPr>
            <p:nvPr/>
          </p:nvPicPr>
          <p:blipFill>
            <a:blip r:embed="rId4" cstate="print"/>
            <a:srcRect/>
            <a:stretch>
              <a:fillRect/>
            </a:stretch>
          </p:blipFill>
          <p:spPr bwMode="auto">
            <a:xfrm>
              <a:off x="3042920" y="2391446"/>
              <a:ext cx="515620" cy="456181"/>
            </a:xfrm>
            <a:prstGeom prst="rect">
              <a:avLst/>
            </a:prstGeom>
            <a:noFill/>
          </p:spPr>
        </p:pic>
        <p:pic>
          <p:nvPicPr>
            <p:cNvPr id="16" name="Picture 12" descr="E:\DVD_ART34\Artwork_Imagery\Icons - Illustrations\_MSN ICONS\MSN icon envelope email mail letter.png"/>
            <p:cNvPicPr>
              <a:picLocks noChangeAspect="1" noChangeArrowheads="1"/>
            </p:cNvPicPr>
            <p:nvPr/>
          </p:nvPicPr>
          <p:blipFill>
            <a:blip r:embed="rId5" cstate="print"/>
            <a:srcRect/>
            <a:stretch>
              <a:fillRect/>
            </a:stretch>
          </p:blipFill>
          <p:spPr bwMode="auto">
            <a:xfrm>
              <a:off x="3028977" y="2896494"/>
              <a:ext cx="543507" cy="786099"/>
            </a:xfrm>
            <a:prstGeom prst="rect">
              <a:avLst/>
            </a:prstGeom>
            <a:noFill/>
          </p:spPr>
        </p:pic>
        <p:pic>
          <p:nvPicPr>
            <p:cNvPr id="17" name="Picture 16" descr="E:\DVD_ART34\Artwork_Imagery\Icons - Illustrations\_MISC ICONS\computer red unhealthy virus.png"/>
            <p:cNvPicPr>
              <a:picLocks noChangeAspect="1" noChangeArrowheads="1"/>
            </p:cNvPicPr>
            <p:nvPr/>
          </p:nvPicPr>
          <p:blipFill>
            <a:blip r:embed="rId6" cstate="print"/>
            <a:srcRect/>
            <a:stretch>
              <a:fillRect/>
            </a:stretch>
          </p:blipFill>
          <p:spPr bwMode="auto">
            <a:xfrm>
              <a:off x="1143000" y="2382007"/>
              <a:ext cx="883920" cy="568598"/>
            </a:xfrm>
            <a:prstGeom prst="rect">
              <a:avLst/>
            </a:prstGeom>
            <a:noFill/>
          </p:spPr>
        </p:pic>
        <p:pic>
          <p:nvPicPr>
            <p:cNvPr id="18" name="Picture 2" descr="E:\DVD_ART34\Artwork_Imagery\Icons - Illustrations\_WINDOWS VISTA ICONS\Users man woman people persons.png"/>
            <p:cNvPicPr>
              <a:picLocks noChangeAspect="1" noChangeArrowheads="1"/>
            </p:cNvPicPr>
            <p:nvPr/>
          </p:nvPicPr>
          <p:blipFill>
            <a:blip r:embed="rId7" cstate="print"/>
            <a:srcRect/>
            <a:stretch>
              <a:fillRect/>
            </a:stretch>
          </p:blipFill>
          <p:spPr bwMode="auto">
            <a:xfrm>
              <a:off x="2209800" y="2286894"/>
              <a:ext cx="758825" cy="758825"/>
            </a:xfrm>
            <a:prstGeom prst="rect">
              <a:avLst/>
            </a:prstGeom>
            <a:noFill/>
          </p:spPr>
        </p:pic>
        <p:pic>
          <p:nvPicPr>
            <p:cNvPr id="19" name="Picture 3" descr="C:\Users\aheaton\Desktop\Artwork_Imagery\Icons - Illustrations\software boxes\software CD product package.png"/>
            <p:cNvPicPr>
              <a:picLocks noChangeAspect="1" noChangeArrowheads="1"/>
            </p:cNvPicPr>
            <p:nvPr/>
          </p:nvPicPr>
          <p:blipFill>
            <a:blip r:embed="rId8" cstate="print"/>
            <a:srcRect/>
            <a:stretch>
              <a:fillRect/>
            </a:stretch>
          </p:blipFill>
          <p:spPr bwMode="auto">
            <a:xfrm>
              <a:off x="3048000" y="1829694"/>
              <a:ext cx="533401" cy="489645"/>
            </a:xfrm>
            <a:prstGeom prst="rect">
              <a:avLst/>
            </a:prstGeom>
            <a:noFill/>
          </p:spPr>
        </p:pic>
      </p:grpSp>
    </p:spTree>
    <p:extLst>
      <p:ext uri="{BB962C8B-B14F-4D97-AF65-F5344CB8AC3E}">
        <p14:creationId xmlns:p14="http://schemas.microsoft.com/office/powerpoint/2010/main" xmlns="" val="298880871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7 </a:t>
            </a:r>
            <a:r>
              <a:rPr lang="en-US" dirty="0" err="1" smtClean="0"/>
              <a:t>AppLocker</a:t>
            </a:r>
            <a:r>
              <a:rPr lang="en-US" sz="4000" baseline="36000" dirty="0" err="1" smtClean="0"/>
              <a:t>TM</a:t>
            </a:r>
            <a:endParaRPr lang="en-US" baseline="36000" dirty="0"/>
          </a:p>
        </p:txBody>
      </p:sp>
      <p:sp>
        <p:nvSpPr>
          <p:cNvPr id="3" name="Content Placeholder 2"/>
          <p:cNvSpPr>
            <a:spLocks noGrp="1"/>
          </p:cNvSpPr>
          <p:nvPr>
            <p:ph sz="half" idx="1"/>
          </p:nvPr>
        </p:nvSpPr>
        <p:spPr/>
        <p:txBody>
          <a:bodyPr/>
          <a:lstStyle/>
          <a:p>
            <a:r>
              <a:rPr lang="en-US" dirty="0"/>
              <a:t>Eliminate unwanted/unknown applications in your network</a:t>
            </a:r>
          </a:p>
          <a:p>
            <a:r>
              <a:rPr lang="en-US" dirty="0"/>
              <a:t>Enforce application standardization within your organization</a:t>
            </a:r>
          </a:p>
          <a:p>
            <a:r>
              <a:rPr lang="en-US" dirty="0"/>
              <a:t>Easily create and manage flexible rules using Group </a:t>
            </a:r>
            <a:r>
              <a:rPr lang="en-US" dirty="0" smtClean="0"/>
              <a:t>Policy</a:t>
            </a:r>
            <a:endParaRPr lang="en-US" dirty="0"/>
          </a:p>
        </p:txBody>
      </p:sp>
      <p:grpSp>
        <p:nvGrpSpPr>
          <p:cNvPr id="15" name="Group 14"/>
          <p:cNvGrpSpPr/>
          <p:nvPr/>
        </p:nvGrpSpPr>
        <p:grpSpPr>
          <a:xfrm>
            <a:off x="5314278" y="2272553"/>
            <a:ext cx="3474720" cy="2312894"/>
            <a:chOff x="5715000" y="2286894"/>
            <a:chExt cx="2438397" cy="1295400"/>
          </a:xfrm>
        </p:grpSpPr>
        <p:pic>
          <p:nvPicPr>
            <p:cNvPr id="5" name="Picture 5" descr="E:\DVD_ART34\Logos\Microsoft Office 2007 - all products\Outlook 2007\Office Outlook 2007 Product Icon.png"/>
            <p:cNvPicPr>
              <a:picLocks noChangeAspect="1" noChangeArrowheads="1"/>
            </p:cNvPicPr>
            <p:nvPr/>
          </p:nvPicPr>
          <p:blipFill>
            <a:blip r:embed="rId3" cstate="print"/>
            <a:srcRect/>
            <a:stretch>
              <a:fillRect/>
            </a:stretch>
          </p:blipFill>
          <p:spPr bwMode="auto">
            <a:xfrm>
              <a:off x="7429021" y="2303837"/>
              <a:ext cx="489720" cy="479899"/>
            </a:xfrm>
            <a:prstGeom prst="rect">
              <a:avLst/>
            </a:prstGeom>
            <a:noFill/>
          </p:spPr>
        </p:pic>
        <p:pic>
          <p:nvPicPr>
            <p:cNvPr id="6" name="Picture 5" descr="E:\DVD_ART34\Artwork_Imagery\Icons - Illustrations\_WINDOWS VISTA ICONS\Green Check checkmark okay.png"/>
            <p:cNvPicPr>
              <a:picLocks noChangeAspect="1" noChangeArrowheads="1"/>
            </p:cNvPicPr>
            <p:nvPr/>
          </p:nvPicPr>
          <p:blipFill>
            <a:blip r:embed="rId4" cstate="print"/>
            <a:srcRect/>
            <a:stretch>
              <a:fillRect/>
            </a:stretch>
          </p:blipFill>
          <p:spPr bwMode="auto">
            <a:xfrm>
              <a:off x="7755500" y="2303837"/>
              <a:ext cx="397897" cy="413417"/>
            </a:xfrm>
            <a:prstGeom prst="rect">
              <a:avLst/>
            </a:prstGeom>
            <a:noFill/>
          </p:spPr>
        </p:pic>
        <p:pic>
          <p:nvPicPr>
            <p:cNvPr id="7" name="Picture 4" descr="E:\DVD_ART34\Logos\Microsoft Office 2007 - all products\Word 2007\Office Word 2007 Product Icon.png"/>
            <p:cNvPicPr>
              <a:picLocks noChangeAspect="1" noChangeArrowheads="1"/>
            </p:cNvPicPr>
            <p:nvPr/>
          </p:nvPicPr>
          <p:blipFill>
            <a:blip r:embed="rId5" cstate="print"/>
            <a:srcRect/>
            <a:stretch>
              <a:fillRect/>
            </a:stretch>
          </p:blipFill>
          <p:spPr bwMode="auto">
            <a:xfrm>
              <a:off x="5715000" y="2286894"/>
              <a:ext cx="492336" cy="513785"/>
            </a:xfrm>
            <a:prstGeom prst="rect">
              <a:avLst/>
            </a:prstGeom>
            <a:noFill/>
          </p:spPr>
        </p:pic>
        <p:pic>
          <p:nvPicPr>
            <p:cNvPr id="8" name="Picture 5" descr="E:\DVD_ART34\Artwork_Imagery\Icons - Illustrations\_WINDOWS VISTA ICONS\Green Check checkmark okay.png"/>
            <p:cNvPicPr>
              <a:picLocks noChangeAspect="1" noChangeArrowheads="1"/>
            </p:cNvPicPr>
            <p:nvPr/>
          </p:nvPicPr>
          <p:blipFill>
            <a:blip r:embed="rId4" cstate="print"/>
            <a:srcRect/>
            <a:stretch>
              <a:fillRect/>
            </a:stretch>
          </p:blipFill>
          <p:spPr bwMode="auto">
            <a:xfrm>
              <a:off x="6041481" y="2286894"/>
              <a:ext cx="397899" cy="413417"/>
            </a:xfrm>
            <a:prstGeom prst="rect">
              <a:avLst/>
            </a:prstGeom>
            <a:noFill/>
          </p:spPr>
        </p:pic>
        <p:pic>
          <p:nvPicPr>
            <p:cNvPr id="9" name="Picture 6" descr="Adobe%20Reader%208.png"/>
            <p:cNvPicPr>
              <a:picLocks noChangeAspect="1"/>
            </p:cNvPicPr>
            <p:nvPr/>
          </p:nvPicPr>
          <p:blipFill>
            <a:blip r:embed="rId6" cstate="print"/>
            <a:stretch>
              <a:fillRect/>
            </a:stretch>
          </p:blipFill>
          <p:spPr>
            <a:xfrm>
              <a:off x="6612821" y="2286894"/>
              <a:ext cx="489721" cy="513785"/>
            </a:xfrm>
            <a:prstGeom prst="rect">
              <a:avLst/>
            </a:prstGeom>
          </p:spPr>
        </p:pic>
        <p:pic>
          <p:nvPicPr>
            <p:cNvPr id="10" name="Picture 5" descr="E:\DVD_ART34\Artwork_Imagery\Icons - Illustrations\_WINDOWS VISTA ICONS\Green Check checkmark okay.png"/>
            <p:cNvPicPr>
              <a:picLocks noChangeAspect="1" noChangeArrowheads="1"/>
            </p:cNvPicPr>
            <p:nvPr/>
          </p:nvPicPr>
          <p:blipFill>
            <a:blip r:embed="rId4" cstate="print"/>
            <a:srcRect/>
            <a:stretch>
              <a:fillRect/>
            </a:stretch>
          </p:blipFill>
          <p:spPr bwMode="auto">
            <a:xfrm>
              <a:off x="6939302" y="2286894"/>
              <a:ext cx="397898" cy="413417"/>
            </a:xfrm>
            <a:prstGeom prst="rect">
              <a:avLst/>
            </a:prstGeom>
            <a:noFill/>
          </p:spPr>
        </p:pic>
        <p:pic>
          <p:nvPicPr>
            <p:cNvPr id="11" name="Picture 18" descr="E:\DVD_ART34\Artwork_Imagery\Icons - Illustrations\software boxes\software CD product package.png"/>
            <p:cNvPicPr>
              <a:picLocks noChangeAspect="1" noChangeArrowheads="1"/>
            </p:cNvPicPr>
            <p:nvPr/>
          </p:nvPicPr>
          <p:blipFill>
            <a:blip r:embed="rId7" cstate="print"/>
            <a:srcRect/>
            <a:stretch>
              <a:fillRect/>
            </a:stretch>
          </p:blipFill>
          <p:spPr bwMode="auto">
            <a:xfrm>
              <a:off x="7010400" y="2972694"/>
              <a:ext cx="664075" cy="609600"/>
            </a:xfrm>
            <a:prstGeom prst="rect">
              <a:avLst/>
            </a:prstGeom>
            <a:noFill/>
          </p:spPr>
        </p:pic>
        <p:pic>
          <p:nvPicPr>
            <p:cNvPr id="12" name="Picture 6" descr="E:\DVD_ART34\Artwork_Imagery\Icons - Illustrations\_WINDOWS VISTA ICONS\Delete remove.png"/>
            <p:cNvPicPr>
              <a:picLocks noChangeAspect="1" noChangeArrowheads="1"/>
            </p:cNvPicPr>
            <p:nvPr/>
          </p:nvPicPr>
          <p:blipFill>
            <a:blip r:embed="rId8" cstate="print"/>
            <a:srcRect/>
            <a:stretch>
              <a:fillRect/>
            </a:stretch>
          </p:blipFill>
          <p:spPr bwMode="auto">
            <a:xfrm>
              <a:off x="7391401" y="3048894"/>
              <a:ext cx="422379" cy="411730"/>
            </a:xfrm>
            <a:prstGeom prst="rect">
              <a:avLst/>
            </a:prstGeom>
            <a:noFill/>
          </p:spPr>
        </p:pic>
        <p:pic>
          <p:nvPicPr>
            <p:cNvPr id="13" name="Picture 12" descr="Solitaire.png"/>
            <p:cNvPicPr>
              <a:picLocks noChangeAspect="1"/>
            </p:cNvPicPr>
            <p:nvPr/>
          </p:nvPicPr>
          <p:blipFill>
            <a:blip r:embed="rId9" cstate="print"/>
            <a:stretch>
              <a:fillRect/>
            </a:stretch>
          </p:blipFill>
          <p:spPr>
            <a:xfrm>
              <a:off x="6096000" y="2972694"/>
              <a:ext cx="609600" cy="609600"/>
            </a:xfrm>
            <a:prstGeom prst="rect">
              <a:avLst/>
            </a:prstGeom>
          </p:spPr>
        </p:pic>
        <p:pic>
          <p:nvPicPr>
            <p:cNvPr id="14" name="Picture 6" descr="E:\DVD_ART34\Artwork_Imagery\Icons - Illustrations\_WINDOWS VISTA ICONS\Delete remove.png"/>
            <p:cNvPicPr>
              <a:picLocks noChangeAspect="1" noChangeArrowheads="1"/>
            </p:cNvPicPr>
            <p:nvPr/>
          </p:nvPicPr>
          <p:blipFill>
            <a:blip r:embed="rId8" cstate="print"/>
            <a:srcRect/>
            <a:stretch>
              <a:fillRect/>
            </a:stretch>
          </p:blipFill>
          <p:spPr bwMode="auto">
            <a:xfrm>
              <a:off x="6400800" y="3048894"/>
              <a:ext cx="422379" cy="411730"/>
            </a:xfrm>
            <a:prstGeom prst="rect">
              <a:avLst/>
            </a:prstGeom>
            <a:noFill/>
          </p:spPr>
        </p:pic>
      </p:grpSp>
    </p:spTree>
    <p:extLst>
      <p:ext uri="{BB962C8B-B14F-4D97-AF65-F5344CB8AC3E}">
        <p14:creationId xmlns:p14="http://schemas.microsoft.com/office/powerpoint/2010/main" xmlns="" val="228161045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Rule Structure</a:t>
            </a:r>
            <a:endParaRPr lang="en-US" dirty="0"/>
          </a:p>
        </p:txBody>
      </p:sp>
      <p:sp>
        <p:nvSpPr>
          <p:cNvPr id="3" name="Content Placeholder 2"/>
          <p:cNvSpPr>
            <a:spLocks noGrp="1"/>
          </p:cNvSpPr>
          <p:nvPr>
            <p:ph sz="half" idx="1"/>
          </p:nvPr>
        </p:nvSpPr>
        <p:spPr/>
        <p:txBody>
          <a:bodyPr/>
          <a:lstStyle/>
          <a:p>
            <a:r>
              <a:rPr lang="en-US" sz="2400" dirty="0"/>
              <a:t>Allow</a:t>
            </a:r>
          </a:p>
          <a:p>
            <a:pPr lvl="1"/>
            <a:r>
              <a:rPr lang="en-US" sz="2000" dirty="0"/>
              <a:t>Limit execution to “known good” and block everything else</a:t>
            </a:r>
          </a:p>
          <a:p>
            <a:pPr lvl="0">
              <a:defRPr/>
            </a:pPr>
            <a:r>
              <a:rPr lang="en-US" sz="2400" dirty="0"/>
              <a:t>Deny</a:t>
            </a:r>
          </a:p>
          <a:p>
            <a:pPr lvl="1">
              <a:defRPr/>
            </a:pPr>
            <a:r>
              <a:rPr lang="en-US" sz="2000" dirty="0"/>
              <a:t>Deny “known bad” and allow execution of everything else</a:t>
            </a:r>
            <a:endParaRPr lang="en-US" sz="1000" dirty="0"/>
          </a:p>
          <a:p>
            <a:pPr>
              <a:defRPr/>
            </a:pPr>
            <a:r>
              <a:rPr lang="en-US" sz="2400" dirty="0"/>
              <a:t>Exception</a:t>
            </a:r>
          </a:p>
          <a:p>
            <a:pPr lvl="1">
              <a:defRPr/>
            </a:pPr>
            <a:r>
              <a:rPr lang="en-US" sz="2000" dirty="0"/>
              <a:t>Exclude files from allow/deny rule that would normally be </a:t>
            </a:r>
            <a:r>
              <a:rPr lang="en-US" sz="2000" dirty="0" smtClean="0"/>
              <a:t>included</a:t>
            </a:r>
            <a:endParaRPr lang="en-US" sz="2000"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4986266" y="1411288"/>
            <a:ext cx="3754127" cy="3128439"/>
          </a:xfrm>
          <a:effectLst>
            <a:reflection blurRad="6350" stA="50000" endA="300" endPos="38500" dist="50800" dir="5400000" sy="-100000" algn="bl" rotWithShape="0"/>
          </a:effectLst>
        </p:spPr>
      </p:pic>
      <p:sp>
        <p:nvSpPr>
          <p:cNvPr id="8" name="Rounded Rectangle 7"/>
          <p:cNvSpPr/>
          <p:nvPr/>
        </p:nvSpPr>
        <p:spPr bwMode="auto">
          <a:xfrm>
            <a:off x="569259" y="5089705"/>
            <a:ext cx="8005483" cy="97715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i="1" dirty="0" smtClean="0">
                <a:solidFill>
                  <a:srgbClr val="FFFFFF"/>
                </a:solidFill>
                <a:effectLst>
                  <a:outerShdw blurRad="38100" dist="38100" dir="2700000" algn="tl">
                    <a:srgbClr val="000000">
                      <a:alpha val="43137"/>
                    </a:srgbClr>
                  </a:outerShdw>
                </a:effectLst>
                <a:latin typeface="Calibri" pitchFamily="34" charset="0"/>
              </a:rPr>
              <a:t>“Allow all versions greater than 12 of the Office Suite to run if it is signed by the software publisher Microsoft EXCEPT Microsoft Access.”</a:t>
            </a:r>
          </a:p>
        </p:txBody>
      </p:sp>
    </p:spTree>
    <p:extLst>
      <p:ext uri="{BB962C8B-B14F-4D97-AF65-F5344CB8AC3E}">
        <p14:creationId xmlns:p14="http://schemas.microsoft.com/office/powerpoint/2010/main" xmlns="" val="5029447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Publisher Rules</a:t>
            </a:r>
            <a:endParaRPr lang="en-US" dirty="0"/>
          </a:p>
        </p:txBody>
      </p:sp>
      <p:sp>
        <p:nvSpPr>
          <p:cNvPr id="3" name="Content Placeholder 2"/>
          <p:cNvSpPr>
            <a:spLocks noGrp="1"/>
          </p:cNvSpPr>
          <p:nvPr>
            <p:ph sz="half" idx="1"/>
          </p:nvPr>
        </p:nvSpPr>
        <p:spPr/>
        <p:txBody>
          <a:bodyPr/>
          <a:lstStyle/>
          <a:p>
            <a:r>
              <a:rPr lang="en-US" dirty="0"/>
              <a:t>Rules based upon application digital </a:t>
            </a:r>
            <a:r>
              <a:rPr lang="en-US" dirty="0" smtClean="0"/>
              <a:t>signatures</a:t>
            </a:r>
            <a:endParaRPr lang="en-US" dirty="0"/>
          </a:p>
          <a:p>
            <a:r>
              <a:rPr lang="en-US" dirty="0"/>
              <a:t>Can specify application </a:t>
            </a:r>
            <a:r>
              <a:rPr lang="en-US" dirty="0" smtClean="0"/>
              <a:t>attributes</a:t>
            </a:r>
            <a:endParaRPr lang="en-US" dirty="0"/>
          </a:p>
          <a:p>
            <a:r>
              <a:rPr lang="en-US" dirty="0"/>
              <a:t>Allow for rules that survive application </a:t>
            </a:r>
            <a:r>
              <a:rPr lang="en-US" dirty="0" smtClean="0"/>
              <a:t>updates</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5050814" y="1411288"/>
            <a:ext cx="3715399" cy="3096166"/>
          </a:xfrm>
          <a:effectLst>
            <a:reflection blurRad="6350" stA="50000" endA="300" endPos="38500" dist="50800" dir="5400000" sy="-100000" algn="bl" rotWithShape="0"/>
          </a:effectLst>
        </p:spPr>
      </p:pic>
      <p:sp>
        <p:nvSpPr>
          <p:cNvPr id="6" name="Rounded Rectangle 5"/>
          <p:cNvSpPr/>
          <p:nvPr/>
        </p:nvSpPr>
        <p:spPr bwMode="auto">
          <a:xfrm>
            <a:off x="569259" y="5103607"/>
            <a:ext cx="8005483" cy="97715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i="1" dirty="0" smtClean="0">
                <a:solidFill>
                  <a:srgbClr val="FFFFFF"/>
                </a:solidFill>
                <a:effectLst>
                  <a:outerShdw blurRad="38100" dist="38100" dir="2700000" algn="tl">
                    <a:srgbClr val="000000">
                      <a:alpha val="43137"/>
                    </a:srgbClr>
                  </a:outerShdw>
                </a:effectLst>
                <a:latin typeface="Calibri" pitchFamily="34" charset="0"/>
              </a:rPr>
              <a:t>“Allow all versions greater than 12 of the Office Suite to run if it is signed by the software publisher Microsoft.”</a:t>
            </a:r>
          </a:p>
        </p:txBody>
      </p:sp>
    </p:spTree>
    <p:extLst>
      <p:ext uri="{BB962C8B-B14F-4D97-AF65-F5344CB8AC3E}">
        <p14:creationId xmlns:p14="http://schemas.microsoft.com/office/powerpoint/2010/main" xmlns="" val="1412272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Targeting</a:t>
            </a:r>
            <a:endParaRPr lang="en-US" dirty="0"/>
          </a:p>
        </p:txBody>
      </p:sp>
      <p:sp>
        <p:nvSpPr>
          <p:cNvPr id="3" name="Content Placeholder 2"/>
          <p:cNvSpPr>
            <a:spLocks noGrp="1"/>
          </p:cNvSpPr>
          <p:nvPr>
            <p:ph sz="half" idx="1"/>
          </p:nvPr>
        </p:nvSpPr>
        <p:spPr/>
        <p:txBody>
          <a:bodyPr/>
          <a:lstStyle/>
          <a:p>
            <a:r>
              <a:rPr lang="en-US" dirty="0"/>
              <a:t>Rules can be associated with any user or </a:t>
            </a:r>
            <a:r>
              <a:rPr lang="en-US" dirty="0" smtClean="0"/>
              <a:t>group</a:t>
            </a:r>
            <a:endParaRPr lang="en-US" dirty="0"/>
          </a:p>
          <a:p>
            <a:r>
              <a:rPr lang="en-US" dirty="0"/>
              <a:t>Provides granular control of specific </a:t>
            </a:r>
            <a:r>
              <a:rPr lang="en-US" dirty="0" smtClean="0"/>
              <a:t>applications</a:t>
            </a:r>
            <a:endParaRPr lang="en-US" dirty="0"/>
          </a:p>
          <a:p>
            <a:r>
              <a:rPr lang="en-US" dirty="0"/>
              <a:t>Supports compliance by enforcing who can run specific applications</a:t>
            </a:r>
          </a:p>
          <a:p>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4910961" y="1411288"/>
            <a:ext cx="3716655" cy="3097214"/>
          </a:xfrm>
          <a:effectLst>
            <a:reflection blurRad="6350" stA="50000" endA="300" endPos="38500" dist="50800" dir="5400000" sy="-100000" algn="bl" rotWithShape="0"/>
          </a:effectLst>
        </p:spPr>
      </p:pic>
      <p:sp>
        <p:nvSpPr>
          <p:cNvPr id="5" name="Rounded Rectangle 4"/>
          <p:cNvSpPr/>
          <p:nvPr/>
        </p:nvSpPr>
        <p:spPr bwMode="auto">
          <a:xfrm>
            <a:off x="663388" y="5103268"/>
            <a:ext cx="8005483" cy="97715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i="1" dirty="0" smtClean="0">
                <a:solidFill>
                  <a:srgbClr val="FFFFFF"/>
                </a:solidFill>
                <a:effectLst>
                  <a:outerShdw blurRad="38100" dist="38100" dir="2700000" algn="tl">
                    <a:srgbClr val="000000">
                      <a:alpha val="43137"/>
                    </a:srgbClr>
                  </a:outerShdw>
                </a:effectLst>
                <a:latin typeface="Calibri" pitchFamily="34" charset="0"/>
              </a:rPr>
              <a:t>“Allow users in the Finance Department to run…”</a:t>
            </a:r>
          </a:p>
        </p:txBody>
      </p:sp>
    </p:spTree>
    <p:extLst>
      <p:ext uri="{BB962C8B-B14F-4D97-AF65-F5344CB8AC3E}">
        <p14:creationId xmlns:p14="http://schemas.microsoft.com/office/powerpoint/2010/main" xmlns="" val="18671650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Multiple Rule Sets</a:t>
            </a:r>
            <a:endParaRPr lang="en-US" dirty="0"/>
          </a:p>
        </p:txBody>
      </p:sp>
      <p:sp>
        <p:nvSpPr>
          <p:cNvPr id="3" name="Content Placeholder 2"/>
          <p:cNvSpPr>
            <a:spLocks noGrp="1"/>
          </p:cNvSpPr>
          <p:nvPr>
            <p:ph sz="half" idx="1"/>
          </p:nvPr>
        </p:nvSpPr>
        <p:spPr>
          <a:xfrm>
            <a:off x="381000" y="1411553"/>
            <a:ext cx="4621306" cy="2129814"/>
          </a:xfrm>
        </p:spPr>
        <p:txBody>
          <a:bodyPr/>
          <a:lstStyle/>
          <a:p>
            <a:r>
              <a:rPr lang="en-US" sz="2400" dirty="0"/>
              <a:t>Rule Types</a:t>
            </a:r>
          </a:p>
          <a:p>
            <a:pPr lvl="1"/>
            <a:r>
              <a:rPr lang="en-US" sz="2000" dirty="0"/>
              <a:t>Executable</a:t>
            </a:r>
            <a:endParaRPr lang="en-US" sz="1600" dirty="0"/>
          </a:p>
          <a:p>
            <a:pPr lvl="1">
              <a:defRPr/>
            </a:pPr>
            <a:r>
              <a:rPr lang="en-US" sz="2000" dirty="0"/>
              <a:t>Installer</a:t>
            </a:r>
            <a:endParaRPr lang="en-US" sz="600" dirty="0"/>
          </a:p>
          <a:p>
            <a:pPr lvl="1">
              <a:defRPr/>
            </a:pPr>
            <a:r>
              <a:rPr lang="en-US" sz="2000" dirty="0"/>
              <a:t>Script</a:t>
            </a:r>
          </a:p>
          <a:p>
            <a:pPr lvl="1">
              <a:defRPr/>
            </a:pPr>
            <a:r>
              <a:rPr lang="en-US" sz="2000" dirty="0"/>
              <a:t>DLL</a:t>
            </a:r>
            <a:br>
              <a:rPr lang="en-US" sz="2000" dirty="0"/>
            </a:br>
            <a:r>
              <a:rPr lang="en-US" sz="1000" dirty="0"/>
              <a:t> </a:t>
            </a:r>
            <a:endParaRPr lang="en-US" sz="2000" dirty="0"/>
          </a:p>
          <a:p>
            <a:pPr>
              <a:defRPr/>
            </a:pPr>
            <a:r>
              <a:rPr lang="en-US" sz="2400" dirty="0"/>
              <a:t>Allows construction of rules beyond executable only solutions</a:t>
            </a:r>
            <a:br>
              <a:rPr lang="en-US" sz="2400" dirty="0"/>
            </a:br>
            <a:r>
              <a:rPr lang="en-US" sz="1000" dirty="0"/>
              <a:t> </a:t>
            </a:r>
            <a:endParaRPr lang="en-US" sz="2400" dirty="0"/>
          </a:p>
          <a:p>
            <a:pPr>
              <a:defRPr/>
            </a:pPr>
            <a:r>
              <a:rPr lang="en-US" sz="2400" dirty="0"/>
              <a:t>Provides greater flexibility and enhanced </a:t>
            </a:r>
            <a:r>
              <a:rPr lang="en-US" sz="2400" dirty="0" smtClean="0"/>
              <a:t>protection</a:t>
            </a:r>
            <a:endParaRPr lang="en-US" sz="2400"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5043664" y="1411288"/>
            <a:ext cx="3954160" cy="2827225"/>
          </a:xfrm>
          <a:effectLst>
            <a:reflection blurRad="6350" stA="50000" endA="300" endPos="38500" dist="50800" dir="5400000" sy="-100000" algn="bl" rotWithShape="0"/>
          </a:effectLst>
        </p:spPr>
      </p:pic>
      <p:sp>
        <p:nvSpPr>
          <p:cNvPr id="5" name="Rounded Rectangle 4"/>
          <p:cNvSpPr/>
          <p:nvPr/>
        </p:nvSpPr>
        <p:spPr bwMode="auto">
          <a:xfrm>
            <a:off x="569259" y="5109310"/>
            <a:ext cx="8005483" cy="977153"/>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i="1" dirty="0" smtClean="0">
                <a:solidFill>
                  <a:srgbClr val="FFFFFF"/>
                </a:solidFill>
                <a:effectLst>
                  <a:outerShdw blurRad="38100" dist="38100" dir="2700000" algn="tl">
                    <a:srgbClr val="000000">
                      <a:alpha val="43137"/>
                    </a:srgbClr>
                  </a:outerShdw>
                </a:effectLst>
                <a:latin typeface="Calibri" pitchFamily="34" charset="0"/>
              </a:rPr>
              <a:t>“Allow users to install updates for Office as long as it is </a:t>
            </a:r>
            <a:br>
              <a:rPr lang="en-US" sz="2000" i="1" dirty="0" smtClean="0">
                <a:solidFill>
                  <a:srgbClr val="FFFFFF"/>
                </a:solidFill>
                <a:effectLst>
                  <a:outerShdw blurRad="38100" dist="38100" dir="2700000" algn="tl">
                    <a:srgbClr val="000000">
                      <a:alpha val="43137"/>
                    </a:srgbClr>
                  </a:outerShdw>
                </a:effectLst>
                <a:latin typeface="Calibri" pitchFamily="34" charset="0"/>
              </a:rPr>
            </a:br>
            <a:r>
              <a:rPr lang="en-US" sz="2000" i="1" dirty="0" smtClean="0">
                <a:solidFill>
                  <a:srgbClr val="FFFFFF"/>
                </a:solidFill>
                <a:effectLst>
                  <a:outerShdw blurRad="38100" dist="38100" dir="2700000" algn="tl">
                    <a:srgbClr val="000000">
                      <a:alpha val="43137"/>
                    </a:srgbClr>
                  </a:outerShdw>
                </a:effectLst>
                <a:latin typeface="Calibri" pitchFamily="34" charset="0"/>
              </a:rPr>
              <a:t>signed by Microsoft and is for version 12.*”</a:t>
            </a:r>
          </a:p>
        </p:txBody>
      </p:sp>
    </p:spTree>
    <p:extLst>
      <p:ext uri="{BB962C8B-B14F-4D97-AF65-F5344CB8AC3E}">
        <p14:creationId xmlns:p14="http://schemas.microsoft.com/office/powerpoint/2010/main" xmlns="" val="18084102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TechEd09_Europe_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2009-09-24T15:31:07Z</outs:dateTime>
      <outs:isPinned>true</outs:isPinned>
    </outs:relatedDate>
    <outs:relatedDate>
      <outs:type>2</outs:type>
      <outs:displayName>Created</outs:displayName>
      <outs:dateTime>2009-09-22T22:29:55Z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Paul Cooke</outs:displayName>
          <outs:accountName/>
        </outs:relatedPerson>
      </outs:people>
      <outs:source>0</outs:source>
      <outs:isPinned>true</outs:isPinned>
    </outs:relatedPeopleItem>
    <outs:relatedPeopleItem>
      <outs:category>Last modified by</outs:category>
      <outs:people>
        <outs:relatedPerson>
          <outs:displayName>Paul Cooke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88017455-0036-41A2-8E22-B7E96056A8B4}">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TechEd09_Europe_Template</Template>
  <TotalTime>332</TotalTime>
  <Words>807</Words>
  <Application>Microsoft Office PowerPoint</Application>
  <PresentationFormat>On-screen Show (4:3)</PresentationFormat>
  <Paragraphs>155</Paragraphs>
  <Slides>24</Slides>
  <Notes>23</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TechEd09_Europe_Template</vt:lpstr>
      <vt:lpstr>TechEd09_Europe template</vt:lpstr>
      <vt:lpstr>Slide 1</vt:lpstr>
      <vt:lpstr>Windows 7 AppLocker: Configuration and Deployment</vt:lpstr>
      <vt:lpstr>Protecting Your Digital Assets</vt:lpstr>
      <vt:lpstr>Application Control - Situation Today</vt:lpstr>
      <vt:lpstr>Windows 7 AppLockerTM</vt:lpstr>
      <vt:lpstr>Simple Rule Structure</vt:lpstr>
      <vt:lpstr>Publisher Rules</vt:lpstr>
      <vt:lpstr>Rule Targeting</vt:lpstr>
      <vt:lpstr>Multiple Rule Sets</vt:lpstr>
      <vt:lpstr>Rule Creation Wizards</vt:lpstr>
      <vt:lpstr>Audit Only Mode</vt:lpstr>
      <vt:lpstr>PowerShell Cmdlets</vt:lpstr>
      <vt:lpstr>PowerShell Example Scenario</vt:lpstr>
      <vt:lpstr>Custom Error Messages</vt:lpstr>
      <vt:lpstr>Architectural Overview</vt:lpstr>
      <vt:lpstr>AppLocker</vt:lpstr>
      <vt:lpstr>Deployment Best Practices</vt:lpstr>
      <vt:lpstr>Key Takeaways</vt:lpstr>
      <vt:lpstr>Call To Action</vt:lpstr>
      <vt:lpstr>Call To Action</vt:lpstr>
      <vt:lpstr>Slide 21</vt:lpstr>
      <vt:lpstr>Resources</vt:lpstr>
      <vt:lpstr>Slide 23</vt:lpstr>
      <vt:lpstr>Slide 24</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Paul Cooke</dc:creator>
  <dc:description>Tech·Ed Europe 2009</dc:description>
  <cp:lastModifiedBy>cn_user</cp:lastModifiedBy>
  <cp:revision>31</cp:revision>
  <dcterms:created xsi:type="dcterms:W3CDTF">2009-09-22T22:29:55Z</dcterms:created>
  <dcterms:modified xsi:type="dcterms:W3CDTF">2009-11-09T08:19:56Z</dcterms:modified>
</cp:coreProperties>
</file>