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04" r:id="rId2"/>
    <p:sldMasterId id="2147483707" r:id="rId3"/>
  </p:sldMasterIdLst>
  <p:notesMasterIdLst>
    <p:notesMasterId r:id="rId85"/>
  </p:notesMasterIdLst>
  <p:handoutMasterIdLst>
    <p:handoutMasterId r:id="rId86"/>
  </p:handoutMasterIdLst>
  <p:sldIdLst>
    <p:sldId id="256" r:id="rId4"/>
    <p:sldId id="285" r:id="rId5"/>
    <p:sldId id="284" r:id="rId6"/>
    <p:sldId id="393" r:id="rId7"/>
    <p:sldId id="377" r:id="rId8"/>
    <p:sldId id="331" r:id="rId9"/>
    <p:sldId id="306" r:id="rId10"/>
    <p:sldId id="394" r:id="rId11"/>
    <p:sldId id="340" r:id="rId12"/>
    <p:sldId id="339" r:id="rId13"/>
    <p:sldId id="369" r:id="rId14"/>
    <p:sldId id="360" r:id="rId15"/>
    <p:sldId id="391" r:id="rId16"/>
    <p:sldId id="390" r:id="rId17"/>
    <p:sldId id="395" r:id="rId18"/>
    <p:sldId id="357" r:id="rId19"/>
    <p:sldId id="342" r:id="rId20"/>
    <p:sldId id="371" r:id="rId21"/>
    <p:sldId id="372" r:id="rId22"/>
    <p:sldId id="373" r:id="rId23"/>
    <p:sldId id="374" r:id="rId24"/>
    <p:sldId id="361" r:id="rId25"/>
    <p:sldId id="403" r:id="rId26"/>
    <p:sldId id="404" r:id="rId27"/>
    <p:sldId id="405" r:id="rId28"/>
    <p:sldId id="406" r:id="rId29"/>
    <p:sldId id="407" r:id="rId30"/>
    <p:sldId id="408" r:id="rId31"/>
    <p:sldId id="409" r:id="rId32"/>
    <p:sldId id="345" r:id="rId33"/>
    <p:sldId id="343" r:id="rId34"/>
    <p:sldId id="347" r:id="rId35"/>
    <p:sldId id="335" r:id="rId36"/>
    <p:sldId id="336" r:id="rId37"/>
    <p:sldId id="337" r:id="rId38"/>
    <p:sldId id="399" r:id="rId39"/>
    <p:sldId id="289" r:id="rId40"/>
    <p:sldId id="292" r:id="rId41"/>
    <p:sldId id="293" r:id="rId42"/>
    <p:sldId id="385" r:id="rId43"/>
    <p:sldId id="386" r:id="rId44"/>
    <p:sldId id="344" r:id="rId45"/>
    <p:sldId id="396" r:id="rId46"/>
    <p:sldId id="379" r:id="rId47"/>
    <p:sldId id="382" r:id="rId48"/>
    <p:sldId id="381" r:id="rId49"/>
    <p:sldId id="380" r:id="rId50"/>
    <p:sldId id="383" r:id="rId51"/>
    <p:sldId id="311" r:id="rId52"/>
    <p:sldId id="400" r:id="rId53"/>
    <p:sldId id="397" r:id="rId54"/>
    <p:sldId id="348" r:id="rId55"/>
    <p:sldId id="312" r:id="rId56"/>
    <p:sldId id="333" r:id="rId57"/>
    <p:sldId id="398" r:id="rId58"/>
    <p:sldId id="349" r:id="rId59"/>
    <p:sldId id="313" r:id="rId60"/>
    <p:sldId id="314" r:id="rId61"/>
    <p:sldId id="315" r:id="rId62"/>
    <p:sldId id="316" r:id="rId63"/>
    <p:sldId id="317" r:id="rId64"/>
    <p:sldId id="318" r:id="rId65"/>
    <p:sldId id="319" r:id="rId66"/>
    <p:sldId id="321" r:id="rId67"/>
    <p:sldId id="322" r:id="rId68"/>
    <p:sldId id="328" r:id="rId69"/>
    <p:sldId id="325" r:id="rId70"/>
    <p:sldId id="288" r:id="rId71"/>
    <p:sldId id="264" r:id="rId72"/>
    <p:sldId id="326" r:id="rId73"/>
    <p:sldId id="327" r:id="rId74"/>
    <p:sldId id="387" r:id="rId75"/>
    <p:sldId id="388" r:id="rId76"/>
    <p:sldId id="350" r:id="rId77"/>
    <p:sldId id="274" r:id="rId78"/>
    <p:sldId id="358" r:id="rId79"/>
    <p:sldId id="359" r:id="rId80"/>
    <p:sldId id="282" r:id="rId81"/>
    <p:sldId id="401" r:id="rId82"/>
    <p:sldId id="402" r:id="rId83"/>
    <p:sldId id="280" r:id="rId84"/>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51" autoAdjust="0"/>
    <p:restoredTop sz="84667" autoAdjust="0"/>
  </p:normalViewPr>
  <p:slideViewPr>
    <p:cSldViewPr snapToGrid="0">
      <p:cViewPr>
        <p:scale>
          <a:sx n="70" d="100"/>
          <a:sy n="70" d="100"/>
        </p:scale>
        <p:origin x="-1770" y="-1080"/>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30" d="100"/>
        <a:sy n="30" d="100"/>
      </p:scale>
      <p:origin x="0" y="0"/>
    </p:cViewPr>
  </p:sorterViewPr>
  <p:notesViewPr>
    <p:cSldViewPr snapToGrid="0" showGuides="1">
      <p:cViewPr varScale="1">
        <p:scale>
          <a:sx n="64" d="100"/>
          <a:sy n="64" d="100"/>
        </p:scale>
        <p:origin x="-286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commentAuthors" Target="commentAuthor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s>
</file>

<file path=ppt/diagrams/_rels/data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png"/><Relationship Id="rId4" Type="http://schemas.openxmlformats.org/officeDocument/2006/relationships/image" Target="../media/image38.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0E6F51-437A-4C8C-A642-B2AB5910CF04}" type="doc">
      <dgm:prSet loTypeId="urn:microsoft.com/office/officeart/2005/8/layout/hList7#1" loCatId="list" qsTypeId="urn:microsoft.com/office/officeart/2005/8/quickstyle/simple1" qsCatId="simple" csTypeId="urn:microsoft.com/office/officeart/2005/8/colors/colorful2" csCatId="colorful" phldr="1"/>
      <dgm:spPr/>
    </dgm:pt>
    <dgm:pt modelId="{53A30E89-6963-4E2D-B96A-6EC7D54E4D4D}">
      <dgm:prSet phldrT="[Text]"/>
      <dgm:spPr/>
      <dgm:t>
        <a:bodyPr/>
        <a:lstStyle/>
        <a:p>
          <a:r>
            <a:rPr lang="en-GB" dirty="0" smtClean="0"/>
            <a:t>Idle Power Management</a:t>
          </a:r>
          <a:endParaRPr lang="en-GB" dirty="0"/>
        </a:p>
      </dgm:t>
    </dgm:pt>
    <dgm:pt modelId="{6AFD3E24-D1BA-4403-9B7A-E50F62DBF365}" type="parTrans" cxnId="{96A46E93-CD9C-48BA-87CC-E2A5795D5B1C}">
      <dgm:prSet/>
      <dgm:spPr/>
      <dgm:t>
        <a:bodyPr/>
        <a:lstStyle/>
        <a:p>
          <a:endParaRPr lang="en-GB"/>
        </a:p>
      </dgm:t>
    </dgm:pt>
    <dgm:pt modelId="{7294077D-95B1-40A8-8CE4-9D0FEB2813EC}" type="sibTrans" cxnId="{96A46E93-CD9C-48BA-87CC-E2A5795D5B1C}">
      <dgm:prSet/>
      <dgm:spPr/>
      <dgm:t>
        <a:bodyPr/>
        <a:lstStyle/>
        <a:p>
          <a:endParaRPr lang="en-GB"/>
        </a:p>
      </dgm:t>
    </dgm:pt>
    <dgm:pt modelId="{54317867-ADC2-4CE7-A95B-157FE57B7476}">
      <dgm:prSet phldrT="[Text]"/>
      <dgm:spPr/>
      <dgm:t>
        <a:bodyPr/>
        <a:lstStyle/>
        <a:p>
          <a:r>
            <a:rPr lang="en-GB" dirty="0" smtClean="0"/>
            <a:t>Active Power Management</a:t>
          </a:r>
          <a:endParaRPr lang="en-GB" dirty="0"/>
        </a:p>
      </dgm:t>
    </dgm:pt>
    <dgm:pt modelId="{E5E05D1D-A776-4848-AAA9-CF74572F0C3A}" type="parTrans" cxnId="{00F85FB8-0709-4B7B-B894-41D51FAE669F}">
      <dgm:prSet/>
      <dgm:spPr/>
      <dgm:t>
        <a:bodyPr/>
        <a:lstStyle/>
        <a:p>
          <a:endParaRPr lang="en-GB"/>
        </a:p>
      </dgm:t>
    </dgm:pt>
    <dgm:pt modelId="{648CAE7F-A97A-4A98-92F4-67BEFE972B72}" type="sibTrans" cxnId="{00F85FB8-0709-4B7B-B894-41D51FAE669F}">
      <dgm:prSet/>
      <dgm:spPr/>
      <dgm:t>
        <a:bodyPr/>
        <a:lstStyle/>
        <a:p>
          <a:endParaRPr lang="en-GB"/>
        </a:p>
      </dgm:t>
    </dgm:pt>
    <dgm:pt modelId="{E52EB6AE-068D-43A5-AD59-D5BCB55CA710}">
      <dgm:prSet phldrT="[Text]"/>
      <dgm:spPr/>
      <dgm:t>
        <a:bodyPr/>
        <a:lstStyle/>
        <a:p>
          <a:r>
            <a:rPr lang="en-GB" dirty="0" smtClean="0"/>
            <a:t>New Self Diagnostics</a:t>
          </a:r>
          <a:endParaRPr lang="en-GB" dirty="0"/>
        </a:p>
      </dgm:t>
    </dgm:pt>
    <dgm:pt modelId="{A06D7596-887E-4E1B-81C5-A2961641A5B0}" type="parTrans" cxnId="{B139C1C7-7829-44C3-8082-C089682FBBDD}">
      <dgm:prSet/>
      <dgm:spPr/>
      <dgm:t>
        <a:bodyPr/>
        <a:lstStyle/>
        <a:p>
          <a:endParaRPr lang="en-GB"/>
        </a:p>
      </dgm:t>
    </dgm:pt>
    <dgm:pt modelId="{6B09D513-9D61-42C1-8A73-1AF072A02B00}" type="sibTrans" cxnId="{B139C1C7-7829-44C3-8082-C089682FBBDD}">
      <dgm:prSet/>
      <dgm:spPr/>
      <dgm:t>
        <a:bodyPr/>
        <a:lstStyle/>
        <a:p>
          <a:endParaRPr lang="en-GB"/>
        </a:p>
      </dgm:t>
    </dgm:pt>
    <dgm:pt modelId="{86602831-FF3C-4280-BEE8-236DCB470864}">
      <dgm:prSet phldrT="[Text]"/>
      <dgm:spPr/>
      <dgm:t>
        <a:bodyPr/>
        <a:lstStyle/>
        <a:p>
          <a:r>
            <a:rPr lang="en-GB" dirty="0" smtClean="0"/>
            <a:t>Improved Local &amp; Remote Management</a:t>
          </a:r>
          <a:endParaRPr lang="en-GB" dirty="0"/>
        </a:p>
      </dgm:t>
    </dgm:pt>
    <dgm:pt modelId="{14FDDD60-B2D5-4936-B97C-86662A06D2A3}" type="parTrans" cxnId="{BC1520E4-FD7B-44F8-B4CE-EA7482E558D5}">
      <dgm:prSet/>
      <dgm:spPr/>
      <dgm:t>
        <a:bodyPr/>
        <a:lstStyle/>
        <a:p>
          <a:endParaRPr lang="en-GB"/>
        </a:p>
      </dgm:t>
    </dgm:pt>
    <dgm:pt modelId="{2AF08CB2-DA12-43FF-8B58-4DC146ED6FEC}" type="sibTrans" cxnId="{BC1520E4-FD7B-44F8-B4CE-EA7482E558D5}">
      <dgm:prSet/>
      <dgm:spPr/>
      <dgm:t>
        <a:bodyPr/>
        <a:lstStyle/>
        <a:p>
          <a:endParaRPr lang="en-GB"/>
        </a:p>
      </dgm:t>
    </dgm:pt>
    <dgm:pt modelId="{AE518BA1-E026-494F-8A5A-D2412A5E946E}" type="pres">
      <dgm:prSet presAssocID="{3B0E6F51-437A-4C8C-A642-B2AB5910CF04}" presName="Name0" presStyleCnt="0">
        <dgm:presLayoutVars>
          <dgm:dir/>
          <dgm:resizeHandles val="exact"/>
        </dgm:presLayoutVars>
      </dgm:prSet>
      <dgm:spPr/>
    </dgm:pt>
    <dgm:pt modelId="{38A6F2F0-AA28-4203-BB27-17A0683868EB}" type="pres">
      <dgm:prSet presAssocID="{3B0E6F51-437A-4C8C-A642-B2AB5910CF04}" presName="fgShape" presStyleLbl="fgShp" presStyleIdx="0" presStyleCnt="1"/>
      <dgm:spPr>
        <a:solidFill>
          <a:schemeClr val="accent2">
            <a:lumMod val="75000"/>
          </a:schemeClr>
        </a:solidFill>
      </dgm:spPr>
    </dgm:pt>
    <dgm:pt modelId="{17B3AFA9-A369-4BEE-82AB-E6F62DCCBD98}" type="pres">
      <dgm:prSet presAssocID="{3B0E6F51-437A-4C8C-A642-B2AB5910CF04}" presName="linComp" presStyleCnt="0"/>
      <dgm:spPr/>
    </dgm:pt>
    <dgm:pt modelId="{E0B31938-C42B-48E4-B178-6A03E6B8DA32}" type="pres">
      <dgm:prSet presAssocID="{53A30E89-6963-4E2D-B96A-6EC7D54E4D4D}" presName="compNode" presStyleCnt="0"/>
      <dgm:spPr/>
    </dgm:pt>
    <dgm:pt modelId="{FFD03874-C457-4ABE-A9A9-D4B6EFD69EDE}" type="pres">
      <dgm:prSet presAssocID="{53A30E89-6963-4E2D-B96A-6EC7D54E4D4D}" presName="bkgdShape" presStyleLbl="node1" presStyleIdx="0" presStyleCnt="4"/>
      <dgm:spPr/>
      <dgm:t>
        <a:bodyPr/>
        <a:lstStyle/>
        <a:p>
          <a:endParaRPr lang="en-GB"/>
        </a:p>
      </dgm:t>
    </dgm:pt>
    <dgm:pt modelId="{DE38CAE4-FB72-4BF2-8B93-92310116C32C}" type="pres">
      <dgm:prSet presAssocID="{53A30E89-6963-4E2D-B96A-6EC7D54E4D4D}" presName="nodeTx" presStyleLbl="node1" presStyleIdx="0" presStyleCnt="4">
        <dgm:presLayoutVars>
          <dgm:bulletEnabled val="1"/>
        </dgm:presLayoutVars>
      </dgm:prSet>
      <dgm:spPr/>
      <dgm:t>
        <a:bodyPr/>
        <a:lstStyle/>
        <a:p>
          <a:endParaRPr lang="en-GB"/>
        </a:p>
      </dgm:t>
    </dgm:pt>
    <dgm:pt modelId="{8478D49C-9D18-4BE8-94D8-532818A57F84}" type="pres">
      <dgm:prSet presAssocID="{53A30E89-6963-4E2D-B96A-6EC7D54E4D4D}" presName="invisiNode" presStyleLbl="node1" presStyleIdx="0" presStyleCnt="4"/>
      <dgm:spPr/>
    </dgm:pt>
    <dgm:pt modelId="{520B3C4C-3D3E-4150-93E8-92253CA6B2C5}" type="pres">
      <dgm:prSet presAssocID="{53A30E89-6963-4E2D-B96A-6EC7D54E4D4D}" presName="imagNode" presStyleLbl="fgImgPlace1" presStyleIdx="0" presStyleCnt="4"/>
      <dgm:spPr>
        <a:blipFill rotWithShape="0">
          <a:blip xmlns:r="http://schemas.openxmlformats.org/officeDocument/2006/relationships" r:embed="rId1"/>
          <a:stretch>
            <a:fillRect/>
          </a:stretch>
        </a:blipFill>
      </dgm:spPr>
    </dgm:pt>
    <dgm:pt modelId="{F33F563E-FA94-4814-8765-6499C34BFC1D}" type="pres">
      <dgm:prSet presAssocID="{7294077D-95B1-40A8-8CE4-9D0FEB2813EC}" presName="sibTrans" presStyleLbl="sibTrans2D1" presStyleIdx="0" presStyleCnt="0"/>
      <dgm:spPr/>
      <dgm:t>
        <a:bodyPr/>
        <a:lstStyle/>
        <a:p>
          <a:endParaRPr lang="en-GB"/>
        </a:p>
      </dgm:t>
    </dgm:pt>
    <dgm:pt modelId="{90979273-F4B7-420D-A06E-1AE8F65F4F17}" type="pres">
      <dgm:prSet presAssocID="{54317867-ADC2-4CE7-A95B-157FE57B7476}" presName="compNode" presStyleCnt="0"/>
      <dgm:spPr/>
    </dgm:pt>
    <dgm:pt modelId="{6E487E13-4F8F-44D5-85CA-E0C3E1F01DBA}" type="pres">
      <dgm:prSet presAssocID="{54317867-ADC2-4CE7-A95B-157FE57B7476}" presName="bkgdShape" presStyleLbl="node1" presStyleIdx="1" presStyleCnt="4"/>
      <dgm:spPr/>
      <dgm:t>
        <a:bodyPr/>
        <a:lstStyle/>
        <a:p>
          <a:endParaRPr lang="en-GB"/>
        </a:p>
      </dgm:t>
    </dgm:pt>
    <dgm:pt modelId="{7A6BBD07-C0C4-4015-8F0B-0BB8E4708E4A}" type="pres">
      <dgm:prSet presAssocID="{54317867-ADC2-4CE7-A95B-157FE57B7476}" presName="nodeTx" presStyleLbl="node1" presStyleIdx="1" presStyleCnt="4">
        <dgm:presLayoutVars>
          <dgm:bulletEnabled val="1"/>
        </dgm:presLayoutVars>
      </dgm:prSet>
      <dgm:spPr/>
      <dgm:t>
        <a:bodyPr/>
        <a:lstStyle/>
        <a:p>
          <a:endParaRPr lang="en-GB"/>
        </a:p>
      </dgm:t>
    </dgm:pt>
    <dgm:pt modelId="{9755172A-44A3-49D8-A41D-FAB48F87EFDF}" type="pres">
      <dgm:prSet presAssocID="{54317867-ADC2-4CE7-A95B-157FE57B7476}" presName="invisiNode" presStyleLbl="node1" presStyleIdx="1" presStyleCnt="4"/>
      <dgm:spPr/>
    </dgm:pt>
    <dgm:pt modelId="{56D9973A-2D73-4A5B-A086-74E84174CE95}" type="pres">
      <dgm:prSet presAssocID="{54317867-ADC2-4CE7-A95B-157FE57B7476}" presName="imagNode" presStyleLbl="fgImgPlace1" presStyleIdx="1" presStyleCnt="4"/>
      <dgm:spPr>
        <a:blipFill rotWithShape="0">
          <a:blip xmlns:r="http://schemas.openxmlformats.org/officeDocument/2006/relationships" r:embed="rId2"/>
          <a:stretch>
            <a:fillRect/>
          </a:stretch>
        </a:blipFill>
      </dgm:spPr>
    </dgm:pt>
    <dgm:pt modelId="{8E1C72ED-8509-4193-B8F6-618853231144}" type="pres">
      <dgm:prSet presAssocID="{648CAE7F-A97A-4A98-92F4-67BEFE972B72}" presName="sibTrans" presStyleLbl="sibTrans2D1" presStyleIdx="0" presStyleCnt="0"/>
      <dgm:spPr/>
      <dgm:t>
        <a:bodyPr/>
        <a:lstStyle/>
        <a:p>
          <a:endParaRPr lang="en-GB"/>
        </a:p>
      </dgm:t>
    </dgm:pt>
    <dgm:pt modelId="{373072AF-A0A1-450F-AEEC-F5E5B6AE4E4E}" type="pres">
      <dgm:prSet presAssocID="{E52EB6AE-068D-43A5-AD59-D5BCB55CA710}" presName="compNode" presStyleCnt="0"/>
      <dgm:spPr/>
    </dgm:pt>
    <dgm:pt modelId="{D4451C35-59CF-4645-AC85-FCF5344805B4}" type="pres">
      <dgm:prSet presAssocID="{E52EB6AE-068D-43A5-AD59-D5BCB55CA710}" presName="bkgdShape" presStyleLbl="node1" presStyleIdx="2" presStyleCnt="4"/>
      <dgm:spPr/>
      <dgm:t>
        <a:bodyPr/>
        <a:lstStyle/>
        <a:p>
          <a:endParaRPr lang="en-GB"/>
        </a:p>
      </dgm:t>
    </dgm:pt>
    <dgm:pt modelId="{B62C17B4-57D9-43CC-ACC0-1838A2245C93}" type="pres">
      <dgm:prSet presAssocID="{E52EB6AE-068D-43A5-AD59-D5BCB55CA710}" presName="nodeTx" presStyleLbl="node1" presStyleIdx="2" presStyleCnt="4">
        <dgm:presLayoutVars>
          <dgm:bulletEnabled val="1"/>
        </dgm:presLayoutVars>
      </dgm:prSet>
      <dgm:spPr/>
      <dgm:t>
        <a:bodyPr/>
        <a:lstStyle/>
        <a:p>
          <a:endParaRPr lang="en-GB"/>
        </a:p>
      </dgm:t>
    </dgm:pt>
    <dgm:pt modelId="{1AC33D0E-3162-4D39-A60D-39A5C94CACF1}" type="pres">
      <dgm:prSet presAssocID="{E52EB6AE-068D-43A5-AD59-D5BCB55CA710}" presName="invisiNode" presStyleLbl="node1" presStyleIdx="2" presStyleCnt="4"/>
      <dgm:spPr/>
    </dgm:pt>
    <dgm:pt modelId="{541F9F36-0E83-48A0-B629-0303ACCB3847}" type="pres">
      <dgm:prSet presAssocID="{E52EB6AE-068D-43A5-AD59-D5BCB55CA710}" presName="imagNode" presStyleLbl="fgImgPlace1" presStyleIdx="2" presStyleCnt="4"/>
      <dgm:spPr>
        <a:blipFill rotWithShape="0">
          <a:blip xmlns:r="http://schemas.openxmlformats.org/officeDocument/2006/relationships" r:embed="rId3"/>
          <a:stretch>
            <a:fillRect/>
          </a:stretch>
        </a:blipFill>
      </dgm:spPr>
    </dgm:pt>
    <dgm:pt modelId="{726C5298-99D3-4A3C-BCEB-371E8125D18A}" type="pres">
      <dgm:prSet presAssocID="{6B09D513-9D61-42C1-8A73-1AF072A02B00}" presName="sibTrans" presStyleLbl="sibTrans2D1" presStyleIdx="0" presStyleCnt="0"/>
      <dgm:spPr/>
      <dgm:t>
        <a:bodyPr/>
        <a:lstStyle/>
        <a:p>
          <a:endParaRPr lang="en-GB"/>
        </a:p>
      </dgm:t>
    </dgm:pt>
    <dgm:pt modelId="{FFA1636D-00EA-473D-B950-173552BC364B}" type="pres">
      <dgm:prSet presAssocID="{86602831-FF3C-4280-BEE8-236DCB470864}" presName="compNode" presStyleCnt="0"/>
      <dgm:spPr/>
    </dgm:pt>
    <dgm:pt modelId="{4D18C8C0-7CF0-47D7-8930-15CAB6D00E46}" type="pres">
      <dgm:prSet presAssocID="{86602831-FF3C-4280-BEE8-236DCB470864}" presName="bkgdShape" presStyleLbl="node1" presStyleIdx="3" presStyleCnt="4"/>
      <dgm:spPr/>
      <dgm:t>
        <a:bodyPr/>
        <a:lstStyle/>
        <a:p>
          <a:endParaRPr lang="en-GB"/>
        </a:p>
      </dgm:t>
    </dgm:pt>
    <dgm:pt modelId="{3593CB66-F769-4C1F-9FBD-FCCF0065D99C}" type="pres">
      <dgm:prSet presAssocID="{86602831-FF3C-4280-BEE8-236DCB470864}" presName="nodeTx" presStyleLbl="node1" presStyleIdx="3" presStyleCnt="4">
        <dgm:presLayoutVars>
          <dgm:bulletEnabled val="1"/>
        </dgm:presLayoutVars>
      </dgm:prSet>
      <dgm:spPr/>
      <dgm:t>
        <a:bodyPr/>
        <a:lstStyle/>
        <a:p>
          <a:endParaRPr lang="en-GB"/>
        </a:p>
      </dgm:t>
    </dgm:pt>
    <dgm:pt modelId="{34308974-E300-4AD4-BFF0-6AE186982EA1}" type="pres">
      <dgm:prSet presAssocID="{86602831-FF3C-4280-BEE8-236DCB470864}" presName="invisiNode" presStyleLbl="node1" presStyleIdx="3" presStyleCnt="4"/>
      <dgm:spPr/>
    </dgm:pt>
    <dgm:pt modelId="{BB9A2E69-9032-44DB-AF7D-78CAE437A723}" type="pres">
      <dgm:prSet presAssocID="{86602831-FF3C-4280-BEE8-236DCB470864}" presName="imagNode" presStyleLbl="fgImgPlace1" presStyleIdx="3" presStyleCnt="4"/>
      <dgm:spPr>
        <a:blipFill rotWithShape="0">
          <a:blip xmlns:r="http://schemas.openxmlformats.org/officeDocument/2006/relationships" r:embed="rId4"/>
          <a:stretch>
            <a:fillRect/>
          </a:stretch>
        </a:blipFill>
      </dgm:spPr>
    </dgm:pt>
  </dgm:ptLst>
  <dgm:cxnLst>
    <dgm:cxn modelId="{03014EEE-DE4A-48AF-A34E-BEEFAE03EB5F}" type="presOf" srcId="{54317867-ADC2-4CE7-A95B-157FE57B7476}" destId="{6E487E13-4F8F-44D5-85CA-E0C3E1F01DBA}" srcOrd="0" destOrd="0" presId="urn:microsoft.com/office/officeart/2005/8/layout/hList7#1"/>
    <dgm:cxn modelId="{F2F469D9-CC63-4E63-9042-50F0B42D74CE}" type="presOf" srcId="{7294077D-95B1-40A8-8CE4-9D0FEB2813EC}" destId="{F33F563E-FA94-4814-8765-6499C34BFC1D}" srcOrd="0" destOrd="0" presId="urn:microsoft.com/office/officeart/2005/8/layout/hList7#1"/>
    <dgm:cxn modelId="{C0153DB8-19B7-455C-A128-651035F7EE2A}" type="presOf" srcId="{86602831-FF3C-4280-BEE8-236DCB470864}" destId="{3593CB66-F769-4C1F-9FBD-FCCF0065D99C}" srcOrd="1" destOrd="0" presId="urn:microsoft.com/office/officeart/2005/8/layout/hList7#1"/>
    <dgm:cxn modelId="{FD737951-42B4-446C-B859-34C57E1919A0}" type="presOf" srcId="{54317867-ADC2-4CE7-A95B-157FE57B7476}" destId="{7A6BBD07-C0C4-4015-8F0B-0BB8E4708E4A}" srcOrd="1" destOrd="0" presId="urn:microsoft.com/office/officeart/2005/8/layout/hList7#1"/>
    <dgm:cxn modelId="{B139C1C7-7829-44C3-8082-C089682FBBDD}" srcId="{3B0E6F51-437A-4C8C-A642-B2AB5910CF04}" destId="{E52EB6AE-068D-43A5-AD59-D5BCB55CA710}" srcOrd="2" destOrd="0" parTransId="{A06D7596-887E-4E1B-81C5-A2961641A5B0}" sibTransId="{6B09D513-9D61-42C1-8A73-1AF072A02B00}"/>
    <dgm:cxn modelId="{FF00353E-DA3F-4426-9AC5-1B05BD6FB6CE}" type="presOf" srcId="{E52EB6AE-068D-43A5-AD59-D5BCB55CA710}" destId="{B62C17B4-57D9-43CC-ACC0-1838A2245C93}" srcOrd="1" destOrd="0" presId="urn:microsoft.com/office/officeart/2005/8/layout/hList7#1"/>
    <dgm:cxn modelId="{1D9CD938-E631-4E26-A46D-2E4864970378}" type="presOf" srcId="{E52EB6AE-068D-43A5-AD59-D5BCB55CA710}" destId="{D4451C35-59CF-4645-AC85-FCF5344805B4}" srcOrd="0" destOrd="0" presId="urn:microsoft.com/office/officeart/2005/8/layout/hList7#1"/>
    <dgm:cxn modelId="{A6A25150-7CD5-4B52-9DF1-A32EA889E792}" type="presOf" srcId="{53A30E89-6963-4E2D-B96A-6EC7D54E4D4D}" destId="{FFD03874-C457-4ABE-A9A9-D4B6EFD69EDE}" srcOrd="0" destOrd="0" presId="urn:microsoft.com/office/officeart/2005/8/layout/hList7#1"/>
    <dgm:cxn modelId="{E49EC3B5-A4DF-4FD6-9560-DC62CA025EE4}" type="presOf" srcId="{3B0E6F51-437A-4C8C-A642-B2AB5910CF04}" destId="{AE518BA1-E026-494F-8A5A-D2412A5E946E}" srcOrd="0" destOrd="0" presId="urn:microsoft.com/office/officeart/2005/8/layout/hList7#1"/>
    <dgm:cxn modelId="{BC1520E4-FD7B-44F8-B4CE-EA7482E558D5}" srcId="{3B0E6F51-437A-4C8C-A642-B2AB5910CF04}" destId="{86602831-FF3C-4280-BEE8-236DCB470864}" srcOrd="3" destOrd="0" parTransId="{14FDDD60-B2D5-4936-B97C-86662A06D2A3}" sibTransId="{2AF08CB2-DA12-43FF-8B58-4DC146ED6FEC}"/>
    <dgm:cxn modelId="{96A46E93-CD9C-48BA-87CC-E2A5795D5B1C}" srcId="{3B0E6F51-437A-4C8C-A642-B2AB5910CF04}" destId="{53A30E89-6963-4E2D-B96A-6EC7D54E4D4D}" srcOrd="0" destOrd="0" parTransId="{6AFD3E24-D1BA-4403-9B7A-E50F62DBF365}" sibTransId="{7294077D-95B1-40A8-8CE4-9D0FEB2813EC}"/>
    <dgm:cxn modelId="{C4249CCA-49A3-4314-9F2E-E19BE76AB9C9}" type="presOf" srcId="{648CAE7F-A97A-4A98-92F4-67BEFE972B72}" destId="{8E1C72ED-8509-4193-B8F6-618853231144}" srcOrd="0" destOrd="0" presId="urn:microsoft.com/office/officeart/2005/8/layout/hList7#1"/>
    <dgm:cxn modelId="{2660DC65-C997-4E14-B2DF-CA3003BE732E}" type="presOf" srcId="{53A30E89-6963-4E2D-B96A-6EC7D54E4D4D}" destId="{DE38CAE4-FB72-4BF2-8B93-92310116C32C}" srcOrd="1" destOrd="0" presId="urn:microsoft.com/office/officeart/2005/8/layout/hList7#1"/>
    <dgm:cxn modelId="{00F85FB8-0709-4B7B-B894-41D51FAE669F}" srcId="{3B0E6F51-437A-4C8C-A642-B2AB5910CF04}" destId="{54317867-ADC2-4CE7-A95B-157FE57B7476}" srcOrd="1" destOrd="0" parTransId="{E5E05D1D-A776-4848-AAA9-CF74572F0C3A}" sibTransId="{648CAE7F-A97A-4A98-92F4-67BEFE972B72}"/>
    <dgm:cxn modelId="{8DEB159F-C9CD-436F-B412-45BD5B95BF52}" type="presOf" srcId="{86602831-FF3C-4280-BEE8-236DCB470864}" destId="{4D18C8C0-7CF0-47D7-8930-15CAB6D00E46}" srcOrd="0" destOrd="0" presId="urn:microsoft.com/office/officeart/2005/8/layout/hList7#1"/>
    <dgm:cxn modelId="{4F6AAA63-CD26-4C5E-8A57-8EE203DFB770}" type="presOf" srcId="{6B09D513-9D61-42C1-8A73-1AF072A02B00}" destId="{726C5298-99D3-4A3C-BCEB-371E8125D18A}" srcOrd="0" destOrd="0" presId="urn:microsoft.com/office/officeart/2005/8/layout/hList7#1"/>
    <dgm:cxn modelId="{D1E354B7-FE8E-4585-9E86-BBB0E09C9230}" type="presParOf" srcId="{AE518BA1-E026-494F-8A5A-D2412A5E946E}" destId="{38A6F2F0-AA28-4203-BB27-17A0683868EB}" srcOrd="0" destOrd="0" presId="urn:microsoft.com/office/officeart/2005/8/layout/hList7#1"/>
    <dgm:cxn modelId="{0C8EB5CB-A314-48CD-A32E-395AD2BA9FF1}" type="presParOf" srcId="{AE518BA1-E026-494F-8A5A-D2412A5E946E}" destId="{17B3AFA9-A369-4BEE-82AB-E6F62DCCBD98}" srcOrd="1" destOrd="0" presId="urn:microsoft.com/office/officeart/2005/8/layout/hList7#1"/>
    <dgm:cxn modelId="{D01C6D2A-5288-4C5D-86CC-3589D9DEF5EA}" type="presParOf" srcId="{17B3AFA9-A369-4BEE-82AB-E6F62DCCBD98}" destId="{E0B31938-C42B-48E4-B178-6A03E6B8DA32}" srcOrd="0" destOrd="0" presId="urn:microsoft.com/office/officeart/2005/8/layout/hList7#1"/>
    <dgm:cxn modelId="{4110B21D-3A7D-4A93-9534-69ADCA519064}" type="presParOf" srcId="{E0B31938-C42B-48E4-B178-6A03E6B8DA32}" destId="{FFD03874-C457-4ABE-A9A9-D4B6EFD69EDE}" srcOrd="0" destOrd="0" presId="urn:microsoft.com/office/officeart/2005/8/layout/hList7#1"/>
    <dgm:cxn modelId="{7947208A-63C6-4D56-9A5A-23D5E354F915}" type="presParOf" srcId="{E0B31938-C42B-48E4-B178-6A03E6B8DA32}" destId="{DE38CAE4-FB72-4BF2-8B93-92310116C32C}" srcOrd="1" destOrd="0" presId="urn:microsoft.com/office/officeart/2005/8/layout/hList7#1"/>
    <dgm:cxn modelId="{3733DF11-993E-403F-9410-11F6C3CD029F}" type="presParOf" srcId="{E0B31938-C42B-48E4-B178-6A03E6B8DA32}" destId="{8478D49C-9D18-4BE8-94D8-532818A57F84}" srcOrd="2" destOrd="0" presId="urn:microsoft.com/office/officeart/2005/8/layout/hList7#1"/>
    <dgm:cxn modelId="{24212570-3532-4C42-95FB-36CA5A8F06EA}" type="presParOf" srcId="{E0B31938-C42B-48E4-B178-6A03E6B8DA32}" destId="{520B3C4C-3D3E-4150-93E8-92253CA6B2C5}" srcOrd="3" destOrd="0" presId="urn:microsoft.com/office/officeart/2005/8/layout/hList7#1"/>
    <dgm:cxn modelId="{C3A5A3C9-88E9-4CD7-995E-CD9A07EF46E6}" type="presParOf" srcId="{17B3AFA9-A369-4BEE-82AB-E6F62DCCBD98}" destId="{F33F563E-FA94-4814-8765-6499C34BFC1D}" srcOrd="1" destOrd="0" presId="urn:microsoft.com/office/officeart/2005/8/layout/hList7#1"/>
    <dgm:cxn modelId="{EB61F0C2-DBEF-4362-8EA9-59C97A09C789}" type="presParOf" srcId="{17B3AFA9-A369-4BEE-82AB-E6F62DCCBD98}" destId="{90979273-F4B7-420D-A06E-1AE8F65F4F17}" srcOrd="2" destOrd="0" presId="urn:microsoft.com/office/officeart/2005/8/layout/hList7#1"/>
    <dgm:cxn modelId="{9E3F6B3E-7C07-44CB-AE35-9C42AA04C297}" type="presParOf" srcId="{90979273-F4B7-420D-A06E-1AE8F65F4F17}" destId="{6E487E13-4F8F-44D5-85CA-E0C3E1F01DBA}" srcOrd="0" destOrd="0" presId="urn:microsoft.com/office/officeart/2005/8/layout/hList7#1"/>
    <dgm:cxn modelId="{9EF1F4F1-05E6-4672-AF8A-94EBD9CFEAF6}" type="presParOf" srcId="{90979273-F4B7-420D-A06E-1AE8F65F4F17}" destId="{7A6BBD07-C0C4-4015-8F0B-0BB8E4708E4A}" srcOrd="1" destOrd="0" presId="urn:microsoft.com/office/officeart/2005/8/layout/hList7#1"/>
    <dgm:cxn modelId="{E73CE1F9-6175-42D5-A906-8ECF215704C5}" type="presParOf" srcId="{90979273-F4B7-420D-A06E-1AE8F65F4F17}" destId="{9755172A-44A3-49D8-A41D-FAB48F87EFDF}" srcOrd="2" destOrd="0" presId="urn:microsoft.com/office/officeart/2005/8/layout/hList7#1"/>
    <dgm:cxn modelId="{48EDEBB8-F53E-4B48-8866-2F9CBA9DE845}" type="presParOf" srcId="{90979273-F4B7-420D-A06E-1AE8F65F4F17}" destId="{56D9973A-2D73-4A5B-A086-74E84174CE95}" srcOrd="3" destOrd="0" presId="urn:microsoft.com/office/officeart/2005/8/layout/hList7#1"/>
    <dgm:cxn modelId="{140B5ABC-92C9-47A5-8A0D-BA7C62738456}" type="presParOf" srcId="{17B3AFA9-A369-4BEE-82AB-E6F62DCCBD98}" destId="{8E1C72ED-8509-4193-B8F6-618853231144}" srcOrd="3" destOrd="0" presId="urn:microsoft.com/office/officeart/2005/8/layout/hList7#1"/>
    <dgm:cxn modelId="{A2929004-F5FD-4BDA-BD93-1C71DD39D7D2}" type="presParOf" srcId="{17B3AFA9-A369-4BEE-82AB-E6F62DCCBD98}" destId="{373072AF-A0A1-450F-AEEC-F5E5B6AE4E4E}" srcOrd="4" destOrd="0" presId="urn:microsoft.com/office/officeart/2005/8/layout/hList7#1"/>
    <dgm:cxn modelId="{F0ED2856-2176-4D24-B6D7-63ACC40CD651}" type="presParOf" srcId="{373072AF-A0A1-450F-AEEC-F5E5B6AE4E4E}" destId="{D4451C35-59CF-4645-AC85-FCF5344805B4}" srcOrd="0" destOrd="0" presId="urn:microsoft.com/office/officeart/2005/8/layout/hList7#1"/>
    <dgm:cxn modelId="{5C6352DA-0554-45F5-B0FD-432207A162E0}" type="presParOf" srcId="{373072AF-A0A1-450F-AEEC-F5E5B6AE4E4E}" destId="{B62C17B4-57D9-43CC-ACC0-1838A2245C93}" srcOrd="1" destOrd="0" presId="urn:microsoft.com/office/officeart/2005/8/layout/hList7#1"/>
    <dgm:cxn modelId="{B03135BD-9E7F-4384-A0C0-3CBD1230FDD4}" type="presParOf" srcId="{373072AF-A0A1-450F-AEEC-F5E5B6AE4E4E}" destId="{1AC33D0E-3162-4D39-A60D-39A5C94CACF1}" srcOrd="2" destOrd="0" presId="urn:microsoft.com/office/officeart/2005/8/layout/hList7#1"/>
    <dgm:cxn modelId="{476220CE-BD1B-4B0E-979C-E8E6A091A686}" type="presParOf" srcId="{373072AF-A0A1-450F-AEEC-F5E5B6AE4E4E}" destId="{541F9F36-0E83-48A0-B629-0303ACCB3847}" srcOrd="3" destOrd="0" presId="urn:microsoft.com/office/officeart/2005/8/layout/hList7#1"/>
    <dgm:cxn modelId="{F2BE53E0-0E0B-43A5-97F7-AC62E025A692}" type="presParOf" srcId="{17B3AFA9-A369-4BEE-82AB-E6F62DCCBD98}" destId="{726C5298-99D3-4A3C-BCEB-371E8125D18A}" srcOrd="5" destOrd="0" presId="urn:microsoft.com/office/officeart/2005/8/layout/hList7#1"/>
    <dgm:cxn modelId="{0E456509-A85A-4A18-BA84-4DE58690A645}" type="presParOf" srcId="{17B3AFA9-A369-4BEE-82AB-E6F62DCCBD98}" destId="{FFA1636D-00EA-473D-B950-173552BC364B}" srcOrd="6" destOrd="0" presId="urn:microsoft.com/office/officeart/2005/8/layout/hList7#1"/>
    <dgm:cxn modelId="{4CB60FFA-33C7-4D01-9C84-C77E5049EF9A}" type="presParOf" srcId="{FFA1636D-00EA-473D-B950-173552BC364B}" destId="{4D18C8C0-7CF0-47D7-8930-15CAB6D00E46}" srcOrd="0" destOrd="0" presId="urn:microsoft.com/office/officeart/2005/8/layout/hList7#1"/>
    <dgm:cxn modelId="{C53DE06C-B4DC-4D53-878A-7CED37EAA108}" type="presParOf" srcId="{FFA1636D-00EA-473D-B950-173552BC364B}" destId="{3593CB66-F769-4C1F-9FBD-FCCF0065D99C}" srcOrd="1" destOrd="0" presId="urn:microsoft.com/office/officeart/2005/8/layout/hList7#1"/>
    <dgm:cxn modelId="{9EA6E275-94F6-488A-BAD6-54E062FDB583}" type="presParOf" srcId="{FFA1636D-00EA-473D-B950-173552BC364B}" destId="{34308974-E300-4AD4-BFF0-6AE186982EA1}" srcOrd="2" destOrd="0" presId="urn:microsoft.com/office/officeart/2005/8/layout/hList7#1"/>
    <dgm:cxn modelId="{9175C2A9-20D0-4BBB-95CD-274B65F67DC0}" type="presParOf" srcId="{FFA1636D-00EA-473D-B950-173552BC364B}" destId="{BB9A2E69-9032-44DB-AF7D-78CAE437A723}" srcOrd="3" destOrd="0" presId="urn:microsoft.com/office/officeart/2005/8/layout/hList7#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2346A6-037B-47CF-81F2-9C91AC985DF2}" type="doc">
      <dgm:prSet loTypeId="urn:microsoft.com/office/officeart/2005/8/layout/default#1" loCatId="list" qsTypeId="urn:microsoft.com/office/officeart/2005/8/quickstyle/simple1" qsCatId="simple" csTypeId="urn:microsoft.com/office/officeart/2005/8/colors/accent2_4" csCatId="accent2" phldr="1"/>
      <dgm:spPr/>
      <dgm:t>
        <a:bodyPr/>
        <a:lstStyle/>
        <a:p>
          <a:endParaRPr lang="en-GB"/>
        </a:p>
      </dgm:t>
    </dgm:pt>
    <dgm:pt modelId="{C669381C-69F4-496F-87F2-4AD1E5481107}">
      <dgm:prSet phldrT="[Text]"/>
      <dgm:spPr/>
      <dgm:t>
        <a:bodyPr/>
        <a:lstStyle/>
        <a:p>
          <a:r>
            <a:rPr lang="en-GB" dirty="0" smtClean="0"/>
            <a:t>System Management</a:t>
          </a:r>
          <a:endParaRPr lang="en-GB" dirty="0"/>
        </a:p>
      </dgm:t>
    </dgm:pt>
    <dgm:pt modelId="{5D577594-70E1-4237-8565-2F774471D86A}" type="parTrans" cxnId="{B1F71E5A-2A02-48A7-89B2-5C125E011AD3}">
      <dgm:prSet/>
      <dgm:spPr/>
      <dgm:t>
        <a:bodyPr/>
        <a:lstStyle/>
        <a:p>
          <a:endParaRPr lang="en-GB"/>
        </a:p>
      </dgm:t>
    </dgm:pt>
    <dgm:pt modelId="{FFAB2C7A-25B6-4AE6-94EA-5B5A55CEA9E5}" type="sibTrans" cxnId="{B1F71E5A-2A02-48A7-89B2-5C125E011AD3}">
      <dgm:prSet/>
      <dgm:spPr/>
      <dgm:t>
        <a:bodyPr/>
        <a:lstStyle/>
        <a:p>
          <a:endParaRPr lang="en-GB"/>
        </a:p>
      </dgm:t>
    </dgm:pt>
    <dgm:pt modelId="{BA5BDE6F-177D-4143-BFAA-67ABE028EB27}">
      <dgm:prSet phldrT="[Text]"/>
      <dgm:spPr/>
      <dgm:t>
        <a:bodyPr/>
        <a:lstStyle/>
        <a:p>
          <a:r>
            <a:rPr lang="en-GB" dirty="0" smtClean="0"/>
            <a:t>Device management</a:t>
          </a:r>
          <a:endParaRPr lang="en-GB" dirty="0"/>
        </a:p>
      </dgm:t>
    </dgm:pt>
    <dgm:pt modelId="{760614CF-92BA-4608-BCD4-9721AEBD243E}" type="parTrans" cxnId="{DC73F280-AC1F-4F59-820D-8546C04A8111}">
      <dgm:prSet/>
      <dgm:spPr/>
      <dgm:t>
        <a:bodyPr/>
        <a:lstStyle/>
        <a:p>
          <a:endParaRPr lang="en-GB"/>
        </a:p>
      </dgm:t>
    </dgm:pt>
    <dgm:pt modelId="{E179B4CC-C3A9-4328-A6ED-608F6CE1E8E0}" type="sibTrans" cxnId="{DC73F280-AC1F-4F59-820D-8546C04A8111}">
      <dgm:prSet/>
      <dgm:spPr/>
      <dgm:t>
        <a:bodyPr/>
        <a:lstStyle/>
        <a:p>
          <a:endParaRPr lang="en-GB"/>
        </a:p>
      </dgm:t>
    </dgm:pt>
    <dgm:pt modelId="{C90B3C55-1F2A-4235-ACB1-B27C556317F5}">
      <dgm:prSet phldrT="[Text]"/>
      <dgm:spPr/>
      <dgm:t>
        <a:bodyPr/>
        <a:lstStyle/>
        <a:p>
          <a:r>
            <a:rPr lang="en-GB" dirty="0" smtClean="0"/>
            <a:t>Windows Task Scheduler</a:t>
          </a:r>
          <a:endParaRPr lang="en-GB" dirty="0"/>
        </a:p>
      </dgm:t>
    </dgm:pt>
    <dgm:pt modelId="{3C18C84F-B23F-4AAB-A768-B4AD6EC9E0C4}" type="parTrans" cxnId="{EC45CE5D-6437-4C45-8DD2-01DCEE212C38}">
      <dgm:prSet/>
      <dgm:spPr/>
      <dgm:t>
        <a:bodyPr/>
        <a:lstStyle/>
        <a:p>
          <a:endParaRPr lang="en-GB"/>
        </a:p>
      </dgm:t>
    </dgm:pt>
    <dgm:pt modelId="{6AE9B6C7-49BF-4313-BD42-AD523E9414F5}" type="sibTrans" cxnId="{EC45CE5D-6437-4C45-8DD2-01DCEE212C38}">
      <dgm:prSet/>
      <dgm:spPr/>
      <dgm:t>
        <a:bodyPr/>
        <a:lstStyle/>
        <a:p>
          <a:endParaRPr lang="en-GB"/>
        </a:p>
      </dgm:t>
    </dgm:pt>
    <dgm:pt modelId="{DF4B1287-9EB8-4A93-B958-FED53B95965F}">
      <dgm:prSet phldrT="[Text]"/>
      <dgm:spPr/>
      <dgm:t>
        <a:bodyPr/>
        <a:lstStyle/>
        <a:p>
          <a:r>
            <a:rPr lang="en-GB" dirty="0" smtClean="0"/>
            <a:t>Windows Service Control Manager (SCM)</a:t>
          </a:r>
          <a:endParaRPr lang="en-GB" dirty="0"/>
        </a:p>
      </dgm:t>
    </dgm:pt>
    <dgm:pt modelId="{9B8CD935-9B98-451F-9226-BFAEE661F9BE}" type="sibTrans" cxnId="{FE2CCE71-2383-41C1-8FE3-CCA1739BAFB7}">
      <dgm:prSet/>
      <dgm:spPr/>
      <dgm:t>
        <a:bodyPr/>
        <a:lstStyle/>
        <a:p>
          <a:endParaRPr lang="en-GB"/>
        </a:p>
      </dgm:t>
    </dgm:pt>
    <dgm:pt modelId="{550D4C19-F29C-4F45-84EF-2E433B29E76B}" type="parTrans" cxnId="{FE2CCE71-2383-41C1-8FE3-CCA1739BAFB7}">
      <dgm:prSet/>
      <dgm:spPr/>
      <dgm:t>
        <a:bodyPr/>
        <a:lstStyle/>
        <a:p>
          <a:endParaRPr lang="en-GB"/>
        </a:p>
      </dgm:t>
    </dgm:pt>
    <dgm:pt modelId="{24950057-BAFE-42CF-99A3-8C7E8A41EF36}">
      <dgm:prSet/>
      <dgm:spPr/>
      <dgm:t>
        <a:bodyPr/>
        <a:lstStyle/>
        <a:p>
          <a:r>
            <a:rPr lang="en-GB" dirty="0" smtClean="0"/>
            <a:t>System Maintenance</a:t>
          </a:r>
          <a:endParaRPr lang="en-GB" dirty="0"/>
        </a:p>
      </dgm:t>
    </dgm:pt>
    <dgm:pt modelId="{37C05C27-9F8B-480C-AEAF-127DC0284462}" type="parTrans" cxnId="{92DA903E-0C1E-44A8-8521-35D2FB1E6422}">
      <dgm:prSet/>
      <dgm:spPr/>
      <dgm:t>
        <a:bodyPr/>
        <a:lstStyle/>
        <a:p>
          <a:endParaRPr lang="en-GB"/>
        </a:p>
      </dgm:t>
    </dgm:pt>
    <dgm:pt modelId="{F17A91E3-1969-4CB3-996F-2EFF5795CB5F}" type="sibTrans" cxnId="{92DA903E-0C1E-44A8-8521-35D2FB1E6422}">
      <dgm:prSet/>
      <dgm:spPr/>
      <dgm:t>
        <a:bodyPr/>
        <a:lstStyle/>
        <a:p>
          <a:endParaRPr lang="en-GB"/>
        </a:p>
      </dgm:t>
    </dgm:pt>
    <dgm:pt modelId="{8C8C9699-E9A5-4F88-9284-7E0765F31546}" type="pres">
      <dgm:prSet presAssocID="{F32346A6-037B-47CF-81F2-9C91AC985DF2}" presName="diagram" presStyleCnt="0">
        <dgm:presLayoutVars>
          <dgm:dir/>
          <dgm:resizeHandles val="exact"/>
        </dgm:presLayoutVars>
      </dgm:prSet>
      <dgm:spPr/>
      <dgm:t>
        <a:bodyPr/>
        <a:lstStyle/>
        <a:p>
          <a:endParaRPr lang="en-GB"/>
        </a:p>
      </dgm:t>
    </dgm:pt>
    <dgm:pt modelId="{88DF6C16-4FE2-4603-9FFD-9B6BAA94579A}" type="pres">
      <dgm:prSet presAssocID="{C669381C-69F4-496F-87F2-4AD1E5481107}" presName="node" presStyleLbl="node1" presStyleIdx="0" presStyleCnt="5">
        <dgm:presLayoutVars>
          <dgm:bulletEnabled val="1"/>
        </dgm:presLayoutVars>
      </dgm:prSet>
      <dgm:spPr/>
      <dgm:t>
        <a:bodyPr/>
        <a:lstStyle/>
        <a:p>
          <a:endParaRPr lang="en-GB"/>
        </a:p>
      </dgm:t>
    </dgm:pt>
    <dgm:pt modelId="{C7828B9C-5612-4298-BFEC-BA4075C8E09A}" type="pres">
      <dgm:prSet presAssocID="{FFAB2C7A-25B6-4AE6-94EA-5B5A55CEA9E5}" presName="sibTrans" presStyleCnt="0"/>
      <dgm:spPr/>
    </dgm:pt>
    <dgm:pt modelId="{FD1AE168-008E-4564-BE69-1E0DD252C146}" type="pres">
      <dgm:prSet presAssocID="{BA5BDE6F-177D-4143-BFAA-67ABE028EB27}" presName="node" presStyleLbl="node1" presStyleIdx="1" presStyleCnt="5">
        <dgm:presLayoutVars>
          <dgm:bulletEnabled val="1"/>
        </dgm:presLayoutVars>
      </dgm:prSet>
      <dgm:spPr/>
      <dgm:t>
        <a:bodyPr/>
        <a:lstStyle/>
        <a:p>
          <a:endParaRPr lang="en-GB"/>
        </a:p>
      </dgm:t>
    </dgm:pt>
    <dgm:pt modelId="{199ECF76-17CF-4930-BCB6-A4DF6B92AABE}" type="pres">
      <dgm:prSet presAssocID="{E179B4CC-C3A9-4328-A6ED-608F6CE1E8E0}" presName="sibTrans" presStyleCnt="0"/>
      <dgm:spPr/>
    </dgm:pt>
    <dgm:pt modelId="{6F140CBD-311B-4478-8517-80B7A5BCDC8F}" type="pres">
      <dgm:prSet presAssocID="{24950057-BAFE-42CF-99A3-8C7E8A41EF36}" presName="node" presStyleLbl="node1" presStyleIdx="2" presStyleCnt="5">
        <dgm:presLayoutVars>
          <dgm:bulletEnabled val="1"/>
        </dgm:presLayoutVars>
      </dgm:prSet>
      <dgm:spPr/>
      <dgm:t>
        <a:bodyPr/>
        <a:lstStyle/>
        <a:p>
          <a:endParaRPr lang="en-GB"/>
        </a:p>
      </dgm:t>
    </dgm:pt>
    <dgm:pt modelId="{E3A90995-18A6-49BE-A2EC-96B318AB3759}" type="pres">
      <dgm:prSet presAssocID="{F17A91E3-1969-4CB3-996F-2EFF5795CB5F}" presName="sibTrans" presStyleCnt="0"/>
      <dgm:spPr/>
    </dgm:pt>
    <dgm:pt modelId="{A4289EF4-669F-46F3-9A1C-2DA486D932AD}" type="pres">
      <dgm:prSet presAssocID="{DF4B1287-9EB8-4A93-B958-FED53B95965F}" presName="node" presStyleLbl="node1" presStyleIdx="3" presStyleCnt="5" custLinFactNeighborY="44639">
        <dgm:presLayoutVars>
          <dgm:bulletEnabled val="1"/>
        </dgm:presLayoutVars>
      </dgm:prSet>
      <dgm:spPr/>
      <dgm:t>
        <a:bodyPr/>
        <a:lstStyle/>
        <a:p>
          <a:endParaRPr lang="en-GB"/>
        </a:p>
      </dgm:t>
    </dgm:pt>
    <dgm:pt modelId="{FC409E4F-35EC-4EA6-A54A-50A720B44714}" type="pres">
      <dgm:prSet presAssocID="{9B8CD935-9B98-451F-9226-BFAEE661F9BE}" presName="sibTrans" presStyleCnt="0"/>
      <dgm:spPr/>
    </dgm:pt>
    <dgm:pt modelId="{D9C8CD10-4A72-4542-B404-9F208F6C3579}" type="pres">
      <dgm:prSet presAssocID="{C90B3C55-1F2A-4235-ACB1-B27C556317F5}" presName="node" presStyleLbl="node1" presStyleIdx="4" presStyleCnt="5" custLinFactNeighborX="12079" custLinFactNeighborY="42013">
        <dgm:presLayoutVars>
          <dgm:bulletEnabled val="1"/>
        </dgm:presLayoutVars>
      </dgm:prSet>
      <dgm:spPr/>
      <dgm:t>
        <a:bodyPr/>
        <a:lstStyle/>
        <a:p>
          <a:endParaRPr lang="en-GB"/>
        </a:p>
      </dgm:t>
    </dgm:pt>
  </dgm:ptLst>
  <dgm:cxnLst>
    <dgm:cxn modelId="{92DA903E-0C1E-44A8-8521-35D2FB1E6422}" srcId="{F32346A6-037B-47CF-81F2-9C91AC985DF2}" destId="{24950057-BAFE-42CF-99A3-8C7E8A41EF36}" srcOrd="2" destOrd="0" parTransId="{37C05C27-9F8B-480C-AEAF-127DC0284462}" sibTransId="{F17A91E3-1969-4CB3-996F-2EFF5795CB5F}"/>
    <dgm:cxn modelId="{FE2CCE71-2383-41C1-8FE3-CCA1739BAFB7}" srcId="{F32346A6-037B-47CF-81F2-9C91AC985DF2}" destId="{DF4B1287-9EB8-4A93-B958-FED53B95965F}" srcOrd="3" destOrd="0" parTransId="{550D4C19-F29C-4F45-84EF-2E433B29E76B}" sibTransId="{9B8CD935-9B98-451F-9226-BFAEE661F9BE}"/>
    <dgm:cxn modelId="{87ACA6E1-234E-4E26-B802-1D6A841EC17F}" type="presOf" srcId="{DF4B1287-9EB8-4A93-B958-FED53B95965F}" destId="{A4289EF4-669F-46F3-9A1C-2DA486D932AD}" srcOrd="0" destOrd="0" presId="urn:microsoft.com/office/officeart/2005/8/layout/default#1"/>
    <dgm:cxn modelId="{BE18C040-E4B1-40F4-8259-736AB907E47B}" type="presOf" srcId="{BA5BDE6F-177D-4143-BFAA-67ABE028EB27}" destId="{FD1AE168-008E-4564-BE69-1E0DD252C146}" srcOrd="0" destOrd="0" presId="urn:microsoft.com/office/officeart/2005/8/layout/default#1"/>
    <dgm:cxn modelId="{B1F71E5A-2A02-48A7-89B2-5C125E011AD3}" srcId="{F32346A6-037B-47CF-81F2-9C91AC985DF2}" destId="{C669381C-69F4-496F-87F2-4AD1E5481107}" srcOrd="0" destOrd="0" parTransId="{5D577594-70E1-4237-8565-2F774471D86A}" sibTransId="{FFAB2C7A-25B6-4AE6-94EA-5B5A55CEA9E5}"/>
    <dgm:cxn modelId="{DC73F280-AC1F-4F59-820D-8546C04A8111}" srcId="{F32346A6-037B-47CF-81F2-9C91AC985DF2}" destId="{BA5BDE6F-177D-4143-BFAA-67ABE028EB27}" srcOrd="1" destOrd="0" parTransId="{760614CF-92BA-4608-BCD4-9721AEBD243E}" sibTransId="{E179B4CC-C3A9-4328-A6ED-608F6CE1E8E0}"/>
    <dgm:cxn modelId="{74323205-F8E4-4B3E-A396-7DCB7644470E}" type="presOf" srcId="{F32346A6-037B-47CF-81F2-9C91AC985DF2}" destId="{8C8C9699-E9A5-4F88-9284-7E0765F31546}" srcOrd="0" destOrd="0" presId="urn:microsoft.com/office/officeart/2005/8/layout/default#1"/>
    <dgm:cxn modelId="{10F5A05E-D3E1-452E-B6C2-E6B7608515DB}" type="presOf" srcId="{24950057-BAFE-42CF-99A3-8C7E8A41EF36}" destId="{6F140CBD-311B-4478-8517-80B7A5BCDC8F}" srcOrd="0" destOrd="0" presId="urn:microsoft.com/office/officeart/2005/8/layout/default#1"/>
    <dgm:cxn modelId="{45601FCF-EDA8-4876-A169-C44442AE59C8}" type="presOf" srcId="{C669381C-69F4-496F-87F2-4AD1E5481107}" destId="{88DF6C16-4FE2-4603-9FFD-9B6BAA94579A}" srcOrd="0" destOrd="0" presId="urn:microsoft.com/office/officeart/2005/8/layout/default#1"/>
    <dgm:cxn modelId="{EC45CE5D-6437-4C45-8DD2-01DCEE212C38}" srcId="{F32346A6-037B-47CF-81F2-9C91AC985DF2}" destId="{C90B3C55-1F2A-4235-ACB1-B27C556317F5}" srcOrd="4" destOrd="0" parTransId="{3C18C84F-B23F-4AAB-A768-B4AD6EC9E0C4}" sibTransId="{6AE9B6C7-49BF-4313-BD42-AD523E9414F5}"/>
    <dgm:cxn modelId="{636EE0C3-F0A6-40CD-AE5F-1C98C23DB1C7}" type="presOf" srcId="{C90B3C55-1F2A-4235-ACB1-B27C556317F5}" destId="{D9C8CD10-4A72-4542-B404-9F208F6C3579}" srcOrd="0" destOrd="0" presId="urn:microsoft.com/office/officeart/2005/8/layout/default#1"/>
    <dgm:cxn modelId="{EA308827-62EA-4626-B502-4C2AF0AEFEEA}" type="presParOf" srcId="{8C8C9699-E9A5-4F88-9284-7E0765F31546}" destId="{88DF6C16-4FE2-4603-9FFD-9B6BAA94579A}" srcOrd="0" destOrd="0" presId="urn:microsoft.com/office/officeart/2005/8/layout/default#1"/>
    <dgm:cxn modelId="{F071FC4C-CABC-4F96-8722-C915B7B54E15}" type="presParOf" srcId="{8C8C9699-E9A5-4F88-9284-7E0765F31546}" destId="{C7828B9C-5612-4298-BFEC-BA4075C8E09A}" srcOrd="1" destOrd="0" presId="urn:microsoft.com/office/officeart/2005/8/layout/default#1"/>
    <dgm:cxn modelId="{4B0564B0-1BDD-4DAA-AF58-331C021FB45C}" type="presParOf" srcId="{8C8C9699-E9A5-4F88-9284-7E0765F31546}" destId="{FD1AE168-008E-4564-BE69-1E0DD252C146}" srcOrd="2" destOrd="0" presId="urn:microsoft.com/office/officeart/2005/8/layout/default#1"/>
    <dgm:cxn modelId="{065AE3E4-FC6E-4066-A08C-B3DA3B6B9A27}" type="presParOf" srcId="{8C8C9699-E9A5-4F88-9284-7E0765F31546}" destId="{199ECF76-17CF-4930-BCB6-A4DF6B92AABE}" srcOrd="3" destOrd="0" presId="urn:microsoft.com/office/officeart/2005/8/layout/default#1"/>
    <dgm:cxn modelId="{C97EB32C-2C67-497D-ADEF-8D7B48FA43E1}" type="presParOf" srcId="{8C8C9699-E9A5-4F88-9284-7E0765F31546}" destId="{6F140CBD-311B-4478-8517-80B7A5BCDC8F}" srcOrd="4" destOrd="0" presId="urn:microsoft.com/office/officeart/2005/8/layout/default#1"/>
    <dgm:cxn modelId="{B77A8516-3547-42DC-A2BB-C31C316703DA}" type="presParOf" srcId="{8C8C9699-E9A5-4F88-9284-7E0765F31546}" destId="{E3A90995-18A6-49BE-A2EC-96B318AB3759}" srcOrd="5" destOrd="0" presId="urn:microsoft.com/office/officeart/2005/8/layout/default#1"/>
    <dgm:cxn modelId="{56A474B2-99F4-4705-86BE-A9CD90FF47F8}" type="presParOf" srcId="{8C8C9699-E9A5-4F88-9284-7E0765F31546}" destId="{A4289EF4-669F-46F3-9A1C-2DA486D932AD}" srcOrd="6" destOrd="0" presId="urn:microsoft.com/office/officeart/2005/8/layout/default#1"/>
    <dgm:cxn modelId="{CD0C84BF-68EA-41E2-90D9-925DA5F4FE5D}" type="presParOf" srcId="{8C8C9699-E9A5-4F88-9284-7E0765F31546}" destId="{FC409E4F-35EC-4EA6-A54A-50A720B44714}" srcOrd="7" destOrd="0" presId="urn:microsoft.com/office/officeart/2005/8/layout/default#1"/>
    <dgm:cxn modelId="{44C15C58-DE42-4631-91C9-AC43DF30F020}" type="presParOf" srcId="{8C8C9699-E9A5-4F88-9284-7E0765F31546}" destId="{D9C8CD10-4A72-4542-B404-9F208F6C3579}" srcOrd="8" destOrd="0" presId="urn:microsoft.com/office/officeart/2005/8/layout/defaul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07/11/2009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cli321_malone.pptx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76363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1556600206"/>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632834" name="Rectangle 2"/>
          <p:cNvSpPr>
            <a:spLocks noGrp="1" noRot="1" noChangeAspect="1" noChangeArrowheads="1" noTextEdit="1"/>
          </p:cNvSpPr>
          <p:nvPr>
            <p:ph type="sldImg"/>
          </p:nvPr>
        </p:nvSpPr>
        <p:spPr>
          <a:ln/>
        </p:spPr>
      </p:sp>
      <p:sp>
        <p:nvSpPr>
          <p:cNvPr id="632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713730" name="Rectangle 2"/>
          <p:cNvSpPr>
            <a:spLocks noGrp="1" noRot="1" noChangeAspect="1" noChangeArrowheads="1" noTextEdit="1"/>
          </p:cNvSpPr>
          <p:nvPr>
            <p:ph type="sldImg"/>
          </p:nvPr>
        </p:nvSpPr>
        <p:spPr>
          <a:ln/>
        </p:spPr>
      </p:sp>
      <p:sp>
        <p:nvSpPr>
          <p:cNvPr id="713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US" b="1" i="1"/>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622594" name="Rectangle 2"/>
          <p:cNvSpPr>
            <a:spLocks noGrp="1" noRot="1" noChangeAspect="1" noChangeArrowheads="1" noTextEdit="1"/>
          </p:cNvSpPr>
          <p:nvPr>
            <p:ph type="sldImg"/>
          </p:nvPr>
        </p:nvSpPr>
        <p:spPr>
          <a:ln/>
        </p:spPr>
      </p:sp>
      <p:sp>
        <p:nvSpPr>
          <p:cNvPr id="622595" name="Rectangle 3"/>
          <p:cNvSpPr>
            <a:spLocks noGrp="1" noChangeArrowheads="1"/>
          </p:cNvSpPr>
          <p:nvPr>
            <p:ph type="body" idx="1"/>
          </p:nvPr>
        </p:nvSpPr>
        <p:spPr/>
        <p:txBody>
          <a:bodyPr/>
          <a:lstStyle/>
          <a:p>
            <a:endParaRPr lang="en-US" b="1" i="1"/>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624642" name="Rectangle 2"/>
          <p:cNvSpPr>
            <a:spLocks noGrp="1" noRot="1" noChangeAspect="1" noChangeArrowheads="1" noTextEdit="1"/>
          </p:cNvSpPr>
          <p:nvPr>
            <p:ph type="sldImg"/>
          </p:nvPr>
        </p:nvSpPr>
        <p:spPr>
          <a:ln/>
        </p:spPr>
      </p:sp>
      <p:sp>
        <p:nvSpPr>
          <p:cNvPr id="624643" name="Rectangle 3"/>
          <p:cNvSpPr>
            <a:spLocks noGrp="1" noChangeArrowheads="1"/>
          </p:cNvSpPr>
          <p:nvPr>
            <p:ph type="body" idx="1"/>
          </p:nvPr>
        </p:nvSpPr>
        <p:spPr/>
        <p:txBody>
          <a:bodyPr/>
          <a:lstStyle/>
          <a:p>
            <a:endParaRPr lang="en-US" b="1" i="1"/>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626690" name="Rectangle 2"/>
          <p:cNvSpPr>
            <a:spLocks noGrp="1" noRot="1" noChangeAspect="1" noChangeArrowheads="1" noTextEdit="1"/>
          </p:cNvSpPr>
          <p:nvPr>
            <p:ph type="sldImg"/>
          </p:nvPr>
        </p:nvSpPr>
        <p:spPr>
          <a:ln/>
        </p:spPr>
      </p:sp>
      <p:sp>
        <p:nvSpPr>
          <p:cNvPr id="626691" name="Rectangle 3"/>
          <p:cNvSpPr>
            <a:spLocks noGrp="1" noChangeArrowheads="1"/>
          </p:cNvSpPr>
          <p:nvPr>
            <p:ph type="body" idx="1"/>
          </p:nvPr>
        </p:nvSpPr>
        <p:spPr/>
        <p:txBody>
          <a:bodyPr/>
          <a:lstStyle/>
          <a:p>
            <a:endParaRPr lang="en-US" b="1" i="1"/>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736258" name="Rectangle 2"/>
          <p:cNvSpPr>
            <a:spLocks noGrp="1" noRot="1" noChangeAspect="1" noChangeArrowheads="1" noTextEdit="1"/>
          </p:cNvSpPr>
          <p:nvPr>
            <p:ph type="sldImg"/>
          </p:nvPr>
        </p:nvSpPr>
        <p:spPr>
          <a:ln/>
        </p:spPr>
      </p:sp>
      <p:sp>
        <p:nvSpPr>
          <p:cNvPr id="73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48AB19-4F5C-4C3B-9F45-B61D381C2933}" type="slidenum">
              <a:rPr lang="en-US"/>
              <a:pPr/>
              <a:t>23</a:t>
            </a:fld>
            <a:endParaRPr lang="en-US"/>
          </a:p>
        </p:txBody>
      </p:sp>
      <p:sp>
        <p:nvSpPr>
          <p:cNvPr id="737282" name="Rectangle 2"/>
          <p:cNvSpPr>
            <a:spLocks noGrp="1" noRot="1" noChangeAspect="1" noChangeArrowheads="1" noTextEdit="1"/>
          </p:cNvSpPr>
          <p:nvPr>
            <p:ph type="sldImg"/>
          </p:nvPr>
        </p:nvSpPr>
        <p:spPr>
          <a:ln/>
        </p:spPr>
      </p:sp>
      <p:sp>
        <p:nvSpPr>
          <p:cNvPr id="73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3B2A15-6A78-463E-9EBF-E540546A1CB4}" type="slidenum">
              <a:rPr lang="en-US"/>
              <a:pPr/>
              <a:t>24</a:t>
            </a:fld>
            <a:endParaRPr lang="en-US"/>
          </a:p>
        </p:txBody>
      </p:sp>
      <p:sp>
        <p:nvSpPr>
          <p:cNvPr id="738306" name="Rectangle 2"/>
          <p:cNvSpPr>
            <a:spLocks noGrp="1" noRot="1" noChangeAspect="1" noChangeArrowheads="1" noTextEdit="1"/>
          </p:cNvSpPr>
          <p:nvPr>
            <p:ph type="sldImg"/>
          </p:nvPr>
        </p:nvSpPr>
        <p:spPr>
          <a:ln/>
        </p:spPr>
      </p:sp>
      <p:sp>
        <p:nvSpPr>
          <p:cNvPr id="73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245F8C-4587-4AB1-BA1B-15872361FCEA}" type="slidenum">
              <a:rPr lang="en-US"/>
              <a:pPr/>
              <a:t>25</a:t>
            </a:fld>
            <a:endParaRPr lang="en-US"/>
          </a:p>
        </p:txBody>
      </p:sp>
      <p:sp>
        <p:nvSpPr>
          <p:cNvPr id="739330"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334750-742A-4953-91AE-40B5F0DF9086}" type="slidenum">
              <a:rPr lang="en-US"/>
              <a:pPr/>
              <a:t>26</a:t>
            </a:fld>
            <a:endParaRPr lang="en-US"/>
          </a:p>
        </p:txBody>
      </p:sp>
      <p:sp>
        <p:nvSpPr>
          <p:cNvPr id="740354" name="Rectangle 2"/>
          <p:cNvSpPr>
            <a:spLocks noGrp="1" noRot="1" noChangeAspect="1" noChangeArrowheads="1" noTextEdit="1"/>
          </p:cNvSpPr>
          <p:nvPr>
            <p:ph type="sldImg"/>
          </p:nvPr>
        </p:nvSpPr>
        <p:spPr>
          <a:ln/>
        </p:spPr>
      </p:sp>
      <p:sp>
        <p:nvSpPr>
          <p:cNvPr id="740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EE67CB-727D-433C-A736-D7D833D06440}" type="slidenum">
              <a:rPr lang="en-US"/>
              <a:pPr/>
              <a:t>27</a:t>
            </a:fld>
            <a:endParaRPr lang="en-US"/>
          </a:p>
        </p:txBody>
      </p:sp>
      <p:sp>
        <p:nvSpPr>
          <p:cNvPr id="741378" name="Rectangle 2"/>
          <p:cNvSpPr>
            <a:spLocks noGrp="1" noRot="1" noChangeAspect="1" noChangeArrowheads="1" noTextEdit="1"/>
          </p:cNvSpPr>
          <p:nvPr>
            <p:ph type="sldImg"/>
          </p:nvPr>
        </p:nvSpPr>
        <p:spPr>
          <a:ln/>
        </p:spPr>
      </p:sp>
      <p:sp>
        <p:nvSpPr>
          <p:cNvPr id="741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B1577D-71E7-4E8B-B617-1F79E418BC94}" type="slidenum">
              <a:rPr lang="en-US"/>
              <a:pPr/>
              <a:t>28</a:t>
            </a:fld>
            <a:endParaRPr lang="en-US"/>
          </a:p>
        </p:txBody>
      </p:sp>
      <p:sp>
        <p:nvSpPr>
          <p:cNvPr id="742402" name="Rectangle 2"/>
          <p:cNvSpPr>
            <a:spLocks noGrp="1" noRot="1" noChangeAspect="1" noChangeArrowheads="1" noTextEdit="1"/>
          </p:cNvSpPr>
          <p:nvPr>
            <p:ph type="sldImg"/>
          </p:nvPr>
        </p:nvSpPr>
        <p:spPr>
          <a:ln/>
        </p:spPr>
      </p:sp>
      <p:sp>
        <p:nvSpPr>
          <p:cNvPr id="74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F4EC97-2409-40ED-85A0-BFAC7892364E}" type="slidenum">
              <a:rPr lang="en-US"/>
              <a:pPr/>
              <a:t>29</a:t>
            </a:fld>
            <a:endParaRPr lang="en-US"/>
          </a:p>
        </p:txBody>
      </p:sp>
      <p:sp>
        <p:nvSpPr>
          <p:cNvPr id="743426" name="Rectangle 2"/>
          <p:cNvSpPr>
            <a:spLocks noGrp="1" noRot="1" noChangeAspect="1" noChangeArrowheads="1" noTextEdit="1"/>
          </p:cNvSpPr>
          <p:nvPr>
            <p:ph type="sldImg"/>
          </p:nvPr>
        </p:nvSpPr>
        <p:spPr>
          <a:ln/>
        </p:spPr>
      </p:sp>
      <p:sp>
        <p:nvSpPr>
          <p:cNvPr id="74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p:nvPicPr>
        <p:blipFill>
          <a:blip r:embed="rId2"/>
          <a:stretch>
            <a:fillRect/>
          </a:stretch>
        </p:blipFill>
        <p:spPr>
          <a:xfrm>
            <a:off x="1143" y="0"/>
            <a:ext cx="9142856" cy="6857142"/>
          </a:xfrm>
          <a:prstGeom prst="rect">
            <a:avLst/>
          </a:prstGeom>
        </p:spPr>
      </p:pic>
      <p:pic>
        <p:nvPicPr>
          <p:cNvPr id="4" name="Picture 3"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6"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5"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8"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26.jpeg"/><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hyperlink" Target="http://blogs.microsoft.co.il/blogs/sasha/image_123368D4.png" TargetMode="External"/><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2.xml"/><Relationship Id="rId1" Type="http://schemas.openxmlformats.org/officeDocument/2006/relationships/slideLayout" Target="../slideLayouts/slideLayout4.xml"/><Relationship Id="rId5" Type="http://schemas.openxmlformats.org/officeDocument/2006/relationships/image" Target="../media/image47.png"/><Relationship Id="rId4" Type="http://schemas.openxmlformats.org/officeDocument/2006/relationships/image" Target="../media/image46.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jpeg"/><Relationship Id="rId7" Type="http://schemas.openxmlformats.org/officeDocument/2006/relationships/hyperlink" Target="http://www.amd.com/pwrdbyamdopteronprogram"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6.gif"/><Relationship Id="rId5" Type="http://schemas.openxmlformats.org/officeDocument/2006/relationships/image" Target="../media/image12.jpeg"/><Relationship Id="rId10" Type="http://schemas.openxmlformats.org/officeDocument/2006/relationships/image" Target="../media/image15.gif"/><Relationship Id="rId4" Type="http://schemas.openxmlformats.org/officeDocument/2006/relationships/image" Target="../media/image11.png"/><Relationship Id="rId9" Type="http://schemas.openxmlformats.org/officeDocument/2006/relationships/hyperlink" Target="http://www.intel.com/products/processor/corei7/mobile/index.htm"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energystar.gov/ia/partners/prod_development/revisions/downloads/computer/TierII_Network_Issue_Slides.pdf"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60.png"/><Relationship Id="rId5" Type="http://schemas.openxmlformats.org/officeDocument/2006/relationships/hyperlink" Target="http://microsoft.com/technet" TargetMode="External"/><Relationship Id="rId10" Type="http://schemas.openxmlformats.org/officeDocument/2006/relationships/image" Target="../media/image59.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7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GB" sz="4000" dirty="0"/>
              <a:t>The Advanced Configuration and Power Interface (ACPI)</a:t>
            </a:r>
          </a:p>
        </p:txBody>
      </p:sp>
      <p:sp>
        <p:nvSpPr>
          <p:cNvPr id="3" name="Content Placeholder 2"/>
          <p:cNvSpPr>
            <a:spLocks noGrp="1"/>
          </p:cNvSpPr>
          <p:nvPr>
            <p:ph idx="1"/>
          </p:nvPr>
        </p:nvSpPr>
        <p:spPr/>
        <p:txBody>
          <a:bodyPr/>
          <a:lstStyle/>
          <a:p>
            <a:r>
              <a:rPr lang="en-GB" sz="2600" dirty="0" smtClean="0"/>
              <a:t>Open standard for unified operating system-centric device configuration and power management.   </a:t>
            </a:r>
          </a:p>
          <a:p>
            <a:r>
              <a:rPr lang="en-GB" sz="2600" dirty="0" smtClean="0"/>
              <a:t>Released in 1996, Defines platform-independent interfaces for hardware discovery, configuration, power management and monitoring. </a:t>
            </a:r>
          </a:p>
          <a:p>
            <a:r>
              <a:rPr lang="en-GB" sz="2600" dirty="0" smtClean="0"/>
              <a:t>Specification is central to Operating System-directed configuration and Power Management (OSPM); a term used to describe a system implementing ACPI.</a:t>
            </a:r>
          </a:p>
          <a:p>
            <a:r>
              <a:rPr lang="en-GB" sz="2600" dirty="0" smtClean="0"/>
              <a:t>Removes device management responsibilities from legacy firmware interfaces. </a:t>
            </a:r>
          </a:p>
          <a:p>
            <a:r>
              <a:rPr lang="en-GB" sz="2600" dirty="0" smtClean="0"/>
              <a:t>Standard was originally developed by Intel, Microsoft, and Toshiba, and last published as "Revision 4.0", in June 2009.</a:t>
            </a:r>
          </a:p>
          <a:p>
            <a:endParaRPr lang="en-GB" sz="2600"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Rectangle 2"/>
          <p:cNvSpPr>
            <a:spLocks noGrp="1" noChangeArrowheads="1"/>
          </p:cNvSpPr>
          <p:nvPr>
            <p:ph type="title"/>
          </p:nvPr>
        </p:nvSpPr>
        <p:spPr/>
        <p:txBody>
          <a:bodyPr/>
          <a:lstStyle/>
          <a:p>
            <a:r>
              <a:rPr lang="en-US"/>
              <a:t>Managing Active Power</a:t>
            </a:r>
          </a:p>
        </p:txBody>
      </p:sp>
      <p:sp>
        <p:nvSpPr>
          <p:cNvPr id="631811" name="Rectangle 3"/>
          <p:cNvSpPr>
            <a:spLocks noGrp="1" noChangeArrowheads="1"/>
          </p:cNvSpPr>
          <p:nvPr>
            <p:ph type="body" idx="1"/>
          </p:nvPr>
        </p:nvSpPr>
        <p:spPr>
          <a:xfrm>
            <a:off x="441325" y="1076325"/>
            <a:ext cx="8237538" cy="4346575"/>
          </a:xfrm>
        </p:spPr>
        <p:txBody>
          <a:bodyPr/>
          <a:lstStyle/>
          <a:p>
            <a:r>
              <a:rPr lang="en-US" dirty="0" smtClean="0"/>
              <a:t>Windows 7 </a:t>
            </a:r>
            <a:r>
              <a:rPr lang="en-US" dirty="0"/>
              <a:t>changes frequency as needed to meet performance needs, minimize power</a:t>
            </a:r>
          </a:p>
          <a:p>
            <a:pPr lvl="1"/>
            <a:r>
              <a:rPr lang="en-US" dirty="0"/>
              <a:t>Enhanced Intel </a:t>
            </a:r>
            <a:r>
              <a:rPr lang="en-US" dirty="0" err="1" smtClean="0"/>
              <a:t>SpeedStep</a:t>
            </a:r>
            <a:r>
              <a:rPr lang="en-US" dirty="0" smtClean="0"/>
              <a:t> </a:t>
            </a:r>
            <a:r>
              <a:rPr lang="en-US" dirty="0"/>
              <a:t>Technology</a:t>
            </a:r>
          </a:p>
          <a:p>
            <a:pPr lvl="1"/>
            <a:r>
              <a:rPr lang="en-US" dirty="0"/>
              <a:t>Referred to as processor P-States</a:t>
            </a:r>
          </a:p>
          <a:p>
            <a:r>
              <a:rPr lang="en-US" dirty="0"/>
              <a:t>PCU tunes voltage for given frequency, operating conditions, and silicon characteristics</a:t>
            </a:r>
          </a:p>
        </p:txBody>
      </p:sp>
      <p:sp>
        <p:nvSpPr>
          <p:cNvPr id="631812" name="AutoShape 4"/>
          <p:cNvSpPr>
            <a:spLocks noChangeArrowheads="1"/>
          </p:cNvSpPr>
          <p:nvPr/>
        </p:nvSpPr>
        <p:spPr bwMode="auto">
          <a:xfrm>
            <a:off x="319088" y="5305425"/>
            <a:ext cx="8382000" cy="755650"/>
          </a:xfrm>
          <a:prstGeom prst="roundRect">
            <a:avLst>
              <a:gd name="adj" fmla="val 16667"/>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r>
              <a:rPr lang="en-US" sz="3200" i="1">
                <a:solidFill>
                  <a:schemeClr val="tx1"/>
                </a:solidFill>
              </a:rPr>
              <a:t>PCU automatically optimizes operating voltage</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Oval 2"/>
          <p:cNvSpPr>
            <a:spLocks noChangeArrowheads="1"/>
          </p:cNvSpPr>
          <p:nvPr/>
        </p:nvSpPr>
        <p:spPr bwMode="auto">
          <a:xfrm rot="5400000">
            <a:off x="2466182" y="3178968"/>
            <a:ext cx="855662" cy="6502401"/>
          </a:xfrm>
          <a:prstGeom prst="ellipse">
            <a:avLst/>
          </a:prstGeom>
          <a:gradFill rotWithShape="1">
            <a:gsLst>
              <a:gs pos="0">
                <a:schemeClr val="bg2">
                  <a:alpha val="71001"/>
                </a:schemeClr>
              </a:gs>
              <a:gs pos="100000">
                <a:schemeClr val="bg2">
                  <a:gamma/>
                  <a:tint val="0"/>
                  <a:invGamma/>
                  <a:alpha val="0"/>
                </a:schemeClr>
              </a:gs>
            </a:gsLst>
            <a:path path="shape">
              <a:fillToRect l="50000" t="50000" r="50000" b="50000"/>
            </a:path>
          </a:gradFill>
          <a:ln w="76200" algn="ctr">
            <a:noFill/>
            <a:round/>
            <a:headEnd/>
            <a:tailEnd/>
          </a:ln>
          <a:effectLst/>
        </p:spPr>
        <p:txBody>
          <a:bodyPr wrap="none" anchor="ctr"/>
          <a:lstStyle/>
          <a:p>
            <a:endParaRPr lang="en-GB"/>
          </a:p>
        </p:txBody>
      </p:sp>
      <p:sp>
        <p:nvSpPr>
          <p:cNvPr id="581635" name="Rectangle 3"/>
          <p:cNvSpPr>
            <a:spLocks noGrp="1" noChangeArrowheads="1"/>
          </p:cNvSpPr>
          <p:nvPr>
            <p:ph type="title"/>
          </p:nvPr>
        </p:nvSpPr>
        <p:spPr/>
        <p:txBody>
          <a:bodyPr/>
          <a:lstStyle/>
          <a:p>
            <a:r>
              <a:rPr lang="en-US" dirty="0" smtClean="0"/>
              <a:t>Processor Power </a:t>
            </a:r>
            <a:r>
              <a:rPr lang="en-US" dirty="0"/>
              <a:t>Control Unit</a:t>
            </a:r>
          </a:p>
        </p:txBody>
      </p:sp>
      <p:sp>
        <p:nvSpPr>
          <p:cNvPr id="581636" name="Rectangle 4"/>
          <p:cNvSpPr>
            <a:spLocks noChangeArrowheads="1"/>
          </p:cNvSpPr>
          <p:nvPr/>
        </p:nvSpPr>
        <p:spPr bwMode="auto">
          <a:xfrm>
            <a:off x="2446338" y="1360488"/>
            <a:ext cx="2516187" cy="4573587"/>
          </a:xfrm>
          <a:prstGeom prst="rect">
            <a:avLst/>
          </a:prstGeom>
          <a:solidFill>
            <a:srgbClr val="009900"/>
          </a:solidFill>
          <a:ln w="9525">
            <a:noFill/>
            <a:miter lim="800000"/>
            <a:headEnd/>
            <a:tailEnd/>
          </a:ln>
        </p:spPr>
        <p:txBody>
          <a:bodyPr/>
          <a:lstStyle/>
          <a:p>
            <a:endParaRPr lang="en-GB"/>
          </a:p>
        </p:txBody>
      </p:sp>
      <p:sp>
        <p:nvSpPr>
          <p:cNvPr id="581637" name="Rectangle 5"/>
          <p:cNvSpPr>
            <a:spLocks noChangeArrowheads="1"/>
          </p:cNvSpPr>
          <p:nvPr/>
        </p:nvSpPr>
        <p:spPr bwMode="auto">
          <a:xfrm>
            <a:off x="2446338" y="1360488"/>
            <a:ext cx="2516187" cy="4573587"/>
          </a:xfrm>
          <a:prstGeom prst="rect">
            <a:avLst/>
          </a:prstGeom>
          <a:noFill/>
          <a:ln w="17463" cap="rnd">
            <a:solidFill>
              <a:srgbClr val="000000"/>
            </a:solidFill>
            <a:round/>
            <a:headEnd/>
            <a:tailEnd/>
          </a:ln>
        </p:spPr>
        <p:txBody>
          <a:bodyPr/>
          <a:lstStyle/>
          <a:p>
            <a:endParaRPr lang="en-GB"/>
          </a:p>
        </p:txBody>
      </p:sp>
      <p:sp>
        <p:nvSpPr>
          <p:cNvPr id="581638" name="Freeform 6"/>
          <p:cNvSpPr>
            <a:spLocks/>
          </p:cNvSpPr>
          <p:nvPr/>
        </p:nvSpPr>
        <p:spPr bwMode="auto">
          <a:xfrm>
            <a:off x="2332038" y="1131888"/>
            <a:ext cx="228600" cy="685800"/>
          </a:xfrm>
          <a:custGeom>
            <a:avLst/>
            <a:gdLst/>
            <a:ahLst/>
            <a:cxnLst>
              <a:cxn ang="0">
                <a:pos x="160" y="0"/>
              </a:cxn>
              <a:cxn ang="0">
                <a:pos x="160" y="480"/>
              </a:cxn>
              <a:cxn ang="0">
                <a:pos x="0" y="480"/>
              </a:cxn>
            </a:cxnLst>
            <a:rect l="0" t="0" r="r" b="b"/>
            <a:pathLst>
              <a:path w="160" h="480">
                <a:moveTo>
                  <a:pt x="160" y="0"/>
                </a:moveTo>
                <a:lnTo>
                  <a:pt x="160" y="480"/>
                </a:lnTo>
                <a:lnTo>
                  <a:pt x="0" y="480"/>
                </a:lnTo>
              </a:path>
            </a:pathLst>
          </a:custGeom>
          <a:noFill/>
          <a:ln w="17463" cap="rnd">
            <a:solidFill>
              <a:srgbClr val="FDB605"/>
            </a:solidFill>
            <a:prstDash val="solid"/>
            <a:round/>
            <a:headEnd/>
            <a:tailEnd/>
          </a:ln>
        </p:spPr>
        <p:txBody>
          <a:bodyPr/>
          <a:lstStyle/>
          <a:p>
            <a:endParaRPr lang="en-GB"/>
          </a:p>
        </p:txBody>
      </p:sp>
      <p:sp>
        <p:nvSpPr>
          <p:cNvPr id="581639" name="Rectangle 7"/>
          <p:cNvSpPr>
            <a:spLocks noChangeArrowheads="1"/>
          </p:cNvSpPr>
          <p:nvPr/>
        </p:nvSpPr>
        <p:spPr bwMode="auto">
          <a:xfrm>
            <a:off x="2674938" y="1931988"/>
            <a:ext cx="457200" cy="228600"/>
          </a:xfrm>
          <a:prstGeom prst="rect">
            <a:avLst/>
          </a:prstGeom>
          <a:solidFill>
            <a:srgbClr val="FFCC00"/>
          </a:solidFill>
          <a:ln w="9525">
            <a:noFill/>
            <a:miter lim="800000"/>
            <a:headEnd/>
            <a:tailEnd/>
          </a:ln>
        </p:spPr>
        <p:txBody>
          <a:bodyPr/>
          <a:lstStyle/>
          <a:p>
            <a:endParaRPr lang="en-GB"/>
          </a:p>
        </p:txBody>
      </p:sp>
      <p:sp>
        <p:nvSpPr>
          <p:cNvPr id="581640" name="Rectangle 8"/>
          <p:cNvSpPr>
            <a:spLocks noChangeArrowheads="1"/>
          </p:cNvSpPr>
          <p:nvPr/>
        </p:nvSpPr>
        <p:spPr bwMode="auto">
          <a:xfrm>
            <a:off x="2674938" y="1931988"/>
            <a:ext cx="457200" cy="228600"/>
          </a:xfrm>
          <a:prstGeom prst="rect">
            <a:avLst/>
          </a:prstGeom>
          <a:noFill/>
          <a:ln w="17463" cap="rnd">
            <a:solidFill>
              <a:srgbClr val="000000"/>
            </a:solidFill>
            <a:round/>
            <a:headEnd/>
            <a:tailEnd/>
          </a:ln>
        </p:spPr>
        <p:txBody>
          <a:bodyPr/>
          <a:lstStyle/>
          <a:p>
            <a:endParaRPr lang="en-GB"/>
          </a:p>
        </p:txBody>
      </p:sp>
      <p:sp>
        <p:nvSpPr>
          <p:cNvPr id="581641" name="Rectangle 9"/>
          <p:cNvSpPr>
            <a:spLocks noChangeArrowheads="1"/>
          </p:cNvSpPr>
          <p:nvPr/>
        </p:nvSpPr>
        <p:spPr bwMode="auto">
          <a:xfrm>
            <a:off x="2808288" y="1958975"/>
            <a:ext cx="269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b="0">
                <a:solidFill>
                  <a:srgbClr val="000000"/>
                </a:solidFill>
                <a:latin typeface="Arial" pitchFamily="34" charset="0"/>
              </a:rPr>
              <a:t>PLL</a:t>
            </a:r>
            <a:endParaRPr lang="en-US" sz="1800" b="0">
              <a:latin typeface="Arial" pitchFamily="34" charset="0"/>
            </a:endParaRPr>
          </a:p>
        </p:txBody>
      </p:sp>
      <p:sp>
        <p:nvSpPr>
          <p:cNvPr id="581642" name="Freeform 10"/>
          <p:cNvSpPr>
            <a:spLocks/>
          </p:cNvSpPr>
          <p:nvPr/>
        </p:nvSpPr>
        <p:spPr bwMode="auto">
          <a:xfrm>
            <a:off x="2332038" y="1817688"/>
            <a:ext cx="228600" cy="1143000"/>
          </a:xfrm>
          <a:custGeom>
            <a:avLst/>
            <a:gdLst/>
            <a:ahLst/>
            <a:cxnLst>
              <a:cxn ang="0">
                <a:pos x="160" y="0"/>
              </a:cxn>
              <a:cxn ang="0">
                <a:pos x="160" y="800"/>
              </a:cxn>
              <a:cxn ang="0">
                <a:pos x="0" y="800"/>
              </a:cxn>
            </a:cxnLst>
            <a:rect l="0" t="0" r="r" b="b"/>
            <a:pathLst>
              <a:path w="160" h="800">
                <a:moveTo>
                  <a:pt x="160" y="0"/>
                </a:moveTo>
                <a:lnTo>
                  <a:pt x="160" y="800"/>
                </a:lnTo>
                <a:lnTo>
                  <a:pt x="0" y="800"/>
                </a:lnTo>
              </a:path>
            </a:pathLst>
          </a:custGeom>
          <a:noFill/>
          <a:ln w="17463" cap="rnd">
            <a:solidFill>
              <a:srgbClr val="FDB605"/>
            </a:solidFill>
            <a:prstDash val="solid"/>
            <a:round/>
            <a:headEnd/>
            <a:tailEnd/>
          </a:ln>
        </p:spPr>
        <p:txBody>
          <a:bodyPr/>
          <a:lstStyle/>
          <a:p>
            <a:endParaRPr lang="en-GB"/>
          </a:p>
        </p:txBody>
      </p:sp>
      <p:sp>
        <p:nvSpPr>
          <p:cNvPr id="581643" name="Freeform 11"/>
          <p:cNvSpPr>
            <a:spLocks/>
          </p:cNvSpPr>
          <p:nvPr/>
        </p:nvSpPr>
        <p:spPr bwMode="auto">
          <a:xfrm>
            <a:off x="2332038" y="2960688"/>
            <a:ext cx="228600" cy="1144587"/>
          </a:xfrm>
          <a:custGeom>
            <a:avLst/>
            <a:gdLst/>
            <a:ahLst/>
            <a:cxnLst>
              <a:cxn ang="0">
                <a:pos x="160" y="0"/>
              </a:cxn>
              <a:cxn ang="0">
                <a:pos x="160" y="800"/>
              </a:cxn>
              <a:cxn ang="0">
                <a:pos x="0" y="800"/>
              </a:cxn>
            </a:cxnLst>
            <a:rect l="0" t="0" r="r" b="b"/>
            <a:pathLst>
              <a:path w="160" h="800">
                <a:moveTo>
                  <a:pt x="160" y="0"/>
                </a:moveTo>
                <a:lnTo>
                  <a:pt x="160" y="800"/>
                </a:lnTo>
                <a:lnTo>
                  <a:pt x="0" y="800"/>
                </a:lnTo>
              </a:path>
            </a:pathLst>
          </a:custGeom>
          <a:noFill/>
          <a:ln w="17463" cap="rnd">
            <a:solidFill>
              <a:srgbClr val="FDB605"/>
            </a:solidFill>
            <a:prstDash val="solid"/>
            <a:round/>
            <a:headEnd/>
            <a:tailEnd/>
          </a:ln>
        </p:spPr>
        <p:txBody>
          <a:bodyPr/>
          <a:lstStyle/>
          <a:p>
            <a:endParaRPr lang="en-GB"/>
          </a:p>
        </p:txBody>
      </p:sp>
      <p:sp>
        <p:nvSpPr>
          <p:cNvPr id="581644" name="Freeform 12"/>
          <p:cNvSpPr>
            <a:spLocks/>
          </p:cNvSpPr>
          <p:nvPr/>
        </p:nvSpPr>
        <p:spPr bwMode="auto">
          <a:xfrm>
            <a:off x="2332038" y="4105275"/>
            <a:ext cx="228600" cy="1143000"/>
          </a:xfrm>
          <a:custGeom>
            <a:avLst/>
            <a:gdLst/>
            <a:ahLst/>
            <a:cxnLst>
              <a:cxn ang="0">
                <a:pos x="160" y="0"/>
              </a:cxn>
              <a:cxn ang="0">
                <a:pos x="160" y="800"/>
              </a:cxn>
              <a:cxn ang="0">
                <a:pos x="0" y="800"/>
              </a:cxn>
            </a:cxnLst>
            <a:rect l="0" t="0" r="r" b="b"/>
            <a:pathLst>
              <a:path w="160" h="800">
                <a:moveTo>
                  <a:pt x="160" y="0"/>
                </a:moveTo>
                <a:lnTo>
                  <a:pt x="160" y="800"/>
                </a:lnTo>
                <a:lnTo>
                  <a:pt x="0" y="800"/>
                </a:lnTo>
              </a:path>
            </a:pathLst>
          </a:custGeom>
          <a:noFill/>
          <a:ln w="17463" cap="rnd">
            <a:solidFill>
              <a:srgbClr val="FDB605"/>
            </a:solidFill>
            <a:prstDash val="solid"/>
            <a:round/>
            <a:headEnd/>
            <a:tailEnd/>
          </a:ln>
        </p:spPr>
        <p:txBody>
          <a:bodyPr/>
          <a:lstStyle/>
          <a:p>
            <a:endParaRPr lang="en-GB"/>
          </a:p>
        </p:txBody>
      </p:sp>
      <p:sp>
        <p:nvSpPr>
          <p:cNvPr id="581645" name="Rectangle 13"/>
          <p:cNvSpPr>
            <a:spLocks noChangeArrowheads="1"/>
          </p:cNvSpPr>
          <p:nvPr/>
        </p:nvSpPr>
        <p:spPr bwMode="auto">
          <a:xfrm>
            <a:off x="4314825" y="5035550"/>
            <a:ext cx="523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Uncore</a:t>
            </a:r>
            <a:endParaRPr lang="en-US" sz="1800" b="0">
              <a:solidFill>
                <a:schemeClr val="bg1"/>
              </a:solidFill>
              <a:effectLst>
                <a:outerShdw blurRad="38100" dist="38100" dir="2700000" algn="tl">
                  <a:srgbClr val="C0C0C0"/>
                </a:outerShdw>
              </a:effectLst>
              <a:latin typeface="Arial" pitchFamily="34" charset="0"/>
            </a:endParaRPr>
          </a:p>
        </p:txBody>
      </p:sp>
      <p:sp>
        <p:nvSpPr>
          <p:cNvPr id="581646" name="Rectangle 14"/>
          <p:cNvSpPr>
            <a:spLocks noChangeArrowheads="1"/>
          </p:cNvSpPr>
          <p:nvPr/>
        </p:nvSpPr>
        <p:spPr bwMode="auto">
          <a:xfrm>
            <a:off x="4824413" y="5035550"/>
            <a:ext cx="8572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rgbClr val="000000"/>
                </a:solidFill>
                <a:effectLst>
                  <a:outerShdw blurRad="38100" dist="38100" dir="2700000" algn="tl">
                    <a:srgbClr val="C0C0C0"/>
                  </a:outerShdw>
                </a:effectLst>
                <a:latin typeface="Arial" pitchFamily="34" charset="0"/>
              </a:rPr>
              <a:t>, </a:t>
            </a:r>
            <a:endParaRPr lang="en-US" sz="1800" b="0">
              <a:effectLst>
                <a:outerShdw blurRad="38100" dist="38100" dir="2700000" algn="tl">
                  <a:srgbClr val="C0C0C0"/>
                </a:outerShdw>
              </a:effectLst>
              <a:latin typeface="Arial" pitchFamily="34" charset="0"/>
            </a:endParaRPr>
          </a:p>
        </p:txBody>
      </p:sp>
      <p:sp>
        <p:nvSpPr>
          <p:cNvPr id="581647" name="Rectangle 15"/>
          <p:cNvSpPr>
            <a:spLocks noChangeArrowheads="1"/>
          </p:cNvSpPr>
          <p:nvPr/>
        </p:nvSpPr>
        <p:spPr bwMode="auto">
          <a:xfrm>
            <a:off x="4443413" y="5216525"/>
            <a:ext cx="296862"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LLC</a:t>
            </a:r>
            <a:endParaRPr lang="en-US" sz="1800" b="0">
              <a:solidFill>
                <a:schemeClr val="bg1"/>
              </a:solidFill>
              <a:effectLst>
                <a:outerShdw blurRad="38100" dist="38100" dir="2700000" algn="tl">
                  <a:srgbClr val="C0C0C0"/>
                </a:outerShdw>
              </a:effectLst>
              <a:latin typeface="Arial" pitchFamily="34" charset="0"/>
            </a:endParaRPr>
          </a:p>
        </p:txBody>
      </p:sp>
      <p:sp>
        <p:nvSpPr>
          <p:cNvPr id="581648" name="Rectangle 16"/>
          <p:cNvSpPr>
            <a:spLocks noChangeArrowheads="1"/>
          </p:cNvSpPr>
          <p:nvPr/>
        </p:nvSpPr>
        <p:spPr bwMode="auto">
          <a:xfrm>
            <a:off x="615950" y="1360488"/>
            <a:ext cx="1830388" cy="1143000"/>
          </a:xfrm>
          <a:prstGeom prst="rect">
            <a:avLst/>
          </a:prstGeom>
          <a:solidFill>
            <a:srgbClr val="087EB9"/>
          </a:solidFill>
          <a:ln w="9525">
            <a:noFill/>
            <a:miter lim="800000"/>
            <a:headEnd/>
            <a:tailEnd/>
          </a:ln>
        </p:spPr>
        <p:txBody>
          <a:bodyPr/>
          <a:lstStyle/>
          <a:p>
            <a:endParaRPr lang="en-GB"/>
          </a:p>
        </p:txBody>
      </p:sp>
      <p:sp>
        <p:nvSpPr>
          <p:cNvPr id="581649" name="Rectangle 17"/>
          <p:cNvSpPr>
            <a:spLocks noChangeArrowheads="1"/>
          </p:cNvSpPr>
          <p:nvPr/>
        </p:nvSpPr>
        <p:spPr bwMode="auto">
          <a:xfrm>
            <a:off x="615950" y="1360488"/>
            <a:ext cx="1830388" cy="1143000"/>
          </a:xfrm>
          <a:prstGeom prst="rect">
            <a:avLst/>
          </a:prstGeom>
          <a:noFill/>
          <a:ln w="17463" cap="rnd">
            <a:solidFill>
              <a:srgbClr val="000000"/>
            </a:solidFill>
            <a:round/>
            <a:headEnd/>
            <a:tailEnd/>
          </a:ln>
        </p:spPr>
        <p:txBody>
          <a:bodyPr/>
          <a:lstStyle/>
          <a:p>
            <a:endParaRPr lang="en-GB"/>
          </a:p>
        </p:txBody>
      </p:sp>
      <p:sp>
        <p:nvSpPr>
          <p:cNvPr id="581650" name="Rectangle 18"/>
          <p:cNvSpPr>
            <a:spLocks noChangeArrowheads="1"/>
          </p:cNvSpPr>
          <p:nvPr/>
        </p:nvSpPr>
        <p:spPr bwMode="auto">
          <a:xfrm>
            <a:off x="669925" y="1377950"/>
            <a:ext cx="736600" cy="182563"/>
          </a:xfrm>
          <a:prstGeom prst="rect">
            <a:avLst/>
          </a:prstGeom>
          <a:noFill/>
          <a:ln w="9525">
            <a:noFill/>
            <a:miter lim="800000"/>
            <a:headEnd/>
            <a:tailEnd/>
          </a:ln>
        </p:spPr>
        <p:txBody>
          <a:bodyPr lIns="0" tIns="0" rIns="0" bIns="0">
            <a:spAutoFit/>
          </a:bodyPr>
          <a:lstStyle/>
          <a:p>
            <a:pPr algn="l" eaLnBrk="1" hangingPunct="1">
              <a:lnSpc>
                <a:spcPct val="100000"/>
              </a:lnSpc>
              <a:spcBef>
                <a:spcPct val="0"/>
              </a:spcBef>
            </a:pPr>
            <a:r>
              <a:rPr lang="en-US" sz="1200">
                <a:solidFill>
                  <a:srgbClr val="FFCC00"/>
                </a:solidFill>
                <a:effectLst>
                  <a:outerShdw blurRad="38100" dist="38100" dir="2700000" algn="tl">
                    <a:srgbClr val="C0C0C0"/>
                  </a:outerShdw>
                </a:effectLst>
                <a:latin typeface="Arial" pitchFamily="34" charset="0"/>
              </a:rPr>
              <a:t>Core </a:t>
            </a:r>
            <a:endParaRPr lang="en-US" sz="1800" b="0">
              <a:solidFill>
                <a:srgbClr val="FFCC00"/>
              </a:solidFill>
              <a:effectLst>
                <a:outerShdw blurRad="38100" dist="38100" dir="2700000" algn="tl">
                  <a:srgbClr val="C0C0C0"/>
                </a:outerShdw>
              </a:effectLst>
              <a:latin typeface="Arial" pitchFamily="34" charset="0"/>
            </a:endParaRPr>
          </a:p>
        </p:txBody>
      </p:sp>
      <p:sp>
        <p:nvSpPr>
          <p:cNvPr id="581651" name="Rectangle 19"/>
          <p:cNvSpPr>
            <a:spLocks noChangeArrowheads="1"/>
          </p:cNvSpPr>
          <p:nvPr/>
        </p:nvSpPr>
        <p:spPr bwMode="auto">
          <a:xfrm>
            <a:off x="1365250" y="1709738"/>
            <a:ext cx="269875" cy="182562"/>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Vcc</a:t>
            </a:r>
            <a:endParaRPr lang="en-US" sz="1800" b="0">
              <a:solidFill>
                <a:schemeClr val="bg1"/>
              </a:solidFill>
              <a:effectLst>
                <a:outerShdw blurRad="38100" dist="38100" dir="2700000" algn="tl">
                  <a:srgbClr val="C0C0C0"/>
                </a:outerShdw>
              </a:effectLst>
              <a:latin typeface="Arial" pitchFamily="34" charset="0"/>
            </a:endParaRPr>
          </a:p>
        </p:txBody>
      </p:sp>
      <p:sp>
        <p:nvSpPr>
          <p:cNvPr id="581652" name="Line 20"/>
          <p:cNvSpPr>
            <a:spLocks noChangeShapeType="1"/>
          </p:cNvSpPr>
          <p:nvPr/>
        </p:nvSpPr>
        <p:spPr bwMode="auto">
          <a:xfrm flipH="1">
            <a:off x="1776413" y="1817688"/>
            <a:ext cx="212725" cy="0"/>
          </a:xfrm>
          <a:prstGeom prst="line">
            <a:avLst/>
          </a:prstGeom>
          <a:noFill/>
          <a:ln w="17463" cap="rnd">
            <a:solidFill>
              <a:srgbClr val="FDB605"/>
            </a:solidFill>
            <a:round/>
            <a:headEnd/>
            <a:tailEnd/>
          </a:ln>
        </p:spPr>
        <p:txBody>
          <a:bodyPr/>
          <a:lstStyle/>
          <a:p>
            <a:endParaRPr lang="en-GB"/>
          </a:p>
        </p:txBody>
      </p:sp>
      <p:sp>
        <p:nvSpPr>
          <p:cNvPr id="581653" name="Freeform 21"/>
          <p:cNvSpPr>
            <a:spLocks/>
          </p:cNvSpPr>
          <p:nvPr/>
        </p:nvSpPr>
        <p:spPr bwMode="auto">
          <a:xfrm>
            <a:off x="1644650" y="1770063"/>
            <a:ext cx="142875" cy="96837"/>
          </a:xfrm>
          <a:custGeom>
            <a:avLst/>
            <a:gdLst/>
            <a:ahLst/>
            <a:cxnLst>
              <a:cxn ang="0">
                <a:pos x="100" y="67"/>
              </a:cxn>
              <a:cxn ang="0">
                <a:pos x="0" y="33"/>
              </a:cxn>
              <a:cxn ang="0">
                <a:pos x="100" y="0"/>
              </a:cxn>
              <a:cxn ang="0">
                <a:pos x="100" y="67"/>
              </a:cxn>
            </a:cxnLst>
            <a:rect l="0" t="0" r="r" b="b"/>
            <a:pathLst>
              <a:path w="100" h="67">
                <a:moveTo>
                  <a:pt x="100" y="67"/>
                </a:moveTo>
                <a:lnTo>
                  <a:pt x="0" y="33"/>
                </a:lnTo>
                <a:lnTo>
                  <a:pt x="100" y="0"/>
                </a:lnTo>
                <a:lnTo>
                  <a:pt x="100" y="67"/>
                </a:lnTo>
                <a:close/>
              </a:path>
            </a:pathLst>
          </a:custGeom>
          <a:solidFill>
            <a:srgbClr val="FDB605"/>
          </a:solidFill>
          <a:ln w="9525">
            <a:noFill/>
            <a:round/>
            <a:headEnd/>
            <a:tailEnd/>
          </a:ln>
        </p:spPr>
        <p:txBody>
          <a:bodyPr/>
          <a:lstStyle/>
          <a:p>
            <a:endParaRPr lang="en-GB"/>
          </a:p>
        </p:txBody>
      </p:sp>
      <p:sp>
        <p:nvSpPr>
          <p:cNvPr id="581654" name="Line 22"/>
          <p:cNvSpPr>
            <a:spLocks noChangeShapeType="1"/>
          </p:cNvSpPr>
          <p:nvPr/>
        </p:nvSpPr>
        <p:spPr bwMode="auto">
          <a:xfrm>
            <a:off x="2103438" y="1589088"/>
            <a:ext cx="228600" cy="0"/>
          </a:xfrm>
          <a:prstGeom prst="line">
            <a:avLst/>
          </a:prstGeom>
          <a:noFill/>
          <a:ln w="17463" cap="rnd">
            <a:solidFill>
              <a:srgbClr val="FDB605"/>
            </a:solidFill>
            <a:round/>
            <a:headEnd/>
            <a:tailEnd/>
          </a:ln>
        </p:spPr>
        <p:txBody>
          <a:bodyPr/>
          <a:lstStyle/>
          <a:p>
            <a:endParaRPr lang="en-GB"/>
          </a:p>
        </p:txBody>
      </p:sp>
      <p:sp>
        <p:nvSpPr>
          <p:cNvPr id="581655" name="Freeform 23"/>
          <p:cNvSpPr>
            <a:spLocks/>
          </p:cNvSpPr>
          <p:nvPr/>
        </p:nvSpPr>
        <p:spPr bwMode="auto">
          <a:xfrm>
            <a:off x="1989138" y="1703388"/>
            <a:ext cx="457200" cy="114300"/>
          </a:xfrm>
          <a:custGeom>
            <a:avLst/>
            <a:gdLst/>
            <a:ahLst/>
            <a:cxnLst>
              <a:cxn ang="0">
                <a:pos x="0" y="80"/>
              </a:cxn>
              <a:cxn ang="0">
                <a:pos x="80" y="80"/>
              </a:cxn>
              <a:cxn ang="0">
                <a:pos x="80" y="0"/>
              </a:cxn>
              <a:cxn ang="0">
                <a:pos x="240" y="0"/>
              </a:cxn>
              <a:cxn ang="0">
                <a:pos x="240" y="80"/>
              </a:cxn>
              <a:cxn ang="0">
                <a:pos x="320" y="80"/>
              </a:cxn>
            </a:cxnLst>
            <a:rect l="0" t="0" r="r" b="b"/>
            <a:pathLst>
              <a:path w="320" h="80">
                <a:moveTo>
                  <a:pt x="0" y="80"/>
                </a:moveTo>
                <a:lnTo>
                  <a:pt x="80" y="80"/>
                </a:lnTo>
                <a:lnTo>
                  <a:pt x="80" y="0"/>
                </a:lnTo>
                <a:lnTo>
                  <a:pt x="240" y="0"/>
                </a:lnTo>
                <a:lnTo>
                  <a:pt x="240" y="80"/>
                </a:lnTo>
                <a:lnTo>
                  <a:pt x="320" y="80"/>
                </a:lnTo>
              </a:path>
            </a:pathLst>
          </a:custGeom>
          <a:noFill/>
          <a:ln w="17463" cap="rnd">
            <a:solidFill>
              <a:srgbClr val="FDB605"/>
            </a:solidFill>
            <a:prstDash val="solid"/>
            <a:round/>
            <a:headEnd/>
            <a:tailEnd/>
          </a:ln>
        </p:spPr>
        <p:txBody>
          <a:bodyPr/>
          <a:lstStyle/>
          <a:p>
            <a:endParaRPr lang="en-GB"/>
          </a:p>
        </p:txBody>
      </p:sp>
      <p:sp>
        <p:nvSpPr>
          <p:cNvPr id="581656" name="Line 24"/>
          <p:cNvSpPr>
            <a:spLocks noChangeShapeType="1"/>
          </p:cNvSpPr>
          <p:nvPr/>
        </p:nvSpPr>
        <p:spPr bwMode="auto">
          <a:xfrm flipV="1">
            <a:off x="2217738" y="1474788"/>
            <a:ext cx="0" cy="114300"/>
          </a:xfrm>
          <a:prstGeom prst="line">
            <a:avLst/>
          </a:prstGeom>
          <a:noFill/>
          <a:ln w="17463" cap="rnd">
            <a:solidFill>
              <a:srgbClr val="FDB605"/>
            </a:solidFill>
            <a:round/>
            <a:headEnd/>
            <a:tailEnd/>
          </a:ln>
        </p:spPr>
        <p:txBody>
          <a:bodyPr/>
          <a:lstStyle/>
          <a:p>
            <a:endParaRPr lang="en-GB"/>
          </a:p>
        </p:txBody>
      </p:sp>
      <p:sp>
        <p:nvSpPr>
          <p:cNvPr id="581657" name="Line 25"/>
          <p:cNvSpPr>
            <a:spLocks noChangeShapeType="1"/>
          </p:cNvSpPr>
          <p:nvPr/>
        </p:nvSpPr>
        <p:spPr bwMode="auto">
          <a:xfrm>
            <a:off x="2217738" y="1474788"/>
            <a:ext cx="228600" cy="0"/>
          </a:xfrm>
          <a:prstGeom prst="line">
            <a:avLst/>
          </a:prstGeom>
          <a:noFill/>
          <a:ln w="17463" cap="rnd">
            <a:solidFill>
              <a:srgbClr val="FDB605"/>
            </a:solidFill>
            <a:round/>
            <a:headEnd/>
            <a:tailEnd/>
          </a:ln>
        </p:spPr>
        <p:txBody>
          <a:bodyPr/>
          <a:lstStyle/>
          <a:p>
            <a:endParaRPr lang="en-GB"/>
          </a:p>
        </p:txBody>
      </p:sp>
      <p:sp>
        <p:nvSpPr>
          <p:cNvPr id="581658" name="Rectangle 26"/>
          <p:cNvSpPr>
            <a:spLocks noChangeArrowheads="1"/>
          </p:cNvSpPr>
          <p:nvPr/>
        </p:nvSpPr>
        <p:spPr bwMode="auto">
          <a:xfrm>
            <a:off x="1273175" y="1957388"/>
            <a:ext cx="330200" cy="182562"/>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Freq</a:t>
            </a:r>
            <a:endParaRPr lang="en-US" sz="1800" b="0">
              <a:solidFill>
                <a:schemeClr val="bg1"/>
              </a:solidFill>
              <a:effectLst>
                <a:outerShdw blurRad="38100" dist="38100" dir="2700000" algn="tl">
                  <a:srgbClr val="C0C0C0"/>
                </a:outerShdw>
              </a:effectLst>
              <a:latin typeface="Arial" pitchFamily="34" charset="0"/>
            </a:endParaRPr>
          </a:p>
        </p:txBody>
      </p:sp>
      <p:sp>
        <p:nvSpPr>
          <p:cNvPr id="581659" name="Rectangle 27"/>
          <p:cNvSpPr>
            <a:spLocks noChangeArrowheads="1"/>
          </p:cNvSpPr>
          <p:nvPr/>
        </p:nvSpPr>
        <p:spPr bwMode="auto">
          <a:xfrm>
            <a:off x="1598613" y="1957388"/>
            <a:ext cx="42862" cy="182562"/>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effectLst>
                  <a:outerShdw blurRad="38100" dist="38100" dir="2700000" algn="tl">
                    <a:srgbClr val="C0C0C0"/>
                  </a:outerShdw>
                </a:effectLst>
                <a:latin typeface="Arial" pitchFamily="34" charset="0"/>
              </a:rPr>
              <a:t>.</a:t>
            </a:r>
            <a:endParaRPr lang="en-US" sz="1800" b="0">
              <a:effectLst>
                <a:outerShdw blurRad="38100" dist="38100" dir="2700000" algn="tl">
                  <a:srgbClr val="C0C0C0"/>
                </a:outerShdw>
              </a:effectLst>
              <a:latin typeface="Arial" pitchFamily="34" charset="0"/>
            </a:endParaRPr>
          </a:p>
        </p:txBody>
      </p:sp>
      <p:sp>
        <p:nvSpPr>
          <p:cNvPr id="581660" name="Line 28"/>
          <p:cNvSpPr>
            <a:spLocks noChangeShapeType="1"/>
          </p:cNvSpPr>
          <p:nvPr/>
        </p:nvSpPr>
        <p:spPr bwMode="auto">
          <a:xfrm flipH="1">
            <a:off x="1776413" y="2046288"/>
            <a:ext cx="669925" cy="0"/>
          </a:xfrm>
          <a:prstGeom prst="line">
            <a:avLst/>
          </a:prstGeom>
          <a:noFill/>
          <a:ln w="17463" cap="rnd">
            <a:solidFill>
              <a:srgbClr val="AA014C"/>
            </a:solidFill>
            <a:round/>
            <a:headEnd/>
            <a:tailEnd/>
          </a:ln>
        </p:spPr>
        <p:txBody>
          <a:bodyPr/>
          <a:lstStyle/>
          <a:p>
            <a:endParaRPr lang="en-GB"/>
          </a:p>
        </p:txBody>
      </p:sp>
      <p:sp>
        <p:nvSpPr>
          <p:cNvPr id="581661" name="Freeform 29"/>
          <p:cNvSpPr>
            <a:spLocks/>
          </p:cNvSpPr>
          <p:nvPr/>
        </p:nvSpPr>
        <p:spPr bwMode="auto">
          <a:xfrm>
            <a:off x="1644650" y="1998663"/>
            <a:ext cx="142875" cy="96837"/>
          </a:xfrm>
          <a:custGeom>
            <a:avLst/>
            <a:gdLst/>
            <a:ahLst/>
            <a:cxnLst>
              <a:cxn ang="0">
                <a:pos x="100" y="67"/>
              </a:cxn>
              <a:cxn ang="0">
                <a:pos x="0" y="33"/>
              </a:cxn>
              <a:cxn ang="0">
                <a:pos x="100" y="0"/>
              </a:cxn>
              <a:cxn ang="0">
                <a:pos x="100" y="67"/>
              </a:cxn>
            </a:cxnLst>
            <a:rect l="0" t="0" r="r" b="b"/>
            <a:pathLst>
              <a:path w="100" h="67">
                <a:moveTo>
                  <a:pt x="100" y="67"/>
                </a:moveTo>
                <a:lnTo>
                  <a:pt x="0" y="33"/>
                </a:lnTo>
                <a:lnTo>
                  <a:pt x="100" y="0"/>
                </a:lnTo>
                <a:lnTo>
                  <a:pt x="100" y="67"/>
                </a:lnTo>
                <a:close/>
              </a:path>
            </a:pathLst>
          </a:custGeom>
          <a:solidFill>
            <a:srgbClr val="AA014C"/>
          </a:solidFill>
          <a:ln w="9525">
            <a:noFill/>
            <a:round/>
            <a:headEnd/>
            <a:tailEnd/>
          </a:ln>
        </p:spPr>
        <p:txBody>
          <a:bodyPr/>
          <a:lstStyle/>
          <a:p>
            <a:endParaRPr lang="en-GB"/>
          </a:p>
        </p:txBody>
      </p:sp>
      <p:sp>
        <p:nvSpPr>
          <p:cNvPr id="581662" name="Rectangle 30"/>
          <p:cNvSpPr>
            <a:spLocks noChangeArrowheads="1"/>
          </p:cNvSpPr>
          <p:nvPr/>
        </p:nvSpPr>
        <p:spPr bwMode="auto">
          <a:xfrm>
            <a:off x="1050925" y="2176463"/>
            <a:ext cx="600075" cy="182562"/>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Sensors</a:t>
            </a:r>
            <a:endParaRPr lang="en-US" sz="1800" b="0">
              <a:solidFill>
                <a:schemeClr val="bg1"/>
              </a:solidFill>
              <a:effectLst>
                <a:outerShdw blurRad="38100" dist="38100" dir="2700000" algn="tl">
                  <a:srgbClr val="C0C0C0"/>
                </a:outerShdw>
              </a:effectLst>
              <a:latin typeface="Arial" pitchFamily="34" charset="0"/>
            </a:endParaRPr>
          </a:p>
        </p:txBody>
      </p:sp>
      <p:sp>
        <p:nvSpPr>
          <p:cNvPr id="581663" name="Line 31"/>
          <p:cNvSpPr>
            <a:spLocks noChangeShapeType="1"/>
          </p:cNvSpPr>
          <p:nvPr/>
        </p:nvSpPr>
        <p:spPr bwMode="auto">
          <a:xfrm>
            <a:off x="1644650" y="2274888"/>
            <a:ext cx="801688" cy="0"/>
          </a:xfrm>
          <a:prstGeom prst="line">
            <a:avLst/>
          </a:prstGeom>
          <a:noFill/>
          <a:ln w="17463" cap="rnd">
            <a:solidFill>
              <a:srgbClr val="FF5C00"/>
            </a:solidFill>
            <a:round/>
            <a:headEnd/>
            <a:tailEnd/>
          </a:ln>
        </p:spPr>
        <p:txBody>
          <a:bodyPr/>
          <a:lstStyle/>
          <a:p>
            <a:endParaRPr lang="en-GB"/>
          </a:p>
        </p:txBody>
      </p:sp>
      <p:sp>
        <p:nvSpPr>
          <p:cNvPr id="581664" name="Rectangle 32"/>
          <p:cNvSpPr>
            <a:spLocks noChangeArrowheads="1"/>
          </p:cNvSpPr>
          <p:nvPr/>
        </p:nvSpPr>
        <p:spPr bwMode="auto">
          <a:xfrm>
            <a:off x="615950" y="2503488"/>
            <a:ext cx="1830388" cy="1143000"/>
          </a:xfrm>
          <a:prstGeom prst="rect">
            <a:avLst/>
          </a:prstGeom>
          <a:solidFill>
            <a:srgbClr val="0860A8"/>
          </a:solidFill>
          <a:ln w="9525">
            <a:noFill/>
            <a:miter lim="800000"/>
            <a:headEnd/>
            <a:tailEnd/>
          </a:ln>
        </p:spPr>
        <p:txBody>
          <a:bodyPr/>
          <a:lstStyle/>
          <a:p>
            <a:endParaRPr lang="en-GB"/>
          </a:p>
        </p:txBody>
      </p:sp>
      <p:sp>
        <p:nvSpPr>
          <p:cNvPr id="581665" name="Rectangle 33"/>
          <p:cNvSpPr>
            <a:spLocks noChangeArrowheads="1"/>
          </p:cNvSpPr>
          <p:nvPr/>
        </p:nvSpPr>
        <p:spPr bwMode="auto">
          <a:xfrm>
            <a:off x="615950" y="2503488"/>
            <a:ext cx="1830388" cy="1143000"/>
          </a:xfrm>
          <a:prstGeom prst="rect">
            <a:avLst/>
          </a:prstGeom>
          <a:noFill/>
          <a:ln w="17463" cap="rnd">
            <a:solidFill>
              <a:srgbClr val="000000"/>
            </a:solidFill>
            <a:round/>
            <a:headEnd/>
            <a:tailEnd/>
          </a:ln>
        </p:spPr>
        <p:txBody>
          <a:bodyPr/>
          <a:lstStyle/>
          <a:p>
            <a:endParaRPr lang="en-GB"/>
          </a:p>
        </p:txBody>
      </p:sp>
      <p:sp>
        <p:nvSpPr>
          <p:cNvPr id="581666" name="Rectangle 34"/>
          <p:cNvSpPr>
            <a:spLocks noChangeArrowheads="1"/>
          </p:cNvSpPr>
          <p:nvPr/>
        </p:nvSpPr>
        <p:spPr bwMode="auto">
          <a:xfrm>
            <a:off x="669925" y="2519363"/>
            <a:ext cx="736600" cy="182562"/>
          </a:xfrm>
          <a:prstGeom prst="rect">
            <a:avLst/>
          </a:prstGeom>
          <a:noFill/>
          <a:ln w="9525">
            <a:noFill/>
            <a:miter lim="800000"/>
            <a:headEnd/>
            <a:tailEnd/>
          </a:ln>
        </p:spPr>
        <p:txBody>
          <a:bodyPr lIns="0" tIns="0" rIns="0" bIns="0">
            <a:spAutoFit/>
          </a:bodyPr>
          <a:lstStyle/>
          <a:p>
            <a:pPr algn="l" eaLnBrk="1" hangingPunct="1">
              <a:lnSpc>
                <a:spcPct val="100000"/>
              </a:lnSpc>
              <a:spcBef>
                <a:spcPct val="0"/>
              </a:spcBef>
            </a:pPr>
            <a:r>
              <a:rPr lang="en-US" sz="1200">
                <a:solidFill>
                  <a:srgbClr val="FFCC00"/>
                </a:solidFill>
                <a:effectLst>
                  <a:outerShdw blurRad="38100" dist="38100" dir="2700000" algn="tl">
                    <a:srgbClr val="C0C0C0"/>
                  </a:outerShdw>
                </a:effectLst>
                <a:latin typeface="Arial" pitchFamily="34" charset="0"/>
              </a:rPr>
              <a:t>Core </a:t>
            </a:r>
            <a:endParaRPr lang="en-US" sz="1800" b="0">
              <a:solidFill>
                <a:srgbClr val="FFCC00"/>
              </a:solidFill>
              <a:effectLst>
                <a:outerShdw blurRad="38100" dist="38100" dir="2700000" algn="tl">
                  <a:srgbClr val="C0C0C0"/>
                </a:outerShdw>
              </a:effectLst>
              <a:latin typeface="Arial" pitchFamily="34" charset="0"/>
            </a:endParaRPr>
          </a:p>
        </p:txBody>
      </p:sp>
      <p:sp>
        <p:nvSpPr>
          <p:cNvPr id="581667" name="Rectangle 35"/>
          <p:cNvSpPr>
            <a:spLocks noChangeArrowheads="1"/>
          </p:cNvSpPr>
          <p:nvPr/>
        </p:nvSpPr>
        <p:spPr bwMode="auto">
          <a:xfrm>
            <a:off x="1365250" y="2854325"/>
            <a:ext cx="269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Vcc</a:t>
            </a:r>
            <a:endParaRPr lang="en-US" sz="1800" b="0">
              <a:solidFill>
                <a:schemeClr val="bg1"/>
              </a:solidFill>
              <a:effectLst>
                <a:outerShdw blurRad="38100" dist="38100" dir="2700000" algn="tl">
                  <a:srgbClr val="C0C0C0"/>
                </a:outerShdw>
              </a:effectLst>
              <a:latin typeface="Arial" pitchFamily="34" charset="0"/>
            </a:endParaRPr>
          </a:p>
        </p:txBody>
      </p:sp>
      <p:sp>
        <p:nvSpPr>
          <p:cNvPr id="581668" name="Line 36"/>
          <p:cNvSpPr>
            <a:spLocks noChangeShapeType="1"/>
          </p:cNvSpPr>
          <p:nvPr/>
        </p:nvSpPr>
        <p:spPr bwMode="auto">
          <a:xfrm flipH="1">
            <a:off x="1776413" y="2960688"/>
            <a:ext cx="212725" cy="0"/>
          </a:xfrm>
          <a:prstGeom prst="line">
            <a:avLst/>
          </a:prstGeom>
          <a:noFill/>
          <a:ln w="17463" cap="rnd">
            <a:solidFill>
              <a:srgbClr val="FDB605"/>
            </a:solidFill>
            <a:round/>
            <a:headEnd/>
            <a:tailEnd/>
          </a:ln>
        </p:spPr>
        <p:txBody>
          <a:bodyPr/>
          <a:lstStyle/>
          <a:p>
            <a:endParaRPr lang="en-GB"/>
          </a:p>
        </p:txBody>
      </p:sp>
      <p:sp>
        <p:nvSpPr>
          <p:cNvPr id="581669" name="Freeform 37"/>
          <p:cNvSpPr>
            <a:spLocks/>
          </p:cNvSpPr>
          <p:nvPr/>
        </p:nvSpPr>
        <p:spPr bwMode="auto">
          <a:xfrm>
            <a:off x="1644650" y="2914650"/>
            <a:ext cx="142875" cy="93663"/>
          </a:xfrm>
          <a:custGeom>
            <a:avLst/>
            <a:gdLst/>
            <a:ahLst/>
            <a:cxnLst>
              <a:cxn ang="0">
                <a:pos x="100" y="66"/>
              </a:cxn>
              <a:cxn ang="0">
                <a:pos x="0" y="33"/>
              </a:cxn>
              <a:cxn ang="0">
                <a:pos x="100" y="0"/>
              </a:cxn>
              <a:cxn ang="0">
                <a:pos x="100" y="66"/>
              </a:cxn>
            </a:cxnLst>
            <a:rect l="0" t="0" r="r" b="b"/>
            <a:pathLst>
              <a:path w="100" h="66">
                <a:moveTo>
                  <a:pt x="100" y="66"/>
                </a:moveTo>
                <a:lnTo>
                  <a:pt x="0" y="33"/>
                </a:lnTo>
                <a:lnTo>
                  <a:pt x="100" y="0"/>
                </a:lnTo>
                <a:lnTo>
                  <a:pt x="100" y="66"/>
                </a:lnTo>
                <a:close/>
              </a:path>
            </a:pathLst>
          </a:custGeom>
          <a:solidFill>
            <a:srgbClr val="FDB605"/>
          </a:solidFill>
          <a:ln w="9525">
            <a:noFill/>
            <a:round/>
            <a:headEnd/>
            <a:tailEnd/>
          </a:ln>
        </p:spPr>
        <p:txBody>
          <a:bodyPr/>
          <a:lstStyle/>
          <a:p>
            <a:endParaRPr lang="en-GB"/>
          </a:p>
        </p:txBody>
      </p:sp>
      <p:sp>
        <p:nvSpPr>
          <p:cNvPr id="581670" name="Line 38"/>
          <p:cNvSpPr>
            <a:spLocks noChangeShapeType="1"/>
          </p:cNvSpPr>
          <p:nvPr/>
        </p:nvSpPr>
        <p:spPr bwMode="auto">
          <a:xfrm>
            <a:off x="2103438" y="2732088"/>
            <a:ext cx="228600" cy="0"/>
          </a:xfrm>
          <a:prstGeom prst="line">
            <a:avLst/>
          </a:prstGeom>
          <a:noFill/>
          <a:ln w="17463" cap="rnd">
            <a:solidFill>
              <a:srgbClr val="FDB605"/>
            </a:solidFill>
            <a:round/>
            <a:headEnd/>
            <a:tailEnd/>
          </a:ln>
        </p:spPr>
        <p:txBody>
          <a:bodyPr/>
          <a:lstStyle/>
          <a:p>
            <a:endParaRPr lang="en-GB"/>
          </a:p>
        </p:txBody>
      </p:sp>
      <p:sp>
        <p:nvSpPr>
          <p:cNvPr id="581671" name="Freeform 39"/>
          <p:cNvSpPr>
            <a:spLocks/>
          </p:cNvSpPr>
          <p:nvPr/>
        </p:nvSpPr>
        <p:spPr bwMode="auto">
          <a:xfrm>
            <a:off x="1989138" y="2846388"/>
            <a:ext cx="457200" cy="114300"/>
          </a:xfrm>
          <a:custGeom>
            <a:avLst/>
            <a:gdLst/>
            <a:ahLst/>
            <a:cxnLst>
              <a:cxn ang="0">
                <a:pos x="0" y="80"/>
              </a:cxn>
              <a:cxn ang="0">
                <a:pos x="80" y="80"/>
              </a:cxn>
              <a:cxn ang="0">
                <a:pos x="80" y="0"/>
              </a:cxn>
              <a:cxn ang="0">
                <a:pos x="240" y="0"/>
              </a:cxn>
              <a:cxn ang="0">
                <a:pos x="240" y="80"/>
              </a:cxn>
              <a:cxn ang="0">
                <a:pos x="320" y="80"/>
              </a:cxn>
            </a:cxnLst>
            <a:rect l="0" t="0" r="r" b="b"/>
            <a:pathLst>
              <a:path w="320" h="80">
                <a:moveTo>
                  <a:pt x="0" y="80"/>
                </a:moveTo>
                <a:lnTo>
                  <a:pt x="80" y="80"/>
                </a:lnTo>
                <a:lnTo>
                  <a:pt x="80" y="0"/>
                </a:lnTo>
                <a:lnTo>
                  <a:pt x="240" y="0"/>
                </a:lnTo>
                <a:lnTo>
                  <a:pt x="240" y="80"/>
                </a:lnTo>
                <a:lnTo>
                  <a:pt x="320" y="80"/>
                </a:lnTo>
              </a:path>
            </a:pathLst>
          </a:custGeom>
          <a:noFill/>
          <a:ln w="17463" cap="rnd">
            <a:solidFill>
              <a:srgbClr val="FDB605"/>
            </a:solidFill>
            <a:prstDash val="solid"/>
            <a:round/>
            <a:headEnd/>
            <a:tailEnd/>
          </a:ln>
        </p:spPr>
        <p:txBody>
          <a:bodyPr/>
          <a:lstStyle/>
          <a:p>
            <a:endParaRPr lang="en-GB"/>
          </a:p>
        </p:txBody>
      </p:sp>
      <p:sp>
        <p:nvSpPr>
          <p:cNvPr id="581672" name="Line 40"/>
          <p:cNvSpPr>
            <a:spLocks noChangeShapeType="1"/>
          </p:cNvSpPr>
          <p:nvPr/>
        </p:nvSpPr>
        <p:spPr bwMode="auto">
          <a:xfrm flipV="1">
            <a:off x="2217738" y="2617788"/>
            <a:ext cx="0" cy="114300"/>
          </a:xfrm>
          <a:prstGeom prst="line">
            <a:avLst/>
          </a:prstGeom>
          <a:noFill/>
          <a:ln w="17463" cap="rnd">
            <a:solidFill>
              <a:srgbClr val="FDB605"/>
            </a:solidFill>
            <a:round/>
            <a:headEnd/>
            <a:tailEnd/>
          </a:ln>
        </p:spPr>
        <p:txBody>
          <a:bodyPr/>
          <a:lstStyle/>
          <a:p>
            <a:endParaRPr lang="en-GB"/>
          </a:p>
        </p:txBody>
      </p:sp>
      <p:sp>
        <p:nvSpPr>
          <p:cNvPr id="581673" name="Line 41"/>
          <p:cNvSpPr>
            <a:spLocks noChangeShapeType="1"/>
          </p:cNvSpPr>
          <p:nvPr/>
        </p:nvSpPr>
        <p:spPr bwMode="auto">
          <a:xfrm>
            <a:off x="2217738" y="2617788"/>
            <a:ext cx="228600" cy="0"/>
          </a:xfrm>
          <a:prstGeom prst="line">
            <a:avLst/>
          </a:prstGeom>
          <a:noFill/>
          <a:ln w="17463" cap="rnd">
            <a:solidFill>
              <a:srgbClr val="FDB605"/>
            </a:solidFill>
            <a:round/>
            <a:headEnd/>
            <a:tailEnd/>
          </a:ln>
        </p:spPr>
        <p:txBody>
          <a:bodyPr/>
          <a:lstStyle/>
          <a:p>
            <a:endParaRPr lang="en-GB"/>
          </a:p>
        </p:txBody>
      </p:sp>
      <p:sp>
        <p:nvSpPr>
          <p:cNvPr id="581674" name="Rectangle 42"/>
          <p:cNvSpPr>
            <a:spLocks noChangeArrowheads="1"/>
          </p:cNvSpPr>
          <p:nvPr/>
        </p:nvSpPr>
        <p:spPr bwMode="auto">
          <a:xfrm>
            <a:off x="1273175" y="3101975"/>
            <a:ext cx="330200"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Freq</a:t>
            </a:r>
            <a:endParaRPr lang="en-US" sz="1800" b="0">
              <a:solidFill>
                <a:schemeClr val="bg1"/>
              </a:solidFill>
              <a:effectLst>
                <a:outerShdw blurRad="38100" dist="38100" dir="2700000" algn="tl">
                  <a:srgbClr val="C0C0C0"/>
                </a:outerShdw>
              </a:effectLst>
              <a:latin typeface="Arial" pitchFamily="34" charset="0"/>
            </a:endParaRPr>
          </a:p>
        </p:txBody>
      </p:sp>
      <p:sp>
        <p:nvSpPr>
          <p:cNvPr id="581675" name="Rectangle 43"/>
          <p:cNvSpPr>
            <a:spLocks noChangeArrowheads="1"/>
          </p:cNvSpPr>
          <p:nvPr/>
        </p:nvSpPr>
        <p:spPr bwMode="auto">
          <a:xfrm>
            <a:off x="1598613" y="3101975"/>
            <a:ext cx="42862"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effectLst>
                  <a:outerShdw blurRad="38100" dist="38100" dir="2700000" algn="tl">
                    <a:srgbClr val="C0C0C0"/>
                  </a:outerShdw>
                </a:effectLst>
                <a:latin typeface="Arial" pitchFamily="34" charset="0"/>
              </a:rPr>
              <a:t>.</a:t>
            </a:r>
            <a:endParaRPr lang="en-US" sz="1800" b="0">
              <a:effectLst>
                <a:outerShdw blurRad="38100" dist="38100" dir="2700000" algn="tl">
                  <a:srgbClr val="C0C0C0"/>
                </a:outerShdw>
              </a:effectLst>
              <a:latin typeface="Arial" pitchFamily="34" charset="0"/>
            </a:endParaRPr>
          </a:p>
        </p:txBody>
      </p:sp>
      <p:sp>
        <p:nvSpPr>
          <p:cNvPr id="581676" name="Line 44"/>
          <p:cNvSpPr>
            <a:spLocks noChangeShapeType="1"/>
          </p:cNvSpPr>
          <p:nvPr/>
        </p:nvSpPr>
        <p:spPr bwMode="auto">
          <a:xfrm flipH="1">
            <a:off x="1776413" y="3189288"/>
            <a:ext cx="669925" cy="0"/>
          </a:xfrm>
          <a:prstGeom prst="line">
            <a:avLst/>
          </a:prstGeom>
          <a:noFill/>
          <a:ln w="17463" cap="rnd">
            <a:solidFill>
              <a:srgbClr val="AA014C"/>
            </a:solidFill>
            <a:round/>
            <a:headEnd/>
            <a:tailEnd/>
          </a:ln>
        </p:spPr>
        <p:txBody>
          <a:bodyPr/>
          <a:lstStyle/>
          <a:p>
            <a:endParaRPr lang="en-GB"/>
          </a:p>
        </p:txBody>
      </p:sp>
      <p:sp>
        <p:nvSpPr>
          <p:cNvPr id="581677" name="Freeform 45"/>
          <p:cNvSpPr>
            <a:spLocks/>
          </p:cNvSpPr>
          <p:nvPr/>
        </p:nvSpPr>
        <p:spPr bwMode="auto">
          <a:xfrm>
            <a:off x="1644650" y="3143250"/>
            <a:ext cx="142875" cy="93663"/>
          </a:xfrm>
          <a:custGeom>
            <a:avLst/>
            <a:gdLst/>
            <a:ahLst/>
            <a:cxnLst>
              <a:cxn ang="0">
                <a:pos x="100" y="66"/>
              </a:cxn>
              <a:cxn ang="0">
                <a:pos x="0" y="33"/>
              </a:cxn>
              <a:cxn ang="0">
                <a:pos x="100" y="0"/>
              </a:cxn>
              <a:cxn ang="0">
                <a:pos x="100" y="66"/>
              </a:cxn>
            </a:cxnLst>
            <a:rect l="0" t="0" r="r" b="b"/>
            <a:pathLst>
              <a:path w="100" h="66">
                <a:moveTo>
                  <a:pt x="100" y="66"/>
                </a:moveTo>
                <a:lnTo>
                  <a:pt x="0" y="33"/>
                </a:lnTo>
                <a:lnTo>
                  <a:pt x="100" y="0"/>
                </a:lnTo>
                <a:lnTo>
                  <a:pt x="100" y="66"/>
                </a:lnTo>
                <a:close/>
              </a:path>
            </a:pathLst>
          </a:custGeom>
          <a:solidFill>
            <a:srgbClr val="AA014C"/>
          </a:solidFill>
          <a:ln w="9525">
            <a:noFill/>
            <a:round/>
            <a:headEnd/>
            <a:tailEnd/>
          </a:ln>
        </p:spPr>
        <p:txBody>
          <a:bodyPr/>
          <a:lstStyle/>
          <a:p>
            <a:endParaRPr lang="en-GB"/>
          </a:p>
        </p:txBody>
      </p:sp>
      <p:sp>
        <p:nvSpPr>
          <p:cNvPr id="581678" name="Rectangle 46"/>
          <p:cNvSpPr>
            <a:spLocks noChangeArrowheads="1"/>
          </p:cNvSpPr>
          <p:nvPr/>
        </p:nvSpPr>
        <p:spPr bwMode="auto">
          <a:xfrm>
            <a:off x="1050925" y="3319463"/>
            <a:ext cx="600075" cy="182562"/>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Sensors</a:t>
            </a:r>
            <a:endParaRPr lang="en-US" sz="1800" b="0">
              <a:solidFill>
                <a:schemeClr val="bg1"/>
              </a:solidFill>
              <a:effectLst>
                <a:outerShdw blurRad="38100" dist="38100" dir="2700000" algn="tl">
                  <a:srgbClr val="C0C0C0"/>
                </a:outerShdw>
              </a:effectLst>
              <a:latin typeface="Arial" pitchFamily="34" charset="0"/>
            </a:endParaRPr>
          </a:p>
        </p:txBody>
      </p:sp>
      <p:sp>
        <p:nvSpPr>
          <p:cNvPr id="581679" name="Line 47"/>
          <p:cNvSpPr>
            <a:spLocks noChangeShapeType="1"/>
          </p:cNvSpPr>
          <p:nvPr/>
        </p:nvSpPr>
        <p:spPr bwMode="auto">
          <a:xfrm>
            <a:off x="1644650" y="3417888"/>
            <a:ext cx="801688" cy="0"/>
          </a:xfrm>
          <a:prstGeom prst="line">
            <a:avLst/>
          </a:prstGeom>
          <a:noFill/>
          <a:ln w="17463" cap="rnd">
            <a:solidFill>
              <a:srgbClr val="FF5C00"/>
            </a:solidFill>
            <a:round/>
            <a:headEnd/>
            <a:tailEnd/>
          </a:ln>
        </p:spPr>
        <p:txBody>
          <a:bodyPr/>
          <a:lstStyle/>
          <a:p>
            <a:endParaRPr lang="en-GB"/>
          </a:p>
        </p:txBody>
      </p:sp>
      <p:sp>
        <p:nvSpPr>
          <p:cNvPr id="581680" name="Rectangle 48"/>
          <p:cNvSpPr>
            <a:spLocks noChangeArrowheads="1"/>
          </p:cNvSpPr>
          <p:nvPr/>
        </p:nvSpPr>
        <p:spPr bwMode="auto">
          <a:xfrm>
            <a:off x="615950" y="3646488"/>
            <a:ext cx="1830388" cy="1144587"/>
          </a:xfrm>
          <a:prstGeom prst="rect">
            <a:avLst/>
          </a:prstGeom>
          <a:solidFill>
            <a:srgbClr val="087EB9"/>
          </a:solidFill>
          <a:ln w="9525">
            <a:noFill/>
            <a:miter lim="800000"/>
            <a:headEnd/>
            <a:tailEnd/>
          </a:ln>
        </p:spPr>
        <p:txBody>
          <a:bodyPr/>
          <a:lstStyle/>
          <a:p>
            <a:endParaRPr lang="en-GB"/>
          </a:p>
        </p:txBody>
      </p:sp>
      <p:sp>
        <p:nvSpPr>
          <p:cNvPr id="581681" name="Rectangle 49"/>
          <p:cNvSpPr>
            <a:spLocks noChangeArrowheads="1"/>
          </p:cNvSpPr>
          <p:nvPr/>
        </p:nvSpPr>
        <p:spPr bwMode="auto">
          <a:xfrm>
            <a:off x="615950" y="3646488"/>
            <a:ext cx="1830388" cy="1144587"/>
          </a:xfrm>
          <a:prstGeom prst="rect">
            <a:avLst/>
          </a:prstGeom>
          <a:noFill/>
          <a:ln w="17463" cap="rnd">
            <a:solidFill>
              <a:srgbClr val="000000"/>
            </a:solidFill>
            <a:round/>
            <a:headEnd/>
            <a:tailEnd/>
          </a:ln>
        </p:spPr>
        <p:txBody>
          <a:bodyPr/>
          <a:lstStyle/>
          <a:p>
            <a:endParaRPr lang="en-GB"/>
          </a:p>
        </p:txBody>
      </p:sp>
      <p:sp>
        <p:nvSpPr>
          <p:cNvPr id="581682" name="Rectangle 50"/>
          <p:cNvSpPr>
            <a:spLocks noChangeArrowheads="1"/>
          </p:cNvSpPr>
          <p:nvPr/>
        </p:nvSpPr>
        <p:spPr bwMode="auto">
          <a:xfrm>
            <a:off x="669925" y="3662363"/>
            <a:ext cx="736600" cy="182562"/>
          </a:xfrm>
          <a:prstGeom prst="rect">
            <a:avLst/>
          </a:prstGeom>
          <a:noFill/>
          <a:ln w="9525">
            <a:noFill/>
            <a:miter lim="800000"/>
            <a:headEnd/>
            <a:tailEnd/>
          </a:ln>
        </p:spPr>
        <p:txBody>
          <a:bodyPr lIns="0" tIns="0" rIns="0" bIns="0">
            <a:spAutoFit/>
          </a:bodyPr>
          <a:lstStyle/>
          <a:p>
            <a:pPr algn="l" eaLnBrk="1" hangingPunct="1">
              <a:lnSpc>
                <a:spcPct val="100000"/>
              </a:lnSpc>
              <a:spcBef>
                <a:spcPct val="0"/>
              </a:spcBef>
            </a:pPr>
            <a:r>
              <a:rPr lang="en-US" sz="1200">
                <a:solidFill>
                  <a:srgbClr val="FFCC00"/>
                </a:solidFill>
                <a:effectLst>
                  <a:outerShdw blurRad="38100" dist="38100" dir="2700000" algn="tl">
                    <a:srgbClr val="C0C0C0"/>
                  </a:outerShdw>
                </a:effectLst>
                <a:latin typeface="Arial" pitchFamily="34" charset="0"/>
              </a:rPr>
              <a:t>Core </a:t>
            </a:r>
            <a:endParaRPr lang="en-US" sz="1800" b="0">
              <a:solidFill>
                <a:srgbClr val="FFCC00"/>
              </a:solidFill>
              <a:effectLst>
                <a:outerShdw blurRad="38100" dist="38100" dir="2700000" algn="tl">
                  <a:srgbClr val="C0C0C0"/>
                </a:outerShdw>
              </a:effectLst>
              <a:latin typeface="Arial" pitchFamily="34" charset="0"/>
            </a:endParaRPr>
          </a:p>
        </p:txBody>
      </p:sp>
      <p:sp>
        <p:nvSpPr>
          <p:cNvPr id="581683" name="Rectangle 51"/>
          <p:cNvSpPr>
            <a:spLocks noChangeArrowheads="1"/>
          </p:cNvSpPr>
          <p:nvPr/>
        </p:nvSpPr>
        <p:spPr bwMode="auto">
          <a:xfrm>
            <a:off x="1365250" y="3997325"/>
            <a:ext cx="269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Vcc</a:t>
            </a:r>
            <a:endParaRPr lang="en-US" sz="1800" b="0">
              <a:solidFill>
                <a:schemeClr val="bg1"/>
              </a:solidFill>
              <a:effectLst>
                <a:outerShdw blurRad="38100" dist="38100" dir="2700000" algn="tl">
                  <a:srgbClr val="C0C0C0"/>
                </a:outerShdw>
              </a:effectLst>
              <a:latin typeface="Arial" pitchFamily="34" charset="0"/>
            </a:endParaRPr>
          </a:p>
        </p:txBody>
      </p:sp>
      <p:sp>
        <p:nvSpPr>
          <p:cNvPr id="581684" name="Line 52"/>
          <p:cNvSpPr>
            <a:spLocks noChangeShapeType="1"/>
          </p:cNvSpPr>
          <p:nvPr/>
        </p:nvSpPr>
        <p:spPr bwMode="auto">
          <a:xfrm flipH="1">
            <a:off x="1776413" y="4105275"/>
            <a:ext cx="212725" cy="0"/>
          </a:xfrm>
          <a:prstGeom prst="line">
            <a:avLst/>
          </a:prstGeom>
          <a:noFill/>
          <a:ln w="17463" cap="rnd">
            <a:solidFill>
              <a:srgbClr val="FDB605"/>
            </a:solidFill>
            <a:round/>
            <a:headEnd/>
            <a:tailEnd/>
          </a:ln>
        </p:spPr>
        <p:txBody>
          <a:bodyPr/>
          <a:lstStyle/>
          <a:p>
            <a:endParaRPr lang="en-GB"/>
          </a:p>
        </p:txBody>
      </p:sp>
      <p:sp>
        <p:nvSpPr>
          <p:cNvPr id="581685" name="Freeform 53"/>
          <p:cNvSpPr>
            <a:spLocks/>
          </p:cNvSpPr>
          <p:nvPr/>
        </p:nvSpPr>
        <p:spPr bwMode="auto">
          <a:xfrm>
            <a:off x="1644650" y="4057650"/>
            <a:ext cx="142875" cy="93663"/>
          </a:xfrm>
          <a:custGeom>
            <a:avLst/>
            <a:gdLst/>
            <a:ahLst/>
            <a:cxnLst>
              <a:cxn ang="0">
                <a:pos x="100" y="66"/>
              </a:cxn>
              <a:cxn ang="0">
                <a:pos x="0" y="33"/>
              </a:cxn>
              <a:cxn ang="0">
                <a:pos x="100" y="0"/>
              </a:cxn>
              <a:cxn ang="0">
                <a:pos x="100" y="66"/>
              </a:cxn>
            </a:cxnLst>
            <a:rect l="0" t="0" r="r" b="b"/>
            <a:pathLst>
              <a:path w="100" h="66">
                <a:moveTo>
                  <a:pt x="100" y="66"/>
                </a:moveTo>
                <a:lnTo>
                  <a:pt x="0" y="33"/>
                </a:lnTo>
                <a:lnTo>
                  <a:pt x="100" y="0"/>
                </a:lnTo>
                <a:lnTo>
                  <a:pt x="100" y="66"/>
                </a:lnTo>
                <a:close/>
              </a:path>
            </a:pathLst>
          </a:custGeom>
          <a:solidFill>
            <a:srgbClr val="FDB605"/>
          </a:solidFill>
          <a:ln w="9525">
            <a:noFill/>
            <a:round/>
            <a:headEnd/>
            <a:tailEnd/>
          </a:ln>
        </p:spPr>
        <p:txBody>
          <a:bodyPr/>
          <a:lstStyle/>
          <a:p>
            <a:endParaRPr lang="en-GB"/>
          </a:p>
        </p:txBody>
      </p:sp>
      <p:sp>
        <p:nvSpPr>
          <p:cNvPr id="581686" name="Line 54"/>
          <p:cNvSpPr>
            <a:spLocks noChangeShapeType="1"/>
          </p:cNvSpPr>
          <p:nvPr/>
        </p:nvSpPr>
        <p:spPr bwMode="auto">
          <a:xfrm>
            <a:off x="2103438" y="3876675"/>
            <a:ext cx="228600" cy="0"/>
          </a:xfrm>
          <a:prstGeom prst="line">
            <a:avLst/>
          </a:prstGeom>
          <a:noFill/>
          <a:ln w="17463" cap="rnd">
            <a:solidFill>
              <a:srgbClr val="FDB605"/>
            </a:solidFill>
            <a:round/>
            <a:headEnd/>
            <a:tailEnd/>
          </a:ln>
        </p:spPr>
        <p:txBody>
          <a:bodyPr/>
          <a:lstStyle/>
          <a:p>
            <a:endParaRPr lang="en-GB"/>
          </a:p>
        </p:txBody>
      </p:sp>
      <p:sp>
        <p:nvSpPr>
          <p:cNvPr id="581687" name="Freeform 55"/>
          <p:cNvSpPr>
            <a:spLocks/>
          </p:cNvSpPr>
          <p:nvPr/>
        </p:nvSpPr>
        <p:spPr bwMode="auto">
          <a:xfrm>
            <a:off x="1989138" y="3990975"/>
            <a:ext cx="457200" cy="114300"/>
          </a:xfrm>
          <a:custGeom>
            <a:avLst/>
            <a:gdLst/>
            <a:ahLst/>
            <a:cxnLst>
              <a:cxn ang="0">
                <a:pos x="0" y="80"/>
              </a:cxn>
              <a:cxn ang="0">
                <a:pos x="80" y="80"/>
              </a:cxn>
              <a:cxn ang="0">
                <a:pos x="80" y="0"/>
              </a:cxn>
              <a:cxn ang="0">
                <a:pos x="240" y="0"/>
              </a:cxn>
              <a:cxn ang="0">
                <a:pos x="240" y="80"/>
              </a:cxn>
              <a:cxn ang="0">
                <a:pos x="320" y="80"/>
              </a:cxn>
            </a:cxnLst>
            <a:rect l="0" t="0" r="r" b="b"/>
            <a:pathLst>
              <a:path w="320" h="80">
                <a:moveTo>
                  <a:pt x="0" y="80"/>
                </a:moveTo>
                <a:lnTo>
                  <a:pt x="80" y="80"/>
                </a:lnTo>
                <a:lnTo>
                  <a:pt x="80" y="0"/>
                </a:lnTo>
                <a:lnTo>
                  <a:pt x="240" y="0"/>
                </a:lnTo>
                <a:lnTo>
                  <a:pt x="240" y="80"/>
                </a:lnTo>
                <a:lnTo>
                  <a:pt x="320" y="80"/>
                </a:lnTo>
              </a:path>
            </a:pathLst>
          </a:custGeom>
          <a:noFill/>
          <a:ln w="17463" cap="rnd">
            <a:solidFill>
              <a:srgbClr val="FDB605"/>
            </a:solidFill>
            <a:prstDash val="solid"/>
            <a:round/>
            <a:headEnd/>
            <a:tailEnd/>
          </a:ln>
        </p:spPr>
        <p:txBody>
          <a:bodyPr/>
          <a:lstStyle/>
          <a:p>
            <a:endParaRPr lang="en-GB"/>
          </a:p>
        </p:txBody>
      </p:sp>
      <p:sp>
        <p:nvSpPr>
          <p:cNvPr id="581688" name="Line 56"/>
          <p:cNvSpPr>
            <a:spLocks noChangeShapeType="1"/>
          </p:cNvSpPr>
          <p:nvPr/>
        </p:nvSpPr>
        <p:spPr bwMode="auto">
          <a:xfrm flipV="1">
            <a:off x="2217738" y="3762375"/>
            <a:ext cx="0" cy="114300"/>
          </a:xfrm>
          <a:prstGeom prst="line">
            <a:avLst/>
          </a:prstGeom>
          <a:noFill/>
          <a:ln w="17463" cap="rnd">
            <a:solidFill>
              <a:srgbClr val="FDB605"/>
            </a:solidFill>
            <a:round/>
            <a:headEnd/>
            <a:tailEnd/>
          </a:ln>
        </p:spPr>
        <p:txBody>
          <a:bodyPr/>
          <a:lstStyle/>
          <a:p>
            <a:endParaRPr lang="en-GB"/>
          </a:p>
        </p:txBody>
      </p:sp>
      <p:sp>
        <p:nvSpPr>
          <p:cNvPr id="581689" name="Line 57"/>
          <p:cNvSpPr>
            <a:spLocks noChangeShapeType="1"/>
          </p:cNvSpPr>
          <p:nvPr/>
        </p:nvSpPr>
        <p:spPr bwMode="auto">
          <a:xfrm>
            <a:off x="2217738" y="3762375"/>
            <a:ext cx="228600" cy="0"/>
          </a:xfrm>
          <a:prstGeom prst="line">
            <a:avLst/>
          </a:prstGeom>
          <a:noFill/>
          <a:ln w="17463" cap="rnd">
            <a:solidFill>
              <a:srgbClr val="FDB605"/>
            </a:solidFill>
            <a:round/>
            <a:headEnd/>
            <a:tailEnd/>
          </a:ln>
        </p:spPr>
        <p:txBody>
          <a:bodyPr/>
          <a:lstStyle/>
          <a:p>
            <a:endParaRPr lang="en-GB"/>
          </a:p>
        </p:txBody>
      </p:sp>
      <p:sp>
        <p:nvSpPr>
          <p:cNvPr id="581690" name="Rectangle 58"/>
          <p:cNvSpPr>
            <a:spLocks noChangeArrowheads="1"/>
          </p:cNvSpPr>
          <p:nvPr/>
        </p:nvSpPr>
        <p:spPr bwMode="auto">
          <a:xfrm>
            <a:off x="1273175" y="4244975"/>
            <a:ext cx="330200"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Freq</a:t>
            </a:r>
            <a:endParaRPr lang="en-US" sz="1800" b="0">
              <a:solidFill>
                <a:schemeClr val="bg1"/>
              </a:solidFill>
              <a:effectLst>
                <a:outerShdw blurRad="38100" dist="38100" dir="2700000" algn="tl">
                  <a:srgbClr val="C0C0C0"/>
                </a:outerShdw>
              </a:effectLst>
              <a:latin typeface="Arial" pitchFamily="34" charset="0"/>
            </a:endParaRPr>
          </a:p>
        </p:txBody>
      </p:sp>
      <p:sp>
        <p:nvSpPr>
          <p:cNvPr id="581691" name="Rectangle 59"/>
          <p:cNvSpPr>
            <a:spLocks noChangeArrowheads="1"/>
          </p:cNvSpPr>
          <p:nvPr/>
        </p:nvSpPr>
        <p:spPr bwMode="auto">
          <a:xfrm>
            <a:off x="1598613" y="4244975"/>
            <a:ext cx="42862"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effectLst>
                  <a:outerShdw blurRad="38100" dist="38100" dir="2700000" algn="tl">
                    <a:srgbClr val="C0C0C0"/>
                  </a:outerShdw>
                </a:effectLst>
                <a:latin typeface="Arial" pitchFamily="34" charset="0"/>
              </a:rPr>
              <a:t>.</a:t>
            </a:r>
            <a:endParaRPr lang="en-US" sz="1800" b="0">
              <a:effectLst>
                <a:outerShdw blurRad="38100" dist="38100" dir="2700000" algn="tl">
                  <a:srgbClr val="C0C0C0"/>
                </a:outerShdw>
              </a:effectLst>
              <a:latin typeface="Arial" pitchFamily="34" charset="0"/>
            </a:endParaRPr>
          </a:p>
        </p:txBody>
      </p:sp>
      <p:sp>
        <p:nvSpPr>
          <p:cNvPr id="581692" name="Line 60"/>
          <p:cNvSpPr>
            <a:spLocks noChangeShapeType="1"/>
          </p:cNvSpPr>
          <p:nvPr/>
        </p:nvSpPr>
        <p:spPr bwMode="auto">
          <a:xfrm flipH="1">
            <a:off x="1776413" y="4333875"/>
            <a:ext cx="669925" cy="0"/>
          </a:xfrm>
          <a:prstGeom prst="line">
            <a:avLst/>
          </a:prstGeom>
          <a:noFill/>
          <a:ln w="17463" cap="rnd">
            <a:solidFill>
              <a:srgbClr val="AA014C"/>
            </a:solidFill>
            <a:round/>
            <a:headEnd/>
            <a:tailEnd/>
          </a:ln>
        </p:spPr>
        <p:txBody>
          <a:bodyPr/>
          <a:lstStyle/>
          <a:p>
            <a:endParaRPr lang="en-GB"/>
          </a:p>
        </p:txBody>
      </p:sp>
      <p:sp>
        <p:nvSpPr>
          <p:cNvPr id="581693" name="Freeform 61"/>
          <p:cNvSpPr>
            <a:spLocks/>
          </p:cNvSpPr>
          <p:nvPr/>
        </p:nvSpPr>
        <p:spPr bwMode="auto">
          <a:xfrm>
            <a:off x="1644650" y="4286250"/>
            <a:ext cx="142875" cy="93663"/>
          </a:xfrm>
          <a:custGeom>
            <a:avLst/>
            <a:gdLst/>
            <a:ahLst/>
            <a:cxnLst>
              <a:cxn ang="0">
                <a:pos x="100" y="66"/>
              </a:cxn>
              <a:cxn ang="0">
                <a:pos x="0" y="33"/>
              </a:cxn>
              <a:cxn ang="0">
                <a:pos x="100" y="0"/>
              </a:cxn>
              <a:cxn ang="0">
                <a:pos x="100" y="66"/>
              </a:cxn>
            </a:cxnLst>
            <a:rect l="0" t="0" r="r" b="b"/>
            <a:pathLst>
              <a:path w="100" h="66">
                <a:moveTo>
                  <a:pt x="100" y="66"/>
                </a:moveTo>
                <a:lnTo>
                  <a:pt x="0" y="33"/>
                </a:lnTo>
                <a:lnTo>
                  <a:pt x="100" y="0"/>
                </a:lnTo>
                <a:lnTo>
                  <a:pt x="100" y="66"/>
                </a:lnTo>
                <a:close/>
              </a:path>
            </a:pathLst>
          </a:custGeom>
          <a:solidFill>
            <a:srgbClr val="AA014C"/>
          </a:solidFill>
          <a:ln w="9525">
            <a:noFill/>
            <a:round/>
            <a:headEnd/>
            <a:tailEnd/>
          </a:ln>
        </p:spPr>
        <p:txBody>
          <a:bodyPr/>
          <a:lstStyle/>
          <a:p>
            <a:endParaRPr lang="en-GB"/>
          </a:p>
        </p:txBody>
      </p:sp>
      <p:sp>
        <p:nvSpPr>
          <p:cNvPr id="581694" name="Rectangle 62"/>
          <p:cNvSpPr>
            <a:spLocks noChangeArrowheads="1"/>
          </p:cNvSpPr>
          <p:nvPr/>
        </p:nvSpPr>
        <p:spPr bwMode="auto">
          <a:xfrm>
            <a:off x="1050925" y="4464050"/>
            <a:ext cx="6000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Sensors</a:t>
            </a:r>
            <a:endParaRPr lang="en-US" sz="1800" b="0">
              <a:solidFill>
                <a:schemeClr val="bg1"/>
              </a:solidFill>
              <a:effectLst>
                <a:outerShdw blurRad="38100" dist="38100" dir="2700000" algn="tl">
                  <a:srgbClr val="C0C0C0"/>
                </a:outerShdw>
              </a:effectLst>
              <a:latin typeface="Arial" pitchFamily="34" charset="0"/>
            </a:endParaRPr>
          </a:p>
        </p:txBody>
      </p:sp>
      <p:sp>
        <p:nvSpPr>
          <p:cNvPr id="581695" name="Line 63"/>
          <p:cNvSpPr>
            <a:spLocks noChangeShapeType="1"/>
          </p:cNvSpPr>
          <p:nvPr/>
        </p:nvSpPr>
        <p:spPr bwMode="auto">
          <a:xfrm>
            <a:off x="1644650" y="4562475"/>
            <a:ext cx="801688" cy="0"/>
          </a:xfrm>
          <a:prstGeom prst="line">
            <a:avLst/>
          </a:prstGeom>
          <a:noFill/>
          <a:ln w="17463" cap="rnd">
            <a:solidFill>
              <a:srgbClr val="FF5C00"/>
            </a:solidFill>
            <a:round/>
            <a:headEnd/>
            <a:tailEnd/>
          </a:ln>
        </p:spPr>
        <p:txBody>
          <a:bodyPr/>
          <a:lstStyle/>
          <a:p>
            <a:endParaRPr lang="en-GB"/>
          </a:p>
        </p:txBody>
      </p:sp>
      <p:sp>
        <p:nvSpPr>
          <p:cNvPr id="581696" name="Rectangle 64"/>
          <p:cNvSpPr>
            <a:spLocks noChangeArrowheads="1"/>
          </p:cNvSpPr>
          <p:nvPr/>
        </p:nvSpPr>
        <p:spPr bwMode="auto">
          <a:xfrm>
            <a:off x="615950" y="4791075"/>
            <a:ext cx="1830388" cy="1143000"/>
          </a:xfrm>
          <a:prstGeom prst="rect">
            <a:avLst/>
          </a:prstGeom>
          <a:solidFill>
            <a:srgbClr val="0860A8"/>
          </a:solidFill>
          <a:ln w="9525">
            <a:noFill/>
            <a:miter lim="800000"/>
            <a:headEnd/>
            <a:tailEnd/>
          </a:ln>
        </p:spPr>
        <p:txBody>
          <a:bodyPr/>
          <a:lstStyle/>
          <a:p>
            <a:endParaRPr lang="en-GB"/>
          </a:p>
        </p:txBody>
      </p:sp>
      <p:sp>
        <p:nvSpPr>
          <p:cNvPr id="581697" name="Rectangle 65"/>
          <p:cNvSpPr>
            <a:spLocks noChangeArrowheads="1"/>
          </p:cNvSpPr>
          <p:nvPr/>
        </p:nvSpPr>
        <p:spPr bwMode="auto">
          <a:xfrm>
            <a:off x="615950" y="4791075"/>
            <a:ext cx="1830388" cy="1143000"/>
          </a:xfrm>
          <a:prstGeom prst="rect">
            <a:avLst/>
          </a:prstGeom>
          <a:noFill/>
          <a:ln w="17463" cap="rnd">
            <a:solidFill>
              <a:srgbClr val="000000"/>
            </a:solidFill>
            <a:round/>
            <a:headEnd/>
            <a:tailEnd/>
          </a:ln>
        </p:spPr>
        <p:txBody>
          <a:bodyPr/>
          <a:lstStyle/>
          <a:p>
            <a:endParaRPr lang="en-GB"/>
          </a:p>
        </p:txBody>
      </p:sp>
      <p:sp>
        <p:nvSpPr>
          <p:cNvPr id="581698" name="Rectangle 66"/>
          <p:cNvSpPr>
            <a:spLocks noChangeArrowheads="1"/>
          </p:cNvSpPr>
          <p:nvPr/>
        </p:nvSpPr>
        <p:spPr bwMode="auto">
          <a:xfrm>
            <a:off x="669925" y="4806950"/>
            <a:ext cx="736600" cy="182563"/>
          </a:xfrm>
          <a:prstGeom prst="rect">
            <a:avLst/>
          </a:prstGeom>
          <a:noFill/>
          <a:ln w="9525">
            <a:noFill/>
            <a:miter lim="800000"/>
            <a:headEnd/>
            <a:tailEnd/>
          </a:ln>
        </p:spPr>
        <p:txBody>
          <a:bodyPr lIns="0" tIns="0" rIns="0" bIns="0">
            <a:spAutoFit/>
          </a:bodyPr>
          <a:lstStyle/>
          <a:p>
            <a:pPr algn="l" eaLnBrk="1" hangingPunct="1">
              <a:lnSpc>
                <a:spcPct val="100000"/>
              </a:lnSpc>
              <a:spcBef>
                <a:spcPct val="0"/>
              </a:spcBef>
            </a:pPr>
            <a:r>
              <a:rPr lang="en-US" sz="1200">
                <a:solidFill>
                  <a:srgbClr val="FFCC00"/>
                </a:solidFill>
                <a:effectLst>
                  <a:outerShdw blurRad="38100" dist="38100" dir="2700000" algn="tl">
                    <a:srgbClr val="C0C0C0"/>
                  </a:outerShdw>
                </a:effectLst>
                <a:latin typeface="Arial" pitchFamily="34" charset="0"/>
              </a:rPr>
              <a:t>Core </a:t>
            </a:r>
            <a:endParaRPr lang="en-US" sz="1800" b="0">
              <a:solidFill>
                <a:srgbClr val="FFCC00"/>
              </a:solidFill>
              <a:effectLst>
                <a:outerShdw blurRad="38100" dist="38100" dir="2700000" algn="tl">
                  <a:srgbClr val="C0C0C0"/>
                </a:outerShdw>
              </a:effectLst>
              <a:latin typeface="Arial" pitchFamily="34" charset="0"/>
            </a:endParaRPr>
          </a:p>
        </p:txBody>
      </p:sp>
      <p:sp>
        <p:nvSpPr>
          <p:cNvPr id="581699" name="Rectangle 67"/>
          <p:cNvSpPr>
            <a:spLocks noChangeArrowheads="1"/>
          </p:cNvSpPr>
          <p:nvPr/>
        </p:nvSpPr>
        <p:spPr bwMode="auto">
          <a:xfrm>
            <a:off x="1365250" y="5138738"/>
            <a:ext cx="269875" cy="182562"/>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Vcc</a:t>
            </a:r>
            <a:endParaRPr lang="en-US" sz="1800" b="0">
              <a:solidFill>
                <a:schemeClr val="bg1"/>
              </a:solidFill>
              <a:effectLst>
                <a:outerShdw blurRad="38100" dist="38100" dir="2700000" algn="tl">
                  <a:srgbClr val="C0C0C0"/>
                </a:outerShdw>
              </a:effectLst>
              <a:latin typeface="Arial" pitchFamily="34" charset="0"/>
            </a:endParaRPr>
          </a:p>
        </p:txBody>
      </p:sp>
      <p:sp>
        <p:nvSpPr>
          <p:cNvPr id="581700" name="Line 68"/>
          <p:cNvSpPr>
            <a:spLocks noChangeShapeType="1"/>
          </p:cNvSpPr>
          <p:nvPr/>
        </p:nvSpPr>
        <p:spPr bwMode="auto">
          <a:xfrm flipH="1">
            <a:off x="1776413" y="5248275"/>
            <a:ext cx="212725" cy="0"/>
          </a:xfrm>
          <a:prstGeom prst="line">
            <a:avLst/>
          </a:prstGeom>
          <a:noFill/>
          <a:ln w="17463" cap="rnd">
            <a:solidFill>
              <a:srgbClr val="FDB605"/>
            </a:solidFill>
            <a:round/>
            <a:headEnd/>
            <a:tailEnd/>
          </a:ln>
        </p:spPr>
        <p:txBody>
          <a:bodyPr/>
          <a:lstStyle/>
          <a:p>
            <a:endParaRPr lang="en-GB"/>
          </a:p>
        </p:txBody>
      </p:sp>
      <p:sp>
        <p:nvSpPr>
          <p:cNvPr id="581701" name="Freeform 69"/>
          <p:cNvSpPr>
            <a:spLocks/>
          </p:cNvSpPr>
          <p:nvPr/>
        </p:nvSpPr>
        <p:spPr bwMode="auto">
          <a:xfrm>
            <a:off x="1644650" y="5200650"/>
            <a:ext cx="142875" cy="95250"/>
          </a:xfrm>
          <a:custGeom>
            <a:avLst/>
            <a:gdLst/>
            <a:ahLst/>
            <a:cxnLst>
              <a:cxn ang="0">
                <a:pos x="100" y="66"/>
              </a:cxn>
              <a:cxn ang="0">
                <a:pos x="0" y="33"/>
              </a:cxn>
              <a:cxn ang="0">
                <a:pos x="100" y="0"/>
              </a:cxn>
              <a:cxn ang="0">
                <a:pos x="100" y="66"/>
              </a:cxn>
            </a:cxnLst>
            <a:rect l="0" t="0" r="r" b="b"/>
            <a:pathLst>
              <a:path w="100" h="66">
                <a:moveTo>
                  <a:pt x="100" y="66"/>
                </a:moveTo>
                <a:lnTo>
                  <a:pt x="0" y="33"/>
                </a:lnTo>
                <a:lnTo>
                  <a:pt x="100" y="0"/>
                </a:lnTo>
                <a:lnTo>
                  <a:pt x="100" y="66"/>
                </a:lnTo>
                <a:close/>
              </a:path>
            </a:pathLst>
          </a:custGeom>
          <a:solidFill>
            <a:srgbClr val="FDB605"/>
          </a:solidFill>
          <a:ln w="9525">
            <a:noFill/>
            <a:round/>
            <a:headEnd/>
            <a:tailEnd/>
          </a:ln>
        </p:spPr>
        <p:txBody>
          <a:bodyPr/>
          <a:lstStyle/>
          <a:p>
            <a:endParaRPr lang="en-GB"/>
          </a:p>
        </p:txBody>
      </p:sp>
      <p:sp>
        <p:nvSpPr>
          <p:cNvPr id="581702" name="Line 70"/>
          <p:cNvSpPr>
            <a:spLocks noChangeShapeType="1"/>
          </p:cNvSpPr>
          <p:nvPr/>
        </p:nvSpPr>
        <p:spPr bwMode="auto">
          <a:xfrm>
            <a:off x="2103438" y="5019675"/>
            <a:ext cx="228600" cy="0"/>
          </a:xfrm>
          <a:prstGeom prst="line">
            <a:avLst/>
          </a:prstGeom>
          <a:noFill/>
          <a:ln w="17463" cap="rnd">
            <a:solidFill>
              <a:srgbClr val="FDB605"/>
            </a:solidFill>
            <a:round/>
            <a:headEnd/>
            <a:tailEnd/>
          </a:ln>
        </p:spPr>
        <p:txBody>
          <a:bodyPr/>
          <a:lstStyle/>
          <a:p>
            <a:endParaRPr lang="en-GB"/>
          </a:p>
        </p:txBody>
      </p:sp>
      <p:sp>
        <p:nvSpPr>
          <p:cNvPr id="581703" name="Freeform 71"/>
          <p:cNvSpPr>
            <a:spLocks/>
          </p:cNvSpPr>
          <p:nvPr/>
        </p:nvSpPr>
        <p:spPr bwMode="auto">
          <a:xfrm>
            <a:off x="1989138" y="5133975"/>
            <a:ext cx="457200" cy="114300"/>
          </a:xfrm>
          <a:custGeom>
            <a:avLst/>
            <a:gdLst/>
            <a:ahLst/>
            <a:cxnLst>
              <a:cxn ang="0">
                <a:pos x="0" y="80"/>
              </a:cxn>
              <a:cxn ang="0">
                <a:pos x="80" y="80"/>
              </a:cxn>
              <a:cxn ang="0">
                <a:pos x="80" y="0"/>
              </a:cxn>
              <a:cxn ang="0">
                <a:pos x="240" y="0"/>
              </a:cxn>
              <a:cxn ang="0">
                <a:pos x="240" y="80"/>
              </a:cxn>
              <a:cxn ang="0">
                <a:pos x="320" y="80"/>
              </a:cxn>
            </a:cxnLst>
            <a:rect l="0" t="0" r="r" b="b"/>
            <a:pathLst>
              <a:path w="320" h="80">
                <a:moveTo>
                  <a:pt x="0" y="80"/>
                </a:moveTo>
                <a:lnTo>
                  <a:pt x="80" y="80"/>
                </a:lnTo>
                <a:lnTo>
                  <a:pt x="80" y="0"/>
                </a:lnTo>
                <a:lnTo>
                  <a:pt x="240" y="0"/>
                </a:lnTo>
                <a:lnTo>
                  <a:pt x="240" y="80"/>
                </a:lnTo>
                <a:lnTo>
                  <a:pt x="320" y="80"/>
                </a:lnTo>
              </a:path>
            </a:pathLst>
          </a:custGeom>
          <a:noFill/>
          <a:ln w="17463" cap="rnd">
            <a:solidFill>
              <a:srgbClr val="FDB605"/>
            </a:solidFill>
            <a:prstDash val="solid"/>
            <a:round/>
            <a:headEnd/>
            <a:tailEnd/>
          </a:ln>
        </p:spPr>
        <p:txBody>
          <a:bodyPr/>
          <a:lstStyle/>
          <a:p>
            <a:endParaRPr lang="en-GB"/>
          </a:p>
        </p:txBody>
      </p:sp>
      <p:sp>
        <p:nvSpPr>
          <p:cNvPr id="581704" name="Line 72"/>
          <p:cNvSpPr>
            <a:spLocks noChangeShapeType="1"/>
          </p:cNvSpPr>
          <p:nvPr/>
        </p:nvSpPr>
        <p:spPr bwMode="auto">
          <a:xfrm flipV="1">
            <a:off x="2217738" y="4905375"/>
            <a:ext cx="0" cy="114300"/>
          </a:xfrm>
          <a:prstGeom prst="line">
            <a:avLst/>
          </a:prstGeom>
          <a:noFill/>
          <a:ln w="17463" cap="rnd">
            <a:solidFill>
              <a:srgbClr val="FDB605"/>
            </a:solidFill>
            <a:round/>
            <a:headEnd/>
            <a:tailEnd/>
          </a:ln>
        </p:spPr>
        <p:txBody>
          <a:bodyPr/>
          <a:lstStyle/>
          <a:p>
            <a:endParaRPr lang="en-GB"/>
          </a:p>
        </p:txBody>
      </p:sp>
      <p:sp>
        <p:nvSpPr>
          <p:cNvPr id="581705" name="Line 73"/>
          <p:cNvSpPr>
            <a:spLocks noChangeShapeType="1"/>
          </p:cNvSpPr>
          <p:nvPr/>
        </p:nvSpPr>
        <p:spPr bwMode="auto">
          <a:xfrm>
            <a:off x="2217738" y="4905375"/>
            <a:ext cx="228600" cy="0"/>
          </a:xfrm>
          <a:prstGeom prst="line">
            <a:avLst/>
          </a:prstGeom>
          <a:noFill/>
          <a:ln w="17463" cap="rnd">
            <a:solidFill>
              <a:srgbClr val="FDB605"/>
            </a:solidFill>
            <a:round/>
            <a:headEnd/>
            <a:tailEnd/>
          </a:ln>
        </p:spPr>
        <p:txBody>
          <a:bodyPr/>
          <a:lstStyle/>
          <a:p>
            <a:endParaRPr lang="en-GB"/>
          </a:p>
        </p:txBody>
      </p:sp>
      <p:sp>
        <p:nvSpPr>
          <p:cNvPr id="581706" name="Rectangle 74"/>
          <p:cNvSpPr>
            <a:spLocks noChangeArrowheads="1"/>
          </p:cNvSpPr>
          <p:nvPr/>
        </p:nvSpPr>
        <p:spPr bwMode="auto">
          <a:xfrm>
            <a:off x="1273175" y="5387975"/>
            <a:ext cx="330200"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Freq</a:t>
            </a:r>
            <a:endParaRPr lang="en-US" sz="1800" b="0">
              <a:solidFill>
                <a:schemeClr val="bg1"/>
              </a:solidFill>
              <a:effectLst>
                <a:outerShdw blurRad="38100" dist="38100" dir="2700000" algn="tl">
                  <a:srgbClr val="C0C0C0"/>
                </a:outerShdw>
              </a:effectLst>
              <a:latin typeface="Arial" pitchFamily="34" charset="0"/>
            </a:endParaRPr>
          </a:p>
        </p:txBody>
      </p:sp>
      <p:sp>
        <p:nvSpPr>
          <p:cNvPr id="581707" name="Rectangle 75"/>
          <p:cNvSpPr>
            <a:spLocks noChangeArrowheads="1"/>
          </p:cNvSpPr>
          <p:nvPr/>
        </p:nvSpPr>
        <p:spPr bwMode="auto">
          <a:xfrm>
            <a:off x="1598613" y="5387975"/>
            <a:ext cx="42862"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effectLst>
                  <a:outerShdw blurRad="38100" dist="38100" dir="2700000" algn="tl">
                    <a:srgbClr val="C0C0C0"/>
                  </a:outerShdw>
                </a:effectLst>
                <a:latin typeface="Arial" pitchFamily="34" charset="0"/>
              </a:rPr>
              <a:t>.</a:t>
            </a:r>
            <a:endParaRPr lang="en-US" sz="1800" b="0">
              <a:effectLst>
                <a:outerShdw blurRad="38100" dist="38100" dir="2700000" algn="tl">
                  <a:srgbClr val="C0C0C0"/>
                </a:outerShdw>
              </a:effectLst>
              <a:latin typeface="Arial" pitchFamily="34" charset="0"/>
            </a:endParaRPr>
          </a:p>
        </p:txBody>
      </p:sp>
      <p:sp>
        <p:nvSpPr>
          <p:cNvPr id="581708" name="Line 76"/>
          <p:cNvSpPr>
            <a:spLocks noChangeShapeType="1"/>
          </p:cNvSpPr>
          <p:nvPr/>
        </p:nvSpPr>
        <p:spPr bwMode="auto">
          <a:xfrm flipH="1">
            <a:off x="1776413" y="5476875"/>
            <a:ext cx="669925" cy="0"/>
          </a:xfrm>
          <a:prstGeom prst="line">
            <a:avLst/>
          </a:prstGeom>
          <a:noFill/>
          <a:ln w="17463" cap="rnd">
            <a:solidFill>
              <a:srgbClr val="AA014C"/>
            </a:solidFill>
            <a:round/>
            <a:headEnd/>
            <a:tailEnd/>
          </a:ln>
        </p:spPr>
        <p:txBody>
          <a:bodyPr/>
          <a:lstStyle/>
          <a:p>
            <a:endParaRPr lang="en-GB"/>
          </a:p>
        </p:txBody>
      </p:sp>
      <p:sp>
        <p:nvSpPr>
          <p:cNvPr id="581709" name="Freeform 77"/>
          <p:cNvSpPr>
            <a:spLocks/>
          </p:cNvSpPr>
          <p:nvPr/>
        </p:nvSpPr>
        <p:spPr bwMode="auto">
          <a:xfrm>
            <a:off x="1644650" y="5429250"/>
            <a:ext cx="142875" cy="95250"/>
          </a:xfrm>
          <a:custGeom>
            <a:avLst/>
            <a:gdLst/>
            <a:ahLst/>
            <a:cxnLst>
              <a:cxn ang="0">
                <a:pos x="100" y="66"/>
              </a:cxn>
              <a:cxn ang="0">
                <a:pos x="0" y="33"/>
              </a:cxn>
              <a:cxn ang="0">
                <a:pos x="100" y="0"/>
              </a:cxn>
              <a:cxn ang="0">
                <a:pos x="100" y="66"/>
              </a:cxn>
            </a:cxnLst>
            <a:rect l="0" t="0" r="r" b="b"/>
            <a:pathLst>
              <a:path w="100" h="66">
                <a:moveTo>
                  <a:pt x="100" y="66"/>
                </a:moveTo>
                <a:lnTo>
                  <a:pt x="0" y="33"/>
                </a:lnTo>
                <a:lnTo>
                  <a:pt x="100" y="0"/>
                </a:lnTo>
                <a:lnTo>
                  <a:pt x="100" y="66"/>
                </a:lnTo>
                <a:close/>
              </a:path>
            </a:pathLst>
          </a:custGeom>
          <a:solidFill>
            <a:srgbClr val="AA014C"/>
          </a:solidFill>
          <a:ln w="9525">
            <a:noFill/>
            <a:round/>
            <a:headEnd/>
            <a:tailEnd/>
          </a:ln>
        </p:spPr>
        <p:txBody>
          <a:bodyPr/>
          <a:lstStyle/>
          <a:p>
            <a:endParaRPr lang="en-GB"/>
          </a:p>
        </p:txBody>
      </p:sp>
      <p:sp>
        <p:nvSpPr>
          <p:cNvPr id="581710" name="Rectangle 78"/>
          <p:cNvSpPr>
            <a:spLocks noChangeArrowheads="1"/>
          </p:cNvSpPr>
          <p:nvPr/>
        </p:nvSpPr>
        <p:spPr bwMode="auto">
          <a:xfrm>
            <a:off x="1050925" y="5607050"/>
            <a:ext cx="6000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a:solidFill>
                  <a:schemeClr val="bg1"/>
                </a:solidFill>
                <a:effectLst>
                  <a:outerShdw blurRad="38100" dist="38100" dir="2700000" algn="tl">
                    <a:srgbClr val="C0C0C0"/>
                  </a:outerShdw>
                </a:effectLst>
                <a:latin typeface="Arial" pitchFamily="34" charset="0"/>
              </a:rPr>
              <a:t>Sensors</a:t>
            </a:r>
            <a:endParaRPr lang="en-US" sz="1800" b="0">
              <a:solidFill>
                <a:schemeClr val="bg1"/>
              </a:solidFill>
              <a:effectLst>
                <a:outerShdw blurRad="38100" dist="38100" dir="2700000" algn="tl">
                  <a:srgbClr val="C0C0C0"/>
                </a:outerShdw>
              </a:effectLst>
              <a:latin typeface="Arial" pitchFamily="34" charset="0"/>
            </a:endParaRPr>
          </a:p>
        </p:txBody>
      </p:sp>
      <p:sp>
        <p:nvSpPr>
          <p:cNvPr id="581711" name="Line 79"/>
          <p:cNvSpPr>
            <a:spLocks noChangeShapeType="1"/>
          </p:cNvSpPr>
          <p:nvPr/>
        </p:nvSpPr>
        <p:spPr bwMode="auto">
          <a:xfrm>
            <a:off x="1644650" y="5705475"/>
            <a:ext cx="801688" cy="0"/>
          </a:xfrm>
          <a:prstGeom prst="line">
            <a:avLst/>
          </a:prstGeom>
          <a:noFill/>
          <a:ln w="17463" cap="rnd">
            <a:solidFill>
              <a:srgbClr val="FF5C00"/>
            </a:solidFill>
            <a:round/>
            <a:headEnd/>
            <a:tailEnd/>
          </a:ln>
        </p:spPr>
        <p:txBody>
          <a:bodyPr/>
          <a:lstStyle/>
          <a:p>
            <a:endParaRPr lang="en-GB"/>
          </a:p>
        </p:txBody>
      </p:sp>
      <p:sp>
        <p:nvSpPr>
          <p:cNvPr id="581712" name="Rectangle 80"/>
          <p:cNvSpPr>
            <a:spLocks noChangeArrowheads="1"/>
          </p:cNvSpPr>
          <p:nvPr/>
        </p:nvSpPr>
        <p:spPr bwMode="auto">
          <a:xfrm>
            <a:off x="2674938" y="3074988"/>
            <a:ext cx="457200" cy="228600"/>
          </a:xfrm>
          <a:prstGeom prst="rect">
            <a:avLst/>
          </a:prstGeom>
          <a:solidFill>
            <a:srgbClr val="FFCC00"/>
          </a:solidFill>
          <a:ln w="9525">
            <a:noFill/>
            <a:miter lim="800000"/>
            <a:headEnd/>
            <a:tailEnd/>
          </a:ln>
        </p:spPr>
        <p:txBody>
          <a:bodyPr/>
          <a:lstStyle/>
          <a:p>
            <a:endParaRPr lang="en-GB"/>
          </a:p>
        </p:txBody>
      </p:sp>
      <p:sp>
        <p:nvSpPr>
          <p:cNvPr id="581713" name="Rectangle 81"/>
          <p:cNvSpPr>
            <a:spLocks noChangeArrowheads="1"/>
          </p:cNvSpPr>
          <p:nvPr/>
        </p:nvSpPr>
        <p:spPr bwMode="auto">
          <a:xfrm>
            <a:off x="2674938" y="3074988"/>
            <a:ext cx="457200" cy="228600"/>
          </a:xfrm>
          <a:prstGeom prst="rect">
            <a:avLst/>
          </a:prstGeom>
          <a:noFill/>
          <a:ln w="17463" cap="rnd">
            <a:solidFill>
              <a:srgbClr val="000000"/>
            </a:solidFill>
            <a:round/>
            <a:headEnd/>
            <a:tailEnd/>
          </a:ln>
        </p:spPr>
        <p:txBody>
          <a:bodyPr/>
          <a:lstStyle/>
          <a:p>
            <a:endParaRPr lang="en-GB"/>
          </a:p>
        </p:txBody>
      </p:sp>
      <p:sp>
        <p:nvSpPr>
          <p:cNvPr id="581714" name="Rectangle 82"/>
          <p:cNvSpPr>
            <a:spLocks noChangeArrowheads="1"/>
          </p:cNvSpPr>
          <p:nvPr/>
        </p:nvSpPr>
        <p:spPr bwMode="auto">
          <a:xfrm>
            <a:off x="2808288" y="3101975"/>
            <a:ext cx="269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b="0">
                <a:solidFill>
                  <a:srgbClr val="000000"/>
                </a:solidFill>
                <a:latin typeface="Arial" pitchFamily="34" charset="0"/>
              </a:rPr>
              <a:t>PLL</a:t>
            </a:r>
            <a:endParaRPr lang="en-US" sz="1800" b="0">
              <a:latin typeface="Arial" pitchFamily="34" charset="0"/>
            </a:endParaRPr>
          </a:p>
        </p:txBody>
      </p:sp>
      <p:sp>
        <p:nvSpPr>
          <p:cNvPr id="581715" name="Rectangle 83"/>
          <p:cNvSpPr>
            <a:spLocks noChangeArrowheads="1"/>
          </p:cNvSpPr>
          <p:nvPr/>
        </p:nvSpPr>
        <p:spPr bwMode="auto">
          <a:xfrm>
            <a:off x="2674938" y="4219575"/>
            <a:ext cx="457200" cy="228600"/>
          </a:xfrm>
          <a:prstGeom prst="rect">
            <a:avLst/>
          </a:prstGeom>
          <a:solidFill>
            <a:srgbClr val="FFCC00"/>
          </a:solidFill>
          <a:ln w="9525">
            <a:noFill/>
            <a:miter lim="800000"/>
            <a:headEnd/>
            <a:tailEnd/>
          </a:ln>
        </p:spPr>
        <p:txBody>
          <a:bodyPr/>
          <a:lstStyle/>
          <a:p>
            <a:endParaRPr lang="en-GB"/>
          </a:p>
        </p:txBody>
      </p:sp>
      <p:sp>
        <p:nvSpPr>
          <p:cNvPr id="581716" name="Rectangle 84"/>
          <p:cNvSpPr>
            <a:spLocks noChangeArrowheads="1"/>
          </p:cNvSpPr>
          <p:nvPr/>
        </p:nvSpPr>
        <p:spPr bwMode="auto">
          <a:xfrm>
            <a:off x="2674938" y="4219575"/>
            <a:ext cx="457200" cy="228600"/>
          </a:xfrm>
          <a:prstGeom prst="rect">
            <a:avLst/>
          </a:prstGeom>
          <a:noFill/>
          <a:ln w="17463" cap="rnd">
            <a:solidFill>
              <a:srgbClr val="000000"/>
            </a:solidFill>
            <a:round/>
            <a:headEnd/>
            <a:tailEnd/>
          </a:ln>
        </p:spPr>
        <p:txBody>
          <a:bodyPr/>
          <a:lstStyle/>
          <a:p>
            <a:endParaRPr lang="en-GB"/>
          </a:p>
        </p:txBody>
      </p:sp>
      <p:sp>
        <p:nvSpPr>
          <p:cNvPr id="581717" name="Rectangle 85"/>
          <p:cNvSpPr>
            <a:spLocks noChangeArrowheads="1"/>
          </p:cNvSpPr>
          <p:nvPr/>
        </p:nvSpPr>
        <p:spPr bwMode="auto">
          <a:xfrm>
            <a:off x="2808288" y="4244975"/>
            <a:ext cx="269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b="0">
                <a:solidFill>
                  <a:srgbClr val="000000"/>
                </a:solidFill>
                <a:latin typeface="Arial" pitchFamily="34" charset="0"/>
              </a:rPr>
              <a:t>PLL</a:t>
            </a:r>
            <a:endParaRPr lang="en-US" sz="1800" b="0">
              <a:latin typeface="Arial" pitchFamily="34" charset="0"/>
            </a:endParaRPr>
          </a:p>
        </p:txBody>
      </p:sp>
      <p:sp>
        <p:nvSpPr>
          <p:cNvPr id="581718" name="Rectangle 86"/>
          <p:cNvSpPr>
            <a:spLocks noChangeArrowheads="1"/>
          </p:cNvSpPr>
          <p:nvPr/>
        </p:nvSpPr>
        <p:spPr bwMode="auto">
          <a:xfrm>
            <a:off x="2674938" y="5362575"/>
            <a:ext cx="457200" cy="228600"/>
          </a:xfrm>
          <a:prstGeom prst="rect">
            <a:avLst/>
          </a:prstGeom>
          <a:solidFill>
            <a:srgbClr val="FFCC00"/>
          </a:solidFill>
          <a:ln w="9525">
            <a:noFill/>
            <a:miter lim="800000"/>
            <a:headEnd/>
            <a:tailEnd/>
          </a:ln>
        </p:spPr>
        <p:txBody>
          <a:bodyPr/>
          <a:lstStyle/>
          <a:p>
            <a:endParaRPr lang="en-GB"/>
          </a:p>
        </p:txBody>
      </p:sp>
      <p:sp>
        <p:nvSpPr>
          <p:cNvPr id="581719" name="Rectangle 87"/>
          <p:cNvSpPr>
            <a:spLocks noChangeArrowheads="1"/>
          </p:cNvSpPr>
          <p:nvPr/>
        </p:nvSpPr>
        <p:spPr bwMode="auto">
          <a:xfrm>
            <a:off x="2674938" y="5362575"/>
            <a:ext cx="457200" cy="228600"/>
          </a:xfrm>
          <a:prstGeom prst="rect">
            <a:avLst/>
          </a:prstGeom>
          <a:noFill/>
          <a:ln w="17463" cap="rnd">
            <a:solidFill>
              <a:srgbClr val="000000"/>
            </a:solidFill>
            <a:round/>
            <a:headEnd/>
            <a:tailEnd/>
          </a:ln>
        </p:spPr>
        <p:txBody>
          <a:bodyPr/>
          <a:lstStyle/>
          <a:p>
            <a:endParaRPr lang="en-GB"/>
          </a:p>
        </p:txBody>
      </p:sp>
      <p:sp>
        <p:nvSpPr>
          <p:cNvPr id="581720" name="Rectangle 88"/>
          <p:cNvSpPr>
            <a:spLocks noChangeArrowheads="1"/>
          </p:cNvSpPr>
          <p:nvPr/>
        </p:nvSpPr>
        <p:spPr bwMode="auto">
          <a:xfrm>
            <a:off x="2808288" y="5387975"/>
            <a:ext cx="269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b="0">
                <a:solidFill>
                  <a:srgbClr val="000000"/>
                </a:solidFill>
                <a:latin typeface="Arial" pitchFamily="34" charset="0"/>
              </a:rPr>
              <a:t>PLL</a:t>
            </a:r>
            <a:endParaRPr lang="en-US" sz="1800" b="0">
              <a:latin typeface="Arial" pitchFamily="34" charset="0"/>
            </a:endParaRPr>
          </a:p>
        </p:txBody>
      </p:sp>
      <p:sp>
        <p:nvSpPr>
          <p:cNvPr id="581721" name="Rectangle 89"/>
          <p:cNvSpPr>
            <a:spLocks noChangeArrowheads="1"/>
          </p:cNvSpPr>
          <p:nvPr/>
        </p:nvSpPr>
        <p:spPr bwMode="auto">
          <a:xfrm>
            <a:off x="3475038" y="1589088"/>
            <a:ext cx="457200" cy="228600"/>
          </a:xfrm>
          <a:prstGeom prst="rect">
            <a:avLst/>
          </a:prstGeom>
          <a:solidFill>
            <a:srgbClr val="FFCC00"/>
          </a:solidFill>
          <a:ln w="9525">
            <a:noFill/>
            <a:miter lim="800000"/>
            <a:headEnd/>
            <a:tailEnd/>
          </a:ln>
        </p:spPr>
        <p:txBody>
          <a:bodyPr/>
          <a:lstStyle/>
          <a:p>
            <a:endParaRPr lang="en-GB"/>
          </a:p>
        </p:txBody>
      </p:sp>
      <p:sp>
        <p:nvSpPr>
          <p:cNvPr id="581722" name="Rectangle 90"/>
          <p:cNvSpPr>
            <a:spLocks noChangeArrowheads="1"/>
          </p:cNvSpPr>
          <p:nvPr/>
        </p:nvSpPr>
        <p:spPr bwMode="auto">
          <a:xfrm>
            <a:off x="3475038" y="1589088"/>
            <a:ext cx="457200" cy="228600"/>
          </a:xfrm>
          <a:prstGeom prst="rect">
            <a:avLst/>
          </a:prstGeom>
          <a:noFill/>
          <a:ln w="17463" cap="rnd">
            <a:solidFill>
              <a:srgbClr val="000000"/>
            </a:solidFill>
            <a:round/>
            <a:headEnd/>
            <a:tailEnd/>
          </a:ln>
        </p:spPr>
        <p:txBody>
          <a:bodyPr/>
          <a:lstStyle/>
          <a:p>
            <a:endParaRPr lang="en-GB"/>
          </a:p>
        </p:txBody>
      </p:sp>
      <p:sp>
        <p:nvSpPr>
          <p:cNvPr id="581723" name="Rectangle 91"/>
          <p:cNvSpPr>
            <a:spLocks noChangeArrowheads="1"/>
          </p:cNvSpPr>
          <p:nvPr/>
        </p:nvSpPr>
        <p:spPr bwMode="auto">
          <a:xfrm>
            <a:off x="3608388" y="1616075"/>
            <a:ext cx="269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b="0">
                <a:solidFill>
                  <a:srgbClr val="000000"/>
                </a:solidFill>
                <a:latin typeface="Arial" pitchFamily="34" charset="0"/>
              </a:rPr>
              <a:t>PLL</a:t>
            </a:r>
            <a:endParaRPr lang="en-US" sz="1800" b="0">
              <a:latin typeface="Arial" pitchFamily="34" charset="0"/>
            </a:endParaRPr>
          </a:p>
        </p:txBody>
      </p:sp>
      <p:sp>
        <p:nvSpPr>
          <p:cNvPr id="581724" name="Line 92"/>
          <p:cNvSpPr>
            <a:spLocks noChangeShapeType="1"/>
          </p:cNvSpPr>
          <p:nvPr/>
        </p:nvSpPr>
        <p:spPr bwMode="auto">
          <a:xfrm flipH="1">
            <a:off x="2446338" y="2046288"/>
            <a:ext cx="228600" cy="0"/>
          </a:xfrm>
          <a:prstGeom prst="line">
            <a:avLst/>
          </a:prstGeom>
          <a:noFill/>
          <a:ln w="17463" cap="rnd">
            <a:solidFill>
              <a:srgbClr val="AA014C"/>
            </a:solidFill>
            <a:round/>
            <a:headEnd/>
            <a:tailEnd/>
          </a:ln>
        </p:spPr>
        <p:txBody>
          <a:bodyPr/>
          <a:lstStyle/>
          <a:p>
            <a:endParaRPr lang="en-GB"/>
          </a:p>
        </p:txBody>
      </p:sp>
      <p:sp>
        <p:nvSpPr>
          <p:cNvPr id="581725" name="Line 93"/>
          <p:cNvSpPr>
            <a:spLocks noChangeShapeType="1"/>
          </p:cNvSpPr>
          <p:nvPr/>
        </p:nvSpPr>
        <p:spPr bwMode="auto">
          <a:xfrm flipH="1">
            <a:off x="2446338" y="3189288"/>
            <a:ext cx="228600" cy="0"/>
          </a:xfrm>
          <a:prstGeom prst="line">
            <a:avLst/>
          </a:prstGeom>
          <a:noFill/>
          <a:ln w="17463" cap="rnd">
            <a:solidFill>
              <a:srgbClr val="AA014C"/>
            </a:solidFill>
            <a:round/>
            <a:headEnd/>
            <a:tailEnd/>
          </a:ln>
        </p:spPr>
        <p:txBody>
          <a:bodyPr/>
          <a:lstStyle/>
          <a:p>
            <a:endParaRPr lang="en-GB"/>
          </a:p>
        </p:txBody>
      </p:sp>
      <p:sp>
        <p:nvSpPr>
          <p:cNvPr id="581726" name="Line 94"/>
          <p:cNvSpPr>
            <a:spLocks noChangeShapeType="1"/>
          </p:cNvSpPr>
          <p:nvPr/>
        </p:nvSpPr>
        <p:spPr bwMode="auto">
          <a:xfrm flipH="1">
            <a:off x="2446338" y="4333875"/>
            <a:ext cx="228600" cy="0"/>
          </a:xfrm>
          <a:prstGeom prst="line">
            <a:avLst/>
          </a:prstGeom>
          <a:noFill/>
          <a:ln w="17463" cap="rnd">
            <a:solidFill>
              <a:srgbClr val="AA014C"/>
            </a:solidFill>
            <a:round/>
            <a:headEnd/>
            <a:tailEnd/>
          </a:ln>
        </p:spPr>
        <p:txBody>
          <a:bodyPr/>
          <a:lstStyle/>
          <a:p>
            <a:endParaRPr lang="en-GB"/>
          </a:p>
        </p:txBody>
      </p:sp>
      <p:sp>
        <p:nvSpPr>
          <p:cNvPr id="581727" name="Line 95"/>
          <p:cNvSpPr>
            <a:spLocks noChangeShapeType="1"/>
          </p:cNvSpPr>
          <p:nvPr/>
        </p:nvSpPr>
        <p:spPr bwMode="auto">
          <a:xfrm flipH="1">
            <a:off x="2446338" y="5476875"/>
            <a:ext cx="228600" cy="0"/>
          </a:xfrm>
          <a:prstGeom prst="line">
            <a:avLst/>
          </a:prstGeom>
          <a:noFill/>
          <a:ln w="17463" cap="rnd">
            <a:solidFill>
              <a:srgbClr val="AA014C"/>
            </a:solidFill>
            <a:round/>
            <a:headEnd/>
            <a:tailEnd/>
          </a:ln>
        </p:spPr>
        <p:txBody>
          <a:bodyPr/>
          <a:lstStyle/>
          <a:p>
            <a:endParaRPr lang="en-GB"/>
          </a:p>
        </p:txBody>
      </p:sp>
      <p:sp>
        <p:nvSpPr>
          <p:cNvPr id="581728" name="Freeform 96"/>
          <p:cNvSpPr>
            <a:spLocks/>
          </p:cNvSpPr>
          <p:nvPr/>
        </p:nvSpPr>
        <p:spPr bwMode="auto">
          <a:xfrm>
            <a:off x="2446338" y="1474788"/>
            <a:ext cx="1830387" cy="1600200"/>
          </a:xfrm>
          <a:custGeom>
            <a:avLst/>
            <a:gdLst/>
            <a:ahLst/>
            <a:cxnLst>
              <a:cxn ang="0">
                <a:pos x="1280" y="1120"/>
              </a:cxn>
              <a:cxn ang="0">
                <a:pos x="1210" y="1120"/>
              </a:cxn>
              <a:cxn ang="0">
                <a:pos x="1210" y="0"/>
              </a:cxn>
              <a:cxn ang="0">
                <a:pos x="0" y="0"/>
              </a:cxn>
            </a:cxnLst>
            <a:rect l="0" t="0" r="r" b="b"/>
            <a:pathLst>
              <a:path w="1280" h="1120">
                <a:moveTo>
                  <a:pt x="1280" y="1120"/>
                </a:moveTo>
                <a:lnTo>
                  <a:pt x="1210" y="1120"/>
                </a:lnTo>
                <a:lnTo>
                  <a:pt x="1210" y="0"/>
                </a:lnTo>
                <a:lnTo>
                  <a:pt x="0" y="0"/>
                </a:lnTo>
              </a:path>
            </a:pathLst>
          </a:custGeom>
          <a:noFill/>
          <a:ln w="17463" cap="rnd">
            <a:solidFill>
              <a:srgbClr val="FDB605"/>
            </a:solidFill>
            <a:prstDash val="solid"/>
            <a:round/>
            <a:headEnd/>
            <a:tailEnd/>
          </a:ln>
        </p:spPr>
        <p:txBody>
          <a:bodyPr/>
          <a:lstStyle/>
          <a:p>
            <a:endParaRPr lang="en-GB"/>
          </a:p>
        </p:txBody>
      </p:sp>
      <p:sp>
        <p:nvSpPr>
          <p:cNvPr id="581729" name="Freeform 97"/>
          <p:cNvSpPr>
            <a:spLocks/>
          </p:cNvSpPr>
          <p:nvPr/>
        </p:nvSpPr>
        <p:spPr bwMode="auto">
          <a:xfrm>
            <a:off x="2446338" y="2274888"/>
            <a:ext cx="1700212" cy="1028700"/>
          </a:xfrm>
          <a:custGeom>
            <a:avLst/>
            <a:gdLst/>
            <a:ahLst/>
            <a:cxnLst>
              <a:cxn ang="0">
                <a:pos x="0" y="0"/>
              </a:cxn>
              <a:cxn ang="0">
                <a:pos x="1040" y="0"/>
              </a:cxn>
              <a:cxn ang="0">
                <a:pos x="1040" y="720"/>
              </a:cxn>
              <a:cxn ang="0">
                <a:pos x="1189" y="720"/>
              </a:cxn>
            </a:cxnLst>
            <a:rect l="0" t="0" r="r" b="b"/>
            <a:pathLst>
              <a:path w="1189" h="720">
                <a:moveTo>
                  <a:pt x="0" y="0"/>
                </a:moveTo>
                <a:lnTo>
                  <a:pt x="1040" y="0"/>
                </a:lnTo>
                <a:lnTo>
                  <a:pt x="1040" y="720"/>
                </a:lnTo>
                <a:lnTo>
                  <a:pt x="1189" y="720"/>
                </a:lnTo>
              </a:path>
            </a:pathLst>
          </a:custGeom>
          <a:noFill/>
          <a:ln w="17463" cap="rnd">
            <a:solidFill>
              <a:srgbClr val="FF5C00"/>
            </a:solidFill>
            <a:prstDash val="solid"/>
            <a:round/>
            <a:headEnd/>
            <a:tailEnd/>
          </a:ln>
        </p:spPr>
        <p:txBody>
          <a:bodyPr/>
          <a:lstStyle/>
          <a:p>
            <a:endParaRPr lang="en-GB"/>
          </a:p>
        </p:txBody>
      </p:sp>
      <p:sp>
        <p:nvSpPr>
          <p:cNvPr id="581730" name="Freeform 98"/>
          <p:cNvSpPr>
            <a:spLocks/>
          </p:cNvSpPr>
          <p:nvPr/>
        </p:nvSpPr>
        <p:spPr bwMode="auto">
          <a:xfrm>
            <a:off x="4133850" y="3257550"/>
            <a:ext cx="142875" cy="93663"/>
          </a:xfrm>
          <a:custGeom>
            <a:avLst/>
            <a:gdLst/>
            <a:ahLst/>
            <a:cxnLst>
              <a:cxn ang="0">
                <a:pos x="0" y="0"/>
              </a:cxn>
              <a:cxn ang="0">
                <a:pos x="99" y="33"/>
              </a:cxn>
              <a:cxn ang="0">
                <a:pos x="0" y="66"/>
              </a:cxn>
              <a:cxn ang="0">
                <a:pos x="0" y="0"/>
              </a:cxn>
            </a:cxnLst>
            <a:rect l="0" t="0" r="r" b="b"/>
            <a:pathLst>
              <a:path w="99" h="66">
                <a:moveTo>
                  <a:pt x="0" y="0"/>
                </a:moveTo>
                <a:lnTo>
                  <a:pt x="99" y="33"/>
                </a:lnTo>
                <a:lnTo>
                  <a:pt x="0" y="66"/>
                </a:lnTo>
                <a:lnTo>
                  <a:pt x="0" y="0"/>
                </a:lnTo>
                <a:close/>
              </a:path>
            </a:pathLst>
          </a:custGeom>
          <a:solidFill>
            <a:srgbClr val="FF5C00"/>
          </a:solidFill>
          <a:ln w="9525">
            <a:noFill/>
            <a:round/>
            <a:headEnd/>
            <a:tailEnd/>
          </a:ln>
        </p:spPr>
        <p:txBody>
          <a:bodyPr/>
          <a:lstStyle/>
          <a:p>
            <a:endParaRPr lang="en-GB"/>
          </a:p>
        </p:txBody>
      </p:sp>
      <p:sp>
        <p:nvSpPr>
          <p:cNvPr id="581731" name="Freeform 99"/>
          <p:cNvSpPr>
            <a:spLocks/>
          </p:cNvSpPr>
          <p:nvPr/>
        </p:nvSpPr>
        <p:spPr bwMode="auto">
          <a:xfrm>
            <a:off x="2446338" y="2617788"/>
            <a:ext cx="1830387" cy="800100"/>
          </a:xfrm>
          <a:custGeom>
            <a:avLst/>
            <a:gdLst/>
            <a:ahLst/>
            <a:cxnLst>
              <a:cxn ang="0">
                <a:pos x="1280" y="560"/>
              </a:cxn>
              <a:cxn ang="0">
                <a:pos x="960" y="560"/>
              </a:cxn>
              <a:cxn ang="0">
                <a:pos x="960" y="0"/>
              </a:cxn>
              <a:cxn ang="0">
                <a:pos x="0" y="0"/>
              </a:cxn>
            </a:cxnLst>
            <a:rect l="0" t="0" r="r" b="b"/>
            <a:pathLst>
              <a:path w="1280" h="560">
                <a:moveTo>
                  <a:pt x="1280" y="560"/>
                </a:moveTo>
                <a:lnTo>
                  <a:pt x="960" y="560"/>
                </a:lnTo>
                <a:lnTo>
                  <a:pt x="960" y="0"/>
                </a:lnTo>
                <a:lnTo>
                  <a:pt x="0" y="0"/>
                </a:lnTo>
              </a:path>
            </a:pathLst>
          </a:custGeom>
          <a:noFill/>
          <a:ln w="17463" cap="rnd">
            <a:solidFill>
              <a:srgbClr val="FDB605"/>
            </a:solidFill>
            <a:prstDash val="solid"/>
            <a:round/>
            <a:headEnd/>
            <a:tailEnd/>
          </a:ln>
        </p:spPr>
        <p:txBody>
          <a:bodyPr/>
          <a:lstStyle/>
          <a:p>
            <a:endParaRPr lang="en-GB"/>
          </a:p>
        </p:txBody>
      </p:sp>
      <p:sp>
        <p:nvSpPr>
          <p:cNvPr id="581732" name="Freeform 100"/>
          <p:cNvSpPr>
            <a:spLocks/>
          </p:cNvSpPr>
          <p:nvPr/>
        </p:nvSpPr>
        <p:spPr bwMode="auto">
          <a:xfrm>
            <a:off x="2446338" y="3417888"/>
            <a:ext cx="1700212" cy="228600"/>
          </a:xfrm>
          <a:custGeom>
            <a:avLst/>
            <a:gdLst/>
            <a:ahLst/>
            <a:cxnLst>
              <a:cxn ang="0">
                <a:pos x="0" y="0"/>
              </a:cxn>
              <a:cxn ang="0">
                <a:pos x="800" y="0"/>
              </a:cxn>
              <a:cxn ang="0">
                <a:pos x="800" y="160"/>
              </a:cxn>
              <a:cxn ang="0">
                <a:pos x="1189" y="160"/>
              </a:cxn>
            </a:cxnLst>
            <a:rect l="0" t="0" r="r" b="b"/>
            <a:pathLst>
              <a:path w="1189" h="160">
                <a:moveTo>
                  <a:pt x="0" y="0"/>
                </a:moveTo>
                <a:lnTo>
                  <a:pt x="800" y="0"/>
                </a:lnTo>
                <a:lnTo>
                  <a:pt x="800" y="160"/>
                </a:lnTo>
                <a:lnTo>
                  <a:pt x="1189" y="160"/>
                </a:lnTo>
              </a:path>
            </a:pathLst>
          </a:custGeom>
          <a:noFill/>
          <a:ln w="17463" cap="rnd">
            <a:solidFill>
              <a:srgbClr val="FF5C00"/>
            </a:solidFill>
            <a:prstDash val="solid"/>
            <a:round/>
            <a:headEnd/>
            <a:tailEnd/>
          </a:ln>
        </p:spPr>
        <p:txBody>
          <a:bodyPr/>
          <a:lstStyle/>
          <a:p>
            <a:endParaRPr lang="en-GB"/>
          </a:p>
        </p:txBody>
      </p:sp>
      <p:sp>
        <p:nvSpPr>
          <p:cNvPr id="581733" name="Freeform 101"/>
          <p:cNvSpPr>
            <a:spLocks/>
          </p:cNvSpPr>
          <p:nvPr/>
        </p:nvSpPr>
        <p:spPr bwMode="auto">
          <a:xfrm>
            <a:off x="4133850" y="3600450"/>
            <a:ext cx="142875" cy="93663"/>
          </a:xfrm>
          <a:custGeom>
            <a:avLst/>
            <a:gdLst/>
            <a:ahLst/>
            <a:cxnLst>
              <a:cxn ang="0">
                <a:pos x="0" y="0"/>
              </a:cxn>
              <a:cxn ang="0">
                <a:pos x="99" y="33"/>
              </a:cxn>
              <a:cxn ang="0">
                <a:pos x="0" y="66"/>
              </a:cxn>
              <a:cxn ang="0">
                <a:pos x="0" y="0"/>
              </a:cxn>
            </a:cxnLst>
            <a:rect l="0" t="0" r="r" b="b"/>
            <a:pathLst>
              <a:path w="99" h="66">
                <a:moveTo>
                  <a:pt x="0" y="0"/>
                </a:moveTo>
                <a:lnTo>
                  <a:pt x="99" y="33"/>
                </a:lnTo>
                <a:lnTo>
                  <a:pt x="0" y="66"/>
                </a:lnTo>
                <a:lnTo>
                  <a:pt x="0" y="0"/>
                </a:lnTo>
                <a:close/>
              </a:path>
            </a:pathLst>
          </a:custGeom>
          <a:solidFill>
            <a:srgbClr val="FF5C00"/>
          </a:solidFill>
          <a:ln w="9525">
            <a:noFill/>
            <a:round/>
            <a:headEnd/>
            <a:tailEnd/>
          </a:ln>
        </p:spPr>
        <p:txBody>
          <a:bodyPr/>
          <a:lstStyle/>
          <a:p>
            <a:endParaRPr lang="en-GB"/>
          </a:p>
        </p:txBody>
      </p:sp>
      <p:sp>
        <p:nvSpPr>
          <p:cNvPr id="581734" name="Freeform 102"/>
          <p:cNvSpPr>
            <a:spLocks/>
          </p:cNvSpPr>
          <p:nvPr/>
        </p:nvSpPr>
        <p:spPr bwMode="auto">
          <a:xfrm>
            <a:off x="2903538" y="1703388"/>
            <a:ext cx="571500" cy="98425"/>
          </a:xfrm>
          <a:custGeom>
            <a:avLst/>
            <a:gdLst/>
            <a:ahLst/>
            <a:cxnLst>
              <a:cxn ang="0">
                <a:pos x="400" y="0"/>
              </a:cxn>
              <a:cxn ang="0">
                <a:pos x="0" y="0"/>
              </a:cxn>
              <a:cxn ang="0">
                <a:pos x="0" y="69"/>
              </a:cxn>
            </a:cxnLst>
            <a:rect l="0" t="0" r="r" b="b"/>
            <a:pathLst>
              <a:path w="400" h="69">
                <a:moveTo>
                  <a:pt x="400" y="0"/>
                </a:moveTo>
                <a:lnTo>
                  <a:pt x="0" y="0"/>
                </a:lnTo>
                <a:lnTo>
                  <a:pt x="0" y="69"/>
                </a:lnTo>
              </a:path>
            </a:pathLst>
          </a:custGeom>
          <a:noFill/>
          <a:ln w="17463" cap="rnd">
            <a:solidFill>
              <a:srgbClr val="AA014C"/>
            </a:solidFill>
            <a:prstDash val="solid"/>
            <a:round/>
            <a:headEnd/>
            <a:tailEnd/>
          </a:ln>
        </p:spPr>
        <p:txBody>
          <a:bodyPr/>
          <a:lstStyle/>
          <a:p>
            <a:endParaRPr lang="en-GB"/>
          </a:p>
        </p:txBody>
      </p:sp>
      <p:sp>
        <p:nvSpPr>
          <p:cNvPr id="581735" name="Freeform 103"/>
          <p:cNvSpPr>
            <a:spLocks/>
          </p:cNvSpPr>
          <p:nvPr/>
        </p:nvSpPr>
        <p:spPr bwMode="auto">
          <a:xfrm>
            <a:off x="2857500" y="1790700"/>
            <a:ext cx="93663" cy="141288"/>
          </a:xfrm>
          <a:custGeom>
            <a:avLst/>
            <a:gdLst/>
            <a:ahLst/>
            <a:cxnLst>
              <a:cxn ang="0">
                <a:pos x="66" y="0"/>
              </a:cxn>
              <a:cxn ang="0">
                <a:pos x="33" y="99"/>
              </a:cxn>
              <a:cxn ang="0">
                <a:pos x="0" y="0"/>
              </a:cxn>
              <a:cxn ang="0">
                <a:pos x="66" y="0"/>
              </a:cxn>
            </a:cxnLst>
            <a:rect l="0" t="0" r="r" b="b"/>
            <a:pathLst>
              <a:path w="66" h="99">
                <a:moveTo>
                  <a:pt x="66" y="0"/>
                </a:moveTo>
                <a:lnTo>
                  <a:pt x="33" y="99"/>
                </a:lnTo>
                <a:lnTo>
                  <a:pt x="0" y="0"/>
                </a:lnTo>
                <a:lnTo>
                  <a:pt x="66" y="0"/>
                </a:lnTo>
                <a:close/>
              </a:path>
            </a:pathLst>
          </a:custGeom>
          <a:solidFill>
            <a:srgbClr val="AA014C"/>
          </a:solidFill>
          <a:ln w="9525">
            <a:noFill/>
            <a:round/>
            <a:headEnd/>
            <a:tailEnd/>
          </a:ln>
        </p:spPr>
        <p:txBody>
          <a:bodyPr/>
          <a:lstStyle/>
          <a:p>
            <a:endParaRPr lang="en-GB"/>
          </a:p>
        </p:txBody>
      </p:sp>
      <p:sp>
        <p:nvSpPr>
          <p:cNvPr id="581736" name="Line 104"/>
          <p:cNvSpPr>
            <a:spLocks noChangeShapeType="1"/>
          </p:cNvSpPr>
          <p:nvPr/>
        </p:nvSpPr>
        <p:spPr bwMode="auto">
          <a:xfrm flipH="1">
            <a:off x="3262313" y="4333875"/>
            <a:ext cx="1014412" cy="0"/>
          </a:xfrm>
          <a:prstGeom prst="line">
            <a:avLst/>
          </a:prstGeom>
          <a:noFill/>
          <a:ln w="17463" cap="rnd">
            <a:solidFill>
              <a:srgbClr val="AA014C"/>
            </a:solidFill>
            <a:round/>
            <a:headEnd/>
            <a:tailEnd/>
          </a:ln>
        </p:spPr>
        <p:txBody>
          <a:bodyPr/>
          <a:lstStyle/>
          <a:p>
            <a:endParaRPr lang="en-GB"/>
          </a:p>
        </p:txBody>
      </p:sp>
      <p:sp>
        <p:nvSpPr>
          <p:cNvPr id="581737" name="Freeform 105"/>
          <p:cNvSpPr>
            <a:spLocks/>
          </p:cNvSpPr>
          <p:nvPr/>
        </p:nvSpPr>
        <p:spPr bwMode="auto">
          <a:xfrm>
            <a:off x="3132138" y="4286250"/>
            <a:ext cx="142875" cy="93663"/>
          </a:xfrm>
          <a:custGeom>
            <a:avLst/>
            <a:gdLst/>
            <a:ahLst/>
            <a:cxnLst>
              <a:cxn ang="0">
                <a:pos x="99" y="66"/>
              </a:cxn>
              <a:cxn ang="0">
                <a:pos x="0" y="33"/>
              </a:cxn>
              <a:cxn ang="0">
                <a:pos x="99" y="0"/>
              </a:cxn>
              <a:cxn ang="0">
                <a:pos x="99" y="66"/>
              </a:cxn>
            </a:cxnLst>
            <a:rect l="0" t="0" r="r" b="b"/>
            <a:pathLst>
              <a:path w="99" h="66">
                <a:moveTo>
                  <a:pt x="99" y="66"/>
                </a:moveTo>
                <a:lnTo>
                  <a:pt x="0" y="33"/>
                </a:lnTo>
                <a:lnTo>
                  <a:pt x="99" y="0"/>
                </a:lnTo>
                <a:lnTo>
                  <a:pt x="99" y="66"/>
                </a:lnTo>
                <a:close/>
              </a:path>
            </a:pathLst>
          </a:custGeom>
          <a:solidFill>
            <a:srgbClr val="AA014C"/>
          </a:solidFill>
          <a:ln w="9525">
            <a:noFill/>
            <a:round/>
            <a:headEnd/>
            <a:tailEnd/>
          </a:ln>
        </p:spPr>
        <p:txBody>
          <a:bodyPr/>
          <a:lstStyle/>
          <a:p>
            <a:endParaRPr lang="en-GB"/>
          </a:p>
        </p:txBody>
      </p:sp>
      <p:sp>
        <p:nvSpPr>
          <p:cNvPr id="581738" name="Freeform 106"/>
          <p:cNvSpPr>
            <a:spLocks/>
          </p:cNvSpPr>
          <p:nvPr/>
        </p:nvSpPr>
        <p:spPr bwMode="auto">
          <a:xfrm>
            <a:off x="2446338" y="3762375"/>
            <a:ext cx="1830387" cy="457200"/>
          </a:xfrm>
          <a:custGeom>
            <a:avLst/>
            <a:gdLst/>
            <a:ahLst/>
            <a:cxnLst>
              <a:cxn ang="0">
                <a:pos x="1280" y="320"/>
              </a:cxn>
              <a:cxn ang="0">
                <a:pos x="800" y="320"/>
              </a:cxn>
              <a:cxn ang="0">
                <a:pos x="800" y="0"/>
              </a:cxn>
              <a:cxn ang="0">
                <a:pos x="0" y="0"/>
              </a:cxn>
            </a:cxnLst>
            <a:rect l="0" t="0" r="r" b="b"/>
            <a:pathLst>
              <a:path w="1280" h="320">
                <a:moveTo>
                  <a:pt x="1280" y="320"/>
                </a:moveTo>
                <a:lnTo>
                  <a:pt x="800" y="320"/>
                </a:lnTo>
                <a:lnTo>
                  <a:pt x="800" y="0"/>
                </a:lnTo>
                <a:lnTo>
                  <a:pt x="0" y="0"/>
                </a:lnTo>
              </a:path>
            </a:pathLst>
          </a:custGeom>
          <a:noFill/>
          <a:ln w="17463" cap="rnd">
            <a:solidFill>
              <a:srgbClr val="FDB605"/>
            </a:solidFill>
            <a:prstDash val="solid"/>
            <a:round/>
            <a:headEnd/>
            <a:tailEnd/>
          </a:ln>
        </p:spPr>
        <p:txBody>
          <a:bodyPr/>
          <a:lstStyle/>
          <a:p>
            <a:endParaRPr lang="en-GB"/>
          </a:p>
        </p:txBody>
      </p:sp>
      <p:sp>
        <p:nvSpPr>
          <p:cNvPr id="581739" name="Freeform 107"/>
          <p:cNvSpPr>
            <a:spLocks/>
          </p:cNvSpPr>
          <p:nvPr/>
        </p:nvSpPr>
        <p:spPr bwMode="auto">
          <a:xfrm>
            <a:off x="4062413" y="1703388"/>
            <a:ext cx="328612" cy="1257300"/>
          </a:xfrm>
          <a:custGeom>
            <a:avLst/>
            <a:gdLst/>
            <a:ahLst/>
            <a:cxnLst>
              <a:cxn ang="0">
                <a:pos x="229" y="880"/>
              </a:cxn>
              <a:cxn ang="0">
                <a:pos x="229" y="0"/>
              </a:cxn>
              <a:cxn ang="0">
                <a:pos x="0" y="0"/>
              </a:cxn>
            </a:cxnLst>
            <a:rect l="0" t="0" r="r" b="b"/>
            <a:pathLst>
              <a:path w="229" h="880">
                <a:moveTo>
                  <a:pt x="229" y="880"/>
                </a:moveTo>
                <a:lnTo>
                  <a:pt x="229" y="0"/>
                </a:lnTo>
                <a:lnTo>
                  <a:pt x="0" y="0"/>
                </a:lnTo>
              </a:path>
            </a:pathLst>
          </a:custGeom>
          <a:noFill/>
          <a:ln w="17463" cap="rnd">
            <a:solidFill>
              <a:srgbClr val="AA014C"/>
            </a:solidFill>
            <a:prstDash val="solid"/>
            <a:round/>
            <a:headEnd/>
            <a:tailEnd/>
          </a:ln>
        </p:spPr>
        <p:txBody>
          <a:bodyPr/>
          <a:lstStyle/>
          <a:p>
            <a:endParaRPr lang="en-GB"/>
          </a:p>
        </p:txBody>
      </p:sp>
      <p:sp>
        <p:nvSpPr>
          <p:cNvPr id="581740" name="Freeform 108"/>
          <p:cNvSpPr>
            <a:spLocks/>
          </p:cNvSpPr>
          <p:nvPr/>
        </p:nvSpPr>
        <p:spPr bwMode="auto">
          <a:xfrm>
            <a:off x="3932238" y="1655763"/>
            <a:ext cx="142875" cy="96837"/>
          </a:xfrm>
          <a:custGeom>
            <a:avLst/>
            <a:gdLst/>
            <a:ahLst/>
            <a:cxnLst>
              <a:cxn ang="0">
                <a:pos x="99" y="67"/>
              </a:cxn>
              <a:cxn ang="0">
                <a:pos x="0" y="33"/>
              </a:cxn>
              <a:cxn ang="0">
                <a:pos x="99" y="0"/>
              </a:cxn>
              <a:cxn ang="0">
                <a:pos x="99" y="67"/>
              </a:cxn>
            </a:cxnLst>
            <a:rect l="0" t="0" r="r" b="b"/>
            <a:pathLst>
              <a:path w="99" h="67">
                <a:moveTo>
                  <a:pt x="99" y="67"/>
                </a:moveTo>
                <a:lnTo>
                  <a:pt x="0" y="33"/>
                </a:lnTo>
                <a:lnTo>
                  <a:pt x="99" y="0"/>
                </a:lnTo>
                <a:lnTo>
                  <a:pt x="99" y="67"/>
                </a:lnTo>
                <a:close/>
              </a:path>
            </a:pathLst>
          </a:custGeom>
          <a:solidFill>
            <a:srgbClr val="AA014C"/>
          </a:solidFill>
          <a:ln w="9525">
            <a:noFill/>
            <a:round/>
            <a:headEnd/>
            <a:tailEnd/>
          </a:ln>
        </p:spPr>
        <p:txBody>
          <a:bodyPr/>
          <a:lstStyle/>
          <a:p>
            <a:endParaRPr lang="en-GB"/>
          </a:p>
        </p:txBody>
      </p:sp>
      <p:sp>
        <p:nvSpPr>
          <p:cNvPr id="581741" name="Freeform 109"/>
          <p:cNvSpPr>
            <a:spLocks/>
          </p:cNvSpPr>
          <p:nvPr/>
        </p:nvSpPr>
        <p:spPr bwMode="auto">
          <a:xfrm>
            <a:off x="3262313" y="2046288"/>
            <a:ext cx="1014412" cy="1143000"/>
          </a:xfrm>
          <a:custGeom>
            <a:avLst/>
            <a:gdLst/>
            <a:ahLst/>
            <a:cxnLst>
              <a:cxn ang="0">
                <a:pos x="709" y="800"/>
              </a:cxn>
              <a:cxn ang="0">
                <a:pos x="549" y="800"/>
              </a:cxn>
              <a:cxn ang="0">
                <a:pos x="549" y="0"/>
              </a:cxn>
              <a:cxn ang="0">
                <a:pos x="0" y="0"/>
              </a:cxn>
            </a:cxnLst>
            <a:rect l="0" t="0" r="r" b="b"/>
            <a:pathLst>
              <a:path w="709" h="800">
                <a:moveTo>
                  <a:pt x="709" y="800"/>
                </a:moveTo>
                <a:lnTo>
                  <a:pt x="549" y="800"/>
                </a:lnTo>
                <a:lnTo>
                  <a:pt x="549" y="0"/>
                </a:lnTo>
                <a:lnTo>
                  <a:pt x="0" y="0"/>
                </a:lnTo>
              </a:path>
            </a:pathLst>
          </a:custGeom>
          <a:noFill/>
          <a:ln w="17463" cap="rnd">
            <a:solidFill>
              <a:srgbClr val="AA014C"/>
            </a:solidFill>
            <a:prstDash val="solid"/>
            <a:round/>
            <a:headEnd/>
            <a:tailEnd/>
          </a:ln>
        </p:spPr>
        <p:txBody>
          <a:bodyPr/>
          <a:lstStyle/>
          <a:p>
            <a:endParaRPr lang="en-GB"/>
          </a:p>
        </p:txBody>
      </p:sp>
      <p:sp>
        <p:nvSpPr>
          <p:cNvPr id="581742" name="Freeform 110"/>
          <p:cNvSpPr>
            <a:spLocks/>
          </p:cNvSpPr>
          <p:nvPr/>
        </p:nvSpPr>
        <p:spPr bwMode="auto">
          <a:xfrm>
            <a:off x="3132138" y="1998663"/>
            <a:ext cx="142875" cy="96837"/>
          </a:xfrm>
          <a:custGeom>
            <a:avLst/>
            <a:gdLst/>
            <a:ahLst/>
            <a:cxnLst>
              <a:cxn ang="0">
                <a:pos x="99" y="67"/>
              </a:cxn>
              <a:cxn ang="0">
                <a:pos x="0" y="33"/>
              </a:cxn>
              <a:cxn ang="0">
                <a:pos x="99" y="0"/>
              </a:cxn>
              <a:cxn ang="0">
                <a:pos x="99" y="67"/>
              </a:cxn>
            </a:cxnLst>
            <a:rect l="0" t="0" r="r" b="b"/>
            <a:pathLst>
              <a:path w="99" h="67">
                <a:moveTo>
                  <a:pt x="99" y="67"/>
                </a:moveTo>
                <a:lnTo>
                  <a:pt x="0" y="33"/>
                </a:lnTo>
                <a:lnTo>
                  <a:pt x="99" y="0"/>
                </a:lnTo>
                <a:lnTo>
                  <a:pt x="99" y="67"/>
                </a:lnTo>
                <a:close/>
              </a:path>
            </a:pathLst>
          </a:custGeom>
          <a:solidFill>
            <a:srgbClr val="AA014C"/>
          </a:solidFill>
          <a:ln w="9525">
            <a:noFill/>
            <a:round/>
            <a:headEnd/>
            <a:tailEnd/>
          </a:ln>
        </p:spPr>
        <p:txBody>
          <a:bodyPr/>
          <a:lstStyle/>
          <a:p>
            <a:endParaRPr lang="en-GB"/>
          </a:p>
        </p:txBody>
      </p:sp>
      <p:sp>
        <p:nvSpPr>
          <p:cNvPr id="581743" name="Freeform 111"/>
          <p:cNvSpPr>
            <a:spLocks/>
          </p:cNvSpPr>
          <p:nvPr/>
        </p:nvSpPr>
        <p:spPr bwMode="auto">
          <a:xfrm>
            <a:off x="3262313" y="3189288"/>
            <a:ext cx="1014412" cy="342900"/>
          </a:xfrm>
          <a:custGeom>
            <a:avLst/>
            <a:gdLst/>
            <a:ahLst/>
            <a:cxnLst>
              <a:cxn ang="0">
                <a:pos x="709" y="240"/>
              </a:cxn>
              <a:cxn ang="0">
                <a:pos x="309" y="240"/>
              </a:cxn>
              <a:cxn ang="0">
                <a:pos x="309" y="0"/>
              </a:cxn>
              <a:cxn ang="0">
                <a:pos x="0" y="0"/>
              </a:cxn>
            </a:cxnLst>
            <a:rect l="0" t="0" r="r" b="b"/>
            <a:pathLst>
              <a:path w="709" h="240">
                <a:moveTo>
                  <a:pt x="709" y="240"/>
                </a:moveTo>
                <a:lnTo>
                  <a:pt x="309" y="240"/>
                </a:lnTo>
                <a:lnTo>
                  <a:pt x="309" y="0"/>
                </a:lnTo>
                <a:lnTo>
                  <a:pt x="0" y="0"/>
                </a:lnTo>
              </a:path>
            </a:pathLst>
          </a:custGeom>
          <a:noFill/>
          <a:ln w="17463" cap="rnd">
            <a:solidFill>
              <a:srgbClr val="AA014C"/>
            </a:solidFill>
            <a:prstDash val="solid"/>
            <a:round/>
            <a:headEnd/>
            <a:tailEnd/>
          </a:ln>
        </p:spPr>
        <p:txBody>
          <a:bodyPr/>
          <a:lstStyle/>
          <a:p>
            <a:endParaRPr lang="en-GB"/>
          </a:p>
        </p:txBody>
      </p:sp>
      <p:sp>
        <p:nvSpPr>
          <p:cNvPr id="581744" name="Freeform 112"/>
          <p:cNvSpPr>
            <a:spLocks/>
          </p:cNvSpPr>
          <p:nvPr/>
        </p:nvSpPr>
        <p:spPr bwMode="auto">
          <a:xfrm>
            <a:off x="3132138" y="3143250"/>
            <a:ext cx="142875" cy="93663"/>
          </a:xfrm>
          <a:custGeom>
            <a:avLst/>
            <a:gdLst/>
            <a:ahLst/>
            <a:cxnLst>
              <a:cxn ang="0">
                <a:pos x="99" y="66"/>
              </a:cxn>
              <a:cxn ang="0">
                <a:pos x="0" y="33"/>
              </a:cxn>
              <a:cxn ang="0">
                <a:pos x="99" y="0"/>
              </a:cxn>
              <a:cxn ang="0">
                <a:pos x="99" y="66"/>
              </a:cxn>
            </a:cxnLst>
            <a:rect l="0" t="0" r="r" b="b"/>
            <a:pathLst>
              <a:path w="99" h="66">
                <a:moveTo>
                  <a:pt x="99" y="66"/>
                </a:moveTo>
                <a:lnTo>
                  <a:pt x="0" y="33"/>
                </a:lnTo>
                <a:lnTo>
                  <a:pt x="99" y="0"/>
                </a:lnTo>
                <a:lnTo>
                  <a:pt x="99" y="66"/>
                </a:lnTo>
                <a:close/>
              </a:path>
            </a:pathLst>
          </a:custGeom>
          <a:solidFill>
            <a:srgbClr val="AA014C"/>
          </a:solidFill>
          <a:ln w="9525">
            <a:noFill/>
            <a:round/>
            <a:headEnd/>
            <a:tailEnd/>
          </a:ln>
        </p:spPr>
        <p:txBody>
          <a:bodyPr/>
          <a:lstStyle/>
          <a:p>
            <a:endParaRPr lang="en-GB"/>
          </a:p>
        </p:txBody>
      </p:sp>
      <p:sp>
        <p:nvSpPr>
          <p:cNvPr id="581745" name="Freeform 113"/>
          <p:cNvSpPr>
            <a:spLocks/>
          </p:cNvSpPr>
          <p:nvPr/>
        </p:nvSpPr>
        <p:spPr bwMode="auto">
          <a:xfrm>
            <a:off x="2903538" y="1703388"/>
            <a:ext cx="457200" cy="1241425"/>
          </a:xfrm>
          <a:custGeom>
            <a:avLst/>
            <a:gdLst/>
            <a:ahLst/>
            <a:cxnLst>
              <a:cxn ang="0">
                <a:pos x="320" y="0"/>
              </a:cxn>
              <a:cxn ang="0">
                <a:pos x="320" y="845"/>
              </a:cxn>
              <a:cxn ang="0">
                <a:pos x="0" y="845"/>
              </a:cxn>
              <a:cxn ang="0">
                <a:pos x="0" y="869"/>
              </a:cxn>
            </a:cxnLst>
            <a:rect l="0" t="0" r="r" b="b"/>
            <a:pathLst>
              <a:path w="320" h="869">
                <a:moveTo>
                  <a:pt x="320" y="0"/>
                </a:moveTo>
                <a:lnTo>
                  <a:pt x="320" y="845"/>
                </a:lnTo>
                <a:lnTo>
                  <a:pt x="0" y="845"/>
                </a:lnTo>
                <a:lnTo>
                  <a:pt x="0" y="869"/>
                </a:lnTo>
              </a:path>
            </a:pathLst>
          </a:custGeom>
          <a:noFill/>
          <a:ln w="17463" cap="rnd">
            <a:solidFill>
              <a:srgbClr val="AA014C"/>
            </a:solidFill>
            <a:prstDash val="solid"/>
            <a:round/>
            <a:headEnd/>
            <a:tailEnd/>
          </a:ln>
        </p:spPr>
        <p:txBody>
          <a:bodyPr/>
          <a:lstStyle/>
          <a:p>
            <a:endParaRPr lang="en-GB"/>
          </a:p>
        </p:txBody>
      </p:sp>
      <p:sp>
        <p:nvSpPr>
          <p:cNvPr id="581746" name="Freeform 114"/>
          <p:cNvSpPr>
            <a:spLocks/>
          </p:cNvSpPr>
          <p:nvPr/>
        </p:nvSpPr>
        <p:spPr bwMode="auto">
          <a:xfrm>
            <a:off x="2857500" y="2933700"/>
            <a:ext cx="93663" cy="141288"/>
          </a:xfrm>
          <a:custGeom>
            <a:avLst/>
            <a:gdLst/>
            <a:ahLst/>
            <a:cxnLst>
              <a:cxn ang="0">
                <a:pos x="66" y="0"/>
              </a:cxn>
              <a:cxn ang="0">
                <a:pos x="33" y="99"/>
              </a:cxn>
              <a:cxn ang="0">
                <a:pos x="0" y="0"/>
              </a:cxn>
              <a:cxn ang="0">
                <a:pos x="66" y="0"/>
              </a:cxn>
            </a:cxnLst>
            <a:rect l="0" t="0" r="r" b="b"/>
            <a:pathLst>
              <a:path w="66" h="99">
                <a:moveTo>
                  <a:pt x="66" y="0"/>
                </a:moveTo>
                <a:lnTo>
                  <a:pt x="33" y="99"/>
                </a:lnTo>
                <a:lnTo>
                  <a:pt x="0" y="0"/>
                </a:lnTo>
                <a:lnTo>
                  <a:pt x="66" y="0"/>
                </a:lnTo>
                <a:close/>
              </a:path>
            </a:pathLst>
          </a:custGeom>
          <a:solidFill>
            <a:srgbClr val="AA014C"/>
          </a:solidFill>
          <a:ln w="9525">
            <a:noFill/>
            <a:round/>
            <a:headEnd/>
            <a:tailEnd/>
          </a:ln>
        </p:spPr>
        <p:txBody>
          <a:bodyPr/>
          <a:lstStyle/>
          <a:p>
            <a:endParaRPr lang="en-GB"/>
          </a:p>
        </p:txBody>
      </p:sp>
      <p:sp>
        <p:nvSpPr>
          <p:cNvPr id="581747" name="Freeform 115"/>
          <p:cNvSpPr>
            <a:spLocks/>
          </p:cNvSpPr>
          <p:nvPr/>
        </p:nvSpPr>
        <p:spPr bwMode="auto">
          <a:xfrm>
            <a:off x="2903538" y="2911475"/>
            <a:ext cx="457200" cy="1177925"/>
          </a:xfrm>
          <a:custGeom>
            <a:avLst/>
            <a:gdLst/>
            <a:ahLst/>
            <a:cxnLst>
              <a:cxn ang="0">
                <a:pos x="320" y="0"/>
              </a:cxn>
              <a:cxn ang="0">
                <a:pos x="320" y="790"/>
              </a:cxn>
              <a:cxn ang="0">
                <a:pos x="0" y="790"/>
              </a:cxn>
              <a:cxn ang="0">
                <a:pos x="0" y="824"/>
              </a:cxn>
            </a:cxnLst>
            <a:rect l="0" t="0" r="r" b="b"/>
            <a:pathLst>
              <a:path w="320" h="824">
                <a:moveTo>
                  <a:pt x="320" y="0"/>
                </a:moveTo>
                <a:lnTo>
                  <a:pt x="320" y="790"/>
                </a:lnTo>
                <a:lnTo>
                  <a:pt x="0" y="790"/>
                </a:lnTo>
                <a:lnTo>
                  <a:pt x="0" y="824"/>
                </a:lnTo>
              </a:path>
            </a:pathLst>
          </a:custGeom>
          <a:noFill/>
          <a:ln w="17463" cap="rnd">
            <a:solidFill>
              <a:srgbClr val="AA014C"/>
            </a:solidFill>
            <a:prstDash val="solid"/>
            <a:round/>
            <a:headEnd/>
            <a:tailEnd/>
          </a:ln>
        </p:spPr>
        <p:txBody>
          <a:bodyPr/>
          <a:lstStyle/>
          <a:p>
            <a:endParaRPr lang="en-GB"/>
          </a:p>
        </p:txBody>
      </p:sp>
      <p:sp>
        <p:nvSpPr>
          <p:cNvPr id="581748" name="Freeform 116"/>
          <p:cNvSpPr>
            <a:spLocks/>
          </p:cNvSpPr>
          <p:nvPr/>
        </p:nvSpPr>
        <p:spPr bwMode="auto">
          <a:xfrm>
            <a:off x="2857500" y="4076700"/>
            <a:ext cx="93663" cy="142875"/>
          </a:xfrm>
          <a:custGeom>
            <a:avLst/>
            <a:gdLst/>
            <a:ahLst/>
            <a:cxnLst>
              <a:cxn ang="0">
                <a:pos x="66" y="0"/>
              </a:cxn>
              <a:cxn ang="0">
                <a:pos x="33" y="99"/>
              </a:cxn>
              <a:cxn ang="0">
                <a:pos x="0" y="0"/>
              </a:cxn>
              <a:cxn ang="0">
                <a:pos x="66" y="0"/>
              </a:cxn>
            </a:cxnLst>
            <a:rect l="0" t="0" r="r" b="b"/>
            <a:pathLst>
              <a:path w="66" h="99">
                <a:moveTo>
                  <a:pt x="66" y="0"/>
                </a:moveTo>
                <a:lnTo>
                  <a:pt x="33" y="99"/>
                </a:lnTo>
                <a:lnTo>
                  <a:pt x="0" y="0"/>
                </a:lnTo>
                <a:lnTo>
                  <a:pt x="66" y="0"/>
                </a:lnTo>
                <a:close/>
              </a:path>
            </a:pathLst>
          </a:custGeom>
          <a:solidFill>
            <a:srgbClr val="AA014C"/>
          </a:solidFill>
          <a:ln w="9525">
            <a:noFill/>
            <a:round/>
            <a:headEnd/>
            <a:tailEnd/>
          </a:ln>
        </p:spPr>
        <p:txBody>
          <a:bodyPr/>
          <a:lstStyle/>
          <a:p>
            <a:endParaRPr lang="en-GB"/>
          </a:p>
        </p:txBody>
      </p:sp>
      <p:sp>
        <p:nvSpPr>
          <p:cNvPr id="581749" name="Freeform 117"/>
          <p:cNvSpPr>
            <a:spLocks/>
          </p:cNvSpPr>
          <p:nvPr/>
        </p:nvSpPr>
        <p:spPr bwMode="auto">
          <a:xfrm>
            <a:off x="2903538" y="4040188"/>
            <a:ext cx="457200" cy="1192212"/>
          </a:xfrm>
          <a:custGeom>
            <a:avLst/>
            <a:gdLst/>
            <a:ahLst/>
            <a:cxnLst>
              <a:cxn ang="0">
                <a:pos x="320" y="0"/>
              </a:cxn>
              <a:cxn ang="0">
                <a:pos x="320" y="810"/>
              </a:cxn>
              <a:cxn ang="0">
                <a:pos x="0" y="810"/>
              </a:cxn>
              <a:cxn ang="0">
                <a:pos x="0" y="834"/>
              </a:cxn>
            </a:cxnLst>
            <a:rect l="0" t="0" r="r" b="b"/>
            <a:pathLst>
              <a:path w="320" h="834">
                <a:moveTo>
                  <a:pt x="320" y="0"/>
                </a:moveTo>
                <a:lnTo>
                  <a:pt x="320" y="810"/>
                </a:lnTo>
                <a:lnTo>
                  <a:pt x="0" y="810"/>
                </a:lnTo>
                <a:lnTo>
                  <a:pt x="0" y="834"/>
                </a:lnTo>
              </a:path>
            </a:pathLst>
          </a:custGeom>
          <a:noFill/>
          <a:ln w="17463" cap="rnd">
            <a:solidFill>
              <a:srgbClr val="AA014C"/>
            </a:solidFill>
            <a:prstDash val="solid"/>
            <a:round/>
            <a:headEnd/>
            <a:tailEnd/>
          </a:ln>
        </p:spPr>
        <p:txBody>
          <a:bodyPr/>
          <a:lstStyle/>
          <a:p>
            <a:endParaRPr lang="en-GB"/>
          </a:p>
        </p:txBody>
      </p:sp>
      <p:sp>
        <p:nvSpPr>
          <p:cNvPr id="581750" name="Freeform 118"/>
          <p:cNvSpPr>
            <a:spLocks/>
          </p:cNvSpPr>
          <p:nvPr/>
        </p:nvSpPr>
        <p:spPr bwMode="auto">
          <a:xfrm>
            <a:off x="2857500" y="5221288"/>
            <a:ext cx="93663" cy="141287"/>
          </a:xfrm>
          <a:custGeom>
            <a:avLst/>
            <a:gdLst/>
            <a:ahLst/>
            <a:cxnLst>
              <a:cxn ang="0">
                <a:pos x="66" y="0"/>
              </a:cxn>
              <a:cxn ang="0">
                <a:pos x="33" y="99"/>
              </a:cxn>
              <a:cxn ang="0">
                <a:pos x="0" y="0"/>
              </a:cxn>
              <a:cxn ang="0">
                <a:pos x="66" y="0"/>
              </a:cxn>
            </a:cxnLst>
            <a:rect l="0" t="0" r="r" b="b"/>
            <a:pathLst>
              <a:path w="66" h="99">
                <a:moveTo>
                  <a:pt x="66" y="0"/>
                </a:moveTo>
                <a:lnTo>
                  <a:pt x="33" y="99"/>
                </a:lnTo>
                <a:lnTo>
                  <a:pt x="0" y="0"/>
                </a:lnTo>
                <a:lnTo>
                  <a:pt x="66" y="0"/>
                </a:lnTo>
                <a:close/>
              </a:path>
            </a:pathLst>
          </a:custGeom>
          <a:solidFill>
            <a:srgbClr val="AA014C"/>
          </a:solidFill>
          <a:ln w="9525">
            <a:noFill/>
            <a:round/>
            <a:headEnd/>
            <a:tailEnd/>
          </a:ln>
        </p:spPr>
        <p:txBody>
          <a:bodyPr/>
          <a:lstStyle/>
          <a:p>
            <a:endParaRPr lang="en-GB"/>
          </a:p>
        </p:txBody>
      </p:sp>
      <p:sp>
        <p:nvSpPr>
          <p:cNvPr id="581751" name="Line 119"/>
          <p:cNvSpPr>
            <a:spLocks noChangeShapeType="1"/>
          </p:cNvSpPr>
          <p:nvPr/>
        </p:nvSpPr>
        <p:spPr bwMode="auto">
          <a:xfrm>
            <a:off x="3703638" y="1131888"/>
            <a:ext cx="0" cy="328612"/>
          </a:xfrm>
          <a:prstGeom prst="line">
            <a:avLst/>
          </a:prstGeom>
          <a:noFill/>
          <a:ln w="17463" cap="rnd">
            <a:solidFill>
              <a:srgbClr val="AA014C"/>
            </a:solidFill>
            <a:round/>
            <a:headEnd/>
            <a:tailEnd/>
          </a:ln>
        </p:spPr>
        <p:txBody>
          <a:bodyPr/>
          <a:lstStyle/>
          <a:p>
            <a:endParaRPr lang="en-GB"/>
          </a:p>
        </p:txBody>
      </p:sp>
      <p:sp>
        <p:nvSpPr>
          <p:cNvPr id="581752" name="Freeform 120"/>
          <p:cNvSpPr>
            <a:spLocks/>
          </p:cNvSpPr>
          <p:nvPr/>
        </p:nvSpPr>
        <p:spPr bwMode="auto">
          <a:xfrm>
            <a:off x="3657600" y="1447800"/>
            <a:ext cx="93663" cy="141288"/>
          </a:xfrm>
          <a:custGeom>
            <a:avLst/>
            <a:gdLst/>
            <a:ahLst/>
            <a:cxnLst>
              <a:cxn ang="0">
                <a:pos x="66" y="0"/>
              </a:cxn>
              <a:cxn ang="0">
                <a:pos x="33" y="99"/>
              </a:cxn>
              <a:cxn ang="0">
                <a:pos x="0" y="0"/>
              </a:cxn>
              <a:cxn ang="0">
                <a:pos x="66" y="0"/>
              </a:cxn>
            </a:cxnLst>
            <a:rect l="0" t="0" r="r" b="b"/>
            <a:pathLst>
              <a:path w="66" h="99">
                <a:moveTo>
                  <a:pt x="66" y="0"/>
                </a:moveTo>
                <a:lnTo>
                  <a:pt x="33" y="99"/>
                </a:lnTo>
                <a:lnTo>
                  <a:pt x="0" y="0"/>
                </a:lnTo>
                <a:lnTo>
                  <a:pt x="66" y="0"/>
                </a:lnTo>
                <a:close/>
              </a:path>
            </a:pathLst>
          </a:custGeom>
          <a:solidFill>
            <a:srgbClr val="AA014C"/>
          </a:solidFill>
          <a:ln w="9525">
            <a:noFill/>
            <a:round/>
            <a:headEnd/>
            <a:tailEnd/>
          </a:ln>
        </p:spPr>
        <p:txBody>
          <a:bodyPr/>
          <a:lstStyle/>
          <a:p>
            <a:endParaRPr lang="en-GB"/>
          </a:p>
        </p:txBody>
      </p:sp>
      <p:sp>
        <p:nvSpPr>
          <p:cNvPr id="581753" name="Freeform 121"/>
          <p:cNvSpPr>
            <a:spLocks/>
          </p:cNvSpPr>
          <p:nvPr/>
        </p:nvSpPr>
        <p:spPr bwMode="auto">
          <a:xfrm>
            <a:off x="2446338" y="4791075"/>
            <a:ext cx="1700212" cy="914400"/>
          </a:xfrm>
          <a:custGeom>
            <a:avLst/>
            <a:gdLst/>
            <a:ahLst/>
            <a:cxnLst>
              <a:cxn ang="0">
                <a:pos x="0" y="640"/>
              </a:cxn>
              <a:cxn ang="0">
                <a:pos x="1120" y="640"/>
              </a:cxn>
              <a:cxn ang="0">
                <a:pos x="1120" y="0"/>
              </a:cxn>
              <a:cxn ang="0">
                <a:pos x="1189" y="0"/>
              </a:cxn>
            </a:cxnLst>
            <a:rect l="0" t="0" r="r" b="b"/>
            <a:pathLst>
              <a:path w="1189" h="640">
                <a:moveTo>
                  <a:pt x="0" y="640"/>
                </a:moveTo>
                <a:lnTo>
                  <a:pt x="1120" y="640"/>
                </a:lnTo>
                <a:lnTo>
                  <a:pt x="1120" y="0"/>
                </a:lnTo>
                <a:lnTo>
                  <a:pt x="1189" y="0"/>
                </a:lnTo>
              </a:path>
            </a:pathLst>
          </a:custGeom>
          <a:noFill/>
          <a:ln w="17463" cap="rnd">
            <a:solidFill>
              <a:srgbClr val="FF5C00"/>
            </a:solidFill>
            <a:prstDash val="solid"/>
            <a:round/>
            <a:headEnd/>
            <a:tailEnd/>
          </a:ln>
        </p:spPr>
        <p:txBody>
          <a:bodyPr/>
          <a:lstStyle/>
          <a:p>
            <a:endParaRPr lang="en-GB"/>
          </a:p>
        </p:txBody>
      </p:sp>
      <p:sp>
        <p:nvSpPr>
          <p:cNvPr id="581754" name="Freeform 122"/>
          <p:cNvSpPr>
            <a:spLocks/>
          </p:cNvSpPr>
          <p:nvPr/>
        </p:nvSpPr>
        <p:spPr bwMode="auto">
          <a:xfrm>
            <a:off x="4133850" y="4743450"/>
            <a:ext cx="142875" cy="93663"/>
          </a:xfrm>
          <a:custGeom>
            <a:avLst/>
            <a:gdLst/>
            <a:ahLst/>
            <a:cxnLst>
              <a:cxn ang="0">
                <a:pos x="0" y="0"/>
              </a:cxn>
              <a:cxn ang="0">
                <a:pos x="99" y="33"/>
              </a:cxn>
              <a:cxn ang="0">
                <a:pos x="0" y="66"/>
              </a:cxn>
              <a:cxn ang="0">
                <a:pos x="0" y="0"/>
              </a:cxn>
            </a:cxnLst>
            <a:rect l="0" t="0" r="r" b="b"/>
            <a:pathLst>
              <a:path w="99" h="66">
                <a:moveTo>
                  <a:pt x="0" y="0"/>
                </a:moveTo>
                <a:lnTo>
                  <a:pt x="99" y="33"/>
                </a:lnTo>
                <a:lnTo>
                  <a:pt x="0" y="66"/>
                </a:lnTo>
                <a:lnTo>
                  <a:pt x="0" y="0"/>
                </a:lnTo>
                <a:close/>
              </a:path>
            </a:pathLst>
          </a:custGeom>
          <a:solidFill>
            <a:srgbClr val="FF5C00"/>
          </a:solidFill>
          <a:ln w="9525">
            <a:noFill/>
            <a:round/>
            <a:headEnd/>
            <a:tailEnd/>
          </a:ln>
        </p:spPr>
        <p:txBody>
          <a:bodyPr/>
          <a:lstStyle/>
          <a:p>
            <a:endParaRPr lang="en-GB"/>
          </a:p>
        </p:txBody>
      </p:sp>
      <p:sp>
        <p:nvSpPr>
          <p:cNvPr id="581755" name="Freeform 123"/>
          <p:cNvSpPr>
            <a:spLocks/>
          </p:cNvSpPr>
          <p:nvPr/>
        </p:nvSpPr>
        <p:spPr bwMode="auto">
          <a:xfrm>
            <a:off x="3262313" y="4676775"/>
            <a:ext cx="1014412" cy="800100"/>
          </a:xfrm>
          <a:custGeom>
            <a:avLst/>
            <a:gdLst/>
            <a:ahLst/>
            <a:cxnLst>
              <a:cxn ang="0">
                <a:pos x="709" y="0"/>
              </a:cxn>
              <a:cxn ang="0">
                <a:pos x="469" y="0"/>
              </a:cxn>
              <a:cxn ang="0">
                <a:pos x="469" y="560"/>
              </a:cxn>
              <a:cxn ang="0">
                <a:pos x="0" y="560"/>
              </a:cxn>
            </a:cxnLst>
            <a:rect l="0" t="0" r="r" b="b"/>
            <a:pathLst>
              <a:path w="709" h="560">
                <a:moveTo>
                  <a:pt x="709" y="0"/>
                </a:moveTo>
                <a:lnTo>
                  <a:pt x="469" y="0"/>
                </a:lnTo>
                <a:lnTo>
                  <a:pt x="469" y="560"/>
                </a:lnTo>
                <a:lnTo>
                  <a:pt x="0" y="560"/>
                </a:lnTo>
              </a:path>
            </a:pathLst>
          </a:custGeom>
          <a:noFill/>
          <a:ln w="17463" cap="rnd">
            <a:solidFill>
              <a:srgbClr val="AA014C"/>
            </a:solidFill>
            <a:prstDash val="solid"/>
            <a:round/>
            <a:headEnd/>
            <a:tailEnd/>
          </a:ln>
        </p:spPr>
        <p:txBody>
          <a:bodyPr/>
          <a:lstStyle/>
          <a:p>
            <a:endParaRPr lang="en-GB"/>
          </a:p>
        </p:txBody>
      </p:sp>
      <p:sp>
        <p:nvSpPr>
          <p:cNvPr id="581756" name="Freeform 124"/>
          <p:cNvSpPr>
            <a:spLocks/>
          </p:cNvSpPr>
          <p:nvPr/>
        </p:nvSpPr>
        <p:spPr bwMode="auto">
          <a:xfrm>
            <a:off x="3132138" y="5429250"/>
            <a:ext cx="142875" cy="95250"/>
          </a:xfrm>
          <a:custGeom>
            <a:avLst/>
            <a:gdLst/>
            <a:ahLst/>
            <a:cxnLst>
              <a:cxn ang="0">
                <a:pos x="99" y="66"/>
              </a:cxn>
              <a:cxn ang="0">
                <a:pos x="0" y="33"/>
              </a:cxn>
              <a:cxn ang="0">
                <a:pos x="99" y="0"/>
              </a:cxn>
              <a:cxn ang="0">
                <a:pos x="99" y="66"/>
              </a:cxn>
            </a:cxnLst>
            <a:rect l="0" t="0" r="r" b="b"/>
            <a:pathLst>
              <a:path w="99" h="66">
                <a:moveTo>
                  <a:pt x="99" y="66"/>
                </a:moveTo>
                <a:lnTo>
                  <a:pt x="0" y="33"/>
                </a:lnTo>
                <a:lnTo>
                  <a:pt x="99" y="0"/>
                </a:lnTo>
                <a:lnTo>
                  <a:pt x="99" y="66"/>
                </a:lnTo>
                <a:close/>
              </a:path>
            </a:pathLst>
          </a:custGeom>
          <a:solidFill>
            <a:srgbClr val="AA014C"/>
          </a:solidFill>
          <a:ln w="9525">
            <a:noFill/>
            <a:round/>
            <a:headEnd/>
            <a:tailEnd/>
          </a:ln>
        </p:spPr>
        <p:txBody>
          <a:bodyPr/>
          <a:lstStyle/>
          <a:p>
            <a:endParaRPr lang="en-GB"/>
          </a:p>
        </p:txBody>
      </p:sp>
      <p:sp>
        <p:nvSpPr>
          <p:cNvPr id="581757" name="Freeform 125"/>
          <p:cNvSpPr>
            <a:spLocks/>
          </p:cNvSpPr>
          <p:nvPr/>
        </p:nvSpPr>
        <p:spPr bwMode="auto">
          <a:xfrm>
            <a:off x="2446338" y="4448175"/>
            <a:ext cx="1700212" cy="114300"/>
          </a:xfrm>
          <a:custGeom>
            <a:avLst/>
            <a:gdLst/>
            <a:ahLst/>
            <a:cxnLst>
              <a:cxn ang="0">
                <a:pos x="0" y="80"/>
              </a:cxn>
              <a:cxn ang="0">
                <a:pos x="720" y="80"/>
              </a:cxn>
              <a:cxn ang="0">
                <a:pos x="720" y="0"/>
              </a:cxn>
              <a:cxn ang="0">
                <a:pos x="1189" y="0"/>
              </a:cxn>
            </a:cxnLst>
            <a:rect l="0" t="0" r="r" b="b"/>
            <a:pathLst>
              <a:path w="1189" h="80">
                <a:moveTo>
                  <a:pt x="0" y="80"/>
                </a:moveTo>
                <a:lnTo>
                  <a:pt x="720" y="80"/>
                </a:lnTo>
                <a:lnTo>
                  <a:pt x="720" y="0"/>
                </a:lnTo>
                <a:lnTo>
                  <a:pt x="1189" y="0"/>
                </a:lnTo>
              </a:path>
            </a:pathLst>
          </a:custGeom>
          <a:noFill/>
          <a:ln w="17463" cap="rnd">
            <a:solidFill>
              <a:srgbClr val="FF5C00"/>
            </a:solidFill>
            <a:prstDash val="solid"/>
            <a:round/>
            <a:headEnd/>
            <a:tailEnd/>
          </a:ln>
        </p:spPr>
        <p:txBody>
          <a:bodyPr/>
          <a:lstStyle/>
          <a:p>
            <a:endParaRPr lang="en-GB"/>
          </a:p>
        </p:txBody>
      </p:sp>
      <p:sp>
        <p:nvSpPr>
          <p:cNvPr id="581758" name="Freeform 126"/>
          <p:cNvSpPr>
            <a:spLocks/>
          </p:cNvSpPr>
          <p:nvPr/>
        </p:nvSpPr>
        <p:spPr bwMode="auto">
          <a:xfrm>
            <a:off x="4133850" y="4400550"/>
            <a:ext cx="142875" cy="93663"/>
          </a:xfrm>
          <a:custGeom>
            <a:avLst/>
            <a:gdLst/>
            <a:ahLst/>
            <a:cxnLst>
              <a:cxn ang="0">
                <a:pos x="0" y="0"/>
              </a:cxn>
              <a:cxn ang="0">
                <a:pos x="99" y="33"/>
              </a:cxn>
              <a:cxn ang="0">
                <a:pos x="0" y="66"/>
              </a:cxn>
              <a:cxn ang="0">
                <a:pos x="0" y="0"/>
              </a:cxn>
            </a:cxnLst>
            <a:rect l="0" t="0" r="r" b="b"/>
            <a:pathLst>
              <a:path w="99" h="66">
                <a:moveTo>
                  <a:pt x="0" y="0"/>
                </a:moveTo>
                <a:lnTo>
                  <a:pt x="99" y="33"/>
                </a:lnTo>
                <a:lnTo>
                  <a:pt x="0" y="66"/>
                </a:lnTo>
                <a:lnTo>
                  <a:pt x="0" y="0"/>
                </a:lnTo>
                <a:close/>
              </a:path>
            </a:pathLst>
          </a:custGeom>
          <a:solidFill>
            <a:srgbClr val="FF5C00"/>
          </a:solidFill>
          <a:ln w="9525">
            <a:noFill/>
            <a:round/>
            <a:headEnd/>
            <a:tailEnd/>
          </a:ln>
        </p:spPr>
        <p:txBody>
          <a:bodyPr/>
          <a:lstStyle/>
          <a:p>
            <a:endParaRPr lang="en-GB"/>
          </a:p>
        </p:txBody>
      </p:sp>
      <p:sp>
        <p:nvSpPr>
          <p:cNvPr id="581759" name="Freeform 127"/>
          <p:cNvSpPr>
            <a:spLocks/>
          </p:cNvSpPr>
          <p:nvPr/>
        </p:nvSpPr>
        <p:spPr bwMode="auto">
          <a:xfrm>
            <a:off x="2446338" y="4562475"/>
            <a:ext cx="1830387" cy="342900"/>
          </a:xfrm>
          <a:custGeom>
            <a:avLst/>
            <a:gdLst/>
            <a:ahLst/>
            <a:cxnLst>
              <a:cxn ang="0">
                <a:pos x="0" y="240"/>
              </a:cxn>
              <a:cxn ang="0">
                <a:pos x="960" y="240"/>
              </a:cxn>
              <a:cxn ang="0">
                <a:pos x="960" y="0"/>
              </a:cxn>
              <a:cxn ang="0">
                <a:pos x="1280" y="0"/>
              </a:cxn>
            </a:cxnLst>
            <a:rect l="0" t="0" r="r" b="b"/>
            <a:pathLst>
              <a:path w="1280" h="240">
                <a:moveTo>
                  <a:pt x="0" y="240"/>
                </a:moveTo>
                <a:lnTo>
                  <a:pt x="960" y="240"/>
                </a:lnTo>
                <a:lnTo>
                  <a:pt x="960" y="0"/>
                </a:lnTo>
                <a:lnTo>
                  <a:pt x="1280" y="0"/>
                </a:lnTo>
              </a:path>
            </a:pathLst>
          </a:custGeom>
          <a:noFill/>
          <a:ln w="17463" cap="rnd">
            <a:solidFill>
              <a:srgbClr val="FDB605"/>
            </a:solidFill>
            <a:prstDash val="solid"/>
            <a:round/>
            <a:headEnd/>
            <a:tailEnd/>
          </a:ln>
        </p:spPr>
        <p:txBody>
          <a:bodyPr/>
          <a:lstStyle/>
          <a:p>
            <a:endParaRPr lang="en-GB"/>
          </a:p>
        </p:txBody>
      </p:sp>
      <p:sp>
        <p:nvSpPr>
          <p:cNvPr id="581760" name="Rectangle 128"/>
          <p:cNvSpPr>
            <a:spLocks noChangeArrowheads="1"/>
          </p:cNvSpPr>
          <p:nvPr/>
        </p:nvSpPr>
        <p:spPr bwMode="auto">
          <a:xfrm>
            <a:off x="4276725" y="2960688"/>
            <a:ext cx="571500" cy="1944687"/>
          </a:xfrm>
          <a:prstGeom prst="rect">
            <a:avLst/>
          </a:prstGeom>
          <a:solidFill>
            <a:srgbClr val="0860A8"/>
          </a:solidFill>
          <a:ln w="9525">
            <a:solidFill>
              <a:schemeClr val="tx1"/>
            </a:solidFill>
            <a:miter lim="800000"/>
            <a:headEnd/>
            <a:tailEnd/>
          </a:ln>
        </p:spPr>
        <p:txBody>
          <a:bodyPr lIns="82314" tIns="41157" rIns="82314" bIns="41157" anchor="ctr" anchorCtr="1"/>
          <a:lstStyle/>
          <a:p>
            <a:pPr eaLnBrk="1" hangingPunct="1">
              <a:lnSpc>
                <a:spcPct val="100000"/>
              </a:lnSpc>
              <a:spcBef>
                <a:spcPct val="0"/>
              </a:spcBef>
            </a:pPr>
            <a:r>
              <a:rPr lang="en-US" sz="1400">
                <a:solidFill>
                  <a:schemeClr val="bg1"/>
                </a:solidFill>
                <a:effectLst>
                  <a:outerShdw blurRad="38100" dist="38100" dir="2700000" algn="tl">
                    <a:srgbClr val="000000"/>
                  </a:outerShdw>
                </a:effectLst>
                <a:latin typeface="Arial" pitchFamily="34" charset="0"/>
              </a:rPr>
              <a:t>PCU</a:t>
            </a:r>
            <a:endParaRPr lang="en-US" sz="1400" b="0">
              <a:solidFill>
                <a:schemeClr val="bg1"/>
              </a:solidFill>
              <a:effectLst>
                <a:outerShdw blurRad="38100" dist="38100" dir="2700000" algn="tl">
                  <a:srgbClr val="000000"/>
                </a:outerShdw>
              </a:effectLst>
              <a:latin typeface="Arial" pitchFamily="34" charset="0"/>
            </a:endParaRPr>
          </a:p>
        </p:txBody>
      </p:sp>
      <p:sp>
        <p:nvSpPr>
          <p:cNvPr id="581761" name="Rectangle 129"/>
          <p:cNvSpPr>
            <a:spLocks noChangeArrowheads="1"/>
          </p:cNvSpPr>
          <p:nvPr/>
        </p:nvSpPr>
        <p:spPr bwMode="auto">
          <a:xfrm>
            <a:off x="4276725" y="2960688"/>
            <a:ext cx="571500" cy="1944687"/>
          </a:xfrm>
          <a:prstGeom prst="rect">
            <a:avLst/>
          </a:prstGeom>
          <a:noFill/>
          <a:ln w="17463" cap="rnd">
            <a:solidFill>
              <a:srgbClr val="000000"/>
            </a:solidFill>
            <a:round/>
            <a:headEnd/>
            <a:tailEnd/>
          </a:ln>
        </p:spPr>
        <p:txBody>
          <a:bodyPr/>
          <a:lstStyle/>
          <a:p>
            <a:endParaRPr lang="en-GB"/>
          </a:p>
        </p:txBody>
      </p:sp>
      <p:sp>
        <p:nvSpPr>
          <p:cNvPr id="581762" name="Rectangle 130"/>
          <p:cNvSpPr>
            <a:spLocks noChangeArrowheads="1"/>
          </p:cNvSpPr>
          <p:nvPr/>
        </p:nvSpPr>
        <p:spPr bwMode="auto">
          <a:xfrm>
            <a:off x="3360738" y="903288"/>
            <a:ext cx="687387" cy="228600"/>
          </a:xfrm>
          <a:prstGeom prst="rect">
            <a:avLst/>
          </a:prstGeom>
          <a:solidFill>
            <a:srgbClr val="FFFFFF"/>
          </a:solidFill>
          <a:ln w="9525">
            <a:noFill/>
            <a:miter lim="800000"/>
            <a:headEnd/>
            <a:tailEnd/>
          </a:ln>
        </p:spPr>
        <p:txBody>
          <a:bodyPr/>
          <a:lstStyle/>
          <a:p>
            <a:endParaRPr lang="en-GB"/>
          </a:p>
        </p:txBody>
      </p:sp>
      <p:sp>
        <p:nvSpPr>
          <p:cNvPr id="581763" name="Rectangle 131"/>
          <p:cNvSpPr>
            <a:spLocks noChangeArrowheads="1"/>
          </p:cNvSpPr>
          <p:nvPr/>
        </p:nvSpPr>
        <p:spPr bwMode="auto">
          <a:xfrm>
            <a:off x="3360738" y="903288"/>
            <a:ext cx="687387" cy="228600"/>
          </a:xfrm>
          <a:prstGeom prst="rect">
            <a:avLst/>
          </a:prstGeom>
          <a:noFill/>
          <a:ln w="17463" cap="rnd">
            <a:solidFill>
              <a:srgbClr val="000000"/>
            </a:solidFill>
            <a:round/>
            <a:headEnd/>
            <a:tailEnd/>
          </a:ln>
        </p:spPr>
        <p:txBody>
          <a:bodyPr/>
          <a:lstStyle/>
          <a:p>
            <a:endParaRPr lang="en-GB"/>
          </a:p>
        </p:txBody>
      </p:sp>
      <p:sp>
        <p:nvSpPr>
          <p:cNvPr id="581764" name="Rectangle 132"/>
          <p:cNvSpPr>
            <a:spLocks noChangeArrowheads="1"/>
          </p:cNvSpPr>
          <p:nvPr/>
        </p:nvSpPr>
        <p:spPr bwMode="auto">
          <a:xfrm>
            <a:off x="3544888" y="930275"/>
            <a:ext cx="396875"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b="0">
                <a:solidFill>
                  <a:srgbClr val="000000"/>
                </a:solidFill>
                <a:latin typeface="Arial" pitchFamily="34" charset="0"/>
              </a:rPr>
              <a:t>BCLK</a:t>
            </a:r>
            <a:endParaRPr lang="en-US" sz="1800" b="0">
              <a:latin typeface="Arial" pitchFamily="34" charset="0"/>
            </a:endParaRPr>
          </a:p>
        </p:txBody>
      </p:sp>
      <p:sp>
        <p:nvSpPr>
          <p:cNvPr id="581765" name="Rectangle 133"/>
          <p:cNvSpPr>
            <a:spLocks noChangeArrowheads="1"/>
          </p:cNvSpPr>
          <p:nvPr/>
        </p:nvSpPr>
        <p:spPr bwMode="auto">
          <a:xfrm>
            <a:off x="2332038" y="903288"/>
            <a:ext cx="457200" cy="228600"/>
          </a:xfrm>
          <a:prstGeom prst="rect">
            <a:avLst/>
          </a:prstGeom>
          <a:solidFill>
            <a:srgbClr val="FFFFFF"/>
          </a:solidFill>
          <a:ln w="9525">
            <a:noFill/>
            <a:miter lim="800000"/>
            <a:headEnd/>
            <a:tailEnd/>
          </a:ln>
        </p:spPr>
        <p:txBody>
          <a:bodyPr/>
          <a:lstStyle/>
          <a:p>
            <a:endParaRPr lang="en-GB"/>
          </a:p>
        </p:txBody>
      </p:sp>
      <p:sp>
        <p:nvSpPr>
          <p:cNvPr id="581766" name="Rectangle 134"/>
          <p:cNvSpPr>
            <a:spLocks noChangeArrowheads="1"/>
          </p:cNvSpPr>
          <p:nvPr/>
        </p:nvSpPr>
        <p:spPr bwMode="auto">
          <a:xfrm>
            <a:off x="2332038" y="903288"/>
            <a:ext cx="457200" cy="228600"/>
          </a:xfrm>
          <a:prstGeom prst="rect">
            <a:avLst/>
          </a:prstGeom>
          <a:noFill/>
          <a:ln w="17463" cap="rnd">
            <a:solidFill>
              <a:srgbClr val="000000"/>
            </a:solidFill>
            <a:round/>
            <a:headEnd/>
            <a:tailEnd/>
          </a:ln>
        </p:spPr>
        <p:txBody>
          <a:bodyPr/>
          <a:lstStyle/>
          <a:p>
            <a:endParaRPr lang="en-GB"/>
          </a:p>
        </p:txBody>
      </p:sp>
      <p:sp>
        <p:nvSpPr>
          <p:cNvPr id="581767" name="Rectangle 135"/>
          <p:cNvSpPr>
            <a:spLocks noChangeArrowheads="1"/>
          </p:cNvSpPr>
          <p:nvPr/>
        </p:nvSpPr>
        <p:spPr bwMode="auto">
          <a:xfrm>
            <a:off x="2473325" y="930275"/>
            <a:ext cx="254000" cy="182563"/>
          </a:xfrm>
          <a:prstGeom prst="rect">
            <a:avLst/>
          </a:prstGeom>
          <a:noFill/>
          <a:ln w="9525">
            <a:noFill/>
            <a:miter lim="800000"/>
            <a:headEnd/>
            <a:tailEnd/>
          </a:ln>
        </p:spPr>
        <p:txBody>
          <a:bodyPr wrap="none" lIns="0" tIns="0" rIns="0" bIns="0">
            <a:spAutoFit/>
          </a:bodyPr>
          <a:lstStyle/>
          <a:p>
            <a:pPr eaLnBrk="1" hangingPunct="1">
              <a:lnSpc>
                <a:spcPct val="100000"/>
              </a:lnSpc>
              <a:spcBef>
                <a:spcPct val="0"/>
              </a:spcBef>
            </a:pPr>
            <a:r>
              <a:rPr lang="en-US" sz="1200" b="0">
                <a:solidFill>
                  <a:srgbClr val="000000"/>
                </a:solidFill>
                <a:latin typeface="Arial" pitchFamily="34" charset="0"/>
              </a:rPr>
              <a:t>Vcc</a:t>
            </a:r>
            <a:endParaRPr lang="en-US" sz="1800" b="0">
              <a:latin typeface="Arial" pitchFamily="34" charset="0"/>
            </a:endParaRPr>
          </a:p>
        </p:txBody>
      </p:sp>
      <p:sp>
        <p:nvSpPr>
          <p:cNvPr id="581768" name="Freeform 136"/>
          <p:cNvSpPr>
            <a:spLocks/>
          </p:cNvSpPr>
          <p:nvPr/>
        </p:nvSpPr>
        <p:spPr bwMode="auto">
          <a:xfrm>
            <a:off x="2919413" y="1017588"/>
            <a:ext cx="1585912" cy="1943100"/>
          </a:xfrm>
          <a:custGeom>
            <a:avLst/>
            <a:gdLst/>
            <a:ahLst/>
            <a:cxnLst>
              <a:cxn ang="0">
                <a:pos x="1109" y="1360"/>
              </a:cxn>
              <a:cxn ang="0">
                <a:pos x="1109" y="160"/>
              </a:cxn>
              <a:cxn ang="0">
                <a:pos x="69" y="160"/>
              </a:cxn>
              <a:cxn ang="0">
                <a:pos x="69" y="0"/>
              </a:cxn>
              <a:cxn ang="0">
                <a:pos x="0" y="0"/>
              </a:cxn>
            </a:cxnLst>
            <a:rect l="0" t="0" r="r" b="b"/>
            <a:pathLst>
              <a:path w="1109" h="1360">
                <a:moveTo>
                  <a:pt x="1109" y="1360"/>
                </a:moveTo>
                <a:lnTo>
                  <a:pt x="1109" y="160"/>
                </a:lnTo>
                <a:lnTo>
                  <a:pt x="69" y="160"/>
                </a:lnTo>
                <a:lnTo>
                  <a:pt x="69" y="0"/>
                </a:lnTo>
                <a:lnTo>
                  <a:pt x="0" y="0"/>
                </a:lnTo>
              </a:path>
            </a:pathLst>
          </a:custGeom>
          <a:noFill/>
          <a:ln w="17463" cap="rnd">
            <a:solidFill>
              <a:srgbClr val="FDB605"/>
            </a:solidFill>
            <a:prstDash val="solid"/>
            <a:round/>
            <a:headEnd/>
            <a:tailEnd/>
          </a:ln>
        </p:spPr>
        <p:txBody>
          <a:bodyPr/>
          <a:lstStyle/>
          <a:p>
            <a:endParaRPr lang="en-GB"/>
          </a:p>
        </p:txBody>
      </p:sp>
      <p:sp>
        <p:nvSpPr>
          <p:cNvPr id="581769" name="Freeform 137"/>
          <p:cNvSpPr>
            <a:spLocks/>
          </p:cNvSpPr>
          <p:nvPr/>
        </p:nvSpPr>
        <p:spPr bwMode="auto">
          <a:xfrm>
            <a:off x="2789238" y="969963"/>
            <a:ext cx="141287" cy="95250"/>
          </a:xfrm>
          <a:custGeom>
            <a:avLst/>
            <a:gdLst/>
            <a:ahLst/>
            <a:cxnLst>
              <a:cxn ang="0">
                <a:pos x="99" y="67"/>
              </a:cxn>
              <a:cxn ang="0">
                <a:pos x="0" y="33"/>
              </a:cxn>
              <a:cxn ang="0">
                <a:pos x="99" y="0"/>
              </a:cxn>
              <a:cxn ang="0">
                <a:pos x="99" y="67"/>
              </a:cxn>
            </a:cxnLst>
            <a:rect l="0" t="0" r="r" b="b"/>
            <a:pathLst>
              <a:path w="99" h="67">
                <a:moveTo>
                  <a:pt x="99" y="67"/>
                </a:moveTo>
                <a:lnTo>
                  <a:pt x="0" y="33"/>
                </a:lnTo>
                <a:lnTo>
                  <a:pt x="99" y="0"/>
                </a:lnTo>
                <a:lnTo>
                  <a:pt x="99" y="67"/>
                </a:lnTo>
                <a:close/>
              </a:path>
            </a:pathLst>
          </a:custGeom>
          <a:solidFill>
            <a:srgbClr val="FDB605"/>
          </a:solidFill>
          <a:ln w="9525">
            <a:noFill/>
            <a:round/>
            <a:headEnd/>
            <a:tailEnd/>
          </a:ln>
        </p:spPr>
        <p:txBody>
          <a:bodyPr/>
          <a:lstStyle/>
          <a:p>
            <a:endParaRPr lang="en-GB"/>
          </a:p>
        </p:txBody>
      </p:sp>
      <p:sp>
        <p:nvSpPr>
          <p:cNvPr id="581770" name="Line 138"/>
          <p:cNvSpPr>
            <a:spLocks noChangeShapeType="1"/>
          </p:cNvSpPr>
          <p:nvPr/>
        </p:nvSpPr>
        <p:spPr bwMode="auto">
          <a:xfrm>
            <a:off x="3360738" y="5197475"/>
            <a:ext cx="785812" cy="0"/>
          </a:xfrm>
          <a:prstGeom prst="line">
            <a:avLst/>
          </a:prstGeom>
          <a:noFill/>
          <a:ln w="17463" cap="rnd">
            <a:solidFill>
              <a:srgbClr val="AA014C"/>
            </a:solidFill>
            <a:round/>
            <a:headEnd/>
            <a:tailEnd/>
          </a:ln>
        </p:spPr>
        <p:txBody>
          <a:bodyPr/>
          <a:lstStyle/>
          <a:p>
            <a:endParaRPr lang="en-GB"/>
          </a:p>
        </p:txBody>
      </p:sp>
      <p:sp>
        <p:nvSpPr>
          <p:cNvPr id="581771" name="Freeform 139"/>
          <p:cNvSpPr>
            <a:spLocks/>
          </p:cNvSpPr>
          <p:nvPr/>
        </p:nvSpPr>
        <p:spPr bwMode="auto">
          <a:xfrm>
            <a:off x="4133850" y="5151438"/>
            <a:ext cx="142875" cy="93662"/>
          </a:xfrm>
          <a:custGeom>
            <a:avLst/>
            <a:gdLst/>
            <a:ahLst/>
            <a:cxnLst>
              <a:cxn ang="0">
                <a:pos x="0" y="0"/>
              </a:cxn>
              <a:cxn ang="0">
                <a:pos x="99" y="33"/>
              </a:cxn>
              <a:cxn ang="0">
                <a:pos x="0" y="66"/>
              </a:cxn>
              <a:cxn ang="0">
                <a:pos x="0" y="0"/>
              </a:cxn>
            </a:cxnLst>
            <a:rect l="0" t="0" r="r" b="b"/>
            <a:pathLst>
              <a:path w="99" h="66">
                <a:moveTo>
                  <a:pt x="0" y="0"/>
                </a:moveTo>
                <a:lnTo>
                  <a:pt x="99" y="33"/>
                </a:lnTo>
                <a:lnTo>
                  <a:pt x="0" y="66"/>
                </a:lnTo>
                <a:lnTo>
                  <a:pt x="0" y="0"/>
                </a:lnTo>
                <a:close/>
              </a:path>
            </a:pathLst>
          </a:custGeom>
          <a:solidFill>
            <a:srgbClr val="AA014C"/>
          </a:solidFill>
          <a:ln w="9525">
            <a:noFill/>
            <a:round/>
            <a:headEnd/>
            <a:tailEnd/>
          </a:ln>
        </p:spPr>
        <p:txBody>
          <a:bodyPr/>
          <a:lstStyle/>
          <a:p>
            <a:endParaRPr lang="en-GB"/>
          </a:p>
        </p:txBody>
      </p:sp>
      <p:sp>
        <p:nvSpPr>
          <p:cNvPr id="581772" name="AutoShape 140"/>
          <p:cNvSpPr>
            <a:spLocks noChangeArrowheads="1"/>
          </p:cNvSpPr>
          <p:nvPr/>
        </p:nvSpPr>
        <p:spPr bwMode="auto">
          <a:xfrm>
            <a:off x="5534025" y="1665288"/>
            <a:ext cx="3182938" cy="3802062"/>
          </a:xfrm>
          <a:prstGeom prst="wedgeRoundRectCallout">
            <a:avLst>
              <a:gd name="adj1" fmla="val -72644"/>
              <a:gd name="adj2" fmla="val 11296"/>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cs typeface="Arial" pitchFamily="34" charset="0"/>
              </a:rPr>
              <a:t>Integrated proprietary microcontroller</a:t>
            </a:r>
          </a:p>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cs typeface="Arial" pitchFamily="34" charset="0"/>
              </a:rPr>
              <a:t>Shifts control from hardware to embedded firmware</a:t>
            </a:r>
          </a:p>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cs typeface="Arial" pitchFamily="34" charset="0"/>
              </a:rPr>
              <a:t>Real time sensors for temperature, current, power</a:t>
            </a:r>
          </a:p>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cs typeface="Arial" pitchFamily="34" charset="0"/>
              </a:rPr>
              <a:t>Flexibility enables sophisticated algorithms, tuned for current operating conditions</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PowerNow</a:t>
            </a:r>
            <a:r>
              <a:rPr lang="en-GB" dirty="0"/>
              <a:t>!™ Dashboard</a:t>
            </a:r>
          </a:p>
        </p:txBody>
      </p:sp>
      <p:pic>
        <p:nvPicPr>
          <p:cNvPr id="1026" name="Picture 2" descr="http://www.myplc.com/sony/images/amd_powernow_dashboard_ac.gif"/>
          <p:cNvPicPr>
            <a:picLocks noChangeAspect="1" noChangeArrowheads="1"/>
          </p:cNvPicPr>
          <p:nvPr/>
        </p:nvPicPr>
        <p:blipFill>
          <a:blip r:embed="rId3"/>
          <a:srcRect/>
          <a:stretch>
            <a:fillRect/>
          </a:stretch>
        </p:blipFill>
        <p:spPr bwMode="auto">
          <a:xfrm>
            <a:off x="467331" y="904179"/>
            <a:ext cx="8062894" cy="523355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PowerTOP</a:t>
            </a:r>
            <a:r>
              <a:rPr lang="en-GB" dirty="0" smtClean="0"/>
              <a:t> For Open Solaris</a:t>
            </a:r>
            <a:endParaRPr lang="en-GB" dirty="0"/>
          </a:p>
        </p:txBody>
      </p:sp>
      <p:pic>
        <p:nvPicPr>
          <p:cNvPr id="144386" name="Picture 2" descr="http://www.opensolaris.org/os/project/tesla/Work/Powertop/PowerTOP-v1.1.jpg"/>
          <p:cNvPicPr>
            <a:picLocks noChangeAspect="1" noChangeArrowheads="1"/>
          </p:cNvPicPr>
          <p:nvPr/>
        </p:nvPicPr>
        <p:blipFill>
          <a:blip r:embed="rId3"/>
          <a:srcRect/>
          <a:stretch>
            <a:fillRect/>
          </a:stretch>
        </p:blipFill>
        <p:spPr bwMode="auto">
          <a:xfrm>
            <a:off x="1927023" y="1033801"/>
            <a:ext cx="5195034" cy="509408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GB" sz="4000" dirty="0" smtClean="0"/>
              <a:t>Understanding Processor States:</a:t>
            </a:r>
            <a:br>
              <a:rPr lang="en-GB" sz="4000" dirty="0" smtClean="0"/>
            </a:br>
            <a:r>
              <a:rPr lang="en-GB" sz="4000" dirty="0" smtClean="0"/>
              <a:t>Intel Deep </a:t>
            </a:r>
            <a:r>
              <a:rPr lang="en-GB" sz="4000" dirty="0"/>
              <a:t>Power </a:t>
            </a:r>
            <a:r>
              <a:rPr lang="en-GB" sz="4000" dirty="0" smtClean="0"/>
              <a:t>Down Technology (DPD)</a:t>
            </a:r>
            <a:endParaRPr lang="en-GB" sz="4000" dirty="0"/>
          </a:p>
        </p:txBody>
      </p:sp>
      <p:sp>
        <p:nvSpPr>
          <p:cNvPr id="3" name="Content Placeholder 2"/>
          <p:cNvSpPr>
            <a:spLocks noGrp="1"/>
          </p:cNvSpPr>
          <p:nvPr>
            <p:ph idx="1"/>
          </p:nvPr>
        </p:nvSpPr>
        <p:spPr>
          <a:xfrm>
            <a:off x="236621" y="1653505"/>
            <a:ext cx="8337115" cy="4561205"/>
          </a:xfrm>
        </p:spPr>
        <p:txBody>
          <a:bodyPr/>
          <a:lstStyle/>
          <a:p>
            <a:r>
              <a:rPr lang="en-GB" dirty="0" smtClean="0"/>
              <a:t>(DPD) is the latest &amp; lowest possible </a:t>
            </a:r>
            <a:r>
              <a:rPr lang="en-GB" u="sng" dirty="0" smtClean="0"/>
              <a:t>Processor</a:t>
            </a:r>
            <a:r>
              <a:rPr lang="en-GB" dirty="0" smtClean="0"/>
              <a:t> power state. Referred to as “C6” State.</a:t>
            </a:r>
          </a:p>
          <a:p>
            <a:r>
              <a:rPr lang="en-GB" dirty="0" smtClean="0"/>
              <a:t>In this mode </a:t>
            </a:r>
          </a:p>
          <a:p>
            <a:pPr lvl="1"/>
            <a:r>
              <a:rPr lang="en-GB" dirty="0" smtClean="0"/>
              <a:t>The processor flushes and disables L2 cache</a:t>
            </a:r>
          </a:p>
          <a:p>
            <a:pPr lvl="1"/>
            <a:r>
              <a:rPr lang="en-GB" dirty="0" smtClean="0"/>
              <a:t>Saves the state of each core into on-die SRAM memory.</a:t>
            </a:r>
          </a:p>
          <a:p>
            <a:pPr lvl="1"/>
            <a:r>
              <a:rPr lang="en-GB" dirty="0" smtClean="0"/>
              <a:t>Then lowers core voltage close to 0 Volt.</a:t>
            </a:r>
          </a:p>
          <a:p>
            <a:pPr lvl="1"/>
            <a:r>
              <a:rPr lang="en-GB" dirty="0" smtClean="0"/>
              <a:t>Thermal Design Power of dual-core mobile CPUs in this state is 0.3 Watt.</a:t>
            </a:r>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GB" dirty="0" smtClean="0"/>
              <a:t>Intel Deep </a:t>
            </a:r>
            <a:r>
              <a:rPr lang="en-GB" dirty="0"/>
              <a:t>Power </a:t>
            </a:r>
            <a:r>
              <a:rPr lang="en-GB" dirty="0" smtClean="0"/>
              <a:t>Down (DPD)</a:t>
            </a:r>
            <a:endParaRPr lang="en-GB" dirty="0"/>
          </a:p>
        </p:txBody>
      </p:sp>
      <p:sp>
        <p:nvSpPr>
          <p:cNvPr id="3" name="Content Placeholder 2"/>
          <p:cNvSpPr>
            <a:spLocks noGrp="1"/>
          </p:cNvSpPr>
          <p:nvPr>
            <p:ph idx="1"/>
          </p:nvPr>
        </p:nvSpPr>
        <p:spPr>
          <a:xfrm>
            <a:off x="381000" y="1412874"/>
            <a:ext cx="8337115" cy="4561205"/>
          </a:xfrm>
        </p:spPr>
        <p:txBody>
          <a:bodyPr/>
          <a:lstStyle/>
          <a:p>
            <a:r>
              <a:rPr lang="en-GB" sz="2800" dirty="0" smtClean="0"/>
              <a:t>The process of waking up the CPU from DPD mode is initiated by a chipset.</a:t>
            </a:r>
          </a:p>
          <a:p>
            <a:r>
              <a:rPr lang="en-GB" sz="2800" dirty="0" smtClean="0"/>
              <a:t>The chipset signals VRM to increase core voltage.</a:t>
            </a:r>
          </a:p>
          <a:p>
            <a:r>
              <a:rPr lang="en-GB" sz="2800" dirty="0" smtClean="0"/>
              <a:t>The CPU's internal clock is activated and wakes up </a:t>
            </a:r>
            <a:br>
              <a:rPr lang="en-GB" sz="2800" dirty="0" smtClean="0"/>
            </a:br>
            <a:r>
              <a:rPr lang="en-GB" sz="2800" dirty="0" smtClean="0"/>
              <a:t>the CPU. </a:t>
            </a:r>
          </a:p>
          <a:p>
            <a:r>
              <a:rPr lang="en-GB" sz="2800" dirty="0" smtClean="0"/>
              <a:t>The CPU in its turn resets internal state, restores previously stored state from on-die SRAM, and enables L2 cache. </a:t>
            </a:r>
          </a:p>
          <a:p>
            <a:r>
              <a:rPr lang="en-GB" sz="2800" dirty="0" smtClean="0"/>
              <a:t>Deep Power Down mode was first introduced in Intel </a:t>
            </a:r>
            <a:r>
              <a:rPr lang="en-GB" sz="2800" dirty="0" err="1" smtClean="0"/>
              <a:t>Penryn</a:t>
            </a:r>
            <a:r>
              <a:rPr lang="en-GB" sz="2800" dirty="0" smtClean="0"/>
              <a:t> core. </a:t>
            </a:r>
            <a:endParaRPr lang="en-GB" sz="2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GB" sz="4400" dirty="0" smtClean="0"/>
              <a:t>Understanding Processor Power States</a:t>
            </a:r>
            <a:endParaRPr lang="en-GB" sz="4400" dirty="0"/>
          </a:p>
        </p:txBody>
      </p:sp>
      <p:graphicFrame>
        <p:nvGraphicFramePr>
          <p:cNvPr id="5" name="Table 4"/>
          <p:cNvGraphicFramePr>
            <a:graphicFrameLocks noGrp="1"/>
          </p:cNvGraphicFramePr>
          <p:nvPr/>
        </p:nvGraphicFramePr>
        <p:xfrm>
          <a:off x="655852" y="925034"/>
          <a:ext cx="7797898" cy="5131872"/>
        </p:xfrm>
        <a:graphic>
          <a:graphicData uri="http://schemas.openxmlformats.org/drawingml/2006/table">
            <a:tbl>
              <a:tblPr>
                <a:tableStyleId>{3C2FFA5D-87B4-456A-9821-1D502468CF0F}</a:tableStyleId>
              </a:tblPr>
              <a:tblGrid>
                <a:gridCol w="683160"/>
                <a:gridCol w="1148876"/>
                <a:gridCol w="2755945"/>
                <a:gridCol w="3209917"/>
              </a:tblGrid>
              <a:tr h="197538">
                <a:tc>
                  <a:txBody>
                    <a:bodyPr/>
                    <a:lstStyle/>
                    <a:p>
                      <a:pPr algn="ctr"/>
                      <a:r>
                        <a:rPr lang="en-GB" sz="1100" b="1" dirty="0"/>
                        <a:t>Mode</a:t>
                      </a:r>
                    </a:p>
                  </a:txBody>
                  <a:tcPr marL="0" marR="0" marT="0" marB="0" anchor="ctr"/>
                </a:tc>
                <a:tc>
                  <a:txBody>
                    <a:bodyPr/>
                    <a:lstStyle/>
                    <a:p>
                      <a:pPr algn="ctr"/>
                      <a:r>
                        <a:rPr lang="en-GB" sz="1100" b="1" dirty="0"/>
                        <a:t>Name</a:t>
                      </a:r>
                    </a:p>
                  </a:txBody>
                  <a:tcPr marL="0" marR="0" marT="0" marB="0" anchor="ctr"/>
                </a:tc>
                <a:tc>
                  <a:txBody>
                    <a:bodyPr/>
                    <a:lstStyle/>
                    <a:p>
                      <a:pPr algn="ctr"/>
                      <a:r>
                        <a:rPr lang="en-GB" sz="1100" b="1" dirty="0"/>
                        <a:t>What it does</a:t>
                      </a:r>
                    </a:p>
                  </a:txBody>
                  <a:tcPr marL="0" marR="0" marT="0" marB="0" anchor="ctr"/>
                </a:tc>
                <a:tc>
                  <a:txBody>
                    <a:bodyPr/>
                    <a:lstStyle/>
                    <a:p>
                      <a:pPr algn="ctr"/>
                      <a:r>
                        <a:rPr lang="en-GB" sz="1100" b="1" dirty="0"/>
                        <a:t>CPUs</a:t>
                      </a:r>
                    </a:p>
                  </a:txBody>
                  <a:tcPr marL="0" marR="0" marT="0" marB="0" anchor="ctr"/>
                </a:tc>
              </a:tr>
              <a:tr h="197538">
                <a:tc>
                  <a:txBody>
                    <a:bodyPr/>
                    <a:lstStyle/>
                    <a:p>
                      <a:pPr algn="ctr"/>
                      <a:r>
                        <a:rPr lang="en-GB" sz="1100" b="1" dirty="0"/>
                        <a:t>C0</a:t>
                      </a:r>
                    </a:p>
                  </a:txBody>
                  <a:tcPr marL="0" marR="0" marT="0" marB="0" anchor="ctr"/>
                </a:tc>
                <a:tc>
                  <a:txBody>
                    <a:bodyPr/>
                    <a:lstStyle/>
                    <a:p>
                      <a:pPr algn="ctr"/>
                      <a:r>
                        <a:rPr lang="en-GB" sz="1100" b="1"/>
                        <a:t>Operating State</a:t>
                      </a:r>
                    </a:p>
                  </a:txBody>
                  <a:tcPr marL="0" marR="0" marT="0" marB="0" anchor="ctr"/>
                </a:tc>
                <a:tc>
                  <a:txBody>
                    <a:bodyPr/>
                    <a:lstStyle/>
                    <a:p>
                      <a:pPr algn="l"/>
                      <a:r>
                        <a:rPr lang="en-GB" sz="1100" b="1" dirty="0"/>
                        <a:t>CPU fully turned on</a:t>
                      </a:r>
                    </a:p>
                  </a:txBody>
                  <a:tcPr marL="0" marR="0" marT="0" marB="0" anchor="ctr"/>
                </a:tc>
                <a:tc>
                  <a:txBody>
                    <a:bodyPr/>
                    <a:lstStyle/>
                    <a:p>
                      <a:pPr algn="l"/>
                      <a:r>
                        <a:rPr lang="en-GB" sz="1100" b="1" dirty="0"/>
                        <a:t>All CPUs</a:t>
                      </a:r>
                    </a:p>
                  </a:txBody>
                  <a:tcPr marL="0" marR="0" marT="0" marB="0" anchor="ctr"/>
                </a:tc>
              </a:tr>
              <a:tr h="515933">
                <a:tc>
                  <a:txBody>
                    <a:bodyPr/>
                    <a:lstStyle/>
                    <a:p>
                      <a:pPr algn="ctr"/>
                      <a:r>
                        <a:rPr lang="en-GB" sz="1100" b="1" dirty="0"/>
                        <a:t>C1</a:t>
                      </a:r>
                    </a:p>
                  </a:txBody>
                  <a:tcPr marL="0" marR="0" marT="0" marB="0" anchor="ctr"/>
                </a:tc>
                <a:tc>
                  <a:txBody>
                    <a:bodyPr/>
                    <a:lstStyle/>
                    <a:p>
                      <a:pPr algn="ctr"/>
                      <a:r>
                        <a:rPr lang="en-GB" sz="1100" b="1"/>
                        <a:t>Halt</a:t>
                      </a:r>
                    </a:p>
                  </a:txBody>
                  <a:tcPr marL="0" marR="0" marT="0" marB="0" anchor="ctr"/>
                </a:tc>
                <a:tc>
                  <a:txBody>
                    <a:bodyPr/>
                    <a:lstStyle/>
                    <a:p>
                      <a:pPr algn="l"/>
                      <a:r>
                        <a:rPr lang="en-GB" sz="1100" b="1" dirty="0"/>
                        <a:t>Stops CPU main internal clocks via software; bus interface unit and APIC are kept running at full speed.</a:t>
                      </a:r>
                    </a:p>
                  </a:txBody>
                  <a:tcPr marL="0" marR="0" marT="0" marB="0" anchor="ctr"/>
                </a:tc>
                <a:tc>
                  <a:txBody>
                    <a:bodyPr/>
                    <a:lstStyle/>
                    <a:p>
                      <a:pPr algn="l"/>
                      <a:r>
                        <a:rPr lang="en-GB" sz="1100" b="1" dirty="0"/>
                        <a:t>486DX4 and above</a:t>
                      </a:r>
                    </a:p>
                  </a:txBody>
                  <a:tcPr marL="0" marR="0" marT="0" marB="0" anchor="ctr"/>
                </a:tc>
              </a:tr>
              <a:tr h="562630">
                <a:tc>
                  <a:txBody>
                    <a:bodyPr/>
                    <a:lstStyle/>
                    <a:p>
                      <a:pPr algn="ctr"/>
                      <a:r>
                        <a:rPr lang="en-GB" sz="1100" b="1" dirty="0"/>
                        <a:t>C1E</a:t>
                      </a:r>
                    </a:p>
                  </a:txBody>
                  <a:tcPr marL="0" marR="0" marT="0" marB="0" anchor="ctr"/>
                </a:tc>
                <a:tc>
                  <a:txBody>
                    <a:bodyPr/>
                    <a:lstStyle/>
                    <a:p>
                      <a:pPr algn="ctr"/>
                      <a:r>
                        <a:rPr lang="en-GB" sz="1100" b="1"/>
                        <a:t>Enhanced Halt</a:t>
                      </a:r>
                    </a:p>
                  </a:txBody>
                  <a:tcPr marL="0" marR="0" marT="0" marB="0" anchor="ctr"/>
                </a:tc>
                <a:tc>
                  <a:txBody>
                    <a:bodyPr/>
                    <a:lstStyle/>
                    <a:p>
                      <a:pPr algn="l"/>
                      <a:r>
                        <a:rPr lang="en-GB" sz="1100" b="1" dirty="0"/>
                        <a:t>Stops CPU main internal clocks via software and reduces CPU voltage; bus interface unit and APIC are kept running at full speed.</a:t>
                      </a:r>
                    </a:p>
                  </a:txBody>
                  <a:tcPr marL="0" marR="0" marT="0" marB="0" anchor="ctr"/>
                </a:tc>
                <a:tc>
                  <a:txBody>
                    <a:bodyPr/>
                    <a:lstStyle/>
                    <a:p>
                      <a:pPr algn="l"/>
                      <a:r>
                        <a:rPr lang="en-GB" sz="1100" b="1" dirty="0"/>
                        <a:t>All socket 775 CPUs</a:t>
                      </a:r>
                    </a:p>
                  </a:txBody>
                  <a:tcPr marL="0" marR="0" marT="0" marB="0" anchor="ctr"/>
                </a:tc>
              </a:tr>
              <a:tr h="171978">
                <a:tc>
                  <a:txBody>
                    <a:bodyPr/>
                    <a:lstStyle/>
                    <a:p>
                      <a:pPr algn="ctr"/>
                      <a:r>
                        <a:rPr lang="en-GB" sz="1100" b="1" dirty="0"/>
                        <a:t>C1E</a:t>
                      </a:r>
                    </a:p>
                  </a:txBody>
                  <a:tcPr marL="0" marR="0" marT="0" marB="0" anchor="ctr"/>
                </a:tc>
                <a:tc>
                  <a:txBody>
                    <a:bodyPr/>
                    <a:lstStyle/>
                    <a:p>
                      <a:pPr algn="ctr"/>
                      <a:r>
                        <a:rPr lang="en-GB" sz="1100" b="1"/>
                        <a:t>—</a:t>
                      </a:r>
                    </a:p>
                  </a:txBody>
                  <a:tcPr marL="0" marR="0" marT="0" marB="0" anchor="ctr"/>
                </a:tc>
                <a:tc>
                  <a:txBody>
                    <a:bodyPr/>
                    <a:lstStyle/>
                    <a:p>
                      <a:pPr algn="l"/>
                      <a:r>
                        <a:rPr lang="en-GB" sz="1100" b="1" dirty="0"/>
                        <a:t>Stops all CPU internal clocks.</a:t>
                      </a:r>
                    </a:p>
                  </a:txBody>
                  <a:tcPr marL="0" marR="0" marT="0" marB="0" anchor="ctr"/>
                </a:tc>
                <a:tc>
                  <a:txBody>
                    <a:bodyPr/>
                    <a:lstStyle/>
                    <a:p>
                      <a:pPr algn="l"/>
                      <a:r>
                        <a:rPr lang="en-GB" sz="1100" b="1"/>
                        <a:t>Turion 64, 65-nm Athlon X2 and Phenom CPUs</a:t>
                      </a:r>
                    </a:p>
                  </a:txBody>
                  <a:tcPr marL="0" marR="0" marT="0" marB="0" anchor="ctr"/>
                </a:tc>
              </a:tr>
              <a:tr h="515933">
                <a:tc>
                  <a:txBody>
                    <a:bodyPr/>
                    <a:lstStyle/>
                    <a:p>
                      <a:pPr algn="ctr"/>
                      <a:r>
                        <a:rPr lang="en-GB" sz="1100" b="1" dirty="0"/>
                        <a:t>C2</a:t>
                      </a:r>
                    </a:p>
                  </a:txBody>
                  <a:tcPr marL="0" marR="0" marT="0" marB="0" anchor="ctr"/>
                </a:tc>
                <a:tc>
                  <a:txBody>
                    <a:bodyPr/>
                    <a:lstStyle/>
                    <a:p>
                      <a:pPr algn="ctr"/>
                      <a:r>
                        <a:rPr lang="en-GB" sz="1100" b="1"/>
                        <a:t>Stop Grant</a:t>
                      </a:r>
                    </a:p>
                  </a:txBody>
                  <a:tcPr marL="0" marR="0" marT="0" marB="0" anchor="ctr"/>
                </a:tc>
                <a:tc>
                  <a:txBody>
                    <a:bodyPr/>
                    <a:lstStyle/>
                    <a:p>
                      <a:pPr algn="l"/>
                      <a:r>
                        <a:rPr lang="en-GB" sz="1100" b="1"/>
                        <a:t>Stops CPU main internal clocks via hardware; bus interface unit and APIC are kept running at full speed.</a:t>
                      </a:r>
                    </a:p>
                  </a:txBody>
                  <a:tcPr marL="0" marR="0" marT="0" marB="0" anchor="ctr"/>
                </a:tc>
                <a:tc>
                  <a:txBody>
                    <a:bodyPr/>
                    <a:lstStyle/>
                    <a:p>
                      <a:pPr algn="l"/>
                      <a:r>
                        <a:rPr lang="en-GB" sz="1100" b="1" dirty="0"/>
                        <a:t>486DX4 and above</a:t>
                      </a:r>
                    </a:p>
                  </a:txBody>
                  <a:tcPr marL="0" marR="0" marT="0" marB="0" anchor="ctr"/>
                </a:tc>
              </a:tr>
              <a:tr h="343956">
                <a:tc>
                  <a:txBody>
                    <a:bodyPr/>
                    <a:lstStyle/>
                    <a:p>
                      <a:pPr algn="ctr"/>
                      <a:r>
                        <a:rPr lang="en-GB" sz="1100" b="1" dirty="0"/>
                        <a:t>C2</a:t>
                      </a:r>
                    </a:p>
                  </a:txBody>
                  <a:tcPr marL="0" marR="0" marT="0" marB="0" anchor="ctr"/>
                </a:tc>
                <a:tc>
                  <a:txBody>
                    <a:bodyPr/>
                    <a:lstStyle/>
                    <a:p>
                      <a:pPr algn="ctr"/>
                      <a:r>
                        <a:rPr lang="en-GB" sz="1100" b="1"/>
                        <a:t>Stop Clock</a:t>
                      </a:r>
                    </a:p>
                  </a:txBody>
                  <a:tcPr marL="0" marR="0" marT="0" marB="0" anchor="ctr"/>
                </a:tc>
                <a:tc>
                  <a:txBody>
                    <a:bodyPr/>
                    <a:lstStyle/>
                    <a:p>
                      <a:pPr algn="l"/>
                      <a:r>
                        <a:rPr lang="en-GB" sz="1100" b="1" dirty="0"/>
                        <a:t>Stops CPU internal and external clocks via hardware</a:t>
                      </a:r>
                    </a:p>
                  </a:txBody>
                  <a:tcPr marL="0" marR="0" marT="0" marB="0" anchor="ctr"/>
                </a:tc>
                <a:tc>
                  <a:txBody>
                    <a:bodyPr/>
                    <a:lstStyle/>
                    <a:p>
                      <a:pPr algn="l"/>
                      <a:r>
                        <a:rPr lang="en-GB" sz="1100" b="1" dirty="0"/>
                        <a:t>Only 486DX4, Pentium, Pentium MMX, K5, K6, K6-2, K6-III</a:t>
                      </a:r>
                    </a:p>
                  </a:txBody>
                  <a:tcPr marL="0" marR="0" marT="0" marB="0" anchor="ctr"/>
                </a:tc>
              </a:tr>
              <a:tr h="562630">
                <a:tc>
                  <a:txBody>
                    <a:bodyPr/>
                    <a:lstStyle/>
                    <a:p>
                      <a:pPr algn="ctr"/>
                      <a:r>
                        <a:rPr lang="en-GB" sz="1100" b="1" dirty="0"/>
                        <a:t>C2E</a:t>
                      </a:r>
                    </a:p>
                  </a:txBody>
                  <a:tcPr marL="0" marR="0" marT="0" marB="0" anchor="ctr"/>
                </a:tc>
                <a:tc>
                  <a:txBody>
                    <a:bodyPr/>
                    <a:lstStyle/>
                    <a:p>
                      <a:pPr algn="ctr"/>
                      <a:r>
                        <a:rPr lang="en-GB" sz="1100" b="1"/>
                        <a:t>Extended Stop Grant</a:t>
                      </a:r>
                    </a:p>
                  </a:txBody>
                  <a:tcPr marL="0" marR="0" marT="0" marB="0" anchor="ctr"/>
                </a:tc>
                <a:tc>
                  <a:txBody>
                    <a:bodyPr/>
                    <a:lstStyle/>
                    <a:p>
                      <a:pPr algn="l"/>
                      <a:r>
                        <a:rPr lang="en-GB" sz="1100" b="1" dirty="0"/>
                        <a:t>Stops CPU main internal clocks via hardware and reduces CPU voltage; bus interface unit and APIC are kept running at full speed.</a:t>
                      </a:r>
                    </a:p>
                  </a:txBody>
                  <a:tcPr marL="0" marR="0" marT="0" marB="0" anchor="ctr"/>
                </a:tc>
                <a:tc>
                  <a:txBody>
                    <a:bodyPr/>
                    <a:lstStyle/>
                    <a:p>
                      <a:pPr algn="l"/>
                      <a:r>
                        <a:rPr lang="en-GB" sz="1100" b="1" dirty="0"/>
                        <a:t>Core 2 Duo and above (Intel only)</a:t>
                      </a:r>
                    </a:p>
                  </a:txBody>
                  <a:tcPr marL="0" marR="0" marT="0" marB="0" anchor="ctr"/>
                </a:tc>
              </a:tr>
              <a:tr h="343956">
                <a:tc>
                  <a:txBody>
                    <a:bodyPr/>
                    <a:lstStyle/>
                    <a:p>
                      <a:pPr algn="ctr"/>
                      <a:r>
                        <a:rPr lang="en-GB" sz="1100" b="1" dirty="0"/>
                        <a:t>C3</a:t>
                      </a:r>
                    </a:p>
                  </a:txBody>
                  <a:tcPr marL="0" marR="0" marT="0" marB="0" anchor="ctr"/>
                </a:tc>
                <a:tc>
                  <a:txBody>
                    <a:bodyPr/>
                    <a:lstStyle/>
                    <a:p>
                      <a:pPr algn="ctr"/>
                      <a:r>
                        <a:rPr lang="en-GB" sz="1100" b="1"/>
                        <a:t>Sleep</a:t>
                      </a:r>
                    </a:p>
                  </a:txBody>
                  <a:tcPr marL="0" marR="0" marT="0" marB="0" anchor="ctr"/>
                </a:tc>
                <a:tc>
                  <a:txBody>
                    <a:bodyPr/>
                    <a:lstStyle/>
                    <a:p>
                      <a:pPr algn="l"/>
                      <a:r>
                        <a:rPr lang="en-GB" sz="1100" b="1"/>
                        <a:t>Stops all CPU internal clocks</a:t>
                      </a:r>
                    </a:p>
                  </a:txBody>
                  <a:tcPr marL="0" marR="0" marT="0" marB="0" anchor="ctr"/>
                </a:tc>
                <a:tc>
                  <a:txBody>
                    <a:bodyPr/>
                    <a:lstStyle/>
                    <a:p>
                      <a:pPr algn="l"/>
                      <a:r>
                        <a:rPr lang="en-GB" sz="1100" b="1" dirty="0"/>
                        <a:t>Pentium II, </a:t>
                      </a:r>
                      <a:r>
                        <a:rPr lang="en-GB" sz="1100" b="1" dirty="0" err="1"/>
                        <a:t>Athlon</a:t>
                      </a:r>
                      <a:r>
                        <a:rPr lang="en-GB" sz="1100" b="1" dirty="0"/>
                        <a:t> and above, but not on Core 2 Duo E4000 and E6000</a:t>
                      </a:r>
                    </a:p>
                  </a:txBody>
                  <a:tcPr marL="0" marR="0" marT="0" marB="0" anchor="ctr"/>
                </a:tc>
              </a:tr>
              <a:tr h="343956">
                <a:tc>
                  <a:txBody>
                    <a:bodyPr/>
                    <a:lstStyle/>
                    <a:p>
                      <a:pPr algn="ctr"/>
                      <a:r>
                        <a:rPr lang="en-GB" sz="1100" b="1" dirty="0"/>
                        <a:t>C3</a:t>
                      </a:r>
                    </a:p>
                  </a:txBody>
                  <a:tcPr marL="0" marR="0" marT="0" marB="0" anchor="ctr"/>
                </a:tc>
                <a:tc>
                  <a:txBody>
                    <a:bodyPr/>
                    <a:lstStyle/>
                    <a:p>
                      <a:pPr algn="ctr"/>
                      <a:r>
                        <a:rPr lang="en-GB" sz="1100" b="1"/>
                        <a:t>Deep Sleep</a:t>
                      </a:r>
                    </a:p>
                  </a:txBody>
                  <a:tcPr marL="0" marR="0" marT="0" marB="0" anchor="ctr"/>
                </a:tc>
                <a:tc>
                  <a:txBody>
                    <a:bodyPr/>
                    <a:lstStyle/>
                    <a:p>
                      <a:pPr algn="l"/>
                      <a:r>
                        <a:rPr lang="en-GB" sz="1100" b="1" dirty="0"/>
                        <a:t>Stops all CPU internal and external clocks</a:t>
                      </a:r>
                    </a:p>
                  </a:txBody>
                  <a:tcPr marL="0" marR="0" marT="0" marB="0" anchor="ctr"/>
                </a:tc>
                <a:tc>
                  <a:txBody>
                    <a:bodyPr/>
                    <a:lstStyle/>
                    <a:p>
                      <a:pPr algn="l"/>
                      <a:r>
                        <a:rPr lang="en-GB" sz="1100" b="1" dirty="0"/>
                        <a:t>Pentium II and above, but not on Core 2 Duo E4000 and E6000; </a:t>
                      </a:r>
                      <a:r>
                        <a:rPr lang="en-GB" sz="1100" b="1" dirty="0" err="1"/>
                        <a:t>Turion</a:t>
                      </a:r>
                      <a:r>
                        <a:rPr lang="en-GB" sz="1100" b="1" dirty="0"/>
                        <a:t> 64</a:t>
                      </a:r>
                    </a:p>
                  </a:txBody>
                  <a:tcPr marL="0" marR="0" marT="0" marB="0" anchor="ctr"/>
                </a:tc>
              </a:tr>
              <a:tr h="343956">
                <a:tc>
                  <a:txBody>
                    <a:bodyPr/>
                    <a:lstStyle/>
                    <a:p>
                      <a:pPr algn="ctr"/>
                      <a:r>
                        <a:rPr lang="en-GB" sz="1100" b="1" dirty="0"/>
                        <a:t>C3</a:t>
                      </a:r>
                    </a:p>
                  </a:txBody>
                  <a:tcPr marL="0" marR="0" marT="0" marB="0" anchor="ctr"/>
                </a:tc>
                <a:tc>
                  <a:txBody>
                    <a:bodyPr/>
                    <a:lstStyle/>
                    <a:p>
                      <a:pPr algn="ctr"/>
                      <a:r>
                        <a:rPr lang="en-GB" sz="1100" b="1"/>
                        <a:t>AltVID</a:t>
                      </a:r>
                    </a:p>
                  </a:txBody>
                  <a:tcPr marL="0" marR="0" marT="0" marB="0" anchor="ctr"/>
                </a:tc>
                <a:tc>
                  <a:txBody>
                    <a:bodyPr/>
                    <a:lstStyle/>
                    <a:p>
                      <a:pPr algn="l"/>
                      <a:r>
                        <a:rPr lang="en-GB" sz="1100" b="1"/>
                        <a:t>Stops all CPU internal clocks and reduces CPU voltage</a:t>
                      </a:r>
                    </a:p>
                  </a:txBody>
                  <a:tcPr marL="0" marR="0" marT="0" marB="0" anchor="ctr"/>
                </a:tc>
                <a:tc>
                  <a:txBody>
                    <a:bodyPr/>
                    <a:lstStyle/>
                    <a:p>
                      <a:pPr algn="l"/>
                      <a:r>
                        <a:rPr lang="en-GB" sz="1100" b="1" dirty="0"/>
                        <a:t>AMD </a:t>
                      </a:r>
                      <a:r>
                        <a:rPr lang="en-GB" sz="1100" b="1" dirty="0" err="1"/>
                        <a:t>Turion</a:t>
                      </a:r>
                      <a:r>
                        <a:rPr lang="en-GB" sz="1100" b="1" dirty="0"/>
                        <a:t> 64</a:t>
                      </a:r>
                    </a:p>
                  </a:txBody>
                  <a:tcPr marL="0" marR="0" marT="0" marB="0" anchor="ctr"/>
                </a:tc>
              </a:tr>
              <a:tr h="343956">
                <a:tc>
                  <a:txBody>
                    <a:bodyPr/>
                    <a:lstStyle/>
                    <a:p>
                      <a:pPr algn="ctr"/>
                      <a:r>
                        <a:rPr lang="en-GB" sz="1100" b="1" dirty="0"/>
                        <a:t>C4</a:t>
                      </a:r>
                    </a:p>
                  </a:txBody>
                  <a:tcPr marL="0" marR="0" marT="0" marB="0" anchor="ctr"/>
                </a:tc>
                <a:tc>
                  <a:txBody>
                    <a:bodyPr/>
                    <a:lstStyle/>
                    <a:p>
                      <a:pPr algn="ctr"/>
                      <a:r>
                        <a:rPr lang="en-GB" sz="1100" b="1"/>
                        <a:t>Deeper Sleep</a:t>
                      </a:r>
                    </a:p>
                  </a:txBody>
                  <a:tcPr marL="0" marR="0" marT="0" marB="0" anchor="ctr"/>
                </a:tc>
                <a:tc>
                  <a:txBody>
                    <a:bodyPr/>
                    <a:lstStyle/>
                    <a:p>
                      <a:pPr algn="l"/>
                      <a:r>
                        <a:rPr lang="en-GB" sz="1100" b="1"/>
                        <a:t>Reduces CPU voltage</a:t>
                      </a:r>
                    </a:p>
                  </a:txBody>
                  <a:tcPr marL="0" marR="0" marT="0" marB="0" anchor="ctr"/>
                </a:tc>
                <a:tc>
                  <a:txBody>
                    <a:bodyPr/>
                    <a:lstStyle/>
                    <a:p>
                      <a:pPr algn="l"/>
                      <a:r>
                        <a:rPr lang="en-GB" sz="1100" b="1" dirty="0"/>
                        <a:t>Pentium M and above, but not on Core 2 Duo E4000 and E6000 series; AMD </a:t>
                      </a:r>
                      <a:r>
                        <a:rPr lang="en-GB" sz="1100" b="1" dirty="0" err="1"/>
                        <a:t>Turion</a:t>
                      </a:r>
                      <a:r>
                        <a:rPr lang="en-GB" sz="1100" b="1" dirty="0"/>
                        <a:t> 64</a:t>
                      </a:r>
                    </a:p>
                  </a:txBody>
                  <a:tcPr marL="0" marR="0" marT="0" marB="0" anchor="ctr"/>
                </a:tc>
              </a:tr>
              <a:tr h="343956">
                <a:tc>
                  <a:txBody>
                    <a:bodyPr/>
                    <a:lstStyle/>
                    <a:p>
                      <a:pPr algn="ctr"/>
                      <a:r>
                        <a:rPr lang="en-GB" sz="1100" b="1" dirty="0"/>
                        <a:t>C4E/C5</a:t>
                      </a:r>
                    </a:p>
                  </a:txBody>
                  <a:tcPr marL="0" marR="0" marT="0" marB="0" anchor="ctr"/>
                </a:tc>
                <a:tc>
                  <a:txBody>
                    <a:bodyPr/>
                    <a:lstStyle/>
                    <a:p>
                      <a:pPr algn="ctr"/>
                      <a:r>
                        <a:rPr lang="en-GB" sz="1100" b="1"/>
                        <a:t>Enhanced Deeper Sleep</a:t>
                      </a:r>
                    </a:p>
                  </a:txBody>
                  <a:tcPr marL="0" marR="0" marT="0" marB="0" anchor="ctr"/>
                </a:tc>
                <a:tc>
                  <a:txBody>
                    <a:bodyPr/>
                    <a:lstStyle/>
                    <a:p>
                      <a:pPr algn="l"/>
                      <a:r>
                        <a:rPr lang="en-GB" sz="1100" b="1"/>
                        <a:t>Reduces CPU voltage even more and turns off the memory cache</a:t>
                      </a:r>
                    </a:p>
                  </a:txBody>
                  <a:tcPr marL="0" marR="0" marT="0" marB="0" anchor="ctr"/>
                </a:tc>
                <a:tc>
                  <a:txBody>
                    <a:bodyPr/>
                    <a:lstStyle/>
                    <a:p>
                      <a:pPr algn="l"/>
                      <a:r>
                        <a:rPr lang="it-IT" sz="1100" b="1" dirty="0"/>
                        <a:t>Core Solo, Core Duo and 45-nm mobile Core 2 Duo only</a:t>
                      </a:r>
                    </a:p>
                  </a:txBody>
                  <a:tcPr marL="0" marR="0" marT="0" marB="0" anchor="ctr"/>
                </a:tc>
              </a:tr>
              <a:tr h="343956">
                <a:tc>
                  <a:txBody>
                    <a:bodyPr/>
                    <a:lstStyle/>
                    <a:p>
                      <a:pPr algn="ctr"/>
                      <a:r>
                        <a:rPr lang="en-GB" sz="1100" b="1" dirty="0"/>
                        <a:t>C6</a:t>
                      </a:r>
                    </a:p>
                  </a:txBody>
                  <a:tcPr marL="0" marR="0" marT="0" marB="0" anchor="ctr"/>
                </a:tc>
                <a:tc>
                  <a:txBody>
                    <a:bodyPr/>
                    <a:lstStyle/>
                    <a:p>
                      <a:pPr algn="ctr"/>
                      <a:r>
                        <a:rPr lang="en-GB" sz="1100" b="1" dirty="0"/>
                        <a:t>Deep Power Down</a:t>
                      </a:r>
                    </a:p>
                  </a:txBody>
                  <a:tcPr marL="0" marR="0" marT="0" marB="0" anchor="ctr"/>
                </a:tc>
                <a:tc>
                  <a:txBody>
                    <a:bodyPr/>
                    <a:lstStyle/>
                    <a:p>
                      <a:pPr algn="l"/>
                      <a:r>
                        <a:rPr lang="en-GB" sz="1100" b="1"/>
                        <a:t>Reduces the CPU internal voltage to any value, including 0 V</a:t>
                      </a:r>
                    </a:p>
                  </a:txBody>
                  <a:tcPr marL="0" marR="0" marT="0" marB="0" anchor="ctr"/>
                </a:tc>
                <a:tc>
                  <a:txBody>
                    <a:bodyPr/>
                    <a:lstStyle/>
                    <a:p>
                      <a:pPr algn="l"/>
                      <a:r>
                        <a:rPr lang="en-GB" sz="1100" b="1" dirty="0"/>
                        <a:t>45-nm mobile Core 2 Duo only</a:t>
                      </a:r>
                    </a:p>
                  </a:txBody>
                  <a:tcPr marL="0" marR="0" marT="0" marB="0" anchor="ctr"/>
                </a:tc>
              </a:tr>
            </a:tbl>
          </a:graphicData>
        </a:graphic>
      </p:graphicFrame>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ChangeArrowheads="1"/>
          </p:cNvSpPr>
          <p:nvPr/>
        </p:nvSpPr>
        <p:spPr bwMode="auto">
          <a:xfrm>
            <a:off x="5984875" y="5214938"/>
            <a:ext cx="1290638" cy="77787"/>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19523" name="Rectangle 3"/>
          <p:cNvSpPr>
            <a:spLocks noChangeArrowheads="1"/>
          </p:cNvSpPr>
          <p:nvPr/>
        </p:nvSpPr>
        <p:spPr bwMode="auto">
          <a:xfrm>
            <a:off x="5983288" y="5100638"/>
            <a:ext cx="1290637" cy="114300"/>
          </a:xfrm>
          <a:prstGeom prst="rect">
            <a:avLst/>
          </a:prstGeom>
          <a:solidFill>
            <a:srgbClr val="787878"/>
          </a:solidFill>
          <a:ln w="19050" algn="ctr">
            <a:noFill/>
            <a:miter lim="800000"/>
            <a:headEnd/>
            <a:tailEnd/>
          </a:ln>
          <a:effectLst/>
        </p:spPr>
        <p:txBody>
          <a:bodyPr anchor="ctr">
            <a:spAutoFit/>
          </a:bodyPr>
          <a:lstStyle/>
          <a:p>
            <a:endParaRPr lang="en-GB"/>
          </a:p>
        </p:txBody>
      </p:sp>
      <p:sp>
        <p:nvSpPr>
          <p:cNvPr id="619524" name="Rectangle 4"/>
          <p:cNvSpPr>
            <a:spLocks noChangeArrowheads="1"/>
          </p:cNvSpPr>
          <p:nvPr/>
        </p:nvSpPr>
        <p:spPr bwMode="auto">
          <a:xfrm>
            <a:off x="5986463" y="4983163"/>
            <a:ext cx="1290637" cy="309562"/>
          </a:xfrm>
          <a:prstGeom prst="rect">
            <a:avLst/>
          </a:prstGeom>
          <a:solidFill>
            <a:srgbClr val="8C8C8C"/>
          </a:solidFill>
          <a:ln w="19050" algn="ctr">
            <a:noFill/>
            <a:miter lim="800000"/>
            <a:headEnd/>
            <a:tailEnd/>
          </a:ln>
          <a:effectLst/>
        </p:spPr>
        <p:txBody>
          <a:bodyPr anchor="ctr">
            <a:spAutoFit/>
          </a:bodyPr>
          <a:lstStyle/>
          <a:p>
            <a:endParaRPr lang="en-GB"/>
          </a:p>
        </p:txBody>
      </p:sp>
      <p:sp>
        <p:nvSpPr>
          <p:cNvPr id="619525" name="Rectangle 5"/>
          <p:cNvSpPr>
            <a:spLocks noChangeArrowheads="1"/>
          </p:cNvSpPr>
          <p:nvPr/>
        </p:nvSpPr>
        <p:spPr bwMode="auto">
          <a:xfrm>
            <a:off x="5986463" y="4545013"/>
            <a:ext cx="1290637" cy="438150"/>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19526" name="Rectangle 6"/>
          <p:cNvSpPr>
            <a:spLocks noChangeArrowheads="1"/>
          </p:cNvSpPr>
          <p:nvPr/>
        </p:nvSpPr>
        <p:spPr bwMode="auto">
          <a:xfrm>
            <a:off x="5986463" y="1471613"/>
            <a:ext cx="1290637" cy="1400175"/>
          </a:xfrm>
          <a:prstGeom prst="rect">
            <a:avLst/>
          </a:prstGeom>
          <a:solidFill>
            <a:srgbClr val="505050"/>
          </a:solidFill>
          <a:ln w="19050" algn="ctr">
            <a:noFill/>
            <a:miter lim="800000"/>
            <a:headEnd/>
            <a:tailEnd/>
          </a:ln>
          <a:effectLst/>
        </p:spPr>
        <p:txBody>
          <a:bodyPr anchor="ctr">
            <a:spAutoFit/>
          </a:bodyPr>
          <a:lstStyle/>
          <a:p>
            <a:endParaRPr lang="en-GB"/>
          </a:p>
        </p:txBody>
      </p:sp>
      <p:sp>
        <p:nvSpPr>
          <p:cNvPr id="619527" name="Rectangle 7"/>
          <p:cNvSpPr>
            <a:spLocks noChangeArrowheads="1"/>
          </p:cNvSpPr>
          <p:nvPr/>
        </p:nvSpPr>
        <p:spPr bwMode="auto">
          <a:xfrm>
            <a:off x="5986463" y="2871788"/>
            <a:ext cx="1290637" cy="454025"/>
          </a:xfrm>
          <a:prstGeom prst="rect">
            <a:avLst/>
          </a:prstGeom>
          <a:solidFill>
            <a:srgbClr val="A0A0A0"/>
          </a:solidFill>
          <a:ln w="19050" algn="ctr">
            <a:noFill/>
            <a:miter lim="800000"/>
            <a:headEnd/>
            <a:tailEnd/>
          </a:ln>
          <a:effectLst/>
        </p:spPr>
        <p:txBody>
          <a:bodyPr anchor="ctr">
            <a:spAutoFit/>
          </a:bodyPr>
          <a:lstStyle/>
          <a:p>
            <a:endParaRPr lang="en-GB"/>
          </a:p>
        </p:txBody>
      </p:sp>
      <p:sp>
        <p:nvSpPr>
          <p:cNvPr id="619528" name="Rectangle 8"/>
          <p:cNvSpPr>
            <a:spLocks noChangeArrowheads="1"/>
          </p:cNvSpPr>
          <p:nvPr/>
        </p:nvSpPr>
        <p:spPr bwMode="auto">
          <a:xfrm>
            <a:off x="5986463" y="3325813"/>
            <a:ext cx="1290637" cy="596900"/>
          </a:xfrm>
          <a:prstGeom prst="rect">
            <a:avLst/>
          </a:prstGeom>
          <a:solidFill>
            <a:srgbClr val="000000"/>
          </a:solidFill>
          <a:ln w="19050" algn="ctr">
            <a:noFill/>
            <a:miter lim="800000"/>
            <a:headEnd/>
            <a:tailEnd/>
          </a:ln>
          <a:effectLst/>
        </p:spPr>
        <p:txBody>
          <a:bodyPr anchor="ctr">
            <a:spAutoFit/>
          </a:bodyPr>
          <a:lstStyle/>
          <a:p>
            <a:endParaRPr lang="en-GB"/>
          </a:p>
        </p:txBody>
      </p:sp>
      <p:sp>
        <p:nvSpPr>
          <p:cNvPr id="619529" name="Rectangle 9"/>
          <p:cNvSpPr>
            <a:spLocks noChangeArrowheads="1"/>
          </p:cNvSpPr>
          <p:nvPr/>
        </p:nvSpPr>
        <p:spPr bwMode="auto">
          <a:xfrm>
            <a:off x="5986463" y="3922713"/>
            <a:ext cx="1290637" cy="636587"/>
          </a:xfrm>
          <a:prstGeom prst="rect">
            <a:avLst/>
          </a:prstGeom>
          <a:solidFill>
            <a:srgbClr val="787878"/>
          </a:solidFill>
          <a:ln w="19050" algn="ctr">
            <a:noFill/>
            <a:miter lim="800000"/>
            <a:headEnd/>
            <a:tailEnd/>
          </a:ln>
          <a:effectLst/>
        </p:spPr>
        <p:txBody>
          <a:bodyPr anchor="ctr">
            <a:spAutoFit/>
          </a:bodyPr>
          <a:lstStyle/>
          <a:p>
            <a:endParaRPr lang="en-GB"/>
          </a:p>
        </p:txBody>
      </p:sp>
      <p:sp>
        <p:nvSpPr>
          <p:cNvPr id="619530" name="Rectangle 10"/>
          <p:cNvSpPr>
            <a:spLocks noChangeArrowheads="1"/>
          </p:cNvSpPr>
          <p:nvPr/>
        </p:nvSpPr>
        <p:spPr bwMode="auto">
          <a:xfrm>
            <a:off x="5986463" y="5292725"/>
            <a:ext cx="1290637" cy="531813"/>
          </a:xfrm>
          <a:prstGeom prst="rect">
            <a:avLst/>
          </a:prstGeom>
          <a:solidFill>
            <a:srgbClr val="3C3C3C"/>
          </a:solidFill>
          <a:ln w="19050" algn="ctr">
            <a:noFill/>
            <a:miter lim="800000"/>
            <a:headEnd/>
            <a:tailEnd/>
          </a:ln>
          <a:effectLst/>
        </p:spPr>
        <p:txBody>
          <a:bodyPr wrap="none" anchor="ctr">
            <a:spAutoFit/>
          </a:bodyPr>
          <a:lstStyle/>
          <a:p>
            <a:endParaRPr lang="en-GB"/>
          </a:p>
        </p:txBody>
      </p:sp>
      <p:sp>
        <p:nvSpPr>
          <p:cNvPr id="619531" name="Rectangle 11"/>
          <p:cNvSpPr>
            <a:spLocks noGrp="1" noChangeArrowheads="1"/>
          </p:cNvSpPr>
          <p:nvPr>
            <p:ph type="title"/>
          </p:nvPr>
        </p:nvSpPr>
        <p:spPr>
          <a:xfrm>
            <a:off x="381000" y="230188"/>
            <a:ext cx="8382000" cy="997196"/>
          </a:xfrm>
        </p:spPr>
        <p:txBody>
          <a:bodyPr/>
          <a:lstStyle/>
          <a:p>
            <a:r>
              <a:rPr lang="en-US" sz="3600" dirty="0"/>
              <a:t>Intel® Core™ Microarchitecture </a:t>
            </a:r>
            <a:r>
              <a:rPr lang="en-US" sz="3600" dirty="0" smtClean="0"/>
              <a:t>Package </a:t>
            </a:r>
            <a:r>
              <a:rPr lang="en-US" sz="3600" dirty="0"/>
              <a:t>C-State </a:t>
            </a:r>
            <a:r>
              <a:rPr lang="en-US" sz="3600" dirty="0" smtClean="0"/>
              <a:t>Support Example</a:t>
            </a:r>
            <a:endParaRPr lang="en-US" sz="3600" dirty="0"/>
          </a:p>
        </p:txBody>
      </p:sp>
      <p:sp>
        <p:nvSpPr>
          <p:cNvPr id="619533" name="Line 13"/>
          <p:cNvSpPr>
            <a:spLocks noChangeShapeType="1"/>
          </p:cNvSpPr>
          <p:nvPr/>
        </p:nvSpPr>
        <p:spPr bwMode="auto">
          <a:xfrm flipH="1" flipV="1">
            <a:off x="5994400" y="1160463"/>
            <a:ext cx="0" cy="4664075"/>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9534" name="Line 14"/>
          <p:cNvSpPr>
            <a:spLocks noChangeShapeType="1"/>
          </p:cNvSpPr>
          <p:nvPr/>
        </p:nvSpPr>
        <p:spPr bwMode="auto">
          <a:xfrm>
            <a:off x="5994400" y="5824538"/>
            <a:ext cx="1290638" cy="0"/>
          </a:xfrm>
          <a:prstGeom prst="line">
            <a:avLst/>
          </a:prstGeom>
          <a:noFill/>
          <a:ln w="57150">
            <a:solidFill>
              <a:schemeClr val="tx1">
                <a:alpha val="70000"/>
              </a:schemeClr>
            </a:solidFill>
            <a:round/>
            <a:headEnd/>
            <a:tailEnd/>
          </a:ln>
          <a:effectLst/>
        </p:spPr>
        <p:txBody>
          <a:bodyPr wrap="none" anchor="ctr">
            <a:spAutoFit/>
          </a:bodyPr>
          <a:lstStyle/>
          <a:p>
            <a:endParaRPr lang="en-GB"/>
          </a:p>
        </p:txBody>
      </p:sp>
      <p:sp>
        <p:nvSpPr>
          <p:cNvPr id="619535" name="Text Box 15"/>
          <p:cNvSpPr txBox="1">
            <a:spLocks noChangeArrowheads="1"/>
          </p:cNvSpPr>
          <p:nvPr/>
        </p:nvSpPr>
        <p:spPr bwMode="auto">
          <a:xfrm>
            <a:off x="6005182" y="1119519"/>
            <a:ext cx="2573337" cy="336550"/>
          </a:xfrm>
          <a:prstGeom prst="rect">
            <a:avLst/>
          </a:prstGeom>
          <a:noFill/>
          <a:ln w="19050" algn="ctr">
            <a:noFill/>
            <a:miter lim="800000"/>
            <a:headEnd/>
            <a:tailEnd/>
          </a:ln>
          <a:effectLst/>
        </p:spPr>
        <p:txBody>
          <a:bodyPr>
            <a:spAutoFit/>
          </a:bodyPr>
          <a:lstStyle/>
          <a:p>
            <a:pPr algn="l"/>
            <a:r>
              <a:rPr lang="en-US" b="0" dirty="0"/>
              <a:t>Active CPU Power</a:t>
            </a:r>
          </a:p>
        </p:txBody>
      </p:sp>
      <p:sp>
        <p:nvSpPr>
          <p:cNvPr id="619536" name="Text Box 16"/>
          <p:cNvSpPr txBox="1">
            <a:spLocks noChangeArrowheads="1"/>
          </p:cNvSpPr>
          <p:nvPr/>
        </p:nvSpPr>
        <p:spPr bwMode="auto">
          <a:xfrm>
            <a:off x="7298994" y="3095979"/>
            <a:ext cx="1708150" cy="581025"/>
          </a:xfrm>
          <a:prstGeom prst="rect">
            <a:avLst/>
          </a:prstGeom>
          <a:noFill/>
          <a:ln w="19050" algn="ctr">
            <a:noFill/>
            <a:miter lim="800000"/>
            <a:headEnd/>
            <a:tailEnd/>
          </a:ln>
          <a:effectLst/>
        </p:spPr>
        <p:txBody>
          <a:bodyPr>
            <a:spAutoFit/>
          </a:bodyPr>
          <a:lstStyle/>
          <a:p>
            <a:r>
              <a:rPr lang="en-US" b="0"/>
              <a:t>Core Leakage</a:t>
            </a:r>
          </a:p>
        </p:txBody>
      </p:sp>
      <p:sp>
        <p:nvSpPr>
          <p:cNvPr id="619537" name="Text Box 17"/>
          <p:cNvSpPr txBox="1">
            <a:spLocks noChangeArrowheads="1"/>
          </p:cNvSpPr>
          <p:nvPr/>
        </p:nvSpPr>
        <p:spPr bwMode="auto">
          <a:xfrm>
            <a:off x="7298994" y="2499079"/>
            <a:ext cx="1708150" cy="581025"/>
          </a:xfrm>
          <a:prstGeom prst="rect">
            <a:avLst/>
          </a:prstGeom>
          <a:noFill/>
          <a:ln w="19050" algn="ctr">
            <a:noFill/>
            <a:miter lim="800000"/>
            <a:headEnd/>
            <a:tailEnd/>
          </a:ln>
          <a:effectLst/>
        </p:spPr>
        <p:txBody>
          <a:bodyPr>
            <a:spAutoFit/>
          </a:bodyPr>
          <a:lstStyle/>
          <a:p>
            <a:r>
              <a:rPr lang="en-US" b="0"/>
              <a:t>Core Clock Distribution</a:t>
            </a:r>
          </a:p>
        </p:txBody>
      </p:sp>
      <p:sp>
        <p:nvSpPr>
          <p:cNvPr id="619538" name="Text Box 18"/>
          <p:cNvSpPr txBox="1">
            <a:spLocks noChangeArrowheads="1"/>
          </p:cNvSpPr>
          <p:nvPr/>
        </p:nvSpPr>
        <p:spPr bwMode="auto">
          <a:xfrm>
            <a:off x="7298994" y="1387829"/>
            <a:ext cx="1517650" cy="825500"/>
          </a:xfrm>
          <a:prstGeom prst="rect">
            <a:avLst/>
          </a:prstGeom>
          <a:noFill/>
          <a:ln w="19050" algn="ctr">
            <a:noFill/>
            <a:miter lim="800000"/>
            <a:headEnd/>
            <a:tailEnd/>
          </a:ln>
          <a:effectLst/>
        </p:spPr>
        <p:txBody>
          <a:bodyPr>
            <a:spAutoFit/>
          </a:bodyPr>
          <a:lstStyle/>
          <a:p>
            <a:r>
              <a:rPr lang="en-US" b="0"/>
              <a:t>Core Clocks and Logic</a:t>
            </a:r>
          </a:p>
        </p:txBody>
      </p:sp>
      <p:sp>
        <p:nvSpPr>
          <p:cNvPr id="619539" name="Text Box 19"/>
          <p:cNvSpPr txBox="1">
            <a:spLocks noChangeArrowheads="1"/>
          </p:cNvSpPr>
          <p:nvPr/>
        </p:nvSpPr>
        <p:spPr bwMode="auto">
          <a:xfrm>
            <a:off x="7298994" y="5278791"/>
            <a:ext cx="1328737" cy="581025"/>
          </a:xfrm>
          <a:prstGeom prst="rect">
            <a:avLst/>
          </a:prstGeom>
          <a:noFill/>
          <a:ln w="19050" algn="ctr">
            <a:noFill/>
            <a:miter lim="800000"/>
            <a:headEnd/>
            <a:tailEnd/>
          </a:ln>
          <a:effectLst/>
        </p:spPr>
        <p:txBody>
          <a:bodyPr>
            <a:spAutoFit/>
          </a:bodyPr>
          <a:lstStyle/>
          <a:p>
            <a:r>
              <a:rPr lang="en-US" b="0"/>
              <a:t>Uncore Leakage</a:t>
            </a:r>
          </a:p>
        </p:txBody>
      </p:sp>
      <p:sp>
        <p:nvSpPr>
          <p:cNvPr id="619540" name="Text Box 20"/>
          <p:cNvSpPr txBox="1">
            <a:spLocks noChangeArrowheads="1"/>
          </p:cNvSpPr>
          <p:nvPr/>
        </p:nvSpPr>
        <p:spPr bwMode="auto">
          <a:xfrm>
            <a:off x="7298994" y="4688241"/>
            <a:ext cx="1860550" cy="581025"/>
          </a:xfrm>
          <a:prstGeom prst="rect">
            <a:avLst/>
          </a:prstGeom>
          <a:noFill/>
          <a:ln w="19050" algn="ctr">
            <a:noFill/>
            <a:miter lim="800000"/>
            <a:headEnd/>
            <a:tailEnd/>
          </a:ln>
          <a:effectLst/>
        </p:spPr>
        <p:txBody>
          <a:bodyPr>
            <a:spAutoFit/>
          </a:bodyPr>
          <a:lstStyle/>
          <a:p>
            <a:r>
              <a:rPr lang="en-US" b="0" dirty="0" err="1"/>
              <a:t>Uncore</a:t>
            </a:r>
            <a:r>
              <a:rPr lang="en-US" b="0" dirty="0"/>
              <a:t> Clock Distribution</a:t>
            </a:r>
          </a:p>
        </p:txBody>
      </p:sp>
      <p:sp>
        <p:nvSpPr>
          <p:cNvPr id="619541" name="Text Box 21"/>
          <p:cNvSpPr txBox="1">
            <a:spLocks noChangeArrowheads="1"/>
          </p:cNvSpPr>
          <p:nvPr/>
        </p:nvSpPr>
        <p:spPr bwMode="auto">
          <a:xfrm>
            <a:off x="7298994" y="4361216"/>
            <a:ext cx="1328737" cy="336550"/>
          </a:xfrm>
          <a:prstGeom prst="rect">
            <a:avLst/>
          </a:prstGeom>
          <a:noFill/>
          <a:ln w="19050" algn="ctr">
            <a:noFill/>
            <a:miter lim="800000"/>
            <a:headEnd/>
            <a:tailEnd/>
          </a:ln>
          <a:effectLst/>
        </p:spPr>
        <p:txBody>
          <a:bodyPr>
            <a:spAutoFit/>
          </a:bodyPr>
          <a:lstStyle/>
          <a:p>
            <a:r>
              <a:rPr lang="en-US" b="0"/>
              <a:t>I/O</a:t>
            </a:r>
          </a:p>
        </p:txBody>
      </p:sp>
      <p:sp>
        <p:nvSpPr>
          <p:cNvPr id="619542" name="Text Box 22"/>
          <p:cNvSpPr txBox="1">
            <a:spLocks noChangeArrowheads="1"/>
          </p:cNvSpPr>
          <p:nvPr/>
        </p:nvSpPr>
        <p:spPr bwMode="auto">
          <a:xfrm>
            <a:off x="7298994" y="3757966"/>
            <a:ext cx="1841500" cy="336550"/>
          </a:xfrm>
          <a:prstGeom prst="rect">
            <a:avLst/>
          </a:prstGeom>
          <a:noFill/>
          <a:ln w="19050" algn="ctr">
            <a:noFill/>
            <a:miter lim="800000"/>
            <a:headEnd/>
            <a:tailEnd/>
          </a:ln>
          <a:effectLst/>
        </p:spPr>
        <p:txBody>
          <a:bodyPr>
            <a:spAutoFit/>
          </a:bodyPr>
          <a:lstStyle/>
          <a:p>
            <a:r>
              <a:rPr lang="en-US" b="0"/>
              <a:t>Uncore Logic</a:t>
            </a:r>
          </a:p>
        </p:txBody>
      </p:sp>
      <p:sp>
        <p:nvSpPr>
          <p:cNvPr id="619543" name="Rectangle 23"/>
          <p:cNvSpPr>
            <a:spLocks noChangeArrowheads="1"/>
          </p:cNvSpPr>
          <p:nvPr/>
        </p:nvSpPr>
        <p:spPr bwMode="auto">
          <a:xfrm>
            <a:off x="5986463" y="1497013"/>
            <a:ext cx="1271587" cy="2425700"/>
          </a:xfrm>
          <a:prstGeom prst="rect">
            <a:avLst/>
          </a:prstGeom>
          <a:noFill/>
          <a:ln w="38100" algn="ctr">
            <a:solidFill>
              <a:schemeClr val="tx1">
                <a:alpha val="70000"/>
              </a:schemeClr>
            </a:solidFill>
            <a:miter lim="800000"/>
            <a:headEnd/>
            <a:tailEnd/>
          </a:ln>
          <a:effectLst/>
        </p:spPr>
        <p:txBody>
          <a:bodyPr wrap="none" anchor="ctr">
            <a:spAutoFit/>
          </a:bodyPr>
          <a:lstStyle/>
          <a:p>
            <a:endParaRPr lang="en-GB"/>
          </a:p>
        </p:txBody>
      </p:sp>
      <p:sp>
        <p:nvSpPr>
          <p:cNvPr id="619544" name="Text Box 24"/>
          <p:cNvSpPr txBox="1">
            <a:spLocks noChangeArrowheads="1"/>
          </p:cNvSpPr>
          <p:nvPr/>
        </p:nvSpPr>
        <p:spPr bwMode="auto">
          <a:xfrm rot="-5400000">
            <a:off x="5785644" y="2550319"/>
            <a:ext cx="1684338" cy="336550"/>
          </a:xfrm>
          <a:prstGeom prst="rect">
            <a:avLst/>
          </a:prstGeom>
          <a:noFill/>
          <a:ln w="19050" algn="ctr">
            <a:noFill/>
            <a:miter lim="800000"/>
            <a:headEnd/>
            <a:tailEnd/>
          </a:ln>
          <a:effectLst/>
        </p:spPr>
        <p:txBody>
          <a:bodyPr>
            <a:spAutoFit/>
          </a:bodyPr>
          <a:lstStyle/>
          <a:p>
            <a:r>
              <a:rPr lang="en-US" b="0">
                <a:solidFill>
                  <a:schemeClr val="bg1"/>
                </a:solidFill>
              </a:rPr>
              <a:t>Cores (x N)</a:t>
            </a:r>
          </a:p>
        </p:txBody>
      </p:sp>
      <p:sp>
        <p:nvSpPr>
          <p:cNvPr id="619545" name="Rectangle 25"/>
          <p:cNvSpPr>
            <a:spLocks noChangeArrowheads="1"/>
          </p:cNvSpPr>
          <p:nvPr/>
        </p:nvSpPr>
        <p:spPr bwMode="auto">
          <a:xfrm>
            <a:off x="5986463" y="3922713"/>
            <a:ext cx="1271587" cy="1901825"/>
          </a:xfrm>
          <a:prstGeom prst="rect">
            <a:avLst/>
          </a:prstGeom>
          <a:noFill/>
          <a:ln w="38100" algn="ctr">
            <a:solidFill>
              <a:schemeClr val="tx1">
                <a:alpha val="70000"/>
              </a:schemeClr>
            </a:solidFill>
            <a:miter lim="800000"/>
            <a:headEnd/>
            <a:tailEnd/>
          </a:ln>
          <a:effectLst/>
        </p:spPr>
        <p:txBody>
          <a:bodyPr anchor="ctr">
            <a:spAutoFit/>
          </a:bodyPr>
          <a:lstStyle/>
          <a:p>
            <a:endParaRPr lang="en-GB"/>
          </a:p>
        </p:txBody>
      </p:sp>
      <p:sp>
        <p:nvSpPr>
          <p:cNvPr id="619549" name="Rectangle 29"/>
          <p:cNvSpPr>
            <a:spLocks noGrp="1" noChangeArrowheads="1"/>
          </p:cNvSpPr>
          <p:nvPr>
            <p:ph type="body" idx="1"/>
          </p:nvPr>
        </p:nvSpPr>
        <p:spPr>
          <a:xfrm>
            <a:off x="441325" y="1358900"/>
            <a:ext cx="5421313" cy="4346575"/>
          </a:xfrm>
          <a:noFill/>
          <a:ln/>
        </p:spPr>
        <p:txBody>
          <a:bodyPr/>
          <a:lstStyle/>
          <a:p>
            <a:r>
              <a:rPr lang="en-US"/>
              <a:t>All cores in C6 state:</a:t>
            </a:r>
          </a:p>
          <a:p>
            <a:pPr lvl="1"/>
            <a:r>
              <a:rPr lang="en-US"/>
              <a:t>Core power to ~0</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1000"/>
                                  </p:stCondLst>
                                  <p:childTnLst>
                                    <p:set>
                                      <p:cBhvr>
                                        <p:cTn id="6" dur="1" fill="hold">
                                          <p:stCondLst>
                                            <p:cond delay="0"/>
                                          </p:stCondLst>
                                        </p:cTn>
                                        <p:tgtEl>
                                          <p:spTgt spid="619543"/>
                                        </p:tgtEl>
                                        <p:attrNameLst>
                                          <p:attrName>style.visibility</p:attrName>
                                        </p:attrNameLst>
                                      </p:cBhvr>
                                      <p:to>
                                        <p:strVal val="hidden"/>
                                      </p:to>
                                    </p:set>
                                  </p:childTnLst>
                                </p:cTn>
                              </p:par>
                            </p:childTnLst>
                          </p:cTn>
                        </p:par>
                        <p:par>
                          <p:cTn id="7" fill="hold">
                            <p:stCondLst>
                              <p:cond delay="1000"/>
                            </p:stCondLst>
                            <p:childTnLst>
                              <p:par>
                                <p:cTn id="8" presetID="22" presetClass="exit" presetSubtype="1" fill="hold" grpId="0" nodeType="afterEffect">
                                  <p:stCondLst>
                                    <p:cond delay="0"/>
                                  </p:stCondLst>
                                  <p:childTnLst>
                                    <p:animEffect transition="out" filter="wipe(up)">
                                      <p:cBhvr>
                                        <p:cTn id="9" dur="2000"/>
                                        <p:tgtEl>
                                          <p:spTgt spid="619526"/>
                                        </p:tgtEl>
                                      </p:cBhvr>
                                    </p:animEffect>
                                    <p:set>
                                      <p:cBhvr>
                                        <p:cTn id="10" dur="1" fill="hold">
                                          <p:stCondLst>
                                            <p:cond delay="1999"/>
                                          </p:stCondLst>
                                        </p:cTn>
                                        <p:tgtEl>
                                          <p:spTgt spid="619526"/>
                                        </p:tgtEl>
                                        <p:attrNameLst>
                                          <p:attrName>style.visibility</p:attrName>
                                        </p:attrNameLst>
                                      </p:cBhvr>
                                      <p:to>
                                        <p:strVal val="hidden"/>
                                      </p:to>
                                    </p:set>
                                  </p:childTnLst>
                                </p:cTn>
                              </p:par>
                            </p:childTnLst>
                          </p:cTn>
                        </p:par>
                        <p:par>
                          <p:cTn id="11" fill="hold">
                            <p:stCondLst>
                              <p:cond delay="3000"/>
                            </p:stCondLst>
                            <p:childTnLst>
                              <p:par>
                                <p:cTn id="12" presetID="1" presetClass="exit" presetSubtype="0" fill="hold" grpId="0" nodeType="afterEffect">
                                  <p:stCondLst>
                                    <p:cond delay="0"/>
                                  </p:stCondLst>
                                  <p:childTnLst>
                                    <p:set>
                                      <p:cBhvr>
                                        <p:cTn id="13" dur="1" fill="hold">
                                          <p:stCondLst>
                                            <p:cond delay="0"/>
                                          </p:stCondLst>
                                        </p:cTn>
                                        <p:tgtEl>
                                          <p:spTgt spid="619538"/>
                                        </p:tgtEl>
                                        <p:attrNameLst>
                                          <p:attrName>style.visibility</p:attrName>
                                        </p:attrNameLst>
                                      </p:cBhvr>
                                      <p:to>
                                        <p:strVal val="hidden"/>
                                      </p:to>
                                    </p:set>
                                  </p:childTnLst>
                                </p:cTn>
                              </p:par>
                            </p:childTnLst>
                          </p:cTn>
                        </p:par>
                        <p:par>
                          <p:cTn id="14" fill="hold">
                            <p:stCondLst>
                              <p:cond delay="3000"/>
                            </p:stCondLst>
                            <p:childTnLst>
                              <p:par>
                                <p:cTn id="15" presetID="22" presetClass="exit" presetSubtype="1" fill="hold" grpId="0" nodeType="afterEffect">
                                  <p:stCondLst>
                                    <p:cond delay="0"/>
                                  </p:stCondLst>
                                  <p:childTnLst>
                                    <p:animEffect transition="out" filter="wipe(up)">
                                      <p:cBhvr>
                                        <p:cTn id="16" dur="2000"/>
                                        <p:tgtEl>
                                          <p:spTgt spid="619527"/>
                                        </p:tgtEl>
                                      </p:cBhvr>
                                    </p:animEffect>
                                    <p:set>
                                      <p:cBhvr>
                                        <p:cTn id="17" dur="1" fill="hold">
                                          <p:stCondLst>
                                            <p:cond delay="1999"/>
                                          </p:stCondLst>
                                        </p:cTn>
                                        <p:tgtEl>
                                          <p:spTgt spid="619527"/>
                                        </p:tgtEl>
                                        <p:attrNameLst>
                                          <p:attrName>style.visibility</p:attrName>
                                        </p:attrNameLst>
                                      </p:cBhvr>
                                      <p:to>
                                        <p:strVal val="hidden"/>
                                      </p:to>
                                    </p:set>
                                  </p:childTnLst>
                                </p:cTn>
                              </p:par>
                            </p:childTnLst>
                          </p:cTn>
                        </p:par>
                        <p:par>
                          <p:cTn id="18" fill="hold">
                            <p:stCondLst>
                              <p:cond delay="5000"/>
                            </p:stCondLst>
                            <p:childTnLst>
                              <p:par>
                                <p:cTn id="19" presetID="1" presetClass="exit" presetSubtype="0" fill="hold" grpId="0" nodeType="afterEffect">
                                  <p:stCondLst>
                                    <p:cond delay="0"/>
                                  </p:stCondLst>
                                  <p:childTnLst>
                                    <p:set>
                                      <p:cBhvr>
                                        <p:cTn id="20" dur="1" fill="hold">
                                          <p:stCondLst>
                                            <p:cond delay="0"/>
                                          </p:stCondLst>
                                        </p:cTn>
                                        <p:tgtEl>
                                          <p:spTgt spid="619537"/>
                                        </p:tgtEl>
                                        <p:attrNameLst>
                                          <p:attrName>style.visibility</p:attrName>
                                        </p:attrNameLst>
                                      </p:cBhvr>
                                      <p:to>
                                        <p:strVal val="hidden"/>
                                      </p:to>
                                    </p:set>
                                  </p:childTnLst>
                                </p:cTn>
                              </p:par>
                            </p:childTnLst>
                          </p:cTn>
                        </p:par>
                        <p:par>
                          <p:cTn id="21" fill="hold">
                            <p:stCondLst>
                              <p:cond delay="5000"/>
                            </p:stCondLst>
                            <p:childTnLst>
                              <p:par>
                                <p:cTn id="22" presetID="22" presetClass="exit" presetSubtype="1" fill="hold" grpId="0" nodeType="afterEffect">
                                  <p:stCondLst>
                                    <p:cond delay="0"/>
                                  </p:stCondLst>
                                  <p:childTnLst>
                                    <p:animEffect transition="out" filter="wipe(up)">
                                      <p:cBhvr>
                                        <p:cTn id="23" dur="2000"/>
                                        <p:tgtEl>
                                          <p:spTgt spid="619528"/>
                                        </p:tgtEl>
                                      </p:cBhvr>
                                    </p:animEffect>
                                    <p:set>
                                      <p:cBhvr>
                                        <p:cTn id="24" dur="1" fill="hold">
                                          <p:stCondLst>
                                            <p:cond delay="1999"/>
                                          </p:stCondLst>
                                        </p:cTn>
                                        <p:tgtEl>
                                          <p:spTgt spid="619528"/>
                                        </p:tgtEl>
                                        <p:attrNameLst>
                                          <p:attrName>style.visibility</p:attrName>
                                        </p:attrNameLst>
                                      </p:cBhvr>
                                      <p:to>
                                        <p:strVal val="hidden"/>
                                      </p:to>
                                    </p:set>
                                  </p:childTnLst>
                                </p:cTn>
                              </p:par>
                            </p:childTnLst>
                          </p:cTn>
                        </p:par>
                        <p:par>
                          <p:cTn id="25" fill="hold">
                            <p:stCondLst>
                              <p:cond delay="7000"/>
                            </p:stCondLst>
                            <p:childTnLst>
                              <p:par>
                                <p:cTn id="26" presetID="1" presetClass="exit" presetSubtype="0" fill="hold" grpId="0" nodeType="afterEffect">
                                  <p:stCondLst>
                                    <p:cond delay="0"/>
                                  </p:stCondLst>
                                  <p:childTnLst>
                                    <p:set>
                                      <p:cBhvr>
                                        <p:cTn id="27" dur="1" fill="hold">
                                          <p:stCondLst>
                                            <p:cond delay="0"/>
                                          </p:stCondLst>
                                        </p:cTn>
                                        <p:tgtEl>
                                          <p:spTgt spid="619536"/>
                                        </p:tgtEl>
                                        <p:attrNameLst>
                                          <p:attrName>style.visibility</p:attrName>
                                        </p:attrNameLst>
                                      </p:cBhvr>
                                      <p:to>
                                        <p:strVal val="hidden"/>
                                      </p:to>
                                    </p:set>
                                  </p:childTnLst>
                                </p:cTn>
                              </p:par>
                              <p:par>
                                <p:cTn id="28" presetID="1" presetClass="exit" presetSubtype="0" fill="hold" grpId="0" nodeType="withEffect">
                                  <p:stCondLst>
                                    <p:cond delay="0"/>
                                  </p:stCondLst>
                                  <p:childTnLst>
                                    <p:set>
                                      <p:cBhvr>
                                        <p:cTn id="29" dur="1" fill="hold">
                                          <p:stCondLst>
                                            <p:cond delay="0"/>
                                          </p:stCondLst>
                                        </p:cTn>
                                        <p:tgtEl>
                                          <p:spTgt spid="6195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526" grpId="0" animBg="1"/>
      <p:bldP spid="619527" grpId="0" animBg="1"/>
      <p:bldP spid="619528" grpId="0" animBg="1"/>
      <p:bldP spid="619536" grpId="0"/>
      <p:bldP spid="619537" grpId="0"/>
      <p:bldP spid="619538" grpId="0"/>
      <p:bldP spid="619543" grpId="0" animBg="1"/>
      <p:bldP spid="6195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ChangeArrowheads="1"/>
          </p:cNvSpPr>
          <p:nvPr/>
        </p:nvSpPr>
        <p:spPr bwMode="auto">
          <a:xfrm>
            <a:off x="5984875" y="5286353"/>
            <a:ext cx="1290638" cy="77787"/>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21571" name="Rectangle 3"/>
          <p:cNvSpPr>
            <a:spLocks noChangeArrowheads="1"/>
          </p:cNvSpPr>
          <p:nvPr/>
        </p:nvSpPr>
        <p:spPr bwMode="auto">
          <a:xfrm>
            <a:off x="5983288" y="5172053"/>
            <a:ext cx="1290637" cy="114300"/>
          </a:xfrm>
          <a:prstGeom prst="rect">
            <a:avLst/>
          </a:prstGeom>
          <a:solidFill>
            <a:srgbClr val="787878"/>
          </a:solidFill>
          <a:ln w="19050" algn="ctr">
            <a:noFill/>
            <a:miter lim="800000"/>
            <a:headEnd/>
            <a:tailEnd/>
          </a:ln>
          <a:effectLst/>
        </p:spPr>
        <p:txBody>
          <a:bodyPr anchor="ctr">
            <a:spAutoFit/>
          </a:bodyPr>
          <a:lstStyle/>
          <a:p>
            <a:endParaRPr lang="en-GB"/>
          </a:p>
        </p:txBody>
      </p:sp>
      <p:sp>
        <p:nvSpPr>
          <p:cNvPr id="621572" name="Rectangle 4"/>
          <p:cNvSpPr>
            <a:spLocks noChangeArrowheads="1"/>
          </p:cNvSpPr>
          <p:nvPr/>
        </p:nvSpPr>
        <p:spPr bwMode="auto">
          <a:xfrm>
            <a:off x="5986463" y="5054578"/>
            <a:ext cx="1290637" cy="309562"/>
          </a:xfrm>
          <a:prstGeom prst="rect">
            <a:avLst/>
          </a:prstGeom>
          <a:solidFill>
            <a:srgbClr val="8C8C8C"/>
          </a:solidFill>
          <a:ln w="19050" algn="ctr">
            <a:noFill/>
            <a:miter lim="800000"/>
            <a:headEnd/>
            <a:tailEnd/>
          </a:ln>
          <a:effectLst/>
        </p:spPr>
        <p:txBody>
          <a:bodyPr anchor="ctr">
            <a:spAutoFit/>
          </a:bodyPr>
          <a:lstStyle/>
          <a:p>
            <a:endParaRPr lang="en-GB"/>
          </a:p>
        </p:txBody>
      </p:sp>
      <p:sp>
        <p:nvSpPr>
          <p:cNvPr id="621573" name="Rectangle 5"/>
          <p:cNvSpPr>
            <a:spLocks noChangeArrowheads="1"/>
          </p:cNvSpPr>
          <p:nvPr/>
        </p:nvSpPr>
        <p:spPr bwMode="auto">
          <a:xfrm>
            <a:off x="5986463" y="4616428"/>
            <a:ext cx="1290637" cy="438150"/>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21574" name="Rectangle 6"/>
          <p:cNvSpPr>
            <a:spLocks noChangeArrowheads="1"/>
          </p:cNvSpPr>
          <p:nvPr/>
        </p:nvSpPr>
        <p:spPr bwMode="auto">
          <a:xfrm>
            <a:off x="5986463" y="3994128"/>
            <a:ext cx="1290637" cy="636587"/>
          </a:xfrm>
          <a:prstGeom prst="rect">
            <a:avLst/>
          </a:prstGeom>
          <a:solidFill>
            <a:srgbClr val="787878"/>
          </a:solidFill>
          <a:ln w="19050" algn="ctr">
            <a:noFill/>
            <a:miter lim="800000"/>
            <a:headEnd/>
            <a:tailEnd/>
          </a:ln>
          <a:effectLst/>
        </p:spPr>
        <p:txBody>
          <a:bodyPr anchor="ctr">
            <a:spAutoFit/>
          </a:bodyPr>
          <a:lstStyle/>
          <a:p>
            <a:endParaRPr lang="en-GB"/>
          </a:p>
        </p:txBody>
      </p:sp>
      <p:sp>
        <p:nvSpPr>
          <p:cNvPr id="621575" name="Rectangle 7"/>
          <p:cNvSpPr>
            <a:spLocks noChangeArrowheads="1"/>
          </p:cNvSpPr>
          <p:nvPr/>
        </p:nvSpPr>
        <p:spPr bwMode="auto">
          <a:xfrm>
            <a:off x="5986463" y="5364140"/>
            <a:ext cx="1290637" cy="531813"/>
          </a:xfrm>
          <a:prstGeom prst="rect">
            <a:avLst/>
          </a:prstGeom>
          <a:solidFill>
            <a:srgbClr val="3C3C3C"/>
          </a:solidFill>
          <a:ln w="19050" algn="ctr">
            <a:noFill/>
            <a:miter lim="800000"/>
            <a:headEnd/>
            <a:tailEnd/>
          </a:ln>
          <a:effectLst/>
        </p:spPr>
        <p:txBody>
          <a:bodyPr wrap="none" anchor="ctr">
            <a:spAutoFit/>
          </a:bodyPr>
          <a:lstStyle/>
          <a:p>
            <a:endParaRPr lang="en-GB"/>
          </a:p>
        </p:txBody>
      </p:sp>
      <p:sp>
        <p:nvSpPr>
          <p:cNvPr id="621576" name="Rectangle 8"/>
          <p:cNvSpPr>
            <a:spLocks noGrp="1" noChangeArrowheads="1"/>
          </p:cNvSpPr>
          <p:nvPr>
            <p:ph type="title"/>
          </p:nvPr>
        </p:nvSpPr>
        <p:spPr>
          <a:xfrm>
            <a:off x="381000" y="230188"/>
            <a:ext cx="8382000" cy="997196"/>
          </a:xfrm>
        </p:spPr>
        <p:txBody>
          <a:bodyPr/>
          <a:lstStyle/>
          <a:p>
            <a:r>
              <a:rPr lang="en-US" sz="3600" dirty="0"/>
              <a:t>Intel® Core™ Microarchitecture (Nehalem) Package C-State Support Example</a:t>
            </a:r>
          </a:p>
        </p:txBody>
      </p:sp>
      <p:sp>
        <p:nvSpPr>
          <p:cNvPr id="621578" name="Line 10"/>
          <p:cNvSpPr>
            <a:spLocks noChangeShapeType="1"/>
          </p:cNvSpPr>
          <p:nvPr/>
        </p:nvSpPr>
        <p:spPr bwMode="auto">
          <a:xfrm flipH="1" flipV="1">
            <a:off x="5994400" y="1231878"/>
            <a:ext cx="0" cy="4664075"/>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21579" name="Line 11"/>
          <p:cNvSpPr>
            <a:spLocks noChangeShapeType="1"/>
          </p:cNvSpPr>
          <p:nvPr/>
        </p:nvSpPr>
        <p:spPr bwMode="auto">
          <a:xfrm>
            <a:off x="5994400" y="5895953"/>
            <a:ext cx="1290638" cy="0"/>
          </a:xfrm>
          <a:prstGeom prst="line">
            <a:avLst/>
          </a:prstGeom>
          <a:noFill/>
          <a:ln w="57150">
            <a:solidFill>
              <a:schemeClr val="tx1">
                <a:alpha val="70000"/>
              </a:schemeClr>
            </a:solidFill>
            <a:round/>
            <a:headEnd/>
            <a:tailEnd/>
          </a:ln>
          <a:effectLst/>
        </p:spPr>
        <p:txBody>
          <a:bodyPr wrap="none" anchor="ctr">
            <a:spAutoFit/>
          </a:bodyPr>
          <a:lstStyle/>
          <a:p>
            <a:endParaRPr lang="en-GB"/>
          </a:p>
        </p:txBody>
      </p:sp>
      <p:sp>
        <p:nvSpPr>
          <p:cNvPr id="621580" name="Text Box 12"/>
          <p:cNvSpPr txBox="1">
            <a:spLocks noChangeArrowheads="1"/>
          </p:cNvSpPr>
          <p:nvPr/>
        </p:nvSpPr>
        <p:spPr bwMode="auto">
          <a:xfrm>
            <a:off x="5964238" y="1231878"/>
            <a:ext cx="2573337" cy="336550"/>
          </a:xfrm>
          <a:prstGeom prst="rect">
            <a:avLst/>
          </a:prstGeom>
          <a:noFill/>
          <a:ln w="19050" algn="ctr">
            <a:noFill/>
            <a:miter lim="800000"/>
            <a:headEnd/>
            <a:tailEnd/>
          </a:ln>
          <a:effectLst/>
        </p:spPr>
        <p:txBody>
          <a:bodyPr>
            <a:spAutoFit/>
          </a:bodyPr>
          <a:lstStyle/>
          <a:p>
            <a:pPr algn="l"/>
            <a:r>
              <a:rPr lang="en-US" b="0"/>
              <a:t>Active CPU Power</a:t>
            </a:r>
          </a:p>
        </p:txBody>
      </p:sp>
      <p:sp>
        <p:nvSpPr>
          <p:cNvPr id="621581" name="Text Box 13"/>
          <p:cNvSpPr txBox="1">
            <a:spLocks noChangeArrowheads="1"/>
          </p:cNvSpPr>
          <p:nvPr/>
        </p:nvSpPr>
        <p:spPr bwMode="auto">
          <a:xfrm>
            <a:off x="7298994" y="5391150"/>
            <a:ext cx="1328737" cy="646331"/>
          </a:xfrm>
          <a:prstGeom prst="rect">
            <a:avLst/>
          </a:prstGeom>
          <a:noFill/>
          <a:ln w="19050" algn="ctr">
            <a:noFill/>
            <a:miter lim="800000"/>
            <a:headEnd/>
            <a:tailEnd/>
          </a:ln>
          <a:effectLst/>
        </p:spPr>
        <p:txBody>
          <a:bodyPr>
            <a:spAutoFit/>
          </a:bodyPr>
          <a:lstStyle/>
          <a:p>
            <a:r>
              <a:rPr lang="en-US" b="0"/>
              <a:t>Uncore Leakage</a:t>
            </a:r>
          </a:p>
        </p:txBody>
      </p:sp>
      <p:sp>
        <p:nvSpPr>
          <p:cNvPr id="621582" name="Text Box 14"/>
          <p:cNvSpPr txBox="1">
            <a:spLocks noChangeArrowheads="1"/>
          </p:cNvSpPr>
          <p:nvPr/>
        </p:nvSpPr>
        <p:spPr bwMode="auto">
          <a:xfrm>
            <a:off x="7298994" y="4800600"/>
            <a:ext cx="1860550" cy="646331"/>
          </a:xfrm>
          <a:prstGeom prst="rect">
            <a:avLst/>
          </a:prstGeom>
          <a:noFill/>
          <a:ln w="19050" algn="ctr">
            <a:noFill/>
            <a:miter lim="800000"/>
            <a:headEnd/>
            <a:tailEnd/>
          </a:ln>
          <a:effectLst/>
        </p:spPr>
        <p:txBody>
          <a:bodyPr>
            <a:spAutoFit/>
          </a:bodyPr>
          <a:lstStyle/>
          <a:p>
            <a:r>
              <a:rPr lang="en-US" b="0"/>
              <a:t>Uncore Clock Distribution</a:t>
            </a:r>
          </a:p>
        </p:txBody>
      </p:sp>
      <p:sp>
        <p:nvSpPr>
          <p:cNvPr id="621583" name="Text Box 15"/>
          <p:cNvSpPr txBox="1">
            <a:spLocks noChangeArrowheads="1"/>
          </p:cNvSpPr>
          <p:nvPr/>
        </p:nvSpPr>
        <p:spPr bwMode="auto">
          <a:xfrm>
            <a:off x="7298994" y="4473575"/>
            <a:ext cx="1328737" cy="369332"/>
          </a:xfrm>
          <a:prstGeom prst="rect">
            <a:avLst/>
          </a:prstGeom>
          <a:noFill/>
          <a:ln w="19050" algn="ctr">
            <a:noFill/>
            <a:miter lim="800000"/>
            <a:headEnd/>
            <a:tailEnd/>
          </a:ln>
          <a:effectLst/>
        </p:spPr>
        <p:txBody>
          <a:bodyPr>
            <a:spAutoFit/>
          </a:bodyPr>
          <a:lstStyle/>
          <a:p>
            <a:r>
              <a:rPr lang="en-US" b="0"/>
              <a:t>I/O</a:t>
            </a:r>
          </a:p>
        </p:txBody>
      </p:sp>
      <p:sp>
        <p:nvSpPr>
          <p:cNvPr id="621584" name="Text Box 16"/>
          <p:cNvSpPr txBox="1">
            <a:spLocks noChangeArrowheads="1"/>
          </p:cNvSpPr>
          <p:nvPr/>
        </p:nvSpPr>
        <p:spPr bwMode="auto">
          <a:xfrm>
            <a:off x="7298994" y="3870325"/>
            <a:ext cx="1841500" cy="369332"/>
          </a:xfrm>
          <a:prstGeom prst="rect">
            <a:avLst/>
          </a:prstGeom>
          <a:noFill/>
          <a:ln w="19050" algn="ctr">
            <a:noFill/>
            <a:miter lim="800000"/>
            <a:headEnd/>
            <a:tailEnd/>
          </a:ln>
          <a:effectLst/>
        </p:spPr>
        <p:txBody>
          <a:bodyPr>
            <a:spAutoFit/>
          </a:bodyPr>
          <a:lstStyle/>
          <a:p>
            <a:r>
              <a:rPr lang="en-US" b="0"/>
              <a:t>Uncore Logic</a:t>
            </a:r>
          </a:p>
        </p:txBody>
      </p:sp>
      <p:sp>
        <p:nvSpPr>
          <p:cNvPr id="621585" name="Rectangle 17"/>
          <p:cNvSpPr>
            <a:spLocks noChangeArrowheads="1"/>
          </p:cNvSpPr>
          <p:nvPr/>
        </p:nvSpPr>
        <p:spPr bwMode="auto">
          <a:xfrm>
            <a:off x="5986463" y="3994128"/>
            <a:ext cx="1271587" cy="1901825"/>
          </a:xfrm>
          <a:prstGeom prst="rect">
            <a:avLst/>
          </a:prstGeom>
          <a:noFill/>
          <a:ln w="38100" algn="ctr">
            <a:solidFill>
              <a:schemeClr val="tx1">
                <a:alpha val="70000"/>
              </a:schemeClr>
            </a:solidFill>
            <a:miter lim="800000"/>
            <a:headEnd/>
            <a:tailEnd/>
          </a:ln>
          <a:effectLst/>
        </p:spPr>
        <p:txBody>
          <a:bodyPr anchor="ctr">
            <a:spAutoFit/>
          </a:bodyPr>
          <a:lstStyle/>
          <a:p>
            <a:endParaRPr lang="en-GB"/>
          </a:p>
        </p:txBody>
      </p:sp>
      <p:sp>
        <p:nvSpPr>
          <p:cNvPr id="621587" name="Rectangle 19"/>
          <p:cNvSpPr>
            <a:spLocks noGrp="1" noChangeArrowheads="1"/>
          </p:cNvSpPr>
          <p:nvPr>
            <p:ph type="body" idx="1"/>
          </p:nvPr>
        </p:nvSpPr>
        <p:spPr>
          <a:xfrm>
            <a:off x="441325" y="1358900"/>
            <a:ext cx="5421313" cy="4346575"/>
          </a:xfrm>
          <a:noFill/>
          <a:ln/>
        </p:spPr>
        <p:txBody>
          <a:bodyPr/>
          <a:lstStyle/>
          <a:p>
            <a:r>
              <a:rPr lang="en-US"/>
              <a:t>All cores in C6 state:</a:t>
            </a:r>
          </a:p>
          <a:p>
            <a:pPr lvl="1"/>
            <a:r>
              <a:rPr lang="en-US"/>
              <a:t>Core power to ~0</a:t>
            </a:r>
          </a:p>
          <a:p>
            <a:r>
              <a:rPr lang="en-US"/>
              <a:t>Package to C6 state:</a:t>
            </a:r>
          </a:p>
          <a:p>
            <a:pPr lvl="1"/>
            <a:r>
              <a:rPr lang="en-US"/>
              <a:t>Uncore logic stops toggling</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2000"/>
                                  </p:stCondLst>
                                  <p:childTnLst>
                                    <p:set>
                                      <p:cBhvr>
                                        <p:cTn id="6" dur="1" fill="hold">
                                          <p:stCondLst>
                                            <p:cond delay="0"/>
                                          </p:stCondLst>
                                        </p:cTn>
                                        <p:tgtEl>
                                          <p:spTgt spid="621585"/>
                                        </p:tgtEl>
                                        <p:attrNameLst>
                                          <p:attrName>style.visibility</p:attrName>
                                        </p:attrNameLst>
                                      </p:cBhvr>
                                      <p:to>
                                        <p:strVal val="hidden"/>
                                      </p:to>
                                    </p:set>
                                  </p:childTnLst>
                                </p:cTn>
                              </p:par>
                            </p:childTnLst>
                          </p:cTn>
                        </p:par>
                        <p:par>
                          <p:cTn id="7" fill="hold">
                            <p:stCondLst>
                              <p:cond delay="2000"/>
                            </p:stCondLst>
                            <p:childTnLst>
                              <p:par>
                                <p:cTn id="8" presetID="22" presetClass="exit" presetSubtype="1" fill="hold" grpId="0" nodeType="afterEffect">
                                  <p:stCondLst>
                                    <p:cond delay="0"/>
                                  </p:stCondLst>
                                  <p:childTnLst>
                                    <p:animEffect transition="out" filter="wipe(up)">
                                      <p:cBhvr>
                                        <p:cTn id="9" dur="2000"/>
                                        <p:tgtEl>
                                          <p:spTgt spid="621574"/>
                                        </p:tgtEl>
                                      </p:cBhvr>
                                    </p:animEffect>
                                    <p:set>
                                      <p:cBhvr>
                                        <p:cTn id="10" dur="1" fill="hold">
                                          <p:stCondLst>
                                            <p:cond delay="1999"/>
                                          </p:stCondLst>
                                        </p:cTn>
                                        <p:tgtEl>
                                          <p:spTgt spid="621574"/>
                                        </p:tgtEl>
                                        <p:attrNameLst>
                                          <p:attrName>style.visibility</p:attrName>
                                        </p:attrNameLst>
                                      </p:cBhvr>
                                      <p:to>
                                        <p:strVal val="hidden"/>
                                      </p:to>
                                    </p:set>
                                  </p:childTnLst>
                                </p:cTn>
                              </p:par>
                            </p:childTnLst>
                          </p:cTn>
                        </p:par>
                        <p:par>
                          <p:cTn id="11" fill="hold">
                            <p:stCondLst>
                              <p:cond delay="4000"/>
                            </p:stCondLst>
                            <p:childTnLst>
                              <p:par>
                                <p:cTn id="12" presetID="1" presetClass="exit" presetSubtype="0" fill="hold" grpId="0" nodeType="afterEffect">
                                  <p:stCondLst>
                                    <p:cond delay="0"/>
                                  </p:stCondLst>
                                  <p:childTnLst>
                                    <p:set>
                                      <p:cBhvr>
                                        <p:cTn id="13" dur="1" fill="hold">
                                          <p:stCondLst>
                                            <p:cond delay="0"/>
                                          </p:stCondLst>
                                        </p:cTn>
                                        <p:tgtEl>
                                          <p:spTgt spid="6215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1574" grpId="0" animBg="1"/>
      <p:bldP spid="621584" grpId="0"/>
      <p:bldP spid="62158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51" y="3738849"/>
            <a:ext cx="7921912" cy="1337595"/>
          </a:xfrm>
        </p:spPr>
        <p:txBody>
          <a:bodyPr/>
          <a:lstStyle/>
          <a:p>
            <a:r>
              <a:rPr sz="4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Windows 7: </a:t>
            </a:r>
            <a:br>
              <a:rPr sz="4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br>
            <a:r>
              <a:rPr sz="4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The Power Management Workout!</a:t>
            </a:r>
            <a:endParaRPr sz="4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3269336" y="5100485"/>
            <a:ext cx="5493664" cy="461665"/>
          </a:xfrm>
        </p:spPr>
        <p:txBody>
          <a:bodyPr/>
          <a:lstStyle/>
          <a:p>
            <a:r>
              <a:rPr lang="en-US" dirty="0" smtClean="0">
                <a:solidFill>
                  <a:schemeClr val="tx1"/>
                </a:solidFill>
              </a:rPr>
              <a:t>Andy Malone MVP, MCT</a:t>
            </a:r>
          </a:p>
          <a:p>
            <a:r>
              <a:rPr lang="en-US" dirty="0" smtClean="0">
                <a:solidFill>
                  <a:schemeClr val="tx1"/>
                </a:solidFill>
              </a:rPr>
              <a:t>CEO / Trainer / Consultant</a:t>
            </a:r>
          </a:p>
          <a:p>
            <a:r>
              <a:rPr lang="en-US" dirty="0" smtClean="0">
                <a:solidFill>
                  <a:schemeClr val="tx1"/>
                </a:solidFill>
              </a:rPr>
              <a:t>Quality Training (Scotland) Ltd &amp;</a:t>
            </a:r>
          </a:p>
          <a:p>
            <a:r>
              <a:rPr lang="en-US" dirty="0" smtClean="0"/>
              <a:t>Dive Deeper Technology Events EMEA</a:t>
            </a:r>
            <a:endParaRPr lang="en-US" dirty="0" smtClean="0">
              <a:solidFill>
                <a:schemeClr val="tx1"/>
              </a:solidFill>
            </a:endParaRPr>
          </a:p>
          <a:p>
            <a:r>
              <a:rPr lang="en-US" dirty="0" smtClean="0">
                <a:solidFill>
                  <a:schemeClr val="tx1"/>
                </a:solidFill>
              </a:rPr>
              <a:t>Session Code</a:t>
            </a:r>
            <a:r>
              <a:rPr lang="en-US" smtClean="0">
                <a:solidFill>
                  <a:schemeClr val="tx1"/>
                </a:solidFill>
              </a:rPr>
              <a:t>: CLI321</a:t>
            </a:r>
            <a:endParaRPr lang="en-US" dirty="0">
              <a:solidFill>
                <a:schemeClr val="tx1"/>
              </a:solidFill>
            </a:endParaRPr>
          </a:p>
        </p:txBody>
      </p:sp>
      <p:pic>
        <p:nvPicPr>
          <p:cNvPr id="4" name="Picture 6" descr="mvp_color_logo.jpg"/>
          <p:cNvPicPr>
            <a:picLocks noChangeAspect="1"/>
          </p:cNvPicPr>
          <p:nvPr/>
        </p:nvPicPr>
        <p:blipFill>
          <a:blip r:embed="rId3"/>
          <a:srcRect/>
          <a:stretch>
            <a:fillRect/>
          </a:stretch>
        </p:blipFill>
        <p:spPr bwMode="auto">
          <a:xfrm>
            <a:off x="7471827" y="5116745"/>
            <a:ext cx="639763" cy="866775"/>
          </a:xfrm>
          <a:prstGeom prst="rect">
            <a:avLst/>
          </a:prstGeom>
          <a:noFill/>
          <a:ln w="9525">
            <a:noFill/>
            <a:miter lim="800000"/>
            <a:headEnd/>
            <a:tailEnd/>
          </a:ln>
        </p:spPr>
      </p:pic>
      <p:pic>
        <p:nvPicPr>
          <p:cNvPr id="5" name="Picture 4" descr="adexplorer.jpg"/>
          <p:cNvPicPr>
            <a:picLocks noChangeAspect="1"/>
          </p:cNvPicPr>
          <p:nvPr/>
        </p:nvPicPr>
        <p:blipFill>
          <a:blip r:embed="rId4"/>
          <a:srcRect l="3056" t="18519"/>
          <a:stretch>
            <a:fillRect/>
          </a:stretch>
        </p:blipFill>
        <p:spPr>
          <a:xfrm>
            <a:off x="1714500" y="5321300"/>
            <a:ext cx="1037561" cy="13081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ChangeArrowheads="1"/>
          </p:cNvSpPr>
          <p:nvPr/>
        </p:nvSpPr>
        <p:spPr bwMode="auto">
          <a:xfrm>
            <a:off x="5986463" y="4870450"/>
            <a:ext cx="1290637" cy="114300"/>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23619" name="Rectangle 3"/>
          <p:cNvSpPr>
            <a:spLocks noChangeArrowheads="1"/>
          </p:cNvSpPr>
          <p:nvPr/>
        </p:nvSpPr>
        <p:spPr bwMode="auto">
          <a:xfrm>
            <a:off x="5984875" y="5214938"/>
            <a:ext cx="1290638" cy="77787"/>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23620" name="Rectangle 4"/>
          <p:cNvSpPr>
            <a:spLocks noChangeArrowheads="1"/>
          </p:cNvSpPr>
          <p:nvPr/>
        </p:nvSpPr>
        <p:spPr bwMode="auto">
          <a:xfrm>
            <a:off x="5983288" y="5100638"/>
            <a:ext cx="1290637" cy="114300"/>
          </a:xfrm>
          <a:prstGeom prst="rect">
            <a:avLst/>
          </a:prstGeom>
          <a:solidFill>
            <a:srgbClr val="787878"/>
          </a:solidFill>
          <a:ln w="19050" algn="ctr">
            <a:noFill/>
            <a:miter lim="800000"/>
            <a:headEnd/>
            <a:tailEnd/>
          </a:ln>
          <a:effectLst/>
        </p:spPr>
        <p:txBody>
          <a:bodyPr anchor="ctr">
            <a:spAutoFit/>
          </a:bodyPr>
          <a:lstStyle/>
          <a:p>
            <a:endParaRPr lang="en-GB"/>
          </a:p>
        </p:txBody>
      </p:sp>
      <p:sp>
        <p:nvSpPr>
          <p:cNvPr id="623621" name="Rectangle 5"/>
          <p:cNvSpPr>
            <a:spLocks noChangeArrowheads="1"/>
          </p:cNvSpPr>
          <p:nvPr/>
        </p:nvSpPr>
        <p:spPr bwMode="auto">
          <a:xfrm>
            <a:off x="5986463" y="4983163"/>
            <a:ext cx="1290637" cy="309562"/>
          </a:xfrm>
          <a:prstGeom prst="rect">
            <a:avLst/>
          </a:prstGeom>
          <a:solidFill>
            <a:srgbClr val="8C8C8C"/>
          </a:solidFill>
          <a:ln w="19050" algn="ctr">
            <a:noFill/>
            <a:miter lim="800000"/>
            <a:headEnd/>
            <a:tailEnd/>
          </a:ln>
          <a:effectLst/>
        </p:spPr>
        <p:txBody>
          <a:bodyPr anchor="ctr">
            <a:spAutoFit/>
          </a:bodyPr>
          <a:lstStyle/>
          <a:p>
            <a:endParaRPr lang="en-GB"/>
          </a:p>
        </p:txBody>
      </p:sp>
      <p:sp>
        <p:nvSpPr>
          <p:cNvPr id="623622" name="Rectangle 6"/>
          <p:cNvSpPr>
            <a:spLocks noChangeArrowheads="1"/>
          </p:cNvSpPr>
          <p:nvPr/>
        </p:nvSpPr>
        <p:spPr bwMode="auto">
          <a:xfrm>
            <a:off x="5986463" y="4545013"/>
            <a:ext cx="1290637" cy="438150"/>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23623" name="Rectangle 7"/>
          <p:cNvSpPr>
            <a:spLocks noChangeArrowheads="1"/>
          </p:cNvSpPr>
          <p:nvPr/>
        </p:nvSpPr>
        <p:spPr bwMode="auto">
          <a:xfrm>
            <a:off x="5986463" y="5292725"/>
            <a:ext cx="1290637" cy="531813"/>
          </a:xfrm>
          <a:prstGeom prst="rect">
            <a:avLst/>
          </a:prstGeom>
          <a:solidFill>
            <a:srgbClr val="3C3C3C"/>
          </a:solidFill>
          <a:ln w="19050" algn="ctr">
            <a:noFill/>
            <a:miter lim="800000"/>
            <a:headEnd/>
            <a:tailEnd/>
          </a:ln>
          <a:effectLst/>
        </p:spPr>
        <p:txBody>
          <a:bodyPr wrap="none" anchor="ctr">
            <a:spAutoFit/>
          </a:bodyPr>
          <a:lstStyle/>
          <a:p>
            <a:endParaRPr lang="en-GB"/>
          </a:p>
        </p:txBody>
      </p:sp>
      <p:sp>
        <p:nvSpPr>
          <p:cNvPr id="623624" name="Rectangle 8"/>
          <p:cNvSpPr>
            <a:spLocks noGrp="1" noChangeArrowheads="1"/>
          </p:cNvSpPr>
          <p:nvPr>
            <p:ph type="title"/>
          </p:nvPr>
        </p:nvSpPr>
        <p:spPr>
          <a:xfrm>
            <a:off x="381000" y="230188"/>
            <a:ext cx="8382000" cy="997196"/>
          </a:xfrm>
        </p:spPr>
        <p:txBody>
          <a:bodyPr/>
          <a:lstStyle/>
          <a:p>
            <a:r>
              <a:rPr lang="en-US" sz="3600" dirty="0"/>
              <a:t>Intel® Core™ Microarchitecture </a:t>
            </a:r>
            <a:r>
              <a:rPr lang="en-US" sz="3600" dirty="0" smtClean="0"/>
              <a:t>Package </a:t>
            </a:r>
            <a:r>
              <a:rPr lang="en-US" sz="3600" dirty="0"/>
              <a:t>C-State Support Example</a:t>
            </a:r>
          </a:p>
        </p:txBody>
      </p:sp>
      <p:sp>
        <p:nvSpPr>
          <p:cNvPr id="623626" name="Line 10"/>
          <p:cNvSpPr>
            <a:spLocks noChangeShapeType="1"/>
          </p:cNvSpPr>
          <p:nvPr/>
        </p:nvSpPr>
        <p:spPr bwMode="auto">
          <a:xfrm flipH="1" flipV="1">
            <a:off x="5994400" y="1160463"/>
            <a:ext cx="0" cy="4664075"/>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23627" name="Line 11"/>
          <p:cNvSpPr>
            <a:spLocks noChangeShapeType="1"/>
          </p:cNvSpPr>
          <p:nvPr/>
        </p:nvSpPr>
        <p:spPr bwMode="auto">
          <a:xfrm>
            <a:off x="5994400" y="5824538"/>
            <a:ext cx="1290638" cy="0"/>
          </a:xfrm>
          <a:prstGeom prst="line">
            <a:avLst/>
          </a:prstGeom>
          <a:noFill/>
          <a:ln w="57150">
            <a:solidFill>
              <a:schemeClr val="tx1">
                <a:alpha val="70000"/>
              </a:schemeClr>
            </a:solidFill>
            <a:round/>
            <a:headEnd/>
            <a:tailEnd/>
          </a:ln>
          <a:effectLst/>
        </p:spPr>
        <p:txBody>
          <a:bodyPr wrap="none" anchor="ctr">
            <a:spAutoFit/>
          </a:bodyPr>
          <a:lstStyle/>
          <a:p>
            <a:endParaRPr lang="en-GB"/>
          </a:p>
        </p:txBody>
      </p:sp>
      <p:sp>
        <p:nvSpPr>
          <p:cNvPr id="623628" name="Text Box 12"/>
          <p:cNvSpPr txBox="1">
            <a:spLocks noChangeArrowheads="1"/>
          </p:cNvSpPr>
          <p:nvPr/>
        </p:nvSpPr>
        <p:spPr bwMode="auto">
          <a:xfrm>
            <a:off x="6059774" y="1160463"/>
            <a:ext cx="2573337" cy="336550"/>
          </a:xfrm>
          <a:prstGeom prst="rect">
            <a:avLst/>
          </a:prstGeom>
          <a:noFill/>
          <a:ln w="19050" algn="ctr">
            <a:noFill/>
            <a:miter lim="800000"/>
            <a:headEnd/>
            <a:tailEnd/>
          </a:ln>
          <a:effectLst/>
        </p:spPr>
        <p:txBody>
          <a:bodyPr>
            <a:spAutoFit/>
          </a:bodyPr>
          <a:lstStyle/>
          <a:p>
            <a:pPr algn="l"/>
            <a:r>
              <a:rPr lang="en-US" b="0" dirty="0"/>
              <a:t>Active CPU Power</a:t>
            </a:r>
          </a:p>
        </p:txBody>
      </p:sp>
      <p:sp>
        <p:nvSpPr>
          <p:cNvPr id="623629" name="Text Box 13"/>
          <p:cNvSpPr txBox="1">
            <a:spLocks noChangeArrowheads="1"/>
          </p:cNvSpPr>
          <p:nvPr/>
        </p:nvSpPr>
        <p:spPr bwMode="auto">
          <a:xfrm>
            <a:off x="7258050" y="5292439"/>
            <a:ext cx="1328737" cy="581025"/>
          </a:xfrm>
          <a:prstGeom prst="rect">
            <a:avLst/>
          </a:prstGeom>
          <a:noFill/>
          <a:ln w="19050" algn="ctr">
            <a:noFill/>
            <a:miter lim="800000"/>
            <a:headEnd/>
            <a:tailEnd/>
          </a:ln>
          <a:effectLst/>
        </p:spPr>
        <p:txBody>
          <a:bodyPr>
            <a:spAutoFit/>
          </a:bodyPr>
          <a:lstStyle/>
          <a:p>
            <a:r>
              <a:rPr lang="en-US" b="0"/>
              <a:t>Uncore Leakage</a:t>
            </a:r>
          </a:p>
        </p:txBody>
      </p:sp>
      <p:sp>
        <p:nvSpPr>
          <p:cNvPr id="623630" name="Text Box 14"/>
          <p:cNvSpPr txBox="1">
            <a:spLocks noChangeArrowheads="1"/>
          </p:cNvSpPr>
          <p:nvPr/>
        </p:nvSpPr>
        <p:spPr bwMode="auto">
          <a:xfrm>
            <a:off x="7258050" y="4701889"/>
            <a:ext cx="1860550" cy="581025"/>
          </a:xfrm>
          <a:prstGeom prst="rect">
            <a:avLst/>
          </a:prstGeom>
          <a:noFill/>
          <a:ln w="19050" algn="ctr">
            <a:noFill/>
            <a:miter lim="800000"/>
            <a:headEnd/>
            <a:tailEnd/>
          </a:ln>
          <a:effectLst/>
        </p:spPr>
        <p:txBody>
          <a:bodyPr>
            <a:spAutoFit/>
          </a:bodyPr>
          <a:lstStyle/>
          <a:p>
            <a:r>
              <a:rPr lang="en-US" b="0"/>
              <a:t>Uncore Clock Distribution</a:t>
            </a:r>
          </a:p>
        </p:txBody>
      </p:sp>
      <p:sp>
        <p:nvSpPr>
          <p:cNvPr id="623631" name="Text Box 15"/>
          <p:cNvSpPr txBox="1">
            <a:spLocks noChangeArrowheads="1"/>
          </p:cNvSpPr>
          <p:nvPr/>
        </p:nvSpPr>
        <p:spPr bwMode="auto">
          <a:xfrm>
            <a:off x="7258050" y="4374864"/>
            <a:ext cx="1328737" cy="336550"/>
          </a:xfrm>
          <a:prstGeom prst="rect">
            <a:avLst/>
          </a:prstGeom>
          <a:noFill/>
          <a:ln w="19050" algn="ctr">
            <a:noFill/>
            <a:miter lim="800000"/>
            <a:headEnd/>
            <a:tailEnd/>
          </a:ln>
          <a:effectLst/>
        </p:spPr>
        <p:txBody>
          <a:bodyPr>
            <a:spAutoFit/>
          </a:bodyPr>
          <a:lstStyle/>
          <a:p>
            <a:r>
              <a:rPr lang="en-US" b="0"/>
              <a:t>I/O</a:t>
            </a:r>
          </a:p>
        </p:txBody>
      </p:sp>
      <p:sp>
        <p:nvSpPr>
          <p:cNvPr id="623633" name="Rectangle 17"/>
          <p:cNvSpPr>
            <a:spLocks noGrp="1" noChangeArrowheads="1"/>
          </p:cNvSpPr>
          <p:nvPr>
            <p:ph type="body" idx="1"/>
          </p:nvPr>
        </p:nvSpPr>
        <p:spPr>
          <a:xfrm>
            <a:off x="441325" y="1358900"/>
            <a:ext cx="5421313" cy="4346575"/>
          </a:xfrm>
          <a:noFill/>
          <a:ln/>
        </p:spPr>
        <p:txBody>
          <a:bodyPr/>
          <a:lstStyle/>
          <a:p>
            <a:r>
              <a:rPr lang="en-US"/>
              <a:t>All cores in C6 state:</a:t>
            </a:r>
          </a:p>
          <a:p>
            <a:pPr lvl="1"/>
            <a:r>
              <a:rPr lang="en-US"/>
              <a:t>Core power to ~0</a:t>
            </a:r>
          </a:p>
          <a:p>
            <a:r>
              <a:rPr lang="en-US"/>
              <a:t>Package to C6 state:</a:t>
            </a:r>
          </a:p>
          <a:p>
            <a:pPr lvl="1"/>
            <a:r>
              <a:rPr lang="en-US"/>
              <a:t>Uncore logic stops toggling</a:t>
            </a:r>
          </a:p>
          <a:p>
            <a:pPr lvl="1"/>
            <a:r>
              <a:rPr lang="en-US"/>
              <a:t>I/O to lower power state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1" fill="hold" grpId="0" nodeType="afterEffect">
                                  <p:stCondLst>
                                    <p:cond delay="1000"/>
                                  </p:stCondLst>
                                  <p:childTnLst>
                                    <p:animEffect transition="out" filter="wipe(up)">
                                      <p:cBhvr>
                                        <p:cTn id="6" dur="2000"/>
                                        <p:tgtEl>
                                          <p:spTgt spid="623622"/>
                                        </p:tgtEl>
                                      </p:cBhvr>
                                    </p:animEffect>
                                    <p:set>
                                      <p:cBhvr>
                                        <p:cTn id="7" dur="1" fill="hold">
                                          <p:stCondLst>
                                            <p:cond delay="1999"/>
                                          </p:stCondLst>
                                        </p:cTn>
                                        <p:tgtEl>
                                          <p:spTgt spid="6236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p:cNvSpPr>
            <a:spLocks noChangeArrowheads="1"/>
          </p:cNvSpPr>
          <p:nvPr/>
        </p:nvSpPr>
        <p:spPr bwMode="auto">
          <a:xfrm>
            <a:off x="5983288" y="5094288"/>
            <a:ext cx="1290637" cy="114300"/>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25667" name="Rectangle 3"/>
          <p:cNvSpPr>
            <a:spLocks noChangeArrowheads="1"/>
          </p:cNvSpPr>
          <p:nvPr/>
        </p:nvSpPr>
        <p:spPr bwMode="auto">
          <a:xfrm>
            <a:off x="5986463" y="4976813"/>
            <a:ext cx="1290637" cy="309562"/>
          </a:xfrm>
          <a:prstGeom prst="rect">
            <a:avLst/>
          </a:prstGeom>
          <a:solidFill>
            <a:srgbClr val="8C8C8C"/>
          </a:solidFill>
          <a:ln w="19050" algn="ctr">
            <a:noFill/>
            <a:miter lim="800000"/>
            <a:headEnd/>
            <a:tailEnd/>
          </a:ln>
          <a:effectLst/>
        </p:spPr>
        <p:txBody>
          <a:bodyPr anchor="ctr">
            <a:spAutoFit/>
          </a:bodyPr>
          <a:lstStyle/>
          <a:p>
            <a:endParaRPr lang="en-GB"/>
          </a:p>
        </p:txBody>
      </p:sp>
      <p:sp>
        <p:nvSpPr>
          <p:cNvPr id="625668" name="Rectangle 4"/>
          <p:cNvSpPr>
            <a:spLocks noChangeArrowheads="1"/>
          </p:cNvSpPr>
          <p:nvPr/>
        </p:nvSpPr>
        <p:spPr bwMode="auto">
          <a:xfrm>
            <a:off x="5984875" y="5208588"/>
            <a:ext cx="1290638" cy="77787"/>
          </a:xfrm>
          <a:prstGeom prst="rect">
            <a:avLst/>
          </a:prstGeom>
          <a:solidFill>
            <a:srgbClr val="8C8C8C"/>
          </a:solidFill>
          <a:ln w="19050" algn="ctr">
            <a:noFill/>
            <a:miter lim="800000"/>
            <a:headEnd/>
            <a:tailEnd/>
          </a:ln>
          <a:effectLst/>
        </p:spPr>
        <p:txBody>
          <a:bodyPr anchor="ctr">
            <a:spAutoFit/>
          </a:bodyPr>
          <a:lstStyle/>
          <a:p>
            <a:endParaRPr lang="en-GB"/>
          </a:p>
        </p:txBody>
      </p:sp>
      <p:sp>
        <p:nvSpPr>
          <p:cNvPr id="625669" name="Rectangle 5"/>
          <p:cNvSpPr>
            <a:spLocks noChangeArrowheads="1"/>
          </p:cNvSpPr>
          <p:nvPr/>
        </p:nvSpPr>
        <p:spPr bwMode="auto">
          <a:xfrm>
            <a:off x="5986463" y="5286375"/>
            <a:ext cx="1290637" cy="531813"/>
          </a:xfrm>
          <a:prstGeom prst="rect">
            <a:avLst/>
          </a:prstGeom>
          <a:solidFill>
            <a:srgbClr val="3C3C3C"/>
          </a:solidFill>
          <a:ln w="19050" algn="ctr">
            <a:noFill/>
            <a:miter lim="800000"/>
            <a:headEnd/>
            <a:tailEnd/>
          </a:ln>
          <a:effectLst/>
        </p:spPr>
        <p:txBody>
          <a:bodyPr wrap="none" anchor="ctr">
            <a:spAutoFit/>
          </a:bodyPr>
          <a:lstStyle/>
          <a:p>
            <a:endParaRPr lang="en-GB"/>
          </a:p>
        </p:txBody>
      </p:sp>
      <p:sp>
        <p:nvSpPr>
          <p:cNvPr id="625670" name="Rectangle 6"/>
          <p:cNvSpPr>
            <a:spLocks noGrp="1" noChangeArrowheads="1"/>
          </p:cNvSpPr>
          <p:nvPr>
            <p:ph type="title"/>
          </p:nvPr>
        </p:nvSpPr>
        <p:spPr>
          <a:xfrm>
            <a:off x="381000" y="230188"/>
            <a:ext cx="8382000" cy="997196"/>
          </a:xfrm>
        </p:spPr>
        <p:txBody>
          <a:bodyPr/>
          <a:lstStyle/>
          <a:p>
            <a:r>
              <a:rPr lang="en-US" sz="3600" dirty="0"/>
              <a:t>Intel® Core™ Microarchitecture </a:t>
            </a:r>
            <a:r>
              <a:rPr lang="en-US" sz="3600" dirty="0" smtClean="0"/>
              <a:t>Package </a:t>
            </a:r>
            <a:r>
              <a:rPr lang="en-US" sz="3600" dirty="0"/>
              <a:t>C-State Support Example</a:t>
            </a:r>
          </a:p>
        </p:txBody>
      </p:sp>
      <p:sp>
        <p:nvSpPr>
          <p:cNvPr id="625671" name="Rectangle 7"/>
          <p:cNvSpPr>
            <a:spLocks noGrp="1" noChangeArrowheads="1"/>
          </p:cNvSpPr>
          <p:nvPr>
            <p:ph type="body" idx="1"/>
          </p:nvPr>
        </p:nvSpPr>
        <p:spPr>
          <a:xfrm>
            <a:off x="441325" y="1358900"/>
            <a:ext cx="5421313" cy="4346575"/>
          </a:xfrm>
        </p:spPr>
        <p:txBody>
          <a:bodyPr/>
          <a:lstStyle/>
          <a:p>
            <a:r>
              <a:rPr lang="en-US"/>
              <a:t>All cores in C6 state:</a:t>
            </a:r>
          </a:p>
          <a:p>
            <a:pPr lvl="1"/>
            <a:r>
              <a:rPr lang="en-US"/>
              <a:t>Core power to ~0</a:t>
            </a:r>
          </a:p>
          <a:p>
            <a:r>
              <a:rPr lang="en-US"/>
              <a:t>Package to C6 state:</a:t>
            </a:r>
          </a:p>
          <a:p>
            <a:pPr lvl="1"/>
            <a:r>
              <a:rPr lang="en-US"/>
              <a:t>Uncore logic stops toggling</a:t>
            </a:r>
          </a:p>
          <a:p>
            <a:pPr lvl="1"/>
            <a:r>
              <a:rPr lang="en-US"/>
              <a:t>I/O to lower power state</a:t>
            </a:r>
          </a:p>
          <a:p>
            <a:pPr lvl="1"/>
            <a:r>
              <a:rPr lang="en-US"/>
              <a:t>Uncore clock grids stopped</a:t>
            </a:r>
          </a:p>
        </p:txBody>
      </p:sp>
      <p:sp>
        <p:nvSpPr>
          <p:cNvPr id="625673" name="Line 9"/>
          <p:cNvSpPr>
            <a:spLocks noChangeShapeType="1"/>
          </p:cNvSpPr>
          <p:nvPr/>
        </p:nvSpPr>
        <p:spPr bwMode="auto">
          <a:xfrm flipH="1" flipV="1">
            <a:off x="5994400" y="1154113"/>
            <a:ext cx="0" cy="4664075"/>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25674" name="Line 10"/>
          <p:cNvSpPr>
            <a:spLocks noChangeShapeType="1"/>
          </p:cNvSpPr>
          <p:nvPr/>
        </p:nvSpPr>
        <p:spPr bwMode="auto">
          <a:xfrm>
            <a:off x="5994400" y="5818188"/>
            <a:ext cx="1290638" cy="0"/>
          </a:xfrm>
          <a:prstGeom prst="line">
            <a:avLst/>
          </a:prstGeom>
          <a:noFill/>
          <a:ln w="57150">
            <a:solidFill>
              <a:schemeClr val="tx1">
                <a:alpha val="70000"/>
              </a:schemeClr>
            </a:solidFill>
            <a:round/>
            <a:headEnd/>
            <a:tailEnd/>
          </a:ln>
          <a:effectLst/>
        </p:spPr>
        <p:txBody>
          <a:bodyPr wrap="none" anchor="ctr">
            <a:spAutoFit/>
          </a:bodyPr>
          <a:lstStyle/>
          <a:p>
            <a:endParaRPr lang="en-GB"/>
          </a:p>
        </p:txBody>
      </p:sp>
      <p:sp>
        <p:nvSpPr>
          <p:cNvPr id="625675" name="Text Box 11"/>
          <p:cNvSpPr txBox="1">
            <a:spLocks noChangeArrowheads="1"/>
          </p:cNvSpPr>
          <p:nvPr/>
        </p:nvSpPr>
        <p:spPr bwMode="auto">
          <a:xfrm>
            <a:off x="6046126" y="1154113"/>
            <a:ext cx="2573337" cy="336550"/>
          </a:xfrm>
          <a:prstGeom prst="rect">
            <a:avLst/>
          </a:prstGeom>
          <a:noFill/>
          <a:ln w="19050" algn="ctr">
            <a:noFill/>
            <a:miter lim="800000"/>
            <a:headEnd/>
            <a:tailEnd/>
          </a:ln>
          <a:effectLst/>
        </p:spPr>
        <p:txBody>
          <a:bodyPr>
            <a:spAutoFit/>
          </a:bodyPr>
          <a:lstStyle/>
          <a:p>
            <a:pPr algn="l"/>
            <a:r>
              <a:rPr lang="en-US" b="0" dirty="0"/>
              <a:t>Active CPU Power</a:t>
            </a:r>
          </a:p>
        </p:txBody>
      </p:sp>
      <p:sp>
        <p:nvSpPr>
          <p:cNvPr id="625676" name="Text Box 12"/>
          <p:cNvSpPr txBox="1">
            <a:spLocks noChangeArrowheads="1"/>
          </p:cNvSpPr>
          <p:nvPr/>
        </p:nvSpPr>
        <p:spPr bwMode="auto">
          <a:xfrm>
            <a:off x="7258050" y="5381625"/>
            <a:ext cx="1328737" cy="581025"/>
          </a:xfrm>
          <a:prstGeom prst="rect">
            <a:avLst/>
          </a:prstGeom>
          <a:noFill/>
          <a:ln w="19050" algn="ctr">
            <a:noFill/>
            <a:miter lim="800000"/>
            <a:headEnd/>
            <a:tailEnd/>
          </a:ln>
          <a:effectLst/>
        </p:spPr>
        <p:txBody>
          <a:bodyPr>
            <a:spAutoFit/>
          </a:bodyPr>
          <a:lstStyle/>
          <a:p>
            <a:r>
              <a:rPr lang="en-US" b="0"/>
              <a:t>Uncore Leakage</a:t>
            </a:r>
          </a:p>
        </p:txBody>
      </p:sp>
      <p:sp>
        <p:nvSpPr>
          <p:cNvPr id="625677" name="Text Box 13"/>
          <p:cNvSpPr txBox="1">
            <a:spLocks noChangeArrowheads="1"/>
          </p:cNvSpPr>
          <p:nvPr/>
        </p:nvSpPr>
        <p:spPr bwMode="auto">
          <a:xfrm>
            <a:off x="7258050" y="4791075"/>
            <a:ext cx="1860550" cy="581025"/>
          </a:xfrm>
          <a:prstGeom prst="rect">
            <a:avLst/>
          </a:prstGeom>
          <a:noFill/>
          <a:ln w="19050" algn="ctr">
            <a:noFill/>
            <a:miter lim="800000"/>
            <a:headEnd/>
            <a:tailEnd/>
          </a:ln>
          <a:effectLst/>
        </p:spPr>
        <p:txBody>
          <a:bodyPr>
            <a:spAutoFit/>
          </a:bodyPr>
          <a:lstStyle/>
          <a:p>
            <a:r>
              <a:rPr lang="en-US" b="0"/>
              <a:t>Uncore Clock Distribution</a:t>
            </a:r>
          </a:p>
        </p:txBody>
      </p:sp>
      <p:sp>
        <p:nvSpPr>
          <p:cNvPr id="625678" name="Text Box 14"/>
          <p:cNvSpPr txBox="1">
            <a:spLocks noChangeArrowheads="1"/>
          </p:cNvSpPr>
          <p:nvPr/>
        </p:nvSpPr>
        <p:spPr bwMode="auto">
          <a:xfrm>
            <a:off x="7258050" y="4464050"/>
            <a:ext cx="1328737" cy="336550"/>
          </a:xfrm>
          <a:prstGeom prst="rect">
            <a:avLst/>
          </a:prstGeom>
          <a:noFill/>
          <a:ln w="19050" algn="ctr">
            <a:noFill/>
            <a:miter lim="800000"/>
            <a:headEnd/>
            <a:tailEnd/>
          </a:ln>
          <a:effectLst/>
        </p:spPr>
        <p:txBody>
          <a:bodyPr>
            <a:spAutoFit/>
          </a:bodyPr>
          <a:lstStyle/>
          <a:p>
            <a:r>
              <a:rPr lang="en-US" b="0"/>
              <a:t>I/O</a:t>
            </a:r>
          </a:p>
        </p:txBody>
      </p:sp>
      <p:sp>
        <p:nvSpPr>
          <p:cNvPr id="625679" name="Rectangle 15"/>
          <p:cNvSpPr>
            <a:spLocks noChangeArrowheads="1"/>
          </p:cNvSpPr>
          <p:nvPr/>
        </p:nvSpPr>
        <p:spPr bwMode="auto">
          <a:xfrm>
            <a:off x="5986463" y="4864100"/>
            <a:ext cx="1290637" cy="114300"/>
          </a:xfrm>
          <a:prstGeom prst="rect">
            <a:avLst/>
          </a:prstGeom>
          <a:solidFill>
            <a:srgbClr val="282828"/>
          </a:solidFill>
          <a:ln w="19050" algn="ctr">
            <a:noFill/>
            <a:miter lim="800000"/>
            <a:headEnd/>
            <a:tailEnd/>
          </a:ln>
          <a:effectLst/>
        </p:spPr>
        <p:txBody>
          <a:bodyPr anchor="ctr">
            <a:spAutoFit/>
          </a:bodyPr>
          <a:lstStyle/>
          <a:p>
            <a:endParaRPr lang="en-GB"/>
          </a:p>
        </p:txBody>
      </p:sp>
      <p:sp>
        <p:nvSpPr>
          <p:cNvPr id="625672" name="AutoShape 8"/>
          <p:cNvSpPr>
            <a:spLocks noChangeArrowheads="1"/>
          </p:cNvSpPr>
          <p:nvPr/>
        </p:nvSpPr>
        <p:spPr bwMode="auto">
          <a:xfrm>
            <a:off x="319088" y="5699125"/>
            <a:ext cx="6680200" cy="747713"/>
          </a:xfrm>
          <a:prstGeom prst="roundRect">
            <a:avLst>
              <a:gd name="adj" fmla="val 16667"/>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r>
              <a:rPr lang="en-US" sz="2400" i="1" dirty="0"/>
              <a:t>Substantial reduction in</a:t>
            </a:r>
            <a:br>
              <a:rPr lang="en-US" sz="2400" i="1" dirty="0"/>
            </a:br>
            <a:r>
              <a:rPr lang="en-US" sz="2400" i="1" dirty="0"/>
              <a:t>idle CPU power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25671">
                                            <p:txEl>
                                              <p:pRg st="5" end="5"/>
                                            </p:txEl>
                                          </p:spTgt>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grpId="0" nodeType="afterEffect">
                                  <p:stCondLst>
                                    <p:cond delay="0"/>
                                  </p:stCondLst>
                                  <p:childTnLst>
                                    <p:set>
                                      <p:cBhvr>
                                        <p:cTn id="9" dur="1" fill="hold">
                                          <p:stCondLst>
                                            <p:cond delay="0"/>
                                          </p:stCondLst>
                                        </p:cTn>
                                        <p:tgtEl>
                                          <p:spTgt spid="625679"/>
                                        </p:tgtEl>
                                        <p:attrNameLst>
                                          <p:attrName>style.visibility</p:attrName>
                                        </p:attrNameLst>
                                      </p:cBhvr>
                                      <p:to>
                                        <p:strVal val="hidden"/>
                                      </p:to>
                                    </p:set>
                                  </p:childTnLst>
                                </p:cTn>
                              </p:par>
                            </p:childTnLst>
                          </p:cTn>
                        </p:par>
                        <p:par>
                          <p:cTn id="10" fill="hold">
                            <p:stCondLst>
                              <p:cond delay="0"/>
                            </p:stCondLst>
                            <p:childTnLst>
                              <p:par>
                                <p:cTn id="11" presetID="22" presetClass="exit" presetSubtype="1" fill="hold" grpId="0" nodeType="afterEffect">
                                  <p:stCondLst>
                                    <p:cond delay="1000"/>
                                  </p:stCondLst>
                                  <p:childTnLst>
                                    <p:animEffect transition="out" filter="wipe(up)">
                                      <p:cBhvr>
                                        <p:cTn id="12" dur="2000"/>
                                        <p:tgtEl>
                                          <p:spTgt spid="625667"/>
                                        </p:tgtEl>
                                      </p:cBhvr>
                                    </p:animEffect>
                                    <p:set>
                                      <p:cBhvr>
                                        <p:cTn id="13" dur="1" fill="hold">
                                          <p:stCondLst>
                                            <p:cond delay="1999"/>
                                          </p:stCondLst>
                                        </p:cTn>
                                        <p:tgtEl>
                                          <p:spTgt spid="625667"/>
                                        </p:tgtEl>
                                        <p:attrNameLst>
                                          <p:attrName>style.visibility</p:attrName>
                                        </p:attrNameLst>
                                      </p:cBhvr>
                                      <p:to>
                                        <p:strVal val="hidden"/>
                                      </p:to>
                                    </p:set>
                                  </p:childTnLst>
                                </p:cTn>
                              </p:par>
                            </p:childTnLst>
                          </p:cTn>
                        </p:par>
                        <p:par>
                          <p:cTn id="14" fill="hold">
                            <p:stCondLst>
                              <p:cond delay="3000"/>
                            </p:stCondLst>
                            <p:childTnLst>
                              <p:par>
                                <p:cTn id="15" presetID="1" presetClass="entr" presetSubtype="0" fill="hold" grpId="0" nodeType="afterEffect">
                                  <p:stCondLst>
                                    <p:cond delay="1000"/>
                                  </p:stCondLst>
                                  <p:childTnLst>
                                    <p:set>
                                      <p:cBhvr>
                                        <p:cTn id="16" dur="1" fill="hold">
                                          <p:stCondLst>
                                            <p:cond delay="0"/>
                                          </p:stCondLst>
                                        </p:cTn>
                                        <p:tgtEl>
                                          <p:spTgt spid="6256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67" grpId="0" animBg="1"/>
      <p:bldP spid="625679" grpId="0" animBg="1"/>
      <p:bldP spid="6256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p:cNvSpPr>
            <a:spLocks noGrp="1" noChangeArrowheads="1"/>
          </p:cNvSpPr>
          <p:nvPr>
            <p:ph type="title"/>
          </p:nvPr>
        </p:nvSpPr>
        <p:spPr>
          <a:xfrm>
            <a:off x="381000" y="230188"/>
            <a:ext cx="8382000" cy="553998"/>
          </a:xfrm>
        </p:spPr>
        <p:txBody>
          <a:bodyPr/>
          <a:lstStyle/>
          <a:p>
            <a:r>
              <a:rPr lang="en-US" sz="4000" dirty="0"/>
              <a:t>C6 on Intel® Core™ </a:t>
            </a:r>
            <a:r>
              <a:rPr lang="en-US" sz="4000" dirty="0" smtClean="0"/>
              <a:t>Microarchitecture</a:t>
            </a:r>
            <a:endParaRPr lang="en-US" sz="4000"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title"/>
          </p:nvPr>
        </p:nvSpPr>
        <p:spPr>
          <a:xfrm>
            <a:off x="381000" y="230188"/>
            <a:ext cx="8382000" cy="1107996"/>
          </a:xfrm>
        </p:spPr>
        <p:txBody>
          <a:bodyPr/>
          <a:lstStyle/>
          <a:p>
            <a:r>
              <a:rPr lang="en-US" sz="4000" dirty="0"/>
              <a:t>C6 on Intel® Core™ Microarchitecture (Nehalem)</a:t>
            </a:r>
          </a:p>
        </p:txBody>
      </p:sp>
      <p:grpSp>
        <p:nvGrpSpPr>
          <p:cNvPr id="2" name="Group 3"/>
          <p:cNvGrpSpPr>
            <a:grpSpLocks/>
          </p:cNvGrpSpPr>
          <p:nvPr/>
        </p:nvGrpSpPr>
        <p:grpSpPr bwMode="auto">
          <a:xfrm>
            <a:off x="323850" y="1258888"/>
            <a:ext cx="8820150" cy="4813300"/>
            <a:chOff x="203" y="535"/>
            <a:chExt cx="5556" cy="3032"/>
          </a:xfrm>
        </p:grpSpPr>
        <p:sp>
          <p:nvSpPr>
            <p:cNvPr id="611332" name="Line 4"/>
            <p:cNvSpPr>
              <a:spLocks noChangeShapeType="1"/>
            </p:cNvSpPr>
            <p:nvPr/>
          </p:nvSpPr>
          <p:spPr bwMode="auto">
            <a:xfrm>
              <a:off x="729" y="2588"/>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1333" name="Line 5"/>
            <p:cNvSpPr>
              <a:spLocks noChangeShapeType="1"/>
            </p:cNvSpPr>
            <p:nvPr/>
          </p:nvSpPr>
          <p:spPr bwMode="auto">
            <a:xfrm>
              <a:off x="729" y="2017"/>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1334" name="Line 6"/>
            <p:cNvSpPr>
              <a:spLocks noChangeShapeType="1"/>
            </p:cNvSpPr>
            <p:nvPr/>
          </p:nvSpPr>
          <p:spPr bwMode="auto">
            <a:xfrm>
              <a:off x="729" y="1443"/>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grpSp>
          <p:nvGrpSpPr>
            <p:cNvPr id="3" name="Group 7"/>
            <p:cNvGrpSpPr>
              <a:grpSpLocks/>
            </p:cNvGrpSpPr>
            <p:nvPr/>
          </p:nvGrpSpPr>
          <p:grpSpPr bwMode="auto">
            <a:xfrm>
              <a:off x="203" y="535"/>
              <a:ext cx="5556" cy="3032"/>
              <a:chOff x="203" y="535"/>
              <a:chExt cx="5556" cy="3032"/>
            </a:xfrm>
          </p:grpSpPr>
          <p:sp>
            <p:nvSpPr>
              <p:cNvPr id="611336" name="Line 8"/>
              <p:cNvSpPr>
                <a:spLocks noChangeShapeType="1"/>
              </p:cNvSpPr>
              <p:nvPr/>
            </p:nvSpPr>
            <p:spPr bwMode="auto">
              <a:xfrm flipV="1">
                <a:off x="729" y="730"/>
                <a:ext cx="0" cy="2434"/>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1337" name="Line 9"/>
              <p:cNvSpPr>
                <a:spLocks noChangeShapeType="1"/>
              </p:cNvSpPr>
              <p:nvPr/>
            </p:nvSpPr>
            <p:spPr bwMode="auto">
              <a:xfrm>
                <a:off x="729" y="3167"/>
                <a:ext cx="4541" cy="0"/>
              </a:xfrm>
              <a:prstGeom prst="line">
                <a:avLst/>
              </a:prstGeom>
              <a:noFill/>
              <a:ln w="57150">
                <a:solidFill>
                  <a:schemeClr val="tx1">
                    <a:alpha val="70000"/>
                  </a:schemeClr>
                </a:solidFill>
                <a:round/>
                <a:headEnd/>
                <a:tailEnd type="triangle" w="med" len="med"/>
              </a:ln>
              <a:effectLst/>
            </p:spPr>
            <p:txBody>
              <a:bodyPr wrap="none" anchor="ctr">
                <a:spAutoFit/>
              </a:bodyPr>
              <a:lstStyle/>
              <a:p>
                <a:endParaRPr lang="en-GB"/>
              </a:p>
            </p:txBody>
          </p:sp>
          <p:sp>
            <p:nvSpPr>
              <p:cNvPr id="611338" name="Text Box 10"/>
              <p:cNvSpPr txBox="1">
                <a:spLocks noChangeArrowheads="1"/>
              </p:cNvSpPr>
              <p:nvPr/>
            </p:nvSpPr>
            <p:spPr bwMode="auto">
              <a:xfrm>
                <a:off x="5041" y="2771"/>
                <a:ext cx="718" cy="212"/>
              </a:xfrm>
              <a:prstGeom prst="rect">
                <a:avLst/>
              </a:prstGeom>
              <a:noFill/>
              <a:ln w="19050" algn="ctr">
                <a:noFill/>
                <a:miter lim="800000"/>
                <a:headEnd/>
                <a:tailEnd/>
              </a:ln>
              <a:effectLst/>
            </p:spPr>
            <p:txBody>
              <a:bodyPr>
                <a:spAutoFit/>
              </a:bodyPr>
              <a:lstStyle/>
              <a:p>
                <a:pPr algn="l"/>
                <a:r>
                  <a:rPr lang="en-US" b="0"/>
                  <a:t>Core 0</a:t>
                </a:r>
              </a:p>
            </p:txBody>
          </p:sp>
          <p:sp>
            <p:nvSpPr>
              <p:cNvPr id="611339" name="Text Box 11"/>
              <p:cNvSpPr txBox="1">
                <a:spLocks noChangeArrowheads="1"/>
              </p:cNvSpPr>
              <p:nvPr/>
            </p:nvSpPr>
            <p:spPr bwMode="auto">
              <a:xfrm>
                <a:off x="5041" y="2197"/>
                <a:ext cx="718" cy="212"/>
              </a:xfrm>
              <a:prstGeom prst="rect">
                <a:avLst/>
              </a:prstGeom>
              <a:noFill/>
              <a:ln w="19050" algn="ctr">
                <a:noFill/>
                <a:miter lim="800000"/>
                <a:headEnd/>
                <a:tailEnd/>
              </a:ln>
              <a:effectLst/>
            </p:spPr>
            <p:txBody>
              <a:bodyPr>
                <a:spAutoFit/>
              </a:bodyPr>
              <a:lstStyle/>
              <a:p>
                <a:pPr algn="l"/>
                <a:r>
                  <a:rPr lang="en-US" b="0"/>
                  <a:t>Core 1</a:t>
                </a:r>
              </a:p>
            </p:txBody>
          </p:sp>
          <p:sp>
            <p:nvSpPr>
              <p:cNvPr id="611340" name="Text Box 12"/>
              <p:cNvSpPr txBox="1">
                <a:spLocks noChangeArrowheads="1"/>
              </p:cNvSpPr>
              <p:nvPr/>
            </p:nvSpPr>
            <p:spPr bwMode="auto">
              <a:xfrm>
                <a:off x="5041" y="1624"/>
                <a:ext cx="718" cy="212"/>
              </a:xfrm>
              <a:prstGeom prst="rect">
                <a:avLst/>
              </a:prstGeom>
              <a:noFill/>
              <a:ln w="19050" algn="ctr">
                <a:noFill/>
                <a:miter lim="800000"/>
                <a:headEnd/>
                <a:tailEnd/>
              </a:ln>
              <a:effectLst/>
            </p:spPr>
            <p:txBody>
              <a:bodyPr>
                <a:spAutoFit/>
              </a:bodyPr>
              <a:lstStyle/>
              <a:p>
                <a:pPr algn="l"/>
                <a:r>
                  <a:rPr lang="en-US" b="0"/>
                  <a:t>Core 2</a:t>
                </a:r>
              </a:p>
            </p:txBody>
          </p:sp>
          <p:sp>
            <p:nvSpPr>
              <p:cNvPr id="611341" name="Text Box 13"/>
              <p:cNvSpPr txBox="1">
                <a:spLocks noChangeArrowheads="1"/>
              </p:cNvSpPr>
              <p:nvPr/>
            </p:nvSpPr>
            <p:spPr bwMode="auto">
              <a:xfrm>
                <a:off x="5041" y="1050"/>
                <a:ext cx="718" cy="212"/>
              </a:xfrm>
              <a:prstGeom prst="rect">
                <a:avLst/>
              </a:prstGeom>
              <a:noFill/>
              <a:ln w="19050" algn="ctr">
                <a:noFill/>
                <a:miter lim="800000"/>
                <a:headEnd/>
                <a:tailEnd/>
              </a:ln>
              <a:effectLst/>
            </p:spPr>
            <p:txBody>
              <a:bodyPr>
                <a:spAutoFit/>
              </a:bodyPr>
              <a:lstStyle/>
              <a:p>
                <a:pPr algn="l"/>
                <a:r>
                  <a:rPr lang="en-US" b="0"/>
                  <a:t>Core 3</a:t>
                </a:r>
              </a:p>
            </p:txBody>
          </p:sp>
          <p:sp>
            <p:nvSpPr>
              <p:cNvPr id="611342" name="Text Box 14"/>
              <p:cNvSpPr txBox="1">
                <a:spLocks noChangeArrowheads="1"/>
              </p:cNvSpPr>
              <p:nvPr/>
            </p:nvSpPr>
            <p:spPr bwMode="auto">
              <a:xfrm>
                <a:off x="203" y="535"/>
                <a:ext cx="1100" cy="212"/>
              </a:xfrm>
              <a:prstGeom prst="rect">
                <a:avLst/>
              </a:prstGeom>
              <a:noFill/>
              <a:ln w="19050" algn="ctr">
                <a:noFill/>
                <a:miter lim="800000"/>
                <a:headEnd/>
                <a:tailEnd/>
              </a:ln>
              <a:effectLst/>
            </p:spPr>
            <p:txBody>
              <a:bodyPr>
                <a:spAutoFit/>
              </a:bodyPr>
              <a:lstStyle/>
              <a:p>
                <a:r>
                  <a:rPr lang="en-US" b="0"/>
                  <a:t>Core Power</a:t>
                </a:r>
              </a:p>
            </p:txBody>
          </p:sp>
          <p:sp>
            <p:nvSpPr>
              <p:cNvPr id="611343" name="Text Box 15"/>
              <p:cNvSpPr txBox="1">
                <a:spLocks noChangeArrowheads="1"/>
              </p:cNvSpPr>
              <p:nvPr/>
            </p:nvSpPr>
            <p:spPr bwMode="auto">
              <a:xfrm>
                <a:off x="2450" y="3355"/>
                <a:ext cx="1100" cy="212"/>
              </a:xfrm>
              <a:prstGeom prst="rect">
                <a:avLst/>
              </a:prstGeom>
              <a:noFill/>
              <a:ln w="19050" algn="ctr">
                <a:noFill/>
                <a:miter lim="800000"/>
                <a:headEnd/>
                <a:tailEnd/>
              </a:ln>
              <a:effectLst/>
            </p:spPr>
            <p:txBody>
              <a:bodyPr>
                <a:spAutoFit/>
              </a:bodyPr>
              <a:lstStyle/>
              <a:p>
                <a:r>
                  <a:rPr lang="en-US" b="0"/>
                  <a:t>Time</a:t>
                </a:r>
              </a:p>
            </p:txBody>
          </p:sp>
          <p:sp>
            <p:nvSpPr>
              <p:cNvPr id="611344" name="Text Box 16"/>
              <p:cNvSpPr txBox="1">
                <a:spLocks noChangeArrowheads="1"/>
              </p:cNvSpPr>
              <p:nvPr/>
            </p:nvSpPr>
            <p:spPr bwMode="auto">
              <a:xfrm>
                <a:off x="490" y="3068"/>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1345" name="Text Box 17"/>
              <p:cNvSpPr txBox="1">
                <a:spLocks noChangeArrowheads="1"/>
              </p:cNvSpPr>
              <p:nvPr/>
            </p:nvSpPr>
            <p:spPr bwMode="auto">
              <a:xfrm>
                <a:off x="490" y="2495"/>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1346" name="Text Box 18"/>
              <p:cNvSpPr txBox="1">
                <a:spLocks noChangeArrowheads="1"/>
              </p:cNvSpPr>
              <p:nvPr/>
            </p:nvSpPr>
            <p:spPr bwMode="auto">
              <a:xfrm>
                <a:off x="490" y="1921"/>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1347" name="Text Box 19"/>
              <p:cNvSpPr txBox="1">
                <a:spLocks noChangeArrowheads="1"/>
              </p:cNvSpPr>
              <p:nvPr/>
            </p:nvSpPr>
            <p:spPr bwMode="auto">
              <a:xfrm>
                <a:off x="490" y="1347"/>
                <a:ext cx="239" cy="196"/>
              </a:xfrm>
              <a:prstGeom prst="rect">
                <a:avLst/>
              </a:prstGeom>
              <a:noFill/>
              <a:ln w="19050" algn="ctr">
                <a:noFill/>
                <a:miter lim="800000"/>
                <a:headEnd/>
                <a:tailEnd/>
              </a:ln>
              <a:effectLst/>
            </p:spPr>
            <p:txBody>
              <a:bodyPr>
                <a:spAutoFit/>
              </a:bodyPr>
              <a:lstStyle/>
              <a:p>
                <a:pPr algn="r"/>
                <a:r>
                  <a:rPr lang="en-US" sz="1800" b="0"/>
                  <a:t>0</a:t>
                </a:r>
              </a:p>
            </p:txBody>
          </p:sp>
        </p:grpSp>
      </p:grpSp>
      <p:grpSp>
        <p:nvGrpSpPr>
          <p:cNvPr id="4" name="Group 20"/>
          <p:cNvGrpSpPr>
            <a:grpSpLocks/>
          </p:cNvGrpSpPr>
          <p:nvPr/>
        </p:nvGrpSpPr>
        <p:grpSpPr bwMode="auto">
          <a:xfrm>
            <a:off x="1158875" y="1941513"/>
            <a:ext cx="606425" cy="2732087"/>
            <a:chOff x="729" y="965"/>
            <a:chExt cx="382" cy="1721"/>
          </a:xfrm>
        </p:grpSpPr>
        <p:sp>
          <p:nvSpPr>
            <p:cNvPr id="611349" name="Line 21"/>
            <p:cNvSpPr>
              <a:spLocks noChangeShapeType="1"/>
            </p:cNvSpPr>
            <p:nvPr/>
          </p:nvSpPr>
          <p:spPr bwMode="auto">
            <a:xfrm>
              <a:off x="729" y="1539"/>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1350" name="Line 22"/>
            <p:cNvSpPr>
              <a:spLocks noChangeShapeType="1"/>
            </p:cNvSpPr>
            <p:nvPr/>
          </p:nvSpPr>
          <p:spPr bwMode="auto">
            <a:xfrm>
              <a:off x="729" y="965"/>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1351" name="Line 23"/>
            <p:cNvSpPr>
              <a:spLocks noChangeShapeType="1"/>
            </p:cNvSpPr>
            <p:nvPr/>
          </p:nvSpPr>
          <p:spPr bwMode="auto">
            <a:xfrm>
              <a:off x="729" y="2112"/>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1352" name="Line 24"/>
            <p:cNvSpPr>
              <a:spLocks noChangeShapeType="1"/>
            </p:cNvSpPr>
            <p:nvPr/>
          </p:nvSpPr>
          <p:spPr bwMode="auto">
            <a:xfrm>
              <a:off x="729" y="2686"/>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
        <p:nvSpPr>
          <p:cNvPr id="611353" name="AutoShape 25"/>
          <p:cNvSpPr>
            <a:spLocks noChangeArrowheads="1"/>
          </p:cNvSpPr>
          <p:nvPr/>
        </p:nvSpPr>
        <p:spPr bwMode="auto">
          <a:xfrm>
            <a:off x="2297113" y="1638300"/>
            <a:ext cx="2049462" cy="1138238"/>
          </a:xfrm>
          <a:prstGeom prst="wedgeRoundRectCallout">
            <a:avLst>
              <a:gd name="adj1" fmla="val -99032"/>
              <a:gd name="adj2" fmla="val 50699"/>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latin typeface="Neo Sans Intel Medium" pitchFamily="34" charset="0"/>
                <a:cs typeface="Arial" pitchFamily="34" charset="0"/>
              </a:rPr>
              <a:t>Cores 0, 1, 2, and 3 running applications.</a:t>
            </a:r>
            <a:endParaRPr lang="en-US" sz="1800" b="0">
              <a:effectLst>
                <a:outerShdw blurRad="38100" dist="38100" dir="2700000" algn="tl">
                  <a:srgbClr val="FFFFFF"/>
                </a:outerShdw>
              </a:effectLst>
              <a:latin typeface="Neo Sans Intel Medium"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1353"/>
                                        </p:tgtEl>
                                        <p:attrNameLst>
                                          <p:attrName>style.visibility</p:attrName>
                                        </p:attrNameLst>
                                      </p:cBhvr>
                                      <p:to>
                                        <p:strVal val="visible"/>
                                      </p:to>
                                    </p:set>
                                  </p:childTnLst>
                                </p:cTn>
                              </p:par>
                            </p:childTnLst>
                          </p:cTn>
                        </p:par>
                        <p:par>
                          <p:cTn id="11" fill="hold">
                            <p:stCondLst>
                              <p:cond delay="0"/>
                            </p:stCondLst>
                            <p:childTnLst>
                              <p:par>
                                <p:cTn id="12" presetID="22" presetClass="entr" presetSubtype="8" fill="hold" nodeType="afterEffect">
                                  <p:stCondLst>
                                    <p:cond delay="100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135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ChangeArrowheads="1"/>
          </p:cNvSpPr>
          <p:nvPr>
            <p:ph type="title"/>
          </p:nvPr>
        </p:nvSpPr>
        <p:spPr>
          <a:xfrm>
            <a:off x="381000" y="230188"/>
            <a:ext cx="8382000" cy="1107996"/>
          </a:xfrm>
        </p:spPr>
        <p:txBody>
          <a:bodyPr/>
          <a:lstStyle/>
          <a:p>
            <a:r>
              <a:rPr lang="en-US" sz="4000" dirty="0"/>
              <a:t>C6 on Intel® Core™ Microarchitecture (Nehalem)</a:t>
            </a:r>
          </a:p>
        </p:txBody>
      </p:sp>
      <p:grpSp>
        <p:nvGrpSpPr>
          <p:cNvPr id="2" name="Group 3"/>
          <p:cNvGrpSpPr>
            <a:grpSpLocks/>
          </p:cNvGrpSpPr>
          <p:nvPr/>
        </p:nvGrpSpPr>
        <p:grpSpPr bwMode="auto">
          <a:xfrm>
            <a:off x="322263" y="1271588"/>
            <a:ext cx="8820150" cy="4813300"/>
            <a:chOff x="203" y="535"/>
            <a:chExt cx="5556" cy="3032"/>
          </a:xfrm>
        </p:grpSpPr>
        <p:sp>
          <p:nvSpPr>
            <p:cNvPr id="612356" name="Line 4"/>
            <p:cNvSpPr>
              <a:spLocks noChangeShapeType="1"/>
            </p:cNvSpPr>
            <p:nvPr/>
          </p:nvSpPr>
          <p:spPr bwMode="auto">
            <a:xfrm>
              <a:off x="729" y="2588"/>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2357" name="Line 5"/>
            <p:cNvSpPr>
              <a:spLocks noChangeShapeType="1"/>
            </p:cNvSpPr>
            <p:nvPr/>
          </p:nvSpPr>
          <p:spPr bwMode="auto">
            <a:xfrm>
              <a:off x="729" y="2017"/>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2358" name="Line 6"/>
            <p:cNvSpPr>
              <a:spLocks noChangeShapeType="1"/>
            </p:cNvSpPr>
            <p:nvPr/>
          </p:nvSpPr>
          <p:spPr bwMode="auto">
            <a:xfrm>
              <a:off x="729" y="1443"/>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grpSp>
          <p:nvGrpSpPr>
            <p:cNvPr id="3" name="Group 7"/>
            <p:cNvGrpSpPr>
              <a:grpSpLocks/>
            </p:cNvGrpSpPr>
            <p:nvPr/>
          </p:nvGrpSpPr>
          <p:grpSpPr bwMode="auto">
            <a:xfrm>
              <a:off x="203" y="535"/>
              <a:ext cx="5556" cy="3032"/>
              <a:chOff x="203" y="535"/>
              <a:chExt cx="5556" cy="3032"/>
            </a:xfrm>
          </p:grpSpPr>
          <p:sp>
            <p:nvSpPr>
              <p:cNvPr id="612360" name="Line 8"/>
              <p:cNvSpPr>
                <a:spLocks noChangeShapeType="1"/>
              </p:cNvSpPr>
              <p:nvPr/>
            </p:nvSpPr>
            <p:spPr bwMode="auto">
              <a:xfrm flipV="1">
                <a:off x="729" y="730"/>
                <a:ext cx="0" cy="2434"/>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2361" name="Line 9"/>
              <p:cNvSpPr>
                <a:spLocks noChangeShapeType="1"/>
              </p:cNvSpPr>
              <p:nvPr/>
            </p:nvSpPr>
            <p:spPr bwMode="auto">
              <a:xfrm>
                <a:off x="729" y="3167"/>
                <a:ext cx="4541" cy="0"/>
              </a:xfrm>
              <a:prstGeom prst="line">
                <a:avLst/>
              </a:prstGeom>
              <a:noFill/>
              <a:ln w="57150">
                <a:solidFill>
                  <a:schemeClr val="tx1">
                    <a:alpha val="70000"/>
                  </a:schemeClr>
                </a:solidFill>
                <a:round/>
                <a:headEnd/>
                <a:tailEnd type="triangle" w="med" len="med"/>
              </a:ln>
              <a:effectLst/>
            </p:spPr>
            <p:txBody>
              <a:bodyPr wrap="none" anchor="ctr">
                <a:spAutoFit/>
              </a:bodyPr>
              <a:lstStyle/>
              <a:p>
                <a:endParaRPr lang="en-GB"/>
              </a:p>
            </p:txBody>
          </p:sp>
          <p:sp>
            <p:nvSpPr>
              <p:cNvPr id="612362" name="Text Box 10"/>
              <p:cNvSpPr txBox="1">
                <a:spLocks noChangeArrowheads="1"/>
              </p:cNvSpPr>
              <p:nvPr/>
            </p:nvSpPr>
            <p:spPr bwMode="auto">
              <a:xfrm>
                <a:off x="5041" y="2771"/>
                <a:ext cx="718" cy="212"/>
              </a:xfrm>
              <a:prstGeom prst="rect">
                <a:avLst/>
              </a:prstGeom>
              <a:noFill/>
              <a:ln w="19050" algn="ctr">
                <a:noFill/>
                <a:miter lim="800000"/>
                <a:headEnd/>
                <a:tailEnd/>
              </a:ln>
              <a:effectLst/>
            </p:spPr>
            <p:txBody>
              <a:bodyPr>
                <a:spAutoFit/>
              </a:bodyPr>
              <a:lstStyle/>
              <a:p>
                <a:pPr algn="l"/>
                <a:r>
                  <a:rPr lang="en-US" b="0"/>
                  <a:t>Core 0</a:t>
                </a:r>
              </a:p>
            </p:txBody>
          </p:sp>
          <p:sp>
            <p:nvSpPr>
              <p:cNvPr id="612363" name="Text Box 11"/>
              <p:cNvSpPr txBox="1">
                <a:spLocks noChangeArrowheads="1"/>
              </p:cNvSpPr>
              <p:nvPr/>
            </p:nvSpPr>
            <p:spPr bwMode="auto">
              <a:xfrm>
                <a:off x="5041" y="2197"/>
                <a:ext cx="718" cy="212"/>
              </a:xfrm>
              <a:prstGeom prst="rect">
                <a:avLst/>
              </a:prstGeom>
              <a:noFill/>
              <a:ln w="19050" algn="ctr">
                <a:noFill/>
                <a:miter lim="800000"/>
                <a:headEnd/>
                <a:tailEnd/>
              </a:ln>
              <a:effectLst/>
            </p:spPr>
            <p:txBody>
              <a:bodyPr>
                <a:spAutoFit/>
              </a:bodyPr>
              <a:lstStyle/>
              <a:p>
                <a:pPr algn="l"/>
                <a:r>
                  <a:rPr lang="en-US" b="0"/>
                  <a:t>Core 1</a:t>
                </a:r>
              </a:p>
            </p:txBody>
          </p:sp>
          <p:sp>
            <p:nvSpPr>
              <p:cNvPr id="612364" name="Text Box 12"/>
              <p:cNvSpPr txBox="1">
                <a:spLocks noChangeArrowheads="1"/>
              </p:cNvSpPr>
              <p:nvPr/>
            </p:nvSpPr>
            <p:spPr bwMode="auto">
              <a:xfrm>
                <a:off x="5041" y="1624"/>
                <a:ext cx="718" cy="212"/>
              </a:xfrm>
              <a:prstGeom prst="rect">
                <a:avLst/>
              </a:prstGeom>
              <a:noFill/>
              <a:ln w="19050" algn="ctr">
                <a:noFill/>
                <a:miter lim="800000"/>
                <a:headEnd/>
                <a:tailEnd/>
              </a:ln>
              <a:effectLst/>
            </p:spPr>
            <p:txBody>
              <a:bodyPr>
                <a:spAutoFit/>
              </a:bodyPr>
              <a:lstStyle/>
              <a:p>
                <a:pPr algn="l"/>
                <a:r>
                  <a:rPr lang="en-US" b="0"/>
                  <a:t>Core 2</a:t>
                </a:r>
              </a:p>
            </p:txBody>
          </p:sp>
          <p:sp>
            <p:nvSpPr>
              <p:cNvPr id="612365" name="Text Box 13"/>
              <p:cNvSpPr txBox="1">
                <a:spLocks noChangeArrowheads="1"/>
              </p:cNvSpPr>
              <p:nvPr/>
            </p:nvSpPr>
            <p:spPr bwMode="auto">
              <a:xfrm>
                <a:off x="5041" y="1050"/>
                <a:ext cx="718" cy="212"/>
              </a:xfrm>
              <a:prstGeom prst="rect">
                <a:avLst/>
              </a:prstGeom>
              <a:noFill/>
              <a:ln w="19050" algn="ctr">
                <a:noFill/>
                <a:miter lim="800000"/>
                <a:headEnd/>
                <a:tailEnd/>
              </a:ln>
              <a:effectLst/>
            </p:spPr>
            <p:txBody>
              <a:bodyPr>
                <a:spAutoFit/>
              </a:bodyPr>
              <a:lstStyle/>
              <a:p>
                <a:pPr algn="l"/>
                <a:r>
                  <a:rPr lang="en-US" b="0"/>
                  <a:t>Core 3</a:t>
                </a:r>
              </a:p>
            </p:txBody>
          </p:sp>
          <p:sp>
            <p:nvSpPr>
              <p:cNvPr id="612366" name="Text Box 14"/>
              <p:cNvSpPr txBox="1">
                <a:spLocks noChangeArrowheads="1"/>
              </p:cNvSpPr>
              <p:nvPr/>
            </p:nvSpPr>
            <p:spPr bwMode="auto">
              <a:xfrm>
                <a:off x="203" y="535"/>
                <a:ext cx="1100" cy="212"/>
              </a:xfrm>
              <a:prstGeom prst="rect">
                <a:avLst/>
              </a:prstGeom>
              <a:noFill/>
              <a:ln w="19050" algn="ctr">
                <a:noFill/>
                <a:miter lim="800000"/>
                <a:headEnd/>
                <a:tailEnd/>
              </a:ln>
              <a:effectLst/>
            </p:spPr>
            <p:txBody>
              <a:bodyPr>
                <a:spAutoFit/>
              </a:bodyPr>
              <a:lstStyle/>
              <a:p>
                <a:r>
                  <a:rPr lang="en-US" b="0"/>
                  <a:t>Core Power</a:t>
                </a:r>
              </a:p>
            </p:txBody>
          </p:sp>
          <p:sp>
            <p:nvSpPr>
              <p:cNvPr id="612367" name="Text Box 15"/>
              <p:cNvSpPr txBox="1">
                <a:spLocks noChangeArrowheads="1"/>
              </p:cNvSpPr>
              <p:nvPr/>
            </p:nvSpPr>
            <p:spPr bwMode="auto">
              <a:xfrm>
                <a:off x="2450" y="3355"/>
                <a:ext cx="1100" cy="212"/>
              </a:xfrm>
              <a:prstGeom prst="rect">
                <a:avLst/>
              </a:prstGeom>
              <a:noFill/>
              <a:ln w="19050" algn="ctr">
                <a:noFill/>
                <a:miter lim="800000"/>
                <a:headEnd/>
                <a:tailEnd/>
              </a:ln>
              <a:effectLst/>
            </p:spPr>
            <p:txBody>
              <a:bodyPr>
                <a:spAutoFit/>
              </a:bodyPr>
              <a:lstStyle/>
              <a:p>
                <a:r>
                  <a:rPr lang="en-US" b="0"/>
                  <a:t>Time</a:t>
                </a:r>
              </a:p>
            </p:txBody>
          </p:sp>
          <p:sp>
            <p:nvSpPr>
              <p:cNvPr id="612368" name="Text Box 16"/>
              <p:cNvSpPr txBox="1">
                <a:spLocks noChangeArrowheads="1"/>
              </p:cNvSpPr>
              <p:nvPr/>
            </p:nvSpPr>
            <p:spPr bwMode="auto">
              <a:xfrm>
                <a:off x="490" y="3068"/>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2369" name="Text Box 17"/>
              <p:cNvSpPr txBox="1">
                <a:spLocks noChangeArrowheads="1"/>
              </p:cNvSpPr>
              <p:nvPr/>
            </p:nvSpPr>
            <p:spPr bwMode="auto">
              <a:xfrm>
                <a:off x="490" y="2495"/>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2370" name="Text Box 18"/>
              <p:cNvSpPr txBox="1">
                <a:spLocks noChangeArrowheads="1"/>
              </p:cNvSpPr>
              <p:nvPr/>
            </p:nvSpPr>
            <p:spPr bwMode="auto">
              <a:xfrm>
                <a:off x="490" y="1921"/>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2371" name="Text Box 19"/>
              <p:cNvSpPr txBox="1">
                <a:spLocks noChangeArrowheads="1"/>
              </p:cNvSpPr>
              <p:nvPr/>
            </p:nvSpPr>
            <p:spPr bwMode="auto">
              <a:xfrm>
                <a:off x="490" y="1347"/>
                <a:ext cx="239" cy="196"/>
              </a:xfrm>
              <a:prstGeom prst="rect">
                <a:avLst/>
              </a:prstGeom>
              <a:noFill/>
              <a:ln w="19050" algn="ctr">
                <a:noFill/>
                <a:miter lim="800000"/>
                <a:headEnd/>
                <a:tailEnd/>
              </a:ln>
              <a:effectLst/>
            </p:spPr>
            <p:txBody>
              <a:bodyPr>
                <a:spAutoFit/>
              </a:bodyPr>
              <a:lstStyle/>
              <a:p>
                <a:pPr algn="r"/>
                <a:r>
                  <a:rPr lang="en-US" sz="1800" b="0"/>
                  <a:t>0</a:t>
                </a:r>
              </a:p>
            </p:txBody>
          </p:sp>
        </p:grpSp>
      </p:grpSp>
      <p:grpSp>
        <p:nvGrpSpPr>
          <p:cNvPr id="4" name="Group 20"/>
          <p:cNvGrpSpPr>
            <a:grpSpLocks/>
          </p:cNvGrpSpPr>
          <p:nvPr/>
        </p:nvGrpSpPr>
        <p:grpSpPr bwMode="auto">
          <a:xfrm>
            <a:off x="1157288" y="1954213"/>
            <a:ext cx="606425" cy="2732087"/>
            <a:chOff x="729" y="965"/>
            <a:chExt cx="382" cy="1721"/>
          </a:xfrm>
        </p:grpSpPr>
        <p:sp>
          <p:nvSpPr>
            <p:cNvPr id="612373" name="Line 21"/>
            <p:cNvSpPr>
              <a:spLocks noChangeShapeType="1"/>
            </p:cNvSpPr>
            <p:nvPr/>
          </p:nvSpPr>
          <p:spPr bwMode="auto">
            <a:xfrm>
              <a:off x="729" y="1539"/>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2374" name="Line 22"/>
            <p:cNvSpPr>
              <a:spLocks noChangeShapeType="1"/>
            </p:cNvSpPr>
            <p:nvPr/>
          </p:nvSpPr>
          <p:spPr bwMode="auto">
            <a:xfrm>
              <a:off x="729" y="965"/>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2375" name="Line 23"/>
            <p:cNvSpPr>
              <a:spLocks noChangeShapeType="1"/>
            </p:cNvSpPr>
            <p:nvPr/>
          </p:nvSpPr>
          <p:spPr bwMode="auto">
            <a:xfrm>
              <a:off x="729" y="2112"/>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2376" name="Line 24"/>
            <p:cNvSpPr>
              <a:spLocks noChangeShapeType="1"/>
            </p:cNvSpPr>
            <p:nvPr/>
          </p:nvSpPr>
          <p:spPr bwMode="auto">
            <a:xfrm>
              <a:off x="729" y="2686"/>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
        <p:nvSpPr>
          <p:cNvPr id="612377" name="AutoShape 25"/>
          <p:cNvSpPr>
            <a:spLocks noChangeArrowheads="1"/>
          </p:cNvSpPr>
          <p:nvPr/>
        </p:nvSpPr>
        <p:spPr bwMode="auto">
          <a:xfrm>
            <a:off x="2522538" y="1271588"/>
            <a:ext cx="2946400" cy="1057275"/>
          </a:xfrm>
          <a:prstGeom prst="wedgeRoundRectCallout">
            <a:avLst>
              <a:gd name="adj1" fmla="val -71931"/>
              <a:gd name="adj2" fmla="val 96245"/>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latin typeface="Neo Sans Intel Medium" pitchFamily="34" charset="0"/>
                <a:cs typeface="Arial" pitchFamily="34" charset="0"/>
              </a:rPr>
              <a:t>Task completes. No work waiting. OS executes MWAIT(C6) instruction.</a:t>
            </a:r>
            <a:endParaRPr lang="en-US" sz="1800" b="0">
              <a:effectLst>
                <a:outerShdw blurRad="38100" dist="38100" dir="2700000" algn="tl">
                  <a:srgbClr val="FFFFFF"/>
                </a:outerShdw>
              </a:effectLst>
              <a:latin typeface="Neo Sans Intel Medium"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23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7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ChangeArrowheads="1"/>
          </p:cNvSpPr>
          <p:nvPr>
            <p:ph type="title"/>
          </p:nvPr>
        </p:nvSpPr>
        <p:spPr>
          <a:xfrm>
            <a:off x="381000" y="230188"/>
            <a:ext cx="8382000" cy="1107996"/>
          </a:xfrm>
        </p:spPr>
        <p:txBody>
          <a:bodyPr/>
          <a:lstStyle/>
          <a:p>
            <a:r>
              <a:rPr lang="en-US" sz="4000" dirty="0"/>
              <a:t>C6 on Intel® Core™ Microarchitecture (Nehalem)</a:t>
            </a:r>
          </a:p>
        </p:txBody>
      </p:sp>
      <p:grpSp>
        <p:nvGrpSpPr>
          <p:cNvPr id="2" name="Group 3"/>
          <p:cNvGrpSpPr>
            <a:grpSpLocks/>
          </p:cNvGrpSpPr>
          <p:nvPr/>
        </p:nvGrpSpPr>
        <p:grpSpPr bwMode="auto">
          <a:xfrm>
            <a:off x="323850" y="1254125"/>
            <a:ext cx="8820150" cy="4813300"/>
            <a:chOff x="203" y="535"/>
            <a:chExt cx="5556" cy="3032"/>
          </a:xfrm>
        </p:grpSpPr>
        <p:sp>
          <p:nvSpPr>
            <p:cNvPr id="613380" name="Line 4"/>
            <p:cNvSpPr>
              <a:spLocks noChangeShapeType="1"/>
            </p:cNvSpPr>
            <p:nvPr/>
          </p:nvSpPr>
          <p:spPr bwMode="auto">
            <a:xfrm>
              <a:off x="729" y="2588"/>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3381" name="Line 5"/>
            <p:cNvSpPr>
              <a:spLocks noChangeShapeType="1"/>
            </p:cNvSpPr>
            <p:nvPr/>
          </p:nvSpPr>
          <p:spPr bwMode="auto">
            <a:xfrm>
              <a:off x="729" y="2017"/>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3382" name="Line 6"/>
            <p:cNvSpPr>
              <a:spLocks noChangeShapeType="1"/>
            </p:cNvSpPr>
            <p:nvPr/>
          </p:nvSpPr>
          <p:spPr bwMode="auto">
            <a:xfrm>
              <a:off x="729" y="1443"/>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grpSp>
          <p:nvGrpSpPr>
            <p:cNvPr id="3" name="Group 7"/>
            <p:cNvGrpSpPr>
              <a:grpSpLocks/>
            </p:cNvGrpSpPr>
            <p:nvPr/>
          </p:nvGrpSpPr>
          <p:grpSpPr bwMode="auto">
            <a:xfrm>
              <a:off x="203" y="535"/>
              <a:ext cx="5556" cy="3032"/>
              <a:chOff x="203" y="535"/>
              <a:chExt cx="5556" cy="3032"/>
            </a:xfrm>
          </p:grpSpPr>
          <p:sp>
            <p:nvSpPr>
              <p:cNvPr id="613384" name="Line 8"/>
              <p:cNvSpPr>
                <a:spLocks noChangeShapeType="1"/>
              </p:cNvSpPr>
              <p:nvPr/>
            </p:nvSpPr>
            <p:spPr bwMode="auto">
              <a:xfrm flipV="1">
                <a:off x="729" y="730"/>
                <a:ext cx="0" cy="2434"/>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3385" name="Line 9"/>
              <p:cNvSpPr>
                <a:spLocks noChangeShapeType="1"/>
              </p:cNvSpPr>
              <p:nvPr/>
            </p:nvSpPr>
            <p:spPr bwMode="auto">
              <a:xfrm>
                <a:off x="729" y="3167"/>
                <a:ext cx="4541" cy="0"/>
              </a:xfrm>
              <a:prstGeom prst="line">
                <a:avLst/>
              </a:prstGeom>
              <a:noFill/>
              <a:ln w="57150">
                <a:solidFill>
                  <a:schemeClr val="tx1">
                    <a:alpha val="70000"/>
                  </a:schemeClr>
                </a:solidFill>
                <a:round/>
                <a:headEnd/>
                <a:tailEnd type="triangle" w="med" len="med"/>
              </a:ln>
              <a:effectLst/>
            </p:spPr>
            <p:txBody>
              <a:bodyPr wrap="none" anchor="ctr">
                <a:spAutoFit/>
              </a:bodyPr>
              <a:lstStyle/>
              <a:p>
                <a:endParaRPr lang="en-GB"/>
              </a:p>
            </p:txBody>
          </p:sp>
          <p:sp>
            <p:nvSpPr>
              <p:cNvPr id="613386" name="Text Box 10"/>
              <p:cNvSpPr txBox="1">
                <a:spLocks noChangeArrowheads="1"/>
              </p:cNvSpPr>
              <p:nvPr/>
            </p:nvSpPr>
            <p:spPr bwMode="auto">
              <a:xfrm>
                <a:off x="5041" y="2771"/>
                <a:ext cx="718" cy="212"/>
              </a:xfrm>
              <a:prstGeom prst="rect">
                <a:avLst/>
              </a:prstGeom>
              <a:noFill/>
              <a:ln w="19050" algn="ctr">
                <a:noFill/>
                <a:miter lim="800000"/>
                <a:headEnd/>
                <a:tailEnd/>
              </a:ln>
              <a:effectLst/>
            </p:spPr>
            <p:txBody>
              <a:bodyPr>
                <a:spAutoFit/>
              </a:bodyPr>
              <a:lstStyle/>
              <a:p>
                <a:pPr algn="l"/>
                <a:r>
                  <a:rPr lang="en-US" b="0"/>
                  <a:t>Core 0</a:t>
                </a:r>
              </a:p>
            </p:txBody>
          </p:sp>
          <p:sp>
            <p:nvSpPr>
              <p:cNvPr id="613387" name="Text Box 11"/>
              <p:cNvSpPr txBox="1">
                <a:spLocks noChangeArrowheads="1"/>
              </p:cNvSpPr>
              <p:nvPr/>
            </p:nvSpPr>
            <p:spPr bwMode="auto">
              <a:xfrm>
                <a:off x="5041" y="2197"/>
                <a:ext cx="718" cy="212"/>
              </a:xfrm>
              <a:prstGeom prst="rect">
                <a:avLst/>
              </a:prstGeom>
              <a:noFill/>
              <a:ln w="19050" algn="ctr">
                <a:noFill/>
                <a:miter lim="800000"/>
                <a:headEnd/>
                <a:tailEnd/>
              </a:ln>
              <a:effectLst/>
            </p:spPr>
            <p:txBody>
              <a:bodyPr>
                <a:spAutoFit/>
              </a:bodyPr>
              <a:lstStyle/>
              <a:p>
                <a:pPr algn="l"/>
                <a:r>
                  <a:rPr lang="en-US" b="0"/>
                  <a:t>Core 1</a:t>
                </a:r>
              </a:p>
            </p:txBody>
          </p:sp>
          <p:sp>
            <p:nvSpPr>
              <p:cNvPr id="613388" name="Text Box 12"/>
              <p:cNvSpPr txBox="1">
                <a:spLocks noChangeArrowheads="1"/>
              </p:cNvSpPr>
              <p:nvPr/>
            </p:nvSpPr>
            <p:spPr bwMode="auto">
              <a:xfrm>
                <a:off x="5041" y="1624"/>
                <a:ext cx="718" cy="212"/>
              </a:xfrm>
              <a:prstGeom prst="rect">
                <a:avLst/>
              </a:prstGeom>
              <a:noFill/>
              <a:ln w="19050" algn="ctr">
                <a:noFill/>
                <a:miter lim="800000"/>
                <a:headEnd/>
                <a:tailEnd/>
              </a:ln>
              <a:effectLst/>
            </p:spPr>
            <p:txBody>
              <a:bodyPr>
                <a:spAutoFit/>
              </a:bodyPr>
              <a:lstStyle/>
              <a:p>
                <a:pPr algn="l"/>
                <a:r>
                  <a:rPr lang="en-US" b="0"/>
                  <a:t>Core 2</a:t>
                </a:r>
              </a:p>
            </p:txBody>
          </p:sp>
          <p:sp>
            <p:nvSpPr>
              <p:cNvPr id="613389" name="Text Box 13"/>
              <p:cNvSpPr txBox="1">
                <a:spLocks noChangeArrowheads="1"/>
              </p:cNvSpPr>
              <p:nvPr/>
            </p:nvSpPr>
            <p:spPr bwMode="auto">
              <a:xfrm>
                <a:off x="5041" y="1050"/>
                <a:ext cx="718" cy="212"/>
              </a:xfrm>
              <a:prstGeom prst="rect">
                <a:avLst/>
              </a:prstGeom>
              <a:noFill/>
              <a:ln w="19050" algn="ctr">
                <a:noFill/>
                <a:miter lim="800000"/>
                <a:headEnd/>
                <a:tailEnd/>
              </a:ln>
              <a:effectLst/>
            </p:spPr>
            <p:txBody>
              <a:bodyPr>
                <a:spAutoFit/>
              </a:bodyPr>
              <a:lstStyle/>
              <a:p>
                <a:pPr algn="l"/>
                <a:r>
                  <a:rPr lang="en-US" b="0"/>
                  <a:t>Core 3</a:t>
                </a:r>
              </a:p>
            </p:txBody>
          </p:sp>
          <p:sp>
            <p:nvSpPr>
              <p:cNvPr id="613390" name="Text Box 14"/>
              <p:cNvSpPr txBox="1">
                <a:spLocks noChangeArrowheads="1"/>
              </p:cNvSpPr>
              <p:nvPr/>
            </p:nvSpPr>
            <p:spPr bwMode="auto">
              <a:xfrm>
                <a:off x="203" y="535"/>
                <a:ext cx="1100" cy="212"/>
              </a:xfrm>
              <a:prstGeom prst="rect">
                <a:avLst/>
              </a:prstGeom>
              <a:noFill/>
              <a:ln w="19050" algn="ctr">
                <a:noFill/>
                <a:miter lim="800000"/>
                <a:headEnd/>
                <a:tailEnd/>
              </a:ln>
              <a:effectLst/>
            </p:spPr>
            <p:txBody>
              <a:bodyPr>
                <a:spAutoFit/>
              </a:bodyPr>
              <a:lstStyle/>
              <a:p>
                <a:r>
                  <a:rPr lang="en-US" b="0"/>
                  <a:t>Core Power</a:t>
                </a:r>
              </a:p>
            </p:txBody>
          </p:sp>
          <p:sp>
            <p:nvSpPr>
              <p:cNvPr id="613391" name="Text Box 15"/>
              <p:cNvSpPr txBox="1">
                <a:spLocks noChangeArrowheads="1"/>
              </p:cNvSpPr>
              <p:nvPr/>
            </p:nvSpPr>
            <p:spPr bwMode="auto">
              <a:xfrm>
                <a:off x="2450" y="3355"/>
                <a:ext cx="1100" cy="212"/>
              </a:xfrm>
              <a:prstGeom prst="rect">
                <a:avLst/>
              </a:prstGeom>
              <a:noFill/>
              <a:ln w="19050" algn="ctr">
                <a:noFill/>
                <a:miter lim="800000"/>
                <a:headEnd/>
                <a:tailEnd/>
              </a:ln>
              <a:effectLst/>
            </p:spPr>
            <p:txBody>
              <a:bodyPr>
                <a:spAutoFit/>
              </a:bodyPr>
              <a:lstStyle/>
              <a:p>
                <a:r>
                  <a:rPr lang="en-US" b="0"/>
                  <a:t>Time</a:t>
                </a:r>
              </a:p>
            </p:txBody>
          </p:sp>
          <p:sp>
            <p:nvSpPr>
              <p:cNvPr id="613392" name="Text Box 16"/>
              <p:cNvSpPr txBox="1">
                <a:spLocks noChangeArrowheads="1"/>
              </p:cNvSpPr>
              <p:nvPr/>
            </p:nvSpPr>
            <p:spPr bwMode="auto">
              <a:xfrm>
                <a:off x="490" y="3068"/>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3393" name="Text Box 17"/>
              <p:cNvSpPr txBox="1">
                <a:spLocks noChangeArrowheads="1"/>
              </p:cNvSpPr>
              <p:nvPr/>
            </p:nvSpPr>
            <p:spPr bwMode="auto">
              <a:xfrm>
                <a:off x="490" y="2495"/>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3394" name="Text Box 18"/>
              <p:cNvSpPr txBox="1">
                <a:spLocks noChangeArrowheads="1"/>
              </p:cNvSpPr>
              <p:nvPr/>
            </p:nvSpPr>
            <p:spPr bwMode="auto">
              <a:xfrm>
                <a:off x="490" y="1921"/>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3395" name="Text Box 19"/>
              <p:cNvSpPr txBox="1">
                <a:spLocks noChangeArrowheads="1"/>
              </p:cNvSpPr>
              <p:nvPr/>
            </p:nvSpPr>
            <p:spPr bwMode="auto">
              <a:xfrm>
                <a:off x="490" y="1347"/>
                <a:ext cx="239" cy="196"/>
              </a:xfrm>
              <a:prstGeom prst="rect">
                <a:avLst/>
              </a:prstGeom>
              <a:noFill/>
              <a:ln w="19050" algn="ctr">
                <a:noFill/>
                <a:miter lim="800000"/>
                <a:headEnd/>
                <a:tailEnd/>
              </a:ln>
              <a:effectLst/>
            </p:spPr>
            <p:txBody>
              <a:bodyPr>
                <a:spAutoFit/>
              </a:bodyPr>
              <a:lstStyle/>
              <a:p>
                <a:pPr algn="r"/>
                <a:r>
                  <a:rPr lang="en-US" sz="1800" b="0"/>
                  <a:t>0</a:t>
                </a:r>
              </a:p>
            </p:txBody>
          </p:sp>
        </p:grpSp>
      </p:grpSp>
      <p:grpSp>
        <p:nvGrpSpPr>
          <p:cNvPr id="4" name="Group 20"/>
          <p:cNvGrpSpPr>
            <a:grpSpLocks/>
          </p:cNvGrpSpPr>
          <p:nvPr/>
        </p:nvGrpSpPr>
        <p:grpSpPr bwMode="auto">
          <a:xfrm>
            <a:off x="1158875" y="1936750"/>
            <a:ext cx="606425" cy="2732088"/>
            <a:chOff x="729" y="965"/>
            <a:chExt cx="382" cy="1721"/>
          </a:xfrm>
        </p:grpSpPr>
        <p:sp>
          <p:nvSpPr>
            <p:cNvPr id="613397" name="Line 21"/>
            <p:cNvSpPr>
              <a:spLocks noChangeShapeType="1"/>
            </p:cNvSpPr>
            <p:nvPr/>
          </p:nvSpPr>
          <p:spPr bwMode="auto">
            <a:xfrm>
              <a:off x="729" y="1539"/>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3398" name="Line 22"/>
            <p:cNvSpPr>
              <a:spLocks noChangeShapeType="1"/>
            </p:cNvSpPr>
            <p:nvPr/>
          </p:nvSpPr>
          <p:spPr bwMode="auto">
            <a:xfrm>
              <a:off x="729" y="965"/>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3399" name="Line 23"/>
            <p:cNvSpPr>
              <a:spLocks noChangeShapeType="1"/>
            </p:cNvSpPr>
            <p:nvPr/>
          </p:nvSpPr>
          <p:spPr bwMode="auto">
            <a:xfrm>
              <a:off x="729" y="2112"/>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3400" name="Line 24"/>
            <p:cNvSpPr>
              <a:spLocks noChangeShapeType="1"/>
            </p:cNvSpPr>
            <p:nvPr/>
          </p:nvSpPr>
          <p:spPr bwMode="auto">
            <a:xfrm>
              <a:off x="729" y="2686"/>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5" name="Group 25"/>
          <p:cNvGrpSpPr>
            <a:grpSpLocks/>
          </p:cNvGrpSpPr>
          <p:nvPr/>
        </p:nvGrpSpPr>
        <p:grpSpPr bwMode="auto">
          <a:xfrm>
            <a:off x="1765300" y="1936750"/>
            <a:ext cx="379413" cy="2732088"/>
            <a:chOff x="1111" y="965"/>
            <a:chExt cx="239" cy="1721"/>
          </a:xfrm>
        </p:grpSpPr>
        <p:sp>
          <p:nvSpPr>
            <p:cNvPr id="613402" name="Line 26"/>
            <p:cNvSpPr>
              <a:spLocks noChangeShapeType="1"/>
            </p:cNvSpPr>
            <p:nvPr/>
          </p:nvSpPr>
          <p:spPr bwMode="auto">
            <a:xfrm>
              <a:off x="1111" y="1539"/>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3403" name="Line 27"/>
            <p:cNvSpPr>
              <a:spLocks noChangeShapeType="1"/>
            </p:cNvSpPr>
            <p:nvPr/>
          </p:nvSpPr>
          <p:spPr bwMode="auto">
            <a:xfrm>
              <a:off x="1111" y="2112"/>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3404" name="Line 28"/>
            <p:cNvSpPr>
              <a:spLocks noChangeShapeType="1"/>
            </p:cNvSpPr>
            <p:nvPr/>
          </p:nvSpPr>
          <p:spPr bwMode="auto">
            <a:xfrm>
              <a:off x="1111" y="965"/>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3405" name="Line 29"/>
            <p:cNvSpPr>
              <a:spLocks noChangeShapeType="1"/>
            </p:cNvSpPr>
            <p:nvPr/>
          </p:nvSpPr>
          <p:spPr bwMode="auto">
            <a:xfrm>
              <a:off x="1111" y="2686"/>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
        <p:nvSpPr>
          <p:cNvPr id="613406" name="AutoShape 30"/>
          <p:cNvSpPr>
            <a:spLocks noChangeArrowheads="1"/>
          </p:cNvSpPr>
          <p:nvPr/>
        </p:nvSpPr>
        <p:spPr bwMode="auto">
          <a:xfrm>
            <a:off x="2903538" y="1254125"/>
            <a:ext cx="3187700" cy="1668463"/>
          </a:xfrm>
          <a:prstGeom prst="wedgeRoundRectCallout">
            <a:avLst>
              <a:gd name="adj1" fmla="val -81273"/>
              <a:gd name="adj2" fmla="val 42389"/>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latin typeface="Neo Sans Intel Medium" pitchFamily="34" charset="0"/>
                <a:cs typeface="Arial" pitchFamily="34" charset="0"/>
              </a:rPr>
              <a:t>Execution stops. Core architectural state saved. Core clocks stopped. Cores 0, 1, and 3 continue execution undisturbed.</a:t>
            </a:r>
            <a:endParaRPr lang="en-US" sz="1800" b="0">
              <a:effectLst>
                <a:outerShdw blurRad="38100" dist="38100" dir="2700000" algn="tl">
                  <a:srgbClr val="FFFFFF"/>
                </a:outerShdw>
              </a:effectLst>
              <a:latin typeface="Neo Sans Intel Medium"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340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340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rrowheads="1"/>
          </p:cNvSpPr>
          <p:nvPr>
            <p:ph type="title"/>
          </p:nvPr>
        </p:nvSpPr>
        <p:spPr>
          <a:xfrm>
            <a:off x="381000" y="230188"/>
            <a:ext cx="8382000" cy="1107996"/>
          </a:xfrm>
        </p:spPr>
        <p:txBody>
          <a:bodyPr/>
          <a:lstStyle/>
          <a:p>
            <a:r>
              <a:rPr lang="en-US" sz="4000" dirty="0"/>
              <a:t>C6 on Intel</a:t>
            </a:r>
            <a:r>
              <a:rPr lang="en-US" sz="4000" baseline="30000" dirty="0"/>
              <a:t>®</a:t>
            </a:r>
            <a:r>
              <a:rPr lang="en-US" sz="4000" dirty="0"/>
              <a:t> Core™ Microarchitecture (Nehalem</a:t>
            </a:r>
            <a:r>
              <a:rPr lang="en-US" sz="4000" dirty="0" smtClean="0"/>
              <a:t>)}  </a:t>
            </a:r>
            <a:endParaRPr lang="en-US" sz="4000" dirty="0"/>
          </a:p>
        </p:txBody>
      </p:sp>
      <p:grpSp>
        <p:nvGrpSpPr>
          <p:cNvPr id="2" name="Group 3"/>
          <p:cNvGrpSpPr>
            <a:grpSpLocks/>
          </p:cNvGrpSpPr>
          <p:nvPr/>
        </p:nvGrpSpPr>
        <p:grpSpPr bwMode="auto">
          <a:xfrm>
            <a:off x="322263" y="1268413"/>
            <a:ext cx="8820150" cy="4813300"/>
            <a:chOff x="203" y="535"/>
            <a:chExt cx="5556" cy="3032"/>
          </a:xfrm>
        </p:grpSpPr>
        <p:sp>
          <p:nvSpPr>
            <p:cNvPr id="614404" name="Line 4"/>
            <p:cNvSpPr>
              <a:spLocks noChangeShapeType="1"/>
            </p:cNvSpPr>
            <p:nvPr/>
          </p:nvSpPr>
          <p:spPr bwMode="auto">
            <a:xfrm>
              <a:off x="729" y="2588"/>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4405" name="Line 5"/>
            <p:cNvSpPr>
              <a:spLocks noChangeShapeType="1"/>
            </p:cNvSpPr>
            <p:nvPr/>
          </p:nvSpPr>
          <p:spPr bwMode="auto">
            <a:xfrm>
              <a:off x="729" y="2017"/>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4406" name="Line 6"/>
            <p:cNvSpPr>
              <a:spLocks noChangeShapeType="1"/>
            </p:cNvSpPr>
            <p:nvPr/>
          </p:nvSpPr>
          <p:spPr bwMode="auto">
            <a:xfrm>
              <a:off x="729" y="1443"/>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grpSp>
          <p:nvGrpSpPr>
            <p:cNvPr id="3" name="Group 7"/>
            <p:cNvGrpSpPr>
              <a:grpSpLocks/>
            </p:cNvGrpSpPr>
            <p:nvPr/>
          </p:nvGrpSpPr>
          <p:grpSpPr bwMode="auto">
            <a:xfrm>
              <a:off x="203" y="535"/>
              <a:ext cx="5556" cy="3032"/>
              <a:chOff x="203" y="535"/>
              <a:chExt cx="5556" cy="3032"/>
            </a:xfrm>
          </p:grpSpPr>
          <p:sp>
            <p:nvSpPr>
              <p:cNvPr id="614408" name="Line 8"/>
              <p:cNvSpPr>
                <a:spLocks noChangeShapeType="1"/>
              </p:cNvSpPr>
              <p:nvPr/>
            </p:nvSpPr>
            <p:spPr bwMode="auto">
              <a:xfrm flipV="1">
                <a:off x="729" y="730"/>
                <a:ext cx="0" cy="2434"/>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4409" name="Line 9"/>
              <p:cNvSpPr>
                <a:spLocks noChangeShapeType="1"/>
              </p:cNvSpPr>
              <p:nvPr/>
            </p:nvSpPr>
            <p:spPr bwMode="auto">
              <a:xfrm>
                <a:off x="729" y="3167"/>
                <a:ext cx="4541" cy="0"/>
              </a:xfrm>
              <a:prstGeom prst="line">
                <a:avLst/>
              </a:prstGeom>
              <a:noFill/>
              <a:ln w="57150">
                <a:solidFill>
                  <a:schemeClr val="tx1">
                    <a:alpha val="70000"/>
                  </a:schemeClr>
                </a:solidFill>
                <a:round/>
                <a:headEnd/>
                <a:tailEnd type="triangle" w="med" len="med"/>
              </a:ln>
              <a:effectLst/>
            </p:spPr>
            <p:txBody>
              <a:bodyPr wrap="none" anchor="ctr">
                <a:spAutoFit/>
              </a:bodyPr>
              <a:lstStyle/>
              <a:p>
                <a:endParaRPr lang="en-GB"/>
              </a:p>
            </p:txBody>
          </p:sp>
          <p:sp>
            <p:nvSpPr>
              <p:cNvPr id="614410" name="Text Box 10"/>
              <p:cNvSpPr txBox="1">
                <a:spLocks noChangeArrowheads="1"/>
              </p:cNvSpPr>
              <p:nvPr/>
            </p:nvSpPr>
            <p:spPr bwMode="auto">
              <a:xfrm>
                <a:off x="5041" y="2771"/>
                <a:ext cx="718" cy="212"/>
              </a:xfrm>
              <a:prstGeom prst="rect">
                <a:avLst/>
              </a:prstGeom>
              <a:noFill/>
              <a:ln w="19050" algn="ctr">
                <a:noFill/>
                <a:miter lim="800000"/>
                <a:headEnd/>
                <a:tailEnd/>
              </a:ln>
              <a:effectLst/>
            </p:spPr>
            <p:txBody>
              <a:bodyPr>
                <a:spAutoFit/>
              </a:bodyPr>
              <a:lstStyle/>
              <a:p>
                <a:pPr algn="l"/>
                <a:r>
                  <a:rPr lang="en-US" b="0"/>
                  <a:t>Core 0</a:t>
                </a:r>
              </a:p>
            </p:txBody>
          </p:sp>
          <p:sp>
            <p:nvSpPr>
              <p:cNvPr id="614411" name="Text Box 11"/>
              <p:cNvSpPr txBox="1">
                <a:spLocks noChangeArrowheads="1"/>
              </p:cNvSpPr>
              <p:nvPr/>
            </p:nvSpPr>
            <p:spPr bwMode="auto">
              <a:xfrm>
                <a:off x="5041" y="2197"/>
                <a:ext cx="718" cy="212"/>
              </a:xfrm>
              <a:prstGeom prst="rect">
                <a:avLst/>
              </a:prstGeom>
              <a:noFill/>
              <a:ln w="19050" algn="ctr">
                <a:noFill/>
                <a:miter lim="800000"/>
                <a:headEnd/>
                <a:tailEnd/>
              </a:ln>
              <a:effectLst/>
            </p:spPr>
            <p:txBody>
              <a:bodyPr>
                <a:spAutoFit/>
              </a:bodyPr>
              <a:lstStyle/>
              <a:p>
                <a:pPr algn="l"/>
                <a:r>
                  <a:rPr lang="en-US" b="0"/>
                  <a:t>Core 1</a:t>
                </a:r>
              </a:p>
            </p:txBody>
          </p:sp>
          <p:sp>
            <p:nvSpPr>
              <p:cNvPr id="614412" name="Text Box 12"/>
              <p:cNvSpPr txBox="1">
                <a:spLocks noChangeArrowheads="1"/>
              </p:cNvSpPr>
              <p:nvPr/>
            </p:nvSpPr>
            <p:spPr bwMode="auto">
              <a:xfrm>
                <a:off x="5041" y="1624"/>
                <a:ext cx="718" cy="212"/>
              </a:xfrm>
              <a:prstGeom prst="rect">
                <a:avLst/>
              </a:prstGeom>
              <a:noFill/>
              <a:ln w="19050" algn="ctr">
                <a:noFill/>
                <a:miter lim="800000"/>
                <a:headEnd/>
                <a:tailEnd/>
              </a:ln>
              <a:effectLst/>
            </p:spPr>
            <p:txBody>
              <a:bodyPr>
                <a:spAutoFit/>
              </a:bodyPr>
              <a:lstStyle/>
              <a:p>
                <a:pPr algn="l"/>
                <a:r>
                  <a:rPr lang="en-US" b="0"/>
                  <a:t>Core 2</a:t>
                </a:r>
              </a:p>
            </p:txBody>
          </p:sp>
          <p:sp>
            <p:nvSpPr>
              <p:cNvPr id="614413" name="Text Box 13"/>
              <p:cNvSpPr txBox="1">
                <a:spLocks noChangeArrowheads="1"/>
              </p:cNvSpPr>
              <p:nvPr/>
            </p:nvSpPr>
            <p:spPr bwMode="auto">
              <a:xfrm>
                <a:off x="5041" y="1050"/>
                <a:ext cx="718" cy="212"/>
              </a:xfrm>
              <a:prstGeom prst="rect">
                <a:avLst/>
              </a:prstGeom>
              <a:noFill/>
              <a:ln w="19050" algn="ctr">
                <a:noFill/>
                <a:miter lim="800000"/>
                <a:headEnd/>
                <a:tailEnd/>
              </a:ln>
              <a:effectLst/>
            </p:spPr>
            <p:txBody>
              <a:bodyPr>
                <a:spAutoFit/>
              </a:bodyPr>
              <a:lstStyle/>
              <a:p>
                <a:pPr algn="l"/>
                <a:r>
                  <a:rPr lang="en-US" b="0"/>
                  <a:t>Core 3</a:t>
                </a:r>
              </a:p>
            </p:txBody>
          </p:sp>
          <p:sp>
            <p:nvSpPr>
              <p:cNvPr id="614414" name="Text Box 14"/>
              <p:cNvSpPr txBox="1">
                <a:spLocks noChangeArrowheads="1"/>
              </p:cNvSpPr>
              <p:nvPr/>
            </p:nvSpPr>
            <p:spPr bwMode="auto">
              <a:xfrm>
                <a:off x="203" y="535"/>
                <a:ext cx="1100" cy="212"/>
              </a:xfrm>
              <a:prstGeom prst="rect">
                <a:avLst/>
              </a:prstGeom>
              <a:noFill/>
              <a:ln w="19050" algn="ctr">
                <a:noFill/>
                <a:miter lim="800000"/>
                <a:headEnd/>
                <a:tailEnd/>
              </a:ln>
              <a:effectLst/>
            </p:spPr>
            <p:txBody>
              <a:bodyPr>
                <a:spAutoFit/>
              </a:bodyPr>
              <a:lstStyle/>
              <a:p>
                <a:r>
                  <a:rPr lang="en-US" b="0"/>
                  <a:t>Core Power</a:t>
                </a:r>
              </a:p>
            </p:txBody>
          </p:sp>
          <p:sp>
            <p:nvSpPr>
              <p:cNvPr id="614415" name="Text Box 15"/>
              <p:cNvSpPr txBox="1">
                <a:spLocks noChangeArrowheads="1"/>
              </p:cNvSpPr>
              <p:nvPr/>
            </p:nvSpPr>
            <p:spPr bwMode="auto">
              <a:xfrm>
                <a:off x="2450" y="3355"/>
                <a:ext cx="1100" cy="212"/>
              </a:xfrm>
              <a:prstGeom prst="rect">
                <a:avLst/>
              </a:prstGeom>
              <a:noFill/>
              <a:ln w="19050" algn="ctr">
                <a:noFill/>
                <a:miter lim="800000"/>
                <a:headEnd/>
                <a:tailEnd/>
              </a:ln>
              <a:effectLst/>
            </p:spPr>
            <p:txBody>
              <a:bodyPr>
                <a:spAutoFit/>
              </a:bodyPr>
              <a:lstStyle/>
              <a:p>
                <a:r>
                  <a:rPr lang="en-US" b="0"/>
                  <a:t>Time</a:t>
                </a:r>
              </a:p>
            </p:txBody>
          </p:sp>
          <p:sp>
            <p:nvSpPr>
              <p:cNvPr id="614416" name="Text Box 16"/>
              <p:cNvSpPr txBox="1">
                <a:spLocks noChangeArrowheads="1"/>
              </p:cNvSpPr>
              <p:nvPr/>
            </p:nvSpPr>
            <p:spPr bwMode="auto">
              <a:xfrm>
                <a:off x="490" y="3068"/>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4417" name="Text Box 17"/>
              <p:cNvSpPr txBox="1">
                <a:spLocks noChangeArrowheads="1"/>
              </p:cNvSpPr>
              <p:nvPr/>
            </p:nvSpPr>
            <p:spPr bwMode="auto">
              <a:xfrm>
                <a:off x="490" y="2495"/>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4418" name="Text Box 18"/>
              <p:cNvSpPr txBox="1">
                <a:spLocks noChangeArrowheads="1"/>
              </p:cNvSpPr>
              <p:nvPr/>
            </p:nvSpPr>
            <p:spPr bwMode="auto">
              <a:xfrm>
                <a:off x="490" y="1921"/>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4419" name="Text Box 19"/>
              <p:cNvSpPr txBox="1">
                <a:spLocks noChangeArrowheads="1"/>
              </p:cNvSpPr>
              <p:nvPr/>
            </p:nvSpPr>
            <p:spPr bwMode="auto">
              <a:xfrm>
                <a:off x="490" y="1347"/>
                <a:ext cx="239" cy="196"/>
              </a:xfrm>
              <a:prstGeom prst="rect">
                <a:avLst/>
              </a:prstGeom>
              <a:noFill/>
              <a:ln w="19050" algn="ctr">
                <a:noFill/>
                <a:miter lim="800000"/>
                <a:headEnd/>
                <a:tailEnd/>
              </a:ln>
              <a:effectLst/>
            </p:spPr>
            <p:txBody>
              <a:bodyPr>
                <a:spAutoFit/>
              </a:bodyPr>
              <a:lstStyle/>
              <a:p>
                <a:pPr algn="r"/>
                <a:r>
                  <a:rPr lang="en-US" sz="1800" b="0"/>
                  <a:t>0</a:t>
                </a:r>
              </a:p>
            </p:txBody>
          </p:sp>
        </p:grpSp>
      </p:grpSp>
      <p:grpSp>
        <p:nvGrpSpPr>
          <p:cNvPr id="4" name="Group 20"/>
          <p:cNvGrpSpPr>
            <a:grpSpLocks/>
          </p:cNvGrpSpPr>
          <p:nvPr/>
        </p:nvGrpSpPr>
        <p:grpSpPr bwMode="auto">
          <a:xfrm>
            <a:off x="1157288" y="1951038"/>
            <a:ext cx="606425" cy="2732087"/>
            <a:chOff x="729" y="965"/>
            <a:chExt cx="382" cy="1721"/>
          </a:xfrm>
        </p:grpSpPr>
        <p:sp>
          <p:nvSpPr>
            <p:cNvPr id="614421" name="Line 21"/>
            <p:cNvSpPr>
              <a:spLocks noChangeShapeType="1"/>
            </p:cNvSpPr>
            <p:nvPr/>
          </p:nvSpPr>
          <p:spPr bwMode="auto">
            <a:xfrm>
              <a:off x="729" y="1539"/>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22" name="Line 22"/>
            <p:cNvSpPr>
              <a:spLocks noChangeShapeType="1"/>
            </p:cNvSpPr>
            <p:nvPr/>
          </p:nvSpPr>
          <p:spPr bwMode="auto">
            <a:xfrm>
              <a:off x="729" y="965"/>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23" name="Line 23"/>
            <p:cNvSpPr>
              <a:spLocks noChangeShapeType="1"/>
            </p:cNvSpPr>
            <p:nvPr/>
          </p:nvSpPr>
          <p:spPr bwMode="auto">
            <a:xfrm>
              <a:off x="729" y="2112"/>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24" name="Line 24"/>
            <p:cNvSpPr>
              <a:spLocks noChangeShapeType="1"/>
            </p:cNvSpPr>
            <p:nvPr/>
          </p:nvSpPr>
          <p:spPr bwMode="auto">
            <a:xfrm>
              <a:off x="729" y="2686"/>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5" name="Group 25"/>
          <p:cNvGrpSpPr>
            <a:grpSpLocks/>
          </p:cNvGrpSpPr>
          <p:nvPr/>
        </p:nvGrpSpPr>
        <p:grpSpPr bwMode="auto">
          <a:xfrm>
            <a:off x="1763713" y="1951038"/>
            <a:ext cx="379412" cy="2732087"/>
            <a:chOff x="1111" y="965"/>
            <a:chExt cx="239" cy="1721"/>
          </a:xfrm>
        </p:grpSpPr>
        <p:sp>
          <p:nvSpPr>
            <p:cNvPr id="614426" name="Line 26"/>
            <p:cNvSpPr>
              <a:spLocks noChangeShapeType="1"/>
            </p:cNvSpPr>
            <p:nvPr/>
          </p:nvSpPr>
          <p:spPr bwMode="auto">
            <a:xfrm>
              <a:off x="1111" y="1539"/>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27" name="Line 27"/>
            <p:cNvSpPr>
              <a:spLocks noChangeShapeType="1"/>
            </p:cNvSpPr>
            <p:nvPr/>
          </p:nvSpPr>
          <p:spPr bwMode="auto">
            <a:xfrm>
              <a:off x="1111" y="2112"/>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28" name="Line 28"/>
            <p:cNvSpPr>
              <a:spLocks noChangeShapeType="1"/>
            </p:cNvSpPr>
            <p:nvPr/>
          </p:nvSpPr>
          <p:spPr bwMode="auto">
            <a:xfrm>
              <a:off x="1111" y="965"/>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29" name="Line 29"/>
            <p:cNvSpPr>
              <a:spLocks noChangeShapeType="1"/>
            </p:cNvSpPr>
            <p:nvPr/>
          </p:nvSpPr>
          <p:spPr bwMode="auto">
            <a:xfrm>
              <a:off x="1111" y="2686"/>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6" name="Group 30"/>
          <p:cNvGrpSpPr>
            <a:grpSpLocks/>
          </p:cNvGrpSpPr>
          <p:nvPr/>
        </p:nvGrpSpPr>
        <p:grpSpPr bwMode="auto">
          <a:xfrm>
            <a:off x="2143125" y="1951038"/>
            <a:ext cx="76200" cy="2732087"/>
            <a:chOff x="1350" y="965"/>
            <a:chExt cx="48" cy="1721"/>
          </a:xfrm>
        </p:grpSpPr>
        <p:sp>
          <p:nvSpPr>
            <p:cNvPr id="614431" name="Line 31"/>
            <p:cNvSpPr>
              <a:spLocks noChangeShapeType="1"/>
            </p:cNvSpPr>
            <p:nvPr/>
          </p:nvSpPr>
          <p:spPr bwMode="auto">
            <a:xfrm>
              <a:off x="1350" y="1778"/>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32" name="Line 32"/>
            <p:cNvSpPr>
              <a:spLocks noChangeShapeType="1"/>
            </p:cNvSpPr>
            <p:nvPr/>
          </p:nvSpPr>
          <p:spPr bwMode="auto">
            <a:xfrm>
              <a:off x="1350" y="2112"/>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33" name="Line 33"/>
            <p:cNvSpPr>
              <a:spLocks noChangeShapeType="1"/>
            </p:cNvSpPr>
            <p:nvPr/>
          </p:nvSpPr>
          <p:spPr bwMode="auto">
            <a:xfrm>
              <a:off x="1350" y="2686"/>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34" name="Line 34"/>
            <p:cNvSpPr>
              <a:spLocks noChangeShapeType="1"/>
            </p:cNvSpPr>
            <p:nvPr/>
          </p:nvSpPr>
          <p:spPr bwMode="auto">
            <a:xfrm>
              <a:off x="1350" y="965"/>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
        <p:nvSpPr>
          <p:cNvPr id="614435" name="AutoShape 35"/>
          <p:cNvSpPr>
            <a:spLocks noChangeArrowheads="1"/>
          </p:cNvSpPr>
          <p:nvPr/>
        </p:nvSpPr>
        <p:spPr bwMode="auto">
          <a:xfrm>
            <a:off x="3205163" y="1343025"/>
            <a:ext cx="3187700" cy="1516063"/>
          </a:xfrm>
          <a:prstGeom prst="wedgeRoundRectCallout">
            <a:avLst>
              <a:gd name="adj1" fmla="val -79185"/>
              <a:gd name="adj2" fmla="val 68847"/>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latin typeface="Neo Sans Intel Medium" pitchFamily="34" charset="0"/>
                <a:cs typeface="Arial" pitchFamily="34" charset="0"/>
              </a:rPr>
              <a:t>Core power gate turned off. Core voltage goes to 0. Cores 0, 1, and 3 continue execution undisturbed.</a:t>
            </a:r>
            <a:endParaRPr lang="en-US" sz="1800" b="0">
              <a:effectLst>
                <a:outerShdw blurRad="38100" dist="38100" dir="2700000" algn="tl">
                  <a:srgbClr val="FFFFFF"/>
                </a:outerShdw>
              </a:effectLst>
              <a:latin typeface="Neo Sans Intel Medium" pitchFamily="34" charset="0"/>
              <a:cs typeface="Arial" pitchFamily="34" charset="0"/>
            </a:endParaRPr>
          </a:p>
        </p:txBody>
      </p:sp>
      <p:grpSp>
        <p:nvGrpSpPr>
          <p:cNvPr id="7" name="Group 36"/>
          <p:cNvGrpSpPr>
            <a:grpSpLocks/>
          </p:cNvGrpSpPr>
          <p:nvPr/>
        </p:nvGrpSpPr>
        <p:grpSpPr bwMode="auto">
          <a:xfrm>
            <a:off x="2219325" y="1951038"/>
            <a:ext cx="1138238" cy="2732087"/>
            <a:chOff x="1398" y="965"/>
            <a:chExt cx="717" cy="1721"/>
          </a:xfrm>
        </p:grpSpPr>
        <p:sp>
          <p:nvSpPr>
            <p:cNvPr id="614437" name="Line 37"/>
            <p:cNvSpPr>
              <a:spLocks noChangeShapeType="1"/>
            </p:cNvSpPr>
            <p:nvPr/>
          </p:nvSpPr>
          <p:spPr bwMode="auto">
            <a:xfrm>
              <a:off x="1398" y="2686"/>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38" name="Line 38"/>
            <p:cNvSpPr>
              <a:spLocks noChangeShapeType="1"/>
            </p:cNvSpPr>
            <p:nvPr/>
          </p:nvSpPr>
          <p:spPr bwMode="auto">
            <a:xfrm>
              <a:off x="1398" y="2112"/>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39" name="Line 39"/>
            <p:cNvSpPr>
              <a:spLocks noChangeShapeType="1"/>
            </p:cNvSpPr>
            <p:nvPr/>
          </p:nvSpPr>
          <p:spPr bwMode="auto">
            <a:xfrm>
              <a:off x="1398" y="965"/>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4440" name="Line 40"/>
            <p:cNvSpPr>
              <a:spLocks noChangeShapeType="1"/>
            </p:cNvSpPr>
            <p:nvPr/>
          </p:nvSpPr>
          <p:spPr bwMode="auto">
            <a:xfrm>
              <a:off x="1398" y="2017"/>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4435"/>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2000"/>
                                        <p:tgtEl>
                                          <p:spTgt spid="6"/>
                                        </p:tgtEl>
                                      </p:cBhvr>
                                    </p:animEffect>
                                  </p:childTnLst>
                                </p:cTn>
                              </p:par>
                            </p:childTnLst>
                          </p:cTn>
                        </p:par>
                        <p:par>
                          <p:cTn id="11" fill="hold">
                            <p:stCondLst>
                              <p:cond delay="30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ChangeArrowheads="1"/>
          </p:cNvSpPr>
          <p:nvPr>
            <p:ph type="title"/>
          </p:nvPr>
        </p:nvSpPr>
        <p:spPr>
          <a:xfrm>
            <a:off x="381000" y="230188"/>
            <a:ext cx="8382000" cy="1218795"/>
          </a:xfrm>
        </p:spPr>
        <p:txBody>
          <a:bodyPr/>
          <a:lstStyle/>
          <a:p>
            <a:r>
              <a:rPr lang="en-US" sz="4400" dirty="0"/>
              <a:t>C6 on Intel® Core™ Microarchitecture (Nehalem)</a:t>
            </a:r>
          </a:p>
        </p:txBody>
      </p:sp>
      <p:grpSp>
        <p:nvGrpSpPr>
          <p:cNvPr id="2" name="Group 3"/>
          <p:cNvGrpSpPr>
            <a:grpSpLocks/>
          </p:cNvGrpSpPr>
          <p:nvPr/>
        </p:nvGrpSpPr>
        <p:grpSpPr bwMode="auto">
          <a:xfrm>
            <a:off x="322263" y="1271588"/>
            <a:ext cx="8820150" cy="4813300"/>
            <a:chOff x="203" y="535"/>
            <a:chExt cx="5556" cy="3032"/>
          </a:xfrm>
        </p:grpSpPr>
        <p:sp>
          <p:nvSpPr>
            <p:cNvPr id="615428" name="Line 4"/>
            <p:cNvSpPr>
              <a:spLocks noChangeShapeType="1"/>
            </p:cNvSpPr>
            <p:nvPr/>
          </p:nvSpPr>
          <p:spPr bwMode="auto">
            <a:xfrm>
              <a:off x="729" y="2588"/>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5429" name="Line 5"/>
            <p:cNvSpPr>
              <a:spLocks noChangeShapeType="1"/>
            </p:cNvSpPr>
            <p:nvPr/>
          </p:nvSpPr>
          <p:spPr bwMode="auto">
            <a:xfrm>
              <a:off x="729" y="2017"/>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5430" name="Line 6"/>
            <p:cNvSpPr>
              <a:spLocks noChangeShapeType="1"/>
            </p:cNvSpPr>
            <p:nvPr/>
          </p:nvSpPr>
          <p:spPr bwMode="auto">
            <a:xfrm>
              <a:off x="729" y="1443"/>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grpSp>
          <p:nvGrpSpPr>
            <p:cNvPr id="3" name="Group 7"/>
            <p:cNvGrpSpPr>
              <a:grpSpLocks/>
            </p:cNvGrpSpPr>
            <p:nvPr/>
          </p:nvGrpSpPr>
          <p:grpSpPr bwMode="auto">
            <a:xfrm>
              <a:off x="203" y="535"/>
              <a:ext cx="5556" cy="3032"/>
              <a:chOff x="203" y="535"/>
              <a:chExt cx="5556" cy="3032"/>
            </a:xfrm>
          </p:grpSpPr>
          <p:sp>
            <p:nvSpPr>
              <p:cNvPr id="615432" name="Line 8"/>
              <p:cNvSpPr>
                <a:spLocks noChangeShapeType="1"/>
              </p:cNvSpPr>
              <p:nvPr/>
            </p:nvSpPr>
            <p:spPr bwMode="auto">
              <a:xfrm flipV="1">
                <a:off x="729" y="730"/>
                <a:ext cx="0" cy="2434"/>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5433" name="Line 9"/>
              <p:cNvSpPr>
                <a:spLocks noChangeShapeType="1"/>
              </p:cNvSpPr>
              <p:nvPr/>
            </p:nvSpPr>
            <p:spPr bwMode="auto">
              <a:xfrm>
                <a:off x="729" y="3167"/>
                <a:ext cx="4541" cy="0"/>
              </a:xfrm>
              <a:prstGeom prst="line">
                <a:avLst/>
              </a:prstGeom>
              <a:noFill/>
              <a:ln w="57150">
                <a:solidFill>
                  <a:schemeClr val="tx1">
                    <a:alpha val="70000"/>
                  </a:schemeClr>
                </a:solidFill>
                <a:round/>
                <a:headEnd/>
                <a:tailEnd type="triangle" w="med" len="med"/>
              </a:ln>
              <a:effectLst/>
            </p:spPr>
            <p:txBody>
              <a:bodyPr wrap="none" anchor="ctr">
                <a:spAutoFit/>
              </a:bodyPr>
              <a:lstStyle/>
              <a:p>
                <a:endParaRPr lang="en-GB"/>
              </a:p>
            </p:txBody>
          </p:sp>
          <p:sp>
            <p:nvSpPr>
              <p:cNvPr id="615434" name="Text Box 10"/>
              <p:cNvSpPr txBox="1">
                <a:spLocks noChangeArrowheads="1"/>
              </p:cNvSpPr>
              <p:nvPr/>
            </p:nvSpPr>
            <p:spPr bwMode="auto">
              <a:xfrm>
                <a:off x="5041" y="2771"/>
                <a:ext cx="718" cy="212"/>
              </a:xfrm>
              <a:prstGeom prst="rect">
                <a:avLst/>
              </a:prstGeom>
              <a:noFill/>
              <a:ln w="19050" algn="ctr">
                <a:noFill/>
                <a:miter lim="800000"/>
                <a:headEnd/>
                <a:tailEnd/>
              </a:ln>
              <a:effectLst/>
            </p:spPr>
            <p:txBody>
              <a:bodyPr>
                <a:spAutoFit/>
              </a:bodyPr>
              <a:lstStyle/>
              <a:p>
                <a:pPr algn="l"/>
                <a:r>
                  <a:rPr lang="en-US" b="0"/>
                  <a:t>Core 0</a:t>
                </a:r>
              </a:p>
            </p:txBody>
          </p:sp>
          <p:sp>
            <p:nvSpPr>
              <p:cNvPr id="615435" name="Text Box 11"/>
              <p:cNvSpPr txBox="1">
                <a:spLocks noChangeArrowheads="1"/>
              </p:cNvSpPr>
              <p:nvPr/>
            </p:nvSpPr>
            <p:spPr bwMode="auto">
              <a:xfrm>
                <a:off x="5041" y="2197"/>
                <a:ext cx="718" cy="212"/>
              </a:xfrm>
              <a:prstGeom prst="rect">
                <a:avLst/>
              </a:prstGeom>
              <a:noFill/>
              <a:ln w="19050" algn="ctr">
                <a:noFill/>
                <a:miter lim="800000"/>
                <a:headEnd/>
                <a:tailEnd/>
              </a:ln>
              <a:effectLst/>
            </p:spPr>
            <p:txBody>
              <a:bodyPr>
                <a:spAutoFit/>
              </a:bodyPr>
              <a:lstStyle/>
              <a:p>
                <a:pPr algn="l"/>
                <a:r>
                  <a:rPr lang="en-US" b="0"/>
                  <a:t>Core 1</a:t>
                </a:r>
              </a:p>
            </p:txBody>
          </p:sp>
          <p:sp>
            <p:nvSpPr>
              <p:cNvPr id="615436" name="Text Box 12"/>
              <p:cNvSpPr txBox="1">
                <a:spLocks noChangeArrowheads="1"/>
              </p:cNvSpPr>
              <p:nvPr/>
            </p:nvSpPr>
            <p:spPr bwMode="auto">
              <a:xfrm>
                <a:off x="5041" y="1624"/>
                <a:ext cx="718" cy="212"/>
              </a:xfrm>
              <a:prstGeom prst="rect">
                <a:avLst/>
              </a:prstGeom>
              <a:noFill/>
              <a:ln w="19050" algn="ctr">
                <a:noFill/>
                <a:miter lim="800000"/>
                <a:headEnd/>
                <a:tailEnd/>
              </a:ln>
              <a:effectLst/>
            </p:spPr>
            <p:txBody>
              <a:bodyPr>
                <a:spAutoFit/>
              </a:bodyPr>
              <a:lstStyle/>
              <a:p>
                <a:pPr algn="l"/>
                <a:r>
                  <a:rPr lang="en-US" b="0"/>
                  <a:t>Core 2</a:t>
                </a:r>
              </a:p>
            </p:txBody>
          </p:sp>
          <p:sp>
            <p:nvSpPr>
              <p:cNvPr id="615437" name="Text Box 13"/>
              <p:cNvSpPr txBox="1">
                <a:spLocks noChangeArrowheads="1"/>
              </p:cNvSpPr>
              <p:nvPr/>
            </p:nvSpPr>
            <p:spPr bwMode="auto">
              <a:xfrm>
                <a:off x="5041" y="1050"/>
                <a:ext cx="718" cy="212"/>
              </a:xfrm>
              <a:prstGeom prst="rect">
                <a:avLst/>
              </a:prstGeom>
              <a:noFill/>
              <a:ln w="19050" algn="ctr">
                <a:noFill/>
                <a:miter lim="800000"/>
                <a:headEnd/>
                <a:tailEnd/>
              </a:ln>
              <a:effectLst/>
            </p:spPr>
            <p:txBody>
              <a:bodyPr>
                <a:spAutoFit/>
              </a:bodyPr>
              <a:lstStyle/>
              <a:p>
                <a:pPr algn="l"/>
                <a:r>
                  <a:rPr lang="en-US" b="0"/>
                  <a:t>Core 3</a:t>
                </a:r>
              </a:p>
            </p:txBody>
          </p:sp>
          <p:sp>
            <p:nvSpPr>
              <p:cNvPr id="615438" name="Text Box 14"/>
              <p:cNvSpPr txBox="1">
                <a:spLocks noChangeArrowheads="1"/>
              </p:cNvSpPr>
              <p:nvPr/>
            </p:nvSpPr>
            <p:spPr bwMode="auto">
              <a:xfrm>
                <a:off x="203" y="535"/>
                <a:ext cx="1100" cy="212"/>
              </a:xfrm>
              <a:prstGeom prst="rect">
                <a:avLst/>
              </a:prstGeom>
              <a:noFill/>
              <a:ln w="19050" algn="ctr">
                <a:noFill/>
                <a:miter lim="800000"/>
                <a:headEnd/>
                <a:tailEnd/>
              </a:ln>
              <a:effectLst/>
            </p:spPr>
            <p:txBody>
              <a:bodyPr>
                <a:spAutoFit/>
              </a:bodyPr>
              <a:lstStyle/>
              <a:p>
                <a:r>
                  <a:rPr lang="en-US" b="0"/>
                  <a:t>Core Power</a:t>
                </a:r>
              </a:p>
            </p:txBody>
          </p:sp>
          <p:sp>
            <p:nvSpPr>
              <p:cNvPr id="615439" name="Text Box 15"/>
              <p:cNvSpPr txBox="1">
                <a:spLocks noChangeArrowheads="1"/>
              </p:cNvSpPr>
              <p:nvPr/>
            </p:nvSpPr>
            <p:spPr bwMode="auto">
              <a:xfrm>
                <a:off x="2450" y="3355"/>
                <a:ext cx="1100" cy="212"/>
              </a:xfrm>
              <a:prstGeom prst="rect">
                <a:avLst/>
              </a:prstGeom>
              <a:noFill/>
              <a:ln w="19050" algn="ctr">
                <a:noFill/>
                <a:miter lim="800000"/>
                <a:headEnd/>
                <a:tailEnd/>
              </a:ln>
              <a:effectLst/>
            </p:spPr>
            <p:txBody>
              <a:bodyPr>
                <a:spAutoFit/>
              </a:bodyPr>
              <a:lstStyle/>
              <a:p>
                <a:r>
                  <a:rPr lang="en-US" b="0"/>
                  <a:t>Time</a:t>
                </a:r>
              </a:p>
            </p:txBody>
          </p:sp>
          <p:sp>
            <p:nvSpPr>
              <p:cNvPr id="615440" name="Text Box 16"/>
              <p:cNvSpPr txBox="1">
                <a:spLocks noChangeArrowheads="1"/>
              </p:cNvSpPr>
              <p:nvPr/>
            </p:nvSpPr>
            <p:spPr bwMode="auto">
              <a:xfrm>
                <a:off x="490" y="3068"/>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5441" name="Text Box 17"/>
              <p:cNvSpPr txBox="1">
                <a:spLocks noChangeArrowheads="1"/>
              </p:cNvSpPr>
              <p:nvPr/>
            </p:nvSpPr>
            <p:spPr bwMode="auto">
              <a:xfrm>
                <a:off x="490" y="2495"/>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5442" name="Text Box 18"/>
              <p:cNvSpPr txBox="1">
                <a:spLocks noChangeArrowheads="1"/>
              </p:cNvSpPr>
              <p:nvPr/>
            </p:nvSpPr>
            <p:spPr bwMode="auto">
              <a:xfrm>
                <a:off x="490" y="1921"/>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5443" name="Text Box 19"/>
              <p:cNvSpPr txBox="1">
                <a:spLocks noChangeArrowheads="1"/>
              </p:cNvSpPr>
              <p:nvPr/>
            </p:nvSpPr>
            <p:spPr bwMode="auto">
              <a:xfrm>
                <a:off x="490" y="1347"/>
                <a:ext cx="239" cy="196"/>
              </a:xfrm>
              <a:prstGeom prst="rect">
                <a:avLst/>
              </a:prstGeom>
              <a:noFill/>
              <a:ln w="19050" algn="ctr">
                <a:noFill/>
                <a:miter lim="800000"/>
                <a:headEnd/>
                <a:tailEnd/>
              </a:ln>
              <a:effectLst/>
            </p:spPr>
            <p:txBody>
              <a:bodyPr>
                <a:spAutoFit/>
              </a:bodyPr>
              <a:lstStyle/>
              <a:p>
                <a:pPr algn="r"/>
                <a:r>
                  <a:rPr lang="en-US" sz="1800" b="0"/>
                  <a:t>0</a:t>
                </a:r>
              </a:p>
            </p:txBody>
          </p:sp>
        </p:grpSp>
      </p:grpSp>
      <p:grpSp>
        <p:nvGrpSpPr>
          <p:cNvPr id="4" name="Group 20"/>
          <p:cNvGrpSpPr>
            <a:grpSpLocks/>
          </p:cNvGrpSpPr>
          <p:nvPr/>
        </p:nvGrpSpPr>
        <p:grpSpPr bwMode="auto">
          <a:xfrm>
            <a:off x="1157288" y="1954213"/>
            <a:ext cx="606425" cy="2732087"/>
            <a:chOff x="729" y="965"/>
            <a:chExt cx="382" cy="1721"/>
          </a:xfrm>
        </p:grpSpPr>
        <p:sp>
          <p:nvSpPr>
            <p:cNvPr id="615445" name="Line 21"/>
            <p:cNvSpPr>
              <a:spLocks noChangeShapeType="1"/>
            </p:cNvSpPr>
            <p:nvPr/>
          </p:nvSpPr>
          <p:spPr bwMode="auto">
            <a:xfrm>
              <a:off x="729" y="1539"/>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46" name="Line 22"/>
            <p:cNvSpPr>
              <a:spLocks noChangeShapeType="1"/>
            </p:cNvSpPr>
            <p:nvPr/>
          </p:nvSpPr>
          <p:spPr bwMode="auto">
            <a:xfrm>
              <a:off x="729" y="965"/>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47" name="Line 23"/>
            <p:cNvSpPr>
              <a:spLocks noChangeShapeType="1"/>
            </p:cNvSpPr>
            <p:nvPr/>
          </p:nvSpPr>
          <p:spPr bwMode="auto">
            <a:xfrm>
              <a:off x="729" y="2112"/>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48" name="Line 24"/>
            <p:cNvSpPr>
              <a:spLocks noChangeShapeType="1"/>
            </p:cNvSpPr>
            <p:nvPr/>
          </p:nvSpPr>
          <p:spPr bwMode="auto">
            <a:xfrm>
              <a:off x="729" y="2686"/>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5" name="Group 25"/>
          <p:cNvGrpSpPr>
            <a:grpSpLocks/>
          </p:cNvGrpSpPr>
          <p:nvPr/>
        </p:nvGrpSpPr>
        <p:grpSpPr bwMode="auto">
          <a:xfrm>
            <a:off x="1763713" y="1954213"/>
            <a:ext cx="379412" cy="2732087"/>
            <a:chOff x="1111" y="965"/>
            <a:chExt cx="239" cy="1721"/>
          </a:xfrm>
        </p:grpSpPr>
        <p:sp>
          <p:nvSpPr>
            <p:cNvPr id="615450" name="Line 26"/>
            <p:cNvSpPr>
              <a:spLocks noChangeShapeType="1"/>
            </p:cNvSpPr>
            <p:nvPr/>
          </p:nvSpPr>
          <p:spPr bwMode="auto">
            <a:xfrm>
              <a:off x="1111" y="1539"/>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51" name="Line 27"/>
            <p:cNvSpPr>
              <a:spLocks noChangeShapeType="1"/>
            </p:cNvSpPr>
            <p:nvPr/>
          </p:nvSpPr>
          <p:spPr bwMode="auto">
            <a:xfrm>
              <a:off x="1111" y="2112"/>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52" name="Line 28"/>
            <p:cNvSpPr>
              <a:spLocks noChangeShapeType="1"/>
            </p:cNvSpPr>
            <p:nvPr/>
          </p:nvSpPr>
          <p:spPr bwMode="auto">
            <a:xfrm>
              <a:off x="1111" y="965"/>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53" name="Line 29"/>
            <p:cNvSpPr>
              <a:spLocks noChangeShapeType="1"/>
            </p:cNvSpPr>
            <p:nvPr/>
          </p:nvSpPr>
          <p:spPr bwMode="auto">
            <a:xfrm>
              <a:off x="1111" y="2686"/>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6" name="Group 30"/>
          <p:cNvGrpSpPr>
            <a:grpSpLocks/>
          </p:cNvGrpSpPr>
          <p:nvPr/>
        </p:nvGrpSpPr>
        <p:grpSpPr bwMode="auto">
          <a:xfrm>
            <a:off x="2143125" y="1954213"/>
            <a:ext cx="76200" cy="2732087"/>
            <a:chOff x="1350" y="965"/>
            <a:chExt cx="48" cy="1721"/>
          </a:xfrm>
        </p:grpSpPr>
        <p:sp>
          <p:nvSpPr>
            <p:cNvPr id="615455" name="Line 31"/>
            <p:cNvSpPr>
              <a:spLocks noChangeShapeType="1"/>
            </p:cNvSpPr>
            <p:nvPr/>
          </p:nvSpPr>
          <p:spPr bwMode="auto">
            <a:xfrm>
              <a:off x="1350" y="1778"/>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56" name="Line 32"/>
            <p:cNvSpPr>
              <a:spLocks noChangeShapeType="1"/>
            </p:cNvSpPr>
            <p:nvPr/>
          </p:nvSpPr>
          <p:spPr bwMode="auto">
            <a:xfrm>
              <a:off x="1350" y="2112"/>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57" name="Line 33"/>
            <p:cNvSpPr>
              <a:spLocks noChangeShapeType="1"/>
            </p:cNvSpPr>
            <p:nvPr/>
          </p:nvSpPr>
          <p:spPr bwMode="auto">
            <a:xfrm>
              <a:off x="1350" y="2686"/>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58" name="Line 34"/>
            <p:cNvSpPr>
              <a:spLocks noChangeShapeType="1"/>
            </p:cNvSpPr>
            <p:nvPr/>
          </p:nvSpPr>
          <p:spPr bwMode="auto">
            <a:xfrm>
              <a:off x="1350" y="965"/>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7" name="Group 35"/>
          <p:cNvGrpSpPr>
            <a:grpSpLocks/>
          </p:cNvGrpSpPr>
          <p:nvPr/>
        </p:nvGrpSpPr>
        <p:grpSpPr bwMode="auto">
          <a:xfrm>
            <a:off x="2219325" y="1954213"/>
            <a:ext cx="1138238" cy="2732087"/>
            <a:chOff x="1398" y="965"/>
            <a:chExt cx="717" cy="1721"/>
          </a:xfrm>
        </p:grpSpPr>
        <p:sp>
          <p:nvSpPr>
            <p:cNvPr id="615460" name="Line 36"/>
            <p:cNvSpPr>
              <a:spLocks noChangeShapeType="1"/>
            </p:cNvSpPr>
            <p:nvPr/>
          </p:nvSpPr>
          <p:spPr bwMode="auto">
            <a:xfrm>
              <a:off x="1398" y="2686"/>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61" name="Line 37"/>
            <p:cNvSpPr>
              <a:spLocks noChangeShapeType="1"/>
            </p:cNvSpPr>
            <p:nvPr/>
          </p:nvSpPr>
          <p:spPr bwMode="auto">
            <a:xfrm>
              <a:off x="1398" y="2112"/>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62" name="Line 38"/>
            <p:cNvSpPr>
              <a:spLocks noChangeShapeType="1"/>
            </p:cNvSpPr>
            <p:nvPr/>
          </p:nvSpPr>
          <p:spPr bwMode="auto">
            <a:xfrm>
              <a:off x="1398" y="965"/>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63" name="Line 39"/>
            <p:cNvSpPr>
              <a:spLocks noChangeShapeType="1"/>
            </p:cNvSpPr>
            <p:nvPr/>
          </p:nvSpPr>
          <p:spPr bwMode="auto">
            <a:xfrm>
              <a:off x="1398" y="2017"/>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8" name="Group 40"/>
          <p:cNvGrpSpPr>
            <a:grpSpLocks/>
          </p:cNvGrpSpPr>
          <p:nvPr/>
        </p:nvGrpSpPr>
        <p:grpSpPr bwMode="auto">
          <a:xfrm>
            <a:off x="3357563" y="1954213"/>
            <a:ext cx="455612" cy="3490912"/>
            <a:chOff x="2115" y="965"/>
            <a:chExt cx="287" cy="2199"/>
          </a:xfrm>
        </p:grpSpPr>
        <p:sp>
          <p:nvSpPr>
            <p:cNvPr id="615465" name="Line 41"/>
            <p:cNvSpPr>
              <a:spLocks noChangeShapeType="1"/>
            </p:cNvSpPr>
            <p:nvPr/>
          </p:nvSpPr>
          <p:spPr bwMode="auto">
            <a:xfrm>
              <a:off x="2354" y="2925"/>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66" name="Line 42"/>
            <p:cNvSpPr>
              <a:spLocks noChangeShapeType="1"/>
            </p:cNvSpPr>
            <p:nvPr/>
          </p:nvSpPr>
          <p:spPr bwMode="auto">
            <a:xfrm>
              <a:off x="2115" y="2112"/>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67" name="Line 43"/>
            <p:cNvSpPr>
              <a:spLocks noChangeShapeType="1"/>
            </p:cNvSpPr>
            <p:nvPr/>
          </p:nvSpPr>
          <p:spPr bwMode="auto">
            <a:xfrm>
              <a:off x="2115" y="2686"/>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68" name="Line 44"/>
            <p:cNvSpPr>
              <a:spLocks noChangeShapeType="1"/>
            </p:cNvSpPr>
            <p:nvPr/>
          </p:nvSpPr>
          <p:spPr bwMode="auto">
            <a:xfrm>
              <a:off x="2115" y="965"/>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69" name="Line 45"/>
            <p:cNvSpPr>
              <a:spLocks noChangeShapeType="1"/>
            </p:cNvSpPr>
            <p:nvPr/>
          </p:nvSpPr>
          <p:spPr bwMode="auto">
            <a:xfrm>
              <a:off x="2115" y="2017"/>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9" name="Group 46"/>
          <p:cNvGrpSpPr>
            <a:grpSpLocks/>
          </p:cNvGrpSpPr>
          <p:nvPr/>
        </p:nvGrpSpPr>
        <p:grpSpPr bwMode="auto">
          <a:xfrm>
            <a:off x="3813175" y="1954213"/>
            <a:ext cx="1897063" cy="3490912"/>
            <a:chOff x="2402" y="965"/>
            <a:chExt cx="1195" cy="2199"/>
          </a:xfrm>
        </p:grpSpPr>
        <p:sp>
          <p:nvSpPr>
            <p:cNvPr id="615471" name="Line 47"/>
            <p:cNvSpPr>
              <a:spLocks noChangeShapeType="1"/>
            </p:cNvSpPr>
            <p:nvPr/>
          </p:nvSpPr>
          <p:spPr bwMode="auto">
            <a:xfrm>
              <a:off x="2402" y="2017"/>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72" name="Line 48"/>
            <p:cNvSpPr>
              <a:spLocks noChangeShapeType="1"/>
            </p:cNvSpPr>
            <p:nvPr/>
          </p:nvSpPr>
          <p:spPr bwMode="auto">
            <a:xfrm>
              <a:off x="2402" y="965"/>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73" name="Line 49"/>
            <p:cNvSpPr>
              <a:spLocks noChangeShapeType="1"/>
            </p:cNvSpPr>
            <p:nvPr/>
          </p:nvSpPr>
          <p:spPr bwMode="auto">
            <a:xfrm>
              <a:off x="2402" y="2112"/>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5474" name="Line 50"/>
            <p:cNvSpPr>
              <a:spLocks noChangeShapeType="1"/>
            </p:cNvSpPr>
            <p:nvPr/>
          </p:nvSpPr>
          <p:spPr bwMode="auto">
            <a:xfrm>
              <a:off x="2402" y="3164"/>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
        <p:nvSpPr>
          <p:cNvPr id="615475" name="AutoShape 51"/>
          <p:cNvSpPr>
            <a:spLocks noChangeArrowheads="1"/>
          </p:cNvSpPr>
          <p:nvPr/>
        </p:nvSpPr>
        <p:spPr bwMode="auto">
          <a:xfrm>
            <a:off x="4268788" y="3395663"/>
            <a:ext cx="3719512" cy="1665287"/>
          </a:xfrm>
          <a:prstGeom prst="wedgeRoundRectCallout">
            <a:avLst>
              <a:gd name="adj1" fmla="val -71556"/>
              <a:gd name="adj2" fmla="val 25310"/>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latin typeface="Neo Sans Intel Medium" pitchFamily="34" charset="0"/>
                <a:cs typeface="Arial" pitchFamily="34" charset="0"/>
              </a:rPr>
              <a:t>Task completes. No work waiting. OS executes MWAIT(C6) instruction. Core 0 enters C6. Cores 1 and 3 continue execution undisturbed.</a:t>
            </a:r>
            <a:endParaRPr lang="en-US" sz="1800" b="0">
              <a:effectLst>
                <a:outerShdw blurRad="38100" dist="38100" dir="2700000" algn="tl">
                  <a:srgbClr val="FFFFFF"/>
                </a:outerShdw>
              </a:effectLst>
              <a:latin typeface="Neo Sans Intel Medium"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475"/>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10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2000"/>
                                        <p:tgtEl>
                                          <p:spTgt spid="8"/>
                                        </p:tgtEl>
                                      </p:cBhvr>
                                    </p:animEffect>
                                  </p:childTnLst>
                                </p:cTn>
                              </p:par>
                            </p:childTnLst>
                          </p:cTn>
                        </p:par>
                        <p:par>
                          <p:cTn id="11" fill="hold">
                            <p:stCondLst>
                              <p:cond delay="3000"/>
                            </p:stCondLst>
                            <p:childTnLst>
                              <p:par>
                                <p:cTn id="12" presetID="22" presetClass="entr" presetSubtype="8" fill="hold" nodeType="afterEffect">
                                  <p:stCondLst>
                                    <p:cond delay="100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7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a:xfrm>
            <a:off x="381000" y="230188"/>
            <a:ext cx="8382000" cy="1107996"/>
          </a:xfrm>
        </p:spPr>
        <p:txBody>
          <a:bodyPr/>
          <a:lstStyle/>
          <a:p>
            <a:r>
              <a:rPr lang="en-US" sz="4000" dirty="0"/>
              <a:t>C6 on Intel® Core™ Microarchitecture (Nehalem)</a:t>
            </a:r>
          </a:p>
        </p:txBody>
      </p:sp>
      <p:grpSp>
        <p:nvGrpSpPr>
          <p:cNvPr id="2" name="Group 3"/>
          <p:cNvGrpSpPr>
            <a:grpSpLocks/>
          </p:cNvGrpSpPr>
          <p:nvPr/>
        </p:nvGrpSpPr>
        <p:grpSpPr bwMode="auto">
          <a:xfrm>
            <a:off x="322263" y="1268413"/>
            <a:ext cx="8820150" cy="4813300"/>
            <a:chOff x="203" y="535"/>
            <a:chExt cx="5556" cy="3032"/>
          </a:xfrm>
        </p:grpSpPr>
        <p:sp>
          <p:nvSpPr>
            <p:cNvPr id="616452" name="Line 4"/>
            <p:cNvSpPr>
              <a:spLocks noChangeShapeType="1"/>
            </p:cNvSpPr>
            <p:nvPr/>
          </p:nvSpPr>
          <p:spPr bwMode="auto">
            <a:xfrm>
              <a:off x="729" y="2588"/>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6453" name="Line 5"/>
            <p:cNvSpPr>
              <a:spLocks noChangeShapeType="1"/>
            </p:cNvSpPr>
            <p:nvPr/>
          </p:nvSpPr>
          <p:spPr bwMode="auto">
            <a:xfrm>
              <a:off x="729" y="2017"/>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6454" name="Line 6"/>
            <p:cNvSpPr>
              <a:spLocks noChangeShapeType="1"/>
            </p:cNvSpPr>
            <p:nvPr/>
          </p:nvSpPr>
          <p:spPr bwMode="auto">
            <a:xfrm>
              <a:off x="729" y="1443"/>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grpSp>
          <p:nvGrpSpPr>
            <p:cNvPr id="3" name="Group 7"/>
            <p:cNvGrpSpPr>
              <a:grpSpLocks/>
            </p:cNvGrpSpPr>
            <p:nvPr/>
          </p:nvGrpSpPr>
          <p:grpSpPr bwMode="auto">
            <a:xfrm>
              <a:off x="203" y="535"/>
              <a:ext cx="5556" cy="3032"/>
              <a:chOff x="203" y="535"/>
              <a:chExt cx="5556" cy="3032"/>
            </a:xfrm>
          </p:grpSpPr>
          <p:sp>
            <p:nvSpPr>
              <p:cNvPr id="616456" name="Line 8"/>
              <p:cNvSpPr>
                <a:spLocks noChangeShapeType="1"/>
              </p:cNvSpPr>
              <p:nvPr/>
            </p:nvSpPr>
            <p:spPr bwMode="auto">
              <a:xfrm flipV="1">
                <a:off x="729" y="730"/>
                <a:ext cx="0" cy="2434"/>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6457" name="Line 9"/>
              <p:cNvSpPr>
                <a:spLocks noChangeShapeType="1"/>
              </p:cNvSpPr>
              <p:nvPr/>
            </p:nvSpPr>
            <p:spPr bwMode="auto">
              <a:xfrm>
                <a:off x="729" y="3167"/>
                <a:ext cx="4541" cy="0"/>
              </a:xfrm>
              <a:prstGeom prst="line">
                <a:avLst/>
              </a:prstGeom>
              <a:noFill/>
              <a:ln w="57150">
                <a:solidFill>
                  <a:schemeClr val="tx1">
                    <a:alpha val="70000"/>
                  </a:schemeClr>
                </a:solidFill>
                <a:round/>
                <a:headEnd/>
                <a:tailEnd type="triangle" w="med" len="med"/>
              </a:ln>
              <a:effectLst/>
            </p:spPr>
            <p:txBody>
              <a:bodyPr wrap="none" anchor="ctr">
                <a:spAutoFit/>
              </a:bodyPr>
              <a:lstStyle/>
              <a:p>
                <a:endParaRPr lang="en-GB"/>
              </a:p>
            </p:txBody>
          </p:sp>
          <p:sp>
            <p:nvSpPr>
              <p:cNvPr id="616458" name="Text Box 10"/>
              <p:cNvSpPr txBox="1">
                <a:spLocks noChangeArrowheads="1"/>
              </p:cNvSpPr>
              <p:nvPr/>
            </p:nvSpPr>
            <p:spPr bwMode="auto">
              <a:xfrm>
                <a:off x="5041" y="2771"/>
                <a:ext cx="718" cy="212"/>
              </a:xfrm>
              <a:prstGeom prst="rect">
                <a:avLst/>
              </a:prstGeom>
              <a:noFill/>
              <a:ln w="19050" algn="ctr">
                <a:noFill/>
                <a:miter lim="800000"/>
                <a:headEnd/>
                <a:tailEnd/>
              </a:ln>
              <a:effectLst/>
            </p:spPr>
            <p:txBody>
              <a:bodyPr>
                <a:spAutoFit/>
              </a:bodyPr>
              <a:lstStyle/>
              <a:p>
                <a:pPr algn="l"/>
                <a:r>
                  <a:rPr lang="en-US" b="0"/>
                  <a:t>Core 0</a:t>
                </a:r>
              </a:p>
            </p:txBody>
          </p:sp>
          <p:sp>
            <p:nvSpPr>
              <p:cNvPr id="616459" name="Text Box 11"/>
              <p:cNvSpPr txBox="1">
                <a:spLocks noChangeArrowheads="1"/>
              </p:cNvSpPr>
              <p:nvPr/>
            </p:nvSpPr>
            <p:spPr bwMode="auto">
              <a:xfrm>
                <a:off x="5041" y="2197"/>
                <a:ext cx="718" cy="212"/>
              </a:xfrm>
              <a:prstGeom prst="rect">
                <a:avLst/>
              </a:prstGeom>
              <a:noFill/>
              <a:ln w="19050" algn="ctr">
                <a:noFill/>
                <a:miter lim="800000"/>
                <a:headEnd/>
                <a:tailEnd/>
              </a:ln>
              <a:effectLst/>
            </p:spPr>
            <p:txBody>
              <a:bodyPr>
                <a:spAutoFit/>
              </a:bodyPr>
              <a:lstStyle/>
              <a:p>
                <a:pPr algn="l"/>
                <a:r>
                  <a:rPr lang="en-US" b="0"/>
                  <a:t>Core 1</a:t>
                </a:r>
              </a:p>
            </p:txBody>
          </p:sp>
          <p:sp>
            <p:nvSpPr>
              <p:cNvPr id="616460" name="Text Box 12"/>
              <p:cNvSpPr txBox="1">
                <a:spLocks noChangeArrowheads="1"/>
              </p:cNvSpPr>
              <p:nvPr/>
            </p:nvSpPr>
            <p:spPr bwMode="auto">
              <a:xfrm>
                <a:off x="5041" y="1624"/>
                <a:ext cx="718" cy="212"/>
              </a:xfrm>
              <a:prstGeom prst="rect">
                <a:avLst/>
              </a:prstGeom>
              <a:noFill/>
              <a:ln w="19050" algn="ctr">
                <a:noFill/>
                <a:miter lim="800000"/>
                <a:headEnd/>
                <a:tailEnd/>
              </a:ln>
              <a:effectLst/>
            </p:spPr>
            <p:txBody>
              <a:bodyPr>
                <a:spAutoFit/>
              </a:bodyPr>
              <a:lstStyle/>
              <a:p>
                <a:pPr algn="l"/>
                <a:r>
                  <a:rPr lang="en-US" b="0"/>
                  <a:t>Core 2</a:t>
                </a:r>
              </a:p>
            </p:txBody>
          </p:sp>
          <p:sp>
            <p:nvSpPr>
              <p:cNvPr id="616461" name="Text Box 13"/>
              <p:cNvSpPr txBox="1">
                <a:spLocks noChangeArrowheads="1"/>
              </p:cNvSpPr>
              <p:nvPr/>
            </p:nvSpPr>
            <p:spPr bwMode="auto">
              <a:xfrm>
                <a:off x="5041" y="1050"/>
                <a:ext cx="718" cy="212"/>
              </a:xfrm>
              <a:prstGeom prst="rect">
                <a:avLst/>
              </a:prstGeom>
              <a:noFill/>
              <a:ln w="19050" algn="ctr">
                <a:noFill/>
                <a:miter lim="800000"/>
                <a:headEnd/>
                <a:tailEnd/>
              </a:ln>
              <a:effectLst/>
            </p:spPr>
            <p:txBody>
              <a:bodyPr>
                <a:spAutoFit/>
              </a:bodyPr>
              <a:lstStyle/>
              <a:p>
                <a:pPr algn="l"/>
                <a:r>
                  <a:rPr lang="en-US" b="0"/>
                  <a:t>Core 3</a:t>
                </a:r>
              </a:p>
            </p:txBody>
          </p:sp>
          <p:sp>
            <p:nvSpPr>
              <p:cNvPr id="616462" name="Text Box 14"/>
              <p:cNvSpPr txBox="1">
                <a:spLocks noChangeArrowheads="1"/>
              </p:cNvSpPr>
              <p:nvPr/>
            </p:nvSpPr>
            <p:spPr bwMode="auto">
              <a:xfrm>
                <a:off x="203" y="535"/>
                <a:ext cx="1100" cy="212"/>
              </a:xfrm>
              <a:prstGeom prst="rect">
                <a:avLst/>
              </a:prstGeom>
              <a:noFill/>
              <a:ln w="19050" algn="ctr">
                <a:noFill/>
                <a:miter lim="800000"/>
                <a:headEnd/>
                <a:tailEnd/>
              </a:ln>
              <a:effectLst/>
            </p:spPr>
            <p:txBody>
              <a:bodyPr>
                <a:spAutoFit/>
              </a:bodyPr>
              <a:lstStyle/>
              <a:p>
                <a:r>
                  <a:rPr lang="en-US" b="0"/>
                  <a:t>Core Power</a:t>
                </a:r>
              </a:p>
            </p:txBody>
          </p:sp>
          <p:sp>
            <p:nvSpPr>
              <p:cNvPr id="616463" name="Text Box 15"/>
              <p:cNvSpPr txBox="1">
                <a:spLocks noChangeArrowheads="1"/>
              </p:cNvSpPr>
              <p:nvPr/>
            </p:nvSpPr>
            <p:spPr bwMode="auto">
              <a:xfrm>
                <a:off x="2450" y="3355"/>
                <a:ext cx="1100" cy="212"/>
              </a:xfrm>
              <a:prstGeom prst="rect">
                <a:avLst/>
              </a:prstGeom>
              <a:noFill/>
              <a:ln w="19050" algn="ctr">
                <a:noFill/>
                <a:miter lim="800000"/>
                <a:headEnd/>
                <a:tailEnd/>
              </a:ln>
              <a:effectLst/>
            </p:spPr>
            <p:txBody>
              <a:bodyPr>
                <a:spAutoFit/>
              </a:bodyPr>
              <a:lstStyle/>
              <a:p>
                <a:r>
                  <a:rPr lang="en-US" b="0"/>
                  <a:t>Time</a:t>
                </a:r>
              </a:p>
            </p:txBody>
          </p:sp>
          <p:sp>
            <p:nvSpPr>
              <p:cNvPr id="616464" name="Text Box 16"/>
              <p:cNvSpPr txBox="1">
                <a:spLocks noChangeArrowheads="1"/>
              </p:cNvSpPr>
              <p:nvPr/>
            </p:nvSpPr>
            <p:spPr bwMode="auto">
              <a:xfrm>
                <a:off x="490" y="3068"/>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6465" name="Text Box 17"/>
              <p:cNvSpPr txBox="1">
                <a:spLocks noChangeArrowheads="1"/>
              </p:cNvSpPr>
              <p:nvPr/>
            </p:nvSpPr>
            <p:spPr bwMode="auto">
              <a:xfrm>
                <a:off x="490" y="2495"/>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6466" name="Text Box 18"/>
              <p:cNvSpPr txBox="1">
                <a:spLocks noChangeArrowheads="1"/>
              </p:cNvSpPr>
              <p:nvPr/>
            </p:nvSpPr>
            <p:spPr bwMode="auto">
              <a:xfrm>
                <a:off x="490" y="1921"/>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6467" name="Text Box 19"/>
              <p:cNvSpPr txBox="1">
                <a:spLocks noChangeArrowheads="1"/>
              </p:cNvSpPr>
              <p:nvPr/>
            </p:nvSpPr>
            <p:spPr bwMode="auto">
              <a:xfrm>
                <a:off x="490" y="1347"/>
                <a:ext cx="239" cy="196"/>
              </a:xfrm>
              <a:prstGeom prst="rect">
                <a:avLst/>
              </a:prstGeom>
              <a:noFill/>
              <a:ln w="19050" algn="ctr">
                <a:noFill/>
                <a:miter lim="800000"/>
                <a:headEnd/>
                <a:tailEnd/>
              </a:ln>
              <a:effectLst/>
            </p:spPr>
            <p:txBody>
              <a:bodyPr>
                <a:spAutoFit/>
              </a:bodyPr>
              <a:lstStyle/>
              <a:p>
                <a:pPr algn="r"/>
                <a:r>
                  <a:rPr lang="en-US" sz="1800" b="0"/>
                  <a:t>0</a:t>
                </a:r>
              </a:p>
            </p:txBody>
          </p:sp>
        </p:grpSp>
      </p:grpSp>
      <p:grpSp>
        <p:nvGrpSpPr>
          <p:cNvPr id="4" name="Group 20"/>
          <p:cNvGrpSpPr>
            <a:grpSpLocks/>
          </p:cNvGrpSpPr>
          <p:nvPr/>
        </p:nvGrpSpPr>
        <p:grpSpPr bwMode="auto">
          <a:xfrm>
            <a:off x="1157288" y="1951038"/>
            <a:ext cx="606425" cy="2732087"/>
            <a:chOff x="729" y="965"/>
            <a:chExt cx="382" cy="1721"/>
          </a:xfrm>
        </p:grpSpPr>
        <p:sp>
          <p:nvSpPr>
            <p:cNvPr id="616469" name="Line 21"/>
            <p:cNvSpPr>
              <a:spLocks noChangeShapeType="1"/>
            </p:cNvSpPr>
            <p:nvPr/>
          </p:nvSpPr>
          <p:spPr bwMode="auto">
            <a:xfrm>
              <a:off x="729" y="1539"/>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70" name="Line 22"/>
            <p:cNvSpPr>
              <a:spLocks noChangeShapeType="1"/>
            </p:cNvSpPr>
            <p:nvPr/>
          </p:nvSpPr>
          <p:spPr bwMode="auto">
            <a:xfrm>
              <a:off x="729" y="965"/>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71" name="Line 23"/>
            <p:cNvSpPr>
              <a:spLocks noChangeShapeType="1"/>
            </p:cNvSpPr>
            <p:nvPr/>
          </p:nvSpPr>
          <p:spPr bwMode="auto">
            <a:xfrm>
              <a:off x="729" y="2112"/>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72" name="Line 24"/>
            <p:cNvSpPr>
              <a:spLocks noChangeShapeType="1"/>
            </p:cNvSpPr>
            <p:nvPr/>
          </p:nvSpPr>
          <p:spPr bwMode="auto">
            <a:xfrm>
              <a:off x="729" y="2686"/>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5" name="Group 25"/>
          <p:cNvGrpSpPr>
            <a:grpSpLocks/>
          </p:cNvGrpSpPr>
          <p:nvPr/>
        </p:nvGrpSpPr>
        <p:grpSpPr bwMode="auto">
          <a:xfrm>
            <a:off x="1763713" y="1951038"/>
            <a:ext cx="379412" cy="2732087"/>
            <a:chOff x="1111" y="965"/>
            <a:chExt cx="239" cy="1721"/>
          </a:xfrm>
        </p:grpSpPr>
        <p:sp>
          <p:nvSpPr>
            <p:cNvPr id="616474" name="Line 26"/>
            <p:cNvSpPr>
              <a:spLocks noChangeShapeType="1"/>
            </p:cNvSpPr>
            <p:nvPr/>
          </p:nvSpPr>
          <p:spPr bwMode="auto">
            <a:xfrm>
              <a:off x="1111" y="1539"/>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75" name="Line 27"/>
            <p:cNvSpPr>
              <a:spLocks noChangeShapeType="1"/>
            </p:cNvSpPr>
            <p:nvPr/>
          </p:nvSpPr>
          <p:spPr bwMode="auto">
            <a:xfrm>
              <a:off x="1111" y="2112"/>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76" name="Line 28"/>
            <p:cNvSpPr>
              <a:spLocks noChangeShapeType="1"/>
            </p:cNvSpPr>
            <p:nvPr/>
          </p:nvSpPr>
          <p:spPr bwMode="auto">
            <a:xfrm>
              <a:off x="1111" y="965"/>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77" name="Line 29"/>
            <p:cNvSpPr>
              <a:spLocks noChangeShapeType="1"/>
            </p:cNvSpPr>
            <p:nvPr/>
          </p:nvSpPr>
          <p:spPr bwMode="auto">
            <a:xfrm>
              <a:off x="1111" y="2686"/>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6" name="Group 30"/>
          <p:cNvGrpSpPr>
            <a:grpSpLocks/>
          </p:cNvGrpSpPr>
          <p:nvPr/>
        </p:nvGrpSpPr>
        <p:grpSpPr bwMode="auto">
          <a:xfrm>
            <a:off x="2143125" y="1951038"/>
            <a:ext cx="76200" cy="2732087"/>
            <a:chOff x="1350" y="965"/>
            <a:chExt cx="48" cy="1721"/>
          </a:xfrm>
        </p:grpSpPr>
        <p:sp>
          <p:nvSpPr>
            <p:cNvPr id="616479" name="Line 31"/>
            <p:cNvSpPr>
              <a:spLocks noChangeShapeType="1"/>
            </p:cNvSpPr>
            <p:nvPr/>
          </p:nvSpPr>
          <p:spPr bwMode="auto">
            <a:xfrm>
              <a:off x="1350" y="1778"/>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80" name="Line 32"/>
            <p:cNvSpPr>
              <a:spLocks noChangeShapeType="1"/>
            </p:cNvSpPr>
            <p:nvPr/>
          </p:nvSpPr>
          <p:spPr bwMode="auto">
            <a:xfrm>
              <a:off x="1350" y="2112"/>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81" name="Line 33"/>
            <p:cNvSpPr>
              <a:spLocks noChangeShapeType="1"/>
            </p:cNvSpPr>
            <p:nvPr/>
          </p:nvSpPr>
          <p:spPr bwMode="auto">
            <a:xfrm>
              <a:off x="1350" y="2686"/>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82" name="Line 34"/>
            <p:cNvSpPr>
              <a:spLocks noChangeShapeType="1"/>
            </p:cNvSpPr>
            <p:nvPr/>
          </p:nvSpPr>
          <p:spPr bwMode="auto">
            <a:xfrm>
              <a:off x="1350" y="965"/>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7" name="Group 35"/>
          <p:cNvGrpSpPr>
            <a:grpSpLocks/>
          </p:cNvGrpSpPr>
          <p:nvPr/>
        </p:nvGrpSpPr>
        <p:grpSpPr bwMode="auto">
          <a:xfrm>
            <a:off x="2219325" y="1951038"/>
            <a:ext cx="1138238" cy="2732087"/>
            <a:chOff x="1398" y="965"/>
            <a:chExt cx="717" cy="1721"/>
          </a:xfrm>
        </p:grpSpPr>
        <p:sp>
          <p:nvSpPr>
            <p:cNvPr id="616484" name="Line 36"/>
            <p:cNvSpPr>
              <a:spLocks noChangeShapeType="1"/>
            </p:cNvSpPr>
            <p:nvPr/>
          </p:nvSpPr>
          <p:spPr bwMode="auto">
            <a:xfrm>
              <a:off x="1398" y="2686"/>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85" name="Line 37"/>
            <p:cNvSpPr>
              <a:spLocks noChangeShapeType="1"/>
            </p:cNvSpPr>
            <p:nvPr/>
          </p:nvSpPr>
          <p:spPr bwMode="auto">
            <a:xfrm>
              <a:off x="1398" y="2112"/>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86" name="Line 38"/>
            <p:cNvSpPr>
              <a:spLocks noChangeShapeType="1"/>
            </p:cNvSpPr>
            <p:nvPr/>
          </p:nvSpPr>
          <p:spPr bwMode="auto">
            <a:xfrm>
              <a:off x="1398" y="965"/>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87" name="Line 39"/>
            <p:cNvSpPr>
              <a:spLocks noChangeShapeType="1"/>
            </p:cNvSpPr>
            <p:nvPr/>
          </p:nvSpPr>
          <p:spPr bwMode="auto">
            <a:xfrm>
              <a:off x="1398" y="2017"/>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8" name="Group 40"/>
          <p:cNvGrpSpPr>
            <a:grpSpLocks/>
          </p:cNvGrpSpPr>
          <p:nvPr/>
        </p:nvGrpSpPr>
        <p:grpSpPr bwMode="auto">
          <a:xfrm>
            <a:off x="3357563" y="1951038"/>
            <a:ext cx="455612" cy="3490912"/>
            <a:chOff x="2115" y="965"/>
            <a:chExt cx="287" cy="2199"/>
          </a:xfrm>
        </p:grpSpPr>
        <p:sp>
          <p:nvSpPr>
            <p:cNvPr id="616489" name="Line 41"/>
            <p:cNvSpPr>
              <a:spLocks noChangeShapeType="1"/>
            </p:cNvSpPr>
            <p:nvPr/>
          </p:nvSpPr>
          <p:spPr bwMode="auto">
            <a:xfrm>
              <a:off x="2354" y="2925"/>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90" name="Line 42"/>
            <p:cNvSpPr>
              <a:spLocks noChangeShapeType="1"/>
            </p:cNvSpPr>
            <p:nvPr/>
          </p:nvSpPr>
          <p:spPr bwMode="auto">
            <a:xfrm>
              <a:off x="2115" y="2112"/>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91" name="Line 43"/>
            <p:cNvSpPr>
              <a:spLocks noChangeShapeType="1"/>
            </p:cNvSpPr>
            <p:nvPr/>
          </p:nvSpPr>
          <p:spPr bwMode="auto">
            <a:xfrm>
              <a:off x="2115" y="2686"/>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92" name="Line 44"/>
            <p:cNvSpPr>
              <a:spLocks noChangeShapeType="1"/>
            </p:cNvSpPr>
            <p:nvPr/>
          </p:nvSpPr>
          <p:spPr bwMode="auto">
            <a:xfrm>
              <a:off x="2115" y="965"/>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93" name="Line 45"/>
            <p:cNvSpPr>
              <a:spLocks noChangeShapeType="1"/>
            </p:cNvSpPr>
            <p:nvPr/>
          </p:nvSpPr>
          <p:spPr bwMode="auto">
            <a:xfrm>
              <a:off x="2115" y="2017"/>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9" name="Group 46"/>
          <p:cNvGrpSpPr>
            <a:grpSpLocks/>
          </p:cNvGrpSpPr>
          <p:nvPr/>
        </p:nvGrpSpPr>
        <p:grpSpPr bwMode="auto">
          <a:xfrm>
            <a:off x="3813175" y="1951038"/>
            <a:ext cx="1897063" cy="3490912"/>
            <a:chOff x="2402" y="965"/>
            <a:chExt cx="1195" cy="2199"/>
          </a:xfrm>
        </p:grpSpPr>
        <p:sp>
          <p:nvSpPr>
            <p:cNvPr id="616495" name="Line 47"/>
            <p:cNvSpPr>
              <a:spLocks noChangeShapeType="1"/>
            </p:cNvSpPr>
            <p:nvPr/>
          </p:nvSpPr>
          <p:spPr bwMode="auto">
            <a:xfrm>
              <a:off x="2402" y="2017"/>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96" name="Line 48"/>
            <p:cNvSpPr>
              <a:spLocks noChangeShapeType="1"/>
            </p:cNvSpPr>
            <p:nvPr/>
          </p:nvSpPr>
          <p:spPr bwMode="auto">
            <a:xfrm>
              <a:off x="2402" y="965"/>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97" name="Line 49"/>
            <p:cNvSpPr>
              <a:spLocks noChangeShapeType="1"/>
            </p:cNvSpPr>
            <p:nvPr/>
          </p:nvSpPr>
          <p:spPr bwMode="auto">
            <a:xfrm>
              <a:off x="2402" y="2112"/>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498" name="Line 50"/>
            <p:cNvSpPr>
              <a:spLocks noChangeShapeType="1"/>
            </p:cNvSpPr>
            <p:nvPr/>
          </p:nvSpPr>
          <p:spPr bwMode="auto">
            <a:xfrm>
              <a:off x="2402" y="3164"/>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10" name="Group 51"/>
          <p:cNvGrpSpPr>
            <a:grpSpLocks/>
          </p:cNvGrpSpPr>
          <p:nvPr/>
        </p:nvGrpSpPr>
        <p:grpSpPr bwMode="auto">
          <a:xfrm>
            <a:off x="5710238" y="1951038"/>
            <a:ext cx="228600" cy="3490912"/>
            <a:chOff x="3597" y="965"/>
            <a:chExt cx="144" cy="2199"/>
          </a:xfrm>
        </p:grpSpPr>
        <p:sp>
          <p:nvSpPr>
            <p:cNvPr id="616500" name="Line 52"/>
            <p:cNvSpPr>
              <a:spLocks noChangeShapeType="1"/>
            </p:cNvSpPr>
            <p:nvPr/>
          </p:nvSpPr>
          <p:spPr bwMode="auto">
            <a:xfrm flipH="1">
              <a:off x="3597" y="1778"/>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501" name="Line 53"/>
            <p:cNvSpPr>
              <a:spLocks noChangeShapeType="1"/>
            </p:cNvSpPr>
            <p:nvPr/>
          </p:nvSpPr>
          <p:spPr bwMode="auto">
            <a:xfrm flipH="1">
              <a:off x="3645" y="1539"/>
              <a:ext cx="95"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502" name="Line 54"/>
            <p:cNvSpPr>
              <a:spLocks noChangeShapeType="1"/>
            </p:cNvSpPr>
            <p:nvPr/>
          </p:nvSpPr>
          <p:spPr bwMode="auto">
            <a:xfrm>
              <a:off x="3597" y="2112"/>
              <a:ext cx="144"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503" name="Line 55"/>
            <p:cNvSpPr>
              <a:spLocks noChangeShapeType="1"/>
            </p:cNvSpPr>
            <p:nvPr/>
          </p:nvSpPr>
          <p:spPr bwMode="auto">
            <a:xfrm>
              <a:off x="3597" y="965"/>
              <a:ext cx="144"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504" name="Line 56"/>
            <p:cNvSpPr>
              <a:spLocks noChangeShapeType="1"/>
            </p:cNvSpPr>
            <p:nvPr/>
          </p:nvSpPr>
          <p:spPr bwMode="auto">
            <a:xfrm>
              <a:off x="3597" y="3164"/>
              <a:ext cx="144"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11" name="Group 57"/>
          <p:cNvGrpSpPr>
            <a:grpSpLocks/>
          </p:cNvGrpSpPr>
          <p:nvPr/>
        </p:nvGrpSpPr>
        <p:grpSpPr bwMode="auto">
          <a:xfrm>
            <a:off x="5938838" y="1951038"/>
            <a:ext cx="985837" cy="3490912"/>
            <a:chOff x="3741" y="965"/>
            <a:chExt cx="621" cy="2199"/>
          </a:xfrm>
        </p:grpSpPr>
        <p:sp>
          <p:nvSpPr>
            <p:cNvPr id="616506" name="Line 58"/>
            <p:cNvSpPr>
              <a:spLocks noChangeShapeType="1"/>
            </p:cNvSpPr>
            <p:nvPr/>
          </p:nvSpPr>
          <p:spPr bwMode="auto">
            <a:xfrm>
              <a:off x="3741" y="3164"/>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507" name="Line 59"/>
            <p:cNvSpPr>
              <a:spLocks noChangeShapeType="1"/>
            </p:cNvSpPr>
            <p:nvPr/>
          </p:nvSpPr>
          <p:spPr bwMode="auto">
            <a:xfrm>
              <a:off x="3741" y="2112"/>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508" name="Line 60"/>
            <p:cNvSpPr>
              <a:spLocks noChangeShapeType="1"/>
            </p:cNvSpPr>
            <p:nvPr/>
          </p:nvSpPr>
          <p:spPr bwMode="auto">
            <a:xfrm>
              <a:off x="3741" y="965"/>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6509" name="Line 61"/>
            <p:cNvSpPr>
              <a:spLocks noChangeShapeType="1"/>
            </p:cNvSpPr>
            <p:nvPr/>
          </p:nvSpPr>
          <p:spPr bwMode="auto">
            <a:xfrm>
              <a:off x="3741" y="1539"/>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
        <p:nvSpPr>
          <p:cNvPr id="616510" name="AutoShape 62"/>
          <p:cNvSpPr>
            <a:spLocks noChangeArrowheads="1"/>
          </p:cNvSpPr>
          <p:nvPr/>
        </p:nvSpPr>
        <p:spPr bwMode="auto">
          <a:xfrm>
            <a:off x="2295525" y="1192213"/>
            <a:ext cx="3794125" cy="1644650"/>
          </a:xfrm>
          <a:prstGeom prst="wedgeRoundRectCallout">
            <a:avLst>
              <a:gd name="adj1" fmla="val 38495"/>
              <a:gd name="adj2" fmla="val 93630"/>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latin typeface="Neo Sans Intel Medium" pitchFamily="34" charset="0"/>
                <a:cs typeface="Arial" pitchFamily="34" charset="0"/>
              </a:rPr>
              <a:t>Interrupt for Core 2 arrives. Core 2 returns to C0, execution resumes at instruction following MWAIT(C6). Cores 1 and 3 continue execution undisturbed.</a:t>
            </a:r>
            <a:endParaRPr lang="en-US" sz="1800" b="0">
              <a:effectLst>
                <a:outerShdw blurRad="38100" dist="38100" dir="2700000" algn="tl">
                  <a:srgbClr val="FFFFFF"/>
                </a:outerShdw>
              </a:effectLst>
              <a:latin typeface="Neo Sans Intel Medium"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6510"/>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2000"/>
                                        <p:tgtEl>
                                          <p:spTgt spid="10"/>
                                        </p:tgtEl>
                                      </p:cBhvr>
                                    </p:animEffect>
                                  </p:childTnLst>
                                </p:cTn>
                              </p:par>
                            </p:childTnLst>
                          </p:cTn>
                        </p:par>
                        <p:par>
                          <p:cTn id="11" fill="hold">
                            <p:stCondLst>
                              <p:cond delay="3000"/>
                            </p:stCondLst>
                            <p:childTnLst>
                              <p:par>
                                <p:cTn id="12" presetID="22" presetClass="entr" presetSubtype="8" fill="hold" nodeType="afterEffect">
                                  <p:stCondLst>
                                    <p:cond delay="100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5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ChangeArrowheads="1"/>
          </p:cNvSpPr>
          <p:nvPr>
            <p:ph type="title"/>
          </p:nvPr>
        </p:nvSpPr>
        <p:spPr>
          <a:xfrm>
            <a:off x="381000" y="230188"/>
            <a:ext cx="8382000" cy="1107996"/>
          </a:xfrm>
        </p:spPr>
        <p:txBody>
          <a:bodyPr/>
          <a:lstStyle/>
          <a:p>
            <a:r>
              <a:rPr lang="en-US" sz="4000" dirty="0"/>
              <a:t>C6 on Intel® Core™ Microarchitecture (Nehalem)</a:t>
            </a:r>
          </a:p>
        </p:txBody>
      </p:sp>
      <p:grpSp>
        <p:nvGrpSpPr>
          <p:cNvPr id="2" name="Group 3"/>
          <p:cNvGrpSpPr>
            <a:grpSpLocks/>
          </p:cNvGrpSpPr>
          <p:nvPr/>
        </p:nvGrpSpPr>
        <p:grpSpPr bwMode="auto">
          <a:xfrm>
            <a:off x="322263" y="1250950"/>
            <a:ext cx="8820150" cy="4813300"/>
            <a:chOff x="203" y="535"/>
            <a:chExt cx="5556" cy="3032"/>
          </a:xfrm>
        </p:grpSpPr>
        <p:sp>
          <p:nvSpPr>
            <p:cNvPr id="617476" name="Line 4"/>
            <p:cNvSpPr>
              <a:spLocks noChangeShapeType="1"/>
            </p:cNvSpPr>
            <p:nvPr/>
          </p:nvSpPr>
          <p:spPr bwMode="auto">
            <a:xfrm>
              <a:off x="729" y="2588"/>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7477" name="Line 5"/>
            <p:cNvSpPr>
              <a:spLocks noChangeShapeType="1"/>
            </p:cNvSpPr>
            <p:nvPr/>
          </p:nvSpPr>
          <p:spPr bwMode="auto">
            <a:xfrm>
              <a:off x="729" y="2017"/>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sp>
          <p:nvSpPr>
            <p:cNvPr id="617478" name="Line 6"/>
            <p:cNvSpPr>
              <a:spLocks noChangeShapeType="1"/>
            </p:cNvSpPr>
            <p:nvPr/>
          </p:nvSpPr>
          <p:spPr bwMode="auto">
            <a:xfrm>
              <a:off x="729" y="1443"/>
              <a:ext cx="4446" cy="0"/>
            </a:xfrm>
            <a:prstGeom prst="line">
              <a:avLst/>
            </a:prstGeom>
            <a:noFill/>
            <a:ln w="38100">
              <a:solidFill>
                <a:schemeClr val="tx1">
                  <a:alpha val="70000"/>
                </a:schemeClr>
              </a:solidFill>
              <a:prstDash val="dash"/>
              <a:round/>
              <a:headEnd/>
              <a:tailEnd/>
            </a:ln>
            <a:effectLst/>
          </p:spPr>
          <p:txBody>
            <a:bodyPr wrap="none" anchor="ctr">
              <a:spAutoFit/>
            </a:bodyPr>
            <a:lstStyle/>
            <a:p>
              <a:endParaRPr lang="en-GB"/>
            </a:p>
          </p:txBody>
        </p:sp>
        <p:grpSp>
          <p:nvGrpSpPr>
            <p:cNvPr id="3" name="Group 7"/>
            <p:cNvGrpSpPr>
              <a:grpSpLocks/>
            </p:cNvGrpSpPr>
            <p:nvPr/>
          </p:nvGrpSpPr>
          <p:grpSpPr bwMode="auto">
            <a:xfrm>
              <a:off x="203" y="535"/>
              <a:ext cx="5556" cy="3032"/>
              <a:chOff x="203" y="535"/>
              <a:chExt cx="5556" cy="3032"/>
            </a:xfrm>
          </p:grpSpPr>
          <p:sp>
            <p:nvSpPr>
              <p:cNvPr id="617480" name="Line 8"/>
              <p:cNvSpPr>
                <a:spLocks noChangeShapeType="1"/>
              </p:cNvSpPr>
              <p:nvPr/>
            </p:nvSpPr>
            <p:spPr bwMode="auto">
              <a:xfrm flipV="1">
                <a:off x="729" y="730"/>
                <a:ext cx="0" cy="2434"/>
              </a:xfrm>
              <a:prstGeom prst="line">
                <a:avLst/>
              </a:prstGeom>
              <a:noFill/>
              <a:ln w="57150">
                <a:solidFill>
                  <a:schemeClr val="tx1">
                    <a:alpha val="70000"/>
                  </a:schemeClr>
                </a:solidFill>
                <a:round/>
                <a:headEnd/>
                <a:tailEnd type="triangle" w="med" len="med"/>
              </a:ln>
              <a:effectLst/>
            </p:spPr>
            <p:txBody>
              <a:bodyPr anchor="ctr">
                <a:spAutoFit/>
              </a:bodyPr>
              <a:lstStyle/>
              <a:p>
                <a:endParaRPr lang="en-GB"/>
              </a:p>
            </p:txBody>
          </p:sp>
          <p:sp>
            <p:nvSpPr>
              <p:cNvPr id="617481" name="Line 9"/>
              <p:cNvSpPr>
                <a:spLocks noChangeShapeType="1"/>
              </p:cNvSpPr>
              <p:nvPr/>
            </p:nvSpPr>
            <p:spPr bwMode="auto">
              <a:xfrm>
                <a:off x="729" y="3167"/>
                <a:ext cx="4541" cy="0"/>
              </a:xfrm>
              <a:prstGeom prst="line">
                <a:avLst/>
              </a:prstGeom>
              <a:noFill/>
              <a:ln w="57150">
                <a:solidFill>
                  <a:schemeClr val="tx1">
                    <a:alpha val="70000"/>
                  </a:schemeClr>
                </a:solidFill>
                <a:round/>
                <a:headEnd/>
                <a:tailEnd type="triangle" w="med" len="med"/>
              </a:ln>
              <a:effectLst/>
            </p:spPr>
            <p:txBody>
              <a:bodyPr wrap="none" anchor="ctr">
                <a:spAutoFit/>
              </a:bodyPr>
              <a:lstStyle/>
              <a:p>
                <a:endParaRPr lang="en-GB"/>
              </a:p>
            </p:txBody>
          </p:sp>
          <p:sp>
            <p:nvSpPr>
              <p:cNvPr id="617482" name="Text Box 10"/>
              <p:cNvSpPr txBox="1">
                <a:spLocks noChangeArrowheads="1"/>
              </p:cNvSpPr>
              <p:nvPr/>
            </p:nvSpPr>
            <p:spPr bwMode="auto">
              <a:xfrm>
                <a:off x="5041" y="2771"/>
                <a:ext cx="718" cy="212"/>
              </a:xfrm>
              <a:prstGeom prst="rect">
                <a:avLst/>
              </a:prstGeom>
              <a:noFill/>
              <a:ln w="19050" algn="ctr">
                <a:noFill/>
                <a:miter lim="800000"/>
                <a:headEnd/>
                <a:tailEnd/>
              </a:ln>
              <a:effectLst/>
            </p:spPr>
            <p:txBody>
              <a:bodyPr>
                <a:spAutoFit/>
              </a:bodyPr>
              <a:lstStyle/>
              <a:p>
                <a:pPr algn="l"/>
                <a:r>
                  <a:rPr lang="en-US" b="0"/>
                  <a:t>Core 0</a:t>
                </a:r>
              </a:p>
            </p:txBody>
          </p:sp>
          <p:sp>
            <p:nvSpPr>
              <p:cNvPr id="617483" name="Text Box 11"/>
              <p:cNvSpPr txBox="1">
                <a:spLocks noChangeArrowheads="1"/>
              </p:cNvSpPr>
              <p:nvPr/>
            </p:nvSpPr>
            <p:spPr bwMode="auto">
              <a:xfrm>
                <a:off x="5041" y="2197"/>
                <a:ext cx="718" cy="212"/>
              </a:xfrm>
              <a:prstGeom prst="rect">
                <a:avLst/>
              </a:prstGeom>
              <a:noFill/>
              <a:ln w="19050" algn="ctr">
                <a:noFill/>
                <a:miter lim="800000"/>
                <a:headEnd/>
                <a:tailEnd/>
              </a:ln>
              <a:effectLst/>
            </p:spPr>
            <p:txBody>
              <a:bodyPr>
                <a:spAutoFit/>
              </a:bodyPr>
              <a:lstStyle/>
              <a:p>
                <a:pPr algn="l"/>
                <a:r>
                  <a:rPr lang="en-US" b="0"/>
                  <a:t>Core 1</a:t>
                </a:r>
              </a:p>
            </p:txBody>
          </p:sp>
          <p:sp>
            <p:nvSpPr>
              <p:cNvPr id="617484" name="Text Box 12"/>
              <p:cNvSpPr txBox="1">
                <a:spLocks noChangeArrowheads="1"/>
              </p:cNvSpPr>
              <p:nvPr/>
            </p:nvSpPr>
            <p:spPr bwMode="auto">
              <a:xfrm>
                <a:off x="5041" y="1624"/>
                <a:ext cx="718" cy="212"/>
              </a:xfrm>
              <a:prstGeom prst="rect">
                <a:avLst/>
              </a:prstGeom>
              <a:noFill/>
              <a:ln w="19050" algn="ctr">
                <a:noFill/>
                <a:miter lim="800000"/>
                <a:headEnd/>
                <a:tailEnd/>
              </a:ln>
              <a:effectLst/>
            </p:spPr>
            <p:txBody>
              <a:bodyPr>
                <a:spAutoFit/>
              </a:bodyPr>
              <a:lstStyle/>
              <a:p>
                <a:pPr algn="l"/>
                <a:r>
                  <a:rPr lang="en-US" b="0"/>
                  <a:t>Core 2</a:t>
                </a:r>
              </a:p>
            </p:txBody>
          </p:sp>
          <p:sp>
            <p:nvSpPr>
              <p:cNvPr id="617485" name="Text Box 13"/>
              <p:cNvSpPr txBox="1">
                <a:spLocks noChangeArrowheads="1"/>
              </p:cNvSpPr>
              <p:nvPr/>
            </p:nvSpPr>
            <p:spPr bwMode="auto">
              <a:xfrm>
                <a:off x="5041" y="1050"/>
                <a:ext cx="718" cy="212"/>
              </a:xfrm>
              <a:prstGeom prst="rect">
                <a:avLst/>
              </a:prstGeom>
              <a:noFill/>
              <a:ln w="19050" algn="ctr">
                <a:noFill/>
                <a:miter lim="800000"/>
                <a:headEnd/>
                <a:tailEnd/>
              </a:ln>
              <a:effectLst/>
            </p:spPr>
            <p:txBody>
              <a:bodyPr>
                <a:spAutoFit/>
              </a:bodyPr>
              <a:lstStyle/>
              <a:p>
                <a:pPr algn="l"/>
                <a:r>
                  <a:rPr lang="en-US" b="0"/>
                  <a:t>Core 3</a:t>
                </a:r>
              </a:p>
            </p:txBody>
          </p:sp>
          <p:sp>
            <p:nvSpPr>
              <p:cNvPr id="617486" name="Text Box 14"/>
              <p:cNvSpPr txBox="1">
                <a:spLocks noChangeArrowheads="1"/>
              </p:cNvSpPr>
              <p:nvPr/>
            </p:nvSpPr>
            <p:spPr bwMode="auto">
              <a:xfrm>
                <a:off x="203" y="535"/>
                <a:ext cx="1100" cy="212"/>
              </a:xfrm>
              <a:prstGeom prst="rect">
                <a:avLst/>
              </a:prstGeom>
              <a:noFill/>
              <a:ln w="19050" algn="ctr">
                <a:noFill/>
                <a:miter lim="800000"/>
                <a:headEnd/>
                <a:tailEnd/>
              </a:ln>
              <a:effectLst/>
            </p:spPr>
            <p:txBody>
              <a:bodyPr>
                <a:spAutoFit/>
              </a:bodyPr>
              <a:lstStyle/>
              <a:p>
                <a:r>
                  <a:rPr lang="en-US" b="0"/>
                  <a:t>Core Power</a:t>
                </a:r>
              </a:p>
            </p:txBody>
          </p:sp>
          <p:sp>
            <p:nvSpPr>
              <p:cNvPr id="617487" name="Text Box 15"/>
              <p:cNvSpPr txBox="1">
                <a:spLocks noChangeArrowheads="1"/>
              </p:cNvSpPr>
              <p:nvPr/>
            </p:nvSpPr>
            <p:spPr bwMode="auto">
              <a:xfrm>
                <a:off x="2450" y="3355"/>
                <a:ext cx="1100" cy="212"/>
              </a:xfrm>
              <a:prstGeom prst="rect">
                <a:avLst/>
              </a:prstGeom>
              <a:noFill/>
              <a:ln w="19050" algn="ctr">
                <a:noFill/>
                <a:miter lim="800000"/>
                <a:headEnd/>
                <a:tailEnd/>
              </a:ln>
              <a:effectLst/>
            </p:spPr>
            <p:txBody>
              <a:bodyPr>
                <a:spAutoFit/>
              </a:bodyPr>
              <a:lstStyle/>
              <a:p>
                <a:r>
                  <a:rPr lang="en-US" b="0"/>
                  <a:t>Time</a:t>
                </a:r>
              </a:p>
            </p:txBody>
          </p:sp>
          <p:sp>
            <p:nvSpPr>
              <p:cNvPr id="617488" name="Text Box 16"/>
              <p:cNvSpPr txBox="1">
                <a:spLocks noChangeArrowheads="1"/>
              </p:cNvSpPr>
              <p:nvPr/>
            </p:nvSpPr>
            <p:spPr bwMode="auto">
              <a:xfrm>
                <a:off x="490" y="3068"/>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7489" name="Text Box 17"/>
              <p:cNvSpPr txBox="1">
                <a:spLocks noChangeArrowheads="1"/>
              </p:cNvSpPr>
              <p:nvPr/>
            </p:nvSpPr>
            <p:spPr bwMode="auto">
              <a:xfrm>
                <a:off x="490" y="2495"/>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7490" name="Text Box 18"/>
              <p:cNvSpPr txBox="1">
                <a:spLocks noChangeArrowheads="1"/>
              </p:cNvSpPr>
              <p:nvPr/>
            </p:nvSpPr>
            <p:spPr bwMode="auto">
              <a:xfrm>
                <a:off x="490" y="1921"/>
                <a:ext cx="239" cy="196"/>
              </a:xfrm>
              <a:prstGeom prst="rect">
                <a:avLst/>
              </a:prstGeom>
              <a:noFill/>
              <a:ln w="19050" algn="ctr">
                <a:noFill/>
                <a:miter lim="800000"/>
                <a:headEnd/>
                <a:tailEnd/>
              </a:ln>
              <a:effectLst/>
            </p:spPr>
            <p:txBody>
              <a:bodyPr>
                <a:spAutoFit/>
              </a:bodyPr>
              <a:lstStyle/>
              <a:p>
                <a:pPr algn="r"/>
                <a:r>
                  <a:rPr lang="en-US" sz="1800" b="0"/>
                  <a:t>0</a:t>
                </a:r>
              </a:p>
            </p:txBody>
          </p:sp>
          <p:sp>
            <p:nvSpPr>
              <p:cNvPr id="617491" name="Text Box 19"/>
              <p:cNvSpPr txBox="1">
                <a:spLocks noChangeArrowheads="1"/>
              </p:cNvSpPr>
              <p:nvPr/>
            </p:nvSpPr>
            <p:spPr bwMode="auto">
              <a:xfrm>
                <a:off x="490" y="1347"/>
                <a:ext cx="239" cy="196"/>
              </a:xfrm>
              <a:prstGeom prst="rect">
                <a:avLst/>
              </a:prstGeom>
              <a:noFill/>
              <a:ln w="19050" algn="ctr">
                <a:noFill/>
                <a:miter lim="800000"/>
                <a:headEnd/>
                <a:tailEnd/>
              </a:ln>
              <a:effectLst/>
            </p:spPr>
            <p:txBody>
              <a:bodyPr>
                <a:spAutoFit/>
              </a:bodyPr>
              <a:lstStyle/>
              <a:p>
                <a:pPr algn="r"/>
                <a:r>
                  <a:rPr lang="en-US" sz="1800" b="0"/>
                  <a:t>0</a:t>
                </a:r>
              </a:p>
            </p:txBody>
          </p:sp>
        </p:grpSp>
      </p:grpSp>
      <p:grpSp>
        <p:nvGrpSpPr>
          <p:cNvPr id="4" name="Group 20"/>
          <p:cNvGrpSpPr>
            <a:grpSpLocks/>
          </p:cNvGrpSpPr>
          <p:nvPr/>
        </p:nvGrpSpPr>
        <p:grpSpPr bwMode="auto">
          <a:xfrm>
            <a:off x="1157288" y="1933575"/>
            <a:ext cx="606425" cy="2732088"/>
            <a:chOff x="729" y="965"/>
            <a:chExt cx="382" cy="1721"/>
          </a:xfrm>
        </p:grpSpPr>
        <p:sp>
          <p:nvSpPr>
            <p:cNvPr id="617493" name="Line 21"/>
            <p:cNvSpPr>
              <a:spLocks noChangeShapeType="1"/>
            </p:cNvSpPr>
            <p:nvPr/>
          </p:nvSpPr>
          <p:spPr bwMode="auto">
            <a:xfrm>
              <a:off x="729" y="1539"/>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494" name="Line 22"/>
            <p:cNvSpPr>
              <a:spLocks noChangeShapeType="1"/>
            </p:cNvSpPr>
            <p:nvPr/>
          </p:nvSpPr>
          <p:spPr bwMode="auto">
            <a:xfrm>
              <a:off x="729" y="965"/>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495" name="Line 23"/>
            <p:cNvSpPr>
              <a:spLocks noChangeShapeType="1"/>
            </p:cNvSpPr>
            <p:nvPr/>
          </p:nvSpPr>
          <p:spPr bwMode="auto">
            <a:xfrm>
              <a:off x="729" y="2112"/>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496" name="Line 24"/>
            <p:cNvSpPr>
              <a:spLocks noChangeShapeType="1"/>
            </p:cNvSpPr>
            <p:nvPr/>
          </p:nvSpPr>
          <p:spPr bwMode="auto">
            <a:xfrm>
              <a:off x="729" y="2686"/>
              <a:ext cx="382"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5" name="Group 25"/>
          <p:cNvGrpSpPr>
            <a:grpSpLocks/>
          </p:cNvGrpSpPr>
          <p:nvPr/>
        </p:nvGrpSpPr>
        <p:grpSpPr bwMode="auto">
          <a:xfrm>
            <a:off x="1763713" y="1933575"/>
            <a:ext cx="379412" cy="2732088"/>
            <a:chOff x="1111" y="965"/>
            <a:chExt cx="239" cy="1721"/>
          </a:xfrm>
        </p:grpSpPr>
        <p:sp>
          <p:nvSpPr>
            <p:cNvPr id="617498" name="Line 26"/>
            <p:cNvSpPr>
              <a:spLocks noChangeShapeType="1"/>
            </p:cNvSpPr>
            <p:nvPr/>
          </p:nvSpPr>
          <p:spPr bwMode="auto">
            <a:xfrm>
              <a:off x="1111" y="1539"/>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499" name="Line 27"/>
            <p:cNvSpPr>
              <a:spLocks noChangeShapeType="1"/>
            </p:cNvSpPr>
            <p:nvPr/>
          </p:nvSpPr>
          <p:spPr bwMode="auto">
            <a:xfrm>
              <a:off x="1111" y="2112"/>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00" name="Line 28"/>
            <p:cNvSpPr>
              <a:spLocks noChangeShapeType="1"/>
            </p:cNvSpPr>
            <p:nvPr/>
          </p:nvSpPr>
          <p:spPr bwMode="auto">
            <a:xfrm>
              <a:off x="1111" y="965"/>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01" name="Line 29"/>
            <p:cNvSpPr>
              <a:spLocks noChangeShapeType="1"/>
            </p:cNvSpPr>
            <p:nvPr/>
          </p:nvSpPr>
          <p:spPr bwMode="auto">
            <a:xfrm>
              <a:off x="1111" y="2686"/>
              <a:ext cx="239"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6" name="Group 30"/>
          <p:cNvGrpSpPr>
            <a:grpSpLocks/>
          </p:cNvGrpSpPr>
          <p:nvPr/>
        </p:nvGrpSpPr>
        <p:grpSpPr bwMode="auto">
          <a:xfrm>
            <a:off x="2143125" y="1933575"/>
            <a:ext cx="76200" cy="2732088"/>
            <a:chOff x="1350" y="965"/>
            <a:chExt cx="48" cy="1721"/>
          </a:xfrm>
        </p:grpSpPr>
        <p:sp>
          <p:nvSpPr>
            <p:cNvPr id="617503" name="Line 31"/>
            <p:cNvSpPr>
              <a:spLocks noChangeShapeType="1"/>
            </p:cNvSpPr>
            <p:nvPr/>
          </p:nvSpPr>
          <p:spPr bwMode="auto">
            <a:xfrm>
              <a:off x="1350" y="1778"/>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04" name="Line 32"/>
            <p:cNvSpPr>
              <a:spLocks noChangeShapeType="1"/>
            </p:cNvSpPr>
            <p:nvPr/>
          </p:nvSpPr>
          <p:spPr bwMode="auto">
            <a:xfrm>
              <a:off x="1350" y="2112"/>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05" name="Line 33"/>
            <p:cNvSpPr>
              <a:spLocks noChangeShapeType="1"/>
            </p:cNvSpPr>
            <p:nvPr/>
          </p:nvSpPr>
          <p:spPr bwMode="auto">
            <a:xfrm>
              <a:off x="1350" y="2686"/>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06" name="Line 34"/>
            <p:cNvSpPr>
              <a:spLocks noChangeShapeType="1"/>
            </p:cNvSpPr>
            <p:nvPr/>
          </p:nvSpPr>
          <p:spPr bwMode="auto">
            <a:xfrm>
              <a:off x="1350" y="965"/>
              <a:ext cx="48"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7" name="Group 35"/>
          <p:cNvGrpSpPr>
            <a:grpSpLocks/>
          </p:cNvGrpSpPr>
          <p:nvPr/>
        </p:nvGrpSpPr>
        <p:grpSpPr bwMode="auto">
          <a:xfrm>
            <a:off x="2219325" y="1933575"/>
            <a:ext cx="1138238" cy="2732088"/>
            <a:chOff x="1398" y="965"/>
            <a:chExt cx="717" cy="1721"/>
          </a:xfrm>
        </p:grpSpPr>
        <p:sp>
          <p:nvSpPr>
            <p:cNvPr id="617508" name="Line 36"/>
            <p:cNvSpPr>
              <a:spLocks noChangeShapeType="1"/>
            </p:cNvSpPr>
            <p:nvPr/>
          </p:nvSpPr>
          <p:spPr bwMode="auto">
            <a:xfrm>
              <a:off x="1398" y="2686"/>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09" name="Line 37"/>
            <p:cNvSpPr>
              <a:spLocks noChangeShapeType="1"/>
            </p:cNvSpPr>
            <p:nvPr/>
          </p:nvSpPr>
          <p:spPr bwMode="auto">
            <a:xfrm>
              <a:off x="1398" y="2112"/>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10" name="Line 38"/>
            <p:cNvSpPr>
              <a:spLocks noChangeShapeType="1"/>
            </p:cNvSpPr>
            <p:nvPr/>
          </p:nvSpPr>
          <p:spPr bwMode="auto">
            <a:xfrm>
              <a:off x="1398" y="965"/>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11" name="Line 39"/>
            <p:cNvSpPr>
              <a:spLocks noChangeShapeType="1"/>
            </p:cNvSpPr>
            <p:nvPr/>
          </p:nvSpPr>
          <p:spPr bwMode="auto">
            <a:xfrm>
              <a:off x="1398" y="2017"/>
              <a:ext cx="717"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8" name="Group 40"/>
          <p:cNvGrpSpPr>
            <a:grpSpLocks/>
          </p:cNvGrpSpPr>
          <p:nvPr/>
        </p:nvGrpSpPr>
        <p:grpSpPr bwMode="auto">
          <a:xfrm>
            <a:off x="3357563" y="1933575"/>
            <a:ext cx="455612" cy="3490913"/>
            <a:chOff x="2115" y="965"/>
            <a:chExt cx="287" cy="2199"/>
          </a:xfrm>
        </p:grpSpPr>
        <p:sp>
          <p:nvSpPr>
            <p:cNvPr id="617513" name="Line 41"/>
            <p:cNvSpPr>
              <a:spLocks noChangeShapeType="1"/>
            </p:cNvSpPr>
            <p:nvPr/>
          </p:nvSpPr>
          <p:spPr bwMode="auto">
            <a:xfrm>
              <a:off x="2354" y="2925"/>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14" name="Line 42"/>
            <p:cNvSpPr>
              <a:spLocks noChangeShapeType="1"/>
            </p:cNvSpPr>
            <p:nvPr/>
          </p:nvSpPr>
          <p:spPr bwMode="auto">
            <a:xfrm>
              <a:off x="2115" y="2112"/>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15" name="Line 43"/>
            <p:cNvSpPr>
              <a:spLocks noChangeShapeType="1"/>
            </p:cNvSpPr>
            <p:nvPr/>
          </p:nvSpPr>
          <p:spPr bwMode="auto">
            <a:xfrm>
              <a:off x="2115" y="2686"/>
              <a:ext cx="239"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16" name="Line 44"/>
            <p:cNvSpPr>
              <a:spLocks noChangeShapeType="1"/>
            </p:cNvSpPr>
            <p:nvPr/>
          </p:nvSpPr>
          <p:spPr bwMode="auto">
            <a:xfrm>
              <a:off x="2115" y="965"/>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17" name="Line 45"/>
            <p:cNvSpPr>
              <a:spLocks noChangeShapeType="1"/>
            </p:cNvSpPr>
            <p:nvPr/>
          </p:nvSpPr>
          <p:spPr bwMode="auto">
            <a:xfrm>
              <a:off x="2115" y="2017"/>
              <a:ext cx="287"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9" name="Group 46"/>
          <p:cNvGrpSpPr>
            <a:grpSpLocks/>
          </p:cNvGrpSpPr>
          <p:nvPr/>
        </p:nvGrpSpPr>
        <p:grpSpPr bwMode="auto">
          <a:xfrm>
            <a:off x="3813175" y="1933575"/>
            <a:ext cx="1897063" cy="3490913"/>
            <a:chOff x="2402" y="965"/>
            <a:chExt cx="1195" cy="2199"/>
          </a:xfrm>
        </p:grpSpPr>
        <p:sp>
          <p:nvSpPr>
            <p:cNvPr id="617519" name="Line 47"/>
            <p:cNvSpPr>
              <a:spLocks noChangeShapeType="1"/>
            </p:cNvSpPr>
            <p:nvPr/>
          </p:nvSpPr>
          <p:spPr bwMode="auto">
            <a:xfrm>
              <a:off x="2402" y="2017"/>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20" name="Line 48"/>
            <p:cNvSpPr>
              <a:spLocks noChangeShapeType="1"/>
            </p:cNvSpPr>
            <p:nvPr/>
          </p:nvSpPr>
          <p:spPr bwMode="auto">
            <a:xfrm>
              <a:off x="2402" y="965"/>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21" name="Line 49"/>
            <p:cNvSpPr>
              <a:spLocks noChangeShapeType="1"/>
            </p:cNvSpPr>
            <p:nvPr/>
          </p:nvSpPr>
          <p:spPr bwMode="auto">
            <a:xfrm>
              <a:off x="2402" y="2112"/>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22" name="Line 50"/>
            <p:cNvSpPr>
              <a:spLocks noChangeShapeType="1"/>
            </p:cNvSpPr>
            <p:nvPr/>
          </p:nvSpPr>
          <p:spPr bwMode="auto">
            <a:xfrm>
              <a:off x="2402" y="3164"/>
              <a:ext cx="1195"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10" name="Group 51"/>
          <p:cNvGrpSpPr>
            <a:grpSpLocks/>
          </p:cNvGrpSpPr>
          <p:nvPr/>
        </p:nvGrpSpPr>
        <p:grpSpPr bwMode="auto">
          <a:xfrm>
            <a:off x="5710238" y="1933575"/>
            <a:ext cx="228600" cy="3490913"/>
            <a:chOff x="3597" y="965"/>
            <a:chExt cx="144" cy="2199"/>
          </a:xfrm>
        </p:grpSpPr>
        <p:sp>
          <p:nvSpPr>
            <p:cNvPr id="617524" name="Line 52"/>
            <p:cNvSpPr>
              <a:spLocks noChangeShapeType="1"/>
            </p:cNvSpPr>
            <p:nvPr/>
          </p:nvSpPr>
          <p:spPr bwMode="auto">
            <a:xfrm flipH="1">
              <a:off x="3597" y="1778"/>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25" name="Line 53"/>
            <p:cNvSpPr>
              <a:spLocks noChangeShapeType="1"/>
            </p:cNvSpPr>
            <p:nvPr/>
          </p:nvSpPr>
          <p:spPr bwMode="auto">
            <a:xfrm flipH="1">
              <a:off x="3645" y="1539"/>
              <a:ext cx="95"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26" name="Line 54"/>
            <p:cNvSpPr>
              <a:spLocks noChangeShapeType="1"/>
            </p:cNvSpPr>
            <p:nvPr/>
          </p:nvSpPr>
          <p:spPr bwMode="auto">
            <a:xfrm>
              <a:off x="3597" y="2112"/>
              <a:ext cx="144"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27" name="Line 55"/>
            <p:cNvSpPr>
              <a:spLocks noChangeShapeType="1"/>
            </p:cNvSpPr>
            <p:nvPr/>
          </p:nvSpPr>
          <p:spPr bwMode="auto">
            <a:xfrm>
              <a:off x="3597" y="965"/>
              <a:ext cx="144"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28" name="Line 56"/>
            <p:cNvSpPr>
              <a:spLocks noChangeShapeType="1"/>
            </p:cNvSpPr>
            <p:nvPr/>
          </p:nvSpPr>
          <p:spPr bwMode="auto">
            <a:xfrm>
              <a:off x="3597" y="3164"/>
              <a:ext cx="144"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11" name="Group 57"/>
          <p:cNvGrpSpPr>
            <a:grpSpLocks/>
          </p:cNvGrpSpPr>
          <p:nvPr/>
        </p:nvGrpSpPr>
        <p:grpSpPr bwMode="auto">
          <a:xfrm>
            <a:off x="5938838" y="1933575"/>
            <a:ext cx="985837" cy="3490913"/>
            <a:chOff x="3741" y="965"/>
            <a:chExt cx="621" cy="2199"/>
          </a:xfrm>
        </p:grpSpPr>
        <p:sp>
          <p:nvSpPr>
            <p:cNvPr id="617530" name="Line 58"/>
            <p:cNvSpPr>
              <a:spLocks noChangeShapeType="1"/>
            </p:cNvSpPr>
            <p:nvPr/>
          </p:nvSpPr>
          <p:spPr bwMode="auto">
            <a:xfrm>
              <a:off x="3741" y="3164"/>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31" name="Line 59"/>
            <p:cNvSpPr>
              <a:spLocks noChangeShapeType="1"/>
            </p:cNvSpPr>
            <p:nvPr/>
          </p:nvSpPr>
          <p:spPr bwMode="auto">
            <a:xfrm>
              <a:off x="3741" y="2112"/>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32" name="Line 60"/>
            <p:cNvSpPr>
              <a:spLocks noChangeShapeType="1"/>
            </p:cNvSpPr>
            <p:nvPr/>
          </p:nvSpPr>
          <p:spPr bwMode="auto">
            <a:xfrm>
              <a:off x="3741" y="965"/>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33" name="Line 61"/>
            <p:cNvSpPr>
              <a:spLocks noChangeShapeType="1"/>
            </p:cNvSpPr>
            <p:nvPr/>
          </p:nvSpPr>
          <p:spPr bwMode="auto">
            <a:xfrm>
              <a:off x="3741" y="1539"/>
              <a:ext cx="621"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12" name="Group 62"/>
          <p:cNvGrpSpPr>
            <a:grpSpLocks/>
          </p:cNvGrpSpPr>
          <p:nvPr/>
        </p:nvGrpSpPr>
        <p:grpSpPr bwMode="auto">
          <a:xfrm>
            <a:off x="6924675" y="1933575"/>
            <a:ext cx="227013" cy="3490913"/>
            <a:chOff x="4362" y="965"/>
            <a:chExt cx="143" cy="2199"/>
          </a:xfrm>
        </p:grpSpPr>
        <p:sp>
          <p:nvSpPr>
            <p:cNvPr id="617535" name="Line 63"/>
            <p:cNvSpPr>
              <a:spLocks noChangeShapeType="1"/>
            </p:cNvSpPr>
            <p:nvPr/>
          </p:nvSpPr>
          <p:spPr bwMode="auto">
            <a:xfrm flipH="1">
              <a:off x="4362" y="2925"/>
              <a:ext cx="48"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36" name="Line 64"/>
            <p:cNvSpPr>
              <a:spLocks noChangeShapeType="1"/>
            </p:cNvSpPr>
            <p:nvPr/>
          </p:nvSpPr>
          <p:spPr bwMode="auto">
            <a:xfrm flipH="1">
              <a:off x="4410" y="2686"/>
              <a:ext cx="95" cy="239"/>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37" name="Line 65"/>
            <p:cNvSpPr>
              <a:spLocks noChangeShapeType="1"/>
            </p:cNvSpPr>
            <p:nvPr/>
          </p:nvSpPr>
          <p:spPr bwMode="auto">
            <a:xfrm flipH="1">
              <a:off x="4362" y="2112"/>
              <a:ext cx="143"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38" name="Line 66"/>
            <p:cNvSpPr>
              <a:spLocks noChangeShapeType="1"/>
            </p:cNvSpPr>
            <p:nvPr/>
          </p:nvSpPr>
          <p:spPr bwMode="auto">
            <a:xfrm flipH="1">
              <a:off x="4362" y="1539"/>
              <a:ext cx="143"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39" name="Line 67"/>
            <p:cNvSpPr>
              <a:spLocks noChangeShapeType="1"/>
            </p:cNvSpPr>
            <p:nvPr/>
          </p:nvSpPr>
          <p:spPr bwMode="auto">
            <a:xfrm flipH="1">
              <a:off x="4362" y="965"/>
              <a:ext cx="143"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grpSp>
        <p:nvGrpSpPr>
          <p:cNvPr id="13" name="Group 68"/>
          <p:cNvGrpSpPr>
            <a:grpSpLocks/>
          </p:cNvGrpSpPr>
          <p:nvPr/>
        </p:nvGrpSpPr>
        <p:grpSpPr bwMode="auto">
          <a:xfrm>
            <a:off x="7151688" y="1933575"/>
            <a:ext cx="1063625" cy="2732088"/>
            <a:chOff x="4505" y="965"/>
            <a:chExt cx="670" cy="1721"/>
          </a:xfrm>
        </p:grpSpPr>
        <p:sp>
          <p:nvSpPr>
            <p:cNvPr id="617541" name="Line 69"/>
            <p:cNvSpPr>
              <a:spLocks noChangeShapeType="1"/>
            </p:cNvSpPr>
            <p:nvPr/>
          </p:nvSpPr>
          <p:spPr bwMode="auto">
            <a:xfrm flipH="1" flipV="1">
              <a:off x="4505" y="2686"/>
              <a:ext cx="670"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42" name="Line 70"/>
            <p:cNvSpPr>
              <a:spLocks noChangeShapeType="1"/>
            </p:cNvSpPr>
            <p:nvPr/>
          </p:nvSpPr>
          <p:spPr bwMode="auto">
            <a:xfrm flipH="1" flipV="1">
              <a:off x="4505" y="2112"/>
              <a:ext cx="670"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43" name="Line 71"/>
            <p:cNvSpPr>
              <a:spLocks noChangeShapeType="1"/>
            </p:cNvSpPr>
            <p:nvPr/>
          </p:nvSpPr>
          <p:spPr bwMode="auto">
            <a:xfrm flipH="1" flipV="1">
              <a:off x="4505" y="1539"/>
              <a:ext cx="670" cy="0"/>
            </a:xfrm>
            <a:prstGeom prst="line">
              <a:avLst/>
            </a:prstGeom>
            <a:noFill/>
            <a:ln w="57150">
              <a:solidFill>
                <a:schemeClr val="tx2">
                  <a:alpha val="70000"/>
                </a:schemeClr>
              </a:solidFill>
              <a:round/>
              <a:headEnd/>
              <a:tailEnd/>
            </a:ln>
            <a:effectLst/>
          </p:spPr>
          <p:txBody>
            <a:bodyPr anchor="ctr">
              <a:spAutoFit/>
            </a:bodyPr>
            <a:lstStyle/>
            <a:p>
              <a:endParaRPr lang="en-GB"/>
            </a:p>
          </p:txBody>
        </p:sp>
        <p:sp>
          <p:nvSpPr>
            <p:cNvPr id="617544" name="Line 72"/>
            <p:cNvSpPr>
              <a:spLocks noChangeShapeType="1"/>
            </p:cNvSpPr>
            <p:nvPr/>
          </p:nvSpPr>
          <p:spPr bwMode="auto">
            <a:xfrm flipH="1" flipV="1">
              <a:off x="4505" y="965"/>
              <a:ext cx="670" cy="0"/>
            </a:xfrm>
            <a:prstGeom prst="line">
              <a:avLst/>
            </a:prstGeom>
            <a:noFill/>
            <a:ln w="57150">
              <a:solidFill>
                <a:schemeClr val="tx2">
                  <a:alpha val="70000"/>
                </a:schemeClr>
              </a:solidFill>
              <a:round/>
              <a:headEnd/>
              <a:tailEnd/>
            </a:ln>
            <a:effectLst/>
          </p:spPr>
          <p:txBody>
            <a:bodyPr anchor="ctr">
              <a:spAutoFit/>
            </a:bodyPr>
            <a:lstStyle/>
            <a:p>
              <a:endParaRPr lang="en-GB"/>
            </a:p>
          </p:txBody>
        </p:sp>
      </p:grpSp>
      <p:sp>
        <p:nvSpPr>
          <p:cNvPr id="617545" name="AutoShape 73"/>
          <p:cNvSpPr>
            <a:spLocks noChangeArrowheads="1"/>
          </p:cNvSpPr>
          <p:nvPr/>
        </p:nvSpPr>
        <p:spPr bwMode="auto">
          <a:xfrm>
            <a:off x="346647" y="5637213"/>
            <a:ext cx="8421755" cy="1057275"/>
          </a:xfrm>
          <a:prstGeom prst="roundRect">
            <a:avLst>
              <a:gd name="adj" fmla="val 16667"/>
            </a:avLst>
          </a:prstGeom>
          <a:solidFill>
            <a:schemeClr val="bg2">
              <a:lumMod val="25000"/>
            </a:schemeClr>
          </a:solidFill>
          <a:ln w="19050" algn="ctr">
            <a:solidFill>
              <a:srgbClr val="292929">
                <a:alpha val="70000"/>
              </a:srgbClr>
            </a:solidFill>
            <a:round/>
            <a:headEnd/>
            <a:tailEnd/>
          </a:ln>
          <a:effectLst/>
        </p:spPr>
        <p:txBody>
          <a:bodyPr wrap="none" anchor="ctr"/>
          <a:lstStyle/>
          <a:p>
            <a:pPr>
              <a:spcBef>
                <a:spcPct val="10000"/>
              </a:spcBef>
            </a:pPr>
            <a:r>
              <a:rPr lang="en-US" sz="2400" i="1" dirty="0"/>
              <a:t>Core independent C6 on Intel </a:t>
            </a:r>
            <a:r>
              <a:rPr lang="en-US" sz="2400" i="1" dirty="0" smtClean="0"/>
              <a:t>Core Microarchitecture </a:t>
            </a:r>
            <a:r>
              <a:rPr lang="en-US" sz="2400" i="1" dirty="0"/>
              <a:t>(Nehalem) </a:t>
            </a:r>
          </a:p>
        </p:txBody>
      </p:sp>
      <p:sp>
        <p:nvSpPr>
          <p:cNvPr id="617546" name="AutoShape 74"/>
          <p:cNvSpPr>
            <a:spLocks noChangeArrowheads="1"/>
          </p:cNvSpPr>
          <p:nvPr/>
        </p:nvSpPr>
        <p:spPr bwMode="auto">
          <a:xfrm>
            <a:off x="3586163" y="2995613"/>
            <a:ext cx="4021137" cy="1911350"/>
          </a:xfrm>
          <a:prstGeom prst="wedgeRoundRectCallout">
            <a:avLst>
              <a:gd name="adj1" fmla="val 31759"/>
              <a:gd name="adj2" fmla="val 71593"/>
              <a:gd name="adj3" fmla="val 16667"/>
            </a:avLst>
          </a:prstGeom>
          <a:gradFill rotWithShape="1">
            <a:gsLst>
              <a:gs pos="0">
                <a:srgbClr val="567EB9">
                  <a:alpha val="67000"/>
                </a:srgbClr>
              </a:gs>
              <a:gs pos="100000">
                <a:srgbClr val="283A56"/>
              </a:gs>
            </a:gsLst>
            <a:lin ang="5400000" scaled="1"/>
          </a:gradFill>
          <a:ln w="38100" algn="ctr">
            <a:solidFill>
              <a:srgbClr val="A6CAE1"/>
            </a:solidFill>
            <a:miter lim="800000"/>
            <a:headEnd/>
            <a:tailEnd/>
          </a:ln>
          <a:effectLst/>
        </p:spPr>
        <p:txBody>
          <a:bodyPr lIns="82314" tIns="41157" rIns="82314" bIns="41157" anchor="ctr" anchorCtr="1"/>
          <a:lstStyle/>
          <a:p>
            <a:pPr algn="l" defTabSz="823913" eaLnBrk="1" hangingPunct="1">
              <a:lnSpc>
                <a:spcPct val="95000"/>
              </a:lnSpc>
              <a:spcBef>
                <a:spcPct val="30000"/>
              </a:spcBef>
              <a:buClr>
                <a:srgbClr val="FFCC00"/>
              </a:buClr>
              <a:buFont typeface="Wingdings" pitchFamily="2" charset="2"/>
              <a:buNone/>
            </a:pPr>
            <a:r>
              <a:rPr lang="en-US" sz="1800" b="0">
                <a:solidFill>
                  <a:srgbClr val="FFFFFF"/>
                </a:solidFill>
                <a:effectLst>
                  <a:outerShdw blurRad="38100" dist="38100" dir="2700000" algn="tl">
                    <a:srgbClr val="000000"/>
                  </a:outerShdw>
                </a:effectLst>
                <a:latin typeface="Neo Sans Intel Medium" pitchFamily="34" charset="0"/>
                <a:cs typeface="Arial" pitchFamily="34" charset="0"/>
              </a:rPr>
              <a:t>Interrupt for Core 0 arrives. Power gate turns on, core clock turns on, core state restored, core resumes execution at instruction following MWAIT(C6). Cores 1, 2, and 3 continue execution undisturbed.</a:t>
            </a:r>
            <a:endParaRPr lang="en-US" sz="1800" b="0">
              <a:effectLst>
                <a:outerShdw blurRad="38100" dist="38100" dir="2700000" algn="tl">
                  <a:srgbClr val="FFFFFF"/>
                </a:outerShdw>
              </a:effectLst>
              <a:latin typeface="Neo Sans Intel Medium"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754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2000"/>
                                        <p:tgtEl>
                                          <p:spTgt spid="12"/>
                                        </p:tgtEl>
                                      </p:cBhvr>
                                    </p:animEffect>
                                  </p:childTnLst>
                                </p:cTn>
                              </p:par>
                            </p:childTnLst>
                          </p:cTn>
                        </p:par>
                        <p:par>
                          <p:cTn id="11" fill="hold">
                            <p:stCondLst>
                              <p:cond delay="3000"/>
                            </p:stCondLst>
                            <p:childTnLst>
                              <p:par>
                                <p:cTn id="12" presetID="22" presetClass="entr" presetSubtype="8" fill="hold" nodeType="afterEffect">
                                  <p:stCondLst>
                                    <p:cond delay="10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2000"/>
                                        <p:tgtEl>
                                          <p:spTgt spid="13"/>
                                        </p:tgtEl>
                                      </p:cBhvr>
                                    </p:animEffect>
                                  </p:childTnLst>
                                </p:cTn>
                              </p:par>
                            </p:childTnLst>
                          </p:cTn>
                        </p:par>
                        <p:par>
                          <p:cTn id="15" fill="hold">
                            <p:stCondLst>
                              <p:cond delay="6000"/>
                            </p:stCondLst>
                            <p:childTnLst>
                              <p:par>
                                <p:cTn id="16" presetID="1" presetClass="entr" presetSubtype="0" fill="hold" grpId="0" nodeType="afterEffect">
                                  <p:stCondLst>
                                    <p:cond delay="0"/>
                                  </p:stCondLst>
                                  <p:childTnLst>
                                    <p:set>
                                      <p:cBhvr>
                                        <p:cTn id="17" dur="1" fill="hold">
                                          <p:stCondLst>
                                            <p:cond delay="0"/>
                                          </p:stCondLst>
                                        </p:cTn>
                                        <p:tgtEl>
                                          <p:spTgt spid="6175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545" grpId="0" animBg="1"/>
      <p:bldP spid="6175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29595"/>
          </a:xfrm>
        </p:spPr>
        <p:txBody>
          <a:bodyPr/>
          <a:lstStyle/>
          <a:p>
            <a:r>
              <a:rPr lang="en-US" dirty="0" smtClean="0"/>
              <a:t>This Session Will Cover:</a:t>
            </a:r>
            <a:br>
              <a:rPr lang="en-US" dirty="0" smtClean="0"/>
            </a:br>
            <a:endParaRPr lang="en-US" dirty="0">
              <a:solidFill>
                <a:schemeClr val="tx2"/>
              </a:solidFill>
            </a:endParaRPr>
          </a:p>
        </p:txBody>
      </p:sp>
      <p:sp>
        <p:nvSpPr>
          <p:cNvPr id="3" name="Text Placeholder 2"/>
          <p:cNvSpPr>
            <a:spLocks noGrp="1"/>
          </p:cNvSpPr>
          <p:nvPr>
            <p:ph idx="1"/>
          </p:nvPr>
        </p:nvSpPr>
        <p:spPr>
          <a:xfrm>
            <a:off x="355948" y="999515"/>
            <a:ext cx="8382000" cy="4561205"/>
          </a:xfrm>
        </p:spPr>
        <p:txBody>
          <a:bodyPr/>
          <a:lstStyle/>
          <a:p>
            <a:pPr lvl="0"/>
            <a:r>
              <a:rPr lang="en-GB" sz="2400" dirty="0" smtClean="0"/>
              <a:t>The Need for Green!</a:t>
            </a:r>
          </a:p>
          <a:p>
            <a:pPr lvl="0"/>
            <a:r>
              <a:rPr lang="en-GB" sz="2400" dirty="0" smtClean="0"/>
              <a:t>Processor Developments inc Core Parking Technology</a:t>
            </a:r>
          </a:p>
          <a:p>
            <a:pPr lvl="0"/>
            <a:r>
              <a:rPr lang="en-GB" sz="2400" dirty="0" smtClean="0"/>
              <a:t>Windows Power Management Architecture </a:t>
            </a:r>
          </a:p>
          <a:p>
            <a:pPr lvl="0"/>
            <a:r>
              <a:rPr lang="en-GB" sz="2400" dirty="0" smtClean="0"/>
              <a:t>Using Trigger Start Services, Idle Resource Utilisation, Timer Coalescing</a:t>
            </a:r>
          </a:p>
          <a:p>
            <a:pPr lvl="0"/>
            <a:r>
              <a:rPr lang="en-GB" sz="2400" dirty="0" smtClean="0"/>
              <a:t>Enhanced Power Managements Features: Adaptive display Brightness, Low Power Audio, Bluetooth &amp; Network power Enhancements.</a:t>
            </a:r>
          </a:p>
          <a:p>
            <a:pPr lvl="0"/>
            <a:r>
              <a:rPr lang="en-GB" sz="2400" dirty="0" smtClean="0"/>
              <a:t>Enhancing Notebook &amp; Net book Battery Life</a:t>
            </a:r>
          </a:p>
          <a:p>
            <a:pPr lvl="0"/>
            <a:r>
              <a:rPr lang="en-GB" sz="2400" dirty="0" smtClean="0"/>
              <a:t>Playback Pipeline scaling</a:t>
            </a:r>
          </a:p>
          <a:p>
            <a:pPr lvl="0"/>
            <a:r>
              <a:rPr lang="en-GB" sz="2400" dirty="0" smtClean="0"/>
              <a:t>Using Group Policies to configure Power &amp; Performance settings.</a:t>
            </a:r>
          </a:p>
          <a:p>
            <a:pPr lvl="0"/>
            <a:r>
              <a:rPr lang="en-GB" sz="2400" dirty="0" smtClean="0"/>
              <a:t>Power Efficiency Diagnostics: Using PowerCFG.exe Drilldown.</a:t>
            </a:r>
          </a:p>
          <a:p>
            <a:pPr lvl="0"/>
            <a:r>
              <a:rPr lang="en-GB" sz="2400" dirty="0" smtClean="0"/>
              <a:t>Conclusions &amp; Q&amp;A</a:t>
            </a:r>
          </a:p>
          <a:p>
            <a:endParaRPr lang="en-US" sz="2400" dirty="0" smtClean="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Controlling Sleep States</a:t>
            </a:r>
            <a:endParaRPr lang="en-GB" dirty="0"/>
          </a:p>
        </p:txBody>
      </p:sp>
      <p:pic>
        <p:nvPicPr>
          <p:cNvPr id="123906" name="Picture 2" descr="First BIOS screen showing Advanced Setup menu"/>
          <p:cNvPicPr>
            <a:picLocks noChangeAspect="1" noChangeArrowheads="1"/>
          </p:cNvPicPr>
          <p:nvPr/>
        </p:nvPicPr>
        <p:blipFill>
          <a:blip r:embed="rId3"/>
          <a:srcRect l="26980" t="13808" r="26204"/>
          <a:stretch>
            <a:fillRect/>
          </a:stretch>
        </p:blipFill>
        <p:spPr bwMode="auto">
          <a:xfrm>
            <a:off x="103758" y="1040783"/>
            <a:ext cx="1905039" cy="2805831"/>
          </a:xfrm>
          <a:prstGeom prst="rect">
            <a:avLst/>
          </a:prstGeom>
          <a:noFill/>
        </p:spPr>
      </p:pic>
      <p:pic>
        <p:nvPicPr>
          <p:cNvPr id="123908" name="Picture 4" descr="BIOS screen showing CPU Options"/>
          <p:cNvPicPr>
            <a:picLocks noChangeAspect="1" noChangeArrowheads="1"/>
          </p:cNvPicPr>
          <p:nvPr/>
        </p:nvPicPr>
        <p:blipFill>
          <a:blip r:embed="rId4"/>
          <a:srcRect l="15144" t="11656" r="13316"/>
          <a:stretch>
            <a:fillRect/>
          </a:stretch>
        </p:blipFill>
        <p:spPr bwMode="auto">
          <a:xfrm>
            <a:off x="6238377" y="1040783"/>
            <a:ext cx="2796439" cy="2755726"/>
          </a:xfrm>
          <a:prstGeom prst="rect">
            <a:avLst/>
          </a:prstGeom>
          <a:noFill/>
        </p:spPr>
      </p:pic>
      <p:pic>
        <p:nvPicPr>
          <p:cNvPr id="123910" name="Picture 6" descr="BIOS screen showing C1E option enabled"/>
          <p:cNvPicPr>
            <a:picLocks noChangeAspect="1" noChangeArrowheads="1"/>
          </p:cNvPicPr>
          <p:nvPr/>
        </p:nvPicPr>
        <p:blipFill>
          <a:blip r:embed="rId5"/>
          <a:srcRect/>
          <a:stretch>
            <a:fillRect/>
          </a:stretch>
        </p:blipFill>
        <p:spPr bwMode="auto">
          <a:xfrm>
            <a:off x="2083092" y="2754713"/>
            <a:ext cx="4080990" cy="3264792"/>
          </a:xfrm>
          <a:prstGeom prst="rect">
            <a:avLst/>
          </a:prstGeom>
          <a:noFill/>
        </p:spPr>
      </p:pic>
      <p:sp>
        <p:nvSpPr>
          <p:cNvPr id="7" name="Right Arrow 6"/>
          <p:cNvSpPr/>
          <p:nvPr/>
        </p:nvSpPr>
        <p:spPr bwMode="auto">
          <a:xfrm>
            <a:off x="2151295" y="1829922"/>
            <a:ext cx="3958224" cy="425885"/>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Bent Arrow 8"/>
          <p:cNvSpPr/>
          <p:nvPr/>
        </p:nvSpPr>
        <p:spPr bwMode="auto">
          <a:xfrm rot="10800000">
            <a:off x="6263566" y="3886435"/>
            <a:ext cx="839244" cy="1929008"/>
          </a:xfrm>
          <a:prstGeom prst="ben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 State Example</a:t>
            </a:r>
            <a:endParaRPr lang="en-GB" dirty="0"/>
          </a:p>
        </p:txBody>
      </p:sp>
      <p:pic>
        <p:nvPicPr>
          <p:cNvPr id="125954" name="Picture 2" descr="http://www.xbitlabs.com/images/cpu/core-i7-920-overclocking/bios-cpu-s.jpg"/>
          <p:cNvPicPr>
            <a:picLocks noChangeAspect="1" noChangeArrowheads="1"/>
          </p:cNvPicPr>
          <p:nvPr/>
        </p:nvPicPr>
        <p:blipFill>
          <a:blip r:embed="rId3"/>
          <a:srcRect/>
          <a:stretch>
            <a:fillRect/>
          </a:stretch>
        </p:blipFill>
        <p:spPr bwMode="auto">
          <a:xfrm>
            <a:off x="464334" y="1178708"/>
            <a:ext cx="5713424" cy="4570739"/>
          </a:xfrm>
          <a:prstGeom prst="rect">
            <a:avLst/>
          </a:prstGeom>
          <a:noFill/>
        </p:spPr>
      </p:pic>
      <p:pic>
        <p:nvPicPr>
          <p:cNvPr id="125956" name="Picture 4" descr="windows 7 power options"/>
          <p:cNvPicPr>
            <a:picLocks noChangeAspect="1" noChangeArrowheads="1"/>
          </p:cNvPicPr>
          <p:nvPr/>
        </p:nvPicPr>
        <p:blipFill>
          <a:blip r:embed="rId4"/>
          <a:srcRect/>
          <a:stretch>
            <a:fillRect/>
          </a:stretch>
        </p:blipFill>
        <p:spPr bwMode="auto">
          <a:xfrm>
            <a:off x="6053171" y="3118980"/>
            <a:ext cx="2722658" cy="2904169"/>
          </a:xfrm>
          <a:prstGeom prst="rect">
            <a:avLst/>
          </a:prstGeom>
          <a:noFill/>
        </p:spPr>
      </p:pic>
      <p:sp>
        <p:nvSpPr>
          <p:cNvPr id="6" name="Bent Arrow 5"/>
          <p:cNvSpPr/>
          <p:nvPr/>
        </p:nvSpPr>
        <p:spPr bwMode="auto">
          <a:xfrm rot="5400000">
            <a:off x="6630990" y="1904190"/>
            <a:ext cx="839244" cy="1384126"/>
          </a:xfrm>
          <a:prstGeom prst="ben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ACPI &amp; On Now Example</a:t>
            </a:r>
            <a:endParaRPr lang="en-GB" dirty="0"/>
          </a:p>
        </p:txBody>
      </p:sp>
      <p:pic>
        <p:nvPicPr>
          <p:cNvPr id="51202" name="Picture 2" descr="http://philstech.files.wordpress.com/2009/03/20090320-biosscreenshot-0002p.jpg"/>
          <p:cNvPicPr>
            <a:picLocks noChangeAspect="1" noChangeArrowheads="1"/>
          </p:cNvPicPr>
          <p:nvPr/>
        </p:nvPicPr>
        <p:blipFill>
          <a:blip r:embed="rId3"/>
          <a:srcRect/>
          <a:stretch>
            <a:fillRect/>
          </a:stretch>
        </p:blipFill>
        <p:spPr bwMode="auto">
          <a:xfrm>
            <a:off x="451807" y="1053448"/>
            <a:ext cx="8078417" cy="4783938"/>
          </a:xfrm>
          <a:prstGeom prst="rect">
            <a:avLst/>
          </a:prstGeom>
          <a:noFill/>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Windows Server 2008 </a:t>
            </a:r>
            <a:r>
              <a:rPr lang="en-US" dirty="0" smtClean="0"/>
              <a:t>R2 Core </a:t>
            </a:r>
            <a:r>
              <a:rPr lang="en-US" dirty="0"/>
              <a:t>Parking</a:t>
            </a:r>
          </a:p>
        </p:txBody>
      </p:sp>
      <p:sp>
        <p:nvSpPr>
          <p:cNvPr id="7" name="Text Placeholder 2"/>
          <p:cNvSpPr>
            <a:spLocks noGrp="1"/>
          </p:cNvSpPr>
          <p:nvPr>
            <p:ph idx="1"/>
          </p:nvPr>
        </p:nvSpPr>
        <p:spPr>
          <a:xfrm>
            <a:off x="409432" y="1213118"/>
            <a:ext cx="8166667" cy="2210862"/>
          </a:xfrm>
        </p:spPr>
        <p:txBody>
          <a:bodyPr>
            <a:noAutofit/>
          </a:bodyPr>
          <a:lstStyle/>
          <a:p>
            <a:r>
              <a:rPr lang="en-US" sz="2800" dirty="0" smtClean="0"/>
              <a:t>Windows Server has added additional support which:</a:t>
            </a:r>
          </a:p>
          <a:p>
            <a:pPr lvl="1"/>
            <a:r>
              <a:rPr lang="en-US" dirty="0" smtClean="0"/>
              <a:t>Schedules virtual machines on a single server for density as opposed to dispersion</a:t>
            </a:r>
          </a:p>
          <a:p>
            <a:pPr lvl="1"/>
            <a:r>
              <a:rPr lang="en-US" dirty="0" smtClean="0"/>
              <a:t>This allows “park/sleep” cores by putting them in deep C states</a:t>
            </a:r>
          </a:p>
          <a:p>
            <a:endParaRPr lang="en-US" sz="2800" dirty="0" smtClean="0"/>
          </a:p>
          <a:p>
            <a:r>
              <a:rPr lang="en-US" sz="2800" dirty="0" smtClean="0"/>
              <a:t>Benefits</a:t>
            </a:r>
          </a:p>
          <a:p>
            <a:pPr lvl="1"/>
            <a:r>
              <a:rPr lang="en-US" dirty="0" smtClean="0"/>
              <a:t>Enhances Green IT by reducing </a:t>
            </a:r>
            <a:br>
              <a:rPr lang="en-US" dirty="0" smtClean="0"/>
            </a:br>
            <a:r>
              <a:rPr lang="en-US" dirty="0" smtClean="0"/>
              <a:t>CPU power consumption</a:t>
            </a:r>
          </a:p>
          <a:p>
            <a:pPr lvl="1"/>
            <a:endParaRPr lang="en-US" dirty="0" smtClean="0"/>
          </a:p>
        </p:txBody>
      </p:sp>
      <p:grpSp>
        <p:nvGrpSpPr>
          <p:cNvPr id="3" name="Group 5"/>
          <p:cNvGrpSpPr/>
          <p:nvPr/>
        </p:nvGrpSpPr>
        <p:grpSpPr>
          <a:xfrm>
            <a:off x="6225102" y="4319036"/>
            <a:ext cx="2577562" cy="1696368"/>
            <a:chOff x="1213984" y="3344863"/>
            <a:chExt cx="4276725" cy="2814637"/>
          </a:xfrm>
        </p:grpSpPr>
        <p:pic>
          <p:nvPicPr>
            <p:cNvPr id="1026" name="Picture 2" descr="C:\Users\bryons\Pictures\Virtualization Images for PPTs\Lightning-Bolts-4-directions.png"/>
            <p:cNvPicPr>
              <a:picLocks noChangeAspect="1" noChangeArrowheads="1"/>
            </p:cNvPicPr>
            <p:nvPr/>
          </p:nvPicPr>
          <p:blipFill>
            <a:blip r:embed="rId3" cstate="print"/>
            <a:srcRect/>
            <a:stretch>
              <a:fillRect/>
            </a:stretch>
          </p:blipFill>
          <p:spPr bwMode="auto">
            <a:xfrm>
              <a:off x="1213984" y="3344863"/>
              <a:ext cx="4276725" cy="2562225"/>
            </a:xfrm>
            <a:prstGeom prst="rect">
              <a:avLst/>
            </a:prstGeom>
            <a:noFill/>
          </p:spPr>
        </p:pic>
        <p:pic>
          <p:nvPicPr>
            <p:cNvPr id="1027" name="Picture 3" descr="C:\Users\bryons\Pictures\Virtualization Images for PPTs\Server-3U-Physical-with-Virtualized-Servers-Inside.png"/>
            <p:cNvPicPr>
              <a:picLocks noChangeAspect="1" noChangeArrowheads="1"/>
            </p:cNvPicPr>
            <p:nvPr/>
          </p:nvPicPr>
          <p:blipFill>
            <a:blip r:embed="rId4" cstate="print"/>
            <a:srcRect/>
            <a:stretch>
              <a:fillRect/>
            </a:stretch>
          </p:blipFill>
          <p:spPr bwMode="auto">
            <a:xfrm>
              <a:off x="1914525" y="3768725"/>
              <a:ext cx="2724150" cy="2390775"/>
            </a:xfrm>
            <a:prstGeom prst="rect">
              <a:avLst/>
            </a:prstGeom>
            <a:noFill/>
          </p:spPr>
        </p:pic>
      </p:gr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Windows Server 2008</a:t>
            </a:r>
            <a:br>
              <a:rPr dirty="0" smtClean="0"/>
            </a:br>
            <a:r>
              <a:rPr sz="4000" dirty="0" smtClean="0"/>
              <a:t>16 LP Server</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647701" y="1618117"/>
            <a:ext cx="3303270" cy="1836420"/>
          </a:xfrm>
          <a:prstGeom prst="rect">
            <a:avLst/>
          </a:prstGeom>
          <a:noFill/>
          <a:ln w="9525">
            <a:noFill/>
            <a:miter lim="800000"/>
            <a:headEnd/>
            <a:tailEnd/>
          </a:ln>
          <a:effectLst/>
        </p:spPr>
      </p:pic>
      <p:pic>
        <p:nvPicPr>
          <p:cNvPr id="11" name="Picture 2"/>
          <p:cNvPicPr>
            <a:picLocks noChangeAspect="1" noChangeArrowheads="1"/>
          </p:cNvPicPr>
          <p:nvPr/>
        </p:nvPicPr>
        <p:blipFill>
          <a:blip r:embed="rId3" cstate="print"/>
          <a:srcRect/>
          <a:stretch>
            <a:fillRect/>
          </a:stretch>
        </p:blipFill>
        <p:spPr bwMode="auto">
          <a:xfrm>
            <a:off x="647701" y="3963256"/>
            <a:ext cx="3303270" cy="1836420"/>
          </a:xfrm>
          <a:prstGeom prst="rect">
            <a:avLst/>
          </a:prstGeom>
          <a:noFill/>
          <a:ln w="9525">
            <a:noFill/>
            <a:miter lim="800000"/>
            <a:headEnd/>
            <a:tailEnd/>
          </a:ln>
          <a:effectLst/>
        </p:spPr>
      </p:pic>
      <p:pic>
        <p:nvPicPr>
          <p:cNvPr id="12" name="Picture 2"/>
          <p:cNvPicPr>
            <a:picLocks noChangeAspect="1" noChangeArrowheads="1"/>
          </p:cNvPicPr>
          <p:nvPr/>
        </p:nvPicPr>
        <p:blipFill>
          <a:blip r:embed="rId3" cstate="print"/>
          <a:srcRect/>
          <a:stretch>
            <a:fillRect/>
          </a:stretch>
        </p:blipFill>
        <p:spPr bwMode="auto">
          <a:xfrm>
            <a:off x="5219701" y="1618117"/>
            <a:ext cx="3303270" cy="1836420"/>
          </a:xfrm>
          <a:prstGeom prst="rect">
            <a:avLst/>
          </a:prstGeom>
          <a:noFill/>
          <a:ln w="9525">
            <a:noFill/>
            <a:miter lim="800000"/>
            <a:headEnd/>
            <a:tailEnd/>
          </a:ln>
          <a:effectLst/>
        </p:spPr>
      </p:pic>
      <p:pic>
        <p:nvPicPr>
          <p:cNvPr id="13" name="Picture 2"/>
          <p:cNvPicPr>
            <a:picLocks noChangeAspect="1" noChangeArrowheads="1"/>
          </p:cNvPicPr>
          <p:nvPr/>
        </p:nvPicPr>
        <p:blipFill>
          <a:blip r:embed="rId3" cstate="print"/>
          <a:srcRect/>
          <a:stretch>
            <a:fillRect/>
          </a:stretch>
        </p:blipFill>
        <p:spPr bwMode="auto">
          <a:xfrm>
            <a:off x="5219701" y="3963256"/>
            <a:ext cx="3303270" cy="1836420"/>
          </a:xfrm>
          <a:prstGeom prst="rect">
            <a:avLst/>
          </a:prstGeom>
          <a:noFill/>
          <a:ln w="9525">
            <a:noFill/>
            <a:miter lim="800000"/>
            <a:headEnd/>
            <a:tailEnd/>
          </a:ln>
          <a:effectLst/>
        </p:spPr>
      </p:pic>
      <p:pic>
        <p:nvPicPr>
          <p:cNvPr id="3" name="Picture 2"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06458" y="2045158"/>
            <a:ext cx="893142" cy="676715"/>
          </a:xfrm>
          <a:prstGeom prst="rect">
            <a:avLst/>
          </a:prstGeom>
          <a:noFill/>
        </p:spPr>
      </p:pic>
      <p:pic>
        <p:nvPicPr>
          <p:cNvPr id="9" name="Picture 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06458" y="4399824"/>
            <a:ext cx="893142" cy="676715"/>
          </a:xfrm>
          <a:prstGeom prst="rect">
            <a:avLst/>
          </a:prstGeom>
          <a:noFill/>
        </p:spPr>
      </p:pic>
      <p:pic>
        <p:nvPicPr>
          <p:cNvPr id="10" name="Picture 9"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240358" y="4399824"/>
            <a:ext cx="893142" cy="676715"/>
          </a:xfrm>
          <a:prstGeom prst="rect">
            <a:avLst/>
          </a:prstGeom>
          <a:noFill/>
        </p:spPr>
      </p:pic>
      <p:pic>
        <p:nvPicPr>
          <p:cNvPr id="14" name="Picture 13"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240358" y="2045158"/>
            <a:ext cx="893142" cy="676715"/>
          </a:xfrm>
          <a:prstGeom prst="rect">
            <a:avLst/>
          </a:prstGeom>
          <a:noFill/>
        </p:spPr>
      </p:pic>
      <p:pic>
        <p:nvPicPr>
          <p:cNvPr id="17" name="Picture 16"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125808" y="4409349"/>
            <a:ext cx="893142" cy="676715"/>
          </a:xfrm>
          <a:prstGeom prst="rect">
            <a:avLst/>
          </a:prstGeom>
          <a:noFill/>
        </p:spPr>
      </p:pic>
      <p:pic>
        <p:nvPicPr>
          <p:cNvPr id="18" name="Picture 17"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783533" y="4409349"/>
            <a:ext cx="893142" cy="676715"/>
          </a:xfrm>
          <a:prstGeom prst="rect">
            <a:avLst/>
          </a:prstGeom>
          <a:noFill/>
        </p:spPr>
      </p:pic>
      <p:pic>
        <p:nvPicPr>
          <p:cNvPr id="19" name="Picture 1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783533" y="2054683"/>
            <a:ext cx="893142" cy="676715"/>
          </a:xfrm>
          <a:prstGeom prst="rect">
            <a:avLst/>
          </a:prstGeom>
          <a:noFill/>
        </p:spPr>
      </p:pic>
      <p:pic>
        <p:nvPicPr>
          <p:cNvPr id="20" name="Picture 19"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11208" y="2854783"/>
            <a:ext cx="893142" cy="676715"/>
          </a:xfrm>
          <a:prstGeom prst="rect">
            <a:avLst/>
          </a:prstGeom>
          <a:noFill/>
        </p:spPr>
      </p:pic>
      <p:pic>
        <p:nvPicPr>
          <p:cNvPr id="21" name="Picture 20"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11208" y="5209449"/>
            <a:ext cx="893142" cy="676715"/>
          </a:xfrm>
          <a:prstGeom prst="rect">
            <a:avLst/>
          </a:prstGeom>
          <a:noFill/>
        </p:spPr>
      </p:pic>
      <p:pic>
        <p:nvPicPr>
          <p:cNvPr id="22" name="Picture 21"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145108" y="5209449"/>
            <a:ext cx="893142" cy="676715"/>
          </a:xfrm>
          <a:prstGeom prst="rect">
            <a:avLst/>
          </a:prstGeom>
          <a:noFill/>
        </p:spPr>
      </p:pic>
      <p:pic>
        <p:nvPicPr>
          <p:cNvPr id="23" name="Picture 22"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145108" y="2854783"/>
            <a:ext cx="893142" cy="676715"/>
          </a:xfrm>
          <a:prstGeom prst="rect">
            <a:avLst/>
          </a:prstGeom>
          <a:noFill/>
        </p:spPr>
      </p:pic>
      <p:pic>
        <p:nvPicPr>
          <p:cNvPr id="25" name="Picture 24"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078183" y="5209449"/>
            <a:ext cx="893142" cy="676715"/>
          </a:xfrm>
          <a:prstGeom prst="rect">
            <a:avLst/>
          </a:prstGeom>
          <a:noFill/>
        </p:spPr>
      </p:pic>
      <p:pic>
        <p:nvPicPr>
          <p:cNvPr id="26" name="Picture 25"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735908" y="5209449"/>
            <a:ext cx="893142" cy="676715"/>
          </a:xfrm>
          <a:prstGeom prst="rect">
            <a:avLst/>
          </a:prstGeom>
          <a:noFill/>
        </p:spPr>
      </p:pic>
      <p:pic>
        <p:nvPicPr>
          <p:cNvPr id="27" name="Picture 26"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735908" y="2854783"/>
            <a:ext cx="893142" cy="676715"/>
          </a:xfrm>
          <a:prstGeom prst="rect">
            <a:avLst/>
          </a:prstGeom>
          <a:noFill/>
        </p:spPr>
      </p:pic>
      <p:pic>
        <p:nvPicPr>
          <p:cNvPr id="28" name="Picture 27"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163908" y="2035633"/>
            <a:ext cx="893142" cy="676715"/>
          </a:xfrm>
          <a:prstGeom prst="rect">
            <a:avLst/>
          </a:prstGeom>
          <a:noFill/>
        </p:spPr>
      </p:pic>
      <p:pic>
        <p:nvPicPr>
          <p:cNvPr id="29" name="Picture 2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116283" y="2835733"/>
            <a:ext cx="893142" cy="676715"/>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6" presetClass="emph" presetSubtype="0" repeatCount="indefinite" autoRev="1" fill="hold" nodeType="withEffect">
                                  <p:stCondLst>
                                    <p:cond delay="0"/>
                                  </p:stCondLst>
                                  <p:childTnLst>
                                    <p:animScale>
                                      <p:cBhvr>
                                        <p:cTn id="11" dur="500" fill="hold"/>
                                        <p:tgtEl>
                                          <p:spTgt spid="3"/>
                                        </p:tgtEl>
                                      </p:cBhvr>
                                      <p:by x="150000" y="150000"/>
                                    </p:animScale>
                                  </p:childTnLst>
                                </p:cTn>
                              </p:par>
                              <p:par>
                                <p:cTn id="12" presetID="53" presetClass="entr" presetSubtype="0" fill="hold" nodeType="withEffect">
                                  <p:stCondLst>
                                    <p:cond delay="20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par>
                                <p:cTn id="17" presetID="6" presetClass="emph" presetSubtype="0" repeatCount="indefinite" autoRev="1" fill="hold" nodeType="withEffect">
                                  <p:stCondLst>
                                    <p:cond delay="400"/>
                                  </p:stCondLst>
                                  <p:childTnLst>
                                    <p:animScale>
                                      <p:cBhvr>
                                        <p:cTn id="18" dur="1000" fill="hold"/>
                                        <p:tgtEl>
                                          <p:spTgt spid="28"/>
                                        </p:tgtEl>
                                      </p:cBhvr>
                                      <p:by x="150000" y="150000"/>
                                    </p:animScale>
                                  </p:childTnLst>
                                </p:cTn>
                              </p:par>
                              <p:par>
                                <p:cTn id="19" presetID="53" presetClass="entr" presetSubtype="0"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6" presetClass="emph" presetSubtype="0" repeatCount="indefinite" autoRev="1" fill="hold" nodeType="withEffect">
                                  <p:stCondLst>
                                    <p:cond delay="700"/>
                                  </p:stCondLst>
                                  <p:childTnLst>
                                    <p:animScale>
                                      <p:cBhvr>
                                        <p:cTn id="25" dur="1000" fill="hold"/>
                                        <p:tgtEl>
                                          <p:spTgt spid="20"/>
                                        </p:tgtEl>
                                      </p:cBhvr>
                                      <p:by x="150000" y="150000"/>
                                    </p:animScale>
                                  </p:childTnLst>
                                </p:cTn>
                              </p:par>
                              <p:par>
                                <p:cTn id="26" presetID="53" presetClass="entr" presetSubtype="0" fill="hold" nodeType="withEffect">
                                  <p:stCondLst>
                                    <p:cond delay="9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800" fill="hold"/>
                                        <p:tgtEl>
                                          <p:spTgt spid="29"/>
                                        </p:tgtEl>
                                        <p:attrNameLst>
                                          <p:attrName>ppt_w</p:attrName>
                                        </p:attrNameLst>
                                      </p:cBhvr>
                                      <p:tavLst>
                                        <p:tav tm="0">
                                          <p:val>
                                            <p:fltVal val="0"/>
                                          </p:val>
                                        </p:tav>
                                        <p:tav tm="100000">
                                          <p:val>
                                            <p:strVal val="#ppt_w"/>
                                          </p:val>
                                        </p:tav>
                                      </p:tavLst>
                                    </p:anim>
                                    <p:anim calcmode="lin" valueType="num">
                                      <p:cBhvr>
                                        <p:cTn id="29" dur="800" fill="hold"/>
                                        <p:tgtEl>
                                          <p:spTgt spid="29"/>
                                        </p:tgtEl>
                                        <p:attrNameLst>
                                          <p:attrName>ppt_h</p:attrName>
                                        </p:attrNameLst>
                                      </p:cBhvr>
                                      <p:tavLst>
                                        <p:tav tm="0">
                                          <p:val>
                                            <p:fltVal val="0"/>
                                          </p:val>
                                        </p:tav>
                                        <p:tav tm="100000">
                                          <p:val>
                                            <p:strVal val="#ppt_h"/>
                                          </p:val>
                                        </p:tav>
                                      </p:tavLst>
                                    </p:anim>
                                    <p:animEffect transition="in" filter="fade">
                                      <p:cBhvr>
                                        <p:cTn id="30" dur="800"/>
                                        <p:tgtEl>
                                          <p:spTgt spid="29"/>
                                        </p:tgtEl>
                                      </p:cBhvr>
                                    </p:animEffect>
                                  </p:childTnLst>
                                </p:cTn>
                              </p:par>
                              <p:par>
                                <p:cTn id="31" presetID="6" presetClass="emph" presetSubtype="0" repeatCount="indefinite" autoRev="1" fill="hold" nodeType="withEffect">
                                  <p:stCondLst>
                                    <p:cond delay="1000"/>
                                  </p:stCondLst>
                                  <p:childTnLst>
                                    <p:animScale>
                                      <p:cBhvr>
                                        <p:cTn id="32" dur="500" fill="hold"/>
                                        <p:tgtEl>
                                          <p:spTgt spid="29"/>
                                        </p:tgtEl>
                                      </p:cBhvr>
                                      <p:by x="150000" y="150000"/>
                                    </p:animScale>
                                  </p:childTnLst>
                                </p:cTn>
                              </p:par>
                              <p:par>
                                <p:cTn id="33" presetID="53" presetClass="entr" presetSubtype="0" fill="hold" nodeType="withEffect">
                                  <p:stCondLst>
                                    <p:cond delay="11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6" presetClass="emph" presetSubtype="0" repeatCount="indefinite" autoRev="1" fill="hold" nodeType="withEffect">
                                  <p:stCondLst>
                                    <p:cond delay="1100"/>
                                  </p:stCondLst>
                                  <p:childTnLst>
                                    <p:animScale>
                                      <p:cBhvr>
                                        <p:cTn id="39" dur="500" fill="hold"/>
                                        <p:tgtEl>
                                          <p:spTgt spid="14"/>
                                        </p:tgtEl>
                                      </p:cBhvr>
                                      <p:by x="150000" y="150000"/>
                                    </p:animScale>
                                  </p:childTnLst>
                                </p:cTn>
                              </p:par>
                              <p:par>
                                <p:cTn id="40" presetID="53" presetClass="entr" presetSubtype="0" fill="hold" nodeType="withEffect">
                                  <p:stCondLst>
                                    <p:cond delay="12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6" presetClass="emph" presetSubtype="0" repeatCount="indefinite" autoRev="1" fill="hold" nodeType="withEffect">
                                  <p:stCondLst>
                                    <p:cond delay="1400"/>
                                  </p:stCondLst>
                                  <p:childTnLst>
                                    <p:animScale>
                                      <p:cBhvr>
                                        <p:cTn id="46" dur="450" fill="hold"/>
                                        <p:tgtEl>
                                          <p:spTgt spid="19"/>
                                        </p:tgtEl>
                                      </p:cBhvr>
                                      <p:by x="150000" y="150000"/>
                                    </p:animScale>
                                  </p:childTnLst>
                                </p:cTn>
                              </p:par>
                              <p:par>
                                <p:cTn id="47" presetID="53" presetClass="entr" presetSubtype="0" fill="hold" nodeType="withEffect">
                                  <p:stCondLst>
                                    <p:cond delay="14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par>
                                <p:cTn id="52" presetID="6" presetClass="emph" presetSubtype="0" repeatCount="indefinite" autoRev="1" fill="hold" nodeType="withEffect">
                                  <p:stCondLst>
                                    <p:cond delay="1500"/>
                                  </p:stCondLst>
                                  <p:childTnLst>
                                    <p:animScale>
                                      <p:cBhvr>
                                        <p:cTn id="53" dur="500" fill="hold"/>
                                        <p:tgtEl>
                                          <p:spTgt spid="23"/>
                                        </p:tgtEl>
                                      </p:cBhvr>
                                      <p:by x="150000" y="150000"/>
                                    </p:animScale>
                                  </p:childTnLst>
                                </p:cTn>
                              </p:par>
                              <p:par>
                                <p:cTn id="54" presetID="53" presetClass="entr" presetSubtype="0" fill="hold" nodeType="withEffect">
                                  <p:stCondLst>
                                    <p:cond delay="140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par>
                                <p:cTn id="59" presetID="6" presetClass="emph" presetSubtype="0" repeatCount="indefinite" autoRev="1" fill="hold" nodeType="withEffect">
                                  <p:stCondLst>
                                    <p:cond delay="1500"/>
                                  </p:stCondLst>
                                  <p:childTnLst>
                                    <p:animScale>
                                      <p:cBhvr>
                                        <p:cTn id="60" dur="3000" fill="hold"/>
                                        <p:tgtEl>
                                          <p:spTgt spid="27"/>
                                        </p:tgtEl>
                                      </p:cBhvr>
                                      <p:by x="150000" y="150000"/>
                                    </p:animScale>
                                  </p:childTnLst>
                                </p:cTn>
                              </p:par>
                              <p:par>
                                <p:cTn id="61" presetID="53" presetClass="entr" presetSubtype="0" fill="hold" nodeType="withEffect">
                                  <p:stCondLst>
                                    <p:cond delay="150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ppt_w</p:attrName>
                                        </p:attrNameLst>
                                      </p:cBhvr>
                                      <p:tavLst>
                                        <p:tav tm="0">
                                          <p:val>
                                            <p:fltVal val="0"/>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animEffect transition="in" filter="fade">
                                      <p:cBhvr>
                                        <p:cTn id="65" dur="500"/>
                                        <p:tgtEl>
                                          <p:spTgt spid="9"/>
                                        </p:tgtEl>
                                      </p:cBhvr>
                                    </p:animEffect>
                                  </p:childTnLst>
                                </p:cTn>
                              </p:par>
                              <p:par>
                                <p:cTn id="66" presetID="6" presetClass="emph" presetSubtype="0" fill="hold" nodeType="withEffect">
                                  <p:stCondLst>
                                    <p:cond delay="1600"/>
                                  </p:stCondLst>
                                  <p:childTnLst>
                                    <p:animScale>
                                      <p:cBhvr>
                                        <p:cTn id="67" dur="10800" fill="hold"/>
                                        <p:tgtEl>
                                          <p:spTgt spid="9"/>
                                        </p:tgtEl>
                                      </p:cBhvr>
                                      <p:by x="150000" y="150000"/>
                                    </p:animScale>
                                  </p:childTnLst>
                                </p:cTn>
                              </p:par>
                              <p:par>
                                <p:cTn id="68" presetID="53" presetClass="entr" presetSubtype="0" fill="hold" nodeType="withEffect">
                                  <p:stCondLst>
                                    <p:cond delay="190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par>
                                <p:cTn id="73" presetID="6" presetClass="emph" presetSubtype="0" repeatCount="indefinite" autoRev="1" fill="hold" nodeType="withEffect">
                                  <p:stCondLst>
                                    <p:cond delay="1900"/>
                                  </p:stCondLst>
                                  <p:childTnLst>
                                    <p:animScale>
                                      <p:cBhvr>
                                        <p:cTn id="74" dur="500" fill="hold"/>
                                        <p:tgtEl>
                                          <p:spTgt spid="17"/>
                                        </p:tgtEl>
                                      </p:cBhvr>
                                      <p:by x="150000" y="150000"/>
                                    </p:animScale>
                                  </p:childTnLst>
                                </p:cTn>
                              </p:par>
                              <p:par>
                                <p:cTn id="75" presetID="53" presetClass="entr" presetSubtype="0" fill="hold" nodeType="withEffect">
                                  <p:stCondLst>
                                    <p:cond delay="200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6" presetClass="emph" presetSubtype="0" repeatCount="indefinite" autoRev="1" fill="hold" nodeType="withEffect">
                                  <p:stCondLst>
                                    <p:cond delay="2200"/>
                                  </p:stCondLst>
                                  <p:childTnLst>
                                    <p:animScale>
                                      <p:cBhvr>
                                        <p:cTn id="81" dur="1000" fill="hold"/>
                                        <p:tgtEl>
                                          <p:spTgt spid="21"/>
                                        </p:tgtEl>
                                      </p:cBhvr>
                                      <p:by x="150000" y="150000"/>
                                    </p:animScale>
                                  </p:childTnLst>
                                </p:cTn>
                              </p:par>
                              <p:par>
                                <p:cTn id="82" presetID="53" presetClass="entr" presetSubtype="0" fill="hold" nodeType="withEffect">
                                  <p:stCondLst>
                                    <p:cond delay="230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par>
                                <p:cTn id="87" presetID="6" presetClass="emph" presetSubtype="0" repeatCount="indefinite" autoRev="1" fill="hold" nodeType="withEffect">
                                  <p:stCondLst>
                                    <p:cond delay="2400"/>
                                  </p:stCondLst>
                                  <p:childTnLst>
                                    <p:animScale>
                                      <p:cBhvr>
                                        <p:cTn id="88" dur="2000" fill="hold"/>
                                        <p:tgtEl>
                                          <p:spTgt spid="25"/>
                                        </p:tgtEl>
                                      </p:cBhvr>
                                      <p:by x="150000" y="150000"/>
                                    </p:animScale>
                                  </p:childTnLst>
                                </p:cTn>
                              </p:par>
                              <p:par>
                                <p:cTn id="89" presetID="53" presetClass="entr" presetSubtype="0" fill="hold" nodeType="withEffect">
                                  <p:stCondLst>
                                    <p:cond delay="2500"/>
                                  </p:stCondLst>
                                  <p:childTnLst>
                                    <p:set>
                                      <p:cBhvr>
                                        <p:cTn id="90" dur="1" fill="hold">
                                          <p:stCondLst>
                                            <p:cond delay="0"/>
                                          </p:stCondLst>
                                        </p:cTn>
                                        <p:tgtEl>
                                          <p:spTgt spid="10"/>
                                        </p:tgtEl>
                                        <p:attrNameLst>
                                          <p:attrName>style.visibility</p:attrName>
                                        </p:attrNameLst>
                                      </p:cBhvr>
                                      <p:to>
                                        <p:strVal val="visible"/>
                                      </p:to>
                                    </p:set>
                                    <p:anim calcmode="lin" valueType="num">
                                      <p:cBhvr>
                                        <p:cTn id="91" dur="500" fill="hold"/>
                                        <p:tgtEl>
                                          <p:spTgt spid="10"/>
                                        </p:tgtEl>
                                        <p:attrNameLst>
                                          <p:attrName>ppt_w</p:attrName>
                                        </p:attrNameLst>
                                      </p:cBhvr>
                                      <p:tavLst>
                                        <p:tav tm="0">
                                          <p:val>
                                            <p:fltVal val="0"/>
                                          </p:val>
                                        </p:tav>
                                        <p:tav tm="100000">
                                          <p:val>
                                            <p:strVal val="#ppt_w"/>
                                          </p:val>
                                        </p:tav>
                                      </p:tavLst>
                                    </p:anim>
                                    <p:anim calcmode="lin" valueType="num">
                                      <p:cBhvr>
                                        <p:cTn id="92" dur="500" fill="hold"/>
                                        <p:tgtEl>
                                          <p:spTgt spid="10"/>
                                        </p:tgtEl>
                                        <p:attrNameLst>
                                          <p:attrName>ppt_h</p:attrName>
                                        </p:attrNameLst>
                                      </p:cBhvr>
                                      <p:tavLst>
                                        <p:tav tm="0">
                                          <p:val>
                                            <p:fltVal val="0"/>
                                          </p:val>
                                        </p:tav>
                                        <p:tav tm="100000">
                                          <p:val>
                                            <p:strVal val="#ppt_h"/>
                                          </p:val>
                                        </p:tav>
                                      </p:tavLst>
                                    </p:anim>
                                    <p:animEffect transition="in" filter="fade">
                                      <p:cBhvr>
                                        <p:cTn id="93" dur="500"/>
                                        <p:tgtEl>
                                          <p:spTgt spid="10"/>
                                        </p:tgtEl>
                                      </p:cBhvr>
                                    </p:animEffect>
                                  </p:childTnLst>
                                </p:cTn>
                              </p:par>
                              <p:par>
                                <p:cTn id="94" presetID="6" presetClass="emph" presetSubtype="0" repeatCount="indefinite" autoRev="1" fill="hold" nodeType="withEffect">
                                  <p:stCondLst>
                                    <p:cond delay="2500"/>
                                  </p:stCondLst>
                                  <p:childTnLst>
                                    <p:animScale>
                                      <p:cBhvr>
                                        <p:cTn id="95" dur="1000" fill="hold"/>
                                        <p:tgtEl>
                                          <p:spTgt spid="10"/>
                                        </p:tgtEl>
                                      </p:cBhvr>
                                      <p:by x="150000" y="150000"/>
                                    </p:animScale>
                                  </p:childTnLst>
                                </p:cTn>
                              </p:par>
                              <p:par>
                                <p:cTn id="96" presetID="53" presetClass="entr" presetSubtype="0" fill="hold" nodeType="withEffect">
                                  <p:stCondLst>
                                    <p:cond delay="270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fltVal val="0"/>
                                          </p:val>
                                        </p:tav>
                                        <p:tav tm="100000">
                                          <p:val>
                                            <p:strVal val="#ppt_w"/>
                                          </p:val>
                                        </p:tav>
                                      </p:tavLst>
                                    </p:anim>
                                    <p:anim calcmode="lin" valueType="num">
                                      <p:cBhvr>
                                        <p:cTn id="99" dur="500" fill="hold"/>
                                        <p:tgtEl>
                                          <p:spTgt spid="18"/>
                                        </p:tgtEl>
                                        <p:attrNameLst>
                                          <p:attrName>ppt_h</p:attrName>
                                        </p:attrNameLst>
                                      </p:cBhvr>
                                      <p:tavLst>
                                        <p:tav tm="0">
                                          <p:val>
                                            <p:fltVal val="0"/>
                                          </p:val>
                                        </p:tav>
                                        <p:tav tm="100000">
                                          <p:val>
                                            <p:strVal val="#ppt_h"/>
                                          </p:val>
                                        </p:tav>
                                      </p:tavLst>
                                    </p:anim>
                                    <p:animEffect transition="in" filter="fade">
                                      <p:cBhvr>
                                        <p:cTn id="100" dur="500"/>
                                        <p:tgtEl>
                                          <p:spTgt spid="18"/>
                                        </p:tgtEl>
                                      </p:cBhvr>
                                    </p:animEffect>
                                  </p:childTnLst>
                                </p:cTn>
                              </p:par>
                              <p:par>
                                <p:cTn id="101" presetID="6" presetClass="emph" presetSubtype="0" repeatCount="indefinite" autoRev="1" fill="hold" nodeType="withEffect">
                                  <p:stCondLst>
                                    <p:cond delay="2700"/>
                                  </p:stCondLst>
                                  <p:childTnLst>
                                    <p:animScale>
                                      <p:cBhvr>
                                        <p:cTn id="102" dur="500" fill="hold"/>
                                        <p:tgtEl>
                                          <p:spTgt spid="18"/>
                                        </p:tgtEl>
                                      </p:cBhvr>
                                      <p:by x="150000" y="150000"/>
                                    </p:animScale>
                                  </p:childTnLst>
                                </p:cTn>
                              </p:par>
                              <p:par>
                                <p:cTn id="103" presetID="53" presetClass="entr" presetSubtype="0" fill="hold" nodeType="withEffect">
                                  <p:stCondLst>
                                    <p:cond delay="2800"/>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500" fill="hold"/>
                                        <p:tgtEl>
                                          <p:spTgt spid="22"/>
                                        </p:tgtEl>
                                        <p:attrNameLst>
                                          <p:attrName>ppt_w</p:attrName>
                                        </p:attrNameLst>
                                      </p:cBhvr>
                                      <p:tavLst>
                                        <p:tav tm="0">
                                          <p:val>
                                            <p:fltVal val="0"/>
                                          </p:val>
                                        </p:tav>
                                        <p:tav tm="100000">
                                          <p:val>
                                            <p:strVal val="#ppt_w"/>
                                          </p:val>
                                        </p:tav>
                                      </p:tavLst>
                                    </p:anim>
                                    <p:anim calcmode="lin" valueType="num">
                                      <p:cBhvr>
                                        <p:cTn id="106" dur="500" fill="hold"/>
                                        <p:tgtEl>
                                          <p:spTgt spid="22"/>
                                        </p:tgtEl>
                                        <p:attrNameLst>
                                          <p:attrName>ppt_h</p:attrName>
                                        </p:attrNameLst>
                                      </p:cBhvr>
                                      <p:tavLst>
                                        <p:tav tm="0">
                                          <p:val>
                                            <p:fltVal val="0"/>
                                          </p:val>
                                        </p:tav>
                                        <p:tav tm="100000">
                                          <p:val>
                                            <p:strVal val="#ppt_h"/>
                                          </p:val>
                                        </p:tav>
                                      </p:tavLst>
                                    </p:anim>
                                    <p:animEffect transition="in" filter="fade">
                                      <p:cBhvr>
                                        <p:cTn id="107" dur="500"/>
                                        <p:tgtEl>
                                          <p:spTgt spid="22"/>
                                        </p:tgtEl>
                                      </p:cBhvr>
                                    </p:animEffect>
                                  </p:childTnLst>
                                </p:cTn>
                              </p:par>
                              <p:par>
                                <p:cTn id="108" presetID="6" presetClass="emph" presetSubtype="0" repeatCount="indefinite" autoRev="1" fill="hold" nodeType="withEffect">
                                  <p:stCondLst>
                                    <p:cond delay="3000"/>
                                  </p:stCondLst>
                                  <p:childTnLst>
                                    <p:animScale>
                                      <p:cBhvr>
                                        <p:cTn id="109" dur="1000" fill="hold"/>
                                        <p:tgtEl>
                                          <p:spTgt spid="22"/>
                                        </p:tgtEl>
                                      </p:cBhvr>
                                      <p:by x="150000" y="150000"/>
                                    </p:animScale>
                                  </p:childTnLst>
                                </p:cTn>
                              </p:par>
                              <p:par>
                                <p:cTn id="110" presetID="53" presetClass="entr" presetSubtype="0" fill="hold" nodeType="withEffect">
                                  <p:stCondLst>
                                    <p:cond delay="270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par>
                                <p:cTn id="115" presetID="6" presetClass="emph" presetSubtype="0" repeatCount="indefinite" autoRev="1" fill="hold" nodeType="withEffect">
                                  <p:stCondLst>
                                    <p:cond delay="2800"/>
                                  </p:stCondLst>
                                  <p:childTnLst>
                                    <p:animScale>
                                      <p:cBhvr>
                                        <p:cTn id="116" dur="3000" fill="hold"/>
                                        <p:tgtEl>
                                          <p:spTgt spid="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z="4400" smtClean="0"/>
              <a:t>Windows Server 2008 R2 Core Parking</a:t>
            </a:r>
            <a:r>
              <a:rPr smtClean="0"/>
              <a:t/>
            </a:r>
            <a:br>
              <a:rPr smtClean="0"/>
            </a:br>
            <a:r>
              <a:rPr sz="4000" smtClean="0"/>
              <a:t>16 LP Server</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647701" y="1618117"/>
            <a:ext cx="3303270" cy="1836420"/>
          </a:xfrm>
          <a:prstGeom prst="rect">
            <a:avLst/>
          </a:prstGeom>
          <a:noFill/>
          <a:ln w="9525">
            <a:noFill/>
            <a:miter lim="800000"/>
            <a:headEnd/>
            <a:tailEnd/>
          </a:ln>
          <a:effectLst/>
        </p:spPr>
      </p:pic>
      <p:pic>
        <p:nvPicPr>
          <p:cNvPr id="11" name="Picture 2"/>
          <p:cNvPicPr>
            <a:picLocks noChangeAspect="1" noChangeArrowheads="1"/>
          </p:cNvPicPr>
          <p:nvPr/>
        </p:nvPicPr>
        <p:blipFill>
          <a:blip r:embed="rId3" cstate="print"/>
          <a:srcRect/>
          <a:stretch>
            <a:fillRect/>
          </a:stretch>
        </p:blipFill>
        <p:spPr bwMode="auto">
          <a:xfrm>
            <a:off x="647701" y="3867715"/>
            <a:ext cx="3303270" cy="1836420"/>
          </a:xfrm>
          <a:prstGeom prst="rect">
            <a:avLst/>
          </a:prstGeom>
          <a:noFill/>
          <a:ln w="9525">
            <a:noFill/>
            <a:miter lim="800000"/>
            <a:headEnd/>
            <a:tailEnd/>
          </a:ln>
          <a:effectLst/>
        </p:spPr>
      </p:pic>
      <p:pic>
        <p:nvPicPr>
          <p:cNvPr id="12" name="Picture 2"/>
          <p:cNvPicPr>
            <a:picLocks noChangeAspect="1" noChangeArrowheads="1"/>
          </p:cNvPicPr>
          <p:nvPr/>
        </p:nvPicPr>
        <p:blipFill>
          <a:blip r:embed="rId3" cstate="print"/>
          <a:srcRect/>
          <a:stretch>
            <a:fillRect/>
          </a:stretch>
        </p:blipFill>
        <p:spPr bwMode="auto">
          <a:xfrm>
            <a:off x="5219701" y="1618117"/>
            <a:ext cx="3303270" cy="1836420"/>
          </a:xfrm>
          <a:prstGeom prst="rect">
            <a:avLst/>
          </a:prstGeom>
          <a:noFill/>
          <a:ln w="9525">
            <a:noFill/>
            <a:miter lim="800000"/>
            <a:headEnd/>
            <a:tailEnd/>
          </a:ln>
          <a:effectLst/>
        </p:spPr>
      </p:pic>
      <p:pic>
        <p:nvPicPr>
          <p:cNvPr id="13" name="Picture 2"/>
          <p:cNvPicPr>
            <a:picLocks noChangeAspect="1" noChangeArrowheads="1"/>
          </p:cNvPicPr>
          <p:nvPr/>
        </p:nvPicPr>
        <p:blipFill>
          <a:blip r:embed="rId3" cstate="print"/>
          <a:srcRect/>
          <a:stretch>
            <a:fillRect/>
          </a:stretch>
        </p:blipFill>
        <p:spPr bwMode="auto">
          <a:xfrm>
            <a:off x="5219701" y="3867715"/>
            <a:ext cx="3303270" cy="1836420"/>
          </a:xfrm>
          <a:prstGeom prst="rect">
            <a:avLst/>
          </a:prstGeom>
          <a:noFill/>
          <a:ln w="9525">
            <a:noFill/>
            <a:miter lim="800000"/>
            <a:headEnd/>
            <a:tailEnd/>
          </a:ln>
          <a:effectLst/>
        </p:spPr>
      </p:pic>
      <p:pic>
        <p:nvPicPr>
          <p:cNvPr id="3" name="Picture 2"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73108" y="1559383"/>
            <a:ext cx="893142" cy="676715"/>
          </a:xfrm>
          <a:prstGeom prst="rect">
            <a:avLst/>
          </a:prstGeom>
          <a:noFill/>
        </p:spPr>
      </p:pic>
      <p:pic>
        <p:nvPicPr>
          <p:cNvPr id="9" name="Picture 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192733" y="1559383"/>
            <a:ext cx="893142" cy="676715"/>
          </a:xfrm>
          <a:prstGeom prst="rect">
            <a:avLst/>
          </a:prstGeom>
          <a:noFill/>
        </p:spPr>
      </p:pic>
      <p:pic>
        <p:nvPicPr>
          <p:cNvPr id="10" name="Picture 9"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192733" y="2473783"/>
            <a:ext cx="893142" cy="676715"/>
          </a:xfrm>
          <a:prstGeom prst="rect">
            <a:avLst/>
          </a:prstGeom>
          <a:noFill/>
        </p:spPr>
      </p:pic>
      <p:pic>
        <p:nvPicPr>
          <p:cNvPr id="14" name="Picture 13"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11208" y="2473783"/>
            <a:ext cx="893142" cy="676715"/>
          </a:xfrm>
          <a:prstGeom prst="rect">
            <a:avLst/>
          </a:prstGeom>
          <a:noFill/>
        </p:spPr>
      </p:pic>
      <p:pic>
        <p:nvPicPr>
          <p:cNvPr id="17" name="Picture 16"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992833" y="1873708"/>
            <a:ext cx="893142" cy="676715"/>
          </a:xfrm>
          <a:prstGeom prst="rect">
            <a:avLst/>
          </a:prstGeom>
          <a:noFill/>
        </p:spPr>
      </p:pic>
      <p:pic>
        <p:nvPicPr>
          <p:cNvPr id="18" name="Picture 17"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926158" y="2788108"/>
            <a:ext cx="893142" cy="676715"/>
          </a:xfrm>
          <a:prstGeom prst="rect">
            <a:avLst/>
          </a:prstGeom>
          <a:noFill/>
        </p:spPr>
      </p:pic>
      <p:pic>
        <p:nvPicPr>
          <p:cNvPr id="19" name="Picture 1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1382733" y="2826208"/>
            <a:ext cx="893142" cy="676715"/>
          </a:xfrm>
          <a:prstGeom prst="rect">
            <a:avLst/>
          </a:prstGeom>
          <a:noFill/>
        </p:spPr>
      </p:pic>
      <p:pic>
        <p:nvPicPr>
          <p:cNvPr id="20" name="Picture 19"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2278083" y="1492708"/>
            <a:ext cx="893142" cy="676715"/>
          </a:xfrm>
          <a:prstGeom prst="rect">
            <a:avLst/>
          </a:prstGeom>
          <a:noFill/>
        </p:spPr>
      </p:pic>
      <p:pic>
        <p:nvPicPr>
          <p:cNvPr id="21" name="Picture 20"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850083" y="1559383"/>
            <a:ext cx="893142" cy="676715"/>
          </a:xfrm>
          <a:prstGeom prst="rect">
            <a:avLst/>
          </a:prstGeom>
          <a:noFill/>
        </p:spPr>
      </p:pic>
      <p:pic>
        <p:nvPicPr>
          <p:cNvPr id="22" name="Picture 21"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811983" y="2445208"/>
            <a:ext cx="893142" cy="676715"/>
          </a:xfrm>
          <a:prstGeom prst="rect">
            <a:avLst/>
          </a:prstGeom>
          <a:noFill/>
        </p:spPr>
      </p:pic>
      <p:pic>
        <p:nvPicPr>
          <p:cNvPr id="23" name="Picture 22"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2325708" y="2502358"/>
            <a:ext cx="893142" cy="676715"/>
          </a:xfrm>
          <a:prstGeom prst="rect">
            <a:avLst/>
          </a:prstGeom>
          <a:noFill/>
        </p:spPr>
      </p:pic>
      <p:pic>
        <p:nvPicPr>
          <p:cNvPr id="25" name="Picture 24"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631133" y="1873708"/>
            <a:ext cx="893142" cy="676715"/>
          </a:xfrm>
          <a:prstGeom prst="rect">
            <a:avLst/>
          </a:prstGeom>
          <a:noFill/>
        </p:spPr>
      </p:pic>
      <p:pic>
        <p:nvPicPr>
          <p:cNvPr id="26" name="Picture 25"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573983" y="2778583"/>
            <a:ext cx="893142" cy="676715"/>
          </a:xfrm>
          <a:prstGeom prst="rect">
            <a:avLst/>
          </a:prstGeom>
          <a:noFill/>
        </p:spPr>
      </p:pic>
      <p:pic>
        <p:nvPicPr>
          <p:cNvPr id="27" name="Picture 26"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087708" y="2759533"/>
            <a:ext cx="893142" cy="676715"/>
          </a:xfrm>
          <a:prstGeom prst="rect">
            <a:avLst/>
          </a:prstGeom>
          <a:noFill/>
        </p:spPr>
      </p:pic>
      <p:pic>
        <p:nvPicPr>
          <p:cNvPr id="28" name="Picture 27"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1401783" y="1930858"/>
            <a:ext cx="893142" cy="676715"/>
          </a:xfrm>
          <a:prstGeom prst="rect">
            <a:avLst/>
          </a:prstGeom>
          <a:noFill/>
        </p:spPr>
      </p:pic>
      <p:pic>
        <p:nvPicPr>
          <p:cNvPr id="29" name="Picture 2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068658" y="1921333"/>
            <a:ext cx="893142" cy="676715"/>
          </a:xfrm>
          <a:prstGeom prst="rect">
            <a:avLst/>
          </a:prstGeom>
          <a:noFill/>
        </p:spPr>
      </p:pic>
      <p:sp>
        <p:nvSpPr>
          <p:cNvPr id="24" name="TextBox 23"/>
          <p:cNvSpPr txBox="1"/>
          <p:nvPr/>
        </p:nvSpPr>
        <p:spPr>
          <a:xfrm>
            <a:off x="5704524" y="3979902"/>
            <a:ext cx="2333625" cy="1569660"/>
          </a:xfrm>
          <a:prstGeom prst="rect">
            <a:avLst/>
          </a:prstGeom>
          <a:noFill/>
        </p:spPr>
        <p:txBody>
          <a:bodyPr wrap="square" rtlCol="0">
            <a:spAutoFit/>
          </a:bodyPr>
          <a:lstStyle/>
          <a:p>
            <a:pPr algn="ctr"/>
            <a:r>
              <a:rPr lang="en-US" sz="3200" b="1"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mj-lt"/>
              </a:rPr>
              <a:t>Processor is “parked”</a:t>
            </a:r>
          </a:p>
        </p:txBody>
      </p:sp>
      <p:sp>
        <p:nvSpPr>
          <p:cNvPr id="30" name="TextBox 29"/>
          <p:cNvSpPr txBox="1"/>
          <p:nvPr/>
        </p:nvSpPr>
        <p:spPr>
          <a:xfrm>
            <a:off x="1142049" y="3979902"/>
            <a:ext cx="2333625" cy="1569660"/>
          </a:xfrm>
          <a:prstGeom prst="rect">
            <a:avLst/>
          </a:prstGeom>
          <a:noFill/>
        </p:spPr>
        <p:txBody>
          <a:bodyPr wrap="square" rtlCol="0">
            <a:spAutoFit/>
          </a:bodyPr>
          <a:lstStyle/>
          <a:p>
            <a:pPr algn="ctr"/>
            <a:r>
              <a:rPr lang="en-US" sz="3200" b="1"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mj-lt"/>
              </a:rPr>
              <a:t>Processor is “parked”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6" presetClass="emph" presetSubtype="0" repeatCount="indefinite" autoRev="1" fill="hold" nodeType="withEffect">
                                  <p:stCondLst>
                                    <p:cond delay="0"/>
                                  </p:stCondLst>
                                  <p:childTnLst>
                                    <p:animScale>
                                      <p:cBhvr>
                                        <p:cTn id="11" dur="500" fill="hold"/>
                                        <p:tgtEl>
                                          <p:spTgt spid="3"/>
                                        </p:tgtEl>
                                      </p:cBhvr>
                                      <p:by x="150000" y="150000"/>
                                    </p:animScale>
                                  </p:childTnLst>
                                </p:cTn>
                              </p:par>
                              <p:par>
                                <p:cTn id="12" presetID="53" presetClass="entr" presetSubtype="0" fill="hold" nodeType="withEffect">
                                  <p:stCondLst>
                                    <p:cond delay="50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par>
                                <p:cTn id="17" presetID="6" presetClass="emph" presetSubtype="0" repeatCount="indefinite" autoRev="1" fill="hold" nodeType="withEffect">
                                  <p:stCondLst>
                                    <p:cond delay="600"/>
                                  </p:stCondLst>
                                  <p:childTnLst>
                                    <p:animScale>
                                      <p:cBhvr>
                                        <p:cTn id="18" dur="1000" fill="hold"/>
                                        <p:tgtEl>
                                          <p:spTgt spid="28"/>
                                        </p:tgtEl>
                                      </p:cBhvr>
                                      <p:by x="150000" y="150000"/>
                                    </p:animScale>
                                  </p:childTnLst>
                                </p:cTn>
                              </p:par>
                              <p:par>
                                <p:cTn id="19" presetID="53" presetClass="entr" presetSubtype="0" fill="hold" nodeType="withEffect">
                                  <p:stCondLst>
                                    <p:cond delay="10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6" presetClass="emph" presetSubtype="0" repeatCount="indefinite" autoRev="1" fill="hold" nodeType="withEffect">
                                  <p:stCondLst>
                                    <p:cond delay="1000"/>
                                  </p:stCondLst>
                                  <p:childTnLst>
                                    <p:animScale>
                                      <p:cBhvr>
                                        <p:cTn id="25" dur="1000" fill="hold"/>
                                        <p:tgtEl>
                                          <p:spTgt spid="20"/>
                                        </p:tgtEl>
                                      </p:cBhvr>
                                      <p:by x="150000" y="150000"/>
                                    </p:animScale>
                                  </p:childTnLst>
                                </p:cTn>
                              </p:par>
                              <p:par>
                                <p:cTn id="26" presetID="53" presetClass="entr" presetSubtype="0" fill="hold" nodeType="withEffect">
                                  <p:stCondLst>
                                    <p:cond delay="12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800" fill="hold"/>
                                        <p:tgtEl>
                                          <p:spTgt spid="29"/>
                                        </p:tgtEl>
                                        <p:attrNameLst>
                                          <p:attrName>ppt_w</p:attrName>
                                        </p:attrNameLst>
                                      </p:cBhvr>
                                      <p:tavLst>
                                        <p:tav tm="0">
                                          <p:val>
                                            <p:fltVal val="0"/>
                                          </p:val>
                                        </p:tav>
                                        <p:tav tm="100000">
                                          <p:val>
                                            <p:strVal val="#ppt_w"/>
                                          </p:val>
                                        </p:tav>
                                      </p:tavLst>
                                    </p:anim>
                                    <p:anim calcmode="lin" valueType="num">
                                      <p:cBhvr>
                                        <p:cTn id="29" dur="800" fill="hold"/>
                                        <p:tgtEl>
                                          <p:spTgt spid="29"/>
                                        </p:tgtEl>
                                        <p:attrNameLst>
                                          <p:attrName>ppt_h</p:attrName>
                                        </p:attrNameLst>
                                      </p:cBhvr>
                                      <p:tavLst>
                                        <p:tav tm="0">
                                          <p:val>
                                            <p:fltVal val="0"/>
                                          </p:val>
                                        </p:tav>
                                        <p:tav tm="100000">
                                          <p:val>
                                            <p:strVal val="#ppt_h"/>
                                          </p:val>
                                        </p:tav>
                                      </p:tavLst>
                                    </p:anim>
                                    <p:animEffect transition="in" filter="fade">
                                      <p:cBhvr>
                                        <p:cTn id="30" dur="800"/>
                                        <p:tgtEl>
                                          <p:spTgt spid="29"/>
                                        </p:tgtEl>
                                      </p:cBhvr>
                                    </p:animEffect>
                                  </p:childTnLst>
                                </p:cTn>
                              </p:par>
                              <p:par>
                                <p:cTn id="31" presetID="6" presetClass="emph" presetSubtype="0" repeatCount="indefinite" autoRev="1" fill="hold" nodeType="withEffect">
                                  <p:stCondLst>
                                    <p:cond delay="1400"/>
                                  </p:stCondLst>
                                  <p:childTnLst>
                                    <p:animScale>
                                      <p:cBhvr>
                                        <p:cTn id="32" dur="500" fill="hold"/>
                                        <p:tgtEl>
                                          <p:spTgt spid="29"/>
                                        </p:tgtEl>
                                      </p:cBhvr>
                                      <p:by x="150000" y="150000"/>
                                    </p:animScale>
                                  </p:childTnLst>
                                </p:cTn>
                              </p:par>
                              <p:par>
                                <p:cTn id="33" presetID="53" presetClass="entr" presetSubtype="0" fill="hold" nodeType="withEffect">
                                  <p:stCondLst>
                                    <p:cond delay="15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6" presetClass="emph" presetSubtype="0" repeatCount="indefinite" autoRev="1" fill="hold" nodeType="withEffect">
                                  <p:stCondLst>
                                    <p:cond delay="1600"/>
                                  </p:stCondLst>
                                  <p:childTnLst>
                                    <p:animScale>
                                      <p:cBhvr>
                                        <p:cTn id="39" dur="500" fill="hold"/>
                                        <p:tgtEl>
                                          <p:spTgt spid="14"/>
                                        </p:tgtEl>
                                      </p:cBhvr>
                                      <p:by x="150000" y="150000"/>
                                    </p:animScale>
                                  </p:childTnLst>
                                </p:cTn>
                              </p:par>
                              <p:par>
                                <p:cTn id="40" presetID="53" presetClass="entr" presetSubtype="0" fill="hold" nodeType="withEffect">
                                  <p:stCondLst>
                                    <p:cond delay="1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6" presetClass="emph" presetSubtype="0" repeatCount="indefinite" autoRev="1" fill="hold" nodeType="withEffect">
                                  <p:stCondLst>
                                    <p:cond delay="1500"/>
                                  </p:stCondLst>
                                  <p:childTnLst>
                                    <p:animScale>
                                      <p:cBhvr>
                                        <p:cTn id="46" dur="500" fill="hold"/>
                                        <p:tgtEl>
                                          <p:spTgt spid="19"/>
                                        </p:tgtEl>
                                      </p:cBhvr>
                                      <p:by x="150000" y="150000"/>
                                    </p:animScale>
                                  </p:childTnLst>
                                </p:cTn>
                              </p:par>
                              <p:par>
                                <p:cTn id="47" presetID="53" presetClass="entr" presetSubtype="0" fill="hold" nodeType="withEffect">
                                  <p:stCondLst>
                                    <p:cond delay="15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par>
                                <p:cTn id="52" presetID="6" presetClass="emph" presetSubtype="0" repeatCount="indefinite" autoRev="1" fill="hold" nodeType="withEffect">
                                  <p:stCondLst>
                                    <p:cond delay="1500"/>
                                  </p:stCondLst>
                                  <p:childTnLst>
                                    <p:animScale>
                                      <p:cBhvr>
                                        <p:cTn id="53" dur="500" fill="hold"/>
                                        <p:tgtEl>
                                          <p:spTgt spid="23"/>
                                        </p:tgtEl>
                                      </p:cBhvr>
                                      <p:by x="150000" y="150000"/>
                                    </p:animScale>
                                  </p:childTnLst>
                                </p:cTn>
                              </p:par>
                              <p:par>
                                <p:cTn id="54" presetID="53" presetClass="entr" presetSubtype="0" fill="hold" nodeType="withEffect">
                                  <p:stCondLst>
                                    <p:cond delay="160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par>
                                <p:cTn id="59" presetID="6" presetClass="emph" presetSubtype="0" repeatCount="indefinite" autoRev="1" fill="hold" nodeType="withEffect">
                                  <p:stCondLst>
                                    <p:cond delay="1500"/>
                                  </p:stCondLst>
                                  <p:childTnLst>
                                    <p:animScale>
                                      <p:cBhvr>
                                        <p:cTn id="60" dur="3000" fill="hold"/>
                                        <p:tgtEl>
                                          <p:spTgt spid="27"/>
                                        </p:tgtEl>
                                      </p:cBhvr>
                                      <p:by x="150000" y="150000"/>
                                    </p:animScale>
                                  </p:childTnLst>
                                </p:cTn>
                              </p:par>
                              <p:par>
                                <p:cTn id="61" presetID="53" presetClass="entr" presetSubtype="0" fill="hold" nodeType="withEffect">
                                  <p:stCondLst>
                                    <p:cond delay="16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 presetClass="emph" presetSubtype="0" repeatCount="indefinite" accel="50000" decel="50000" autoRev="1" fill="hold" nodeType="withEffect">
                                  <p:stCondLst>
                                    <p:cond delay="1600"/>
                                  </p:stCondLst>
                                  <p:childTnLst>
                                    <p:animScale>
                                      <p:cBhvr>
                                        <p:cTn id="67" dur="2000" fill="hold"/>
                                        <p:tgtEl>
                                          <p:spTgt spid="9"/>
                                        </p:tgtEl>
                                      </p:cBhvr>
                                      <p:by x="150000" y="150000"/>
                                    </p:animScale>
                                  </p:childTnLst>
                                </p:cTn>
                              </p:par>
                              <p:par>
                                <p:cTn id="68" presetID="53" presetClass="entr" presetSubtype="0" fill="hold" nodeType="withEffect">
                                  <p:stCondLst>
                                    <p:cond delay="190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par>
                                <p:cTn id="73" presetID="6" presetClass="emph" presetSubtype="0" repeatCount="indefinite" autoRev="1" fill="hold" nodeType="withEffect">
                                  <p:stCondLst>
                                    <p:cond delay="1900"/>
                                  </p:stCondLst>
                                  <p:childTnLst>
                                    <p:animScale>
                                      <p:cBhvr>
                                        <p:cTn id="74" dur="500" fill="hold"/>
                                        <p:tgtEl>
                                          <p:spTgt spid="17"/>
                                        </p:tgtEl>
                                      </p:cBhvr>
                                      <p:by x="150000" y="150000"/>
                                    </p:animScale>
                                  </p:childTnLst>
                                </p:cTn>
                              </p:par>
                              <p:par>
                                <p:cTn id="75" presetID="53" presetClass="entr" presetSubtype="0" fill="hold" nodeType="withEffect">
                                  <p:stCondLst>
                                    <p:cond delay="200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6" presetClass="emph" presetSubtype="0" repeatCount="indefinite" autoRev="1" fill="hold" nodeType="withEffect">
                                  <p:stCondLst>
                                    <p:cond delay="2200"/>
                                  </p:stCondLst>
                                  <p:childTnLst>
                                    <p:animScale>
                                      <p:cBhvr>
                                        <p:cTn id="81" dur="1000" fill="hold"/>
                                        <p:tgtEl>
                                          <p:spTgt spid="21"/>
                                        </p:tgtEl>
                                      </p:cBhvr>
                                      <p:by x="150000" y="150000"/>
                                    </p:animScale>
                                  </p:childTnLst>
                                </p:cTn>
                              </p:par>
                              <p:par>
                                <p:cTn id="82" presetID="53" presetClass="entr" presetSubtype="0" fill="hold" nodeType="withEffect">
                                  <p:stCondLst>
                                    <p:cond delay="230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par>
                                <p:cTn id="87" presetID="6" presetClass="emph" presetSubtype="0" repeatCount="indefinite" autoRev="1" fill="hold" nodeType="withEffect">
                                  <p:stCondLst>
                                    <p:cond delay="2400"/>
                                  </p:stCondLst>
                                  <p:childTnLst>
                                    <p:animScale>
                                      <p:cBhvr>
                                        <p:cTn id="88" dur="2000" fill="hold"/>
                                        <p:tgtEl>
                                          <p:spTgt spid="25"/>
                                        </p:tgtEl>
                                      </p:cBhvr>
                                      <p:by x="150000" y="150000"/>
                                    </p:animScale>
                                  </p:childTnLst>
                                </p:cTn>
                              </p:par>
                              <p:par>
                                <p:cTn id="89" presetID="53" presetClass="entr" presetSubtype="0" fill="hold" nodeType="withEffect">
                                  <p:stCondLst>
                                    <p:cond delay="2500"/>
                                  </p:stCondLst>
                                  <p:childTnLst>
                                    <p:set>
                                      <p:cBhvr>
                                        <p:cTn id="90" dur="1" fill="hold">
                                          <p:stCondLst>
                                            <p:cond delay="0"/>
                                          </p:stCondLst>
                                        </p:cTn>
                                        <p:tgtEl>
                                          <p:spTgt spid="10"/>
                                        </p:tgtEl>
                                        <p:attrNameLst>
                                          <p:attrName>style.visibility</p:attrName>
                                        </p:attrNameLst>
                                      </p:cBhvr>
                                      <p:to>
                                        <p:strVal val="visible"/>
                                      </p:to>
                                    </p:set>
                                    <p:anim calcmode="lin" valueType="num">
                                      <p:cBhvr>
                                        <p:cTn id="91" dur="500" fill="hold"/>
                                        <p:tgtEl>
                                          <p:spTgt spid="10"/>
                                        </p:tgtEl>
                                        <p:attrNameLst>
                                          <p:attrName>ppt_w</p:attrName>
                                        </p:attrNameLst>
                                      </p:cBhvr>
                                      <p:tavLst>
                                        <p:tav tm="0">
                                          <p:val>
                                            <p:fltVal val="0"/>
                                          </p:val>
                                        </p:tav>
                                        <p:tav tm="100000">
                                          <p:val>
                                            <p:strVal val="#ppt_w"/>
                                          </p:val>
                                        </p:tav>
                                      </p:tavLst>
                                    </p:anim>
                                    <p:anim calcmode="lin" valueType="num">
                                      <p:cBhvr>
                                        <p:cTn id="92" dur="500" fill="hold"/>
                                        <p:tgtEl>
                                          <p:spTgt spid="10"/>
                                        </p:tgtEl>
                                        <p:attrNameLst>
                                          <p:attrName>ppt_h</p:attrName>
                                        </p:attrNameLst>
                                      </p:cBhvr>
                                      <p:tavLst>
                                        <p:tav tm="0">
                                          <p:val>
                                            <p:fltVal val="0"/>
                                          </p:val>
                                        </p:tav>
                                        <p:tav tm="100000">
                                          <p:val>
                                            <p:strVal val="#ppt_h"/>
                                          </p:val>
                                        </p:tav>
                                      </p:tavLst>
                                    </p:anim>
                                    <p:animEffect transition="in" filter="fade">
                                      <p:cBhvr>
                                        <p:cTn id="93" dur="500"/>
                                        <p:tgtEl>
                                          <p:spTgt spid="10"/>
                                        </p:tgtEl>
                                      </p:cBhvr>
                                    </p:animEffect>
                                  </p:childTnLst>
                                </p:cTn>
                              </p:par>
                              <p:par>
                                <p:cTn id="94" presetID="6" presetClass="emph" presetSubtype="0" repeatCount="indefinite" autoRev="1" fill="hold" nodeType="withEffect">
                                  <p:stCondLst>
                                    <p:cond delay="2500"/>
                                  </p:stCondLst>
                                  <p:childTnLst>
                                    <p:animScale>
                                      <p:cBhvr>
                                        <p:cTn id="95" dur="1000" fill="hold"/>
                                        <p:tgtEl>
                                          <p:spTgt spid="10"/>
                                        </p:tgtEl>
                                      </p:cBhvr>
                                      <p:by x="150000" y="150000"/>
                                    </p:animScale>
                                  </p:childTnLst>
                                </p:cTn>
                              </p:par>
                              <p:par>
                                <p:cTn id="96" presetID="53" presetClass="entr" presetSubtype="0" fill="hold" nodeType="withEffect">
                                  <p:stCondLst>
                                    <p:cond delay="270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fltVal val="0"/>
                                          </p:val>
                                        </p:tav>
                                        <p:tav tm="100000">
                                          <p:val>
                                            <p:strVal val="#ppt_w"/>
                                          </p:val>
                                        </p:tav>
                                      </p:tavLst>
                                    </p:anim>
                                    <p:anim calcmode="lin" valueType="num">
                                      <p:cBhvr>
                                        <p:cTn id="99" dur="500" fill="hold"/>
                                        <p:tgtEl>
                                          <p:spTgt spid="18"/>
                                        </p:tgtEl>
                                        <p:attrNameLst>
                                          <p:attrName>ppt_h</p:attrName>
                                        </p:attrNameLst>
                                      </p:cBhvr>
                                      <p:tavLst>
                                        <p:tav tm="0">
                                          <p:val>
                                            <p:fltVal val="0"/>
                                          </p:val>
                                        </p:tav>
                                        <p:tav tm="100000">
                                          <p:val>
                                            <p:strVal val="#ppt_h"/>
                                          </p:val>
                                        </p:tav>
                                      </p:tavLst>
                                    </p:anim>
                                    <p:animEffect transition="in" filter="fade">
                                      <p:cBhvr>
                                        <p:cTn id="100" dur="500"/>
                                        <p:tgtEl>
                                          <p:spTgt spid="18"/>
                                        </p:tgtEl>
                                      </p:cBhvr>
                                    </p:animEffect>
                                  </p:childTnLst>
                                </p:cTn>
                              </p:par>
                              <p:par>
                                <p:cTn id="101" presetID="6" presetClass="emph" presetSubtype="0" repeatCount="indefinite" autoRev="1" fill="hold" nodeType="withEffect">
                                  <p:stCondLst>
                                    <p:cond delay="2700"/>
                                  </p:stCondLst>
                                  <p:childTnLst>
                                    <p:animScale>
                                      <p:cBhvr>
                                        <p:cTn id="102" dur="500" fill="hold"/>
                                        <p:tgtEl>
                                          <p:spTgt spid="18"/>
                                        </p:tgtEl>
                                      </p:cBhvr>
                                      <p:by x="150000" y="150000"/>
                                    </p:animScale>
                                  </p:childTnLst>
                                </p:cTn>
                              </p:par>
                              <p:par>
                                <p:cTn id="103" presetID="53" presetClass="entr" presetSubtype="0" fill="hold" nodeType="withEffect">
                                  <p:stCondLst>
                                    <p:cond delay="2800"/>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500" fill="hold"/>
                                        <p:tgtEl>
                                          <p:spTgt spid="22"/>
                                        </p:tgtEl>
                                        <p:attrNameLst>
                                          <p:attrName>ppt_w</p:attrName>
                                        </p:attrNameLst>
                                      </p:cBhvr>
                                      <p:tavLst>
                                        <p:tav tm="0">
                                          <p:val>
                                            <p:fltVal val="0"/>
                                          </p:val>
                                        </p:tav>
                                        <p:tav tm="100000">
                                          <p:val>
                                            <p:strVal val="#ppt_w"/>
                                          </p:val>
                                        </p:tav>
                                      </p:tavLst>
                                    </p:anim>
                                    <p:anim calcmode="lin" valueType="num">
                                      <p:cBhvr>
                                        <p:cTn id="106" dur="500" fill="hold"/>
                                        <p:tgtEl>
                                          <p:spTgt spid="22"/>
                                        </p:tgtEl>
                                        <p:attrNameLst>
                                          <p:attrName>ppt_h</p:attrName>
                                        </p:attrNameLst>
                                      </p:cBhvr>
                                      <p:tavLst>
                                        <p:tav tm="0">
                                          <p:val>
                                            <p:fltVal val="0"/>
                                          </p:val>
                                        </p:tav>
                                        <p:tav tm="100000">
                                          <p:val>
                                            <p:strVal val="#ppt_h"/>
                                          </p:val>
                                        </p:tav>
                                      </p:tavLst>
                                    </p:anim>
                                    <p:animEffect transition="in" filter="fade">
                                      <p:cBhvr>
                                        <p:cTn id="107" dur="500"/>
                                        <p:tgtEl>
                                          <p:spTgt spid="22"/>
                                        </p:tgtEl>
                                      </p:cBhvr>
                                    </p:animEffect>
                                  </p:childTnLst>
                                </p:cTn>
                              </p:par>
                              <p:par>
                                <p:cTn id="108" presetID="6" presetClass="emph" presetSubtype="0" repeatCount="indefinite" autoRev="1" fill="hold" nodeType="withEffect">
                                  <p:stCondLst>
                                    <p:cond delay="3000"/>
                                  </p:stCondLst>
                                  <p:childTnLst>
                                    <p:animScale>
                                      <p:cBhvr>
                                        <p:cTn id="109" dur="1000" fill="hold"/>
                                        <p:tgtEl>
                                          <p:spTgt spid="22"/>
                                        </p:tgtEl>
                                      </p:cBhvr>
                                      <p:by x="150000" y="150000"/>
                                    </p:animScale>
                                  </p:childTnLst>
                                </p:cTn>
                              </p:par>
                              <p:par>
                                <p:cTn id="110" presetID="53" presetClass="entr" presetSubtype="0" fill="hold" nodeType="withEffect">
                                  <p:stCondLst>
                                    <p:cond delay="270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par>
                                <p:cTn id="115" presetID="6" presetClass="emph" presetSubtype="0" repeatCount="indefinite" autoRev="1" fill="hold" nodeType="withEffect">
                                  <p:stCondLst>
                                    <p:cond delay="2800"/>
                                  </p:stCondLst>
                                  <p:childTnLst>
                                    <p:animScale>
                                      <p:cBhvr>
                                        <p:cTn id="116" dur="3000" fill="hold"/>
                                        <p:tgtEl>
                                          <p:spTgt spid="26"/>
                                        </p:tgtEl>
                                      </p:cBhvr>
                                      <p:by x="150000" y="150000"/>
                                    </p:animScale>
                                  </p:childTnLst>
                                </p:cTn>
                              </p:par>
                            </p:childTnLst>
                          </p:cTn>
                        </p:par>
                      </p:childTnLst>
                    </p:cTn>
                  </p:par>
                  <p:par>
                    <p:cTn id="117" fill="hold">
                      <p:stCondLst>
                        <p:cond delay="indefinite"/>
                      </p:stCondLst>
                      <p:childTnLst>
                        <p:par>
                          <p:cTn id="118" fill="hold">
                            <p:stCondLst>
                              <p:cond delay="0"/>
                            </p:stCondLst>
                            <p:childTnLst>
                              <p:par>
                                <p:cTn id="119" presetID="53" presetClass="entr" presetSubtype="0" fill="hold" grpId="0" nodeType="click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Effect transition="in" filter="fade">
                                      <p:cBhvr>
                                        <p:cTn id="123" dur="500"/>
                                        <p:tgtEl>
                                          <p:spTgt spid="24"/>
                                        </p:tgtEl>
                                      </p:cBhvr>
                                    </p:animEffect>
                                  </p:childTnLst>
                                </p:cTn>
                              </p:par>
                              <p:par>
                                <p:cTn id="124" presetID="53" presetClass="entr" presetSubtype="0" fill="hold" grpId="2" nodeType="withEffect">
                                  <p:stCondLst>
                                    <p:cond delay="0"/>
                                  </p:stCondLst>
                                  <p:childTnLst>
                                    <p:set>
                                      <p:cBhvr>
                                        <p:cTn id="125" dur="1" fill="hold">
                                          <p:stCondLst>
                                            <p:cond delay="0"/>
                                          </p:stCondLst>
                                        </p:cTn>
                                        <p:tgtEl>
                                          <p:spTgt spid="30"/>
                                        </p:tgtEl>
                                        <p:attrNameLst>
                                          <p:attrName>style.visibility</p:attrName>
                                        </p:attrNameLst>
                                      </p:cBhvr>
                                      <p:to>
                                        <p:strVal val="visible"/>
                                      </p:to>
                                    </p:set>
                                    <p:anim calcmode="lin" valueType="num">
                                      <p:cBhvr>
                                        <p:cTn id="126" dur="500" fill="hold"/>
                                        <p:tgtEl>
                                          <p:spTgt spid="30"/>
                                        </p:tgtEl>
                                        <p:attrNameLst>
                                          <p:attrName>ppt_w</p:attrName>
                                        </p:attrNameLst>
                                      </p:cBhvr>
                                      <p:tavLst>
                                        <p:tav tm="0">
                                          <p:val>
                                            <p:fltVal val="0"/>
                                          </p:val>
                                        </p:tav>
                                        <p:tav tm="100000">
                                          <p:val>
                                            <p:strVal val="#ppt_w"/>
                                          </p:val>
                                        </p:tav>
                                      </p:tavLst>
                                    </p:anim>
                                    <p:anim calcmode="lin" valueType="num">
                                      <p:cBhvr>
                                        <p:cTn id="127" dur="500" fill="hold"/>
                                        <p:tgtEl>
                                          <p:spTgt spid="30"/>
                                        </p:tgtEl>
                                        <p:attrNameLst>
                                          <p:attrName>ppt_h</p:attrName>
                                        </p:attrNameLst>
                                      </p:cBhvr>
                                      <p:tavLst>
                                        <p:tav tm="0">
                                          <p:val>
                                            <p:fltVal val="0"/>
                                          </p:val>
                                        </p:tav>
                                        <p:tav tm="100000">
                                          <p:val>
                                            <p:strVal val="#ppt_h"/>
                                          </p:val>
                                        </p:tav>
                                      </p:tavLst>
                                    </p:anim>
                                    <p:animEffect transition="in" filter="fade">
                                      <p:cBhvr>
                                        <p:cTn id="128" dur="500"/>
                                        <p:tgtEl>
                                          <p:spTgt spid="30"/>
                                        </p:tgtEl>
                                      </p:cBhvr>
                                    </p:animEffect>
                                  </p:childTnLst>
                                </p:cTn>
                              </p:par>
                            </p:childTnLst>
                          </p:cTn>
                        </p:par>
                      </p:childTnLst>
                    </p:cTn>
                  </p:par>
                  <p:par>
                    <p:cTn id="129" fill="hold">
                      <p:stCondLst>
                        <p:cond delay="indefinite"/>
                      </p:stCondLst>
                      <p:childTnLst>
                        <p:par>
                          <p:cTn id="130" fill="hold">
                            <p:stCondLst>
                              <p:cond delay="0"/>
                            </p:stCondLst>
                            <p:childTnLst>
                              <p:par>
                                <p:cTn id="131" presetID="53" presetClass="exit" presetSubtype="0" fill="hold" grpId="0" nodeType="clickEffect">
                                  <p:stCondLst>
                                    <p:cond delay="0"/>
                                  </p:stCondLst>
                                  <p:childTnLst>
                                    <p:anim calcmode="lin" valueType="num">
                                      <p:cBhvr>
                                        <p:cTn id="132" dur="500"/>
                                        <p:tgtEl>
                                          <p:spTgt spid="30"/>
                                        </p:tgtEl>
                                        <p:attrNameLst>
                                          <p:attrName>ppt_w</p:attrName>
                                        </p:attrNameLst>
                                      </p:cBhvr>
                                      <p:tavLst>
                                        <p:tav tm="0">
                                          <p:val>
                                            <p:strVal val="ppt_w"/>
                                          </p:val>
                                        </p:tav>
                                        <p:tav tm="100000">
                                          <p:val>
                                            <p:fltVal val="0"/>
                                          </p:val>
                                        </p:tav>
                                      </p:tavLst>
                                    </p:anim>
                                    <p:anim calcmode="lin" valueType="num">
                                      <p:cBhvr>
                                        <p:cTn id="133" dur="500"/>
                                        <p:tgtEl>
                                          <p:spTgt spid="30"/>
                                        </p:tgtEl>
                                        <p:attrNameLst>
                                          <p:attrName>ppt_h</p:attrName>
                                        </p:attrNameLst>
                                      </p:cBhvr>
                                      <p:tavLst>
                                        <p:tav tm="0">
                                          <p:val>
                                            <p:strVal val="ppt_h"/>
                                          </p:val>
                                        </p:tav>
                                        <p:tav tm="100000">
                                          <p:val>
                                            <p:fltVal val="0"/>
                                          </p:val>
                                        </p:tav>
                                      </p:tavLst>
                                    </p:anim>
                                    <p:animEffect transition="out" filter="fade">
                                      <p:cBhvr>
                                        <p:cTn id="134" dur="500"/>
                                        <p:tgtEl>
                                          <p:spTgt spid="30"/>
                                        </p:tgtEl>
                                      </p:cBhvr>
                                    </p:animEffect>
                                    <p:set>
                                      <p:cBhvr>
                                        <p:cTn id="135" dur="1" fill="hold">
                                          <p:stCondLst>
                                            <p:cond delay="499"/>
                                          </p:stCondLst>
                                        </p:cTn>
                                        <p:tgtEl>
                                          <p:spTgt spid="30"/>
                                        </p:tgtEl>
                                        <p:attrNameLst>
                                          <p:attrName>style.visibility</p:attrName>
                                        </p:attrNameLst>
                                      </p:cBhvr>
                                      <p:to>
                                        <p:strVal val="hidden"/>
                                      </p:to>
                                    </p:set>
                                  </p:childTnLst>
                                </p:cTn>
                              </p:par>
                              <p:par>
                                <p:cTn id="136" presetID="0" presetClass="path" presetSubtype="0" accel="50000" decel="50000" fill="hold" nodeType="withEffect">
                                  <p:stCondLst>
                                    <p:cond delay="0"/>
                                  </p:stCondLst>
                                  <p:childTnLst>
                                    <p:animMotion origin="layout" path="M -3.33333E-6 -4.07407E-6 L -0.09895 0.32917 " pathEditMode="relative" rAng="0" ptsTypes="AA">
                                      <p:cBhvr>
                                        <p:cTn id="137" dur="2000" fill="hold"/>
                                        <p:tgtEl>
                                          <p:spTgt spid="28"/>
                                        </p:tgtEl>
                                        <p:attrNameLst>
                                          <p:attrName>ppt_x</p:attrName>
                                          <p:attrName>ppt_y</p:attrName>
                                        </p:attrNameLst>
                                      </p:cBhvr>
                                      <p:rCtr x="-4900" y="16500"/>
                                    </p:animMotion>
                                  </p:childTnLst>
                                </p:cTn>
                              </p:par>
                              <p:par>
                                <p:cTn id="138" presetID="0" presetClass="path" presetSubtype="0" accel="50000" decel="50000" fill="hold" nodeType="withEffect">
                                  <p:stCondLst>
                                    <p:cond delay="400"/>
                                  </p:stCondLst>
                                  <p:childTnLst>
                                    <p:animMotion origin="layout" path="M 1.66667E-6 1.85185E-6 L -0.01876 0.25 " pathEditMode="relative" ptsTypes="AA">
                                      <p:cBhvr>
                                        <p:cTn id="139" dur="2000" fill="hold"/>
                                        <p:tgtEl>
                                          <p:spTgt spid="23"/>
                                        </p:tgtEl>
                                        <p:attrNameLst>
                                          <p:attrName>ppt_x</p:attrName>
                                          <p:attrName>ppt_y</p:attrName>
                                        </p:attrNameLst>
                                      </p:cBhvr>
                                    </p:animMotion>
                                  </p:childTnLst>
                                </p:cTn>
                              </p:par>
                              <p:par>
                                <p:cTn id="140" presetID="0" presetClass="path" presetSubtype="0" accel="50000" decel="50000" fill="hold" nodeType="withEffect">
                                  <p:stCondLst>
                                    <p:cond delay="800"/>
                                  </p:stCondLst>
                                  <p:childTnLst>
                                    <p:animMotion origin="layout" path="M -6.66667E-6 -3.7037E-7 L -0.59584 0.48889 " pathEditMode="relative" ptsTypes="AA">
                                      <p:cBhvr>
                                        <p:cTn id="141" dur="2000" fill="hold"/>
                                        <p:tgtEl>
                                          <p:spTgt spid="17"/>
                                        </p:tgtEl>
                                        <p:attrNameLst>
                                          <p:attrName>ppt_x</p:attrName>
                                          <p:attrName>ppt_y</p:attrName>
                                        </p:attrNameLst>
                                      </p:cBhvr>
                                    </p:animMotion>
                                  </p:childTnLst>
                                </p:cTn>
                              </p:par>
                              <p:par>
                                <p:cTn id="142" presetID="0" presetClass="path" presetSubtype="0" accel="50000" decel="50000" fill="hold" nodeType="withEffect">
                                  <p:stCondLst>
                                    <p:cond delay="0"/>
                                  </p:stCondLst>
                                  <p:childTnLst>
                                    <p:animMotion origin="layout" path="M 3.33333E-6 2.96296E-6 L -0.57292 0.48611 " pathEditMode="relative" ptsTypes="AA">
                                      <p:cBhvr>
                                        <p:cTn id="143" dur="2000" fill="hold"/>
                                        <p:tgtEl>
                                          <p:spTgt spid="25"/>
                                        </p:tgtEl>
                                        <p:attrNameLst>
                                          <p:attrName>ppt_x</p:attrName>
                                          <p:attrName>ppt_y</p:attrName>
                                        </p:attrNameLst>
                                      </p:cBhvr>
                                    </p:animMotion>
                                  </p:childTnLst>
                                </p:cTn>
                              </p:par>
                            </p:childTnLst>
                          </p:cTn>
                        </p:par>
                      </p:childTnLst>
                    </p:cTn>
                  </p:par>
                  <p:par>
                    <p:cTn id="144" fill="hold">
                      <p:stCondLst>
                        <p:cond delay="indefinite"/>
                      </p:stCondLst>
                      <p:childTnLst>
                        <p:par>
                          <p:cTn id="145" fill="hold">
                            <p:stCondLst>
                              <p:cond delay="0"/>
                            </p:stCondLst>
                            <p:childTnLst>
                              <p:par>
                                <p:cTn id="146" presetID="0" presetClass="path" presetSubtype="0" accel="50000" decel="50000" fill="hold" nodeType="clickEffect">
                                  <p:stCondLst>
                                    <p:cond delay="0"/>
                                  </p:stCondLst>
                                  <p:childTnLst>
                                    <p:animMotion origin="layout" path="M -0.09895 0.32917 L 0.66563 -0.01111 " pathEditMode="relative" rAng="0" ptsTypes="AA">
                                      <p:cBhvr>
                                        <p:cTn id="147" dur="2000" fill="hold"/>
                                        <p:tgtEl>
                                          <p:spTgt spid="28"/>
                                        </p:tgtEl>
                                        <p:attrNameLst>
                                          <p:attrName>ppt_x</p:attrName>
                                          <p:attrName>ppt_y</p:attrName>
                                        </p:attrNameLst>
                                      </p:cBhvr>
                                      <p:rCtr x="38200" y="-17000"/>
                                    </p:animMotion>
                                  </p:childTnLst>
                                </p:cTn>
                              </p:par>
                              <p:par>
                                <p:cTn id="148" presetID="0" presetClass="path" presetSubtype="0" accel="50000" decel="50000" fill="hold" nodeType="withEffect">
                                  <p:stCondLst>
                                    <p:cond delay="400"/>
                                  </p:stCondLst>
                                  <p:childTnLst>
                                    <p:animMotion origin="layout" path="M -0.57291 0.48611 L -0.66875 0.00139 " pathEditMode="relative" ptsTypes="AA">
                                      <p:cBhvr>
                                        <p:cTn id="149" dur="2000" fill="hold"/>
                                        <p:tgtEl>
                                          <p:spTgt spid="25"/>
                                        </p:tgtEl>
                                        <p:attrNameLst>
                                          <p:attrName>ppt_x</p:attrName>
                                          <p:attrName>ppt_y</p:attrName>
                                        </p:attrNameLst>
                                      </p:cBhvr>
                                    </p:animMotion>
                                  </p:childTnLst>
                                </p:cTn>
                              </p:par>
                              <p:par>
                                <p:cTn id="150" presetID="0" presetClass="path" presetSubtype="0" accel="50000" decel="50000" fill="hold" nodeType="withEffect">
                                  <p:stCondLst>
                                    <p:cond delay="900"/>
                                  </p:stCondLst>
                                  <p:childTnLst>
                                    <p:animMotion origin="layout" path="M -0.01875 0.24999 L 0.3823 -0.08195 " pathEditMode="relative" ptsTypes="AA">
                                      <p:cBhvr>
                                        <p:cTn id="151" dur="2000" fill="hold"/>
                                        <p:tgtEl>
                                          <p:spTgt spid="23"/>
                                        </p:tgtEl>
                                        <p:attrNameLst>
                                          <p:attrName>ppt_x</p:attrName>
                                          <p:attrName>ppt_y</p:attrName>
                                        </p:attrNameLst>
                                      </p:cBhvr>
                                    </p:animMotion>
                                  </p:childTnLst>
                                </p:cTn>
                              </p:par>
                              <p:par>
                                <p:cTn id="152" presetID="0" presetClass="path" presetSubtype="0" accel="50000" decel="50000" fill="hold" nodeType="withEffect">
                                  <p:stCondLst>
                                    <p:cond delay="1500"/>
                                  </p:stCondLst>
                                  <p:childTnLst>
                                    <p:animMotion origin="layout" path="M -0.59584 0.48889 L -0.39688 0.08751 " pathEditMode="relative" ptsTypes="AA">
                                      <p:cBhvr>
                                        <p:cTn id="153" dur="2000" fill="hold"/>
                                        <p:tgtEl>
                                          <p:spTgt spid="17"/>
                                        </p:tgtEl>
                                        <p:attrNameLst>
                                          <p:attrName>ppt_x</p:attrName>
                                          <p:attrName>ppt_y</p:attrName>
                                        </p:attrNameLst>
                                      </p:cBhvr>
                                    </p:animMotion>
                                  </p:childTnLst>
                                </p:cTn>
                              </p:par>
                              <p:par>
                                <p:cTn id="154" presetID="53" presetClass="entr" presetSubtype="0" fill="hold" grpId="1" nodeType="withEffect">
                                  <p:stCondLst>
                                    <p:cond delay="2000"/>
                                  </p:stCondLst>
                                  <p:childTnLst>
                                    <p:set>
                                      <p:cBhvr>
                                        <p:cTn id="155" dur="1" fill="hold">
                                          <p:stCondLst>
                                            <p:cond delay="0"/>
                                          </p:stCondLst>
                                        </p:cTn>
                                        <p:tgtEl>
                                          <p:spTgt spid="30"/>
                                        </p:tgtEl>
                                        <p:attrNameLst>
                                          <p:attrName>style.visibility</p:attrName>
                                        </p:attrNameLst>
                                      </p:cBhvr>
                                      <p:to>
                                        <p:strVal val="visible"/>
                                      </p:to>
                                    </p:set>
                                    <p:anim calcmode="lin" valueType="num">
                                      <p:cBhvr>
                                        <p:cTn id="156" dur="500" fill="hold"/>
                                        <p:tgtEl>
                                          <p:spTgt spid="30"/>
                                        </p:tgtEl>
                                        <p:attrNameLst>
                                          <p:attrName>ppt_w</p:attrName>
                                        </p:attrNameLst>
                                      </p:cBhvr>
                                      <p:tavLst>
                                        <p:tav tm="0">
                                          <p:val>
                                            <p:fltVal val="0"/>
                                          </p:val>
                                        </p:tav>
                                        <p:tav tm="100000">
                                          <p:val>
                                            <p:strVal val="#ppt_w"/>
                                          </p:val>
                                        </p:tav>
                                      </p:tavLst>
                                    </p:anim>
                                    <p:anim calcmode="lin" valueType="num">
                                      <p:cBhvr>
                                        <p:cTn id="157" dur="500" fill="hold"/>
                                        <p:tgtEl>
                                          <p:spTgt spid="30"/>
                                        </p:tgtEl>
                                        <p:attrNameLst>
                                          <p:attrName>ppt_h</p:attrName>
                                        </p:attrNameLst>
                                      </p:cBhvr>
                                      <p:tavLst>
                                        <p:tav tm="0">
                                          <p:val>
                                            <p:fltVal val="0"/>
                                          </p:val>
                                        </p:tav>
                                        <p:tav tm="100000">
                                          <p:val>
                                            <p:strVal val="#ppt_h"/>
                                          </p:val>
                                        </p:tav>
                                      </p:tavLst>
                                    </p:anim>
                                    <p:animEffect transition="in" filter="fade">
                                      <p:cBhvr>
                                        <p:cTn id="1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30" grpId="1"/>
      <p:bldP spid="30" grpId="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096" y="373911"/>
            <a:ext cx="8229600" cy="609398"/>
          </a:xfrm>
        </p:spPr>
        <p:txBody>
          <a:bodyPr/>
          <a:lstStyle/>
          <a:p>
            <a:pPr>
              <a:defRPr/>
            </a:pPr>
            <a:r>
              <a:rPr lang="en-GB" sz="4400" dirty="0" smtClean="0"/>
              <a:t>Estimated ROI (University of Plymouth)</a:t>
            </a:r>
            <a:endParaRPr lang="en-GB" sz="4400" dirty="0"/>
          </a:p>
        </p:txBody>
      </p:sp>
      <p:pic>
        <p:nvPicPr>
          <p:cNvPr id="19459" name="Picture 3"/>
          <p:cNvPicPr>
            <a:picLocks noGrp="1" noChangeAspect="1" noChangeArrowheads="1"/>
          </p:cNvPicPr>
          <p:nvPr>
            <p:ph idx="1"/>
          </p:nvPr>
        </p:nvPicPr>
        <p:blipFill>
          <a:blip r:embed="rId3"/>
          <a:srcRect/>
          <a:stretch>
            <a:fillRect/>
          </a:stretch>
        </p:blipFill>
        <p:spPr>
          <a:xfrm>
            <a:off x="1342469" y="1114838"/>
            <a:ext cx="6486866" cy="4880992"/>
          </a:xfrm>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609398"/>
          </a:xfrm>
        </p:spPr>
        <p:txBody>
          <a:bodyPr/>
          <a:lstStyle/>
          <a:p>
            <a:r>
              <a:rPr lang="en-GB" sz="4400" dirty="0" smtClean="0"/>
              <a:t>Windows 7 Power Efficiency</a:t>
            </a:r>
            <a:endParaRPr lang="en-GB" sz="4400" dirty="0"/>
          </a:p>
        </p:txBody>
      </p:sp>
      <p:graphicFrame>
        <p:nvGraphicFramePr>
          <p:cNvPr id="6" name="Diagram 5"/>
          <p:cNvGraphicFramePr/>
          <p:nvPr/>
        </p:nvGraphicFramePr>
        <p:xfrm>
          <a:off x="889348" y="1014607"/>
          <a:ext cx="7327726" cy="4897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304789" y="5047989"/>
            <a:ext cx="4747364" cy="461665"/>
          </a:xfrm>
          <a:prstGeom prst="rect">
            <a:avLst/>
          </a:prstGeom>
          <a:noFill/>
        </p:spPr>
        <p:txBody>
          <a:bodyPr wrap="square" rtlCol="0">
            <a:spAutoFit/>
          </a:bodyPr>
          <a:lstStyle/>
          <a:p>
            <a:pPr algn="ctr"/>
            <a:r>
              <a:rPr lang="en-GB" sz="2400" b="1" dirty="0" smtClean="0"/>
              <a:t>Always Available</a:t>
            </a:r>
            <a:endParaRPr lang="en-GB" sz="2400" b="1"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GB" sz="4000" dirty="0" smtClean="0"/>
              <a:t>New Windows 7 Power Improvements Include:</a:t>
            </a:r>
            <a:endParaRPr lang="en-GB" sz="4000" dirty="0"/>
          </a:p>
        </p:txBody>
      </p:sp>
      <p:sp>
        <p:nvSpPr>
          <p:cNvPr id="3" name="Content Placeholder 2"/>
          <p:cNvSpPr>
            <a:spLocks noGrp="1"/>
          </p:cNvSpPr>
          <p:nvPr>
            <p:ph idx="1"/>
          </p:nvPr>
        </p:nvSpPr>
        <p:spPr/>
        <p:txBody>
          <a:bodyPr/>
          <a:lstStyle/>
          <a:p>
            <a:r>
              <a:rPr lang="en-GB" dirty="0" smtClean="0"/>
              <a:t>Reduced Power Consumption</a:t>
            </a:r>
          </a:p>
          <a:p>
            <a:r>
              <a:rPr lang="en-GB" dirty="0" smtClean="0"/>
              <a:t>Idle Resource Utilization </a:t>
            </a:r>
          </a:p>
          <a:p>
            <a:r>
              <a:rPr lang="en-GB" dirty="0" smtClean="0"/>
              <a:t>Trigger Start Services </a:t>
            </a:r>
          </a:p>
          <a:p>
            <a:r>
              <a:rPr lang="en-GB" dirty="0" smtClean="0"/>
              <a:t>Enhanced Processor Power Management </a:t>
            </a:r>
          </a:p>
          <a:p>
            <a:r>
              <a:rPr lang="en-GB" dirty="0" smtClean="0"/>
              <a:t>Timer Coalescing </a:t>
            </a:r>
          </a:p>
          <a:p>
            <a:r>
              <a:rPr lang="en-GB" dirty="0" smtClean="0"/>
              <a:t>Device Power Management </a:t>
            </a:r>
          </a:p>
          <a:p>
            <a:r>
              <a:rPr lang="en-GB" dirty="0" smtClean="0"/>
              <a:t>Adaptive Display Brightness </a:t>
            </a:r>
          </a:p>
          <a:p>
            <a:r>
              <a:rPr lang="en-GB" dirty="0" smtClean="0"/>
              <a:t>Low-Power Audio </a:t>
            </a:r>
          </a:p>
          <a:p>
            <a:r>
              <a:rPr lang="en-GB" dirty="0" smtClean="0"/>
              <a:t>Bluetooth Power Improvements </a:t>
            </a:r>
          </a:p>
          <a:p>
            <a:endParaRPr lang="en-GB" dirty="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5948" y="1500557"/>
            <a:ext cx="8382000" cy="4561205"/>
          </a:xfrm>
        </p:spPr>
        <p:txBody>
          <a:bodyPr/>
          <a:lstStyle/>
          <a:p>
            <a:r>
              <a:rPr lang="en-GB" dirty="0" smtClean="0"/>
              <a:t>Networking Power Improvements </a:t>
            </a:r>
          </a:p>
          <a:p>
            <a:r>
              <a:rPr lang="en-GB" dirty="0" smtClean="0"/>
              <a:t>Enhanced User Experiences </a:t>
            </a:r>
          </a:p>
          <a:p>
            <a:r>
              <a:rPr lang="en-GB" dirty="0" smtClean="0"/>
              <a:t>Greater Enterprise Power Management </a:t>
            </a:r>
          </a:p>
          <a:p>
            <a:r>
              <a:rPr lang="en-GB" dirty="0" smtClean="0"/>
              <a:t>Power Efficiency Diagnostics </a:t>
            </a:r>
          </a:p>
          <a:p>
            <a:r>
              <a:rPr lang="en-GB" dirty="0" smtClean="0"/>
              <a:t>Group Policy </a:t>
            </a:r>
          </a:p>
          <a:p>
            <a:r>
              <a:rPr lang="en-GB" dirty="0" smtClean="0"/>
              <a:t>Windows Management Instrumentation </a:t>
            </a:r>
          </a:p>
          <a:p>
            <a:r>
              <a:rPr lang="en-GB" dirty="0" smtClean="0"/>
              <a:t>Power Policy </a:t>
            </a:r>
          </a:p>
          <a:p>
            <a:endParaRPr lang="en-GB" dirty="0"/>
          </a:p>
        </p:txBody>
      </p:sp>
      <p:sp>
        <p:nvSpPr>
          <p:cNvPr id="4" name="Title 1"/>
          <p:cNvSpPr>
            <a:spLocks noGrp="1"/>
          </p:cNvSpPr>
          <p:nvPr>
            <p:ph type="title"/>
          </p:nvPr>
        </p:nvSpPr>
        <p:spPr>
          <a:xfrm>
            <a:off x="381000" y="230188"/>
            <a:ext cx="8382000" cy="553998"/>
          </a:xfrm>
        </p:spPr>
        <p:txBody>
          <a:bodyPr/>
          <a:lstStyle/>
          <a:p>
            <a:r>
              <a:rPr lang="en-GB" sz="4000" dirty="0" smtClean="0"/>
              <a:t>And There’s More:</a:t>
            </a:r>
            <a:endParaRPr lang="en-GB" sz="4000"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Need for Green!</a:t>
            </a:r>
            <a:endParaRPr lang="en-GB" dirty="0"/>
          </a:p>
        </p:txBody>
      </p:sp>
      <p:pic>
        <p:nvPicPr>
          <p:cNvPr id="1044" name="Picture 20" descr="http://herokids.files.wordpress.com/2008/04/earth.jpg"/>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1691882" y="690191"/>
            <a:ext cx="5548162" cy="5548162"/>
          </a:xfrm>
          <a:prstGeom prst="rect">
            <a:avLst/>
          </a:prstGeom>
          <a:noFill/>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Frequent Idle Activity</a:t>
            </a:r>
            <a:endParaRPr lang="en-US" dirty="0"/>
          </a:p>
        </p:txBody>
      </p:sp>
      <p:sp>
        <p:nvSpPr>
          <p:cNvPr id="3" name="Content Placeholder 2"/>
          <p:cNvSpPr>
            <a:spLocks noGrp="1"/>
          </p:cNvSpPr>
          <p:nvPr>
            <p:ph idx="1"/>
          </p:nvPr>
        </p:nvSpPr>
        <p:spPr>
          <a:xfrm>
            <a:off x="286334" y="1438527"/>
            <a:ext cx="8605001" cy="4903394"/>
          </a:xfrm>
        </p:spPr>
        <p:txBody>
          <a:bodyPr/>
          <a:lstStyle/>
          <a:p>
            <a:pPr>
              <a:lnSpc>
                <a:spcPct val="88000"/>
              </a:lnSpc>
            </a:pPr>
            <a:r>
              <a:rPr lang="en-US" sz="3200" dirty="0" smtClean="0"/>
              <a:t>Specific Windows 7 improvements</a:t>
            </a:r>
          </a:p>
          <a:p>
            <a:pPr lvl="1">
              <a:lnSpc>
                <a:spcPct val="88000"/>
              </a:lnSpc>
            </a:pPr>
            <a:r>
              <a:rPr lang="en-US" sz="2800" dirty="0" smtClean="0"/>
              <a:t>Eliminate TCP DPC (</a:t>
            </a:r>
            <a:r>
              <a:rPr lang="en-GB" dirty="0" smtClean="0"/>
              <a:t>Differential Power Comparison)</a:t>
            </a:r>
            <a:r>
              <a:rPr lang="en-US" sz="2800" dirty="0" smtClean="0"/>
              <a:t> timer on every system timer interrupt</a:t>
            </a:r>
          </a:p>
          <a:p>
            <a:pPr lvl="1">
              <a:lnSpc>
                <a:spcPct val="88000"/>
              </a:lnSpc>
            </a:pPr>
            <a:r>
              <a:rPr lang="en-US" sz="2800" dirty="0" smtClean="0"/>
              <a:t>Reduce frequency of USB driver maintenance timers</a:t>
            </a:r>
          </a:p>
          <a:p>
            <a:pPr lvl="1">
              <a:lnSpc>
                <a:spcPct val="88000"/>
              </a:lnSpc>
            </a:pPr>
            <a:r>
              <a:rPr lang="en-US" sz="2800" dirty="0" smtClean="0"/>
              <a:t>Intelligent Timer Tick Distribution (ITTD)</a:t>
            </a:r>
          </a:p>
          <a:p>
            <a:pPr lvl="1">
              <a:lnSpc>
                <a:spcPct val="88000"/>
              </a:lnSpc>
            </a:pPr>
            <a:r>
              <a:rPr lang="en-US" sz="2800" dirty="0" smtClean="0"/>
              <a:t>Timer Coalescing</a:t>
            </a:r>
          </a:p>
          <a:p>
            <a:pPr>
              <a:lnSpc>
                <a:spcPct val="88000"/>
              </a:lnSpc>
            </a:pPr>
            <a:r>
              <a:rPr lang="en-US" sz="3200" dirty="0" smtClean="0"/>
              <a:t>Goal = Eliminate idle activity in drivers and applications</a:t>
            </a:r>
          </a:p>
          <a:p>
            <a:pPr lvl="1">
              <a:lnSpc>
                <a:spcPct val="88000"/>
              </a:lnSpc>
            </a:pPr>
            <a:r>
              <a:rPr lang="en-US" sz="2800" dirty="0" smtClean="0"/>
              <a:t>Target average idle period greater than 100ms</a:t>
            </a: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Timer Coalescing</a:t>
            </a:r>
            <a:endParaRPr lang="en-US" dirty="0"/>
          </a:p>
        </p:txBody>
      </p:sp>
      <p:sp>
        <p:nvSpPr>
          <p:cNvPr id="76" name="Content Placeholder 2"/>
          <p:cNvSpPr>
            <a:spLocks noGrp="1"/>
          </p:cNvSpPr>
          <p:nvPr>
            <p:ph idx="1"/>
          </p:nvPr>
        </p:nvSpPr>
        <p:spPr>
          <a:xfrm>
            <a:off x="345010" y="1264152"/>
            <a:ext cx="8380412" cy="2264210"/>
          </a:xfrm>
        </p:spPr>
        <p:txBody>
          <a:bodyPr/>
          <a:lstStyle/>
          <a:p>
            <a:pPr marL="285750" indent="-285750"/>
            <a:r>
              <a:rPr lang="en-US" sz="2800" dirty="0" smtClean="0"/>
              <a:t>Platform energy efficiency can be </a:t>
            </a:r>
            <a:br>
              <a:rPr lang="en-US" sz="2800" dirty="0" smtClean="0"/>
            </a:br>
            <a:r>
              <a:rPr lang="en-US" sz="2800" dirty="0" smtClean="0"/>
              <a:t>improved by extending idle periods</a:t>
            </a:r>
          </a:p>
          <a:p>
            <a:pPr marL="517525" lvl="1" indent="-231775"/>
            <a:r>
              <a:rPr lang="en-US" sz="2400" dirty="0" smtClean="0"/>
              <a:t>New timer coalescing API enables callers </a:t>
            </a:r>
            <a:br>
              <a:rPr lang="en-US" sz="2400" dirty="0" smtClean="0"/>
            </a:br>
            <a:r>
              <a:rPr lang="en-US" sz="2400" dirty="0" smtClean="0"/>
              <a:t>to specify a tolerance for due time</a:t>
            </a:r>
          </a:p>
          <a:p>
            <a:pPr marL="517525" lvl="1" indent="-231775"/>
            <a:r>
              <a:rPr lang="en-US" sz="2400" dirty="0" smtClean="0"/>
              <a:t>Enables the kernel to expire multiple timers at the same time</a:t>
            </a:r>
          </a:p>
          <a:p>
            <a:pPr marL="285750" indent="-285750"/>
            <a:r>
              <a:rPr lang="en-US" sz="2800" dirty="0" smtClean="0"/>
              <a:t>Extensions should integrate with Windows 7 API/DDI</a:t>
            </a:r>
          </a:p>
        </p:txBody>
      </p:sp>
      <p:sp>
        <p:nvSpPr>
          <p:cNvPr id="29" name="TextBox 28"/>
          <p:cNvSpPr txBox="1"/>
          <p:nvPr/>
        </p:nvSpPr>
        <p:spPr>
          <a:xfrm>
            <a:off x="6357726" y="5598163"/>
            <a:ext cx="1447800" cy="307777"/>
          </a:xfrm>
          <a:prstGeom prst="rect">
            <a:avLst/>
          </a:prstGeom>
          <a:noFill/>
          <a:effectLst/>
        </p:spPr>
        <p:txBody>
          <a:bodyPr wrap="square" rtlCol="0">
            <a:spAutoFit/>
          </a:bodyPr>
          <a:lstStyle/>
          <a:p>
            <a:r>
              <a:rPr lang="en-US" sz="1400" b="1" i="1"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Windows 7</a:t>
            </a:r>
            <a:endParaRPr lang="en-US" sz="1400" b="1" i="1"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ndParaRPr>
          </a:p>
        </p:txBody>
      </p:sp>
      <p:grpSp>
        <p:nvGrpSpPr>
          <p:cNvPr id="3" name="Group 86"/>
          <p:cNvGrpSpPr/>
          <p:nvPr/>
        </p:nvGrpSpPr>
        <p:grpSpPr>
          <a:xfrm>
            <a:off x="700216" y="3964984"/>
            <a:ext cx="7591966" cy="1549972"/>
            <a:chOff x="574956" y="4303187"/>
            <a:chExt cx="7591966" cy="1549972"/>
          </a:xfrm>
        </p:grpSpPr>
        <p:cxnSp>
          <p:nvCxnSpPr>
            <p:cNvPr id="8" name="Straight Arrow Connector 7"/>
            <p:cNvCxnSpPr/>
            <p:nvPr/>
          </p:nvCxnSpPr>
          <p:spPr>
            <a:xfrm rot="5400000" flipH="1" flipV="1">
              <a:off x="270950" y="4783089"/>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9" name="Straight Arrow Connector 8"/>
            <p:cNvCxnSpPr/>
            <p:nvPr/>
          </p:nvCxnSpPr>
          <p:spPr>
            <a:xfrm rot="5400000" flipH="1" flipV="1">
              <a:off x="270950" y="5545089"/>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31" name="TextBox 30"/>
            <p:cNvSpPr txBox="1"/>
            <p:nvPr/>
          </p:nvSpPr>
          <p:spPr>
            <a:xfrm>
              <a:off x="600364" y="4631483"/>
              <a:ext cx="1304636" cy="480131"/>
            </a:xfrm>
            <a:prstGeom prst="rect">
              <a:avLst/>
            </a:prstGeom>
            <a:noFill/>
            <a:effectLst/>
          </p:spPr>
          <p:txBody>
            <a:bodyPr wrap="square" rtlCol="0">
              <a:spAutoFit/>
            </a:bodyPr>
            <a:lstStyle/>
            <a:p>
              <a:pPr>
                <a:lnSpc>
                  <a:spcPct val="90000"/>
                </a:lnSpc>
              </a:pPr>
              <a:r>
                <a:rPr lang="en-US" sz="1400" i="1"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Timer tick</a:t>
              </a:r>
            </a:p>
            <a:p>
              <a:pPr>
                <a:lnSpc>
                  <a:spcPct val="90000"/>
                </a:lnSpc>
              </a:pPr>
              <a:r>
                <a:rPr lang="en-US" sz="14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15.6 ms</a:t>
              </a:r>
              <a:endParaRPr lang="en-US" sz="14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ndParaRPr>
            </a:p>
          </p:txBody>
        </p:sp>
        <p:sp>
          <p:nvSpPr>
            <p:cNvPr id="32" name="TextBox 31"/>
            <p:cNvSpPr txBox="1"/>
            <p:nvPr/>
          </p:nvSpPr>
          <p:spPr>
            <a:xfrm>
              <a:off x="600364" y="5317283"/>
              <a:ext cx="1304636" cy="480131"/>
            </a:xfrm>
            <a:prstGeom prst="rect">
              <a:avLst/>
            </a:prstGeom>
            <a:noFill/>
            <a:effectLst/>
          </p:spPr>
          <p:txBody>
            <a:bodyPr wrap="square" rtlCol="0">
              <a:spAutoFit/>
            </a:bodyPr>
            <a:lstStyle/>
            <a:p>
              <a:pPr>
                <a:lnSpc>
                  <a:spcPct val="90000"/>
                </a:lnSpc>
              </a:pPr>
              <a:r>
                <a:rPr lang="en-US" sz="1400" i="1"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Periodic Timer Events</a:t>
              </a:r>
            </a:p>
          </p:txBody>
        </p:sp>
        <p:cxnSp>
          <p:nvCxnSpPr>
            <p:cNvPr id="51" name="Straight Arrow Connector 50"/>
            <p:cNvCxnSpPr/>
            <p:nvPr/>
          </p:nvCxnSpPr>
          <p:spPr>
            <a:xfrm rot="5400000" flipH="1" flipV="1">
              <a:off x="1765328" y="460798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p:nvPr/>
          </p:nvCxnSpPr>
          <p:spPr>
            <a:xfrm rot="5400000" flipH="1" flipV="1">
              <a:off x="2452716" y="4607193"/>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p:nvPr/>
          </p:nvCxnSpPr>
          <p:spPr>
            <a:xfrm rot="5400000" flipH="1" flipV="1">
              <a:off x="3136927" y="460798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a:xfrm rot="5400000" flipH="1" flipV="1">
              <a:off x="3824316" y="4607193"/>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p:nvPr/>
          </p:nvCxnSpPr>
          <p:spPr>
            <a:xfrm rot="5400000" flipH="1" flipV="1">
              <a:off x="4508528" y="460798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6" name="Straight Arrow Connector 55"/>
            <p:cNvCxnSpPr/>
            <p:nvPr/>
          </p:nvCxnSpPr>
          <p:spPr>
            <a:xfrm rot="5400000" flipH="1" flipV="1">
              <a:off x="5195916" y="4607193"/>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7" name="Straight Arrow Connector 56"/>
            <p:cNvCxnSpPr/>
            <p:nvPr/>
          </p:nvCxnSpPr>
          <p:spPr>
            <a:xfrm rot="5400000" flipH="1" flipV="1">
              <a:off x="5880128" y="460798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8" name="Straight Arrow Connector 57"/>
            <p:cNvCxnSpPr/>
            <p:nvPr/>
          </p:nvCxnSpPr>
          <p:spPr>
            <a:xfrm rot="5400000" flipH="1" flipV="1">
              <a:off x="6567516" y="4607193"/>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59" name="Straight Arrow Connector 58"/>
            <p:cNvCxnSpPr/>
            <p:nvPr/>
          </p:nvCxnSpPr>
          <p:spPr>
            <a:xfrm rot="5400000" flipH="1" flipV="1">
              <a:off x="7251727" y="460798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sp>
          <p:nvSpPr>
            <p:cNvPr id="60" name="TextBox 59"/>
            <p:cNvSpPr txBox="1"/>
            <p:nvPr/>
          </p:nvSpPr>
          <p:spPr>
            <a:xfrm>
              <a:off x="6719122" y="4909810"/>
              <a:ext cx="1447800" cy="307777"/>
            </a:xfrm>
            <a:prstGeom prst="rect">
              <a:avLst/>
            </a:prstGeom>
            <a:noFill/>
            <a:effectLst/>
          </p:spPr>
          <p:txBody>
            <a:bodyPr wrap="square" rtlCol="0">
              <a:spAutoFit/>
            </a:bodyPr>
            <a:lstStyle/>
            <a:p>
              <a:r>
                <a:rPr lang="en-US" sz="1400" b="1" i="1"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Vista</a:t>
              </a:r>
              <a:endParaRPr lang="en-US" sz="1400" b="1" i="1"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ndParaRPr>
            </a:p>
          </p:txBody>
        </p:sp>
        <p:cxnSp>
          <p:nvCxnSpPr>
            <p:cNvPr id="61" name="Straight Arrow Connector 60"/>
            <p:cNvCxnSpPr/>
            <p:nvPr/>
          </p:nvCxnSpPr>
          <p:spPr>
            <a:xfrm rot="5400000" flipH="1" flipV="1">
              <a:off x="19193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2" name="Straight Arrow Connector 61"/>
            <p:cNvCxnSpPr/>
            <p:nvPr/>
          </p:nvCxnSpPr>
          <p:spPr>
            <a:xfrm rot="5400000" flipH="1" flipV="1">
              <a:off x="23003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3" name="Straight Arrow Connector 62"/>
            <p:cNvCxnSpPr/>
            <p:nvPr/>
          </p:nvCxnSpPr>
          <p:spPr>
            <a:xfrm rot="5400000" flipH="1" flipV="1">
              <a:off x="25289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4" name="Straight Arrow Connector 63"/>
            <p:cNvCxnSpPr/>
            <p:nvPr/>
          </p:nvCxnSpPr>
          <p:spPr>
            <a:xfrm rot="5400000" flipH="1" flipV="1">
              <a:off x="35195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5" name="Straight Arrow Connector 64"/>
            <p:cNvCxnSpPr/>
            <p:nvPr/>
          </p:nvCxnSpPr>
          <p:spPr>
            <a:xfrm rot="5400000" flipH="1" flipV="1">
              <a:off x="51197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6" name="Straight Arrow Connector 65"/>
            <p:cNvCxnSpPr/>
            <p:nvPr/>
          </p:nvCxnSpPr>
          <p:spPr>
            <a:xfrm rot="5400000" flipH="1" flipV="1">
              <a:off x="55007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7" name="Straight Arrow Connector 66"/>
            <p:cNvCxnSpPr/>
            <p:nvPr/>
          </p:nvCxnSpPr>
          <p:spPr>
            <a:xfrm rot="5400000" flipH="1" flipV="1">
              <a:off x="61865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8" name="Straight Arrow Connector 67"/>
            <p:cNvCxnSpPr/>
            <p:nvPr/>
          </p:nvCxnSpPr>
          <p:spPr>
            <a:xfrm rot="5400000" flipH="1" flipV="1">
              <a:off x="67961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69" name="Straight Arrow Connector 68"/>
            <p:cNvCxnSpPr/>
            <p:nvPr/>
          </p:nvCxnSpPr>
          <p:spPr>
            <a:xfrm rot="5400000" flipH="1" flipV="1">
              <a:off x="7177116" y="4607193"/>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48" name="Straight Arrow Connector 47"/>
            <p:cNvCxnSpPr/>
            <p:nvPr/>
          </p:nvCxnSpPr>
          <p:spPr>
            <a:xfrm rot="5400000" flipH="1" flipV="1">
              <a:off x="1772188" y="5546771"/>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49" name="Straight Arrow Connector 48"/>
            <p:cNvCxnSpPr/>
            <p:nvPr/>
          </p:nvCxnSpPr>
          <p:spPr>
            <a:xfrm rot="5400000" flipH="1" flipV="1">
              <a:off x="2459576" y="554597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0" name="Straight Arrow Connector 69"/>
            <p:cNvCxnSpPr/>
            <p:nvPr/>
          </p:nvCxnSpPr>
          <p:spPr>
            <a:xfrm rot="5400000" flipH="1" flipV="1">
              <a:off x="3143787" y="5546771"/>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1" name="Straight Arrow Connector 70"/>
            <p:cNvCxnSpPr/>
            <p:nvPr/>
          </p:nvCxnSpPr>
          <p:spPr>
            <a:xfrm rot="5400000" flipH="1" flipV="1">
              <a:off x="3831176" y="554597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2" name="Straight Arrow Connector 71"/>
            <p:cNvCxnSpPr/>
            <p:nvPr/>
          </p:nvCxnSpPr>
          <p:spPr>
            <a:xfrm rot="5400000" flipH="1" flipV="1">
              <a:off x="4515388" y="5546771"/>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3" name="Straight Arrow Connector 72"/>
            <p:cNvCxnSpPr/>
            <p:nvPr/>
          </p:nvCxnSpPr>
          <p:spPr>
            <a:xfrm rot="5400000" flipH="1" flipV="1">
              <a:off x="5202776" y="554597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p:nvPr/>
          </p:nvCxnSpPr>
          <p:spPr>
            <a:xfrm rot="5400000" flipH="1" flipV="1">
              <a:off x="5886988" y="5546771"/>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p:nvPr/>
          </p:nvCxnSpPr>
          <p:spPr>
            <a:xfrm rot="5400000" flipH="1" flipV="1">
              <a:off x="6574376" y="5545977"/>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7" name="Straight Arrow Connector 76"/>
            <p:cNvCxnSpPr/>
            <p:nvPr/>
          </p:nvCxnSpPr>
          <p:spPr>
            <a:xfrm rot="5400000" flipH="1" flipV="1">
              <a:off x="7258587" y="5546771"/>
              <a:ext cx="609600" cy="1588"/>
            </a:xfrm>
            <a:prstGeom prst="straightConnector1">
              <a:avLst/>
            </a:prstGeom>
            <a:ln w="38100">
              <a:solidFill>
                <a:schemeClr val="accent2"/>
              </a:solidFill>
              <a:headEnd type="none" w="med" len="med"/>
              <a:tailEnd type="triangle" w="med" len="med"/>
            </a:ln>
            <a:effectLst>
              <a:outerShdw blurRad="63500" sx="102000" sy="102000" algn="ctr"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78" name="Straight Arrow Connector 77"/>
            <p:cNvCxnSpPr/>
            <p:nvPr/>
          </p:nvCxnSpPr>
          <p:spPr>
            <a:xfrm rot="5400000" flipH="1" flipV="1">
              <a:off x="19261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79" name="Straight Arrow Connector 78"/>
            <p:cNvCxnSpPr/>
            <p:nvPr/>
          </p:nvCxnSpPr>
          <p:spPr>
            <a:xfrm rot="5400000" flipH="1" flipV="1">
              <a:off x="23071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0" name="Straight Arrow Connector 79"/>
            <p:cNvCxnSpPr/>
            <p:nvPr/>
          </p:nvCxnSpPr>
          <p:spPr>
            <a:xfrm rot="5400000" flipH="1" flipV="1">
              <a:off x="25357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1" name="Straight Arrow Connector 80"/>
            <p:cNvCxnSpPr/>
            <p:nvPr/>
          </p:nvCxnSpPr>
          <p:spPr>
            <a:xfrm rot="5400000" flipH="1" flipV="1">
              <a:off x="35263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2" name="Straight Arrow Connector 81"/>
            <p:cNvCxnSpPr/>
            <p:nvPr/>
          </p:nvCxnSpPr>
          <p:spPr>
            <a:xfrm rot="5400000" flipH="1" flipV="1">
              <a:off x="51265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3" name="Straight Arrow Connector 82"/>
            <p:cNvCxnSpPr/>
            <p:nvPr/>
          </p:nvCxnSpPr>
          <p:spPr>
            <a:xfrm rot="5400000" flipH="1" flipV="1">
              <a:off x="55075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4" name="Straight Arrow Connector 83"/>
            <p:cNvCxnSpPr/>
            <p:nvPr/>
          </p:nvCxnSpPr>
          <p:spPr>
            <a:xfrm rot="5400000" flipH="1" flipV="1">
              <a:off x="61933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5" name="Straight Arrow Connector 84"/>
            <p:cNvCxnSpPr/>
            <p:nvPr/>
          </p:nvCxnSpPr>
          <p:spPr>
            <a:xfrm rot="5400000" flipH="1" flipV="1">
              <a:off x="68029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6" name="Straight Arrow Connector 85"/>
            <p:cNvCxnSpPr/>
            <p:nvPr/>
          </p:nvCxnSpPr>
          <p:spPr>
            <a:xfrm rot="5400000" flipH="1" flipV="1">
              <a:off x="7183976" y="5545977"/>
              <a:ext cx="609600" cy="1588"/>
            </a:xfrm>
            <a:prstGeom prst="straightConnector1">
              <a:avLst/>
            </a:prstGeom>
            <a:ln w="38100">
              <a:headEnd type="none" w="med" len="med"/>
              <a:tailEnd type="triangle" w="med" len="med"/>
            </a:ln>
            <a:effectLst>
              <a:outerShdw blurRad="63500" sx="102000" sy="102000" algn="c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47" name="Straight Arrow Connector 46"/>
            <p:cNvCxnSpPr/>
            <p:nvPr/>
          </p:nvCxnSpPr>
          <p:spPr>
            <a:xfrm>
              <a:off x="1925382" y="5851571"/>
              <a:ext cx="5943600" cy="1588"/>
            </a:xfrm>
            <a:prstGeom prst="straightConnector1">
              <a:avLst/>
            </a:prstGeom>
            <a:ln w="38100">
              <a:solidFill>
                <a:schemeClr val="tx2"/>
              </a:solidFill>
              <a:headEnd type="none" w="med" len="med"/>
              <a:tailEnd type="triangle" w="lg" len="lg"/>
            </a:ln>
            <a:effectLst>
              <a:outerShdw blurRad="101600" algn="ctr" rotWithShape="0">
                <a:prstClr val="black">
                  <a:alpha val="50000"/>
                </a:prstClr>
              </a:outerShdw>
            </a:effectLst>
          </p:spPr>
          <p:style>
            <a:lnRef idx="3">
              <a:schemeClr val="accent1"/>
            </a:lnRef>
            <a:fillRef idx="0">
              <a:schemeClr val="accent1"/>
            </a:fillRef>
            <a:effectRef idx="2">
              <a:schemeClr val="accent1"/>
            </a:effectRef>
            <a:fontRef idx="minor">
              <a:schemeClr val="tx1"/>
            </a:fontRef>
          </p:style>
        </p:cxnSp>
        <p:cxnSp>
          <p:nvCxnSpPr>
            <p:cNvPr id="50" name="Straight Arrow Connector 49"/>
            <p:cNvCxnSpPr/>
            <p:nvPr/>
          </p:nvCxnSpPr>
          <p:spPr>
            <a:xfrm>
              <a:off x="1918522" y="4912787"/>
              <a:ext cx="5943600" cy="1588"/>
            </a:xfrm>
            <a:prstGeom prst="straightConnector1">
              <a:avLst/>
            </a:prstGeom>
            <a:ln w="38100">
              <a:solidFill>
                <a:schemeClr val="tx2"/>
              </a:solidFill>
              <a:headEnd type="none" w="med" len="med"/>
              <a:tailEnd type="triangle" w="lg" len="lg"/>
            </a:ln>
            <a:effectLst>
              <a:outerShdw blurRad="101600" algn="ctr" rotWithShape="0">
                <a:prstClr val="black">
                  <a:alpha val="50000"/>
                </a:prstClr>
              </a:outerShdw>
            </a:effectLst>
          </p:spPr>
          <p:style>
            <a:lnRef idx="3">
              <a:schemeClr val="accent1"/>
            </a:lnRef>
            <a:fillRef idx="0">
              <a:schemeClr val="accent1"/>
            </a:fillRef>
            <a:effectRef idx="2">
              <a:schemeClr val="accent1"/>
            </a:effectRef>
            <a:fontRef idx="minor">
              <a:schemeClr val="tx1"/>
            </a:fontRef>
          </p:style>
        </p:cxnSp>
      </p:gr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23589" y="2972800"/>
            <a:ext cx="8382000" cy="665163"/>
          </a:xfrm>
        </p:spPr>
        <p:txBody>
          <a:bodyPr/>
          <a:lstStyle/>
          <a:p>
            <a:pPr algn="ctr"/>
            <a:r>
              <a:rPr lang="en-GB" dirty="0" smtClean="0"/>
              <a:t>Power Architecture</a:t>
            </a:r>
            <a:endParaRPr lang="en-GB" dirty="0"/>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Background Processes</a:t>
            </a:r>
          </a:p>
        </p:txBody>
      </p:sp>
      <p:graphicFrame>
        <p:nvGraphicFramePr>
          <p:cNvPr id="4" name="Diagram 3"/>
          <p:cNvGraphicFramePr/>
          <p:nvPr/>
        </p:nvGraphicFramePr>
        <p:xfrm>
          <a:off x="946484" y="1469188"/>
          <a:ext cx="7331242" cy="45225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Left-Right-Up Arrow 6"/>
          <p:cNvSpPr/>
          <p:nvPr/>
        </p:nvSpPr>
        <p:spPr bwMode="auto">
          <a:xfrm>
            <a:off x="4427621" y="3741821"/>
            <a:ext cx="601579" cy="661737"/>
          </a:xfrm>
          <a:prstGeom prst="leftRightUp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8" name="Picture 7" descr="win7.jpg"/>
          <p:cNvPicPr>
            <a:picLocks noChangeAspect="1"/>
          </p:cNvPicPr>
          <p:nvPr/>
        </p:nvPicPr>
        <p:blipFill>
          <a:blip r:embed="rId8"/>
          <a:stretch>
            <a:fillRect/>
          </a:stretch>
        </p:blipFill>
        <p:spPr>
          <a:xfrm>
            <a:off x="2855997" y="1256047"/>
            <a:ext cx="3270892" cy="656974"/>
          </a:xfrm>
          <a:prstGeom prst="rect">
            <a:avLst/>
          </a:prstGeom>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000" dirty="0"/>
              <a:t>Services and the Service Control Manager</a:t>
            </a:r>
            <a:r>
              <a:rPr lang="en-GB" b="1" dirty="0"/>
              <a:t/>
            </a:r>
            <a:br>
              <a:rPr lang="en-GB" b="1" dirty="0"/>
            </a:br>
            <a:endParaRPr lang="en-GB" dirty="0"/>
          </a:p>
        </p:txBody>
      </p:sp>
      <p:sp>
        <p:nvSpPr>
          <p:cNvPr id="3" name="Content Placeholder 2"/>
          <p:cNvSpPr>
            <a:spLocks noGrp="1"/>
          </p:cNvSpPr>
          <p:nvPr>
            <p:ph idx="1"/>
          </p:nvPr>
        </p:nvSpPr>
        <p:spPr>
          <a:xfrm>
            <a:off x="343422" y="1112249"/>
            <a:ext cx="4654463" cy="4561205"/>
          </a:xfrm>
        </p:spPr>
        <p:txBody>
          <a:bodyPr/>
          <a:lstStyle/>
          <a:p>
            <a:r>
              <a:rPr lang="en-US" sz="2600" dirty="0" smtClean="0"/>
              <a:t>Starts and stops services.</a:t>
            </a:r>
            <a:endParaRPr lang="en-GB" sz="2600" dirty="0" smtClean="0"/>
          </a:p>
          <a:p>
            <a:r>
              <a:rPr lang="en-US" sz="2600" dirty="0" smtClean="0"/>
              <a:t>Managing services that are running.</a:t>
            </a:r>
            <a:endParaRPr lang="en-GB" sz="2600" dirty="0" smtClean="0"/>
          </a:p>
          <a:p>
            <a:r>
              <a:rPr lang="en-US" sz="2600" dirty="0" smtClean="0"/>
              <a:t>Maintaining service-related state information.</a:t>
            </a:r>
          </a:p>
          <a:p>
            <a:r>
              <a:rPr lang="en-US" sz="2600" dirty="0" smtClean="0"/>
              <a:t>Services can either be</a:t>
            </a:r>
          </a:p>
          <a:p>
            <a:pPr lvl="1"/>
            <a:r>
              <a:rPr lang="en-US" sz="2600" dirty="0" smtClean="0"/>
              <a:t>Running</a:t>
            </a:r>
          </a:p>
          <a:p>
            <a:pPr lvl="1"/>
            <a:r>
              <a:rPr lang="en-US" sz="2600" dirty="0" smtClean="0"/>
              <a:t>Stopped</a:t>
            </a:r>
          </a:p>
          <a:p>
            <a:pPr lvl="1"/>
            <a:r>
              <a:rPr lang="en-US" sz="2600" dirty="0" smtClean="0"/>
              <a:t>Paused</a:t>
            </a:r>
          </a:p>
          <a:p>
            <a:r>
              <a:rPr lang="en-US" sz="2600" dirty="0" smtClean="0"/>
              <a:t>The SCM can also notify a service when the machine is entering a sleep state.</a:t>
            </a:r>
            <a:endParaRPr lang="en-GB" sz="2600" dirty="0" smtClean="0"/>
          </a:p>
          <a:p>
            <a:endParaRPr lang="en-US" sz="2600" dirty="0" smtClean="0"/>
          </a:p>
          <a:p>
            <a:pPr lvl="1"/>
            <a:endParaRPr lang="en-GB" sz="2600" dirty="0" smtClean="0"/>
          </a:p>
          <a:p>
            <a:endParaRPr lang="en-GB" sz="2600" dirty="0"/>
          </a:p>
        </p:txBody>
      </p:sp>
      <p:pic>
        <p:nvPicPr>
          <p:cNvPr id="4" name="Picture 3"/>
          <p:cNvPicPr/>
          <p:nvPr/>
        </p:nvPicPr>
        <p:blipFill>
          <a:blip r:embed="rId3"/>
          <a:srcRect r="18850"/>
          <a:stretch>
            <a:fillRect/>
          </a:stretch>
        </p:blipFill>
        <p:spPr bwMode="auto">
          <a:xfrm>
            <a:off x="5010410" y="1828800"/>
            <a:ext cx="3607496" cy="26054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GB" dirty="0" smtClean="0"/>
              <a:t>Service Control Manager (SCM)</a:t>
            </a:r>
            <a:endParaRPr lang="en-GB" dirty="0"/>
          </a:p>
        </p:txBody>
      </p:sp>
      <p:grpSp>
        <p:nvGrpSpPr>
          <p:cNvPr id="23" name="Group 22"/>
          <p:cNvGrpSpPr/>
          <p:nvPr/>
        </p:nvGrpSpPr>
        <p:grpSpPr>
          <a:xfrm>
            <a:off x="905702" y="1317048"/>
            <a:ext cx="7265302" cy="4749908"/>
            <a:chOff x="905702" y="1317048"/>
            <a:chExt cx="7265302" cy="4749908"/>
          </a:xfrm>
        </p:grpSpPr>
        <p:sp>
          <p:nvSpPr>
            <p:cNvPr id="150543" name="AutoShape 15"/>
            <p:cNvSpPr>
              <a:spLocks noChangeAspect="1" noChangeArrowheads="1" noTextEdit="1"/>
            </p:cNvSpPr>
            <p:nvPr/>
          </p:nvSpPr>
          <p:spPr bwMode="auto">
            <a:xfrm>
              <a:off x="905702" y="1317048"/>
              <a:ext cx="7265302" cy="4749908"/>
            </a:xfrm>
            <a:prstGeom prst="rect">
              <a:avLst/>
            </a:prstGeom>
            <a:ln>
              <a:headEnd/>
              <a:tailEnd/>
            </a:ln>
            <a:effectLst>
              <a:outerShdw blurRad="50800" dist="38100" dir="5400000" rotWithShape="0">
                <a:srgbClr val="000000">
                  <a:alpha val="35000"/>
                </a:srgbClr>
              </a:outerShdw>
              <a:softEdge rad="63500"/>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en-GB" sz="4000" b="1">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grpSp>
          <p:nvGrpSpPr>
            <p:cNvPr id="22" name="Group 21"/>
            <p:cNvGrpSpPr/>
            <p:nvPr/>
          </p:nvGrpSpPr>
          <p:grpSpPr>
            <a:xfrm>
              <a:off x="1404985" y="1427806"/>
              <a:ext cx="6483685" cy="4528393"/>
              <a:chOff x="1650216" y="1430334"/>
              <a:chExt cx="6483685" cy="4528393"/>
            </a:xfrm>
          </p:grpSpPr>
          <p:sp>
            <p:nvSpPr>
              <p:cNvPr id="150542" name="AutoShape 14"/>
              <p:cNvSpPr>
                <a:spLocks noChangeArrowheads="1"/>
              </p:cNvSpPr>
              <p:nvPr/>
            </p:nvSpPr>
            <p:spPr bwMode="auto">
              <a:xfrm>
                <a:off x="3374222" y="1430334"/>
                <a:ext cx="2991160" cy="4434326"/>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normalizeH="0" baseline="0"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Calibri" pitchFamily="34" charset="0"/>
                    <a:ea typeface="Calibri" pitchFamily="34" charset="0"/>
                    <a:cs typeface="Times New Roman" pitchFamily="18" charset="0"/>
                  </a:rPr>
                  <a:t>Service Control Manager (SCM)</a:t>
                </a:r>
                <a:endParaRPr kumimoji="0" lang="en-US" sz="4800" b="1" i="0" u="none" strike="noStrike" normalizeH="0" baseline="0"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150541" name="AutoShape 13"/>
              <p:cNvSpPr>
                <a:spLocks noChangeArrowheads="1"/>
              </p:cNvSpPr>
              <p:nvPr/>
            </p:nvSpPr>
            <p:spPr bwMode="auto">
              <a:xfrm>
                <a:off x="1658657" y="1430334"/>
                <a:ext cx="1296697" cy="827390"/>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Device connect trigger</a:t>
                </a:r>
                <a:endParaRPr kumimoji="0" lang="en-US" sz="4000" b="0" i="0" u="none" strike="noStrike" cap="none" normalizeH="0" baseline="0" dirty="0" smtClean="0">
                  <a:ln>
                    <a:noFill/>
                  </a:ln>
                  <a:solidFill>
                    <a:schemeClr val="bg1"/>
                  </a:solidFill>
                  <a:effectLst/>
                  <a:latin typeface="Arial" pitchFamily="34" charset="0"/>
                  <a:cs typeface="Arial" pitchFamily="34" charset="0"/>
                </a:endParaRPr>
              </a:p>
            </p:txBody>
          </p:sp>
          <p:sp>
            <p:nvSpPr>
              <p:cNvPr id="150540" name="AutoShape 12"/>
              <p:cNvSpPr>
                <a:spLocks noChangeArrowheads="1"/>
              </p:cNvSpPr>
              <p:nvPr/>
            </p:nvSpPr>
            <p:spPr bwMode="auto">
              <a:xfrm rot="1797731">
                <a:off x="2944803" y="1912809"/>
                <a:ext cx="430474" cy="191170"/>
              </a:xfrm>
              <a:prstGeom prst="rightArrow">
                <a:avLst>
                  <a:gd name="adj1" fmla="val 50000"/>
                  <a:gd name="adj2" fmla="val 53968"/>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0539" name="AutoShape 11"/>
              <p:cNvSpPr>
                <a:spLocks noChangeArrowheads="1"/>
              </p:cNvSpPr>
              <p:nvPr/>
            </p:nvSpPr>
            <p:spPr bwMode="auto">
              <a:xfrm>
                <a:off x="1650216" y="2454963"/>
                <a:ext cx="1296697" cy="72421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ea typeface="Calibri" pitchFamily="34" charset="0"/>
                    <a:cs typeface="Times New Roman" pitchFamily="18" charset="0"/>
                  </a:rPr>
                  <a:t>IP address trigger</a:t>
                </a:r>
                <a:endParaRPr kumimoji="0" lang="en-US" sz="4000" b="0" i="0" u="none" strike="noStrike" cap="none" normalizeH="0" baseline="0" smtClean="0">
                  <a:ln>
                    <a:noFill/>
                  </a:ln>
                  <a:solidFill>
                    <a:schemeClr val="bg1"/>
                  </a:solidFill>
                  <a:effectLst/>
                  <a:latin typeface="Arial" pitchFamily="34" charset="0"/>
                  <a:cs typeface="Arial" pitchFamily="34" charset="0"/>
                </a:endParaRPr>
              </a:p>
            </p:txBody>
          </p:sp>
          <p:sp>
            <p:nvSpPr>
              <p:cNvPr id="150538" name="AutoShape 10"/>
              <p:cNvSpPr>
                <a:spLocks noChangeArrowheads="1"/>
              </p:cNvSpPr>
              <p:nvPr/>
            </p:nvSpPr>
            <p:spPr bwMode="auto">
              <a:xfrm>
                <a:off x="1662877" y="3391593"/>
                <a:ext cx="1296697" cy="72421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Domain trigger</a:t>
                </a:r>
                <a:endParaRPr kumimoji="0" lang="en-US" sz="4000" b="0" i="0" u="none" strike="noStrike" cap="none" normalizeH="0" baseline="0" dirty="0" smtClean="0">
                  <a:ln>
                    <a:noFill/>
                  </a:ln>
                  <a:solidFill>
                    <a:schemeClr val="bg1"/>
                  </a:solidFill>
                  <a:effectLst/>
                  <a:latin typeface="Arial" pitchFamily="34" charset="0"/>
                  <a:cs typeface="Arial" pitchFamily="34" charset="0"/>
                </a:endParaRPr>
              </a:p>
            </p:txBody>
          </p:sp>
          <p:sp>
            <p:nvSpPr>
              <p:cNvPr id="150537" name="AutoShape 9"/>
              <p:cNvSpPr>
                <a:spLocks noChangeArrowheads="1"/>
              </p:cNvSpPr>
              <p:nvPr/>
            </p:nvSpPr>
            <p:spPr bwMode="auto">
              <a:xfrm>
                <a:off x="1650216" y="4316085"/>
                <a:ext cx="1296697" cy="72421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ea typeface="Calibri" pitchFamily="34" charset="0"/>
                    <a:cs typeface="Times New Roman" pitchFamily="18" charset="0"/>
                  </a:rPr>
                  <a:t>Group Policy (GP) trigger</a:t>
                </a:r>
                <a:endParaRPr kumimoji="0" lang="en-US" sz="4000" b="0" i="0" u="none" strike="noStrike" cap="none" normalizeH="0" baseline="0" smtClean="0">
                  <a:ln>
                    <a:noFill/>
                  </a:ln>
                  <a:solidFill>
                    <a:schemeClr val="bg1"/>
                  </a:solidFill>
                  <a:effectLst/>
                  <a:latin typeface="Arial" pitchFamily="34" charset="0"/>
                  <a:cs typeface="Arial" pitchFamily="34" charset="0"/>
                </a:endParaRPr>
              </a:p>
            </p:txBody>
          </p:sp>
          <p:sp>
            <p:nvSpPr>
              <p:cNvPr id="150536" name="AutoShape 8"/>
              <p:cNvSpPr>
                <a:spLocks noChangeArrowheads="1"/>
              </p:cNvSpPr>
              <p:nvPr/>
            </p:nvSpPr>
            <p:spPr bwMode="auto">
              <a:xfrm>
                <a:off x="1661822" y="5234508"/>
                <a:ext cx="1296697" cy="72421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Custom trigger</a:t>
                </a:r>
                <a:endParaRPr kumimoji="0" lang="en-US" sz="4000" b="0" i="0" u="none" strike="noStrike" cap="none" normalizeH="0" baseline="0" dirty="0" smtClean="0">
                  <a:ln>
                    <a:noFill/>
                  </a:ln>
                  <a:solidFill>
                    <a:schemeClr val="bg1"/>
                  </a:solidFill>
                  <a:effectLst/>
                  <a:latin typeface="Arial" pitchFamily="34" charset="0"/>
                  <a:cs typeface="Arial" pitchFamily="34" charset="0"/>
                </a:endParaRPr>
              </a:p>
            </p:txBody>
          </p:sp>
          <p:sp>
            <p:nvSpPr>
              <p:cNvPr id="150535" name="AutoShape 7"/>
              <p:cNvSpPr>
                <a:spLocks noChangeArrowheads="1"/>
              </p:cNvSpPr>
              <p:nvPr/>
            </p:nvSpPr>
            <p:spPr bwMode="auto">
              <a:xfrm rot="19688646">
                <a:off x="2943748" y="5318461"/>
                <a:ext cx="430474" cy="191170"/>
              </a:xfrm>
              <a:prstGeom prst="rightArrow">
                <a:avLst>
                  <a:gd name="adj1" fmla="val 50000"/>
                  <a:gd name="adj2" fmla="val 53968"/>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0534" name="AutoShape 6"/>
              <p:cNvSpPr>
                <a:spLocks noChangeArrowheads="1"/>
              </p:cNvSpPr>
              <p:nvPr/>
            </p:nvSpPr>
            <p:spPr bwMode="auto">
              <a:xfrm rot="273351">
                <a:off x="2943748" y="2706821"/>
                <a:ext cx="418868" cy="235675"/>
              </a:xfrm>
              <a:prstGeom prst="rightArrow">
                <a:avLst>
                  <a:gd name="adj1" fmla="val 50000"/>
                  <a:gd name="adj2" fmla="val 4259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0533" name="AutoShape 5"/>
              <p:cNvSpPr>
                <a:spLocks noChangeArrowheads="1"/>
              </p:cNvSpPr>
              <p:nvPr/>
            </p:nvSpPr>
            <p:spPr bwMode="auto">
              <a:xfrm rot="1797731">
                <a:off x="6372768" y="3619175"/>
                <a:ext cx="314415" cy="154756"/>
              </a:xfrm>
              <a:prstGeom prst="rightArrow">
                <a:avLst>
                  <a:gd name="adj1" fmla="val 50000"/>
                  <a:gd name="adj2" fmla="val 48693"/>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0532" name="AutoShape 4"/>
              <p:cNvSpPr>
                <a:spLocks noChangeArrowheads="1"/>
              </p:cNvSpPr>
              <p:nvPr/>
            </p:nvSpPr>
            <p:spPr bwMode="auto">
              <a:xfrm rot="20286924">
                <a:off x="6374878" y="3303594"/>
                <a:ext cx="314415" cy="191170"/>
              </a:xfrm>
              <a:prstGeom prst="rightArrow">
                <a:avLst>
                  <a:gd name="adj1" fmla="val 50000"/>
                  <a:gd name="adj2" fmla="val 39418"/>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0531" name="AutoShape 3"/>
              <p:cNvSpPr>
                <a:spLocks noChangeArrowheads="1"/>
              </p:cNvSpPr>
              <p:nvPr/>
            </p:nvSpPr>
            <p:spPr bwMode="auto">
              <a:xfrm>
                <a:off x="2965905" y="3619175"/>
                <a:ext cx="419923" cy="235675"/>
              </a:xfrm>
              <a:prstGeom prst="rightArrow">
                <a:avLst>
                  <a:gd name="adj1" fmla="val 50000"/>
                  <a:gd name="adj2" fmla="val 42704"/>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0530" name="AutoShape 2"/>
              <p:cNvSpPr>
                <a:spLocks noChangeArrowheads="1"/>
              </p:cNvSpPr>
              <p:nvPr/>
            </p:nvSpPr>
            <p:spPr bwMode="auto">
              <a:xfrm rot="21302341">
                <a:off x="2943748" y="4528496"/>
                <a:ext cx="418868" cy="234663"/>
              </a:xfrm>
              <a:prstGeom prst="rightArrow">
                <a:avLst>
                  <a:gd name="adj1" fmla="val 50000"/>
                  <a:gd name="adj2" fmla="val 4278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0552" name="AutoShape 24"/>
              <p:cNvSpPr>
                <a:spLocks noChangeArrowheads="1"/>
              </p:cNvSpPr>
              <p:nvPr/>
            </p:nvSpPr>
            <p:spPr bwMode="auto">
              <a:xfrm>
                <a:off x="6647997" y="2146952"/>
                <a:ext cx="1485904" cy="1179513"/>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sz="1400" b="1" i="0" u="none" strike="noStrike" cap="none" normalizeH="0" baseline="0" dirty="0" smtClean="0">
                    <a:ln>
                      <a:noFill/>
                    </a:ln>
                    <a:solidFill>
                      <a:schemeClr val="bg1"/>
                    </a:solidFill>
                    <a:effectLst/>
                    <a:latin typeface="Calibri" pitchFamily="34" charset="0"/>
                    <a:cs typeface="Arial" pitchFamily="34" charset="0"/>
                  </a:rPr>
                  <a:t>Service 1</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GB" sz="1050" b="1" i="0" u="none" strike="noStrike" cap="none" normalizeH="0" baseline="0" dirty="0" smtClean="0">
                    <a:ln>
                      <a:noFill/>
                    </a:ln>
                    <a:solidFill>
                      <a:schemeClr val="bg1"/>
                    </a:solidFill>
                    <a:effectLst/>
                    <a:latin typeface="Calibri" pitchFamily="34" charset="0"/>
                    <a:cs typeface="Arial" pitchFamily="34" charset="0"/>
                  </a:rPr>
                  <a:t>Subscribed to start on Device Connect trigger</a:t>
                </a:r>
                <a:endParaRPr kumimoji="0" lang="en-US" sz="2800" b="0" i="0" u="none" strike="noStrike" cap="none" normalizeH="0" baseline="0" dirty="0" smtClean="0">
                  <a:ln>
                    <a:noFill/>
                  </a:ln>
                  <a:solidFill>
                    <a:schemeClr val="bg1"/>
                  </a:solidFill>
                  <a:effectLst/>
                  <a:latin typeface="Arial" pitchFamily="34" charset="0"/>
                  <a:cs typeface="Arial" pitchFamily="34" charset="0"/>
                </a:endParaRPr>
              </a:p>
            </p:txBody>
          </p:sp>
          <p:sp>
            <p:nvSpPr>
              <p:cNvPr id="27" name="AutoShape 24"/>
              <p:cNvSpPr>
                <a:spLocks noChangeArrowheads="1"/>
              </p:cNvSpPr>
              <p:nvPr/>
            </p:nvSpPr>
            <p:spPr bwMode="auto">
              <a:xfrm>
                <a:off x="6647997" y="3637550"/>
                <a:ext cx="1471992" cy="2274735"/>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algn="ctr"/>
                <a:r>
                  <a:rPr lang="en-US" sz="1100" b="1" dirty="0" smtClean="0">
                    <a:solidFill>
                      <a:schemeClr val="bg1"/>
                    </a:solidFill>
                  </a:rPr>
                  <a:t>Service 2</a:t>
                </a:r>
                <a:endParaRPr lang="en-GB" sz="1100" b="1" dirty="0" smtClean="0">
                  <a:solidFill>
                    <a:schemeClr val="bg1"/>
                  </a:solidFill>
                </a:endParaRPr>
              </a:p>
              <a:p>
                <a:pPr algn="ctr"/>
                <a:r>
                  <a:rPr lang="en-US" sz="1200" dirty="0" smtClean="0">
                    <a:solidFill>
                      <a:schemeClr val="bg1"/>
                    </a:solidFill>
                  </a:rPr>
                  <a:t>Subscribed to start on Domain join trigger, Stop on Domain disjoin trigger, and Start on GP trigger</a:t>
                </a:r>
                <a:endParaRPr lang="en-GB" sz="1200" dirty="0" smtClean="0">
                  <a:solidFill>
                    <a:schemeClr val="bg1"/>
                  </a:solidFill>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GB" sz="1200" i="0" u="none" strike="noStrike" cap="none" normalizeH="0" baseline="0" dirty="0" smtClean="0">
                    <a:ln>
                      <a:noFill/>
                    </a:ln>
                    <a:solidFill>
                      <a:schemeClr val="bg1"/>
                    </a:solidFill>
                    <a:effectLst/>
                    <a:latin typeface="Calibri" pitchFamily="34" charset="0"/>
                    <a:cs typeface="Arial" pitchFamily="34" charset="0"/>
                  </a:rPr>
                  <a:t>service 1</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GB" sz="1000" i="0" u="none" strike="noStrike" cap="none" normalizeH="0" baseline="0" dirty="0" smtClean="0">
                    <a:ln>
                      <a:noFill/>
                    </a:ln>
                    <a:solidFill>
                      <a:schemeClr val="bg1"/>
                    </a:solidFill>
                    <a:effectLst/>
                    <a:latin typeface="Calibri" pitchFamily="34" charset="0"/>
                    <a:cs typeface="Arial" pitchFamily="34" charset="0"/>
                  </a:rPr>
                  <a:t>Subscribed to start on Device Connect </a:t>
                </a:r>
                <a:r>
                  <a:rPr kumimoji="0" lang="en-GB" sz="1000" b="1" i="0" u="none" strike="noStrike" cap="none" normalizeH="0" baseline="0" dirty="0" smtClean="0">
                    <a:ln>
                      <a:noFill/>
                    </a:ln>
                    <a:solidFill>
                      <a:schemeClr val="bg1"/>
                    </a:solidFill>
                    <a:effectLst/>
                    <a:latin typeface="Calibri" pitchFamily="34" charset="0"/>
                    <a:cs typeface="Arial" pitchFamily="34" charset="0"/>
                  </a:rPr>
                  <a:t>trigger</a:t>
                </a:r>
                <a:endParaRPr kumimoji="0" lang="en-US" sz="2400" b="0" i="0" u="none" strike="noStrike" cap="none" normalizeH="0" baseline="0" dirty="0" smtClean="0">
                  <a:ln>
                    <a:noFill/>
                  </a:ln>
                  <a:solidFill>
                    <a:schemeClr val="bg1"/>
                  </a:solidFill>
                  <a:effectLst/>
                  <a:latin typeface="Arial" pitchFamily="34" charset="0"/>
                  <a:cs typeface="Arial" pitchFamily="34" charset="0"/>
                </a:endParaRPr>
              </a:p>
            </p:txBody>
          </p:sp>
        </p:grpSp>
      </p:gr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Optimizing Services</a:t>
            </a:r>
            <a:endParaRPr lang="en-GB" dirty="0"/>
          </a:p>
        </p:txBody>
      </p:sp>
      <p:pic>
        <p:nvPicPr>
          <p:cNvPr id="63490" name="Picture 2"/>
          <p:cNvPicPr>
            <a:picLocks noChangeAspect="1" noChangeArrowheads="1"/>
          </p:cNvPicPr>
          <p:nvPr/>
        </p:nvPicPr>
        <p:blipFill>
          <a:blip r:embed="rId3"/>
          <a:srcRect/>
          <a:stretch>
            <a:fillRect/>
          </a:stretch>
        </p:blipFill>
        <p:spPr bwMode="auto">
          <a:xfrm>
            <a:off x="273719" y="882817"/>
            <a:ext cx="4623134" cy="5217537"/>
          </a:xfrm>
          <a:prstGeom prst="rect">
            <a:avLst/>
          </a:prstGeom>
          <a:ln>
            <a:noFill/>
          </a:ln>
          <a:effectLst>
            <a:outerShdw blurRad="292100" dist="139700" dir="2700000" algn="tl" rotWithShape="0">
              <a:srgbClr val="333333">
                <a:alpha val="65000"/>
              </a:srgbClr>
            </a:outerShdw>
          </a:effectLst>
        </p:spPr>
      </p:pic>
      <p:pic>
        <p:nvPicPr>
          <p:cNvPr id="63494" name="Picture 6" descr="http://blogs.microsoft.co.il/blogs/sasha/image_123368D4.png"/>
          <p:cNvPicPr>
            <a:picLocks noChangeAspect="1" noChangeArrowheads="1"/>
          </p:cNvPicPr>
          <p:nvPr/>
        </p:nvPicPr>
        <p:blipFill>
          <a:blip r:embed="rId4"/>
          <a:srcRect/>
          <a:stretch>
            <a:fillRect/>
          </a:stretch>
        </p:blipFill>
        <p:spPr bwMode="auto">
          <a:xfrm>
            <a:off x="5068637" y="1162885"/>
            <a:ext cx="3886200" cy="4572000"/>
          </a:xfrm>
          <a:prstGeom prst="rect">
            <a:avLst/>
          </a:prstGeom>
          <a:noFill/>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Task Scheduler</a:t>
            </a:r>
            <a:endParaRPr lang="en-GB" dirty="0"/>
          </a:p>
        </p:txBody>
      </p:sp>
      <p:sp>
        <p:nvSpPr>
          <p:cNvPr id="3" name="Content Placeholder 2"/>
          <p:cNvSpPr>
            <a:spLocks noGrp="1"/>
          </p:cNvSpPr>
          <p:nvPr>
            <p:ph idx="1"/>
          </p:nvPr>
        </p:nvSpPr>
        <p:spPr/>
        <p:txBody>
          <a:bodyPr/>
          <a:lstStyle/>
          <a:p>
            <a:r>
              <a:rPr lang="en-US" dirty="0" smtClean="0"/>
              <a:t>The Task Scheduler:</a:t>
            </a:r>
          </a:p>
          <a:p>
            <a:pPr lvl="1"/>
            <a:r>
              <a:rPr lang="en-US" dirty="0" smtClean="0"/>
              <a:t>Maintains a database of installed tasks</a:t>
            </a:r>
            <a:endParaRPr lang="en-GB" dirty="0" smtClean="0"/>
          </a:p>
          <a:p>
            <a:pPr lvl="1"/>
            <a:r>
              <a:rPr lang="en-US" dirty="0" smtClean="0"/>
              <a:t>Starts and stops tasks.</a:t>
            </a:r>
            <a:endParaRPr lang="en-GB" dirty="0" smtClean="0"/>
          </a:p>
          <a:p>
            <a:pPr lvl="1"/>
            <a:r>
              <a:rPr lang="en-US" dirty="0" smtClean="0"/>
              <a:t>Manages running tasks.</a:t>
            </a:r>
            <a:endParaRPr lang="en-GB" dirty="0" smtClean="0"/>
          </a:p>
          <a:p>
            <a:pPr lvl="1"/>
            <a:r>
              <a:rPr lang="en-US" dirty="0" smtClean="0"/>
              <a:t>Maintains task-related state information.</a:t>
            </a:r>
          </a:p>
          <a:p>
            <a:r>
              <a:rPr lang="en-GB" dirty="0" smtClean="0"/>
              <a:t>Tasks can be:</a:t>
            </a:r>
          </a:p>
          <a:p>
            <a:pPr lvl="1"/>
            <a:r>
              <a:rPr lang="en-GB" dirty="0" smtClean="0"/>
              <a:t>Ready - Running – Queued - Disabled</a:t>
            </a:r>
          </a:p>
          <a:p>
            <a:endParaRPr lang="en-GB" dirty="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Windows Task </a:t>
            </a:r>
            <a:r>
              <a:rPr lang="en-US" sz="4400" dirty="0" smtClean="0"/>
              <a:t>Scheduler – Optimization</a:t>
            </a:r>
            <a:endParaRPr lang="en-GB" sz="4400" dirty="0"/>
          </a:p>
        </p:txBody>
      </p:sp>
      <p:sp>
        <p:nvSpPr>
          <p:cNvPr id="4" name="Content Placeholder 3"/>
          <p:cNvSpPr>
            <a:spLocks noGrp="1"/>
          </p:cNvSpPr>
          <p:nvPr>
            <p:ph idx="1"/>
          </p:nvPr>
        </p:nvSpPr>
        <p:spPr>
          <a:xfrm>
            <a:off x="318369" y="1199932"/>
            <a:ext cx="8382000" cy="4561205"/>
          </a:xfrm>
        </p:spPr>
        <p:txBody>
          <a:bodyPr/>
          <a:lstStyle/>
          <a:p>
            <a:r>
              <a:rPr lang="en-US" dirty="0" smtClean="0"/>
              <a:t>Triggers start services allow background processes to start on demand.</a:t>
            </a:r>
          </a:p>
          <a:p>
            <a:pPr lvl="1"/>
            <a:r>
              <a:rPr lang="en-GB" dirty="0" smtClean="0"/>
              <a:t>The following can improve system efficiency, power consumption, and user experience.</a:t>
            </a:r>
          </a:p>
          <a:p>
            <a:r>
              <a:rPr lang="en-GB" dirty="0" smtClean="0"/>
              <a:t>Idle Condition</a:t>
            </a:r>
          </a:p>
          <a:p>
            <a:pPr lvl="1"/>
            <a:r>
              <a:rPr lang="en-US" dirty="0" smtClean="0"/>
              <a:t>Setting enables a task to run whenever the system is not actively in use by a user.</a:t>
            </a:r>
            <a:endParaRPr lang="en-GB" dirty="0" smtClean="0"/>
          </a:p>
          <a:p>
            <a:r>
              <a:rPr lang="en-GB" dirty="0" smtClean="0"/>
              <a:t>Power Condition</a:t>
            </a:r>
          </a:p>
          <a:p>
            <a:pPr lvl="1"/>
            <a:r>
              <a:rPr lang="en-US" dirty="0" smtClean="0"/>
              <a:t>Specifies that the task should be run only when the system is running on AC power</a:t>
            </a:r>
            <a:endParaRPr lang="en-GB" dirty="0" smtClean="0"/>
          </a:p>
          <a:p>
            <a:pPr lvl="1"/>
            <a:endParaRPr lang="en-GB" dirty="0"/>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7 Trigger-Start Services</a:t>
            </a:r>
            <a:endParaRPr lang="en-US" dirty="0"/>
          </a:p>
        </p:txBody>
      </p:sp>
      <p:sp>
        <p:nvSpPr>
          <p:cNvPr id="3" name="Content Placeholder 2"/>
          <p:cNvSpPr>
            <a:spLocks noGrp="1"/>
          </p:cNvSpPr>
          <p:nvPr>
            <p:ph idx="1"/>
          </p:nvPr>
        </p:nvSpPr>
        <p:spPr>
          <a:xfrm>
            <a:off x="187610" y="1142354"/>
            <a:ext cx="5410976" cy="4397101"/>
          </a:xfrm>
        </p:spPr>
        <p:txBody>
          <a:bodyPr/>
          <a:lstStyle/>
          <a:p>
            <a:pPr marL="285750" indent="-285750"/>
            <a:r>
              <a:rPr lang="en-US" sz="2800" dirty="0" smtClean="0"/>
              <a:t>Many services were configured to </a:t>
            </a:r>
            <a:r>
              <a:rPr lang="en-US" sz="2800" dirty="0" err="1" smtClean="0"/>
              <a:t>Autostart</a:t>
            </a:r>
            <a:r>
              <a:rPr lang="en-US" sz="2800" dirty="0" smtClean="0"/>
              <a:t>  and wait for rare events</a:t>
            </a:r>
          </a:p>
          <a:p>
            <a:pPr marL="285750" indent="-285750"/>
            <a:r>
              <a:rPr lang="en-US" sz="2800" dirty="0" smtClean="0"/>
              <a:t>UBPM enables Trigger-Start services based on environmental changes (On Demand)</a:t>
            </a:r>
          </a:p>
          <a:p>
            <a:pPr marL="517525" lvl="1" indent="-231775"/>
            <a:r>
              <a:rPr lang="en-US" sz="2400" dirty="0" smtClean="0"/>
              <a:t>Device arrival/removal, IP address change, domain join, etc.</a:t>
            </a:r>
          </a:p>
          <a:p>
            <a:pPr marL="517525" lvl="1" indent="-231775"/>
            <a:r>
              <a:rPr lang="en-US" sz="2400" dirty="0" smtClean="0"/>
              <a:t>Examples</a:t>
            </a:r>
          </a:p>
          <a:p>
            <a:pPr marL="738188" lvl="2" indent="-220663"/>
            <a:r>
              <a:rPr lang="en-US" sz="2000" dirty="0" smtClean="0"/>
              <a:t>Bluetooth service is started only if a Bluetooth radio is currently attached</a:t>
            </a:r>
          </a:p>
          <a:p>
            <a:pPr marL="738188" lvl="2" indent="-220663"/>
            <a:r>
              <a:rPr lang="en-US" sz="2000" dirty="0" err="1" smtClean="0"/>
              <a:t>BitLocker</a:t>
            </a:r>
            <a:r>
              <a:rPr lang="en-US" sz="2000" dirty="0" smtClean="0"/>
              <a:t> encryption service started only when new volumes detected</a:t>
            </a:r>
          </a:p>
        </p:txBody>
      </p:sp>
      <p:pic>
        <p:nvPicPr>
          <p:cNvPr id="59393" name="Picture 1"/>
          <p:cNvPicPr>
            <a:picLocks noChangeAspect="1" noChangeArrowheads="1"/>
          </p:cNvPicPr>
          <p:nvPr/>
        </p:nvPicPr>
        <p:blipFill>
          <a:blip r:embed="rId3"/>
          <a:srcRect l="4477" r="27444"/>
          <a:stretch>
            <a:fillRect/>
          </a:stretch>
        </p:blipFill>
        <p:spPr bwMode="auto">
          <a:xfrm>
            <a:off x="5546557" y="2099633"/>
            <a:ext cx="3309333" cy="289608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Need for Green!	</a:t>
            </a:r>
            <a:endParaRPr lang="en-GB" dirty="0"/>
          </a:p>
        </p:txBody>
      </p:sp>
      <p:sp>
        <p:nvSpPr>
          <p:cNvPr id="3" name="Content Placeholder 2"/>
          <p:cNvSpPr>
            <a:spLocks noGrp="1"/>
          </p:cNvSpPr>
          <p:nvPr>
            <p:ph idx="1"/>
          </p:nvPr>
        </p:nvSpPr>
        <p:spPr/>
        <p:txBody>
          <a:bodyPr/>
          <a:lstStyle/>
          <a:p>
            <a:r>
              <a:rPr lang="en-GB" dirty="0" smtClean="0"/>
              <a:t>Increasing number of mobile users</a:t>
            </a:r>
          </a:p>
          <a:p>
            <a:r>
              <a:rPr lang="en-GB" dirty="0" smtClean="0"/>
              <a:t>Increased number of users leaving laptops / PCs on downloading movies, music etc</a:t>
            </a:r>
          </a:p>
          <a:p>
            <a:r>
              <a:rPr lang="en-GB" dirty="0" smtClean="0"/>
              <a:t>Wide Availability of Broadband. Users leaving PCs On-Line for updates, patching etc</a:t>
            </a:r>
          </a:p>
          <a:p>
            <a:r>
              <a:rPr lang="en-GB" dirty="0" smtClean="0"/>
              <a:t>I’m not paying the bill so users have a don’t Care Mentality.</a:t>
            </a:r>
          </a:p>
          <a:p>
            <a:r>
              <a:rPr lang="en-GB" dirty="0" smtClean="0"/>
              <a:t>Need to leave systems on for Backup, defragmentation, AV purposes.</a:t>
            </a:r>
          </a:p>
          <a:p>
            <a:endParaRPr lang="en-GB" dirty="0" smtClean="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63" y="206124"/>
            <a:ext cx="8382000" cy="664797"/>
          </a:xfrm>
        </p:spPr>
        <p:txBody>
          <a:bodyPr/>
          <a:lstStyle/>
          <a:p>
            <a:r>
              <a:rPr lang="en-GB" dirty="0" err="1" smtClean="0"/>
              <a:t>Upbm</a:t>
            </a:r>
            <a:r>
              <a:rPr lang="en-GB" dirty="0" smtClean="0"/>
              <a:t>...huh, What that?</a:t>
            </a:r>
            <a:endParaRPr lang="en-GB" dirty="0"/>
          </a:p>
        </p:txBody>
      </p:sp>
      <p:sp>
        <p:nvSpPr>
          <p:cNvPr id="4" name="Rectangle 3"/>
          <p:cNvSpPr/>
          <p:nvPr/>
        </p:nvSpPr>
        <p:spPr>
          <a:xfrm>
            <a:off x="368490" y="854246"/>
            <a:ext cx="9144000" cy="1384995"/>
          </a:xfrm>
          <a:prstGeom prst="rect">
            <a:avLst/>
          </a:prstGeom>
        </p:spPr>
        <p:txBody>
          <a:bodyPr wrap="square">
            <a:spAutoFit/>
          </a:bodyPr>
          <a:lstStyle/>
          <a:p>
            <a:r>
              <a:rPr lang="en-GB" sz="2800" dirty="0" smtClean="0">
                <a:solidFill>
                  <a:schemeClr val="accent1"/>
                </a:solidFill>
              </a:rPr>
              <a:t>The ubpm.dll is a Unified Background Process Manager DLL. </a:t>
            </a:r>
            <a:br>
              <a:rPr lang="en-GB" sz="2800" dirty="0" smtClean="0">
                <a:solidFill>
                  <a:schemeClr val="accent1"/>
                </a:solidFill>
              </a:rPr>
            </a:br>
            <a:r>
              <a:rPr lang="en-GB" sz="2800" dirty="0" smtClean="0">
                <a:solidFill>
                  <a:schemeClr val="accent1"/>
                </a:solidFill>
              </a:rPr>
              <a:t/>
            </a:r>
            <a:br>
              <a:rPr lang="en-GB" sz="2800" dirty="0" smtClean="0">
                <a:solidFill>
                  <a:schemeClr val="accent1"/>
                </a:solidFill>
              </a:rPr>
            </a:br>
            <a:endParaRPr lang="en-GB" sz="2800" dirty="0">
              <a:solidFill>
                <a:schemeClr val="accent1"/>
              </a:solidFill>
            </a:endParaRPr>
          </a:p>
        </p:txBody>
      </p:sp>
      <p:pic>
        <p:nvPicPr>
          <p:cNvPr id="5" name="Picture 2"/>
          <p:cNvPicPr>
            <a:picLocks noChangeAspect="1" noChangeArrowheads="1"/>
          </p:cNvPicPr>
          <p:nvPr/>
        </p:nvPicPr>
        <p:blipFill>
          <a:blip r:embed="rId3"/>
          <a:srcRect l="23615" t="17838" r="18209" b="11297"/>
          <a:stretch>
            <a:fillRect/>
          </a:stretch>
        </p:blipFill>
        <p:spPr bwMode="auto">
          <a:xfrm>
            <a:off x="1460226" y="1621341"/>
            <a:ext cx="5908400" cy="4498208"/>
          </a:xfrm>
          <a:prstGeom prst="rect">
            <a:avLst/>
          </a:prstGeom>
          <a:ln>
            <a:noFill/>
          </a:ln>
          <a:effectLst>
            <a:outerShdw blurRad="292100" dist="139700" dir="2700000" algn="tl" rotWithShape="0">
              <a:srgbClr val="333333">
                <a:alpha val="65000"/>
              </a:srgbClr>
            </a:outerShdw>
          </a:effectLst>
        </p:spPr>
      </p:pic>
      <p:sp>
        <p:nvSpPr>
          <p:cNvPr id="6" name="Striped Right Arrow 5"/>
          <p:cNvSpPr/>
          <p:nvPr/>
        </p:nvSpPr>
        <p:spPr bwMode="auto">
          <a:xfrm rot="3848034">
            <a:off x="633285" y="2677402"/>
            <a:ext cx="3415167" cy="445168"/>
          </a:xfrm>
          <a:prstGeom prst="striped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Controlling Triggers</a:t>
            </a:r>
            <a:endParaRPr lang="en-US" dirty="0"/>
          </a:p>
        </p:txBody>
      </p:sp>
      <p:sp>
        <p:nvSpPr>
          <p:cNvPr id="3" name="Content Placeholder 2"/>
          <p:cNvSpPr>
            <a:spLocks noGrp="1"/>
          </p:cNvSpPr>
          <p:nvPr>
            <p:ph idx="1"/>
          </p:nvPr>
        </p:nvSpPr>
        <p:spPr>
          <a:xfrm>
            <a:off x="450376" y="1226574"/>
            <a:ext cx="8161362" cy="3465742"/>
          </a:xfrm>
        </p:spPr>
        <p:txBody>
          <a:bodyPr/>
          <a:lstStyle/>
          <a:p>
            <a:r>
              <a:rPr lang="en-GB" i="1" dirty="0" smtClean="0"/>
              <a:t>Methods of starting triggers include the SC Command or through Task Scheduler. </a:t>
            </a:r>
          </a:p>
          <a:p>
            <a:r>
              <a:rPr lang="en-GB" i="1" dirty="0" smtClean="0"/>
              <a:t>sc qtriggerinfo &lt;SERVICENAME&gt;</a:t>
            </a:r>
            <a:endParaRPr lang="en-GB" dirty="0" smtClean="0"/>
          </a:p>
          <a:p>
            <a:r>
              <a:rPr lang="en-GB" dirty="0" smtClean="0"/>
              <a:t>Configuring a service to trigger-start when the computer acquires its first IP address is similarly easy:</a:t>
            </a:r>
          </a:p>
          <a:p>
            <a:r>
              <a:rPr lang="en-GB" i="1" dirty="0" smtClean="0"/>
              <a:t>sc </a:t>
            </a:r>
            <a:r>
              <a:rPr lang="en-GB" i="1" dirty="0" err="1" smtClean="0"/>
              <a:t>triggerinfo</a:t>
            </a:r>
            <a:r>
              <a:rPr lang="en-GB" i="1" dirty="0" smtClean="0"/>
              <a:t> &lt;SERVICENAME&gt; start/</a:t>
            </a:r>
            <a:r>
              <a:rPr lang="en-GB" i="1" dirty="0" err="1" smtClean="0"/>
              <a:t>networkon</a:t>
            </a:r>
            <a:endParaRPr lang="en-GB" dirty="0" smtClean="0"/>
          </a:p>
          <a:p>
            <a:pPr marL="285750" indent="-285750"/>
            <a:endParaRPr lang="en-US" dirty="0" smtClean="0"/>
          </a:p>
        </p:txBody>
      </p:sp>
      <p:sp>
        <p:nvSpPr>
          <p:cNvPr id="149506" name="AutoShape 2" descr="image">
            <a:hlinkClick r:id="rId3"/>
          </p:cNvPr>
          <p:cNvSpPr>
            <a:spLocks noChangeAspect="1" noChangeArrowheads="1"/>
          </p:cNvSpPr>
          <p:nvPr/>
        </p:nvSpPr>
        <p:spPr bwMode="auto">
          <a:xfrm>
            <a:off x="155575" y="-2217738"/>
            <a:ext cx="3933825" cy="3192296"/>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Trigger Service Bluetooth Example!</a:t>
            </a:r>
            <a:endParaRPr lang="en-GB" dirty="0"/>
          </a:p>
        </p:txBody>
      </p:sp>
      <p:sp>
        <p:nvSpPr>
          <p:cNvPr id="9" name="Text Box 32"/>
          <p:cNvSpPr txBox="1">
            <a:spLocks noChangeArrowheads="1"/>
          </p:cNvSpPr>
          <p:nvPr/>
        </p:nvSpPr>
        <p:spPr bwMode="auto">
          <a:xfrm>
            <a:off x="1961863" y="4737833"/>
            <a:ext cx="5128364" cy="1239893"/>
          </a:xfrm>
          <a:prstGeom prst="rect">
            <a:avLst/>
          </a:prstGeom>
          <a:noFill/>
          <a:ln w="9525">
            <a:noFill/>
            <a:miter lim="800000"/>
            <a:headEnd/>
            <a:tailEnd/>
          </a:ln>
          <a:effectLst/>
        </p:spPr>
        <p:txBody>
          <a:bodyPr wrap="square" lIns="130622" tIns="65311" rIns="130622" bIns="65311">
            <a:spAutoFit/>
          </a:bodyPr>
          <a:lstStyle/>
          <a:p>
            <a:pPr algn="ctr" defTabSz="1306513">
              <a:spcBef>
                <a:spcPct val="40000"/>
              </a:spcBef>
            </a:pPr>
            <a:r>
              <a:rPr lang="en-US" sz="2400" dirty="0" smtClean="0"/>
              <a:t>The </a:t>
            </a:r>
            <a:r>
              <a:rPr lang="en-US" sz="2400" dirty="0" smtClean="0">
                <a:effectLst>
                  <a:outerShdw blurRad="38100" dist="38100" dir="2700000" algn="tl">
                    <a:srgbClr val="000000">
                      <a:alpha val="43137"/>
                    </a:srgbClr>
                  </a:outerShdw>
                </a:effectLst>
              </a:rPr>
              <a:t>BTHSERV (Bluetooth) Service D</a:t>
            </a:r>
            <a:r>
              <a:rPr lang="en-US" sz="2400" dirty="0" smtClean="0"/>
              <a:t>ynamically Starts when a Bluetooth device is Started.</a:t>
            </a:r>
            <a:endParaRPr lang="en-US" sz="2400" dirty="0"/>
          </a:p>
        </p:txBody>
      </p:sp>
      <p:pic>
        <p:nvPicPr>
          <p:cNvPr id="131074" name="Picture 2" descr="http://www.gadgetfolder.com/wp-content/uploads/2009/02/hp-mini-windows-7.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963259" y="2845037"/>
            <a:ext cx="2633506" cy="2015428"/>
          </a:xfrm>
          <a:prstGeom prst="rect">
            <a:avLst/>
          </a:prstGeom>
          <a:ln>
            <a:noFill/>
          </a:ln>
          <a:effectLst>
            <a:softEdge rad="112500"/>
          </a:effectLst>
        </p:spPr>
      </p:pic>
      <p:pic>
        <p:nvPicPr>
          <p:cNvPr id="131078" name="Picture 6" descr="http://ecx.images-amazon.com/images/I/41XB1238FJL.jpg"/>
          <p:cNvPicPr>
            <a:picLocks noChangeAspect="1" noChangeArrowheads="1"/>
          </p:cNvPicPr>
          <p:nvPr/>
        </p:nvPicPr>
        <p:blipFill>
          <a:blip r:embed="rId4"/>
          <a:srcRect/>
          <a:stretch>
            <a:fillRect/>
          </a:stretch>
        </p:blipFill>
        <p:spPr bwMode="auto">
          <a:xfrm>
            <a:off x="677277" y="2868828"/>
            <a:ext cx="1870248" cy="1870248"/>
          </a:xfrm>
          <a:prstGeom prst="rect">
            <a:avLst/>
          </a:prstGeom>
          <a:noFill/>
        </p:spPr>
      </p:pic>
      <p:pic>
        <p:nvPicPr>
          <p:cNvPr id="132098" name="Picture 2" descr="http://www.lostintechnology.com/wp-content/uploads/2009/06/trigger.png"/>
          <p:cNvPicPr>
            <a:picLocks noChangeAspect="1" noChangeArrowheads="1"/>
          </p:cNvPicPr>
          <p:nvPr/>
        </p:nvPicPr>
        <p:blipFill>
          <a:blip r:embed="rId5"/>
          <a:srcRect/>
          <a:stretch>
            <a:fillRect/>
          </a:stretch>
        </p:blipFill>
        <p:spPr bwMode="auto">
          <a:xfrm>
            <a:off x="3058350" y="1428335"/>
            <a:ext cx="2830955" cy="2442576"/>
          </a:xfrm>
          <a:prstGeom prst="rect">
            <a:avLst/>
          </a:prstGeom>
          <a:noFill/>
        </p:spPr>
      </p:pic>
      <p:sp>
        <p:nvSpPr>
          <p:cNvPr id="8" name="Bent Arrow 7"/>
          <p:cNvSpPr/>
          <p:nvPr/>
        </p:nvSpPr>
        <p:spPr bwMode="auto">
          <a:xfrm>
            <a:off x="1227551" y="1440862"/>
            <a:ext cx="1728591" cy="1365337"/>
          </a:xfrm>
          <a:prstGeom prst="ben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0" name="Bent Arrow 9"/>
          <p:cNvSpPr/>
          <p:nvPr/>
        </p:nvSpPr>
        <p:spPr bwMode="auto">
          <a:xfrm rot="5400000">
            <a:off x="6187857" y="1516020"/>
            <a:ext cx="1196234" cy="1521911"/>
          </a:xfrm>
          <a:prstGeom prst="ben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7054" y="152400"/>
            <a:ext cx="8375946" cy="553998"/>
          </a:xfrm>
        </p:spPr>
        <p:txBody>
          <a:bodyPr/>
          <a:lstStyle/>
          <a:p>
            <a:r>
              <a:rPr sz="4000" dirty="0" smtClean="0"/>
              <a:t>Some</a:t>
            </a:r>
            <a:r>
              <a:rPr sz="4000" i="1" dirty="0" smtClean="0"/>
              <a:t> </a:t>
            </a:r>
            <a:r>
              <a:rPr sz="4000" dirty="0" smtClean="0"/>
              <a:t>Trigger-Start Services In Windows 7</a:t>
            </a:r>
            <a:endParaRPr lang="en-US" sz="4000" i="1" dirty="0"/>
          </a:p>
        </p:txBody>
      </p:sp>
      <p:graphicFrame>
        <p:nvGraphicFramePr>
          <p:cNvPr id="4" name="Table 3"/>
          <p:cNvGraphicFramePr>
            <a:graphicFrameLocks noGrp="1"/>
          </p:cNvGraphicFramePr>
          <p:nvPr/>
        </p:nvGraphicFramePr>
        <p:xfrm>
          <a:off x="314114" y="974333"/>
          <a:ext cx="8581293" cy="4550899"/>
        </p:xfrm>
        <a:graphic>
          <a:graphicData uri="http://schemas.openxmlformats.org/drawingml/2006/table">
            <a:tbl>
              <a:tblPr firstRow="1" bandRow="1">
                <a:tableStyleId>{284E427A-3D55-4303-BF80-6455036E1DE7}</a:tableStyleId>
              </a:tblPr>
              <a:tblGrid>
                <a:gridCol w="2224780"/>
                <a:gridCol w="4476802"/>
                <a:gridCol w="1879711"/>
              </a:tblGrid>
              <a:tr h="497944">
                <a:tc>
                  <a:txBody>
                    <a:bodyPr/>
                    <a:lstStyle/>
                    <a:p>
                      <a:pPr algn="ctr"/>
                      <a:r>
                        <a:rPr lang="en-US" dirty="0" smtClean="0">
                          <a:effectLst>
                            <a:outerShdw blurRad="38100" dist="38100" dir="2700000" algn="tl">
                              <a:srgbClr val="000000">
                                <a:alpha val="43137"/>
                              </a:srgbClr>
                            </a:outerShdw>
                          </a:effectLst>
                        </a:rPr>
                        <a:t>Service Name</a:t>
                      </a:r>
                      <a:endParaRPr lang="en-US" b="1" dirty="0">
                        <a:solidFill>
                          <a:schemeClr val="tx1"/>
                        </a:solidFill>
                        <a:effectLst>
                          <a:outerShdw blurRad="38100" dist="38100" dir="2700000" algn="tl">
                            <a:srgbClr val="000000">
                              <a:alpha val="43137"/>
                            </a:srgbClr>
                          </a:outerShdw>
                        </a:effectLst>
                      </a:endParaRPr>
                    </a:p>
                  </a:txBody>
                  <a:tcPr anchor="ctr"/>
                </a:tc>
                <a:tc>
                  <a:txBody>
                    <a:bodyPr/>
                    <a:lstStyle/>
                    <a:p>
                      <a:pPr algn="ctr"/>
                      <a:r>
                        <a:rPr lang="en-US" dirty="0" smtClean="0">
                          <a:effectLst>
                            <a:outerShdw blurRad="38100" dist="38100" dir="2700000" algn="tl">
                              <a:srgbClr val="000000">
                                <a:alpha val="43137"/>
                              </a:srgbClr>
                            </a:outerShdw>
                          </a:effectLst>
                        </a:rPr>
                        <a:t>Description</a:t>
                      </a:r>
                      <a:endParaRPr lang="en-US" b="1" dirty="0">
                        <a:solidFill>
                          <a:schemeClr val="tx1"/>
                        </a:solidFill>
                        <a:effectLst>
                          <a:outerShdw blurRad="38100" dist="38100" dir="2700000" algn="tl">
                            <a:srgbClr val="000000">
                              <a:alpha val="43137"/>
                            </a:srgbClr>
                          </a:outerShdw>
                        </a:effectLst>
                      </a:endParaRPr>
                    </a:p>
                  </a:txBody>
                  <a:tcPr anchor="ctr"/>
                </a:tc>
                <a:tc>
                  <a:txBody>
                    <a:bodyPr/>
                    <a:lstStyle/>
                    <a:p>
                      <a:pPr algn="ctr"/>
                      <a:r>
                        <a:rPr lang="en-US" dirty="0" smtClean="0">
                          <a:effectLst>
                            <a:outerShdw blurRad="38100" dist="38100" dir="2700000" algn="tl">
                              <a:srgbClr val="000000">
                                <a:alpha val="43137"/>
                              </a:srgbClr>
                            </a:outerShdw>
                          </a:effectLst>
                        </a:rPr>
                        <a:t>Trigger Type</a:t>
                      </a:r>
                      <a:endParaRPr lang="en-US" b="1" dirty="0">
                        <a:solidFill>
                          <a:schemeClr val="tx1"/>
                        </a:solidFill>
                        <a:effectLst>
                          <a:outerShdw blurRad="38100" dist="38100" dir="2700000" algn="tl">
                            <a:srgbClr val="000000">
                              <a:alpha val="43137"/>
                            </a:srgbClr>
                          </a:outerShdw>
                        </a:effectLst>
                      </a:endParaRPr>
                    </a:p>
                  </a:txBody>
                  <a:tcPr anchor="ctr"/>
                </a:tc>
              </a:tr>
              <a:tr h="586081">
                <a:tc>
                  <a:txBody>
                    <a:bodyPr/>
                    <a:lstStyle/>
                    <a:p>
                      <a:r>
                        <a:rPr lang="en-US" dirty="0" err="1" smtClean="0">
                          <a:effectLst>
                            <a:outerShdw blurRad="38100" dist="38100" dir="2700000" algn="tl">
                              <a:srgbClr val="000000">
                                <a:alpha val="43137"/>
                              </a:srgbClr>
                            </a:outerShdw>
                          </a:effectLst>
                        </a:rPr>
                        <a:t>AELookupSvc</a:t>
                      </a:r>
                      <a:endParaRPr lang="en-US" dirty="0">
                        <a:solidFill>
                          <a:schemeClr val="bg2"/>
                        </a:solidFill>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Processes application compatibility cache requests for applications as they are launched</a:t>
                      </a:r>
                      <a:endParaRPr lang="en-US" sz="1600" dirty="0">
                        <a:solidFill>
                          <a:schemeClr val="bg2"/>
                        </a:solidFill>
                        <a:effectLst>
                          <a:outerShdw blurRad="38100" dist="38100" dir="2700000" algn="tl">
                            <a:srgbClr val="000000">
                              <a:alpha val="43137"/>
                            </a:srgbClr>
                          </a:outerShdw>
                        </a:effectLst>
                      </a:endParaRPr>
                    </a:p>
                  </a:txBody>
                  <a:tcPr/>
                </a:tc>
                <a:tc>
                  <a:txBody>
                    <a:bodyPr/>
                    <a:lstStyle/>
                    <a:p>
                      <a:r>
                        <a:rPr lang="en-US" dirty="0" smtClean="0">
                          <a:effectLst>
                            <a:outerShdw blurRad="38100" dist="38100" dir="2700000" algn="tl">
                              <a:srgbClr val="000000">
                                <a:alpha val="43137"/>
                              </a:srgbClr>
                            </a:outerShdw>
                          </a:effectLst>
                        </a:rPr>
                        <a:t>Custom ETW</a:t>
                      </a:r>
                      <a:endParaRPr lang="en-US" dirty="0">
                        <a:solidFill>
                          <a:schemeClr val="bg2"/>
                        </a:solidFill>
                        <a:effectLst>
                          <a:outerShdw blurRad="38100" dist="38100" dir="2700000" algn="tl">
                            <a:srgbClr val="000000">
                              <a:alpha val="43137"/>
                            </a:srgbClr>
                          </a:outerShdw>
                        </a:effectLst>
                      </a:endParaRPr>
                    </a:p>
                  </a:txBody>
                  <a:tcPr/>
                </a:tc>
              </a:tr>
              <a:tr h="586081">
                <a:tc>
                  <a:txBody>
                    <a:bodyPr/>
                    <a:lstStyle/>
                    <a:p>
                      <a:r>
                        <a:rPr lang="en-US" dirty="0" smtClean="0">
                          <a:effectLst>
                            <a:outerShdw blurRad="38100" dist="38100" dir="2700000" algn="tl">
                              <a:srgbClr val="000000">
                                <a:alpha val="43137"/>
                              </a:srgbClr>
                            </a:outerShdw>
                          </a:effectLst>
                        </a:rPr>
                        <a:t>BDESVC</a:t>
                      </a:r>
                      <a:endParaRPr lang="en-US" dirty="0">
                        <a:solidFill>
                          <a:schemeClr val="bg2"/>
                        </a:solidFill>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Provides </a:t>
                      </a:r>
                      <a:r>
                        <a:rPr lang="en-US" sz="1600" dirty="0" err="1" smtClean="0">
                          <a:effectLst>
                            <a:outerShdw blurRad="38100" dist="38100" dir="2700000" algn="tl">
                              <a:srgbClr val="000000">
                                <a:alpha val="43137"/>
                              </a:srgbClr>
                            </a:outerShdw>
                          </a:effectLst>
                        </a:rPr>
                        <a:t>BitLocker</a:t>
                      </a:r>
                      <a:r>
                        <a:rPr lang="en-US" sz="1600" dirty="0" smtClean="0">
                          <a:effectLst>
                            <a:outerShdw blurRad="38100" dist="38100" dir="2700000" algn="tl">
                              <a:srgbClr val="000000">
                                <a:alpha val="43137"/>
                              </a:srgbClr>
                            </a:outerShdw>
                          </a:effectLst>
                        </a:rPr>
                        <a:t> client services for user interface and auto-unlocking of data volumes</a:t>
                      </a:r>
                      <a:endParaRPr lang="en-US" sz="1600" dirty="0">
                        <a:solidFill>
                          <a:schemeClr val="bg2"/>
                        </a:solidFill>
                        <a:effectLst>
                          <a:outerShdw blurRad="38100" dist="38100" dir="2700000" algn="tl">
                            <a:srgbClr val="000000">
                              <a:alpha val="43137"/>
                            </a:srgbClr>
                          </a:outerShdw>
                        </a:effectLst>
                      </a:endParaRPr>
                    </a:p>
                  </a:txBody>
                  <a:tcPr/>
                </a:tc>
                <a:tc>
                  <a:txBody>
                    <a:bodyPr/>
                    <a:lstStyle/>
                    <a:p>
                      <a:r>
                        <a:rPr lang="en-US" dirty="0" smtClean="0">
                          <a:effectLst>
                            <a:outerShdw blurRad="38100" dist="38100" dir="2700000" algn="tl">
                              <a:srgbClr val="000000">
                                <a:alpha val="43137"/>
                              </a:srgbClr>
                            </a:outerShdw>
                          </a:effectLst>
                        </a:rPr>
                        <a:t>Custom ETW</a:t>
                      </a:r>
                      <a:endParaRPr lang="en-US" dirty="0">
                        <a:solidFill>
                          <a:schemeClr val="bg2"/>
                        </a:solidFill>
                        <a:effectLst>
                          <a:outerShdw blurRad="38100" dist="38100" dir="2700000" algn="tl">
                            <a:srgbClr val="000000">
                              <a:alpha val="43137"/>
                            </a:srgbClr>
                          </a:outerShdw>
                        </a:effectLst>
                      </a:endParaRPr>
                    </a:p>
                  </a:txBody>
                  <a:tcPr/>
                </a:tc>
              </a:tr>
              <a:tr h="586081">
                <a:tc>
                  <a:txBody>
                    <a:bodyPr/>
                    <a:lstStyle/>
                    <a:p>
                      <a:r>
                        <a:rPr lang="en-US" dirty="0" smtClean="0">
                          <a:effectLst>
                            <a:outerShdw blurRad="38100" dist="38100" dir="2700000" algn="tl">
                              <a:srgbClr val="000000">
                                <a:alpha val="43137"/>
                              </a:srgbClr>
                            </a:outerShdw>
                          </a:effectLst>
                        </a:rPr>
                        <a:t>BTHSERV</a:t>
                      </a:r>
                      <a:endParaRPr lang="en-US" dirty="0">
                        <a:solidFill>
                          <a:schemeClr val="bg2"/>
                        </a:solidFill>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The Bluetooth service supports discovery and association of remote Bluetooth devices.</a:t>
                      </a:r>
                      <a:endParaRPr lang="en-US" sz="1600" dirty="0">
                        <a:solidFill>
                          <a:schemeClr val="bg2"/>
                        </a:solidFill>
                        <a:effectLst>
                          <a:outerShdw blurRad="38100" dist="38100" dir="2700000" algn="tl">
                            <a:srgbClr val="000000">
                              <a:alpha val="43137"/>
                            </a:srgbClr>
                          </a:outerShdw>
                        </a:effectLst>
                      </a:endParaRPr>
                    </a:p>
                  </a:txBody>
                  <a:tcPr/>
                </a:tc>
                <a:tc>
                  <a:txBody>
                    <a:bodyPr/>
                    <a:lstStyle/>
                    <a:p>
                      <a:r>
                        <a:rPr lang="en-US" dirty="0" smtClean="0">
                          <a:effectLst>
                            <a:outerShdw blurRad="38100" dist="38100" dir="2700000" algn="tl">
                              <a:srgbClr val="000000">
                                <a:alpha val="43137"/>
                              </a:srgbClr>
                            </a:outerShdw>
                          </a:effectLst>
                        </a:rPr>
                        <a:t>Device</a:t>
                      </a:r>
                      <a:endParaRPr lang="en-US" dirty="0">
                        <a:solidFill>
                          <a:schemeClr val="bg2"/>
                        </a:solidFill>
                        <a:effectLst>
                          <a:outerShdw blurRad="38100" dist="38100" dir="2700000" algn="tl">
                            <a:srgbClr val="000000">
                              <a:alpha val="43137"/>
                            </a:srgbClr>
                          </a:outerShdw>
                        </a:effectLst>
                      </a:endParaRPr>
                    </a:p>
                  </a:txBody>
                  <a:tcPr/>
                </a:tc>
              </a:tr>
              <a:tr h="1079623">
                <a:tc>
                  <a:txBody>
                    <a:bodyPr/>
                    <a:lstStyle/>
                    <a:p>
                      <a:r>
                        <a:rPr lang="en-US" dirty="0" err="1" smtClean="0">
                          <a:effectLst>
                            <a:outerShdw blurRad="38100" dist="38100" dir="2700000" algn="tl">
                              <a:srgbClr val="000000">
                                <a:alpha val="43137"/>
                              </a:srgbClr>
                            </a:outerShdw>
                          </a:effectLst>
                        </a:rPr>
                        <a:t>SensorsMTPMonitor</a:t>
                      </a:r>
                      <a:endParaRPr lang="en-US" dirty="0">
                        <a:solidFill>
                          <a:schemeClr val="bg2"/>
                        </a:solidFill>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Monitors MTP (Media Transfer Protocol) sensors (such as a cell phone with a GPS receiver) to communicate sensor data to programs</a:t>
                      </a:r>
                      <a:endParaRPr lang="en-US" sz="1600" dirty="0">
                        <a:solidFill>
                          <a:schemeClr val="bg2"/>
                        </a:solidFill>
                        <a:effectLst>
                          <a:outerShdw blurRad="38100" dist="38100" dir="2700000" algn="tl">
                            <a:srgbClr val="000000">
                              <a:alpha val="43137"/>
                            </a:srgbClr>
                          </a:outerShdw>
                        </a:effectLst>
                      </a:endParaRPr>
                    </a:p>
                  </a:txBody>
                  <a:tcPr/>
                </a:tc>
                <a:tc>
                  <a:txBody>
                    <a:bodyPr/>
                    <a:lstStyle/>
                    <a:p>
                      <a:r>
                        <a:rPr lang="en-US" dirty="0" smtClean="0">
                          <a:effectLst>
                            <a:outerShdw blurRad="38100" dist="38100" dir="2700000" algn="tl">
                              <a:srgbClr val="000000">
                                <a:alpha val="43137"/>
                              </a:srgbClr>
                            </a:outerShdw>
                          </a:effectLst>
                        </a:rPr>
                        <a:t>Device</a:t>
                      </a:r>
                      <a:endParaRPr lang="en-US" dirty="0">
                        <a:solidFill>
                          <a:schemeClr val="bg2"/>
                        </a:solidFill>
                        <a:effectLst>
                          <a:outerShdw blurRad="38100" dist="38100" dir="2700000" algn="tl">
                            <a:srgbClr val="000000">
                              <a:alpha val="43137"/>
                            </a:srgbClr>
                          </a:outerShdw>
                        </a:effectLst>
                      </a:endParaRPr>
                    </a:p>
                  </a:txBody>
                  <a:tcPr/>
                </a:tc>
              </a:tr>
              <a:tr h="629008">
                <a:tc>
                  <a:txBody>
                    <a:bodyPr/>
                    <a:lstStyle/>
                    <a:p>
                      <a:r>
                        <a:rPr lang="en-US" dirty="0" err="1" smtClean="0">
                          <a:effectLst>
                            <a:outerShdw blurRad="38100" dist="38100" dir="2700000" algn="tl">
                              <a:srgbClr val="000000">
                                <a:alpha val="43137"/>
                              </a:srgbClr>
                            </a:outerShdw>
                          </a:effectLst>
                        </a:rPr>
                        <a:t>TabletInputService</a:t>
                      </a:r>
                      <a:endParaRPr lang="en-US" dirty="0">
                        <a:solidFill>
                          <a:schemeClr val="bg2"/>
                        </a:solidFill>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Enables Tablet PC pen and ink functionality</a:t>
                      </a:r>
                      <a:endParaRPr lang="en-US" sz="1600" dirty="0">
                        <a:solidFill>
                          <a:schemeClr val="bg2"/>
                        </a:solidFill>
                        <a:effectLst>
                          <a:outerShdw blurRad="38100" dist="38100" dir="2700000" algn="tl">
                            <a:srgbClr val="000000">
                              <a:alpha val="43137"/>
                            </a:srgbClr>
                          </a:outerShdw>
                        </a:effectLst>
                      </a:endParaRPr>
                    </a:p>
                  </a:txBody>
                  <a:tcPr/>
                </a:tc>
                <a:tc>
                  <a:txBody>
                    <a:bodyPr/>
                    <a:lstStyle/>
                    <a:p>
                      <a:r>
                        <a:rPr lang="en-US" dirty="0" smtClean="0">
                          <a:effectLst>
                            <a:outerShdw blurRad="38100" dist="38100" dir="2700000" algn="tl">
                              <a:srgbClr val="000000">
                                <a:alpha val="43137"/>
                              </a:srgbClr>
                            </a:outerShdw>
                          </a:effectLst>
                        </a:rPr>
                        <a:t>Device</a:t>
                      </a:r>
                      <a:endParaRPr lang="en-US" dirty="0">
                        <a:solidFill>
                          <a:schemeClr val="bg2"/>
                        </a:solidFill>
                        <a:effectLst>
                          <a:outerShdw blurRad="38100" dist="38100" dir="2700000" algn="tl">
                            <a:srgbClr val="000000">
                              <a:alpha val="43137"/>
                            </a:srgbClr>
                          </a:outerShdw>
                        </a:effectLst>
                      </a:endParaRPr>
                    </a:p>
                  </a:txBody>
                  <a:tcPr/>
                </a:tc>
              </a:tr>
              <a:tr h="586081">
                <a:tc>
                  <a:txBody>
                    <a:bodyPr/>
                    <a:lstStyle/>
                    <a:p>
                      <a:r>
                        <a:rPr lang="en-US" dirty="0" err="1" smtClean="0">
                          <a:effectLst>
                            <a:outerShdw blurRad="38100" dist="38100" dir="2700000" algn="tl">
                              <a:srgbClr val="000000">
                                <a:alpha val="43137"/>
                              </a:srgbClr>
                            </a:outerShdw>
                          </a:effectLst>
                        </a:rPr>
                        <a:t>WinDefend</a:t>
                      </a:r>
                      <a:endParaRPr lang="en-US" dirty="0">
                        <a:solidFill>
                          <a:schemeClr val="bg2"/>
                        </a:solidFill>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Protection against spyware and potentially unwanted software</a:t>
                      </a:r>
                      <a:endParaRPr lang="en-US" sz="1600" dirty="0">
                        <a:solidFill>
                          <a:schemeClr val="bg2"/>
                        </a:solidFill>
                        <a:effectLst>
                          <a:outerShdw blurRad="38100" dist="38100" dir="2700000" algn="tl">
                            <a:srgbClr val="000000">
                              <a:alpha val="43137"/>
                            </a:srgbClr>
                          </a:outerShdw>
                        </a:effectLst>
                      </a:endParaRPr>
                    </a:p>
                  </a:txBody>
                  <a:tcPr/>
                </a:tc>
                <a:tc>
                  <a:txBody>
                    <a:bodyPr/>
                    <a:lstStyle/>
                    <a:p>
                      <a:r>
                        <a:rPr lang="en-US" dirty="0" smtClean="0">
                          <a:effectLst>
                            <a:outerShdw blurRad="38100" dist="38100" dir="2700000" algn="tl">
                              <a:srgbClr val="000000">
                                <a:alpha val="43137"/>
                              </a:srgbClr>
                            </a:outerShdw>
                          </a:effectLst>
                        </a:rPr>
                        <a:t>Group Policy</a:t>
                      </a:r>
                      <a:endParaRPr lang="en-US" dirty="0">
                        <a:solidFill>
                          <a:schemeClr val="bg2"/>
                        </a:solidFill>
                        <a:effectLst>
                          <a:outerShdw blurRad="38100" dist="38100" dir="2700000" algn="tl">
                            <a:srgbClr val="000000">
                              <a:alpha val="43137"/>
                            </a:srgbClr>
                          </a:outerShdw>
                        </a:effectLst>
                      </a:endParaRPr>
                    </a:p>
                  </a:txBody>
                  <a:tcPr/>
                </a:tc>
              </a:tr>
            </a:tbl>
          </a:graphicData>
        </a:graphic>
      </p:graphicFrame>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5092" y="4992403"/>
            <a:ext cx="7651245" cy="752822"/>
          </a:xfrm>
        </p:spPr>
        <p:txBody>
          <a:bodyPr/>
          <a:lstStyle/>
          <a:p>
            <a:r>
              <a:rPr lang="en-US" dirty="0" smtClean="0"/>
              <a:t>Trigger Start Services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Tip: Optimize with Processor Affinity</a:t>
            </a:r>
            <a:endParaRPr lang="en-GB" dirty="0"/>
          </a:p>
        </p:txBody>
      </p:sp>
      <p:pic>
        <p:nvPicPr>
          <p:cNvPr id="63491" name="Picture 3"/>
          <p:cNvPicPr>
            <a:picLocks noChangeAspect="1" noChangeArrowheads="1"/>
          </p:cNvPicPr>
          <p:nvPr/>
        </p:nvPicPr>
        <p:blipFill>
          <a:blip r:embed="rId3"/>
          <a:srcRect/>
          <a:stretch>
            <a:fillRect/>
          </a:stretch>
        </p:blipFill>
        <p:spPr bwMode="auto">
          <a:xfrm>
            <a:off x="516356" y="954255"/>
            <a:ext cx="4521652" cy="5037471"/>
          </a:xfrm>
          <a:prstGeom prst="rect">
            <a:avLst/>
          </a:prstGeom>
          <a:noFill/>
          <a:ln w="9525">
            <a:noFill/>
            <a:miter lim="800000"/>
            <a:headEnd/>
            <a:tailEnd/>
          </a:ln>
        </p:spPr>
      </p:pic>
      <p:pic>
        <p:nvPicPr>
          <p:cNvPr id="63492" name="Picture 4"/>
          <p:cNvPicPr>
            <a:picLocks noChangeAspect="1" noChangeArrowheads="1"/>
          </p:cNvPicPr>
          <p:nvPr/>
        </p:nvPicPr>
        <p:blipFill>
          <a:blip r:embed="rId4"/>
          <a:srcRect/>
          <a:stretch>
            <a:fillRect/>
          </a:stretch>
        </p:blipFill>
        <p:spPr bwMode="auto">
          <a:xfrm>
            <a:off x="5579394" y="1895726"/>
            <a:ext cx="3038475" cy="3114675"/>
          </a:xfrm>
          <a:prstGeom prst="rect">
            <a:avLst/>
          </a:prstGeom>
          <a:noFill/>
          <a:ln w="9525">
            <a:noFill/>
            <a:miter lim="800000"/>
            <a:headEnd/>
            <a:tailEnd/>
          </a:ln>
        </p:spPr>
      </p:pic>
      <p:sp>
        <p:nvSpPr>
          <p:cNvPr id="6" name="Bent Arrow 5"/>
          <p:cNvSpPr/>
          <p:nvPr/>
        </p:nvSpPr>
        <p:spPr bwMode="auto">
          <a:xfrm rot="5400000">
            <a:off x="5498430" y="770022"/>
            <a:ext cx="643692" cy="1353553"/>
          </a:xfrm>
          <a:prstGeom prst="ben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Adaptive Display Brightness</a:t>
            </a:r>
            <a:endParaRPr lang="en-GB" dirty="0"/>
          </a:p>
        </p:txBody>
      </p:sp>
      <p:sp>
        <p:nvSpPr>
          <p:cNvPr id="5" name="Content Placeholder 4"/>
          <p:cNvSpPr>
            <a:spLocks noGrp="1"/>
          </p:cNvSpPr>
          <p:nvPr>
            <p:ph idx="1"/>
          </p:nvPr>
        </p:nvSpPr>
        <p:spPr>
          <a:xfrm>
            <a:off x="381000" y="1300140"/>
            <a:ext cx="4604359" cy="4561205"/>
          </a:xfrm>
        </p:spPr>
        <p:txBody>
          <a:bodyPr/>
          <a:lstStyle/>
          <a:p>
            <a:r>
              <a:rPr lang="en-GB" sz="2800" dirty="0" smtClean="0"/>
              <a:t>Ambient light sensors detect changes in ambient light and adjust the display brightness.</a:t>
            </a:r>
          </a:p>
          <a:p>
            <a:r>
              <a:rPr lang="en-GB" sz="2800" dirty="0" smtClean="0"/>
              <a:t>If  service is disabled, display brightness will not adapt to lighting conditions.</a:t>
            </a:r>
          </a:p>
          <a:p>
            <a:r>
              <a:rPr lang="en-GB" sz="2800" dirty="0" smtClean="0"/>
              <a:t>If monitor does not contain a light sensor, service can be default state of Manual or Disabled.</a:t>
            </a:r>
          </a:p>
          <a:p>
            <a:r>
              <a:rPr lang="en-GB" sz="2800" dirty="0" smtClean="0"/>
              <a:t>Service Name (registry): </a:t>
            </a:r>
            <a:r>
              <a:rPr lang="en-GB" sz="2800" dirty="0" err="1" smtClean="0"/>
              <a:t>SensrSvc</a:t>
            </a:r>
            <a:endParaRPr lang="en-GB" sz="2800" dirty="0" smtClean="0"/>
          </a:p>
          <a:p>
            <a:endParaRPr lang="en-GB" sz="2800" dirty="0"/>
          </a:p>
        </p:txBody>
      </p:sp>
      <p:pic>
        <p:nvPicPr>
          <p:cNvPr id="133122" name="Picture 2" descr="http://ibannieb.com/images/screenshot_bothshades.jpg"/>
          <p:cNvPicPr>
            <a:picLocks noChangeAspect="1" noChangeArrowheads="1"/>
          </p:cNvPicPr>
          <p:nvPr/>
        </p:nvPicPr>
        <p:blipFill>
          <a:blip r:embed="rId3"/>
          <a:srcRect/>
          <a:stretch>
            <a:fillRect/>
          </a:stretch>
        </p:blipFill>
        <p:spPr bwMode="auto">
          <a:xfrm>
            <a:off x="5185058" y="1127342"/>
            <a:ext cx="3317933" cy="4860773"/>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Device Power Management</a:t>
            </a:r>
            <a:endParaRPr lang="en-US" dirty="0"/>
          </a:p>
        </p:txBody>
      </p:sp>
      <p:sp>
        <p:nvSpPr>
          <p:cNvPr id="3" name="Content Placeholder 2"/>
          <p:cNvSpPr>
            <a:spLocks noGrp="1"/>
          </p:cNvSpPr>
          <p:nvPr>
            <p:ph idx="1"/>
          </p:nvPr>
        </p:nvSpPr>
        <p:spPr>
          <a:xfrm>
            <a:off x="382588" y="1414464"/>
            <a:ext cx="8380412" cy="4847994"/>
          </a:xfrm>
        </p:spPr>
        <p:txBody>
          <a:bodyPr/>
          <a:lstStyle/>
          <a:p>
            <a:r>
              <a:rPr lang="en-US" sz="3200" dirty="0" smtClean="0"/>
              <a:t>Adaptive display brightness</a:t>
            </a:r>
          </a:p>
          <a:p>
            <a:pPr lvl="1"/>
            <a:r>
              <a:rPr lang="en-US" sz="2800" dirty="0" smtClean="0"/>
              <a:t>Dim the mobile PC display after </a:t>
            </a:r>
            <a:br>
              <a:rPr lang="en-US" sz="2800" dirty="0" smtClean="0"/>
            </a:br>
            <a:r>
              <a:rPr lang="en-US" sz="2800" dirty="0" smtClean="0"/>
              <a:t>a period of user inactivity</a:t>
            </a:r>
          </a:p>
          <a:p>
            <a:pPr lvl="1"/>
            <a:r>
              <a:rPr lang="en-US" sz="2800" dirty="0" smtClean="0"/>
              <a:t>Intelligent policy—timeout automatically adjusts with user input</a:t>
            </a:r>
          </a:p>
          <a:p>
            <a:pPr lvl="1"/>
            <a:r>
              <a:rPr lang="en-US" sz="2800" dirty="0" smtClean="0"/>
              <a:t>Does </a:t>
            </a:r>
            <a:r>
              <a:rPr lang="en-US" sz="2800" u="sng" dirty="0" smtClean="0"/>
              <a:t>not</a:t>
            </a:r>
            <a:r>
              <a:rPr lang="en-US" sz="2800" dirty="0" smtClean="0"/>
              <a:t> interfere with presentations, </a:t>
            </a:r>
            <a:br>
              <a:rPr lang="en-US" sz="2800" dirty="0" smtClean="0"/>
            </a:br>
            <a:r>
              <a:rPr lang="en-US" sz="2800" dirty="0" smtClean="0"/>
              <a:t>full-screen media playback</a:t>
            </a:r>
          </a:p>
          <a:p>
            <a:r>
              <a:rPr lang="en-US" sz="3200" dirty="0" smtClean="0"/>
              <a:t>Processor power management</a:t>
            </a:r>
          </a:p>
          <a:p>
            <a:pPr lvl="1"/>
            <a:r>
              <a:rPr lang="en-US" sz="2800" dirty="0" smtClean="0"/>
              <a:t>Updates to core performance state algorithm</a:t>
            </a:r>
          </a:p>
          <a:p>
            <a:pPr lvl="1"/>
            <a:r>
              <a:rPr lang="en-US" sz="2800" dirty="0" smtClean="0"/>
              <a:t>Core parking</a:t>
            </a: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Device Power Management</a:t>
            </a:r>
            <a:endParaRPr lang="en-US" dirty="0"/>
          </a:p>
        </p:txBody>
      </p:sp>
      <p:sp>
        <p:nvSpPr>
          <p:cNvPr id="3" name="Content Placeholder 2"/>
          <p:cNvSpPr>
            <a:spLocks noGrp="1"/>
          </p:cNvSpPr>
          <p:nvPr>
            <p:ph idx="1"/>
          </p:nvPr>
        </p:nvSpPr>
        <p:spPr>
          <a:xfrm>
            <a:off x="382588" y="1414464"/>
            <a:ext cx="8380412" cy="4913909"/>
          </a:xfrm>
        </p:spPr>
        <p:txBody>
          <a:bodyPr/>
          <a:lstStyle/>
          <a:p>
            <a:pPr>
              <a:lnSpc>
                <a:spcPct val="85000"/>
              </a:lnSpc>
            </a:pPr>
            <a:r>
              <a:rPr lang="en-US" smtClean="0"/>
              <a:t>Audio</a:t>
            </a:r>
          </a:p>
          <a:p>
            <a:pPr lvl="1">
              <a:lnSpc>
                <a:spcPct val="85000"/>
              </a:lnSpc>
            </a:pPr>
            <a:r>
              <a:rPr lang="en-US" smtClean="0"/>
              <a:t>Support for the latest Intel HD Audio </a:t>
            </a:r>
            <a:br>
              <a:rPr lang="en-US" smtClean="0"/>
            </a:br>
            <a:r>
              <a:rPr lang="en-US" smtClean="0"/>
              <a:t>low-power specifications</a:t>
            </a:r>
          </a:p>
          <a:p>
            <a:pPr lvl="1">
              <a:lnSpc>
                <a:spcPct val="85000"/>
              </a:lnSpc>
            </a:pPr>
            <a:r>
              <a:rPr lang="en-US" smtClean="0"/>
              <a:t>USB audio class selective suspend</a:t>
            </a:r>
          </a:p>
          <a:p>
            <a:pPr>
              <a:lnSpc>
                <a:spcPct val="85000"/>
              </a:lnSpc>
            </a:pPr>
            <a:r>
              <a:rPr lang="en-US" smtClean="0"/>
              <a:t>Bluetooth</a:t>
            </a:r>
          </a:p>
          <a:p>
            <a:pPr lvl="1">
              <a:lnSpc>
                <a:spcPct val="85000"/>
              </a:lnSpc>
            </a:pPr>
            <a:r>
              <a:rPr lang="en-US" smtClean="0"/>
              <a:t>Radio enters selective suspend </a:t>
            </a:r>
            <a:br>
              <a:rPr lang="en-US" smtClean="0"/>
            </a:br>
            <a:r>
              <a:rPr lang="en-US" smtClean="0"/>
              <a:t>when connections are in sniff mode</a:t>
            </a:r>
          </a:p>
          <a:p>
            <a:pPr>
              <a:lnSpc>
                <a:spcPct val="85000"/>
              </a:lnSpc>
            </a:pPr>
            <a:r>
              <a:rPr lang="en-US" smtClean="0"/>
              <a:t>Wired LAN runtime idle detection</a:t>
            </a:r>
          </a:p>
          <a:p>
            <a:pPr lvl="1">
              <a:lnSpc>
                <a:spcPct val="85000"/>
              </a:lnSpc>
            </a:pPr>
            <a:r>
              <a:rPr lang="en-US" smtClean="0"/>
              <a:t>NIC automatically enters D3 </a:t>
            </a:r>
            <a:br>
              <a:rPr lang="en-US" smtClean="0"/>
            </a:br>
            <a:r>
              <a:rPr lang="en-US" smtClean="0"/>
              <a:t>when media is disconnected</a:t>
            </a:r>
            <a:endParaRPr lang="en-US" dirty="0" smtClean="0"/>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Power Policy Enhancements</a:t>
            </a:r>
            <a:endParaRPr lang="en-US" dirty="0"/>
          </a:p>
        </p:txBody>
      </p:sp>
      <p:sp>
        <p:nvSpPr>
          <p:cNvPr id="3" name="Content Placeholder 2"/>
          <p:cNvSpPr>
            <a:spLocks noGrp="1"/>
          </p:cNvSpPr>
          <p:nvPr>
            <p:ph idx="1"/>
          </p:nvPr>
        </p:nvSpPr>
        <p:spPr>
          <a:xfrm>
            <a:off x="370062" y="1226574"/>
            <a:ext cx="8380412" cy="4656659"/>
          </a:xfrm>
        </p:spPr>
        <p:txBody>
          <a:bodyPr/>
          <a:lstStyle/>
          <a:p>
            <a:r>
              <a:rPr lang="en-US" sz="3000" dirty="0" smtClean="0"/>
              <a:t>Iterative evolution of Vista power policy</a:t>
            </a:r>
          </a:p>
          <a:p>
            <a:pPr lvl="1"/>
            <a:r>
              <a:rPr lang="en-US" sz="3000" dirty="0" smtClean="0"/>
              <a:t>Continue 3 plans:  </a:t>
            </a:r>
            <a:br>
              <a:rPr lang="en-US" sz="3000" dirty="0" smtClean="0"/>
            </a:br>
            <a:r>
              <a:rPr lang="en-US" sz="3000" b="1" i="1" dirty="0" smtClean="0">
                <a:gradFill>
                  <a:gsLst>
                    <a:gs pos="28000">
                      <a:schemeClr val="accent1"/>
                    </a:gs>
                    <a:gs pos="48000">
                      <a:schemeClr val="accent1"/>
                    </a:gs>
                  </a:gsLst>
                  <a:lin ang="5400000" scaled="1"/>
                </a:gradFill>
              </a:rPr>
              <a:t>Performance, Balanced, Power Saver</a:t>
            </a:r>
          </a:p>
          <a:p>
            <a:pPr lvl="1"/>
            <a:r>
              <a:rPr lang="en-US" sz="3000" dirty="0" smtClean="0"/>
              <a:t>Improved User Interface elements</a:t>
            </a:r>
          </a:p>
          <a:p>
            <a:pPr lvl="1"/>
            <a:r>
              <a:rPr lang="en-US" sz="3000" dirty="0" smtClean="0"/>
              <a:t>New power settings for Windows 7 features</a:t>
            </a:r>
          </a:p>
          <a:p>
            <a:pPr lvl="1"/>
            <a:r>
              <a:rPr lang="en-US" sz="3000" dirty="0" smtClean="0"/>
              <a:t>Small changes to idle timeout defaults</a:t>
            </a:r>
          </a:p>
          <a:p>
            <a:r>
              <a:rPr lang="en-US" sz="3000" dirty="0" smtClean="0"/>
              <a:t>OEMs must continue to tailor policy for specific platforms</a:t>
            </a:r>
          </a:p>
          <a:p>
            <a:pPr lvl="1"/>
            <a:r>
              <a:rPr lang="en-US" sz="3000" dirty="0" smtClean="0"/>
              <a:t>E.g., meet regulatory compliance standards</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 Need to be Smarter!</a:t>
            </a:r>
            <a:endParaRPr lang="en-GB" dirty="0"/>
          </a:p>
        </p:txBody>
      </p:sp>
      <p:pic>
        <p:nvPicPr>
          <p:cNvPr id="4" name="Picture 4" descr="shutterstock_1450623"/>
          <p:cNvPicPr>
            <a:picLocks noChangeAspect="1" noChangeArrowheads="1"/>
          </p:cNvPicPr>
          <p:nvPr/>
        </p:nvPicPr>
        <p:blipFill>
          <a:blip r:embed="rId3"/>
          <a:srcRect/>
          <a:stretch>
            <a:fillRect/>
          </a:stretch>
        </p:blipFill>
        <p:spPr bwMode="auto">
          <a:xfrm>
            <a:off x="2248573" y="1086022"/>
            <a:ext cx="4740949" cy="3154875"/>
          </a:xfrm>
          <a:prstGeom prst="rect">
            <a:avLst/>
          </a:prstGeom>
          <a:ln>
            <a:noFill/>
          </a:ln>
          <a:effectLst>
            <a:outerShdw blurRad="292100" dist="139700" dir="2700000" algn="tl" rotWithShape="0">
              <a:srgbClr val="333333">
                <a:alpha val="65000"/>
              </a:srgbClr>
            </a:outerShdw>
          </a:effectLst>
        </p:spPr>
      </p:pic>
      <p:sp>
        <p:nvSpPr>
          <p:cNvPr id="5" name="AutoShape 18"/>
          <p:cNvSpPr>
            <a:spLocks noChangeArrowheads="1"/>
          </p:cNvSpPr>
          <p:nvPr/>
        </p:nvSpPr>
        <p:spPr bwMode="auto">
          <a:xfrm>
            <a:off x="241126" y="3828245"/>
            <a:ext cx="8535988" cy="2038350"/>
          </a:xfrm>
          <a:prstGeom prst="leftRightArrow">
            <a:avLst>
              <a:gd name="adj1" fmla="val 37500"/>
              <a:gd name="adj2" fmla="val 61303"/>
            </a:avLst>
          </a:prstGeom>
          <a:gradFill rotWithShape="1">
            <a:gsLst>
              <a:gs pos="0">
                <a:schemeClr val="accent1">
                  <a:gamma/>
                  <a:shade val="46275"/>
                  <a:invGamma/>
                </a:schemeClr>
              </a:gs>
              <a:gs pos="50000">
                <a:schemeClr val="accent1">
                  <a:alpha val="25999"/>
                </a:schemeClr>
              </a:gs>
              <a:gs pos="100000">
                <a:schemeClr val="accent1">
                  <a:gamma/>
                  <a:shade val="46275"/>
                  <a:invGamma/>
                </a:schemeClr>
              </a:gs>
            </a:gsLst>
            <a:lin ang="2700000" scaled="1"/>
          </a:gradFill>
          <a:ln w="9525">
            <a:solidFill>
              <a:schemeClr val="tx1"/>
            </a:solidFill>
            <a:miter lim="800000"/>
            <a:headEnd/>
            <a:tailEnd/>
          </a:ln>
          <a:effectLst/>
        </p:spPr>
        <p:txBody>
          <a:bodyPr wrap="none" anchor="ctr"/>
          <a:lstStyle/>
          <a:p>
            <a:endParaRPr lang="en-GB"/>
          </a:p>
        </p:txBody>
      </p:sp>
      <p:grpSp>
        <p:nvGrpSpPr>
          <p:cNvPr id="10" name="Group 9"/>
          <p:cNvGrpSpPr/>
          <p:nvPr/>
        </p:nvGrpSpPr>
        <p:grpSpPr>
          <a:xfrm>
            <a:off x="1775694" y="4147377"/>
            <a:ext cx="5351463" cy="1365250"/>
            <a:chOff x="1838325" y="4435475"/>
            <a:chExt cx="5351463" cy="1365250"/>
          </a:xfrm>
        </p:grpSpPr>
        <p:pic>
          <p:nvPicPr>
            <p:cNvPr id="6" name="Picture 19" descr="Vaio_alpha"/>
            <p:cNvPicPr>
              <a:picLocks noChangeAspect="1" noChangeArrowheads="1"/>
            </p:cNvPicPr>
            <p:nvPr/>
          </p:nvPicPr>
          <p:blipFill>
            <a:blip r:embed="rId4"/>
            <a:srcRect/>
            <a:stretch>
              <a:fillRect/>
            </a:stretch>
          </p:blipFill>
          <p:spPr bwMode="auto">
            <a:xfrm>
              <a:off x="1838325" y="4597400"/>
              <a:ext cx="1371600" cy="1203325"/>
            </a:xfrm>
            <a:prstGeom prst="rect">
              <a:avLst/>
            </a:prstGeom>
            <a:noFill/>
            <a:ln w="38100">
              <a:noFill/>
              <a:miter lim="800000"/>
              <a:headEnd/>
              <a:tailEnd/>
            </a:ln>
            <a:effectLst>
              <a:outerShdw dist="35921" dir="2700000" algn="ctr" rotWithShape="0">
                <a:schemeClr val="bg2"/>
              </a:outerShdw>
            </a:effectLst>
          </p:spPr>
        </p:pic>
        <p:pic>
          <p:nvPicPr>
            <p:cNvPr id="7" name="Picture 20" descr="mbair_3q_260"/>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297238" y="4989513"/>
              <a:ext cx="1524000" cy="627062"/>
            </a:xfrm>
            <a:prstGeom prst="rect">
              <a:avLst/>
            </a:prstGeom>
            <a:noFill/>
          </p:spPr>
        </p:pic>
        <p:pic>
          <p:nvPicPr>
            <p:cNvPr id="8" name="Picture 25" descr="T2+T4-Ab"/>
            <p:cNvPicPr>
              <a:picLocks noChangeAspect="1" noChangeArrowheads="1"/>
            </p:cNvPicPr>
            <p:nvPr/>
          </p:nvPicPr>
          <p:blipFill>
            <a:blip r:embed="rId6"/>
            <a:srcRect/>
            <a:stretch>
              <a:fillRect/>
            </a:stretch>
          </p:blipFill>
          <p:spPr bwMode="auto">
            <a:xfrm>
              <a:off x="4927600" y="4435475"/>
              <a:ext cx="2262188" cy="1228725"/>
            </a:xfrm>
            <a:prstGeom prst="rect">
              <a:avLst/>
            </a:prstGeom>
            <a:noFill/>
          </p:spPr>
        </p:pic>
      </p:grpSp>
      <p:sp>
        <p:nvSpPr>
          <p:cNvPr id="9" name="Text Box 32"/>
          <p:cNvSpPr txBox="1">
            <a:spLocks noChangeArrowheads="1"/>
          </p:cNvSpPr>
          <p:nvPr/>
        </p:nvSpPr>
        <p:spPr bwMode="auto">
          <a:xfrm>
            <a:off x="1760951" y="5402002"/>
            <a:ext cx="6137275" cy="439674"/>
          </a:xfrm>
          <a:prstGeom prst="rect">
            <a:avLst/>
          </a:prstGeom>
          <a:noFill/>
          <a:ln w="9525">
            <a:noFill/>
            <a:miter lim="800000"/>
            <a:headEnd/>
            <a:tailEnd/>
          </a:ln>
          <a:effectLst/>
        </p:spPr>
        <p:txBody>
          <a:bodyPr lIns="130622" tIns="65311" rIns="130622" bIns="65311">
            <a:spAutoFit/>
          </a:bodyPr>
          <a:lstStyle/>
          <a:p>
            <a:pPr defTabSz="1306513" eaLnBrk="1" hangingPunct="1">
              <a:lnSpc>
                <a:spcPct val="100000"/>
              </a:lnSpc>
              <a:spcBef>
                <a:spcPct val="40000"/>
              </a:spcBef>
            </a:pPr>
            <a:r>
              <a:rPr lang="en-US" sz="2000" dirty="0"/>
              <a:t>A Dynamic and Design Scalable Microarchitecture</a:t>
            </a:r>
          </a:p>
        </p:txBody>
      </p:sp>
      <p:pic>
        <p:nvPicPr>
          <p:cNvPr id="11" name="Picture 6" descr="Powered by AMD Opteron™ 64">
            <a:hlinkClick r:id="rId7"/>
          </p:cNvPr>
          <p:cNvPicPr>
            <a:picLocks noChangeAspect="1" noChangeArrowheads="1"/>
          </p:cNvPicPr>
          <p:nvPr/>
        </p:nvPicPr>
        <p:blipFill>
          <a:blip r:embed="rId8"/>
          <a:srcRect/>
          <a:stretch>
            <a:fillRect/>
          </a:stretch>
        </p:blipFill>
        <p:spPr bwMode="auto">
          <a:xfrm>
            <a:off x="7377830" y="1581518"/>
            <a:ext cx="1330247" cy="1562514"/>
          </a:xfrm>
          <a:prstGeom prst="rect">
            <a:avLst/>
          </a:prstGeom>
          <a:noFill/>
        </p:spPr>
      </p:pic>
      <p:pic>
        <p:nvPicPr>
          <p:cNvPr id="121858" name="Picture 2" descr="Intel® Core™ i7 mobile processor">
            <a:hlinkClick r:id="rId9"/>
          </p:cNvPr>
          <p:cNvPicPr>
            <a:picLocks noChangeAspect="1" noChangeArrowheads="1"/>
          </p:cNvPicPr>
          <p:nvPr/>
        </p:nvPicPr>
        <p:blipFill>
          <a:blip r:embed="rId10"/>
          <a:srcRect t="13970" b="18492"/>
          <a:stretch>
            <a:fillRect/>
          </a:stretch>
        </p:blipFill>
        <p:spPr bwMode="auto">
          <a:xfrm>
            <a:off x="314020" y="1189973"/>
            <a:ext cx="1270939" cy="1052186"/>
          </a:xfrm>
          <a:prstGeom prst="rect">
            <a:avLst/>
          </a:prstGeom>
          <a:noFill/>
        </p:spPr>
      </p:pic>
      <p:pic>
        <p:nvPicPr>
          <p:cNvPr id="121860" name="Picture 4" descr="Intel® Core™2 Quad mobile processor"/>
          <p:cNvPicPr>
            <a:picLocks noChangeAspect="1" noChangeArrowheads="1"/>
          </p:cNvPicPr>
          <p:nvPr/>
        </p:nvPicPr>
        <p:blipFill>
          <a:blip r:embed="rId11"/>
          <a:srcRect/>
          <a:stretch>
            <a:fillRect/>
          </a:stretch>
        </p:blipFill>
        <p:spPr bwMode="auto">
          <a:xfrm>
            <a:off x="301494" y="2149779"/>
            <a:ext cx="1326890" cy="1626510"/>
          </a:xfrm>
          <a:prstGeom prst="rect">
            <a:avLst/>
          </a:prstGeom>
          <a:noFill/>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New Windows 7 Power Policies</a:t>
            </a:r>
            <a:endParaRPr lang="en-US" dirty="0"/>
          </a:p>
        </p:txBody>
      </p:sp>
      <p:graphicFrame>
        <p:nvGraphicFramePr>
          <p:cNvPr id="6" name="Content Placeholder 5"/>
          <p:cNvGraphicFramePr>
            <a:graphicFrameLocks noGrp="1"/>
          </p:cNvGraphicFramePr>
          <p:nvPr>
            <p:ph idx="1"/>
          </p:nvPr>
        </p:nvGraphicFramePr>
        <p:xfrm>
          <a:off x="347910" y="898049"/>
          <a:ext cx="8382000" cy="5059680"/>
        </p:xfrm>
        <a:graphic>
          <a:graphicData uri="http://schemas.openxmlformats.org/drawingml/2006/table">
            <a:tbl>
              <a:tblPr firstRow="1" bandRow="1">
                <a:tableStyleId>{18603FDC-E32A-4AB5-989C-0864C3EAD2B8}</a:tableStyleId>
              </a:tblPr>
              <a:tblGrid>
                <a:gridCol w="1235364"/>
                <a:gridCol w="1911927"/>
                <a:gridCol w="3362036"/>
                <a:gridCol w="951346"/>
                <a:gridCol w="921327"/>
              </a:tblGrid>
              <a:tr h="317013">
                <a:tc rowSpan="2">
                  <a:txBody>
                    <a:bodyPr/>
                    <a:lstStyle/>
                    <a:p>
                      <a:pPr algn="ctr"/>
                      <a:r>
                        <a:rPr lang="en-US" sz="1600" kern="1200" dirty="0" smtClean="0">
                          <a:effectLst>
                            <a:outerShdw blurRad="38100" dist="38100" dir="2700000" algn="tl">
                              <a:srgbClr val="000000">
                                <a:alpha val="43137"/>
                              </a:srgbClr>
                            </a:outerShdw>
                          </a:effectLst>
                        </a:rPr>
                        <a:t>Name</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rowSpan="2">
                  <a:txBody>
                    <a:bodyPr/>
                    <a:lstStyle/>
                    <a:p>
                      <a:pPr algn="ctr"/>
                      <a:r>
                        <a:rPr lang="en-US" sz="1600" kern="1200" dirty="0" smtClean="0">
                          <a:effectLst>
                            <a:outerShdw blurRad="38100" dist="38100" dir="2700000" algn="tl">
                              <a:srgbClr val="000000">
                                <a:alpha val="43137"/>
                              </a:srgbClr>
                            </a:outerShdw>
                          </a:effectLst>
                        </a:rPr>
                        <a:t>GUID</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rowSpan="2">
                  <a:txBody>
                    <a:bodyPr/>
                    <a:lstStyle/>
                    <a:p>
                      <a:pPr algn="ctr"/>
                      <a:r>
                        <a:rPr lang="en-US" sz="1600" kern="1200" dirty="0" smtClean="0">
                          <a:effectLst>
                            <a:outerShdw blurRad="38100" dist="38100" dir="2700000" algn="tl">
                              <a:srgbClr val="000000">
                                <a:alpha val="43137"/>
                              </a:srgbClr>
                            </a:outerShdw>
                          </a:effectLst>
                        </a:rPr>
                        <a:t>Description</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gridSpan="2">
                  <a:txBody>
                    <a:bodyPr/>
                    <a:lstStyle/>
                    <a:p>
                      <a:pPr algn="ctr"/>
                      <a:r>
                        <a:rPr lang="en-US" sz="1600" dirty="0" smtClean="0">
                          <a:effectLst>
                            <a:outerShdw blurRad="38100" dist="38100" dir="2700000" algn="tl">
                              <a:srgbClr val="000000">
                                <a:alpha val="43137"/>
                              </a:srgbClr>
                            </a:outerShdw>
                          </a:effectLst>
                        </a:rPr>
                        <a:t>Default (Balanced)</a:t>
                      </a:r>
                      <a:endParaRPr lang="en-US" sz="1600" b="1" dirty="0">
                        <a:solidFill>
                          <a:schemeClr val="accent5">
                            <a:lumMod val="50000"/>
                          </a:schemeClr>
                        </a:solidFill>
                        <a:effectLst>
                          <a:outerShdw blurRad="38100" dist="38100" dir="2700000" algn="tl">
                            <a:srgbClr val="000000">
                              <a:alpha val="43137"/>
                            </a:srgbClr>
                          </a:outerShdw>
                        </a:effectLst>
                      </a:endParaRPr>
                    </a:p>
                  </a:txBody>
                  <a:tcPr anchor="ctr"/>
                </a:tc>
                <a:tc hMerge="1">
                  <a:txBody>
                    <a:bodyPr/>
                    <a:lstStyle/>
                    <a:p>
                      <a:endParaRPr lang="en-US"/>
                    </a:p>
                  </a:txBody>
                  <a:tcPr/>
                </a:tc>
              </a:tr>
              <a:tr h="31701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600" kern="1200" dirty="0" smtClean="0">
                          <a:effectLst>
                            <a:outerShdw blurRad="38100" dist="38100" dir="2700000" algn="tl">
                              <a:srgbClr val="000000">
                                <a:alpha val="43137"/>
                              </a:srgbClr>
                            </a:outerShdw>
                          </a:effectLst>
                        </a:rPr>
                        <a:t>AC</a:t>
                      </a:r>
                      <a:endParaRPr lang="en-US" sz="1600" b="0"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algn="ctr"/>
                      <a:r>
                        <a:rPr lang="en-US" sz="1600" kern="1200" dirty="0" smtClean="0">
                          <a:effectLst>
                            <a:outerShdw blurRad="38100" dist="38100" dir="2700000" algn="tl">
                              <a:srgbClr val="000000">
                                <a:alpha val="43137"/>
                              </a:srgbClr>
                            </a:outerShdw>
                          </a:effectLst>
                        </a:rPr>
                        <a:t>DC</a:t>
                      </a:r>
                      <a:endParaRPr lang="en-US" sz="1600" b="0"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r>
              <a:tr h="893402">
                <a:tc>
                  <a:txBody>
                    <a:bodyPr/>
                    <a:lstStyle/>
                    <a:p>
                      <a:pPr algn="ctr"/>
                      <a:r>
                        <a:rPr lang="en-US" sz="1400" kern="1200" dirty="0" smtClean="0">
                          <a:effectLst/>
                        </a:rPr>
                        <a:t>Unattended sleep timeout</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7bc4a2f9-d8fc-4469-b07b-33eb785aaca0</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Determines the amount of inactivity time before the system automatically sleeps if the computer resumed without a user present</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2 minutes</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2 minutes</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489930">
                <a:tc>
                  <a:txBody>
                    <a:bodyPr/>
                    <a:lstStyle/>
                    <a:p>
                      <a:pPr algn="ctr"/>
                      <a:r>
                        <a:rPr lang="en-US" sz="1400" kern="1200" dirty="0" smtClean="0">
                          <a:effectLst/>
                        </a:rPr>
                        <a:t>System cooling policy</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94d3a615-a899-4ac5-ae2b-e4d8f634367f</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Determines if Active or Passive cooling should be favored for thermal zones</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Active</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Active</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691666">
                <a:tc>
                  <a:txBody>
                    <a:bodyPr/>
                    <a:lstStyle/>
                    <a:p>
                      <a:pPr algn="ctr"/>
                      <a:r>
                        <a:rPr lang="en-US" sz="1400" kern="1200" dirty="0" smtClean="0">
                          <a:effectLst/>
                        </a:rPr>
                        <a:t>Reserve battery level</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f3c5027d-cd16-4930-aa6b-90db844a8f00</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Configures the percentage of battery capacity remaining before displaying the reserve battery warning</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n/a</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7%</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691666">
                <a:tc>
                  <a:txBody>
                    <a:bodyPr/>
                    <a:lstStyle/>
                    <a:p>
                      <a:pPr algn="ctr"/>
                      <a:r>
                        <a:rPr lang="en-US" sz="1400" kern="1200" dirty="0" smtClean="0">
                          <a:effectLst/>
                        </a:rPr>
                        <a:t>AHCI link power mode</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0b2d69d7-a2a1-449c-9680-f91c70521c60</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Configures AHCI link power </a:t>
                      </a:r>
                      <a:r>
                        <a:rPr lang="en-US" sz="1400" kern="1200" smtClean="0">
                          <a:effectLst/>
                        </a:rPr>
                        <a:t>modes </a:t>
                      </a:r>
                      <a:br>
                        <a:rPr lang="en-US" sz="1400" kern="1200" smtClean="0">
                          <a:effectLst/>
                        </a:rPr>
                      </a:br>
                      <a:r>
                        <a:rPr lang="en-US" sz="1400" kern="1200" smtClean="0">
                          <a:effectLst/>
                        </a:rPr>
                        <a:t>(</a:t>
                      </a:r>
                      <a:r>
                        <a:rPr lang="en-US" sz="1400" kern="1200" dirty="0" smtClean="0">
                          <a:effectLst/>
                        </a:rPr>
                        <a:t>HIPM, DIPM) and link power </a:t>
                      </a:r>
                      <a:r>
                        <a:rPr lang="en-US" sz="1400" kern="1200" smtClean="0">
                          <a:effectLst/>
                        </a:rPr>
                        <a:t>states </a:t>
                      </a:r>
                      <a:br>
                        <a:rPr lang="en-US" sz="1400" kern="1200" smtClean="0">
                          <a:effectLst/>
                        </a:rPr>
                      </a:br>
                      <a:r>
                        <a:rPr lang="en-US" sz="1400" kern="1200" smtClean="0">
                          <a:effectLst/>
                        </a:rPr>
                        <a:t>(</a:t>
                      </a:r>
                      <a:r>
                        <a:rPr lang="en-US" sz="1400" kern="1200" dirty="0" smtClean="0">
                          <a:effectLst/>
                        </a:rPr>
                        <a:t>Partial, Slumber, Active)</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HIPM, Partial</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HIPM, Slumber</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691666">
                <a:tc>
                  <a:txBody>
                    <a:bodyPr/>
                    <a:lstStyle/>
                    <a:p>
                      <a:pPr algn="ctr"/>
                      <a:r>
                        <a:rPr lang="en-US" sz="1400" kern="1200" dirty="0" smtClean="0">
                          <a:effectLst/>
                        </a:rPr>
                        <a:t>Allow System Required Policy</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a4b195f5-8225-47d8-8012-9d41369786e2</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Enable applications to prevent the system from idling to sleep</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Enabled</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Enabled</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691666">
                <a:tc>
                  <a:txBody>
                    <a:bodyPr/>
                    <a:lstStyle/>
                    <a:p>
                      <a:pPr algn="ctr"/>
                      <a:r>
                        <a:rPr lang="en-US" sz="1400" kern="1200" dirty="0" smtClean="0">
                          <a:effectLst/>
                        </a:rPr>
                        <a:t>Dim Display After</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17aaa29b-8b43-4b94-aafe-35f64daaf1ee</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r>
                        <a:rPr lang="en-US" sz="1400" kern="1200" dirty="0" smtClean="0">
                          <a:effectLst/>
                        </a:rPr>
                        <a:t>Determines the amount of inactivity time before the system automatically reduces the brightness of the display on a mobile PC</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5 minutes</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r>
                        <a:rPr lang="en-US" sz="1400" kern="1200" dirty="0" smtClean="0">
                          <a:effectLst/>
                        </a:rPr>
                        <a:t>2 minutes</a:t>
                      </a:r>
                      <a:endParaRPr lang="en-US" sz="14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Power WMI Provider</a:t>
            </a:r>
            <a:endParaRPr lang="en-US" dirty="0"/>
          </a:p>
        </p:txBody>
      </p:sp>
      <p:sp>
        <p:nvSpPr>
          <p:cNvPr id="3" name="Content Placeholder 2"/>
          <p:cNvSpPr>
            <a:spLocks noGrp="1"/>
          </p:cNvSpPr>
          <p:nvPr>
            <p:ph idx="1"/>
          </p:nvPr>
        </p:nvSpPr>
        <p:spPr>
          <a:xfrm>
            <a:off x="357536" y="1038683"/>
            <a:ext cx="8380412" cy="5001882"/>
          </a:xfrm>
        </p:spPr>
        <p:txBody>
          <a:bodyPr/>
          <a:lstStyle/>
          <a:p>
            <a:pPr marL="341313" indent="-341313"/>
            <a:r>
              <a:rPr lang="en-US" dirty="0" smtClean="0"/>
              <a:t>Enables power policy configuration </a:t>
            </a:r>
            <a:br>
              <a:rPr lang="en-US" dirty="0" smtClean="0"/>
            </a:br>
            <a:r>
              <a:rPr lang="en-US" dirty="0" smtClean="0"/>
              <a:t>through standard WMI interface</a:t>
            </a:r>
          </a:p>
          <a:p>
            <a:pPr marL="628650" lvl="1" indent="-287338"/>
            <a:r>
              <a:rPr lang="en-US" sz="3200" dirty="0" smtClean="0"/>
              <a:t>Change power setting values</a:t>
            </a:r>
          </a:p>
          <a:p>
            <a:pPr marL="628650" lvl="1" indent="-287338"/>
            <a:r>
              <a:rPr lang="en-US" sz="3200" dirty="0" smtClean="0"/>
              <a:t>Activate a given plan</a:t>
            </a:r>
          </a:p>
          <a:p>
            <a:pPr marL="341313" indent="-341313"/>
            <a:r>
              <a:rPr lang="en-US" dirty="0" smtClean="0"/>
              <a:t>To get started…</a:t>
            </a:r>
          </a:p>
          <a:p>
            <a:pPr marL="628650" lvl="1" indent="-287338"/>
            <a:r>
              <a:rPr lang="en-US" sz="3200" dirty="0" smtClean="0"/>
              <a:t>Change a power setting:  </a:t>
            </a:r>
            <a:r>
              <a:rPr lang="en-US" sz="3200" dirty="0" smtClean="0">
                <a:latin typeface="Lucida Console" pitchFamily="49" charset="0"/>
              </a:rPr>
              <a:t>Win32_PowerSetting</a:t>
            </a:r>
          </a:p>
          <a:p>
            <a:pPr marL="628650" lvl="1" indent="-287338"/>
            <a:r>
              <a:rPr lang="en-US" sz="3200" dirty="0" smtClean="0"/>
              <a:t>Activate a plan:  </a:t>
            </a:r>
            <a:r>
              <a:rPr lang="en-US" sz="3200" dirty="0" smtClean="0">
                <a:latin typeface="Lucida Console" pitchFamily="49" charset="0"/>
              </a:rPr>
              <a:t>Win32_Plan.Activate()</a:t>
            </a:r>
            <a:r>
              <a:rPr lang="en-US" sz="3200" dirty="0" smtClean="0"/>
              <a:t> method</a:t>
            </a: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Wake Timers</a:t>
            </a:r>
            <a:endParaRPr lang="en-US" dirty="0"/>
          </a:p>
        </p:txBody>
      </p:sp>
      <p:sp>
        <p:nvSpPr>
          <p:cNvPr id="3" name="Content Placeholder 2"/>
          <p:cNvSpPr>
            <a:spLocks noGrp="1"/>
          </p:cNvSpPr>
          <p:nvPr>
            <p:ph idx="1"/>
          </p:nvPr>
        </p:nvSpPr>
        <p:spPr>
          <a:xfrm>
            <a:off x="345010" y="1163943"/>
            <a:ext cx="8380412" cy="4263731"/>
          </a:xfrm>
        </p:spPr>
        <p:txBody>
          <a:bodyPr/>
          <a:lstStyle/>
          <a:p>
            <a:pPr marL="341313" indent="-341313"/>
            <a:r>
              <a:rPr lang="en-US" dirty="0" smtClean="0"/>
              <a:t>Opportunity to improve mobile PC experience </a:t>
            </a:r>
            <a:br>
              <a:rPr lang="en-US" dirty="0" smtClean="0"/>
            </a:br>
            <a:r>
              <a:rPr lang="en-US" dirty="0" smtClean="0"/>
              <a:t>by reducing spurious wake events</a:t>
            </a:r>
          </a:p>
          <a:p>
            <a:pPr marL="628650" lvl="1" indent="-287338"/>
            <a:r>
              <a:rPr lang="en-US" dirty="0" smtClean="0"/>
              <a:t>E.g., system wakes up in bag due to application request, remains on, drains battery</a:t>
            </a:r>
          </a:p>
          <a:p>
            <a:pPr marL="341313" indent="-341313"/>
            <a:r>
              <a:rPr lang="en-US" dirty="0" smtClean="0"/>
              <a:t>Windows 7 mobile PCs will not program </a:t>
            </a:r>
            <a:br>
              <a:rPr lang="en-US" dirty="0" smtClean="0"/>
            </a:br>
            <a:r>
              <a:rPr lang="en-US" dirty="0" smtClean="0"/>
              <a:t>wake timer alarm by default</a:t>
            </a:r>
          </a:p>
          <a:p>
            <a:pPr marL="628650" lvl="1" indent="-287338"/>
            <a:r>
              <a:rPr lang="en-US" dirty="0" smtClean="0"/>
              <a:t>Excludes doze to hibernate</a:t>
            </a:r>
          </a:p>
          <a:p>
            <a:pPr marL="628650" lvl="1" indent="-287338"/>
            <a:r>
              <a:rPr lang="en-US" dirty="0" smtClean="0"/>
              <a:t>Wake timers continue to be enabled </a:t>
            </a:r>
            <a:br>
              <a:rPr lang="en-US" dirty="0" smtClean="0"/>
            </a:br>
            <a:r>
              <a:rPr lang="en-US" dirty="0" smtClean="0"/>
              <a:t>by default on desktop systems</a:t>
            </a:r>
          </a:p>
          <a:p>
            <a:pPr marL="628650" lvl="1" indent="-287338"/>
            <a:r>
              <a:rPr lang="en-US" dirty="0" smtClean="0"/>
              <a:t>Power policy control to configure wake timers</a:t>
            </a: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Improved Low Battery Experience</a:t>
            </a:r>
            <a:endParaRPr lang="en-US" dirty="0"/>
          </a:p>
        </p:txBody>
      </p:sp>
      <p:grpSp>
        <p:nvGrpSpPr>
          <p:cNvPr id="3" name="Group 7"/>
          <p:cNvGrpSpPr/>
          <p:nvPr/>
        </p:nvGrpSpPr>
        <p:grpSpPr>
          <a:xfrm>
            <a:off x="457200" y="1198476"/>
            <a:ext cx="1143000" cy="4769004"/>
            <a:chOff x="609600" y="1403196"/>
            <a:chExt cx="1143000" cy="4769004"/>
          </a:xfrm>
          <a:gradFill flip="none" rotWithShape="1">
            <a:gsLst>
              <a:gs pos="0">
                <a:srgbClr val="009900">
                  <a:shade val="30000"/>
                  <a:satMod val="115000"/>
                </a:srgbClr>
              </a:gs>
              <a:gs pos="50000">
                <a:srgbClr val="009900">
                  <a:shade val="67500"/>
                  <a:satMod val="115000"/>
                </a:srgbClr>
              </a:gs>
              <a:gs pos="100000">
                <a:srgbClr val="009900">
                  <a:shade val="100000"/>
                  <a:satMod val="115000"/>
                </a:srgbClr>
              </a:gs>
            </a:gsLst>
            <a:lin ang="16200000" scaled="1"/>
            <a:tileRect/>
          </a:gradFill>
        </p:grpSpPr>
        <p:sp>
          <p:nvSpPr>
            <p:cNvPr id="6" name="Can 5"/>
            <p:cNvSpPr/>
            <p:nvPr/>
          </p:nvSpPr>
          <p:spPr bwMode="auto">
            <a:xfrm>
              <a:off x="609600" y="1524000"/>
              <a:ext cx="1143000" cy="4648200"/>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smtClean="0">
                <a:ln w="12700">
                  <a:solidFill>
                    <a:schemeClr val="tx2">
                      <a:satMod val="155000"/>
                    </a:schemeClr>
                  </a:solidFill>
                  <a:prstDash val="solid"/>
                </a:ln>
                <a:solidFill>
                  <a:schemeClr val="bg2">
                    <a:tint val="85000"/>
                    <a:satMod val="155000"/>
                  </a:schemeClr>
                </a:solidFill>
                <a:effectLst>
                  <a:outerShdw blurRad="38100" dist="38100" dir="2700000" algn="tl">
                    <a:srgbClr val="000000">
                      <a:alpha val="43137"/>
                    </a:srgbClr>
                  </a:outerShdw>
                </a:effectLst>
                <a:latin typeface="Arial Narrow" pitchFamily="34" charset="0"/>
                <a:cs typeface="Arial" pitchFamily="34" charset="0"/>
              </a:endParaRPr>
            </a:p>
          </p:txBody>
        </p:sp>
        <p:sp>
          <p:nvSpPr>
            <p:cNvPr id="7" name="Can 6"/>
            <p:cNvSpPr/>
            <p:nvPr/>
          </p:nvSpPr>
          <p:spPr bwMode="auto">
            <a:xfrm>
              <a:off x="876300" y="1403196"/>
              <a:ext cx="571500" cy="304800"/>
            </a:xfrm>
            <a:prstGeom prst="can">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pic>
        <p:nvPicPr>
          <p:cNvPr id="1027" name="Picture 3" descr="\\onnow\scratch\patste\reserve.bmp"/>
          <p:cNvPicPr>
            <a:picLocks noChangeAspect="1" noChangeArrowheads="1"/>
          </p:cNvPicPr>
          <p:nvPr/>
        </p:nvPicPr>
        <p:blipFill>
          <a:blip r:embed="rId3"/>
          <a:srcRect r="56667" b="60666"/>
          <a:stretch>
            <a:fillRect/>
          </a:stretch>
        </p:blipFill>
        <p:spPr bwMode="auto">
          <a:xfrm>
            <a:off x="2933700" y="2809827"/>
            <a:ext cx="3467100" cy="1966913"/>
          </a:xfrm>
          <a:prstGeom prst="rect">
            <a:avLst/>
          </a:prstGeom>
          <a:noFill/>
        </p:spPr>
      </p:pic>
      <p:cxnSp>
        <p:nvCxnSpPr>
          <p:cNvPr id="12" name="Straight Connector 11"/>
          <p:cNvCxnSpPr/>
          <p:nvPr/>
        </p:nvCxnSpPr>
        <p:spPr>
          <a:xfrm rot="10800000">
            <a:off x="434898" y="4748280"/>
            <a:ext cx="2460702" cy="1588"/>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1600200" y="4411884"/>
            <a:ext cx="533400" cy="381000"/>
          </a:xfrm>
          <a:prstGeom prst="rect">
            <a:avLst/>
          </a:prstGeom>
          <a:noFill/>
        </p:spPr>
        <p:txBody>
          <a:bodyPr wrap="square" rtlCol="0">
            <a:spAutoFit/>
          </a:bodyPr>
          <a:lstStyle/>
          <a:p>
            <a:r>
              <a:rPr lang="en-US"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7%</a:t>
            </a:r>
            <a:endParaRPr lang="en-US"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ndParaRPr>
          </a:p>
        </p:txBody>
      </p:sp>
      <p:cxnSp>
        <p:nvCxnSpPr>
          <p:cNvPr id="14" name="Straight Connector 13"/>
          <p:cNvCxnSpPr/>
          <p:nvPr/>
        </p:nvCxnSpPr>
        <p:spPr>
          <a:xfrm rot="10800000">
            <a:off x="457200" y="2386080"/>
            <a:ext cx="1676400" cy="1588"/>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sp>
        <p:nvSpPr>
          <p:cNvPr id="15" name="TextBox 14"/>
          <p:cNvSpPr txBox="1"/>
          <p:nvPr/>
        </p:nvSpPr>
        <p:spPr>
          <a:xfrm>
            <a:off x="1524000" y="2049684"/>
            <a:ext cx="795453" cy="369332"/>
          </a:xfrm>
          <a:prstGeom prst="rect">
            <a:avLst/>
          </a:prstGeom>
          <a:noFill/>
        </p:spPr>
        <p:txBody>
          <a:bodyPr wrap="square" rtlCol="0">
            <a:spAutoFit/>
          </a:bodyPr>
          <a:lstStyle/>
          <a:p>
            <a:r>
              <a:rPr lang="en-US"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16%</a:t>
            </a:r>
            <a:endParaRPr lang="en-US"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ndParaRPr>
          </a:p>
        </p:txBody>
      </p:sp>
      <p:pic>
        <p:nvPicPr>
          <p:cNvPr id="1028" name="Picture 4" descr="\\onnow\scratch\patste\warning.bmp"/>
          <p:cNvPicPr>
            <a:picLocks noChangeAspect="1" noChangeArrowheads="1"/>
          </p:cNvPicPr>
          <p:nvPr/>
        </p:nvPicPr>
        <p:blipFill>
          <a:blip r:embed="rId4"/>
          <a:srcRect l="70000" t="83333"/>
          <a:stretch>
            <a:fillRect/>
          </a:stretch>
        </p:blipFill>
        <p:spPr bwMode="auto">
          <a:xfrm>
            <a:off x="2209800" y="1471680"/>
            <a:ext cx="2743200" cy="952500"/>
          </a:xfrm>
          <a:prstGeom prst="rect">
            <a:avLst/>
          </a:prstGeom>
          <a:noFill/>
        </p:spPr>
      </p:pic>
      <p:cxnSp>
        <p:nvCxnSpPr>
          <p:cNvPr id="22" name="Straight Connector 21"/>
          <p:cNvCxnSpPr/>
          <p:nvPr/>
        </p:nvCxnSpPr>
        <p:spPr>
          <a:xfrm rot="10800000">
            <a:off x="446050" y="5586480"/>
            <a:ext cx="8088351" cy="1588"/>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sp>
        <p:nvSpPr>
          <p:cNvPr id="28" name="TextBox 27"/>
          <p:cNvSpPr txBox="1"/>
          <p:nvPr/>
        </p:nvSpPr>
        <p:spPr>
          <a:xfrm>
            <a:off x="1600200" y="5250084"/>
            <a:ext cx="533400" cy="381000"/>
          </a:xfrm>
          <a:prstGeom prst="rect">
            <a:avLst/>
          </a:prstGeom>
          <a:noFill/>
        </p:spPr>
        <p:txBody>
          <a:bodyPr wrap="square" rtlCol="0">
            <a:spAutoFit/>
          </a:bodyPr>
          <a:lstStyle/>
          <a:p>
            <a:r>
              <a:rPr lang="en-US"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5%</a:t>
            </a:r>
            <a:endParaRPr lang="en-US"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ndParaRPr>
          </a:p>
        </p:txBody>
      </p:sp>
      <p:sp>
        <p:nvSpPr>
          <p:cNvPr id="29" name="TextBox 28"/>
          <p:cNvSpPr txBox="1"/>
          <p:nvPr/>
        </p:nvSpPr>
        <p:spPr>
          <a:xfrm>
            <a:off x="6374448" y="5263208"/>
            <a:ext cx="2895600" cy="369332"/>
          </a:xfrm>
          <a:prstGeom prst="rect">
            <a:avLst/>
          </a:prstGeom>
          <a:noFill/>
        </p:spPr>
        <p:txBody>
          <a:bodyPr wrap="square" rtlCol="0">
            <a:spAutoFit/>
          </a:bodyPr>
          <a:lstStyle/>
          <a:p>
            <a:r>
              <a:rPr lang="en-US"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Automatic Hibernate</a:t>
            </a:r>
            <a:endParaRPr lang="en-US"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ndParaRPr>
          </a:p>
        </p:txBody>
      </p:sp>
      <p:sp>
        <p:nvSpPr>
          <p:cNvPr id="17" name="TextBox 16"/>
          <p:cNvSpPr txBox="1"/>
          <p:nvPr/>
        </p:nvSpPr>
        <p:spPr>
          <a:xfrm>
            <a:off x="1359074" y="5619856"/>
            <a:ext cx="6934200" cy="400110"/>
          </a:xfrm>
          <a:prstGeom prst="rect">
            <a:avLst/>
          </a:prstGeom>
          <a:noFill/>
        </p:spPr>
        <p:txBody>
          <a:bodyPr wrap="square" rtlCol="0">
            <a:spAutoFit/>
          </a:bodyPr>
          <a:lstStyle/>
          <a:p>
            <a:pPr algn="ctr"/>
            <a:r>
              <a:rPr lang="en-US" sz="2000" b="1" dirty="0" smtClean="0">
                <a:gradFill>
                  <a:gsLst>
                    <a:gs pos="28000">
                      <a:schemeClr val="accent1"/>
                    </a:gs>
                    <a:gs pos="48000">
                      <a:schemeClr val="accent1"/>
                    </a:gs>
                  </a:gsLst>
                  <a:lin ang="5400000" scaled="1"/>
                </a:gradFill>
                <a:effectLst>
                  <a:outerShdw blurRad="38100" dist="38100" dir="2700000" algn="tl">
                    <a:srgbClr val="000000">
                      <a:alpha val="43137"/>
                    </a:srgbClr>
                  </a:outerShdw>
                </a:effectLst>
                <a:latin typeface="Trebuchet MS" pitchFamily="34" charset="0"/>
              </a:rPr>
              <a:t>All thresholds are configurable in power policy</a:t>
            </a:r>
            <a:endParaRPr lang="en-US" sz="2000" b="1" dirty="0">
              <a:gradFill>
                <a:gsLst>
                  <a:gs pos="28000">
                    <a:schemeClr val="accent1"/>
                  </a:gs>
                  <a:gs pos="48000">
                    <a:schemeClr val="accent1"/>
                  </a:gs>
                </a:gsLst>
                <a:lin ang="5400000" scaled="1"/>
              </a:gradFill>
              <a:effectLst>
                <a:outerShdw blurRad="38100" dist="38100" dir="2700000" algn="tl">
                  <a:srgbClr val="000000">
                    <a:alpha val="43137"/>
                  </a:srgbClr>
                </a:outerShdw>
              </a:effectLst>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Idle Detection</a:t>
            </a:r>
            <a:endParaRPr lang="en-US" dirty="0"/>
          </a:p>
        </p:txBody>
      </p:sp>
      <p:sp>
        <p:nvSpPr>
          <p:cNvPr id="3" name="Content Placeholder 2"/>
          <p:cNvSpPr>
            <a:spLocks noGrp="1"/>
          </p:cNvSpPr>
          <p:nvPr>
            <p:ph idx="1"/>
          </p:nvPr>
        </p:nvSpPr>
        <p:spPr>
          <a:xfrm>
            <a:off x="307432" y="1038683"/>
            <a:ext cx="8380412" cy="4867486"/>
          </a:xfrm>
        </p:spPr>
        <p:txBody>
          <a:bodyPr/>
          <a:lstStyle/>
          <a:p>
            <a:pPr>
              <a:lnSpc>
                <a:spcPct val="85000"/>
              </a:lnSpc>
            </a:pPr>
            <a:r>
              <a:rPr lang="en-US" sz="3200" dirty="0" smtClean="0"/>
              <a:t>Windows 7 is aggressive about placing </a:t>
            </a:r>
            <a:br>
              <a:rPr lang="en-US" sz="3200" dirty="0" smtClean="0"/>
            </a:br>
            <a:r>
              <a:rPr lang="en-US" sz="3200" dirty="0" smtClean="0"/>
              <a:t>the system in sleep when idle</a:t>
            </a:r>
          </a:p>
          <a:p>
            <a:pPr lvl="1">
              <a:lnSpc>
                <a:spcPct val="85000"/>
              </a:lnSpc>
            </a:pPr>
            <a:r>
              <a:rPr lang="en-US" sz="2800" dirty="0" smtClean="0"/>
              <a:t>User input and application availability </a:t>
            </a:r>
            <a:br>
              <a:rPr lang="en-US" sz="2800" dirty="0" smtClean="0"/>
            </a:br>
            <a:r>
              <a:rPr lang="en-US" sz="2800" dirty="0" smtClean="0"/>
              <a:t>requests only</a:t>
            </a:r>
          </a:p>
          <a:p>
            <a:pPr>
              <a:lnSpc>
                <a:spcPct val="85000"/>
              </a:lnSpc>
            </a:pPr>
            <a:r>
              <a:rPr lang="en-US" sz="3200" dirty="0" smtClean="0"/>
              <a:t>Availability requests allow applications </a:t>
            </a:r>
            <a:br>
              <a:rPr lang="en-US" sz="3200" dirty="0" smtClean="0"/>
            </a:br>
            <a:r>
              <a:rPr lang="en-US" sz="3200" dirty="0" smtClean="0"/>
              <a:t>to request temporary overrides on </a:t>
            </a:r>
            <a:br>
              <a:rPr lang="en-US" sz="3200" dirty="0" smtClean="0"/>
            </a:br>
            <a:r>
              <a:rPr lang="en-US" sz="3200" dirty="0" smtClean="0"/>
              <a:t>power management</a:t>
            </a:r>
          </a:p>
          <a:p>
            <a:pPr lvl="1">
              <a:lnSpc>
                <a:spcPct val="85000"/>
              </a:lnSpc>
            </a:pPr>
            <a:r>
              <a:rPr lang="en-US" sz="2800" dirty="0" smtClean="0"/>
              <a:t>Media center recording service prevents </a:t>
            </a:r>
            <a:br>
              <a:rPr lang="en-US" sz="2800" dirty="0" smtClean="0"/>
            </a:br>
            <a:r>
              <a:rPr lang="en-US" sz="2800" dirty="0" smtClean="0"/>
              <a:t>idle to sleep when recording TV</a:t>
            </a:r>
          </a:p>
          <a:p>
            <a:pPr lvl="1">
              <a:lnSpc>
                <a:spcPct val="85000"/>
              </a:lnSpc>
            </a:pPr>
            <a:r>
              <a:rPr lang="en-US" sz="2800" dirty="0" smtClean="0"/>
              <a:t>Windows Media Player prevents display </a:t>
            </a:r>
            <a:br>
              <a:rPr lang="en-US" sz="2800" dirty="0" smtClean="0"/>
            </a:br>
            <a:r>
              <a:rPr lang="en-US" sz="2800" dirty="0" smtClean="0"/>
              <a:t>from turning off while watching DVD</a:t>
            </a:r>
          </a:p>
          <a:p>
            <a:pPr lvl="1">
              <a:lnSpc>
                <a:spcPct val="85000"/>
              </a:lnSpc>
            </a:pPr>
            <a:r>
              <a:rPr lang="en-US" dirty="0" smtClean="0"/>
              <a:t>Presentation Mode</a:t>
            </a:r>
            <a:endParaRPr lang="en-US" sz="2800" dirty="0" smtClean="0"/>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Idle Detection</a:t>
            </a:r>
            <a:endParaRPr lang="en-US" dirty="0"/>
          </a:p>
        </p:txBody>
      </p:sp>
      <p:sp>
        <p:nvSpPr>
          <p:cNvPr id="3" name="Content Placeholder 2"/>
          <p:cNvSpPr>
            <a:spLocks noGrp="1"/>
          </p:cNvSpPr>
          <p:nvPr>
            <p:ph idx="1"/>
          </p:nvPr>
        </p:nvSpPr>
        <p:spPr>
          <a:xfrm>
            <a:off x="406650" y="1077580"/>
            <a:ext cx="8380412" cy="4895699"/>
          </a:xfrm>
        </p:spPr>
        <p:txBody>
          <a:bodyPr/>
          <a:lstStyle/>
          <a:p>
            <a:r>
              <a:rPr lang="en-US" dirty="0" smtClean="0"/>
              <a:t>Windows 7 improves failed idle detection diagnostics</a:t>
            </a:r>
          </a:p>
          <a:p>
            <a:pPr lvl="1"/>
            <a:r>
              <a:rPr lang="en-US" dirty="0" smtClean="0"/>
              <a:t>Use </a:t>
            </a:r>
            <a:r>
              <a:rPr lang="en-US" dirty="0" err="1" smtClean="0"/>
              <a:t>PowerCfg</a:t>
            </a:r>
            <a:r>
              <a:rPr lang="en-US" dirty="0" smtClean="0"/>
              <a:t> utility to inspect for requests</a:t>
            </a:r>
          </a:p>
          <a:p>
            <a:pPr lvl="2"/>
            <a:r>
              <a:rPr lang="en-US" dirty="0" err="1" smtClean="0">
                <a:latin typeface="Lucida Console" pitchFamily="49" charset="0"/>
              </a:rPr>
              <a:t>PowerCfg</a:t>
            </a:r>
            <a:r>
              <a:rPr lang="en-US" dirty="0" smtClean="0">
                <a:latin typeface="Lucida Console" pitchFamily="49" charset="0"/>
              </a:rPr>
              <a:t> /REQUESTS</a:t>
            </a:r>
          </a:p>
          <a:p>
            <a:r>
              <a:rPr lang="en-US" dirty="0" smtClean="0"/>
              <a:t>Network file sharing</a:t>
            </a:r>
          </a:p>
          <a:p>
            <a:pPr lvl="1"/>
            <a:r>
              <a:rPr lang="en-US" dirty="0" smtClean="0"/>
              <a:t>Open files in a client-side cache (offline files) </a:t>
            </a:r>
            <a:br>
              <a:rPr lang="en-US" dirty="0" smtClean="0"/>
            </a:br>
            <a:r>
              <a:rPr lang="en-US" dirty="0" smtClean="0"/>
              <a:t>will not prevent the client from sleeping</a:t>
            </a:r>
          </a:p>
          <a:p>
            <a:r>
              <a:rPr lang="en-US" dirty="0" smtClean="0"/>
              <a:t>Policy override capability</a:t>
            </a:r>
          </a:p>
          <a:p>
            <a:pPr lvl="1"/>
            <a:r>
              <a:rPr lang="en-US" dirty="0" smtClean="0"/>
              <a:t>Option to override individual availability requests</a:t>
            </a:r>
          </a:p>
          <a:p>
            <a:pPr lvl="1"/>
            <a:r>
              <a:rPr lang="en-US" dirty="0" smtClean="0"/>
              <a:t>Option to override all availability requests</a:t>
            </a:r>
          </a:p>
          <a:p>
            <a:pPr lvl="2"/>
            <a:r>
              <a:rPr lang="en-US" dirty="0" smtClean="0"/>
              <a:t>Idle detection will be based solely on user input</a:t>
            </a:r>
            <a:endParaRPr lang="en-US" sz="2800" dirty="0" smtClean="0"/>
          </a:p>
        </p:txBody>
      </p:sp>
    </p:spTree>
  </p:cSld>
  <p:clrMapOvr>
    <a:masterClrMapping/>
  </p:clrMapOvr>
  <p:transition advTm="38296">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5092" y="4992403"/>
            <a:ext cx="7651245" cy="752822"/>
          </a:xfrm>
        </p:spPr>
        <p:txBody>
          <a:bodyPr/>
          <a:lstStyle/>
          <a:p>
            <a:r>
              <a:rPr lang="en-US" dirty="0" smtClean="0"/>
              <a:t>Idle Detection Diagnostics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Power Efficiency Diagnostics</a:t>
            </a:r>
            <a:endParaRPr lang="en-US" dirty="0"/>
          </a:p>
        </p:txBody>
      </p:sp>
      <p:sp>
        <p:nvSpPr>
          <p:cNvPr id="3" name="Content Placeholder 2"/>
          <p:cNvSpPr>
            <a:spLocks noGrp="1"/>
          </p:cNvSpPr>
          <p:nvPr>
            <p:ph idx="1"/>
          </p:nvPr>
        </p:nvSpPr>
        <p:spPr>
          <a:xfrm>
            <a:off x="409434" y="1063735"/>
            <a:ext cx="8278410" cy="4891596"/>
          </a:xfrm>
        </p:spPr>
        <p:txBody>
          <a:bodyPr/>
          <a:lstStyle/>
          <a:p>
            <a:pPr marL="285750" indent="-285750"/>
            <a:r>
              <a:rPr lang="en-US" sz="2800" dirty="0" smtClean="0"/>
              <a:t>Designed to evaluate problems when the system is idle</a:t>
            </a:r>
          </a:p>
          <a:p>
            <a:pPr marL="517525" lvl="1" indent="-231775"/>
            <a:r>
              <a:rPr lang="en-US" dirty="0" smtClean="0"/>
              <a:t>Close open applications and documents</a:t>
            </a:r>
          </a:p>
          <a:p>
            <a:pPr marL="285750" indent="-285750"/>
            <a:r>
              <a:rPr lang="en-US" sz="2800" dirty="0" smtClean="0"/>
              <a:t>“</a:t>
            </a:r>
            <a:r>
              <a:rPr lang="en-US" sz="2800" dirty="0" err="1" smtClean="0">
                <a:latin typeface="Lucida Console" pitchFamily="49" charset="0"/>
              </a:rPr>
              <a:t>PowerCfg</a:t>
            </a:r>
            <a:r>
              <a:rPr lang="en-US" sz="2800" dirty="0" smtClean="0">
                <a:latin typeface="Lucida Console" pitchFamily="49" charset="0"/>
              </a:rPr>
              <a:t> /ENERGY</a:t>
            </a:r>
            <a:r>
              <a:rPr lang="en-US" sz="2800" dirty="0" smtClean="0"/>
              <a:t>” at the command line </a:t>
            </a:r>
            <a:br>
              <a:rPr lang="en-US" sz="2800" dirty="0" smtClean="0"/>
            </a:br>
            <a:r>
              <a:rPr lang="en-US" sz="2800" dirty="0" smtClean="0"/>
              <a:t>to start tracing</a:t>
            </a:r>
          </a:p>
          <a:p>
            <a:pPr marL="285750" indent="-285750"/>
            <a:r>
              <a:rPr lang="en-US" sz="2800" dirty="0" smtClean="0"/>
              <a:t>Included with Windows 7 only</a:t>
            </a:r>
          </a:p>
          <a:p>
            <a:pPr marL="517525" lvl="1" indent="-231775"/>
            <a:r>
              <a:rPr lang="en-US" dirty="0" smtClean="0"/>
              <a:t>Leverages new inbox ETW instrumentation</a:t>
            </a:r>
          </a:p>
          <a:p>
            <a:pPr marL="517525" lvl="1" indent="-231775"/>
            <a:r>
              <a:rPr lang="en-US" dirty="0" smtClean="0"/>
              <a:t>Advanced users can run utility and view HTML output</a:t>
            </a:r>
          </a:p>
          <a:p>
            <a:pPr marL="285750" indent="-285750"/>
            <a:r>
              <a:rPr lang="en-US" sz="2800" dirty="0" smtClean="0"/>
              <a:t>Automatically executed when the system is idle</a:t>
            </a:r>
          </a:p>
          <a:p>
            <a:pPr marL="517525" lvl="1" indent="-231775"/>
            <a:r>
              <a:rPr lang="en-US" dirty="0" smtClean="0"/>
              <a:t>Reports data to Microsoft via Customer Experience Improvement Program (CEIP)</a:t>
            </a: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Efficiency Diagnostics</a:t>
            </a:r>
            <a:endParaRPr lang="en-US" dirty="0"/>
          </a:p>
        </p:txBody>
      </p:sp>
      <p:sp>
        <p:nvSpPr>
          <p:cNvPr id="3" name="Content Placeholder 2"/>
          <p:cNvSpPr>
            <a:spLocks noGrp="1"/>
          </p:cNvSpPr>
          <p:nvPr>
            <p:ph idx="1"/>
          </p:nvPr>
        </p:nvSpPr>
        <p:spPr>
          <a:xfrm>
            <a:off x="477671" y="1081428"/>
            <a:ext cx="8154705" cy="5078739"/>
          </a:xfrm>
        </p:spPr>
        <p:txBody>
          <a:bodyPr>
            <a:noAutofit/>
          </a:bodyPr>
          <a:lstStyle/>
          <a:p>
            <a:r>
              <a:rPr lang="en-US" sz="2600" dirty="0" smtClean="0"/>
              <a:t>PowerCfg utility detects energy efficiency problems:</a:t>
            </a:r>
          </a:p>
          <a:p>
            <a:pPr lvl="1"/>
            <a:r>
              <a:rPr lang="en-US" sz="2600" dirty="0" smtClean="0"/>
              <a:t>USB device selective suspend</a:t>
            </a:r>
          </a:p>
          <a:p>
            <a:pPr lvl="1"/>
            <a:r>
              <a:rPr lang="en-US" sz="2600" dirty="0" smtClean="0"/>
              <a:t>Processor Power Management (PPM) </a:t>
            </a:r>
          </a:p>
          <a:p>
            <a:pPr lvl="1"/>
            <a:r>
              <a:rPr lang="en-US" sz="2600" dirty="0" smtClean="0"/>
              <a:t>Inefficient power policy settings</a:t>
            </a:r>
          </a:p>
          <a:p>
            <a:pPr lvl="1"/>
            <a:r>
              <a:rPr lang="en-US" sz="2600" dirty="0" smtClean="0"/>
              <a:t>Platform timer resolution</a:t>
            </a:r>
          </a:p>
          <a:p>
            <a:pPr lvl="1"/>
            <a:r>
              <a:rPr lang="en-US" sz="2600" dirty="0" smtClean="0"/>
              <a:t>Platform firmware problems</a:t>
            </a:r>
          </a:p>
          <a:p>
            <a:pPr lvl="1"/>
            <a:r>
              <a:rPr lang="en-US" sz="2600" dirty="0" smtClean="0"/>
              <a:t>… and others</a:t>
            </a:r>
          </a:p>
          <a:p>
            <a:r>
              <a:rPr lang="en-US" sz="2600" dirty="0" smtClean="0"/>
              <a:t>Helps detect major problems at time of system integration</a:t>
            </a:r>
          </a:p>
          <a:p>
            <a:r>
              <a:rPr lang="en-US" sz="2600" dirty="0" smtClean="0"/>
              <a:t>HTML Output can be viewed by End Users</a:t>
            </a:r>
          </a:p>
          <a:p>
            <a:r>
              <a:rPr lang="en-US" sz="2600" dirty="0" smtClean="0"/>
              <a:t>“PowerCfg /ENERGY” at the command line to start tracing</a:t>
            </a:r>
          </a:p>
          <a:p>
            <a:r>
              <a:rPr lang="en-US" sz="2600" dirty="0" smtClean="0"/>
              <a:t>Windows 7 only—leverages new inbox ETW* instrumentation</a:t>
            </a:r>
          </a:p>
        </p:txBody>
      </p:sp>
      <p:sp>
        <p:nvSpPr>
          <p:cNvPr id="4" name="Rectangle 3"/>
          <p:cNvSpPr/>
          <p:nvPr/>
        </p:nvSpPr>
        <p:spPr>
          <a:xfrm>
            <a:off x="5017169" y="6440540"/>
            <a:ext cx="3913536" cy="369332"/>
          </a:xfrm>
          <a:prstGeom prst="rect">
            <a:avLst/>
          </a:prstGeom>
        </p:spPr>
        <p:txBody>
          <a:bodyPr wrap="square">
            <a:spAutoFit/>
          </a:bodyPr>
          <a:lstStyle/>
          <a:p>
            <a:r>
              <a:rPr lang="en-US" dirty="0" smtClean="0"/>
              <a:t>*Event Tracing for Windows (Xperf) </a:t>
            </a:r>
            <a:endParaRPr lang="en-GB" dirty="0"/>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Power Efficiency Diagnostics</a:t>
            </a:r>
            <a:br>
              <a:rPr lang="en-US" dirty="0" smtClean="0"/>
            </a:br>
            <a:r>
              <a:rPr lang="en-US" dirty="0" smtClean="0"/>
              <a:t>Powercfg.exe</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Increasing Energy Focus on PCs</a:t>
            </a:r>
            <a:endParaRPr lang="en-US" dirty="0"/>
          </a:p>
        </p:txBody>
      </p:sp>
      <p:sp>
        <p:nvSpPr>
          <p:cNvPr id="5" name="Content Placeholder 4"/>
          <p:cNvSpPr>
            <a:spLocks noGrp="1"/>
          </p:cNvSpPr>
          <p:nvPr>
            <p:ph idx="1"/>
          </p:nvPr>
        </p:nvSpPr>
        <p:spPr>
          <a:xfrm>
            <a:off x="382588" y="1414464"/>
            <a:ext cx="8380412" cy="4644156"/>
          </a:xfrm>
        </p:spPr>
        <p:txBody>
          <a:bodyPr/>
          <a:lstStyle/>
          <a:p>
            <a:pPr>
              <a:lnSpc>
                <a:spcPct val="88000"/>
              </a:lnSpc>
            </a:pPr>
            <a:r>
              <a:rPr lang="en-US" sz="2800" dirty="0" smtClean="0"/>
              <a:t>Increasing Energy Costs</a:t>
            </a:r>
          </a:p>
          <a:p>
            <a:pPr>
              <a:lnSpc>
                <a:spcPct val="88000"/>
              </a:lnSpc>
            </a:pPr>
            <a:r>
              <a:rPr lang="en-US" sz="2800" dirty="0" smtClean="0"/>
              <a:t>PC energy consumption </a:t>
            </a:r>
            <a:br>
              <a:rPr lang="en-US" sz="2800" dirty="0" smtClean="0"/>
            </a:br>
            <a:r>
              <a:rPr lang="en-US" sz="2800" dirty="0" smtClean="0"/>
              <a:t>has doubled since 2000</a:t>
            </a:r>
          </a:p>
          <a:p>
            <a:pPr lvl="1">
              <a:lnSpc>
                <a:spcPct val="88000"/>
              </a:lnSpc>
            </a:pPr>
            <a:r>
              <a:rPr lang="en-US" sz="2400" dirty="0" smtClean="0"/>
              <a:t>EPA estimates </a:t>
            </a:r>
            <a:br>
              <a:rPr lang="en-US" sz="2400" dirty="0" smtClean="0"/>
            </a:br>
            <a:r>
              <a:rPr lang="en-US" sz="2400" dirty="0" smtClean="0"/>
              <a:t>PCs use ~2% of all </a:t>
            </a:r>
            <a:br>
              <a:rPr lang="en-US" sz="2400" dirty="0" smtClean="0"/>
            </a:br>
            <a:r>
              <a:rPr lang="en-US" sz="2400" dirty="0" smtClean="0"/>
              <a:t>electricity consumed</a:t>
            </a:r>
          </a:p>
          <a:p>
            <a:pPr>
              <a:lnSpc>
                <a:spcPct val="88000"/>
              </a:lnSpc>
            </a:pPr>
            <a:r>
              <a:rPr lang="en-US" sz="2800" dirty="0" smtClean="0"/>
              <a:t>Businesses trimming costs</a:t>
            </a:r>
          </a:p>
          <a:p>
            <a:pPr>
              <a:lnSpc>
                <a:spcPct val="88000"/>
              </a:lnSpc>
            </a:pPr>
            <a:r>
              <a:rPr lang="en-US" sz="2800" dirty="0" smtClean="0"/>
              <a:t>Increased mobile workforce</a:t>
            </a:r>
          </a:p>
          <a:p>
            <a:pPr>
              <a:lnSpc>
                <a:spcPct val="88000"/>
              </a:lnSpc>
            </a:pPr>
            <a:r>
              <a:rPr lang="en-US" sz="2800" dirty="0" smtClean="0"/>
              <a:t>More home users are </a:t>
            </a:r>
            <a:br>
              <a:rPr lang="en-US" sz="2800" dirty="0" smtClean="0"/>
            </a:br>
            <a:r>
              <a:rPr lang="en-US" sz="2800" dirty="0" smtClean="0"/>
              <a:t>thinking “green”</a:t>
            </a:r>
          </a:p>
          <a:p>
            <a:pPr lvl="1">
              <a:lnSpc>
                <a:spcPct val="88000"/>
              </a:lnSpc>
            </a:pPr>
            <a:r>
              <a:rPr lang="en-US" sz="2400" dirty="0" smtClean="0"/>
              <a:t>PC on 24/7 is 8% of </a:t>
            </a:r>
            <a:br>
              <a:rPr lang="en-US" sz="2400" dirty="0" smtClean="0"/>
            </a:br>
            <a:r>
              <a:rPr lang="en-US" sz="2400" dirty="0" smtClean="0"/>
              <a:t>household power usage</a:t>
            </a:r>
            <a:endParaRPr lang="en-US" sz="2400" dirty="0"/>
          </a:p>
        </p:txBody>
      </p:sp>
      <p:sp>
        <p:nvSpPr>
          <p:cNvPr id="7" name="TextBox 8"/>
          <p:cNvSpPr txBox="1">
            <a:spLocks noChangeArrowheads="1"/>
          </p:cNvSpPr>
          <p:nvPr/>
        </p:nvSpPr>
        <p:spPr bwMode="auto">
          <a:xfrm>
            <a:off x="5643419" y="5077261"/>
            <a:ext cx="3119582" cy="861774"/>
          </a:xfrm>
          <a:prstGeom prst="rect">
            <a:avLst/>
          </a:prstGeom>
        </p:spPr>
        <p:txBody>
          <a:bodyPr wrap="square" lIns="0" tIns="0" rIns="0" bIns="0">
            <a:spAutoFit/>
          </a:bodyPr>
          <a:lstStyle/>
          <a:p>
            <a:r>
              <a:rPr lang="en-US" sz="14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From </a:t>
            </a:r>
            <a:r>
              <a:rPr lang="en-US" sz="14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hlinkClick r:id="rId3"/>
              </a:rPr>
              <a:t>http://www.energystar.gov/ia/</a:t>
            </a:r>
            <a:br>
              <a:rPr lang="en-US" sz="14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hlinkClick r:id="rId3"/>
              </a:rPr>
            </a:br>
            <a:r>
              <a:rPr lang="en-US" sz="14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hlinkClick r:id="rId3"/>
              </a:rPr>
              <a:t>partners/</a:t>
            </a:r>
            <a:r>
              <a:rPr lang="en-US" sz="1400" dirty="0" err="1"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hlinkClick r:id="rId3"/>
              </a:rPr>
              <a:t>prod_development</a:t>
            </a:r>
            <a:r>
              <a:rPr lang="en-US" sz="14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hlinkClick r:id="rId3"/>
              </a:rPr>
              <a:t>/revisions/downloads/computer/TierII_Network_Issue_Slides.pdf</a:t>
            </a:r>
            <a:r>
              <a:rPr lang="en-US" sz="14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rPr>
              <a:t> </a:t>
            </a:r>
          </a:p>
        </p:txBody>
      </p:sp>
      <p:grpSp>
        <p:nvGrpSpPr>
          <p:cNvPr id="2" name="Group 41"/>
          <p:cNvGrpSpPr/>
          <p:nvPr/>
        </p:nvGrpSpPr>
        <p:grpSpPr>
          <a:xfrm>
            <a:off x="4922729" y="1417638"/>
            <a:ext cx="3886451" cy="3404883"/>
            <a:chOff x="5635668" y="1417638"/>
            <a:chExt cx="3173512" cy="2894693"/>
          </a:xfrm>
        </p:grpSpPr>
        <p:sp>
          <p:nvSpPr>
            <p:cNvPr id="22" name="Rectangle 21"/>
            <p:cNvSpPr/>
            <p:nvPr/>
          </p:nvSpPr>
          <p:spPr bwMode="auto">
            <a:xfrm>
              <a:off x="5635668" y="1417638"/>
              <a:ext cx="3083858" cy="2877671"/>
            </a:xfrm>
            <a:prstGeom prst="rect">
              <a:avLst/>
            </a:prstGeom>
          </p:spPr>
          <p:style>
            <a:lnRef idx="0">
              <a:schemeClr val="accent1"/>
            </a:lnRef>
            <a:fillRef idx="3">
              <a:schemeClr val="accent1"/>
            </a:fillRef>
            <a:effectRef idx="3">
              <a:schemeClr val="accent1"/>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1200" dirty="0" err="1" smtClean="0">
                <a:gradFill>
                  <a:gsLst>
                    <a:gs pos="0">
                      <a:schemeClr val="bg2"/>
                    </a:gs>
                    <a:gs pos="100000">
                      <a:schemeClr val="bg2"/>
                    </a:gs>
                  </a:gsLst>
                  <a:lin ang="5400000" scaled="1"/>
                </a:gradFill>
                <a:latin typeface="Trebuchet MS" pitchFamily="34" charset="0"/>
              </a:endParaRPr>
            </a:p>
          </p:txBody>
        </p:sp>
        <p:sp>
          <p:nvSpPr>
            <p:cNvPr id="25" name="TextBox 24"/>
            <p:cNvSpPr txBox="1"/>
            <p:nvPr/>
          </p:nvSpPr>
          <p:spPr>
            <a:xfrm>
              <a:off x="6899679" y="4035332"/>
              <a:ext cx="1013011" cy="276999"/>
            </a:xfrm>
            <a:prstGeom prst="rect">
              <a:avLst/>
            </a:prstGeom>
          </p:spPr>
          <p:txBody>
            <a:bodyPr wrap="square" rtlCol="0">
              <a:spAutoFit/>
            </a:bodyPr>
            <a:lstStyle/>
            <a:p>
              <a:r>
                <a:rPr lang="en-US" sz="1200" dirty="0" smtClean="0">
                  <a:gradFill>
                    <a:gsLst>
                      <a:gs pos="0">
                        <a:schemeClr val="bg2"/>
                      </a:gs>
                      <a:gs pos="100000">
                        <a:schemeClr val="bg2"/>
                      </a:gs>
                    </a:gsLst>
                    <a:lin ang="5400000" scaled="1"/>
                  </a:gradFill>
                  <a:latin typeface="Trebuchet MS" pitchFamily="34" charset="0"/>
                </a:rPr>
                <a:t>Hours/year</a:t>
              </a:r>
            </a:p>
          </p:txBody>
        </p:sp>
        <p:cxnSp>
          <p:nvCxnSpPr>
            <p:cNvPr id="26" name="Straight Connector 25"/>
            <p:cNvCxnSpPr/>
            <p:nvPr/>
          </p:nvCxnSpPr>
          <p:spPr bwMode="auto">
            <a:xfrm>
              <a:off x="6164585" y="3972579"/>
              <a:ext cx="2432304" cy="8965"/>
            </a:xfrm>
            <a:prstGeom prst="line">
              <a:avLst/>
            </a:prstGeom>
            <a:ln>
              <a:solidFill>
                <a:schemeClr val="bg2"/>
              </a:solidFill>
            </a:ln>
          </p:spPr>
        </p:cxnSp>
        <p:cxnSp>
          <p:nvCxnSpPr>
            <p:cNvPr id="28" name="Straight Connector 27"/>
            <p:cNvCxnSpPr/>
            <p:nvPr/>
          </p:nvCxnSpPr>
          <p:spPr bwMode="auto">
            <a:xfrm rot="10800000" flipV="1">
              <a:off x="6192273" y="3955263"/>
              <a:ext cx="572948" cy="9144"/>
            </a:xfrm>
            <a:prstGeom prst="line">
              <a:avLst/>
            </a:prstGeom>
            <a:ln>
              <a:solidFill>
                <a:schemeClr val="bg2"/>
              </a:solidFill>
            </a:ln>
          </p:spPr>
        </p:cxnSp>
        <p:sp>
          <p:nvSpPr>
            <p:cNvPr id="29" name="TextBox 28"/>
            <p:cNvSpPr txBox="1"/>
            <p:nvPr/>
          </p:nvSpPr>
          <p:spPr>
            <a:xfrm>
              <a:off x="6227338" y="3721568"/>
              <a:ext cx="430306" cy="276999"/>
            </a:xfrm>
            <a:prstGeom prst="rect">
              <a:avLst/>
            </a:prstGeom>
          </p:spPr>
          <p:txBody>
            <a:bodyPr wrap="square" rtlCol="0">
              <a:spAutoFit/>
            </a:bodyPr>
            <a:lstStyle/>
            <a:p>
              <a:r>
                <a:rPr lang="en-US" sz="1200" dirty="0" smtClean="0">
                  <a:gradFill>
                    <a:gsLst>
                      <a:gs pos="0">
                        <a:schemeClr val="bg2"/>
                      </a:gs>
                      <a:gs pos="100000">
                        <a:schemeClr val="bg2"/>
                      </a:gs>
                    </a:gsLst>
                    <a:lin ang="5400000" scaled="1"/>
                  </a:gradFill>
                  <a:latin typeface="Trebuchet MS" pitchFamily="34" charset="0"/>
                </a:rPr>
                <a:t>Off</a:t>
              </a:r>
            </a:p>
          </p:txBody>
        </p:sp>
        <p:sp>
          <p:nvSpPr>
            <p:cNvPr id="30" name="TextBox 29"/>
            <p:cNvSpPr txBox="1"/>
            <p:nvPr/>
          </p:nvSpPr>
          <p:spPr>
            <a:xfrm>
              <a:off x="6567182" y="3165755"/>
              <a:ext cx="369332" cy="600635"/>
            </a:xfrm>
            <a:prstGeom prst="rect">
              <a:avLst/>
            </a:prstGeom>
          </p:spPr>
          <p:txBody>
            <a:bodyPr vert="vert270" wrap="square" rtlCol="0">
              <a:spAutoFit/>
            </a:bodyPr>
            <a:lstStyle/>
            <a:p>
              <a:r>
                <a:rPr lang="en-US" sz="1200" dirty="0" smtClean="0">
                  <a:gradFill>
                    <a:gsLst>
                      <a:gs pos="0">
                        <a:schemeClr val="bg2"/>
                      </a:gs>
                      <a:gs pos="100000">
                        <a:schemeClr val="bg2"/>
                      </a:gs>
                    </a:gsLst>
                    <a:lin ang="5400000" scaled="1"/>
                  </a:gradFill>
                  <a:latin typeface="Trebuchet MS" pitchFamily="34" charset="0"/>
                </a:rPr>
                <a:t>Sleep</a:t>
              </a:r>
            </a:p>
          </p:txBody>
        </p:sp>
        <p:sp>
          <p:nvSpPr>
            <p:cNvPr id="32" name="TextBox 31"/>
            <p:cNvSpPr txBox="1"/>
            <p:nvPr/>
          </p:nvSpPr>
          <p:spPr>
            <a:xfrm>
              <a:off x="5770137" y="1462459"/>
              <a:ext cx="537882" cy="276999"/>
            </a:xfrm>
            <a:prstGeom prst="rect">
              <a:avLst/>
            </a:prstGeom>
          </p:spPr>
          <p:txBody>
            <a:bodyPr wrap="square" rtlCol="0">
              <a:spAutoFit/>
            </a:bodyPr>
            <a:lstStyle/>
            <a:p>
              <a:r>
                <a:rPr lang="en-US" sz="1200" dirty="0" smtClean="0">
                  <a:gradFill>
                    <a:gsLst>
                      <a:gs pos="0">
                        <a:schemeClr val="bg2"/>
                      </a:gs>
                      <a:gs pos="100000">
                        <a:schemeClr val="bg2"/>
                      </a:gs>
                    </a:gsLst>
                    <a:lin ang="5400000" scaled="1"/>
                  </a:gradFill>
                  <a:latin typeface="Trebuchet MS" pitchFamily="34" charset="0"/>
                </a:rPr>
                <a:t>100 -</a:t>
              </a:r>
            </a:p>
          </p:txBody>
        </p:sp>
        <p:sp>
          <p:nvSpPr>
            <p:cNvPr id="33" name="TextBox 32"/>
            <p:cNvSpPr txBox="1"/>
            <p:nvPr/>
          </p:nvSpPr>
          <p:spPr>
            <a:xfrm>
              <a:off x="5922542" y="3820175"/>
              <a:ext cx="385484" cy="276999"/>
            </a:xfrm>
            <a:prstGeom prst="rect">
              <a:avLst/>
            </a:prstGeom>
          </p:spPr>
          <p:txBody>
            <a:bodyPr wrap="square" rtlCol="0">
              <a:spAutoFit/>
            </a:bodyPr>
            <a:lstStyle/>
            <a:p>
              <a:r>
                <a:rPr lang="en-US" sz="1200" dirty="0" smtClean="0">
                  <a:gradFill>
                    <a:gsLst>
                      <a:gs pos="0">
                        <a:schemeClr val="bg2"/>
                      </a:gs>
                      <a:gs pos="100000">
                        <a:schemeClr val="bg2"/>
                      </a:gs>
                    </a:gsLst>
                    <a:lin ang="5400000" scaled="1"/>
                  </a:gradFill>
                  <a:latin typeface="Trebuchet MS" pitchFamily="34" charset="0"/>
                </a:rPr>
                <a:t>0 -</a:t>
              </a:r>
            </a:p>
          </p:txBody>
        </p:sp>
        <p:sp>
          <p:nvSpPr>
            <p:cNvPr id="34" name="TextBox 33"/>
            <p:cNvSpPr txBox="1"/>
            <p:nvPr/>
          </p:nvSpPr>
          <p:spPr>
            <a:xfrm>
              <a:off x="5850817" y="2547219"/>
              <a:ext cx="484095" cy="276999"/>
            </a:xfrm>
            <a:prstGeom prst="rect">
              <a:avLst/>
            </a:prstGeom>
          </p:spPr>
          <p:txBody>
            <a:bodyPr wrap="square" rtlCol="0">
              <a:spAutoFit/>
            </a:bodyPr>
            <a:lstStyle/>
            <a:p>
              <a:r>
                <a:rPr lang="en-US" sz="1200" dirty="0" smtClean="0">
                  <a:gradFill>
                    <a:gsLst>
                      <a:gs pos="0">
                        <a:schemeClr val="bg2"/>
                      </a:gs>
                      <a:gs pos="100000">
                        <a:schemeClr val="bg2"/>
                      </a:gs>
                    </a:gsLst>
                    <a:lin ang="5400000" scaled="1"/>
                  </a:gradFill>
                  <a:latin typeface="Trebuchet MS" pitchFamily="34" charset="0"/>
                </a:rPr>
                <a:t>50 -</a:t>
              </a:r>
            </a:p>
          </p:txBody>
        </p:sp>
        <p:sp>
          <p:nvSpPr>
            <p:cNvPr id="35" name="TextBox 34"/>
            <p:cNvSpPr txBox="1"/>
            <p:nvPr/>
          </p:nvSpPr>
          <p:spPr>
            <a:xfrm>
              <a:off x="5653593" y="2089979"/>
              <a:ext cx="369332" cy="1228165"/>
            </a:xfrm>
            <a:prstGeom prst="rect">
              <a:avLst/>
            </a:prstGeom>
          </p:spPr>
          <p:txBody>
            <a:bodyPr vert="vert270" wrap="square" rtlCol="0">
              <a:spAutoFit/>
            </a:bodyPr>
            <a:lstStyle/>
            <a:p>
              <a:r>
                <a:rPr lang="en-US" sz="1200" dirty="0" smtClean="0">
                  <a:gradFill>
                    <a:gsLst>
                      <a:gs pos="0">
                        <a:schemeClr val="bg2"/>
                      </a:gs>
                      <a:gs pos="100000">
                        <a:schemeClr val="bg2"/>
                      </a:gs>
                    </a:gsLst>
                    <a:lin ang="5400000" scaled="1"/>
                  </a:gradFill>
                  <a:latin typeface="Trebuchet MS" pitchFamily="34" charset="0"/>
                </a:rPr>
                <a:t>Power (watts)</a:t>
              </a:r>
            </a:p>
          </p:txBody>
        </p:sp>
        <p:sp>
          <p:nvSpPr>
            <p:cNvPr id="36" name="TextBox 35"/>
            <p:cNvSpPr txBox="1"/>
            <p:nvPr/>
          </p:nvSpPr>
          <p:spPr>
            <a:xfrm>
              <a:off x="6074942" y="3972575"/>
              <a:ext cx="286866" cy="276999"/>
            </a:xfrm>
            <a:prstGeom prst="rect">
              <a:avLst/>
            </a:prstGeom>
          </p:spPr>
          <p:txBody>
            <a:bodyPr wrap="square" rtlCol="0">
              <a:spAutoFit/>
            </a:bodyPr>
            <a:lstStyle/>
            <a:p>
              <a:r>
                <a:rPr lang="en-US" sz="1200" dirty="0" smtClean="0">
                  <a:gradFill>
                    <a:gsLst>
                      <a:gs pos="0">
                        <a:schemeClr val="bg2"/>
                      </a:gs>
                      <a:gs pos="100000">
                        <a:schemeClr val="bg2"/>
                      </a:gs>
                    </a:gsLst>
                    <a:lin ang="5400000" scaled="1"/>
                  </a:gradFill>
                  <a:latin typeface="Trebuchet MS" pitchFamily="34" charset="0"/>
                </a:rPr>
                <a:t>0 </a:t>
              </a:r>
            </a:p>
          </p:txBody>
        </p:sp>
        <p:sp>
          <p:nvSpPr>
            <p:cNvPr id="37" name="TextBox 36"/>
            <p:cNvSpPr txBox="1"/>
            <p:nvPr/>
          </p:nvSpPr>
          <p:spPr>
            <a:xfrm>
              <a:off x="8235442" y="3981539"/>
              <a:ext cx="573738" cy="276999"/>
            </a:xfrm>
            <a:prstGeom prst="rect">
              <a:avLst/>
            </a:prstGeom>
          </p:spPr>
          <p:txBody>
            <a:bodyPr wrap="square" rtlCol="0">
              <a:spAutoFit/>
            </a:bodyPr>
            <a:lstStyle/>
            <a:p>
              <a:r>
                <a:rPr lang="en-US" sz="1200" dirty="0" smtClean="0">
                  <a:gradFill>
                    <a:gsLst>
                      <a:gs pos="0">
                        <a:schemeClr val="bg2"/>
                      </a:gs>
                      <a:gs pos="100000">
                        <a:schemeClr val="bg2"/>
                      </a:gs>
                    </a:gsLst>
                    <a:lin ang="5400000" scaled="1"/>
                  </a:gradFill>
                  <a:latin typeface="Trebuchet MS" pitchFamily="34" charset="0"/>
                </a:rPr>
                <a:t>8760</a:t>
              </a:r>
            </a:p>
          </p:txBody>
        </p:sp>
        <p:cxnSp>
          <p:nvCxnSpPr>
            <p:cNvPr id="31" name="Straight Connector 30"/>
            <p:cNvCxnSpPr/>
            <p:nvPr/>
          </p:nvCxnSpPr>
          <p:spPr bwMode="auto">
            <a:xfrm rot="5400000" flipH="1" flipV="1">
              <a:off x="4900561" y="2699591"/>
              <a:ext cx="2545976" cy="1588"/>
            </a:xfrm>
            <a:prstGeom prst="line">
              <a:avLst/>
            </a:prstGeom>
            <a:ln>
              <a:solidFill>
                <a:schemeClr val="bg2"/>
              </a:solidFill>
            </a:ln>
          </p:spPr>
        </p:cxnSp>
        <p:sp>
          <p:nvSpPr>
            <p:cNvPr id="23" name="Rectangle 22"/>
            <p:cNvSpPr/>
            <p:nvPr/>
          </p:nvSpPr>
          <p:spPr bwMode="auto">
            <a:xfrm>
              <a:off x="6818330" y="2251627"/>
              <a:ext cx="1541930" cy="1721224"/>
            </a:xfrm>
            <a:prstGeom prst="rect">
              <a:avLst/>
            </a:prstGeom>
            <a:effectLst/>
          </p:spPr>
          <p:style>
            <a:lnRef idx="0">
              <a:schemeClr val="accent3"/>
            </a:lnRef>
            <a:fillRef idx="3">
              <a:schemeClr val="accent3"/>
            </a:fillRef>
            <a:effectRef idx="3">
              <a:schemeClr val="accent3"/>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200" dirty="0" smtClean="0">
                  <a:gradFill>
                    <a:gsLst>
                      <a:gs pos="0">
                        <a:schemeClr val="bg2"/>
                      </a:gs>
                      <a:gs pos="100000">
                        <a:schemeClr val="bg2"/>
                      </a:gs>
                    </a:gsLst>
                    <a:lin ang="5400000" scaled="1"/>
                  </a:gradFill>
                  <a:latin typeface="Trebuchet MS" pitchFamily="34" charset="0"/>
                </a:rPr>
                <a:t>Idle</a:t>
              </a:r>
            </a:p>
          </p:txBody>
        </p:sp>
        <p:sp>
          <p:nvSpPr>
            <p:cNvPr id="24" name="Rectangle 23"/>
            <p:cNvSpPr/>
            <p:nvPr/>
          </p:nvSpPr>
          <p:spPr bwMode="auto">
            <a:xfrm>
              <a:off x="8378867" y="1633062"/>
              <a:ext cx="192478" cy="2339789"/>
            </a:xfrm>
            <a:prstGeom prst="rect">
              <a:avLst/>
            </a:prstGeom>
            <a:effectLst/>
          </p:spPr>
          <p:style>
            <a:lnRef idx="0">
              <a:schemeClr val="accent2"/>
            </a:lnRef>
            <a:fillRef idx="3">
              <a:schemeClr val="accent2"/>
            </a:fillRef>
            <a:effectRef idx="3">
              <a:schemeClr val="accent2"/>
            </a:effectRef>
            <a:fontRef idx="minor">
              <a:schemeClr val="lt1"/>
            </a:fontRef>
          </p:style>
          <p:txBody>
            <a:bodyPr vert="vert" wrap="none" lIns="91432" tIns="45717" rIns="91432" bIns="45717" numCol="1" rtlCol="0" anchor="ctr" anchorCtr="0" compatLnSpc="1">
              <a:prstTxWarp prst="textNoShape">
                <a:avLst/>
              </a:prstTxWarp>
            </a:bodyPr>
            <a:lstStyle/>
            <a:p>
              <a:pPr algn="ctr" defTabSz="914063"/>
              <a:r>
                <a:rPr lang="en-US" sz="1200" dirty="0" smtClean="0">
                  <a:gradFill>
                    <a:gsLst>
                      <a:gs pos="0">
                        <a:schemeClr val="bg2"/>
                      </a:gs>
                      <a:gs pos="100000">
                        <a:schemeClr val="bg2"/>
                      </a:gs>
                    </a:gsLst>
                    <a:lin ang="5400000" scaled="1"/>
                  </a:gradFill>
                  <a:latin typeface="Trebuchet MS" pitchFamily="34" charset="0"/>
                </a:rPr>
                <a:t>Active</a:t>
              </a:r>
            </a:p>
          </p:txBody>
        </p:sp>
        <p:sp>
          <p:nvSpPr>
            <p:cNvPr id="27" name="Rectangle 26"/>
            <p:cNvSpPr/>
            <p:nvPr/>
          </p:nvSpPr>
          <p:spPr bwMode="auto">
            <a:xfrm>
              <a:off x="6728005" y="3838380"/>
              <a:ext cx="71717" cy="134471"/>
            </a:xfrm>
            <a:prstGeom prst="rect">
              <a:avLst/>
            </a:prstGeom>
            <a:effectLst/>
          </p:spPr>
          <p:style>
            <a:lnRef idx="0">
              <a:schemeClr val="accent6"/>
            </a:lnRef>
            <a:fillRef idx="3">
              <a:schemeClr val="accent6"/>
            </a:fillRef>
            <a:effectRef idx="3">
              <a:schemeClr val="accent6"/>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endParaRPr lang="en-US" sz="1200" dirty="0" err="1" smtClean="0">
                <a:gradFill>
                  <a:gsLst>
                    <a:gs pos="0">
                      <a:schemeClr val="bg2"/>
                    </a:gs>
                    <a:gs pos="100000">
                      <a:schemeClr val="bg2"/>
                    </a:gs>
                  </a:gsLst>
                  <a:lin ang="5400000" scaled="1"/>
                </a:gradFill>
                <a:latin typeface="Trebuchet MS" pitchFamily="34" charset="0"/>
              </a:endParaRPr>
            </a:p>
          </p:txBody>
        </p:sp>
      </p:gr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1163395"/>
          </a:xfrm>
        </p:spPr>
        <p:txBody>
          <a:bodyPr/>
          <a:lstStyle/>
          <a:p>
            <a:r>
              <a:rPr lang="en-US" smtClean="0"/>
              <a:t>Power Efficiency Diagnostics</a:t>
            </a:r>
            <a:br>
              <a:rPr lang="en-US" smtClean="0"/>
            </a:br>
            <a:r>
              <a:rPr lang="en-US" sz="3600" smtClean="0">
                <a:gradFill>
                  <a:gsLst>
                    <a:gs pos="28000">
                      <a:schemeClr val="accent6">
                        <a:lumMod val="40000"/>
                        <a:lumOff val="60000"/>
                      </a:schemeClr>
                    </a:gs>
                    <a:gs pos="48000">
                      <a:schemeClr val="accent6">
                        <a:lumMod val="40000"/>
                        <a:lumOff val="60000"/>
                      </a:schemeClr>
                    </a:gs>
                  </a:gsLst>
                  <a:lin ang="5400000" scaled="1"/>
                </a:gradFill>
              </a:rPr>
              <a:t>Detected problems</a:t>
            </a:r>
            <a:endParaRPr sz="3600">
              <a:gradFill>
                <a:gsLst>
                  <a:gs pos="28000">
                    <a:schemeClr val="accent6">
                      <a:lumMod val="40000"/>
                      <a:lumOff val="60000"/>
                    </a:schemeClr>
                  </a:gs>
                  <a:gs pos="48000">
                    <a:schemeClr val="accent6">
                      <a:lumMod val="40000"/>
                      <a:lumOff val="60000"/>
                    </a:schemeClr>
                  </a:gs>
                </a:gsLst>
                <a:lin ang="5400000" scaled="1"/>
              </a:gradFill>
            </a:endParaRPr>
          </a:p>
        </p:txBody>
      </p:sp>
      <p:graphicFrame>
        <p:nvGraphicFramePr>
          <p:cNvPr id="6" name="Table 5"/>
          <p:cNvGraphicFramePr>
            <a:graphicFrameLocks noGrp="1"/>
          </p:cNvGraphicFramePr>
          <p:nvPr/>
        </p:nvGraphicFramePr>
        <p:xfrm>
          <a:off x="381000" y="1502189"/>
          <a:ext cx="8382000" cy="4526280"/>
        </p:xfrm>
        <a:graphic>
          <a:graphicData uri="http://schemas.openxmlformats.org/drawingml/2006/table">
            <a:tbl>
              <a:tblPr firstRow="1" bandRow="1">
                <a:tableStyleId>{18603FDC-E32A-4AB5-989C-0864C3EAD2B8}</a:tableStyleId>
              </a:tblPr>
              <a:tblGrid>
                <a:gridCol w="1420091"/>
                <a:gridCol w="3611418"/>
                <a:gridCol w="2006208"/>
                <a:gridCol w="1344283"/>
              </a:tblGrid>
              <a:tr h="495720">
                <a:tc>
                  <a:txBody>
                    <a:bodyPr/>
                    <a:lstStyle/>
                    <a:p>
                      <a:pPr algn="ctr">
                        <a:lnSpc>
                          <a:spcPct val="90000"/>
                        </a:lnSpc>
                      </a:pPr>
                      <a:r>
                        <a:rPr lang="en-US" sz="1800" kern="1200" dirty="0" smtClean="0">
                          <a:effectLst>
                            <a:outerShdw blurRad="38100" dist="38100" dir="2700000" algn="tl">
                              <a:srgbClr val="000000">
                                <a:alpha val="43137"/>
                              </a:srgbClr>
                            </a:outerShdw>
                          </a:effectLst>
                        </a:rPr>
                        <a:t>Problem Area</a:t>
                      </a:r>
                      <a:endParaRPr lang="en-US" sz="18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algn="ctr">
                        <a:lnSpc>
                          <a:spcPct val="90000"/>
                        </a:lnSpc>
                      </a:pPr>
                      <a:r>
                        <a:rPr lang="en-US" sz="1800" kern="1200" dirty="0" smtClean="0">
                          <a:effectLst>
                            <a:outerShdw blurRad="38100" dist="38100" dir="2700000" algn="tl">
                              <a:srgbClr val="000000">
                                <a:alpha val="43137"/>
                              </a:srgbClr>
                            </a:outerShdw>
                          </a:effectLst>
                        </a:rPr>
                        <a:t>Data Collected</a:t>
                      </a:r>
                      <a:endParaRPr lang="en-US" sz="18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algn="ctr">
                        <a:lnSpc>
                          <a:spcPct val="90000"/>
                        </a:lnSpc>
                      </a:pPr>
                      <a:r>
                        <a:rPr lang="en-US" sz="1800" kern="1200" dirty="0" smtClean="0">
                          <a:effectLst>
                            <a:outerShdw blurRad="38100" dist="38100" dir="2700000" algn="tl">
                              <a:srgbClr val="000000">
                                <a:alpha val="43137"/>
                              </a:srgbClr>
                            </a:outerShdw>
                          </a:effectLst>
                        </a:rPr>
                        <a:t>Warning Threshold</a:t>
                      </a:r>
                      <a:endParaRPr lang="en-US" sz="18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algn="ctr">
                        <a:lnSpc>
                          <a:spcPct val="90000"/>
                        </a:lnSpc>
                      </a:pPr>
                      <a:r>
                        <a:rPr lang="en-US" sz="1800" kern="1200" dirty="0" smtClean="0">
                          <a:effectLst>
                            <a:outerShdw blurRad="38100" dist="38100" dir="2700000" algn="tl">
                              <a:srgbClr val="000000">
                                <a:alpha val="43137"/>
                              </a:srgbClr>
                            </a:outerShdw>
                          </a:effectLst>
                        </a:rPr>
                        <a:t>Error </a:t>
                      </a:r>
                    </a:p>
                    <a:p>
                      <a:pPr algn="ctr">
                        <a:lnSpc>
                          <a:spcPct val="90000"/>
                        </a:lnSpc>
                      </a:pPr>
                      <a:r>
                        <a:rPr lang="en-US" sz="1800" kern="1200" dirty="0" smtClean="0">
                          <a:effectLst>
                            <a:outerShdw blurRad="38100" dist="38100" dir="2700000" algn="tl">
                              <a:srgbClr val="000000">
                                <a:alpha val="43137"/>
                              </a:srgbClr>
                            </a:outerShdw>
                          </a:effectLst>
                        </a:rPr>
                        <a:t>Threshold</a:t>
                      </a:r>
                      <a:endParaRPr lang="en-US" sz="18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r>
              <a:tr h="978531">
                <a:tc>
                  <a:txBody>
                    <a:bodyPr/>
                    <a:lstStyle/>
                    <a:p>
                      <a:pPr algn="ctr">
                        <a:lnSpc>
                          <a:spcPct val="90000"/>
                        </a:lnSpc>
                      </a:pPr>
                      <a:r>
                        <a:rPr lang="en-US" sz="1800" kern="1200" dirty="0" smtClean="0">
                          <a:effectLst>
                            <a:outerShdw blurRad="38100" dist="38100" dir="2700000" algn="tl">
                              <a:srgbClr val="000000">
                                <a:alpha val="43137"/>
                              </a:srgbClr>
                            </a:outerShdw>
                          </a:effectLst>
                        </a:rPr>
                        <a:t>USB Device </a:t>
                      </a:r>
                    </a:p>
                    <a:p>
                      <a:pPr algn="ctr">
                        <a:lnSpc>
                          <a:spcPct val="90000"/>
                        </a:lnSpc>
                      </a:pPr>
                      <a:r>
                        <a:rPr lang="en-US" sz="1800" kern="1200" dirty="0" smtClean="0">
                          <a:effectLst>
                            <a:outerShdw blurRad="38100" dist="38100" dir="2700000" algn="tl">
                              <a:srgbClr val="000000">
                                <a:alpha val="43137"/>
                              </a:srgbClr>
                            </a:outerShdw>
                          </a:effectLst>
                        </a:rPr>
                        <a:t>Selective Suspend</a:t>
                      </a:r>
                      <a:endParaRPr lang="en-US" sz="18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marL="176213" indent="-176213" algn="l" defTabSz="912777" rtl="0" eaLnBrk="1" fontAlgn="base"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Individual device suspend transitions</a:t>
                      </a:r>
                    </a:p>
                    <a:p>
                      <a:pPr marL="176213" indent="-176213" algn="l" defTabSz="912777" rtl="0" eaLnBrk="1" fontAlgn="base" hangingPunct="1">
                        <a:lnSpc>
                          <a:spcPct val="90000"/>
                        </a:lnSpc>
                        <a:spcBef>
                          <a:spcPts val="600"/>
                        </a:spcBef>
                        <a:spcAft>
                          <a:spcPct val="0"/>
                        </a:spcAft>
                        <a:buClr>
                          <a:schemeClr val="tx2"/>
                        </a:buClr>
                        <a:buSzPct val="95000"/>
                        <a:buFontTx/>
                        <a:buBlip>
                          <a:blip r:embed="rId3"/>
                        </a:buBlip>
                        <a:tabLst/>
                      </a:pPr>
                      <a:r>
                        <a:rPr lang="en-US" sz="1800" kern="1200" smtClean="0">
                          <a:effectLst/>
                        </a:rPr>
                        <a:t>% </a:t>
                      </a:r>
                      <a:r>
                        <a:rPr lang="en-US" sz="1800" kern="1200" dirty="0" smtClean="0">
                          <a:effectLst/>
                        </a:rPr>
                        <a:t>of time device was in suspend state</a:t>
                      </a:r>
                      <a:endParaRPr lang="en-US" sz="18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800" kern="1200" dirty="0" smtClean="0">
                          <a:effectLst/>
                        </a:rPr>
                        <a:t>&lt; 80% suspend time</a:t>
                      </a:r>
                      <a:endParaRPr lang="en-US" sz="18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800" kern="1200" dirty="0" smtClean="0">
                          <a:effectLst/>
                        </a:rPr>
                        <a:t>&lt; 50</a:t>
                      </a:r>
                      <a:r>
                        <a:rPr lang="en-US" sz="1800" kern="1200" smtClean="0">
                          <a:effectLst/>
                        </a:rPr>
                        <a:t>% </a:t>
                      </a:r>
                      <a:br>
                        <a:rPr lang="en-US" sz="1800" kern="1200" smtClean="0">
                          <a:effectLst/>
                        </a:rPr>
                      </a:br>
                      <a:r>
                        <a:rPr lang="en-US" sz="1800" kern="1200" smtClean="0">
                          <a:effectLst/>
                        </a:rPr>
                        <a:t>suspend </a:t>
                      </a:r>
                      <a:r>
                        <a:rPr lang="en-US" sz="1800" kern="1200" dirty="0" smtClean="0">
                          <a:effectLst/>
                        </a:rPr>
                        <a:t>time</a:t>
                      </a:r>
                      <a:endParaRPr lang="en-US" sz="18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1107625">
                <a:tc>
                  <a:txBody>
                    <a:bodyPr/>
                    <a:lstStyle/>
                    <a:p>
                      <a:pPr algn="ctr">
                        <a:lnSpc>
                          <a:spcPct val="90000"/>
                        </a:lnSpc>
                      </a:pPr>
                      <a:r>
                        <a:rPr lang="en-US" sz="1800" kern="1200" dirty="0" smtClean="0">
                          <a:effectLst>
                            <a:outerShdw blurRad="38100" dist="38100" dir="2700000" algn="tl">
                              <a:srgbClr val="000000">
                                <a:alpha val="43137"/>
                              </a:srgbClr>
                            </a:outerShdw>
                          </a:effectLst>
                        </a:rPr>
                        <a:t>Power Policy Settings</a:t>
                      </a:r>
                      <a:endParaRPr lang="en-US" sz="1800" b="1" kern="12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Idle timeouts (dim, display, sleep)</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PPM configuration</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Power plan personality</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802.11 Wireless Power Save</a:t>
                      </a:r>
                      <a:endParaRPr lang="en-US" sz="1800" kern="1200" dirty="0" smtClean="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800" kern="1200" dirty="0" smtClean="0">
                          <a:effectLst/>
                        </a:rPr>
                        <a:t>Idle timeouts &lt; </a:t>
                      </a:r>
                      <a:r>
                        <a:rPr lang="en-US" sz="1800" kern="1200" dirty="0" err="1" smtClean="0">
                          <a:effectLst/>
                        </a:rPr>
                        <a:t>EnergyStar</a:t>
                      </a:r>
                      <a:r>
                        <a:rPr lang="en-US" sz="1800" kern="1200" dirty="0" smtClean="0">
                          <a:effectLst/>
                        </a:rPr>
                        <a:t> 4.0 Recommendations</a:t>
                      </a:r>
                      <a:endParaRPr lang="en-US" sz="18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800" kern="1200" dirty="0" smtClean="0">
                          <a:effectLst/>
                        </a:rPr>
                        <a:t>Idle timeouts disabled</a:t>
                      </a:r>
                      <a:endParaRPr lang="en-US" sz="18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1252210">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1800" kern="1200" dirty="0" smtClean="0">
                          <a:effectLst>
                            <a:outerShdw blurRad="38100" dist="38100" dir="2700000" algn="tl">
                              <a:srgbClr val="000000">
                                <a:alpha val="43137"/>
                              </a:srgbClr>
                            </a:outerShdw>
                          </a:effectLst>
                        </a:rPr>
                        <a:t>Processor Utilization</a:t>
                      </a:r>
                      <a:endParaRPr lang="en-US" sz="18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Overall utilization</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Per-process </a:t>
                      </a:r>
                      <a:r>
                        <a:rPr lang="en-US" sz="1800" kern="1200" smtClean="0">
                          <a:effectLst/>
                        </a:rPr>
                        <a:t>utilization </a:t>
                      </a:r>
                      <a:br>
                        <a:rPr lang="en-US" sz="1800" kern="1200" smtClean="0">
                          <a:effectLst/>
                        </a:rPr>
                      </a:br>
                      <a:r>
                        <a:rPr lang="en-US" sz="1800" kern="1200" smtClean="0">
                          <a:effectLst/>
                        </a:rPr>
                        <a:t>(</a:t>
                      </a:r>
                      <a:r>
                        <a:rPr lang="en-US" sz="1800" kern="1200" dirty="0" smtClean="0">
                          <a:effectLst/>
                        </a:rPr>
                        <a:t>any process over .1%)</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800" kern="1200" dirty="0" smtClean="0">
                          <a:effectLst/>
                        </a:rPr>
                        <a:t>Top 3 module utilization in each process</a:t>
                      </a:r>
                      <a:endParaRPr lang="en-US" sz="1800" kern="1200" dirty="0" smtClean="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l">
                        <a:lnSpc>
                          <a:spcPct val="90000"/>
                        </a:lnSpc>
                      </a:pPr>
                      <a:r>
                        <a:rPr lang="en-US" sz="1800" kern="1200" dirty="0" smtClean="0">
                          <a:effectLst/>
                        </a:rPr>
                        <a:t>Total utilization &gt;2%</a:t>
                      </a:r>
                      <a:endParaRPr lang="en-US" sz="18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l">
                        <a:lnSpc>
                          <a:spcPct val="90000"/>
                        </a:lnSpc>
                      </a:pPr>
                      <a:r>
                        <a:rPr lang="en-US" sz="1800" kern="1200" dirty="0" smtClean="0">
                          <a:effectLst/>
                        </a:rPr>
                        <a:t>Total utilization </a:t>
                      </a:r>
                      <a:br>
                        <a:rPr lang="en-US" sz="1800" kern="1200" dirty="0" smtClean="0">
                          <a:effectLst/>
                        </a:rPr>
                      </a:br>
                      <a:r>
                        <a:rPr lang="en-US" sz="1800" kern="1200" dirty="0" smtClean="0">
                          <a:effectLst/>
                        </a:rPr>
                        <a:t>&gt; 4%</a:t>
                      </a:r>
                      <a:endParaRPr lang="en-US" sz="18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1163395"/>
          </a:xfrm>
        </p:spPr>
        <p:txBody>
          <a:bodyPr/>
          <a:lstStyle/>
          <a:p>
            <a:r>
              <a:rPr lang="en-US" smtClean="0"/>
              <a:t>Power Efficiency Diagnostics</a:t>
            </a:r>
            <a:br>
              <a:rPr lang="en-US" smtClean="0"/>
            </a:br>
            <a:r>
              <a:rPr lang="en-US" sz="3600" smtClean="0">
                <a:gradFill>
                  <a:gsLst>
                    <a:gs pos="28000">
                      <a:schemeClr val="accent6">
                        <a:lumMod val="40000"/>
                        <a:lumOff val="60000"/>
                      </a:schemeClr>
                    </a:gs>
                    <a:gs pos="48000">
                      <a:schemeClr val="accent6">
                        <a:lumMod val="40000"/>
                        <a:lumOff val="60000"/>
                      </a:schemeClr>
                    </a:gs>
                  </a:gsLst>
                  <a:lin ang="5400000" scaled="1"/>
                </a:gradFill>
              </a:rPr>
              <a:t>Detected problems</a:t>
            </a:r>
            <a:endParaRPr sz="3600">
              <a:gradFill>
                <a:gsLst>
                  <a:gs pos="28000">
                    <a:schemeClr val="accent6">
                      <a:lumMod val="40000"/>
                      <a:lumOff val="60000"/>
                    </a:schemeClr>
                  </a:gs>
                  <a:gs pos="48000">
                    <a:schemeClr val="accent6">
                      <a:lumMod val="40000"/>
                      <a:lumOff val="60000"/>
                    </a:schemeClr>
                  </a:gs>
                </a:gsLst>
                <a:lin ang="5400000" scaled="1"/>
              </a:gradFill>
            </a:endParaRPr>
          </a:p>
        </p:txBody>
      </p:sp>
      <p:graphicFrame>
        <p:nvGraphicFramePr>
          <p:cNvPr id="6" name="Table 5"/>
          <p:cNvGraphicFramePr>
            <a:graphicFrameLocks noGrp="1"/>
          </p:cNvGraphicFramePr>
          <p:nvPr/>
        </p:nvGraphicFramePr>
        <p:xfrm>
          <a:off x="162838" y="1589385"/>
          <a:ext cx="8750475" cy="4485735"/>
        </p:xfrm>
        <a:graphic>
          <a:graphicData uri="http://schemas.openxmlformats.org/drawingml/2006/table">
            <a:tbl>
              <a:tblPr firstRow="1" bandRow="1">
                <a:tableStyleId>{18603FDC-E32A-4AB5-989C-0864C3EAD2B8}</a:tableStyleId>
              </a:tblPr>
              <a:tblGrid>
                <a:gridCol w="1366810"/>
                <a:gridCol w="3837673"/>
                <a:gridCol w="1772996"/>
                <a:gridCol w="1772996"/>
              </a:tblGrid>
              <a:tr h="573585">
                <a:tc>
                  <a:txBody>
                    <a:bodyPr/>
                    <a:lstStyle/>
                    <a:p>
                      <a:pPr algn="ctr">
                        <a:lnSpc>
                          <a:spcPct val="90000"/>
                        </a:lnSpc>
                      </a:pPr>
                      <a:r>
                        <a:rPr lang="en-US" sz="1600" kern="1200" dirty="0" smtClean="0">
                          <a:effectLst>
                            <a:outerShdw blurRad="38100" dist="38100" dir="2700000" algn="tl">
                              <a:srgbClr val="000000">
                                <a:alpha val="43137"/>
                              </a:srgbClr>
                            </a:outerShdw>
                          </a:effectLst>
                        </a:rPr>
                        <a:t>Problem Area</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algn="ctr">
                        <a:lnSpc>
                          <a:spcPct val="90000"/>
                        </a:lnSpc>
                      </a:pPr>
                      <a:r>
                        <a:rPr lang="en-US" sz="1600" kern="1200" dirty="0" smtClean="0">
                          <a:effectLst>
                            <a:outerShdw blurRad="38100" dist="38100" dir="2700000" algn="tl">
                              <a:srgbClr val="000000">
                                <a:alpha val="43137"/>
                              </a:srgbClr>
                            </a:outerShdw>
                          </a:effectLst>
                        </a:rPr>
                        <a:t>Data Collected</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algn="ctr">
                        <a:lnSpc>
                          <a:spcPct val="90000"/>
                        </a:lnSpc>
                      </a:pPr>
                      <a:r>
                        <a:rPr lang="en-US" sz="1600" kern="1200" dirty="0" smtClean="0">
                          <a:effectLst>
                            <a:outerShdw blurRad="38100" dist="38100" dir="2700000" algn="tl">
                              <a:srgbClr val="000000">
                                <a:alpha val="43137"/>
                              </a:srgbClr>
                            </a:outerShdw>
                          </a:effectLst>
                        </a:rPr>
                        <a:t>Warning Threshold</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algn="ctr">
                        <a:lnSpc>
                          <a:spcPct val="90000"/>
                        </a:lnSpc>
                      </a:pPr>
                      <a:r>
                        <a:rPr lang="en-US" sz="1600" kern="1200" dirty="0" smtClean="0">
                          <a:effectLst>
                            <a:outerShdw blurRad="38100" dist="38100" dir="2700000" algn="tl">
                              <a:srgbClr val="000000">
                                <a:alpha val="43137"/>
                              </a:srgbClr>
                            </a:outerShdw>
                          </a:effectLst>
                        </a:rPr>
                        <a:t>Error </a:t>
                      </a:r>
                    </a:p>
                    <a:p>
                      <a:pPr algn="ctr">
                        <a:lnSpc>
                          <a:spcPct val="90000"/>
                        </a:lnSpc>
                      </a:pPr>
                      <a:r>
                        <a:rPr lang="en-US" sz="1600" kern="1200" dirty="0" smtClean="0">
                          <a:effectLst>
                            <a:outerShdw blurRad="38100" dist="38100" dir="2700000" algn="tl">
                              <a:srgbClr val="000000">
                                <a:alpha val="43137"/>
                              </a:srgbClr>
                            </a:outerShdw>
                          </a:effectLst>
                        </a:rPr>
                        <a:t>Threshold</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r>
              <a:tr h="1128788">
                <a:tc>
                  <a:txBody>
                    <a:bodyPr/>
                    <a:lstStyle/>
                    <a:p>
                      <a:pPr algn="ctr">
                        <a:lnSpc>
                          <a:spcPct val="90000"/>
                        </a:lnSpc>
                      </a:pPr>
                      <a:r>
                        <a:rPr lang="en-US" sz="1600" kern="1200" dirty="0" smtClean="0">
                          <a:effectLst>
                            <a:outerShdw blurRad="38100" dist="38100" dir="2700000" algn="tl">
                              <a:srgbClr val="000000">
                                <a:alpha val="43137"/>
                              </a:srgbClr>
                            </a:outerShdw>
                          </a:effectLst>
                        </a:rPr>
                        <a:t>Timer Resolution Requests</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Current system timer interrupt period (e.g., 15.6ms)</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Applications with outstanding timer requests, request amount</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lnSpc>
                          <a:spcPct val="90000"/>
                        </a:lnSpc>
                      </a:pPr>
                      <a:r>
                        <a:rPr lang="en-US" sz="1600" kern="1200" dirty="0" smtClean="0">
                          <a:effectLst/>
                        </a:rPr>
                        <a:t>None</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600" kern="1200" dirty="0" smtClean="0">
                          <a:effectLst/>
                        </a:rPr>
                        <a:t>Timer interrupt </a:t>
                      </a:r>
                      <a:r>
                        <a:rPr lang="en-US" sz="1600" kern="1200" smtClean="0">
                          <a:effectLst/>
                        </a:rPr>
                        <a:t>period &lt; 15.6ms</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573585">
                <a:tc>
                  <a:txBody>
                    <a:bodyPr/>
                    <a:lstStyle/>
                    <a:p>
                      <a:pPr algn="ctr">
                        <a:lnSpc>
                          <a:spcPct val="90000"/>
                        </a:lnSpc>
                      </a:pPr>
                      <a:r>
                        <a:rPr lang="en-US" sz="1600" kern="1200" dirty="0" smtClean="0">
                          <a:effectLst>
                            <a:outerShdw blurRad="38100" dist="38100" dir="2700000" algn="tl">
                              <a:srgbClr val="000000">
                                <a:alpha val="43137"/>
                              </a:srgbClr>
                            </a:outerShdw>
                          </a:effectLst>
                        </a:rPr>
                        <a:t>Power Requests</a:t>
                      </a:r>
                      <a:endParaRPr lang="en-US" sz="1600" b="1" kern="12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Applications with outstanding power requests (Display, Sleep, Away Mode)</a:t>
                      </a:r>
                      <a:endParaRPr lang="en-US" sz="1600" kern="1200" dirty="0" smtClean="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lnSpc>
                          <a:spcPct val="90000"/>
                        </a:lnSpc>
                      </a:pPr>
                      <a:r>
                        <a:rPr lang="en-US" sz="1600" kern="1200" dirty="0" smtClean="0">
                          <a:effectLst/>
                        </a:rPr>
                        <a:t>None</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600" kern="1200" dirty="0" smtClean="0">
                          <a:effectLst/>
                        </a:rPr>
                        <a:t>Each outstanding power request</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1312629">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1600" kern="1200" dirty="0" smtClean="0">
                          <a:effectLst>
                            <a:outerShdw blurRad="38100" dist="38100" dir="2700000" algn="tl">
                              <a:srgbClr val="000000">
                                <a:alpha val="43137"/>
                              </a:srgbClr>
                            </a:outerShdw>
                          </a:effectLst>
                        </a:rPr>
                        <a:t>Platform Capabilities</a:t>
                      </a:r>
                      <a:endParaRPr lang="en-US" sz="1600" b="1" kern="1200" dirty="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Sleep state availability</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Display dimming capability</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Firmware validation problems</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PCI Express ASPM status</a:t>
                      </a:r>
                      <a:endParaRPr lang="en-US" sz="1600" kern="1200" dirty="0" smtClean="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ctr">
                        <a:lnSpc>
                          <a:spcPct val="90000"/>
                        </a:lnSpc>
                      </a:pPr>
                      <a:r>
                        <a:rPr lang="en-US" sz="1600" kern="1200" dirty="0" smtClean="0">
                          <a:effectLst/>
                        </a:rPr>
                        <a:t>None</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gn="l">
                        <a:lnSpc>
                          <a:spcPct val="90000"/>
                        </a:lnSpc>
                      </a:pPr>
                      <a:r>
                        <a:rPr lang="en-US" sz="1600" kern="1200" dirty="0" smtClean="0">
                          <a:effectLst/>
                        </a:rPr>
                        <a:t>If any capability is disabled or missing</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r h="897148">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1600" kern="1200" dirty="0" smtClean="0">
                          <a:effectLst>
                            <a:outerShdw blurRad="38100" dist="38100" dir="2700000" algn="tl">
                              <a:srgbClr val="000000">
                                <a:alpha val="43137"/>
                              </a:srgbClr>
                            </a:outerShdw>
                          </a:effectLst>
                        </a:rPr>
                        <a:t>Battery Capacity</a:t>
                      </a:r>
                      <a:endParaRPr lang="en-US" sz="1600" b="1" kern="1200" dirty="0" smtClean="0">
                        <a:gradFill>
                          <a:gsLst>
                            <a:gs pos="28000">
                              <a:schemeClr val="tx1"/>
                            </a:gs>
                            <a:gs pos="48000">
                              <a:schemeClr val="tx1"/>
                            </a:gs>
                          </a:gsLst>
                          <a:lin ang="5400000" scaled="1"/>
                        </a:gradFill>
                        <a:effectLst>
                          <a:outerShdw blurRad="38100" dist="38100" dir="2700000" algn="tl">
                            <a:srgbClr val="000000">
                              <a:alpha val="43137"/>
                            </a:srgbClr>
                          </a:outerShdw>
                        </a:effectLst>
                        <a:latin typeface="Trebuchet MS" pitchFamily="34" charset="0"/>
                        <a:ea typeface="+mn-ea"/>
                        <a:cs typeface="+mn-cs"/>
                      </a:endParaRPr>
                    </a:p>
                  </a:txBody>
                  <a:tcPr anchor="ctr"/>
                </a:tc>
                <a:tc>
                  <a:txBody>
                    <a:bodyPr/>
                    <a:lstStyle/>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Battery static data (make, model</a:t>
                      </a:r>
                      <a:r>
                        <a:rPr lang="en-US" sz="1600" kern="1200" smtClean="0">
                          <a:effectLst/>
                        </a:rPr>
                        <a:t>, </a:t>
                      </a:r>
                      <a:br>
                        <a:rPr lang="en-US" sz="1600" kern="1200" smtClean="0">
                          <a:effectLst/>
                        </a:rPr>
                      </a:br>
                      <a:r>
                        <a:rPr lang="en-US" sz="1600" kern="1200" smtClean="0">
                          <a:effectLst/>
                        </a:rPr>
                        <a:t>serial </a:t>
                      </a:r>
                      <a:r>
                        <a:rPr lang="en-US" sz="1600" kern="1200" dirty="0" smtClean="0">
                          <a:effectLst/>
                        </a:rPr>
                        <a:t>number, manufacture date)</a:t>
                      </a:r>
                    </a:p>
                    <a:p>
                      <a:pPr marL="176213" indent="-176213" algn="l" defTabSz="912777" rtl="0" eaLnBrk="1" fontAlgn="base" latinLnBrk="0" hangingPunct="1">
                        <a:lnSpc>
                          <a:spcPct val="90000"/>
                        </a:lnSpc>
                        <a:spcBef>
                          <a:spcPts val="600"/>
                        </a:spcBef>
                        <a:spcAft>
                          <a:spcPct val="0"/>
                        </a:spcAft>
                        <a:buClr>
                          <a:schemeClr val="tx2"/>
                        </a:buClr>
                        <a:buSzPct val="95000"/>
                        <a:buFontTx/>
                        <a:buBlip>
                          <a:blip r:embed="rId3"/>
                        </a:buBlip>
                        <a:tabLst/>
                      </a:pPr>
                      <a:r>
                        <a:rPr lang="en-US" sz="1600" kern="1200" dirty="0" smtClean="0">
                          <a:effectLst/>
                        </a:rPr>
                        <a:t>Last full </a:t>
                      </a:r>
                      <a:r>
                        <a:rPr lang="en-US" sz="1600" kern="1200" smtClean="0">
                          <a:effectLst/>
                        </a:rPr>
                        <a:t>charge capacity/design </a:t>
                      </a:r>
                      <a:r>
                        <a:rPr lang="en-US" sz="1600" kern="1200" dirty="0" smtClean="0">
                          <a:effectLst/>
                        </a:rPr>
                        <a:t>capacity</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600" kern="1200" dirty="0" smtClean="0">
                          <a:effectLst/>
                        </a:rPr>
                        <a:t>(Last Full </a:t>
                      </a:r>
                      <a:r>
                        <a:rPr lang="en-US" sz="1600" kern="1200" smtClean="0">
                          <a:effectLst/>
                        </a:rPr>
                        <a:t>Charge Capacity/Designed </a:t>
                      </a:r>
                      <a:r>
                        <a:rPr lang="en-US" sz="1600" kern="1200" dirty="0" smtClean="0">
                          <a:effectLst/>
                        </a:rPr>
                        <a:t>Capacity</a:t>
                      </a:r>
                      <a:r>
                        <a:rPr lang="en-US" sz="1600" kern="1200" smtClean="0">
                          <a:effectLst/>
                        </a:rPr>
                        <a:t>) &lt; 50</a:t>
                      </a:r>
                      <a:r>
                        <a:rPr lang="en-US" sz="1600" kern="1200" dirty="0" smtClean="0">
                          <a:effectLst/>
                        </a:rPr>
                        <a:t>%</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c>
                  <a:txBody>
                    <a:bodyPr/>
                    <a:lstStyle/>
                    <a:p>
                      <a:pPr>
                        <a:lnSpc>
                          <a:spcPct val="90000"/>
                        </a:lnSpc>
                      </a:pPr>
                      <a:r>
                        <a:rPr lang="en-US" sz="1600" kern="1200" dirty="0" smtClean="0">
                          <a:effectLst/>
                        </a:rPr>
                        <a:t>(Last Full Charge Capacity/Designed Capacity) &lt; 40%</a:t>
                      </a:r>
                      <a:endParaRPr lang="en-US" sz="1600" kern="1200" dirty="0">
                        <a:gradFill>
                          <a:gsLst>
                            <a:gs pos="28000">
                              <a:schemeClr val="bg2"/>
                            </a:gs>
                            <a:gs pos="48000">
                              <a:schemeClr val="bg2"/>
                            </a:gs>
                          </a:gsLst>
                          <a:lin ang="5400000" scaled="1"/>
                        </a:gradFill>
                        <a:effectLst/>
                        <a:latin typeface="Trebuchet MS" pitchFamily="34" charset="0"/>
                        <a:ea typeface="+mn-ea"/>
                        <a:cs typeface="+mn-cs"/>
                      </a:endParaRPr>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Windows 7 Group Policies</a:t>
            </a:r>
            <a:endParaRPr lang="en-GB" dirty="0"/>
          </a:p>
        </p:txBody>
      </p:sp>
      <p:pic>
        <p:nvPicPr>
          <p:cNvPr id="1026" name="Picture 2"/>
          <p:cNvPicPr>
            <a:picLocks noChangeAspect="1" noChangeArrowheads="1"/>
          </p:cNvPicPr>
          <p:nvPr/>
        </p:nvPicPr>
        <p:blipFill>
          <a:blip r:embed="rId3"/>
          <a:srcRect/>
          <a:stretch>
            <a:fillRect/>
          </a:stretch>
        </p:blipFill>
        <p:spPr bwMode="auto">
          <a:xfrm>
            <a:off x="962481" y="1017436"/>
            <a:ext cx="7129332" cy="487188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5092" y="4992403"/>
            <a:ext cx="7651245" cy="752822"/>
          </a:xfrm>
        </p:spPr>
        <p:txBody>
          <a:bodyPr/>
          <a:lstStyle/>
          <a:p>
            <a:r>
              <a:rPr lang="en-US" dirty="0" smtClean="0"/>
              <a:t>Group Policy Power Settings</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609398"/>
          </a:xfrm>
        </p:spPr>
        <p:txBody>
          <a:bodyPr/>
          <a:lstStyle/>
          <a:p>
            <a:r>
              <a:rPr lang="en-GB" sz="4400" dirty="0" smtClean="0"/>
              <a:t>Windows 7 Vs Windows Vista</a:t>
            </a:r>
            <a:endParaRPr lang="en-GB" sz="4400" dirty="0"/>
          </a:p>
        </p:txBody>
      </p:sp>
      <p:pic>
        <p:nvPicPr>
          <p:cNvPr id="52228" name="Picture 4" descr="windows 7 intel battery usage improvement"/>
          <p:cNvPicPr>
            <a:picLocks noChangeAspect="1" noChangeArrowheads="1"/>
          </p:cNvPicPr>
          <p:nvPr/>
        </p:nvPicPr>
        <p:blipFill>
          <a:blip r:embed="rId3"/>
          <a:srcRect/>
          <a:stretch>
            <a:fillRect/>
          </a:stretch>
        </p:blipFill>
        <p:spPr bwMode="auto">
          <a:xfrm>
            <a:off x="182424" y="1966586"/>
            <a:ext cx="8577968" cy="2254685"/>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469726" y="4617918"/>
            <a:ext cx="8361123" cy="1200329"/>
          </a:xfrm>
          <a:prstGeom prst="rect">
            <a:avLst/>
          </a:prstGeom>
        </p:spPr>
        <p:txBody>
          <a:bodyPr wrap="square">
            <a:spAutoFit/>
          </a:bodyPr>
          <a:lstStyle/>
          <a:p>
            <a:r>
              <a:rPr lang="en-GB" dirty="0" smtClean="0"/>
              <a:t>“In a demonstration of two identically configured </a:t>
            </a:r>
            <a:r>
              <a:rPr lang="en-GB" dirty="0" err="1" smtClean="0"/>
              <a:t>ThinkPads</a:t>
            </a:r>
            <a:r>
              <a:rPr lang="en-GB" dirty="0" smtClean="0"/>
              <a:t> T400s, Intel and Microsoft claimed that a Windows XP SP2 machine consumed on average 20.2 watts, while the Windows 7 machine consumed 15.4 watts. That translated to about 1.4 hours of additional battery life”. PC Magazine September 2009</a:t>
            </a:r>
            <a:endParaRPr lang="en-GB" dirty="0"/>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29595"/>
          </a:xfrm>
        </p:spPr>
        <p:txBody>
          <a:bodyPr/>
          <a:lstStyle/>
          <a:p>
            <a:r>
              <a:rPr lang="en-US" dirty="0" smtClean="0"/>
              <a:t>Review:</a:t>
            </a:r>
            <a:br>
              <a:rPr lang="en-US" dirty="0" smtClean="0"/>
            </a:br>
            <a:endParaRPr lang="en-US" dirty="0">
              <a:solidFill>
                <a:schemeClr val="tx2"/>
              </a:solidFill>
            </a:endParaRPr>
          </a:p>
        </p:txBody>
      </p:sp>
      <p:sp>
        <p:nvSpPr>
          <p:cNvPr id="3" name="Text Placeholder 2"/>
          <p:cNvSpPr>
            <a:spLocks noGrp="1"/>
          </p:cNvSpPr>
          <p:nvPr>
            <p:ph idx="1"/>
          </p:nvPr>
        </p:nvSpPr>
        <p:spPr>
          <a:xfrm>
            <a:off x="355948" y="999515"/>
            <a:ext cx="8382000" cy="4561205"/>
          </a:xfrm>
        </p:spPr>
        <p:txBody>
          <a:bodyPr/>
          <a:lstStyle/>
          <a:p>
            <a:pPr lvl="0"/>
            <a:r>
              <a:rPr lang="en-GB" sz="2400" dirty="0" smtClean="0"/>
              <a:t>The Need for Green!</a:t>
            </a:r>
          </a:p>
          <a:p>
            <a:pPr lvl="0"/>
            <a:r>
              <a:rPr lang="en-GB" sz="2400" dirty="0" smtClean="0"/>
              <a:t>Processor Developments inc Core Parking Technology</a:t>
            </a:r>
          </a:p>
          <a:p>
            <a:pPr lvl="0"/>
            <a:r>
              <a:rPr lang="en-GB" sz="2400" dirty="0" smtClean="0"/>
              <a:t>Windows Power Management Architecture </a:t>
            </a:r>
          </a:p>
          <a:p>
            <a:pPr lvl="0"/>
            <a:r>
              <a:rPr lang="en-GB" sz="2400" dirty="0" smtClean="0"/>
              <a:t>Using Trigger Start Services, Idle Resource Utilisation, Timer Coalescing</a:t>
            </a:r>
          </a:p>
          <a:p>
            <a:pPr lvl="0"/>
            <a:r>
              <a:rPr lang="en-GB" sz="2400" dirty="0" smtClean="0"/>
              <a:t>Enhanced Power Managements Features: Adaptive display Brightness, Low Power Audio, Bluetooth &amp; Network power Enhancements.</a:t>
            </a:r>
          </a:p>
          <a:p>
            <a:pPr lvl="0"/>
            <a:r>
              <a:rPr lang="en-GB" sz="2400" dirty="0" smtClean="0"/>
              <a:t>Enhancing Notebook &amp; Net book Battery Life</a:t>
            </a:r>
          </a:p>
          <a:p>
            <a:pPr lvl="0"/>
            <a:r>
              <a:rPr lang="en-GB" sz="2400" dirty="0" smtClean="0"/>
              <a:t>Playback Pipeline scaling</a:t>
            </a:r>
          </a:p>
          <a:p>
            <a:pPr lvl="0"/>
            <a:r>
              <a:rPr lang="en-GB" sz="2400" dirty="0" smtClean="0"/>
              <a:t>Using Group Policies to configure Power &amp; Performance settings.</a:t>
            </a:r>
          </a:p>
          <a:p>
            <a:pPr lvl="0"/>
            <a:r>
              <a:rPr lang="en-GB" sz="2400" dirty="0" smtClean="0"/>
              <a:t>Power Efficiency Diagnostics: Using PowerCFG.exe Drilldown.</a:t>
            </a:r>
          </a:p>
          <a:p>
            <a:pPr lvl="0"/>
            <a:r>
              <a:rPr lang="en-GB" sz="2400" dirty="0" smtClean="0"/>
              <a:t>Conclusions &amp; Q&amp;A</a:t>
            </a:r>
          </a:p>
          <a:p>
            <a:endParaRPr lang="en-US" sz="2400" dirty="0" smtClean="0"/>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1300" y="2211388"/>
            <a:ext cx="4597400" cy="664797"/>
          </a:xfrm>
        </p:spPr>
        <p:txBody>
          <a:bodyPr/>
          <a:lstStyle/>
          <a:p>
            <a:pPr algn="ctr"/>
            <a:r>
              <a:rPr lang="en-GB" dirty="0" smtClean="0"/>
              <a:t>Thanks for Attending!</a:t>
            </a:r>
            <a:endParaRPr lang="en-GB" dirty="0"/>
          </a:p>
        </p:txBody>
      </p:sp>
      <p:sp>
        <p:nvSpPr>
          <p:cNvPr id="4" name="Rectangle 3"/>
          <p:cNvSpPr/>
          <p:nvPr/>
        </p:nvSpPr>
        <p:spPr>
          <a:xfrm>
            <a:off x="4241800" y="4352836"/>
            <a:ext cx="4572000" cy="1631216"/>
          </a:xfrm>
          <a:prstGeom prst="rect">
            <a:avLst/>
          </a:prstGeom>
        </p:spPr>
        <p:txBody>
          <a:bodyPr>
            <a:spAutoFit/>
          </a:bodyPr>
          <a:lstStyle/>
          <a:p>
            <a:r>
              <a:rPr lang="en-US" sz="2000" dirty="0" smtClean="0"/>
              <a:t>Andy Malone MVP, MCT</a:t>
            </a:r>
          </a:p>
          <a:p>
            <a:r>
              <a:rPr lang="en-US" sz="2000" dirty="0" smtClean="0"/>
              <a:t>CEO / Consultant</a:t>
            </a:r>
          </a:p>
          <a:p>
            <a:r>
              <a:rPr lang="en-US" sz="2000" dirty="0" smtClean="0"/>
              <a:t>Quality Training (Scotland) Ltd &amp; Dive Deeper Technology Events EMEA</a:t>
            </a:r>
          </a:p>
          <a:p>
            <a:r>
              <a:rPr lang="en-US" sz="2000" dirty="0" smtClean="0"/>
              <a:t>Andrew.malone@quality-training.co.uk</a:t>
            </a:r>
            <a:endParaRPr lang="en-US" sz="2000" dirty="0"/>
          </a:p>
        </p:txBody>
      </p:sp>
      <p:pic>
        <p:nvPicPr>
          <p:cNvPr id="5" name="Picture 4" descr="adexplorer.jpg"/>
          <p:cNvPicPr>
            <a:picLocks noChangeAspect="1"/>
          </p:cNvPicPr>
          <p:nvPr/>
        </p:nvPicPr>
        <p:blipFill>
          <a:blip r:embed="rId3"/>
          <a:srcRect l="3056" t="18519"/>
          <a:stretch>
            <a:fillRect/>
          </a:stretch>
        </p:blipFill>
        <p:spPr>
          <a:xfrm>
            <a:off x="876300" y="1206500"/>
            <a:ext cx="2753158" cy="34710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0" name="Picture 16" descr="http://www.blog.thesietch.org/wp-content/uploads/2007/07/medium_green_computer.jpg"/>
          <p:cNvPicPr>
            <a:picLocks noChangeAspect="1" noChangeArrowheads="1"/>
          </p:cNvPicPr>
          <p:nvPr/>
        </p:nvPicPr>
        <p:blipFill>
          <a:blip r:embed="rId3"/>
          <a:srcRect/>
          <a:stretch>
            <a:fillRect/>
          </a:stretch>
        </p:blipFill>
        <p:spPr bwMode="auto">
          <a:xfrm>
            <a:off x="325880" y="914399"/>
            <a:ext cx="8479917" cy="5110684"/>
          </a:xfrm>
          <a:prstGeom prst="rect">
            <a:avLst/>
          </a:prstGeom>
          <a:noFill/>
        </p:spPr>
      </p:pic>
      <p:sp>
        <p:nvSpPr>
          <p:cNvPr id="2" name="Title 1"/>
          <p:cNvSpPr>
            <a:spLocks noGrp="1"/>
          </p:cNvSpPr>
          <p:nvPr>
            <p:ph type="title"/>
          </p:nvPr>
        </p:nvSpPr>
        <p:spPr>
          <a:xfrm>
            <a:off x="381000" y="230188"/>
            <a:ext cx="8382000" cy="609398"/>
          </a:xfrm>
        </p:spPr>
        <p:txBody>
          <a:bodyPr/>
          <a:lstStyle/>
          <a:p>
            <a:r>
              <a:rPr lang="en-GB" sz="4400" dirty="0" smtClean="0"/>
              <a:t>Green Hardware + software Solutions!</a:t>
            </a:r>
            <a:endParaRPr lang="en-GB" sz="4400" dirty="0"/>
          </a:p>
        </p:txBody>
      </p:sp>
      <p:pic>
        <p:nvPicPr>
          <p:cNvPr id="8" name="Picture 7" descr="Win7_Professional_3DL_thumb_34135D34.jpg"/>
          <p:cNvPicPr>
            <a:picLocks noChangeAspect="1"/>
          </p:cNvPicPr>
          <p:nvPr/>
        </p:nvPicPr>
        <p:blipFill>
          <a:blip r:embed="rId4">
            <a:clrChange>
              <a:clrFrom>
                <a:srgbClr val="FFFFFF"/>
              </a:clrFrom>
              <a:clrTo>
                <a:srgbClr val="FFFFFF">
                  <a:alpha val="0"/>
                </a:srgbClr>
              </a:clrTo>
            </a:clrChange>
          </a:blip>
          <a:stretch>
            <a:fillRect/>
          </a:stretch>
        </p:blipFill>
        <p:spPr>
          <a:xfrm>
            <a:off x="2805303" y="1887426"/>
            <a:ext cx="2618467" cy="3281813"/>
          </a:xfrm>
          <a:prstGeom prst="rect">
            <a:avLst/>
          </a:prstGeom>
        </p:spPr>
      </p:pic>
      <p:pic>
        <p:nvPicPr>
          <p:cNvPr id="1032" name="Picture 8" descr="http://www.simplyorder.co.za/images/intel-dual-core1.jpg"/>
          <p:cNvPicPr>
            <a:picLocks noChangeAspect="1" noChangeArrowheads="1"/>
          </p:cNvPicPr>
          <p:nvPr/>
        </p:nvPicPr>
        <p:blipFill>
          <a:blip r:embed="rId5"/>
          <a:srcRect/>
          <a:stretch>
            <a:fillRect/>
          </a:stretch>
        </p:blipFill>
        <p:spPr bwMode="auto">
          <a:xfrm>
            <a:off x="1338541" y="3394553"/>
            <a:ext cx="1392130" cy="1722222"/>
          </a:xfrm>
          <a:prstGeom prst="rect">
            <a:avLst/>
          </a:prstGeom>
          <a:noFill/>
        </p:spPr>
      </p:pic>
      <p:pic>
        <p:nvPicPr>
          <p:cNvPr id="1034" name="Picture 10" descr="http://www.amd.com/us-en/assets/content_type/Additional/44945A_PHEX4_Logo_E_RGB_HighRes.jpg"/>
          <p:cNvPicPr>
            <a:picLocks noChangeAspect="1" noChangeArrowheads="1"/>
          </p:cNvPicPr>
          <p:nvPr/>
        </p:nvPicPr>
        <p:blipFill>
          <a:blip r:embed="rId6"/>
          <a:srcRect/>
          <a:stretch>
            <a:fillRect/>
          </a:stretch>
        </p:blipFill>
        <p:spPr bwMode="auto">
          <a:xfrm>
            <a:off x="1296369" y="1377864"/>
            <a:ext cx="1446454" cy="1703538"/>
          </a:xfrm>
          <a:prstGeom prst="rect">
            <a:avLst/>
          </a:prstGeom>
          <a:noFill/>
        </p:spPr>
      </p:pic>
      <p:pic>
        <p:nvPicPr>
          <p:cNvPr id="146434" name="Picture 2" descr="http://www.techworldspace.com/wp-content/uploads/2007/09/hp-laptop.jp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444993" y="1991639"/>
            <a:ext cx="2934919" cy="2918564"/>
          </a:xfrm>
          <a:prstGeom prst="rect">
            <a:avLst/>
          </a:prstGeom>
          <a:noFill/>
        </p:spPr>
      </p:pic>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Power Management Developments</a:t>
            </a:r>
            <a:endParaRPr lang="en-GB" dirty="0"/>
          </a:p>
        </p:txBody>
      </p:sp>
      <p:sp>
        <p:nvSpPr>
          <p:cNvPr id="3" name="Content Placeholder 2"/>
          <p:cNvSpPr>
            <a:spLocks noGrp="1"/>
          </p:cNvSpPr>
          <p:nvPr>
            <p:ph idx="1"/>
          </p:nvPr>
        </p:nvSpPr>
        <p:spPr>
          <a:xfrm>
            <a:off x="355948" y="1149827"/>
            <a:ext cx="8382000" cy="4561205"/>
          </a:xfrm>
        </p:spPr>
        <p:txBody>
          <a:bodyPr/>
          <a:lstStyle/>
          <a:p>
            <a:r>
              <a:rPr lang="en-GB" sz="2800" dirty="0" smtClean="0"/>
              <a:t>Plug and Play, ACPI, On Now</a:t>
            </a:r>
          </a:p>
          <a:p>
            <a:pPr lvl="1"/>
            <a:r>
              <a:rPr lang="en-GB" dirty="0" smtClean="0"/>
              <a:t>Solutions are a combination of Hardware Architecture &amp; Operating System Advances</a:t>
            </a:r>
          </a:p>
          <a:p>
            <a:pPr lvl="1"/>
            <a:r>
              <a:rPr lang="en-GB" dirty="0" smtClean="0"/>
              <a:t>Automating Internet updates or system-maintenance utilities</a:t>
            </a:r>
          </a:p>
          <a:p>
            <a:pPr lvl="1"/>
            <a:r>
              <a:rPr lang="en-GB" dirty="0" smtClean="0"/>
              <a:t>Handling docking changes for mobile users</a:t>
            </a:r>
          </a:p>
          <a:p>
            <a:pPr lvl="1"/>
            <a:r>
              <a:rPr lang="en-GB" dirty="0" smtClean="0"/>
              <a:t>Preserving network connections</a:t>
            </a:r>
          </a:p>
          <a:p>
            <a:pPr lvl="1"/>
            <a:r>
              <a:rPr lang="en-GB" dirty="0" smtClean="0"/>
              <a:t>Keeping presentations online</a:t>
            </a:r>
          </a:p>
          <a:p>
            <a:pPr lvl="1"/>
            <a:r>
              <a:rPr lang="en-GB" dirty="0" smtClean="0"/>
              <a:t>Extending mobile battery life</a:t>
            </a:r>
          </a:p>
          <a:p>
            <a:pPr lvl="1"/>
            <a:r>
              <a:rPr lang="en-GB" dirty="0" smtClean="0"/>
              <a:t>Handling events for network agents and peripherals.</a:t>
            </a:r>
            <a:endParaRPr lang="en-GB"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echEd_Europe4x3">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2604</TotalTime>
  <Words>3143</Words>
  <Application>Microsoft Office PowerPoint</Application>
  <PresentationFormat>On-screen Show (4:3)</PresentationFormat>
  <Paragraphs>683</Paragraphs>
  <Slides>81</Slides>
  <Notes>79</Notes>
  <HiddenSlides>0</HiddenSlides>
  <MMClips>0</MMClips>
  <ScaleCrop>false</ScaleCrop>
  <HeadingPairs>
    <vt:vector size="4" baseType="variant">
      <vt:variant>
        <vt:lpstr>Theme</vt:lpstr>
      </vt:variant>
      <vt:variant>
        <vt:i4>3</vt:i4>
      </vt:variant>
      <vt:variant>
        <vt:lpstr>Slide Titles</vt:lpstr>
      </vt:variant>
      <vt:variant>
        <vt:i4>81</vt:i4>
      </vt:variant>
    </vt:vector>
  </HeadingPairs>
  <TitlesOfParts>
    <vt:vector size="84" baseType="lpstr">
      <vt:lpstr>TechEd09_Europe</vt:lpstr>
      <vt:lpstr>TechEd09_Europe template</vt:lpstr>
      <vt:lpstr>TechEd_Europe4x3</vt:lpstr>
      <vt:lpstr>Slide 1</vt:lpstr>
      <vt:lpstr>Windows 7:  The Power Management Workout!</vt:lpstr>
      <vt:lpstr>This Session Will Cover: </vt:lpstr>
      <vt:lpstr>The Need for Green!</vt:lpstr>
      <vt:lpstr>The Need for Green! </vt:lpstr>
      <vt:lpstr>We Need to be Smarter!</vt:lpstr>
      <vt:lpstr>Increasing Energy Focus on PCs</vt:lpstr>
      <vt:lpstr>Green Hardware + software Solutions!</vt:lpstr>
      <vt:lpstr>Power Management Developments</vt:lpstr>
      <vt:lpstr>The Advanced Configuration and Power Interface (ACPI)</vt:lpstr>
      <vt:lpstr>Managing Active Power</vt:lpstr>
      <vt:lpstr>Processor Power Control Unit</vt:lpstr>
      <vt:lpstr>PowerNow!™ Dashboard</vt:lpstr>
      <vt:lpstr>PowerTOP For Open Solaris</vt:lpstr>
      <vt:lpstr>Understanding Processor States: Intel Deep Power Down Technology (DPD)</vt:lpstr>
      <vt:lpstr>Intel Deep Power Down (DPD)</vt:lpstr>
      <vt:lpstr>Understanding Processor Power States</vt:lpstr>
      <vt:lpstr>Intel® Core™ Microarchitecture Package C-State Support Example</vt:lpstr>
      <vt:lpstr>Intel® Core™ Microarchitecture (Nehalem) Package C-State Support Example</vt:lpstr>
      <vt:lpstr>Intel® Core™ Microarchitecture Package C-State Support Example</vt:lpstr>
      <vt:lpstr>Intel® Core™ Microarchitecture Package C-State Support Example</vt:lpstr>
      <vt:lpstr>C6 on Intel® Core™ Microarchitecture</vt:lpstr>
      <vt:lpstr>C6 on Intel® Core™ Microarchitecture (Nehalem)</vt:lpstr>
      <vt:lpstr>C6 on Intel® Core™ Microarchitecture (Nehalem)</vt:lpstr>
      <vt:lpstr>C6 on Intel® Core™ Microarchitecture (Nehalem)</vt:lpstr>
      <vt:lpstr>C6 on Intel® Core™ Microarchitecture (Nehalem)}  </vt:lpstr>
      <vt:lpstr>C6 on Intel® Core™ Microarchitecture (Nehalem)</vt:lpstr>
      <vt:lpstr>C6 on Intel® Core™ Microarchitecture (Nehalem)</vt:lpstr>
      <vt:lpstr>C6 on Intel® Core™ Microarchitecture (Nehalem)</vt:lpstr>
      <vt:lpstr>Controlling Sleep States</vt:lpstr>
      <vt:lpstr>C State Example</vt:lpstr>
      <vt:lpstr>ACPI &amp; On Now Example</vt:lpstr>
      <vt:lpstr>Windows Server 2008 R2 Core Parking</vt:lpstr>
      <vt:lpstr>Windows Server 2008 16 LP Server</vt:lpstr>
      <vt:lpstr>Windows Server 2008 R2 Core Parking 16 LP Server</vt:lpstr>
      <vt:lpstr>Estimated ROI (University of Plymouth)</vt:lpstr>
      <vt:lpstr>Windows 7 Power Efficiency</vt:lpstr>
      <vt:lpstr>New Windows 7 Power Improvements Include:</vt:lpstr>
      <vt:lpstr>And There’s More:</vt:lpstr>
      <vt:lpstr>Frequent Idle Activity</vt:lpstr>
      <vt:lpstr>Timer Coalescing</vt:lpstr>
      <vt:lpstr>Power Architecture</vt:lpstr>
      <vt:lpstr>Managing Background Processes</vt:lpstr>
      <vt:lpstr>Services and the Service Control Manager </vt:lpstr>
      <vt:lpstr>Service Control Manager (SCM)</vt:lpstr>
      <vt:lpstr>Optimizing Services</vt:lpstr>
      <vt:lpstr>Windows Task Scheduler</vt:lpstr>
      <vt:lpstr>Windows Task Scheduler – Optimization</vt:lpstr>
      <vt:lpstr>Windows 7 Trigger-Start Services</vt:lpstr>
      <vt:lpstr>Upbm...huh, What that?</vt:lpstr>
      <vt:lpstr>Controlling Triggers</vt:lpstr>
      <vt:lpstr>Trigger Service Bluetooth Example!</vt:lpstr>
      <vt:lpstr>Some Trigger-Start Services In Windows 7</vt:lpstr>
      <vt:lpstr>Trigger Start Services</vt:lpstr>
      <vt:lpstr>Tip: Optimize with Processor Affinity</vt:lpstr>
      <vt:lpstr>Adaptive Display Brightness</vt:lpstr>
      <vt:lpstr>Device Power Management</vt:lpstr>
      <vt:lpstr>Device Power Management</vt:lpstr>
      <vt:lpstr>Power Policy Enhancements</vt:lpstr>
      <vt:lpstr>New Windows 7 Power Policies</vt:lpstr>
      <vt:lpstr>Power WMI Provider</vt:lpstr>
      <vt:lpstr>Wake Timers</vt:lpstr>
      <vt:lpstr>Improved Low Battery Experience</vt:lpstr>
      <vt:lpstr>Idle Detection</vt:lpstr>
      <vt:lpstr>Idle Detection</vt:lpstr>
      <vt:lpstr>Idle Detection Diagnostics</vt:lpstr>
      <vt:lpstr>Power Efficiency Diagnostics</vt:lpstr>
      <vt:lpstr>Power Efficiency Diagnostics</vt:lpstr>
      <vt:lpstr>Power Efficiency Diagnostics Powercfg.exe</vt:lpstr>
      <vt:lpstr>Power Efficiency Diagnostics Detected problems</vt:lpstr>
      <vt:lpstr>Power Efficiency Diagnostics Detected problems</vt:lpstr>
      <vt:lpstr>Windows 7 Group Policies</vt:lpstr>
      <vt:lpstr>Group Policy Power Settings</vt:lpstr>
      <vt:lpstr>Windows 7 Vs Windows Vista</vt:lpstr>
      <vt:lpstr>Slide 75</vt:lpstr>
      <vt:lpstr>Review: </vt:lpstr>
      <vt:lpstr>Thanks for Attending!</vt:lpstr>
      <vt:lpstr>Resources</vt:lpstr>
      <vt:lpstr>Slide 79</vt:lpstr>
      <vt:lpstr>Slide 80</vt:lpstr>
      <vt:lpstr>Slide 81</vt:lpstr>
    </vt:vector>
  </TitlesOfParts>
  <Manager>&lt;Content Manager Name Here&gt;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
  <dc:description>Tech·Ed Europe 2009</dc:description>
  <cp:lastModifiedBy>cn_user</cp:lastModifiedBy>
  <cp:revision>362</cp:revision>
  <dcterms:created xsi:type="dcterms:W3CDTF">2009-08-27T08:42:34Z</dcterms:created>
  <dcterms:modified xsi:type="dcterms:W3CDTF">2009-11-08T20:09:47Z</dcterms:modified>
</cp:coreProperties>
</file>