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diagrams/colors11.xml" ContentType="application/vnd.openxmlformats-officedocument.drawingml.diagramColors+xml"/>
  <Override PartName="/ppt/notesSlides/notesSlide38.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tags/tag5.xml" ContentType="application/vnd.openxmlformats-officedocument.presentationml.tag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drawing19.xml" ContentType="application/vnd.ms-office.drawingml.diagramDrawing+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tags/tag1.xml" ContentType="application/vnd.openxmlformats-officedocument.presentationml.tags+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diagrams/quickStyle18.xml" ContentType="application/vnd.openxmlformats-officedocument.drawingml.diagramStyl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rawing8.xml" ContentType="application/vnd.ms-office.drawingml.diagramDrawing+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Override PartName="/ppt/diagrams/data11.xml" ContentType="application/vnd.openxmlformats-officedocument.drawingml.diagramData+xml"/>
  <Override PartName="/ppt/notesSlides/notesSlide18.xml" ContentType="application/vnd.openxmlformats-officedocument.presentationml.notesSlide+xml"/>
  <Override PartName="/ppt/diagrams/quickStyle19.xml" ContentType="application/vnd.openxmlformats-officedocument.drawingml.diagramStyl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notesSlides/notesSlide32.xml" ContentType="application/vnd.openxmlformats-officedocument.presentationml.notesSlide+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drawing9.xml" ContentType="application/vnd.ms-office.drawingml.diagramDrawing+xml"/>
  <Override PartName="/ppt/notesSlides/notesSlide21.xml" ContentType="application/vnd.openxmlformats-officedocument.presentationml.notesSlide+xml"/>
  <Override PartName="/ppt/diagrams/layout15.xml" ContentType="application/vnd.openxmlformats-officedocument.drawingml.diagramLayout+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tags/tag3.xml" ContentType="application/vnd.openxmlformats-officedocument.presentationml.tags+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ags/tag4.xml" ContentType="application/vnd.openxmlformats-officedocument.presentationml.tags+xml"/>
  <Override PartName="/ppt/theme/theme1.xml" ContentType="application/vnd.openxmlformats-officedocument.them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28" r:id="rId2"/>
    <p:sldMasterId id="2147483730" r:id="rId3"/>
  </p:sldMasterIdLst>
  <p:notesMasterIdLst>
    <p:notesMasterId r:id="rId46"/>
  </p:notesMasterIdLst>
  <p:handoutMasterIdLst>
    <p:handoutMasterId r:id="rId47"/>
  </p:handoutMasterIdLst>
  <p:sldIdLst>
    <p:sldId id="256" r:id="rId4"/>
    <p:sldId id="257" r:id="rId5"/>
    <p:sldId id="284" r:id="rId6"/>
    <p:sldId id="317" r:id="rId7"/>
    <p:sldId id="321" r:id="rId8"/>
    <p:sldId id="319" r:id="rId9"/>
    <p:sldId id="285" r:id="rId10"/>
    <p:sldId id="286" r:id="rId11"/>
    <p:sldId id="287" r:id="rId12"/>
    <p:sldId id="288" r:id="rId13"/>
    <p:sldId id="289" r:id="rId14"/>
    <p:sldId id="290" r:id="rId15"/>
    <p:sldId id="324" r:id="rId16"/>
    <p:sldId id="322" r:id="rId17"/>
    <p:sldId id="323" r:id="rId18"/>
    <p:sldId id="293" r:id="rId19"/>
    <p:sldId id="294" r:id="rId20"/>
    <p:sldId id="315" r:id="rId21"/>
    <p:sldId id="296" r:id="rId22"/>
    <p:sldId id="297" r:id="rId23"/>
    <p:sldId id="298" r:id="rId24"/>
    <p:sldId id="299" r:id="rId25"/>
    <p:sldId id="325" r:id="rId26"/>
    <p:sldId id="332" r:id="rId27"/>
    <p:sldId id="300" r:id="rId28"/>
    <p:sldId id="301" r:id="rId29"/>
    <p:sldId id="302" r:id="rId30"/>
    <p:sldId id="316" r:id="rId31"/>
    <p:sldId id="326" r:id="rId32"/>
    <p:sldId id="327" r:id="rId33"/>
    <p:sldId id="328" r:id="rId34"/>
    <p:sldId id="329" r:id="rId35"/>
    <p:sldId id="330" r:id="rId36"/>
    <p:sldId id="333" r:id="rId37"/>
    <p:sldId id="334" r:id="rId38"/>
    <p:sldId id="335" r:id="rId39"/>
    <p:sldId id="312" r:id="rId40"/>
    <p:sldId id="274" r:id="rId41"/>
    <p:sldId id="282" r:id="rId42"/>
    <p:sldId id="277" r:id="rId43"/>
    <p:sldId id="331" r:id="rId44"/>
    <p:sldId id="280" r:id="rId4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6105" autoAdjust="0"/>
  </p:normalViewPr>
  <p:slideViewPr>
    <p:cSldViewPr>
      <p:cViewPr>
        <p:scale>
          <a:sx n="90" d="100"/>
          <a:sy n="90" d="100"/>
        </p:scale>
        <p:origin x="-936" y="-49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7" d="100"/>
          <a:sy n="87" d="100"/>
        </p:scale>
        <p:origin x="-277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BACC07CD-294E-4976-945B-40E7C6BEA2A6}" type="presOf" srcId="{DF6CD296-5856-457A-927B-2A5C290A1F20}" destId="{6F95F7B3-7FC1-49FC-9E60-BB29CF5D62A0}" srcOrd="0" destOrd="0" presId="urn:microsoft.com/office/officeart/2005/8/layout/vList2"/>
    <dgm:cxn modelId="{6FBDD046-34AB-47EF-99BA-31FD5A048C59}" type="presOf" srcId="{03604A51-56B9-4FF2-9B31-08DE59DDABDF}" destId="{1BA56A7F-A8A4-49CC-8984-6894AB421E3A}" srcOrd="0" destOrd="0" presId="urn:microsoft.com/office/officeart/2005/8/layout/vList2"/>
    <dgm:cxn modelId="{81AC7BC8-9C94-48C4-9E26-19A376B0BF5C}" type="presOf" srcId="{25C78054-617E-40B7-815F-7BA25C7A1E84}" destId="{D2B16B6D-2671-4F9F-8531-5C998D491118}" srcOrd="0" destOrd="0" presId="urn:microsoft.com/office/officeart/2005/8/layout/vList2"/>
    <dgm:cxn modelId="{0FD6388A-CCB7-4E83-9B91-4263835C0A03}" type="presOf" srcId="{66D83641-17A0-4256-94E2-BA1180575591}" destId="{6F56C841-DC5F-400E-B5EF-6E920CF826D3}"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A912397E-5BB9-458F-8AFD-9B72E8F747C8}" type="presParOf" srcId="{D2B16B6D-2671-4F9F-8531-5C998D491118}" destId="{6F95F7B3-7FC1-49FC-9E60-BB29CF5D62A0}" srcOrd="0" destOrd="0" presId="urn:microsoft.com/office/officeart/2005/8/layout/vList2"/>
    <dgm:cxn modelId="{9A838D1C-73E0-4CB4-B6C3-13708BA1474D}" type="presParOf" srcId="{D2B16B6D-2671-4F9F-8531-5C998D491118}" destId="{EE50B372-6074-48A3-BC23-015505DB0CAB}" srcOrd="1" destOrd="0" presId="urn:microsoft.com/office/officeart/2005/8/layout/vList2"/>
    <dgm:cxn modelId="{7CB28631-BAEA-44BD-B616-13450F6875B0}" type="presParOf" srcId="{D2B16B6D-2671-4F9F-8531-5C998D491118}" destId="{6F56C841-DC5F-400E-B5EF-6E920CF826D3}" srcOrd="2" destOrd="0" presId="urn:microsoft.com/office/officeart/2005/8/layout/vList2"/>
    <dgm:cxn modelId="{E0332352-247F-4F73-B969-C5C3983ACA39}" type="presParOf" srcId="{D2B16B6D-2671-4F9F-8531-5C998D491118}" destId="{4B11C2CC-B723-4463-82BA-22198F439CA4}" srcOrd="3" destOrd="0" presId="urn:microsoft.com/office/officeart/2005/8/layout/vList2"/>
    <dgm:cxn modelId="{48FE8A20-A74B-4B01-A816-39AFC0366D6E}"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EDCA4050-D940-4FD1-AA3E-72AAC3185566}" type="presOf" srcId="{66D83641-17A0-4256-94E2-BA1180575591}" destId="{6F56C841-DC5F-400E-B5EF-6E920CF826D3}" srcOrd="0" destOrd="0" presId="urn:microsoft.com/office/officeart/2005/8/layout/vList2"/>
    <dgm:cxn modelId="{E2AD1B3D-AEC6-4462-AAE3-79605D98012C}" type="presOf" srcId="{25C78054-617E-40B7-815F-7BA25C7A1E84}" destId="{D2B16B6D-2671-4F9F-8531-5C998D491118}" srcOrd="0" destOrd="0" presId="urn:microsoft.com/office/officeart/2005/8/layout/vList2"/>
    <dgm:cxn modelId="{52795F07-E830-4F3E-AC27-B3848FC1B6B3}" type="presOf" srcId="{03604A51-56B9-4FF2-9B31-08DE59DDABDF}" destId="{1BA56A7F-A8A4-49CC-8984-6894AB421E3A}" srcOrd="0" destOrd="0" presId="urn:microsoft.com/office/officeart/2005/8/layout/vList2"/>
    <dgm:cxn modelId="{3AC2E7C0-770B-40B5-9E52-B81AC9A9D6E3}" type="presOf" srcId="{DF6CD296-5856-457A-927B-2A5C290A1F20}" destId="{6F95F7B3-7FC1-49FC-9E60-BB29CF5D62A0}"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F17AB129-5805-418D-95F6-8419326628ED}" type="presParOf" srcId="{D2B16B6D-2671-4F9F-8531-5C998D491118}" destId="{6F95F7B3-7FC1-49FC-9E60-BB29CF5D62A0}" srcOrd="0" destOrd="0" presId="urn:microsoft.com/office/officeart/2005/8/layout/vList2"/>
    <dgm:cxn modelId="{B1904FDA-D051-4BB0-8977-48139DF22C15}" type="presParOf" srcId="{D2B16B6D-2671-4F9F-8531-5C998D491118}" destId="{EE50B372-6074-48A3-BC23-015505DB0CAB}" srcOrd="1" destOrd="0" presId="urn:microsoft.com/office/officeart/2005/8/layout/vList2"/>
    <dgm:cxn modelId="{DF534D9B-A445-49B6-9F54-1513B835052E}" type="presParOf" srcId="{D2B16B6D-2671-4F9F-8531-5C998D491118}" destId="{6F56C841-DC5F-400E-B5EF-6E920CF826D3}" srcOrd="2" destOrd="0" presId="urn:microsoft.com/office/officeart/2005/8/layout/vList2"/>
    <dgm:cxn modelId="{24AF5646-299A-471D-BC5C-D72847900845}" type="presParOf" srcId="{D2B16B6D-2671-4F9F-8531-5C998D491118}" destId="{4B11C2CC-B723-4463-82BA-22198F439CA4}" srcOrd="3" destOrd="0" presId="urn:microsoft.com/office/officeart/2005/8/layout/vList2"/>
    <dgm:cxn modelId="{DE813341-C464-4D74-9234-779BED57C27D}"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05395F0E-FDAE-41E9-BA15-5D972E95BB3B}" type="presOf" srcId="{DF6CD296-5856-457A-927B-2A5C290A1F20}" destId="{6F95F7B3-7FC1-49FC-9E60-BB29CF5D62A0}" srcOrd="0" destOrd="0" presId="urn:microsoft.com/office/officeart/2005/8/layout/vList2"/>
    <dgm:cxn modelId="{799AA8B8-C134-48EA-9622-F2C0F8217C15}" type="presOf" srcId="{03604A51-56B9-4FF2-9B31-08DE59DDABDF}" destId="{1BA56A7F-A8A4-49CC-8984-6894AB421E3A}" srcOrd="0" destOrd="0" presId="urn:microsoft.com/office/officeart/2005/8/layout/vList2"/>
    <dgm:cxn modelId="{5D63CA1D-C535-4453-87A7-BEBC0D0211CF}" type="presOf" srcId="{25C78054-617E-40B7-815F-7BA25C7A1E84}" destId="{D2B16B6D-2671-4F9F-8531-5C998D491118}" srcOrd="0" destOrd="0" presId="urn:microsoft.com/office/officeart/2005/8/layout/vList2"/>
    <dgm:cxn modelId="{43ACA745-30B1-4E0E-B43F-1D38ECD0C39D}" type="presOf" srcId="{66D83641-17A0-4256-94E2-BA1180575591}" destId="{6F56C841-DC5F-400E-B5EF-6E920CF826D3}"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79A8B740-E2F2-443B-954C-CD80A736D568}" type="presParOf" srcId="{D2B16B6D-2671-4F9F-8531-5C998D491118}" destId="{6F95F7B3-7FC1-49FC-9E60-BB29CF5D62A0}" srcOrd="0" destOrd="0" presId="urn:microsoft.com/office/officeart/2005/8/layout/vList2"/>
    <dgm:cxn modelId="{6D5A6AF9-0A9F-498E-8202-B3BC7FA8F36C}" type="presParOf" srcId="{D2B16B6D-2671-4F9F-8531-5C998D491118}" destId="{EE50B372-6074-48A3-BC23-015505DB0CAB}" srcOrd="1" destOrd="0" presId="urn:microsoft.com/office/officeart/2005/8/layout/vList2"/>
    <dgm:cxn modelId="{1C596AD9-ADD3-40EA-9C3A-16763FDFD63E}" type="presParOf" srcId="{D2B16B6D-2671-4F9F-8531-5C998D491118}" destId="{6F56C841-DC5F-400E-B5EF-6E920CF826D3}" srcOrd="2" destOrd="0" presId="urn:microsoft.com/office/officeart/2005/8/layout/vList2"/>
    <dgm:cxn modelId="{46299F43-2AD2-4520-BD73-7089995A2E2C}" type="presParOf" srcId="{D2B16B6D-2671-4F9F-8531-5C998D491118}" destId="{4B11C2CC-B723-4463-82BA-22198F439CA4}" srcOrd="3" destOrd="0" presId="urn:microsoft.com/office/officeart/2005/8/layout/vList2"/>
    <dgm:cxn modelId="{5718EFCA-A657-4368-854D-61882C07796D}"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a:solidFill>
          <a:schemeClr val="accent4">
            <a:lumMod val="60000"/>
            <a:lumOff val="40000"/>
          </a:schemeClr>
        </a:solidFill>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91C29D4E-7C2C-4D1D-B3D1-12300DC65B69}" type="presOf" srcId="{03604A51-56B9-4FF2-9B31-08DE59DDABDF}" destId="{1BA56A7F-A8A4-49CC-8984-6894AB421E3A}" srcOrd="0" destOrd="0" presId="urn:microsoft.com/office/officeart/2005/8/layout/vList2"/>
    <dgm:cxn modelId="{E0B7B047-3C82-4FA3-A733-E48A8A69E70F}" type="presOf" srcId="{DF6CD296-5856-457A-927B-2A5C290A1F20}" destId="{6F95F7B3-7FC1-49FC-9E60-BB29CF5D62A0}"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D2028B0A-D35D-4573-B52E-178E7E526F6E}" type="presOf" srcId="{66D83641-17A0-4256-94E2-BA1180575591}" destId="{6F56C841-DC5F-400E-B5EF-6E920CF826D3}" srcOrd="0" destOrd="0" presId="urn:microsoft.com/office/officeart/2005/8/layout/vList2"/>
    <dgm:cxn modelId="{1978CA62-C3B4-4A4F-BA85-F996D3D74F7A}" type="presOf" srcId="{25C78054-617E-40B7-815F-7BA25C7A1E84}" destId="{D2B16B6D-2671-4F9F-8531-5C998D491118}" srcOrd="0" destOrd="0" presId="urn:microsoft.com/office/officeart/2005/8/layout/vList2"/>
    <dgm:cxn modelId="{4DA81ECE-9C26-4B0B-BF68-64E84052710B}" type="presParOf" srcId="{D2B16B6D-2671-4F9F-8531-5C998D491118}" destId="{6F95F7B3-7FC1-49FC-9E60-BB29CF5D62A0}" srcOrd="0" destOrd="0" presId="urn:microsoft.com/office/officeart/2005/8/layout/vList2"/>
    <dgm:cxn modelId="{1CF85961-490A-44E1-B0B0-3F9B35138CBD}" type="presParOf" srcId="{D2B16B6D-2671-4F9F-8531-5C998D491118}" destId="{EE50B372-6074-48A3-BC23-015505DB0CAB}" srcOrd="1" destOrd="0" presId="urn:microsoft.com/office/officeart/2005/8/layout/vList2"/>
    <dgm:cxn modelId="{B3162B95-73DD-4D11-A7B9-16CD52879D5A}" type="presParOf" srcId="{D2B16B6D-2671-4F9F-8531-5C998D491118}" destId="{6F56C841-DC5F-400E-B5EF-6E920CF826D3}" srcOrd="2" destOrd="0" presId="urn:microsoft.com/office/officeart/2005/8/layout/vList2"/>
    <dgm:cxn modelId="{04B21C1D-3BB8-4D2A-9A79-74D7CEE742B9}" type="presParOf" srcId="{D2B16B6D-2671-4F9F-8531-5C998D491118}" destId="{4B11C2CC-B723-4463-82BA-22198F439CA4}" srcOrd="3" destOrd="0" presId="urn:microsoft.com/office/officeart/2005/8/layout/vList2"/>
    <dgm:cxn modelId="{315A08D1-907E-42A7-8B55-F5DD93A6C4C0}"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a:solidFill>
          <a:schemeClr val="accent4">
            <a:lumMod val="60000"/>
            <a:lumOff val="40000"/>
          </a:schemeClr>
        </a:solidFill>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C1DEBF3D-7824-4CFD-9DAB-4B000EEE2410}" type="presOf" srcId="{03604A51-56B9-4FF2-9B31-08DE59DDABDF}" destId="{1BA56A7F-A8A4-49CC-8984-6894AB421E3A}" srcOrd="0" destOrd="0" presId="urn:microsoft.com/office/officeart/2005/8/layout/vList2"/>
    <dgm:cxn modelId="{06645B64-4F24-40F8-83C7-5998C03869BF}" type="presOf" srcId="{25C78054-617E-40B7-815F-7BA25C7A1E84}" destId="{D2B16B6D-2671-4F9F-8531-5C998D491118}"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5C47E700-F397-457F-A9EC-7F94CBF2C596}" type="presOf" srcId="{66D83641-17A0-4256-94E2-BA1180575591}" destId="{6F56C841-DC5F-400E-B5EF-6E920CF826D3}" srcOrd="0" destOrd="0" presId="urn:microsoft.com/office/officeart/2005/8/layout/vList2"/>
    <dgm:cxn modelId="{9E7A4808-3658-4AAD-AE68-E02A472ED8C6}" type="presOf" srcId="{DF6CD296-5856-457A-927B-2A5C290A1F20}" destId="{6F95F7B3-7FC1-49FC-9E60-BB29CF5D62A0}" srcOrd="0" destOrd="0" presId="urn:microsoft.com/office/officeart/2005/8/layout/vList2"/>
    <dgm:cxn modelId="{145BBA82-C302-4154-8B82-1ED351EBBED3}" type="presParOf" srcId="{D2B16B6D-2671-4F9F-8531-5C998D491118}" destId="{6F95F7B3-7FC1-49FC-9E60-BB29CF5D62A0}" srcOrd="0" destOrd="0" presId="urn:microsoft.com/office/officeart/2005/8/layout/vList2"/>
    <dgm:cxn modelId="{25F838C0-DB7B-421E-B87F-C8A572301980}" type="presParOf" srcId="{D2B16B6D-2671-4F9F-8531-5C998D491118}" destId="{EE50B372-6074-48A3-BC23-015505DB0CAB}" srcOrd="1" destOrd="0" presId="urn:microsoft.com/office/officeart/2005/8/layout/vList2"/>
    <dgm:cxn modelId="{F3EFD9D2-3947-4DFE-8702-66F5C39AE1E2}" type="presParOf" srcId="{D2B16B6D-2671-4F9F-8531-5C998D491118}" destId="{6F56C841-DC5F-400E-B5EF-6E920CF826D3}" srcOrd="2" destOrd="0" presId="urn:microsoft.com/office/officeart/2005/8/layout/vList2"/>
    <dgm:cxn modelId="{40ECEDD1-616C-4692-9182-5D06886856E9}" type="presParOf" srcId="{D2B16B6D-2671-4F9F-8531-5C998D491118}" destId="{4B11C2CC-B723-4463-82BA-22198F439CA4}" srcOrd="3" destOrd="0" presId="urn:microsoft.com/office/officeart/2005/8/layout/vList2"/>
    <dgm:cxn modelId="{D9DCB692-97F1-4FB0-B2E0-81C674D60215}"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a:solidFill>
          <a:schemeClr val="accent4">
            <a:lumMod val="60000"/>
            <a:lumOff val="40000"/>
          </a:schemeClr>
        </a:solidFill>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84AE728F-4642-4BBC-9B62-A08F9F9FFEA7}" type="presOf" srcId="{03604A51-56B9-4FF2-9B31-08DE59DDABDF}" destId="{1BA56A7F-A8A4-49CC-8984-6894AB421E3A}" srcOrd="0" destOrd="0" presId="urn:microsoft.com/office/officeart/2005/8/layout/vList2"/>
    <dgm:cxn modelId="{B972273B-5E7A-48BF-B1D2-554457B6DC81}" type="presOf" srcId="{66D83641-17A0-4256-94E2-BA1180575591}" destId="{6F56C841-DC5F-400E-B5EF-6E920CF826D3}" srcOrd="0" destOrd="0" presId="urn:microsoft.com/office/officeart/2005/8/layout/vList2"/>
    <dgm:cxn modelId="{308725C3-6F9F-4983-899C-3DB552987885}" type="presOf" srcId="{DF6CD296-5856-457A-927B-2A5C290A1F20}" destId="{6F95F7B3-7FC1-49FC-9E60-BB29CF5D62A0}" srcOrd="0" destOrd="0" presId="urn:microsoft.com/office/officeart/2005/8/layout/vList2"/>
    <dgm:cxn modelId="{31351329-E60F-4AAE-9515-0A8BA7F0A096}" type="presOf" srcId="{25C78054-617E-40B7-815F-7BA25C7A1E84}" destId="{D2B16B6D-2671-4F9F-8531-5C998D491118}"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AD70311D-CAC5-4DC8-B03C-E25FA80E91B9}" type="presParOf" srcId="{D2B16B6D-2671-4F9F-8531-5C998D491118}" destId="{6F95F7B3-7FC1-49FC-9E60-BB29CF5D62A0}" srcOrd="0" destOrd="0" presId="urn:microsoft.com/office/officeart/2005/8/layout/vList2"/>
    <dgm:cxn modelId="{FAB3A2D2-898C-41FD-8607-80DDBC762B72}" type="presParOf" srcId="{D2B16B6D-2671-4F9F-8531-5C998D491118}" destId="{EE50B372-6074-48A3-BC23-015505DB0CAB}" srcOrd="1" destOrd="0" presId="urn:microsoft.com/office/officeart/2005/8/layout/vList2"/>
    <dgm:cxn modelId="{BDC4864C-46AF-4BFE-AD8A-E75F09BBB8D7}" type="presParOf" srcId="{D2B16B6D-2671-4F9F-8531-5C998D491118}" destId="{6F56C841-DC5F-400E-B5EF-6E920CF826D3}" srcOrd="2" destOrd="0" presId="urn:microsoft.com/office/officeart/2005/8/layout/vList2"/>
    <dgm:cxn modelId="{5FABBBC0-775C-4F27-9D80-791031C79280}" type="presParOf" srcId="{D2B16B6D-2671-4F9F-8531-5C998D491118}" destId="{4B11C2CC-B723-4463-82BA-22198F439CA4}" srcOrd="3" destOrd="0" presId="urn:microsoft.com/office/officeart/2005/8/layout/vList2"/>
    <dgm:cxn modelId="{A25DE233-C59F-407A-AEF2-BACD30D09049}"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a:solidFill>
          <a:schemeClr val="accent4">
            <a:lumMod val="60000"/>
            <a:lumOff val="40000"/>
          </a:schemeClr>
        </a:solidFill>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E676FC2D-8AC2-4336-8FD4-87503B0CA636}" type="presOf" srcId="{03604A51-56B9-4FF2-9B31-08DE59DDABDF}" destId="{1BA56A7F-A8A4-49CC-8984-6894AB421E3A}" srcOrd="0" destOrd="0" presId="urn:microsoft.com/office/officeart/2005/8/layout/vList2"/>
    <dgm:cxn modelId="{9A98B157-CC18-48A2-9C11-7FC30048BA1D}" type="presOf" srcId="{DF6CD296-5856-457A-927B-2A5C290A1F20}" destId="{6F95F7B3-7FC1-49FC-9E60-BB29CF5D62A0}" srcOrd="0" destOrd="0" presId="urn:microsoft.com/office/officeart/2005/8/layout/vList2"/>
    <dgm:cxn modelId="{2E9D0ADC-32D0-4976-889E-E8A4D3BF2AB1}" type="presOf" srcId="{66D83641-17A0-4256-94E2-BA1180575591}" destId="{6F56C841-DC5F-400E-B5EF-6E920CF826D3}"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AA9A4A7D-20CC-4CFE-8066-138C55A08BF1}" type="presOf" srcId="{25C78054-617E-40B7-815F-7BA25C7A1E84}" destId="{D2B16B6D-2671-4F9F-8531-5C998D491118}" srcOrd="0" destOrd="0" presId="urn:microsoft.com/office/officeart/2005/8/layout/vList2"/>
    <dgm:cxn modelId="{D59EAA5F-D826-4038-AFF9-4B336915CA35}" type="presParOf" srcId="{D2B16B6D-2671-4F9F-8531-5C998D491118}" destId="{6F95F7B3-7FC1-49FC-9E60-BB29CF5D62A0}" srcOrd="0" destOrd="0" presId="urn:microsoft.com/office/officeart/2005/8/layout/vList2"/>
    <dgm:cxn modelId="{C58AB000-ECDC-4F86-AF5B-296385DED5F4}" type="presParOf" srcId="{D2B16B6D-2671-4F9F-8531-5C998D491118}" destId="{EE50B372-6074-48A3-BC23-015505DB0CAB}" srcOrd="1" destOrd="0" presId="urn:microsoft.com/office/officeart/2005/8/layout/vList2"/>
    <dgm:cxn modelId="{0D341E0C-CEA3-41DC-8533-F6681DEB41AE}" type="presParOf" srcId="{D2B16B6D-2671-4F9F-8531-5C998D491118}" destId="{6F56C841-DC5F-400E-B5EF-6E920CF826D3}" srcOrd="2" destOrd="0" presId="urn:microsoft.com/office/officeart/2005/8/layout/vList2"/>
    <dgm:cxn modelId="{8B69B31D-A3A7-4E1D-B96C-A711C22DDEBA}" type="presParOf" srcId="{D2B16B6D-2671-4F9F-8531-5C998D491118}" destId="{4B11C2CC-B723-4463-82BA-22198F439CA4}" srcOrd="3" destOrd="0" presId="urn:microsoft.com/office/officeart/2005/8/layout/vList2"/>
    <dgm:cxn modelId="{FF5838EB-4E7D-4941-99C8-33B5CF6F6BCE}"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a:solidFill>
          <a:schemeClr val="accent4">
            <a:lumMod val="60000"/>
            <a:lumOff val="40000"/>
          </a:schemeClr>
        </a:solidFill>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7112F2CB-6D51-4318-ACAC-797805AADB35}" type="presOf" srcId="{03604A51-56B9-4FF2-9B31-08DE59DDABDF}" destId="{1BA56A7F-A8A4-49CC-8984-6894AB421E3A}" srcOrd="0" destOrd="0" presId="urn:microsoft.com/office/officeart/2005/8/layout/vList2"/>
    <dgm:cxn modelId="{BAF4B5FA-4229-4B26-B7CC-32F370F57BD6}" type="presOf" srcId="{66D83641-17A0-4256-94E2-BA1180575591}" destId="{6F56C841-DC5F-400E-B5EF-6E920CF826D3}" srcOrd="0" destOrd="0" presId="urn:microsoft.com/office/officeart/2005/8/layout/vList2"/>
    <dgm:cxn modelId="{317B6CC6-0103-477E-B850-1209F390854D}" type="presOf" srcId="{DF6CD296-5856-457A-927B-2A5C290A1F20}" destId="{6F95F7B3-7FC1-49FC-9E60-BB29CF5D62A0}"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941CA7C1-51C4-42B6-BC9E-F2A85A0084C8}" type="presOf" srcId="{25C78054-617E-40B7-815F-7BA25C7A1E84}" destId="{D2B16B6D-2671-4F9F-8531-5C998D491118}" srcOrd="0" destOrd="0" presId="urn:microsoft.com/office/officeart/2005/8/layout/vList2"/>
    <dgm:cxn modelId="{FCC2F06F-6538-4C09-8F2E-29C8FBEBF957}" srcId="{25C78054-617E-40B7-815F-7BA25C7A1E84}" destId="{66D83641-17A0-4256-94E2-BA1180575591}" srcOrd="1" destOrd="0" parTransId="{224C289F-916F-4EC9-9E20-310CF700DE69}" sibTransId="{BF6114ED-61C9-4022-A054-7DDB857EB3F2}"/>
    <dgm:cxn modelId="{F9D97DEF-6DE0-4F26-A73B-70F3AD56F4EA}" type="presParOf" srcId="{D2B16B6D-2671-4F9F-8531-5C998D491118}" destId="{6F95F7B3-7FC1-49FC-9E60-BB29CF5D62A0}" srcOrd="0" destOrd="0" presId="urn:microsoft.com/office/officeart/2005/8/layout/vList2"/>
    <dgm:cxn modelId="{6E40AD8F-8602-49E9-9465-E1167DC05736}" type="presParOf" srcId="{D2B16B6D-2671-4F9F-8531-5C998D491118}" destId="{EE50B372-6074-48A3-BC23-015505DB0CAB}" srcOrd="1" destOrd="0" presId="urn:microsoft.com/office/officeart/2005/8/layout/vList2"/>
    <dgm:cxn modelId="{5030D493-4A35-484B-BD44-BFF23871C397}" type="presParOf" srcId="{D2B16B6D-2671-4F9F-8531-5C998D491118}" destId="{6F56C841-DC5F-400E-B5EF-6E920CF826D3}" srcOrd="2" destOrd="0" presId="urn:microsoft.com/office/officeart/2005/8/layout/vList2"/>
    <dgm:cxn modelId="{2B9A5A41-F245-4B32-9F7A-AA76FAB29157}" type="presParOf" srcId="{D2B16B6D-2671-4F9F-8531-5C998D491118}" destId="{4B11C2CC-B723-4463-82BA-22198F439CA4}" srcOrd="3" destOrd="0" presId="urn:microsoft.com/office/officeart/2005/8/layout/vList2"/>
    <dgm:cxn modelId="{0B6039B1-0E9E-43F3-B0D1-7302043B69E7}"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a:solidFill>
          <a:schemeClr val="accent4">
            <a:lumMod val="60000"/>
            <a:lumOff val="40000"/>
          </a:schemeClr>
        </a:solidFill>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CFF1351D-B311-47A6-AC55-30F4D8F5B5F0}" type="presOf" srcId="{66D83641-17A0-4256-94E2-BA1180575591}" destId="{6F56C841-DC5F-400E-B5EF-6E920CF826D3}" srcOrd="0" destOrd="0" presId="urn:microsoft.com/office/officeart/2005/8/layout/vList2"/>
    <dgm:cxn modelId="{BAB0D98C-2E10-47B0-8CBF-14F04FF837CB}" type="presOf" srcId="{DF6CD296-5856-457A-927B-2A5C290A1F20}" destId="{6F95F7B3-7FC1-49FC-9E60-BB29CF5D62A0}"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CA2A61F4-A530-465A-BA81-3BA967871717}" type="presOf" srcId="{03604A51-56B9-4FF2-9B31-08DE59DDABDF}" destId="{1BA56A7F-A8A4-49CC-8984-6894AB421E3A}" srcOrd="0" destOrd="0" presId="urn:microsoft.com/office/officeart/2005/8/layout/vList2"/>
    <dgm:cxn modelId="{9094950A-74FC-4521-A996-3EE7E1C36854}" type="presOf" srcId="{25C78054-617E-40B7-815F-7BA25C7A1E84}" destId="{D2B16B6D-2671-4F9F-8531-5C998D491118}" srcOrd="0" destOrd="0" presId="urn:microsoft.com/office/officeart/2005/8/layout/vList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705D4497-83BB-457A-BCE7-C98C0A81615F}" type="presParOf" srcId="{D2B16B6D-2671-4F9F-8531-5C998D491118}" destId="{6F95F7B3-7FC1-49FC-9E60-BB29CF5D62A0}" srcOrd="0" destOrd="0" presId="urn:microsoft.com/office/officeart/2005/8/layout/vList2"/>
    <dgm:cxn modelId="{E192979D-C1C7-4ADD-AEE0-DE542102659B}" type="presParOf" srcId="{D2B16B6D-2671-4F9F-8531-5C998D491118}" destId="{EE50B372-6074-48A3-BC23-015505DB0CAB}" srcOrd="1" destOrd="0" presId="urn:microsoft.com/office/officeart/2005/8/layout/vList2"/>
    <dgm:cxn modelId="{A0ED231D-CD17-4EED-93DC-9248F87D48D8}" type="presParOf" srcId="{D2B16B6D-2671-4F9F-8531-5C998D491118}" destId="{6F56C841-DC5F-400E-B5EF-6E920CF826D3}" srcOrd="2" destOrd="0" presId="urn:microsoft.com/office/officeart/2005/8/layout/vList2"/>
    <dgm:cxn modelId="{12785EE0-BB01-4ACA-BBB9-053E9AB561A9}" type="presParOf" srcId="{D2B16B6D-2671-4F9F-8531-5C998D491118}" destId="{4B11C2CC-B723-4463-82BA-22198F439CA4}" srcOrd="3" destOrd="0" presId="urn:microsoft.com/office/officeart/2005/8/layout/vList2"/>
    <dgm:cxn modelId="{F8A474DF-E3A1-4298-A6F9-FA24F6158B4C}"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a:solidFill>
          <a:schemeClr val="accent4">
            <a:lumMod val="60000"/>
            <a:lumOff val="40000"/>
          </a:schemeClr>
        </a:solidFill>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t>
        <a:bodyPr/>
        <a:lstStyle/>
        <a:p>
          <a:endParaRPr lang="en-GB"/>
        </a:p>
      </dgm:t>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t>
        <a:bodyPr/>
        <a:lstStyle/>
        <a:p>
          <a:endParaRPr lang="en-GB"/>
        </a:p>
      </dgm:t>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2E4F7570-0A3D-4B63-B220-AB9F4772AEA4}" type="presOf" srcId="{25C78054-617E-40B7-815F-7BA25C7A1E84}" destId="{D2B16B6D-2671-4F9F-8531-5C998D491118}" srcOrd="0" destOrd="0" presId="urn:microsoft.com/office/officeart/2005/8/layout/vList2"/>
    <dgm:cxn modelId="{20FAEB37-9FDA-4B85-A53D-00C183CD0491}" type="presOf" srcId="{03604A51-56B9-4FF2-9B31-08DE59DDABDF}" destId="{1BA56A7F-A8A4-49CC-8984-6894AB421E3A}" srcOrd="0" destOrd="0" presId="urn:microsoft.com/office/officeart/2005/8/layout/vList2"/>
    <dgm:cxn modelId="{351D8964-B4DA-4533-A4F9-67EB1610E15B}" type="presOf" srcId="{DF6CD296-5856-457A-927B-2A5C290A1F20}" destId="{6F95F7B3-7FC1-49FC-9E60-BB29CF5D62A0}"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C9F08A45-48E5-49C9-8C8F-6DCFEF83BD96}" type="presOf" srcId="{66D83641-17A0-4256-94E2-BA1180575591}" destId="{6F56C841-DC5F-400E-B5EF-6E920CF826D3}" srcOrd="0" destOrd="0" presId="urn:microsoft.com/office/officeart/2005/8/layout/vList2"/>
    <dgm:cxn modelId="{FCC2F06F-6538-4C09-8F2E-29C8FBEBF957}" srcId="{25C78054-617E-40B7-815F-7BA25C7A1E84}" destId="{66D83641-17A0-4256-94E2-BA1180575591}" srcOrd="1" destOrd="0" parTransId="{224C289F-916F-4EC9-9E20-310CF700DE69}" sibTransId="{BF6114ED-61C9-4022-A054-7DDB857EB3F2}"/>
    <dgm:cxn modelId="{3B248366-9ADF-4B30-A322-8C9AF9782E09}" srcId="{25C78054-617E-40B7-815F-7BA25C7A1E84}" destId="{03604A51-56B9-4FF2-9B31-08DE59DDABDF}" srcOrd="2" destOrd="0" parTransId="{0240708D-3C5C-4584-878C-F1514B7F158F}" sibTransId="{F620E9AE-C633-4A23-8A1B-F995C8271636}"/>
    <dgm:cxn modelId="{48478DCF-479F-40A4-916D-672556E66BDB}" type="presParOf" srcId="{D2B16B6D-2671-4F9F-8531-5C998D491118}" destId="{6F95F7B3-7FC1-49FC-9E60-BB29CF5D62A0}" srcOrd="0" destOrd="0" presId="urn:microsoft.com/office/officeart/2005/8/layout/vList2"/>
    <dgm:cxn modelId="{65430D0A-B5FE-454D-8EAC-B5892FF7FD59}" type="presParOf" srcId="{D2B16B6D-2671-4F9F-8531-5C998D491118}" destId="{EE50B372-6074-48A3-BC23-015505DB0CAB}" srcOrd="1" destOrd="0" presId="urn:microsoft.com/office/officeart/2005/8/layout/vList2"/>
    <dgm:cxn modelId="{2679EFC5-412E-4002-947F-626942221EC7}" type="presParOf" srcId="{D2B16B6D-2671-4F9F-8531-5C998D491118}" destId="{6F56C841-DC5F-400E-B5EF-6E920CF826D3}" srcOrd="2" destOrd="0" presId="urn:microsoft.com/office/officeart/2005/8/layout/vList2"/>
    <dgm:cxn modelId="{0445C0B2-2569-4726-AC7B-752EDD22D697}" type="presParOf" srcId="{D2B16B6D-2671-4F9F-8531-5C998D491118}" destId="{4B11C2CC-B723-4463-82BA-22198F439CA4}" srcOrd="3" destOrd="0" presId="urn:microsoft.com/office/officeart/2005/8/layout/vList2"/>
    <dgm:cxn modelId="{BE7E2434-8871-4E55-8CF4-CE74CEF5B5F5}"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5F137E6-AF07-4C18-9EFC-CF0A3617302C}" type="doc">
      <dgm:prSet loTypeId="urn:microsoft.com/office/officeart/2005/8/layout/vList5" loCatId="list" qsTypeId="urn:microsoft.com/office/officeart/2005/8/quickstyle/simple2" qsCatId="simple" csTypeId="urn:microsoft.com/office/officeart/2005/8/colors/accent2_2" csCatId="accent2" phldr="1"/>
      <dgm:spPr/>
      <dgm:t>
        <a:bodyPr/>
        <a:lstStyle/>
        <a:p>
          <a:endParaRPr lang="en-US"/>
        </a:p>
      </dgm:t>
    </dgm:pt>
    <dgm:pt modelId="{8A2987C2-A24B-439D-8C10-BD9FB208346D}">
      <dgm:prSet/>
      <dgm:spPr/>
      <dgm:t>
        <a:bodyPr/>
        <a:lstStyle/>
        <a:p>
          <a:pPr rtl="0"/>
          <a:r>
            <a:rPr lang="en-US" dirty="0" smtClean="0"/>
            <a:t>Packaging and distribution of virtual applications</a:t>
          </a:r>
          <a:endParaRPr lang="en-US" dirty="0"/>
        </a:p>
      </dgm:t>
    </dgm:pt>
    <dgm:pt modelId="{8409C8B2-B967-41E3-8F5F-8BC71AF1775E}" type="parTrans" cxnId="{4FF7CADF-38B0-4480-BCCA-AFA3B03CAFD5}">
      <dgm:prSet/>
      <dgm:spPr/>
      <dgm:t>
        <a:bodyPr/>
        <a:lstStyle/>
        <a:p>
          <a:endParaRPr lang="en-US"/>
        </a:p>
      </dgm:t>
    </dgm:pt>
    <dgm:pt modelId="{0DB515AC-B623-40BB-9892-45CAD4E68DAB}" type="sibTrans" cxnId="{4FF7CADF-38B0-4480-BCCA-AFA3B03CAFD5}">
      <dgm:prSet/>
      <dgm:spPr/>
      <dgm:t>
        <a:bodyPr/>
        <a:lstStyle/>
        <a:p>
          <a:endParaRPr lang="en-US"/>
        </a:p>
      </dgm:t>
    </dgm:pt>
    <dgm:pt modelId="{9BFCB5F2-BA2D-4B8D-9B83-E810EA3AED87}">
      <dgm:prSet/>
      <dgm:spPr/>
      <dgm:t>
        <a:bodyPr/>
        <a:lstStyle/>
        <a:p>
          <a:pPr rtl="0"/>
          <a:r>
            <a:rPr lang="en-US" smtClean="0"/>
            <a:t>Create virtual application packages and copy them to distribution points</a:t>
          </a:r>
          <a:endParaRPr lang="en-US" dirty="0"/>
        </a:p>
      </dgm:t>
    </dgm:pt>
    <dgm:pt modelId="{CF46DF41-10E1-404D-9B12-FADF8A5AF824}" type="parTrans" cxnId="{CBACCDA1-09E8-465B-9F31-0FBFB58D29AB}">
      <dgm:prSet/>
      <dgm:spPr/>
      <dgm:t>
        <a:bodyPr/>
        <a:lstStyle/>
        <a:p>
          <a:endParaRPr lang="en-US"/>
        </a:p>
      </dgm:t>
    </dgm:pt>
    <dgm:pt modelId="{CF1F9CFC-89AF-4EAB-B8A7-C832595C3EED}" type="sibTrans" cxnId="{CBACCDA1-09E8-465B-9F31-0FBFB58D29AB}">
      <dgm:prSet/>
      <dgm:spPr/>
      <dgm:t>
        <a:bodyPr/>
        <a:lstStyle/>
        <a:p>
          <a:endParaRPr lang="en-US"/>
        </a:p>
      </dgm:t>
    </dgm:pt>
    <dgm:pt modelId="{93291CE4-4D50-468F-A9EF-3EA5A5F0762A}">
      <dgm:prSet/>
      <dgm:spPr/>
      <dgm:t>
        <a:bodyPr/>
        <a:lstStyle/>
        <a:p>
          <a:pPr rtl="0"/>
          <a:r>
            <a:rPr lang="en-US" dirty="0" smtClean="0"/>
            <a:t>Deployment of virtual applications to clients (connected and offline)</a:t>
          </a:r>
          <a:endParaRPr lang="en-US" dirty="0"/>
        </a:p>
      </dgm:t>
    </dgm:pt>
    <dgm:pt modelId="{EF2CBDF5-A3C0-462C-B57F-3677364D1D7A}" type="parTrans" cxnId="{E81E7898-79C2-41CF-814A-5A570133A214}">
      <dgm:prSet/>
      <dgm:spPr/>
      <dgm:t>
        <a:bodyPr/>
        <a:lstStyle/>
        <a:p>
          <a:endParaRPr lang="en-US"/>
        </a:p>
      </dgm:t>
    </dgm:pt>
    <dgm:pt modelId="{DF23D80D-1FDC-4716-A07B-336ABA31CA5E}" type="sibTrans" cxnId="{E81E7898-79C2-41CF-814A-5A570133A214}">
      <dgm:prSet/>
      <dgm:spPr/>
      <dgm:t>
        <a:bodyPr/>
        <a:lstStyle/>
        <a:p>
          <a:endParaRPr lang="en-US"/>
        </a:p>
      </dgm:t>
    </dgm:pt>
    <dgm:pt modelId="{262D1BAF-C512-4DE0-A449-15B52E67B7E0}">
      <dgm:prSet/>
      <dgm:spPr/>
      <dgm:t>
        <a:bodyPr/>
        <a:lstStyle/>
        <a:p>
          <a:pPr rtl="0"/>
          <a:r>
            <a:rPr lang="en-US" smtClean="0"/>
            <a:t>Advertise the packages to clients</a:t>
          </a:r>
          <a:endParaRPr lang="en-US" dirty="0"/>
        </a:p>
      </dgm:t>
    </dgm:pt>
    <dgm:pt modelId="{C4B1B031-421F-4AC0-8892-5E066BD58C3E}" type="parTrans" cxnId="{CB09DB29-8292-429B-8B2D-4BCC3F43C678}">
      <dgm:prSet/>
      <dgm:spPr/>
      <dgm:t>
        <a:bodyPr/>
        <a:lstStyle/>
        <a:p>
          <a:endParaRPr lang="en-US"/>
        </a:p>
      </dgm:t>
    </dgm:pt>
    <dgm:pt modelId="{9CB5CF56-A63C-4C0C-ACD1-02F357CE2BA9}" type="sibTrans" cxnId="{CB09DB29-8292-429B-8B2D-4BCC3F43C678}">
      <dgm:prSet/>
      <dgm:spPr/>
      <dgm:t>
        <a:bodyPr/>
        <a:lstStyle/>
        <a:p>
          <a:endParaRPr lang="en-US"/>
        </a:p>
      </dgm:t>
    </dgm:pt>
    <dgm:pt modelId="{04A179EE-BF0D-4EDD-AC05-07CCA525DD5B}">
      <dgm:prSet/>
      <dgm:spPr/>
      <dgm:t>
        <a:bodyPr/>
        <a:lstStyle/>
        <a:p>
          <a:pPr rtl="0"/>
          <a:r>
            <a:rPr lang="en-US" dirty="0" smtClean="0"/>
            <a:t>Launching and running virtual applications (connected and offline)</a:t>
          </a:r>
          <a:endParaRPr lang="en-US" dirty="0"/>
        </a:p>
      </dgm:t>
    </dgm:pt>
    <dgm:pt modelId="{135EB968-9F76-4BED-8BDA-0BD8C23D5309}" type="parTrans" cxnId="{47DADCCC-B35C-4067-BAAA-11965D02CFA5}">
      <dgm:prSet/>
      <dgm:spPr/>
      <dgm:t>
        <a:bodyPr/>
        <a:lstStyle/>
        <a:p>
          <a:endParaRPr lang="en-US"/>
        </a:p>
      </dgm:t>
    </dgm:pt>
    <dgm:pt modelId="{34212EFD-F3D0-4845-A193-B849EDE736AF}" type="sibTrans" cxnId="{47DADCCC-B35C-4067-BAAA-11965D02CFA5}">
      <dgm:prSet/>
      <dgm:spPr/>
      <dgm:t>
        <a:bodyPr/>
        <a:lstStyle/>
        <a:p>
          <a:endParaRPr lang="en-US"/>
        </a:p>
      </dgm:t>
    </dgm:pt>
    <dgm:pt modelId="{561FD779-5EED-44D3-8B69-7B3C2EEDE0ED}">
      <dgm:prSet/>
      <dgm:spPr/>
      <dgm:t>
        <a:bodyPr/>
        <a:lstStyle/>
        <a:p>
          <a:pPr rtl="0"/>
          <a:r>
            <a:rPr lang="en-US" smtClean="0"/>
            <a:t>After the application is advertised and made available, end-users run the applications from their desktop computers</a:t>
          </a:r>
          <a:endParaRPr lang="en-US" dirty="0"/>
        </a:p>
      </dgm:t>
    </dgm:pt>
    <dgm:pt modelId="{299D77C2-4AAB-45CA-89EB-EA02048AC124}" type="parTrans" cxnId="{9DE4F1AA-345D-4416-9270-D536F7029DA7}">
      <dgm:prSet/>
      <dgm:spPr/>
      <dgm:t>
        <a:bodyPr/>
        <a:lstStyle/>
        <a:p>
          <a:endParaRPr lang="en-US"/>
        </a:p>
      </dgm:t>
    </dgm:pt>
    <dgm:pt modelId="{BD1478F6-EA9C-477B-BA70-19814B9A768F}" type="sibTrans" cxnId="{9DE4F1AA-345D-4416-9270-D536F7029DA7}">
      <dgm:prSet/>
      <dgm:spPr/>
      <dgm:t>
        <a:bodyPr/>
        <a:lstStyle/>
        <a:p>
          <a:endParaRPr lang="en-US"/>
        </a:p>
      </dgm:t>
    </dgm:pt>
    <dgm:pt modelId="{F96E28A8-102F-4EF0-A47F-DF81108BD1A6}">
      <dgm:prSet/>
      <dgm:spPr/>
      <dgm:t>
        <a:bodyPr/>
        <a:lstStyle/>
        <a:p>
          <a:pPr rtl="0"/>
          <a:r>
            <a:rPr lang="en-US" dirty="0" smtClean="0"/>
            <a:t>Inventory and Reporting of virtual applications</a:t>
          </a:r>
          <a:endParaRPr lang="en-US" dirty="0"/>
        </a:p>
      </dgm:t>
    </dgm:pt>
    <dgm:pt modelId="{2B072736-137C-4C08-A4FC-7939E3E4D4BC}" type="parTrans" cxnId="{47B7649F-A843-4019-953F-16B0E9F45345}">
      <dgm:prSet/>
      <dgm:spPr/>
      <dgm:t>
        <a:bodyPr/>
        <a:lstStyle/>
        <a:p>
          <a:endParaRPr lang="en-US"/>
        </a:p>
      </dgm:t>
    </dgm:pt>
    <dgm:pt modelId="{3330F962-9AB2-495C-B8F8-554DC9E16F4B}" type="sibTrans" cxnId="{47B7649F-A843-4019-953F-16B0E9F45345}">
      <dgm:prSet/>
      <dgm:spPr/>
      <dgm:t>
        <a:bodyPr/>
        <a:lstStyle/>
        <a:p>
          <a:endParaRPr lang="en-US"/>
        </a:p>
      </dgm:t>
    </dgm:pt>
    <dgm:pt modelId="{6B15B11D-E898-44DE-B77C-3C7680897ADB}">
      <dgm:prSet/>
      <dgm:spPr/>
      <dgm:t>
        <a:bodyPr/>
        <a:lstStyle/>
        <a:p>
          <a:pPr rtl="0"/>
          <a:r>
            <a:rPr lang="en-US" smtClean="0"/>
            <a:t>SCCM inventory and reports enable administrators to report on packages, applications and their usage within the SCCM hierarchy</a:t>
          </a:r>
          <a:endParaRPr lang="en-US" dirty="0"/>
        </a:p>
      </dgm:t>
    </dgm:pt>
    <dgm:pt modelId="{66B1794B-D942-4F75-8613-F305AC9AEDE0}" type="parTrans" cxnId="{F488B5B3-FDA8-4836-A113-71A997D4DDD3}">
      <dgm:prSet/>
      <dgm:spPr/>
      <dgm:t>
        <a:bodyPr/>
        <a:lstStyle/>
        <a:p>
          <a:endParaRPr lang="en-US"/>
        </a:p>
      </dgm:t>
    </dgm:pt>
    <dgm:pt modelId="{C81699BE-A0A3-461B-8A08-7C03BF9D1B63}" type="sibTrans" cxnId="{F488B5B3-FDA8-4836-A113-71A997D4DDD3}">
      <dgm:prSet/>
      <dgm:spPr/>
      <dgm:t>
        <a:bodyPr/>
        <a:lstStyle/>
        <a:p>
          <a:endParaRPr lang="en-US"/>
        </a:p>
      </dgm:t>
    </dgm:pt>
    <dgm:pt modelId="{9A49B177-C245-49B4-B3A9-C809254E623F}" type="pres">
      <dgm:prSet presAssocID="{75F137E6-AF07-4C18-9EFC-CF0A3617302C}" presName="Name0" presStyleCnt="0">
        <dgm:presLayoutVars>
          <dgm:dir/>
          <dgm:animLvl val="lvl"/>
          <dgm:resizeHandles val="exact"/>
        </dgm:presLayoutVars>
      </dgm:prSet>
      <dgm:spPr/>
      <dgm:t>
        <a:bodyPr/>
        <a:lstStyle/>
        <a:p>
          <a:endParaRPr lang="en-US"/>
        </a:p>
      </dgm:t>
    </dgm:pt>
    <dgm:pt modelId="{3BEF9496-6196-4B23-AC4D-7FACBA065544}" type="pres">
      <dgm:prSet presAssocID="{8A2987C2-A24B-439D-8C10-BD9FB208346D}" presName="linNode" presStyleCnt="0"/>
      <dgm:spPr/>
      <dgm:t>
        <a:bodyPr/>
        <a:lstStyle/>
        <a:p>
          <a:endParaRPr lang="en-US"/>
        </a:p>
      </dgm:t>
    </dgm:pt>
    <dgm:pt modelId="{86494175-19AD-494A-BC50-85CE645575DF}" type="pres">
      <dgm:prSet presAssocID="{8A2987C2-A24B-439D-8C10-BD9FB208346D}" presName="parentText" presStyleLbl="node1" presStyleIdx="0" presStyleCnt="4">
        <dgm:presLayoutVars>
          <dgm:chMax val="1"/>
          <dgm:bulletEnabled val="1"/>
        </dgm:presLayoutVars>
      </dgm:prSet>
      <dgm:spPr/>
      <dgm:t>
        <a:bodyPr/>
        <a:lstStyle/>
        <a:p>
          <a:endParaRPr lang="en-US"/>
        </a:p>
      </dgm:t>
    </dgm:pt>
    <dgm:pt modelId="{1C264179-6C04-4AAD-B820-AA7F1DA35E05}" type="pres">
      <dgm:prSet presAssocID="{8A2987C2-A24B-439D-8C10-BD9FB208346D}" presName="descendantText" presStyleLbl="alignAccFollowNode1" presStyleIdx="0" presStyleCnt="4">
        <dgm:presLayoutVars>
          <dgm:bulletEnabled val="1"/>
        </dgm:presLayoutVars>
      </dgm:prSet>
      <dgm:spPr/>
      <dgm:t>
        <a:bodyPr/>
        <a:lstStyle/>
        <a:p>
          <a:endParaRPr lang="en-US"/>
        </a:p>
      </dgm:t>
    </dgm:pt>
    <dgm:pt modelId="{9276F18F-B2FD-4F9F-87C2-2ADCB9E1A3D3}" type="pres">
      <dgm:prSet presAssocID="{0DB515AC-B623-40BB-9892-45CAD4E68DAB}" presName="sp" presStyleCnt="0"/>
      <dgm:spPr/>
      <dgm:t>
        <a:bodyPr/>
        <a:lstStyle/>
        <a:p>
          <a:endParaRPr lang="en-US"/>
        </a:p>
      </dgm:t>
    </dgm:pt>
    <dgm:pt modelId="{05299E9B-9A61-4175-AB85-47B81A7548F2}" type="pres">
      <dgm:prSet presAssocID="{93291CE4-4D50-468F-A9EF-3EA5A5F0762A}" presName="linNode" presStyleCnt="0"/>
      <dgm:spPr/>
      <dgm:t>
        <a:bodyPr/>
        <a:lstStyle/>
        <a:p>
          <a:endParaRPr lang="en-US"/>
        </a:p>
      </dgm:t>
    </dgm:pt>
    <dgm:pt modelId="{5B4020D1-3C8B-4D5B-9025-08E66CE59B16}" type="pres">
      <dgm:prSet presAssocID="{93291CE4-4D50-468F-A9EF-3EA5A5F0762A}" presName="parentText" presStyleLbl="node1" presStyleIdx="1" presStyleCnt="4">
        <dgm:presLayoutVars>
          <dgm:chMax val="1"/>
          <dgm:bulletEnabled val="1"/>
        </dgm:presLayoutVars>
      </dgm:prSet>
      <dgm:spPr/>
      <dgm:t>
        <a:bodyPr/>
        <a:lstStyle/>
        <a:p>
          <a:endParaRPr lang="en-US"/>
        </a:p>
      </dgm:t>
    </dgm:pt>
    <dgm:pt modelId="{D29432BA-B158-4C32-90BA-29A2814A9ABE}" type="pres">
      <dgm:prSet presAssocID="{93291CE4-4D50-468F-A9EF-3EA5A5F0762A}" presName="descendantText" presStyleLbl="alignAccFollowNode1" presStyleIdx="1" presStyleCnt="4">
        <dgm:presLayoutVars>
          <dgm:bulletEnabled val="1"/>
        </dgm:presLayoutVars>
      </dgm:prSet>
      <dgm:spPr/>
      <dgm:t>
        <a:bodyPr/>
        <a:lstStyle/>
        <a:p>
          <a:endParaRPr lang="en-US"/>
        </a:p>
      </dgm:t>
    </dgm:pt>
    <dgm:pt modelId="{E8C8155A-E796-4C46-B87F-3CFB0C4AA379}" type="pres">
      <dgm:prSet presAssocID="{DF23D80D-1FDC-4716-A07B-336ABA31CA5E}" presName="sp" presStyleCnt="0"/>
      <dgm:spPr/>
      <dgm:t>
        <a:bodyPr/>
        <a:lstStyle/>
        <a:p>
          <a:endParaRPr lang="en-US"/>
        </a:p>
      </dgm:t>
    </dgm:pt>
    <dgm:pt modelId="{812BB876-79A8-4F55-94D5-30927966810D}" type="pres">
      <dgm:prSet presAssocID="{04A179EE-BF0D-4EDD-AC05-07CCA525DD5B}" presName="linNode" presStyleCnt="0"/>
      <dgm:spPr/>
      <dgm:t>
        <a:bodyPr/>
        <a:lstStyle/>
        <a:p>
          <a:endParaRPr lang="en-US"/>
        </a:p>
      </dgm:t>
    </dgm:pt>
    <dgm:pt modelId="{688F0FD2-69A4-4B6B-AF81-6AF610C05B11}" type="pres">
      <dgm:prSet presAssocID="{04A179EE-BF0D-4EDD-AC05-07CCA525DD5B}" presName="parentText" presStyleLbl="node1" presStyleIdx="2" presStyleCnt="4">
        <dgm:presLayoutVars>
          <dgm:chMax val="1"/>
          <dgm:bulletEnabled val="1"/>
        </dgm:presLayoutVars>
      </dgm:prSet>
      <dgm:spPr/>
      <dgm:t>
        <a:bodyPr/>
        <a:lstStyle/>
        <a:p>
          <a:endParaRPr lang="en-US"/>
        </a:p>
      </dgm:t>
    </dgm:pt>
    <dgm:pt modelId="{EAD2B212-3B93-439C-A179-0E50E4220112}" type="pres">
      <dgm:prSet presAssocID="{04A179EE-BF0D-4EDD-AC05-07CCA525DD5B}" presName="descendantText" presStyleLbl="alignAccFollowNode1" presStyleIdx="2" presStyleCnt="4">
        <dgm:presLayoutVars>
          <dgm:bulletEnabled val="1"/>
        </dgm:presLayoutVars>
      </dgm:prSet>
      <dgm:spPr/>
      <dgm:t>
        <a:bodyPr/>
        <a:lstStyle/>
        <a:p>
          <a:endParaRPr lang="en-US"/>
        </a:p>
      </dgm:t>
    </dgm:pt>
    <dgm:pt modelId="{7F3F12BE-9B95-4EDD-A927-E7F56A8F1FA6}" type="pres">
      <dgm:prSet presAssocID="{34212EFD-F3D0-4845-A193-B849EDE736AF}" presName="sp" presStyleCnt="0"/>
      <dgm:spPr/>
      <dgm:t>
        <a:bodyPr/>
        <a:lstStyle/>
        <a:p>
          <a:endParaRPr lang="en-US"/>
        </a:p>
      </dgm:t>
    </dgm:pt>
    <dgm:pt modelId="{074E2B1E-7FC6-43C0-BF38-0BF7BD733D5A}" type="pres">
      <dgm:prSet presAssocID="{F96E28A8-102F-4EF0-A47F-DF81108BD1A6}" presName="linNode" presStyleCnt="0"/>
      <dgm:spPr/>
      <dgm:t>
        <a:bodyPr/>
        <a:lstStyle/>
        <a:p>
          <a:endParaRPr lang="en-US"/>
        </a:p>
      </dgm:t>
    </dgm:pt>
    <dgm:pt modelId="{83DF087F-FB3B-4A30-88AD-242FE354D470}" type="pres">
      <dgm:prSet presAssocID="{F96E28A8-102F-4EF0-A47F-DF81108BD1A6}" presName="parentText" presStyleLbl="node1" presStyleIdx="3" presStyleCnt="4">
        <dgm:presLayoutVars>
          <dgm:chMax val="1"/>
          <dgm:bulletEnabled val="1"/>
        </dgm:presLayoutVars>
      </dgm:prSet>
      <dgm:spPr/>
      <dgm:t>
        <a:bodyPr/>
        <a:lstStyle/>
        <a:p>
          <a:endParaRPr lang="en-US"/>
        </a:p>
      </dgm:t>
    </dgm:pt>
    <dgm:pt modelId="{ED1FCFC1-3FFE-40F0-B142-08E5CD4E6689}" type="pres">
      <dgm:prSet presAssocID="{F96E28A8-102F-4EF0-A47F-DF81108BD1A6}" presName="descendantText" presStyleLbl="alignAccFollowNode1" presStyleIdx="3" presStyleCnt="4">
        <dgm:presLayoutVars>
          <dgm:bulletEnabled val="1"/>
        </dgm:presLayoutVars>
      </dgm:prSet>
      <dgm:spPr/>
      <dgm:t>
        <a:bodyPr/>
        <a:lstStyle/>
        <a:p>
          <a:endParaRPr lang="en-US"/>
        </a:p>
      </dgm:t>
    </dgm:pt>
  </dgm:ptLst>
  <dgm:cxnLst>
    <dgm:cxn modelId="{424B6D99-53BF-4EB3-B473-066DD17B4D99}" type="presOf" srcId="{93291CE4-4D50-468F-A9EF-3EA5A5F0762A}" destId="{5B4020D1-3C8B-4D5B-9025-08E66CE59B16}" srcOrd="0" destOrd="0" presId="urn:microsoft.com/office/officeart/2005/8/layout/vList5"/>
    <dgm:cxn modelId="{47DADCCC-B35C-4067-BAAA-11965D02CFA5}" srcId="{75F137E6-AF07-4C18-9EFC-CF0A3617302C}" destId="{04A179EE-BF0D-4EDD-AC05-07CCA525DD5B}" srcOrd="2" destOrd="0" parTransId="{135EB968-9F76-4BED-8BDA-0BD8C23D5309}" sibTransId="{34212EFD-F3D0-4845-A193-B849EDE736AF}"/>
    <dgm:cxn modelId="{4E178F49-2F7E-4D3C-B9E2-79F1E4023FB2}" type="presOf" srcId="{75F137E6-AF07-4C18-9EFC-CF0A3617302C}" destId="{9A49B177-C245-49B4-B3A9-C809254E623F}" srcOrd="0" destOrd="0" presId="urn:microsoft.com/office/officeart/2005/8/layout/vList5"/>
    <dgm:cxn modelId="{9DE4F1AA-345D-4416-9270-D536F7029DA7}" srcId="{04A179EE-BF0D-4EDD-AC05-07CCA525DD5B}" destId="{561FD779-5EED-44D3-8B69-7B3C2EEDE0ED}" srcOrd="0" destOrd="0" parTransId="{299D77C2-4AAB-45CA-89EB-EA02048AC124}" sibTransId="{BD1478F6-EA9C-477B-BA70-19814B9A768F}"/>
    <dgm:cxn modelId="{47B7649F-A843-4019-953F-16B0E9F45345}" srcId="{75F137E6-AF07-4C18-9EFC-CF0A3617302C}" destId="{F96E28A8-102F-4EF0-A47F-DF81108BD1A6}" srcOrd="3" destOrd="0" parTransId="{2B072736-137C-4C08-A4FC-7939E3E4D4BC}" sibTransId="{3330F962-9AB2-495C-B8F8-554DC9E16F4B}"/>
    <dgm:cxn modelId="{F488B5B3-FDA8-4836-A113-71A997D4DDD3}" srcId="{F96E28A8-102F-4EF0-A47F-DF81108BD1A6}" destId="{6B15B11D-E898-44DE-B77C-3C7680897ADB}" srcOrd="0" destOrd="0" parTransId="{66B1794B-D942-4F75-8613-F305AC9AEDE0}" sibTransId="{C81699BE-A0A3-461B-8A08-7C03BF9D1B63}"/>
    <dgm:cxn modelId="{4046C07A-E066-4409-B08C-6395AA465E58}" type="presOf" srcId="{561FD779-5EED-44D3-8B69-7B3C2EEDE0ED}" destId="{EAD2B212-3B93-439C-A179-0E50E4220112}" srcOrd="0" destOrd="0" presId="urn:microsoft.com/office/officeart/2005/8/layout/vList5"/>
    <dgm:cxn modelId="{4D9B5383-4865-438A-905A-31E3E850EAC8}" type="presOf" srcId="{262D1BAF-C512-4DE0-A449-15B52E67B7E0}" destId="{D29432BA-B158-4C32-90BA-29A2814A9ABE}" srcOrd="0" destOrd="0" presId="urn:microsoft.com/office/officeart/2005/8/layout/vList5"/>
    <dgm:cxn modelId="{CB09DB29-8292-429B-8B2D-4BCC3F43C678}" srcId="{93291CE4-4D50-468F-A9EF-3EA5A5F0762A}" destId="{262D1BAF-C512-4DE0-A449-15B52E67B7E0}" srcOrd="0" destOrd="0" parTransId="{C4B1B031-421F-4AC0-8892-5E066BD58C3E}" sibTransId="{9CB5CF56-A63C-4C0C-ACD1-02F357CE2BA9}"/>
    <dgm:cxn modelId="{CBACCDA1-09E8-465B-9F31-0FBFB58D29AB}" srcId="{8A2987C2-A24B-439D-8C10-BD9FB208346D}" destId="{9BFCB5F2-BA2D-4B8D-9B83-E810EA3AED87}" srcOrd="0" destOrd="0" parTransId="{CF46DF41-10E1-404D-9B12-FADF8A5AF824}" sibTransId="{CF1F9CFC-89AF-4EAB-B8A7-C832595C3EED}"/>
    <dgm:cxn modelId="{E81E7898-79C2-41CF-814A-5A570133A214}" srcId="{75F137E6-AF07-4C18-9EFC-CF0A3617302C}" destId="{93291CE4-4D50-468F-A9EF-3EA5A5F0762A}" srcOrd="1" destOrd="0" parTransId="{EF2CBDF5-A3C0-462C-B57F-3677364D1D7A}" sibTransId="{DF23D80D-1FDC-4716-A07B-336ABA31CA5E}"/>
    <dgm:cxn modelId="{CD157369-48D1-4BF4-B72F-2990B6B22F43}" type="presOf" srcId="{04A179EE-BF0D-4EDD-AC05-07CCA525DD5B}" destId="{688F0FD2-69A4-4B6B-AF81-6AF610C05B11}" srcOrd="0" destOrd="0" presId="urn:microsoft.com/office/officeart/2005/8/layout/vList5"/>
    <dgm:cxn modelId="{8612DB84-5C07-4DAA-B766-6A46BFB23F78}" type="presOf" srcId="{6B15B11D-E898-44DE-B77C-3C7680897ADB}" destId="{ED1FCFC1-3FFE-40F0-B142-08E5CD4E6689}" srcOrd="0" destOrd="0" presId="urn:microsoft.com/office/officeart/2005/8/layout/vList5"/>
    <dgm:cxn modelId="{800AF266-192C-457A-9A7A-1599517AEC27}" type="presOf" srcId="{9BFCB5F2-BA2D-4B8D-9B83-E810EA3AED87}" destId="{1C264179-6C04-4AAD-B820-AA7F1DA35E05}" srcOrd="0" destOrd="0" presId="urn:microsoft.com/office/officeart/2005/8/layout/vList5"/>
    <dgm:cxn modelId="{3F51CEB7-D76C-42A6-B8FF-A60941DB2BF6}" type="presOf" srcId="{F96E28A8-102F-4EF0-A47F-DF81108BD1A6}" destId="{83DF087F-FB3B-4A30-88AD-242FE354D470}" srcOrd="0" destOrd="0" presId="urn:microsoft.com/office/officeart/2005/8/layout/vList5"/>
    <dgm:cxn modelId="{10403330-5F69-4042-93C4-D10B542137C3}" type="presOf" srcId="{8A2987C2-A24B-439D-8C10-BD9FB208346D}" destId="{86494175-19AD-494A-BC50-85CE645575DF}" srcOrd="0" destOrd="0" presId="urn:microsoft.com/office/officeart/2005/8/layout/vList5"/>
    <dgm:cxn modelId="{4FF7CADF-38B0-4480-BCCA-AFA3B03CAFD5}" srcId="{75F137E6-AF07-4C18-9EFC-CF0A3617302C}" destId="{8A2987C2-A24B-439D-8C10-BD9FB208346D}" srcOrd="0" destOrd="0" parTransId="{8409C8B2-B967-41E3-8F5F-8BC71AF1775E}" sibTransId="{0DB515AC-B623-40BB-9892-45CAD4E68DAB}"/>
    <dgm:cxn modelId="{FB43B870-C15F-40B1-B0E3-1760326D970B}" type="presParOf" srcId="{9A49B177-C245-49B4-B3A9-C809254E623F}" destId="{3BEF9496-6196-4B23-AC4D-7FACBA065544}" srcOrd="0" destOrd="0" presId="urn:microsoft.com/office/officeart/2005/8/layout/vList5"/>
    <dgm:cxn modelId="{383EBF34-A023-4B6C-BF0C-CBB9273E7B53}" type="presParOf" srcId="{3BEF9496-6196-4B23-AC4D-7FACBA065544}" destId="{86494175-19AD-494A-BC50-85CE645575DF}" srcOrd="0" destOrd="0" presId="urn:microsoft.com/office/officeart/2005/8/layout/vList5"/>
    <dgm:cxn modelId="{8760805B-19C9-4B85-9E78-445FF8BD4554}" type="presParOf" srcId="{3BEF9496-6196-4B23-AC4D-7FACBA065544}" destId="{1C264179-6C04-4AAD-B820-AA7F1DA35E05}" srcOrd="1" destOrd="0" presId="urn:microsoft.com/office/officeart/2005/8/layout/vList5"/>
    <dgm:cxn modelId="{5BCA25E2-F5BE-45EB-A5EF-A9843567A291}" type="presParOf" srcId="{9A49B177-C245-49B4-B3A9-C809254E623F}" destId="{9276F18F-B2FD-4F9F-87C2-2ADCB9E1A3D3}" srcOrd="1" destOrd="0" presId="urn:microsoft.com/office/officeart/2005/8/layout/vList5"/>
    <dgm:cxn modelId="{6DEF7A57-C699-4255-BAC9-70C6B8BC3847}" type="presParOf" srcId="{9A49B177-C245-49B4-B3A9-C809254E623F}" destId="{05299E9B-9A61-4175-AB85-47B81A7548F2}" srcOrd="2" destOrd="0" presId="urn:microsoft.com/office/officeart/2005/8/layout/vList5"/>
    <dgm:cxn modelId="{B9DFAC33-B641-4D9E-AC4C-38B3BE7F24FD}" type="presParOf" srcId="{05299E9B-9A61-4175-AB85-47B81A7548F2}" destId="{5B4020D1-3C8B-4D5B-9025-08E66CE59B16}" srcOrd="0" destOrd="0" presId="urn:microsoft.com/office/officeart/2005/8/layout/vList5"/>
    <dgm:cxn modelId="{73519F9C-D491-4E35-BA2A-1A4AD5FDC8FE}" type="presParOf" srcId="{05299E9B-9A61-4175-AB85-47B81A7548F2}" destId="{D29432BA-B158-4C32-90BA-29A2814A9ABE}" srcOrd="1" destOrd="0" presId="urn:microsoft.com/office/officeart/2005/8/layout/vList5"/>
    <dgm:cxn modelId="{4FE81DC8-A1CE-44E5-A77A-776D955DF5BD}" type="presParOf" srcId="{9A49B177-C245-49B4-B3A9-C809254E623F}" destId="{E8C8155A-E796-4C46-B87F-3CFB0C4AA379}" srcOrd="3" destOrd="0" presId="urn:microsoft.com/office/officeart/2005/8/layout/vList5"/>
    <dgm:cxn modelId="{917C4702-806F-4D43-9FAE-9CBF9E560F19}" type="presParOf" srcId="{9A49B177-C245-49B4-B3A9-C809254E623F}" destId="{812BB876-79A8-4F55-94D5-30927966810D}" srcOrd="4" destOrd="0" presId="urn:microsoft.com/office/officeart/2005/8/layout/vList5"/>
    <dgm:cxn modelId="{5E19EA62-7C31-4029-9DD5-D7E30080F86A}" type="presParOf" srcId="{812BB876-79A8-4F55-94D5-30927966810D}" destId="{688F0FD2-69A4-4B6B-AF81-6AF610C05B11}" srcOrd="0" destOrd="0" presId="urn:microsoft.com/office/officeart/2005/8/layout/vList5"/>
    <dgm:cxn modelId="{0DDD5051-701C-41A3-A080-7B54B430916F}" type="presParOf" srcId="{812BB876-79A8-4F55-94D5-30927966810D}" destId="{EAD2B212-3B93-439C-A179-0E50E4220112}" srcOrd="1" destOrd="0" presId="urn:microsoft.com/office/officeart/2005/8/layout/vList5"/>
    <dgm:cxn modelId="{972F0685-23C6-45AE-A16B-56F7624AFCE8}" type="presParOf" srcId="{9A49B177-C245-49B4-B3A9-C809254E623F}" destId="{7F3F12BE-9B95-4EDD-A927-E7F56A8F1FA6}" srcOrd="5" destOrd="0" presId="urn:microsoft.com/office/officeart/2005/8/layout/vList5"/>
    <dgm:cxn modelId="{7B97331B-618D-4537-B437-5D8CFD54439B}" type="presParOf" srcId="{9A49B177-C245-49B4-B3A9-C809254E623F}" destId="{074E2B1E-7FC6-43C0-BF38-0BF7BD733D5A}" srcOrd="6" destOrd="0" presId="urn:microsoft.com/office/officeart/2005/8/layout/vList5"/>
    <dgm:cxn modelId="{05DC9672-E6AB-4A56-BDFD-627BD3147BE1}" type="presParOf" srcId="{074E2B1E-7FC6-43C0-BF38-0BF7BD733D5A}" destId="{83DF087F-FB3B-4A30-88AD-242FE354D470}" srcOrd="0" destOrd="0" presId="urn:microsoft.com/office/officeart/2005/8/layout/vList5"/>
    <dgm:cxn modelId="{40BA0298-0490-4BD4-8230-4AD3E019C69C}" type="presParOf" srcId="{074E2B1E-7FC6-43C0-BF38-0BF7BD733D5A}" destId="{ED1FCFC1-3FFE-40F0-B142-08E5CD4E6689}"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889D0C52-BC2A-4DB9-8E28-04381E348393}" type="presOf" srcId="{25C78054-617E-40B7-815F-7BA25C7A1E84}" destId="{D2B16B6D-2671-4F9F-8531-5C998D491118}" srcOrd="0" destOrd="0" presId="urn:microsoft.com/office/officeart/2005/8/layout/vList2"/>
    <dgm:cxn modelId="{96923141-3E3C-4C7C-9D36-A2B40CFA5845}" type="presOf" srcId="{03604A51-56B9-4FF2-9B31-08DE59DDABDF}" destId="{1BA56A7F-A8A4-49CC-8984-6894AB421E3A}" srcOrd="0" destOrd="0" presId="urn:microsoft.com/office/officeart/2005/8/layout/vList2"/>
    <dgm:cxn modelId="{3B75B84F-5E0F-4628-9A82-C032CEF90667}" type="presOf" srcId="{DF6CD296-5856-457A-927B-2A5C290A1F20}" destId="{6F95F7B3-7FC1-49FC-9E60-BB29CF5D62A0}"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A67E1BD2-AEEB-48BC-AD4B-05C5368A4078}" type="presOf" srcId="{66D83641-17A0-4256-94E2-BA1180575591}" destId="{6F56C841-DC5F-400E-B5EF-6E920CF826D3}" srcOrd="0" destOrd="0" presId="urn:microsoft.com/office/officeart/2005/8/layout/vList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2D95C861-75B8-47F5-806D-A31A473F2AC5}" type="presParOf" srcId="{D2B16B6D-2671-4F9F-8531-5C998D491118}" destId="{6F95F7B3-7FC1-49FC-9E60-BB29CF5D62A0}" srcOrd="0" destOrd="0" presId="urn:microsoft.com/office/officeart/2005/8/layout/vList2"/>
    <dgm:cxn modelId="{44A3F1A0-7AA9-469C-8CC3-A4421C7FC381}" type="presParOf" srcId="{D2B16B6D-2671-4F9F-8531-5C998D491118}" destId="{EE50B372-6074-48A3-BC23-015505DB0CAB}" srcOrd="1" destOrd="0" presId="urn:microsoft.com/office/officeart/2005/8/layout/vList2"/>
    <dgm:cxn modelId="{3BD679C0-2D5F-4D43-98B2-093168604AB9}" type="presParOf" srcId="{D2B16B6D-2671-4F9F-8531-5C998D491118}" destId="{6F56C841-DC5F-400E-B5EF-6E920CF826D3}" srcOrd="2" destOrd="0" presId="urn:microsoft.com/office/officeart/2005/8/layout/vList2"/>
    <dgm:cxn modelId="{8DCAE614-E5B7-4C4F-B262-9AF0325CA3D5}" type="presParOf" srcId="{D2B16B6D-2671-4F9F-8531-5C998D491118}" destId="{4B11C2CC-B723-4463-82BA-22198F439CA4}" srcOrd="3" destOrd="0" presId="urn:microsoft.com/office/officeart/2005/8/layout/vList2"/>
    <dgm:cxn modelId="{CF46BBE0-0C27-474F-8398-A5D015CEAD33}"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562EBE62-A3F8-4785-8696-71D73A10BE89}" type="presOf" srcId="{03604A51-56B9-4FF2-9B31-08DE59DDABDF}" destId="{1BA56A7F-A8A4-49CC-8984-6894AB421E3A}" srcOrd="0" destOrd="0" presId="urn:microsoft.com/office/officeart/2005/8/layout/vList2"/>
    <dgm:cxn modelId="{67B92DCC-9C7F-4EA6-A351-86ACEA95CDA9}" type="presOf" srcId="{25C78054-617E-40B7-815F-7BA25C7A1E84}" destId="{D2B16B6D-2671-4F9F-8531-5C998D491118}"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C115CA3D-3175-4E72-824A-0E41731D30E4}" type="presOf" srcId="{66D83641-17A0-4256-94E2-BA1180575591}" destId="{6F56C841-DC5F-400E-B5EF-6E920CF826D3}" srcOrd="0" destOrd="0" presId="urn:microsoft.com/office/officeart/2005/8/layout/vList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20003C0B-BC96-46C8-96E4-7B6505A263F4}" type="presOf" srcId="{DF6CD296-5856-457A-927B-2A5C290A1F20}" destId="{6F95F7B3-7FC1-49FC-9E60-BB29CF5D62A0}" srcOrd="0" destOrd="0" presId="urn:microsoft.com/office/officeart/2005/8/layout/vList2"/>
    <dgm:cxn modelId="{8257B695-1C39-44F7-97D4-02935D6DC591}" type="presParOf" srcId="{D2B16B6D-2671-4F9F-8531-5C998D491118}" destId="{6F95F7B3-7FC1-49FC-9E60-BB29CF5D62A0}" srcOrd="0" destOrd="0" presId="urn:microsoft.com/office/officeart/2005/8/layout/vList2"/>
    <dgm:cxn modelId="{686C939D-EF9E-4BEF-A85D-EC7495036197}" type="presParOf" srcId="{D2B16B6D-2671-4F9F-8531-5C998D491118}" destId="{EE50B372-6074-48A3-BC23-015505DB0CAB}" srcOrd="1" destOrd="0" presId="urn:microsoft.com/office/officeart/2005/8/layout/vList2"/>
    <dgm:cxn modelId="{A92F6A3C-0A07-4500-95E7-24AD28DBC94D}" type="presParOf" srcId="{D2B16B6D-2671-4F9F-8531-5C998D491118}" destId="{6F56C841-DC5F-400E-B5EF-6E920CF826D3}" srcOrd="2" destOrd="0" presId="urn:microsoft.com/office/officeart/2005/8/layout/vList2"/>
    <dgm:cxn modelId="{A881AB11-6279-47F9-8AE1-E3DEC642564D}" type="presParOf" srcId="{D2B16B6D-2671-4F9F-8531-5C998D491118}" destId="{4B11C2CC-B723-4463-82BA-22198F439CA4}" srcOrd="3" destOrd="0" presId="urn:microsoft.com/office/officeart/2005/8/layout/vList2"/>
    <dgm:cxn modelId="{A5A7D1FA-4F7A-4333-9ED7-5818463DE9FD}"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F879C208-D0CD-471D-9D71-5D6DCDD87ACF}" type="presOf" srcId="{25C78054-617E-40B7-815F-7BA25C7A1E84}" destId="{D2B16B6D-2671-4F9F-8531-5C998D491118}" srcOrd="0" destOrd="0" presId="urn:microsoft.com/office/officeart/2005/8/layout/vList2"/>
    <dgm:cxn modelId="{CDF551BC-C55B-458F-8481-224266242EC6}" type="presOf" srcId="{DF6CD296-5856-457A-927B-2A5C290A1F20}" destId="{6F95F7B3-7FC1-49FC-9E60-BB29CF5D62A0}" srcOrd="0" destOrd="0" presId="urn:microsoft.com/office/officeart/2005/8/layout/vList2"/>
    <dgm:cxn modelId="{2FE949F7-734D-4FF5-AAAF-F4975E25231E}" type="presOf" srcId="{03604A51-56B9-4FF2-9B31-08DE59DDABDF}" destId="{1BA56A7F-A8A4-49CC-8984-6894AB421E3A}" srcOrd="0" destOrd="0" presId="urn:microsoft.com/office/officeart/2005/8/layout/vList2"/>
    <dgm:cxn modelId="{F1500C58-B452-49DD-A9D4-3D8B8F82B091}" type="presOf" srcId="{66D83641-17A0-4256-94E2-BA1180575591}" destId="{6F56C841-DC5F-400E-B5EF-6E920CF826D3}"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A98A8057-C659-408D-B228-0AC7E07A75C6}" type="presParOf" srcId="{D2B16B6D-2671-4F9F-8531-5C998D491118}" destId="{6F95F7B3-7FC1-49FC-9E60-BB29CF5D62A0}" srcOrd="0" destOrd="0" presId="urn:microsoft.com/office/officeart/2005/8/layout/vList2"/>
    <dgm:cxn modelId="{A177210E-79F4-469C-838B-A7793FC3C28F}" type="presParOf" srcId="{D2B16B6D-2671-4F9F-8531-5C998D491118}" destId="{EE50B372-6074-48A3-BC23-015505DB0CAB}" srcOrd="1" destOrd="0" presId="urn:microsoft.com/office/officeart/2005/8/layout/vList2"/>
    <dgm:cxn modelId="{9D2F188F-B050-437C-A3E1-61A64F9E8D69}" type="presParOf" srcId="{D2B16B6D-2671-4F9F-8531-5C998D491118}" destId="{6F56C841-DC5F-400E-B5EF-6E920CF826D3}" srcOrd="2" destOrd="0" presId="urn:microsoft.com/office/officeart/2005/8/layout/vList2"/>
    <dgm:cxn modelId="{D1C22FB5-B798-4F21-91BE-0FED046C61EF}" type="presParOf" srcId="{D2B16B6D-2671-4F9F-8531-5C998D491118}" destId="{4B11C2CC-B723-4463-82BA-22198F439CA4}" srcOrd="3" destOrd="0" presId="urn:microsoft.com/office/officeart/2005/8/layout/vList2"/>
    <dgm:cxn modelId="{BDAEE2C8-60E4-43DC-BD11-CBCD2BE8FCEB}"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CA1880B3-ECF7-4D33-8787-1A2FE3D90199}" type="presOf" srcId="{66D83641-17A0-4256-94E2-BA1180575591}" destId="{6F56C841-DC5F-400E-B5EF-6E920CF826D3}" srcOrd="0" destOrd="0" presId="urn:microsoft.com/office/officeart/2005/8/layout/vList2"/>
    <dgm:cxn modelId="{1B50778E-51B2-48EB-B22F-9D20E4587BEB}" type="presOf" srcId="{03604A51-56B9-4FF2-9B31-08DE59DDABDF}" destId="{1BA56A7F-A8A4-49CC-8984-6894AB421E3A}" srcOrd="0" destOrd="0" presId="urn:microsoft.com/office/officeart/2005/8/layout/vList2"/>
    <dgm:cxn modelId="{9D45E1BA-5668-4E8B-8D68-AC53D440E7B7}" type="presOf" srcId="{DF6CD296-5856-457A-927B-2A5C290A1F20}" destId="{6F95F7B3-7FC1-49FC-9E60-BB29CF5D62A0}" srcOrd="0" destOrd="0" presId="urn:microsoft.com/office/officeart/2005/8/layout/vList2"/>
    <dgm:cxn modelId="{1EDCB0DA-07EB-4EA7-BECA-0D4C426FFDFB}" type="presOf" srcId="{25C78054-617E-40B7-815F-7BA25C7A1E84}" destId="{D2B16B6D-2671-4F9F-8531-5C998D491118}"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503592D3-D48A-48C5-93B8-8F5B7258E302}" type="presParOf" srcId="{D2B16B6D-2671-4F9F-8531-5C998D491118}" destId="{6F95F7B3-7FC1-49FC-9E60-BB29CF5D62A0}" srcOrd="0" destOrd="0" presId="urn:microsoft.com/office/officeart/2005/8/layout/vList2"/>
    <dgm:cxn modelId="{4DD77BEB-311D-4373-872E-5D9C548D3EC8}" type="presParOf" srcId="{D2B16B6D-2671-4F9F-8531-5C998D491118}" destId="{EE50B372-6074-48A3-BC23-015505DB0CAB}" srcOrd="1" destOrd="0" presId="urn:microsoft.com/office/officeart/2005/8/layout/vList2"/>
    <dgm:cxn modelId="{0D33B79B-F64E-49BF-93F1-0CF8B019CB87}" type="presParOf" srcId="{D2B16B6D-2671-4F9F-8531-5C998D491118}" destId="{6F56C841-DC5F-400E-B5EF-6E920CF826D3}" srcOrd="2" destOrd="0" presId="urn:microsoft.com/office/officeart/2005/8/layout/vList2"/>
    <dgm:cxn modelId="{FD184E22-F63A-47EA-BC11-3373A5E0842D}" type="presParOf" srcId="{D2B16B6D-2671-4F9F-8531-5C998D491118}" destId="{4B11C2CC-B723-4463-82BA-22198F439CA4}" srcOrd="3" destOrd="0" presId="urn:microsoft.com/office/officeart/2005/8/layout/vList2"/>
    <dgm:cxn modelId="{6F32A486-A0F4-4604-AD0C-29D0EE603ECA}"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5B2AEBD6-E56D-4C17-9B7D-9CD23AF4E490}" type="presOf" srcId="{66D83641-17A0-4256-94E2-BA1180575591}" destId="{6F56C841-DC5F-400E-B5EF-6E920CF826D3}" srcOrd="0" destOrd="0" presId="urn:microsoft.com/office/officeart/2005/8/layout/vList2"/>
    <dgm:cxn modelId="{A93D0D21-349E-487C-A2BF-44EF43066B57}" type="presOf" srcId="{25C78054-617E-40B7-815F-7BA25C7A1E84}" destId="{D2B16B6D-2671-4F9F-8531-5C998D491118}" srcOrd="0" destOrd="0" presId="urn:microsoft.com/office/officeart/2005/8/layout/vList2"/>
    <dgm:cxn modelId="{36B7B7FB-A45B-48F5-83F2-2F20C6EE823A}" type="presOf" srcId="{03604A51-56B9-4FF2-9B31-08DE59DDABDF}" destId="{1BA56A7F-A8A4-49CC-8984-6894AB421E3A}"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FBFD7AC1-9AB3-4183-AEE4-AF55059C9FA4}" type="presOf" srcId="{DF6CD296-5856-457A-927B-2A5C290A1F20}" destId="{6F95F7B3-7FC1-49FC-9E60-BB29CF5D62A0}" srcOrd="0" destOrd="0" presId="urn:microsoft.com/office/officeart/2005/8/layout/vList2"/>
    <dgm:cxn modelId="{972E2F41-7145-4AC7-A5FE-4E4B18A78354}" type="presParOf" srcId="{D2B16B6D-2671-4F9F-8531-5C998D491118}" destId="{6F95F7B3-7FC1-49FC-9E60-BB29CF5D62A0}" srcOrd="0" destOrd="0" presId="urn:microsoft.com/office/officeart/2005/8/layout/vList2"/>
    <dgm:cxn modelId="{14CF92A5-2234-4E7B-878F-B5291F1D8DBA}" type="presParOf" srcId="{D2B16B6D-2671-4F9F-8531-5C998D491118}" destId="{EE50B372-6074-48A3-BC23-015505DB0CAB}" srcOrd="1" destOrd="0" presId="urn:microsoft.com/office/officeart/2005/8/layout/vList2"/>
    <dgm:cxn modelId="{B94DF72B-9BEE-4E45-BCDB-E3AC4913188E}" type="presParOf" srcId="{D2B16B6D-2671-4F9F-8531-5C998D491118}" destId="{6F56C841-DC5F-400E-B5EF-6E920CF826D3}" srcOrd="2" destOrd="0" presId="urn:microsoft.com/office/officeart/2005/8/layout/vList2"/>
    <dgm:cxn modelId="{47EDAC29-61A6-4959-B17C-A9D2948FF138}" type="presParOf" srcId="{D2B16B6D-2671-4F9F-8531-5C998D491118}" destId="{4B11C2CC-B723-4463-82BA-22198F439CA4}" srcOrd="3" destOrd="0" presId="urn:microsoft.com/office/officeart/2005/8/layout/vList2"/>
    <dgm:cxn modelId="{1B14022F-143A-413C-A3C4-9A15E71F3FDD}"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2A28229B-41FF-4EF5-88FF-3DBFB76BC1E5}" type="presOf" srcId="{03604A51-56B9-4FF2-9B31-08DE59DDABDF}" destId="{1BA56A7F-A8A4-49CC-8984-6894AB421E3A}" srcOrd="0" destOrd="0" presId="urn:microsoft.com/office/officeart/2005/8/layout/vList2"/>
    <dgm:cxn modelId="{946847AC-B4AE-4222-911F-1D08DFCF8320}" type="presOf" srcId="{66D83641-17A0-4256-94E2-BA1180575591}" destId="{6F56C841-DC5F-400E-B5EF-6E920CF826D3}" srcOrd="0" destOrd="0" presId="urn:microsoft.com/office/officeart/2005/8/layout/vList2"/>
    <dgm:cxn modelId="{ACC1BADA-7D43-4CA5-A79B-40DC3C8E8282}" type="presOf" srcId="{25C78054-617E-40B7-815F-7BA25C7A1E84}" destId="{D2B16B6D-2671-4F9F-8531-5C998D491118}"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4A86D375-3E8F-449B-93BD-5872D9DBD8CD}" type="presOf" srcId="{DF6CD296-5856-457A-927B-2A5C290A1F20}" destId="{6F95F7B3-7FC1-49FC-9E60-BB29CF5D62A0}" srcOrd="0" destOrd="0" presId="urn:microsoft.com/office/officeart/2005/8/layout/vList2"/>
    <dgm:cxn modelId="{84C6920B-9630-4CDB-804C-DBDDC988EC9E}" type="presParOf" srcId="{D2B16B6D-2671-4F9F-8531-5C998D491118}" destId="{6F95F7B3-7FC1-49FC-9E60-BB29CF5D62A0}" srcOrd="0" destOrd="0" presId="urn:microsoft.com/office/officeart/2005/8/layout/vList2"/>
    <dgm:cxn modelId="{DBB36E27-872B-4E53-95A8-5326B5903963}" type="presParOf" srcId="{D2B16B6D-2671-4F9F-8531-5C998D491118}" destId="{EE50B372-6074-48A3-BC23-015505DB0CAB}" srcOrd="1" destOrd="0" presId="urn:microsoft.com/office/officeart/2005/8/layout/vList2"/>
    <dgm:cxn modelId="{79624620-8FB5-484E-AE06-D14C4FB1B3C0}" type="presParOf" srcId="{D2B16B6D-2671-4F9F-8531-5C998D491118}" destId="{6F56C841-DC5F-400E-B5EF-6E920CF826D3}" srcOrd="2" destOrd="0" presId="urn:microsoft.com/office/officeart/2005/8/layout/vList2"/>
    <dgm:cxn modelId="{D1BD2639-6FCD-478D-9232-08ACD73ABCBC}" type="presParOf" srcId="{D2B16B6D-2671-4F9F-8531-5C998D491118}" destId="{4B11C2CC-B723-4463-82BA-22198F439CA4}" srcOrd="3" destOrd="0" presId="urn:microsoft.com/office/officeart/2005/8/layout/vList2"/>
    <dgm:cxn modelId="{EB61A3E6-2B71-447A-89E7-A8FEE4B470D4}"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2CA37E61-26B7-412A-A072-98EF01C4B5ED}" type="presOf" srcId="{03604A51-56B9-4FF2-9B31-08DE59DDABDF}" destId="{1BA56A7F-A8A4-49CC-8984-6894AB421E3A}" srcOrd="0" destOrd="0" presId="urn:microsoft.com/office/officeart/2005/8/layout/vList2"/>
    <dgm:cxn modelId="{E841CF95-0C92-4C75-8D80-F81D1994E37B}" type="presOf" srcId="{66D83641-17A0-4256-94E2-BA1180575591}" destId="{6F56C841-DC5F-400E-B5EF-6E920CF826D3}" srcOrd="0" destOrd="0" presId="urn:microsoft.com/office/officeart/2005/8/layout/vList2"/>
    <dgm:cxn modelId="{427CE160-AFBC-4140-AA7B-F9933410C037}" type="presOf" srcId="{25C78054-617E-40B7-815F-7BA25C7A1E84}" destId="{D2B16B6D-2671-4F9F-8531-5C998D491118}" srcOrd="0" destOrd="0" presId="urn:microsoft.com/office/officeart/2005/8/layout/vList2"/>
    <dgm:cxn modelId="{39170AAA-F924-445A-AB02-EFFF0DE322AF}" type="presOf" srcId="{DF6CD296-5856-457A-927B-2A5C290A1F20}" destId="{6F95F7B3-7FC1-49FC-9E60-BB29CF5D62A0}"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D63E02AC-3921-451E-8E2F-25E9515B458E}" type="presParOf" srcId="{D2B16B6D-2671-4F9F-8531-5C998D491118}" destId="{6F95F7B3-7FC1-49FC-9E60-BB29CF5D62A0}" srcOrd="0" destOrd="0" presId="urn:microsoft.com/office/officeart/2005/8/layout/vList2"/>
    <dgm:cxn modelId="{9050F926-25FE-44C8-BD22-2D7ECC40CD8D}" type="presParOf" srcId="{D2B16B6D-2671-4F9F-8531-5C998D491118}" destId="{EE50B372-6074-48A3-BC23-015505DB0CAB}" srcOrd="1" destOrd="0" presId="urn:microsoft.com/office/officeart/2005/8/layout/vList2"/>
    <dgm:cxn modelId="{1F8E18B3-D00C-4394-AF5E-804BB9CCE576}" type="presParOf" srcId="{D2B16B6D-2671-4F9F-8531-5C998D491118}" destId="{6F56C841-DC5F-400E-B5EF-6E920CF826D3}" srcOrd="2" destOrd="0" presId="urn:microsoft.com/office/officeart/2005/8/layout/vList2"/>
    <dgm:cxn modelId="{5A9B13C3-7DC6-4EC4-B208-AFE9C503FDB2}" type="presParOf" srcId="{D2B16B6D-2671-4F9F-8531-5C998D491118}" destId="{4B11C2CC-B723-4463-82BA-22198F439CA4}" srcOrd="3" destOrd="0" presId="urn:microsoft.com/office/officeart/2005/8/layout/vList2"/>
    <dgm:cxn modelId="{AA15B334-1819-496F-9BF4-10E4B379D948}"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5C78054-617E-40B7-815F-7BA25C7A1E84}"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en-US"/>
        </a:p>
      </dgm:t>
    </dgm:pt>
    <dgm:pt modelId="{DF6CD296-5856-457A-927B-2A5C290A1F20}">
      <dgm:prSet phldrT="[Text]" custT="1"/>
      <dgm:spPr>
        <a:solidFill>
          <a:schemeClr val="accent4">
            <a:lumMod val="60000"/>
            <a:lumOff val="40000"/>
          </a:schemeClr>
        </a:solidFill>
      </dgm:spPr>
      <dgm:t>
        <a:bodyPr/>
        <a:lstStyle/>
        <a:p>
          <a:r>
            <a:rPr lang="en-US" sz="1600" dirty="0" err="1" smtClean="0"/>
            <a:t>App-V</a:t>
          </a:r>
          <a:r>
            <a:rPr lang="en-US" sz="1600" dirty="0" smtClean="0"/>
            <a:t> Infrastructure</a:t>
          </a:r>
          <a:endParaRPr lang="en-US" sz="1600" dirty="0"/>
        </a:p>
      </dgm:t>
    </dgm:pt>
    <dgm:pt modelId="{25001572-583E-4F17-9C15-B4ABF7C2ABD6}" type="parTrans" cxnId="{10E05AF4-24A4-4010-94B5-904A49A703E4}">
      <dgm:prSet/>
      <dgm:spPr/>
      <dgm:t>
        <a:bodyPr/>
        <a:lstStyle/>
        <a:p>
          <a:endParaRPr lang="en-US" sz="2400"/>
        </a:p>
      </dgm:t>
    </dgm:pt>
    <dgm:pt modelId="{757A03FD-573A-45A6-B7AE-82FA3D298232}" type="sibTrans" cxnId="{10E05AF4-24A4-4010-94B5-904A49A703E4}">
      <dgm:prSet/>
      <dgm:spPr/>
      <dgm:t>
        <a:bodyPr/>
        <a:lstStyle/>
        <a:p>
          <a:endParaRPr lang="en-US" sz="2400"/>
        </a:p>
      </dgm:t>
    </dgm:pt>
    <dgm:pt modelId="{66D83641-17A0-4256-94E2-BA1180575591}">
      <dgm:prSet phldrT="[Text]" custT="1"/>
      <dgm:spPr/>
      <dgm:t>
        <a:bodyPr/>
        <a:lstStyle/>
        <a:p>
          <a:r>
            <a:rPr lang="en-US" sz="1600" dirty="0" smtClean="0"/>
            <a:t>Standalone</a:t>
          </a:r>
          <a:endParaRPr lang="en-US" sz="1600" dirty="0"/>
        </a:p>
      </dgm:t>
    </dgm:pt>
    <dgm:pt modelId="{224C289F-916F-4EC9-9E20-310CF700DE69}" type="parTrans" cxnId="{FCC2F06F-6538-4C09-8F2E-29C8FBEBF957}">
      <dgm:prSet/>
      <dgm:spPr/>
      <dgm:t>
        <a:bodyPr/>
        <a:lstStyle/>
        <a:p>
          <a:endParaRPr lang="en-US" sz="2400"/>
        </a:p>
      </dgm:t>
    </dgm:pt>
    <dgm:pt modelId="{BF6114ED-61C9-4022-A054-7DDB857EB3F2}" type="sibTrans" cxnId="{FCC2F06F-6538-4C09-8F2E-29C8FBEBF957}">
      <dgm:prSet/>
      <dgm:spPr/>
      <dgm:t>
        <a:bodyPr/>
        <a:lstStyle/>
        <a:p>
          <a:endParaRPr lang="en-US" sz="2400"/>
        </a:p>
      </dgm:t>
    </dgm:pt>
    <dgm:pt modelId="{03604A51-56B9-4FF2-9B31-08DE59DDABDF}">
      <dgm:prSet phldrT="[Text]" custT="1"/>
      <dgm:spPr/>
      <dgm:t>
        <a:bodyPr/>
        <a:lstStyle/>
        <a:p>
          <a:r>
            <a:rPr lang="en-US" sz="1600" dirty="0" smtClean="0"/>
            <a:t>ESD Infrastructure</a:t>
          </a:r>
          <a:endParaRPr lang="en-US" sz="1600" dirty="0"/>
        </a:p>
      </dgm:t>
    </dgm:pt>
    <dgm:pt modelId="{0240708D-3C5C-4584-878C-F1514B7F158F}" type="parTrans" cxnId="{3B248366-9ADF-4B30-A322-8C9AF9782E09}">
      <dgm:prSet/>
      <dgm:spPr/>
      <dgm:t>
        <a:bodyPr/>
        <a:lstStyle/>
        <a:p>
          <a:endParaRPr lang="en-US" sz="2400"/>
        </a:p>
      </dgm:t>
    </dgm:pt>
    <dgm:pt modelId="{F620E9AE-C633-4A23-8A1B-F995C8271636}" type="sibTrans" cxnId="{3B248366-9ADF-4B30-A322-8C9AF9782E09}">
      <dgm:prSet/>
      <dgm:spPr/>
      <dgm:t>
        <a:bodyPr/>
        <a:lstStyle/>
        <a:p>
          <a:endParaRPr lang="en-US" sz="2400"/>
        </a:p>
      </dgm:t>
    </dgm:pt>
    <dgm:pt modelId="{D2B16B6D-2671-4F9F-8531-5C998D491118}" type="pres">
      <dgm:prSet presAssocID="{25C78054-617E-40B7-815F-7BA25C7A1E84}" presName="linear" presStyleCnt="0">
        <dgm:presLayoutVars>
          <dgm:animLvl val="lvl"/>
          <dgm:resizeHandles val="exact"/>
        </dgm:presLayoutVars>
      </dgm:prSet>
      <dgm:spPr/>
      <dgm:t>
        <a:bodyPr/>
        <a:lstStyle/>
        <a:p>
          <a:endParaRPr lang="en-US"/>
        </a:p>
      </dgm:t>
    </dgm:pt>
    <dgm:pt modelId="{6F95F7B3-7FC1-49FC-9E60-BB29CF5D62A0}" type="pres">
      <dgm:prSet presAssocID="{DF6CD296-5856-457A-927B-2A5C290A1F20}" presName="parentText" presStyleLbl="node1" presStyleIdx="0" presStyleCnt="3">
        <dgm:presLayoutVars>
          <dgm:chMax val="0"/>
          <dgm:bulletEnabled val="1"/>
        </dgm:presLayoutVars>
      </dgm:prSet>
      <dgm:spPr/>
      <dgm:t>
        <a:bodyPr/>
        <a:lstStyle/>
        <a:p>
          <a:endParaRPr lang="en-US"/>
        </a:p>
      </dgm:t>
    </dgm:pt>
    <dgm:pt modelId="{EE50B372-6074-48A3-BC23-015505DB0CAB}" type="pres">
      <dgm:prSet presAssocID="{757A03FD-573A-45A6-B7AE-82FA3D298232}" presName="spacer" presStyleCnt="0"/>
      <dgm:spPr/>
    </dgm:pt>
    <dgm:pt modelId="{6F56C841-DC5F-400E-B5EF-6E920CF826D3}" type="pres">
      <dgm:prSet presAssocID="{66D83641-17A0-4256-94E2-BA1180575591}" presName="parentText" presStyleLbl="node1" presStyleIdx="1" presStyleCnt="3">
        <dgm:presLayoutVars>
          <dgm:chMax val="0"/>
          <dgm:bulletEnabled val="1"/>
        </dgm:presLayoutVars>
      </dgm:prSet>
      <dgm:spPr/>
      <dgm:t>
        <a:bodyPr/>
        <a:lstStyle/>
        <a:p>
          <a:endParaRPr lang="en-US"/>
        </a:p>
      </dgm:t>
    </dgm:pt>
    <dgm:pt modelId="{4B11C2CC-B723-4463-82BA-22198F439CA4}" type="pres">
      <dgm:prSet presAssocID="{BF6114ED-61C9-4022-A054-7DDB857EB3F2}" presName="spacer" presStyleCnt="0"/>
      <dgm:spPr/>
    </dgm:pt>
    <dgm:pt modelId="{1BA56A7F-A8A4-49CC-8984-6894AB421E3A}" type="pres">
      <dgm:prSet presAssocID="{03604A51-56B9-4FF2-9B31-08DE59DDABDF}" presName="parentText" presStyleLbl="node1" presStyleIdx="2" presStyleCnt="3">
        <dgm:presLayoutVars>
          <dgm:chMax val="0"/>
          <dgm:bulletEnabled val="1"/>
        </dgm:presLayoutVars>
      </dgm:prSet>
      <dgm:spPr/>
      <dgm:t>
        <a:bodyPr/>
        <a:lstStyle/>
        <a:p>
          <a:endParaRPr lang="en-US"/>
        </a:p>
      </dgm:t>
    </dgm:pt>
  </dgm:ptLst>
  <dgm:cxnLst>
    <dgm:cxn modelId="{DD0B9238-137A-455A-8B0C-612B4EC5AB02}" type="presOf" srcId="{25C78054-617E-40B7-815F-7BA25C7A1E84}" destId="{D2B16B6D-2671-4F9F-8531-5C998D491118}" srcOrd="0" destOrd="0" presId="urn:microsoft.com/office/officeart/2005/8/layout/vList2"/>
    <dgm:cxn modelId="{510FCC3E-E9EC-4B80-9C50-75A558DC1B18}" type="presOf" srcId="{03604A51-56B9-4FF2-9B31-08DE59DDABDF}" destId="{1BA56A7F-A8A4-49CC-8984-6894AB421E3A}" srcOrd="0" destOrd="0" presId="urn:microsoft.com/office/officeart/2005/8/layout/vList2"/>
    <dgm:cxn modelId="{940503D5-782A-4517-A115-CE01D3E79B16}" type="presOf" srcId="{66D83641-17A0-4256-94E2-BA1180575591}" destId="{6F56C841-DC5F-400E-B5EF-6E920CF826D3}" srcOrd="0" destOrd="0" presId="urn:microsoft.com/office/officeart/2005/8/layout/vList2"/>
    <dgm:cxn modelId="{76CFB860-4165-4F20-9878-0829A59B9D81}" type="presOf" srcId="{DF6CD296-5856-457A-927B-2A5C290A1F20}" destId="{6F95F7B3-7FC1-49FC-9E60-BB29CF5D62A0}" srcOrd="0" destOrd="0" presId="urn:microsoft.com/office/officeart/2005/8/layout/vList2"/>
    <dgm:cxn modelId="{10E05AF4-24A4-4010-94B5-904A49A703E4}" srcId="{25C78054-617E-40B7-815F-7BA25C7A1E84}" destId="{DF6CD296-5856-457A-927B-2A5C290A1F20}" srcOrd="0" destOrd="0" parTransId="{25001572-583E-4F17-9C15-B4ABF7C2ABD6}" sibTransId="{757A03FD-573A-45A6-B7AE-82FA3D298232}"/>
    <dgm:cxn modelId="{3B248366-9ADF-4B30-A322-8C9AF9782E09}" srcId="{25C78054-617E-40B7-815F-7BA25C7A1E84}" destId="{03604A51-56B9-4FF2-9B31-08DE59DDABDF}" srcOrd="2" destOrd="0" parTransId="{0240708D-3C5C-4584-878C-F1514B7F158F}" sibTransId="{F620E9AE-C633-4A23-8A1B-F995C8271636}"/>
    <dgm:cxn modelId="{FCC2F06F-6538-4C09-8F2E-29C8FBEBF957}" srcId="{25C78054-617E-40B7-815F-7BA25C7A1E84}" destId="{66D83641-17A0-4256-94E2-BA1180575591}" srcOrd="1" destOrd="0" parTransId="{224C289F-916F-4EC9-9E20-310CF700DE69}" sibTransId="{BF6114ED-61C9-4022-A054-7DDB857EB3F2}"/>
    <dgm:cxn modelId="{B8B9D30C-F10F-43F0-BA03-20AAAA09B072}" type="presParOf" srcId="{D2B16B6D-2671-4F9F-8531-5C998D491118}" destId="{6F95F7B3-7FC1-49FC-9E60-BB29CF5D62A0}" srcOrd="0" destOrd="0" presId="urn:microsoft.com/office/officeart/2005/8/layout/vList2"/>
    <dgm:cxn modelId="{2DDE781A-4C46-4C8E-A69C-A43AC263DA3E}" type="presParOf" srcId="{D2B16B6D-2671-4F9F-8531-5C998D491118}" destId="{EE50B372-6074-48A3-BC23-015505DB0CAB}" srcOrd="1" destOrd="0" presId="urn:microsoft.com/office/officeart/2005/8/layout/vList2"/>
    <dgm:cxn modelId="{131881E1-0510-401F-A309-4E7D9F6B50FA}" type="presParOf" srcId="{D2B16B6D-2671-4F9F-8531-5C998D491118}" destId="{6F56C841-DC5F-400E-B5EF-6E920CF826D3}" srcOrd="2" destOrd="0" presId="urn:microsoft.com/office/officeart/2005/8/layout/vList2"/>
    <dgm:cxn modelId="{5F6C9D61-FAB8-4844-93A0-C126BBE7120F}" type="presParOf" srcId="{D2B16B6D-2671-4F9F-8531-5C998D491118}" destId="{4B11C2CC-B723-4463-82BA-22198F439CA4}" srcOrd="3" destOrd="0" presId="urn:microsoft.com/office/officeart/2005/8/layout/vList2"/>
    <dgm:cxn modelId="{CBE44E1C-FB72-4142-B4E5-217BC1105C24}" type="presParOf" srcId="{D2B16B6D-2671-4F9F-8531-5C998D491118}" destId="{1BA56A7F-A8A4-49CC-8984-6894AB421E3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264179-6C04-4AAD-B820-AA7F1DA35E05}">
      <dsp:nvSpPr>
        <dsp:cNvPr id="0" name=""/>
        <dsp:cNvSpPr/>
      </dsp:nvSpPr>
      <dsp:spPr>
        <a:xfrm rot="5400000">
          <a:off x="5230177" y="-2092821"/>
          <a:ext cx="939165" cy="5364480"/>
        </a:xfrm>
        <a:prstGeom prst="round2SameRect">
          <a:avLst/>
        </a:prstGeom>
        <a:solidFill>
          <a:schemeClr val="accent2">
            <a:alpha val="90000"/>
            <a:tint val="40000"/>
            <a:hueOff val="0"/>
            <a:satOff val="0"/>
            <a:lumOff val="0"/>
            <a:alphaOff val="0"/>
          </a:schemeClr>
        </a:solidFill>
        <a:ln w="55000" cap="flat" cmpd="thickThin"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n-US" sz="1800" kern="1200" smtClean="0"/>
            <a:t>Create virtual application packages and copy them to distribution points</a:t>
          </a:r>
          <a:endParaRPr lang="en-US" sz="1800" kern="1200" dirty="0"/>
        </a:p>
      </dsp:txBody>
      <dsp:txXfrm rot="5400000">
        <a:off x="5230177" y="-2092821"/>
        <a:ext cx="939165" cy="5364480"/>
      </dsp:txXfrm>
    </dsp:sp>
    <dsp:sp modelId="{86494175-19AD-494A-BC50-85CE645575DF}">
      <dsp:nvSpPr>
        <dsp:cNvPr id="0" name=""/>
        <dsp:cNvSpPr/>
      </dsp:nvSpPr>
      <dsp:spPr>
        <a:xfrm>
          <a:off x="0" y="2440"/>
          <a:ext cx="3017520" cy="1173956"/>
        </a:xfrm>
        <a:prstGeom prst="roundRect">
          <a:avLst/>
        </a:prstGeom>
        <a:solidFill>
          <a:schemeClr val="accent2">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n-US" sz="2200" kern="1200" dirty="0" smtClean="0"/>
            <a:t>Packaging and distribution of virtual applications</a:t>
          </a:r>
          <a:endParaRPr lang="en-US" sz="2200" kern="1200" dirty="0"/>
        </a:p>
      </dsp:txBody>
      <dsp:txXfrm>
        <a:off x="0" y="2440"/>
        <a:ext cx="3017520" cy="1173956"/>
      </dsp:txXfrm>
    </dsp:sp>
    <dsp:sp modelId="{D29432BA-B158-4C32-90BA-29A2814A9ABE}">
      <dsp:nvSpPr>
        <dsp:cNvPr id="0" name=""/>
        <dsp:cNvSpPr/>
      </dsp:nvSpPr>
      <dsp:spPr>
        <a:xfrm rot="5400000">
          <a:off x="5230177" y="-860167"/>
          <a:ext cx="939165" cy="5364480"/>
        </a:xfrm>
        <a:prstGeom prst="round2SameRect">
          <a:avLst/>
        </a:prstGeom>
        <a:solidFill>
          <a:schemeClr val="accent2">
            <a:alpha val="90000"/>
            <a:tint val="40000"/>
            <a:hueOff val="0"/>
            <a:satOff val="0"/>
            <a:lumOff val="0"/>
            <a:alphaOff val="0"/>
          </a:schemeClr>
        </a:solidFill>
        <a:ln w="55000" cap="flat" cmpd="thickThin"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n-US" sz="1800" kern="1200" smtClean="0"/>
            <a:t>Advertise the packages to clients</a:t>
          </a:r>
          <a:endParaRPr lang="en-US" sz="1800" kern="1200" dirty="0"/>
        </a:p>
      </dsp:txBody>
      <dsp:txXfrm rot="5400000">
        <a:off x="5230177" y="-860167"/>
        <a:ext cx="939165" cy="5364480"/>
      </dsp:txXfrm>
    </dsp:sp>
    <dsp:sp modelId="{5B4020D1-3C8B-4D5B-9025-08E66CE59B16}">
      <dsp:nvSpPr>
        <dsp:cNvPr id="0" name=""/>
        <dsp:cNvSpPr/>
      </dsp:nvSpPr>
      <dsp:spPr>
        <a:xfrm>
          <a:off x="0" y="1235094"/>
          <a:ext cx="3017520" cy="1173956"/>
        </a:xfrm>
        <a:prstGeom prst="roundRect">
          <a:avLst/>
        </a:prstGeom>
        <a:solidFill>
          <a:schemeClr val="accent2">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n-US" sz="2200" kern="1200" dirty="0" smtClean="0"/>
            <a:t>Deployment of virtual applications to clients (connected and offline)</a:t>
          </a:r>
          <a:endParaRPr lang="en-US" sz="2200" kern="1200" dirty="0"/>
        </a:p>
      </dsp:txBody>
      <dsp:txXfrm>
        <a:off x="0" y="1235094"/>
        <a:ext cx="3017520" cy="1173956"/>
      </dsp:txXfrm>
    </dsp:sp>
    <dsp:sp modelId="{EAD2B212-3B93-439C-A179-0E50E4220112}">
      <dsp:nvSpPr>
        <dsp:cNvPr id="0" name=""/>
        <dsp:cNvSpPr/>
      </dsp:nvSpPr>
      <dsp:spPr>
        <a:xfrm rot="5400000">
          <a:off x="5230177" y="372487"/>
          <a:ext cx="939165" cy="5364480"/>
        </a:xfrm>
        <a:prstGeom prst="round2SameRect">
          <a:avLst/>
        </a:prstGeom>
        <a:solidFill>
          <a:schemeClr val="accent2">
            <a:alpha val="90000"/>
            <a:tint val="40000"/>
            <a:hueOff val="0"/>
            <a:satOff val="0"/>
            <a:lumOff val="0"/>
            <a:alphaOff val="0"/>
          </a:schemeClr>
        </a:solidFill>
        <a:ln w="55000" cap="flat" cmpd="thickThin"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n-US" sz="1800" kern="1200" smtClean="0"/>
            <a:t>After the application is advertised and made available, end-users run the applications from their desktop computers</a:t>
          </a:r>
          <a:endParaRPr lang="en-US" sz="1800" kern="1200" dirty="0"/>
        </a:p>
      </dsp:txBody>
      <dsp:txXfrm rot="5400000">
        <a:off x="5230177" y="372487"/>
        <a:ext cx="939165" cy="5364480"/>
      </dsp:txXfrm>
    </dsp:sp>
    <dsp:sp modelId="{688F0FD2-69A4-4B6B-AF81-6AF610C05B11}">
      <dsp:nvSpPr>
        <dsp:cNvPr id="0" name=""/>
        <dsp:cNvSpPr/>
      </dsp:nvSpPr>
      <dsp:spPr>
        <a:xfrm>
          <a:off x="0" y="2467748"/>
          <a:ext cx="3017520" cy="1173956"/>
        </a:xfrm>
        <a:prstGeom prst="roundRect">
          <a:avLst/>
        </a:prstGeom>
        <a:solidFill>
          <a:schemeClr val="accent2">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n-US" sz="2200" kern="1200" dirty="0" smtClean="0"/>
            <a:t>Launching and running virtual applications (connected and offline)</a:t>
          </a:r>
          <a:endParaRPr lang="en-US" sz="2200" kern="1200" dirty="0"/>
        </a:p>
      </dsp:txBody>
      <dsp:txXfrm>
        <a:off x="0" y="2467748"/>
        <a:ext cx="3017520" cy="1173956"/>
      </dsp:txXfrm>
    </dsp:sp>
    <dsp:sp modelId="{ED1FCFC1-3FFE-40F0-B142-08E5CD4E6689}">
      <dsp:nvSpPr>
        <dsp:cNvPr id="0" name=""/>
        <dsp:cNvSpPr/>
      </dsp:nvSpPr>
      <dsp:spPr>
        <a:xfrm rot="5400000">
          <a:off x="5230177" y="1605141"/>
          <a:ext cx="939165" cy="5364480"/>
        </a:xfrm>
        <a:prstGeom prst="round2SameRect">
          <a:avLst/>
        </a:prstGeom>
        <a:solidFill>
          <a:schemeClr val="accent2">
            <a:alpha val="90000"/>
            <a:tint val="40000"/>
            <a:hueOff val="0"/>
            <a:satOff val="0"/>
            <a:lumOff val="0"/>
            <a:alphaOff val="0"/>
          </a:schemeClr>
        </a:solidFill>
        <a:ln w="55000" cap="flat" cmpd="thickThin"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n-US" sz="1800" kern="1200" smtClean="0"/>
            <a:t>SCCM inventory and reports enable administrators to report on packages, applications and their usage within the SCCM hierarchy</a:t>
          </a:r>
          <a:endParaRPr lang="en-US" sz="1800" kern="1200" dirty="0"/>
        </a:p>
      </dsp:txBody>
      <dsp:txXfrm rot="5400000">
        <a:off x="5230177" y="1605141"/>
        <a:ext cx="939165" cy="5364480"/>
      </dsp:txXfrm>
    </dsp:sp>
    <dsp:sp modelId="{83DF087F-FB3B-4A30-88AD-242FE354D470}">
      <dsp:nvSpPr>
        <dsp:cNvPr id="0" name=""/>
        <dsp:cNvSpPr/>
      </dsp:nvSpPr>
      <dsp:spPr>
        <a:xfrm>
          <a:off x="0" y="3700402"/>
          <a:ext cx="3017520" cy="1173956"/>
        </a:xfrm>
        <a:prstGeom prst="roundRect">
          <a:avLst/>
        </a:prstGeom>
        <a:solidFill>
          <a:schemeClr val="accent2">
            <a:hueOff val="0"/>
            <a:satOff val="0"/>
            <a:lumOff val="0"/>
            <a:alphaOff val="0"/>
          </a:schemeClr>
        </a:solidFill>
        <a:ln w="63500" cap="flat" cmpd="thickThin" algn="ctr">
          <a:solidFill>
            <a:schemeClr val="lt1">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n-US" sz="2200" kern="1200" dirty="0" smtClean="0"/>
            <a:t>Inventory and Reporting of virtual applications</a:t>
          </a:r>
          <a:endParaRPr lang="en-US" sz="2200" kern="1200" dirty="0"/>
        </a:p>
      </dsp:txBody>
      <dsp:txXfrm>
        <a:off x="0" y="3700402"/>
        <a:ext cx="3017520" cy="117395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95F7B3-7FC1-49FC-9E60-BB29CF5D62A0}">
      <dsp:nvSpPr>
        <dsp:cNvPr id="0" name=""/>
        <dsp:cNvSpPr/>
      </dsp:nvSpPr>
      <dsp:spPr>
        <a:xfrm>
          <a:off x="0" y="374"/>
          <a:ext cx="1941685" cy="333689"/>
        </a:xfrm>
        <a:prstGeom prst="roundRect">
          <a:avLst/>
        </a:prstGeom>
        <a:solidFill>
          <a:schemeClr val="accent4">
            <a:lumMod val="60000"/>
            <a:lumOff val="40000"/>
          </a:schemeClr>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App-V</a:t>
          </a:r>
          <a:r>
            <a:rPr lang="en-US" sz="1600" kern="1200" dirty="0" smtClean="0"/>
            <a:t> Infrastructure</a:t>
          </a:r>
          <a:endParaRPr lang="en-US" sz="1600" kern="1200" dirty="0"/>
        </a:p>
      </dsp:txBody>
      <dsp:txXfrm>
        <a:off x="0" y="374"/>
        <a:ext cx="1941685" cy="333689"/>
      </dsp:txXfrm>
    </dsp:sp>
    <dsp:sp modelId="{6F56C841-DC5F-400E-B5EF-6E920CF826D3}">
      <dsp:nvSpPr>
        <dsp:cNvPr id="0" name=""/>
        <dsp:cNvSpPr/>
      </dsp:nvSpPr>
      <dsp:spPr>
        <a:xfrm>
          <a:off x="0" y="346510"/>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Standalone</a:t>
          </a:r>
          <a:endParaRPr lang="en-US" sz="1600" kern="1200" dirty="0"/>
        </a:p>
      </dsp:txBody>
      <dsp:txXfrm>
        <a:off x="0" y="346510"/>
        <a:ext cx="1941685" cy="333689"/>
      </dsp:txXfrm>
    </dsp:sp>
    <dsp:sp modelId="{1BA56A7F-A8A4-49CC-8984-6894AB421E3A}">
      <dsp:nvSpPr>
        <dsp:cNvPr id="0" name=""/>
        <dsp:cNvSpPr/>
      </dsp:nvSpPr>
      <dsp:spPr>
        <a:xfrm>
          <a:off x="0" y="692645"/>
          <a:ext cx="1941685" cy="333689"/>
        </a:xfrm>
        <a:prstGeom prst="roundRect">
          <a:avLst/>
        </a:prstGeom>
        <a:gradFill rotWithShape="0">
          <a:gsLst>
            <a:gs pos="0">
              <a:schemeClr val="accent2">
                <a:hueOff val="0"/>
                <a:satOff val="0"/>
                <a:lumOff val="0"/>
                <a:alphaOff val="0"/>
                <a:tint val="62000"/>
                <a:satMod val="180000"/>
              </a:schemeClr>
            </a:gs>
            <a:gs pos="65000">
              <a:schemeClr val="accent2">
                <a:hueOff val="0"/>
                <a:satOff val="0"/>
                <a:lumOff val="0"/>
                <a:alphaOff val="0"/>
                <a:tint val="32000"/>
                <a:satMod val="250000"/>
              </a:schemeClr>
            </a:gs>
            <a:gs pos="100000">
              <a:schemeClr val="accent2">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ESD Infrastructure</a:t>
          </a:r>
          <a:endParaRPr lang="en-US" sz="1600" kern="1200" dirty="0"/>
        </a:p>
      </dsp:txBody>
      <dsp:txXfrm>
        <a:off x="0" y="692645"/>
        <a:ext cx="1941685" cy="33368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cli319_morein.pptx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1615581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4003765412"/>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dirty="0"/>
          </a:p>
        </p:txBody>
      </p:sp>
      <p:sp>
        <p:nvSpPr>
          <p:cNvPr id="30722"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marL="230188" lvl="1" indent="-219075" eaLnBrk="1" hangingPunct="1">
              <a:spcBef>
                <a:spcPct val="20000"/>
              </a:spcBef>
              <a:buNone/>
            </a:pPr>
            <a:endParaRPr lang="en-US"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dirty="0"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dirty="0"/>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228600" indent="-228600">
              <a:buAutoNum type="arabicPeriod"/>
            </a:pPr>
            <a:endParaRPr lang="en-US" baseline="0" dirty="0" smtClean="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6172199" y="8685213"/>
            <a:ext cx="684213" cy="457200"/>
          </a:xfrm>
          <a:prstGeom prst="rect">
            <a:avLst/>
          </a:prstGeom>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6172199" y="8685213"/>
            <a:ext cx="684213" cy="457200"/>
          </a:xfrm>
          <a:prstGeom prst="rect">
            <a:avLst/>
          </a:prstGeom>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573088" lvl="1" indent="-220663"/>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endParaRPr lang="en-US" dirty="0"/>
          </a:p>
        </p:txBody>
      </p:sp>
      <p:sp>
        <p:nvSpPr>
          <p:cNvPr id="4" name="Slide Number Placeholder 3"/>
          <p:cNvSpPr>
            <a:spLocks noGrp="1"/>
          </p:cNvSpPr>
          <p:nvPr>
            <p:ph type="sldNum" sz="quarter" idx="10"/>
          </p:nvPr>
        </p:nvSpPr>
        <p:spPr/>
        <p:txBody>
          <a:bodyPr/>
          <a:lstStyle/>
          <a:p>
            <a:endParaRPr lang="en-US">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25538" y="685800"/>
            <a:ext cx="2733675" cy="2051050"/>
          </a:xfrm>
          <a:ln/>
        </p:spPr>
      </p:sp>
      <p:sp>
        <p:nvSpPr>
          <p:cNvPr id="3" name="Notes Placeholder 2"/>
          <p:cNvSpPr>
            <a:spLocks noGrp="1"/>
          </p:cNvSpPr>
          <p:nvPr>
            <p:ph type="body" idx="1"/>
          </p:nvPr>
        </p:nvSpPr>
        <p:spPr>
          <a:xfrm>
            <a:off x="457204" y="2773180"/>
            <a:ext cx="6096000" cy="4710659"/>
          </a:xfrm>
        </p:spPr>
        <p:txBody>
          <a:bodyPr>
            <a:noAutofit/>
          </a:bodyPr>
          <a:lstStyle/>
          <a:p>
            <a:endParaRPr lang="en-US" dirty="0" smtClean="0"/>
          </a:p>
        </p:txBody>
      </p:sp>
      <p:sp>
        <p:nvSpPr>
          <p:cNvPr id="27652" name="Slide Number Placeholder 3"/>
          <p:cNvSpPr>
            <a:spLocks noGrp="1"/>
          </p:cNvSpPr>
          <p:nvPr>
            <p:ph type="sldNum" sz="quarter" idx="5"/>
          </p:nvPr>
        </p:nvSpPr>
        <p:spPr/>
        <p:txBody>
          <a:bodyPr/>
          <a:lstStyle/>
          <a:p>
            <a:pPr algn="r" rtl="0">
              <a:defRPr/>
            </a:pPr>
            <a:endParaRPr lang="en-US" dirty="0">
              <a:solidFill>
                <a:prstClr val="black"/>
              </a:solidFill>
              <a:latin typeface="Calibri"/>
            </a:endParaRPr>
          </a:p>
        </p:txBody>
      </p:sp>
      <p:sp>
        <p:nvSpPr>
          <p:cNvPr id="5" name="Header Placeholder 4"/>
          <p:cNvSpPr>
            <a:spLocks noGrp="1"/>
          </p:cNvSpPr>
          <p:nvPr>
            <p:ph type="hdr" sz="quarter" idx="10"/>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endParaRPr lang="en-US" dirty="0"/>
          </a:p>
        </p:txBody>
      </p:sp>
      <p:sp>
        <p:nvSpPr>
          <p:cNvPr id="4" name="Slide Number Placeholder 3"/>
          <p:cNvSpPr>
            <a:spLocks noGrp="1"/>
          </p:cNvSpPr>
          <p:nvPr>
            <p:ph type="sldNum" sz="quarter" idx="10"/>
          </p:nvPr>
        </p:nvSpPr>
        <p:spPr/>
        <p:txBody>
          <a:bodyPr/>
          <a:lstStyle/>
          <a:p>
            <a:endParaRPr lang="en-US" dirty="0">
              <a:latin typeface="Segoe"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lnSpcReduction="10000"/>
          </a:bodyPr>
          <a:lstStyle/>
          <a:p>
            <a:pPr marL="228600" lvl="0" indent="-228600">
              <a:buAutoNum type="arabicPeriod"/>
            </a:pPr>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dirty="0"/>
          </a:p>
        </p:txBody>
      </p:sp>
      <p:sp>
        <p:nvSpPr>
          <p:cNvPr id="30722"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marL="230188" lvl="1" indent="-219075" eaLnBrk="1" hangingPunct="1">
              <a:spcBef>
                <a:spcPct val="20000"/>
              </a:spcBef>
              <a:buNone/>
            </a:pPr>
            <a:endParaRPr lang="en-US"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dirty="0"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dirty="0"/>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extLst>
      <p:ext uri="{BB962C8B-B14F-4D97-AF65-F5344CB8AC3E}">
        <p14:creationId xmlns="" xmlns:p14="http://schemas.microsoft.com/office/powerpoint/2010/main" val="387535908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5.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5" r:id="rId12"/>
    <p:sldLayoutId id="2147483727" r:id="rId13"/>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7"/>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7"/>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image" Target="../media/image14.png"/><Relationship Id="rId7" Type="http://schemas.openxmlformats.org/officeDocument/2006/relationships/image" Target="../media/image18.png"/><Relationship Id="rId12" Type="http://schemas.microsoft.com/office/2007/relationships/diagramDrawing" Target="../diagrams/drawing8.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diagramColors" Target="../diagrams/colors8.xml"/><Relationship Id="rId5" Type="http://schemas.openxmlformats.org/officeDocument/2006/relationships/image" Target="../media/image16.png"/><Relationship Id="rId10" Type="http://schemas.openxmlformats.org/officeDocument/2006/relationships/diagramQuickStyle" Target="../diagrams/quickStyle8.xml"/><Relationship Id="rId4" Type="http://schemas.openxmlformats.org/officeDocument/2006/relationships/image" Target="../media/image15.png"/><Relationship Id="rId9"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notesSlide" Target="../notesSlides/notesSlide31.xml"/><Relationship Id="rId7"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3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notesSlide" Target="../notesSlides/notesSlide32.xml"/><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3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33.xml"/><Relationship Id="rId7" Type="http://schemas.openxmlformats.org/officeDocument/2006/relationships/image" Target="../media/image33.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22.png"/><Relationship Id="rId9" Type="http://schemas.openxmlformats.org/officeDocument/2006/relationships/image" Target="../media/image2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2.png"/><Relationship Id="rId4" Type="http://schemas.openxmlformats.org/officeDocument/2006/relationships/image" Target="../media/image37.png"/><Relationship Id="rId9" Type="http://schemas.openxmlformats.org/officeDocument/2006/relationships/image" Target="../media/image41.png"/></Relationships>
</file>

<file path=ppt/slides/_rels/slide37.xml.rels><?xml version="1.0" encoding="UTF-8" standalone="yes"?>
<Relationships xmlns="http://schemas.openxmlformats.org/package/2006/relationships"><Relationship Id="rId3" Type="http://schemas.openxmlformats.org/officeDocument/2006/relationships/hyperlink" Target="http://technet.microsoft.com/en-us/library/cc843848.aspx"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social.technet.microsoft.com/Forums/en-US/category/appvirtualization" TargetMode="External"/><Relationship Id="rId5" Type="http://schemas.openxmlformats.org/officeDocument/2006/relationships/hyperlink" Target="http://technet.microsoft.com/en-us/appvirtualization/cc843994.aspx" TargetMode="External"/><Relationship Id="rId4" Type="http://schemas.openxmlformats.org/officeDocument/2006/relationships/hyperlink" Target="mailto:appvdocs@microsoft.com"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44.png"/><Relationship Id="rId11" Type="http://schemas.openxmlformats.org/officeDocument/2006/relationships/image" Target="../media/image47.png"/><Relationship Id="rId5" Type="http://schemas.openxmlformats.org/officeDocument/2006/relationships/hyperlink" Target="http://microsoft.com/technet" TargetMode="External"/><Relationship Id="rId10" Type="http://schemas.openxmlformats.org/officeDocument/2006/relationships/image" Target="../media/image46.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0.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Layout" Target="../diagrams/layout1.xml"/><Relationship Id="rId11" Type="http://schemas.openxmlformats.org/officeDocument/2006/relationships/image" Target="../media/image13.png"/><Relationship Id="rId5" Type="http://schemas.openxmlformats.org/officeDocument/2006/relationships/diagramData" Target="../diagrams/data1.xml"/><Relationship Id="rId10" Type="http://schemas.openxmlformats.org/officeDocument/2006/relationships/image" Target="../media/image12.png"/><Relationship Id="rId4" Type="http://schemas.openxmlformats.org/officeDocument/2006/relationships/image" Target="../media/image1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image" Target="../media/image14.png"/><Relationship Id="rId7" Type="http://schemas.openxmlformats.org/officeDocument/2006/relationships/image" Target="../media/image18.png"/><Relationship Id="rId12"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7.png"/><Relationship Id="rId11" Type="http://schemas.openxmlformats.org/officeDocument/2006/relationships/diagramColors" Target="../diagrams/colors2.xml"/><Relationship Id="rId5" Type="http://schemas.openxmlformats.org/officeDocument/2006/relationships/image" Target="../media/image16.png"/><Relationship Id="rId10" Type="http://schemas.openxmlformats.org/officeDocument/2006/relationships/diagramQuickStyle" Target="../diagrams/quickStyle2.xml"/><Relationship Id="rId4" Type="http://schemas.openxmlformats.org/officeDocument/2006/relationships/image" Target="../media/image15.png"/><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notesSlide" Target="../notesSlides/notesSlide7.xml"/><Relationship Id="rId7" Type="http://schemas.openxmlformats.org/officeDocument/2006/relationships/image" Target="../media/image21.png"/><Relationship Id="rId12" Type="http://schemas.microsoft.com/office/2007/relationships/diagramDrawing" Target="../diagrams/drawing3.xm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11.png"/><Relationship Id="rId11" Type="http://schemas.openxmlformats.org/officeDocument/2006/relationships/diagramColors" Target="../diagrams/colors3.xml"/><Relationship Id="rId5" Type="http://schemas.openxmlformats.org/officeDocument/2006/relationships/image" Target="../media/image20.png"/><Relationship Id="rId10" Type="http://schemas.openxmlformats.org/officeDocument/2006/relationships/diagramQuickStyle" Target="../diagrams/quickStyle3.xml"/><Relationship Id="rId4" Type="http://schemas.openxmlformats.org/officeDocument/2006/relationships/image" Target="../media/image19.png"/><Relationship Id="rId9"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notesSlide" Target="../notesSlides/notesSlide8.xml"/><Relationship Id="rId7" Type="http://schemas.openxmlformats.org/officeDocument/2006/relationships/image" Target="../media/image21.png"/><Relationship Id="rId12" Type="http://schemas.microsoft.com/office/2007/relationships/diagramDrawing" Target="../diagrams/drawing4.xml"/><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20.png"/><Relationship Id="rId11" Type="http://schemas.openxmlformats.org/officeDocument/2006/relationships/diagramColors" Target="../diagrams/colors4.xml"/><Relationship Id="rId5" Type="http://schemas.openxmlformats.org/officeDocument/2006/relationships/image" Target="../media/image11.png"/><Relationship Id="rId10" Type="http://schemas.openxmlformats.org/officeDocument/2006/relationships/diagramQuickStyle" Target="../diagrams/quickStyle4.xml"/><Relationship Id="rId4" Type="http://schemas.openxmlformats.org/officeDocument/2006/relationships/image" Target="../media/image19.png"/><Relationship Id="rId9"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4584" name="Rectangle 8"/>
          <p:cNvSpPr>
            <a:spLocks noGrp="1" noChangeArrowheads="1"/>
          </p:cNvSpPr>
          <p:nvPr>
            <p:ph type="title"/>
          </p:nvPr>
        </p:nvSpPr>
        <p:spPr/>
        <p:txBody>
          <a:bodyPr/>
          <a:lstStyle/>
          <a:p>
            <a:r>
              <a:rPr smtClean="0"/>
              <a:t>An Example</a:t>
            </a:r>
            <a:endParaRPr lang="en-US" dirty="0"/>
          </a:p>
        </p:txBody>
      </p:sp>
      <p:sp>
        <p:nvSpPr>
          <p:cNvPr id="29698" name="Rectangle 9"/>
          <p:cNvSpPr>
            <a:spLocks noGrp="1" noChangeArrowheads="1"/>
          </p:cNvSpPr>
          <p:nvPr>
            <p:ph idx="1"/>
          </p:nvPr>
        </p:nvSpPr>
        <p:spPr/>
        <p:txBody>
          <a:bodyPr/>
          <a:lstStyle/>
          <a:p>
            <a:r>
              <a:rPr lang="en-US" smtClean="0">
                <a:solidFill>
                  <a:schemeClr val="tx1"/>
                </a:solidFill>
              </a:rPr>
              <a:t>Path in the OSD: </a:t>
            </a:r>
            <a:r>
              <a:rPr lang="en-US" smtClean="0"/>
              <a:t>RTSP://SeattleServer</a:t>
            </a:r>
            <a:r>
              <a:rPr lang="en-US" smtClean="0">
                <a:solidFill>
                  <a:srgbClr val="FFFFFF"/>
                </a:solidFill>
              </a:rPr>
              <a:t>:554</a:t>
            </a:r>
            <a:r>
              <a:rPr lang="en-US" smtClean="0">
                <a:solidFill>
                  <a:schemeClr val="accent4"/>
                </a:solidFill>
              </a:rPr>
              <a:t>/package/package.sft</a:t>
            </a:r>
            <a:endParaRPr lang="en-US" smtClean="0">
              <a:solidFill>
                <a:srgbClr val="FFFFFF"/>
              </a:solidFill>
            </a:endParaRPr>
          </a:p>
          <a:p>
            <a:endParaRPr lang="en-US" b="1" smtClean="0"/>
          </a:p>
          <a:p>
            <a:r>
              <a:rPr lang="en-US" smtClean="0">
                <a:solidFill>
                  <a:schemeClr val="tx1"/>
                </a:solidFill>
              </a:rPr>
              <a:t>ASR: </a:t>
            </a:r>
          </a:p>
          <a:p>
            <a:pPr>
              <a:buNone/>
            </a:pPr>
            <a:r>
              <a:rPr lang="en-US" smtClean="0"/>
              <a:t>	</a:t>
            </a:r>
            <a:r>
              <a:rPr lang="en-US" smtClean="0">
                <a:solidFill>
                  <a:srgbClr val="00B0F0"/>
                </a:solidFill>
              </a:rPr>
              <a:t>HTTP://</a:t>
            </a:r>
            <a:r>
              <a:rPr lang="en-US" smtClean="0">
                <a:solidFill>
                  <a:schemeClr val="accent1">
                    <a:lumMod val="75000"/>
                  </a:schemeClr>
                </a:solidFill>
              </a:rPr>
              <a:t>BostonServer</a:t>
            </a:r>
            <a:r>
              <a:rPr lang="en-US" smtClean="0">
                <a:solidFill>
                  <a:srgbClr val="00CC00"/>
                </a:solidFill>
              </a:rPr>
              <a:t>:80</a:t>
            </a:r>
          </a:p>
          <a:p>
            <a:endParaRPr lang="en-US" b="1" smtClean="0"/>
          </a:p>
          <a:p>
            <a:r>
              <a:rPr lang="en-US" smtClean="0">
                <a:solidFill>
                  <a:schemeClr val="tx1"/>
                </a:solidFill>
              </a:rPr>
              <a:t>Final URL: </a:t>
            </a:r>
            <a:r>
              <a:rPr lang="en-US" smtClean="0">
                <a:solidFill>
                  <a:srgbClr val="00B0F0"/>
                </a:solidFill>
              </a:rPr>
              <a:t>HTTP://</a:t>
            </a:r>
            <a:r>
              <a:rPr lang="en-US" smtClean="0">
                <a:solidFill>
                  <a:schemeClr val="accent1">
                    <a:lumMod val="75000"/>
                  </a:schemeClr>
                </a:solidFill>
              </a:rPr>
              <a:t>BostonServer</a:t>
            </a:r>
            <a:r>
              <a:rPr lang="en-US" smtClean="0">
                <a:solidFill>
                  <a:srgbClr val="00CC00"/>
                </a:solidFill>
              </a:rPr>
              <a:t>:80</a:t>
            </a:r>
            <a:r>
              <a:rPr lang="en-US" smtClean="0">
                <a:solidFill>
                  <a:schemeClr val="accent4"/>
                </a:solidFill>
              </a:rPr>
              <a:t>/package/package.sft</a:t>
            </a:r>
            <a:endParaRPr lang="en-US" smtClean="0">
              <a:solidFill>
                <a:srgbClr val="00CC00"/>
              </a:solidFill>
            </a:endParaRPr>
          </a:p>
          <a:p>
            <a:pPr>
              <a:defRPr/>
            </a:pPr>
            <a:endParaRPr lang="en-US" sz="2400" dirty="0" smtClean="0"/>
          </a:p>
        </p:txBody>
      </p:sp>
      <p:graphicFrame>
        <p:nvGraphicFramePr>
          <p:cNvPr id="5" name="Diagram 4"/>
          <p:cNvGraphicFramePr/>
          <p:nvPr>
            <p:extLst>
              <p:ext uri="{D42A27DB-BD31-4B8C-83A1-F6EECF244321}">
                <p14:modId xmlns="" xmlns:p14="http://schemas.microsoft.com/office/powerpoint/2010/main" val="1342056043"/>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4063316751"/>
      </p:ext>
    </p:extLst>
  </p:cSld>
  <p:clrMapOvr>
    <a:masterClrMapping/>
  </p:clrMapOvr>
  <p:transition advTm="465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ASR, OSR, ISR</a:t>
            </a:r>
            <a:endParaRPr lang="en-US" dirty="0"/>
          </a:p>
        </p:txBody>
      </p:sp>
      <p:sp>
        <p:nvSpPr>
          <p:cNvPr id="8" name="Subtitle 7"/>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 xmlns:p14="http://schemas.microsoft.com/office/powerpoint/2010/main" val="4281438877"/>
      </p:ext>
    </p:extLst>
  </p:cSld>
  <p:clrMapOvr>
    <a:masterClrMapping/>
  </p:clrMapOvr>
  <p:transition advTm="324562">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ASR/OSR/ISR Reference</a:t>
            </a:r>
            <a:endParaRPr lang="en-US" dirty="0"/>
          </a:p>
        </p:txBody>
      </p:sp>
      <p:sp>
        <p:nvSpPr>
          <p:cNvPr id="4" name="Content Placeholder 3"/>
          <p:cNvSpPr>
            <a:spLocks noGrp="1"/>
          </p:cNvSpPr>
          <p:nvPr>
            <p:ph idx="1"/>
          </p:nvPr>
        </p:nvSpPr>
        <p:spPr>
          <a:xfrm>
            <a:off x="154236" y="1412874"/>
            <a:ext cx="8868578" cy="4561205"/>
          </a:xfrm>
        </p:spPr>
        <p:txBody>
          <a:bodyPr/>
          <a:lstStyle/>
          <a:p>
            <a:r>
              <a:rPr lang="en-US" sz="2400" b="1" spc="-30" dirty="0" smtClean="0"/>
              <a:t>Package Path: </a:t>
            </a:r>
            <a:r>
              <a:rPr lang="en-US" sz="2400" spc="-30" dirty="0" smtClean="0"/>
              <a:t>RTSP://ManagementServer/</a:t>
            </a:r>
            <a:r>
              <a:rPr lang="en-US" sz="2400" spc="-30" dirty="0" smtClean="0">
                <a:solidFill>
                  <a:srgbClr val="FFFF00"/>
                </a:solidFill>
              </a:rPr>
              <a:t>package/package.sft</a:t>
            </a:r>
          </a:p>
          <a:p>
            <a:r>
              <a:rPr lang="en-US" sz="2400" b="1" spc="-30" dirty="0" smtClean="0"/>
              <a:t>ASR:</a:t>
            </a:r>
            <a:r>
              <a:rPr lang="en-US" sz="2400" spc="-30" dirty="0" smtClean="0"/>
              <a:t> </a:t>
            </a:r>
            <a:r>
              <a:rPr lang="en-US" sz="2400" spc="-30" dirty="0" smtClean="0">
                <a:solidFill>
                  <a:srgbClr val="00B0F0"/>
                </a:solidFill>
              </a:rPr>
              <a:t>HTTP://MyLocalServer/</a:t>
            </a:r>
          </a:p>
          <a:p>
            <a:pPr>
              <a:spcAft>
                <a:spcPts val="600"/>
              </a:spcAft>
            </a:pPr>
            <a:r>
              <a:rPr lang="en-US" sz="2400" b="1" spc="-30" dirty="0" smtClean="0"/>
              <a:t>Actual</a:t>
            </a:r>
            <a:r>
              <a:rPr lang="en-US" sz="2400" b="1" spc="-30" dirty="0" smtClean="0">
                <a:solidFill>
                  <a:srgbClr val="00B0F0"/>
                </a:solidFill>
              </a:rPr>
              <a:t>:</a:t>
            </a:r>
            <a:r>
              <a:rPr lang="en-US" sz="2400" spc="-30" dirty="0" smtClean="0">
                <a:solidFill>
                  <a:srgbClr val="00B0F0"/>
                </a:solidFill>
              </a:rPr>
              <a:t> HTTP://MyLocalServer/</a:t>
            </a:r>
            <a:r>
              <a:rPr lang="en-US" sz="2400" spc="-30" dirty="0" smtClean="0">
                <a:solidFill>
                  <a:srgbClr val="FFFF00"/>
                </a:solidFill>
              </a:rPr>
              <a:t>package/package.sft</a:t>
            </a:r>
            <a:endParaRPr lang="en-US" sz="2400" spc="-30" dirty="0" smtClean="0"/>
          </a:p>
          <a:p>
            <a:r>
              <a:rPr lang="en-US" sz="2400" b="1" spc="-30" dirty="0" smtClean="0"/>
              <a:t>OSD Path:</a:t>
            </a:r>
            <a:r>
              <a:rPr lang="en-US" sz="2400" spc="-30" dirty="0"/>
              <a:t> </a:t>
            </a:r>
            <a:r>
              <a:rPr lang="en-US" sz="2400" spc="-30" dirty="0" smtClean="0"/>
              <a:t>RTSP://ManagementServer/content/</a:t>
            </a:r>
            <a:r>
              <a:rPr lang="en-US" sz="2400" spc="-30" dirty="0" smtClean="0">
                <a:solidFill>
                  <a:srgbClr val="FFFF00"/>
                </a:solidFill>
              </a:rPr>
              <a:t>package/package.osd</a:t>
            </a:r>
          </a:p>
          <a:p>
            <a:r>
              <a:rPr lang="en-US" sz="2400" b="1" spc="-30" dirty="0" smtClean="0"/>
              <a:t>OSR: </a:t>
            </a:r>
            <a:r>
              <a:rPr lang="en-US" sz="2400" spc="-30" dirty="0" smtClean="0">
                <a:solidFill>
                  <a:srgbClr val="00B0F0"/>
                </a:solidFill>
              </a:rPr>
              <a:t>\\MyLocalServer/content</a:t>
            </a:r>
          </a:p>
          <a:p>
            <a:pPr>
              <a:spcAft>
                <a:spcPts val="600"/>
              </a:spcAft>
            </a:pPr>
            <a:r>
              <a:rPr lang="en-US" sz="2400" b="1" spc="-30" dirty="0" smtClean="0"/>
              <a:t>Actual</a:t>
            </a:r>
            <a:r>
              <a:rPr lang="en-US" sz="2400" b="1" spc="-30" dirty="0" smtClean="0">
                <a:solidFill>
                  <a:srgbClr val="00B0F0"/>
                </a:solidFill>
              </a:rPr>
              <a:t>: </a:t>
            </a:r>
            <a:r>
              <a:rPr lang="en-US" sz="2400" spc="-30" dirty="0" smtClean="0">
                <a:solidFill>
                  <a:srgbClr val="00B0F0"/>
                </a:solidFill>
              </a:rPr>
              <a:t>\\MyLocalServer/content/</a:t>
            </a:r>
            <a:r>
              <a:rPr lang="en-US" sz="2400" spc="-30" dirty="0" smtClean="0">
                <a:solidFill>
                  <a:srgbClr val="FFFF00"/>
                </a:solidFill>
              </a:rPr>
              <a:t>package/package.osd</a:t>
            </a:r>
            <a:endParaRPr lang="en-US" sz="2400" spc="-30" dirty="0" smtClean="0"/>
          </a:p>
          <a:p>
            <a:r>
              <a:rPr lang="en-US" sz="2400" b="1" spc="-30" dirty="0" smtClean="0"/>
              <a:t>Icon Path: </a:t>
            </a:r>
            <a:r>
              <a:rPr lang="en-US" sz="2400" spc="-50" dirty="0" smtClean="0"/>
              <a:t>\\ManagementServer/content/</a:t>
            </a:r>
            <a:r>
              <a:rPr lang="en-US" sz="2400" spc="-50" dirty="0" smtClean="0">
                <a:solidFill>
                  <a:srgbClr val="FFFF00"/>
                </a:solidFill>
              </a:rPr>
              <a:t>package/package_Icons/package.ico</a:t>
            </a:r>
          </a:p>
          <a:p>
            <a:r>
              <a:rPr lang="en-US" sz="2400" b="1" spc="-30" dirty="0" smtClean="0"/>
              <a:t>ISR</a:t>
            </a:r>
            <a:r>
              <a:rPr lang="en-US" sz="2400" b="1" spc="-30" dirty="0" smtClean="0">
                <a:solidFill>
                  <a:srgbClr val="00B0F0"/>
                </a:solidFill>
              </a:rPr>
              <a:t>:</a:t>
            </a:r>
            <a:r>
              <a:rPr lang="en-US" sz="2400" spc="-30" dirty="0" smtClean="0">
                <a:solidFill>
                  <a:srgbClr val="00B0F0"/>
                </a:solidFill>
              </a:rPr>
              <a:t> HTTP://MyLocalServer/</a:t>
            </a:r>
          </a:p>
          <a:p>
            <a:r>
              <a:rPr lang="en-US" sz="2400" b="1" spc="-30" dirty="0" smtClean="0"/>
              <a:t>Actual: </a:t>
            </a:r>
            <a:r>
              <a:rPr lang="en-US" sz="2400" spc="-30" dirty="0" smtClean="0">
                <a:solidFill>
                  <a:srgbClr val="00B0F0"/>
                </a:solidFill>
              </a:rPr>
              <a:t>HTTP://MyLocalServer/</a:t>
            </a:r>
            <a:r>
              <a:rPr lang="en-US" sz="2400" spc="-30" dirty="0" smtClean="0">
                <a:solidFill>
                  <a:srgbClr val="FFFF00"/>
                </a:solidFill>
              </a:rPr>
              <a:t>package/package_Icons/package.ico</a:t>
            </a:r>
          </a:p>
          <a:p>
            <a:endParaRPr lang="en-US" sz="2800" spc="-30" dirty="0"/>
          </a:p>
        </p:txBody>
      </p:sp>
      <p:graphicFrame>
        <p:nvGraphicFramePr>
          <p:cNvPr id="5" name="Diagram 4"/>
          <p:cNvGraphicFramePr/>
          <p:nvPr>
            <p:extLst>
              <p:ext uri="{D42A27DB-BD31-4B8C-83A1-F6EECF244321}">
                <p14:modId xmlns="" xmlns:p14="http://schemas.microsoft.com/office/powerpoint/2010/main" val="1342056043"/>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973145439"/>
      </p:ext>
    </p:extLst>
  </p:cSld>
  <p:clrMapOvr>
    <a:masterClrMapping/>
  </p:clrMapOvr>
  <p:transition advTm="12437">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3"/>
          <p:cNvGrpSpPr/>
          <p:nvPr/>
        </p:nvGrpSpPr>
        <p:grpSpPr>
          <a:xfrm>
            <a:off x="694091" y="1365581"/>
            <a:ext cx="6546150" cy="4733926"/>
            <a:chOff x="694091" y="1365581"/>
            <a:chExt cx="6546150" cy="4733926"/>
          </a:xfrm>
        </p:grpSpPr>
        <p:pic>
          <p:nvPicPr>
            <p:cNvPr id="64" name="Picture 63" descr="3_arrows.png"/>
            <p:cNvPicPr>
              <a:picLocks noChangeAspect="1"/>
            </p:cNvPicPr>
            <p:nvPr/>
          </p:nvPicPr>
          <p:blipFill>
            <a:blip r:embed="rId3"/>
            <a:stretch>
              <a:fillRect/>
            </a:stretch>
          </p:blipFill>
          <p:spPr>
            <a:xfrm>
              <a:off x="3361469" y="1683190"/>
              <a:ext cx="3641425" cy="2176272"/>
            </a:xfrm>
            <a:prstGeom prst="rect">
              <a:avLst/>
            </a:prstGeom>
          </p:spPr>
        </p:pic>
        <p:pic>
          <p:nvPicPr>
            <p:cNvPr id="30" name="Picture 29" descr="Full_back.png"/>
            <p:cNvPicPr>
              <a:picLocks noChangeAspect="1"/>
            </p:cNvPicPr>
            <p:nvPr/>
          </p:nvPicPr>
          <p:blipFill>
            <a:blip r:embed="rId4"/>
            <a:stretch>
              <a:fillRect/>
            </a:stretch>
          </p:blipFill>
          <p:spPr>
            <a:xfrm>
              <a:off x="4543538" y="1365581"/>
              <a:ext cx="2696703" cy="2145242"/>
            </a:xfrm>
            <a:prstGeom prst="rect">
              <a:avLst/>
            </a:prstGeom>
          </p:spPr>
        </p:pic>
        <p:pic>
          <p:nvPicPr>
            <p:cNvPr id="31" name="Picture 3" descr="\\.PSF\.Mac\Volumes\Files\Work\Microsoft\PowerPoint Presentations\Microsoft Application Virtualization Platform Build\SCAV-Group.png"/>
            <p:cNvPicPr>
              <a:picLocks noChangeAspect="1" noChangeArrowheads="1"/>
            </p:cNvPicPr>
            <p:nvPr/>
          </p:nvPicPr>
          <p:blipFill>
            <a:blip r:embed="rId5" cstate="print"/>
            <a:srcRect/>
            <a:stretch>
              <a:fillRect/>
            </a:stretch>
          </p:blipFill>
          <p:spPr bwMode="auto">
            <a:xfrm>
              <a:off x="2516262" y="2843954"/>
              <a:ext cx="2891216" cy="2243083"/>
            </a:xfrm>
            <a:prstGeom prst="rect">
              <a:avLst/>
            </a:prstGeom>
            <a:noFill/>
          </p:spPr>
        </p:pic>
        <p:pic>
          <p:nvPicPr>
            <p:cNvPr id="19" name="Picture 2" descr="\\.PSF\.Mac\Volumes\Files\Work\Microsoft\PowerPoint Presentations\Microsoft Application Virtualization Platform Build\SCAV-Group-2.png"/>
            <p:cNvPicPr>
              <a:picLocks noChangeAspect="1" noChangeArrowheads="1"/>
            </p:cNvPicPr>
            <p:nvPr/>
          </p:nvPicPr>
          <p:blipFill>
            <a:blip r:embed="rId6" cstate="print"/>
            <a:srcRect/>
            <a:stretch>
              <a:fillRect/>
            </a:stretch>
          </p:blipFill>
          <p:spPr bwMode="auto">
            <a:xfrm>
              <a:off x="4338453" y="3704099"/>
              <a:ext cx="2622406" cy="2395408"/>
            </a:xfrm>
            <a:prstGeom prst="rect">
              <a:avLst/>
            </a:prstGeom>
            <a:noFill/>
          </p:spPr>
        </p:pic>
        <p:pic>
          <p:nvPicPr>
            <p:cNvPr id="24" name="Picture 2" descr="\\.PSF\.Mac\Volumes\Files\Work\Microsoft\PowerPoint Presentations\Microsoft Application Virtualization Platform Build\SMS-SCCM-Group.png"/>
            <p:cNvPicPr>
              <a:picLocks noChangeAspect="1" noChangeArrowheads="1"/>
            </p:cNvPicPr>
            <p:nvPr/>
          </p:nvPicPr>
          <p:blipFill>
            <a:blip r:embed="rId7" cstate="print"/>
            <a:srcRect/>
            <a:stretch>
              <a:fillRect/>
            </a:stretch>
          </p:blipFill>
          <p:spPr bwMode="auto">
            <a:xfrm>
              <a:off x="694091" y="1848934"/>
              <a:ext cx="3049516" cy="2162438"/>
            </a:xfrm>
            <a:prstGeom prst="rect">
              <a:avLst/>
            </a:prstGeom>
            <a:noFill/>
          </p:spPr>
        </p:pic>
      </p:grpSp>
      <p:sp>
        <p:nvSpPr>
          <p:cNvPr id="52" name="TextBox 51"/>
          <p:cNvSpPr txBox="1"/>
          <p:nvPr/>
        </p:nvSpPr>
        <p:spPr>
          <a:xfrm>
            <a:off x="3898827" y="5609046"/>
            <a:ext cx="1828800" cy="246221"/>
          </a:xfrm>
          <a:prstGeom prst="rect">
            <a:avLst/>
          </a:prstGeom>
          <a:noFill/>
        </p:spPr>
        <p:txBody>
          <a:bodyPr wrap="square" rtlCol="0">
            <a:spAutoFit/>
          </a:bodyPr>
          <a:lstStyle/>
          <a:p>
            <a:pPr algn="ctr"/>
            <a:r>
              <a:rPr lang="en-US" sz="1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 Clients</a:t>
            </a:r>
            <a:endParaRPr lang="en-US" sz="10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3" name="TextBox 52"/>
          <p:cNvSpPr txBox="1"/>
          <p:nvPr/>
        </p:nvSpPr>
        <p:spPr>
          <a:xfrm>
            <a:off x="4258491" y="5124689"/>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VECD</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4" name="TextBox 53"/>
          <p:cNvSpPr txBox="1"/>
          <p:nvPr/>
        </p:nvSpPr>
        <p:spPr>
          <a:xfrm>
            <a:off x="4770174" y="5269681"/>
            <a:ext cx="609600" cy="338553"/>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Terminal</a:t>
            </a:r>
          </a:p>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server</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5" name="TextBox 54"/>
          <p:cNvSpPr txBox="1"/>
          <p:nvPr/>
        </p:nvSpPr>
        <p:spPr>
          <a:xfrm>
            <a:off x="5455974" y="5708593"/>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Desktop</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6" name="TextBox 55"/>
          <p:cNvSpPr txBox="1"/>
          <p:nvPr/>
        </p:nvSpPr>
        <p:spPr>
          <a:xfrm>
            <a:off x="5401491" y="3358230"/>
            <a:ext cx="1143000"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Http </a:t>
            </a:r>
            <a:b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b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Streaming</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7" name="TextBox 56"/>
          <p:cNvSpPr txBox="1"/>
          <p:nvPr/>
        </p:nvSpPr>
        <p:spPr>
          <a:xfrm>
            <a:off x="5182416" y="4201609"/>
            <a:ext cx="762000" cy="215444"/>
          </a:xfrm>
          <a:prstGeom prst="rect">
            <a:avLst/>
          </a:prstGeom>
          <a:noFill/>
        </p:spPr>
        <p:txBody>
          <a:bodyPr wrap="square" rtlCol="0">
            <a:spAutoFit/>
          </a:bodyPr>
          <a:lstStyle/>
          <a:p>
            <a:pPr algn="ctr"/>
            <a:r>
              <a:rPr lang="en-US" sz="800" dirty="0" smtClean="0">
                <a:solidFill>
                  <a:srgbClr val="FFFFFF"/>
                </a:solidFill>
                <a:latin typeface="Arial" pitchFamily="34" charset="0"/>
                <a:cs typeface="Arial" pitchFamily="34" charset="0"/>
              </a:rPr>
              <a:t>Streaming</a:t>
            </a:r>
            <a:endParaRPr lang="en-US" sz="800" dirty="0">
              <a:solidFill>
                <a:srgbClr val="FFFFFF"/>
              </a:solidFill>
              <a:latin typeface="Arial" pitchFamily="34" charset="0"/>
              <a:cs typeface="Arial" pitchFamily="34" charset="0"/>
            </a:endParaRPr>
          </a:p>
        </p:txBody>
      </p:sp>
      <p:sp>
        <p:nvSpPr>
          <p:cNvPr id="2" name="Title 1"/>
          <p:cNvSpPr>
            <a:spLocks noGrp="1"/>
          </p:cNvSpPr>
          <p:nvPr>
            <p:ph type="title"/>
          </p:nvPr>
        </p:nvSpPr>
        <p:spPr/>
        <p:txBody>
          <a:bodyPr/>
          <a:lstStyle/>
          <a:p>
            <a:r>
              <a:rPr lang="en-US" smtClean="0"/>
              <a:t>Synchronizing Servers</a:t>
            </a:r>
            <a:endParaRPr lang="en-US" dirty="0"/>
          </a:p>
        </p:txBody>
      </p:sp>
      <p:sp>
        <p:nvSpPr>
          <p:cNvPr id="32" name="Active Directory - text (with Full)"/>
          <p:cNvSpPr txBox="1"/>
          <p:nvPr/>
        </p:nvSpPr>
        <p:spPr>
          <a:xfrm>
            <a:off x="5463061" y="1346320"/>
            <a:ext cx="728473"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Active Directory</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0" name="TextBox 99"/>
          <p:cNvSpPr txBox="1"/>
          <p:nvPr/>
        </p:nvSpPr>
        <p:spPr>
          <a:xfrm>
            <a:off x="2450506" y="1504100"/>
            <a:ext cx="1143000"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 </a:t>
            </a:r>
            <a:b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b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Streaming Server</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1" name="TextBox 100"/>
          <p:cNvSpPr txBox="1"/>
          <p:nvPr/>
        </p:nvSpPr>
        <p:spPr>
          <a:xfrm>
            <a:off x="4022403" y="2562192"/>
            <a:ext cx="1143000"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 </a:t>
            </a:r>
            <a:b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b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Streaming Server</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3" name="TextBox 102"/>
          <p:cNvSpPr txBox="1"/>
          <p:nvPr/>
        </p:nvSpPr>
        <p:spPr>
          <a:xfrm>
            <a:off x="535577" y="3011114"/>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VECD</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4" name="TextBox 103"/>
          <p:cNvSpPr txBox="1"/>
          <p:nvPr/>
        </p:nvSpPr>
        <p:spPr>
          <a:xfrm>
            <a:off x="1065548" y="3184849"/>
            <a:ext cx="609600" cy="338553"/>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Terminal</a:t>
            </a:r>
          </a:p>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server</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5" name="TextBox 104"/>
          <p:cNvSpPr txBox="1"/>
          <p:nvPr/>
        </p:nvSpPr>
        <p:spPr>
          <a:xfrm>
            <a:off x="1751348" y="3623761"/>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Desktop</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0" name="TextBox 39"/>
          <p:cNvSpPr txBox="1"/>
          <p:nvPr/>
        </p:nvSpPr>
        <p:spPr>
          <a:xfrm>
            <a:off x="1134291" y="4279880"/>
            <a:ext cx="1828800" cy="246221"/>
          </a:xfrm>
          <a:prstGeom prst="rect">
            <a:avLst/>
          </a:prstGeom>
          <a:noFill/>
        </p:spPr>
        <p:txBody>
          <a:bodyPr wrap="square" rtlCol="0">
            <a:spAutoFit/>
          </a:bodyPr>
          <a:lstStyle/>
          <a:p>
            <a:pPr algn="ctr"/>
            <a:r>
              <a:rPr lang="en-US" sz="1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 Clients</a:t>
            </a:r>
            <a:endParaRPr lang="en-US" sz="10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1" name="TextBox 40"/>
          <p:cNvSpPr txBox="1"/>
          <p:nvPr/>
        </p:nvSpPr>
        <p:spPr>
          <a:xfrm>
            <a:off x="2429691" y="4077914"/>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VECD</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2" name="TextBox 41"/>
          <p:cNvSpPr txBox="1"/>
          <p:nvPr/>
        </p:nvSpPr>
        <p:spPr>
          <a:xfrm>
            <a:off x="2959662" y="4251649"/>
            <a:ext cx="609600" cy="338553"/>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Terminal</a:t>
            </a:r>
          </a:p>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server</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3" name="TextBox 42"/>
          <p:cNvSpPr txBox="1"/>
          <p:nvPr/>
        </p:nvSpPr>
        <p:spPr>
          <a:xfrm>
            <a:off x="3645462" y="4690561"/>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Desktop</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5" name="TextBox 44"/>
          <p:cNvSpPr txBox="1"/>
          <p:nvPr/>
        </p:nvSpPr>
        <p:spPr>
          <a:xfrm>
            <a:off x="3686990" y="3144274"/>
            <a:ext cx="762000" cy="400109"/>
          </a:xfrm>
          <a:prstGeom prst="rect">
            <a:avLst/>
          </a:prstGeom>
          <a:noFill/>
        </p:spPr>
        <p:txBody>
          <a:bodyPr wrap="square" rtlCol="0">
            <a:spAutoFit/>
          </a:bodyPr>
          <a:lstStyle/>
          <a:p>
            <a:pPr algn="ctr">
              <a:lnSpc>
                <a:spcPts val="800"/>
              </a:lnSpc>
            </a:pPr>
            <a:r>
              <a:rPr lang="en-US" sz="800" dirty="0" smtClean="0">
                <a:solidFill>
                  <a:srgbClr val="FFFFFF"/>
                </a:solidFill>
                <a:latin typeface="Arial" pitchFamily="34" charset="0"/>
                <a:cs typeface="Arial" pitchFamily="34" charset="0"/>
              </a:rPr>
              <a:t>Streaming</a:t>
            </a:r>
          </a:p>
          <a:p>
            <a:pPr algn="ctr">
              <a:lnSpc>
                <a:spcPts val="800"/>
              </a:lnSpc>
            </a:pPr>
            <a:r>
              <a:rPr lang="en-US" sz="800" dirty="0" smtClean="0">
                <a:solidFill>
                  <a:srgbClr val="FFFFFF"/>
                </a:solidFill>
                <a:latin typeface="Arial" pitchFamily="34" charset="0"/>
                <a:cs typeface="Arial" pitchFamily="34" charset="0"/>
              </a:rPr>
              <a:t>+</a:t>
            </a:r>
          </a:p>
          <a:p>
            <a:pPr algn="ctr">
              <a:lnSpc>
                <a:spcPts val="800"/>
              </a:lnSpc>
            </a:pPr>
            <a:r>
              <a:rPr lang="en-US" sz="800" dirty="0" smtClean="0">
                <a:solidFill>
                  <a:srgbClr val="FFFFFF"/>
                </a:solidFill>
                <a:latin typeface="Arial" pitchFamily="34" charset="0"/>
                <a:cs typeface="Arial" pitchFamily="34" charset="0"/>
              </a:rPr>
              <a:t>manifest</a:t>
            </a:r>
            <a:endParaRPr lang="en-US" sz="800" dirty="0">
              <a:solidFill>
                <a:srgbClr val="FFFFFF"/>
              </a:solidFill>
              <a:latin typeface="Arial" pitchFamily="34" charset="0"/>
              <a:cs typeface="Arial" pitchFamily="34" charset="0"/>
            </a:endParaRPr>
          </a:p>
        </p:txBody>
      </p:sp>
      <p:sp>
        <p:nvSpPr>
          <p:cNvPr id="36" name="TextBox 35"/>
          <p:cNvSpPr txBox="1"/>
          <p:nvPr/>
        </p:nvSpPr>
        <p:spPr>
          <a:xfrm>
            <a:off x="7114466" y="1185666"/>
            <a:ext cx="990601" cy="461665"/>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 </a:t>
            </a:r>
            <a:b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b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Management Console</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37" name="TextBox 36"/>
          <p:cNvSpPr txBox="1"/>
          <p:nvPr/>
        </p:nvSpPr>
        <p:spPr>
          <a:xfrm>
            <a:off x="7154091" y="2288356"/>
            <a:ext cx="914401"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a:t>
            </a:r>
          </a:p>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Database</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38" name="TextBox 37"/>
          <p:cNvSpPr txBox="1"/>
          <p:nvPr/>
        </p:nvSpPr>
        <p:spPr>
          <a:xfrm>
            <a:off x="5644188" y="1706059"/>
            <a:ext cx="990601"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Management Web Service</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graphicFrame>
        <p:nvGraphicFramePr>
          <p:cNvPr id="34" name="Diagram 33"/>
          <p:cNvGraphicFramePr/>
          <p:nvPr>
            <p:extLst>
              <p:ext uri="{D42A27DB-BD31-4B8C-83A1-F6EECF244321}">
                <p14:modId xmlns="" xmlns:p14="http://schemas.microsoft.com/office/powerpoint/2010/main" val="508643372"/>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 xmlns:p14="http://schemas.microsoft.com/office/powerpoint/2010/main" val="91196413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Server Synchronization</a:t>
            </a:r>
            <a:endParaRPr lang="en-US" dirty="0"/>
          </a:p>
        </p:txBody>
      </p:sp>
      <p:sp>
        <p:nvSpPr>
          <p:cNvPr id="4" name="Content Placeholder 3"/>
          <p:cNvSpPr>
            <a:spLocks noGrp="1"/>
          </p:cNvSpPr>
          <p:nvPr>
            <p:ph type="body" sz="quarter" idx="10"/>
          </p:nvPr>
        </p:nvSpPr>
        <p:spPr>
          <a:xfrm>
            <a:off x="381000" y="1411552"/>
            <a:ext cx="8589380" cy="4352640"/>
          </a:xfrm>
        </p:spPr>
        <p:txBody>
          <a:bodyPr/>
          <a:lstStyle/>
          <a:p>
            <a:pPr marL="514350" indent="-514350">
              <a:buFont typeface="+mj-lt"/>
              <a:buAutoNum type="arabicParenR"/>
            </a:pPr>
            <a:r>
              <a:rPr lang="en-US" dirty="0" smtClean="0"/>
              <a:t>Import Package into Management Server</a:t>
            </a:r>
          </a:p>
          <a:p>
            <a:pPr lvl="1"/>
            <a:r>
              <a:rPr lang="en-US" dirty="0" smtClean="0"/>
              <a:t>Set appropriate permissions</a:t>
            </a:r>
          </a:p>
          <a:p>
            <a:pPr lvl="1"/>
            <a:r>
              <a:rPr lang="en-US" dirty="0" smtClean="0"/>
              <a:t>Do not enable the package at this point</a:t>
            </a:r>
          </a:p>
          <a:p>
            <a:pPr marL="514350" indent="-514350">
              <a:buFont typeface="+mj-lt"/>
              <a:buAutoNum type="arabicParenR"/>
            </a:pPr>
            <a:r>
              <a:rPr lang="en-US" dirty="0" smtClean="0"/>
              <a:t>Distribute the package to streaming servers</a:t>
            </a:r>
          </a:p>
          <a:p>
            <a:pPr lvl="1"/>
            <a:r>
              <a:rPr lang="en-US" dirty="0" smtClean="0"/>
              <a:t>This includes OSDs, Icons, SFTs</a:t>
            </a:r>
          </a:p>
          <a:p>
            <a:pPr lvl="1"/>
            <a:r>
              <a:rPr lang="en-US" dirty="0" smtClean="0"/>
              <a:t>Remember to maintain the same directory structure</a:t>
            </a:r>
          </a:p>
          <a:p>
            <a:pPr marL="514350" indent="-514350">
              <a:buFont typeface="+mj-lt"/>
              <a:buAutoNum type="arabicParenR"/>
            </a:pPr>
            <a:r>
              <a:rPr lang="en-US" dirty="0" smtClean="0"/>
              <a:t>Enable the packages on the management server</a:t>
            </a:r>
          </a:p>
        </p:txBody>
      </p:sp>
      <p:graphicFrame>
        <p:nvGraphicFramePr>
          <p:cNvPr id="6" name="Diagram 5"/>
          <p:cNvGraphicFramePr/>
          <p:nvPr>
            <p:extLst>
              <p:ext uri="{D42A27DB-BD31-4B8C-83A1-F6EECF244321}">
                <p14:modId xmlns="" xmlns:p14="http://schemas.microsoft.com/office/powerpoint/2010/main" val="508643372"/>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109954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Streaming Options</a:t>
            </a:r>
            <a:endParaRPr lang="en-US" dirty="0"/>
          </a:p>
        </p:txBody>
      </p:sp>
      <p:sp>
        <p:nvSpPr>
          <p:cNvPr id="4" name="Content Placeholder 3"/>
          <p:cNvSpPr>
            <a:spLocks noGrp="1"/>
          </p:cNvSpPr>
          <p:nvPr>
            <p:ph type="body" sz="quarter" idx="10"/>
          </p:nvPr>
        </p:nvSpPr>
        <p:spPr>
          <a:xfrm>
            <a:off x="381000" y="1334433"/>
            <a:ext cx="8382000" cy="4774936"/>
          </a:xfrm>
        </p:spPr>
        <p:txBody>
          <a:bodyPr/>
          <a:lstStyle/>
          <a:p>
            <a:r>
              <a:rPr lang="en-US" sz="2800" dirty="0" smtClean="0"/>
              <a:t>IIS</a:t>
            </a:r>
          </a:p>
          <a:p>
            <a:pPr lvl="1"/>
            <a:r>
              <a:rPr lang="en-US" sz="2400" dirty="0" smtClean="0"/>
              <a:t>IIS provides better scalability and more launches per minute than the RTSP streaming server</a:t>
            </a:r>
          </a:p>
          <a:p>
            <a:pPr lvl="1"/>
            <a:r>
              <a:rPr lang="en-US" sz="2400" dirty="0" smtClean="0"/>
              <a:t>IIS is already setup and managed in many environments</a:t>
            </a:r>
          </a:p>
          <a:p>
            <a:r>
              <a:rPr lang="en-US" sz="2800" dirty="0" smtClean="0"/>
              <a:t>RTSP</a:t>
            </a:r>
          </a:p>
          <a:p>
            <a:pPr lvl="1"/>
            <a:r>
              <a:rPr lang="en-US" sz="2400" dirty="0" smtClean="0"/>
              <a:t>Active upgrade is ready to use out of the box – no client configuration required</a:t>
            </a:r>
          </a:p>
          <a:p>
            <a:r>
              <a:rPr lang="en-US" sz="2800" dirty="0" smtClean="0"/>
              <a:t>FILE</a:t>
            </a:r>
          </a:p>
          <a:p>
            <a:pPr lvl="1"/>
            <a:r>
              <a:rPr lang="en-US" sz="2400" dirty="0" smtClean="0"/>
              <a:t>Provides the ability to get applications without a </a:t>
            </a:r>
            <a:br>
              <a:rPr lang="en-US" sz="2400" dirty="0" smtClean="0"/>
            </a:br>
            <a:r>
              <a:rPr lang="en-US" sz="2400" dirty="0" smtClean="0"/>
              <a:t>server infrastructure</a:t>
            </a:r>
          </a:p>
          <a:p>
            <a:endParaRPr lang="en-US" sz="2800" dirty="0" smtClean="0"/>
          </a:p>
          <a:p>
            <a:r>
              <a:rPr lang="en-US" sz="2800" b="1" dirty="0" smtClean="0"/>
              <a:t>All</a:t>
            </a:r>
            <a:r>
              <a:rPr lang="en-US" sz="2800" dirty="0" smtClean="0"/>
              <a:t> options provide differential streaming</a:t>
            </a:r>
            <a:endParaRPr lang="en-US" sz="2800" dirty="0"/>
          </a:p>
        </p:txBody>
      </p:sp>
      <p:graphicFrame>
        <p:nvGraphicFramePr>
          <p:cNvPr id="6" name="Diagram 5"/>
          <p:cNvGraphicFramePr/>
          <p:nvPr>
            <p:extLst>
              <p:ext uri="{D42A27DB-BD31-4B8C-83A1-F6EECF244321}">
                <p14:modId xmlns="" xmlns:p14="http://schemas.microsoft.com/office/powerpoint/2010/main" val="508643372"/>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411887412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Package Upgrade</a:t>
            </a:r>
            <a:endParaRPr lang="en-US" dirty="0"/>
          </a:p>
        </p:txBody>
      </p:sp>
      <p:sp>
        <p:nvSpPr>
          <p:cNvPr id="8" name="Subtitle 7"/>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 xmlns:p14="http://schemas.microsoft.com/office/powerpoint/2010/main" val="3505247911"/>
      </p:ext>
    </p:extLst>
  </p:cSld>
  <p:clrMapOvr>
    <a:masterClrMapping/>
  </p:clrMapOvr>
  <p:transition advTm="273109">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dirty="0" err="1" smtClean="0"/>
              <a:t>App-V</a:t>
            </a:r>
            <a:r>
              <a:rPr lang="en-US" dirty="0" smtClean="0"/>
              <a:t> Infrastructure Summary</a:t>
            </a:r>
            <a:endParaRPr lang="en-US" dirty="0"/>
          </a:p>
        </p:txBody>
      </p:sp>
      <p:sp>
        <p:nvSpPr>
          <p:cNvPr id="4" name="Content Placeholder 3"/>
          <p:cNvSpPr>
            <a:spLocks noGrp="1"/>
          </p:cNvSpPr>
          <p:nvPr>
            <p:ph idx="1"/>
          </p:nvPr>
        </p:nvSpPr>
        <p:spPr/>
        <p:txBody>
          <a:bodyPr/>
          <a:lstStyle/>
          <a:p>
            <a:r>
              <a:rPr lang="en-US" dirty="0" smtClean="0"/>
              <a:t>Three essential pieces to set up a </a:t>
            </a:r>
            <a:br>
              <a:rPr lang="en-US" dirty="0" smtClean="0"/>
            </a:br>
            <a:r>
              <a:rPr lang="en-US" dirty="0" smtClean="0"/>
              <a:t>full infrastructure:</a:t>
            </a:r>
          </a:p>
          <a:p>
            <a:pPr lvl="1"/>
            <a:r>
              <a:rPr lang="en-US" dirty="0" smtClean="0"/>
              <a:t>Client configuration</a:t>
            </a:r>
          </a:p>
          <a:p>
            <a:pPr lvl="1"/>
            <a:r>
              <a:rPr lang="en-US" dirty="0" smtClean="0"/>
              <a:t>Server synchronization</a:t>
            </a:r>
          </a:p>
          <a:p>
            <a:pPr lvl="1"/>
            <a:r>
              <a:rPr lang="en-US" dirty="0" smtClean="0"/>
              <a:t>Streaming server options</a:t>
            </a:r>
          </a:p>
          <a:p>
            <a:endParaRPr lang="en-US" dirty="0" smtClean="0"/>
          </a:p>
          <a:p>
            <a:endParaRPr lang="en-US" dirty="0" smtClean="0"/>
          </a:p>
        </p:txBody>
      </p:sp>
      <p:graphicFrame>
        <p:nvGraphicFramePr>
          <p:cNvPr id="5" name="Diagram 4"/>
          <p:cNvGraphicFramePr/>
          <p:nvPr>
            <p:extLst>
              <p:ext uri="{D42A27DB-BD31-4B8C-83A1-F6EECF244321}">
                <p14:modId xmlns="" xmlns:p14="http://schemas.microsoft.com/office/powerpoint/2010/main" val="1342056043"/>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845098341"/>
      </p:ext>
    </p:extLst>
  </p:cSld>
  <p:clrMapOvr>
    <a:masterClrMapping/>
  </p:clrMapOvr>
  <p:transition advTm="39421">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Deployment Options</a:t>
            </a:r>
            <a:endParaRPr lang="en-US" dirty="0"/>
          </a:p>
        </p:txBody>
      </p:sp>
      <p:sp>
        <p:nvSpPr>
          <p:cNvPr id="5" name="Rounded Rectangle 4"/>
          <p:cNvSpPr/>
          <p:nvPr/>
        </p:nvSpPr>
        <p:spPr bwMode="auto">
          <a:xfrm>
            <a:off x="381000" y="1420813"/>
            <a:ext cx="8382000" cy="2922587"/>
          </a:xfrm>
          <a:prstGeom prst="roundRect">
            <a:avLst>
              <a:gd name="adj" fmla="val 5594"/>
            </a:avLst>
          </a:prstGeom>
          <a:gradFill flip="none" rotWithShape="1">
            <a:gsLst>
              <a:gs pos="0">
                <a:srgbClr val="0070C0"/>
              </a:gs>
              <a:gs pos="50000">
                <a:srgbClr val="0070C0">
                  <a:alpha val="30000"/>
                </a:srgbClr>
              </a:gs>
              <a:gs pos="100000">
                <a:srgbClr val="7030A0">
                  <a:alpha val="0"/>
                </a:srgbClr>
              </a:gs>
            </a:gsLst>
            <a:lin ang="2700000" scaled="1"/>
            <a:tileRect/>
          </a:gradFill>
          <a:ln w="9525">
            <a:noFill/>
            <a:round/>
            <a:headEnd/>
            <a:tailEnd/>
          </a:ln>
          <a:effectLst/>
        </p:spPr>
        <p:txBody>
          <a:bodyPr vert="horz" wrap="square" lIns="91426" tIns="45712" rIns="91426" bIns="45712" numCol="1" rtlCol="0" anchor="ctr" anchorCtr="0" compatLnSpc="1">
            <a:prstTxWarp prst="textNoShape">
              <a:avLst/>
            </a:prstTxWarp>
          </a:bodyPr>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le 5"/>
          <p:cNvSpPr>
            <a:spLocks noChangeAspect="1"/>
          </p:cNvSpPr>
          <p:nvPr/>
        </p:nvSpPr>
        <p:spPr bwMode="white">
          <a:xfrm>
            <a:off x="521442"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7" name="Rounded Rectangle 6"/>
          <p:cNvSpPr>
            <a:spLocks noChangeAspect="1"/>
          </p:cNvSpPr>
          <p:nvPr/>
        </p:nvSpPr>
        <p:spPr bwMode="white">
          <a:xfrm>
            <a:off x="3265126"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8" name="Rounded Rectangle 7"/>
          <p:cNvSpPr>
            <a:spLocks noChangeAspect="1"/>
          </p:cNvSpPr>
          <p:nvPr/>
        </p:nvSpPr>
        <p:spPr bwMode="white">
          <a:xfrm>
            <a:off x="6008809"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9" name="Rounded Rectangle 8"/>
          <p:cNvSpPr/>
          <p:nvPr/>
        </p:nvSpPr>
        <p:spPr bwMode="auto">
          <a:xfrm>
            <a:off x="3265125" y="4100332"/>
            <a:ext cx="2651760" cy="82296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Standalone</a:t>
            </a:r>
          </a:p>
        </p:txBody>
      </p:sp>
      <p:sp>
        <p:nvSpPr>
          <p:cNvPr id="10" name="Rounded Rectangle 9"/>
          <p:cNvSpPr/>
          <p:nvPr/>
        </p:nvSpPr>
        <p:spPr bwMode="auto">
          <a:xfrm>
            <a:off x="6008809" y="4100332"/>
            <a:ext cx="2651760" cy="82296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ESD Infrastructure</a:t>
            </a:r>
          </a:p>
        </p:txBody>
      </p:sp>
      <p:sp>
        <p:nvSpPr>
          <p:cNvPr id="11" name="Rounded Rectangle 10"/>
          <p:cNvSpPr/>
          <p:nvPr/>
        </p:nvSpPr>
        <p:spPr bwMode="auto">
          <a:xfrm>
            <a:off x="521442" y="4100332"/>
            <a:ext cx="2651760" cy="82296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err="1"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a:t>
            </a:r>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 Infrastructure</a:t>
            </a:r>
          </a:p>
        </p:txBody>
      </p:sp>
      <p:sp>
        <p:nvSpPr>
          <p:cNvPr id="12" name="Rounded Rectangle 11"/>
          <p:cNvSpPr/>
          <p:nvPr/>
        </p:nvSpPr>
        <p:spPr>
          <a:xfrm>
            <a:off x="600546" y="1677188"/>
            <a:ext cx="2493553" cy="2152564"/>
          </a:xfrm>
          <a:prstGeom prst="roundRect">
            <a:avLst>
              <a:gd name="adj" fmla="val 10000"/>
            </a:avLst>
          </a:prstGeom>
          <a:blipFill rotWithShape="0">
            <a:blip r:embed="rId3"/>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3" name="Rounded Rectangle 12"/>
          <p:cNvSpPr/>
          <p:nvPr/>
        </p:nvSpPr>
        <p:spPr>
          <a:xfrm>
            <a:off x="6074700" y="1681743"/>
            <a:ext cx="2519978" cy="2143455"/>
          </a:xfrm>
          <a:prstGeom prst="roundRect">
            <a:avLst>
              <a:gd name="adj" fmla="val 10000"/>
            </a:avLst>
          </a:prstGeom>
          <a:blipFill rotWithShape="0">
            <a:blip r:embed="rId4"/>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4" name="Rounded Rectangle 13"/>
          <p:cNvSpPr/>
          <p:nvPr/>
        </p:nvSpPr>
        <p:spPr>
          <a:xfrm>
            <a:off x="3362667" y="1693098"/>
            <a:ext cx="2456679" cy="2120745"/>
          </a:xfrm>
          <a:prstGeom prst="roundRect">
            <a:avLst>
              <a:gd name="adj" fmla="val 10000"/>
            </a:avLst>
          </a:prstGeom>
          <a:blipFill rotWithShape="0">
            <a:blip r:embed="rId5"/>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 xmlns:p14="http://schemas.microsoft.com/office/powerpoint/2010/main" val="3473608601"/>
      </p:ext>
    </p:extLst>
  </p:cSld>
  <p:clrMapOvr>
    <a:masterClrMapping/>
  </p:clrMapOvr>
  <p:transition advTm="10150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Standalone MSI Scenario</a:t>
            </a:r>
            <a:endParaRPr lang="en-US" dirty="0"/>
          </a:p>
        </p:txBody>
      </p:sp>
      <p:sp>
        <p:nvSpPr>
          <p:cNvPr id="4" name="Content Placeholder 3"/>
          <p:cNvSpPr>
            <a:spLocks noGrp="1"/>
          </p:cNvSpPr>
          <p:nvPr>
            <p:ph idx="1"/>
          </p:nvPr>
        </p:nvSpPr>
        <p:spPr/>
        <p:txBody>
          <a:bodyPr/>
          <a:lstStyle/>
          <a:p>
            <a:r>
              <a:rPr lang="en-US" smtClean="0"/>
              <a:t>Standardized method for deploying applications</a:t>
            </a:r>
          </a:p>
          <a:p>
            <a:endParaRPr lang="en-US" smtClean="0"/>
          </a:p>
          <a:p>
            <a:r>
              <a:rPr lang="en-US" smtClean="0"/>
              <a:t>MSI does the publishing for you</a:t>
            </a:r>
          </a:p>
          <a:p>
            <a:pPr lvl="1"/>
            <a:r>
              <a:rPr lang="en-US" smtClean="0"/>
              <a:t>More details in the demo</a:t>
            </a:r>
          </a:p>
          <a:p>
            <a:endParaRPr lang="en-US" smtClean="0"/>
          </a:p>
          <a:p>
            <a:r>
              <a:rPr lang="en-US" smtClean="0"/>
              <a:t>Sequencer generates MSI directly</a:t>
            </a:r>
          </a:p>
          <a:p>
            <a:pPr lvl="1"/>
            <a:r>
              <a:rPr lang="en-US" smtClean="0"/>
              <a:t>Deploy via device, SCCM or 3rd party</a:t>
            </a:r>
          </a:p>
          <a:p>
            <a:pPr lvl="1"/>
            <a:r>
              <a:rPr lang="en-US" smtClean="0"/>
              <a:t>No App-V servers required</a:t>
            </a:r>
          </a:p>
          <a:p>
            <a:endParaRPr lang="en-US" smtClean="0"/>
          </a:p>
          <a:p>
            <a:endParaRPr lang="en-US" dirty="0" smtClean="0"/>
          </a:p>
        </p:txBody>
      </p:sp>
      <p:graphicFrame>
        <p:nvGraphicFramePr>
          <p:cNvPr id="5" name="Diagram 4"/>
          <p:cNvGraphicFramePr/>
          <p:nvPr>
            <p:extLst>
              <p:ext uri="{D42A27DB-BD31-4B8C-83A1-F6EECF244321}">
                <p14:modId xmlns="" xmlns:p14="http://schemas.microsoft.com/office/powerpoint/2010/main" val="1011408147"/>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329610909"/>
      </p:ext>
    </p:extLst>
  </p:cSld>
  <p:clrMapOvr>
    <a:masterClrMapping/>
  </p:clrMapOvr>
  <p:transition advTm="46656">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352413" cy="1337595"/>
          </a:xfrm>
        </p:spPr>
        <p:txBody>
          <a:bodyPr/>
          <a:lstStyle/>
          <a:p>
            <a:r>
              <a:rPr lang="en-US" sz="4400" dirty="0"/>
              <a:t>MDOP: Planning the Deployment of Microsoft Application Virtualization 4.5</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lstStyle/>
          <a:p>
            <a:r>
              <a:rPr lang="en-US" dirty="0" smtClean="0">
                <a:solidFill>
                  <a:schemeClr val="tx1"/>
                </a:solidFill>
              </a:rPr>
              <a:t>Bill Morein</a:t>
            </a:r>
          </a:p>
          <a:p>
            <a:r>
              <a:rPr lang="en-US" dirty="0" smtClean="0">
                <a:solidFill>
                  <a:schemeClr val="tx1"/>
                </a:solidFill>
              </a:rPr>
              <a:t>Lead Program Manager</a:t>
            </a:r>
          </a:p>
          <a:p>
            <a:r>
              <a:rPr lang="en-US" dirty="0" smtClean="0">
                <a:solidFill>
                  <a:schemeClr val="tx1"/>
                </a:solidFill>
              </a:rPr>
              <a:t>Microsoft Corporation</a:t>
            </a:r>
          </a:p>
          <a:p>
            <a:r>
              <a:rPr lang="en-US" dirty="0" smtClean="0">
                <a:solidFill>
                  <a:schemeClr val="tx1"/>
                </a:solidFill>
              </a:rPr>
              <a:t>Session Code: CLI319</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Standalone MSI</a:t>
            </a:r>
            <a:endParaRPr lang="en-US" dirty="0"/>
          </a:p>
        </p:txBody>
      </p:sp>
      <p:sp>
        <p:nvSpPr>
          <p:cNvPr id="8" name="Subtitle 7"/>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 xmlns:p14="http://schemas.microsoft.com/office/powerpoint/2010/main" val="88746979"/>
      </p:ext>
    </p:extLst>
  </p:cSld>
  <p:clrMapOvr>
    <a:masterClrMapping/>
  </p:clrMapOvr>
  <p:transition advTm="244031">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Standalone MSI Scenario Recap</a:t>
            </a:r>
            <a:endParaRPr lang="en-US" dirty="0"/>
          </a:p>
        </p:txBody>
      </p:sp>
      <p:sp>
        <p:nvSpPr>
          <p:cNvPr id="4" name="Content Placeholder 3"/>
          <p:cNvSpPr>
            <a:spLocks noGrp="1"/>
          </p:cNvSpPr>
          <p:nvPr>
            <p:ph idx="1"/>
          </p:nvPr>
        </p:nvSpPr>
        <p:spPr/>
        <p:txBody>
          <a:bodyPr/>
          <a:lstStyle/>
          <a:p>
            <a:r>
              <a:rPr lang="en-US" dirty="0" smtClean="0"/>
              <a:t>Great if you already use packages with MSI</a:t>
            </a:r>
          </a:p>
          <a:p>
            <a:r>
              <a:rPr lang="en-US" dirty="0" smtClean="0"/>
              <a:t>Requires the following settings:</a:t>
            </a:r>
          </a:p>
          <a:p>
            <a:pPr lvl="1"/>
            <a:r>
              <a:rPr lang="en-US" dirty="0" smtClean="0"/>
              <a:t>Network\Online = 0</a:t>
            </a:r>
          </a:p>
          <a:p>
            <a:pPr lvl="1"/>
            <a:r>
              <a:rPr lang="en-US" dirty="0" smtClean="0"/>
              <a:t>Configuration\</a:t>
            </a:r>
            <a:r>
              <a:rPr lang="en-US" dirty="0" err="1" smtClean="0"/>
              <a:t>RequireAuthorizationIfCached</a:t>
            </a:r>
            <a:r>
              <a:rPr lang="en-US" dirty="0" smtClean="0"/>
              <a:t> = 0</a:t>
            </a:r>
          </a:p>
          <a:p>
            <a:pPr lvl="1"/>
            <a:r>
              <a:rPr lang="en-US" dirty="0"/>
              <a:t>Network\</a:t>
            </a:r>
            <a:r>
              <a:rPr lang="en-US" dirty="0" err="1"/>
              <a:t>LimitDisconnectedOperation</a:t>
            </a:r>
            <a:r>
              <a:rPr lang="en-US" dirty="0"/>
              <a:t> = 0 </a:t>
            </a:r>
            <a:endParaRPr lang="en-US" dirty="0" smtClean="0"/>
          </a:p>
          <a:p>
            <a:r>
              <a:rPr lang="en-US" dirty="0" smtClean="0"/>
              <a:t>The SFT needs to be in the same directory</a:t>
            </a:r>
          </a:p>
          <a:p>
            <a:endParaRPr lang="en-US" dirty="0" smtClean="0"/>
          </a:p>
          <a:p>
            <a:endParaRPr lang="en-US" dirty="0" smtClean="0"/>
          </a:p>
          <a:p>
            <a:endParaRPr lang="en-US" dirty="0" smtClean="0"/>
          </a:p>
        </p:txBody>
      </p:sp>
      <p:graphicFrame>
        <p:nvGraphicFramePr>
          <p:cNvPr id="5" name="Diagram 4"/>
          <p:cNvGraphicFramePr/>
          <p:nvPr>
            <p:extLst>
              <p:ext uri="{D42A27DB-BD31-4B8C-83A1-F6EECF244321}">
                <p14:modId xmlns="" xmlns:p14="http://schemas.microsoft.com/office/powerpoint/2010/main" val="4160877885"/>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458214075"/>
      </p:ext>
    </p:extLst>
  </p:cSld>
  <p:clrMapOvr>
    <a:masterClrMapping/>
  </p:clrMapOvr>
  <p:transition advTm="1800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Standalone SFTMIME Scenario</a:t>
            </a:r>
            <a:endParaRPr lang="en-US" dirty="0"/>
          </a:p>
        </p:txBody>
      </p:sp>
      <p:sp>
        <p:nvSpPr>
          <p:cNvPr id="4" name="Content Placeholder 3"/>
          <p:cNvSpPr>
            <a:spLocks noGrp="1"/>
          </p:cNvSpPr>
          <p:nvPr>
            <p:ph idx="1"/>
          </p:nvPr>
        </p:nvSpPr>
        <p:spPr/>
        <p:txBody>
          <a:bodyPr/>
          <a:lstStyle/>
          <a:p>
            <a:r>
              <a:rPr lang="en-US" dirty="0" smtClean="0"/>
              <a:t>SFTMIME is the command line tool installed with the </a:t>
            </a:r>
            <a:r>
              <a:rPr lang="en-US" dirty="0" err="1" smtClean="0"/>
              <a:t>App-V</a:t>
            </a:r>
            <a:r>
              <a:rPr lang="en-US" dirty="0" smtClean="0"/>
              <a:t> client</a:t>
            </a:r>
          </a:p>
          <a:p>
            <a:r>
              <a:rPr lang="en-US" dirty="0" smtClean="0"/>
              <a:t>App-V 4.5 has a new manifest file that allows you to do publishing easily with SFTMIME</a:t>
            </a:r>
          </a:p>
          <a:p>
            <a:r>
              <a:rPr lang="en-US" dirty="0" smtClean="0"/>
              <a:t>Can achieve the same functionality as MSI publishing and add your own customizations</a:t>
            </a:r>
          </a:p>
        </p:txBody>
      </p:sp>
      <p:graphicFrame>
        <p:nvGraphicFramePr>
          <p:cNvPr id="5" name="Diagram 4"/>
          <p:cNvGraphicFramePr/>
          <p:nvPr>
            <p:extLst>
              <p:ext uri="{D42A27DB-BD31-4B8C-83A1-F6EECF244321}">
                <p14:modId xmlns="" xmlns:p14="http://schemas.microsoft.com/office/powerpoint/2010/main" val="4160877885"/>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00247543"/>
      </p:ext>
    </p:extLst>
  </p:cSld>
  <p:clrMapOvr>
    <a:masterClrMapping/>
  </p:clrMapOvr>
  <p:transition advTm="4650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Standalone without MSI</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 xmlns:p14="http://schemas.microsoft.com/office/powerpoint/2010/main" val="182296567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File Streaming Demo Recap</a:t>
            </a:r>
            <a:endParaRPr lang="en-US" dirty="0"/>
          </a:p>
        </p:txBody>
      </p:sp>
      <p:sp>
        <p:nvSpPr>
          <p:cNvPr id="5" name="TextBox 4"/>
          <p:cNvSpPr txBox="1"/>
          <p:nvPr/>
        </p:nvSpPr>
        <p:spPr>
          <a:xfrm>
            <a:off x="5562600" y="954592"/>
            <a:ext cx="3591388" cy="1329595"/>
          </a:xfrm>
          <a:prstGeom prst="rect">
            <a:avLst/>
          </a:prstGeom>
          <a:noFill/>
        </p:spPr>
        <p:txBody>
          <a:bodyPr wrap="square" lIns="0" tIns="0" rIns="0" bIns="0" rtlCol="0">
            <a:spAutoFit/>
          </a:bodyPr>
          <a:lstStyle/>
          <a:p>
            <a:pPr>
              <a:lnSpc>
                <a:spcPct val="90000"/>
              </a:lnSpc>
            </a:pPr>
            <a:r>
              <a:rPr lang="en-US" sz="1600" b="1" dirty="0" smtClean="0"/>
              <a:t>Permissions</a:t>
            </a:r>
          </a:p>
          <a:p>
            <a:pPr marL="171450" indent="-171450">
              <a:lnSpc>
                <a:spcPct val="90000"/>
              </a:lnSpc>
            </a:pPr>
            <a:r>
              <a:rPr lang="en-US" sz="1600" dirty="0" smtClean="0"/>
              <a:t>Client: Add Applications (or elevated </a:t>
            </a:r>
            <a:r>
              <a:rPr lang="en-US" sz="1600" dirty="0" err="1" smtClean="0"/>
              <a:t>cmd</a:t>
            </a:r>
            <a:r>
              <a:rPr lang="en-US" sz="1600" dirty="0" smtClean="0"/>
              <a:t> prompt)</a:t>
            </a:r>
          </a:p>
          <a:p>
            <a:pPr marL="171450" indent="-171450">
              <a:lnSpc>
                <a:spcPct val="90000"/>
              </a:lnSpc>
            </a:pPr>
            <a:r>
              <a:rPr lang="en-US" sz="1600" dirty="0" smtClean="0"/>
              <a:t>Registry: </a:t>
            </a:r>
            <a:r>
              <a:rPr lang="en-US" sz="1600" dirty="0" err="1" smtClean="0"/>
              <a:t>AllowIndependentFileStreaming</a:t>
            </a:r>
            <a:r>
              <a:rPr lang="en-US" sz="1600" dirty="0" smtClean="0"/>
              <a:t>=1</a:t>
            </a:r>
          </a:p>
          <a:p>
            <a:pPr marL="171450" indent="-171450">
              <a:lnSpc>
                <a:spcPct val="90000"/>
              </a:lnSpc>
            </a:pPr>
            <a:endParaRPr lang="en-US" sz="1600" b="1" dirty="0" smtClean="0"/>
          </a:p>
        </p:txBody>
      </p:sp>
      <p:sp>
        <p:nvSpPr>
          <p:cNvPr id="7" name="Rectangle 6"/>
          <p:cNvSpPr/>
          <p:nvPr/>
        </p:nvSpPr>
        <p:spPr>
          <a:xfrm>
            <a:off x="6113190" y="4267200"/>
            <a:ext cx="2573610" cy="861774"/>
          </a:xfrm>
          <a:prstGeom prst="rect">
            <a:avLst/>
          </a:prstGeom>
        </p:spPr>
        <p:txBody>
          <a:bodyPr wrap="square">
            <a:spAutoFit/>
          </a:bodyPr>
          <a:lstStyle/>
          <a:p>
            <a:pPr marL="633413" lvl="1" indent="-573088"/>
            <a:r>
              <a:rPr lang="en-US" sz="1600" dirty="0" smtClean="0"/>
              <a:t>Behavior</a:t>
            </a:r>
          </a:p>
          <a:p>
            <a:pPr marL="280988" lvl="1" indent="-220663"/>
            <a:r>
              <a:rPr lang="en-US" sz="1600" dirty="0" smtClean="0"/>
              <a:t>Feature blocks</a:t>
            </a:r>
          </a:p>
          <a:p>
            <a:pPr marL="280988" lvl="1" indent="-220663"/>
            <a:r>
              <a:rPr lang="en-US" sz="1600" dirty="0" smtClean="0"/>
              <a:t>Registry: </a:t>
            </a:r>
            <a:r>
              <a:rPr lang="en-US" sz="1600" dirty="0" err="1" smtClean="0"/>
              <a:t>AutoLoadTarget</a:t>
            </a:r>
            <a:endParaRPr lang="en-US" sz="1600" dirty="0" smtClean="0"/>
          </a:p>
        </p:txBody>
      </p:sp>
      <p:sp>
        <p:nvSpPr>
          <p:cNvPr id="6" name="Circular Arrow 5"/>
          <p:cNvSpPr/>
          <p:nvPr/>
        </p:nvSpPr>
        <p:spPr>
          <a:xfrm>
            <a:off x="685800" y="879724"/>
            <a:ext cx="5544577" cy="5749677"/>
          </a:xfrm>
          <a:prstGeom prst="circularArrow">
            <a:avLst>
              <a:gd name="adj1" fmla="val 5544"/>
              <a:gd name="adj2" fmla="val 330680"/>
              <a:gd name="adj3" fmla="val 13764980"/>
              <a:gd name="adj4" fmla="val 17392629"/>
              <a:gd name="adj5" fmla="val 5757"/>
            </a:avLst>
          </a:prstGeom>
        </p:spPr>
        <p:style>
          <a:lnRef idx="1">
            <a:schemeClr val="dk1"/>
          </a:lnRef>
          <a:fillRef idx="2">
            <a:schemeClr val="dk1"/>
          </a:fillRef>
          <a:effectRef idx="1">
            <a:schemeClr val="dk1"/>
          </a:effectRef>
          <a:fontRef idx="minor">
            <a:schemeClr val="dk1"/>
          </a:fontRef>
        </p:style>
      </p:sp>
      <p:grpSp>
        <p:nvGrpSpPr>
          <p:cNvPr id="3" name="Group 7"/>
          <p:cNvGrpSpPr/>
          <p:nvPr/>
        </p:nvGrpSpPr>
        <p:grpSpPr>
          <a:xfrm>
            <a:off x="2161675" y="916590"/>
            <a:ext cx="2029325" cy="1352531"/>
            <a:chOff x="2737387" y="-1719"/>
            <a:chExt cx="2705062" cy="1352531"/>
          </a:xfrm>
        </p:grpSpPr>
        <p:sp>
          <p:nvSpPr>
            <p:cNvPr id="21" name="Rounded Rectangle 20"/>
            <p:cNvSpPr/>
            <p:nvPr/>
          </p:nvSpPr>
          <p:spPr>
            <a:xfrm>
              <a:off x="2737387" y="-1719"/>
              <a:ext cx="2705062" cy="1352531"/>
            </a:xfrm>
            <a:prstGeom prst="roundRect">
              <a:avLst/>
            </a:prstGeom>
          </p:spPr>
          <p:style>
            <a:lnRef idx="1">
              <a:schemeClr val="accent2"/>
            </a:lnRef>
            <a:fillRef idx="3">
              <a:schemeClr val="accent2"/>
            </a:fillRef>
            <a:effectRef idx="2">
              <a:schemeClr val="accent2"/>
            </a:effectRef>
            <a:fontRef idx="minor">
              <a:schemeClr val="lt1"/>
            </a:fontRef>
          </p:style>
        </p:sp>
        <p:sp>
          <p:nvSpPr>
            <p:cNvPr id="22" name="Rounded Rectangle 5"/>
            <p:cNvSpPr/>
            <p:nvPr/>
          </p:nvSpPr>
          <p:spPr>
            <a:xfrm>
              <a:off x="2803412" y="64306"/>
              <a:ext cx="2573012" cy="1220481"/>
            </a:xfrm>
            <a:prstGeom prst="rect">
              <a:avLst/>
            </a:prstGeom>
          </p:spPr>
          <p:style>
            <a:lnRef idx="1">
              <a:schemeClr val="accent2"/>
            </a:lnRef>
            <a:fillRef idx="3">
              <a:schemeClr val="accent2"/>
            </a:fillRef>
            <a:effectRef idx="2">
              <a:schemeClr val="accent2"/>
            </a:effectRef>
            <a:fontRef idx="minor">
              <a:schemeClr val="lt1"/>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Add</a:t>
              </a:r>
              <a:endParaRPr lang="en-US" sz="2400" kern="1200" dirty="0"/>
            </a:p>
            <a:p>
              <a:pPr marL="171450" lvl="1" indent="-171450" algn="l" defTabSz="800100">
                <a:lnSpc>
                  <a:spcPct val="90000"/>
                </a:lnSpc>
                <a:spcBef>
                  <a:spcPct val="0"/>
                </a:spcBef>
                <a:spcAft>
                  <a:spcPct val="15000"/>
                </a:spcAft>
              </a:pPr>
              <a:r>
                <a:rPr lang="en-US" sz="1600" kern="1200" dirty="0" err="1" smtClean="0">
                  <a:latin typeface="Consolas" pitchFamily="49" charset="0"/>
                  <a:cs typeface="Consolas" pitchFamily="49" charset="0"/>
                </a:rPr>
                <a:t>sftmime</a:t>
              </a:r>
              <a:r>
                <a:rPr lang="en-US" sz="1600" kern="1200" dirty="0" smtClean="0">
                  <a:latin typeface="Consolas" pitchFamily="49" charset="0"/>
                  <a:cs typeface="Consolas" pitchFamily="49" charset="0"/>
                </a:rPr>
                <a:t> add</a:t>
              </a:r>
              <a:endParaRPr lang="en-US" sz="1600" kern="1200" dirty="0">
                <a:latin typeface="Consolas" pitchFamily="49" charset="0"/>
                <a:cs typeface="Consolas" pitchFamily="49" charset="0"/>
              </a:endParaRPr>
            </a:p>
          </p:txBody>
        </p:sp>
      </p:grpSp>
      <p:grpSp>
        <p:nvGrpSpPr>
          <p:cNvPr id="4" name="Group 8"/>
          <p:cNvGrpSpPr/>
          <p:nvPr/>
        </p:nvGrpSpPr>
        <p:grpSpPr>
          <a:xfrm>
            <a:off x="4417228" y="2534926"/>
            <a:ext cx="2516972" cy="1504285"/>
            <a:chOff x="5758700" y="1616616"/>
            <a:chExt cx="3355089" cy="1504285"/>
          </a:xfrm>
        </p:grpSpPr>
        <p:sp>
          <p:nvSpPr>
            <p:cNvPr id="19" name="Rounded Rectangle 18"/>
            <p:cNvSpPr/>
            <p:nvPr/>
          </p:nvSpPr>
          <p:spPr>
            <a:xfrm>
              <a:off x="5758700" y="1616616"/>
              <a:ext cx="3355089" cy="1504285"/>
            </a:xfrm>
            <a:prstGeom prst="roundRect">
              <a:avLst/>
            </a:prstGeom>
          </p:spPr>
          <p:style>
            <a:lnRef idx="1">
              <a:schemeClr val="accent2"/>
            </a:lnRef>
            <a:fillRef idx="3">
              <a:schemeClr val="accent2"/>
            </a:fillRef>
            <a:effectRef idx="2">
              <a:schemeClr val="accent2"/>
            </a:effectRef>
            <a:fontRef idx="minor">
              <a:schemeClr val="lt1"/>
            </a:fontRef>
          </p:style>
        </p:sp>
        <p:sp>
          <p:nvSpPr>
            <p:cNvPr id="20" name="Rounded Rectangle 7"/>
            <p:cNvSpPr/>
            <p:nvPr/>
          </p:nvSpPr>
          <p:spPr>
            <a:xfrm>
              <a:off x="5800829" y="1690049"/>
              <a:ext cx="3208223" cy="1357419"/>
            </a:xfrm>
            <a:prstGeom prst="rect">
              <a:avLst/>
            </a:prstGeom>
          </p:spPr>
          <p:style>
            <a:lnRef idx="1">
              <a:schemeClr val="accent2"/>
            </a:lnRef>
            <a:fillRef idx="3">
              <a:schemeClr val="accent2"/>
            </a:fillRef>
            <a:effectRef idx="2">
              <a:schemeClr val="accent2"/>
            </a:effectRef>
            <a:fontRef idx="minor">
              <a:schemeClr val="lt1"/>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Load</a:t>
              </a:r>
              <a:endParaRPr lang="en-US" sz="2400" kern="1200" dirty="0"/>
            </a:p>
            <a:p>
              <a:pPr marL="171450" lvl="1" indent="-171450" algn="l" defTabSz="800100">
                <a:lnSpc>
                  <a:spcPct val="90000"/>
                </a:lnSpc>
                <a:spcBef>
                  <a:spcPct val="0"/>
                </a:spcBef>
                <a:spcAft>
                  <a:spcPct val="15000"/>
                </a:spcAft>
              </a:pPr>
              <a:r>
                <a:rPr lang="en-US" sz="1600" kern="1200" dirty="0" err="1" smtClean="0">
                  <a:latin typeface="Consolas" pitchFamily="49" charset="0"/>
                  <a:cs typeface="Consolas" pitchFamily="49" charset="0"/>
                </a:rPr>
                <a:t>sftmime</a:t>
              </a:r>
              <a:r>
                <a:rPr lang="en-US" sz="1600" kern="1200" dirty="0" smtClean="0">
                  <a:latin typeface="Consolas" pitchFamily="49" charset="0"/>
                  <a:cs typeface="Consolas" pitchFamily="49" charset="0"/>
                </a:rPr>
                <a:t> load</a:t>
              </a:r>
              <a:endParaRPr lang="en-US" sz="1600" kern="1200" dirty="0">
                <a:latin typeface="Consolas" pitchFamily="49" charset="0"/>
                <a:cs typeface="Consolas" pitchFamily="49" charset="0"/>
              </a:endParaRPr>
            </a:p>
            <a:p>
              <a:pPr marL="171450" lvl="1" indent="-171450" algn="l" defTabSz="800100">
                <a:lnSpc>
                  <a:spcPct val="90000"/>
                </a:lnSpc>
                <a:spcBef>
                  <a:spcPct val="0"/>
                </a:spcBef>
                <a:spcAft>
                  <a:spcPct val="15000"/>
                </a:spcAft>
              </a:pPr>
              <a:r>
                <a:rPr lang="en-US" sz="1600" kern="1200" dirty="0" smtClean="0"/>
                <a:t>Client: Right click&gt;Load</a:t>
              </a:r>
              <a:endParaRPr lang="en-US" sz="1600" kern="1200" dirty="0"/>
            </a:p>
            <a:p>
              <a:pPr marL="171450" lvl="1" indent="-171450" algn="l" defTabSz="800100">
                <a:lnSpc>
                  <a:spcPct val="90000"/>
                </a:lnSpc>
                <a:spcBef>
                  <a:spcPct val="0"/>
                </a:spcBef>
                <a:spcAft>
                  <a:spcPct val="15000"/>
                </a:spcAft>
              </a:pPr>
              <a:r>
                <a:rPr lang="en-US" sz="1600" kern="1200" dirty="0" smtClean="0"/>
                <a:t>Shortcuts/File Type Assoc.</a:t>
              </a:r>
              <a:endParaRPr lang="en-US" sz="1600" kern="1200" dirty="0"/>
            </a:p>
          </p:txBody>
        </p:sp>
      </p:grpSp>
      <p:grpSp>
        <p:nvGrpSpPr>
          <p:cNvPr id="8" name="Group 9"/>
          <p:cNvGrpSpPr/>
          <p:nvPr/>
        </p:nvGrpSpPr>
        <p:grpSpPr>
          <a:xfrm>
            <a:off x="3572616" y="4724400"/>
            <a:ext cx="2447184" cy="1352531"/>
            <a:chOff x="4434136" y="4118106"/>
            <a:chExt cx="3262062" cy="1352531"/>
          </a:xfrm>
        </p:grpSpPr>
        <p:sp>
          <p:nvSpPr>
            <p:cNvPr id="17" name="Rounded Rectangle 16"/>
            <p:cNvSpPr/>
            <p:nvPr/>
          </p:nvSpPr>
          <p:spPr>
            <a:xfrm>
              <a:off x="4434136" y="4118106"/>
              <a:ext cx="3262062" cy="1352531"/>
            </a:xfrm>
            <a:prstGeom prst="roundRect">
              <a:avLst/>
            </a:prstGeom>
          </p:spPr>
          <p:style>
            <a:lnRef idx="1">
              <a:schemeClr val="accent3"/>
            </a:lnRef>
            <a:fillRef idx="3">
              <a:schemeClr val="accent3"/>
            </a:fillRef>
            <a:effectRef idx="2">
              <a:schemeClr val="accent3"/>
            </a:effectRef>
            <a:fontRef idx="minor">
              <a:schemeClr val="lt1"/>
            </a:fontRef>
          </p:style>
        </p:sp>
        <p:sp>
          <p:nvSpPr>
            <p:cNvPr id="18" name="Rounded Rectangle 9"/>
            <p:cNvSpPr/>
            <p:nvPr/>
          </p:nvSpPr>
          <p:spPr>
            <a:xfrm>
              <a:off x="4500161" y="4184131"/>
              <a:ext cx="3130012" cy="1220481"/>
            </a:xfrm>
            <a:prstGeom prst="rect">
              <a:avLst/>
            </a:prstGeom>
          </p:spPr>
          <p:style>
            <a:lnRef idx="1">
              <a:schemeClr val="accent3"/>
            </a:lnRef>
            <a:fillRef idx="3">
              <a:schemeClr val="accent3"/>
            </a:fillRef>
            <a:effectRef idx="2">
              <a:schemeClr val="accent3"/>
            </a:effectRef>
            <a:fontRef idx="minor">
              <a:schemeClr val="lt1"/>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Run</a:t>
              </a:r>
              <a:endParaRPr lang="en-US" sz="2400" kern="1200" dirty="0"/>
            </a:p>
            <a:p>
              <a:pPr marL="171450" lvl="1" indent="-171450" algn="l" defTabSz="800100">
                <a:lnSpc>
                  <a:spcPct val="90000"/>
                </a:lnSpc>
                <a:spcBef>
                  <a:spcPct val="0"/>
                </a:spcBef>
                <a:spcAft>
                  <a:spcPct val="15000"/>
                </a:spcAft>
              </a:pPr>
              <a:r>
                <a:rPr lang="en-US" sz="1600" kern="1200" dirty="0" smtClean="0"/>
                <a:t>Shortcuts/File Type Assoc.</a:t>
              </a:r>
              <a:endParaRPr lang="en-US" sz="1600" kern="1200" dirty="0"/>
            </a:p>
          </p:txBody>
        </p:sp>
      </p:grpSp>
      <p:grpSp>
        <p:nvGrpSpPr>
          <p:cNvPr id="9" name="Group 10"/>
          <p:cNvGrpSpPr/>
          <p:nvPr/>
        </p:nvGrpSpPr>
        <p:grpSpPr>
          <a:xfrm>
            <a:off x="606356" y="4730268"/>
            <a:ext cx="2441644" cy="1365732"/>
            <a:chOff x="860122" y="4085507"/>
            <a:chExt cx="3254677" cy="1365732"/>
          </a:xfrm>
        </p:grpSpPr>
        <p:sp>
          <p:nvSpPr>
            <p:cNvPr id="15" name="Rounded Rectangle 14"/>
            <p:cNvSpPr/>
            <p:nvPr/>
          </p:nvSpPr>
          <p:spPr>
            <a:xfrm>
              <a:off x="860122" y="4085507"/>
              <a:ext cx="3254677" cy="1365732"/>
            </a:xfrm>
            <a:prstGeom prst="roundRect">
              <a:avLst/>
            </a:prstGeom>
          </p:spPr>
          <p:style>
            <a:lnRef idx="1">
              <a:schemeClr val="accent2"/>
            </a:lnRef>
            <a:fillRef idx="3">
              <a:schemeClr val="accent2"/>
            </a:fillRef>
            <a:effectRef idx="2">
              <a:schemeClr val="accent2"/>
            </a:effectRef>
            <a:fontRef idx="minor">
              <a:schemeClr val="lt1"/>
            </a:fontRef>
          </p:style>
        </p:sp>
        <p:sp>
          <p:nvSpPr>
            <p:cNvPr id="16" name="Rounded Rectangle 11"/>
            <p:cNvSpPr/>
            <p:nvPr/>
          </p:nvSpPr>
          <p:spPr>
            <a:xfrm>
              <a:off x="926792" y="4152177"/>
              <a:ext cx="3121337" cy="1232392"/>
            </a:xfrm>
            <a:prstGeom prst="rect">
              <a:avLst/>
            </a:prstGeom>
          </p:spPr>
          <p:style>
            <a:lnRef idx="1">
              <a:schemeClr val="accent2"/>
            </a:lnRef>
            <a:fillRef idx="3">
              <a:schemeClr val="accent2"/>
            </a:fillRef>
            <a:effectRef idx="2">
              <a:schemeClr val="accent2"/>
            </a:effectRef>
            <a:fontRef idx="minor">
              <a:schemeClr val="lt1"/>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Unload</a:t>
              </a:r>
              <a:endParaRPr lang="en-US" sz="2400" kern="1200" dirty="0"/>
            </a:p>
            <a:p>
              <a:pPr marL="171450" lvl="1" indent="-171450" algn="l" defTabSz="800100">
                <a:lnSpc>
                  <a:spcPct val="90000"/>
                </a:lnSpc>
                <a:spcBef>
                  <a:spcPct val="0"/>
                </a:spcBef>
                <a:spcAft>
                  <a:spcPct val="15000"/>
                </a:spcAft>
              </a:pPr>
              <a:r>
                <a:rPr lang="en-US" sz="1600" kern="1200" dirty="0" err="1" smtClean="0">
                  <a:latin typeface="Consolas" pitchFamily="49" charset="0"/>
                  <a:cs typeface="Consolas" pitchFamily="49" charset="0"/>
                </a:rPr>
                <a:t>sftmime</a:t>
              </a:r>
              <a:r>
                <a:rPr lang="en-US" sz="1600" kern="1200" dirty="0" smtClean="0">
                  <a:latin typeface="Consolas" pitchFamily="49" charset="0"/>
                  <a:cs typeface="Consolas" pitchFamily="49" charset="0"/>
                </a:rPr>
                <a:t> unload</a:t>
              </a:r>
              <a:endParaRPr lang="en-US" sz="1600" kern="1200" dirty="0"/>
            </a:p>
            <a:p>
              <a:pPr marL="171450" lvl="1" indent="-171450" algn="l" defTabSz="800100">
                <a:lnSpc>
                  <a:spcPct val="90000"/>
                </a:lnSpc>
                <a:spcBef>
                  <a:spcPct val="0"/>
                </a:spcBef>
                <a:spcAft>
                  <a:spcPct val="15000"/>
                </a:spcAft>
              </a:pPr>
              <a:r>
                <a:rPr lang="en-US" sz="1600" kern="1200" dirty="0" smtClean="0"/>
                <a:t>Client: Right Click&gt;Unload</a:t>
              </a:r>
              <a:endParaRPr lang="en-US" sz="1600" kern="1200" dirty="0"/>
            </a:p>
          </p:txBody>
        </p:sp>
      </p:grpSp>
      <p:grpSp>
        <p:nvGrpSpPr>
          <p:cNvPr id="10" name="Group 11"/>
          <p:cNvGrpSpPr/>
          <p:nvPr/>
        </p:nvGrpSpPr>
        <p:grpSpPr>
          <a:xfrm>
            <a:off x="29304" y="2610803"/>
            <a:ext cx="2332895" cy="1352531"/>
            <a:chOff x="206451" y="1692493"/>
            <a:chExt cx="3103166" cy="1352531"/>
          </a:xfrm>
        </p:grpSpPr>
        <p:sp>
          <p:nvSpPr>
            <p:cNvPr id="13" name="Rounded Rectangle 12"/>
            <p:cNvSpPr/>
            <p:nvPr/>
          </p:nvSpPr>
          <p:spPr>
            <a:xfrm>
              <a:off x="206451" y="1692493"/>
              <a:ext cx="3103166" cy="1352531"/>
            </a:xfrm>
            <a:prstGeom prst="roundRect">
              <a:avLst/>
            </a:prstGeom>
          </p:spPr>
          <p:style>
            <a:lnRef idx="1">
              <a:schemeClr val="accent2"/>
            </a:lnRef>
            <a:fillRef idx="3">
              <a:schemeClr val="accent2"/>
            </a:fillRef>
            <a:effectRef idx="2">
              <a:schemeClr val="accent2"/>
            </a:effectRef>
            <a:fontRef idx="minor">
              <a:schemeClr val="lt1"/>
            </a:fontRef>
          </p:style>
        </p:sp>
        <p:sp>
          <p:nvSpPr>
            <p:cNvPr id="14" name="Rounded Rectangle 13"/>
            <p:cNvSpPr/>
            <p:nvPr/>
          </p:nvSpPr>
          <p:spPr>
            <a:xfrm>
              <a:off x="272476" y="1758518"/>
              <a:ext cx="2971116" cy="1220481"/>
            </a:xfrm>
            <a:prstGeom prst="rect">
              <a:avLst/>
            </a:prstGeom>
          </p:spPr>
          <p:style>
            <a:lnRef idx="1">
              <a:schemeClr val="accent2"/>
            </a:lnRef>
            <a:fillRef idx="3">
              <a:schemeClr val="accent2"/>
            </a:fillRef>
            <a:effectRef idx="2">
              <a:schemeClr val="accent2"/>
            </a:effectRef>
            <a:fontRef idx="minor">
              <a:schemeClr val="lt1"/>
            </a:fontRef>
          </p:style>
          <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Delete</a:t>
              </a:r>
              <a:endParaRPr lang="en-US" sz="2400" kern="1200" dirty="0"/>
            </a:p>
            <a:p>
              <a:pPr marL="171450" lvl="1" indent="-171450" algn="l" defTabSz="800100">
                <a:lnSpc>
                  <a:spcPct val="90000"/>
                </a:lnSpc>
                <a:spcBef>
                  <a:spcPct val="0"/>
                </a:spcBef>
                <a:spcAft>
                  <a:spcPct val="15000"/>
                </a:spcAft>
              </a:pPr>
              <a:r>
                <a:rPr lang="en-US" sz="1600" kern="1200" dirty="0" err="1" smtClean="0">
                  <a:latin typeface="Consolas" pitchFamily="49" charset="0"/>
                  <a:cs typeface="Consolas" pitchFamily="49" charset="0"/>
                </a:rPr>
                <a:t>sftmime</a:t>
              </a:r>
              <a:r>
                <a:rPr lang="en-US" sz="1600" kern="1200" dirty="0" smtClean="0">
                  <a:latin typeface="Consolas" pitchFamily="49" charset="0"/>
                  <a:cs typeface="Consolas" pitchFamily="49" charset="0"/>
                </a:rPr>
                <a:t> delete</a:t>
              </a:r>
              <a:endParaRPr lang="en-US" sz="1600" kern="1200" dirty="0"/>
            </a:p>
            <a:p>
              <a:pPr marL="171450" lvl="1" indent="-171450" algn="l" defTabSz="800100">
                <a:lnSpc>
                  <a:spcPct val="90000"/>
                </a:lnSpc>
                <a:spcBef>
                  <a:spcPct val="0"/>
                </a:spcBef>
                <a:spcAft>
                  <a:spcPct val="15000"/>
                </a:spcAft>
              </a:pPr>
              <a:r>
                <a:rPr lang="en-US" sz="1600" kern="1200" dirty="0" smtClean="0"/>
                <a:t>Client: Right click&gt;Delete</a:t>
              </a:r>
              <a:endParaRPr lang="en-US" sz="1600" kern="1200" dirty="0"/>
            </a:p>
          </p:txBody>
        </p:sp>
      </p:grpSp>
    </p:spTree>
    <p:extLst>
      <p:ext uri="{BB962C8B-B14F-4D97-AF65-F5344CB8AC3E}">
        <p14:creationId xmlns:p14="http://schemas.microsoft.com/office/powerpoint/2010/main" xmlns="" val="15253659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Standalone SFTMIME Reference</a:t>
            </a:r>
            <a:endParaRPr lang="en-US" dirty="0"/>
          </a:p>
        </p:txBody>
      </p:sp>
      <p:sp>
        <p:nvSpPr>
          <p:cNvPr id="6" name="Text Placeholder 5"/>
          <p:cNvSpPr>
            <a:spLocks noGrp="1"/>
          </p:cNvSpPr>
          <p:nvPr>
            <p:ph type="body" sz="quarter" idx="10"/>
          </p:nvPr>
        </p:nvSpPr>
        <p:spPr>
          <a:xfrm>
            <a:off x="387055" y="1572364"/>
            <a:ext cx="8346073" cy="3138973"/>
          </a:xfrm>
        </p:spPr>
        <p:txBody>
          <a:bodyPr/>
          <a:lstStyle/>
          <a:p>
            <a:r>
              <a:rPr lang="en-US" b="1" dirty="0" smtClean="0"/>
              <a:t>Add the Package:</a:t>
            </a:r>
          </a:p>
          <a:p>
            <a:pPr lvl="1"/>
            <a:r>
              <a:rPr lang="en-US" dirty="0" err="1" smtClean="0"/>
              <a:t>sftmime</a:t>
            </a:r>
            <a:r>
              <a:rPr lang="en-US" dirty="0" smtClean="0"/>
              <a:t> add package:&lt;name&gt; /manifest &lt;manifest path&gt;</a:t>
            </a:r>
          </a:p>
          <a:p>
            <a:endParaRPr lang="en-US" dirty="0" smtClean="0"/>
          </a:p>
          <a:p>
            <a:r>
              <a:rPr lang="en-US" b="1" dirty="0" smtClean="0"/>
              <a:t>Load the Package:</a:t>
            </a:r>
          </a:p>
          <a:p>
            <a:pPr lvl="1"/>
            <a:r>
              <a:rPr lang="en-US" dirty="0" err="1" smtClean="0"/>
              <a:t>sftmime</a:t>
            </a:r>
            <a:r>
              <a:rPr lang="en-US" dirty="0" smtClean="0"/>
              <a:t> load package:&lt;name&gt; /</a:t>
            </a:r>
            <a:r>
              <a:rPr lang="en-US" dirty="0" err="1" smtClean="0"/>
              <a:t>sftpath</a:t>
            </a:r>
            <a:r>
              <a:rPr lang="en-US" dirty="0" smtClean="0"/>
              <a:t> &lt;SFT path&gt;</a:t>
            </a:r>
          </a:p>
        </p:txBody>
      </p:sp>
      <p:graphicFrame>
        <p:nvGraphicFramePr>
          <p:cNvPr id="4" name="Diagram 3"/>
          <p:cNvGraphicFramePr/>
          <p:nvPr>
            <p:extLst>
              <p:ext uri="{D42A27DB-BD31-4B8C-83A1-F6EECF244321}">
                <p14:modId xmlns="" xmlns:p14="http://schemas.microsoft.com/office/powerpoint/2010/main" val="4160877885"/>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761582923"/>
      </p:ext>
    </p:extLst>
  </p:cSld>
  <p:clrMapOvr>
    <a:masterClrMapping/>
  </p:clrMapOvr>
  <p:transition advTm="2189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Standalone SFTMIME Reference</a:t>
            </a:r>
            <a:endParaRPr lang="en-US" dirty="0"/>
          </a:p>
        </p:txBody>
      </p:sp>
      <p:sp>
        <p:nvSpPr>
          <p:cNvPr id="6" name="Text Placeholder 5"/>
          <p:cNvSpPr>
            <a:spLocks noGrp="1"/>
          </p:cNvSpPr>
          <p:nvPr>
            <p:ph type="body" sz="quarter" idx="10"/>
          </p:nvPr>
        </p:nvSpPr>
        <p:spPr/>
        <p:txBody>
          <a:bodyPr/>
          <a:lstStyle/>
          <a:p>
            <a:r>
              <a:rPr lang="en-US" b="1" smtClean="0">
                <a:solidFill>
                  <a:schemeClr val="bg1"/>
                </a:solidFill>
              </a:rPr>
              <a:t>There are a lot of options:</a:t>
            </a:r>
          </a:p>
          <a:p>
            <a:pPr lvl="1"/>
            <a:r>
              <a:rPr lang="en-US" smtClean="0"/>
              <a:t>sftmime /help verb:&lt;option&gt;</a:t>
            </a:r>
          </a:p>
          <a:p>
            <a:endParaRPr lang="en-US" smtClean="0"/>
          </a:p>
          <a:p>
            <a:r>
              <a:rPr lang="en-US" b="1" smtClean="0">
                <a:solidFill>
                  <a:schemeClr val="bg1"/>
                </a:solidFill>
              </a:rPr>
              <a:t>Some common options:</a:t>
            </a:r>
          </a:p>
          <a:p>
            <a:pPr lvl="1"/>
            <a:r>
              <a:rPr lang="en-US" smtClean="0"/>
              <a:t> Configure</a:t>
            </a:r>
          </a:p>
          <a:p>
            <a:pPr lvl="1"/>
            <a:r>
              <a:rPr lang="en-US" smtClean="0"/>
              <a:t> Delete</a:t>
            </a:r>
          </a:p>
          <a:p>
            <a:pPr lvl="1"/>
            <a:r>
              <a:rPr lang="en-US" smtClean="0"/>
              <a:t> Unload</a:t>
            </a:r>
            <a:endParaRPr lang="en-US" dirty="0" smtClean="0"/>
          </a:p>
        </p:txBody>
      </p:sp>
      <p:graphicFrame>
        <p:nvGraphicFramePr>
          <p:cNvPr id="4" name="Diagram 3"/>
          <p:cNvGraphicFramePr/>
          <p:nvPr>
            <p:extLst>
              <p:ext uri="{D42A27DB-BD31-4B8C-83A1-F6EECF244321}">
                <p14:modId xmlns="" xmlns:p14="http://schemas.microsoft.com/office/powerpoint/2010/main" val="4160877885"/>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686594395"/>
      </p:ext>
    </p:extLst>
  </p:cSld>
  <p:clrMapOvr>
    <a:masterClrMapping/>
  </p:clrMapOvr>
  <p:transition advTm="11843">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Standalone Summary</a:t>
            </a:r>
            <a:endParaRPr lang="en-US" dirty="0"/>
          </a:p>
        </p:txBody>
      </p:sp>
      <p:sp>
        <p:nvSpPr>
          <p:cNvPr id="4" name="Content Placeholder 3"/>
          <p:cNvSpPr>
            <a:spLocks noGrp="1"/>
          </p:cNvSpPr>
          <p:nvPr>
            <p:ph idx="1"/>
          </p:nvPr>
        </p:nvSpPr>
        <p:spPr/>
        <p:txBody>
          <a:bodyPr/>
          <a:lstStyle/>
          <a:p>
            <a:r>
              <a:rPr lang="en-US" dirty="0" smtClean="0"/>
              <a:t>There are many ways to get apps to clients</a:t>
            </a:r>
          </a:p>
          <a:p>
            <a:pPr lvl="1"/>
            <a:r>
              <a:rPr lang="en-US" dirty="0" smtClean="0"/>
              <a:t>MSI is the simplest</a:t>
            </a:r>
          </a:p>
          <a:p>
            <a:pPr lvl="1"/>
            <a:r>
              <a:rPr lang="en-US" dirty="0" smtClean="0"/>
              <a:t>SFTMIME is the most configurable</a:t>
            </a:r>
          </a:p>
          <a:p>
            <a:r>
              <a:rPr lang="en-US" dirty="0" smtClean="0"/>
              <a:t>Always good to know for testing </a:t>
            </a:r>
            <a:br>
              <a:rPr lang="en-US" dirty="0" smtClean="0"/>
            </a:br>
            <a:r>
              <a:rPr lang="en-US" dirty="0" smtClean="0"/>
              <a:t>and troubleshooting</a:t>
            </a:r>
          </a:p>
          <a:p>
            <a:endParaRPr lang="en-US" dirty="0" smtClean="0"/>
          </a:p>
          <a:p>
            <a:endParaRPr lang="en-US" dirty="0" smtClean="0"/>
          </a:p>
        </p:txBody>
      </p:sp>
      <p:graphicFrame>
        <p:nvGraphicFramePr>
          <p:cNvPr id="5" name="Diagram 4"/>
          <p:cNvGraphicFramePr/>
          <p:nvPr>
            <p:extLst>
              <p:ext uri="{D42A27DB-BD31-4B8C-83A1-F6EECF244321}">
                <p14:modId xmlns="" xmlns:p14="http://schemas.microsoft.com/office/powerpoint/2010/main" val="4160877885"/>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854345122"/>
      </p:ext>
    </p:extLst>
  </p:cSld>
  <p:clrMapOvr>
    <a:masterClrMapping/>
  </p:clrMapOvr>
  <p:transition advTm="67406">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Deployment Options</a:t>
            </a:r>
            <a:endParaRPr lang="en-US" dirty="0"/>
          </a:p>
        </p:txBody>
      </p:sp>
      <p:sp>
        <p:nvSpPr>
          <p:cNvPr id="5" name="Rounded Rectangle 4"/>
          <p:cNvSpPr/>
          <p:nvPr/>
        </p:nvSpPr>
        <p:spPr bwMode="auto">
          <a:xfrm>
            <a:off x="381000" y="1420813"/>
            <a:ext cx="8382000" cy="2922587"/>
          </a:xfrm>
          <a:prstGeom prst="roundRect">
            <a:avLst>
              <a:gd name="adj" fmla="val 5594"/>
            </a:avLst>
          </a:prstGeom>
          <a:gradFill flip="none" rotWithShape="1">
            <a:gsLst>
              <a:gs pos="0">
                <a:srgbClr val="0070C0"/>
              </a:gs>
              <a:gs pos="50000">
                <a:srgbClr val="0070C0">
                  <a:alpha val="30000"/>
                </a:srgbClr>
              </a:gs>
              <a:gs pos="100000">
                <a:srgbClr val="7030A0">
                  <a:alpha val="0"/>
                </a:srgbClr>
              </a:gs>
            </a:gsLst>
            <a:lin ang="2700000" scaled="1"/>
            <a:tileRect/>
          </a:gradFill>
          <a:ln w="9525">
            <a:noFill/>
            <a:round/>
            <a:headEnd/>
            <a:tailEnd/>
          </a:ln>
          <a:effectLst/>
        </p:spPr>
        <p:txBody>
          <a:bodyPr vert="horz" wrap="square" lIns="91426" tIns="45712" rIns="91426" bIns="45712" numCol="1" rtlCol="0" anchor="ctr" anchorCtr="0" compatLnSpc="1">
            <a:prstTxWarp prst="textNoShape">
              <a:avLst/>
            </a:prstTxWarp>
          </a:bodyPr>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le 5"/>
          <p:cNvSpPr>
            <a:spLocks noChangeAspect="1"/>
          </p:cNvSpPr>
          <p:nvPr/>
        </p:nvSpPr>
        <p:spPr bwMode="white">
          <a:xfrm>
            <a:off x="521442"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7" name="Rounded Rectangle 6"/>
          <p:cNvSpPr>
            <a:spLocks noChangeAspect="1"/>
          </p:cNvSpPr>
          <p:nvPr/>
        </p:nvSpPr>
        <p:spPr bwMode="white">
          <a:xfrm>
            <a:off x="3265126"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8" name="Rounded Rectangle 7"/>
          <p:cNvSpPr>
            <a:spLocks noChangeAspect="1"/>
          </p:cNvSpPr>
          <p:nvPr/>
        </p:nvSpPr>
        <p:spPr bwMode="white">
          <a:xfrm>
            <a:off x="6008809"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9" name="Rounded Rectangle 8"/>
          <p:cNvSpPr/>
          <p:nvPr/>
        </p:nvSpPr>
        <p:spPr bwMode="auto">
          <a:xfrm>
            <a:off x="3265125" y="4100332"/>
            <a:ext cx="2651760" cy="82296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Standalone</a:t>
            </a:r>
          </a:p>
        </p:txBody>
      </p:sp>
      <p:sp>
        <p:nvSpPr>
          <p:cNvPr id="10" name="Rounded Rectangle 9"/>
          <p:cNvSpPr/>
          <p:nvPr/>
        </p:nvSpPr>
        <p:spPr bwMode="auto">
          <a:xfrm>
            <a:off x="6008809" y="4100332"/>
            <a:ext cx="2651760" cy="82296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ESD Infrastructure</a:t>
            </a:r>
          </a:p>
        </p:txBody>
      </p:sp>
      <p:sp>
        <p:nvSpPr>
          <p:cNvPr id="11" name="Rounded Rectangle 10"/>
          <p:cNvSpPr/>
          <p:nvPr/>
        </p:nvSpPr>
        <p:spPr bwMode="auto">
          <a:xfrm>
            <a:off x="521442" y="4100332"/>
            <a:ext cx="2651760" cy="82296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err="1"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a:t>
            </a:r>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 Infrastructure</a:t>
            </a:r>
          </a:p>
        </p:txBody>
      </p:sp>
      <p:sp>
        <p:nvSpPr>
          <p:cNvPr id="12" name="Rounded Rectangle 11"/>
          <p:cNvSpPr/>
          <p:nvPr/>
        </p:nvSpPr>
        <p:spPr>
          <a:xfrm>
            <a:off x="600546" y="1677188"/>
            <a:ext cx="2493553" cy="2152564"/>
          </a:xfrm>
          <a:prstGeom prst="roundRect">
            <a:avLst>
              <a:gd name="adj" fmla="val 10000"/>
            </a:avLst>
          </a:prstGeom>
          <a:blipFill rotWithShape="0">
            <a:blip r:embed="rId3"/>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3" name="Rounded Rectangle 12"/>
          <p:cNvSpPr/>
          <p:nvPr/>
        </p:nvSpPr>
        <p:spPr>
          <a:xfrm>
            <a:off x="6074700" y="1681743"/>
            <a:ext cx="2519978" cy="2143455"/>
          </a:xfrm>
          <a:prstGeom prst="roundRect">
            <a:avLst>
              <a:gd name="adj" fmla="val 10000"/>
            </a:avLst>
          </a:prstGeom>
          <a:blipFill rotWithShape="0">
            <a:blip r:embed="rId4"/>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4" name="Rounded Rectangle 13"/>
          <p:cNvSpPr/>
          <p:nvPr/>
        </p:nvSpPr>
        <p:spPr>
          <a:xfrm>
            <a:off x="3362667" y="1693098"/>
            <a:ext cx="2456679" cy="2120745"/>
          </a:xfrm>
          <a:prstGeom prst="roundRect">
            <a:avLst>
              <a:gd name="adj" fmla="val 10000"/>
            </a:avLst>
          </a:prstGeom>
          <a:blipFill rotWithShape="0">
            <a:blip r:embed="rId5"/>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 xmlns:p14="http://schemas.microsoft.com/office/powerpoint/2010/main" val="2848483262"/>
      </p:ext>
    </p:extLst>
  </p:cSld>
  <p:clrMapOvr>
    <a:masterClrMapping/>
  </p:clrMapOvr>
  <p:transition advTm="10150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90"/>
            <a:ext cx="8382000" cy="1218795"/>
          </a:xfrm>
        </p:spPr>
        <p:txBody>
          <a:bodyPr/>
          <a:lstStyle/>
          <a:p>
            <a:r>
              <a:rPr lang="en-US" sz="4400" dirty="0" smtClean="0"/>
              <a:t>Application Virtualization in </a:t>
            </a:r>
            <a:br>
              <a:rPr lang="en-US" sz="4400" dirty="0" smtClean="0"/>
            </a:br>
            <a:r>
              <a:rPr lang="en-US" sz="4400" dirty="0" smtClean="0"/>
              <a:t>Configuration Manager R2</a:t>
            </a:r>
            <a:endParaRPr lang="en-US" sz="4400" dirty="0"/>
          </a:p>
        </p:txBody>
      </p:sp>
      <p:sp>
        <p:nvSpPr>
          <p:cNvPr id="3" name="Content Placeholder 2"/>
          <p:cNvSpPr>
            <a:spLocks noGrp="1"/>
          </p:cNvSpPr>
          <p:nvPr>
            <p:ph idx="1"/>
          </p:nvPr>
        </p:nvSpPr>
        <p:spPr>
          <a:xfrm>
            <a:off x="381000" y="1800491"/>
            <a:ext cx="8382000" cy="3674852"/>
          </a:xfrm>
        </p:spPr>
        <p:txBody>
          <a:bodyPr/>
          <a:lstStyle/>
          <a:p>
            <a:pPr lvl="0"/>
            <a:r>
              <a:rPr lang="en-US" sz="2800" dirty="0" smtClean="0"/>
              <a:t>Integrate Application Virtualization into System Center Configuration Manager 2007 R2</a:t>
            </a:r>
          </a:p>
          <a:p>
            <a:pPr lvl="0"/>
            <a:r>
              <a:rPr lang="en-US" sz="2800" dirty="0" smtClean="0"/>
              <a:t>New in ConfigMgr 2007 R2:</a:t>
            </a:r>
          </a:p>
          <a:p>
            <a:pPr lvl="1"/>
            <a:r>
              <a:rPr lang="en-US" sz="2400" dirty="0" smtClean="0"/>
              <a:t>Enables customers using ConfigMgr  to manage and deploy virtual applications</a:t>
            </a:r>
          </a:p>
          <a:p>
            <a:pPr lvl="1"/>
            <a:r>
              <a:rPr lang="en-US" sz="2400" dirty="0" smtClean="0"/>
              <a:t>Client roaming is supported so the client is always going to the “closest” server</a:t>
            </a:r>
          </a:p>
          <a:p>
            <a:r>
              <a:rPr lang="en-US" sz="2800" dirty="0" smtClean="0"/>
              <a:t>Maintain the dynamic nature of Application virtualization</a:t>
            </a:r>
          </a:p>
          <a:p>
            <a:pPr lvl="1"/>
            <a:r>
              <a:rPr lang="en-US" sz="2400" dirty="0" smtClean="0"/>
              <a:t>Version checking, user-based targeting, streaming</a:t>
            </a:r>
          </a:p>
        </p:txBody>
      </p:sp>
      <p:graphicFrame>
        <p:nvGraphicFramePr>
          <p:cNvPr id="4" name="Diagram 3"/>
          <p:cNvGraphicFramePr/>
          <p:nvPr>
            <p:extLst>
              <p:ext uri="{D42A27DB-BD31-4B8C-83A1-F6EECF244321}">
                <p14:modId xmlns="" xmlns:p14="http://schemas.microsoft.com/office/powerpoint/2010/main" val="3373741229"/>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470172670"/>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Deployment Options</a:t>
            </a:r>
            <a:endParaRPr lang="en-US" dirty="0"/>
          </a:p>
        </p:txBody>
      </p:sp>
      <p:sp>
        <p:nvSpPr>
          <p:cNvPr id="5" name="Rounded Rectangle 4"/>
          <p:cNvSpPr/>
          <p:nvPr/>
        </p:nvSpPr>
        <p:spPr bwMode="auto">
          <a:xfrm>
            <a:off x="381000" y="1420813"/>
            <a:ext cx="8382000" cy="2922587"/>
          </a:xfrm>
          <a:prstGeom prst="roundRect">
            <a:avLst>
              <a:gd name="adj" fmla="val 5594"/>
            </a:avLst>
          </a:prstGeom>
          <a:gradFill flip="none" rotWithShape="1">
            <a:gsLst>
              <a:gs pos="0">
                <a:srgbClr val="0070C0"/>
              </a:gs>
              <a:gs pos="50000">
                <a:srgbClr val="0070C0">
                  <a:alpha val="30000"/>
                </a:srgbClr>
              </a:gs>
              <a:gs pos="100000">
                <a:srgbClr val="7030A0">
                  <a:alpha val="0"/>
                </a:srgbClr>
              </a:gs>
            </a:gsLst>
            <a:lin ang="2700000" scaled="1"/>
            <a:tileRect/>
          </a:gradFill>
          <a:ln w="9525">
            <a:noFill/>
            <a:round/>
            <a:headEnd/>
            <a:tailEnd/>
          </a:ln>
          <a:effectLst/>
        </p:spPr>
        <p:txBody>
          <a:bodyPr vert="horz" wrap="square" lIns="91426" tIns="45712" rIns="91426" bIns="45712" numCol="1" rtlCol="0" anchor="ctr" anchorCtr="0" compatLnSpc="1">
            <a:prstTxWarp prst="textNoShape">
              <a:avLst/>
            </a:prstTxWarp>
          </a:bodyPr>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le 5"/>
          <p:cNvSpPr>
            <a:spLocks noChangeAspect="1"/>
          </p:cNvSpPr>
          <p:nvPr/>
        </p:nvSpPr>
        <p:spPr bwMode="white">
          <a:xfrm>
            <a:off x="521442"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7" name="Rounded Rectangle 6"/>
          <p:cNvSpPr>
            <a:spLocks noChangeAspect="1"/>
          </p:cNvSpPr>
          <p:nvPr/>
        </p:nvSpPr>
        <p:spPr bwMode="white">
          <a:xfrm>
            <a:off x="3265126"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8" name="Rounded Rectangle 7"/>
          <p:cNvSpPr>
            <a:spLocks noChangeAspect="1"/>
          </p:cNvSpPr>
          <p:nvPr/>
        </p:nvSpPr>
        <p:spPr bwMode="white">
          <a:xfrm>
            <a:off x="6008809"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9" name="Rounded Rectangle 8"/>
          <p:cNvSpPr/>
          <p:nvPr/>
        </p:nvSpPr>
        <p:spPr bwMode="auto">
          <a:xfrm>
            <a:off x="3265125" y="4100332"/>
            <a:ext cx="2651760" cy="82296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Standalone</a:t>
            </a:r>
          </a:p>
        </p:txBody>
      </p:sp>
      <p:sp>
        <p:nvSpPr>
          <p:cNvPr id="10" name="Rounded Rectangle 9"/>
          <p:cNvSpPr/>
          <p:nvPr/>
        </p:nvSpPr>
        <p:spPr bwMode="auto">
          <a:xfrm>
            <a:off x="6008809" y="4100332"/>
            <a:ext cx="2651760" cy="82296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ESD Infrastructure</a:t>
            </a:r>
          </a:p>
        </p:txBody>
      </p:sp>
      <p:sp>
        <p:nvSpPr>
          <p:cNvPr id="11" name="Rounded Rectangle 10"/>
          <p:cNvSpPr/>
          <p:nvPr/>
        </p:nvSpPr>
        <p:spPr bwMode="auto">
          <a:xfrm>
            <a:off x="521442" y="4100332"/>
            <a:ext cx="2651760" cy="82296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err="1"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a:t>
            </a:r>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 Infrastructure</a:t>
            </a:r>
          </a:p>
        </p:txBody>
      </p:sp>
      <p:sp>
        <p:nvSpPr>
          <p:cNvPr id="12" name="Rounded Rectangle 11"/>
          <p:cNvSpPr/>
          <p:nvPr/>
        </p:nvSpPr>
        <p:spPr>
          <a:xfrm>
            <a:off x="600546" y="1677188"/>
            <a:ext cx="2493553" cy="2152564"/>
          </a:xfrm>
          <a:prstGeom prst="roundRect">
            <a:avLst>
              <a:gd name="adj" fmla="val 10000"/>
            </a:avLst>
          </a:prstGeom>
          <a:blipFill rotWithShape="0">
            <a:blip r:embed="rId3"/>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3" name="Rounded Rectangle 12"/>
          <p:cNvSpPr/>
          <p:nvPr/>
        </p:nvSpPr>
        <p:spPr>
          <a:xfrm>
            <a:off x="6074700" y="1681743"/>
            <a:ext cx="2519978" cy="2143455"/>
          </a:xfrm>
          <a:prstGeom prst="roundRect">
            <a:avLst>
              <a:gd name="adj" fmla="val 10000"/>
            </a:avLst>
          </a:prstGeom>
          <a:blipFill rotWithShape="0">
            <a:blip r:embed="rId4"/>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4" name="Rounded Rectangle 13"/>
          <p:cNvSpPr/>
          <p:nvPr/>
        </p:nvSpPr>
        <p:spPr>
          <a:xfrm>
            <a:off x="3362667" y="1693098"/>
            <a:ext cx="2456679" cy="2120745"/>
          </a:xfrm>
          <a:prstGeom prst="roundRect">
            <a:avLst>
              <a:gd name="adj" fmla="val 10000"/>
            </a:avLst>
          </a:prstGeom>
          <a:blipFill rotWithShape="0">
            <a:blip r:embed="rId5"/>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 xmlns:p14="http://schemas.microsoft.com/office/powerpoint/2010/main" val="346554219"/>
      </p:ext>
    </p:extLst>
  </p:cSld>
  <p:clrMapOvr>
    <a:masterClrMapping/>
  </p:clrMapOvr>
  <p:transition advTm="10150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609398"/>
          </a:xfrm>
        </p:spPr>
        <p:txBody>
          <a:bodyPr/>
          <a:lstStyle/>
          <a:p>
            <a:r>
              <a:rPr lang="en-US" sz="4400" dirty="0" smtClean="0"/>
              <a:t>Config Manager R2 Core Scenarios</a:t>
            </a:r>
            <a:endParaRPr lang="en-US" sz="4400"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2043725274"/>
              </p:ext>
            </p:extLst>
          </p:nvPr>
        </p:nvGraphicFramePr>
        <p:xfrm>
          <a:off x="381000" y="1219200"/>
          <a:ext cx="83820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661598411"/>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descr="White square glow.png"/>
          <p:cNvPicPr>
            <a:picLocks noChangeAspect="1"/>
          </p:cNvPicPr>
          <p:nvPr/>
        </p:nvPicPr>
        <p:blipFill>
          <a:blip r:embed="rId4"/>
          <a:stretch>
            <a:fillRect/>
          </a:stretch>
        </p:blipFill>
        <p:spPr>
          <a:xfrm rot="5400000">
            <a:off x="1787325" y="1037877"/>
            <a:ext cx="1828800" cy="2133600"/>
          </a:xfrm>
          <a:prstGeom prst="rect">
            <a:avLst/>
          </a:prstGeom>
        </p:spPr>
      </p:pic>
      <p:pic>
        <p:nvPicPr>
          <p:cNvPr id="37" name="Picture 36" descr="White square glow.png"/>
          <p:cNvPicPr>
            <a:picLocks noChangeAspect="1"/>
          </p:cNvPicPr>
          <p:nvPr/>
        </p:nvPicPr>
        <p:blipFill>
          <a:blip r:embed="rId4"/>
          <a:stretch>
            <a:fillRect/>
          </a:stretch>
        </p:blipFill>
        <p:spPr>
          <a:xfrm rot="5400000">
            <a:off x="2247899" y="3355226"/>
            <a:ext cx="2286002" cy="2057400"/>
          </a:xfrm>
          <a:prstGeom prst="rect">
            <a:avLst/>
          </a:prstGeom>
        </p:spPr>
      </p:pic>
      <p:pic>
        <p:nvPicPr>
          <p:cNvPr id="36" name="Picture 35" descr="White square glow.png"/>
          <p:cNvPicPr>
            <a:picLocks noChangeAspect="1"/>
          </p:cNvPicPr>
          <p:nvPr/>
        </p:nvPicPr>
        <p:blipFill>
          <a:blip r:embed="rId4"/>
          <a:stretch>
            <a:fillRect/>
          </a:stretch>
        </p:blipFill>
        <p:spPr>
          <a:xfrm rot="5400000">
            <a:off x="5601662" y="2993513"/>
            <a:ext cx="1459375" cy="2073800"/>
          </a:xfrm>
          <a:prstGeom prst="rect">
            <a:avLst/>
          </a:prstGeom>
        </p:spPr>
      </p:pic>
      <p:pic>
        <p:nvPicPr>
          <p:cNvPr id="35" name="Picture 34" descr="White square glow.png"/>
          <p:cNvPicPr>
            <a:picLocks noChangeAspect="1"/>
          </p:cNvPicPr>
          <p:nvPr/>
        </p:nvPicPr>
        <p:blipFill>
          <a:blip r:embed="rId4"/>
          <a:stretch>
            <a:fillRect/>
          </a:stretch>
        </p:blipFill>
        <p:spPr>
          <a:xfrm rot="5400000">
            <a:off x="4513551" y="1082636"/>
            <a:ext cx="1484641" cy="1824942"/>
          </a:xfrm>
          <a:prstGeom prst="rect">
            <a:avLst/>
          </a:prstGeom>
        </p:spPr>
      </p:pic>
      <p:pic>
        <p:nvPicPr>
          <p:cNvPr id="34" name="Picture 33" descr="White square glow.png"/>
          <p:cNvPicPr>
            <a:picLocks noChangeAspect="1"/>
          </p:cNvPicPr>
          <p:nvPr/>
        </p:nvPicPr>
        <p:blipFill>
          <a:blip r:embed="rId4"/>
          <a:stretch>
            <a:fillRect/>
          </a:stretch>
        </p:blipFill>
        <p:spPr>
          <a:xfrm rot="5400000">
            <a:off x="575074" y="3561541"/>
            <a:ext cx="1754715" cy="1408636"/>
          </a:xfrm>
          <a:prstGeom prst="rect">
            <a:avLst/>
          </a:prstGeom>
        </p:spPr>
      </p:pic>
      <p:sp>
        <p:nvSpPr>
          <p:cNvPr id="2" name="Title 1"/>
          <p:cNvSpPr>
            <a:spLocks noGrp="1"/>
          </p:cNvSpPr>
          <p:nvPr>
            <p:ph type="title"/>
          </p:nvPr>
        </p:nvSpPr>
        <p:spPr/>
        <p:txBody>
          <a:bodyPr/>
          <a:lstStyle/>
          <a:p>
            <a:r>
              <a:rPr lang="en-US" dirty="0" smtClean="0"/>
              <a:t>Streaming Delivery – End-to-End</a:t>
            </a:r>
            <a:endParaRPr lang="en-US" dirty="0"/>
          </a:p>
        </p:txBody>
      </p:sp>
      <p:sp>
        <p:nvSpPr>
          <p:cNvPr id="6" name="TextBox 5"/>
          <p:cNvSpPr txBox="1"/>
          <p:nvPr/>
        </p:nvSpPr>
        <p:spPr>
          <a:xfrm>
            <a:off x="3620950" y="990600"/>
            <a:ext cx="1219200" cy="430887"/>
          </a:xfrm>
          <a:prstGeom prst="rect">
            <a:avLst/>
          </a:prstGeom>
          <a:noFill/>
        </p:spPr>
        <p:txBody>
          <a:bodyPr wrap="square" rtlCol="0">
            <a:spAutoFit/>
          </a:bodyPr>
          <a:lstStyle/>
          <a:p>
            <a:pPr algn="ctr"/>
            <a:r>
              <a:rPr lang="en-US" sz="1100" dirty="0" smtClean="0">
                <a:effectLst>
                  <a:outerShdw blurRad="38100" dist="38100" dir="2700000" algn="tl">
                    <a:srgbClr val="000000">
                      <a:alpha val="43137"/>
                    </a:srgbClr>
                  </a:outerShdw>
                </a:effectLst>
                <a:latin typeface="Segoe UI" pitchFamily="34" charset="0"/>
                <a:cs typeface="Segoe UI" pitchFamily="34" charset="0"/>
              </a:rPr>
              <a:t>Admin creates vapp package</a:t>
            </a:r>
            <a:endParaRPr lang="en-US" sz="1100" dirty="0">
              <a:effectLst>
                <a:outerShdw blurRad="38100" dist="38100" dir="2700000" algn="tl">
                  <a:srgbClr val="000000">
                    <a:alpha val="43137"/>
                  </a:srgbClr>
                </a:outerShdw>
              </a:effectLst>
              <a:latin typeface="Segoe UI" pitchFamily="34" charset="0"/>
              <a:cs typeface="Segoe UI" pitchFamily="34" charset="0"/>
            </a:endParaRPr>
          </a:p>
        </p:txBody>
      </p:sp>
      <p:pic>
        <p:nvPicPr>
          <p:cNvPr id="7" name="Picture 3"/>
          <p:cNvPicPr>
            <a:picLocks noChangeAspect="1" noChangeArrowheads="1"/>
          </p:cNvPicPr>
          <p:nvPr/>
        </p:nvPicPr>
        <p:blipFill>
          <a:blip r:embed="rId5">
            <a:lum/>
          </a:blip>
          <a:srcRect/>
          <a:stretch>
            <a:fillRect/>
          </a:stretch>
        </p:blipFill>
        <p:spPr bwMode="auto">
          <a:xfrm>
            <a:off x="4800600" y="1495075"/>
            <a:ext cx="838200" cy="819150"/>
          </a:xfrm>
          <a:prstGeom prst="rect">
            <a:avLst/>
          </a:prstGeom>
          <a:noFill/>
          <a:ln w="9525">
            <a:noFill/>
            <a:miter lim="800000"/>
            <a:headEnd/>
            <a:tailEnd/>
          </a:ln>
          <a:effectLst/>
        </p:spPr>
      </p:pic>
      <p:pic>
        <p:nvPicPr>
          <p:cNvPr id="8" name="Picture 5"/>
          <p:cNvPicPr>
            <a:picLocks noChangeAspect="1" noChangeArrowheads="1"/>
          </p:cNvPicPr>
          <p:nvPr/>
        </p:nvPicPr>
        <p:blipFill>
          <a:blip r:embed="rId6">
            <a:lum/>
          </a:blip>
          <a:srcRect/>
          <a:stretch>
            <a:fillRect/>
          </a:stretch>
        </p:blipFill>
        <p:spPr bwMode="auto">
          <a:xfrm>
            <a:off x="2819400" y="3628675"/>
            <a:ext cx="914400" cy="1219200"/>
          </a:xfrm>
          <a:prstGeom prst="rect">
            <a:avLst/>
          </a:prstGeom>
          <a:noFill/>
          <a:ln w="9525">
            <a:noFill/>
            <a:miter lim="800000"/>
            <a:headEnd/>
            <a:tailEnd/>
          </a:ln>
          <a:effectLst/>
        </p:spPr>
      </p:pic>
      <p:pic>
        <p:nvPicPr>
          <p:cNvPr id="9" name="Picture 3"/>
          <p:cNvPicPr>
            <a:picLocks noChangeAspect="1" noChangeArrowheads="1"/>
          </p:cNvPicPr>
          <p:nvPr/>
        </p:nvPicPr>
        <p:blipFill>
          <a:blip r:embed="rId7"/>
          <a:srcRect/>
          <a:stretch>
            <a:fillRect/>
          </a:stretch>
        </p:blipFill>
        <p:spPr bwMode="auto">
          <a:xfrm>
            <a:off x="6629400" y="3857275"/>
            <a:ext cx="381000" cy="733425"/>
          </a:xfrm>
          <a:prstGeom prst="rect">
            <a:avLst/>
          </a:prstGeom>
          <a:noFill/>
          <a:ln w="9525">
            <a:noFill/>
            <a:miter lim="800000"/>
            <a:headEnd/>
            <a:tailEnd/>
          </a:ln>
          <a:effectLst/>
        </p:spPr>
      </p:pic>
      <p:sp>
        <p:nvSpPr>
          <p:cNvPr id="11" name="Flowchart: Magnetic Disk 10"/>
          <p:cNvSpPr/>
          <p:nvPr/>
        </p:nvSpPr>
        <p:spPr>
          <a:xfrm>
            <a:off x="6400800" y="4762239"/>
            <a:ext cx="381000" cy="533400"/>
          </a:xfrm>
          <a:prstGeom prst="flowChartMagneticDisk">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pic>
        <p:nvPicPr>
          <p:cNvPr id="12" name="Picture 8"/>
          <p:cNvPicPr>
            <a:picLocks noChangeAspect="1" noChangeArrowheads="1"/>
          </p:cNvPicPr>
          <p:nvPr/>
        </p:nvPicPr>
        <p:blipFill>
          <a:blip r:embed="rId8"/>
          <a:srcRect/>
          <a:stretch>
            <a:fillRect/>
          </a:stretch>
        </p:blipFill>
        <p:spPr bwMode="auto">
          <a:xfrm>
            <a:off x="2905125" y="2304700"/>
            <a:ext cx="523875" cy="485775"/>
          </a:xfrm>
          <a:prstGeom prst="rect">
            <a:avLst/>
          </a:prstGeom>
          <a:noFill/>
          <a:ln w="9525">
            <a:noFill/>
            <a:miter lim="800000"/>
            <a:headEnd/>
            <a:tailEnd/>
          </a:ln>
          <a:effectLst/>
        </p:spPr>
      </p:pic>
      <p:sp>
        <p:nvSpPr>
          <p:cNvPr id="14" name="Freeform 13"/>
          <p:cNvSpPr/>
          <p:nvPr/>
        </p:nvSpPr>
        <p:spPr>
          <a:xfrm rot="4513622">
            <a:off x="3819048" y="1575684"/>
            <a:ext cx="210501" cy="1284177"/>
          </a:xfrm>
          <a:custGeom>
            <a:avLst/>
            <a:gdLst>
              <a:gd name="connsiteX0" fmla="*/ 0 w 269816"/>
              <a:gd name="connsiteY0" fmla="*/ 948705 h 1083613"/>
              <a:gd name="connsiteX1" fmla="*/ 67454 w 269816"/>
              <a:gd name="connsiteY1" fmla="*/ 948705 h 1083613"/>
              <a:gd name="connsiteX2" fmla="*/ 67454 w 269816"/>
              <a:gd name="connsiteY2" fmla="*/ 0 h 1083613"/>
              <a:gd name="connsiteX3" fmla="*/ 202362 w 269816"/>
              <a:gd name="connsiteY3" fmla="*/ 0 h 1083613"/>
              <a:gd name="connsiteX4" fmla="*/ 202362 w 269816"/>
              <a:gd name="connsiteY4" fmla="*/ 948705 h 1083613"/>
              <a:gd name="connsiteX5" fmla="*/ 269816 w 269816"/>
              <a:gd name="connsiteY5" fmla="*/ 948705 h 1083613"/>
              <a:gd name="connsiteX6" fmla="*/ 134908 w 269816"/>
              <a:gd name="connsiteY6" fmla="*/ 1083613 h 1083613"/>
              <a:gd name="connsiteX7" fmla="*/ 0 w 269816"/>
              <a:gd name="connsiteY7" fmla="*/ 948705 h 1083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816" h="1083613">
                <a:moveTo>
                  <a:pt x="0" y="948705"/>
                </a:moveTo>
                <a:lnTo>
                  <a:pt x="67454" y="948705"/>
                </a:lnTo>
                <a:lnTo>
                  <a:pt x="67454" y="0"/>
                </a:lnTo>
                <a:lnTo>
                  <a:pt x="202362" y="0"/>
                </a:lnTo>
                <a:lnTo>
                  <a:pt x="202362" y="948705"/>
                </a:lnTo>
                <a:lnTo>
                  <a:pt x="269816" y="948705"/>
                </a:lnTo>
                <a:lnTo>
                  <a:pt x="134908" y="1083613"/>
                </a:lnTo>
                <a:lnTo>
                  <a:pt x="0" y="948705"/>
                </a:lnTo>
                <a:close/>
              </a:path>
            </a:pathLst>
          </a:cu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pic>
        <p:nvPicPr>
          <p:cNvPr id="15" name="Picture 14"/>
          <p:cNvPicPr>
            <a:picLocks noChangeAspect="1" noChangeArrowheads="1"/>
          </p:cNvPicPr>
          <p:nvPr/>
        </p:nvPicPr>
        <p:blipFill>
          <a:blip r:embed="rId9"/>
          <a:srcRect/>
          <a:stretch>
            <a:fillRect/>
          </a:stretch>
        </p:blipFill>
        <p:spPr bwMode="auto">
          <a:xfrm>
            <a:off x="5638800" y="3552475"/>
            <a:ext cx="923925" cy="923925"/>
          </a:xfrm>
          <a:prstGeom prst="rect">
            <a:avLst/>
          </a:prstGeom>
          <a:noFill/>
          <a:ln w="9525">
            <a:noFill/>
            <a:miter lim="800000"/>
            <a:headEnd/>
            <a:tailEnd/>
          </a:ln>
          <a:effectLst/>
        </p:spPr>
      </p:pic>
      <p:sp>
        <p:nvSpPr>
          <p:cNvPr id="16" name="TextBox 15"/>
          <p:cNvSpPr txBox="1"/>
          <p:nvPr/>
        </p:nvSpPr>
        <p:spPr>
          <a:xfrm>
            <a:off x="5867400" y="5305075"/>
            <a:ext cx="1600200" cy="338554"/>
          </a:xfrm>
          <a:prstGeom prst="rect">
            <a:avLst/>
          </a:prstGeom>
          <a:noFill/>
        </p:spPr>
        <p:txBody>
          <a:bodyPr wrap="square" rtlCol="0">
            <a:spAutoFit/>
          </a:bodyPr>
          <a:lstStyle/>
          <a:p>
            <a:pPr algn="ctr"/>
            <a:r>
              <a:rPr lang="en-US" sz="1600" dirty="0" smtClean="0">
                <a:effectLst>
                  <a:outerShdw blurRad="38100" dist="38100" dir="2700000" algn="tl">
                    <a:srgbClr val="000000">
                      <a:alpha val="43137"/>
                    </a:srgbClr>
                  </a:outerShdw>
                </a:effectLst>
                <a:latin typeface="Segoe Semibold" pitchFamily="34" charset="0"/>
              </a:rPr>
              <a:t>App Virt Cache</a:t>
            </a:r>
            <a:endParaRPr lang="en-US" sz="1600" dirty="0">
              <a:effectLst>
                <a:outerShdw blurRad="38100" dist="38100" dir="2700000" algn="tl">
                  <a:srgbClr val="000000">
                    <a:alpha val="43137"/>
                  </a:srgbClr>
                </a:outerShdw>
              </a:effectLst>
              <a:latin typeface="Segoe Semibold" pitchFamily="34" charset="0"/>
            </a:endParaRPr>
          </a:p>
        </p:txBody>
      </p:sp>
      <p:sp>
        <p:nvSpPr>
          <p:cNvPr id="17" name="TextBox 16"/>
          <p:cNvSpPr txBox="1"/>
          <p:nvPr/>
        </p:nvSpPr>
        <p:spPr>
          <a:xfrm>
            <a:off x="6172200" y="3445421"/>
            <a:ext cx="1143000" cy="338554"/>
          </a:xfrm>
          <a:prstGeom prst="rect">
            <a:avLst/>
          </a:prstGeom>
          <a:noFill/>
        </p:spPr>
        <p:txBody>
          <a:bodyPr wrap="square" rtlCol="0">
            <a:spAutoFit/>
          </a:bodyPr>
          <a:lstStyle/>
          <a:p>
            <a:pPr algn="ctr"/>
            <a:r>
              <a:rPr lang="en-US" sz="1600" dirty="0" smtClean="0">
                <a:solidFill>
                  <a:schemeClr val="bg1"/>
                </a:solidFill>
              </a:rPr>
              <a:t>Client</a:t>
            </a:r>
            <a:endParaRPr lang="en-US" sz="1600" dirty="0">
              <a:solidFill>
                <a:schemeClr val="bg1"/>
              </a:solidFill>
            </a:endParaRPr>
          </a:p>
        </p:txBody>
      </p:sp>
      <p:sp>
        <p:nvSpPr>
          <p:cNvPr id="18" name="TextBox 17"/>
          <p:cNvSpPr txBox="1"/>
          <p:nvPr/>
        </p:nvSpPr>
        <p:spPr>
          <a:xfrm>
            <a:off x="4191000" y="4924075"/>
            <a:ext cx="1752600" cy="600164"/>
          </a:xfrm>
          <a:prstGeom prst="rect">
            <a:avLst/>
          </a:prstGeom>
          <a:noFill/>
        </p:spPr>
        <p:txBody>
          <a:bodyPr wrap="square" rtlCol="0">
            <a:spAutoFit/>
          </a:bodyPr>
          <a:lstStyle/>
          <a:p>
            <a:pPr algn="ctr"/>
            <a:r>
              <a:rPr lang="en-US" sz="1100" dirty="0" smtClean="0">
                <a:effectLst>
                  <a:outerShdw blurRad="38100" dist="38100" dir="2700000" algn="tl">
                    <a:srgbClr val="000000">
                      <a:alpha val="43137"/>
                    </a:srgbClr>
                  </a:outerShdw>
                </a:effectLst>
                <a:latin typeface="Segoe UI" pitchFamily="34" charset="0"/>
                <a:cs typeface="Segoe UI" pitchFamily="34" charset="0"/>
              </a:rPr>
              <a:t>User launches the application and streams directly from DP</a:t>
            </a:r>
            <a:endParaRPr lang="en-US" sz="1100" dirty="0">
              <a:effectLst>
                <a:outerShdw blurRad="38100" dist="38100" dir="2700000" algn="tl">
                  <a:srgbClr val="000000">
                    <a:alpha val="43137"/>
                  </a:srgbClr>
                </a:outerShdw>
              </a:effectLst>
              <a:latin typeface="Segoe UI" pitchFamily="34" charset="0"/>
              <a:cs typeface="Segoe UI" pitchFamily="34" charset="0"/>
            </a:endParaRPr>
          </a:p>
        </p:txBody>
      </p:sp>
      <p:sp>
        <p:nvSpPr>
          <p:cNvPr id="19" name="TextBox 18"/>
          <p:cNvSpPr txBox="1"/>
          <p:nvPr/>
        </p:nvSpPr>
        <p:spPr>
          <a:xfrm>
            <a:off x="1210525" y="2924550"/>
            <a:ext cx="1524000" cy="430887"/>
          </a:xfrm>
          <a:prstGeom prst="rect">
            <a:avLst/>
          </a:prstGeom>
          <a:noFill/>
        </p:spPr>
        <p:txBody>
          <a:bodyPr wrap="square" rtlCol="0">
            <a:spAutoFit/>
          </a:bodyPr>
          <a:lstStyle/>
          <a:p>
            <a:pPr algn="ctr"/>
            <a:r>
              <a:rPr lang="en-US" sz="1100" dirty="0" smtClean="0">
                <a:effectLst>
                  <a:outerShdw blurRad="38100" dist="38100" dir="2700000" algn="tl">
                    <a:srgbClr val="000000">
                      <a:alpha val="43137"/>
                    </a:srgbClr>
                  </a:outerShdw>
                </a:effectLst>
                <a:latin typeface="Segoe UI" pitchFamily="34" charset="0"/>
                <a:cs typeface="Segoe UI" pitchFamily="34" charset="0"/>
              </a:rPr>
              <a:t>Package is replicated to DP‘s</a:t>
            </a:r>
            <a:endParaRPr lang="en-US" sz="1100" dirty="0">
              <a:effectLst>
                <a:outerShdw blurRad="38100" dist="38100" dir="2700000" algn="tl">
                  <a:srgbClr val="000000">
                    <a:alpha val="43137"/>
                  </a:srgbClr>
                </a:outerShdw>
              </a:effectLst>
              <a:latin typeface="Segoe UI" pitchFamily="34" charset="0"/>
              <a:cs typeface="Segoe UI" pitchFamily="34" charset="0"/>
            </a:endParaRPr>
          </a:p>
        </p:txBody>
      </p:sp>
      <p:sp>
        <p:nvSpPr>
          <p:cNvPr id="20" name="TextBox 19"/>
          <p:cNvSpPr txBox="1"/>
          <p:nvPr/>
        </p:nvSpPr>
        <p:spPr>
          <a:xfrm>
            <a:off x="2549325" y="4771675"/>
            <a:ext cx="1676400" cy="523220"/>
          </a:xfrm>
          <a:prstGeom prst="rect">
            <a:avLst/>
          </a:prstGeom>
          <a:noFill/>
        </p:spPr>
        <p:txBody>
          <a:bodyPr wrap="square" rtlCol="0">
            <a:spAutoFit/>
          </a:bodyPr>
          <a:lstStyle/>
          <a:p>
            <a:pPr algn="ctr"/>
            <a:r>
              <a:rPr lang="en-US" sz="1400" dirty="0" smtClean="0">
                <a:solidFill>
                  <a:schemeClr val="bg1"/>
                </a:solidFill>
              </a:rPr>
              <a:t>Streaming-</a:t>
            </a:r>
            <a:br>
              <a:rPr lang="en-US" sz="1400" dirty="0" smtClean="0">
                <a:solidFill>
                  <a:schemeClr val="bg1"/>
                </a:solidFill>
              </a:rPr>
            </a:br>
            <a:r>
              <a:rPr lang="en-US" sz="1400" dirty="0" smtClean="0">
                <a:solidFill>
                  <a:schemeClr val="bg1"/>
                </a:solidFill>
              </a:rPr>
              <a:t>Enabled DP</a:t>
            </a:r>
            <a:endParaRPr lang="en-US" sz="1400" dirty="0">
              <a:solidFill>
                <a:schemeClr val="bg1"/>
              </a:solidFill>
            </a:endParaRPr>
          </a:p>
        </p:txBody>
      </p:sp>
      <p:sp>
        <p:nvSpPr>
          <p:cNvPr id="22" name="TextBox 21"/>
          <p:cNvSpPr txBox="1"/>
          <p:nvPr/>
        </p:nvSpPr>
        <p:spPr>
          <a:xfrm>
            <a:off x="7063450" y="3595875"/>
            <a:ext cx="1828800" cy="600164"/>
          </a:xfrm>
          <a:prstGeom prst="rect">
            <a:avLst/>
          </a:prstGeom>
          <a:noFill/>
        </p:spPr>
        <p:txBody>
          <a:bodyPr wrap="square" rtlCol="0">
            <a:spAutoFit/>
          </a:bodyPr>
          <a:lstStyle/>
          <a:p>
            <a:pPr algn="ctr"/>
            <a:r>
              <a:rPr lang="en-US" sz="1100" dirty="0" smtClean="0">
                <a:effectLst>
                  <a:outerShdw blurRad="38100" dist="38100" dir="2700000" algn="tl">
                    <a:srgbClr val="000000">
                      <a:alpha val="43137"/>
                    </a:srgbClr>
                  </a:outerShdw>
                </a:effectLst>
                <a:latin typeface="Segoe UI" pitchFamily="34" charset="0"/>
                <a:cs typeface="Segoe UI" pitchFamily="34" charset="0"/>
              </a:rPr>
              <a:t>The program information is used by SCCM to publish virtual application</a:t>
            </a:r>
            <a:endParaRPr lang="en-US" sz="1100" dirty="0">
              <a:effectLst>
                <a:outerShdw blurRad="38100" dist="38100" dir="2700000" algn="tl">
                  <a:srgbClr val="000000">
                    <a:alpha val="43137"/>
                  </a:srgbClr>
                </a:outerShdw>
              </a:effectLst>
              <a:latin typeface="Segoe UI" pitchFamily="34" charset="0"/>
              <a:cs typeface="Segoe UI" pitchFamily="34" charset="0"/>
            </a:endParaRPr>
          </a:p>
        </p:txBody>
      </p:sp>
      <p:sp>
        <p:nvSpPr>
          <p:cNvPr id="23" name="Down Arrow 22"/>
          <p:cNvSpPr/>
          <p:nvPr/>
        </p:nvSpPr>
        <p:spPr>
          <a:xfrm rot="16200000">
            <a:off x="4914900" y="3742973"/>
            <a:ext cx="228601" cy="2133601"/>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25" name="TextBox 24"/>
          <p:cNvSpPr txBox="1"/>
          <p:nvPr/>
        </p:nvSpPr>
        <p:spPr>
          <a:xfrm>
            <a:off x="6357257" y="5609875"/>
            <a:ext cx="2405743" cy="600164"/>
          </a:xfrm>
          <a:prstGeom prst="rect">
            <a:avLst/>
          </a:prstGeom>
          <a:noFill/>
        </p:spPr>
        <p:txBody>
          <a:bodyPr wrap="square" rtlCol="0">
            <a:spAutoFit/>
          </a:bodyPr>
          <a:lstStyle/>
          <a:p>
            <a:pPr algn="ctr"/>
            <a:r>
              <a:rPr lang="en-US" sz="1100" dirty="0" smtClean="0">
                <a:effectLst>
                  <a:outerShdw blurRad="38100" dist="38100" dir="2700000" algn="tl">
                    <a:srgbClr val="000000">
                      <a:alpha val="43137"/>
                    </a:srgbClr>
                  </a:outerShdw>
                </a:effectLst>
                <a:latin typeface="Segoe UI" pitchFamily="34" charset="0"/>
                <a:cs typeface="Segoe UI" pitchFamily="34" charset="0"/>
              </a:rPr>
              <a:t>Only blocks required </a:t>
            </a:r>
            <a:br>
              <a:rPr lang="en-US" sz="1100" dirty="0" smtClean="0">
                <a:effectLst>
                  <a:outerShdw blurRad="38100" dist="38100" dir="2700000" algn="tl">
                    <a:srgbClr val="000000">
                      <a:alpha val="43137"/>
                    </a:srgbClr>
                  </a:outerShdw>
                </a:effectLst>
                <a:latin typeface="Segoe UI" pitchFamily="34" charset="0"/>
                <a:cs typeface="Segoe UI" pitchFamily="34" charset="0"/>
              </a:rPr>
            </a:br>
            <a:r>
              <a:rPr lang="en-US" sz="1100" dirty="0" smtClean="0">
                <a:effectLst>
                  <a:outerShdw blurRad="38100" dist="38100" dir="2700000" algn="tl">
                    <a:srgbClr val="000000">
                      <a:alpha val="43137"/>
                    </a:srgbClr>
                  </a:outerShdw>
                </a:effectLst>
                <a:latin typeface="Segoe UI" pitchFamily="34" charset="0"/>
                <a:cs typeface="Segoe UI" pitchFamily="34" charset="0"/>
              </a:rPr>
              <a:t>to run the application are downloaded</a:t>
            </a:r>
            <a:endParaRPr lang="en-US" sz="1100" dirty="0">
              <a:effectLst>
                <a:outerShdw blurRad="38100" dist="38100" dir="2700000" algn="tl">
                  <a:srgbClr val="000000">
                    <a:alpha val="43137"/>
                  </a:srgbClr>
                </a:outerShdw>
              </a:effectLst>
              <a:latin typeface="Segoe UI" pitchFamily="34" charset="0"/>
              <a:cs typeface="Segoe UI" pitchFamily="34" charset="0"/>
            </a:endParaRPr>
          </a:p>
        </p:txBody>
      </p:sp>
      <p:sp>
        <p:nvSpPr>
          <p:cNvPr id="26" name="TextBox 25"/>
          <p:cNvSpPr txBox="1"/>
          <p:nvPr/>
        </p:nvSpPr>
        <p:spPr>
          <a:xfrm>
            <a:off x="4572000" y="2257075"/>
            <a:ext cx="1371600" cy="307777"/>
          </a:xfrm>
          <a:prstGeom prst="rect">
            <a:avLst/>
          </a:prstGeom>
          <a:noFill/>
        </p:spPr>
        <p:txBody>
          <a:bodyPr wrap="square" rtlCol="0">
            <a:spAutoFit/>
          </a:bodyPr>
          <a:lstStyle/>
          <a:p>
            <a:pPr algn="ctr"/>
            <a:r>
              <a:rPr lang="en-US" sz="1400" dirty="0" smtClean="0">
                <a:solidFill>
                  <a:schemeClr val="bg1"/>
                </a:solidFill>
              </a:rPr>
              <a:t>SCCM  Admin</a:t>
            </a:r>
            <a:endParaRPr lang="en-US" sz="1400" dirty="0">
              <a:solidFill>
                <a:schemeClr val="bg1"/>
              </a:solidFill>
            </a:endParaRPr>
          </a:p>
        </p:txBody>
      </p:sp>
      <p:pic>
        <p:nvPicPr>
          <p:cNvPr id="27" name="Picture 6"/>
          <p:cNvPicPr>
            <a:picLocks noChangeAspect="1" noChangeArrowheads="1"/>
          </p:cNvPicPr>
          <p:nvPr/>
        </p:nvPicPr>
        <p:blipFill>
          <a:blip r:embed="rId10">
            <a:lum/>
          </a:blip>
          <a:srcRect/>
          <a:stretch>
            <a:fillRect/>
          </a:stretch>
        </p:blipFill>
        <p:spPr bwMode="auto">
          <a:xfrm>
            <a:off x="2076450" y="1437925"/>
            <a:ext cx="819150" cy="1200150"/>
          </a:xfrm>
          <a:prstGeom prst="rect">
            <a:avLst/>
          </a:prstGeom>
          <a:noFill/>
          <a:ln w="9525">
            <a:noFill/>
            <a:miter lim="800000"/>
            <a:headEnd/>
            <a:tailEnd/>
          </a:ln>
          <a:effectLst/>
        </p:spPr>
      </p:pic>
      <p:sp>
        <p:nvSpPr>
          <p:cNvPr id="28" name="TextBox 27"/>
          <p:cNvSpPr txBox="1"/>
          <p:nvPr/>
        </p:nvSpPr>
        <p:spPr>
          <a:xfrm>
            <a:off x="846875" y="1723675"/>
            <a:ext cx="1143000" cy="430887"/>
          </a:xfrm>
          <a:prstGeom prst="rect">
            <a:avLst/>
          </a:prstGeom>
          <a:noFill/>
        </p:spPr>
        <p:txBody>
          <a:bodyPr wrap="square" rtlCol="0">
            <a:spAutoFit/>
          </a:bodyPr>
          <a:lstStyle/>
          <a:p>
            <a:pPr algn="ctr"/>
            <a:r>
              <a:rPr lang="en-US" sz="1100" dirty="0" smtClean="0">
                <a:effectLst>
                  <a:outerShdw blurRad="38100" dist="38100" dir="2700000" algn="tl">
                    <a:srgbClr val="000000">
                      <a:alpha val="43137"/>
                    </a:srgbClr>
                  </a:outerShdw>
                </a:effectLst>
                <a:latin typeface="Segoe UI" pitchFamily="34" charset="0"/>
                <a:cs typeface="Segoe UI" pitchFamily="34" charset="0"/>
              </a:rPr>
              <a:t>SCCM  Site Server</a:t>
            </a:r>
            <a:endParaRPr lang="en-US" sz="1100" dirty="0">
              <a:effectLst>
                <a:outerShdw blurRad="38100" dist="38100" dir="2700000" algn="tl">
                  <a:srgbClr val="000000">
                    <a:alpha val="43137"/>
                  </a:srgbClr>
                </a:outerShdw>
              </a:effectLst>
              <a:latin typeface="Segoe UI" pitchFamily="34" charset="0"/>
              <a:cs typeface="Segoe UI" pitchFamily="34" charset="0"/>
            </a:endParaRPr>
          </a:p>
        </p:txBody>
      </p:sp>
      <p:sp>
        <p:nvSpPr>
          <p:cNvPr id="29" name="Down Arrow 28"/>
          <p:cNvSpPr/>
          <p:nvPr/>
        </p:nvSpPr>
        <p:spPr bwMode="auto">
          <a:xfrm rot="19557684">
            <a:off x="2663384" y="2573429"/>
            <a:ext cx="218446" cy="1143000"/>
          </a:xfrm>
          <a:prstGeom prst="down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5" name="Picture 2"/>
          <p:cNvPicPr>
            <a:picLocks noChangeAspect="1" noChangeArrowheads="1"/>
          </p:cNvPicPr>
          <p:nvPr/>
        </p:nvPicPr>
        <p:blipFill>
          <a:blip r:embed="rId11"/>
          <a:srcRect/>
          <a:stretch>
            <a:fillRect/>
          </a:stretch>
        </p:blipFill>
        <p:spPr bwMode="auto">
          <a:xfrm>
            <a:off x="3657600" y="3552475"/>
            <a:ext cx="390525" cy="809625"/>
          </a:xfrm>
          <a:prstGeom prst="rect">
            <a:avLst/>
          </a:prstGeom>
          <a:noFill/>
          <a:ln w="9525">
            <a:noFill/>
            <a:miter lim="800000"/>
            <a:headEnd/>
            <a:tailEnd/>
          </a:ln>
          <a:effectLst/>
        </p:spPr>
      </p:pic>
      <p:sp>
        <p:nvSpPr>
          <p:cNvPr id="21" name="TextBox 20"/>
          <p:cNvSpPr txBox="1"/>
          <p:nvPr/>
        </p:nvSpPr>
        <p:spPr>
          <a:xfrm>
            <a:off x="3505200" y="2866675"/>
            <a:ext cx="2286000" cy="600164"/>
          </a:xfrm>
          <a:prstGeom prst="rect">
            <a:avLst/>
          </a:prstGeom>
          <a:noFill/>
        </p:spPr>
        <p:txBody>
          <a:bodyPr wrap="square" rtlCol="0">
            <a:spAutoFit/>
          </a:bodyPr>
          <a:lstStyle/>
          <a:p>
            <a:pPr algn="ctr"/>
            <a:r>
              <a:rPr lang="en-US" sz="1100" dirty="0" smtClean="0">
                <a:effectLst>
                  <a:outerShdw blurRad="38100" dist="38100" dir="2700000" algn="tl">
                    <a:srgbClr val="000000">
                      <a:alpha val="43137"/>
                    </a:srgbClr>
                  </a:outerShdw>
                </a:effectLst>
                <a:latin typeface="Segoe UI" pitchFamily="34" charset="0"/>
                <a:cs typeface="Segoe UI" pitchFamily="34" charset="0"/>
              </a:rPr>
              <a:t>SCCM Client refers to program information on the DP to register the package</a:t>
            </a:r>
            <a:endParaRPr lang="en-US" sz="1100" dirty="0">
              <a:effectLst>
                <a:outerShdw blurRad="38100" dist="38100" dir="2700000" algn="tl">
                  <a:srgbClr val="000000">
                    <a:alpha val="43137"/>
                  </a:srgbClr>
                </a:outerShdw>
              </a:effectLst>
              <a:latin typeface="Segoe UI" pitchFamily="34" charset="0"/>
              <a:cs typeface="Segoe UI" pitchFamily="34" charset="0"/>
            </a:endParaRPr>
          </a:p>
        </p:txBody>
      </p:sp>
      <p:cxnSp>
        <p:nvCxnSpPr>
          <p:cNvPr id="31" name="Straight Arrow Connector 30"/>
          <p:cNvCxnSpPr/>
          <p:nvPr/>
        </p:nvCxnSpPr>
        <p:spPr>
          <a:xfrm rot="10800000">
            <a:off x="4191000" y="4162075"/>
            <a:ext cx="1295400" cy="1588"/>
          </a:xfrm>
          <a:prstGeom prst="straightConnector1">
            <a:avLst/>
          </a:prstGeom>
          <a:ln w="25400">
            <a:prstDash val="sysDot"/>
            <a:tailEnd type="arrow"/>
          </a:ln>
        </p:spPr>
        <p:style>
          <a:lnRef idx="1">
            <a:schemeClr val="accent1"/>
          </a:lnRef>
          <a:fillRef idx="0">
            <a:schemeClr val="accent1"/>
          </a:fillRef>
          <a:effectRef idx="0">
            <a:schemeClr val="accent1"/>
          </a:effectRef>
          <a:fontRef idx="minor">
            <a:schemeClr val="tx1"/>
          </a:fontRef>
        </p:style>
      </p:cxnSp>
      <p:pic>
        <p:nvPicPr>
          <p:cNvPr id="30" name="Picture 5"/>
          <p:cNvPicPr>
            <a:picLocks noChangeAspect="1" noChangeArrowheads="1"/>
          </p:cNvPicPr>
          <p:nvPr/>
        </p:nvPicPr>
        <p:blipFill>
          <a:blip r:embed="rId6">
            <a:lum/>
          </a:blip>
          <a:srcRect/>
          <a:stretch>
            <a:fillRect/>
          </a:stretch>
        </p:blipFill>
        <p:spPr bwMode="auto">
          <a:xfrm>
            <a:off x="990600" y="3628675"/>
            <a:ext cx="914400" cy="1219200"/>
          </a:xfrm>
          <a:prstGeom prst="rect">
            <a:avLst/>
          </a:prstGeom>
          <a:noFill/>
          <a:ln w="9525">
            <a:noFill/>
            <a:miter lim="800000"/>
            <a:headEnd/>
            <a:tailEnd/>
          </a:ln>
          <a:effectLst/>
        </p:spPr>
      </p:pic>
    </p:spTree>
    <p:custDataLst>
      <p:tags r:id="rId1"/>
    </p:custDataLst>
    <p:extLst>
      <p:ext uri="{BB962C8B-B14F-4D97-AF65-F5344CB8AC3E}">
        <p14:creationId xmlns="" xmlns:p14="http://schemas.microsoft.com/office/powerpoint/2010/main" val="31718974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2" fill="hold" grpId="0" nodeType="after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500"/>
                                        <p:tgtEl>
                                          <p:spTgt spid="14"/>
                                        </p:tgtEl>
                                      </p:cBhvr>
                                    </p:animEffect>
                                  </p:childTnLst>
                                </p:cTn>
                              </p:par>
                            </p:childTnLst>
                          </p:cTn>
                        </p:par>
                        <p:par>
                          <p:cTn id="14" fill="hold">
                            <p:stCondLst>
                              <p:cond delay="1500"/>
                            </p:stCondLst>
                            <p:childTnLst>
                              <p:par>
                                <p:cTn id="15" presetID="53"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2000"/>
                            </p:stCondLst>
                            <p:childTnLst>
                              <p:par>
                                <p:cTn id="21" presetID="0" presetClass="path" presetSubtype="0" accel="50000" decel="50000" fill="hold" nodeType="afterEffect">
                                  <p:stCondLst>
                                    <p:cond delay="500"/>
                                  </p:stCondLst>
                                  <p:childTnLst>
                                    <p:animMotion origin="layout" path="M 4.16667E-6 -1.88758E-6 L -0.06667 -0.0222 " pathEditMode="relative" ptsTypes="AA">
                                      <p:cBhvr>
                                        <p:cTn id="22" dur="500" fill="hold"/>
                                        <p:tgtEl>
                                          <p:spTgt spid="12"/>
                                        </p:tgtEl>
                                        <p:attrNameLst>
                                          <p:attrName>ppt_x</p:attrName>
                                          <p:attrName>ppt_y</p:attrName>
                                        </p:attrNameLst>
                                      </p:cBhvr>
                                    </p:animMotion>
                                  </p:childTnLst>
                                </p:cTn>
                              </p:par>
                            </p:childTnLst>
                          </p:cTn>
                        </p:par>
                        <p:par>
                          <p:cTn id="23" fill="hold">
                            <p:stCondLst>
                              <p:cond delay="3000"/>
                            </p:stCondLst>
                            <p:childTnLst>
                              <p:par>
                                <p:cTn id="24" presetID="1" presetClass="exit" presetSubtype="0" fill="hold" nodeType="afterEffect">
                                  <p:stCondLst>
                                    <p:cond delay="500"/>
                                  </p:stCondLst>
                                  <p:childTnLst>
                                    <p:set>
                                      <p:cBhvr>
                                        <p:cTn id="25" dur="1" fill="hold">
                                          <p:stCondLst>
                                            <p:cond delay="0"/>
                                          </p:stCondLst>
                                        </p:cTn>
                                        <p:tgtEl>
                                          <p:spTgt spid="1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par>
                          <p:cTn id="33" fill="hold">
                            <p:stCondLst>
                              <p:cond delay="500"/>
                            </p:stCondLst>
                            <p:childTnLst>
                              <p:par>
                                <p:cTn id="34" presetID="22" presetClass="entr" presetSubtype="1" fill="hold" grpId="0" nodeType="afterEffect">
                                  <p:stCondLst>
                                    <p:cond delay="500"/>
                                  </p:stCondLst>
                                  <p:childTnLst>
                                    <p:set>
                                      <p:cBhvr>
                                        <p:cTn id="35" dur="1" fill="hold">
                                          <p:stCondLst>
                                            <p:cond delay="0"/>
                                          </p:stCondLst>
                                        </p:cTn>
                                        <p:tgtEl>
                                          <p:spTgt spid="29"/>
                                        </p:tgtEl>
                                        <p:attrNameLst>
                                          <p:attrName>style.visibility</p:attrName>
                                        </p:attrNameLst>
                                      </p:cBhvr>
                                      <p:to>
                                        <p:strVal val="visible"/>
                                      </p:to>
                                    </p:set>
                                    <p:animEffect transition="in" filter="wipe(up)">
                                      <p:cBhvr>
                                        <p:cTn id="36" dur="500"/>
                                        <p:tgtEl>
                                          <p:spTgt spid="29"/>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Effect transition="in" filter="fade">
                                      <p:cBhvr>
                                        <p:cTn id="43" dur="500"/>
                                        <p:tgtEl>
                                          <p:spTgt spid="21"/>
                                        </p:tgtEl>
                                      </p:cBhvr>
                                    </p:animEffect>
                                  </p:childTnLst>
                                </p:cTn>
                              </p:par>
                            </p:childTnLst>
                          </p:cTn>
                        </p:par>
                        <p:par>
                          <p:cTn id="44" fill="hold">
                            <p:stCondLst>
                              <p:cond delay="500"/>
                            </p:stCondLst>
                            <p:childTnLst>
                              <p:par>
                                <p:cTn id="45" presetID="10" presetClass="entr" presetSubtype="0" fill="hold" nodeType="afterEffect">
                                  <p:stCondLst>
                                    <p:cond delay="50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00"/>
                                        <p:tgtEl>
                                          <p:spTgt spid="5"/>
                                        </p:tgtEl>
                                      </p:cBhvr>
                                    </p:animEffect>
                                  </p:childTnLst>
                                </p:cTn>
                              </p:par>
                              <p:par>
                                <p:cTn id="48" presetID="10" presetClass="entr" presetSubtype="0" fill="hold" nodeType="withEffect">
                                  <p:stCondLst>
                                    <p:cond delay="50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1000"/>
                                        <p:tgtEl>
                                          <p:spTgt spid="31"/>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0"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childTnLst>
                          </p:cTn>
                        </p:par>
                        <p:par>
                          <p:cTn id="65" fill="hold">
                            <p:stCondLst>
                              <p:cond delay="500"/>
                            </p:stCondLst>
                            <p:childTnLst>
                              <p:par>
                                <p:cTn id="66" presetID="26" presetClass="emph" presetSubtype="0" fill="hold" nodeType="afterEffect">
                                  <p:stCondLst>
                                    <p:cond delay="0"/>
                                  </p:stCondLst>
                                  <p:childTnLst>
                                    <p:animEffect transition="out" filter="fade">
                                      <p:cBhvr>
                                        <p:cTn id="67" dur="1000" tmFilter="0, 0; .2, .5; .8, .5; 1, 0"/>
                                        <p:tgtEl>
                                          <p:spTgt spid="9"/>
                                        </p:tgtEl>
                                      </p:cBhvr>
                                    </p:animEffect>
                                    <p:animScale>
                                      <p:cBhvr>
                                        <p:cTn id="68" dur="500" autoRev="1" fill="hold"/>
                                        <p:tgtEl>
                                          <p:spTgt spid="9"/>
                                        </p:tgtEl>
                                      </p:cBhvr>
                                      <p:by x="105000" y="105000"/>
                                    </p:animScale>
                                  </p:childTnLst>
                                </p:cTn>
                              </p:par>
                            </p:childTnLst>
                          </p:cTn>
                        </p:par>
                        <p:par>
                          <p:cTn id="69" fill="hold">
                            <p:stCondLst>
                              <p:cond delay="1500"/>
                            </p:stCondLst>
                            <p:childTnLst>
                              <p:par>
                                <p:cTn id="70" presetID="22" presetClass="entr" presetSubtype="8" fill="hold" grpId="0" nodeType="afterEffect">
                                  <p:stCondLst>
                                    <p:cond delay="50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childTnLst>
                          </p:cTn>
                        </p:par>
                        <p:par>
                          <p:cTn id="73" fill="hold">
                            <p:stCondLst>
                              <p:cond delay="2500"/>
                            </p:stCondLst>
                            <p:childTnLst>
                              <p:par>
                                <p:cTn id="74" presetID="22" presetClass="entr" presetSubtype="8" fill="hold" grpId="1" nodeType="afterEffect">
                                  <p:stCondLst>
                                    <p:cond delay="50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500"/>
                                        <p:tgtEl>
                                          <p:spTgt spid="23"/>
                                        </p:tgtEl>
                                      </p:cBhvr>
                                    </p:animEffect>
                                  </p:childTnLst>
                                </p:cTn>
                              </p:par>
                            </p:childTnLst>
                          </p:cTn>
                        </p:par>
                        <p:par>
                          <p:cTn id="77" fill="hold">
                            <p:stCondLst>
                              <p:cond delay="3500"/>
                            </p:stCondLst>
                            <p:childTnLst>
                              <p:par>
                                <p:cTn id="78" presetID="22" presetClass="entr" presetSubtype="8" fill="hold" grpId="2" nodeType="afterEffect">
                                  <p:stCondLst>
                                    <p:cond delay="500"/>
                                  </p:stCondLst>
                                  <p:childTnLst>
                                    <p:set>
                                      <p:cBhvr>
                                        <p:cTn id="79" dur="1" fill="hold">
                                          <p:stCondLst>
                                            <p:cond delay="0"/>
                                          </p:stCondLst>
                                        </p:cTn>
                                        <p:tgtEl>
                                          <p:spTgt spid="23"/>
                                        </p:tgtEl>
                                        <p:attrNameLst>
                                          <p:attrName>style.visibility</p:attrName>
                                        </p:attrNameLst>
                                      </p:cBhvr>
                                      <p:to>
                                        <p:strVal val="visible"/>
                                      </p:to>
                                    </p:set>
                                    <p:animEffect transition="in" filter="wipe(left)">
                                      <p:cBhvr>
                                        <p:cTn id="80" dur="500"/>
                                        <p:tgtEl>
                                          <p:spTgt spid="23"/>
                                        </p:tgtEl>
                                      </p:cBhvr>
                                    </p:animEffect>
                                  </p:childTnLst>
                                </p:cTn>
                              </p:par>
                            </p:childTnLst>
                          </p:cTn>
                        </p:par>
                        <p:par>
                          <p:cTn id="81" fill="hold">
                            <p:stCondLst>
                              <p:cond delay="4500"/>
                            </p:stCondLst>
                            <p:childTnLst>
                              <p:par>
                                <p:cTn id="82" presetID="53" presetClass="entr" presetSubtype="0" fill="hold" grpId="1" nodeType="afterEffect">
                                  <p:stCondLst>
                                    <p:cond delay="500"/>
                                  </p:stCondLst>
                                  <p:childTnLst>
                                    <p:set>
                                      <p:cBhvr>
                                        <p:cTn id="83" dur="1" fill="hold">
                                          <p:stCondLst>
                                            <p:cond delay="0"/>
                                          </p:stCondLst>
                                        </p:cTn>
                                        <p:tgtEl>
                                          <p:spTgt spid="11"/>
                                        </p:tgtEl>
                                        <p:attrNameLst>
                                          <p:attrName>style.visibility</p:attrName>
                                        </p:attrNameLst>
                                      </p:cBhvr>
                                      <p:to>
                                        <p:strVal val="visible"/>
                                      </p:to>
                                    </p:set>
                                    <p:anim calcmode="lin" valueType="num">
                                      <p:cBhvr>
                                        <p:cTn id="84" dur="500" fill="hold"/>
                                        <p:tgtEl>
                                          <p:spTgt spid="11"/>
                                        </p:tgtEl>
                                        <p:attrNameLst>
                                          <p:attrName>ppt_w</p:attrName>
                                        </p:attrNameLst>
                                      </p:cBhvr>
                                      <p:tavLst>
                                        <p:tav tm="0">
                                          <p:val>
                                            <p:fltVal val="0"/>
                                          </p:val>
                                        </p:tav>
                                        <p:tav tm="100000">
                                          <p:val>
                                            <p:strVal val="#ppt_w"/>
                                          </p:val>
                                        </p:tav>
                                      </p:tavLst>
                                    </p:anim>
                                    <p:anim calcmode="lin" valueType="num">
                                      <p:cBhvr>
                                        <p:cTn id="85" dur="500" fill="hold"/>
                                        <p:tgtEl>
                                          <p:spTgt spid="11"/>
                                        </p:tgtEl>
                                        <p:attrNameLst>
                                          <p:attrName>ppt_h</p:attrName>
                                        </p:attrNameLst>
                                      </p:cBhvr>
                                      <p:tavLst>
                                        <p:tav tm="0">
                                          <p:val>
                                            <p:fltVal val="0"/>
                                          </p:val>
                                        </p:tav>
                                        <p:tav tm="100000">
                                          <p:val>
                                            <p:strVal val="#ppt_h"/>
                                          </p:val>
                                        </p:tav>
                                      </p:tavLst>
                                    </p:anim>
                                    <p:animEffect transition="in" filter="fade">
                                      <p:cBhvr>
                                        <p:cTn id="86" dur="500"/>
                                        <p:tgtEl>
                                          <p:spTgt spid="11"/>
                                        </p:tgtEl>
                                      </p:cBhvr>
                                    </p:animEffect>
                                  </p:childTnLst>
                                </p:cTn>
                              </p:par>
                              <p:par>
                                <p:cTn id="87" presetID="53" presetClass="entr" presetSubtype="0" fill="hold" grpId="0" nodeType="withEffect">
                                  <p:stCondLst>
                                    <p:cond delay="0"/>
                                  </p:stCondLst>
                                  <p:childTnLst>
                                    <p:set>
                                      <p:cBhvr>
                                        <p:cTn id="88" dur="1" fill="hold">
                                          <p:stCondLst>
                                            <p:cond delay="0"/>
                                          </p:stCondLst>
                                        </p:cTn>
                                        <p:tgtEl>
                                          <p:spTgt spid="16"/>
                                        </p:tgtEl>
                                        <p:attrNameLst>
                                          <p:attrName>style.visibility</p:attrName>
                                        </p:attrNameLst>
                                      </p:cBhvr>
                                      <p:to>
                                        <p:strVal val="visible"/>
                                      </p:to>
                                    </p:set>
                                    <p:anim calcmode="lin" valueType="num">
                                      <p:cBhvr>
                                        <p:cTn id="89" dur="500" fill="hold"/>
                                        <p:tgtEl>
                                          <p:spTgt spid="16"/>
                                        </p:tgtEl>
                                        <p:attrNameLst>
                                          <p:attrName>ppt_w</p:attrName>
                                        </p:attrNameLst>
                                      </p:cBhvr>
                                      <p:tavLst>
                                        <p:tav tm="0">
                                          <p:val>
                                            <p:fltVal val="0"/>
                                          </p:val>
                                        </p:tav>
                                        <p:tav tm="100000">
                                          <p:val>
                                            <p:strVal val="#ppt_w"/>
                                          </p:val>
                                        </p:tav>
                                      </p:tavLst>
                                    </p:anim>
                                    <p:anim calcmode="lin" valueType="num">
                                      <p:cBhvr>
                                        <p:cTn id="90" dur="500" fill="hold"/>
                                        <p:tgtEl>
                                          <p:spTgt spid="16"/>
                                        </p:tgtEl>
                                        <p:attrNameLst>
                                          <p:attrName>ppt_h</p:attrName>
                                        </p:attrNameLst>
                                      </p:cBhvr>
                                      <p:tavLst>
                                        <p:tav tm="0">
                                          <p:val>
                                            <p:fltVal val="0"/>
                                          </p:val>
                                        </p:tav>
                                        <p:tav tm="100000">
                                          <p:val>
                                            <p:strVal val="#ppt_h"/>
                                          </p:val>
                                        </p:tav>
                                      </p:tavLst>
                                    </p:anim>
                                    <p:animEffect transition="in" filter="fade">
                                      <p:cBhvr>
                                        <p:cTn id="91" dur="500"/>
                                        <p:tgtEl>
                                          <p:spTgt spid="16"/>
                                        </p:tgtEl>
                                      </p:cBhvr>
                                    </p:animEffect>
                                  </p:childTnLst>
                                </p:cTn>
                              </p:par>
                            </p:childTnLst>
                          </p:cTn>
                        </p:par>
                        <p:par>
                          <p:cTn id="92" fill="hold">
                            <p:stCondLst>
                              <p:cond delay="5500"/>
                            </p:stCondLst>
                            <p:childTnLst>
                              <p:par>
                                <p:cTn id="93" presetID="30" presetClass="emph" presetSubtype="0" fill="hold" grpId="0" nodeType="afterEffect">
                                  <p:stCondLst>
                                    <p:cond delay="0"/>
                                  </p:stCondLst>
                                  <p:childTnLst>
                                    <p:animClr clrSpc="hsl" dir="cw">
                                      <p:cBhvr override="childStyle">
                                        <p:cTn id="94" dur="500" fill="hold"/>
                                        <p:tgtEl>
                                          <p:spTgt spid="11"/>
                                        </p:tgtEl>
                                        <p:attrNameLst>
                                          <p:attrName>style.color</p:attrName>
                                        </p:attrNameLst>
                                      </p:cBhvr>
                                      <p:by>
                                        <p:hsl h="0" s="12549" l="25098"/>
                                      </p:by>
                                    </p:animClr>
                                    <p:animClr clrSpc="hsl" dir="cw">
                                      <p:cBhvr>
                                        <p:cTn id="95" dur="500" fill="hold"/>
                                        <p:tgtEl>
                                          <p:spTgt spid="11"/>
                                        </p:tgtEl>
                                        <p:attrNameLst>
                                          <p:attrName>fillcolor</p:attrName>
                                        </p:attrNameLst>
                                      </p:cBhvr>
                                      <p:by>
                                        <p:hsl h="0" s="12549" l="25098"/>
                                      </p:by>
                                    </p:animClr>
                                    <p:animClr clrSpc="hsl" dir="cw">
                                      <p:cBhvr>
                                        <p:cTn id="96" dur="500" fill="hold"/>
                                        <p:tgtEl>
                                          <p:spTgt spid="11"/>
                                        </p:tgtEl>
                                        <p:attrNameLst>
                                          <p:attrName>stroke.color</p:attrName>
                                        </p:attrNameLst>
                                      </p:cBhvr>
                                      <p:by>
                                        <p:hsl h="0" s="12549" l="25098"/>
                                      </p:by>
                                    </p:animClr>
                                    <p:set>
                                      <p:cBhvr>
                                        <p:cTn id="97" dur="500" fill="hold"/>
                                        <p:tgtEl>
                                          <p:spTgt spid="11"/>
                                        </p:tgtEl>
                                        <p:attrNameLst>
                                          <p:attrName>fill.type</p:attrName>
                                        </p:attrNameLst>
                                      </p:cBhvr>
                                      <p:to>
                                        <p:strVal val="solid"/>
                                      </p:to>
                                    </p:set>
                                  </p:childTnLst>
                                </p:cTn>
                              </p:par>
                            </p:childTnLst>
                          </p:cTn>
                        </p:par>
                        <p:par>
                          <p:cTn id="98" fill="hold">
                            <p:stCondLst>
                              <p:cond delay="6000"/>
                            </p:stCondLst>
                            <p:childTnLst>
                              <p:par>
                                <p:cTn id="99" presetID="53" presetClass="entr" presetSubtype="0" fill="hold" grpId="0" nodeType="afterEffect">
                                  <p:stCondLst>
                                    <p:cond delay="0"/>
                                  </p:stCondLst>
                                  <p:childTnLst>
                                    <p:set>
                                      <p:cBhvr>
                                        <p:cTn id="100" dur="1" fill="hold">
                                          <p:stCondLst>
                                            <p:cond delay="0"/>
                                          </p:stCondLst>
                                        </p:cTn>
                                        <p:tgtEl>
                                          <p:spTgt spid="25"/>
                                        </p:tgtEl>
                                        <p:attrNameLst>
                                          <p:attrName>style.visibility</p:attrName>
                                        </p:attrNameLst>
                                      </p:cBhvr>
                                      <p:to>
                                        <p:strVal val="visible"/>
                                      </p:to>
                                    </p:set>
                                    <p:anim calcmode="lin" valueType="num">
                                      <p:cBhvr>
                                        <p:cTn id="101" dur="500" fill="hold"/>
                                        <p:tgtEl>
                                          <p:spTgt spid="25"/>
                                        </p:tgtEl>
                                        <p:attrNameLst>
                                          <p:attrName>ppt_w</p:attrName>
                                        </p:attrNameLst>
                                      </p:cBhvr>
                                      <p:tavLst>
                                        <p:tav tm="0">
                                          <p:val>
                                            <p:fltVal val="0"/>
                                          </p:val>
                                        </p:tav>
                                        <p:tav tm="100000">
                                          <p:val>
                                            <p:strVal val="#ppt_w"/>
                                          </p:val>
                                        </p:tav>
                                      </p:tavLst>
                                    </p:anim>
                                    <p:anim calcmode="lin" valueType="num">
                                      <p:cBhvr>
                                        <p:cTn id="102" dur="500" fill="hold"/>
                                        <p:tgtEl>
                                          <p:spTgt spid="25"/>
                                        </p:tgtEl>
                                        <p:attrNameLst>
                                          <p:attrName>ppt_h</p:attrName>
                                        </p:attrNameLst>
                                      </p:cBhvr>
                                      <p:tavLst>
                                        <p:tav tm="0">
                                          <p:val>
                                            <p:fltVal val="0"/>
                                          </p:val>
                                        </p:tav>
                                        <p:tav tm="100000">
                                          <p:val>
                                            <p:strVal val="#ppt_h"/>
                                          </p:val>
                                        </p:tav>
                                      </p:tavLst>
                                    </p:anim>
                                    <p:animEffect transition="in" filter="fade">
                                      <p:cBhvr>
                                        <p:cTn id="10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1" grpId="1" animBg="1"/>
      <p:bldP spid="14" grpId="0" animBg="1"/>
      <p:bldP spid="16" grpId="0"/>
      <p:bldP spid="18" grpId="0"/>
      <p:bldP spid="19" grpId="0"/>
      <p:bldP spid="22" grpId="0"/>
      <p:bldP spid="23" grpId="0" animBg="1"/>
      <p:bldP spid="23" grpId="1" animBg="1"/>
      <p:bldP spid="23" grpId="2" animBg="1"/>
      <p:bldP spid="25" grpId="0"/>
      <p:bldP spid="29" grpId="0" animBg="1"/>
      <p:bldP spid="2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White square glow.png"/>
          <p:cNvPicPr>
            <a:picLocks noChangeAspect="1"/>
          </p:cNvPicPr>
          <p:nvPr/>
        </p:nvPicPr>
        <p:blipFill>
          <a:blip r:embed="rId4"/>
          <a:stretch>
            <a:fillRect/>
          </a:stretch>
        </p:blipFill>
        <p:spPr>
          <a:xfrm rot="5400000">
            <a:off x="4845050" y="2687175"/>
            <a:ext cx="2819400" cy="2755900"/>
          </a:xfrm>
          <a:prstGeom prst="rect">
            <a:avLst/>
          </a:prstGeom>
        </p:spPr>
      </p:pic>
      <p:pic>
        <p:nvPicPr>
          <p:cNvPr id="38" name="Picture 37" descr="White square glow.png"/>
          <p:cNvPicPr>
            <a:picLocks noChangeAspect="1"/>
          </p:cNvPicPr>
          <p:nvPr/>
        </p:nvPicPr>
        <p:blipFill>
          <a:blip r:embed="rId4"/>
          <a:stretch>
            <a:fillRect/>
          </a:stretch>
        </p:blipFill>
        <p:spPr>
          <a:xfrm rot="5400000">
            <a:off x="2319467" y="3536359"/>
            <a:ext cx="1881851" cy="1408636"/>
          </a:xfrm>
          <a:prstGeom prst="rect">
            <a:avLst/>
          </a:prstGeom>
        </p:spPr>
      </p:pic>
      <p:pic>
        <p:nvPicPr>
          <p:cNvPr id="31" name="Picture 30" descr="White square glow.png"/>
          <p:cNvPicPr>
            <a:picLocks noChangeAspect="1"/>
          </p:cNvPicPr>
          <p:nvPr/>
        </p:nvPicPr>
        <p:blipFill>
          <a:blip r:embed="rId4"/>
          <a:stretch>
            <a:fillRect/>
          </a:stretch>
        </p:blipFill>
        <p:spPr>
          <a:xfrm rot="5400000">
            <a:off x="575074" y="3472790"/>
            <a:ext cx="1754715" cy="1408636"/>
          </a:xfrm>
          <a:prstGeom prst="rect">
            <a:avLst/>
          </a:prstGeom>
        </p:spPr>
      </p:pic>
      <p:pic>
        <p:nvPicPr>
          <p:cNvPr id="29" name="Picture 28" descr="White square glow.png"/>
          <p:cNvPicPr>
            <a:picLocks noChangeAspect="1"/>
          </p:cNvPicPr>
          <p:nvPr/>
        </p:nvPicPr>
        <p:blipFill>
          <a:blip r:embed="rId4"/>
          <a:stretch>
            <a:fillRect/>
          </a:stretch>
        </p:blipFill>
        <p:spPr>
          <a:xfrm rot="5400000">
            <a:off x="1787325" y="960700"/>
            <a:ext cx="1828800" cy="2133600"/>
          </a:xfrm>
          <a:prstGeom prst="rect">
            <a:avLst/>
          </a:prstGeom>
        </p:spPr>
      </p:pic>
      <p:pic>
        <p:nvPicPr>
          <p:cNvPr id="30" name="Picture 29" descr="White square glow.png"/>
          <p:cNvPicPr>
            <a:picLocks noChangeAspect="1"/>
          </p:cNvPicPr>
          <p:nvPr/>
        </p:nvPicPr>
        <p:blipFill>
          <a:blip r:embed="rId4"/>
          <a:stretch>
            <a:fillRect/>
          </a:stretch>
        </p:blipFill>
        <p:spPr>
          <a:xfrm rot="5400000">
            <a:off x="4513551" y="1051759"/>
            <a:ext cx="1484641" cy="1824942"/>
          </a:xfrm>
          <a:prstGeom prst="rect">
            <a:avLst/>
          </a:prstGeom>
        </p:spPr>
      </p:pic>
      <p:sp>
        <p:nvSpPr>
          <p:cNvPr id="32" name="Title 1"/>
          <p:cNvSpPr>
            <a:spLocks noGrp="1"/>
          </p:cNvSpPr>
          <p:nvPr>
            <p:ph type="title"/>
          </p:nvPr>
        </p:nvSpPr>
        <p:spPr>
          <a:xfrm>
            <a:off x="381000" y="230188"/>
            <a:ext cx="8534400" cy="609398"/>
          </a:xfrm>
        </p:spPr>
        <p:txBody>
          <a:bodyPr/>
          <a:lstStyle/>
          <a:p>
            <a:r>
              <a:rPr lang="en-US" sz="4400" dirty="0" smtClean="0"/>
              <a:t>Download and Execute– End-to-End</a:t>
            </a:r>
            <a:endParaRPr lang="en-US" sz="4400" dirty="0"/>
          </a:p>
        </p:txBody>
      </p:sp>
      <p:sp>
        <p:nvSpPr>
          <p:cNvPr id="34" name="TextBox 33"/>
          <p:cNvSpPr txBox="1"/>
          <p:nvPr/>
        </p:nvSpPr>
        <p:spPr>
          <a:xfrm>
            <a:off x="3581400" y="910923"/>
            <a:ext cx="1219200" cy="461665"/>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Admin creates vapp package</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pic>
        <p:nvPicPr>
          <p:cNvPr id="35" name="Picture 3"/>
          <p:cNvPicPr>
            <a:picLocks noChangeAspect="1" noChangeArrowheads="1"/>
          </p:cNvPicPr>
          <p:nvPr/>
        </p:nvPicPr>
        <p:blipFill>
          <a:blip r:embed="rId5">
            <a:lum/>
          </a:blip>
          <a:srcRect/>
          <a:stretch>
            <a:fillRect/>
          </a:stretch>
        </p:blipFill>
        <p:spPr bwMode="auto">
          <a:xfrm>
            <a:off x="4800600" y="1414046"/>
            <a:ext cx="838200" cy="819150"/>
          </a:xfrm>
          <a:prstGeom prst="rect">
            <a:avLst/>
          </a:prstGeom>
          <a:noFill/>
          <a:ln w="9525">
            <a:noFill/>
            <a:miter lim="800000"/>
            <a:headEnd/>
            <a:tailEnd/>
          </a:ln>
          <a:effectLst/>
        </p:spPr>
      </p:pic>
      <p:pic>
        <p:nvPicPr>
          <p:cNvPr id="36" name="Picture 5"/>
          <p:cNvPicPr>
            <a:picLocks noChangeAspect="1" noChangeArrowheads="1"/>
          </p:cNvPicPr>
          <p:nvPr/>
        </p:nvPicPr>
        <p:blipFill>
          <a:blip r:embed="rId6">
            <a:lum/>
          </a:blip>
          <a:srcRect/>
          <a:stretch>
            <a:fillRect/>
          </a:stretch>
        </p:blipFill>
        <p:spPr bwMode="auto">
          <a:xfrm>
            <a:off x="2819400" y="3547646"/>
            <a:ext cx="914400" cy="1219200"/>
          </a:xfrm>
          <a:prstGeom prst="rect">
            <a:avLst/>
          </a:prstGeom>
          <a:noFill/>
          <a:ln w="9525">
            <a:noFill/>
            <a:miter lim="800000"/>
            <a:headEnd/>
            <a:tailEnd/>
          </a:ln>
          <a:effectLst/>
        </p:spPr>
      </p:pic>
      <p:pic>
        <p:nvPicPr>
          <p:cNvPr id="37" name="Picture 3"/>
          <p:cNvPicPr>
            <a:picLocks noChangeAspect="1" noChangeArrowheads="1"/>
          </p:cNvPicPr>
          <p:nvPr/>
        </p:nvPicPr>
        <p:blipFill>
          <a:blip r:embed="rId7"/>
          <a:srcRect/>
          <a:stretch>
            <a:fillRect/>
          </a:stretch>
        </p:blipFill>
        <p:spPr bwMode="auto">
          <a:xfrm>
            <a:off x="6629400" y="3776246"/>
            <a:ext cx="381000" cy="733425"/>
          </a:xfrm>
          <a:prstGeom prst="rect">
            <a:avLst/>
          </a:prstGeom>
          <a:noFill/>
          <a:ln w="9525">
            <a:noFill/>
            <a:miter lim="800000"/>
            <a:headEnd/>
            <a:tailEnd/>
          </a:ln>
          <a:effectLst/>
        </p:spPr>
      </p:pic>
      <p:sp>
        <p:nvSpPr>
          <p:cNvPr id="39" name="Flowchart: Magnetic Disk 38"/>
          <p:cNvSpPr/>
          <p:nvPr/>
        </p:nvSpPr>
        <p:spPr>
          <a:xfrm>
            <a:off x="5943600" y="5681246"/>
            <a:ext cx="381000" cy="533400"/>
          </a:xfrm>
          <a:prstGeom prst="flowChartMagneticDisk">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pic>
        <p:nvPicPr>
          <p:cNvPr id="40" name="Picture 8"/>
          <p:cNvPicPr>
            <a:picLocks noChangeAspect="1" noChangeArrowheads="1"/>
          </p:cNvPicPr>
          <p:nvPr/>
        </p:nvPicPr>
        <p:blipFill>
          <a:blip r:embed="rId8"/>
          <a:srcRect/>
          <a:stretch>
            <a:fillRect/>
          </a:stretch>
        </p:blipFill>
        <p:spPr bwMode="auto">
          <a:xfrm>
            <a:off x="2905125" y="2223671"/>
            <a:ext cx="523875" cy="485775"/>
          </a:xfrm>
          <a:prstGeom prst="rect">
            <a:avLst/>
          </a:prstGeom>
          <a:noFill/>
          <a:ln w="9525">
            <a:noFill/>
            <a:miter lim="800000"/>
            <a:headEnd/>
            <a:tailEnd/>
          </a:ln>
          <a:effectLst/>
        </p:spPr>
      </p:pic>
      <p:sp>
        <p:nvSpPr>
          <p:cNvPr id="41" name="Freeform 40"/>
          <p:cNvSpPr/>
          <p:nvPr/>
        </p:nvSpPr>
        <p:spPr>
          <a:xfrm rot="4513622">
            <a:off x="3819048" y="1494655"/>
            <a:ext cx="210501" cy="1284177"/>
          </a:xfrm>
          <a:custGeom>
            <a:avLst/>
            <a:gdLst>
              <a:gd name="connsiteX0" fmla="*/ 0 w 269816"/>
              <a:gd name="connsiteY0" fmla="*/ 948705 h 1083613"/>
              <a:gd name="connsiteX1" fmla="*/ 67454 w 269816"/>
              <a:gd name="connsiteY1" fmla="*/ 948705 h 1083613"/>
              <a:gd name="connsiteX2" fmla="*/ 67454 w 269816"/>
              <a:gd name="connsiteY2" fmla="*/ 0 h 1083613"/>
              <a:gd name="connsiteX3" fmla="*/ 202362 w 269816"/>
              <a:gd name="connsiteY3" fmla="*/ 0 h 1083613"/>
              <a:gd name="connsiteX4" fmla="*/ 202362 w 269816"/>
              <a:gd name="connsiteY4" fmla="*/ 948705 h 1083613"/>
              <a:gd name="connsiteX5" fmla="*/ 269816 w 269816"/>
              <a:gd name="connsiteY5" fmla="*/ 948705 h 1083613"/>
              <a:gd name="connsiteX6" fmla="*/ 134908 w 269816"/>
              <a:gd name="connsiteY6" fmla="*/ 1083613 h 1083613"/>
              <a:gd name="connsiteX7" fmla="*/ 0 w 269816"/>
              <a:gd name="connsiteY7" fmla="*/ 948705 h 1083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816" h="1083613">
                <a:moveTo>
                  <a:pt x="0" y="948705"/>
                </a:moveTo>
                <a:lnTo>
                  <a:pt x="67454" y="948705"/>
                </a:lnTo>
                <a:lnTo>
                  <a:pt x="67454" y="0"/>
                </a:lnTo>
                <a:lnTo>
                  <a:pt x="202362" y="0"/>
                </a:lnTo>
                <a:lnTo>
                  <a:pt x="202362" y="948705"/>
                </a:lnTo>
                <a:lnTo>
                  <a:pt x="269816" y="948705"/>
                </a:lnTo>
                <a:lnTo>
                  <a:pt x="134908" y="1083613"/>
                </a:lnTo>
                <a:lnTo>
                  <a:pt x="0" y="948705"/>
                </a:lnTo>
                <a:close/>
              </a:path>
            </a:pathLst>
          </a:cu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pic>
        <p:nvPicPr>
          <p:cNvPr id="42" name="Picture 41"/>
          <p:cNvPicPr>
            <a:picLocks noChangeAspect="1" noChangeArrowheads="1"/>
          </p:cNvPicPr>
          <p:nvPr/>
        </p:nvPicPr>
        <p:blipFill>
          <a:blip r:embed="rId9"/>
          <a:srcRect/>
          <a:stretch>
            <a:fillRect/>
          </a:stretch>
        </p:blipFill>
        <p:spPr bwMode="auto">
          <a:xfrm>
            <a:off x="5638800" y="3471446"/>
            <a:ext cx="923925" cy="923925"/>
          </a:xfrm>
          <a:prstGeom prst="rect">
            <a:avLst/>
          </a:prstGeom>
          <a:noFill/>
          <a:ln w="9525">
            <a:noFill/>
            <a:miter lim="800000"/>
            <a:headEnd/>
            <a:tailEnd/>
          </a:ln>
          <a:effectLst/>
        </p:spPr>
      </p:pic>
      <p:sp>
        <p:nvSpPr>
          <p:cNvPr id="43" name="TextBox 42"/>
          <p:cNvSpPr txBox="1"/>
          <p:nvPr/>
        </p:nvSpPr>
        <p:spPr>
          <a:xfrm>
            <a:off x="5334000" y="6214646"/>
            <a:ext cx="1600200" cy="338554"/>
          </a:xfrm>
          <a:prstGeom prst="rect">
            <a:avLst/>
          </a:prstGeom>
          <a:noFill/>
        </p:spPr>
        <p:txBody>
          <a:bodyPr wrap="square" rtlCol="0">
            <a:spAutoFit/>
          </a:bodyPr>
          <a:lstStyle/>
          <a:p>
            <a:pPr algn="ctr"/>
            <a:r>
              <a:rPr lang="en-US" sz="1600" dirty="0" smtClean="0">
                <a:effectLst>
                  <a:outerShdw blurRad="38100" dist="38100" dir="2700000" algn="tl">
                    <a:srgbClr val="000000">
                      <a:alpha val="43137"/>
                    </a:srgbClr>
                  </a:outerShdw>
                </a:effectLst>
              </a:rPr>
              <a:t>App Virt Cache</a:t>
            </a:r>
            <a:endParaRPr lang="en-US" sz="1600" dirty="0">
              <a:effectLst>
                <a:outerShdw blurRad="38100" dist="38100" dir="2700000" algn="tl">
                  <a:srgbClr val="000000">
                    <a:alpha val="43137"/>
                  </a:srgbClr>
                </a:outerShdw>
              </a:effectLst>
            </a:endParaRPr>
          </a:p>
        </p:txBody>
      </p:sp>
      <p:sp>
        <p:nvSpPr>
          <p:cNvPr id="44" name="TextBox 43"/>
          <p:cNvSpPr txBox="1"/>
          <p:nvPr/>
        </p:nvSpPr>
        <p:spPr>
          <a:xfrm>
            <a:off x="6172200" y="3132892"/>
            <a:ext cx="1143000" cy="338554"/>
          </a:xfrm>
          <a:prstGeom prst="rect">
            <a:avLst/>
          </a:prstGeom>
          <a:noFill/>
        </p:spPr>
        <p:txBody>
          <a:bodyPr wrap="square" rtlCol="0">
            <a:spAutoFit/>
          </a:bodyPr>
          <a:lstStyle/>
          <a:p>
            <a:pPr algn="ctr"/>
            <a:r>
              <a:rPr lang="en-US" sz="1600" dirty="0" smtClean="0">
                <a:solidFill>
                  <a:schemeClr val="bg1"/>
                </a:solidFill>
              </a:rPr>
              <a:t>Client</a:t>
            </a:r>
            <a:endParaRPr lang="en-US" sz="1600" dirty="0">
              <a:solidFill>
                <a:schemeClr val="bg1"/>
              </a:solidFill>
            </a:endParaRPr>
          </a:p>
        </p:txBody>
      </p:sp>
      <p:sp>
        <p:nvSpPr>
          <p:cNvPr id="45" name="TextBox 44"/>
          <p:cNvSpPr txBox="1"/>
          <p:nvPr/>
        </p:nvSpPr>
        <p:spPr>
          <a:xfrm>
            <a:off x="3886200" y="5068669"/>
            <a:ext cx="1295400" cy="646331"/>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Package (SFT) is pushed to client via BITS</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46" name="TextBox 45"/>
          <p:cNvSpPr txBox="1"/>
          <p:nvPr/>
        </p:nvSpPr>
        <p:spPr>
          <a:xfrm>
            <a:off x="1447800" y="2891135"/>
            <a:ext cx="1371600" cy="461665"/>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Package is replicated to DP‘s</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47" name="TextBox 46"/>
          <p:cNvSpPr txBox="1"/>
          <p:nvPr/>
        </p:nvSpPr>
        <p:spPr>
          <a:xfrm>
            <a:off x="2667000" y="4690646"/>
            <a:ext cx="1219200" cy="338554"/>
          </a:xfrm>
          <a:prstGeom prst="rect">
            <a:avLst/>
          </a:prstGeom>
          <a:noFill/>
        </p:spPr>
        <p:txBody>
          <a:bodyPr wrap="square" rtlCol="0">
            <a:spAutoFit/>
          </a:bodyPr>
          <a:lstStyle/>
          <a:p>
            <a:pPr algn="ctr"/>
            <a:r>
              <a:rPr lang="en-US" sz="1600" dirty="0" smtClean="0">
                <a:solidFill>
                  <a:schemeClr val="bg1"/>
                </a:solidFill>
              </a:rPr>
              <a:t>DP</a:t>
            </a:r>
            <a:endParaRPr lang="en-US" sz="1600" dirty="0">
              <a:solidFill>
                <a:schemeClr val="bg1"/>
              </a:solidFill>
            </a:endParaRPr>
          </a:p>
        </p:txBody>
      </p:sp>
      <p:sp>
        <p:nvSpPr>
          <p:cNvPr id="48" name="TextBox 47"/>
          <p:cNvSpPr txBox="1"/>
          <p:nvPr/>
        </p:nvSpPr>
        <p:spPr>
          <a:xfrm>
            <a:off x="7419375" y="3700046"/>
            <a:ext cx="1447800" cy="461665"/>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SCCM publishes </a:t>
            </a:r>
            <a:br>
              <a:rPr lang="en-US" sz="1200" dirty="0" smtClean="0">
                <a:effectLst>
                  <a:outerShdw blurRad="38100" dist="38100" dir="2700000" algn="tl">
                    <a:srgbClr val="000000">
                      <a:alpha val="43137"/>
                    </a:srgbClr>
                  </a:outerShdw>
                </a:effectLst>
                <a:latin typeface="Segoe UI" pitchFamily="34" charset="0"/>
                <a:cs typeface="Segoe UI" pitchFamily="34" charset="0"/>
              </a:rPr>
            </a:br>
            <a:r>
              <a:rPr lang="en-US" sz="1200" dirty="0" smtClean="0">
                <a:effectLst>
                  <a:outerShdw blurRad="38100" dist="38100" dir="2700000" algn="tl">
                    <a:srgbClr val="000000">
                      <a:alpha val="43137"/>
                    </a:srgbClr>
                  </a:outerShdw>
                </a:effectLst>
                <a:latin typeface="Segoe UI" pitchFamily="34" charset="0"/>
                <a:cs typeface="Segoe UI" pitchFamily="34" charset="0"/>
              </a:rPr>
              <a:t>virtual application</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49" name="Down Arrow 48"/>
          <p:cNvSpPr/>
          <p:nvPr/>
        </p:nvSpPr>
        <p:spPr>
          <a:xfrm rot="16200000">
            <a:off x="4686300" y="3433346"/>
            <a:ext cx="228601" cy="2133601"/>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50" name="Down Arrow 49"/>
          <p:cNvSpPr/>
          <p:nvPr/>
        </p:nvSpPr>
        <p:spPr>
          <a:xfrm rot="1625745">
            <a:off x="6223311" y="4938901"/>
            <a:ext cx="234637" cy="615558"/>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51" name="TextBox 50"/>
          <p:cNvSpPr txBox="1"/>
          <p:nvPr/>
        </p:nvSpPr>
        <p:spPr>
          <a:xfrm>
            <a:off x="6811963" y="5410200"/>
            <a:ext cx="1600200" cy="646331"/>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When launched, </a:t>
            </a:r>
          </a:p>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package is loaded </a:t>
            </a:r>
            <a:br>
              <a:rPr lang="en-US" sz="1200" dirty="0" smtClean="0">
                <a:effectLst>
                  <a:outerShdw blurRad="38100" dist="38100" dir="2700000" algn="tl">
                    <a:srgbClr val="000000">
                      <a:alpha val="43137"/>
                    </a:srgbClr>
                  </a:outerShdw>
                </a:effectLst>
                <a:latin typeface="Segoe UI" pitchFamily="34" charset="0"/>
                <a:cs typeface="Segoe UI" pitchFamily="34" charset="0"/>
              </a:rPr>
            </a:br>
            <a:r>
              <a:rPr lang="en-US" sz="1200" dirty="0" smtClean="0">
                <a:effectLst>
                  <a:outerShdw blurRad="38100" dist="38100" dir="2700000" algn="tl">
                    <a:srgbClr val="000000">
                      <a:alpha val="43137"/>
                    </a:srgbClr>
                  </a:outerShdw>
                </a:effectLst>
                <a:latin typeface="Segoe UI" pitchFamily="34" charset="0"/>
                <a:cs typeface="Segoe UI" pitchFamily="34" charset="0"/>
              </a:rPr>
              <a:t>into cache</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52" name="TextBox 51"/>
          <p:cNvSpPr txBox="1"/>
          <p:nvPr/>
        </p:nvSpPr>
        <p:spPr>
          <a:xfrm>
            <a:off x="4572000" y="2252246"/>
            <a:ext cx="1371600" cy="307777"/>
          </a:xfrm>
          <a:prstGeom prst="rect">
            <a:avLst/>
          </a:prstGeom>
          <a:noFill/>
        </p:spPr>
        <p:txBody>
          <a:bodyPr wrap="square" rtlCol="0">
            <a:spAutoFit/>
          </a:bodyPr>
          <a:lstStyle/>
          <a:p>
            <a:pPr algn="ctr"/>
            <a:r>
              <a:rPr lang="en-US" sz="1400" dirty="0" smtClean="0">
                <a:solidFill>
                  <a:schemeClr val="bg1"/>
                </a:solidFill>
              </a:rPr>
              <a:t>SCCM  Admin</a:t>
            </a:r>
            <a:endParaRPr lang="en-US" sz="1400" dirty="0">
              <a:solidFill>
                <a:schemeClr val="bg1"/>
              </a:solidFill>
            </a:endParaRPr>
          </a:p>
        </p:txBody>
      </p:sp>
      <p:pic>
        <p:nvPicPr>
          <p:cNvPr id="53" name="Picture 6"/>
          <p:cNvPicPr>
            <a:picLocks noChangeAspect="1" noChangeArrowheads="1"/>
          </p:cNvPicPr>
          <p:nvPr/>
        </p:nvPicPr>
        <p:blipFill>
          <a:blip r:embed="rId10">
            <a:lum/>
          </a:blip>
          <a:srcRect/>
          <a:stretch>
            <a:fillRect/>
          </a:stretch>
        </p:blipFill>
        <p:spPr bwMode="auto">
          <a:xfrm>
            <a:off x="2076450" y="1356896"/>
            <a:ext cx="819150" cy="1200150"/>
          </a:xfrm>
          <a:prstGeom prst="rect">
            <a:avLst/>
          </a:prstGeom>
          <a:noFill/>
          <a:ln w="9525">
            <a:noFill/>
            <a:miter lim="800000"/>
            <a:headEnd/>
            <a:tailEnd/>
          </a:ln>
          <a:effectLst/>
        </p:spPr>
      </p:pic>
      <p:sp>
        <p:nvSpPr>
          <p:cNvPr id="54" name="TextBox 53"/>
          <p:cNvSpPr txBox="1"/>
          <p:nvPr/>
        </p:nvSpPr>
        <p:spPr>
          <a:xfrm>
            <a:off x="730250" y="1642646"/>
            <a:ext cx="1022350" cy="461665"/>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SCCM  Site Server</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55" name="Down Arrow 54"/>
          <p:cNvSpPr/>
          <p:nvPr/>
        </p:nvSpPr>
        <p:spPr bwMode="auto">
          <a:xfrm rot="19557684">
            <a:off x="2663383" y="2520263"/>
            <a:ext cx="218446" cy="1143000"/>
          </a:xfrm>
          <a:prstGeom prst="down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56" name="Picture 2"/>
          <p:cNvPicPr>
            <a:picLocks noChangeAspect="1" noChangeArrowheads="1"/>
          </p:cNvPicPr>
          <p:nvPr/>
        </p:nvPicPr>
        <p:blipFill>
          <a:blip r:embed="rId11"/>
          <a:srcRect/>
          <a:stretch>
            <a:fillRect/>
          </a:stretch>
        </p:blipFill>
        <p:spPr bwMode="auto">
          <a:xfrm>
            <a:off x="5410200" y="3014246"/>
            <a:ext cx="390525" cy="809625"/>
          </a:xfrm>
          <a:prstGeom prst="rect">
            <a:avLst/>
          </a:prstGeom>
          <a:noFill/>
          <a:ln w="9525">
            <a:noFill/>
            <a:miter lim="800000"/>
            <a:headEnd/>
            <a:tailEnd/>
          </a:ln>
          <a:effectLst/>
        </p:spPr>
      </p:pic>
      <p:pic>
        <p:nvPicPr>
          <p:cNvPr id="59" name="Picture 5"/>
          <p:cNvPicPr>
            <a:picLocks noChangeAspect="1" noChangeArrowheads="1"/>
          </p:cNvPicPr>
          <p:nvPr/>
        </p:nvPicPr>
        <p:blipFill>
          <a:blip r:embed="rId6">
            <a:lum/>
          </a:blip>
          <a:srcRect/>
          <a:stretch>
            <a:fillRect/>
          </a:stretch>
        </p:blipFill>
        <p:spPr bwMode="auto">
          <a:xfrm>
            <a:off x="990600" y="3547646"/>
            <a:ext cx="914400" cy="12192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12"/>
          <a:srcRect/>
          <a:stretch>
            <a:fillRect/>
          </a:stretch>
        </p:blipFill>
        <p:spPr bwMode="auto">
          <a:xfrm>
            <a:off x="6553200" y="4538246"/>
            <a:ext cx="604837" cy="604837"/>
          </a:xfrm>
          <a:prstGeom prst="rect">
            <a:avLst/>
          </a:prstGeom>
          <a:noFill/>
          <a:ln w="9525">
            <a:noFill/>
            <a:miter lim="800000"/>
            <a:headEnd/>
            <a:tailEnd/>
          </a:ln>
          <a:effectLst/>
        </p:spPr>
      </p:pic>
    </p:spTree>
    <p:custDataLst>
      <p:tags r:id="rId1"/>
    </p:custDataLst>
    <p:extLst>
      <p:ext uri="{BB962C8B-B14F-4D97-AF65-F5344CB8AC3E}">
        <p14:creationId xmlns="" xmlns:p14="http://schemas.microsoft.com/office/powerpoint/2010/main" val="29084846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22" presetClass="entr" presetSubtype="2" fill="hold" grpId="0" nodeType="afterEffect">
                                  <p:stCondLst>
                                    <p:cond delay="500"/>
                                  </p:stCondLst>
                                  <p:childTnLst>
                                    <p:set>
                                      <p:cBhvr>
                                        <p:cTn id="12" dur="1" fill="hold">
                                          <p:stCondLst>
                                            <p:cond delay="0"/>
                                          </p:stCondLst>
                                        </p:cTn>
                                        <p:tgtEl>
                                          <p:spTgt spid="41"/>
                                        </p:tgtEl>
                                        <p:attrNameLst>
                                          <p:attrName>style.visibility</p:attrName>
                                        </p:attrNameLst>
                                      </p:cBhvr>
                                      <p:to>
                                        <p:strVal val="visible"/>
                                      </p:to>
                                    </p:set>
                                    <p:animEffect transition="in" filter="wipe(right)">
                                      <p:cBhvr>
                                        <p:cTn id="13" dur="500"/>
                                        <p:tgtEl>
                                          <p:spTgt spid="41"/>
                                        </p:tgtEl>
                                      </p:cBhvr>
                                    </p:animEffect>
                                  </p:childTnLst>
                                </p:cTn>
                              </p:par>
                            </p:childTnLst>
                          </p:cTn>
                        </p:par>
                        <p:par>
                          <p:cTn id="14" fill="hold">
                            <p:stCondLst>
                              <p:cond delay="1500"/>
                            </p:stCondLst>
                            <p:childTnLst>
                              <p:par>
                                <p:cTn id="15" presetID="53"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childTnLst>
                          </p:cTn>
                        </p:par>
                        <p:par>
                          <p:cTn id="20" fill="hold">
                            <p:stCondLst>
                              <p:cond delay="2000"/>
                            </p:stCondLst>
                            <p:childTnLst>
                              <p:par>
                                <p:cTn id="21" presetID="0" presetClass="path" presetSubtype="0" accel="50000" decel="50000" fill="hold" nodeType="afterEffect">
                                  <p:stCondLst>
                                    <p:cond delay="500"/>
                                  </p:stCondLst>
                                  <p:childTnLst>
                                    <p:animMotion origin="layout" path="M 4.16667E-6 -1.88758E-6 L -0.06667 -0.0222 " pathEditMode="relative" ptsTypes="AA">
                                      <p:cBhvr>
                                        <p:cTn id="22" dur="500" fill="hold"/>
                                        <p:tgtEl>
                                          <p:spTgt spid="40"/>
                                        </p:tgtEl>
                                        <p:attrNameLst>
                                          <p:attrName>ppt_x</p:attrName>
                                          <p:attrName>ppt_y</p:attrName>
                                        </p:attrNameLst>
                                      </p:cBhvr>
                                    </p:animMotion>
                                  </p:childTnLst>
                                </p:cTn>
                              </p:par>
                            </p:childTnLst>
                          </p:cTn>
                        </p:par>
                        <p:par>
                          <p:cTn id="23" fill="hold">
                            <p:stCondLst>
                              <p:cond delay="3000"/>
                            </p:stCondLst>
                            <p:childTnLst>
                              <p:par>
                                <p:cTn id="24" presetID="1" presetClass="exit" presetSubtype="0" fill="hold" nodeType="afterEffect">
                                  <p:stCondLst>
                                    <p:cond delay="500"/>
                                  </p:stCondLst>
                                  <p:childTnLst>
                                    <p:set>
                                      <p:cBhvr>
                                        <p:cTn id="25" dur="1" fill="hold">
                                          <p:stCondLst>
                                            <p:cond delay="0"/>
                                          </p:stCondLst>
                                        </p:cTn>
                                        <p:tgtEl>
                                          <p:spTgt spid="40"/>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grpId="0" nodeType="clickEffect">
                                  <p:stCondLst>
                                    <p:cond delay="0"/>
                                  </p:stCondLst>
                                  <p:childTnLst>
                                    <p:set>
                                      <p:cBhvr>
                                        <p:cTn id="29" dur="1" fill="hold">
                                          <p:stCondLst>
                                            <p:cond delay="0"/>
                                          </p:stCondLst>
                                        </p:cTn>
                                        <p:tgtEl>
                                          <p:spTgt spid="46"/>
                                        </p:tgtEl>
                                        <p:attrNameLst>
                                          <p:attrName>style.visibility</p:attrName>
                                        </p:attrNameLst>
                                      </p:cBhvr>
                                      <p:to>
                                        <p:strVal val="visible"/>
                                      </p:to>
                                    </p:set>
                                    <p:anim calcmode="lin" valueType="num">
                                      <p:cBhvr>
                                        <p:cTn id="30" dur="500" fill="hold"/>
                                        <p:tgtEl>
                                          <p:spTgt spid="46"/>
                                        </p:tgtEl>
                                        <p:attrNameLst>
                                          <p:attrName>ppt_w</p:attrName>
                                        </p:attrNameLst>
                                      </p:cBhvr>
                                      <p:tavLst>
                                        <p:tav tm="0">
                                          <p:val>
                                            <p:fltVal val="0"/>
                                          </p:val>
                                        </p:tav>
                                        <p:tav tm="100000">
                                          <p:val>
                                            <p:strVal val="#ppt_w"/>
                                          </p:val>
                                        </p:tav>
                                      </p:tavLst>
                                    </p:anim>
                                    <p:anim calcmode="lin" valueType="num">
                                      <p:cBhvr>
                                        <p:cTn id="31" dur="500" fill="hold"/>
                                        <p:tgtEl>
                                          <p:spTgt spid="46"/>
                                        </p:tgtEl>
                                        <p:attrNameLst>
                                          <p:attrName>ppt_h</p:attrName>
                                        </p:attrNameLst>
                                      </p:cBhvr>
                                      <p:tavLst>
                                        <p:tav tm="0">
                                          <p:val>
                                            <p:fltVal val="0"/>
                                          </p:val>
                                        </p:tav>
                                        <p:tav tm="100000">
                                          <p:val>
                                            <p:strVal val="#ppt_h"/>
                                          </p:val>
                                        </p:tav>
                                      </p:tavLst>
                                    </p:anim>
                                    <p:animEffect transition="in" filter="fade">
                                      <p:cBhvr>
                                        <p:cTn id="32" dur="500"/>
                                        <p:tgtEl>
                                          <p:spTgt spid="46"/>
                                        </p:tgtEl>
                                      </p:cBhvr>
                                    </p:animEffect>
                                  </p:childTnLst>
                                </p:cTn>
                              </p:par>
                            </p:childTnLst>
                          </p:cTn>
                        </p:par>
                        <p:par>
                          <p:cTn id="33" fill="hold">
                            <p:stCondLst>
                              <p:cond delay="500"/>
                            </p:stCondLst>
                            <p:childTnLst>
                              <p:par>
                                <p:cTn id="34" presetID="22" presetClass="entr" presetSubtype="1" fill="hold" grpId="0" nodeType="afterEffect">
                                  <p:stCondLst>
                                    <p:cond delay="500"/>
                                  </p:stCondLst>
                                  <p:childTnLst>
                                    <p:set>
                                      <p:cBhvr>
                                        <p:cTn id="35" dur="1" fill="hold">
                                          <p:stCondLst>
                                            <p:cond delay="0"/>
                                          </p:stCondLst>
                                        </p:cTn>
                                        <p:tgtEl>
                                          <p:spTgt spid="55"/>
                                        </p:tgtEl>
                                        <p:attrNameLst>
                                          <p:attrName>style.visibility</p:attrName>
                                        </p:attrNameLst>
                                      </p:cBhvr>
                                      <p:to>
                                        <p:strVal val="visible"/>
                                      </p:to>
                                    </p:set>
                                    <p:animEffect transition="in" filter="wipe(up)">
                                      <p:cBhvr>
                                        <p:cTn id="36" dur="500"/>
                                        <p:tgtEl>
                                          <p:spTgt spid="55"/>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grpId="0" nodeType="click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p:cTn id="41" dur="500" fill="hold"/>
                                        <p:tgtEl>
                                          <p:spTgt spid="45"/>
                                        </p:tgtEl>
                                        <p:attrNameLst>
                                          <p:attrName>ppt_w</p:attrName>
                                        </p:attrNameLst>
                                      </p:cBhvr>
                                      <p:tavLst>
                                        <p:tav tm="0">
                                          <p:val>
                                            <p:fltVal val="0"/>
                                          </p:val>
                                        </p:tav>
                                        <p:tav tm="100000">
                                          <p:val>
                                            <p:strVal val="#ppt_w"/>
                                          </p:val>
                                        </p:tav>
                                      </p:tavLst>
                                    </p:anim>
                                    <p:anim calcmode="lin" valueType="num">
                                      <p:cBhvr>
                                        <p:cTn id="42" dur="500" fill="hold"/>
                                        <p:tgtEl>
                                          <p:spTgt spid="45"/>
                                        </p:tgtEl>
                                        <p:attrNameLst>
                                          <p:attrName>ppt_h</p:attrName>
                                        </p:attrNameLst>
                                      </p:cBhvr>
                                      <p:tavLst>
                                        <p:tav tm="0">
                                          <p:val>
                                            <p:fltVal val="0"/>
                                          </p:val>
                                        </p:tav>
                                        <p:tav tm="100000">
                                          <p:val>
                                            <p:strVal val="#ppt_h"/>
                                          </p:val>
                                        </p:tav>
                                      </p:tavLst>
                                    </p:anim>
                                    <p:animEffect transition="in" filter="fade">
                                      <p:cBhvr>
                                        <p:cTn id="43" dur="500"/>
                                        <p:tgtEl>
                                          <p:spTgt spid="45"/>
                                        </p:tgtEl>
                                      </p:cBhvr>
                                    </p:animEffect>
                                  </p:childTnLst>
                                </p:cTn>
                              </p:par>
                            </p:childTnLst>
                          </p:cTn>
                        </p:par>
                        <p:par>
                          <p:cTn id="44" fill="hold">
                            <p:stCondLst>
                              <p:cond delay="500"/>
                            </p:stCondLst>
                            <p:childTnLst>
                              <p:par>
                                <p:cTn id="45" presetID="22" presetClass="entr" presetSubtype="8" fill="hold" grpId="0" nodeType="afterEffect">
                                  <p:stCondLst>
                                    <p:cond delay="50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childTnLst>
                          </p:cTn>
                        </p:par>
                        <p:par>
                          <p:cTn id="48" fill="hold">
                            <p:stCondLst>
                              <p:cond delay="1500"/>
                            </p:stCondLst>
                            <p:childTnLst>
                              <p:par>
                                <p:cTn id="49" presetID="22" presetClass="entr" presetSubtype="8" fill="hold" grpId="1" nodeType="afterEffect">
                                  <p:stCondLst>
                                    <p:cond delay="50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childTnLst>
                          </p:cTn>
                        </p:par>
                        <p:par>
                          <p:cTn id="52" fill="hold">
                            <p:stCondLst>
                              <p:cond delay="2500"/>
                            </p:stCondLst>
                            <p:childTnLst>
                              <p:par>
                                <p:cTn id="53" presetID="22" presetClass="entr" presetSubtype="8" fill="hold" grpId="2" nodeType="afterEffect">
                                  <p:stCondLst>
                                    <p:cond delay="50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childTnLst>
                          </p:cTn>
                        </p:par>
                        <p:par>
                          <p:cTn id="56" fill="hold">
                            <p:stCondLst>
                              <p:cond delay="3500"/>
                            </p:stCondLst>
                            <p:childTnLst>
                              <p:par>
                                <p:cTn id="57" presetID="53" presetClass="entr" presetSubtype="0" fill="hold" nodeType="afterEffect">
                                  <p:stCondLst>
                                    <p:cond delay="0"/>
                                  </p:stCondLst>
                                  <p:childTnLst>
                                    <p:set>
                                      <p:cBhvr>
                                        <p:cTn id="58" dur="1" fill="hold">
                                          <p:stCondLst>
                                            <p:cond delay="0"/>
                                          </p:stCondLst>
                                        </p:cTn>
                                        <p:tgtEl>
                                          <p:spTgt spid="1026"/>
                                        </p:tgtEl>
                                        <p:attrNameLst>
                                          <p:attrName>style.visibility</p:attrName>
                                        </p:attrNameLst>
                                      </p:cBhvr>
                                      <p:to>
                                        <p:strVal val="visible"/>
                                      </p:to>
                                    </p:set>
                                    <p:anim calcmode="lin" valueType="num">
                                      <p:cBhvr>
                                        <p:cTn id="59" dur="500" fill="hold"/>
                                        <p:tgtEl>
                                          <p:spTgt spid="1026"/>
                                        </p:tgtEl>
                                        <p:attrNameLst>
                                          <p:attrName>ppt_w</p:attrName>
                                        </p:attrNameLst>
                                      </p:cBhvr>
                                      <p:tavLst>
                                        <p:tav tm="0">
                                          <p:val>
                                            <p:fltVal val="0"/>
                                          </p:val>
                                        </p:tav>
                                        <p:tav tm="100000">
                                          <p:val>
                                            <p:strVal val="#ppt_w"/>
                                          </p:val>
                                        </p:tav>
                                      </p:tavLst>
                                    </p:anim>
                                    <p:anim calcmode="lin" valueType="num">
                                      <p:cBhvr>
                                        <p:cTn id="60" dur="500" fill="hold"/>
                                        <p:tgtEl>
                                          <p:spTgt spid="1026"/>
                                        </p:tgtEl>
                                        <p:attrNameLst>
                                          <p:attrName>ppt_h</p:attrName>
                                        </p:attrNameLst>
                                      </p:cBhvr>
                                      <p:tavLst>
                                        <p:tav tm="0">
                                          <p:val>
                                            <p:fltVal val="0"/>
                                          </p:val>
                                        </p:tav>
                                        <p:tav tm="100000">
                                          <p:val>
                                            <p:strVal val="#ppt_h"/>
                                          </p:val>
                                        </p:tav>
                                      </p:tavLst>
                                    </p:anim>
                                    <p:animEffect transition="in" filter="fade">
                                      <p:cBhvr>
                                        <p:cTn id="61" dur="500"/>
                                        <p:tgtEl>
                                          <p:spTgt spid="1026"/>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0" fill="hold" nodeType="click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p:cTn id="66" dur="500" fill="hold"/>
                                        <p:tgtEl>
                                          <p:spTgt spid="48"/>
                                        </p:tgtEl>
                                        <p:attrNameLst>
                                          <p:attrName>ppt_w</p:attrName>
                                        </p:attrNameLst>
                                      </p:cBhvr>
                                      <p:tavLst>
                                        <p:tav tm="0">
                                          <p:val>
                                            <p:fltVal val="0"/>
                                          </p:val>
                                        </p:tav>
                                        <p:tav tm="100000">
                                          <p:val>
                                            <p:strVal val="#ppt_w"/>
                                          </p:val>
                                        </p:tav>
                                      </p:tavLst>
                                    </p:anim>
                                    <p:anim calcmode="lin" valueType="num">
                                      <p:cBhvr>
                                        <p:cTn id="67" dur="500" fill="hold"/>
                                        <p:tgtEl>
                                          <p:spTgt spid="48"/>
                                        </p:tgtEl>
                                        <p:attrNameLst>
                                          <p:attrName>ppt_h</p:attrName>
                                        </p:attrNameLst>
                                      </p:cBhvr>
                                      <p:tavLst>
                                        <p:tav tm="0">
                                          <p:val>
                                            <p:fltVal val="0"/>
                                          </p:val>
                                        </p:tav>
                                        <p:tav tm="100000">
                                          <p:val>
                                            <p:strVal val="#ppt_h"/>
                                          </p:val>
                                        </p:tav>
                                      </p:tavLst>
                                    </p:anim>
                                    <p:animEffect transition="in" filter="fade">
                                      <p:cBhvr>
                                        <p:cTn id="68" dur="500"/>
                                        <p:tgtEl>
                                          <p:spTgt spid="48"/>
                                        </p:tgtEl>
                                      </p:cBhvr>
                                    </p:animEffect>
                                  </p:childTnLst>
                                </p:cTn>
                              </p:par>
                            </p:childTnLst>
                          </p:cTn>
                        </p:par>
                        <p:par>
                          <p:cTn id="69" fill="hold">
                            <p:stCondLst>
                              <p:cond delay="500"/>
                            </p:stCondLst>
                            <p:childTnLst>
                              <p:par>
                                <p:cTn id="70" presetID="10" presetClass="entr" presetSubtype="0"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fade">
                                      <p:cBhvr>
                                        <p:cTn id="72" dur="1000"/>
                                        <p:tgtEl>
                                          <p:spTgt spid="56"/>
                                        </p:tgtEl>
                                      </p:cBhvr>
                                    </p:animEffect>
                                  </p:childTnLst>
                                </p:cTn>
                              </p:par>
                            </p:childTnLst>
                          </p:cTn>
                        </p:par>
                        <p:par>
                          <p:cTn id="73" fill="hold">
                            <p:stCondLst>
                              <p:cond delay="1500"/>
                            </p:stCondLst>
                            <p:childTnLst>
                              <p:par>
                                <p:cTn id="74" presetID="53" presetClass="entr" presetSubtype="0" fill="hold" grpId="0" nodeType="afterEffect">
                                  <p:stCondLst>
                                    <p:cond delay="500"/>
                                  </p:stCondLst>
                                  <p:childTnLst>
                                    <p:set>
                                      <p:cBhvr>
                                        <p:cTn id="75" dur="1" fill="hold">
                                          <p:stCondLst>
                                            <p:cond delay="0"/>
                                          </p:stCondLst>
                                        </p:cTn>
                                        <p:tgtEl>
                                          <p:spTgt spid="51"/>
                                        </p:tgtEl>
                                        <p:attrNameLst>
                                          <p:attrName>style.visibility</p:attrName>
                                        </p:attrNameLst>
                                      </p:cBhvr>
                                      <p:to>
                                        <p:strVal val="visible"/>
                                      </p:to>
                                    </p:set>
                                    <p:anim calcmode="lin" valueType="num">
                                      <p:cBhvr>
                                        <p:cTn id="76" dur="500" fill="hold"/>
                                        <p:tgtEl>
                                          <p:spTgt spid="51"/>
                                        </p:tgtEl>
                                        <p:attrNameLst>
                                          <p:attrName>ppt_w</p:attrName>
                                        </p:attrNameLst>
                                      </p:cBhvr>
                                      <p:tavLst>
                                        <p:tav tm="0">
                                          <p:val>
                                            <p:fltVal val="0"/>
                                          </p:val>
                                        </p:tav>
                                        <p:tav tm="100000">
                                          <p:val>
                                            <p:strVal val="#ppt_w"/>
                                          </p:val>
                                        </p:tav>
                                      </p:tavLst>
                                    </p:anim>
                                    <p:anim calcmode="lin" valueType="num">
                                      <p:cBhvr>
                                        <p:cTn id="77" dur="500" fill="hold"/>
                                        <p:tgtEl>
                                          <p:spTgt spid="51"/>
                                        </p:tgtEl>
                                        <p:attrNameLst>
                                          <p:attrName>ppt_h</p:attrName>
                                        </p:attrNameLst>
                                      </p:cBhvr>
                                      <p:tavLst>
                                        <p:tav tm="0">
                                          <p:val>
                                            <p:fltVal val="0"/>
                                          </p:val>
                                        </p:tav>
                                        <p:tav tm="100000">
                                          <p:val>
                                            <p:strVal val="#ppt_h"/>
                                          </p:val>
                                        </p:tav>
                                      </p:tavLst>
                                    </p:anim>
                                    <p:animEffect transition="in" filter="fade">
                                      <p:cBhvr>
                                        <p:cTn id="78" dur="500"/>
                                        <p:tgtEl>
                                          <p:spTgt spid="51"/>
                                        </p:tgtEl>
                                      </p:cBhvr>
                                    </p:animEffect>
                                  </p:childTnLst>
                                </p:cTn>
                              </p:par>
                            </p:childTnLst>
                          </p:cTn>
                        </p:par>
                        <p:par>
                          <p:cTn id="79" fill="hold">
                            <p:stCondLst>
                              <p:cond delay="2500"/>
                            </p:stCondLst>
                            <p:childTnLst>
                              <p:par>
                                <p:cTn id="80" presetID="22" presetClass="entr" presetSubtype="1" fill="hold" grpId="0" nodeType="afterEffect">
                                  <p:stCondLst>
                                    <p:cond delay="50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childTnLst>
                          </p:cTn>
                        </p:par>
                        <p:par>
                          <p:cTn id="83" fill="hold">
                            <p:stCondLst>
                              <p:cond delay="3500"/>
                            </p:stCondLst>
                            <p:childTnLst>
                              <p:par>
                                <p:cTn id="84" presetID="53" presetClass="entr" presetSubtype="0" fill="hold" grpId="1" nodeType="afterEffect">
                                  <p:stCondLst>
                                    <p:cond delay="50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par>
                                <p:cTn id="89" presetID="53" presetClass="entr" presetSubtype="0" fill="hold" grpId="0" nodeType="with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animEffect transition="in" filter="fade">
                                      <p:cBhvr>
                                        <p:cTn id="93" dur="500"/>
                                        <p:tgtEl>
                                          <p:spTgt spid="43"/>
                                        </p:tgtEl>
                                      </p:cBhvr>
                                    </p:animEffect>
                                  </p:childTnLst>
                                </p:cTn>
                              </p:par>
                            </p:childTnLst>
                          </p:cTn>
                        </p:par>
                        <p:par>
                          <p:cTn id="94" fill="hold">
                            <p:stCondLst>
                              <p:cond delay="4500"/>
                            </p:stCondLst>
                            <p:childTnLst>
                              <p:par>
                                <p:cTn id="95" presetID="30" presetClass="emph" presetSubtype="0" fill="hold" grpId="0" nodeType="afterEffect">
                                  <p:stCondLst>
                                    <p:cond delay="0"/>
                                  </p:stCondLst>
                                  <p:childTnLst>
                                    <p:animClr clrSpc="hsl" dir="cw">
                                      <p:cBhvr override="childStyle">
                                        <p:cTn id="96" dur="500" fill="hold"/>
                                        <p:tgtEl>
                                          <p:spTgt spid="39"/>
                                        </p:tgtEl>
                                        <p:attrNameLst>
                                          <p:attrName>style.color</p:attrName>
                                        </p:attrNameLst>
                                      </p:cBhvr>
                                      <p:by>
                                        <p:hsl h="0" s="12549" l="25098"/>
                                      </p:by>
                                    </p:animClr>
                                    <p:animClr clrSpc="hsl" dir="cw">
                                      <p:cBhvr>
                                        <p:cTn id="97" dur="500" fill="hold"/>
                                        <p:tgtEl>
                                          <p:spTgt spid="39"/>
                                        </p:tgtEl>
                                        <p:attrNameLst>
                                          <p:attrName>fillcolor</p:attrName>
                                        </p:attrNameLst>
                                      </p:cBhvr>
                                      <p:by>
                                        <p:hsl h="0" s="12549" l="25098"/>
                                      </p:by>
                                    </p:animClr>
                                    <p:animClr clrSpc="hsl" dir="cw">
                                      <p:cBhvr>
                                        <p:cTn id="98" dur="500" fill="hold"/>
                                        <p:tgtEl>
                                          <p:spTgt spid="39"/>
                                        </p:tgtEl>
                                        <p:attrNameLst>
                                          <p:attrName>stroke.color</p:attrName>
                                        </p:attrNameLst>
                                      </p:cBhvr>
                                      <p:by>
                                        <p:hsl h="0" s="12549" l="25098"/>
                                      </p:by>
                                    </p:animClr>
                                    <p:set>
                                      <p:cBhvr>
                                        <p:cTn id="99" dur="500" fill="hold"/>
                                        <p:tgtEl>
                                          <p:spTgt spid="3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animBg="1"/>
      <p:bldP spid="39" grpId="1" animBg="1"/>
      <p:bldP spid="41" grpId="0" animBg="1"/>
      <p:bldP spid="43" grpId="0"/>
      <p:bldP spid="45" grpId="0"/>
      <p:bldP spid="46" grpId="0"/>
      <p:bldP spid="49" grpId="0" animBg="1"/>
      <p:bldP spid="49" grpId="1" animBg="1"/>
      <p:bldP spid="49" grpId="2" animBg="1"/>
      <p:bldP spid="50" grpId="0" animBg="1"/>
      <p:bldP spid="51" grpId="0"/>
      <p:bldP spid="5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descr="White square glow.png"/>
          <p:cNvPicPr>
            <a:picLocks noChangeAspect="1"/>
          </p:cNvPicPr>
          <p:nvPr/>
        </p:nvPicPr>
        <p:blipFill>
          <a:blip r:embed="rId4"/>
          <a:stretch>
            <a:fillRect/>
          </a:stretch>
        </p:blipFill>
        <p:spPr>
          <a:xfrm rot="5400000">
            <a:off x="639146" y="5221503"/>
            <a:ext cx="941155" cy="990599"/>
          </a:xfrm>
          <a:prstGeom prst="rect">
            <a:avLst/>
          </a:prstGeom>
        </p:spPr>
      </p:pic>
      <p:pic>
        <p:nvPicPr>
          <p:cNvPr id="39" name="Picture 38" descr="White square glow.png"/>
          <p:cNvPicPr>
            <a:picLocks noChangeAspect="1"/>
          </p:cNvPicPr>
          <p:nvPr/>
        </p:nvPicPr>
        <p:blipFill>
          <a:blip r:embed="rId4"/>
          <a:stretch>
            <a:fillRect/>
          </a:stretch>
        </p:blipFill>
        <p:spPr>
          <a:xfrm rot="5400000">
            <a:off x="5191372" y="1999450"/>
            <a:ext cx="1169755" cy="990599"/>
          </a:xfrm>
          <a:prstGeom prst="rect">
            <a:avLst/>
          </a:prstGeom>
        </p:spPr>
      </p:pic>
      <p:pic>
        <p:nvPicPr>
          <p:cNvPr id="38" name="Picture 37" descr="White square glow.png"/>
          <p:cNvPicPr>
            <a:picLocks noChangeAspect="1"/>
          </p:cNvPicPr>
          <p:nvPr/>
        </p:nvPicPr>
        <p:blipFill>
          <a:blip r:embed="rId4"/>
          <a:stretch>
            <a:fillRect/>
          </a:stretch>
        </p:blipFill>
        <p:spPr>
          <a:xfrm rot="5400000">
            <a:off x="2882222" y="1983003"/>
            <a:ext cx="1169755" cy="990599"/>
          </a:xfrm>
          <a:prstGeom prst="rect">
            <a:avLst/>
          </a:prstGeom>
        </p:spPr>
      </p:pic>
      <p:sp>
        <p:nvSpPr>
          <p:cNvPr id="2" name="Title 1"/>
          <p:cNvSpPr>
            <a:spLocks noGrp="1"/>
          </p:cNvSpPr>
          <p:nvPr>
            <p:ph type="title"/>
          </p:nvPr>
        </p:nvSpPr>
        <p:spPr>
          <a:xfrm>
            <a:off x="381000" y="230188"/>
            <a:ext cx="8534400" cy="927946"/>
          </a:xfrm>
        </p:spPr>
        <p:txBody>
          <a:bodyPr/>
          <a:lstStyle/>
          <a:p>
            <a:r>
              <a:rPr lang="en-US" sz="3900" dirty="0" smtClean="0"/>
              <a:t>Clients and Launching Virtual Applications</a:t>
            </a:r>
            <a:r>
              <a:rPr lang="en-US" sz="4000" dirty="0" smtClean="0"/>
              <a:t/>
            </a:r>
            <a:br>
              <a:rPr lang="en-US" sz="4000" dirty="0" smtClean="0"/>
            </a:br>
            <a:r>
              <a:rPr lang="en-US" sz="2800" dirty="0" smtClean="0">
                <a:solidFill>
                  <a:schemeClr val="tx2"/>
                </a:solidFill>
              </a:rPr>
              <a:t>Roaming Supported</a:t>
            </a:r>
            <a:endParaRPr lang="en-US" sz="2800" dirty="0">
              <a:solidFill>
                <a:schemeClr val="tx2"/>
              </a:solidFill>
            </a:endParaRPr>
          </a:p>
        </p:txBody>
      </p:sp>
      <p:sp>
        <p:nvSpPr>
          <p:cNvPr id="4" name="Rounded Rectangle 3"/>
          <p:cNvSpPr/>
          <p:nvPr/>
        </p:nvSpPr>
        <p:spPr>
          <a:xfrm>
            <a:off x="685800" y="4572000"/>
            <a:ext cx="1752600" cy="64008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App Virt 4.5 Client</a:t>
            </a:r>
            <a:endParaRPr lang="en-US" dirty="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le 5"/>
          <p:cNvSpPr/>
          <p:nvPr/>
        </p:nvSpPr>
        <p:spPr>
          <a:xfrm>
            <a:off x="6248400" y="4572000"/>
            <a:ext cx="2209800" cy="64008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SCCM Advanced Client</a:t>
            </a:r>
            <a:endParaRPr lang="en-US" dirty="0">
              <a:solidFill>
                <a:srgbClr val="FFFFFF"/>
              </a:solidFill>
              <a:effectLst>
                <a:outerShdw blurRad="38100" dist="38100" dir="2700000" algn="tl">
                  <a:srgbClr val="000000">
                    <a:alpha val="43137"/>
                  </a:srgbClr>
                </a:outerShdw>
              </a:effectLst>
              <a:latin typeface="Segoe" pitchFamily="34" charset="0"/>
            </a:endParaRPr>
          </a:p>
        </p:txBody>
      </p:sp>
      <p:pic>
        <p:nvPicPr>
          <p:cNvPr id="4098" name="Picture 2"/>
          <p:cNvPicPr>
            <a:picLocks noChangeAspect="1" noChangeArrowheads="1"/>
          </p:cNvPicPr>
          <p:nvPr/>
        </p:nvPicPr>
        <p:blipFill>
          <a:blip r:embed="rId5"/>
          <a:srcRect/>
          <a:stretch>
            <a:fillRect/>
          </a:stretch>
        </p:blipFill>
        <p:spPr bwMode="auto">
          <a:xfrm>
            <a:off x="3209925" y="2057400"/>
            <a:ext cx="542925" cy="809625"/>
          </a:xfrm>
          <a:prstGeom prst="rect">
            <a:avLst/>
          </a:prstGeom>
          <a:noFill/>
          <a:ln w="9525">
            <a:noFill/>
            <a:miter lim="800000"/>
            <a:headEnd/>
            <a:tailEnd/>
          </a:ln>
          <a:effectLst/>
        </p:spPr>
      </p:pic>
      <p:sp>
        <p:nvSpPr>
          <p:cNvPr id="8" name="TextBox 7"/>
          <p:cNvSpPr txBox="1"/>
          <p:nvPr/>
        </p:nvSpPr>
        <p:spPr>
          <a:xfrm>
            <a:off x="2371725" y="2946725"/>
            <a:ext cx="2209800" cy="338554"/>
          </a:xfrm>
          <a:prstGeom prst="rect">
            <a:avLst/>
          </a:prstGeom>
          <a:noFill/>
        </p:spPr>
        <p:txBody>
          <a:bodyPr wrap="square" rtlCol="0">
            <a:spAutoFit/>
          </a:bodyPr>
          <a:lstStyle/>
          <a:p>
            <a:pPr algn="ctr"/>
            <a:r>
              <a:rPr lang="en-US" sz="1600" dirty="0" smtClean="0">
                <a:latin typeface="Segoe Semibold" pitchFamily="34" charset="0"/>
              </a:rPr>
              <a:t>Application Shortcut</a:t>
            </a:r>
            <a:endParaRPr lang="en-US" sz="1600" dirty="0">
              <a:latin typeface="Segoe Semibold" pitchFamily="34" charset="0"/>
            </a:endParaRPr>
          </a:p>
        </p:txBody>
      </p:sp>
      <p:pic>
        <p:nvPicPr>
          <p:cNvPr id="4099" name="Picture 3"/>
          <p:cNvPicPr>
            <a:picLocks noChangeAspect="1" noChangeArrowheads="1"/>
          </p:cNvPicPr>
          <p:nvPr/>
        </p:nvPicPr>
        <p:blipFill>
          <a:blip r:embed="rId6"/>
          <a:srcRect/>
          <a:stretch>
            <a:fillRect/>
          </a:stretch>
        </p:blipFill>
        <p:spPr bwMode="auto">
          <a:xfrm>
            <a:off x="5572125" y="2057400"/>
            <a:ext cx="447675" cy="857250"/>
          </a:xfrm>
          <a:prstGeom prst="rect">
            <a:avLst/>
          </a:prstGeom>
          <a:noFill/>
          <a:ln w="9525">
            <a:noFill/>
            <a:miter lim="800000"/>
            <a:headEnd/>
            <a:tailEnd/>
          </a:ln>
          <a:effectLst/>
        </p:spPr>
      </p:pic>
      <p:sp>
        <p:nvSpPr>
          <p:cNvPr id="14" name="Flowchart: Decision 13"/>
          <p:cNvSpPr/>
          <p:nvPr/>
        </p:nvSpPr>
        <p:spPr>
          <a:xfrm>
            <a:off x="2784675" y="4495800"/>
            <a:ext cx="3124200" cy="762000"/>
          </a:xfrm>
          <a:prstGeom prst="flowChartDecisio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effectLst>
                  <a:outerShdw blurRad="38100" dist="38100" dir="2700000" algn="tl">
                    <a:srgbClr val="000000">
                      <a:alpha val="43137"/>
                    </a:srgbClr>
                  </a:outerShdw>
                </a:effectLst>
                <a:latin typeface="Segoe" pitchFamily="34" charset="0"/>
              </a:rPr>
              <a:t>Launcher  (SCCM)</a:t>
            </a:r>
            <a:endParaRPr lang="en-US" dirty="0">
              <a:solidFill>
                <a:srgbClr val="FFFFFF"/>
              </a:solidFill>
              <a:effectLst>
                <a:outerShdw blurRad="38100" dist="38100" dir="2700000" algn="tl">
                  <a:srgbClr val="000000">
                    <a:alpha val="43137"/>
                  </a:srgbClr>
                </a:outerShdw>
              </a:effectLst>
              <a:latin typeface="Segoe" pitchFamily="34" charset="0"/>
            </a:endParaRPr>
          </a:p>
        </p:txBody>
      </p:sp>
      <p:sp>
        <p:nvSpPr>
          <p:cNvPr id="15" name="Down Arrow 14"/>
          <p:cNvSpPr/>
          <p:nvPr/>
        </p:nvSpPr>
        <p:spPr>
          <a:xfrm rot="20095952">
            <a:off x="3790966" y="3271662"/>
            <a:ext cx="269816" cy="1089016"/>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19" name="U-Turn Arrow 18"/>
          <p:cNvSpPr/>
          <p:nvPr/>
        </p:nvSpPr>
        <p:spPr>
          <a:xfrm>
            <a:off x="4572000" y="3962400"/>
            <a:ext cx="2133600" cy="457200"/>
          </a:xfrm>
          <a:prstGeom prst="utur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solidFill>
                <a:schemeClr val="tx1"/>
              </a:solidFill>
            </a:endParaRPr>
          </a:p>
        </p:txBody>
      </p:sp>
      <p:grpSp>
        <p:nvGrpSpPr>
          <p:cNvPr id="3" name="Group 44"/>
          <p:cNvGrpSpPr/>
          <p:nvPr/>
        </p:nvGrpSpPr>
        <p:grpSpPr>
          <a:xfrm>
            <a:off x="6667526" y="1192445"/>
            <a:ext cx="1066748" cy="1425110"/>
            <a:chOff x="6629400" y="1192445"/>
            <a:chExt cx="1066748" cy="1425110"/>
          </a:xfrm>
        </p:grpSpPr>
        <p:pic>
          <p:nvPicPr>
            <p:cNvPr id="31" name="Picture 30" descr="White square glow.png"/>
            <p:cNvPicPr>
              <a:picLocks noChangeAspect="1"/>
            </p:cNvPicPr>
            <p:nvPr/>
          </p:nvPicPr>
          <p:blipFill>
            <a:blip r:embed="rId4"/>
            <a:stretch>
              <a:fillRect/>
            </a:stretch>
          </p:blipFill>
          <p:spPr>
            <a:xfrm rot="5400000">
              <a:off x="6450219" y="1371626"/>
              <a:ext cx="1425110" cy="1066748"/>
            </a:xfrm>
            <a:prstGeom prst="rect">
              <a:avLst/>
            </a:prstGeom>
          </p:spPr>
        </p:pic>
        <p:pic>
          <p:nvPicPr>
            <p:cNvPr id="4101" name="Picture 5"/>
            <p:cNvPicPr>
              <a:picLocks noChangeAspect="1" noChangeArrowheads="1"/>
            </p:cNvPicPr>
            <p:nvPr/>
          </p:nvPicPr>
          <p:blipFill>
            <a:blip r:embed="rId7"/>
            <a:srcRect/>
            <a:stretch>
              <a:fillRect/>
            </a:stretch>
          </p:blipFill>
          <p:spPr bwMode="auto">
            <a:xfrm>
              <a:off x="6858000" y="1371600"/>
              <a:ext cx="657225" cy="1028700"/>
            </a:xfrm>
            <a:prstGeom prst="rect">
              <a:avLst/>
            </a:prstGeom>
            <a:noFill/>
            <a:ln w="9525">
              <a:noFill/>
              <a:miter lim="800000"/>
              <a:headEnd/>
              <a:tailEnd/>
            </a:ln>
            <a:effectLst/>
          </p:spPr>
        </p:pic>
      </p:grpSp>
      <p:sp>
        <p:nvSpPr>
          <p:cNvPr id="22" name="TextBox 21"/>
          <p:cNvSpPr txBox="1"/>
          <p:nvPr/>
        </p:nvSpPr>
        <p:spPr>
          <a:xfrm>
            <a:off x="6286500" y="2466375"/>
            <a:ext cx="1828800" cy="584775"/>
          </a:xfrm>
          <a:prstGeom prst="rect">
            <a:avLst/>
          </a:prstGeom>
          <a:noFill/>
        </p:spPr>
        <p:txBody>
          <a:bodyPr wrap="square" rtlCol="0">
            <a:spAutoFit/>
          </a:bodyPr>
          <a:lstStyle/>
          <a:p>
            <a:pPr algn="ctr"/>
            <a:r>
              <a:rPr lang="en-US" sz="1600" dirty="0" smtClean="0">
                <a:latin typeface="Segoe Semibold" pitchFamily="34" charset="0"/>
              </a:rPr>
              <a:t>Management Point</a:t>
            </a:r>
            <a:endParaRPr lang="en-US" sz="1600" dirty="0">
              <a:latin typeface="Segoe Semibold" pitchFamily="34" charset="0"/>
            </a:endParaRPr>
          </a:p>
        </p:txBody>
      </p:sp>
      <p:pic>
        <p:nvPicPr>
          <p:cNvPr id="4102" name="Picture 6" descr="C:\Users\bryanke\Pictures\Registry_Editor_icon.png"/>
          <p:cNvPicPr>
            <a:picLocks noChangeAspect="1" noChangeArrowheads="1"/>
          </p:cNvPicPr>
          <p:nvPr/>
        </p:nvPicPr>
        <p:blipFill>
          <a:blip r:embed="rId8"/>
          <a:srcRect/>
          <a:stretch>
            <a:fillRect/>
          </a:stretch>
        </p:blipFill>
        <p:spPr bwMode="auto">
          <a:xfrm>
            <a:off x="838200" y="5410200"/>
            <a:ext cx="609600" cy="609600"/>
          </a:xfrm>
          <a:prstGeom prst="rect">
            <a:avLst/>
          </a:prstGeom>
          <a:noFill/>
        </p:spPr>
      </p:pic>
      <p:sp>
        <p:nvSpPr>
          <p:cNvPr id="30" name="Bent Arrow 29"/>
          <p:cNvSpPr/>
          <p:nvPr/>
        </p:nvSpPr>
        <p:spPr>
          <a:xfrm rot="10800000">
            <a:off x="1676400" y="5486400"/>
            <a:ext cx="5562600" cy="457200"/>
          </a:xfrm>
          <a:prstGeom prst="bent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solidFill>
                <a:schemeClr val="tx1"/>
              </a:solidFill>
            </a:endParaRPr>
          </a:p>
        </p:txBody>
      </p:sp>
      <p:grpSp>
        <p:nvGrpSpPr>
          <p:cNvPr id="5" name="Group 43"/>
          <p:cNvGrpSpPr/>
          <p:nvPr/>
        </p:nvGrpSpPr>
        <p:grpSpPr>
          <a:xfrm>
            <a:off x="952500" y="1261895"/>
            <a:ext cx="1219200" cy="1322155"/>
            <a:chOff x="990600" y="1261895"/>
            <a:chExt cx="1219200" cy="1322155"/>
          </a:xfrm>
        </p:grpSpPr>
        <p:pic>
          <p:nvPicPr>
            <p:cNvPr id="37" name="Picture 36" descr="White square glow.png"/>
            <p:cNvPicPr>
              <a:picLocks noChangeAspect="1"/>
            </p:cNvPicPr>
            <p:nvPr/>
          </p:nvPicPr>
          <p:blipFill>
            <a:blip r:embed="rId4"/>
            <a:stretch>
              <a:fillRect/>
            </a:stretch>
          </p:blipFill>
          <p:spPr>
            <a:xfrm rot="5400000">
              <a:off x="939122" y="1313373"/>
              <a:ext cx="1322155" cy="1219200"/>
            </a:xfrm>
            <a:prstGeom prst="rect">
              <a:avLst/>
            </a:prstGeom>
          </p:spPr>
        </p:pic>
        <p:pic>
          <p:nvPicPr>
            <p:cNvPr id="4103" name="Picture 7"/>
            <p:cNvPicPr>
              <a:picLocks noChangeAspect="1" noChangeArrowheads="1"/>
            </p:cNvPicPr>
            <p:nvPr/>
          </p:nvPicPr>
          <p:blipFill>
            <a:blip r:embed="rId9"/>
            <a:srcRect/>
            <a:stretch>
              <a:fillRect/>
            </a:stretch>
          </p:blipFill>
          <p:spPr bwMode="auto">
            <a:xfrm>
              <a:off x="1219200" y="1447800"/>
              <a:ext cx="752475" cy="971550"/>
            </a:xfrm>
            <a:prstGeom prst="rect">
              <a:avLst/>
            </a:prstGeom>
            <a:noFill/>
            <a:ln w="9525">
              <a:noFill/>
              <a:miter lim="800000"/>
              <a:headEnd/>
              <a:tailEnd/>
            </a:ln>
            <a:effectLst/>
          </p:spPr>
        </p:pic>
      </p:grpSp>
      <p:sp>
        <p:nvSpPr>
          <p:cNvPr id="34" name="Down Arrow 33"/>
          <p:cNvSpPr/>
          <p:nvPr/>
        </p:nvSpPr>
        <p:spPr>
          <a:xfrm rot="5400000">
            <a:off x="4600600" y="2105000"/>
            <a:ext cx="269816" cy="1089016"/>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40" name="Up-Down Arrow 39"/>
          <p:cNvSpPr/>
          <p:nvPr/>
        </p:nvSpPr>
        <p:spPr>
          <a:xfrm>
            <a:off x="7048500" y="2999775"/>
            <a:ext cx="304800" cy="1463040"/>
          </a:xfrm>
          <a:prstGeom prst="up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41" name="Down Arrow 40"/>
          <p:cNvSpPr/>
          <p:nvPr/>
        </p:nvSpPr>
        <p:spPr>
          <a:xfrm>
            <a:off x="1420287" y="3094300"/>
            <a:ext cx="283626" cy="1371600"/>
          </a:xfrm>
          <a:prstGeom prst="downArrow">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43" name="TextBox 42"/>
          <p:cNvSpPr txBox="1"/>
          <p:nvPr/>
        </p:nvSpPr>
        <p:spPr>
          <a:xfrm>
            <a:off x="876300" y="2461550"/>
            <a:ext cx="1371600" cy="584775"/>
          </a:xfrm>
          <a:prstGeom prst="rect">
            <a:avLst/>
          </a:prstGeom>
          <a:noFill/>
        </p:spPr>
        <p:txBody>
          <a:bodyPr wrap="square" rtlCol="0">
            <a:spAutoFit/>
          </a:bodyPr>
          <a:lstStyle/>
          <a:p>
            <a:pPr algn="ctr"/>
            <a:r>
              <a:rPr lang="en-US" sz="1600" dirty="0" smtClean="0">
                <a:latin typeface="Segoe Semibold" pitchFamily="34" charset="0"/>
              </a:rPr>
              <a:t>Streaming-</a:t>
            </a:r>
            <a:br>
              <a:rPr lang="en-US" sz="1600" dirty="0" smtClean="0">
                <a:latin typeface="Segoe Semibold" pitchFamily="34" charset="0"/>
              </a:rPr>
            </a:br>
            <a:r>
              <a:rPr lang="en-US" sz="1600" dirty="0" smtClean="0">
                <a:latin typeface="Segoe Semibold" pitchFamily="34" charset="0"/>
              </a:rPr>
              <a:t>Enabled DP</a:t>
            </a:r>
            <a:endParaRPr lang="en-US" sz="1600" dirty="0">
              <a:latin typeface="Segoe Semibold" pitchFamily="34" charset="0"/>
            </a:endParaRPr>
          </a:p>
        </p:txBody>
      </p:sp>
      <p:sp>
        <p:nvSpPr>
          <p:cNvPr id="27" name="TextBox 26"/>
          <p:cNvSpPr txBox="1"/>
          <p:nvPr/>
        </p:nvSpPr>
        <p:spPr>
          <a:xfrm>
            <a:off x="4191000" y="1860985"/>
            <a:ext cx="1219200" cy="461665"/>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User launches and application</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29" name="TextBox 28"/>
          <p:cNvSpPr txBox="1"/>
          <p:nvPr/>
        </p:nvSpPr>
        <p:spPr>
          <a:xfrm>
            <a:off x="2590800" y="3544669"/>
            <a:ext cx="914400" cy="646331"/>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Shortcut calls SCCM launcher</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32" name="TextBox 31"/>
          <p:cNvSpPr txBox="1"/>
          <p:nvPr/>
        </p:nvSpPr>
        <p:spPr>
          <a:xfrm>
            <a:off x="5105400" y="3348335"/>
            <a:ext cx="1600200" cy="461665"/>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launcher talks to the Advanced Client</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33" name="TextBox 32"/>
          <p:cNvSpPr txBox="1"/>
          <p:nvPr/>
        </p:nvSpPr>
        <p:spPr>
          <a:xfrm>
            <a:off x="7391400" y="3207603"/>
            <a:ext cx="1295400" cy="830997"/>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Advanced Client talks to MP and performs a location request</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35" name="TextBox 34"/>
          <p:cNvSpPr txBox="1"/>
          <p:nvPr/>
        </p:nvSpPr>
        <p:spPr>
          <a:xfrm>
            <a:off x="2657350" y="5983069"/>
            <a:ext cx="3733800" cy="646331"/>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Once the DP location is established, the Advanced Client sets the source URL for the package via SFTMIME</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
        <p:nvSpPr>
          <p:cNvPr id="36" name="TextBox 35"/>
          <p:cNvSpPr txBox="1"/>
          <p:nvPr/>
        </p:nvSpPr>
        <p:spPr>
          <a:xfrm>
            <a:off x="152400" y="3200400"/>
            <a:ext cx="1295400" cy="1015663"/>
          </a:xfrm>
          <a:prstGeom prst="rect">
            <a:avLst/>
          </a:prstGeom>
          <a:noFill/>
        </p:spPr>
        <p:txBody>
          <a:bodyPr wrap="square" rtlCol="0">
            <a:spAutoFit/>
          </a:bodyPr>
          <a:lstStyle/>
          <a:p>
            <a:pPr algn="ctr"/>
            <a:r>
              <a:rPr lang="en-US" sz="1200" dirty="0" smtClean="0">
                <a:effectLst>
                  <a:outerShdw blurRad="38100" dist="38100" dir="2700000" algn="tl">
                    <a:srgbClr val="000000">
                      <a:alpha val="43137"/>
                    </a:srgbClr>
                  </a:outerShdw>
                </a:effectLst>
                <a:latin typeface="Segoe UI" pitchFamily="34" charset="0"/>
                <a:cs typeface="Segoe UI" pitchFamily="34" charset="0"/>
              </a:rPr>
              <a:t>Adv Client hands off to App Virt client for vapp streaming</a:t>
            </a:r>
            <a:endParaRPr lang="en-US" sz="1200" dirty="0">
              <a:effectLst>
                <a:outerShdw blurRad="38100" dist="38100" dir="2700000" algn="tl">
                  <a:srgbClr val="000000">
                    <a:alpha val="43137"/>
                  </a:srgbClr>
                </a:outerShdw>
              </a:effectLst>
              <a:latin typeface="Segoe UI" pitchFamily="34" charset="0"/>
              <a:cs typeface="Segoe UI" pitchFamily="34" charset="0"/>
            </a:endParaRPr>
          </a:p>
        </p:txBody>
      </p:sp>
    </p:spTree>
    <p:custDataLst>
      <p:tags r:id="rId1"/>
    </p:custDataLst>
    <p:extLst>
      <p:ext uri="{BB962C8B-B14F-4D97-AF65-F5344CB8AC3E}">
        <p14:creationId xmlns="" xmlns:p14="http://schemas.microsoft.com/office/powerpoint/2010/main" val="9797661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right)">
                                      <p:cBhvr>
                                        <p:cTn id="13" dur="500"/>
                                        <p:tgtEl>
                                          <p:spTgt spid="34"/>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4098"/>
                                        </p:tgtEl>
                                      </p:cBhvr>
                                    </p:animEffect>
                                    <p:animScale>
                                      <p:cBhvr>
                                        <p:cTn id="17" dur="250" autoRev="1" fill="hold"/>
                                        <p:tgtEl>
                                          <p:spTgt spid="4098"/>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500"/>
                                        <p:tgtEl>
                                          <p:spTgt spid="15"/>
                                        </p:tgtEl>
                                      </p:cBhvr>
                                    </p:animEffect>
                                  </p:childTnLst>
                                </p:cTn>
                              </p:par>
                            </p:childTnLst>
                          </p:cTn>
                        </p:par>
                        <p:par>
                          <p:cTn id="29" fill="hold">
                            <p:stCondLst>
                              <p:cond delay="1000"/>
                            </p:stCondLst>
                            <p:childTnLst>
                              <p:par>
                                <p:cTn id="30" presetID="26" presetClass="emph" presetSubtype="0" fill="hold" grpId="0" nodeType="afterEffect">
                                  <p:stCondLst>
                                    <p:cond delay="0"/>
                                  </p:stCondLst>
                                  <p:childTnLst>
                                    <p:animEffect transition="out" filter="fade">
                                      <p:cBhvr>
                                        <p:cTn id="31" dur="500" tmFilter="0, 0; .2, .5; .8, .5; 1, 0"/>
                                        <p:tgtEl>
                                          <p:spTgt spid="14"/>
                                        </p:tgtEl>
                                      </p:cBhvr>
                                    </p:animEffect>
                                    <p:animScale>
                                      <p:cBhvr>
                                        <p:cTn id="32" dur="250" autoRev="1" fill="hold"/>
                                        <p:tgtEl>
                                          <p:spTgt spid="14"/>
                                        </p:tgtEl>
                                      </p:cBhvr>
                                      <p:by x="105000" y="105000"/>
                                    </p:animScale>
                                  </p:childTnLst>
                                </p:cTn>
                              </p:par>
                            </p:childTnLst>
                          </p:cTn>
                        </p:par>
                      </p:childTnLst>
                    </p:cTn>
                  </p:par>
                  <p:par>
                    <p:cTn id="33" fill="hold">
                      <p:stCondLst>
                        <p:cond delay="indefinite"/>
                      </p:stCondLst>
                      <p:childTnLst>
                        <p:par>
                          <p:cTn id="34" fill="hold">
                            <p:stCondLst>
                              <p:cond delay="0"/>
                            </p:stCondLst>
                            <p:childTnLst>
                              <p:par>
                                <p:cTn id="35" presetID="53" presetClass="entr" presetSubtype="0"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1000"/>
                            </p:stCondLst>
                            <p:childTnLst>
                              <p:par>
                                <p:cTn id="45" presetID="26" presetClass="emph" presetSubtype="0" fill="hold" grpId="0" nodeType="afterEffect">
                                  <p:stCondLst>
                                    <p:cond delay="0"/>
                                  </p:stCondLst>
                                  <p:childTnLst>
                                    <p:animEffect transition="out" filter="fade">
                                      <p:cBhvr>
                                        <p:cTn id="46" dur="500" tmFilter="0, 0; .2, .5; .8, .5; 1, 0"/>
                                        <p:tgtEl>
                                          <p:spTgt spid="6"/>
                                        </p:tgtEl>
                                      </p:cBhvr>
                                    </p:animEffect>
                                    <p:animScale>
                                      <p:cBhvr>
                                        <p:cTn id="47" dur="250" autoRev="1" fill="hold"/>
                                        <p:tgtEl>
                                          <p:spTgt spid="6"/>
                                        </p:tgtEl>
                                      </p:cBhvr>
                                      <p:by x="105000" y="105000"/>
                                    </p:animScale>
                                  </p:childTnLst>
                                </p:cTn>
                              </p:par>
                            </p:childTnLst>
                          </p:cTn>
                        </p:par>
                      </p:childTnLst>
                    </p:cTn>
                  </p:par>
                  <p:par>
                    <p:cTn id="48" fill="hold">
                      <p:stCondLst>
                        <p:cond delay="indefinite"/>
                      </p:stCondLst>
                      <p:childTnLst>
                        <p:par>
                          <p:cTn id="49" fill="hold">
                            <p:stCondLst>
                              <p:cond delay="0"/>
                            </p:stCondLst>
                            <p:childTnLst>
                              <p:par>
                                <p:cTn id="50" presetID="53" presetClass="entr" presetSubtype="0" fill="hold" grpId="0" nodeType="click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childTnLst>
                          </p:cTn>
                        </p:par>
                        <p:par>
                          <p:cTn id="55" fill="hold">
                            <p:stCondLst>
                              <p:cond delay="500"/>
                            </p:stCondLst>
                            <p:childTnLst>
                              <p:par>
                                <p:cTn id="56" presetID="22" presetClass="entr" presetSubtype="4"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down)">
                                      <p:cBhvr>
                                        <p:cTn id="58" dur="500"/>
                                        <p:tgtEl>
                                          <p:spTgt spid="40"/>
                                        </p:tgtEl>
                                      </p:cBhvr>
                                    </p:animEffect>
                                  </p:childTnLst>
                                </p:cTn>
                              </p:par>
                            </p:childTnLst>
                          </p:cTn>
                        </p:par>
                        <p:par>
                          <p:cTn id="59" fill="hold">
                            <p:stCondLst>
                              <p:cond delay="1000"/>
                            </p:stCondLst>
                            <p:childTnLst>
                              <p:par>
                                <p:cTn id="60" presetID="22" presetClass="entr" presetSubtype="1" fill="hold" grpId="1"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up)">
                                      <p:cBhvr>
                                        <p:cTn id="62" dur="500"/>
                                        <p:tgtEl>
                                          <p:spTgt spid="40"/>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0" fill="hold" grpId="0" nodeType="click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childTnLst>
                          </p:cTn>
                        </p:par>
                        <p:par>
                          <p:cTn id="70" fill="hold">
                            <p:stCondLst>
                              <p:cond delay="500"/>
                            </p:stCondLst>
                            <p:childTnLst>
                              <p:par>
                                <p:cTn id="71" presetID="22" presetClass="entr" presetSubtype="2"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right)">
                                      <p:cBhvr>
                                        <p:cTn id="73" dur="500"/>
                                        <p:tgtEl>
                                          <p:spTgt spid="30"/>
                                        </p:tgtEl>
                                      </p:cBhvr>
                                    </p:animEffect>
                                  </p:childTnLst>
                                </p:cTn>
                              </p:par>
                            </p:childTnLst>
                          </p:cTn>
                        </p:par>
                        <p:par>
                          <p:cTn id="74" fill="hold">
                            <p:stCondLst>
                              <p:cond delay="1000"/>
                            </p:stCondLst>
                            <p:childTnLst>
                              <p:par>
                                <p:cTn id="75" presetID="26" presetClass="emph" presetSubtype="0" fill="hold" nodeType="afterEffect">
                                  <p:stCondLst>
                                    <p:cond delay="1000"/>
                                  </p:stCondLst>
                                  <p:childTnLst>
                                    <p:animEffect transition="out" filter="fade">
                                      <p:cBhvr>
                                        <p:cTn id="76" dur="500" tmFilter="0, 0; .2, .5; .8, .5; 1, 0"/>
                                        <p:tgtEl>
                                          <p:spTgt spid="4102"/>
                                        </p:tgtEl>
                                      </p:cBhvr>
                                    </p:animEffect>
                                    <p:animScale>
                                      <p:cBhvr>
                                        <p:cTn id="77" dur="250" autoRev="1" fill="hold"/>
                                        <p:tgtEl>
                                          <p:spTgt spid="4102"/>
                                        </p:tgtEl>
                                      </p:cBhvr>
                                      <p:by x="105000" y="105000"/>
                                    </p:animScale>
                                  </p:childTnLst>
                                </p:cTn>
                              </p:par>
                            </p:childTnLst>
                          </p:cTn>
                        </p:par>
                      </p:childTnLst>
                    </p:cTn>
                  </p:par>
                  <p:par>
                    <p:cTn id="78" fill="hold">
                      <p:stCondLst>
                        <p:cond delay="indefinite"/>
                      </p:stCondLst>
                      <p:childTnLst>
                        <p:par>
                          <p:cTn id="79" fill="hold">
                            <p:stCondLst>
                              <p:cond delay="0"/>
                            </p:stCondLst>
                            <p:childTnLst>
                              <p:par>
                                <p:cTn id="80" presetID="53" presetClass="entr" presetSubtype="0" fill="hold" grpId="0" nodeType="clickEffect">
                                  <p:stCondLst>
                                    <p:cond delay="0"/>
                                  </p:stCondLst>
                                  <p:childTnLst>
                                    <p:set>
                                      <p:cBhvr>
                                        <p:cTn id="81" dur="1" fill="hold">
                                          <p:stCondLst>
                                            <p:cond delay="0"/>
                                          </p:stCondLst>
                                        </p:cTn>
                                        <p:tgtEl>
                                          <p:spTgt spid="36"/>
                                        </p:tgtEl>
                                        <p:attrNameLst>
                                          <p:attrName>style.visibility</p:attrName>
                                        </p:attrNameLst>
                                      </p:cBhvr>
                                      <p:to>
                                        <p:strVal val="visible"/>
                                      </p:to>
                                    </p:set>
                                    <p:anim calcmode="lin" valueType="num">
                                      <p:cBhvr>
                                        <p:cTn id="82" dur="500" fill="hold"/>
                                        <p:tgtEl>
                                          <p:spTgt spid="36"/>
                                        </p:tgtEl>
                                        <p:attrNameLst>
                                          <p:attrName>ppt_w</p:attrName>
                                        </p:attrNameLst>
                                      </p:cBhvr>
                                      <p:tavLst>
                                        <p:tav tm="0">
                                          <p:val>
                                            <p:fltVal val="0"/>
                                          </p:val>
                                        </p:tav>
                                        <p:tav tm="100000">
                                          <p:val>
                                            <p:strVal val="#ppt_w"/>
                                          </p:val>
                                        </p:tav>
                                      </p:tavLst>
                                    </p:anim>
                                    <p:anim calcmode="lin" valueType="num">
                                      <p:cBhvr>
                                        <p:cTn id="83" dur="500" fill="hold"/>
                                        <p:tgtEl>
                                          <p:spTgt spid="36"/>
                                        </p:tgtEl>
                                        <p:attrNameLst>
                                          <p:attrName>ppt_h</p:attrName>
                                        </p:attrNameLst>
                                      </p:cBhvr>
                                      <p:tavLst>
                                        <p:tav tm="0">
                                          <p:val>
                                            <p:fltVal val="0"/>
                                          </p:val>
                                        </p:tav>
                                        <p:tav tm="100000">
                                          <p:val>
                                            <p:strVal val="#ppt_h"/>
                                          </p:val>
                                        </p:tav>
                                      </p:tavLst>
                                    </p:anim>
                                    <p:animEffect transition="in" filter="fade">
                                      <p:cBhvr>
                                        <p:cTn id="84" dur="500"/>
                                        <p:tgtEl>
                                          <p:spTgt spid="36"/>
                                        </p:tgtEl>
                                      </p:cBhvr>
                                    </p:animEffect>
                                  </p:childTnLst>
                                </p:cTn>
                              </p:par>
                            </p:childTnLst>
                          </p:cTn>
                        </p:par>
                        <p:par>
                          <p:cTn id="85" fill="hold">
                            <p:stCondLst>
                              <p:cond delay="500"/>
                            </p:stCondLst>
                            <p:childTnLst>
                              <p:par>
                                <p:cTn id="86" presetID="22" presetClass="entr" presetSubtype="1" fill="hold" grpId="2" nodeType="afterEffect">
                                  <p:stCondLst>
                                    <p:cond delay="500"/>
                                  </p:stCondLst>
                                  <p:childTnLst>
                                    <p:set>
                                      <p:cBhvr>
                                        <p:cTn id="87" dur="1" fill="hold">
                                          <p:stCondLst>
                                            <p:cond delay="0"/>
                                          </p:stCondLst>
                                        </p:cTn>
                                        <p:tgtEl>
                                          <p:spTgt spid="41"/>
                                        </p:tgtEl>
                                        <p:attrNameLst>
                                          <p:attrName>style.visibility</p:attrName>
                                        </p:attrNameLst>
                                      </p:cBhvr>
                                      <p:to>
                                        <p:strVal val="visible"/>
                                      </p:to>
                                    </p:set>
                                    <p:animEffect transition="in" filter="wipe(up)">
                                      <p:cBhvr>
                                        <p:cTn id="88" dur="500"/>
                                        <p:tgtEl>
                                          <p:spTgt spid="41"/>
                                        </p:tgtEl>
                                      </p:cBhvr>
                                    </p:animEffect>
                                  </p:childTnLst>
                                </p:cTn>
                              </p:par>
                            </p:childTnLst>
                          </p:cTn>
                        </p:par>
                        <p:par>
                          <p:cTn id="89" fill="hold">
                            <p:stCondLst>
                              <p:cond delay="1500"/>
                            </p:stCondLst>
                            <p:childTnLst>
                              <p:par>
                                <p:cTn id="90" presetID="22" presetClass="entr" presetSubtype="1" fill="hold" grpId="0"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wipe(up)">
                                      <p:cBhvr>
                                        <p:cTn id="92" dur="500"/>
                                        <p:tgtEl>
                                          <p:spTgt spid="41"/>
                                        </p:tgtEl>
                                      </p:cBhvr>
                                    </p:animEffect>
                                  </p:childTnLst>
                                </p:cTn>
                              </p:par>
                            </p:childTnLst>
                          </p:cTn>
                        </p:par>
                        <p:par>
                          <p:cTn id="93" fill="hold">
                            <p:stCondLst>
                              <p:cond delay="2000"/>
                            </p:stCondLst>
                            <p:childTnLst>
                              <p:par>
                                <p:cTn id="94" presetID="22" presetClass="entr" presetSubtype="1" fill="hold" grpId="1"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up)">
                                      <p:cBhvr>
                                        <p:cTn id="9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15" grpId="0" animBg="1"/>
      <p:bldP spid="19" grpId="0" animBg="1"/>
      <p:bldP spid="30" grpId="0" animBg="1"/>
      <p:bldP spid="34" grpId="0" animBg="1"/>
      <p:bldP spid="40" grpId="0" animBg="1"/>
      <p:bldP spid="40" grpId="1" animBg="1"/>
      <p:bldP spid="41" grpId="0" animBg="1"/>
      <p:bldP spid="41" grpId="1" animBg="1"/>
      <p:bldP spid="41" grpId="2" animBg="1"/>
      <p:bldP spid="27" grpId="0"/>
      <p:bldP spid="29" grpId="0"/>
      <p:bldP spid="32" grpId="0"/>
      <p:bldP spid="33" grpId="0"/>
      <p:bldP spid="35" grpId="0"/>
      <p:bldP spid="3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blackGray">
          <a:xfrm>
            <a:off x="381000" y="1486915"/>
            <a:ext cx="8382000" cy="661375"/>
          </a:xfrm>
          <a:prstGeom prst="roundRect">
            <a:avLst/>
          </a:prstGeom>
          <a:ln/>
        </p:spPr>
        <p:style>
          <a:lnRef idx="0">
            <a:schemeClr val="accent2"/>
          </a:lnRef>
          <a:fillRef idx="3">
            <a:schemeClr val="accent2"/>
          </a:fillRef>
          <a:effectRef idx="3">
            <a:schemeClr val="accent2"/>
          </a:effectRef>
          <a:fontRef idx="minor">
            <a:schemeClr val="lt1"/>
          </a:fontRef>
        </p:style>
        <p:txBody>
          <a:bodyPr lIns="91436" tIns="45718" rIns="91436" bIns="45718" anchor="ctr" anchorCtr="0"/>
          <a:lstStyle/>
          <a:p>
            <a:pPr algn="ctr" defTabSz="914099" fontAlgn="base">
              <a:spcBef>
                <a:spcPct val="0"/>
              </a:spcBef>
              <a:spcAft>
                <a:spcPct val="0"/>
              </a:spcAft>
              <a:defRPr/>
            </a:pPr>
            <a:r>
              <a:rPr lang="en-US" dirty="0" smtClean="0">
                <a:solidFill>
                  <a:schemeClr val="bg2">
                    <a:lumMod val="90000"/>
                  </a:schemeClr>
                </a:solidFill>
                <a:effectLst>
                  <a:outerShdw blurRad="38100" dist="38100" dir="2700000" algn="tl">
                    <a:srgbClr val="000000">
                      <a:alpha val="43137"/>
                    </a:srgbClr>
                  </a:outerShdw>
                </a:effectLst>
              </a:rPr>
              <a:t>App-V on Windows 7 delivers a consistent user experience, streamlined application deployment and simplified application management for virtual applications </a:t>
            </a:r>
          </a:p>
        </p:txBody>
      </p:sp>
      <p:sp>
        <p:nvSpPr>
          <p:cNvPr id="2" name="Title 1"/>
          <p:cNvSpPr>
            <a:spLocks noGrp="1"/>
          </p:cNvSpPr>
          <p:nvPr>
            <p:ph type="title"/>
          </p:nvPr>
        </p:nvSpPr>
        <p:spPr>
          <a:xfrm>
            <a:off x="381000" y="230188"/>
            <a:ext cx="8382000" cy="1163395"/>
          </a:xfrm>
        </p:spPr>
        <p:txBody>
          <a:bodyPr/>
          <a:lstStyle/>
          <a:p>
            <a:r>
              <a:rPr lang="en-US" dirty="0" smtClean="0"/>
              <a:t>App-V 4.5 SP1 and Windows7</a:t>
            </a:r>
            <a:br>
              <a:rPr lang="en-US" dirty="0" smtClean="0"/>
            </a:br>
            <a:r>
              <a:rPr lang="en-US" sz="3600" dirty="0">
                <a:solidFill>
                  <a:schemeClr val="tx2"/>
                </a:solidFill>
              </a:rPr>
              <a:t>Now Available!</a:t>
            </a:r>
          </a:p>
        </p:txBody>
      </p:sp>
      <p:sp>
        <p:nvSpPr>
          <p:cNvPr id="12" name="Content Placeholder 11"/>
          <p:cNvSpPr>
            <a:spLocks noGrp="1"/>
          </p:cNvSpPr>
          <p:nvPr>
            <p:ph idx="1"/>
          </p:nvPr>
        </p:nvSpPr>
        <p:spPr>
          <a:xfrm>
            <a:off x="381000" y="2355850"/>
            <a:ext cx="8382000" cy="3461056"/>
          </a:xfrm>
        </p:spPr>
        <p:txBody>
          <a:bodyPr/>
          <a:lstStyle/>
          <a:p>
            <a:r>
              <a:rPr lang="en-US" sz="2000" dirty="0" smtClean="0"/>
              <a:t>Maintain user productivity regardless of application format</a:t>
            </a:r>
          </a:p>
          <a:p>
            <a:pPr marL="688975" lvl="1" indent="-225425"/>
            <a:r>
              <a:rPr lang="en-US" sz="1600" dirty="0" smtClean="0">
                <a:solidFill>
                  <a:schemeClr val="tx2"/>
                </a:solidFill>
              </a:rPr>
              <a:t>Integration with Windows 7 maintains user experience and productivity </a:t>
            </a:r>
          </a:p>
          <a:p>
            <a:pPr marL="688975" lvl="1" indent="-225425"/>
            <a:r>
              <a:rPr lang="en-US" sz="1600" dirty="0" smtClean="0">
                <a:solidFill>
                  <a:schemeClr val="tx2"/>
                </a:solidFill>
              </a:rPr>
              <a:t>Virtual applications behave the same as regularly installed applications </a:t>
            </a:r>
          </a:p>
          <a:p>
            <a:pPr>
              <a:lnSpc>
                <a:spcPct val="100000"/>
              </a:lnSpc>
              <a:spcBef>
                <a:spcPts val="600"/>
              </a:spcBef>
            </a:pPr>
            <a:r>
              <a:rPr lang="en-US" sz="2000" dirty="0" smtClean="0"/>
              <a:t>Increased IT control with AppLocker integration  </a:t>
            </a:r>
          </a:p>
          <a:p>
            <a:pPr marL="688975" lvl="1" indent="-225425"/>
            <a:r>
              <a:rPr lang="en-US" sz="1600" dirty="0" smtClean="0">
                <a:solidFill>
                  <a:schemeClr val="tx2"/>
                </a:solidFill>
              </a:rPr>
              <a:t>Enforce compliance of virtual applications with AppLocker policies</a:t>
            </a:r>
          </a:p>
          <a:p>
            <a:pPr marL="688975" lvl="1" indent="-225425"/>
            <a:r>
              <a:rPr lang="en-US" sz="1600" dirty="0" smtClean="0">
                <a:solidFill>
                  <a:schemeClr val="tx2"/>
                </a:solidFill>
              </a:rPr>
              <a:t>Provide consistent policy management for all application types</a:t>
            </a:r>
          </a:p>
          <a:p>
            <a:pPr>
              <a:lnSpc>
                <a:spcPct val="100000"/>
              </a:lnSpc>
              <a:spcBef>
                <a:spcPts val="600"/>
              </a:spcBef>
            </a:pPr>
            <a:r>
              <a:rPr lang="en-US" sz="2000" dirty="0" smtClean="0"/>
              <a:t>Make users productive anywhere and save on IT infrastructure using BranchCache </a:t>
            </a:r>
          </a:p>
          <a:p>
            <a:pPr marL="688975" lvl="1" indent="-225425"/>
            <a:r>
              <a:rPr lang="en-US" sz="1600" dirty="0" smtClean="0">
                <a:solidFill>
                  <a:schemeClr val="tx2"/>
                </a:solidFill>
              </a:rPr>
              <a:t>Virtual applications traverse the WAN once and are available faster via BranchCache</a:t>
            </a:r>
          </a:p>
          <a:p>
            <a:pPr>
              <a:lnSpc>
                <a:spcPct val="100000"/>
              </a:lnSpc>
              <a:spcBef>
                <a:spcPts val="600"/>
              </a:spcBef>
            </a:pPr>
            <a:r>
              <a:rPr lang="en-US" sz="2000" dirty="0" smtClean="0"/>
              <a:t>Secure application delivery with </a:t>
            </a:r>
            <a:r>
              <a:rPr lang="en-US" sz="2000" dirty="0" err="1" smtClean="0"/>
              <a:t>BitLocker</a:t>
            </a:r>
            <a:r>
              <a:rPr lang="en-US" sz="2000" dirty="0" smtClean="0"/>
              <a:t> </a:t>
            </a:r>
            <a:r>
              <a:rPr lang="en-US" sz="2000" dirty="0" err="1" smtClean="0"/>
              <a:t>ToGo</a:t>
            </a:r>
            <a:endParaRPr lang="en-US" sz="2000" dirty="0" smtClean="0"/>
          </a:p>
          <a:p>
            <a:pPr marL="688975" lvl="1" indent="-225425"/>
            <a:r>
              <a:rPr lang="en-US" sz="1600" dirty="0" smtClean="0">
                <a:solidFill>
                  <a:schemeClr val="tx2"/>
                </a:solidFill>
              </a:rPr>
              <a:t>Confidently deliver virtual applications on a removable drive securely, and maintain </a:t>
            </a:r>
            <a:br>
              <a:rPr lang="en-US" sz="1600" dirty="0" smtClean="0">
                <a:solidFill>
                  <a:schemeClr val="tx2"/>
                </a:solidFill>
              </a:rPr>
            </a:br>
            <a:r>
              <a:rPr lang="en-US" sz="1600" dirty="0" smtClean="0">
                <a:solidFill>
                  <a:schemeClr val="tx2"/>
                </a:solidFill>
              </a:rPr>
              <a:t>licensing compliance</a:t>
            </a: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C:\Users\chajones\Desktop\Logo-MSAV.png"/>
          <p:cNvPicPr>
            <a:picLocks noChangeAspect="1" noChangeArrowheads="1"/>
          </p:cNvPicPr>
          <p:nvPr/>
        </p:nvPicPr>
        <p:blipFill>
          <a:blip r:embed="rId3" cstate="print"/>
          <a:srcRect/>
          <a:stretch>
            <a:fillRect/>
          </a:stretch>
        </p:blipFill>
        <p:spPr bwMode="black">
          <a:xfrm>
            <a:off x="6832344" y="336359"/>
            <a:ext cx="1930656" cy="450867"/>
          </a:xfrm>
          <a:prstGeom prst="rect">
            <a:avLst/>
          </a:prstGeom>
          <a:noFill/>
          <a:ln w="9525">
            <a:noFill/>
            <a:miter lim="800000"/>
            <a:headEnd/>
            <a:tailEnd/>
          </a:ln>
        </p:spPr>
      </p:pic>
      <p:sp>
        <p:nvSpPr>
          <p:cNvPr id="20" name="Pentagon 19"/>
          <p:cNvSpPr/>
          <p:nvPr/>
        </p:nvSpPr>
        <p:spPr>
          <a:xfrm>
            <a:off x="304800" y="1219200"/>
            <a:ext cx="8458200" cy="685800"/>
          </a:xfrm>
          <a:prstGeom prst="homePlate">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76197" tIns="38098" rIns="76197" bIns="38098" numCol="1" anchor="ctr" anchorCtr="0" compatLnSpc="1">
            <a:prstTxWarp prst="textNoShape">
              <a:avLst/>
            </a:prstTxWarp>
          </a:bodyPr>
          <a:lstStyle/>
          <a:p>
            <a:pPr marL="395288" fontAlgn="base">
              <a:lnSpc>
                <a:spcPct val="90000"/>
              </a:lnSpc>
              <a:spcBef>
                <a:spcPct val="0"/>
              </a:spcBef>
              <a:spcAft>
                <a:spcPct val="0"/>
              </a:spcAft>
              <a:buClr>
                <a:srgbClr val="311852"/>
              </a:buClr>
              <a:buSzPct val="55000"/>
              <a:tabLst>
                <a:tab pos="5254625" algn="l"/>
              </a:tabLst>
              <a:defRPr/>
            </a:pPr>
            <a:r>
              <a:rPr lang="en-US" sz="2400" dirty="0">
                <a:solidFill>
                  <a:schemeClr val="bg2">
                    <a:lumMod val="90000"/>
                  </a:schemeClr>
                </a:solidFill>
                <a:effectLst>
                  <a:outerShdw blurRad="38100" dist="38100" dir="2700000" algn="tl">
                    <a:srgbClr val="000000">
                      <a:alpha val="43137"/>
                    </a:srgbClr>
                  </a:outerShdw>
                </a:effectLst>
              </a:rPr>
              <a:t>App-V </a:t>
            </a:r>
            <a:r>
              <a:rPr lang="en-US" sz="2400" dirty="0" smtClean="0">
                <a:solidFill>
                  <a:schemeClr val="bg2">
                    <a:lumMod val="90000"/>
                  </a:schemeClr>
                </a:solidFill>
                <a:effectLst>
                  <a:outerShdw blurRad="38100" dist="38100" dir="2700000" algn="tl">
                    <a:srgbClr val="000000">
                      <a:alpha val="43137"/>
                    </a:srgbClr>
                  </a:outerShdw>
                </a:effectLst>
              </a:rPr>
              <a:t>4.6	Available H1 CY2010</a:t>
            </a:r>
          </a:p>
        </p:txBody>
      </p:sp>
      <p:sp>
        <p:nvSpPr>
          <p:cNvPr id="8" name="Title 7"/>
          <p:cNvSpPr>
            <a:spLocks noGrp="1"/>
          </p:cNvSpPr>
          <p:nvPr>
            <p:ph type="title"/>
          </p:nvPr>
        </p:nvSpPr>
        <p:spPr>
          <a:xfrm>
            <a:off x="381000" y="229394"/>
            <a:ext cx="8382000" cy="664797"/>
          </a:xfrm>
        </p:spPr>
        <p:txBody>
          <a:bodyPr/>
          <a:lstStyle/>
          <a:p>
            <a:r>
              <a:rPr lang="en-US" dirty="0" smtClean="0"/>
              <a:t>What’s coming …</a:t>
            </a:r>
            <a:endParaRPr lang="en-US" dirty="0"/>
          </a:p>
        </p:txBody>
      </p:sp>
      <p:sp>
        <p:nvSpPr>
          <p:cNvPr id="11" name="Text Placeholder 10"/>
          <p:cNvSpPr>
            <a:spLocks noGrp="1"/>
          </p:cNvSpPr>
          <p:nvPr>
            <p:ph type="body" sz="quarter" idx="10"/>
          </p:nvPr>
        </p:nvSpPr>
        <p:spPr>
          <a:xfrm>
            <a:off x="381000" y="2156178"/>
            <a:ext cx="8382000" cy="4052710"/>
          </a:xfrm>
        </p:spPr>
        <p:txBody>
          <a:bodyPr/>
          <a:lstStyle/>
          <a:p>
            <a:r>
              <a:rPr lang="en-US" sz="2000" dirty="0" smtClean="0"/>
              <a:t>Broaden our Windows platform and application coverage</a:t>
            </a:r>
          </a:p>
          <a:p>
            <a:pPr marL="688975" lvl="1" indent="-225425"/>
            <a:r>
              <a:rPr lang="en-US" sz="1800" dirty="0" smtClean="0">
                <a:solidFill>
                  <a:schemeClr val="tx2"/>
                </a:solidFill>
              </a:rPr>
              <a:t>Enable App-V to recognize and run 64-bit applications</a:t>
            </a:r>
          </a:p>
          <a:p>
            <a:pPr marL="688975" lvl="1" indent="-225425"/>
            <a:r>
              <a:rPr lang="en-US" sz="1800" dirty="0" smtClean="0">
                <a:solidFill>
                  <a:schemeClr val="tx2"/>
                </a:solidFill>
              </a:rPr>
              <a:t>Enable App-V to run on 64-bit Windows Operating Systems</a:t>
            </a:r>
          </a:p>
          <a:p>
            <a:pPr marL="914400" lvl="2" indent="-225425">
              <a:buFont typeface="Arial" pitchFamily="34" charset="0"/>
              <a:buChar char="•"/>
            </a:pPr>
            <a:r>
              <a:rPr lang="en-US" sz="1400" dirty="0" smtClean="0"/>
              <a:t>Windows 7, Vista and XP</a:t>
            </a:r>
          </a:p>
          <a:p>
            <a:pPr marL="914400" lvl="2" indent="-225425">
              <a:buFont typeface="Arial" pitchFamily="34" charset="0"/>
              <a:buChar char="•"/>
            </a:pPr>
            <a:r>
              <a:rPr lang="en-US" sz="1400" dirty="0" smtClean="0"/>
              <a:t>Windows Server 2008 and 2008 R2 (App-V for TS)</a:t>
            </a:r>
          </a:p>
          <a:p>
            <a:pPr>
              <a:lnSpc>
                <a:spcPct val="100000"/>
              </a:lnSpc>
              <a:spcBef>
                <a:spcPts val="1200"/>
              </a:spcBef>
            </a:pPr>
            <a:r>
              <a:rPr lang="en-US" sz="2000" dirty="0" smtClean="0"/>
              <a:t>Simplify the App-V Sequencing experience</a:t>
            </a:r>
          </a:p>
          <a:p>
            <a:pPr marL="688975" lvl="1" indent="-225425"/>
            <a:r>
              <a:rPr lang="en-US" sz="1800" dirty="0" smtClean="0">
                <a:solidFill>
                  <a:schemeClr val="tx2"/>
                </a:solidFill>
              </a:rPr>
              <a:t>Improved Sequencer UI </a:t>
            </a:r>
          </a:p>
          <a:p>
            <a:pPr marL="688975" lvl="1" indent="-225425"/>
            <a:r>
              <a:rPr lang="en-US" sz="1800" dirty="0" smtClean="0">
                <a:solidFill>
                  <a:schemeClr val="tx2"/>
                </a:solidFill>
              </a:rPr>
              <a:t>Enable App-V to sequence true 64-bit applications</a:t>
            </a:r>
          </a:p>
          <a:p>
            <a:pPr>
              <a:lnSpc>
                <a:spcPct val="100000"/>
              </a:lnSpc>
              <a:spcBef>
                <a:spcPts val="1200"/>
              </a:spcBef>
            </a:pPr>
            <a:r>
              <a:rPr lang="en-US" sz="2000" dirty="0" smtClean="0"/>
              <a:t>Further expand our global coverage</a:t>
            </a:r>
          </a:p>
          <a:p>
            <a:pPr marL="688975" lvl="1" indent="-225425"/>
            <a:r>
              <a:rPr lang="en-US" sz="1800" dirty="0" smtClean="0">
                <a:solidFill>
                  <a:schemeClr val="tx2"/>
                </a:solidFill>
              </a:rPr>
              <a:t>Enable virtualization of non-English applications in 13 additional languages </a:t>
            </a:r>
          </a:p>
          <a:p>
            <a:pPr marL="688975" lvl="1" indent="-225425"/>
            <a:r>
              <a:rPr lang="en-US" sz="1800" dirty="0" smtClean="0">
                <a:solidFill>
                  <a:schemeClr val="tx2"/>
                </a:solidFill>
              </a:rPr>
              <a:t>Enable localization of App-V management UI’s in 12 additional languages</a:t>
            </a:r>
          </a:p>
          <a:p>
            <a:pPr>
              <a:lnSpc>
                <a:spcPct val="100000"/>
              </a:lnSpc>
              <a:spcBef>
                <a:spcPts val="1200"/>
              </a:spcBef>
            </a:pPr>
            <a:r>
              <a:rPr lang="en-US" sz="2000" dirty="0" smtClean="0"/>
              <a:t>Improved integration with Office 2010</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p:cNvSpPr/>
          <p:nvPr/>
        </p:nvSpPr>
        <p:spPr>
          <a:xfrm>
            <a:off x="328477" y="3162629"/>
            <a:ext cx="8449056" cy="3001104"/>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69" name="Snip Single Corner Rectangle 68"/>
          <p:cNvSpPr/>
          <p:nvPr/>
        </p:nvSpPr>
        <p:spPr>
          <a:xfrm>
            <a:off x="328478" y="2674287"/>
            <a:ext cx="8451420" cy="485812"/>
          </a:xfrm>
          <a:prstGeom prst="snip1Rect">
            <a:avLst>
              <a:gd name="adj" fmla="val 38178"/>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grpSp>
        <p:nvGrpSpPr>
          <p:cNvPr id="2" name="Group 63"/>
          <p:cNvGrpSpPr/>
          <p:nvPr/>
        </p:nvGrpSpPr>
        <p:grpSpPr>
          <a:xfrm>
            <a:off x="328477" y="997887"/>
            <a:ext cx="8451421" cy="1553402"/>
            <a:chOff x="328477" y="1178509"/>
            <a:chExt cx="8451421" cy="1553402"/>
          </a:xfrm>
        </p:grpSpPr>
        <p:sp>
          <p:nvSpPr>
            <p:cNvPr id="58" name="Rectangle 57"/>
            <p:cNvSpPr/>
            <p:nvPr/>
          </p:nvSpPr>
          <p:spPr>
            <a:xfrm>
              <a:off x="328477" y="1666851"/>
              <a:ext cx="8449056" cy="1065060"/>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1"/>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59" name="Rectangle 58"/>
            <p:cNvSpPr/>
            <p:nvPr/>
          </p:nvSpPr>
          <p:spPr bwMode="auto">
            <a:xfrm>
              <a:off x="420953" y="1662383"/>
              <a:ext cx="8264105" cy="990505"/>
            </a:xfrm>
            <a:prstGeom prst="rect">
              <a:avLst/>
            </a:prstGeom>
            <a:solidFill>
              <a:schemeClr val="tx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grpSp>
          <p:nvGrpSpPr>
            <p:cNvPr id="3" name="Group 62"/>
            <p:cNvGrpSpPr/>
            <p:nvPr/>
          </p:nvGrpSpPr>
          <p:grpSpPr>
            <a:xfrm>
              <a:off x="328478" y="1178509"/>
              <a:ext cx="8451420" cy="485812"/>
              <a:chOff x="328478" y="1178509"/>
              <a:chExt cx="8451420" cy="485812"/>
            </a:xfrm>
          </p:grpSpPr>
          <p:sp>
            <p:nvSpPr>
              <p:cNvPr id="60" name="Snip Single Corner Rectangle 59"/>
              <p:cNvSpPr/>
              <p:nvPr/>
            </p:nvSpPr>
            <p:spPr>
              <a:xfrm>
                <a:off x="328478" y="1178509"/>
                <a:ext cx="8451420" cy="485812"/>
              </a:xfrm>
              <a:prstGeom prst="snip1Rect">
                <a:avLst>
                  <a:gd name="adj" fmla="val 38178"/>
                </a:avLst>
              </a:prstGeom>
              <a:gradFill flip="none" rotWithShape="1">
                <a:gsLst>
                  <a:gs pos="0">
                    <a:schemeClr val="accent1">
                      <a:lumMod val="50000"/>
                    </a:schemeClr>
                  </a:gs>
                  <a:gs pos="50000">
                    <a:schemeClr val="accent1">
                      <a:lumMod val="75000"/>
                    </a:schemeClr>
                  </a:gs>
                  <a:gs pos="100000">
                    <a:schemeClr val="accent1"/>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sp>
            <p:nvSpPr>
              <p:cNvPr id="62" name="Text Placeholder 27"/>
              <p:cNvSpPr txBox="1">
                <a:spLocks/>
              </p:cNvSpPr>
              <p:nvPr/>
            </p:nvSpPr>
            <p:spPr>
              <a:xfrm>
                <a:off x="533399" y="1221360"/>
                <a:ext cx="8012289" cy="400110"/>
              </a:xfrm>
              <a:prstGeom prst="rect">
                <a:avLst/>
              </a:prstGeom>
            </p:spPr>
            <p:txBody>
              <a:bodyPr wrap="square">
                <a:spAutoFit/>
              </a:bodyPr>
              <a:lstStyle>
                <a:lvl1pPr>
                  <a:buFontTx/>
                  <a:buNone/>
                  <a:defRPr lang="en-US" sz="2000" kern="12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ea typeface="+mn-ea"/>
                    <a:cs typeface="Segoe UI" pitchFamily="34" charset="0"/>
                  </a:defRPr>
                </a:lvl1pPr>
              </a:lstStyle>
              <a:p>
                <a:pPr marL="342900" lvl="0" indent="-342900" defTabSz="914363">
                  <a:spcBef>
                    <a:spcPct val="20000"/>
                  </a:spcBef>
                  <a:spcAft>
                    <a:spcPts val="1200"/>
                  </a:spcAft>
                  <a:buClr>
                    <a:srgbClr val="FF5B00"/>
                  </a:buClr>
                  <a:buSzPct val="65000"/>
                </a:pPr>
                <a:r>
                  <a:rPr lang="en-US" dirty="0">
                    <a:solidFill>
                      <a:schemeClr val="tx1"/>
                    </a:solidFill>
                  </a:rPr>
                  <a:t>The Technologies: What the Desktop Optimization Pack provides</a:t>
                </a:r>
              </a:p>
            </p:txBody>
          </p:sp>
        </p:grpSp>
      </p:grpSp>
      <p:sp>
        <p:nvSpPr>
          <p:cNvPr id="84" name="Title 32"/>
          <p:cNvSpPr>
            <a:spLocks noGrp="1" noChangeArrowheads="1"/>
          </p:cNvSpPr>
          <p:nvPr>
            <p:ph type="title"/>
          </p:nvPr>
        </p:nvSpPr>
        <p:spPr>
          <a:xfrm>
            <a:off x="381000" y="230188"/>
            <a:ext cx="8382000" cy="569912"/>
          </a:xfrm>
        </p:spPr>
        <p:txBody>
          <a:bodyPr/>
          <a:lstStyle/>
          <a:p>
            <a:pPr lvl="0"/>
            <a:r>
              <a:rPr lang="en-US" sz="4000" dirty="0" smtClean="0"/>
              <a:t>Microsoft Desktop Optimization Pack</a:t>
            </a:r>
            <a:br>
              <a:rPr lang="en-US" sz="4000" dirty="0" smtClean="0"/>
            </a:br>
            <a:endParaRPr lang="en-US" sz="4000" dirty="0" smtClean="0"/>
          </a:p>
        </p:txBody>
      </p:sp>
      <p:pic>
        <p:nvPicPr>
          <p:cNvPr id="27" name="Picture 11" descr="logo"/>
          <p:cNvPicPr>
            <a:picLocks noChangeAspect="1" noChangeArrowheads="1"/>
          </p:cNvPicPr>
          <p:nvPr/>
        </p:nvPicPr>
        <p:blipFill>
          <a:blip r:embed="rId3" cstate="print"/>
          <a:stretch>
            <a:fillRect/>
          </a:stretch>
        </p:blipFill>
        <p:spPr bwMode="auto">
          <a:xfrm>
            <a:off x="700643" y="2731911"/>
            <a:ext cx="2106058" cy="352791"/>
          </a:xfrm>
          <a:prstGeom prst="rect">
            <a:avLst/>
          </a:prstGeom>
          <a:noFill/>
          <a:ln w="9525">
            <a:noFill/>
            <a:miter lim="800000"/>
            <a:headEnd/>
            <a:tailEnd/>
          </a:ln>
          <a:effectLst>
            <a:outerShdw blurRad="25400" dist="25400" dir="2700000" algn="tl" rotWithShape="0">
              <a:prstClr val="black">
                <a:alpha val="40000"/>
              </a:prstClr>
            </a:outerShdw>
          </a:effectLst>
        </p:spPr>
      </p:pic>
      <p:pic>
        <p:nvPicPr>
          <p:cNvPr id="28" name="Picture 6" descr="AGPM"/>
          <p:cNvPicPr>
            <a:picLocks noChangeAspect="1" noChangeArrowheads="1"/>
          </p:cNvPicPr>
          <p:nvPr/>
        </p:nvPicPr>
        <p:blipFill>
          <a:blip r:embed="rId4" cstate="print">
            <a:lum bright="-100000"/>
          </a:blip>
          <a:srcRect/>
          <a:stretch>
            <a:fillRect/>
          </a:stretch>
        </p:blipFill>
        <p:spPr bwMode="auto">
          <a:xfrm>
            <a:off x="6766175" y="2006082"/>
            <a:ext cx="1695282" cy="365760"/>
          </a:xfrm>
          <a:prstGeom prst="rect">
            <a:avLst/>
          </a:prstGeom>
          <a:noFill/>
          <a:ln w="9525">
            <a:noFill/>
            <a:miter lim="800000"/>
            <a:headEnd/>
            <a:tailEnd/>
          </a:ln>
        </p:spPr>
      </p:pic>
      <p:pic>
        <p:nvPicPr>
          <p:cNvPr id="29" name="Picture 7" descr="AIS"/>
          <p:cNvPicPr>
            <a:picLocks noChangeAspect="1" noChangeArrowheads="1"/>
          </p:cNvPicPr>
          <p:nvPr/>
        </p:nvPicPr>
        <p:blipFill>
          <a:blip r:embed="rId5" cstate="print">
            <a:lum bright="-100000"/>
          </a:blip>
          <a:srcRect/>
          <a:stretch>
            <a:fillRect/>
          </a:stretch>
        </p:blipFill>
        <p:spPr bwMode="auto">
          <a:xfrm>
            <a:off x="5747151" y="1587503"/>
            <a:ext cx="1461888" cy="365760"/>
          </a:xfrm>
          <a:prstGeom prst="rect">
            <a:avLst/>
          </a:prstGeom>
          <a:noFill/>
          <a:ln w="9525">
            <a:noFill/>
            <a:miter lim="800000"/>
            <a:headEnd/>
            <a:tailEnd/>
          </a:ln>
        </p:spPr>
      </p:pic>
      <p:pic>
        <p:nvPicPr>
          <p:cNvPr id="30" name="Picture 8" descr="DaRT"/>
          <p:cNvPicPr>
            <a:picLocks noChangeAspect="1" noChangeArrowheads="1"/>
          </p:cNvPicPr>
          <p:nvPr/>
        </p:nvPicPr>
        <p:blipFill>
          <a:blip r:embed="rId6" cstate="print">
            <a:lum bright="-100000"/>
          </a:blip>
          <a:srcRect/>
          <a:stretch>
            <a:fillRect/>
          </a:stretch>
        </p:blipFill>
        <p:spPr bwMode="auto">
          <a:xfrm>
            <a:off x="3172628" y="1607382"/>
            <a:ext cx="1485430" cy="365760"/>
          </a:xfrm>
          <a:prstGeom prst="rect">
            <a:avLst/>
          </a:prstGeom>
          <a:noFill/>
          <a:ln w="9525">
            <a:noFill/>
            <a:miter lim="800000"/>
            <a:headEnd/>
            <a:tailEnd/>
          </a:ln>
        </p:spPr>
      </p:pic>
      <p:pic>
        <p:nvPicPr>
          <p:cNvPr id="31" name="Picture 9" descr="SCDEM"/>
          <p:cNvPicPr>
            <a:picLocks noChangeAspect="1" noChangeArrowheads="1"/>
          </p:cNvPicPr>
          <p:nvPr/>
        </p:nvPicPr>
        <p:blipFill>
          <a:blip r:embed="rId7" cstate="print">
            <a:lum bright="-100000"/>
          </a:blip>
          <a:srcRect/>
          <a:stretch>
            <a:fillRect/>
          </a:stretch>
        </p:blipFill>
        <p:spPr bwMode="auto">
          <a:xfrm>
            <a:off x="4350443" y="2006776"/>
            <a:ext cx="1786293" cy="365760"/>
          </a:xfrm>
          <a:prstGeom prst="rect">
            <a:avLst/>
          </a:prstGeom>
          <a:noFill/>
          <a:ln w="9525">
            <a:noFill/>
            <a:miter lim="800000"/>
            <a:headEnd/>
            <a:tailEnd/>
          </a:ln>
        </p:spPr>
      </p:pic>
      <p:pic>
        <p:nvPicPr>
          <p:cNvPr id="32" name="Picture 2" descr="C:\Users\chajones\Desktop\Logo-MSAV.png"/>
          <p:cNvPicPr>
            <a:picLocks noChangeAspect="1" noChangeArrowheads="1"/>
          </p:cNvPicPr>
          <p:nvPr/>
        </p:nvPicPr>
        <p:blipFill>
          <a:blip r:embed="rId8" cstate="print">
            <a:lum bright="-100000"/>
          </a:blip>
          <a:srcRect/>
          <a:stretch>
            <a:fillRect/>
          </a:stretch>
        </p:blipFill>
        <p:spPr bwMode="auto">
          <a:xfrm>
            <a:off x="2131998" y="2014828"/>
            <a:ext cx="1408385" cy="365760"/>
          </a:xfrm>
          <a:prstGeom prst="rect">
            <a:avLst/>
          </a:prstGeom>
          <a:noFill/>
        </p:spPr>
      </p:pic>
      <p:sp>
        <p:nvSpPr>
          <p:cNvPr id="35" name="TextBox 34"/>
          <p:cNvSpPr txBox="1"/>
          <p:nvPr/>
        </p:nvSpPr>
        <p:spPr>
          <a:xfrm>
            <a:off x="1033154" y="6405929"/>
            <a:ext cx="5588908" cy="418576"/>
          </a:xfrm>
          <a:prstGeom prst="rect">
            <a:avLst/>
          </a:prstGeom>
          <a:noFill/>
        </p:spPr>
        <p:txBody>
          <a:bodyPr wrap="square" rtlCol="0">
            <a:spAutoFit/>
          </a:bodyPr>
          <a:lstStyle/>
          <a:p>
            <a:pPr marL="230188" indent="-230188" defTabSz="914363">
              <a:lnSpc>
                <a:spcPct val="90000"/>
              </a:lnSpc>
              <a:spcAft>
                <a:spcPts val="600"/>
              </a:spcAft>
              <a:buSzPct val="85000"/>
              <a:defRPr/>
            </a:pPr>
            <a:r>
              <a:rPr lang="en-US" sz="900" dirty="0" smtClean="0">
                <a:gradFill>
                  <a:gsLst>
                    <a:gs pos="0">
                      <a:schemeClr val="tx1"/>
                    </a:gs>
                    <a:gs pos="81000">
                      <a:schemeClr val="tx1"/>
                    </a:gs>
                  </a:gsLst>
                  <a:lin ang="13500000" scaled="1"/>
                </a:gradFill>
                <a:latin typeface="Segoe" pitchFamily="34" charset="0"/>
              </a:rPr>
              <a:t>*1, Microsoft MDOP customer study. Base: Current MDOP customer n=108, non-MDOP customer n=367</a:t>
            </a:r>
          </a:p>
          <a:p>
            <a:pPr marL="230188" indent="-230188" defTabSz="914363">
              <a:lnSpc>
                <a:spcPct val="90000"/>
              </a:lnSpc>
              <a:spcAft>
                <a:spcPts val="600"/>
              </a:spcAft>
              <a:buSzPct val="85000"/>
              <a:defRPr/>
            </a:pPr>
            <a:r>
              <a:rPr lang="en-US" sz="900" dirty="0" smtClean="0">
                <a:gradFill>
                  <a:gsLst>
                    <a:gs pos="0">
                      <a:schemeClr val="tx1"/>
                    </a:gs>
                    <a:gs pos="81000">
                      <a:schemeClr val="tx1"/>
                    </a:gs>
                  </a:gsLst>
                  <a:lin ang="13500000" scaled="1"/>
                </a:gradFill>
                <a:latin typeface="Segoe" pitchFamily="34" charset="0"/>
              </a:rPr>
              <a:t>*2, MDOP ROI Analysis by Wipro</a:t>
            </a:r>
          </a:p>
        </p:txBody>
      </p:sp>
      <p:sp>
        <p:nvSpPr>
          <p:cNvPr id="75" name="Rectangle 74"/>
          <p:cNvSpPr/>
          <p:nvPr/>
        </p:nvSpPr>
        <p:spPr>
          <a:xfrm>
            <a:off x="345301" y="3269054"/>
            <a:ext cx="8323577" cy="857034"/>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85" name="Rectangle 84"/>
          <p:cNvSpPr/>
          <p:nvPr/>
        </p:nvSpPr>
        <p:spPr bwMode="auto">
          <a:xfrm>
            <a:off x="437778" y="3354075"/>
            <a:ext cx="8129501" cy="68046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bg2"/>
              </a:solidFill>
              <a:latin typeface="Segoe" pitchFamily="34" charset="0"/>
            </a:endParaRPr>
          </a:p>
        </p:txBody>
      </p:sp>
      <p:sp>
        <p:nvSpPr>
          <p:cNvPr id="86" name="Text Placeholder 23"/>
          <p:cNvSpPr txBox="1">
            <a:spLocks/>
          </p:cNvSpPr>
          <p:nvPr/>
        </p:nvSpPr>
        <p:spPr>
          <a:xfrm>
            <a:off x="4015946" y="3456293"/>
            <a:ext cx="4436076" cy="476028"/>
          </a:xfrm>
          <a:prstGeom prst="rect">
            <a:avLst/>
          </a:prstGeom>
        </p:spPr>
        <p:txBody>
          <a:bodyPr wrap="square">
            <a:spAutoFit/>
          </a:bodyPr>
          <a:lstStyle>
            <a:lvl1pPr marL="230188" indent="-230188">
              <a:buSzPct val="85000"/>
              <a:defRPr sz="1600"/>
            </a:lvl1pPr>
          </a:lstStyle>
          <a:p>
            <a:pPr defTabSz="914363">
              <a:lnSpc>
                <a:spcPct val="90000"/>
              </a:lnSpc>
              <a:spcAft>
                <a:spcPts val="400"/>
              </a:spcAft>
              <a:buBlip>
                <a:blip r:embed="rId9"/>
              </a:buBlip>
              <a:defRPr/>
            </a:pPr>
            <a:r>
              <a:rPr lang="en-US" sz="1200" dirty="0" smtClean="0">
                <a:solidFill>
                  <a:schemeClr val="bg2"/>
                </a:solidFill>
                <a:latin typeface="Segoe" pitchFamily="34" charset="0"/>
              </a:rPr>
              <a:t>&gt;95% of MDOP customers are (very) satisfied</a:t>
            </a:r>
            <a:r>
              <a:rPr lang="en-US" sz="1200" baseline="30000" dirty="0" smtClean="0">
                <a:solidFill>
                  <a:schemeClr val="bg2"/>
                </a:solidFill>
                <a:latin typeface="Segoe" pitchFamily="34" charset="0"/>
              </a:rPr>
              <a:t>1</a:t>
            </a:r>
          </a:p>
          <a:p>
            <a:pPr defTabSz="914363">
              <a:lnSpc>
                <a:spcPct val="90000"/>
              </a:lnSpc>
              <a:spcAft>
                <a:spcPts val="400"/>
              </a:spcAft>
              <a:buBlip>
                <a:blip r:embed="rId9"/>
              </a:buBlip>
              <a:defRPr/>
            </a:pPr>
            <a:r>
              <a:rPr lang="en-US" sz="1200" dirty="0" smtClean="0">
                <a:solidFill>
                  <a:schemeClr val="bg2"/>
                </a:solidFill>
                <a:latin typeface="Segoe" pitchFamily="34" charset="0"/>
              </a:rPr>
              <a:t>$70-$80 net cost savings per PC per year using MDOP</a:t>
            </a:r>
            <a:r>
              <a:rPr lang="en-US" sz="1200" baseline="30000" dirty="0" smtClean="0">
                <a:solidFill>
                  <a:schemeClr val="bg2"/>
                </a:solidFill>
                <a:latin typeface="Segoe" pitchFamily="34" charset="0"/>
              </a:rPr>
              <a:t>2</a:t>
            </a:r>
          </a:p>
        </p:txBody>
      </p:sp>
      <p:grpSp>
        <p:nvGrpSpPr>
          <p:cNvPr id="4" name="Group 44"/>
          <p:cNvGrpSpPr/>
          <p:nvPr/>
        </p:nvGrpSpPr>
        <p:grpSpPr>
          <a:xfrm>
            <a:off x="328478" y="3256168"/>
            <a:ext cx="674436" cy="864161"/>
            <a:chOff x="346290" y="2905126"/>
            <a:chExt cx="674436" cy="709943"/>
          </a:xfrm>
        </p:grpSpPr>
        <p:sp>
          <p:nvSpPr>
            <p:cNvPr id="88" name="Snip Single Corner Rectangle 87"/>
            <p:cNvSpPr/>
            <p:nvPr/>
          </p:nvSpPr>
          <p:spPr>
            <a:xfrm>
              <a:off x="346290" y="2905126"/>
              <a:ext cx="674436" cy="709943"/>
            </a:xfrm>
            <a:prstGeom prst="snip1Rect">
              <a:avLst>
                <a:gd name="adj" fmla="val 38178"/>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sp>
          <p:nvSpPr>
            <p:cNvPr id="89" name="Text Placeholder 27"/>
            <p:cNvSpPr txBox="1">
              <a:spLocks/>
            </p:cNvSpPr>
            <p:nvPr/>
          </p:nvSpPr>
          <p:spPr>
            <a:xfrm>
              <a:off x="516879" y="3060042"/>
              <a:ext cx="333259" cy="400110"/>
            </a:xfrm>
            <a:prstGeom prst="rect">
              <a:avLst/>
            </a:prstGeom>
          </p:spPr>
          <p:txBody>
            <a:bodyPr wrap="square">
              <a:spAutoFit/>
            </a:bodyPr>
            <a:lstStyle>
              <a:lvl1pPr>
                <a:buFontTx/>
                <a:buNone/>
                <a:defRPr lang="en-US" sz="2000" kern="12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ea typeface="+mn-ea"/>
                  <a:cs typeface="Segoe UI" pitchFamily="34" charset="0"/>
                </a:defRPr>
              </a:lvl1pPr>
            </a:lstStyle>
            <a:p>
              <a:pPr marL="342900" marR="0" lvl="0" indent="-342900" algn="ctr" defTabSz="914363" rtl="0" eaLnBrk="1" fontAlgn="auto" latinLnBrk="0" hangingPunct="1">
                <a:lnSpc>
                  <a:spcPct val="100000"/>
                </a:lnSpc>
                <a:spcBef>
                  <a:spcPct val="20000"/>
                </a:spcBef>
                <a:spcAft>
                  <a:spcPts val="1200"/>
                </a:spcAft>
                <a:buClr>
                  <a:srgbClr val="FF5B00"/>
                </a:buClr>
                <a:buSzPct val="65000"/>
                <a:buFontTx/>
                <a:buNone/>
                <a:tabLst/>
                <a:defRPr/>
              </a:pPr>
              <a:r>
                <a:rPr kumimoji="0" lang="en-US" sz="2000" b="0" i="0" u="none" strike="noStrike" kern="1200" cap="none" spc="0" normalizeH="0" baseline="0" noProof="0" dirty="0" smtClean="0">
                  <a:ln>
                    <a:noFill/>
                  </a:ln>
                  <a:gradFill>
                    <a:gsLst>
                      <a:gs pos="0">
                        <a:schemeClr val="bg1"/>
                      </a:gs>
                      <a:gs pos="100000">
                        <a:schemeClr val="bg1"/>
                      </a:gs>
                    </a:gsLst>
                    <a:lin ang="13500000" scaled="1"/>
                  </a:gradFill>
                  <a:effectLst>
                    <a:outerShdw blurRad="38100" dist="38100" dir="2700000" algn="tl">
                      <a:srgbClr val="000000">
                        <a:alpha val="43137"/>
                      </a:srgbClr>
                    </a:outerShdw>
                  </a:effectLst>
                  <a:uLnTx/>
                  <a:uFillTx/>
                  <a:latin typeface="Segoe Semibold" pitchFamily="34" charset="0"/>
                  <a:ea typeface="+mn-ea"/>
                  <a:cs typeface="Segoe UI" pitchFamily="34" charset="0"/>
                </a:rPr>
                <a:t>1</a:t>
              </a:r>
            </a:p>
          </p:txBody>
        </p:sp>
      </p:grpSp>
      <p:sp>
        <p:nvSpPr>
          <p:cNvPr id="90" name="Text Placeholder 23"/>
          <p:cNvSpPr txBox="1">
            <a:spLocks/>
          </p:cNvSpPr>
          <p:nvPr/>
        </p:nvSpPr>
        <p:spPr>
          <a:xfrm>
            <a:off x="1110350" y="3540605"/>
            <a:ext cx="2836347" cy="313932"/>
          </a:xfrm>
          <a:prstGeom prst="rect">
            <a:avLst/>
          </a:prstGeom>
        </p:spPr>
        <p:txBody>
          <a:bodyPr wrap="square">
            <a:spAutoFit/>
          </a:bodyPr>
          <a:lstStyle>
            <a:lvl1pPr marL="230188" indent="-230188">
              <a:buSzPct val="85000"/>
              <a:defRPr sz="1600"/>
            </a:lvl1pPr>
          </a:lstStyle>
          <a:p>
            <a:pPr marL="0" marR="0" indent="0" defTabSz="914363" fontAlgn="auto">
              <a:lnSpc>
                <a:spcPct val="90000"/>
              </a:lnSpc>
              <a:spcBef>
                <a:spcPts val="0"/>
              </a:spcBef>
              <a:spcAft>
                <a:spcPts val="600"/>
              </a:spcAft>
              <a:buClrTx/>
              <a:tabLst/>
              <a:defRPr/>
            </a:pPr>
            <a:r>
              <a:rPr lang="en-US" dirty="0" smtClean="0">
                <a:solidFill>
                  <a:schemeClr val="bg2"/>
                </a:solidFill>
                <a:latin typeface="+mj-lt"/>
              </a:rPr>
              <a:t>Lowers Desktop TCO</a:t>
            </a:r>
          </a:p>
        </p:txBody>
      </p:sp>
      <p:sp>
        <p:nvSpPr>
          <p:cNvPr id="97" name="Rectangle 96"/>
          <p:cNvSpPr/>
          <p:nvPr/>
        </p:nvSpPr>
        <p:spPr>
          <a:xfrm>
            <a:off x="345301" y="4242721"/>
            <a:ext cx="8323577" cy="857034"/>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98" name="Rectangle 97"/>
          <p:cNvSpPr/>
          <p:nvPr/>
        </p:nvSpPr>
        <p:spPr bwMode="auto">
          <a:xfrm>
            <a:off x="437778" y="4331006"/>
            <a:ext cx="8129501" cy="68046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00" name="Text Placeholder 23"/>
          <p:cNvSpPr txBox="1">
            <a:spLocks/>
          </p:cNvSpPr>
          <p:nvPr/>
        </p:nvSpPr>
        <p:spPr>
          <a:xfrm>
            <a:off x="4015946" y="4433224"/>
            <a:ext cx="4436076" cy="476028"/>
          </a:xfrm>
          <a:prstGeom prst="rect">
            <a:avLst/>
          </a:prstGeom>
        </p:spPr>
        <p:txBody>
          <a:bodyPr wrap="square">
            <a:spAutoFit/>
          </a:bodyPr>
          <a:lstStyle>
            <a:lvl1pPr marL="230188" indent="-230188">
              <a:buSzPct val="85000"/>
              <a:defRPr sz="1600"/>
            </a:lvl1pPr>
          </a:lstStyle>
          <a:p>
            <a:pPr defTabSz="914363">
              <a:lnSpc>
                <a:spcPct val="90000"/>
              </a:lnSpc>
              <a:spcAft>
                <a:spcPts val="400"/>
              </a:spcAft>
              <a:buBlip>
                <a:blip r:embed="rId9"/>
              </a:buBlip>
              <a:defRPr/>
            </a:pPr>
            <a:r>
              <a:rPr lang="en-US" sz="1200" dirty="0" smtClean="0">
                <a:solidFill>
                  <a:schemeClr val="bg2"/>
                </a:solidFill>
                <a:latin typeface="Segoe" pitchFamily="34" charset="0"/>
              </a:rPr>
              <a:t>Simplify Windows 7 deployment</a:t>
            </a:r>
          </a:p>
          <a:p>
            <a:pPr defTabSz="914363">
              <a:lnSpc>
                <a:spcPct val="90000"/>
              </a:lnSpc>
              <a:spcAft>
                <a:spcPts val="400"/>
              </a:spcAft>
              <a:buBlip>
                <a:blip r:embed="rId9"/>
              </a:buBlip>
              <a:defRPr/>
            </a:pPr>
            <a:r>
              <a:rPr lang="en-US" sz="1200" dirty="0" smtClean="0">
                <a:solidFill>
                  <a:schemeClr val="bg2"/>
                </a:solidFill>
                <a:latin typeface="Segoe" pitchFamily="34" charset="0"/>
              </a:rPr>
              <a:t>Increase manageability and control over desktops</a:t>
            </a:r>
          </a:p>
        </p:txBody>
      </p:sp>
      <p:grpSp>
        <p:nvGrpSpPr>
          <p:cNvPr id="5" name="Group 44"/>
          <p:cNvGrpSpPr/>
          <p:nvPr/>
        </p:nvGrpSpPr>
        <p:grpSpPr>
          <a:xfrm>
            <a:off x="328478" y="4229835"/>
            <a:ext cx="674436" cy="864161"/>
            <a:chOff x="346290" y="2905126"/>
            <a:chExt cx="674436" cy="709943"/>
          </a:xfrm>
        </p:grpSpPr>
        <p:sp>
          <p:nvSpPr>
            <p:cNvPr id="103" name="Snip Single Corner Rectangle 102"/>
            <p:cNvSpPr/>
            <p:nvPr/>
          </p:nvSpPr>
          <p:spPr>
            <a:xfrm>
              <a:off x="346290" y="2905126"/>
              <a:ext cx="674436" cy="709943"/>
            </a:xfrm>
            <a:prstGeom prst="snip1Rect">
              <a:avLst>
                <a:gd name="adj" fmla="val 38178"/>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sp>
          <p:nvSpPr>
            <p:cNvPr id="104" name="Text Placeholder 27"/>
            <p:cNvSpPr txBox="1">
              <a:spLocks/>
            </p:cNvSpPr>
            <p:nvPr/>
          </p:nvSpPr>
          <p:spPr>
            <a:xfrm>
              <a:off x="516879" y="3060042"/>
              <a:ext cx="333259" cy="328706"/>
            </a:xfrm>
            <a:prstGeom prst="rect">
              <a:avLst/>
            </a:prstGeom>
          </p:spPr>
          <p:txBody>
            <a:bodyPr wrap="square">
              <a:spAutoFit/>
            </a:bodyPr>
            <a:lstStyle>
              <a:lvl1pPr>
                <a:buFontTx/>
                <a:buNone/>
                <a:defRPr lang="en-US" sz="2000" kern="12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ea typeface="+mn-ea"/>
                  <a:cs typeface="Segoe UI" pitchFamily="34" charset="0"/>
                </a:defRPr>
              </a:lvl1pPr>
            </a:lstStyle>
            <a:p>
              <a:pPr marL="342900" marR="0" lvl="0" indent="-342900" algn="ctr" defTabSz="914363" rtl="0" eaLnBrk="1" fontAlgn="auto" latinLnBrk="0" hangingPunct="1">
                <a:lnSpc>
                  <a:spcPct val="100000"/>
                </a:lnSpc>
                <a:spcBef>
                  <a:spcPct val="20000"/>
                </a:spcBef>
                <a:spcAft>
                  <a:spcPts val="1200"/>
                </a:spcAft>
                <a:buClr>
                  <a:srgbClr val="FF5B00"/>
                </a:buClr>
                <a:buSzPct val="65000"/>
                <a:buFontTx/>
                <a:buNone/>
                <a:tabLst/>
                <a:defRPr/>
              </a:pPr>
              <a:r>
                <a:rPr kumimoji="0" lang="en-US" sz="2000" b="0" i="0" u="none" strike="noStrike" kern="1200" cap="none" spc="0" normalizeH="0" baseline="0" noProof="0" dirty="0" smtClean="0">
                  <a:ln>
                    <a:noFill/>
                  </a:ln>
                  <a:gradFill>
                    <a:gsLst>
                      <a:gs pos="0">
                        <a:schemeClr val="bg1"/>
                      </a:gs>
                      <a:gs pos="100000">
                        <a:schemeClr val="bg1"/>
                      </a:gs>
                    </a:gsLst>
                    <a:lin ang="13500000" scaled="1"/>
                  </a:gradFill>
                  <a:effectLst>
                    <a:outerShdw blurRad="38100" dist="38100" dir="2700000" algn="tl">
                      <a:srgbClr val="000000">
                        <a:alpha val="43137"/>
                      </a:srgbClr>
                    </a:outerShdw>
                  </a:effectLst>
                  <a:uLnTx/>
                  <a:uFillTx/>
                  <a:latin typeface="Segoe Semibold" pitchFamily="34" charset="0"/>
                  <a:ea typeface="+mn-ea"/>
                  <a:cs typeface="Segoe UI" pitchFamily="34" charset="0"/>
                </a:rPr>
                <a:t>2</a:t>
              </a:r>
            </a:p>
          </p:txBody>
        </p:sp>
      </p:grpSp>
      <p:sp>
        <p:nvSpPr>
          <p:cNvPr id="102" name="Text Placeholder 23"/>
          <p:cNvSpPr txBox="1">
            <a:spLocks/>
          </p:cNvSpPr>
          <p:nvPr/>
        </p:nvSpPr>
        <p:spPr>
          <a:xfrm>
            <a:off x="1110350" y="4412672"/>
            <a:ext cx="2836347" cy="313932"/>
          </a:xfrm>
          <a:prstGeom prst="rect">
            <a:avLst/>
          </a:prstGeom>
        </p:spPr>
        <p:txBody>
          <a:bodyPr wrap="square">
            <a:spAutoFit/>
          </a:bodyPr>
          <a:lstStyle>
            <a:lvl1pPr marL="230188" indent="-230188">
              <a:buSzPct val="85000"/>
              <a:defRPr sz="1600"/>
            </a:lvl1pPr>
          </a:lstStyle>
          <a:p>
            <a:pPr marL="0" marR="0" indent="0" defTabSz="914363" fontAlgn="auto">
              <a:lnSpc>
                <a:spcPct val="90000"/>
              </a:lnSpc>
              <a:spcBef>
                <a:spcPts val="0"/>
              </a:spcBef>
              <a:spcAft>
                <a:spcPts val="600"/>
              </a:spcAft>
              <a:buClrTx/>
              <a:tabLst/>
              <a:defRPr/>
            </a:pPr>
            <a:r>
              <a:rPr lang="en-US" dirty="0" smtClean="0">
                <a:solidFill>
                  <a:schemeClr val="bg2"/>
                </a:solidFill>
                <a:latin typeface="+mj-lt"/>
              </a:rPr>
              <a:t>Deliver end to end solutions</a:t>
            </a:r>
          </a:p>
        </p:txBody>
      </p:sp>
      <p:sp>
        <p:nvSpPr>
          <p:cNvPr id="106" name="Rectangle 105"/>
          <p:cNvSpPr/>
          <p:nvPr/>
        </p:nvSpPr>
        <p:spPr>
          <a:xfrm>
            <a:off x="345301" y="5216387"/>
            <a:ext cx="8323577" cy="857034"/>
          </a:xfrm>
          <a:prstGeom prst="rect">
            <a:avLst/>
          </a:prstGeom>
          <a:gradFill flip="none" rotWithShape="1">
            <a:gsLst>
              <a:gs pos="0">
                <a:schemeClr val="bg1">
                  <a:lumMod val="85000"/>
                </a:schemeClr>
              </a:gs>
              <a:gs pos="50000">
                <a:schemeClr val="tx1">
                  <a:lumMod val="20000"/>
                  <a:lumOff val="80000"/>
                </a:schemeClr>
              </a:gs>
              <a:gs pos="100000">
                <a:schemeClr val="bg1">
                  <a:lumMod val="95000"/>
                </a:schemeClr>
              </a:gs>
            </a:gsLst>
            <a:lin ang="13500000" scaled="1"/>
            <a:tileRect/>
          </a:gradFill>
          <a:ln>
            <a:solidFill>
              <a:schemeClr val="accent2"/>
            </a:solidFill>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07" name="Rectangle 106"/>
          <p:cNvSpPr/>
          <p:nvPr/>
        </p:nvSpPr>
        <p:spPr bwMode="auto">
          <a:xfrm>
            <a:off x="437778" y="5304672"/>
            <a:ext cx="8129501" cy="680465"/>
          </a:xfrm>
          <a:prstGeom prst="rect">
            <a:avLst/>
          </a:prstGeom>
          <a:solidFill>
            <a:schemeClr val="bg1"/>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tx1"/>
                  </a:gs>
                  <a:gs pos="50000">
                    <a:schemeClr val="tx1"/>
                  </a:gs>
                </a:gsLst>
                <a:lin ang="5400000" scaled="0"/>
              </a:gradFill>
              <a:latin typeface="Segoe" pitchFamily="34" charset="0"/>
            </a:endParaRPr>
          </a:p>
        </p:txBody>
      </p:sp>
      <p:sp>
        <p:nvSpPr>
          <p:cNvPr id="108" name="Text Placeholder 23"/>
          <p:cNvSpPr txBox="1">
            <a:spLocks/>
          </p:cNvSpPr>
          <p:nvPr/>
        </p:nvSpPr>
        <p:spPr>
          <a:xfrm>
            <a:off x="4015946" y="5394066"/>
            <a:ext cx="4436076" cy="859723"/>
          </a:xfrm>
          <a:prstGeom prst="rect">
            <a:avLst/>
          </a:prstGeom>
        </p:spPr>
        <p:txBody>
          <a:bodyPr wrap="square">
            <a:spAutoFit/>
          </a:bodyPr>
          <a:lstStyle>
            <a:lvl1pPr marL="230188" indent="-230188">
              <a:buSzPct val="85000"/>
              <a:defRPr sz="1600"/>
            </a:lvl1pPr>
          </a:lstStyle>
          <a:p>
            <a:pPr defTabSz="914363">
              <a:lnSpc>
                <a:spcPct val="90000"/>
              </a:lnSpc>
              <a:spcAft>
                <a:spcPts val="400"/>
              </a:spcAft>
              <a:buBlip>
                <a:blip r:embed="rId9"/>
              </a:buBlip>
              <a:defRPr/>
            </a:pPr>
            <a:r>
              <a:rPr lang="en-US" sz="1200" dirty="0" smtClean="0">
                <a:solidFill>
                  <a:schemeClr val="bg2"/>
                </a:solidFill>
                <a:latin typeface="Segoe" pitchFamily="34" charset="0"/>
              </a:rPr>
              <a:t>Leverages existing investment in management infrastructure</a:t>
            </a:r>
          </a:p>
          <a:p>
            <a:pPr defTabSz="914363">
              <a:lnSpc>
                <a:spcPct val="90000"/>
              </a:lnSpc>
              <a:spcAft>
                <a:spcPts val="400"/>
              </a:spcAft>
              <a:buBlip>
                <a:blip r:embed="rId9"/>
              </a:buBlip>
              <a:defRPr/>
            </a:pPr>
            <a:r>
              <a:rPr lang="en-US" sz="1200" dirty="0" smtClean="0">
                <a:solidFill>
                  <a:schemeClr val="bg2"/>
                </a:solidFill>
                <a:latin typeface="Segoe" pitchFamily="34" charset="0"/>
              </a:rPr>
              <a:t>Minimal deployment effort</a:t>
            </a:r>
          </a:p>
          <a:p>
            <a:pPr defTabSz="914363">
              <a:lnSpc>
                <a:spcPct val="90000"/>
              </a:lnSpc>
              <a:spcAft>
                <a:spcPts val="400"/>
              </a:spcAft>
              <a:buBlip>
                <a:blip r:embed="rId9"/>
              </a:buBlip>
              <a:defRPr/>
            </a:pPr>
            <a:endParaRPr lang="en-US" sz="1200" dirty="0" smtClean="0">
              <a:solidFill>
                <a:schemeClr val="bg2"/>
              </a:solidFill>
              <a:latin typeface="Segoe" pitchFamily="34" charset="0"/>
            </a:endParaRPr>
          </a:p>
        </p:txBody>
      </p:sp>
      <p:grpSp>
        <p:nvGrpSpPr>
          <p:cNvPr id="6" name="Group 44"/>
          <p:cNvGrpSpPr/>
          <p:nvPr/>
        </p:nvGrpSpPr>
        <p:grpSpPr>
          <a:xfrm>
            <a:off x="328478" y="5203501"/>
            <a:ext cx="674436" cy="864161"/>
            <a:chOff x="346290" y="2905126"/>
            <a:chExt cx="674436" cy="709943"/>
          </a:xfrm>
        </p:grpSpPr>
        <p:sp>
          <p:nvSpPr>
            <p:cNvPr id="111" name="Snip Single Corner Rectangle 110"/>
            <p:cNvSpPr/>
            <p:nvPr/>
          </p:nvSpPr>
          <p:spPr>
            <a:xfrm>
              <a:off x="346290" y="2905126"/>
              <a:ext cx="674436" cy="709943"/>
            </a:xfrm>
            <a:prstGeom prst="snip1Rect">
              <a:avLst>
                <a:gd name="adj" fmla="val 38178"/>
              </a:avLst>
            </a:prstGeom>
            <a:gradFill flip="none" rotWithShape="1">
              <a:gsLst>
                <a:gs pos="0">
                  <a:schemeClr val="accent2">
                    <a:lumMod val="50000"/>
                  </a:schemeClr>
                </a:gs>
                <a:gs pos="31000">
                  <a:schemeClr val="accent2">
                    <a:lumMod val="75000"/>
                  </a:schemeClr>
                </a:gs>
                <a:gs pos="81000">
                  <a:schemeClr val="accent2"/>
                </a:gs>
              </a:gsLst>
              <a:lin ang="13500000" scaled="1"/>
              <a:tileRect/>
            </a:gradFill>
            <a:ln>
              <a:headEnd type="none" w="med" len="med"/>
              <a:tailEnd type="none" w="med" len="med"/>
            </a:ln>
            <a:effectLst>
              <a:outerShdw blurRad="50800" dist="38100" dir="8100000" algn="tr" rotWithShape="0">
                <a:prstClr val="black">
                  <a:alpha val="73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lvl="1" indent="-342900" algn="ctr" defTabSz="914099" fontAlgn="base">
                <a:lnSpc>
                  <a:spcPct val="90000"/>
                </a:lnSpc>
                <a:spcBef>
                  <a:spcPct val="0"/>
                </a:spcBef>
                <a:spcAft>
                  <a:spcPct val="0"/>
                </a:spcAft>
                <a:buClr>
                  <a:srgbClr val="FFFF99"/>
                </a:buClr>
                <a:buSzPct val="80000"/>
                <a:tabLst>
                  <a:tab pos="424590" algn="l"/>
                </a:tabLst>
                <a:defRPr/>
              </a:pPr>
              <a:endParaRPr lang="en-US" altLang="zh-CN" sz="1600" dirty="0">
                <a:gradFill>
                  <a:gsLst>
                    <a:gs pos="0">
                      <a:schemeClr val="tx1"/>
                    </a:gs>
                    <a:gs pos="100000">
                      <a:schemeClr val="tx1"/>
                    </a:gs>
                  </a:gsLst>
                  <a:lin ang="13500000" scaled="1"/>
                </a:gradFill>
                <a:latin typeface="Segoe Semibold" pitchFamily="34" charset="0"/>
              </a:endParaRPr>
            </a:p>
          </p:txBody>
        </p:sp>
        <p:sp>
          <p:nvSpPr>
            <p:cNvPr id="112" name="Text Placeholder 27"/>
            <p:cNvSpPr txBox="1">
              <a:spLocks/>
            </p:cNvSpPr>
            <p:nvPr/>
          </p:nvSpPr>
          <p:spPr>
            <a:xfrm>
              <a:off x="516879" y="3060042"/>
              <a:ext cx="333259" cy="328706"/>
            </a:xfrm>
            <a:prstGeom prst="rect">
              <a:avLst/>
            </a:prstGeom>
          </p:spPr>
          <p:txBody>
            <a:bodyPr wrap="square">
              <a:spAutoFit/>
            </a:bodyPr>
            <a:lstStyle>
              <a:lvl1pPr>
                <a:buFontTx/>
                <a:buNone/>
                <a:defRPr lang="en-US" sz="2000" kern="12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Semibold" pitchFamily="34" charset="0"/>
                  <a:ea typeface="+mn-ea"/>
                  <a:cs typeface="Segoe UI" pitchFamily="34" charset="0"/>
                </a:defRPr>
              </a:lvl1pPr>
            </a:lstStyle>
            <a:p>
              <a:pPr marL="342900" marR="0" lvl="0" indent="-342900" algn="ctr" defTabSz="914363" rtl="0" eaLnBrk="1" fontAlgn="auto" latinLnBrk="0" hangingPunct="1">
                <a:lnSpc>
                  <a:spcPct val="100000"/>
                </a:lnSpc>
                <a:spcBef>
                  <a:spcPct val="20000"/>
                </a:spcBef>
                <a:spcAft>
                  <a:spcPts val="1200"/>
                </a:spcAft>
                <a:buClr>
                  <a:srgbClr val="FF5B00"/>
                </a:buClr>
                <a:buSzPct val="65000"/>
                <a:buFontTx/>
                <a:buNone/>
                <a:tabLst/>
                <a:defRPr/>
              </a:pPr>
              <a:r>
                <a:rPr kumimoji="0" lang="en-US" sz="2000" b="0" i="0" u="none" strike="noStrike" kern="1200" cap="none" spc="0" normalizeH="0" baseline="0" noProof="0" dirty="0" smtClean="0">
                  <a:ln>
                    <a:noFill/>
                  </a:ln>
                  <a:gradFill>
                    <a:gsLst>
                      <a:gs pos="0">
                        <a:schemeClr val="bg1"/>
                      </a:gs>
                      <a:gs pos="100000">
                        <a:schemeClr val="bg1"/>
                      </a:gs>
                    </a:gsLst>
                    <a:lin ang="13500000" scaled="1"/>
                  </a:gradFill>
                  <a:effectLst>
                    <a:outerShdw blurRad="38100" dist="38100" dir="2700000" algn="tl">
                      <a:srgbClr val="000000">
                        <a:alpha val="43137"/>
                      </a:srgbClr>
                    </a:outerShdw>
                  </a:effectLst>
                  <a:uLnTx/>
                  <a:uFillTx/>
                  <a:latin typeface="Segoe Semibold" pitchFamily="34" charset="0"/>
                  <a:ea typeface="+mn-ea"/>
                  <a:cs typeface="Segoe UI" pitchFamily="34" charset="0"/>
                </a:rPr>
                <a:t>3</a:t>
              </a:r>
            </a:p>
          </p:txBody>
        </p:sp>
      </p:grpSp>
      <p:sp>
        <p:nvSpPr>
          <p:cNvPr id="110" name="Text Placeholder 23"/>
          <p:cNvSpPr txBox="1">
            <a:spLocks/>
          </p:cNvSpPr>
          <p:nvPr/>
        </p:nvSpPr>
        <p:spPr>
          <a:xfrm>
            <a:off x="1110350" y="5487938"/>
            <a:ext cx="2836347" cy="313932"/>
          </a:xfrm>
          <a:prstGeom prst="rect">
            <a:avLst/>
          </a:prstGeom>
        </p:spPr>
        <p:txBody>
          <a:bodyPr wrap="square">
            <a:spAutoFit/>
          </a:bodyPr>
          <a:lstStyle>
            <a:lvl1pPr marL="230188" indent="-230188">
              <a:buSzPct val="85000"/>
              <a:defRPr sz="1600"/>
            </a:lvl1pPr>
          </a:lstStyle>
          <a:p>
            <a:pPr marL="0" marR="0" indent="0" defTabSz="914363" fontAlgn="auto">
              <a:lnSpc>
                <a:spcPct val="90000"/>
              </a:lnSpc>
              <a:spcBef>
                <a:spcPts val="0"/>
              </a:spcBef>
              <a:spcAft>
                <a:spcPts val="600"/>
              </a:spcAft>
              <a:buClrTx/>
              <a:tabLst/>
              <a:defRPr/>
            </a:pPr>
            <a:r>
              <a:rPr lang="en-US" dirty="0" smtClean="0">
                <a:solidFill>
                  <a:schemeClr val="bg2"/>
                </a:solidFill>
                <a:latin typeface="+mj-lt"/>
              </a:rPr>
              <a:t>Provides immediate ROI</a:t>
            </a:r>
          </a:p>
        </p:txBody>
      </p:sp>
      <p:pic>
        <p:nvPicPr>
          <p:cNvPr id="34" name="Picture 2" descr="C:\Users\aheaton\AppData\Local\Microsoft\Windows\Temporary Internet Files\Content.Outlook\RUD1F8JY\EDVwithicon_wht (2).png"/>
          <p:cNvPicPr>
            <a:picLocks noChangeAspect="1" noChangeArrowheads="1"/>
          </p:cNvPicPr>
          <p:nvPr/>
        </p:nvPicPr>
        <p:blipFill>
          <a:blip r:embed="rId10" cstate="print">
            <a:lum bright="-100000"/>
          </a:blip>
          <a:srcRect/>
          <a:stretch>
            <a:fillRect/>
          </a:stretch>
        </p:blipFill>
        <p:spPr bwMode="auto">
          <a:xfrm>
            <a:off x="688749" y="1607382"/>
            <a:ext cx="1772483" cy="365760"/>
          </a:xfrm>
          <a:prstGeom prst="rect">
            <a:avLst/>
          </a:prstGeom>
          <a:noFill/>
        </p:spPr>
      </p:pic>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Where to Find More Information</a:t>
            </a:r>
            <a:endParaRPr lang="en-US" dirty="0"/>
          </a:p>
        </p:txBody>
      </p:sp>
      <p:sp>
        <p:nvSpPr>
          <p:cNvPr id="11" name="Rounded Rectangle 10"/>
          <p:cNvSpPr/>
          <p:nvPr/>
        </p:nvSpPr>
        <p:spPr bwMode="auto">
          <a:xfrm>
            <a:off x="381000" y="1416268"/>
            <a:ext cx="8382000" cy="82296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91440" tIns="0" rIns="0" bIns="0" rtlCol="0" anchor="ctr" anchorCtr="0">
            <a:noAutofit/>
          </a:bodyPr>
          <a:lstStyle/>
          <a:p>
            <a:pPr indent="-396875" defTabSz="914099" fontAlgn="base">
              <a:lnSpc>
                <a:spcPct val="900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rPr>
              <a:t>Documentation for App-V 4.5 on </a:t>
            </a:r>
            <a:r>
              <a:rPr lang="en-US" sz="1600" dirty="0" err="1" smtClean="0">
                <a:solidFill>
                  <a:srgbClr val="FFFFFF"/>
                </a:solidFill>
                <a:effectLst>
                  <a:outerShdw blurRad="38100" dist="38100" dir="2700000" algn="tl">
                    <a:srgbClr val="000000">
                      <a:alpha val="43137"/>
                    </a:srgbClr>
                  </a:outerShdw>
                </a:effectLst>
              </a:rPr>
              <a:t>Technet</a:t>
            </a:r>
            <a:endParaRPr lang="en-US" sz="1600" dirty="0" smtClean="0">
              <a:solidFill>
                <a:srgbClr val="FFFFFF"/>
              </a:solidFill>
              <a:effectLst>
                <a:outerShdw blurRad="38100" dist="38100" dir="2700000" algn="tl">
                  <a:srgbClr val="000000">
                    <a:alpha val="43137"/>
                  </a:srgbClr>
                </a:outerShdw>
              </a:effectLst>
            </a:endParaRPr>
          </a:p>
          <a:p>
            <a:pPr indent="-396875" defTabSz="914099" fontAlgn="base">
              <a:lnSpc>
                <a:spcPct val="900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hlinkClick r:id="rId3"/>
              </a:rPr>
              <a:t>http://technet.microsoft.com/en-us/library/cc843848.aspx</a:t>
            </a:r>
            <a:r>
              <a:rPr lang="en-US" sz="1600" dirty="0" smtClean="0">
                <a:solidFill>
                  <a:srgbClr val="FFFFFF"/>
                </a:solidFill>
                <a:effectLst>
                  <a:outerShdw blurRad="38100" dist="38100" dir="2700000" algn="tl">
                    <a:srgbClr val="000000">
                      <a:alpha val="43137"/>
                    </a:srgbClr>
                  </a:outerShdw>
                </a:effectLst>
              </a:rPr>
              <a:t> </a:t>
            </a:r>
          </a:p>
        </p:txBody>
      </p:sp>
      <p:sp>
        <p:nvSpPr>
          <p:cNvPr id="12" name="Rounded Rectangle 11"/>
          <p:cNvSpPr/>
          <p:nvPr/>
        </p:nvSpPr>
        <p:spPr bwMode="auto">
          <a:xfrm>
            <a:off x="381000" y="3367690"/>
            <a:ext cx="8382000" cy="82296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91440" tIns="0" rIns="0" bIns="0" rtlCol="0" anchor="ctr" anchorCtr="0">
            <a:noAutofit/>
          </a:bodyPr>
          <a:lstStyle/>
          <a:p>
            <a:pPr indent="-396875" defTabSz="914099" fontAlgn="base">
              <a:lnSpc>
                <a:spcPct val="900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rPr>
              <a:t>Documentation feedback</a:t>
            </a:r>
          </a:p>
          <a:p>
            <a:pPr indent="-396875" defTabSz="914099" fontAlgn="base">
              <a:lnSpc>
                <a:spcPct val="900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rPr>
              <a:t>Public email alias (</a:t>
            </a:r>
            <a:r>
              <a:rPr lang="en-US" sz="1600" dirty="0" smtClean="0">
                <a:solidFill>
                  <a:srgbClr val="FFFFFF"/>
                </a:solidFill>
                <a:effectLst>
                  <a:outerShdw blurRad="38100" dist="38100" dir="2700000" algn="tl">
                    <a:srgbClr val="000000">
                      <a:alpha val="43137"/>
                    </a:srgbClr>
                  </a:outerShdw>
                </a:effectLst>
                <a:hlinkClick r:id="rId4"/>
              </a:rPr>
              <a:t>appvdocs@microsoft.com</a:t>
            </a:r>
            <a:r>
              <a:rPr lang="en-US" sz="1600" dirty="0" smtClean="0">
                <a:solidFill>
                  <a:srgbClr val="FFFFFF"/>
                </a:solidFill>
                <a:effectLst>
                  <a:outerShdw blurRad="38100" dist="38100" dir="2700000" algn="tl">
                    <a:srgbClr val="000000">
                      <a:alpha val="43137"/>
                    </a:srgbClr>
                  </a:outerShdw>
                </a:effectLst>
              </a:rPr>
              <a:t> ) </a:t>
            </a:r>
          </a:p>
        </p:txBody>
      </p:sp>
      <p:sp>
        <p:nvSpPr>
          <p:cNvPr id="13" name="Rounded Rectangle 12"/>
          <p:cNvSpPr/>
          <p:nvPr/>
        </p:nvSpPr>
        <p:spPr bwMode="auto">
          <a:xfrm>
            <a:off x="381000" y="2391979"/>
            <a:ext cx="8382000" cy="82296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91440" tIns="0" rIns="0" bIns="0" rtlCol="0" anchor="ctr" anchorCtr="0">
            <a:noAutofit/>
          </a:bodyPr>
          <a:lstStyle/>
          <a:p>
            <a:pPr indent="-396875" defTabSz="914099" fontAlgn="base">
              <a:lnSpc>
                <a:spcPct val="900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rPr>
              <a:t>White Papers</a:t>
            </a:r>
          </a:p>
          <a:p>
            <a:pPr indent="-396875" defTabSz="914099" fontAlgn="base">
              <a:lnSpc>
                <a:spcPct val="900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hlinkClick r:id="rId5"/>
              </a:rPr>
              <a:t>http://technet.microsoft.com/en-us/appvirtualization/cc843994.aspx</a:t>
            </a:r>
            <a:r>
              <a:rPr lang="en-US" sz="1600" dirty="0" smtClean="0">
                <a:solidFill>
                  <a:srgbClr val="FFFFFF"/>
                </a:solidFill>
                <a:effectLst>
                  <a:outerShdw blurRad="38100" dist="38100" dir="2700000" algn="tl">
                    <a:srgbClr val="000000">
                      <a:alpha val="43137"/>
                    </a:srgbClr>
                  </a:outerShdw>
                </a:effectLst>
              </a:rPr>
              <a:t> </a:t>
            </a:r>
          </a:p>
        </p:txBody>
      </p:sp>
      <p:sp>
        <p:nvSpPr>
          <p:cNvPr id="14" name="Rounded Rectangle 13"/>
          <p:cNvSpPr/>
          <p:nvPr/>
        </p:nvSpPr>
        <p:spPr bwMode="auto">
          <a:xfrm>
            <a:off x="404813" y="4343400"/>
            <a:ext cx="8382000" cy="822960"/>
          </a:xfrm>
          <a:prstGeom prst="roundRect">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91440" tIns="0" rIns="0" bIns="0" rtlCol="0" anchor="ctr" anchorCtr="0">
            <a:noAutofit/>
          </a:bodyPr>
          <a:lstStyle/>
          <a:p>
            <a:pPr indent="-396875" defTabSz="914099" fontAlgn="base">
              <a:lnSpc>
                <a:spcPct val="900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rPr>
              <a:t>App-V Forums on </a:t>
            </a:r>
            <a:r>
              <a:rPr lang="en-US" sz="1600" dirty="0" err="1" smtClean="0">
                <a:solidFill>
                  <a:srgbClr val="FFFFFF"/>
                </a:solidFill>
                <a:effectLst>
                  <a:outerShdw blurRad="38100" dist="38100" dir="2700000" algn="tl">
                    <a:srgbClr val="000000">
                      <a:alpha val="43137"/>
                    </a:srgbClr>
                  </a:outerShdw>
                </a:effectLst>
              </a:rPr>
              <a:t>Technet</a:t>
            </a:r>
            <a:endParaRPr lang="en-US" sz="1600" dirty="0" smtClean="0">
              <a:solidFill>
                <a:srgbClr val="FFFFFF"/>
              </a:solidFill>
              <a:effectLst>
                <a:outerShdw blurRad="38100" dist="38100" dir="2700000" algn="tl">
                  <a:srgbClr val="000000">
                    <a:alpha val="43137"/>
                  </a:srgbClr>
                </a:outerShdw>
              </a:effectLst>
            </a:endParaRPr>
          </a:p>
          <a:p>
            <a:pPr indent="-396875" defTabSz="914099" fontAlgn="base">
              <a:lnSpc>
                <a:spcPct val="90000"/>
              </a:lnSpc>
              <a:spcBef>
                <a:spcPct val="0"/>
              </a:spcBef>
              <a:spcAft>
                <a:spcPct val="0"/>
              </a:spcAft>
              <a:defRPr/>
            </a:pPr>
            <a:r>
              <a:rPr lang="en-US" sz="1600" dirty="0" smtClean="0">
                <a:solidFill>
                  <a:srgbClr val="FFFFFF"/>
                </a:solidFill>
                <a:effectLst>
                  <a:outerShdw blurRad="38100" dist="38100" dir="2700000" algn="tl">
                    <a:srgbClr val="000000">
                      <a:alpha val="43137"/>
                    </a:srgbClr>
                  </a:outerShdw>
                </a:effectLst>
                <a:hlinkClick r:id="rId6"/>
              </a:rPr>
              <a:t>http://social.technet.microsoft.com/Forums/en-US/category/appvirtualization</a:t>
            </a:r>
            <a:r>
              <a:rPr lang="en-US" sz="1600" dirty="0" smtClean="0">
                <a:solidFill>
                  <a:srgbClr val="FFFFFF"/>
                </a:solidFill>
                <a:effectLst>
                  <a:outerShdw blurRad="38100" dist="38100" dir="2700000" algn="tl">
                    <a:srgbClr val="000000">
                      <a:alpha val="43137"/>
                    </a:srgbClr>
                  </a:outerShdw>
                </a:effectLst>
              </a:rPr>
              <a:t>  </a:t>
            </a:r>
          </a:p>
        </p:txBody>
      </p:sp>
    </p:spTree>
    <p:extLst>
      <p:ext uri="{BB962C8B-B14F-4D97-AF65-F5344CB8AC3E}">
        <p14:creationId xmlns="" xmlns:p14="http://schemas.microsoft.com/office/powerpoint/2010/main" val="3087302390"/>
      </p:ext>
    </p:extLst>
  </p:cSld>
  <p:clrMapOvr>
    <a:masterClrMapping/>
  </p:clrMapOvr>
  <p:transition advTm="26296">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Deployment Options</a:t>
            </a:r>
            <a:endParaRPr lang="en-US" dirty="0"/>
          </a:p>
        </p:txBody>
      </p:sp>
      <p:sp>
        <p:nvSpPr>
          <p:cNvPr id="5" name="Rounded Rectangle 4"/>
          <p:cNvSpPr/>
          <p:nvPr/>
        </p:nvSpPr>
        <p:spPr bwMode="auto">
          <a:xfrm>
            <a:off x="381000" y="1420813"/>
            <a:ext cx="8382000" cy="2922587"/>
          </a:xfrm>
          <a:prstGeom prst="roundRect">
            <a:avLst>
              <a:gd name="adj" fmla="val 5594"/>
            </a:avLst>
          </a:prstGeom>
          <a:gradFill flip="none" rotWithShape="1">
            <a:gsLst>
              <a:gs pos="0">
                <a:srgbClr val="0070C0"/>
              </a:gs>
              <a:gs pos="50000">
                <a:srgbClr val="0070C0">
                  <a:alpha val="30000"/>
                </a:srgbClr>
              </a:gs>
              <a:gs pos="100000">
                <a:srgbClr val="7030A0">
                  <a:alpha val="0"/>
                </a:srgbClr>
              </a:gs>
            </a:gsLst>
            <a:lin ang="2700000" scaled="1"/>
            <a:tileRect/>
          </a:gradFill>
          <a:ln w="9525">
            <a:noFill/>
            <a:round/>
            <a:headEnd/>
            <a:tailEnd/>
          </a:ln>
          <a:effectLst/>
        </p:spPr>
        <p:txBody>
          <a:bodyPr vert="horz" wrap="square" lIns="91426" tIns="45712" rIns="91426" bIns="45712" numCol="1" rtlCol="0" anchor="ctr" anchorCtr="0" compatLnSpc="1">
            <a:prstTxWarp prst="textNoShape">
              <a:avLst/>
            </a:prstTxWarp>
          </a:bodyPr>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le 5"/>
          <p:cNvSpPr>
            <a:spLocks noChangeAspect="1"/>
          </p:cNvSpPr>
          <p:nvPr/>
        </p:nvSpPr>
        <p:spPr bwMode="white">
          <a:xfrm>
            <a:off x="521442"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7" name="Rounded Rectangle 6"/>
          <p:cNvSpPr>
            <a:spLocks noChangeAspect="1"/>
          </p:cNvSpPr>
          <p:nvPr/>
        </p:nvSpPr>
        <p:spPr bwMode="white">
          <a:xfrm>
            <a:off x="3265126"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8" name="Rounded Rectangle 7"/>
          <p:cNvSpPr>
            <a:spLocks noChangeAspect="1"/>
          </p:cNvSpPr>
          <p:nvPr/>
        </p:nvSpPr>
        <p:spPr bwMode="white">
          <a:xfrm>
            <a:off x="6008809" y="1581097"/>
            <a:ext cx="2651760" cy="2344746"/>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9" name="Rounded Rectangle 8"/>
          <p:cNvSpPr/>
          <p:nvPr/>
        </p:nvSpPr>
        <p:spPr bwMode="auto">
          <a:xfrm>
            <a:off x="3265125" y="4100332"/>
            <a:ext cx="2651760" cy="82296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Standalone</a:t>
            </a:r>
          </a:p>
        </p:txBody>
      </p:sp>
      <p:sp>
        <p:nvSpPr>
          <p:cNvPr id="10" name="Rounded Rectangle 9"/>
          <p:cNvSpPr/>
          <p:nvPr/>
        </p:nvSpPr>
        <p:spPr bwMode="auto">
          <a:xfrm>
            <a:off x="6008809" y="4100332"/>
            <a:ext cx="2651760" cy="82296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ESD Infrastructure</a:t>
            </a:r>
          </a:p>
        </p:txBody>
      </p:sp>
      <p:sp>
        <p:nvSpPr>
          <p:cNvPr id="11" name="Rounded Rectangle 10"/>
          <p:cNvSpPr/>
          <p:nvPr/>
        </p:nvSpPr>
        <p:spPr bwMode="auto">
          <a:xfrm>
            <a:off x="521442" y="4100332"/>
            <a:ext cx="2651760" cy="82296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err="1"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a:t>
            </a:r>
            <a:r>
              <a:rPr lang="en-US" sz="2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 Infrastructure</a:t>
            </a:r>
          </a:p>
        </p:txBody>
      </p:sp>
      <p:sp>
        <p:nvSpPr>
          <p:cNvPr id="12" name="Rounded Rectangle 11"/>
          <p:cNvSpPr/>
          <p:nvPr/>
        </p:nvSpPr>
        <p:spPr>
          <a:xfrm>
            <a:off x="600546" y="1677188"/>
            <a:ext cx="2493553" cy="2152564"/>
          </a:xfrm>
          <a:prstGeom prst="roundRect">
            <a:avLst>
              <a:gd name="adj" fmla="val 10000"/>
            </a:avLst>
          </a:prstGeom>
          <a:blipFill rotWithShape="0">
            <a:blip r:embed="rId3"/>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3" name="Rounded Rectangle 12"/>
          <p:cNvSpPr/>
          <p:nvPr/>
        </p:nvSpPr>
        <p:spPr>
          <a:xfrm>
            <a:off x="6074700" y="1681743"/>
            <a:ext cx="2519978" cy="2143455"/>
          </a:xfrm>
          <a:prstGeom prst="roundRect">
            <a:avLst>
              <a:gd name="adj" fmla="val 10000"/>
            </a:avLst>
          </a:prstGeom>
          <a:blipFill rotWithShape="0">
            <a:blip r:embed="rId4"/>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4" name="Rounded Rectangle 13"/>
          <p:cNvSpPr/>
          <p:nvPr/>
        </p:nvSpPr>
        <p:spPr>
          <a:xfrm>
            <a:off x="3362667" y="1693098"/>
            <a:ext cx="2456679" cy="2120745"/>
          </a:xfrm>
          <a:prstGeom prst="roundRect">
            <a:avLst>
              <a:gd name="adj" fmla="val 10000"/>
            </a:avLst>
          </a:prstGeom>
          <a:blipFill rotWithShape="0">
            <a:blip r:embed="rId5"/>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 xmlns:p14="http://schemas.microsoft.com/office/powerpoint/2010/main" val="913396265"/>
      </p:ext>
    </p:extLst>
  </p:cSld>
  <p:clrMapOvr>
    <a:masterClrMapping/>
  </p:clrMapOvr>
  <p:transition advTm="101500">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smtClean="0"/>
              <a:t>Related Content</a:t>
            </a:r>
            <a:endParaRPr lang="en-US" dirty="0"/>
          </a:p>
        </p:txBody>
      </p:sp>
      <p:sp>
        <p:nvSpPr>
          <p:cNvPr id="17" name="Content Placeholder 16"/>
          <p:cNvSpPr>
            <a:spLocks noGrp="1"/>
          </p:cNvSpPr>
          <p:nvPr>
            <p:ph sz="quarter" idx="10"/>
          </p:nvPr>
        </p:nvSpPr>
        <p:spPr/>
        <p:txBody>
          <a:bodyPr/>
          <a:lstStyle/>
          <a:p>
            <a:r>
              <a:rPr dirty="0" smtClean="0"/>
              <a:t>Today from 12:20 </a:t>
            </a:r>
            <a:r>
              <a:rPr lang="en-US" dirty="0" smtClean="0"/>
              <a:t>–</a:t>
            </a:r>
            <a:r>
              <a:rPr dirty="0" smtClean="0"/>
              <a:t> 1300</a:t>
            </a:r>
          </a:p>
          <a:p>
            <a:r>
              <a:rPr lang="en-US" dirty="0" smtClean="0">
                <a:effectLst/>
              </a:rPr>
              <a:t>	CLI02-DEMO</a:t>
            </a:r>
            <a:r>
              <a:rPr lang="en-US" dirty="0">
                <a:effectLst/>
              </a:rPr>
              <a:t>:  Windows Optimized Desktop Solutions Demo</a:t>
            </a:r>
            <a:endParaRPr dirty="0" smtClean="0"/>
          </a:p>
        </p:txBody>
      </p:sp>
      <p:sp>
        <p:nvSpPr>
          <p:cNvPr id="18" name="Content Placeholder 17"/>
          <p:cNvSpPr>
            <a:spLocks noGrp="1"/>
          </p:cNvSpPr>
          <p:nvPr>
            <p:ph sz="quarter" idx="11"/>
          </p:nvPr>
        </p:nvSpPr>
        <p:spPr/>
        <p:txBody>
          <a:bodyPr/>
          <a:lstStyle/>
          <a:p>
            <a:pPr>
              <a:defRPr/>
            </a:pPr>
            <a:r>
              <a:rPr dirty="0" smtClean="0"/>
              <a:t>Tomorrow from 9:00 </a:t>
            </a:r>
            <a:r>
              <a:rPr lang="en-US" dirty="0" smtClean="0"/>
              <a:t>–</a:t>
            </a:r>
            <a:r>
              <a:rPr dirty="0" smtClean="0"/>
              <a:t> 10:15</a:t>
            </a:r>
          </a:p>
          <a:p>
            <a:pPr>
              <a:defRPr/>
            </a:pPr>
            <a:r>
              <a:rPr lang="en-US" dirty="0"/>
              <a:t>	</a:t>
            </a:r>
            <a:r>
              <a:rPr dirty="0" smtClean="0"/>
              <a:t>CLI03-IS: Microsoft Application Virtualization Discussion</a:t>
            </a:r>
          </a:p>
        </p:txBody>
      </p:sp>
      <p:sp>
        <p:nvSpPr>
          <p:cNvPr id="19" name="Content Placeholder 18"/>
          <p:cNvSpPr>
            <a:spLocks noGrp="1"/>
          </p:cNvSpPr>
          <p:nvPr>
            <p:ph sz="quarter" idx="12"/>
          </p:nvPr>
        </p:nvSpPr>
        <p:spPr/>
        <p:txBody>
          <a:bodyPr/>
          <a:lstStyle/>
          <a:p>
            <a:r>
              <a:rPr dirty="0" smtClean="0"/>
              <a:t>Tomorrow from 12:20 </a:t>
            </a:r>
            <a:r>
              <a:rPr lang="en-US" dirty="0" smtClean="0"/>
              <a:t>–</a:t>
            </a:r>
            <a:r>
              <a:rPr dirty="0" smtClean="0"/>
              <a:t> 13:30</a:t>
            </a:r>
          </a:p>
          <a:p>
            <a:r>
              <a:rPr lang="en-US" dirty="0"/>
              <a:t>	</a:t>
            </a:r>
            <a:r>
              <a:rPr lang="en-US" dirty="0" smtClean="0"/>
              <a:t>CLI04-DEMO: Application Virtualization: The Future of Application 	Management and Deployment</a:t>
            </a:r>
            <a:endParaRPr dirty="0" smtClean="0"/>
          </a:p>
        </p:txBody>
      </p:sp>
      <p:sp>
        <p:nvSpPr>
          <p:cNvPr id="20" name="Content Placeholder 19"/>
          <p:cNvSpPr>
            <a:spLocks noGrp="1"/>
          </p:cNvSpPr>
          <p:nvPr>
            <p:ph sz="quarter" idx="13"/>
          </p:nvPr>
        </p:nvSpPr>
        <p:spPr/>
        <p:txBody>
          <a:bodyPr/>
          <a:lstStyle/>
          <a:p>
            <a:r>
              <a:rPr dirty="0" smtClean="0"/>
              <a:t>Friday from 10:45 </a:t>
            </a:r>
            <a:r>
              <a:rPr lang="en-US" dirty="0" smtClean="0"/>
              <a:t>–</a:t>
            </a:r>
            <a:r>
              <a:rPr dirty="0" smtClean="0"/>
              <a:t> 1200</a:t>
            </a:r>
          </a:p>
          <a:p>
            <a:r>
              <a:rPr lang="en-US" dirty="0"/>
              <a:t>	</a:t>
            </a:r>
            <a:r>
              <a:rPr lang="en-US" dirty="0" smtClean="0"/>
              <a:t>CLI403: Microsoft Desktop Optimization Pack: Microsoft Application 	Virtualization 4.5 Sequencing Deep Dive</a:t>
            </a:r>
            <a:endParaRPr dirty="0" smtClean="0"/>
          </a:p>
        </p:txBody>
      </p:sp>
      <p:sp>
        <p:nvSpPr>
          <p:cNvPr id="8" name="Rectangle 7"/>
          <p:cNvSpPr/>
          <p:nvPr/>
        </p:nvSpPr>
        <p:spPr bwMode="auto">
          <a:xfrm>
            <a:off x="-2298032" y="0"/>
            <a:ext cx="2141623" cy="2586789"/>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pPr defTabSz="914099" fontAlgn="base">
              <a:spcBef>
                <a:spcPct val="0"/>
              </a:spcBef>
              <a:spcAft>
                <a:spcPct val="0"/>
              </a:spcAft>
            </a:pPr>
            <a:r>
              <a:rPr lang="en-US" dirty="0" smtClean="0"/>
              <a:t>please list the Breakout Sessions, </a:t>
            </a:r>
            <a:br>
              <a:rPr lang="en-US" dirty="0" smtClean="0"/>
            </a:br>
            <a:r>
              <a:rPr lang="en-US" dirty="0" smtClean="0"/>
              <a:t>TLC Interactive Theaters and Labs </a:t>
            </a:r>
            <a:br>
              <a:rPr lang="en-US" dirty="0" smtClean="0"/>
            </a:br>
            <a:r>
              <a:rPr lang="en-US" dirty="0" smtClean="0"/>
              <a:t>that are related to your session.</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3"/>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Infrastructure</a:t>
            </a:r>
            <a:endParaRPr lang="en-US" dirty="0"/>
          </a:p>
        </p:txBody>
      </p:sp>
      <p:pic>
        <p:nvPicPr>
          <p:cNvPr id="3" name="Picture 2" descr="C:\Users\aseemko\AppData\Local\Microsoft\Windows\Temporary Internet Files\Content.IE5\215AD5Y3\MCj04348450000[1].png"/>
          <p:cNvPicPr>
            <a:picLocks noChangeAspect="1" noChangeArrowheads="1"/>
          </p:cNvPicPr>
          <p:nvPr/>
        </p:nvPicPr>
        <p:blipFill>
          <a:blip r:embed="rId3"/>
          <a:srcRect/>
          <a:stretch>
            <a:fillRect/>
          </a:stretch>
        </p:blipFill>
        <p:spPr bwMode="auto">
          <a:xfrm>
            <a:off x="2664379" y="2006683"/>
            <a:ext cx="1714500" cy="1714500"/>
          </a:xfrm>
          <a:prstGeom prst="rect">
            <a:avLst/>
          </a:prstGeom>
          <a:noFill/>
        </p:spPr>
      </p:pic>
      <p:sp>
        <p:nvSpPr>
          <p:cNvPr id="4" name="TextBox 3"/>
          <p:cNvSpPr txBox="1"/>
          <p:nvPr/>
        </p:nvSpPr>
        <p:spPr>
          <a:xfrm>
            <a:off x="2450693" y="3716508"/>
            <a:ext cx="1856936" cy="523220"/>
          </a:xfrm>
          <a:prstGeom prst="rect">
            <a:avLst/>
          </a:prstGeom>
          <a:noFill/>
        </p:spPr>
        <p:txBody>
          <a:bodyPr wrap="square" rtlCol="0">
            <a:spAutoFit/>
          </a:bodyPr>
          <a:lstStyle/>
          <a:p>
            <a:pPr algn="ctr"/>
            <a:r>
              <a:rPr lang="en-US" sz="1400" dirty="0" err="1" smtClean="0">
                <a:gradFill>
                  <a:gsLst>
                    <a:gs pos="0">
                      <a:schemeClr val="tx1"/>
                    </a:gs>
                    <a:gs pos="100000">
                      <a:schemeClr val="tx1"/>
                    </a:gs>
                  </a:gsLst>
                  <a:lin ang="5400000" scaled="0"/>
                </a:gradFill>
                <a:effectLst>
                  <a:outerShdw blurRad="38100" dist="38100" dir="2700000" algn="tl">
                    <a:srgbClr val="000000">
                      <a:alpha val="43137"/>
                    </a:srgbClr>
                  </a:outerShdw>
                </a:effectLst>
              </a:rPr>
              <a:t>App-V</a:t>
            </a:r>
            <a:endPar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endParaRPr>
          </a:p>
          <a:p>
            <a:pPr algn="ct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Management Server</a:t>
            </a:r>
          </a:p>
        </p:txBody>
      </p:sp>
      <p:cxnSp>
        <p:nvCxnSpPr>
          <p:cNvPr id="5" name="Straight Arrow Connector 4"/>
          <p:cNvCxnSpPr/>
          <p:nvPr/>
        </p:nvCxnSpPr>
        <p:spPr>
          <a:xfrm flipH="1">
            <a:off x="4215162" y="2863933"/>
            <a:ext cx="2472077" cy="0"/>
          </a:xfrm>
          <a:prstGeom prst="straightConnector1">
            <a:avLst/>
          </a:prstGeom>
          <a:ln w="63500">
            <a:headEnd type="arrow"/>
            <a:tailEnd type="arrow"/>
          </a:ln>
        </p:spPr>
        <p:style>
          <a:lnRef idx="1">
            <a:schemeClr val="accent1"/>
          </a:lnRef>
          <a:fillRef idx="0">
            <a:schemeClr val="accent1"/>
          </a:fillRef>
          <a:effectRef idx="0">
            <a:schemeClr val="accent1"/>
          </a:effectRef>
          <a:fontRef idx="minor">
            <a:schemeClr val="tx1"/>
          </a:fontRef>
        </p:style>
      </p:cxnSp>
      <p:pic>
        <p:nvPicPr>
          <p:cNvPr id="8" name="Picture 31" descr="D:\Pennie's documents\MS Image\NEWFeb15\Windows_Vista_Icons_ for_Marketing_use\MaleUser.png"/>
          <p:cNvPicPr>
            <a:picLocks noChangeAspect="1" noChangeArrowheads="1"/>
          </p:cNvPicPr>
          <p:nvPr/>
        </p:nvPicPr>
        <p:blipFill>
          <a:blip r:embed="rId4"/>
          <a:srcRect/>
          <a:stretch>
            <a:fillRect/>
          </a:stretch>
        </p:blipFill>
        <p:spPr bwMode="auto">
          <a:xfrm>
            <a:off x="6833929" y="2361174"/>
            <a:ext cx="1005518" cy="1005518"/>
          </a:xfrm>
          <a:prstGeom prst="rect">
            <a:avLst/>
          </a:prstGeom>
          <a:noFill/>
        </p:spPr>
      </p:pic>
      <p:graphicFrame>
        <p:nvGraphicFramePr>
          <p:cNvPr id="7" name="Diagram 6"/>
          <p:cNvGraphicFramePr/>
          <p:nvPr>
            <p:extLst>
              <p:ext uri="{D42A27DB-BD31-4B8C-83A1-F6EECF244321}">
                <p14:modId xmlns="" xmlns:p14="http://schemas.microsoft.com/office/powerpoint/2010/main" val="1747239530"/>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26" name="Picture 2" descr="C:\Users\wmorein\Desktop\Windows Server Active Directory v r logo.png"/>
          <p:cNvPicPr>
            <a:picLocks noChangeAspect="1" noChangeArrowheads="1"/>
          </p:cNvPicPr>
          <p:nvPr/>
        </p:nvPicPr>
        <p:blipFill>
          <a:blip r:embed="rId10">
            <a:extLst>
              <a:ext uri="{28A0092B-C50C-407E-A947-70E740481C1C}">
                <a14:useLocalDpi xmlns="" xmlns:a14="http://schemas.microsoft.com/office/drawing/2010/main" val="0"/>
              </a:ext>
            </a:extLst>
          </a:blip>
          <a:srcRect/>
          <a:stretch>
            <a:fillRect/>
          </a:stretch>
        </p:blipFill>
        <p:spPr bwMode="auto">
          <a:xfrm>
            <a:off x="1132629" y="2072393"/>
            <a:ext cx="1359160" cy="614737"/>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pic>
        <p:nvPicPr>
          <p:cNvPr id="1027" name="Picture 3" descr="C:\Users\wmorein\Desktop\SQL Server generic brand Grid v r.png"/>
          <p:cNvPicPr>
            <a:picLocks noChangeAspect="1" noChangeArrowheads="1"/>
          </p:cNvPicPr>
          <p:nvPr/>
        </p:nvPicPr>
        <p:blipFill>
          <a:blip r:embed="rId11">
            <a:extLst>
              <a:ext uri="{28A0092B-C50C-407E-A947-70E740481C1C}">
                <a14:useLocalDpi xmlns="" xmlns:a14="http://schemas.microsoft.com/office/drawing/2010/main" val="0"/>
              </a:ext>
            </a:extLst>
          </a:blip>
          <a:srcRect/>
          <a:stretch>
            <a:fillRect/>
          </a:stretch>
        </p:blipFill>
        <p:spPr bwMode="auto">
          <a:xfrm>
            <a:off x="1654250" y="2818981"/>
            <a:ext cx="837539" cy="686883"/>
          </a:xfrm>
          <a:prstGeom prst="rect">
            <a:avLst/>
          </a:prstGeom>
          <a:noFill/>
          <a:extLst>
            <a:ext uri="{909E8E84-426E-40DD-AFC4-6F175D3DCCD1}">
              <a14:hiddenFill xmlns="" xmlns:a14="http://schemas.microsoft.com/office/drawing/2010/main">
                <a:solidFill>
                  <a:srgbClr xmlns:mc="http://schemas.openxmlformats.org/markup-compatibility/2006" val="FFFFFF" mc:Ignorable=""/>
                </a:solidFill>
              </a14:hiddenFill>
            </a:ext>
          </a:extLst>
        </p:spPr>
      </p:pic>
    </p:spTree>
    <p:extLst>
      <p:ext uri="{BB962C8B-B14F-4D97-AF65-F5344CB8AC3E}">
        <p14:creationId xmlns="" xmlns:p14="http://schemas.microsoft.com/office/powerpoint/2010/main" val="414712650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694091" y="1365581"/>
            <a:ext cx="6546150" cy="4733926"/>
            <a:chOff x="694091" y="1365581"/>
            <a:chExt cx="6546150" cy="4733926"/>
          </a:xfrm>
        </p:grpSpPr>
        <p:pic>
          <p:nvPicPr>
            <p:cNvPr id="64" name="Picture 63" descr="3_arrows.png"/>
            <p:cNvPicPr>
              <a:picLocks noChangeAspect="1"/>
            </p:cNvPicPr>
            <p:nvPr/>
          </p:nvPicPr>
          <p:blipFill>
            <a:blip r:embed="rId3"/>
            <a:stretch>
              <a:fillRect/>
            </a:stretch>
          </p:blipFill>
          <p:spPr>
            <a:xfrm>
              <a:off x="3361469" y="1683190"/>
              <a:ext cx="3641425" cy="2176272"/>
            </a:xfrm>
            <a:prstGeom prst="rect">
              <a:avLst/>
            </a:prstGeom>
          </p:spPr>
        </p:pic>
        <p:pic>
          <p:nvPicPr>
            <p:cNvPr id="30" name="Picture 29" descr="Full_back.png"/>
            <p:cNvPicPr>
              <a:picLocks noChangeAspect="1"/>
            </p:cNvPicPr>
            <p:nvPr/>
          </p:nvPicPr>
          <p:blipFill>
            <a:blip r:embed="rId4"/>
            <a:stretch>
              <a:fillRect/>
            </a:stretch>
          </p:blipFill>
          <p:spPr>
            <a:xfrm>
              <a:off x="4543538" y="1365581"/>
              <a:ext cx="2696703" cy="2145242"/>
            </a:xfrm>
            <a:prstGeom prst="rect">
              <a:avLst/>
            </a:prstGeom>
          </p:spPr>
        </p:pic>
        <p:pic>
          <p:nvPicPr>
            <p:cNvPr id="31" name="Picture 3" descr="\\.PSF\.Mac\Volumes\Files\Work\Microsoft\PowerPoint Presentations\Microsoft Application Virtualization Platform Build\SCAV-Group.png"/>
            <p:cNvPicPr>
              <a:picLocks noChangeAspect="1" noChangeArrowheads="1"/>
            </p:cNvPicPr>
            <p:nvPr/>
          </p:nvPicPr>
          <p:blipFill>
            <a:blip r:embed="rId5" cstate="print"/>
            <a:srcRect/>
            <a:stretch>
              <a:fillRect/>
            </a:stretch>
          </p:blipFill>
          <p:spPr bwMode="auto">
            <a:xfrm>
              <a:off x="2516262" y="2843954"/>
              <a:ext cx="2891216" cy="2243083"/>
            </a:xfrm>
            <a:prstGeom prst="rect">
              <a:avLst/>
            </a:prstGeom>
            <a:noFill/>
          </p:spPr>
        </p:pic>
        <p:pic>
          <p:nvPicPr>
            <p:cNvPr id="19" name="Picture 2" descr="\\.PSF\.Mac\Volumes\Files\Work\Microsoft\PowerPoint Presentations\Microsoft Application Virtualization Platform Build\SCAV-Group-2.png"/>
            <p:cNvPicPr>
              <a:picLocks noChangeAspect="1" noChangeArrowheads="1"/>
            </p:cNvPicPr>
            <p:nvPr/>
          </p:nvPicPr>
          <p:blipFill>
            <a:blip r:embed="rId6" cstate="print"/>
            <a:srcRect/>
            <a:stretch>
              <a:fillRect/>
            </a:stretch>
          </p:blipFill>
          <p:spPr bwMode="auto">
            <a:xfrm>
              <a:off x="4338453" y="3704099"/>
              <a:ext cx="2622406" cy="2395408"/>
            </a:xfrm>
            <a:prstGeom prst="rect">
              <a:avLst/>
            </a:prstGeom>
            <a:noFill/>
          </p:spPr>
        </p:pic>
        <p:pic>
          <p:nvPicPr>
            <p:cNvPr id="24" name="Picture 2" descr="\\.PSF\.Mac\Volumes\Files\Work\Microsoft\PowerPoint Presentations\Microsoft Application Virtualization Platform Build\SMS-SCCM-Group.png"/>
            <p:cNvPicPr>
              <a:picLocks noChangeAspect="1" noChangeArrowheads="1"/>
            </p:cNvPicPr>
            <p:nvPr/>
          </p:nvPicPr>
          <p:blipFill>
            <a:blip r:embed="rId7" cstate="print"/>
            <a:srcRect/>
            <a:stretch>
              <a:fillRect/>
            </a:stretch>
          </p:blipFill>
          <p:spPr bwMode="auto">
            <a:xfrm>
              <a:off x="694091" y="1848934"/>
              <a:ext cx="3049516" cy="2162438"/>
            </a:xfrm>
            <a:prstGeom prst="rect">
              <a:avLst/>
            </a:prstGeom>
            <a:noFill/>
          </p:spPr>
        </p:pic>
      </p:grpSp>
      <p:sp>
        <p:nvSpPr>
          <p:cNvPr id="52" name="TextBox 51"/>
          <p:cNvSpPr txBox="1"/>
          <p:nvPr/>
        </p:nvSpPr>
        <p:spPr>
          <a:xfrm>
            <a:off x="3898827" y="5609046"/>
            <a:ext cx="1828800" cy="246221"/>
          </a:xfrm>
          <a:prstGeom prst="rect">
            <a:avLst/>
          </a:prstGeom>
          <a:noFill/>
        </p:spPr>
        <p:txBody>
          <a:bodyPr wrap="square" rtlCol="0">
            <a:spAutoFit/>
          </a:bodyPr>
          <a:lstStyle/>
          <a:p>
            <a:pPr algn="ctr"/>
            <a:r>
              <a:rPr lang="en-US" sz="1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 Clients</a:t>
            </a:r>
            <a:endParaRPr lang="en-US" sz="10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3" name="TextBox 52"/>
          <p:cNvSpPr txBox="1"/>
          <p:nvPr/>
        </p:nvSpPr>
        <p:spPr>
          <a:xfrm>
            <a:off x="4258491" y="5124689"/>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VECD</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4" name="TextBox 53"/>
          <p:cNvSpPr txBox="1"/>
          <p:nvPr/>
        </p:nvSpPr>
        <p:spPr>
          <a:xfrm>
            <a:off x="4770174" y="5269681"/>
            <a:ext cx="609600" cy="338553"/>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Terminal</a:t>
            </a:r>
          </a:p>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server</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5" name="TextBox 54"/>
          <p:cNvSpPr txBox="1"/>
          <p:nvPr/>
        </p:nvSpPr>
        <p:spPr>
          <a:xfrm>
            <a:off x="5455974" y="5708593"/>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Desktop</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6" name="TextBox 55"/>
          <p:cNvSpPr txBox="1"/>
          <p:nvPr/>
        </p:nvSpPr>
        <p:spPr>
          <a:xfrm>
            <a:off x="5401491" y="3358230"/>
            <a:ext cx="1143000"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Http </a:t>
            </a:r>
            <a:b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b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Streaming</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57" name="TextBox 56"/>
          <p:cNvSpPr txBox="1"/>
          <p:nvPr/>
        </p:nvSpPr>
        <p:spPr>
          <a:xfrm>
            <a:off x="5182416" y="4201609"/>
            <a:ext cx="762000" cy="215444"/>
          </a:xfrm>
          <a:prstGeom prst="rect">
            <a:avLst/>
          </a:prstGeom>
          <a:noFill/>
        </p:spPr>
        <p:txBody>
          <a:bodyPr wrap="square" rtlCol="0">
            <a:spAutoFit/>
          </a:bodyPr>
          <a:lstStyle/>
          <a:p>
            <a:pPr algn="ctr"/>
            <a:r>
              <a:rPr lang="en-US" sz="800" dirty="0" smtClean="0">
                <a:solidFill>
                  <a:srgbClr val="FFFFFF"/>
                </a:solidFill>
                <a:latin typeface="Arial" pitchFamily="34" charset="0"/>
                <a:cs typeface="Arial" pitchFamily="34" charset="0"/>
              </a:rPr>
              <a:t>Streaming</a:t>
            </a:r>
            <a:endParaRPr lang="en-US" sz="800" dirty="0">
              <a:solidFill>
                <a:srgbClr val="FFFFFF"/>
              </a:solidFill>
              <a:latin typeface="Arial" pitchFamily="34" charset="0"/>
              <a:cs typeface="Arial" pitchFamily="34" charset="0"/>
            </a:endParaRPr>
          </a:p>
        </p:txBody>
      </p:sp>
      <p:sp>
        <p:nvSpPr>
          <p:cNvPr id="2" name="Title 1"/>
          <p:cNvSpPr>
            <a:spLocks noGrp="1"/>
          </p:cNvSpPr>
          <p:nvPr>
            <p:ph type="title"/>
          </p:nvPr>
        </p:nvSpPr>
        <p:spPr/>
        <p:txBody>
          <a:bodyPr/>
          <a:lstStyle/>
          <a:p>
            <a:r>
              <a:rPr dirty="0" err="1" smtClean="0"/>
              <a:t>App-V</a:t>
            </a:r>
            <a:r>
              <a:rPr dirty="0" smtClean="0"/>
              <a:t> Infrastructure </a:t>
            </a:r>
            <a:r>
              <a:rPr lang="en-US" dirty="0" smtClean="0"/>
              <a:t>–</a:t>
            </a:r>
            <a:r>
              <a:rPr dirty="0" smtClean="0"/>
              <a:t> High Level</a:t>
            </a:r>
            <a:endParaRPr lang="en-US" dirty="0"/>
          </a:p>
        </p:txBody>
      </p:sp>
      <p:sp>
        <p:nvSpPr>
          <p:cNvPr id="32" name="Active Directory - text (with Full)"/>
          <p:cNvSpPr txBox="1"/>
          <p:nvPr/>
        </p:nvSpPr>
        <p:spPr>
          <a:xfrm>
            <a:off x="5463061" y="1346320"/>
            <a:ext cx="728473"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Active Directory</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0" name="TextBox 99"/>
          <p:cNvSpPr txBox="1"/>
          <p:nvPr/>
        </p:nvSpPr>
        <p:spPr>
          <a:xfrm>
            <a:off x="2450506" y="1504100"/>
            <a:ext cx="1143000"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 </a:t>
            </a:r>
            <a:b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b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Streaming Server</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1" name="TextBox 100"/>
          <p:cNvSpPr txBox="1"/>
          <p:nvPr/>
        </p:nvSpPr>
        <p:spPr>
          <a:xfrm>
            <a:off x="4022403" y="2562192"/>
            <a:ext cx="1143000"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Http </a:t>
            </a:r>
          </a:p>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Streaming</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3" name="TextBox 102"/>
          <p:cNvSpPr txBox="1"/>
          <p:nvPr/>
        </p:nvSpPr>
        <p:spPr>
          <a:xfrm>
            <a:off x="535577" y="3011114"/>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VECD</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4" name="TextBox 103"/>
          <p:cNvSpPr txBox="1"/>
          <p:nvPr/>
        </p:nvSpPr>
        <p:spPr>
          <a:xfrm>
            <a:off x="1065548" y="3184849"/>
            <a:ext cx="609600" cy="338553"/>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Terminal</a:t>
            </a:r>
          </a:p>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server</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105" name="TextBox 104"/>
          <p:cNvSpPr txBox="1"/>
          <p:nvPr/>
        </p:nvSpPr>
        <p:spPr>
          <a:xfrm>
            <a:off x="1751348" y="3623761"/>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Desktop</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0" name="TextBox 39"/>
          <p:cNvSpPr txBox="1"/>
          <p:nvPr/>
        </p:nvSpPr>
        <p:spPr>
          <a:xfrm>
            <a:off x="1134291" y="4279880"/>
            <a:ext cx="1828800" cy="246221"/>
          </a:xfrm>
          <a:prstGeom prst="rect">
            <a:avLst/>
          </a:prstGeom>
          <a:noFill/>
        </p:spPr>
        <p:txBody>
          <a:bodyPr wrap="square" rtlCol="0">
            <a:spAutoFit/>
          </a:bodyPr>
          <a:lstStyle/>
          <a:p>
            <a:pPr algn="ctr"/>
            <a:r>
              <a:rPr lang="en-US" sz="10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 Clients</a:t>
            </a:r>
            <a:endParaRPr lang="en-US" sz="10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1" name="TextBox 40"/>
          <p:cNvSpPr txBox="1"/>
          <p:nvPr/>
        </p:nvSpPr>
        <p:spPr>
          <a:xfrm>
            <a:off x="2429691" y="4077914"/>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VECD</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2" name="TextBox 41"/>
          <p:cNvSpPr txBox="1"/>
          <p:nvPr/>
        </p:nvSpPr>
        <p:spPr>
          <a:xfrm>
            <a:off x="2959662" y="4251649"/>
            <a:ext cx="609600" cy="338553"/>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Terminal</a:t>
            </a:r>
          </a:p>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server</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3" name="TextBox 42"/>
          <p:cNvSpPr txBox="1"/>
          <p:nvPr/>
        </p:nvSpPr>
        <p:spPr>
          <a:xfrm>
            <a:off x="3645462" y="4690561"/>
            <a:ext cx="609600" cy="21544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Desktop</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45" name="TextBox 44"/>
          <p:cNvSpPr txBox="1"/>
          <p:nvPr/>
        </p:nvSpPr>
        <p:spPr>
          <a:xfrm>
            <a:off x="3686990" y="3144274"/>
            <a:ext cx="762000" cy="400109"/>
          </a:xfrm>
          <a:prstGeom prst="rect">
            <a:avLst/>
          </a:prstGeom>
          <a:noFill/>
        </p:spPr>
        <p:txBody>
          <a:bodyPr wrap="square" rtlCol="0">
            <a:spAutoFit/>
          </a:bodyPr>
          <a:lstStyle/>
          <a:p>
            <a:pPr algn="ctr">
              <a:lnSpc>
                <a:spcPts val="800"/>
              </a:lnSpc>
            </a:pPr>
            <a:r>
              <a:rPr lang="en-US" sz="800" dirty="0" smtClean="0">
                <a:solidFill>
                  <a:srgbClr val="FFFFFF"/>
                </a:solidFill>
                <a:latin typeface="Arial" pitchFamily="34" charset="0"/>
                <a:cs typeface="Arial" pitchFamily="34" charset="0"/>
              </a:rPr>
              <a:t>Streaming</a:t>
            </a:r>
          </a:p>
          <a:p>
            <a:pPr algn="ctr">
              <a:lnSpc>
                <a:spcPts val="800"/>
              </a:lnSpc>
            </a:pPr>
            <a:r>
              <a:rPr lang="en-US" sz="800" dirty="0" smtClean="0">
                <a:solidFill>
                  <a:srgbClr val="FFFFFF"/>
                </a:solidFill>
                <a:latin typeface="Arial" pitchFamily="34" charset="0"/>
                <a:cs typeface="Arial" pitchFamily="34" charset="0"/>
              </a:rPr>
              <a:t>+</a:t>
            </a:r>
          </a:p>
          <a:p>
            <a:pPr algn="ctr">
              <a:lnSpc>
                <a:spcPts val="800"/>
              </a:lnSpc>
            </a:pPr>
            <a:r>
              <a:rPr lang="en-US" sz="800" dirty="0" smtClean="0">
                <a:solidFill>
                  <a:srgbClr val="FFFFFF"/>
                </a:solidFill>
                <a:latin typeface="Arial" pitchFamily="34" charset="0"/>
                <a:cs typeface="Arial" pitchFamily="34" charset="0"/>
              </a:rPr>
              <a:t>manifest</a:t>
            </a:r>
            <a:endParaRPr lang="en-US" sz="800" dirty="0">
              <a:solidFill>
                <a:srgbClr val="FFFFFF"/>
              </a:solidFill>
              <a:latin typeface="Arial" pitchFamily="34" charset="0"/>
              <a:cs typeface="Arial" pitchFamily="34" charset="0"/>
            </a:endParaRPr>
          </a:p>
        </p:txBody>
      </p:sp>
      <p:sp>
        <p:nvSpPr>
          <p:cNvPr id="36" name="TextBox 35"/>
          <p:cNvSpPr txBox="1"/>
          <p:nvPr/>
        </p:nvSpPr>
        <p:spPr>
          <a:xfrm>
            <a:off x="7114466" y="1185666"/>
            <a:ext cx="990601" cy="461665"/>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 </a:t>
            </a:r>
            <a:b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b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Management Console</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37" name="TextBox 36"/>
          <p:cNvSpPr txBox="1"/>
          <p:nvPr/>
        </p:nvSpPr>
        <p:spPr>
          <a:xfrm>
            <a:off x="7154091" y="2288356"/>
            <a:ext cx="914401"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App-V</a:t>
            </a:r>
          </a:p>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Database</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sp>
        <p:nvSpPr>
          <p:cNvPr id="38" name="TextBox 37"/>
          <p:cNvSpPr txBox="1"/>
          <p:nvPr/>
        </p:nvSpPr>
        <p:spPr>
          <a:xfrm>
            <a:off x="5644188" y="1706059"/>
            <a:ext cx="990601" cy="338554"/>
          </a:xfrm>
          <a:prstGeom prst="rect">
            <a:avLst/>
          </a:prstGeom>
          <a:noFill/>
        </p:spPr>
        <p:txBody>
          <a:bodyPr wrap="square" rtlCol="0">
            <a:spAutoFit/>
          </a:bodyPr>
          <a:lstStyle/>
          <a:p>
            <a:pPr algn="ctr"/>
            <a:r>
              <a:rPr lang="en-US" sz="800" dirty="0" smtClean="0">
                <a:solidFill>
                  <a:srgbClr val="FFFFFF"/>
                </a:solidFill>
                <a:effectLst>
                  <a:outerShdw blurRad="38100" dist="38100" dir="2700000" algn="tl">
                    <a:srgbClr val="000000">
                      <a:alpha val="43137"/>
                    </a:srgbClr>
                  </a:outerShdw>
                </a:effectLst>
                <a:latin typeface="Segoe UI" pitchFamily="34" charset="0"/>
                <a:cs typeface="Segoe UI" pitchFamily="34" charset="0"/>
              </a:rPr>
              <a:t>Management Web Service</a:t>
            </a:r>
            <a:endParaRPr lang="en-US" sz="800" dirty="0">
              <a:solidFill>
                <a:srgbClr val="FFFFFF"/>
              </a:solidFill>
              <a:effectLst>
                <a:outerShdw blurRad="38100" dist="38100" dir="2700000" algn="tl">
                  <a:srgbClr val="000000">
                    <a:alpha val="43137"/>
                  </a:srgbClr>
                </a:outerShdw>
              </a:effectLst>
              <a:latin typeface="Segoe UI" pitchFamily="34" charset="0"/>
              <a:cs typeface="Segoe UI" pitchFamily="34" charset="0"/>
            </a:endParaRPr>
          </a:p>
        </p:txBody>
      </p:sp>
      <p:graphicFrame>
        <p:nvGraphicFramePr>
          <p:cNvPr id="33" name="Diagram 32"/>
          <p:cNvGraphicFramePr/>
          <p:nvPr>
            <p:extLst>
              <p:ext uri="{D42A27DB-BD31-4B8C-83A1-F6EECF244321}">
                <p14:modId xmlns="" xmlns:p14="http://schemas.microsoft.com/office/powerpoint/2010/main" val="3470153699"/>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 xmlns:p14="http://schemas.microsoft.com/office/powerpoint/2010/main" val="297082856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13293" y="1073077"/>
            <a:ext cx="1904304" cy="461665"/>
          </a:xfrm>
          <a:prstGeom prst="rect">
            <a:avLst/>
          </a:prstGeom>
          <a:noFill/>
        </p:spPr>
        <p:txBody>
          <a:bodyPr wrap="squar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BOSTON</a:t>
            </a:r>
          </a:p>
        </p:txBody>
      </p:sp>
      <p:sp>
        <p:nvSpPr>
          <p:cNvPr id="2" name="Title 1"/>
          <p:cNvSpPr>
            <a:spLocks noGrp="1"/>
          </p:cNvSpPr>
          <p:nvPr>
            <p:ph type="title"/>
          </p:nvPr>
        </p:nvSpPr>
        <p:spPr/>
        <p:txBody>
          <a:bodyPr/>
          <a:lstStyle/>
          <a:p>
            <a:r>
              <a:rPr lang="en-US" smtClean="0"/>
              <a:t>Branch Office Scenario – Before 4.5</a:t>
            </a:r>
            <a:endParaRPr lang="en-US" dirty="0"/>
          </a:p>
        </p:txBody>
      </p:sp>
      <p:sp>
        <p:nvSpPr>
          <p:cNvPr id="44" name="Rounded Rectangle 43"/>
          <p:cNvSpPr/>
          <p:nvPr/>
        </p:nvSpPr>
        <p:spPr bwMode="auto">
          <a:xfrm>
            <a:off x="377437" y="1905000"/>
            <a:ext cx="2895600" cy="4114800"/>
          </a:xfrm>
          <a:prstGeom prst="roundRect">
            <a:avLst>
              <a:gd name="adj" fmla="val 923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3" name="Group 24"/>
          <p:cNvGrpSpPr/>
          <p:nvPr/>
        </p:nvGrpSpPr>
        <p:grpSpPr>
          <a:xfrm>
            <a:off x="6853364" y="1524000"/>
            <a:ext cx="2048527" cy="2476500"/>
            <a:chOff x="9942977" y="1524000"/>
            <a:chExt cx="2048527" cy="2476500"/>
          </a:xfrm>
        </p:grpSpPr>
        <p:grpSp>
          <p:nvGrpSpPr>
            <p:cNvPr id="4" name="Group 23"/>
            <p:cNvGrpSpPr/>
            <p:nvPr/>
          </p:nvGrpSpPr>
          <p:grpSpPr>
            <a:xfrm>
              <a:off x="9942977" y="1524000"/>
              <a:ext cx="1849621" cy="2286000"/>
              <a:chOff x="9942977" y="1524000"/>
              <a:chExt cx="1849621" cy="2286000"/>
            </a:xfrm>
          </p:grpSpPr>
          <p:pic>
            <p:nvPicPr>
              <p:cNvPr id="64"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9942977" y="1524000"/>
                <a:ext cx="1252903" cy="1714500"/>
              </a:xfrm>
              <a:prstGeom prst="rect">
                <a:avLst/>
              </a:prstGeom>
              <a:noFill/>
            </p:spPr>
          </p:pic>
          <p:pic>
            <p:nvPicPr>
              <p:cNvPr id="65"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10141883" y="1714500"/>
                <a:ext cx="1252903" cy="1714500"/>
              </a:xfrm>
              <a:prstGeom prst="rect">
                <a:avLst/>
              </a:prstGeom>
              <a:noFill/>
            </p:spPr>
          </p:pic>
          <p:pic>
            <p:nvPicPr>
              <p:cNvPr id="66"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10340789" y="1905000"/>
                <a:ext cx="1252903" cy="1714500"/>
              </a:xfrm>
              <a:prstGeom prst="rect">
                <a:avLst/>
              </a:prstGeom>
              <a:noFill/>
            </p:spPr>
          </p:pic>
          <p:pic>
            <p:nvPicPr>
              <p:cNvPr id="67"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10539695" y="2095500"/>
                <a:ext cx="1252903" cy="1714500"/>
              </a:xfrm>
              <a:prstGeom prst="rect">
                <a:avLst/>
              </a:prstGeom>
              <a:noFill/>
            </p:spPr>
          </p:pic>
        </p:grpSp>
        <p:pic>
          <p:nvPicPr>
            <p:cNvPr id="63"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10738601" y="2286000"/>
              <a:ext cx="1252903" cy="1714500"/>
            </a:xfrm>
            <a:prstGeom prst="rect">
              <a:avLst/>
            </a:prstGeom>
            <a:noFill/>
          </p:spPr>
        </p:pic>
      </p:grpSp>
      <p:sp>
        <p:nvSpPr>
          <p:cNvPr id="68" name="TextBox 67"/>
          <p:cNvSpPr txBox="1"/>
          <p:nvPr/>
        </p:nvSpPr>
        <p:spPr>
          <a:xfrm>
            <a:off x="5977064" y="1073077"/>
            <a:ext cx="2175762" cy="461665"/>
          </a:xfrm>
          <a:prstGeom prst="rect">
            <a:avLst/>
          </a:prstGeom>
          <a:noFill/>
        </p:spPr>
        <p:txBody>
          <a:bodyPr wrap="square" rtlCol="0">
            <a:spAutoFit/>
          </a:bodyPr>
          <a:lstStyle/>
          <a:p>
            <a:pPr algn="ct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SEATTLE</a:t>
            </a:r>
          </a:p>
        </p:txBody>
      </p:sp>
      <p:sp>
        <p:nvSpPr>
          <p:cNvPr id="69" name="TextBox 68"/>
          <p:cNvSpPr txBox="1"/>
          <p:nvPr/>
        </p:nvSpPr>
        <p:spPr>
          <a:xfrm>
            <a:off x="5973287" y="4069275"/>
            <a:ext cx="2789713" cy="646331"/>
          </a:xfrm>
          <a:prstGeom prst="rect">
            <a:avLst/>
          </a:prstGeom>
          <a:noFill/>
        </p:spPr>
        <p:txBody>
          <a:bodyPr wrap="square" rtlCol="0">
            <a:spAutoFit/>
          </a:bodyPr>
          <a:lstStyle/>
          <a:p>
            <a:pPr algn="r"/>
            <a: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APP-V MANAGEMENT </a:t>
            </a:r>
            <a:b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br>
            <a: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SERVER DATA CENTER</a:t>
            </a:r>
          </a:p>
        </p:txBody>
      </p:sp>
      <p:grpSp>
        <p:nvGrpSpPr>
          <p:cNvPr id="5" name="Applist.xml image"/>
          <p:cNvGrpSpPr/>
          <p:nvPr/>
        </p:nvGrpSpPr>
        <p:grpSpPr>
          <a:xfrm>
            <a:off x="7120064" y="2743200"/>
            <a:ext cx="1371600" cy="1371600"/>
            <a:chOff x="9218612" y="2438400"/>
            <a:chExt cx="1371600" cy="1371600"/>
          </a:xfrm>
        </p:grpSpPr>
        <p:pic>
          <p:nvPicPr>
            <p:cNvPr id="71" name="Picture 70" descr="imageres.dll_I0013_0409.png"/>
            <p:cNvPicPr>
              <a:picLocks noChangeAspect="1"/>
            </p:cNvPicPr>
            <p:nvPr/>
          </p:nvPicPr>
          <p:blipFill>
            <a:blip r:embed="rId5"/>
            <a:stretch>
              <a:fillRect/>
            </a:stretch>
          </p:blipFill>
          <p:spPr>
            <a:xfrm>
              <a:off x="9218612" y="2438400"/>
              <a:ext cx="1371600" cy="1371600"/>
            </a:xfrm>
            <a:prstGeom prst="rect">
              <a:avLst/>
            </a:prstGeom>
          </p:spPr>
        </p:pic>
        <p:sp>
          <p:nvSpPr>
            <p:cNvPr id="72" name="TextBox 71"/>
            <p:cNvSpPr txBox="1"/>
            <p:nvPr/>
          </p:nvSpPr>
          <p:spPr>
            <a:xfrm>
              <a:off x="9294812" y="2970312"/>
              <a:ext cx="1219200" cy="307777"/>
            </a:xfrm>
            <a:prstGeom prst="rect">
              <a:avLst/>
            </a:prstGeom>
            <a:noFill/>
          </p:spPr>
          <p:txBody>
            <a:bodyPr wrap="square" rtlCol="0">
              <a:spAutoFit/>
            </a:bodyPr>
            <a:lstStyle/>
            <a:p>
              <a:pPr algn="ctr"/>
              <a:r>
                <a:rPr lang="en-US" sz="1400" dirty="0" smtClean="0">
                  <a:solidFill>
                    <a:schemeClr val="bg1"/>
                  </a:solidFill>
                </a:rPr>
                <a:t>Applist.xml</a:t>
              </a:r>
            </a:p>
          </p:txBody>
        </p:sp>
      </p:grpSp>
      <p:grpSp>
        <p:nvGrpSpPr>
          <p:cNvPr id="6" name="OSD"/>
          <p:cNvGrpSpPr/>
          <p:nvPr/>
        </p:nvGrpSpPr>
        <p:grpSpPr>
          <a:xfrm>
            <a:off x="6815264" y="2438400"/>
            <a:ext cx="1371600" cy="1371600"/>
            <a:chOff x="9066212" y="2286000"/>
            <a:chExt cx="1371600" cy="1371600"/>
          </a:xfrm>
        </p:grpSpPr>
        <p:pic>
          <p:nvPicPr>
            <p:cNvPr id="74" name="Picture 73" descr="imageres.dll_I0013_0409.png"/>
            <p:cNvPicPr>
              <a:picLocks noChangeAspect="1"/>
            </p:cNvPicPr>
            <p:nvPr/>
          </p:nvPicPr>
          <p:blipFill>
            <a:blip r:embed="rId5"/>
            <a:stretch>
              <a:fillRect/>
            </a:stretch>
          </p:blipFill>
          <p:spPr>
            <a:xfrm>
              <a:off x="9066212" y="2286000"/>
              <a:ext cx="1371600" cy="1371600"/>
            </a:xfrm>
            <a:prstGeom prst="rect">
              <a:avLst/>
            </a:prstGeom>
          </p:spPr>
        </p:pic>
        <p:sp>
          <p:nvSpPr>
            <p:cNvPr id="75" name="TextBox 74"/>
            <p:cNvSpPr txBox="1"/>
            <p:nvPr/>
          </p:nvSpPr>
          <p:spPr>
            <a:xfrm>
              <a:off x="9261359" y="2817912"/>
              <a:ext cx="990600" cy="523220"/>
            </a:xfrm>
            <a:prstGeom prst="rect">
              <a:avLst/>
            </a:prstGeom>
            <a:noFill/>
          </p:spPr>
          <p:txBody>
            <a:bodyPr wrap="square" rtlCol="0">
              <a:spAutoFit/>
            </a:bodyPr>
            <a:lstStyle/>
            <a:p>
              <a:pPr algn="ctr"/>
              <a:r>
                <a:rPr lang="en-US" sz="1400" dirty="0" smtClean="0">
                  <a:solidFill>
                    <a:schemeClr val="bg1"/>
                  </a:solidFill>
                </a:rPr>
                <a:t>OSD &amp; ICONS</a:t>
              </a:r>
            </a:p>
          </p:txBody>
        </p:sp>
      </p:grpSp>
      <p:grpSp>
        <p:nvGrpSpPr>
          <p:cNvPr id="8" name="SFT"/>
          <p:cNvGrpSpPr/>
          <p:nvPr/>
        </p:nvGrpSpPr>
        <p:grpSpPr>
          <a:xfrm>
            <a:off x="6662864" y="2743200"/>
            <a:ext cx="1371600" cy="685800"/>
            <a:chOff x="8761412" y="2438400"/>
            <a:chExt cx="1371600" cy="685800"/>
          </a:xfrm>
        </p:grpSpPr>
        <p:pic>
          <p:nvPicPr>
            <p:cNvPr id="77" name="Picture 76" descr="imageres.dll_I0013_0409.png"/>
            <p:cNvPicPr>
              <a:picLocks noChangeAspect="1"/>
            </p:cNvPicPr>
            <p:nvPr/>
          </p:nvPicPr>
          <p:blipFill>
            <a:blip r:embed="rId5"/>
            <a:srcRect b="50000"/>
            <a:stretch>
              <a:fillRect/>
            </a:stretch>
          </p:blipFill>
          <p:spPr>
            <a:xfrm>
              <a:off x="8761412" y="2438400"/>
              <a:ext cx="1371600" cy="685800"/>
            </a:xfrm>
            <a:prstGeom prst="rect">
              <a:avLst/>
            </a:prstGeom>
          </p:spPr>
        </p:pic>
        <p:sp>
          <p:nvSpPr>
            <p:cNvPr id="78" name="TextBox 77"/>
            <p:cNvSpPr txBox="1"/>
            <p:nvPr/>
          </p:nvSpPr>
          <p:spPr>
            <a:xfrm>
              <a:off x="8990012" y="2740223"/>
              <a:ext cx="914400" cy="307777"/>
            </a:xfrm>
            <a:prstGeom prst="rect">
              <a:avLst/>
            </a:prstGeom>
            <a:noFill/>
          </p:spPr>
          <p:txBody>
            <a:bodyPr wrap="square" rtlCol="0">
              <a:spAutoFit/>
            </a:bodyPr>
            <a:lstStyle/>
            <a:p>
              <a:pPr algn="ctr"/>
              <a:r>
                <a:rPr lang="en-US" sz="1400" dirty="0" smtClean="0">
                  <a:solidFill>
                    <a:schemeClr val="bg1"/>
                  </a:solidFill>
                </a:rPr>
                <a:t>SFT</a:t>
              </a:r>
            </a:p>
          </p:txBody>
        </p:sp>
      </p:grpSp>
      <p:pic>
        <p:nvPicPr>
          <p:cNvPr id="79" name="Picture 31" descr="D:\Pennie's documents\MS Image\NEWFeb15\Windows_Vista_Icons_ for_Marketing_use\MaleUser.png"/>
          <p:cNvPicPr>
            <a:picLocks noChangeAspect="1" noChangeArrowheads="1"/>
          </p:cNvPicPr>
          <p:nvPr/>
        </p:nvPicPr>
        <p:blipFill>
          <a:blip r:embed="rId6"/>
          <a:stretch>
            <a:fillRect/>
          </a:stretch>
        </p:blipFill>
        <p:spPr bwMode="auto">
          <a:xfrm>
            <a:off x="2284412" y="4724400"/>
            <a:ext cx="1005840" cy="1005840"/>
          </a:xfrm>
          <a:prstGeom prst="rect">
            <a:avLst/>
          </a:prstGeom>
          <a:noFill/>
          <a:ln>
            <a:noFill/>
          </a:ln>
        </p:spPr>
      </p:pic>
      <p:pic>
        <p:nvPicPr>
          <p:cNvPr id="81" name="Picture 80" descr="cloud illustration icon.png"/>
          <p:cNvPicPr>
            <a:picLocks noChangeAspect="1"/>
          </p:cNvPicPr>
          <p:nvPr/>
        </p:nvPicPr>
        <p:blipFill>
          <a:blip r:embed="rId7"/>
          <a:stretch>
            <a:fillRect/>
          </a:stretch>
        </p:blipFill>
        <p:spPr>
          <a:xfrm>
            <a:off x="3404568" y="2819400"/>
            <a:ext cx="3055605" cy="1552755"/>
          </a:xfrm>
          <a:prstGeom prst="rect">
            <a:avLst/>
          </a:prstGeom>
        </p:spPr>
      </p:pic>
      <p:grpSp>
        <p:nvGrpSpPr>
          <p:cNvPr id="9" name="Group 59"/>
          <p:cNvGrpSpPr/>
          <p:nvPr/>
        </p:nvGrpSpPr>
        <p:grpSpPr>
          <a:xfrm>
            <a:off x="6739064" y="2819400"/>
            <a:ext cx="641348" cy="685800"/>
            <a:chOff x="1598612" y="2590800"/>
            <a:chExt cx="641348" cy="685800"/>
          </a:xfrm>
        </p:grpSpPr>
        <p:pic>
          <p:nvPicPr>
            <p:cNvPr id="84" name="Picture 83" descr="imageres.dll_I0013_0409.png"/>
            <p:cNvPicPr>
              <a:picLocks noChangeAspect="1"/>
            </p:cNvPicPr>
            <p:nvPr/>
          </p:nvPicPr>
          <p:blipFill>
            <a:blip r:embed="rId5"/>
            <a:srcRect t="50000" r="61111"/>
            <a:stretch>
              <a:fillRect/>
            </a:stretch>
          </p:blipFill>
          <p:spPr>
            <a:xfrm>
              <a:off x="1598612" y="2590800"/>
              <a:ext cx="533400" cy="685800"/>
            </a:xfrm>
            <a:prstGeom prst="rect">
              <a:avLst/>
            </a:prstGeom>
          </p:spPr>
        </p:pic>
        <p:sp>
          <p:nvSpPr>
            <p:cNvPr id="85" name="TextBox 84"/>
            <p:cNvSpPr txBox="1"/>
            <p:nvPr/>
          </p:nvSpPr>
          <p:spPr>
            <a:xfrm>
              <a:off x="1746249" y="2767013"/>
              <a:ext cx="493711" cy="276999"/>
            </a:xfrm>
            <a:prstGeom prst="rect">
              <a:avLst/>
            </a:prstGeom>
            <a:noFill/>
          </p:spPr>
          <p:txBody>
            <a:bodyPr wrap="square" rtlCol="0">
              <a:spAutoFit/>
            </a:bodyPr>
            <a:lstStyle/>
            <a:p>
              <a:pPr algn="ctr"/>
              <a:r>
                <a:rPr lang="en-US" sz="1200" dirty="0" smtClean="0">
                  <a:solidFill>
                    <a:schemeClr val="bg1"/>
                  </a:solidFill>
                </a:rPr>
                <a:t>SFT</a:t>
              </a:r>
            </a:p>
          </p:txBody>
        </p:sp>
      </p:grpSp>
      <p:grpSp>
        <p:nvGrpSpPr>
          <p:cNvPr id="10" name="Group 60"/>
          <p:cNvGrpSpPr/>
          <p:nvPr/>
        </p:nvGrpSpPr>
        <p:grpSpPr>
          <a:xfrm>
            <a:off x="7196264" y="2819400"/>
            <a:ext cx="493711" cy="685800"/>
            <a:chOff x="2019301" y="2590800"/>
            <a:chExt cx="493711" cy="685800"/>
          </a:xfrm>
        </p:grpSpPr>
        <p:pic>
          <p:nvPicPr>
            <p:cNvPr id="87" name="Picture 86" descr="imageres.dll_I0013_0409.png"/>
            <p:cNvPicPr>
              <a:picLocks noChangeAspect="1"/>
            </p:cNvPicPr>
            <p:nvPr/>
          </p:nvPicPr>
          <p:blipFill>
            <a:blip r:embed="rId5"/>
            <a:srcRect l="38889" t="50000" r="38889"/>
            <a:stretch>
              <a:fillRect/>
            </a:stretch>
          </p:blipFill>
          <p:spPr>
            <a:xfrm>
              <a:off x="2132012" y="2590800"/>
              <a:ext cx="304800" cy="685800"/>
            </a:xfrm>
            <a:prstGeom prst="rect">
              <a:avLst/>
            </a:prstGeom>
          </p:spPr>
        </p:pic>
        <p:sp>
          <p:nvSpPr>
            <p:cNvPr id="88" name="TextBox 87"/>
            <p:cNvSpPr txBox="1"/>
            <p:nvPr/>
          </p:nvSpPr>
          <p:spPr>
            <a:xfrm>
              <a:off x="2019301" y="2767013"/>
              <a:ext cx="493711" cy="276999"/>
            </a:xfrm>
            <a:prstGeom prst="rect">
              <a:avLst/>
            </a:prstGeom>
            <a:noFill/>
          </p:spPr>
          <p:txBody>
            <a:bodyPr wrap="square" rtlCol="0">
              <a:spAutoFit/>
            </a:bodyPr>
            <a:lstStyle/>
            <a:p>
              <a:pPr algn="ctr"/>
              <a:r>
                <a:rPr lang="en-US" sz="1200" dirty="0" smtClean="0">
                  <a:solidFill>
                    <a:schemeClr val="bg1"/>
                  </a:solidFill>
                </a:rPr>
                <a:t>SFT</a:t>
              </a:r>
            </a:p>
          </p:txBody>
        </p:sp>
      </p:grpSp>
      <p:grpSp>
        <p:nvGrpSpPr>
          <p:cNvPr id="11" name="Group 61"/>
          <p:cNvGrpSpPr/>
          <p:nvPr/>
        </p:nvGrpSpPr>
        <p:grpSpPr>
          <a:xfrm>
            <a:off x="7501064" y="2819400"/>
            <a:ext cx="685800" cy="685800"/>
            <a:chOff x="2293938" y="2590800"/>
            <a:chExt cx="685800" cy="685800"/>
          </a:xfrm>
        </p:grpSpPr>
        <p:pic>
          <p:nvPicPr>
            <p:cNvPr id="90" name="Picture 89" descr="imageres.dll_I0013_0409.png"/>
            <p:cNvPicPr>
              <a:picLocks noChangeAspect="1"/>
            </p:cNvPicPr>
            <p:nvPr/>
          </p:nvPicPr>
          <p:blipFill>
            <a:blip r:embed="rId5"/>
            <a:srcRect l="61111" t="50000"/>
            <a:stretch>
              <a:fillRect/>
            </a:stretch>
          </p:blipFill>
          <p:spPr>
            <a:xfrm>
              <a:off x="2446338" y="2590800"/>
              <a:ext cx="533400" cy="685800"/>
            </a:xfrm>
            <a:prstGeom prst="rect">
              <a:avLst/>
            </a:prstGeom>
          </p:spPr>
        </p:pic>
        <p:sp>
          <p:nvSpPr>
            <p:cNvPr id="91" name="TextBox 90"/>
            <p:cNvSpPr txBox="1"/>
            <p:nvPr/>
          </p:nvSpPr>
          <p:spPr>
            <a:xfrm>
              <a:off x="2293938" y="2743200"/>
              <a:ext cx="609600" cy="276999"/>
            </a:xfrm>
            <a:prstGeom prst="rect">
              <a:avLst/>
            </a:prstGeom>
            <a:noFill/>
          </p:spPr>
          <p:txBody>
            <a:bodyPr wrap="square" rtlCol="0">
              <a:spAutoFit/>
            </a:bodyPr>
            <a:lstStyle/>
            <a:p>
              <a:pPr algn="ctr"/>
              <a:r>
                <a:rPr lang="en-US" sz="1200" dirty="0" smtClean="0">
                  <a:solidFill>
                    <a:schemeClr val="bg1"/>
                  </a:solidFill>
                </a:rPr>
                <a:t>SFT</a:t>
              </a:r>
            </a:p>
          </p:txBody>
        </p:sp>
      </p:grpSp>
      <p:grpSp>
        <p:nvGrpSpPr>
          <p:cNvPr id="12" name="OSD"/>
          <p:cNvGrpSpPr/>
          <p:nvPr/>
        </p:nvGrpSpPr>
        <p:grpSpPr>
          <a:xfrm>
            <a:off x="6967664" y="2590800"/>
            <a:ext cx="1371600" cy="1371600"/>
            <a:chOff x="9066212" y="2286000"/>
            <a:chExt cx="1371600" cy="1371600"/>
          </a:xfrm>
        </p:grpSpPr>
        <p:pic>
          <p:nvPicPr>
            <p:cNvPr id="93" name="Picture 92" descr="imageres.dll_I0013_0409.png"/>
            <p:cNvPicPr>
              <a:picLocks noChangeAspect="1"/>
            </p:cNvPicPr>
            <p:nvPr/>
          </p:nvPicPr>
          <p:blipFill>
            <a:blip r:embed="rId5"/>
            <a:stretch>
              <a:fillRect/>
            </a:stretch>
          </p:blipFill>
          <p:spPr>
            <a:xfrm>
              <a:off x="9066212" y="2286000"/>
              <a:ext cx="1371600" cy="1371600"/>
            </a:xfrm>
            <a:prstGeom prst="rect">
              <a:avLst/>
            </a:prstGeom>
          </p:spPr>
        </p:pic>
        <p:sp>
          <p:nvSpPr>
            <p:cNvPr id="94" name="TextBox 93"/>
            <p:cNvSpPr txBox="1"/>
            <p:nvPr/>
          </p:nvSpPr>
          <p:spPr>
            <a:xfrm>
              <a:off x="9261359" y="2817912"/>
              <a:ext cx="990600" cy="523220"/>
            </a:xfrm>
            <a:prstGeom prst="rect">
              <a:avLst/>
            </a:prstGeom>
            <a:noFill/>
          </p:spPr>
          <p:txBody>
            <a:bodyPr wrap="square" rtlCol="0">
              <a:spAutoFit/>
            </a:bodyPr>
            <a:lstStyle/>
            <a:p>
              <a:pPr algn="ctr"/>
              <a:r>
                <a:rPr lang="en-US" sz="1400" dirty="0" smtClean="0">
                  <a:solidFill>
                    <a:schemeClr val="bg1"/>
                  </a:solidFill>
                </a:rPr>
                <a:t>OSD &amp; ICONS</a:t>
              </a:r>
            </a:p>
          </p:txBody>
        </p:sp>
      </p:grpSp>
      <p:grpSp>
        <p:nvGrpSpPr>
          <p:cNvPr id="13" name="OSD"/>
          <p:cNvGrpSpPr/>
          <p:nvPr/>
        </p:nvGrpSpPr>
        <p:grpSpPr>
          <a:xfrm>
            <a:off x="7120064" y="2743200"/>
            <a:ext cx="1371600" cy="1371600"/>
            <a:chOff x="9066212" y="2286000"/>
            <a:chExt cx="1371600" cy="1371600"/>
          </a:xfrm>
        </p:grpSpPr>
        <p:pic>
          <p:nvPicPr>
            <p:cNvPr id="96" name="Picture 95" descr="imageres.dll_I0013_0409.png"/>
            <p:cNvPicPr>
              <a:picLocks noChangeAspect="1"/>
            </p:cNvPicPr>
            <p:nvPr/>
          </p:nvPicPr>
          <p:blipFill>
            <a:blip r:embed="rId5"/>
            <a:stretch>
              <a:fillRect/>
            </a:stretch>
          </p:blipFill>
          <p:spPr>
            <a:xfrm>
              <a:off x="9066212" y="2286000"/>
              <a:ext cx="1371600" cy="1371600"/>
            </a:xfrm>
            <a:prstGeom prst="rect">
              <a:avLst/>
            </a:prstGeom>
          </p:spPr>
        </p:pic>
        <p:sp>
          <p:nvSpPr>
            <p:cNvPr id="97" name="TextBox 96"/>
            <p:cNvSpPr txBox="1"/>
            <p:nvPr/>
          </p:nvSpPr>
          <p:spPr>
            <a:xfrm>
              <a:off x="9261359" y="2817912"/>
              <a:ext cx="990600" cy="523220"/>
            </a:xfrm>
            <a:prstGeom prst="rect">
              <a:avLst/>
            </a:prstGeom>
            <a:noFill/>
          </p:spPr>
          <p:txBody>
            <a:bodyPr wrap="square" rtlCol="0">
              <a:spAutoFit/>
            </a:bodyPr>
            <a:lstStyle/>
            <a:p>
              <a:pPr algn="ctr"/>
              <a:r>
                <a:rPr lang="en-US" sz="1400" dirty="0" smtClean="0">
                  <a:solidFill>
                    <a:schemeClr val="bg1"/>
                  </a:solidFill>
                </a:rPr>
                <a:t>OSD &amp; ICONS</a:t>
              </a:r>
            </a:p>
          </p:txBody>
        </p:sp>
      </p:grpSp>
      <p:sp>
        <p:nvSpPr>
          <p:cNvPr id="98" name="TextBox 97"/>
          <p:cNvSpPr txBox="1"/>
          <p:nvPr/>
        </p:nvSpPr>
        <p:spPr>
          <a:xfrm>
            <a:off x="2030681" y="5620822"/>
            <a:ext cx="1401288" cy="369332"/>
          </a:xfrm>
          <a:prstGeom prst="rect">
            <a:avLst/>
          </a:prstGeom>
          <a:noFill/>
        </p:spPr>
        <p:txBody>
          <a:bodyPr wrap="square" rtlCol="0">
            <a:spAutoFit/>
          </a:bodyPr>
          <a:lstStyle/>
          <a:p>
            <a:pPr algn="ctr"/>
            <a: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USER</a:t>
            </a:r>
          </a:p>
        </p:txBody>
      </p:sp>
      <p:sp>
        <p:nvSpPr>
          <p:cNvPr id="100" name="TextBox 99"/>
          <p:cNvSpPr txBox="1"/>
          <p:nvPr/>
        </p:nvSpPr>
        <p:spPr>
          <a:xfrm>
            <a:off x="3825651" y="3384880"/>
            <a:ext cx="2175762" cy="461665"/>
          </a:xfrm>
          <a:prstGeom prst="rect">
            <a:avLst/>
          </a:prstGeom>
          <a:noFill/>
        </p:spPr>
        <p:txBody>
          <a:bodyPr wrap="square" rtlCol="0">
            <a:spAutoFit/>
          </a:bodyPr>
          <a:lstStyle/>
          <a:p>
            <a:pPr algn="ct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WAN</a:t>
            </a:r>
          </a:p>
        </p:txBody>
      </p:sp>
      <p:graphicFrame>
        <p:nvGraphicFramePr>
          <p:cNvPr id="14" name="Diagram 13"/>
          <p:cNvGraphicFramePr/>
          <p:nvPr>
            <p:extLst>
              <p:ext uri="{D42A27DB-BD31-4B8C-83A1-F6EECF244321}">
                <p14:modId xmlns="" xmlns:p14="http://schemas.microsoft.com/office/powerpoint/2010/main" val="1080874570"/>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ustDataLst>
      <p:tags r:id="rId1"/>
    </p:custDataLst>
    <p:extLst>
      <p:ext uri="{BB962C8B-B14F-4D97-AF65-F5344CB8AC3E}">
        <p14:creationId xmlns="" xmlns:p14="http://schemas.microsoft.com/office/powerpoint/2010/main" val="939616189"/>
      </p:ext>
    </p:extLst>
  </p:cSld>
  <p:clrMapOvr>
    <a:masterClrMapping/>
  </p:clrMapOvr>
  <p:transition advTm="244015">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9" presetClass="path" presetSubtype="0" accel="50000" decel="50000" fill="hold" nodeType="clickEffect">
                                  <p:stCondLst>
                                    <p:cond delay="0"/>
                                  </p:stCondLst>
                                  <p:childTnLst>
                                    <p:animMotion origin="layout" path="M 2.08333E-7 5.82929E-7 L -0.725 -0.0111 " pathEditMode="relative" rAng="0" ptsTypes="AA">
                                      <p:cBhvr>
                                        <p:cTn id="11" dur="2000" fill="hold"/>
                                        <p:tgtEl>
                                          <p:spTgt spid="5"/>
                                        </p:tgtEl>
                                        <p:attrNameLst>
                                          <p:attrName>ppt_x</p:attrName>
                                          <p:attrName>ppt_y</p:attrName>
                                        </p:attrNameLst>
                                      </p:cBhvr>
                                      <p:rCtr x="-36300" y="-600"/>
                                    </p:animMotion>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2.08333E-7 4.18459E-6 L -0.59375 0.03331 " pathEditMode="relative" rAng="0" ptsTypes="AA">
                                      <p:cBhvr>
                                        <p:cTn id="26" dur="2000" fill="hold"/>
                                        <p:tgtEl>
                                          <p:spTgt spid="6"/>
                                        </p:tgtEl>
                                        <p:attrNameLst>
                                          <p:attrName>ppt_x</p:attrName>
                                          <p:attrName>ppt_y</p:attrName>
                                        </p:attrNameLst>
                                      </p:cBhvr>
                                      <p:rCtr x="-29700" y="1700"/>
                                    </p:animMotion>
                                  </p:childTnLst>
                                </p:cTn>
                              </p:par>
                              <p:par>
                                <p:cTn id="27" presetID="42" presetClass="path" presetSubtype="0" accel="50000" decel="50000" fill="hold" nodeType="withEffect">
                                  <p:stCondLst>
                                    <p:cond delay="0"/>
                                  </p:stCondLst>
                                  <p:childTnLst>
                                    <p:animMotion origin="layout" path="M 2.08333E-7 4.18459E-6 L -0.59375 0.03331 " pathEditMode="relative" rAng="0" ptsTypes="AA">
                                      <p:cBhvr>
                                        <p:cTn id="28" dur="2000" fill="hold"/>
                                        <p:tgtEl>
                                          <p:spTgt spid="12"/>
                                        </p:tgtEl>
                                        <p:attrNameLst>
                                          <p:attrName>ppt_x</p:attrName>
                                          <p:attrName>ppt_y</p:attrName>
                                        </p:attrNameLst>
                                      </p:cBhvr>
                                      <p:rCtr x="-29700" y="1700"/>
                                    </p:animMotion>
                                  </p:childTnLst>
                                </p:cTn>
                              </p:par>
                              <p:par>
                                <p:cTn id="29" presetID="42" presetClass="path" presetSubtype="0" accel="50000" decel="50000" fill="hold" nodeType="withEffect">
                                  <p:stCondLst>
                                    <p:cond delay="0"/>
                                  </p:stCondLst>
                                  <p:childTnLst>
                                    <p:animMotion origin="layout" path="M 2.08333E-7 4.18459E-6 L -0.59375 0.03331 " pathEditMode="relative" rAng="0" ptsTypes="AA">
                                      <p:cBhvr>
                                        <p:cTn id="30" dur="2000" fill="hold"/>
                                        <p:tgtEl>
                                          <p:spTgt spid="13"/>
                                        </p:tgtEl>
                                        <p:attrNameLst>
                                          <p:attrName>ppt_x</p:attrName>
                                          <p:attrName>ppt_y</p:attrName>
                                        </p:attrNameLst>
                                      </p:cBhvr>
                                      <p:rCtr x="-29700" y="1700"/>
                                    </p:animMotion>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path" presetSubtype="0" accel="50000" decel="50000" fill="hold" nodeType="clickEffect">
                                  <p:stCondLst>
                                    <p:cond delay="0"/>
                                  </p:stCondLst>
                                  <p:childTnLst>
                                    <p:animMotion origin="layout" path="M 2.08333E-7 -4.1152E-6 L -0.6875 0.19431 " pathEditMode="relative" rAng="0" ptsTypes="AA">
                                      <p:cBhvr>
                                        <p:cTn id="39" dur="2000" fill="hold"/>
                                        <p:tgtEl>
                                          <p:spTgt spid="8"/>
                                        </p:tgtEl>
                                        <p:attrNameLst>
                                          <p:attrName>ppt_x</p:attrName>
                                          <p:attrName>ppt_y</p:attrName>
                                        </p:attrNameLst>
                                      </p:cBhvr>
                                      <p:rCtr x="-34400" y="9700"/>
                                    </p:animMotion>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childTnLst>
                                </p:cTn>
                              </p:par>
                              <p:par>
                                <p:cTn id="45" presetID="10"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childTnLst>
                                </p:cTn>
                              </p:par>
                              <p:par>
                                <p:cTn id="48" presetID="10" presetClass="entr" presetSubtype="0" fill="hold"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path" presetSubtype="0" accel="50000" decel="50000" fill="hold" nodeType="clickEffect">
                                  <p:stCondLst>
                                    <p:cond delay="0"/>
                                  </p:stCondLst>
                                  <p:childTnLst>
                                    <p:animMotion origin="layout" path="M -1.875E-6 2.48439E-6 L -0.69505 0.28313 " pathEditMode="relative" rAng="0" ptsTypes="AA">
                                      <p:cBhvr>
                                        <p:cTn id="54" dur="2000" fill="hold"/>
                                        <p:tgtEl>
                                          <p:spTgt spid="9"/>
                                        </p:tgtEl>
                                        <p:attrNameLst>
                                          <p:attrName>ppt_x</p:attrName>
                                          <p:attrName>ppt_y</p:attrName>
                                        </p:attrNameLst>
                                      </p:cBhvr>
                                      <p:rCtr x="-34800" y="14200"/>
                                    </p:animMotion>
                                  </p:childTnLst>
                                </p:cTn>
                              </p:par>
                            </p:childTnLst>
                          </p:cTn>
                        </p:par>
                        <p:par>
                          <p:cTn id="55" fill="hold">
                            <p:stCondLst>
                              <p:cond delay="2000"/>
                            </p:stCondLst>
                            <p:childTnLst>
                              <p:par>
                                <p:cTn id="56" presetID="42" presetClass="path" presetSubtype="0" accel="50000" decel="50000" fill="hold" nodeType="afterEffect">
                                  <p:stCondLst>
                                    <p:cond delay="0"/>
                                  </p:stCondLst>
                                  <p:childTnLst>
                                    <p:animMotion origin="layout" path="M -0.00486 -4.55134E-6 L -0.7 0.28308 " pathEditMode="relative" rAng="0" ptsTypes="AA">
                                      <p:cBhvr>
                                        <p:cTn id="57" dur="2000" fill="hold"/>
                                        <p:tgtEl>
                                          <p:spTgt spid="10"/>
                                        </p:tgtEl>
                                        <p:attrNameLst>
                                          <p:attrName>ppt_x</p:attrName>
                                          <p:attrName>ppt_y</p:attrName>
                                        </p:attrNameLst>
                                      </p:cBhvr>
                                      <p:rCtr x="-34800" y="14200"/>
                                    </p:animMotion>
                                  </p:childTnLst>
                                </p:cTn>
                              </p:par>
                            </p:childTnLst>
                          </p:cTn>
                        </p:par>
                        <p:par>
                          <p:cTn id="58" fill="hold">
                            <p:stCondLst>
                              <p:cond delay="4000"/>
                            </p:stCondLst>
                            <p:childTnLst>
                              <p:par>
                                <p:cTn id="59" presetID="42" presetClass="path" presetSubtype="0" accel="50000" decel="50000" fill="hold" nodeType="afterEffect">
                                  <p:stCondLst>
                                    <p:cond delay="0"/>
                                  </p:stCondLst>
                                  <p:childTnLst>
                                    <p:animMotion origin="layout" path="M -0.0085 -4.55134E-6 L -0.70538 0.28308 " pathEditMode="relative" rAng="0" ptsTypes="AA">
                                      <p:cBhvr>
                                        <p:cTn id="60" dur="2000" fill="hold"/>
                                        <p:tgtEl>
                                          <p:spTgt spid="11"/>
                                        </p:tgtEl>
                                        <p:attrNameLst>
                                          <p:attrName>ppt_x</p:attrName>
                                          <p:attrName>ppt_y</p:attrName>
                                        </p:attrNameLst>
                                      </p:cBhvr>
                                      <p:rCtr x="-34800" y="142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4"/>
          <p:cNvGrpSpPr/>
          <p:nvPr/>
        </p:nvGrpSpPr>
        <p:grpSpPr>
          <a:xfrm>
            <a:off x="6853364" y="1595250"/>
            <a:ext cx="2048527" cy="2476500"/>
            <a:chOff x="9942977" y="1524000"/>
            <a:chExt cx="2048527" cy="2476500"/>
          </a:xfrm>
        </p:grpSpPr>
        <p:grpSp>
          <p:nvGrpSpPr>
            <p:cNvPr id="4" name="Group 23"/>
            <p:cNvGrpSpPr/>
            <p:nvPr/>
          </p:nvGrpSpPr>
          <p:grpSpPr>
            <a:xfrm>
              <a:off x="9942977" y="1524000"/>
              <a:ext cx="1849621" cy="2286000"/>
              <a:chOff x="9942977" y="1524000"/>
              <a:chExt cx="1849621" cy="2286000"/>
            </a:xfrm>
          </p:grpSpPr>
          <p:pic>
            <p:nvPicPr>
              <p:cNvPr id="79"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9942977" y="1524000"/>
                <a:ext cx="1252903" cy="1714500"/>
              </a:xfrm>
              <a:prstGeom prst="rect">
                <a:avLst/>
              </a:prstGeom>
              <a:noFill/>
            </p:spPr>
          </p:pic>
          <p:pic>
            <p:nvPicPr>
              <p:cNvPr id="80"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10141883" y="1714500"/>
                <a:ext cx="1252903" cy="1714500"/>
              </a:xfrm>
              <a:prstGeom prst="rect">
                <a:avLst/>
              </a:prstGeom>
              <a:noFill/>
            </p:spPr>
          </p:pic>
          <p:pic>
            <p:nvPicPr>
              <p:cNvPr id="81"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10340789" y="1905000"/>
                <a:ext cx="1252903" cy="1714500"/>
              </a:xfrm>
              <a:prstGeom prst="rect">
                <a:avLst/>
              </a:prstGeom>
              <a:noFill/>
            </p:spPr>
          </p:pic>
          <p:pic>
            <p:nvPicPr>
              <p:cNvPr id="82"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10539695" y="2095500"/>
                <a:ext cx="1252903" cy="1714500"/>
              </a:xfrm>
              <a:prstGeom prst="rect">
                <a:avLst/>
              </a:prstGeom>
              <a:noFill/>
            </p:spPr>
          </p:pic>
        </p:grpSp>
        <p:pic>
          <p:nvPicPr>
            <p:cNvPr id="78"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10738601" y="2286000"/>
              <a:ext cx="1252903" cy="1714500"/>
            </a:xfrm>
            <a:prstGeom prst="rect">
              <a:avLst/>
            </a:prstGeom>
            <a:noFill/>
          </p:spPr>
        </p:pic>
      </p:grpSp>
      <p:sp>
        <p:nvSpPr>
          <p:cNvPr id="72" name="Rounded Rectangle 71"/>
          <p:cNvSpPr/>
          <p:nvPr/>
        </p:nvSpPr>
        <p:spPr bwMode="auto">
          <a:xfrm>
            <a:off x="377437" y="1492063"/>
            <a:ext cx="2895600" cy="1922813"/>
          </a:xfrm>
          <a:prstGeom prst="roundRect">
            <a:avLst>
              <a:gd name="adj" fmla="val 923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68" name="Rounded Rectangle 67"/>
          <p:cNvSpPr/>
          <p:nvPr/>
        </p:nvSpPr>
        <p:spPr bwMode="auto">
          <a:xfrm>
            <a:off x="377437" y="3823855"/>
            <a:ext cx="2895600" cy="2341417"/>
          </a:xfrm>
          <a:prstGeom prst="roundRect">
            <a:avLst>
              <a:gd name="adj" fmla="val 923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69" name="Picture 31" descr="D:\Pennie's documents\MS Image\NEWFeb15\Windows_Vista_Icons_ for_Marketing_use\MaleUser.png"/>
          <p:cNvPicPr>
            <a:picLocks noChangeAspect="1" noChangeArrowheads="1"/>
          </p:cNvPicPr>
          <p:nvPr/>
        </p:nvPicPr>
        <p:blipFill>
          <a:blip r:embed="rId5"/>
          <a:stretch>
            <a:fillRect/>
          </a:stretch>
        </p:blipFill>
        <p:spPr bwMode="auto">
          <a:xfrm>
            <a:off x="2284412" y="4724400"/>
            <a:ext cx="1005840" cy="1005840"/>
          </a:xfrm>
          <a:prstGeom prst="rect">
            <a:avLst/>
          </a:prstGeom>
          <a:noFill/>
          <a:ln>
            <a:noFill/>
          </a:ln>
        </p:spPr>
      </p:pic>
      <p:sp>
        <p:nvSpPr>
          <p:cNvPr id="71" name="TextBox 70"/>
          <p:cNvSpPr txBox="1"/>
          <p:nvPr/>
        </p:nvSpPr>
        <p:spPr>
          <a:xfrm>
            <a:off x="2030681" y="5620822"/>
            <a:ext cx="1401288" cy="369332"/>
          </a:xfrm>
          <a:prstGeom prst="rect">
            <a:avLst/>
          </a:prstGeom>
          <a:noFill/>
        </p:spPr>
        <p:txBody>
          <a:bodyPr wrap="square" rtlCol="0">
            <a:spAutoFit/>
          </a:bodyPr>
          <a:lstStyle/>
          <a:p>
            <a:pPr algn="ctr"/>
            <a: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USER</a:t>
            </a:r>
          </a:p>
        </p:txBody>
      </p:sp>
      <p:pic>
        <p:nvPicPr>
          <p:cNvPr id="6" name="Picture 2" descr="C:\Users\aseemko\AppData\Local\Microsoft\Windows\Temporary Internet Files\Content.IE5\215AD5Y3\MCj04348450000[1].png"/>
          <p:cNvPicPr>
            <a:picLocks noChangeAspect="1" noChangeArrowheads="1"/>
          </p:cNvPicPr>
          <p:nvPr/>
        </p:nvPicPr>
        <p:blipFill>
          <a:blip r:embed="rId4"/>
          <a:stretch>
            <a:fillRect/>
          </a:stretch>
        </p:blipFill>
        <p:spPr bwMode="auto">
          <a:xfrm>
            <a:off x="456128" y="1595250"/>
            <a:ext cx="902323" cy="1645920"/>
          </a:xfrm>
          <a:prstGeom prst="rect">
            <a:avLst/>
          </a:prstGeom>
          <a:noFill/>
        </p:spPr>
      </p:pic>
      <p:sp>
        <p:nvSpPr>
          <p:cNvPr id="38" name="TextBox 37"/>
          <p:cNvSpPr txBox="1"/>
          <p:nvPr/>
        </p:nvSpPr>
        <p:spPr>
          <a:xfrm>
            <a:off x="381000" y="3369621"/>
            <a:ext cx="2629245" cy="369332"/>
          </a:xfrm>
          <a:prstGeom prst="rect">
            <a:avLst/>
          </a:prstGeom>
          <a:noFill/>
        </p:spPr>
        <p:txBody>
          <a:bodyPr wrap="square" rtlCol="0">
            <a:spAutoFit/>
          </a:bodyPr>
          <a:lstStyle/>
          <a:p>
            <a: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STREAMING SERVER</a:t>
            </a:r>
          </a:p>
        </p:txBody>
      </p:sp>
      <p:sp>
        <p:nvSpPr>
          <p:cNvPr id="2" name="Title 1"/>
          <p:cNvSpPr>
            <a:spLocks noGrp="1"/>
          </p:cNvSpPr>
          <p:nvPr>
            <p:ph type="title"/>
          </p:nvPr>
        </p:nvSpPr>
        <p:spPr/>
        <p:txBody>
          <a:bodyPr/>
          <a:lstStyle/>
          <a:p>
            <a:r>
              <a:rPr lang="it-IT" smtClean="0"/>
              <a:t>Branch Office Scenario – App-V 4.5</a:t>
            </a:r>
            <a:endParaRPr lang="it-IT" dirty="0"/>
          </a:p>
        </p:txBody>
      </p:sp>
      <p:grpSp>
        <p:nvGrpSpPr>
          <p:cNvPr id="5" name="Applist.xml image"/>
          <p:cNvGrpSpPr/>
          <p:nvPr/>
        </p:nvGrpSpPr>
        <p:grpSpPr>
          <a:xfrm>
            <a:off x="6715682" y="2128650"/>
            <a:ext cx="1353491" cy="1371600"/>
            <a:chOff x="9218612" y="2438400"/>
            <a:chExt cx="1371600" cy="1371600"/>
          </a:xfrm>
        </p:grpSpPr>
        <p:pic>
          <p:nvPicPr>
            <p:cNvPr id="36" name="Picture 35" descr="imageres.dll_I0013_0409.png"/>
            <p:cNvPicPr>
              <a:picLocks noChangeAspect="1"/>
            </p:cNvPicPr>
            <p:nvPr/>
          </p:nvPicPr>
          <p:blipFill>
            <a:blip r:embed="rId6"/>
            <a:stretch>
              <a:fillRect/>
            </a:stretch>
          </p:blipFill>
          <p:spPr>
            <a:xfrm>
              <a:off x="9218612" y="2438400"/>
              <a:ext cx="1371600" cy="1371600"/>
            </a:xfrm>
            <a:prstGeom prst="rect">
              <a:avLst/>
            </a:prstGeom>
          </p:spPr>
        </p:pic>
        <p:sp>
          <p:nvSpPr>
            <p:cNvPr id="40" name="TextBox 39"/>
            <p:cNvSpPr txBox="1"/>
            <p:nvPr/>
          </p:nvSpPr>
          <p:spPr>
            <a:xfrm>
              <a:off x="9294812" y="2970312"/>
              <a:ext cx="1219200" cy="523220"/>
            </a:xfrm>
            <a:prstGeom prst="rect">
              <a:avLst/>
            </a:prstGeom>
            <a:noFill/>
          </p:spPr>
          <p:txBody>
            <a:bodyPr wrap="square" rtlCol="0">
              <a:spAutoFit/>
            </a:bodyPr>
            <a:lstStyle/>
            <a:p>
              <a:pPr algn="ctr"/>
              <a:r>
                <a:rPr lang="en-US" sz="1400" dirty="0" smtClean="0">
                  <a:solidFill>
                    <a:schemeClr val="bg1"/>
                  </a:solidFill>
                </a:rPr>
                <a:t>Applist.xml</a:t>
              </a:r>
            </a:p>
          </p:txBody>
        </p:sp>
      </p:grpSp>
      <p:grpSp>
        <p:nvGrpSpPr>
          <p:cNvPr id="7" name="OSD"/>
          <p:cNvGrpSpPr/>
          <p:nvPr/>
        </p:nvGrpSpPr>
        <p:grpSpPr>
          <a:xfrm>
            <a:off x="1062311" y="1595250"/>
            <a:ext cx="1274100" cy="1371600"/>
            <a:chOff x="9066212" y="2286000"/>
            <a:chExt cx="1371600" cy="1371600"/>
          </a:xfrm>
        </p:grpSpPr>
        <p:pic>
          <p:nvPicPr>
            <p:cNvPr id="35" name="Picture 34" descr="imageres.dll_I0013_0409.png"/>
            <p:cNvPicPr>
              <a:picLocks noChangeAspect="1"/>
            </p:cNvPicPr>
            <p:nvPr/>
          </p:nvPicPr>
          <p:blipFill>
            <a:blip r:embed="rId6"/>
            <a:stretch>
              <a:fillRect/>
            </a:stretch>
          </p:blipFill>
          <p:spPr>
            <a:xfrm>
              <a:off x="9066212" y="2286000"/>
              <a:ext cx="1371600" cy="1371600"/>
            </a:xfrm>
            <a:prstGeom prst="rect">
              <a:avLst/>
            </a:prstGeom>
          </p:spPr>
        </p:pic>
        <p:sp>
          <p:nvSpPr>
            <p:cNvPr id="42" name="TextBox 41"/>
            <p:cNvSpPr txBox="1"/>
            <p:nvPr/>
          </p:nvSpPr>
          <p:spPr>
            <a:xfrm>
              <a:off x="9261359" y="2817912"/>
              <a:ext cx="990600" cy="523220"/>
            </a:xfrm>
            <a:prstGeom prst="rect">
              <a:avLst/>
            </a:prstGeom>
            <a:noFill/>
          </p:spPr>
          <p:txBody>
            <a:bodyPr wrap="square" rtlCol="0">
              <a:spAutoFit/>
            </a:bodyPr>
            <a:lstStyle/>
            <a:p>
              <a:pPr algn="ctr"/>
              <a:r>
                <a:rPr lang="en-US" sz="1400" dirty="0" smtClean="0">
                  <a:solidFill>
                    <a:schemeClr val="bg1"/>
                  </a:solidFill>
                </a:rPr>
                <a:t>OSD &amp; ICONS</a:t>
              </a:r>
            </a:p>
          </p:txBody>
        </p:sp>
      </p:grpSp>
      <p:grpSp>
        <p:nvGrpSpPr>
          <p:cNvPr id="8" name="SFT"/>
          <p:cNvGrpSpPr/>
          <p:nvPr/>
        </p:nvGrpSpPr>
        <p:grpSpPr>
          <a:xfrm>
            <a:off x="1119476" y="2052450"/>
            <a:ext cx="1274100" cy="685800"/>
            <a:chOff x="8761412" y="2438400"/>
            <a:chExt cx="1371600" cy="685800"/>
          </a:xfrm>
        </p:grpSpPr>
        <p:pic>
          <p:nvPicPr>
            <p:cNvPr id="41" name="Picture 40" descr="imageres.dll_I0013_0409.png"/>
            <p:cNvPicPr>
              <a:picLocks noChangeAspect="1"/>
            </p:cNvPicPr>
            <p:nvPr/>
          </p:nvPicPr>
          <p:blipFill>
            <a:blip r:embed="rId6"/>
            <a:srcRect b="50000"/>
            <a:stretch>
              <a:fillRect/>
            </a:stretch>
          </p:blipFill>
          <p:spPr>
            <a:xfrm>
              <a:off x="8761412" y="2438400"/>
              <a:ext cx="1371600" cy="685800"/>
            </a:xfrm>
            <a:prstGeom prst="rect">
              <a:avLst/>
            </a:prstGeom>
          </p:spPr>
        </p:pic>
        <p:sp>
          <p:nvSpPr>
            <p:cNvPr id="43" name="TextBox 42"/>
            <p:cNvSpPr txBox="1"/>
            <p:nvPr/>
          </p:nvSpPr>
          <p:spPr>
            <a:xfrm>
              <a:off x="8990012" y="2740223"/>
              <a:ext cx="914400" cy="307777"/>
            </a:xfrm>
            <a:prstGeom prst="rect">
              <a:avLst/>
            </a:prstGeom>
            <a:noFill/>
          </p:spPr>
          <p:txBody>
            <a:bodyPr wrap="square" rtlCol="0">
              <a:spAutoFit/>
            </a:bodyPr>
            <a:lstStyle/>
            <a:p>
              <a:pPr algn="ctr"/>
              <a:r>
                <a:rPr lang="en-US" sz="1400" dirty="0" smtClean="0">
                  <a:solidFill>
                    <a:schemeClr val="bg1"/>
                  </a:solidFill>
                </a:rPr>
                <a:t>SFT</a:t>
              </a:r>
            </a:p>
          </p:txBody>
        </p:sp>
      </p:grpSp>
      <p:grpSp>
        <p:nvGrpSpPr>
          <p:cNvPr id="9" name="Group 44"/>
          <p:cNvGrpSpPr/>
          <p:nvPr/>
        </p:nvGrpSpPr>
        <p:grpSpPr>
          <a:xfrm>
            <a:off x="1084941" y="2128650"/>
            <a:ext cx="595758" cy="685800"/>
            <a:chOff x="1598612" y="2590800"/>
            <a:chExt cx="641348" cy="685800"/>
          </a:xfrm>
        </p:grpSpPr>
        <p:pic>
          <p:nvPicPr>
            <p:cNvPr id="48" name="Picture 47" descr="imageres.dll_I0013_0409.png"/>
            <p:cNvPicPr>
              <a:picLocks noChangeAspect="1"/>
            </p:cNvPicPr>
            <p:nvPr/>
          </p:nvPicPr>
          <p:blipFill>
            <a:blip r:embed="rId6"/>
            <a:srcRect t="50000" r="61111"/>
            <a:stretch>
              <a:fillRect/>
            </a:stretch>
          </p:blipFill>
          <p:spPr>
            <a:xfrm>
              <a:off x="1598612" y="2590800"/>
              <a:ext cx="533400" cy="685800"/>
            </a:xfrm>
            <a:prstGeom prst="rect">
              <a:avLst/>
            </a:prstGeom>
          </p:spPr>
        </p:pic>
        <p:sp>
          <p:nvSpPr>
            <p:cNvPr id="49" name="TextBox 48"/>
            <p:cNvSpPr txBox="1"/>
            <p:nvPr/>
          </p:nvSpPr>
          <p:spPr>
            <a:xfrm>
              <a:off x="1746250" y="2767013"/>
              <a:ext cx="493710" cy="461665"/>
            </a:xfrm>
            <a:prstGeom prst="rect">
              <a:avLst/>
            </a:prstGeom>
            <a:noFill/>
          </p:spPr>
          <p:txBody>
            <a:bodyPr wrap="square" rtlCol="0">
              <a:spAutoFit/>
            </a:bodyPr>
            <a:lstStyle/>
            <a:p>
              <a:pPr algn="ctr"/>
              <a:r>
                <a:rPr lang="en-US" sz="1200" dirty="0" smtClean="0">
                  <a:solidFill>
                    <a:schemeClr val="bg1"/>
                  </a:solidFill>
                </a:rPr>
                <a:t>SFT</a:t>
              </a:r>
            </a:p>
          </p:txBody>
        </p:sp>
      </p:grpSp>
      <p:grpSp>
        <p:nvGrpSpPr>
          <p:cNvPr id="10" name="Group 49"/>
          <p:cNvGrpSpPr/>
          <p:nvPr/>
        </p:nvGrpSpPr>
        <p:grpSpPr>
          <a:xfrm>
            <a:off x="1400540" y="2128650"/>
            <a:ext cx="458616" cy="685800"/>
            <a:chOff x="2019301" y="2590800"/>
            <a:chExt cx="493711" cy="685800"/>
          </a:xfrm>
        </p:grpSpPr>
        <p:pic>
          <p:nvPicPr>
            <p:cNvPr id="51" name="Picture 50" descr="imageres.dll_I0013_0409.png"/>
            <p:cNvPicPr>
              <a:picLocks noChangeAspect="1"/>
            </p:cNvPicPr>
            <p:nvPr/>
          </p:nvPicPr>
          <p:blipFill>
            <a:blip r:embed="rId6"/>
            <a:srcRect l="38889" t="50000" r="38889"/>
            <a:stretch>
              <a:fillRect/>
            </a:stretch>
          </p:blipFill>
          <p:spPr>
            <a:xfrm>
              <a:off x="2132012" y="2590800"/>
              <a:ext cx="304800" cy="685800"/>
            </a:xfrm>
            <a:prstGeom prst="rect">
              <a:avLst/>
            </a:prstGeom>
          </p:spPr>
        </p:pic>
        <p:sp>
          <p:nvSpPr>
            <p:cNvPr id="52" name="TextBox 51"/>
            <p:cNvSpPr txBox="1"/>
            <p:nvPr/>
          </p:nvSpPr>
          <p:spPr>
            <a:xfrm>
              <a:off x="2019301" y="2767013"/>
              <a:ext cx="493711" cy="461665"/>
            </a:xfrm>
            <a:prstGeom prst="rect">
              <a:avLst/>
            </a:prstGeom>
            <a:noFill/>
          </p:spPr>
          <p:txBody>
            <a:bodyPr wrap="square" rtlCol="0">
              <a:spAutoFit/>
            </a:bodyPr>
            <a:lstStyle/>
            <a:p>
              <a:pPr algn="ctr"/>
              <a:r>
                <a:rPr lang="en-US" sz="1200" dirty="0" smtClean="0">
                  <a:solidFill>
                    <a:schemeClr val="bg1"/>
                  </a:solidFill>
                </a:rPr>
                <a:t>SFT</a:t>
              </a:r>
            </a:p>
          </p:txBody>
        </p:sp>
      </p:grpSp>
      <p:grpSp>
        <p:nvGrpSpPr>
          <p:cNvPr id="11" name="Group 52"/>
          <p:cNvGrpSpPr/>
          <p:nvPr/>
        </p:nvGrpSpPr>
        <p:grpSpPr>
          <a:xfrm>
            <a:off x="1606572" y="2128650"/>
            <a:ext cx="628202" cy="685800"/>
            <a:chOff x="2293938" y="2590800"/>
            <a:chExt cx="676274" cy="685800"/>
          </a:xfrm>
        </p:grpSpPr>
        <p:pic>
          <p:nvPicPr>
            <p:cNvPr id="54" name="Picture 53" descr="imageres.dll_I0013_0409.png"/>
            <p:cNvPicPr>
              <a:picLocks noChangeAspect="1"/>
            </p:cNvPicPr>
            <p:nvPr/>
          </p:nvPicPr>
          <p:blipFill>
            <a:blip r:embed="rId6"/>
            <a:srcRect l="61111" t="50000"/>
            <a:stretch>
              <a:fillRect/>
            </a:stretch>
          </p:blipFill>
          <p:spPr>
            <a:xfrm>
              <a:off x="2436812" y="2590800"/>
              <a:ext cx="533400" cy="685800"/>
            </a:xfrm>
            <a:prstGeom prst="rect">
              <a:avLst/>
            </a:prstGeom>
          </p:spPr>
        </p:pic>
        <p:sp>
          <p:nvSpPr>
            <p:cNvPr id="55" name="TextBox 54"/>
            <p:cNvSpPr txBox="1"/>
            <p:nvPr/>
          </p:nvSpPr>
          <p:spPr>
            <a:xfrm>
              <a:off x="2293938" y="2767013"/>
              <a:ext cx="493711" cy="461665"/>
            </a:xfrm>
            <a:prstGeom prst="rect">
              <a:avLst/>
            </a:prstGeom>
            <a:noFill/>
          </p:spPr>
          <p:txBody>
            <a:bodyPr wrap="square" rtlCol="0">
              <a:spAutoFit/>
            </a:bodyPr>
            <a:lstStyle/>
            <a:p>
              <a:pPr algn="ctr"/>
              <a:r>
                <a:rPr lang="en-US" sz="1200" dirty="0" smtClean="0">
                  <a:solidFill>
                    <a:schemeClr val="bg1"/>
                  </a:solidFill>
                </a:rPr>
                <a:t>SFT</a:t>
              </a:r>
            </a:p>
          </p:txBody>
        </p:sp>
      </p:grpSp>
      <p:grpSp>
        <p:nvGrpSpPr>
          <p:cNvPr id="12" name="OSD"/>
          <p:cNvGrpSpPr/>
          <p:nvPr/>
        </p:nvGrpSpPr>
        <p:grpSpPr>
          <a:xfrm>
            <a:off x="1176641" y="1747650"/>
            <a:ext cx="1274100" cy="1371600"/>
            <a:chOff x="9066212" y="2286000"/>
            <a:chExt cx="1371600" cy="1371600"/>
          </a:xfrm>
        </p:grpSpPr>
        <p:pic>
          <p:nvPicPr>
            <p:cNvPr id="47" name="Picture 46" descr="imageres.dll_I0013_0409.png"/>
            <p:cNvPicPr>
              <a:picLocks noChangeAspect="1"/>
            </p:cNvPicPr>
            <p:nvPr/>
          </p:nvPicPr>
          <p:blipFill>
            <a:blip r:embed="rId6"/>
            <a:stretch>
              <a:fillRect/>
            </a:stretch>
          </p:blipFill>
          <p:spPr>
            <a:xfrm>
              <a:off x="9066212" y="2286000"/>
              <a:ext cx="1371600" cy="1371600"/>
            </a:xfrm>
            <a:prstGeom prst="rect">
              <a:avLst/>
            </a:prstGeom>
          </p:spPr>
        </p:pic>
        <p:sp>
          <p:nvSpPr>
            <p:cNvPr id="50" name="TextBox 49"/>
            <p:cNvSpPr txBox="1"/>
            <p:nvPr/>
          </p:nvSpPr>
          <p:spPr>
            <a:xfrm>
              <a:off x="9261359" y="2817912"/>
              <a:ext cx="990600" cy="523220"/>
            </a:xfrm>
            <a:prstGeom prst="rect">
              <a:avLst/>
            </a:prstGeom>
            <a:noFill/>
          </p:spPr>
          <p:txBody>
            <a:bodyPr wrap="square" rtlCol="0">
              <a:spAutoFit/>
            </a:bodyPr>
            <a:lstStyle/>
            <a:p>
              <a:pPr algn="ctr"/>
              <a:r>
                <a:rPr lang="en-US" sz="1400" dirty="0" smtClean="0">
                  <a:solidFill>
                    <a:schemeClr val="bg1"/>
                  </a:solidFill>
                </a:rPr>
                <a:t>OSD &amp; ICONS</a:t>
              </a:r>
            </a:p>
          </p:txBody>
        </p:sp>
      </p:grpSp>
      <p:grpSp>
        <p:nvGrpSpPr>
          <p:cNvPr id="13" name="OSD"/>
          <p:cNvGrpSpPr/>
          <p:nvPr/>
        </p:nvGrpSpPr>
        <p:grpSpPr>
          <a:xfrm>
            <a:off x="1290970" y="1923800"/>
            <a:ext cx="1274100" cy="1371600"/>
            <a:chOff x="9066212" y="2309750"/>
            <a:chExt cx="1371600" cy="1371600"/>
          </a:xfrm>
        </p:grpSpPr>
        <p:pic>
          <p:nvPicPr>
            <p:cNvPr id="56" name="Picture 55" descr="imageres.dll_I0013_0409.png"/>
            <p:cNvPicPr>
              <a:picLocks noChangeAspect="1"/>
            </p:cNvPicPr>
            <p:nvPr/>
          </p:nvPicPr>
          <p:blipFill>
            <a:blip r:embed="rId6"/>
            <a:stretch>
              <a:fillRect/>
            </a:stretch>
          </p:blipFill>
          <p:spPr>
            <a:xfrm>
              <a:off x="9066212" y="2309750"/>
              <a:ext cx="1371600" cy="1371600"/>
            </a:xfrm>
            <a:prstGeom prst="rect">
              <a:avLst/>
            </a:prstGeom>
          </p:spPr>
        </p:pic>
        <p:sp>
          <p:nvSpPr>
            <p:cNvPr id="57" name="TextBox 56"/>
            <p:cNvSpPr txBox="1"/>
            <p:nvPr/>
          </p:nvSpPr>
          <p:spPr>
            <a:xfrm>
              <a:off x="9261359" y="2817912"/>
              <a:ext cx="990600" cy="523220"/>
            </a:xfrm>
            <a:prstGeom prst="rect">
              <a:avLst/>
            </a:prstGeom>
            <a:noFill/>
          </p:spPr>
          <p:txBody>
            <a:bodyPr wrap="square" rtlCol="0">
              <a:spAutoFit/>
            </a:bodyPr>
            <a:lstStyle/>
            <a:p>
              <a:pPr algn="ctr"/>
              <a:r>
                <a:rPr lang="en-US" sz="1400" dirty="0" smtClean="0">
                  <a:solidFill>
                    <a:schemeClr val="bg1"/>
                  </a:solidFill>
                </a:rPr>
                <a:t>OSD &amp; ICONS</a:t>
              </a:r>
            </a:p>
          </p:txBody>
        </p:sp>
      </p:grpSp>
      <p:grpSp>
        <p:nvGrpSpPr>
          <p:cNvPr id="14" name="Applist.xml image"/>
          <p:cNvGrpSpPr/>
          <p:nvPr/>
        </p:nvGrpSpPr>
        <p:grpSpPr>
          <a:xfrm>
            <a:off x="6830012" y="2281050"/>
            <a:ext cx="1353491" cy="1371600"/>
            <a:chOff x="9218612" y="2438400"/>
            <a:chExt cx="1371600" cy="1371600"/>
          </a:xfrm>
        </p:grpSpPr>
        <p:pic>
          <p:nvPicPr>
            <p:cNvPr id="59" name="Picture 58" descr="imageres.dll_I0013_0409.png"/>
            <p:cNvPicPr>
              <a:picLocks noChangeAspect="1"/>
            </p:cNvPicPr>
            <p:nvPr/>
          </p:nvPicPr>
          <p:blipFill>
            <a:blip r:embed="rId6"/>
            <a:stretch>
              <a:fillRect/>
            </a:stretch>
          </p:blipFill>
          <p:spPr>
            <a:xfrm>
              <a:off x="9218612" y="2438400"/>
              <a:ext cx="1371600" cy="1371600"/>
            </a:xfrm>
            <a:prstGeom prst="rect">
              <a:avLst/>
            </a:prstGeom>
          </p:spPr>
        </p:pic>
        <p:sp>
          <p:nvSpPr>
            <p:cNvPr id="60" name="TextBox 59"/>
            <p:cNvSpPr txBox="1"/>
            <p:nvPr/>
          </p:nvSpPr>
          <p:spPr>
            <a:xfrm>
              <a:off x="9294812" y="2970312"/>
              <a:ext cx="1219200" cy="307777"/>
            </a:xfrm>
            <a:prstGeom prst="rect">
              <a:avLst/>
            </a:prstGeom>
            <a:noFill/>
          </p:spPr>
          <p:txBody>
            <a:bodyPr wrap="square" rtlCol="0">
              <a:spAutoFit/>
            </a:bodyPr>
            <a:lstStyle/>
            <a:p>
              <a:pPr algn="ctr"/>
              <a:r>
                <a:rPr lang="en-US" sz="1400" dirty="0" smtClean="0">
                  <a:solidFill>
                    <a:schemeClr val="bg1"/>
                  </a:solidFill>
                </a:rPr>
                <a:t>CONTENT</a:t>
              </a:r>
            </a:p>
          </p:txBody>
        </p:sp>
      </p:grpSp>
      <p:grpSp>
        <p:nvGrpSpPr>
          <p:cNvPr id="15" name="Applist.xml image"/>
          <p:cNvGrpSpPr/>
          <p:nvPr/>
        </p:nvGrpSpPr>
        <p:grpSpPr>
          <a:xfrm>
            <a:off x="6944341" y="2433450"/>
            <a:ext cx="1353491" cy="1371600"/>
            <a:chOff x="9218612" y="2438400"/>
            <a:chExt cx="1371600" cy="1371600"/>
          </a:xfrm>
        </p:grpSpPr>
        <p:pic>
          <p:nvPicPr>
            <p:cNvPr id="62" name="Picture 61" descr="imageres.dll_I0013_0409.png"/>
            <p:cNvPicPr>
              <a:picLocks noChangeAspect="1"/>
            </p:cNvPicPr>
            <p:nvPr/>
          </p:nvPicPr>
          <p:blipFill>
            <a:blip r:embed="rId6"/>
            <a:stretch>
              <a:fillRect/>
            </a:stretch>
          </p:blipFill>
          <p:spPr>
            <a:xfrm>
              <a:off x="9218612" y="2438400"/>
              <a:ext cx="1371600" cy="1371600"/>
            </a:xfrm>
            <a:prstGeom prst="rect">
              <a:avLst/>
            </a:prstGeom>
          </p:spPr>
        </p:pic>
        <p:sp>
          <p:nvSpPr>
            <p:cNvPr id="63" name="TextBox 62"/>
            <p:cNvSpPr txBox="1"/>
            <p:nvPr/>
          </p:nvSpPr>
          <p:spPr>
            <a:xfrm>
              <a:off x="9294812" y="2970312"/>
              <a:ext cx="1219200" cy="307777"/>
            </a:xfrm>
            <a:prstGeom prst="rect">
              <a:avLst/>
            </a:prstGeom>
            <a:noFill/>
          </p:spPr>
          <p:txBody>
            <a:bodyPr wrap="square" rtlCol="0">
              <a:spAutoFit/>
            </a:bodyPr>
            <a:lstStyle/>
            <a:p>
              <a:pPr algn="ctr"/>
              <a:r>
                <a:rPr lang="en-US" sz="1400" dirty="0" smtClean="0">
                  <a:solidFill>
                    <a:schemeClr val="bg1"/>
                  </a:solidFill>
                </a:rPr>
                <a:t>CONTENT</a:t>
              </a:r>
            </a:p>
          </p:txBody>
        </p:sp>
      </p:grpSp>
      <p:grpSp>
        <p:nvGrpSpPr>
          <p:cNvPr id="16" name="Applist.xml image"/>
          <p:cNvGrpSpPr/>
          <p:nvPr/>
        </p:nvGrpSpPr>
        <p:grpSpPr>
          <a:xfrm>
            <a:off x="7058671" y="2585850"/>
            <a:ext cx="1353491" cy="1371600"/>
            <a:chOff x="9218612" y="2438400"/>
            <a:chExt cx="1371600" cy="1371600"/>
          </a:xfrm>
        </p:grpSpPr>
        <p:pic>
          <p:nvPicPr>
            <p:cNvPr id="65" name="Picture 64" descr="imageres.dll_I0013_0409.png"/>
            <p:cNvPicPr>
              <a:picLocks noChangeAspect="1"/>
            </p:cNvPicPr>
            <p:nvPr/>
          </p:nvPicPr>
          <p:blipFill>
            <a:blip r:embed="rId6"/>
            <a:stretch>
              <a:fillRect/>
            </a:stretch>
          </p:blipFill>
          <p:spPr>
            <a:xfrm>
              <a:off x="9218612" y="2438400"/>
              <a:ext cx="1371600" cy="1371600"/>
            </a:xfrm>
            <a:prstGeom prst="rect">
              <a:avLst/>
            </a:prstGeom>
          </p:spPr>
        </p:pic>
        <p:sp>
          <p:nvSpPr>
            <p:cNvPr id="66" name="TextBox 65"/>
            <p:cNvSpPr txBox="1"/>
            <p:nvPr/>
          </p:nvSpPr>
          <p:spPr>
            <a:xfrm>
              <a:off x="9294812" y="2970312"/>
              <a:ext cx="1219200" cy="307777"/>
            </a:xfrm>
            <a:prstGeom prst="rect">
              <a:avLst/>
            </a:prstGeom>
            <a:noFill/>
          </p:spPr>
          <p:txBody>
            <a:bodyPr wrap="square" rtlCol="0">
              <a:spAutoFit/>
            </a:bodyPr>
            <a:lstStyle/>
            <a:p>
              <a:pPr algn="ctr"/>
              <a:r>
                <a:rPr lang="en-US" sz="1400" dirty="0" smtClean="0">
                  <a:solidFill>
                    <a:schemeClr val="bg1"/>
                  </a:solidFill>
                </a:rPr>
                <a:t>CONTENT</a:t>
              </a:r>
            </a:p>
          </p:txBody>
        </p:sp>
      </p:grpSp>
      <p:sp>
        <p:nvSpPr>
          <p:cNvPr id="73" name="TextBox 72"/>
          <p:cNvSpPr txBox="1"/>
          <p:nvPr/>
        </p:nvSpPr>
        <p:spPr>
          <a:xfrm>
            <a:off x="5973287" y="4140525"/>
            <a:ext cx="2789713" cy="646331"/>
          </a:xfrm>
          <a:prstGeom prst="rect">
            <a:avLst/>
          </a:prstGeom>
          <a:noFill/>
        </p:spPr>
        <p:txBody>
          <a:bodyPr wrap="square" rtlCol="0">
            <a:spAutoFit/>
          </a:bodyPr>
          <a:lstStyle/>
          <a:p>
            <a:pPr algn="r"/>
            <a: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APP-V MANAGEMENT </a:t>
            </a:r>
            <a:b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br>
            <a:r>
              <a:rPr lang="en-US" b="1"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SERVER DATA CENTER</a:t>
            </a:r>
          </a:p>
        </p:txBody>
      </p:sp>
      <p:sp>
        <p:nvSpPr>
          <p:cNvPr id="74" name="TextBox 73"/>
          <p:cNvSpPr txBox="1"/>
          <p:nvPr/>
        </p:nvSpPr>
        <p:spPr>
          <a:xfrm>
            <a:off x="513293" y="1073077"/>
            <a:ext cx="1904304" cy="461665"/>
          </a:xfrm>
          <a:prstGeom prst="rect">
            <a:avLst/>
          </a:prstGeom>
          <a:noFill/>
        </p:spPr>
        <p:txBody>
          <a:bodyPr wrap="square" rtlCol="0">
            <a:spAutoFit/>
          </a:bodyPr>
          <a:lstStyle/>
          <a:p>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BOSTON</a:t>
            </a:r>
          </a:p>
        </p:txBody>
      </p:sp>
      <p:sp>
        <p:nvSpPr>
          <p:cNvPr id="75" name="TextBox 74"/>
          <p:cNvSpPr txBox="1"/>
          <p:nvPr/>
        </p:nvSpPr>
        <p:spPr>
          <a:xfrm>
            <a:off x="5977064" y="1073077"/>
            <a:ext cx="2175762" cy="461665"/>
          </a:xfrm>
          <a:prstGeom prst="rect">
            <a:avLst/>
          </a:prstGeom>
          <a:noFill/>
        </p:spPr>
        <p:txBody>
          <a:bodyPr wrap="square" rtlCol="0">
            <a:spAutoFit/>
          </a:bodyPr>
          <a:lstStyle/>
          <a:p>
            <a:pPr algn="ct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SEATTLE</a:t>
            </a:r>
          </a:p>
        </p:txBody>
      </p:sp>
      <p:pic>
        <p:nvPicPr>
          <p:cNvPr id="85" name="Picture 84" descr="cloud illustration icon.png"/>
          <p:cNvPicPr>
            <a:picLocks noChangeAspect="1"/>
          </p:cNvPicPr>
          <p:nvPr/>
        </p:nvPicPr>
        <p:blipFill>
          <a:blip r:embed="rId7"/>
          <a:stretch>
            <a:fillRect/>
          </a:stretch>
        </p:blipFill>
        <p:spPr>
          <a:xfrm>
            <a:off x="3404568" y="2819400"/>
            <a:ext cx="3055605" cy="1552755"/>
          </a:xfrm>
          <a:prstGeom prst="rect">
            <a:avLst/>
          </a:prstGeom>
        </p:spPr>
      </p:pic>
      <p:sp>
        <p:nvSpPr>
          <p:cNvPr id="87" name="TextBox 86"/>
          <p:cNvSpPr txBox="1"/>
          <p:nvPr/>
        </p:nvSpPr>
        <p:spPr>
          <a:xfrm>
            <a:off x="3825651" y="3384880"/>
            <a:ext cx="2175762" cy="461665"/>
          </a:xfrm>
          <a:prstGeom prst="rect">
            <a:avLst/>
          </a:prstGeom>
          <a:noFill/>
        </p:spPr>
        <p:txBody>
          <a:bodyPr wrap="square" rtlCol="0">
            <a:spAutoFit/>
          </a:bodyPr>
          <a:lstStyle/>
          <a:p>
            <a:pPr algn="ctr"/>
            <a:r>
              <a:rPr lang="en-US" sz="2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WAN</a:t>
            </a:r>
          </a:p>
        </p:txBody>
      </p:sp>
      <p:graphicFrame>
        <p:nvGraphicFramePr>
          <p:cNvPr id="58" name="Diagram 57"/>
          <p:cNvGraphicFramePr/>
          <p:nvPr>
            <p:extLst>
              <p:ext uri="{D42A27DB-BD31-4B8C-83A1-F6EECF244321}">
                <p14:modId xmlns="" xmlns:p14="http://schemas.microsoft.com/office/powerpoint/2010/main" val="1342056043"/>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ustDataLst>
      <p:tags r:id="rId1"/>
    </p:custDataLst>
    <p:extLst>
      <p:ext uri="{BB962C8B-B14F-4D97-AF65-F5344CB8AC3E}">
        <p14:creationId xmlns="" xmlns:p14="http://schemas.microsoft.com/office/powerpoint/2010/main" val="454959658"/>
      </p:ext>
    </p:extLst>
  </p:cSld>
  <p:clrMapOvr>
    <a:masterClrMapping/>
  </p:clrMapOvr>
  <p:transition advTm="993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49" presetClass="path" presetSubtype="0" accel="50000" decel="50000" fill="hold" nodeType="clickEffect">
                                  <p:stCondLst>
                                    <p:cond delay="0"/>
                                  </p:stCondLst>
                                  <p:childTnLst>
                                    <p:animMotion origin="layout" path="M 2.08333E-7 9.85427E-7 L -0.60625 -0.09993 " pathEditMode="relative" rAng="0" ptsTypes="AA">
                                      <p:cBhvr>
                                        <p:cTn id="17" dur="2000" fill="hold"/>
                                        <p:tgtEl>
                                          <p:spTgt spid="14"/>
                                        </p:tgtEl>
                                        <p:attrNameLst>
                                          <p:attrName>ppt_x</p:attrName>
                                          <p:attrName>ppt_y</p:attrName>
                                        </p:attrNameLst>
                                      </p:cBhvr>
                                      <p:rCtr x="-30300" y="-5000"/>
                                    </p:animMotion>
                                  </p:childTnLst>
                                </p:cTn>
                              </p:par>
                              <p:par>
                                <p:cTn id="18" presetID="49" presetClass="path" presetSubtype="0" accel="50000" decel="50000" fill="hold" nodeType="withEffect">
                                  <p:stCondLst>
                                    <p:cond delay="0"/>
                                  </p:stCondLst>
                                  <p:childTnLst>
                                    <p:animMotion origin="layout" path="M 2.08333E-7 4.18459E-6 L -0.60625 -0.09993 " pathEditMode="relative" rAng="0" ptsTypes="AA">
                                      <p:cBhvr>
                                        <p:cTn id="19" dur="2000" fill="hold"/>
                                        <p:tgtEl>
                                          <p:spTgt spid="15"/>
                                        </p:tgtEl>
                                        <p:attrNameLst>
                                          <p:attrName>ppt_x</p:attrName>
                                          <p:attrName>ppt_y</p:attrName>
                                        </p:attrNameLst>
                                      </p:cBhvr>
                                      <p:rCtr x="-30300" y="-5000"/>
                                    </p:animMotion>
                                  </p:childTnLst>
                                </p:cTn>
                              </p:par>
                              <p:par>
                                <p:cTn id="20" presetID="49" presetClass="path" presetSubtype="0" accel="50000" decel="50000" fill="hold" nodeType="withEffect">
                                  <p:stCondLst>
                                    <p:cond delay="0"/>
                                  </p:stCondLst>
                                  <p:childTnLst>
                                    <p:animMotion origin="layout" path="M 2.08333E-7 -2.61624E-6 L -0.60625 -0.09993 " pathEditMode="relative" rAng="0" ptsTypes="AA">
                                      <p:cBhvr>
                                        <p:cTn id="21" dur="2000" fill="hold"/>
                                        <p:tgtEl>
                                          <p:spTgt spid="16"/>
                                        </p:tgtEl>
                                        <p:attrNameLst>
                                          <p:attrName>ppt_x</p:attrName>
                                          <p:attrName>ppt_y</p:attrName>
                                        </p:attrNameLst>
                                      </p:cBhvr>
                                      <p:rCtr x="-30300" y="-5000"/>
                                    </p:animMotion>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2000"/>
                                        <p:tgtEl>
                                          <p:spTgt spid="14"/>
                                        </p:tgtEl>
                                      </p:cBhvr>
                                    </p:animEffect>
                                    <p:set>
                                      <p:cBhvr>
                                        <p:cTn id="26" dur="1" fill="hold">
                                          <p:stCondLst>
                                            <p:cond delay="1999"/>
                                          </p:stCondLst>
                                        </p:cTn>
                                        <p:tgtEl>
                                          <p:spTgt spid="14"/>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2000"/>
                                        <p:tgtEl>
                                          <p:spTgt spid="15"/>
                                        </p:tgtEl>
                                      </p:cBhvr>
                                    </p:animEffect>
                                    <p:set>
                                      <p:cBhvr>
                                        <p:cTn id="29" dur="1" fill="hold">
                                          <p:stCondLst>
                                            <p:cond delay="1999"/>
                                          </p:stCondLst>
                                        </p:cTn>
                                        <p:tgtEl>
                                          <p:spTgt spid="15"/>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2000"/>
                                        <p:tgtEl>
                                          <p:spTgt spid="16"/>
                                        </p:tgtEl>
                                      </p:cBhvr>
                                    </p:animEffect>
                                    <p:set>
                                      <p:cBhvr>
                                        <p:cTn id="32" dur="1" fill="hold">
                                          <p:stCondLst>
                                            <p:cond delay="1999"/>
                                          </p:stCondLst>
                                        </p:cTn>
                                        <p:tgtEl>
                                          <p:spTgt spid="1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49" presetClass="path" presetSubtype="0" accel="50000" decel="50000" fill="hold" nodeType="clickEffect">
                                  <p:stCondLst>
                                    <p:cond delay="0"/>
                                  </p:stCondLst>
                                  <p:childTnLst>
                                    <p:animMotion origin="layout" path="M -4.79167E-6 0 L -0.69687 0.25556 " pathEditMode="relative" rAng="0" ptsTypes="AA">
                                      <p:cBhvr>
                                        <p:cTn id="41" dur="2000" fill="hold"/>
                                        <p:tgtEl>
                                          <p:spTgt spid="5"/>
                                        </p:tgtEl>
                                        <p:attrNameLst>
                                          <p:attrName>ppt_x</p:attrName>
                                          <p:attrName>ppt_y</p:attrName>
                                        </p:attrNameLst>
                                      </p:cBhvr>
                                      <p:rCtr x="-34800" y="12800"/>
                                    </p:animMotion>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childTnLst>
                                </p:cTn>
                              </p:par>
                              <p:par>
                                <p:cTn id="47" presetID="10"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childTnLst>
                                </p:cTn>
                              </p:par>
                              <p:par>
                                <p:cTn id="50" presetID="10" presetClass="entr" presetSubtype="0"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2.08333E-7 4.58709E-6 L 0.00247 0.3331 " pathEditMode="relative" rAng="0" ptsTypes="AA">
                                      <p:cBhvr>
                                        <p:cTn id="56" dur="2000" fill="hold"/>
                                        <p:tgtEl>
                                          <p:spTgt spid="12"/>
                                        </p:tgtEl>
                                        <p:attrNameLst>
                                          <p:attrName>ppt_x</p:attrName>
                                          <p:attrName>ppt_y</p:attrName>
                                        </p:attrNameLst>
                                      </p:cBhvr>
                                      <p:rCtr x="100" y="16700"/>
                                    </p:animMotion>
                                  </p:childTnLst>
                                </p:cTn>
                              </p:par>
                              <p:par>
                                <p:cTn id="57" presetID="42" presetClass="path" presetSubtype="0" accel="50000" decel="50000" fill="hold" nodeType="withEffect">
                                  <p:stCondLst>
                                    <p:cond delay="0"/>
                                  </p:stCondLst>
                                  <p:childTnLst>
                                    <p:animMotion origin="layout" path="M -0.00065 -0.04441 L 0.00247 0.322 " pathEditMode="relative" rAng="0" ptsTypes="AA">
                                      <p:cBhvr>
                                        <p:cTn id="58" dur="2000" fill="hold"/>
                                        <p:tgtEl>
                                          <p:spTgt spid="13"/>
                                        </p:tgtEl>
                                        <p:attrNameLst>
                                          <p:attrName>ppt_x</p:attrName>
                                          <p:attrName>ppt_y</p:attrName>
                                        </p:attrNameLst>
                                      </p:cBhvr>
                                      <p:rCtr x="200" y="18300"/>
                                    </p:animMotion>
                                  </p:childTnLst>
                                </p:cTn>
                              </p:par>
                              <p:par>
                                <p:cTn id="59" presetID="42" presetClass="path" presetSubtype="0" accel="50000" decel="50000" fill="hold" nodeType="withEffect">
                                  <p:stCondLst>
                                    <p:cond delay="0"/>
                                  </p:stCondLst>
                                  <p:childTnLst>
                                    <p:animMotion origin="layout" path="M 2.08333E-7 1.38793E-6 L 0.00247 0.3331 " pathEditMode="relative" rAng="0" ptsTypes="AA">
                                      <p:cBhvr>
                                        <p:cTn id="60" dur="2000" fill="hold"/>
                                        <p:tgtEl>
                                          <p:spTgt spid="7"/>
                                        </p:tgtEl>
                                        <p:attrNameLst>
                                          <p:attrName>ppt_x</p:attrName>
                                          <p:attrName>ppt_y</p:attrName>
                                        </p:attrNameLst>
                                      </p:cBhvr>
                                      <p:rCtr x="100" y="16700"/>
                                    </p:animMotion>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1000"/>
                                        <p:tgtEl>
                                          <p:spTgt spid="8"/>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path" presetSubtype="0" accel="50000" decel="50000" fill="hold" nodeType="clickEffect">
                                  <p:stCondLst>
                                    <p:cond delay="0"/>
                                  </p:stCondLst>
                                  <p:childTnLst>
                                    <p:animMotion origin="layout" path="M 0.01806 -0.03608 L -0.08507 0.44126 " pathEditMode="relative" rAng="0" ptsTypes="AA">
                                      <p:cBhvr>
                                        <p:cTn id="69" dur="2000" fill="hold"/>
                                        <p:tgtEl>
                                          <p:spTgt spid="8"/>
                                        </p:tgtEl>
                                        <p:attrNameLst>
                                          <p:attrName>ppt_x</p:attrName>
                                          <p:attrName>ppt_y</p:attrName>
                                        </p:attrNameLst>
                                      </p:cBhvr>
                                      <p:rCtr x="-5200" y="23900"/>
                                    </p:animMotion>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fade">
                                      <p:cBhvr>
                                        <p:cTn id="74" dur="1000"/>
                                        <p:tgtEl>
                                          <p:spTgt spid="9"/>
                                        </p:tgtEl>
                                      </p:cBhvr>
                                    </p:animEffect>
                                  </p:childTnLst>
                                </p:cTn>
                              </p:par>
                              <p:par>
                                <p:cTn id="75" presetID="10" presetClass="entr" presetSubtype="0" fill="hold"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1000"/>
                                        <p:tgtEl>
                                          <p:spTgt spid="11"/>
                                        </p:tgtEl>
                                      </p:cBhvr>
                                    </p:animEffect>
                                  </p:childTnLst>
                                </p:cTn>
                              </p:par>
                              <p:par>
                                <p:cTn id="78" presetID="10" presetClass="entr" presetSubtype="0" fill="hold" nodeType="with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1000"/>
                                        <p:tgtEl>
                                          <p:spTgt spid="10"/>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path" presetSubtype="0" accel="50000" decel="50000" fill="hold" nodeType="clickEffect">
                                  <p:stCondLst>
                                    <p:cond delay="0"/>
                                  </p:stCondLst>
                                  <p:childTnLst>
                                    <p:animMotion origin="layout" path="M -0.00851 -3.25624E-6 L -0.08056 0.49653 " pathEditMode="relative" rAng="0" ptsTypes="AA">
                                      <p:cBhvr>
                                        <p:cTn id="84" dur="2000" fill="hold"/>
                                        <p:tgtEl>
                                          <p:spTgt spid="9"/>
                                        </p:tgtEl>
                                        <p:attrNameLst>
                                          <p:attrName>ppt_x</p:attrName>
                                          <p:attrName>ppt_y</p:attrName>
                                        </p:attrNameLst>
                                      </p:cBhvr>
                                      <p:rCtr x="-3600" y="24800"/>
                                    </p:animMotion>
                                  </p:childTnLst>
                                </p:cTn>
                              </p:par>
                            </p:childTnLst>
                          </p:cTn>
                        </p:par>
                        <p:par>
                          <p:cTn id="85" fill="hold">
                            <p:stCondLst>
                              <p:cond delay="2000"/>
                            </p:stCondLst>
                            <p:childTnLst>
                              <p:par>
                                <p:cTn id="86" presetID="42" presetClass="path" presetSubtype="0" accel="50000" decel="50000" fill="hold" nodeType="afterEffect">
                                  <p:stCondLst>
                                    <p:cond delay="0"/>
                                  </p:stCondLst>
                                  <p:childTnLst>
                                    <p:animMotion origin="layout" path="M -0.03264 -0.00555 L -0.09809 0.49653 " pathEditMode="relative" rAng="0" ptsTypes="AA">
                                      <p:cBhvr>
                                        <p:cTn id="87" dur="2000" fill="hold"/>
                                        <p:tgtEl>
                                          <p:spTgt spid="11"/>
                                        </p:tgtEl>
                                        <p:attrNameLst>
                                          <p:attrName>ppt_x</p:attrName>
                                          <p:attrName>ppt_y</p:attrName>
                                        </p:attrNameLst>
                                      </p:cBhvr>
                                      <p:rCtr x="-3300" y="25100"/>
                                    </p:animMotion>
                                  </p:childTnLst>
                                </p:cTn>
                              </p:par>
                            </p:childTnLst>
                          </p:cTn>
                        </p:par>
                        <p:par>
                          <p:cTn id="88" fill="hold">
                            <p:stCondLst>
                              <p:cond delay="4000"/>
                            </p:stCondLst>
                            <p:childTnLst>
                              <p:par>
                                <p:cTn id="89" presetID="42" presetClass="path" presetSubtype="0" accel="50000" decel="50000" fill="hold" nodeType="afterEffect">
                                  <p:stCondLst>
                                    <p:cond delay="0"/>
                                  </p:stCondLst>
                                  <p:childTnLst>
                                    <p:animMotion origin="layout" path="M 0.02466 -0.02775 L -0.0441 0.49653 " pathEditMode="relative" rAng="0" ptsTypes="AA">
                                      <p:cBhvr>
                                        <p:cTn id="90" dur="2000" fill="hold"/>
                                        <p:tgtEl>
                                          <p:spTgt spid="10"/>
                                        </p:tgtEl>
                                        <p:attrNameLst>
                                          <p:attrName>ppt_x</p:attrName>
                                          <p:attrName>ppt_y</p:attrName>
                                        </p:attrNameLst>
                                      </p:cBhvr>
                                      <p:rCtr x="-3400" y="262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black">
          <a:xfrm>
            <a:off x="242570" y="1307592"/>
            <a:ext cx="8631936" cy="2983992"/>
          </a:xfrm>
          <a:prstGeom prst="roundRect">
            <a:avLst>
              <a:gd name="adj" fmla="val 9033"/>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t" anchorCtr="0"/>
          <a:lstStyle/>
          <a:p>
            <a:pPr algn="ctr" defTabSz="914099" fontAlgn="base">
              <a:spcBef>
                <a:spcPct val="0"/>
              </a:spcBef>
              <a:spcAft>
                <a:spcPct val="0"/>
              </a:spcAft>
              <a:defRPr/>
            </a:pPr>
            <a:endParaRPr lang="en-US" sz="1400" dirty="0" smtClean="0">
              <a:solidFill>
                <a:srgbClr val="FFFFFF"/>
              </a:solidFill>
              <a:effectLst>
                <a:outerShdw blurRad="38100" dist="38100" dir="2700000" algn="tl">
                  <a:srgbClr val="000000">
                    <a:alpha val="43137"/>
                  </a:srgbClr>
                </a:outerShdw>
              </a:effectLst>
            </a:endParaRPr>
          </a:p>
        </p:txBody>
      </p:sp>
      <p:sp>
        <p:nvSpPr>
          <p:cNvPr id="24584" name="Rectangle 8"/>
          <p:cNvSpPr>
            <a:spLocks noGrp="1" noChangeArrowheads="1"/>
          </p:cNvSpPr>
          <p:nvPr>
            <p:ph type="title"/>
          </p:nvPr>
        </p:nvSpPr>
        <p:spPr/>
        <p:txBody>
          <a:bodyPr/>
          <a:lstStyle/>
          <a:p>
            <a:r>
              <a:rPr lang="en-US" smtClean="0"/>
              <a:t>Introduction to ASR, OSR, ISR</a:t>
            </a:r>
            <a:endParaRPr lang="en-US" dirty="0"/>
          </a:p>
        </p:txBody>
      </p:sp>
      <p:sp>
        <p:nvSpPr>
          <p:cNvPr id="29698" name="Rectangle 9"/>
          <p:cNvSpPr>
            <a:spLocks noGrp="1" noChangeArrowheads="1"/>
          </p:cNvSpPr>
          <p:nvPr>
            <p:ph idx="1"/>
          </p:nvPr>
        </p:nvSpPr>
        <p:spPr/>
        <p:txBody>
          <a:bodyPr/>
          <a:lstStyle/>
          <a:p>
            <a:r>
              <a:rPr lang="en-US" dirty="0" smtClean="0"/>
              <a:t>ASR = Application Source Root  </a:t>
            </a:r>
          </a:p>
          <a:p>
            <a:r>
              <a:rPr lang="en-US" dirty="0" smtClean="0"/>
              <a:t>OSR = OSD Source Root</a:t>
            </a:r>
          </a:p>
          <a:p>
            <a:r>
              <a:rPr lang="en-US" dirty="0" smtClean="0"/>
              <a:t>ISR = Icon Source Root</a:t>
            </a:r>
          </a:p>
          <a:p>
            <a:r>
              <a:rPr lang="en-US" dirty="0" smtClean="0"/>
              <a:t>These are overrides that can be modified within the registry</a:t>
            </a:r>
          </a:p>
          <a:p>
            <a:pPr lvl="1"/>
            <a:r>
              <a:rPr lang="en-US" dirty="0" smtClean="0"/>
              <a:t>Settings are global</a:t>
            </a:r>
          </a:p>
          <a:p>
            <a:r>
              <a:rPr lang="en-US" dirty="0" smtClean="0"/>
              <a:t>Enable greater ease of management</a:t>
            </a:r>
          </a:p>
          <a:p>
            <a:pPr lvl="1"/>
            <a:r>
              <a:rPr lang="en-US" dirty="0" smtClean="0"/>
              <a:t>Can be set dynamically based on the site</a:t>
            </a:r>
          </a:p>
          <a:p>
            <a:endParaRPr lang="en-US" dirty="0" smtClean="0"/>
          </a:p>
        </p:txBody>
      </p:sp>
      <p:graphicFrame>
        <p:nvGraphicFramePr>
          <p:cNvPr id="5" name="Diagram 4"/>
          <p:cNvGraphicFramePr/>
          <p:nvPr>
            <p:extLst>
              <p:ext uri="{D42A27DB-BD31-4B8C-83A1-F6EECF244321}">
                <p14:modId xmlns="" xmlns:p14="http://schemas.microsoft.com/office/powerpoint/2010/main" val="1342056043"/>
              </p:ext>
            </p:extLst>
          </p:nvPr>
        </p:nvGraphicFramePr>
        <p:xfrm>
          <a:off x="7162811" y="5805488"/>
          <a:ext cx="1941685" cy="102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136905157"/>
      </p:ext>
    </p:extLst>
  </p:cSld>
  <p:clrMapOvr>
    <a:masterClrMapping/>
  </p:clrMapOvr>
  <p:transition advTm="65781">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6.6|31|26|30.7|16.5|8.2|26|1.5|2|2"/>
</p:tagLst>
</file>

<file path=ppt/tags/tag2.xml><?xml version="1.0" encoding="utf-8"?>
<p:tagLst xmlns:a="http://schemas.openxmlformats.org/drawingml/2006/main" xmlns:r="http://schemas.openxmlformats.org/officeDocument/2006/relationships" xmlns:p="http://schemas.openxmlformats.org/presentationml/2006/main">
  <p:tag name="TIMING" val="|21.5|6.8|4.2|3.6|2.5|3.8|8.5|3.6|1.5|3|2|2|2"/>
</p:tagLst>
</file>

<file path=ppt/tags/tag3.xml><?xml version="1.0" encoding="utf-8"?>
<p:tagLst xmlns:a="http://schemas.openxmlformats.org/drawingml/2006/main" xmlns:r="http://schemas.openxmlformats.org/officeDocument/2006/relationships" xmlns:p="http://schemas.openxmlformats.org/presentationml/2006/main">
  <p:tag name="TIMING" val="|18.8|1|.5|1|.5|11.5|1|16.1|1.5|33.2|2.9|1|1|1|1|1|.5|.5"/>
</p:tagLst>
</file>

<file path=ppt/tags/tag4.xml><?xml version="1.0" encoding="utf-8"?>
<p:tagLst xmlns:a="http://schemas.openxmlformats.org/drawingml/2006/main" xmlns:r="http://schemas.openxmlformats.org/officeDocument/2006/relationships" xmlns:p="http://schemas.openxmlformats.org/presentationml/2006/main">
  <p:tag name="TIMING" val="|13.1|1|.5|1|.5|.8|1|5.4|1|1|1|.5|21.1|1|1|1|1|.5"/>
</p:tagLst>
</file>

<file path=ppt/tags/tag5.xml><?xml version="1.0" encoding="utf-8"?>
<p:tagLst xmlns:a="http://schemas.openxmlformats.org/drawingml/2006/main" xmlns:r="http://schemas.openxmlformats.org/officeDocument/2006/relationships" xmlns:p="http://schemas.openxmlformats.org/presentationml/2006/main">
  <p:tag name="TIMING" val="|17.2|.5|.5|6.6|.5|.5|8|.5|.5|4.9|.5|.5|3.3|.5|1.5|1.9|1|.5|.5"/>
</p:tagLst>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144</TotalTime>
  <Words>1636</Words>
  <Application>Microsoft Office PowerPoint</Application>
  <PresentationFormat>On-screen Show (4:3)</PresentationFormat>
  <Paragraphs>422</Paragraphs>
  <Slides>42</Slides>
  <Notes>42</Notes>
  <HiddenSlides>0</HiddenSlides>
  <MMClips>0</MMClips>
  <ScaleCrop>false</ScaleCrop>
  <HeadingPairs>
    <vt:vector size="4" baseType="variant">
      <vt:variant>
        <vt:lpstr>Theme</vt:lpstr>
      </vt:variant>
      <vt:variant>
        <vt:i4>3</vt:i4>
      </vt:variant>
      <vt:variant>
        <vt:lpstr>Slide Titles</vt:lpstr>
      </vt:variant>
      <vt:variant>
        <vt:i4>42</vt:i4>
      </vt:variant>
    </vt:vector>
  </HeadingPairs>
  <TitlesOfParts>
    <vt:vector size="45" baseType="lpstr">
      <vt:lpstr>TechEd09_Europe</vt:lpstr>
      <vt:lpstr>TechEd09_Europe template</vt:lpstr>
      <vt:lpstr>1_TechEd09_Europe template</vt:lpstr>
      <vt:lpstr>Slide 1</vt:lpstr>
      <vt:lpstr>MDOP: Planning the Deployment of Microsoft Application Virtualization 4.5</vt:lpstr>
      <vt:lpstr>Deployment Options</vt:lpstr>
      <vt:lpstr>Deployment Options</vt:lpstr>
      <vt:lpstr>Basic Infrastructure</vt:lpstr>
      <vt:lpstr>App-V Infrastructure – High Level</vt:lpstr>
      <vt:lpstr>Branch Office Scenario – Before 4.5</vt:lpstr>
      <vt:lpstr>Branch Office Scenario – App-V 4.5</vt:lpstr>
      <vt:lpstr>Introduction to ASR, OSR, ISR</vt:lpstr>
      <vt:lpstr>An Example</vt:lpstr>
      <vt:lpstr>ASR, OSR, ISR</vt:lpstr>
      <vt:lpstr>ASR/OSR/ISR Reference</vt:lpstr>
      <vt:lpstr>Synchronizing Servers</vt:lpstr>
      <vt:lpstr>Server Synchronization</vt:lpstr>
      <vt:lpstr>Streaming Options</vt:lpstr>
      <vt:lpstr>Package Upgrade</vt:lpstr>
      <vt:lpstr>App-V Infrastructure Summary</vt:lpstr>
      <vt:lpstr>Deployment Options</vt:lpstr>
      <vt:lpstr>Standalone MSI Scenario</vt:lpstr>
      <vt:lpstr>Standalone MSI</vt:lpstr>
      <vt:lpstr>Standalone MSI Scenario Recap</vt:lpstr>
      <vt:lpstr>Standalone SFTMIME Scenario</vt:lpstr>
      <vt:lpstr>Standalone without MSI</vt:lpstr>
      <vt:lpstr>File Streaming Demo Recap</vt:lpstr>
      <vt:lpstr>Standalone SFTMIME Reference</vt:lpstr>
      <vt:lpstr>Standalone SFTMIME Reference</vt:lpstr>
      <vt:lpstr>Standalone Summary</vt:lpstr>
      <vt:lpstr>Deployment Options</vt:lpstr>
      <vt:lpstr>Application Virtualization in  Configuration Manager R2</vt:lpstr>
      <vt:lpstr>Config Manager R2 Core Scenarios</vt:lpstr>
      <vt:lpstr>Streaming Delivery – End-to-End</vt:lpstr>
      <vt:lpstr>Download and Execute– End-to-End</vt:lpstr>
      <vt:lpstr>Clients and Launching Virtual Applications Roaming Supported</vt:lpstr>
      <vt:lpstr>App-V 4.5 SP1 and Windows7 Now Available!</vt:lpstr>
      <vt:lpstr>What’s coming …</vt:lpstr>
      <vt:lpstr>Microsoft Desktop Optimization Pack </vt:lpstr>
      <vt:lpstr>Where to Find More Information</vt:lpstr>
      <vt:lpstr>Slide 38</vt:lpstr>
      <vt:lpstr>Resources</vt:lpstr>
      <vt:lpstr>Related Content</vt:lpstr>
      <vt:lpstr>Slide 41</vt:lpstr>
      <vt:lpstr>Slide 42</vt:lpstr>
    </vt:vector>
  </TitlesOfParts>
  <Manager>&lt;Content Manager Name Here&gt;</Manager>
  <Company>Microsoft 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Bill Morein</dc:creator>
  <dc:description>tech·ed Europe 2009</dc:description>
  <cp:lastModifiedBy>cn_user</cp:lastModifiedBy>
  <cp:revision>17</cp:revision>
  <dcterms:created xsi:type="dcterms:W3CDTF">2009-11-06T20:42:30Z</dcterms:created>
  <dcterms:modified xsi:type="dcterms:W3CDTF">2009-11-11T07:41:26Z</dcterms:modified>
</cp:coreProperties>
</file>