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diagrams/drawing1.xml" ContentType="application/vnd.ms-office.drawingml.diagramDrawing+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quickStyle1.xml" ContentType="application/vnd.openxmlformats-officedocument.drawingml.diagramStyle+xml"/>
  <Override PartName="/ppt/notesSlides/notesSlide37.xml" ContentType="application/vnd.openxmlformats-officedocument.presentationml.notesSlide+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2"/>
    <p:sldMasterId id="2147483730" r:id="rId3"/>
  </p:sldMasterIdLst>
  <p:notesMasterIdLst>
    <p:notesMasterId r:id="rId51"/>
  </p:notesMasterIdLst>
  <p:handoutMasterIdLst>
    <p:handoutMasterId r:id="rId52"/>
  </p:handoutMasterIdLst>
  <p:sldIdLst>
    <p:sldId id="256" r:id="rId4"/>
    <p:sldId id="257" r:id="rId5"/>
    <p:sldId id="283" r:id="rId6"/>
    <p:sldId id="324" r:id="rId7"/>
    <p:sldId id="325" r:id="rId8"/>
    <p:sldId id="326" r:id="rId9"/>
    <p:sldId id="327" r:id="rId10"/>
    <p:sldId id="328" r:id="rId11"/>
    <p:sldId id="329" r:id="rId12"/>
    <p:sldId id="317" r:id="rId13"/>
    <p:sldId id="330" r:id="rId14"/>
    <p:sldId id="331" r:id="rId15"/>
    <p:sldId id="333" r:id="rId16"/>
    <p:sldId id="294" r:id="rId17"/>
    <p:sldId id="295" r:id="rId18"/>
    <p:sldId id="296" r:id="rId19"/>
    <p:sldId id="299" r:id="rId20"/>
    <p:sldId id="297" r:id="rId21"/>
    <p:sldId id="336" r:id="rId22"/>
    <p:sldId id="335" r:id="rId23"/>
    <p:sldId id="300" r:id="rId24"/>
    <p:sldId id="340" r:id="rId25"/>
    <p:sldId id="341" r:id="rId26"/>
    <p:sldId id="342" r:id="rId27"/>
    <p:sldId id="343" r:id="rId28"/>
    <p:sldId id="337" r:id="rId29"/>
    <p:sldId id="338" r:id="rId30"/>
    <p:sldId id="339" r:id="rId31"/>
    <p:sldId id="302" r:id="rId32"/>
    <p:sldId id="303" r:id="rId33"/>
    <p:sldId id="304" r:id="rId34"/>
    <p:sldId id="346" r:id="rId35"/>
    <p:sldId id="347" r:id="rId36"/>
    <p:sldId id="307" r:id="rId37"/>
    <p:sldId id="308" r:id="rId38"/>
    <p:sldId id="344" r:id="rId39"/>
    <p:sldId id="310" r:id="rId40"/>
    <p:sldId id="311" r:id="rId41"/>
    <p:sldId id="312" r:id="rId42"/>
    <p:sldId id="313" r:id="rId43"/>
    <p:sldId id="314" r:id="rId44"/>
    <p:sldId id="315" r:id="rId45"/>
    <p:sldId id="318" r:id="rId46"/>
    <p:sldId id="319" r:id="rId47"/>
    <p:sldId id="320" r:id="rId48"/>
    <p:sldId id="348" r:id="rId49"/>
    <p:sldId id="323" r:id="rId5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xmlns:mc="http://schemas.openxmlformats.org/markup-compatibility/2006" xmlns:a14="http://schemas.microsoft.com/office/drawing/2010/main" val="FF0000" mc:Ignorable=""/>
        </p14:laserClr>
      </p:ext>
      <p:ext uri="{2FDB2607-1784-4EEB-B798-7EB5836EED8A}">
        <p14:showMediaCtrls xmlns="" xmlns:p14="http://schemas.microsoft.com/office/powerpoint/2010/main"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93197" autoAdjust="0"/>
  </p:normalViewPr>
  <p:slideViewPr>
    <p:cSldViewPr snapToGrid="0">
      <p:cViewPr>
        <p:scale>
          <a:sx n="70" d="100"/>
          <a:sy n="70" d="100"/>
        </p:scale>
        <p:origin x="-2016" y="-1284"/>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11880"/>
    </p:cViewPr>
  </p:sorterViewPr>
  <p:notesViewPr>
    <p:cSldViewPr snapToGrid="0" showGuides="1">
      <p:cViewPr varScale="1">
        <p:scale>
          <a:sx n="101" d="100"/>
          <a:sy n="101" d="100"/>
        </p:scale>
        <p:origin x="-253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0A8DC3-6093-4B00-82AF-EE14D226F379}"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E2F398BA-C32B-4449-A9D7-3437184A0228}">
      <dgm:prSet/>
      <dgm:spPr/>
      <dgm:t>
        <a:bodyPr/>
        <a:lstStyle/>
        <a:p>
          <a:pPr rtl="0"/>
          <a:r>
            <a:rPr lang="en-US" dirty="0" smtClean="0"/>
            <a:t>QUERY API</a:t>
          </a:r>
          <a:endParaRPr lang="en-US" dirty="0"/>
        </a:p>
      </dgm:t>
    </dgm:pt>
    <dgm:pt modelId="{B20C101A-FED1-4736-91D0-B50EFF76C293}" type="parTrans" cxnId="{F3B9489A-6984-4D94-B31D-A32B52A2D4AB}">
      <dgm:prSet/>
      <dgm:spPr/>
      <dgm:t>
        <a:bodyPr/>
        <a:lstStyle/>
        <a:p>
          <a:endParaRPr lang="en-US"/>
        </a:p>
      </dgm:t>
    </dgm:pt>
    <dgm:pt modelId="{2C645A1A-F746-4647-A9DC-FCC6915D9EF0}" type="sibTrans" cxnId="{F3B9489A-6984-4D94-B31D-A32B52A2D4AB}">
      <dgm:prSet/>
      <dgm:spPr/>
      <dgm:t>
        <a:bodyPr/>
        <a:lstStyle/>
        <a:p>
          <a:endParaRPr lang="en-US"/>
        </a:p>
      </dgm:t>
    </dgm:pt>
    <dgm:pt modelId="{D8C17551-956A-4E05-907E-1BCA0BD1421B}" type="pres">
      <dgm:prSet presAssocID="{360A8DC3-6093-4B00-82AF-EE14D226F379}" presName="Name0" presStyleCnt="0">
        <dgm:presLayoutVars>
          <dgm:dir/>
          <dgm:resizeHandles val="exact"/>
        </dgm:presLayoutVars>
      </dgm:prSet>
      <dgm:spPr/>
      <dgm:t>
        <a:bodyPr/>
        <a:lstStyle/>
        <a:p>
          <a:endParaRPr lang="en-US"/>
        </a:p>
      </dgm:t>
    </dgm:pt>
    <dgm:pt modelId="{C59D79EE-282A-431E-B268-22F066B10892}" type="pres">
      <dgm:prSet presAssocID="{E2F398BA-C32B-4449-A9D7-3437184A0228}" presName="node" presStyleLbl="node1" presStyleIdx="0" presStyleCnt="1">
        <dgm:presLayoutVars>
          <dgm:bulletEnabled val="1"/>
        </dgm:presLayoutVars>
      </dgm:prSet>
      <dgm:spPr/>
      <dgm:t>
        <a:bodyPr/>
        <a:lstStyle/>
        <a:p>
          <a:endParaRPr lang="en-US"/>
        </a:p>
      </dgm:t>
    </dgm:pt>
  </dgm:ptLst>
  <dgm:cxnLst>
    <dgm:cxn modelId="{517B58AC-73F6-4407-A714-F4B7923F11C7}" type="presOf" srcId="{E2F398BA-C32B-4449-A9D7-3437184A0228}" destId="{C59D79EE-282A-431E-B268-22F066B10892}" srcOrd="0" destOrd="0" presId="urn:microsoft.com/office/officeart/2005/8/layout/process1"/>
    <dgm:cxn modelId="{F3B9489A-6984-4D94-B31D-A32B52A2D4AB}" srcId="{360A8DC3-6093-4B00-82AF-EE14D226F379}" destId="{E2F398BA-C32B-4449-A9D7-3437184A0228}" srcOrd="0" destOrd="0" parTransId="{B20C101A-FED1-4736-91D0-B50EFF76C293}" sibTransId="{2C645A1A-F746-4647-A9DC-FCC6915D9EF0}"/>
    <dgm:cxn modelId="{2007717C-F76A-4556-A881-622153710182}" type="presOf" srcId="{360A8DC3-6093-4B00-82AF-EE14D226F379}" destId="{D8C17551-956A-4E05-907E-1BCA0BD1421B}" srcOrd="0" destOrd="0" presId="urn:microsoft.com/office/officeart/2005/8/layout/process1"/>
    <dgm:cxn modelId="{4FD149B1-427C-4F37-977D-6F28E2191156}" type="presParOf" srcId="{D8C17551-956A-4E05-907E-1BCA0BD1421B}" destId="{C59D79EE-282A-431E-B268-22F066B10892}" srcOrd="0" destOrd="0" presId="urn:microsoft.com/office/officeart/2005/8/layout/process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59D79EE-282A-431E-B268-22F066B10892}">
      <dsp:nvSpPr>
        <dsp:cNvPr id="0" name=""/>
        <dsp:cNvSpPr/>
      </dsp:nvSpPr>
      <dsp:spPr>
        <a:xfrm>
          <a:off x="1637" y="0"/>
          <a:ext cx="3350965" cy="33655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kern="1200" dirty="0" smtClean="0"/>
            <a:t>QUERY API</a:t>
          </a:r>
          <a:endParaRPr lang="en-US" sz="1400" kern="1200" dirty="0"/>
        </a:p>
      </dsp:txBody>
      <dsp:txXfrm>
        <a:off x="1637" y="0"/>
        <a:ext cx="3350965" cy="33655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cli317.pptx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 xmlns:p14="http://schemas.microsoft.com/office/powerpoint/2010/main" val="3497802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10/main" val="2882469184"/>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endParaRPr lang="en-US"/>
          </a:p>
        </p:txBody>
      </p:sp>
      <p:sp>
        <p:nvSpPr>
          <p:cNvPr id="7" name="Rectangle 7"/>
          <p:cNvSpPr>
            <a:spLocks noGrp="1" noChangeArrowheads="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endParaRPr lang="en-US"/>
          </a:p>
        </p:txBody>
      </p:sp>
      <p:sp>
        <p:nvSpPr>
          <p:cNvPr id="7" name="Rectangle 7"/>
          <p:cNvSpPr>
            <a:spLocks noGrp="1" noChangeArrowheads="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a:p>
        </p:txBody>
      </p:sp>
      <p:sp>
        <p:nvSpPr>
          <p:cNvPr id="4" name="Footer Placeholder 3"/>
          <p:cNvSpPr>
            <a:spLocks noGrp="1"/>
          </p:cNvSpPr>
          <p:nvPr>
            <p:ph type="ftr" sz="quarter" idx="10"/>
          </p:nvPr>
        </p:nvSpPr>
        <p:spPr/>
        <p:txBody>
          <a:bodyPr/>
          <a:lstStyle/>
          <a:p>
            <a:endParaRPr lang="en-US" dirty="0">
              <a:solidFill>
                <a:prstClr val="black"/>
              </a:solidFill>
            </a:endParaRPr>
          </a:p>
        </p:txBody>
      </p:sp>
      <p:sp>
        <p:nvSpPr>
          <p:cNvPr id="5" name="Slide Number Placeholder 4"/>
          <p:cNvSpPr>
            <a:spLocks noGrp="1"/>
          </p:cNvSpPr>
          <p:nvPr>
            <p:ph type="sldNum" sz="quarter" idx="11"/>
          </p:nvPr>
        </p:nvSpPr>
        <p:spPr/>
        <p:txBody>
          <a:bodyPr/>
          <a:lstStyle/>
          <a:p>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endParaRPr lang="en-US"/>
          </a:p>
        </p:txBody>
      </p:sp>
      <p:sp>
        <p:nvSpPr>
          <p:cNvPr id="7" name="Rectangle 7"/>
          <p:cNvSpPr>
            <a:spLocks noGrp="1" noChangeArrowheads="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indent="-4763">
              <a:spcAft>
                <a:spcPts val="0"/>
              </a:spcAft>
            </a:pPr>
            <a:endParaRPr lang="en-US" dirty="0"/>
          </a:p>
        </p:txBody>
      </p:sp>
      <p:sp>
        <p:nvSpPr>
          <p:cNvPr id="4" name="Slide Number Placeholder 3"/>
          <p:cNvSpPr>
            <a:spLocks noGrp="1"/>
          </p:cNvSpPr>
          <p:nvPr>
            <p:ph type="sldNum" sz="quarter" idx="10"/>
          </p:nvPr>
        </p:nvSpPr>
        <p:spPr/>
        <p:txBody>
          <a:bodyPr/>
          <a:lstStyle/>
          <a:p>
            <a:endParaRPr lang="en-US"/>
          </a:p>
        </p:txBody>
      </p:sp>
    </p:spTree>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endParaRPr lang="en-US" dirty="0"/>
          </a:p>
        </p:txBody>
      </p:sp>
    </p:spTree>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endParaRPr lang="en-US"/>
          </a:p>
        </p:txBody>
      </p:sp>
      <p:sp>
        <p:nvSpPr>
          <p:cNvPr id="7" name="Rectangle 7"/>
          <p:cNvSpPr>
            <a:spLocks noGrp="1" noChangeArrowheads="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endParaRPr lang="en-US"/>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6" name="Rectangle 3"/>
          <p:cNvSpPr>
            <a:spLocks noGrp="1" noChangeArrowheads="1"/>
          </p:cNvSpPr>
          <p:nvPr>
            <p:ph type="body" idx="1"/>
          </p:nvPr>
        </p:nvSpPr>
        <p:spPr>
          <a:ln/>
        </p:spPr>
        <p:txBody>
          <a:bodyPr wrap="square" numCol="1" anchor="t" anchorCtr="0" compatLnSpc="1">
            <a:prstTxWarp prst="textNoShape">
              <a:avLst/>
            </a:prstTxWarp>
            <a:noAutofit/>
          </a:bodyPr>
          <a:lstStyle/>
          <a:p>
            <a:pPr eaLnBrk="1" hangingPunct="1">
              <a:spcBef>
                <a:spcPct val="0"/>
              </a:spcBef>
            </a:pPr>
            <a:endParaRPr lang="en-US" dirty="0" smtClean="0"/>
          </a:p>
        </p:txBody>
      </p:sp>
      <p:sp>
        <p:nvSpPr>
          <p:cNvPr id="30724"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smtClean="0">
              <a:latin typeface="Segoe"/>
            </a:endParaRPr>
          </a:p>
        </p:txBody>
      </p:sp>
      <p:sp>
        <p:nvSpPr>
          <p:cNvPr id="30725"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
        <p:nvSpPr>
          <p:cNvPr id="30726" name="Header Placeholder 9"/>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endParaRPr lang="en-US"/>
          </a:p>
        </p:txBody>
      </p:sp>
      <p:sp>
        <p:nvSpPr>
          <p:cNvPr id="7" name="Rectangle 7"/>
          <p:cNvSpPr>
            <a:spLocks noGrp="1" noChangeArrowheads="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endParaRPr lang="en-US"/>
          </a:p>
        </p:txBody>
      </p:sp>
      <p:sp>
        <p:nvSpPr>
          <p:cNvPr id="7" name="Rectangle 7"/>
          <p:cNvSpPr>
            <a:spLocks noGrp="1" noChangeArrowheads="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endParaRPr lang="en-US"/>
          </a:p>
        </p:txBody>
      </p:sp>
      <p:sp>
        <p:nvSpPr>
          <p:cNvPr id="7" name="Rectangle 7"/>
          <p:cNvSpPr>
            <a:spLocks noGrp="1" noChangeArrowheads="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10/main" val="10861410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4_Title, sub 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610600" cy="609600"/>
          </a:xfrm>
        </p:spPr>
        <p:txBody>
          <a:bodyPr anchor="t" anchorCtr="0">
            <a:normAutofit/>
          </a:bodyPr>
          <a:lstStyle>
            <a:lvl1pPr algn="l">
              <a:defRPr sz="3400">
                <a:solidFill>
                  <a:srgbClr val="D9FF39"/>
                </a:solidFill>
                <a:latin typeface="Calibr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0999" y="1524000"/>
            <a:ext cx="8626475"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25450" y="6492875"/>
            <a:ext cx="793750" cy="365125"/>
          </a:xfrm>
          <a:prstGeom prst="rect">
            <a:avLst/>
          </a:prstGeom>
        </p:spPr>
        <p:txBody>
          <a:bodyPr/>
          <a:lstStyle/>
          <a:p>
            <a:fld id="{FCFFA111-630A-41A7-A04B-DBB8DCEA21D9}" type="datetimeFigureOut">
              <a:rPr lang="en-US" smtClean="0"/>
              <a:pPr/>
              <a:t>11/10/2009</a:t>
            </a:fld>
            <a:endParaRPr lang="en-US"/>
          </a:p>
        </p:txBody>
      </p:sp>
      <p:sp>
        <p:nvSpPr>
          <p:cNvPr id="5" name="Footer Placeholder 4"/>
          <p:cNvSpPr>
            <a:spLocks noGrp="1"/>
          </p:cNvSpPr>
          <p:nvPr>
            <p:ph type="ftr" sz="quarter" idx="11"/>
          </p:nvPr>
        </p:nvSpPr>
        <p:spPr>
          <a:xfrm>
            <a:off x="5943600" y="6492875"/>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1219200" y="6492875"/>
            <a:ext cx="2133600" cy="365125"/>
          </a:xfrm>
          <a:prstGeom prst="rect">
            <a:avLst/>
          </a:prstGeom>
        </p:spPr>
        <p:txBody>
          <a:bodyPr/>
          <a:lstStyle/>
          <a:p>
            <a:fld id="{1C4B2834-E4C6-468E-9623-1C3E2F3B5877}" type="slidenum">
              <a:rPr lang="en-US" smtClean="0"/>
              <a:pPr/>
              <a:t>‹#›</a:t>
            </a:fld>
            <a:endParaRPr lang="en-US"/>
          </a:p>
        </p:txBody>
      </p:sp>
      <p:sp>
        <p:nvSpPr>
          <p:cNvPr id="8" name="Text Placeholder 7"/>
          <p:cNvSpPr>
            <a:spLocks noGrp="1"/>
          </p:cNvSpPr>
          <p:nvPr>
            <p:ph type="body" sz="quarter" idx="13" hasCustomPrompt="1"/>
          </p:nvPr>
        </p:nvSpPr>
        <p:spPr>
          <a:xfrm>
            <a:off x="381000" y="838200"/>
            <a:ext cx="8626475" cy="457200"/>
          </a:xfrm>
        </p:spPr>
        <p:txBody>
          <a:bodyPr>
            <a:normAutofit/>
          </a:bodyPr>
          <a:lstStyle>
            <a:lvl1pPr>
              <a:buNone/>
              <a:defRPr sz="2600">
                <a:solidFill>
                  <a:schemeClr val="bg1"/>
                </a:solidFill>
                <a:latin typeface="Calibri" pitchFamily="34" charset="0"/>
              </a:defRPr>
            </a:lvl1pPr>
          </a:lstStyle>
          <a:p>
            <a:pPr lvl="0"/>
            <a:r>
              <a:rPr lang="en-US" dirty="0" smtClean="0"/>
              <a:t>Click to insert sub heading</a:t>
            </a:r>
            <a:endParaRPr lang="en-US" dirty="0"/>
          </a:p>
        </p:txBody>
      </p:sp>
    </p:spTree>
    <p:extLst>
      <p:ext uri="{BB962C8B-B14F-4D97-AF65-F5344CB8AC3E}">
        <p14:creationId xmlns="" xmlns:p14="http://schemas.microsoft.com/office/powerpoint/2010/main" val="136825279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588" y="1414462"/>
            <a:ext cx="8380412" cy="5074920"/>
          </a:xfrm>
        </p:spPr>
        <p:txBody>
          <a:bodyPr/>
          <a:lstStyle>
            <a:lvl1pPr>
              <a:buSzPct val="60000"/>
              <a:buFontTx/>
              <a:buBlip>
                <a:blip r:embed="rId2"/>
              </a:buBlip>
              <a:defRPr/>
            </a:lvl1pPr>
            <a:lvl2pPr>
              <a:buSzPct val="60000"/>
              <a:buFontTx/>
              <a:buBlip>
                <a:blip r:embed="rId2"/>
              </a:buBlip>
              <a:defRPr/>
            </a:lvl2pPr>
            <a:lvl3pPr>
              <a:buSzPct val="60000"/>
              <a:buFontTx/>
              <a:buBlip>
                <a:blip r:embed="rId2"/>
              </a:buBlip>
              <a:defRPr/>
            </a:lvl3pPr>
            <a:lvl4pPr>
              <a:buSzPct val="60000"/>
              <a:buFontTx/>
              <a:buBlip>
                <a:blip r:embed="rId2"/>
              </a:buBlip>
              <a:defRPr/>
            </a:lvl4pPr>
            <a:lvl5pPr>
              <a:buSzPct val="60000"/>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382588" y="228599"/>
            <a:ext cx="8380412" cy="498598"/>
          </a:xfrm>
        </p:spPr>
        <p:txBody>
          <a:bodyPr>
            <a:spAutoFit/>
          </a:body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382588" y="739558"/>
            <a:ext cx="8385048" cy="332399"/>
          </a:xfrm>
        </p:spPr>
        <p:txBody>
          <a:bodyPr>
            <a:spAutoFit/>
          </a:bodyPr>
          <a:lstStyle>
            <a:lvl1pPr marL="4763" indent="-4763">
              <a:buFont typeface="Arial" pitchFamily="34" charset="0"/>
              <a:buNone/>
              <a:tabLst/>
              <a:defRPr sz="2400" spc="-100" baseline="0">
                <a:solidFill>
                  <a:schemeClr val="tx2"/>
                </a:solidFill>
                <a:latin typeface="Segoe Light" pitchFamily="34" charset="0"/>
              </a:defRPr>
            </a:lvl1pPr>
          </a:lstStyle>
          <a:p>
            <a:pPr lvl="0"/>
            <a:r>
              <a:rPr lang="en-US" dirty="0" smtClean="0"/>
              <a:t>Click to edit subtitle</a:t>
            </a:r>
            <a:endParaRPr lang="en-US" dirty="0"/>
          </a:p>
        </p:txBody>
      </p:sp>
    </p:spTree>
    <p:extLst>
      <p:ext uri="{BB962C8B-B14F-4D97-AF65-F5344CB8AC3E}">
        <p14:creationId xmlns="" xmlns:p14="http://schemas.microsoft.com/office/powerpoint/2010/main" val="269458632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7" r:id="rId12"/>
    <p:sldLayoutId id="2147483728" r:id="rId13"/>
    <p:sldLayoutId id="2147483729" r:id="rId14"/>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7"/>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8"/>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notesSlide" Target="../notesSlides/notesSlide12.xml"/><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slideLayout" Target="../slideLayouts/slideLayout12.xml"/><Relationship Id="rId16" Type="http://schemas.openxmlformats.org/officeDocument/2006/relationships/image" Target="../media/image20.png"/><Relationship Id="rId1" Type="http://schemas.openxmlformats.org/officeDocument/2006/relationships/tags" Target="../tags/tag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18.xml"/><Relationship Id="rId7"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image" Target="../media/image60.png"/><Relationship Id="rId3" Type="http://schemas.openxmlformats.org/officeDocument/2006/relationships/notesSlide" Target="../notesSlides/notesSlide35.xml"/><Relationship Id="rId7" Type="http://schemas.openxmlformats.org/officeDocument/2006/relationships/diagramData" Target="../diagrams/data1.xml"/><Relationship Id="rId12" Type="http://schemas.openxmlformats.org/officeDocument/2006/relationships/image" Target="../media/image59.pn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58.png"/><Relationship Id="rId11" Type="http://schemas.microsoft.com/office/2007/relationships/diagramDrawing" Target="../diagrams/drawing1.xml"/><Relationship Id="rId5" Type="http://schemas.openxmlformats.org/officeDocument/2006/relationships/image" Target="../media/image57.png"/><Relationship Id="rId10" Type="http://schemas.openxmlformats.org/officeDocument/2006/relationships/diagramColors" Target="../diagrams/colors1.xml"/><Relationship Id="rId4" Type="http://schemas.openxmlformats.org/officeDocument/2006/relationships/image" Target="../media/image56.png"/><Relationship Id="rId9" Type="http://schemas.openxmlformats.org/officeDocument/2006/relationships/diagramQuickStyle" Target="../diagrams/quickStyle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notesSlide" Target="../notesSlides/notesSlide4.xml"/><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slideLayout" Target="../slideLayouts/slideLayout12.xml"/><Relationship Id="rId16" Type="http://schemas.openxmlformats.org/officeDocument/2006/relationships/image" Target="../media/image20.png"/><Relationship Id="rId1" Type="http://schemas.openxmlformats.org/officeDocument/2006/relationships/tags" Target="../tags/tag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61.png"/><Relationship Id="rId7" Type="http://schemas.openxmlformats.org/officeDocument/2006/relationships/image" Target="../media/image63.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62.png"/><Relationship Id="rId11" Type="http://schemas.openxmlformats.org/officeDocument/2006/relationships/image" Target="../media/image65.png"/><Relationship Id="rId5" Type="http://schemas.openxmlformats.org/officeDocument/2006/relationships/hyperlink" Target="http://microsoft.com/technet" TargetMode="External"/><Relationship Id="rId10" Type="http://schemas.openxmlformats.org/officeDocument/2006/relationships/image" Target="../media/image64.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Explorer and Libraries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 xmlns:p14="http://schemas.microsoft.com/office/powerpoint/2010/main" val="93734184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230188"/>
            <a:ext cx="7008628" cy="664797"/>
          </a:xfrm>
        </p:spPr>
        <p:txBody>
          <a:bodyPr>
            <a:noAutofit/>
          </a:bodyPr>
          <a:lstStyle/>
          <a:p>
            <a:pPr lvl="1" algn="l" defTabSz="914363" rtl="0">
              <a:lnSpc>
                <a:spcPct val="90000"/>
              </a:lnSpc>
              <a:spcBef>
                <a:spcPct val="0"/>
              </a:spcBef>
            </a:pPr>
            <a:r>
              <a:rPr lang="en-US" sz="4800" kern="1200" spc="-150" dirty="0" smtClean="0">
                <a:ln w="3175">
                  <a:noFill/>
                </a:ln>
                <a:solidFill>
                  <a:schemeClr val="bg2"/>
                </a:solidFill>
                <a:effectLst>
                  <a:outerShdw blurRad="50800" dist="38100" dir="2700000" algn="tl" rotWithShape="0">
                    <a:prstClr val="black">
                      <a:alpha val="40000"/>
                    </a:prstClr>
                  </a:outerShdw>
                </a:effectLst>
                <a:latin typeface="+mj-lt"/>
                <a:ea typeface="+mn-ea"/>
                <a:cs typeface="Arial" charset="0"/>
              </a:rPr>
              <a:t>Windows Search</a:t>
            </a:r>
            <a:br>
              <a:rPr lang="en-US" sz="4800" kern="1200" spc="-150" dirty="0" smtClean="0">
                <a:ln w="3175">
                  <a:noFill/>
                </a:ln>
                <a:solidFill>
                  <a:schemeClr val="bg2"/>
                </a:solidFill>
                <a:effectLst>
                  <a:outerShdw blurRad="50800" dist="38100" dir="2700000" algn="tl" rotWithShape="0">
                    <a:prstClr val="black">
                      <a:alpha val="40000"/>
                    </a:prstClr>
                  </a:outerShdw>
                </a:effectLst>
                <a:latin typeface="+mj-lt"/>
                <a:ea typeface="+mn-ea"/>
                <a:cs typeface="Arial" charset="0"/>
              </a:rPr>
            </a:br>
            <a:r>
              <a:rPr lang="en-US" sz="3200" kern="1200" spc="-150" dirty="0" smtClean="0">
                <a:ln w="3175">
                  <a:noFill/>
                </a:ln>
                <a:solidFill>
                  <a:schemeClr val="bg2"/>
                </a:solidFill>
                <a:effectLst>
                  <a:outerShdw blurRad="50800" dist="38100" dir="2700000" algn="tl" rotWithShape="0">
                    <a:prstClr val="black">
                      <a:alpha val="40000"/>
                    </a:prstClr>
                  </a:outerShdw>
                </a:effectLst>
                <a:latin typeface="+mj-lt"/>
                <a:ea typeface="+mn-ea"/>
                <a:cs typeface="Arial" charset="0"/>
              </a:rPr>
              <a:t>Find information on your computer and other Windows computers</a:t>
            </a:r>
            <a:r>
              <a:rPr lang="en-US" sz="3200" kern="1200" spc="-150" dirty="0">
                <a:ln w="3175">
                  <a:noFill/>
                </a:ln>
                <a:solidFill>
                  <a:srgbClr val="CCFFCC"/>
                </a:solidFill>
                <a:effectLst>
                  <a:outerShdw blurRad="38100" dist="38100" dir="2700000" algn="tl">
                    <a:srgbClr val="000000">
                      <a:alpha val="43137"/>
                    </a:srgbClr>
                  </a:outerShdw>
                </a:effectLst>
                <a:latin typeface="+mj-lt"/>
                <a:ea typeface="+mn-ea"/>
                <a:cs typeface="Arial" charset="0"/>
              </a:rPr>
              <a:t/>
            </a:r>
            <a:br>
              <a:rPr lang="en-US" sz="3200" kern="1200" spc="-150" dirty="0">
                <a:ln w="3175">
                  <a:noFill/>
                </a:ln>
                <a:solidFill>
                  <a:srgbClr val="CCFFCC"/>
                </a:solidFill>
                <a:effectLst>
                  <a:outerShdw blurRad="38100" dist="38100" dir="2700000" algn="tl">
                    <a:srgbClr val="000000">
                      <a:alpha val="43137"/>
                    </a:srgbClr>
                  </a:outerShdw>
                </a:effectLst>
                <a:latin typeface="+mj-lt"/>
                <a:ea typeface="+mn-ea"/>
                <a:cs typeface="Arial" charset="0"/>
              </a:rPr>
            </a:br>
            <a:endParaRPr lang="en-US" sz="3200" kern="1200" spc="-150" dirty="0">
              <a:ln w="3175">
                <a:noFill/>
              </a:ln>
              <a:solidFill>
                <a:srgbClr val="CCFFCC"/>
              </a:solidFill>
              <a:effectLst>
                <a:outerShdw blurRad="38100" dist="38100" dir="2700000" algn="tl">
                  <a:srgbClr val="000000">
                    <a:alpha val="43137"/>
                  </a:srgbClr>
                </a:outerShdw>
              </a:effectLst>
              <a:latin typeface="+mj-lt"/>
              <a:ea typeface="+mn-ea"/>
              <a:cs typeface="Arial" charset="0"/>
            </a:endParaRPr>
          </a:p>
        </p:txBody>
      </p:sp>
      <p:sp>
        <p:nvSpPr>
          <p:cNvPr id="3" name="Content Placeholder 2"/>
          <p:cNvSpPr>
            <a:spLocks noGrp="1"/>
          </p:cNvSpPr>
          <p:nvPr>
            <p:ph idx="1"/>
          </p:nvPr>
        </p:nvSpPr>
        <p:spPr>
          <a:xfrm>
            <a:off x="381000" y="1866802"/>
            <a:ext cx="8240485" cy="3811005"/>
          </a:xfrm>
        </p:spPr>
        <p:txBody>
          <a:bodyPr>
            <a:normAutofit/>
          </a:bodyPr>
          <a:lstStyle/>
          <a:p>
            <a:r>
              <a:rPr lang="en-US" dirty="0" smtClean="0"/>
              <a:t>Evolved Start Menu experience for quicker access to files</a:t>
            </a:r>
          </a:p>
          <a:p>
            <a:r>
              <a:rPr lang="en-US" dirty="0" smtClean="0"/>
              <a:t>More obvious indication of relevant search results with features like hit highlighting</a:t>
            </a:r>
          </a:p>
          <a:p>
            <a:r>
              <a:rPr lang="en-US" dirty="0" smtClean="0"/>
              <a:t>Integrated Search Builder and dynamic filters</a:t>
            </a:r>
          </a:p>
          <a:p>
            <a:r>
              <a:rPr lang="en-US" dirty="0" smtClean="0"/>
              <a:t>Re-scope searches easily</a:t>
            </a:r>
          </a:p>
          <a:p>
            <a:r>
              <a:rPr lang="en-US" dirty="0" smtClean="0"/>
              <a:t>TIFF indexing</a:t>
            </a:r>
          </a:p>
        </p:txBody>
      </p:sp>
      <p:pic>
        <p:nvPicPr>
          <p:cNvPr id="8" name="Picture 7"/>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9749" y="1"/>
            <a:ext cx="1584251" cy="1456660"/>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5" name="Rounded Rectangle 4"/>
          <p:cNvSpPr/>
          <p:nvPr/>
        </p:nvSpPr>
        <p:spPr bwMode="auto">
          <a:xfrm>
            <a:off x="584791" y="5587324"/>
            <a:ext cx="6613451" cy="1066801"/>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TextBox 5"/>
          <p:cNvSpPr txBox="1"/>
          <p:nvPr/>
        </p:nvSpPr>
        <p:spPr>
          <a:xfrm>
            <a:off x="754912" y="5540119"/>
            <a:ext cx="6262576" cy="1200329"/>
          </a:xfrm>
          <a:prstGeom prst="rect">
            <a:avLst/>
          </a:prstGeom>
          <a:noFill/>
        </p:spPr>
        <p:txBody>
          <a:bodyPr wrap="square" rtlCol="0">
            <a:spAutoFit/>
          </a:bodyPr>
          <a:lstStyle/>
          <a:p>
            <a:r>
              <a:rPr lang="en-GB" dirty="0"/>
              <a:t>“Search results are more relevant and keywords from the query are highlighted so that users can better understand the results,” - </a:t>
            </a:r>
            <a:r>
              <a:rPr lang="en-US" dirty="0"/>
              <a:t>Andreas </a:t>
            </a:r>
            <a:r>
              <a:rPr lang="en-US" dirty="0" err="1"/>
              <a:t>Viehauser</a:t>
            </a:r>
            <a:r>
              <a:rPr lang="en-US" dirty="0"/>
              <a:t>, Head of Client and Software Management, </a:t>
            </a:r>
            <a:r>
              <a:rPr lang="en-US" dirty="0" err="1"/>
              <a:t>Raiffeisen</a:t>
            </a:r>
            <a:r>
              <a:rPr lang="en-US" dirty="0"/>
              <a:t> </a:t>
            </a:r>
            <a:r>
              <a:rPr lang="en-US" dirty="0" err="1" smtClean="0"/>
              <a:t>Informatik</a:t>
            </a:r>
            <a:endParaRPr lang="en-US" dirty="0"/>
          </a:p>
        </p:txBody>
      </p:sp>
      <p:pic>
        <p:nvPicPr>
          <p:cNvPr id="7" name="Picture 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560413" y="5774287"/>
            <a:ext cx="1276350" cy="666750"/>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 uri="{91240B29-F687-4F45-9708-019B960494DF}">
              <a14:hiddenLine xmlns="" xmlns:a14="http://schemas.microsoft.com/office/drawing/2010/main" w="9525">
                <a:solidFill>
                  <a:srgbClr xmlns:mc="http://schemas.openxmlformats.org/markup-compatibility/2006" val="000000" mc:Ignorable=""/>
                </a:solidFill>
                <a:miter lim="800000"/>
                <a:headEnd/>
                <a:tailEnd/>
              </a14:hiddenLine>
            </a:ext>
          </a:extLst>
        </p:spPr>
      </p:pic>
    </p:spTree>
    <p:extLst>
      <p:ext uri="{BB962C8B-B14F-4D97-AF65-F5344CB8AC3E}">
        <p14:creationId xmlns="" xmlns:p14="http://schemas.microsoft.com/office/powerpoint/2010/main" val="2128061030"/>
      </p:ext>
    </p:extLst>
  </p:cSld>
  <p:clrMapOvr>
    <a:masterClrMapping/>
  </p:clrMapOvr>
  <p:transition advTm="127156">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a:solidFill>
                  <a:schemeClr val="bg2"/>
                </a:solidFill>
                <a:latin typeface="+mj-lt"/>
              </a:rPr>
              <a:t>Finding Data In The Enterprise</a:t>
            </a:r>
            <a:r>
              <a:rPr lang="en-US" sz="4000" dirty="0" smtClean="0">
                <a:solidFill>
                  <a:schemeClr val="bg2"/>
                </a:solidFill>
                <a:latin typeface="+mj-lt"/>
              </a:rPr>
              <a:t/>
            </a:r>
            <a:br>
              <a:rPr lang="en-US" sz="4000" dirty="0" smtClean="0">
                <a:solidFill>
                  <a:schemeClr val="bg2"/>
                </a:solidFill>
                <a:latin typeface="+mj-lt"/>
              </a:rPr>
            </a:br>
            <a:r>
              <a:rPr lang="en-US" sz="3600" dirty="0" smtClean="0">
                <a:solidFill>
                  <a:schemeClr val="bg2"/>
                </a:solidFill>
                <a:latin typeface="+mj-lt"/>
              </a:rPr>
              <a:t>Complex world of data acted on from the client</a:t>
            </a:r>
            <a:r>
              <a:rPr sz="3600" dirty="0" smtClean="0">
                <a:solidFill>
                  <a:schemeClr val="bg1"/>
                </a:solidFill>
              </a:rPr>
              <a:t/>
            </a:r>
            <a:br>
              <a:rPr sz="3600" dirty="0" smtClean="0">
                <a:solidFill>
                  <a:schemeClr val="bg1"/>
                </a:solidFill>
              </a:rPr>
            </a:br>
            <a:endParaRPr lang="en-US" sz="4000" dirty="0">
              <a:solidFill>
                <a:schemeClr val="bg1"/>
              </a:solidFill>
            </a:endParaRPr>
          </a:p>
        </p:txBody>
      </p:sp>
      <p:sp>
        <p:nvSpPr>
          <p:cNvPr id="49" name="Pie 48"/>
          <p:cNvSpPr/>
          <p:nvPr/>
        </p:nvSpPr>
        <p:spPr>
          <a:xfrm rot="7700884">
            <a:off x="-106558" y="1557476"/>
            <a:ext cx="9280436" cy="9108879"/>
          </a:xfrm>
          <a:prstGeom prst="pie">
            <a:avLst>
              <a:gd name="adj1" fmla="val 5396583"/>
              <a:gd name="adj2" fmla="val 7677826"/>
            </a:avLst>
          </a:prstGeom>
          <a:gradFill flip="none" rotWithShape="1">
            <a:gsLst>
              <a:gs pos="0">
                <a:schemeClr val="accent4"/>
              </a:gs>
              <a:gs pos="44000">
                <a:srgbClr val="0070C0">
                  <a:alpha val="63000"/>
                </a:srgbClr>
              </a:gs>
              <a:gs pos="72000">
                <a:srgbClr val="64A7F8">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270" lIns="0" tIns="45718" rIns="0" bIns="0" rtlCol="0" anchor="t"/>
          <a:lstStyle/>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Remote PCs and Servers</a:t>
            </a:r>
          </a:p>
        </p:txBody>
      </p:sp>
      <p:sp>
        <p:nvSpPr>
          <p:cNvPr id="61" name="Pie 60"/>
          <p:cNvSpPr/>
          <p:nvPr/>
        </p:nvSpPr>
        <p:spPr>
          <a:xfrm rot="12270278" flipH="1">
            <a:off x="-55022" y="1545032"/>
            <a:ext cx="9280438" cy="9108879"/>
          </a:xfrm>
          <a:prstGeom prst="pie">
            <a:avLst>
              <a:gd name="adj1" fmla="val 5396583"/>
              <a:gd name="adj2" fmla="val 7677826"/>
            </a:avLst>
          </a:prstGeom>
          <a:gradFill flip="none" rotWithShape="1">
            <a:gsLst>
              <a:gs pos="0">
                <a:srgbClr val="A14B1B"/>
              </a:gs>
              <a:gs pos="44000">
                <a:srgbClr val="EB6E29">
                  <a:alpha val="63000"/>
                </a:srgbClr>
              </a:gs>
              <a:gs pos="72000">
                <a:srgbClr val="ED9655">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 lIns="0" tIns="45717" rIns="0" bIns="0" rtlCol="0" anchor="t"/>
          <a:lstStyle/>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algn="tl">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					Department and Team Sites</a:t>
            </a:r>
          </a:p>
        </p:txBody>
      </p:sp>
      <p:sp>
        <p:nvSpPr>
          <p:cNvPr id="63" name="Pie 62"/>
          <p:cNvSpPr/>
          <p:nvPr/>
        </p:nvSpPr>
        <p:spPr>
          <a:xfrm rot="5425643">
            <a:off x="-13870" y="1530824"/>
            <a:ext cx="9108880" cy="9280439"/>
          </a:xfrm>
          <a:prstGeom prst="pie">
            <a:avLst>
              <a:gd name="adj1" fmla="val 5396583"/>
              <a:gd name="adj2" fmla="val 7677826"/>
            </a:avLst>
          </a:prstGeom>
          <a:gradFill flip="none" rotWithShape="1">
            <a:gsLst>
              <a:gs pos="0">
                <a:srgbClr val="5131A1"/>
              </a:gs>
              <a:gs pos="44000">
                <a:srgbClr val="6F4BC9">
                  <a:alpha val="63000"/>
                </a:srgbClr>
              </a:gs>
              <a:gs pos="72000">
                <a:srgbClr val="9378D6">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270" lIns="0" tIns="45718" rIns="0" bIns="0" rtlCol="0" anchor="t"/>
          <a:lstStyle/>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90000"/>
              </a:lnSpc>
              <a:spcBef>
                <a:spcPts val="60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Local Docs and Mail</a:t>
            </a:r>
          </a:p>
        </p:txBody>
      </p:sp>
      <p:sp>
        <p:nvSpPr>
          <p:cNvPr id="64" name="Pie 63"/>
          <p:cNvSpPr/>
          <p:nvPr/>
        </p:nvSpPr>
        <p:spPr>
          <a:xfrm rot="14545519" flipH="1">
            <a:off x="51899" y="1528475"/>
            <a:ext cx="9108880" cy="9280438"/>
          </a:xfrm>
          <a:prstGeom prst="pie">
            <a:avLst>
              <a:gd name="adj1" fmla="val 5396583"/>
              <a:gd name="adj2" fmla="val 7677826"/>
            </a:avLst>
          </a:prstGeom>
          <a:gradFill flip="none" rotWithShape="1">
            <a:gsLst>
              <a:gs pos="0">
                <a:srgbClr val="609232"/>
              </a:gs>
              <a:gs pos="44000">
                <a:srgbClr val="76B53D">
                  <a:alpha val="63000"/>
                </a:srgbClr>
              </a:gs>
              <a:gs pos="72000">
                <a:srgbClr val="87C450">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 lIns="0" tIns="45718" rIns="0" bIns="0" rtlCol="0" anchor="t"/>
          <a:lstStyle/>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					 Corporate Index</a:t>
            </a:r>
          </a:p>
        </p:txBody>
      </p:sp>
      <p:sp>
        <p:nvSpPr>
          <p:cNvPr id="65" name="Pie 64"/>
          <p:cNvSpPr/>
          <p:nvPr/>
        </p:nvSpPr>
        <p:spPr>
          <a:xfrm rot="15359938" flipH="1">
            <a:off x="80035" y="1555849"/>
            <a:ext cx="9108880" cy="9280439"/>
          </a:xfrm>
          <a:prstGeom prst="pie">
            <a:avLst>
              <a:gd name="adj1" fmla="val 4575810"/>
              <a:gd name="adj2" fmla="val 6199518"/>
            </a:avLst>
          </a:prstGeom>
          <a:gradFill flip="none" rotWithShape="1">
            <a:gsLst>
              <a:gs pos="0">
                <a:schemeClr val="accent5">
                  <a:lumMod val="75000"/>
                </a:schemeClr>
              </a:gs>
              <a:gs pos="44000">
                <a:schemeClr val="accent5">
                  <a:lumMod val="75000"/>
                </a:schemeClr>
              </a:gs>
              <a:gs pos="72000">
                <a:schemeClr val="accent5"/>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 lIns="0" tIns="45718" rIns="0" bIns="0" rtlCol="0" anchor="t"/>
          <a:lstStyle/>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     				                Internet</a:t>
            </a:r>
          </a:p>
        </p:txBody>
      </p:sp>
      <p:pic>
        <p:nvPicPr>
          <p:cNvPr id="67" name="Picture 2" descr="\\eventsql\dvd\Online_ART\DVD_ART34\Artwork_Imagery\Icons - Illustrations\Maps Globes\Internet Globe.png"/>
          <p:cNvPicPr>
            <a:picLocks noChangeAspect="1" noChangeArrowheads="1"/>
          </p:cNvPicPr>
          <p:nvPr/>
        </p:nvPicPr>
        <p:blipFill>
          <a:blip r:embed="rId4"/>
          <a:srcRect/>
          <a:stretch>
            <a:fillRect/>
          </a:stretch>
        </p:blipFill>
        <p:spPr bwMode="auto">
          <a:xfrm rot="21436341">
            <a:off x="7060954" y="5006793"/>
            <a:ext cx="1380962" cy="948271"/>
          </a:xfrm>
          <a:prstGeom prst="rect">
            <a:avLst/>
          </a:prstGeom>
          <a:noFill/>
        </p:spPr>
      </p:pic>
      <p:pic>
        <p:nvPicPr>
          <p:cNvPr id="68" name="Picture 67" descr="Firewall_noglobe.png"/>
          <p:cNvPicPr>
            <a:picLocks noChangeAspect="1"/>
          </p:cNvPicPr>
          <p:nvPr/>
        </p:nvPicPr>
        <p:blipFill>
          <a:blip r:embed="rId5" cstate="print"/>
          <a:stretch>
            <a:fillRect/>
          </a:stretch>
        </p:blipFill>
        <p:spPr>
          <a:xfrm rot="35219">
            <a:off x="5763487" y="5661295"/>
            <a:ext cx="616958" cy="491555"/>
          </a:xfrm>
          <a:prstGeom prst="rect">
            <a:avLst/>
          </a:prstGeom>
        </p:spPr>
      </p:pic>
      <p:grpSp>
        <p:nvGrpSpPr>
          <p:cNvPr id="34" name="Group 33"/>
          <p:cNvGrpSpPr/>
          <p:nvPr/>
        </p:nvGrpSpPr>
        <p:grpSpPr>
          <a:xfrm>
            <a:off x="1435919" y="4467282"/>
            <a:ext cx="1226347" cy="1176150"/>
            <a:chOff x="1435919" y="4467282"/>
            <a:chExt cx="1226347" cy="1176150"/>
          </a:xfrm>
        </p:grpSpPr>
        <p:pic>
          <p:nvPicPr>
            <p:cNvPr id="73" name="Picture 6" descr="C:\Program Files\Microsoft Resource DVD Artwork\DVD_ART\Artwork_Imagery\HARDWARE_IMAGERY\Illustration - Misc Hardware\Windows Vista Illustration Icons\Generic Doc.png"/>
            <p:cNvPicPr>
              <a:picLocks noChangeAspect="1" noChangeArrowheads="1"/>
            </p:cNvPicPr>
            <p:nvPr/>
          </p:nvPicPr>
          <p:blipFill>
            <a:blip r:embed="rId6" cstate="print"/>
            <a:stretch>
              <a:fillRect/>
            </a:stretch>
          </p:blipFill>
          <p:spPr bwMode="auto">
            <a:xfrm>
              <a:off x="2094489" y="4845427"/>
              <a:ext cx="402424" cy="518915"/>
            </a:xfrm>
            <a:prstGeom prst="rect">
              <a:avLst/>
            </a:prstGeom>
            <a:noFill/>
          </p:spPr>
        </p:pic>
        <p:sp>
          <p:nvSpPr>
            <p:cNvPr id="74" name="TextBox 73"/>
            <p:cNvSpPr txBox="1"/>
            <p:nvPr/>
          </p:nvSpPr>
          <p:spPr>
            <a:xfrm>
              <a:off x="1961433" y="5335655"/>
              <a:ext cx="700833" cy="307777"/>
            </a:xfrm>
            <a:prstGeom prst="rect">
              <a:avLst/>
            </a:prstGeom>
            <a:noFill/>
          </p:spPr>
          <p:txBody>
            <a:bodyPr wrap="none" rtlCol="0">
              <a:spAutoFit/>
            </a:bodyPr>
            <a:lstStyle/>
            <a:p>
              <a:r>
                <a:rPr lang="en-US" sz="1400" dirty="0" smtClean="0">
                  <a:solidFill>
                    <a:schemeClr val="bg1"/>
                  </a:solidFill>
                  <a:effectLst>
                    <a:outerShdw blurRad="38100" dist="38100" dir="2700000" algn="tl">
                      <a:srgbClr val="000000">
                        <a:alpha val="43137"/>
                      </a:srgbClr>
                    </a:outerShdw>
                  </a:effectLst>
                  <a:latin typeface="Calibri" pitchFamily="34" charset="0"/>
                </a:rPr>
                <a:t>MyDoc</a:t>
              </a:r>
            </a:p>
          </p:txBody>
        </p:sp>
        <p:pic>
          <p:nvPicPr>
            <p:cNvPr id="76" name="Picture 7" descr="C:\Program Files\Microsoft Resource DVD Artwork\DVD_ART\Artwork_Imagery\HARDWARE_IMAGERY\Illustration - Misc Hardware\Windows Vista Illustration Icons\Email Message.png"/>
            <p:cNvPicPr>
              <a:picLocks noChangeAspect="1" noChangeArrowheads="1"/>
            </p:cNvPicPr>
            <p:nvPr/>
          </p:nvPicPr>
          <p:blipFill>
            <a:blip r:embed="rId7" cstate="print"/>
            <a:stretch>
              <a:fillRect/>
            </a:stretch>
          </p:blipFill>
          <p:spPr bwMode="auto">
            <a:xfrm>
              <a:off x="1502976" y="4467282"/>
              <a:ext cx="465964" cy="761759"/>
            </a:xfrm>
            <a:prstGeom prst="rect">
              <a:avLst/>
            </a:prstGeom>
            <a:noFill/>
          </p:spPr>
        </p:pic>
        <p:sp>
          <p:nvSpPr>
            <p:cNvPr id="77" name="TextBox 76"/>
            <p:cNvSpPr txBox="1"/>
            <p:nvPr/>
          </p:nvSpPr>
          <p:spPr>
            <a:xfrm>
              <a:off x="1435919" y="4865957"/>
              <a:ext cx="639919" cy="307777"/>
            </a:xfrm>
            <a:prstGeom prst="rect">
              <a:avLst/>
            </a:prstGeom>
            <a:noFill/>
          </p:spPr>
          <p:txBody>
            <a:bodyPr wrap="none" rtlCol="0">
              <a:spAutoFit/>
            </a:bodyPr>
            <a:lstStyle/>
            <a:p>
              <a:r>
                <a:rPr lang="en-US" sz="1400" dirty="0" smtClean="0">
                  <a:solidFill>
                    <a:schemeClr val="bg1"/>
                  </a:solidFill>
                  <a:effectLst>
                    <a:outerShdw blurRad="38100" dist="38100" dir="2700000" algn="tl">
                      <a:srgbClr val="000000">
                        <a:alpha val="43137"/>
                      </a:srgbClr>
                    </a:outerShdw>
                  </a:effectLst>
                  <a:latin typeface="Calibri" pitchFamily="34" charset="0"/>
                </a:rPr>
                <a:t>E-mail</a:t>
              </a:r>
            </a:p>
          </p:txBody>
        </p:sp>
      </p:grpSp>
      <p:pic>
        <p:nvPicPr>
          <p:cNvPr id="80" name="Picture 11" descr="C:\program files\Microsoft Resource DVD Artwork\DVD_ART\Artwork_Imagery\HARDWARE_IMAGERY\Illustration - Misc Hardware\Windows Vista Illustration Icons\Generic Device.png"/>
          <p:cNvPicPr>
            <a:picLocks noChangeAspect="1" noChangeArrowheads="1"/>
          </p:cNvPicPr>
          <p:nvPr/>
        </p:nvPicPr>
        <p:blipFill>
          <a:blip r:embed="rId8" cstate="print"/>
          <a:srcRect/>
          <a:stretch>
            <a:fillRect/>
          </a:stretch>
        </p:blipFill>
        <p:spPr bwMode="auto">
          <a:xfrm>
            <a:off x="7311940" y="3541255"/>
            <a:ext cx="777240" cy="777240"/>
          </a:xfrm>
          <a:prstGeom prst="rect">
            <a:avLst/>
          </a:prstGeom>
          <a:noFill/>
        </p:spPr>
      </p:pic>
      <p:sp>
        <p:nvSpPr>
          <p:cNvPr id="81" name="TextBox 80"/>
          <p:cNvSpPr txBox="1"/>
          <p:nvPr/>
        </p:nvSpPr>
        <p:spPr>
          <a:xfrm>
            <a:off x="7272400" y="3377704"/>
            <a:ext cx="945002" cy="307777"/>
          </a:xfrm>
          <a:prstGeom prst="rect">
            <a:avLst/>
          </a:prstGeom>
          <a:noFill/>
        </p:spPr>
        <p:txBody>
          <a:bodyPr wrap="none" rtlCol="0">
            <a:spAutoFit/>
          </a:bodyPr>
          <a:lstStyle/>
          <a:p>
            <a:r>
              <a:rPr lang="en-US" sz="1400" dirty="0" smtClean="0">
                <a:solidFill>
                  <a:schemeClr val="bg1"/>
                </a:solidFill>
                <a:effectLst>
                  <a:outerShdw blurRad="38100" dist="38100" dir="2700000" algn="tl">
                    <a:srgbClr val="000000">
                      <a:alpha val="43137"/>
                    </a:srgbClr>
                  </a:outerShdw>
                </a:effectLst>
                <a:latin typeface="Calibri" pitchFamily="34" charset="0"/>
              </a:rPr>
              <a:t>Mail index</a:t>
            </a:r>
          </a:p>
        </p:txBody>
      </p:sp>
      <p:sp>
        <p:nvSpPr>
          <p:cNvPr id="88" name="TextBox 87"/>
          <p:cNvSpPr txBox="1"/>
          <p:nvPr/>
        </p:nvSpPr>
        <p:spPr>
          <a:xfrm>
            <a:off x="6040263" y="3389129"/>
            <a:ext cx="976166" cy="480131"/>
          </a:xfrm>
          <a:prstGeom prst="rect">
            <a:avLst/>
          </a:prstGeom>
          <a:noFill/>
        </p:spPr>
        <p:txBody>
          <a:bodyPr wrap="none" rtlCol="0">
            <a:spAutoFit/>
          </a:bodyPr>
          <a:lstStyle/>
          <a:p>
            <a:pPr algn="ctr">
              <a:lnSpc>
                <a:spcPct val="90000"/>
              </a:lnSpc>
            </a:pPr>
            <a:r>
              <a:rPr lang="en-US" sz="1400" dirty="0" smtClean="0">
                <a:solidFill>
                  <a:schemeClr val="bg1"/>
                </a:solidFill>
                <a:effectLst>
                  <a:outerShdw blurRad="38100" dist="38100" dir="2700000" algn="tl">
                    <a:srgbClr val="000000">
                      <a:alpha val="43137"/>
                    </a:srgbClr>
                  </a:outerShdw>
                </a:effectLst>
                <a:latin typeface="Calibri" pitchFamily="34" charset="0"/>
              </a:rPr>
              <a:t>Enterprise </a:t>
            </a:r>
            <a:br>
              <a:rPr lang="en-US" sz="1400" dirty="0" smtClean="0">
                <a:solidFill>
                  <a:schemeClr val="bg1"/>
                </a:solidFill>
                <a:effectLst>
                  <a:outerShdw blurRad="38100" dist="38100" dir="2700000" algn="tl">
                    <a:srgbClr val="000000">
                      <a:alpha val="43137"/>
                    </a:srgbClr>
                  </a:outerShdw>
                </a:effectLst>
                <a:latin typeface="Calibri" pitchFamily="34" charset="0"/>
              </a:rPr>
            </a:br>
            <a:r>
              <a:rPr lang="en-US" sz="1400" dirty="0" smtClean="0">
                <a:solidFill>
                  <a:schemeClr val="bg1"/>
                </a:solidFill>
                <a:effectLst>
                  <a:outerShdw blurRad="38100" dist="38100" dir="2700000" algn="tl">
                    <a:srgbClr val="000000">
                      <a:alpha val="43137"/>
                    </a:srgbClr>
                  </a:outerShdw>
                </a:effectLst>
                <a:latin typeface="Calibri" pitchFamily="34" charset="0"/>
              </a:rPr>
              <a:t>Portals</a:t>
            </a:r>
          </a:p>
        </p:txBody>
      </p:sp>
      <p:pic>
        <p:nvPicPr>
          <p:cNvPr id="70" name="Picture 3" descr="\\eventsql\dvd\Online_ART\DVD_ART34\Artwork_Imagery\Icons - Illustrations\people\spammer hacker spam person icon silhouette.png"/>
          <p:cNvPicPr>
            <a:picLocks noChangeAspect="1" noChangeArrowheads="1"/>
          </p:cNvPicPr>
          <p:nvPr/>
        </p:nvPicPr>
        <p:blipFill>
          <a:blip r:embed="rId9" cstate="print"/>
          <a:stretch>
            <a:fillRect/>
          </a:stretch>
        </p:blipFill>
        <p:spPr bwMode="auto">
          <a:xfrm>
            <a:off x="3813308" y="5513102"/>
            <a:ext cx="1623067" cy="1090160"/>
          </a:xfrm>
          <a:prstGeom prst="rect">
            <a:avLst/>
          </a:prstGeom>
          <a:noFill/>
          <a:ln>
            <a:noFill/>
          </a:ln>
        </p:spPr>
      </p:pic>
      <p:sp>
        <p:nvSpPr>
          <p:cNvPr id="37" name="TextBox 36"/>
          <p:cNvSpPr txBox="1"/>
          <p:nvPr/>
        </p:nvSpPr>
        <p:spPr>
          <a:xfrm>
            <a:off x="6268720" y="2468880"/>
            <a:ext cx="1212383" cy="286232"/>
          </a:xfrm>
          <a:prstGeom prst="rect">
            <a:avLst/>
          </a:prstGeom>
          <a:noFill/>
        </p:spPr>
        <p:txBody>
          <a:bodyPr wrap="none" rtlCol="0">
            <a:spAutoFit/>
          </a:bodyPr>
          <a:lstStyle/>
          <a:p>
            <a:pPr>
              <a:lnSpc>
                <a:spcPct val="90000"/>
              </a:lnSpc>
            </a:pPr>
            <a:r>
              <a:rPr lang="en-US" sz="1400" dirty="0" smtClean="0">
                <a:solidFill>
                  <a:schemeClr val="bg1"/>
                </a:solidFill>
                <a:effectLst>
                  <a:outerShdw blurRad="38100" dist="38100" dir="2700000" algn="tl">
                    <a:srgbClr val="000000">
                      <a:alpha val="43137"/>
                    </a:srgbClr>
                  </a:outerShdw>
                </a:effectLst>
                <a:latin typeface="Calibri" pitchFamily="34" charset="0"/>
              </a:rPr>
              <a:t>People Search</a:t>
            </a:r>
          </a:p>
        </p:txBody>
      </p:sp>
      <p:pic>
        <p:nvPicPr>
          <p:cNvPr id="78" name="Picture 8" descr="C:\Program Files\Microsoft Resource DVD Artwork\DVD_ART\Artwork_Imagery\HARDWARE_IMAGERY\Illustration - Misc Hardware\Windows Vista Illustration Icons\Computer.png"/>
          <p:cNvPicPr>
            <a:picLocks noChangeAspect="1" noChangeArrowheads="1"/>
          </p:cNvPicPr>
          <p:nvPr/>
        </p:nvPicPr>
        <p:blipFill>
          <a:blip r:embed="rId10"/>
          <a:srcRect t="18129" r="3198"/>
          <a:stretch>
            <a:fillRect/>
          </a:stretch>
        </p:blipFill>
        <p:spPr bwMode="auto">
          <a:xfrm>
            <a:off x="2643320" y="3390900"/>
            <a:ext cx="914402" cy="773362"/>
          </a:xfrm>
          <a:prstGeom prst="rect">
            <a:avLst/>
          </a:prstGeom>
          <a:noFill/>
        </p:spPr>
      </p:pic>
      <p:sp>
        <p:nvSpPr>
          <p:cNvPr id="87" name="TextBox 86"/>
          <p:cNvSpPr txBox="1"/>
          <p:nvPr/>
        </p:nvSpPr>
        <p:spPr>
          <a:xfrm>
            <a:off x="4293009" y="2692318"/>
            <a:ext cx="1113253" cy="535531"/>
          </a:xfrm>
          <a:prstGeom prst="rect">
            <a:avLst/>
          </a:prstGeom>
          <a:noFill/>
        </p:spPr>
        <p:txBody>
          <a:bodyPr wrap="none" rtlCol="0">
            <a:spAutoFit/>
          </a:bodyPr>
          <a:lstStyle/>
          <a:p>
            <a:pPr algn="ctr">
              <a:lnSpc>
                <a:spcPct val="90000"/>
              </a:lnSpc>
            </a:pPr>
            <a:r>
              <a:rPr lang="en-US" sz="1600" dirty="0" smtClean="0">
                <a:solidFill>
                  <a:schemeClr val="bg1"/>
                </a:solidFill>
                <a:effectLst>
                  <a:outerShdw blurRad="38100" dist="38100" dir="2700000" algn="tl">
                    <a:srgbClr val="000000">
                      <a:alpha val="43137"/>
                    </a:srgbClr>
                  </a:outerShdw>
                </a:effectLst>
                <a:latin typeface="Calibri" pitchFamily="34" charset="0"/>
              </a:rPr>
              <a:t>Team Sites </a:t>
            </a:r>
            <a:br>
              <a:rPr lang="en-US" sz="1600" dirty="0" smtClean="0">
                <a:solidFill>
                  <a:schemeClr val="bg1"/>
                </a:solidFill>
                <a:effectLst>
                  <a:outerShdw blurRad="38100" dist="38100" dir="2700000" algn="tl">
                    <a:srgbClr val="000000">
                      <a:alpha val="43137"/>
                    </a:srgbClr>
                  </a:outerShdw>
                </a:effectLst>
                <a:latin typeface="Calibri" pitchFamily="34" charset="0"/>
              </a:rPr>
            </a:br>
            <a:r>
              <a:rPr lang="en-US" sz="1600" dirty="0" smtClean="0">
                <a:solidFill>
                  <a:schemeClr val="bg1"/>
                </a:solidFill>
                <a:effectLst>
                  <a:outerShdw blurRad="38100" dist="38100" dir="2700000" algn="tl">
                    <a:srgbClr val="000000">
                      <a:alpha val="43137"/>
                    </a:srgbClr>
                  </a:outerShdw>
                </a:effectLst>
                <a:latin typeface="Calibri" pitchFamily="34" charset="0"/>
              </a:rPr>
              <a:t>indexes</a:t>
            </a:r>
          </a:p>
        </p:txBody>
      </p:sp>
      <p:pic>
        <p:nvPicPr>
          <p:cNvPr id="85" name="Picture 26" descr="screen shot2"/>
          <p:cNvPicPr>
            <a:picLocks noChangeAspect="1" noChangeArrowheads="1"/>
          </p:cNvPicPr>
          <p:nvPr/>
        </p:nvPicPr>
        <p:blipFill>
          <a:blip r:embed="rId11" cstate="print"/>
          <a:srcRect l="44583"/>
          <a:stretch>
            <a:fillRect/>
          </a:stretch>
        </p:blipFill>
        <p:spPr bwMode="auto">
          <a:xfrm rot="20604760">
            <a:off x="4384839" y="3204139"/>
            <a:ext cx="551547" cy="441937"/>
          </a:xfrm>
          <a:prstGeom prst="rect">
            <a:avLst/>
          </a:prstGeom>
          <a:noFill/>
          <a:ln w="9525">
            <a:noFill/>
            <a:miter lim="800000"/>
            <a:headEnd/>
            <a:tailEnd/>
          </a:ln>
        </p:spPr>
      </p:pic>
      <p:pic>
        <p:nvPicPr>
          <p:cNvPr id="89" name="Picture 2"/>
          <p:cNvPicPr>
            <a:picLocks noChangeAspect="1" noChangeArrowheads="1"/>
          </p:cNvPicPr>
          <p:nvPr/>
        </p:nvPicPr>
        <p:blipFill>
          <a:blip r:embed="rId12" cstate="print"/>
          <a:srcRect/>
          <a:stretch>
            <a:fillRect/>
          </a:stretch>
        </p:blipFill>
        <p:spPr bwMode="auto">
          <a:xfrm rot="1969004">
            <a:off x="4567807" y="3324572"/>
            <a:ext cx="724371" cy="511545"/>
          </a:xfrm>
          <a:prstGeom prst="rect">
            <a:avLst/>
          </a:prstGeom>
          <a:noFill/>
          <a:ln w="9525">
            <a:noFill/>
            <a:miter lim="800000"/>
            <a:headEnd/>
            <a:tailEnd/>
          </a:ln>
          <a:effectLst/>
        </p:spPr>
      </p:pic>
      <p:pic>
        <p:nvPicPr>
          <p:cNvPr id="83" name="Picture 11" descr="C:\program files\Microsoft Resource DVD Artwork\DVD_ART\Artwork_Imagery\HARDWARE_IMAGERY\Illustration - Misc Hardware\Windows Vista Illustration Icons\Generic Device.png"/>
          <p:cNvPicPr>
            <a:picLocks noChangeAspect="1" noChangeArrowheads="1"/>
          </p:cNvPicPr>
          <p:nvPr/>
        </p:nvPicPr>
        <p:blipFill>
          <a:blip r:embed="rId13" cstate="print"/>
          <a:srcRect/>
          <a:stretch>
            <a:fillRect/>
          </a:stretch>
        </p:blipFill>
        <p:spPr bwMode="auto">
          <a:xfrm>
            <a:off x="5463337" y="4381618"/>
            <a:ext cx="773027" cy="773027"/>
          </a:xfrm>
          <a:prstGeom prst="rect">
            <a:avLst/>
          </a:prstGeom>
          <a:noFill/>
        </p:spPr>
      </p:pic>
      <p:sp>
        <p:nvSpPr>
          <p:cNvPr id="84" name="TextBox 83"/>
          <p:cNvSpPr txBox="1"/>
          <p:nvPr/>
        </p:nvSpPr>
        <p:spPr>
          <a:xfrm>
            <a:off x="5621482" y="4225495"/>
            <a:ext cx="484684" cy="286232"/>
          </a:xfrm>
          <a:prstGeom prst="rect">
            <a:avLst/>
          </a:prstGeom>
          <a:noFill/>
        </p:spPr>
        <p:txBody>
          <a:bodyPr wrap="none" rtlCol="0">
            <a:spAutoFit/>
          </a:bodyPr>
          <a:lstStyle/>
          <a:p>
            <a:pPr algn="ctr">
              <a:lnSpc>
                <a:spcPct val="90000"/>
              </a:lnSpc>
            </a:pPr>
            <a:r>
              <a:rPr lang="en-US" sz="1400" dirty="0" smtClean="0">
                <a:solidFill>
                  <a:schemeClr val="bg1"/>
                </a:solidFill>
                <a:effectLst>
                  <a:outerShdw blurRad="38100" dist="38100" dir="2700000" algn="tl">
                    <a:srgbClr val="000000">
                      <a:alpha val="43137"/>
                    </a:srgbClr>
                  </a:outerShdw>
                </a:effectLst>
                <a:latin typeface="Calibri" pitchFamily="34" charset="0"/>
              </a:rPr>
              <a:t>SAN</a:t>
            </a:r>
          </a:p>
        </p:txBody>
      </p:sp>
      <p:pic>
        <p:nvPicPr>
          <p:cNvPr id="86" name="Picture 27" descr="screen shot"/>
          <p:cNvPicPr>
            <a:picLocks noChangeAspect="1" noChangeArrowheads="1"/>
          </p:cNvPicPr>
          <p:nvPr/>
        </p:nvPicPr>
        <p:blipFill>
          <a:blip r:embed="rId14" cstate="print"/>
          <a:srcRect l="44583"/>
          <a:stretch>
            <a:fillRect/>
          </a:stretch>
        </p:blipFill>
        <p:spPr bwMode="auto">
          <a:xfrm rot="20035611">
            <a:off x="6456230" y="3772080"/>
            <a:ext cx="576684" cy="461597"/>
          </a:xfrm>
          <a:prstGeom prst="rect">
            <a:avLst/>
          </a:prstGeom>
          <a:noFill/>
          <a:ln w="9525">
            <a:noFill/>
            <a:miter lim="800000"/>
            <a:headEnd/>
            <a:tailEnd/>
          </a:ln>
        </p:spPr>
      </p:pic>
      <p:pic>
        <p:nvPicPr>
          <p:cNvPr id="71" name="Picture 3"/>
          <p:cNvPicPr>
            <a:picLocks noChangeAspect="1" noChangeArrowheads="1"/>
          </p:cNvPicPr>
          <p:nvPr/>
        </p:nvPicPr>
        <p:blipFill>
          <a:blip r:embed="rId15" cstate="print"/>
          <a:srcRect/>
          <a:stretch>
            <a:fillRect/>
          </a:stretch>
        </p:blipFill>
        <p:spPr bwMode="auto">
          <a:xfrm rot="1704233">
            <a:off x="6104899" y="3980553"/>
            <a:ext cx="580708" cy="408438"/>
          </a:xfrm>
          <a:prstGeom prst="rect">
            <a:avLst/>
          </a:prstGeom>
          <a:noFill/>
          <a:ln w="9525">
            <a:noFill/>
            <a:miter lim="800000"/>
            <a:headEnd/>
            <a:tailEnd/>
          </a:ln>
          <a:effectLst/>
        </p:spPr>
      </p:pic>
      <p:pic>
        <p:nvPicPr>
          <p:cNvPr id="36" name="Picture 2" descr="\\server2\ftp_root\clients\White_Whale\5-10019_Allan_Hui\Logos\Fast_ESP_Logo_White.png"/>
          <p:cNvPicPr>
            <a:picLocks noChangeAspect="1" noChangeArrowheads="1"/>
          </p:cNvPicPr>
          <p:nvPr/>
        </p:nvPicPr>
        <p:blipFill>
          <a:blip r:embed="rId16">
            <a:lum bright="20000" contrast="-10000"/>
          </a:blip>
          <a:stretch>
            <a:fillRect/>
          </a:stretch>
        </p:blipFill>
        <p:spPr bwMode="auto">
          <a:xfrm>
            <a:off x="6344920" y="2697480"/>
            <a:ext cx="926108" cy="627695"/>
          </a:xfrm>
          <a:prstGeom prst="rect">
            <a:avLst/>
          </a:prstGeom>
          <a:noFill/>
          <a:effectLst>
            <a:outerShdw blurRad="50800" dist="38100" dir="2700000" algn="tl" rotWithShape="0">
              <a:prstClr val="black">
                <a:alpha val="40000"/>
              </a:prstClr>
            </a:outerShdw>
          </a:effectLst>
        </p:spPr>
      </p:pic>
    </p:spTree>
    <p:custDataLst>
      <p:tags r:id="rId1"/>
    </p:custDataLst>
    <p:extLst>
      <p:ext uri="{BB962C8B-B14F-4D97-AF65-F5344CB8AC3E}">
        <p14:creationId xmlns="" xmlns:p14="http://schemas.microsoft.com/office/powerpoint/2010/main" val="689229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63"/>
                                        </p:tgtEl>
                                      </p:cBhvr>
                                    </p:animEffect>
                                    <p:set>
                                      <p:cBhvr>
                                        <p:cTn id="7" dur="1" fill="hold">
                                          <p:stCondLst>
                                            <p:cond delay="1999"/>
                                          </p:stCondLst>
                                        </p:cTn>
                                        <p:tgtEl>
                                          <p:spTgt spid="6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34"/>
                                        </p:tgtEl>
                                      </p:cBhvr>
                                    </p:animEffect>
                                    <p:set>
                                      <p:cBhvr>
                                        <p:cTn id="10" dur="1" fill="hold">
                                          <p:stCondLst>
                                            <p:cond delay="1999"/>
                                          </p:stCondLst>
                                        </p:cTn>
                                        <p:tgtEl>
                                          <p:spTgt spid="3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2000"/>
                                        <p:tgtEl>
                                          <p:spTgt spid="49"/>
                                        </p:tgtEl>
                                      </p:cBhvr>
                                    </p:animEffect>
                                    <p:set>
                                      <p:cBhvr>
                                        <p:cTn id="13" dur="1" fill="hold">
                                          <p:stCondLst>
                                            <p:cond delay="1999"/>
                                          </p:stCondLst>
                                        </p:cTn>
                                        <p:tgtEl>
                                          <p:spTgt spid="49"/>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2000"/>
                                        <p:tgtEl>
                                          <p:spTgt spid="78"/>
                                        </p:tgtEl>
                                      </p:cBhvr>
                                    </p:animEffect>
                                    <p:set>
                                      <p:cBhvr>
                                        <p:cTn id="16" dur="1" fill="hold">
                                          <p:stCondLst>
                                            <p:cond delay="1999"/>
                                          </p:stCondLst>
                                        </p:cTn>
                                        <p:tgtEl>
                                          <p:spTgt spid="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6987363" cy="1107996"/>
          </a:xfrm>
        </p:spPr>
        <p:txBody>
          <a:bodyPr/>
          <a:lstStyle/>
          <a:p>
            <a:r>
              <a:rPr lang="en-US" dirty="0" smtClean="0"/>
              <a:t>Federated Search</a:t>
            </a:r>
            <a:br>
              <a:rPr lang="en-US" dirty="0" smtClean="0"/>
            </a:br>
            <a:r>
              <a:rPr lang="en-US" sz="3200" dirty="0" smtClean="0"/>
              <a:t>Find information on remote repositories</a:t>
            </a:r>
            <a:endParaRPr lang="en-US" sz="3200" dirty="0"/>
          </a:p>
        </p:txBody>
      </p:sp>
      <p:sp>
        <p:nvSpPr>
          <p:cNvPr id="3" name="Content Placeholder 2"/>
          <p:cNvSpPr>
            <a:spLocks noGrp="1"/>
          </p:cNvSpPr>
          <p:nvPr>
            <p:ph idx="1"/>
          </p:nvPr>
        </p:nvSpPr>
        <p:spPr>
          <a:xfrm>
            <a:off x="381000" y="1497939"/>
            <a:ext cx="8382000" cy="2210862"/>
          </a:xfrm>
        </p:spPr>
        <p:txBody>
          <a:bodyPr/>
          <a:lstStyle/>
          <a:p>
            <a:pPr lvl="0"/>
            <a:r>
              <a:rPr lang="en-US" dirty="0" smtClean="0"/>
              <a:t>Easy to enable</a:t>
            </a:r>
          </a:p>
          <a:p>
            <a:pPr lvl="1"/>
            <a:r>
              <a:rPr lang="en-US" dirty="0" smtClean="0"/>
              <a:t>Small XML connector needed</a:t>
            </a:r>
          </a:p>
          <a:p>
            <a:pPr lvl="1"/>
            <a:r>
              <a:rPr lang="en-US" dirty="0" smtClean="0"/>
              <a:t>Simple web based</a:t>
            </a:r>
          </a:p>
          <a:p>
            <a:r>
              <a:rPr lang="en-US" dirty="0" smtClean="0"/>
              <a:t>End user experience</a:t>
            </a:r>
          </a:p>
          <a:p>
            <a:pPr lvl="1"/>
            <a:r>
              <a:rPr lang="en-US" dirty="0" smtClean="0"/>
              <a:t>Start menu; Navigation pane; Search again links; Common file dialog</a:t>
            </a:r>
          </a:p>
          <a:p>
            <a:pPr lvl="0"/>
            <a:r>
              <a:rPr lang="en-US" dirty="0" smtClean="0"/>
              <a:t>Integrated with Windows Explorer, applications and workflows</a:t>
            </a:r>
          </a:p>
          <a:p>
            <a:pPr lvl="1"/>
            <a:r>
              <a:rPr lang="en-US" dirty="0" smtClean="0"/>
              <a:t>Previews, metadata, drag-and-drop</a:t>
            </a:r>
          </a:p>
        </p:txBody>
      </p:sp>
      <p:pic>
        <p:nvPicPr>
          <p:cNvPr id="9" name="Picture 8"/>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315200" y="0"/>
            <a:ext cx="1828800" cy="1584251"/>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10/main" val="2369343242"/>
      </p:ext>
    </p:extLst>
  </p:cSld>
  <p:clrMapOvr>
    <a:masterClrMapping/>
  </p:clrMapOvr>
  <p:transition advTm="13764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Search Scopes</a:t>
            </a:r>
            <a:endParaRPr lang="en-US" dirty="0"/>
          </a:p>
        </p:txBody>
      </p:sp>
      <p:sp>
        <p:nvSpPr>
          <p:cNvPr id="3" name="Content Placeholder 2"/>
          <p:cNvSpPr>
            <a:spLocks noGrp="1"/>
          </p:cNvSpPr>
          <p:nvPr>
            <p:ph idx="1"/>
          </p:nvPr>
        </p:nvSpPr>
        <p:spPr>
          <a:xfrm>
            <a:off x="381000" y="1412875"/>
            <a:ext cx="8382000" cy="4050340"/>
          </a:xfrm>
        </p:spPr>
        <p:txBody>
          <a:bodyPr/>
          <a:lstStyle/>
          <a:p>
            <a:r>
              <a:rPr lang="en-US" dirty="0"/>
              <a:t>Available in Windows 7 Enterprise and Ultimate</a:t>
            </a:r>
          </a:p>
          <a:p>
            <a:r>
              <a:rPr lang="en-US" dirty="0"/>
              <a:t>Give IT Professionals a way to surface data sources</a:t>
            </a:r>
          </a:p>
          <a:p>
            <a:r>
              <a:rPr lang="en-US" dirty="0"/>
              <a:t>Gives Information Workers the ability to quickly </a:t>
            </a:r>
            <a:r>
              <a:rPr lang="en-US" dirty="0" err="1"/>
              <a:t>rescope</a:t>
            </a:r>
            <a:r>
              <a:rPr lang="en-US" dirty="0"/>
              <a:t> their search</a:t>
            </a:r>
          </a:p>
          <a:p>
            <a:r>
              <a:rPr lang="en-US" dirty="0"/>
              <a:t>Controlled though group </a:t>
            </a:r>
            <a:r>
              <a:rPr lang="en-US" dirty="0" smtClean="0"/>
              <a:t>policy</a:t>
            </a:r>
          </a:p>
          <a:p>
            <a:pPr lvl="1"/>
            <a:r>
              <a:rPr lang="en-US" dirty="0" smtClean="0"/>
              <a:t>Pin </a:t>
            </a:r>
            <a:r>
              <a:rPr lang="en-US" dirty="0"/>
              <a:t>Libraries or Search Connectors to the “Search again” links and the Start menu</a:t>
            </a:r>
          </a:p>
        </p:txBody>
      </p:sp>
    </p:spTree>
    <p:extLst>
      <p:ext uri="{BB962C8B-B14F-4D97-AF65-F5344CB8AC3E}">
        <p14:creationId xmlns="" xmlns:p14="http://schemas.microsoft.com/office/powerpoint/2010/main" val="68603442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Windows Search &amp; Federated Search</a:t>
            </a:r>
            <a:endParaRPr lang="en-US"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 xmlns:p14="http://schemas.microsoft.com/office/powerpoint/2010/main" val="51460847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8" name="Rectangle 22"/>
          <p:cNvSpPr>
            <a:spLocks noGrp="1" noChangeArrowheads="1"/>
          </p:cNvSpPr>
          <p:nvPr>
            <p:ph type="title"/>
          </p:nvPr>
        </p:nvSpPr>
        <p:spPr>
          <a:xfrm>
            <a:off x="228600" y="228599"/>
            <a:ext cx="8609012" cy="664797"/>
          </a:xfrm>
        </p:spPr>
        <p:txBody>
          <a:bodyPr/>
          <a:lstStyle/>
          <a:p>
            <a:r>
              <a:rPr lang="en-US" dirty="0" smtClean="0"/>
              <a:t>Microsoft Enterprise Search</a:t>
            </a:r>
            <a:endParaRPr lang="en-US" dirty="0"/>
          </a:p>
        </p:txBody>
      </p:sp>
      <p:sp>
        <p:nvSpPr>
          <p:cNvPr id="5" name="Content Placeholder 4"/>
          <p:cNvSpPr>
            <a:spLocks noGrp="1"/>
          </p:cNvSpPr>
          <p:nvPr>
            <p:ph idx="1"/>
          </p:nvPr>
        </p:nvSpPr>
        <p:spPr>
          <a:xfrm>
            <a:off x="304800" y="1600200"/>
            <a:ext cx="8477250" cy="3687163"/>
          </a:xfrm>
        </p:spPr>
        <p:txBody>
          <a:bodyPr/>
          <a:lstStyle/>
          <a:p>
            <a:pPr lvl="1"/>
            <a:r>
              <a:rPr lang="en-US" b="1" dirty="0" smtClean="0"/>
              <a:t>Enterprise Search products </a:t>
            </a:r>
          </a:p>
          <a:p>
            <a:pPr lvl="1"/>
            <a:r>
              <a:rPr lang="en-US" b="1" dirty="0" smtClean="0"/>
              <a:t>Benefits of Desktop + Server search</a:t>
            </a:r>
          </a:p>
          <a:p>
            <a:pPr lvl="1"/>
            <a:r>
              <a:rPr lang="en-US" b="1" dirty="0" smtClean="0"/>
              <a:t>Out-of-the-box integration using OpenSearch</a:t>
            </a:r>
          </a:p>
          <a:p>
            <a:pPr lvl="1"/>
            <a:r>
              <a:rPr lang="en-US" b="1" dirty="0" smtClean="0"/>
              <a:t>Deploying custom connectors</a:t>
            </a:r>
          </a:p>
          <a:p>
            <a:pPr lvl="1"/>
            <a:r>
              <a:rPr lang="en-US" b="1" dirty="0" smtClean="0"/>
              <a:t>Anatomy of an Open Search XML feed</a:t>
            </a:r>
          </a:p>
          <a:p>
            <a:pPr lvl="1"/>
            <a:r>
              <a:rPr lang="en-US" b="1" dirty="0" smtClean="0"/>
              <a:t>Anatomy of an OSDX</a:t>
            </a:r>
          </a:p>
          <a:p>
            <a:pPr lvl="1"/>
            <a:endParaRPr lang="en-US" sz="2000" b="1" dirty="0" smtClean="0"/>
          </a:p>
          <a:p>
            <a:pPr lvl="1"/>
            <a:endParaRPr lang="en-US" sz="2000" b="1" dirty="0" smtClean="0"/>
          </a:p>
          <a:p>
            <a:pPr lvl="1"/>
            <a:endParaRPr lang="en-US" sz="2000" dirty="0"/>
          </a:p>
        </p:txBody>
      </p:sp>
      <p:sp>
        <p:nvSpPr>
          <p:cNvPr id="2" name="Text Placeholder 1"/>
          <p:cNvSpPr>
            <a:spLocks noGrp="1"/>
          </p:cNvSpPr>
          <p:nvPr>
            <p:ph type="body" sz="quarter" idx="10"/>
          </p:nvPr>
        </p:nvSpPr>
        <p:spPr>
          <a:xfrm>
            <a:off x="381000" y="1066800"/>
            <a:ext cx="8385048" cy="332399"/>
          </a:xfrm>
        </p:spPr>
        <p:txBody>
          <a:bodyPr/>
          <a:lstStyle/>
          <a:p>
            <a:r>
              <a:rPr lang="en-US" dirty="0" smtClean="0"/>
              <a:t>Section Overview</a:t>
            </a:r>
            <a:endParaRPr lang="en-US" dirty="0"/>
          </a:p>
        </p:txBody>
      </p:sp>
    </p:spTree>
    <p:extLst>
      <p:ext uri="{BB962C8B-B14F-4D97-AF65-F5344CB8AC3E}">
        <p14:creationId xmlns="" xmlns:p14="http://schemas.microsoft.com/office/powerpoint/2010/main" val="155681417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8" name="Rectangle 22"/>
          <p:cNvSpPr>
            <a:spLocks noGrp="1" noChangeArrowheads="1"/>
          </p:cNvSpPr>
          <p:nvPr>
            <p:ph type="title"/>
          </p:nvPr>
        </p:nvSpPr>
        <p:spPr>
          <a:xfrm>
            <a:off x="228600" y="228599"/>
            <a:ext cx="8609012" cy="664797"/>
          </a:xfrm>
        </p:spPr>
        <p:txBody>
          <a:bodyPr/>
          <a:lstStyle/>
          <a:p>
            <a:r>
              <a:rPr smtClean="0"/>
              <a:t>Desktop Search + SharePoint Search</a:t>
            </a:r>
            <a:endParaRPr lang="en-US" dirty="0"/>
          </a:p>
        </p:txBody>
      </p:sp>
      <p:sp>
        <p:nvSpPr>
          <p:cNvPr id="7" name="Text Placeholder 9"/>
          <p:cNvSpPr>
            <a:spLocks noGrp="1"/>
          </p:cNvSpPr>
          <p:nvPr>
            <p:ph type="body" sz="quarter" idx="10"/>
          </p:nvPr>
        </p:nvSpPr>
        <p:spPr>
          <a:xfrm>
            <a:off x="381000" y="1066800"/>
            <a:ext cx="8385048" cy="332399"/>
          </a:xfrm>
        </p:spPr>
        <p:txBody>
          <a:bodyPr/>
          <a:lstStyle/>
          <a:p>
            <a:endParaRPr lang="en-US" dirty="0"/>
          </a:p>
        </p:txBody>
      </p:sp>
      <p:sp>
        <p:nvSpPr>
          <p:cNvPr id="5" name="Content Placeholder 4"/>
          <p:cNvSpPr>
            <a:spLocks noGrp="1"/>
          </p:cNvSpPr>
          <p:nvPr>
            <p:ph idx="1"/>
          </p:nvPr>
        </p:nvSpPr>
        <p:spPr>
          <a:xfrm>
            <a:off x="152400" y="1600200"/>
            <a:ext cx="8820150" cy="2339102"/>
          </a:xfrm>
        </p:spPr>
        <p:txBody>
          <a:bodyPr/>
          <a:lstStyle/>
          <a:p>
            <a:pPr lvl="1"/>
            <a:r>
              <a:rPr lang="en-US" sz="3200" b="1" dirty="0" smtClean="0"/>
              <a:t>One place to search from</a:t>
            </a:r>
          </a:p>
          <a:p>
            <a:pPr lvl="2"/>
            <a:r>
              <a:rPr lang="en-US" b="1" dirty="0" smtClean="0"/>
              <a:t>Access to ‘my stuff’, ‘our stuff’, and ‘the world’s stuff’</a:t>
            </a:r>
          </a:p>
          <a:p>
            <a:pPr lvl="2"/>
            <a:r>
              <a:rPr lang="en-US" b="1" dirty="0" smtClean="0"/>
              <a:t>Unified access across many silos of information, across millions / billions of documents</a:t>
            </a:r>
          </a:p>
          <a:p>
            <a:pPr marL="914400" lvl="2" indent="0">
              <a:buNone/>
            </a:pPr>
            <a:endParaRPr lang="en-US" b="1" dirty="0" smtClean="0"/>
          </a:p>
          <a:p>
            <a:pPr lvl="1"/>
            <a:r>
              <a:rPr lang="en-US" sz="3200" b="1" dirty="0" smtClean="0"/>
              <a:t>Great platform</a:t>
            </a:r>
          </a:p>
          <a:p>
            <a:pPr lvl="2"/>
            <a:r>
              <a:rPr lang="en-US" b="1" dirty="0" smtClean="0"/>
              <a:t>Windows + SharePoint</a:t>
            </a:r>
          </a:p>
          <a:p>
            <a:pPr marL="460375" lvl="1" indent="0">
              <a:buNone/>
            </a:pPr>
            <a:endParaRPr lang="en-US" sz="3200" dirty="0"/>
          </a:p>
        </p:txBody>
      </p:sp>
    </p:spTree>
    <p:extLst>
      <p:ext uri="{BB962C8B-B14F-4D97-AF65-F5344CB8AC3E}">
        <p14:creationId xmlns="" xmlns:p14="http://schemas.microsoft.com/office/powerpoint/2010/main" val="309535806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5"/>
          <p:cNvGrpSpPr/>
          <p:nvPr/>
        </p:nvGrpSpPr>
        <p:grpSpPr>
          <a:xfrm>
            <a:off x="805066" y="3578087"/>
            <a:ext cx="7995878" cy="3048138"/>
            <a:chOff x="805066" y="3578087"/>
            <a:chExt cx="7995878" cy="3048138"/>
          </a:xfrm>
        </p:grpSpPr>
        <p:sp>
          <p:nvSpPr>
            <p:cNvPr id="9" name="Rounded Rectangle 8"/>
            <p:cNvSpPr/>
            <p:nvPr/>
          </p:nvSpPr>
          <p:spPr bwMode="auto">
            <a:xfrm>
              <a:off x="805066" y="3578087"/>
              <a:ext cx="7957933" cy="3048138"/>
            </a:xfrm>
            <a:prstGeom prst="roundRect">
              <a:avLst>
                <a:gd name="adj" fmla="val 4228"/>
              </a:avLst>
            </a:prstGeom>
            <a:gradFill flip="none" rotWithShape="1">
              <a:gsLst>
                <a:gs pos="0">
                  <a:schemeClr val="accent5">
                    <a:lumMod val="60000"/>
                    <a:lumOff val="40000"/>
                    <a:alpha val="90000"/>
                  </a:schemeClr>
                </a:gs>
                <a:gs pos="50000">
                  <a:schemeClr val="accent5">
                    <a:lumMod val="75000"/>
                    <a:alpha val="70000"/>
                  </a:schemeClr>
                </a:gs>
                <a:gs pos="100000">
                  <a:schemeClr val="accent5">
                    <a:alpha val="50000"/>
                  </a:schemeClr>
                </a:gs>
              </a:gsLst>
              <a:lin ang="4200000" scaled="0"/>
              <a:tileRect/>
            </a:gradFill>
            <a:ln w="9525" cap="flat" cmpd="sng" algn="ctr">
              <a:noFill/>
              <a:prstDash val="solid"/>
              <a:round/>
              <a:headEnd type="none" w="med" len="med"/>
              <a:tailEnd type="none" w="med" len="med"/>
            </a:ln>
            <a:effectLst>
              <a:outerShdw blurRad="127000" dist="76200" dir="2700000" algn="ctr" rotWithShape="0">
                <a:schemeClr val="accent5">
                  <a:lumMod val="50000"/>
                  <a:alpha val="50000"/>
                </a:schemeClr>
              </a:outerShdw>
            </a:effectLst>
            <a:scene3d>
              <a:camera prst="orthographicFront"/>
              <a:lightRig rig="glow" dir="t">
                <a:rot lat="0" lon="0" rev="16200000"/>
              </a:lightRig>
            </a:scene3d>
            <a:sp3d prstMaterial="flat">
              <a:bevelT/>
            </a:sp3d>
          </p:spPr>
          <p:txBody>
            <a:bodyPr vert="horz" wrap="square" lIns="91440" tIns="45720" rIns="91440" bIns="45720" rtlCol="0" anchor="t" compatLnSpc="1"/>
            <a:lstStyle/>
            <a:p>
              <a:pPr fontAlgn="base">
                <a:lnSpc>
                  <a:spcPct val="90000"/>
                </a:lnSpc>
                <a:spcBef>
                  <a:spcPct val="0"/>
                </a:spcBef>
                <a:spcAft>
                  <a:spcPct val="0"/>
                </a:spcAft>
              </a:pPr>
              <a:endParaRPr lang="en-US" b="1" dirty="0">
                <a:solidFill>
                  <a:prstClr val="white">
                    <a:alpha val="100000"/>
                  </a:prstClr>
                </a:solidFill>
                <a:effectLst>
                  <a:outerShdw blurRad="38100" dist="38100" dir="2700000" algn="tl">
                    <a:srgbClr val="000000">
                      <a:alpha val="43137"/>
                    </a:srgbClr>
                  </a:outerShdw>
                </a:effectLst>
                <a:cs typeface="Arial"/>
              </a:endParaRPr>
            </a:p>
          </p:txBody>
        </p:sp>
        <p:sp>
          <p:nvSpPr>
            <p:cNvPr id="17" name="Text Placeholder 9"/>
            <p:cNvSpPr txBox="1">
              <a:spLocks/>
            </p:cNvSpPr>
            <p:nvPr/>
          </p:nvSpPr>
          <p:spPr>
            <a:xfrm>
              <a:off x="6248400" y="5257800"/>
              <a:ext cx="2552544" cy="710964"/>
            </a:xfrm>
            <a:prstGeom prst="rect">
              <a:avLst/>
            </a:prstGeom>
          </p:spPr>
          <p:txBody>
            <a:bodyPr wrap="square" lIns="0" tIns="0" rIns="0" bIns="0">
              <a:spAutoFit/>
            </a:bodyPr>
            <a:lstStyle/>
            <a:p>
              <a:pPr marL="168275" indent="-168275" defTabSz="-13873163" eaLnBrk="0" fontAlgn="base" hangingPunct="0">
                <a:lnSpc>
                  <a:spcPct val="90000"/>
                </a:lnSpc>
                <a:spcBef>
                  <a:spcPct val="30000"/>
                </a:spcBef>
                <a:spcAft>
                  <a:spcPct val="0"/>
                </a:spcAft>
                <a:buClr>
                  <a:srgbClr val="EEECE1">
                    <a:alpha val="100000"/>
                  </a:srgbClr>
                </a:buClr>
                <a:buSzPct val="85000"/>
                <a:buFontTx/>
                <a:buBlip>
                  <a:blip r:embed="rId4"/>
                </a:buBlip>
                <a:defRPr/>
              </a:pPr>
              <a:r>
                <a:rPr lang="en-US" sz="1400" kern="0" dirty="0">
                  <a:solidFill>
                    <a:prstClr val="white"/>
                  </a:solidFill>
                  <a:effectLst>
                    <a:outerShdw blurRad="38100" dist="38100" dir="2700000" algn="tl">
                      <a:srgbClr val="000000">
                        <a:alpha val="43137"/>
                      </a:srgbClr>
                    </a:outerShdw>
                  </a:effectLst>
                </a:rPr>
                <a:t>People Search</a:t>
              </a:r>
            </a:p>
            <a:p>
              <a:pPr marL="168275" indent="-168275" defTabSz="-13873163" eaLnBrk="0" fontAlgn="base" hangingPunct="0">
                <a:lnSpc>
                  <a:spcPct val="90000"/>
                </a:lnSpc>
                <a:spcBef>
                  <a:spcPct val="30000"/>
                </a:spcBef>
                <a:spcAft>
                  <a:spcPct val="0"/>
                </a:spcAft>
                <a:buClr>
                  <a:srgbClr val="EEECE1">
                    <a:alpha val="100000"/>
                  </a:srgbClr>
                </a:buClr>
                <a:buSzPct val="85000"/>
                <a:buFontTx/>
                <a:buBlip>
                  <a:blip r:embed="rId4"/>
                </a:buBlip>
                <a:defRPr/>
              </a:pPr>
              <a:r>
                <a:rPr lang="en-US" sz="1400" kern="0" dirty="0">
                  <a:solidFill>
                    <a:prstClr val="white"/>
                  </a:solidFill>
                  <a:effectLst>
                    <a:outerShdw blurRad="38100" dist="38100" dir="2700000" algn="tl">
                      <a:srgbClr val="000000">
                        <a:alpha val="43137"/>
                      </a:srgbClr>
                    </a:outerShdw>
                  </a:effectLst>
                </a:rPr>
                <a:t>Structured data Search</a:t>
              </a:r>
            </a:p>
            <a:p>
              <a:pPr marL="168275" indent="-168275" defTabSz="-13873163" eaLnBrk="0" fontAlgn="base" hangingPunct="0">
                <a:lnSpc>
                  <a:spcPct val="90000"/>
                </a:lnSpc>
                <a:spcBef>
                  <a:spcPct val="30000"/>
                </a:spcBef>
                <a:spcAft>
                  <a:spcPct val="0"/>
                </a:spcAft>
                <a:buClr>
                  <a:srgbClr val="EEECE1">
                    <a:alpha val="100000"/>
                  </a:srgbClr>
                </a:buClr>
                <a:buSzPct val="85000"/>
                <a:buFontTx/>
                <a:buBlip>
                  <a:blip r:embed="rId4"/>
                </a:buBlip>
                <a:defRPr/>
              </a:pPr>
              <a:r>
                <a:rPr lang="en-US" sz="1400" kern="0" dirty="0">
                  <a:solidFill>
                    <a:prstClr val="white"/>
                  </a:solidFill>
                  <a:effectLst>
                    <a:outerShdw blurRad="38100" dist="38100" dir="2700000" algn="tl">
                      <a:srgbClr val="000000">
                        <a:alpha val="43137"/>
                      </a:srgbClr>
                    </a:outerShdw>
                  </a:effectLst>
                </a:rPr>
                <a:t>Enterprise-class capabilities</a:t>
              </a:r>
            </a:p>
          </p:txBody>
        </p:sp>
      </p:grpSp>
      <p:grpSp>
        <p:nvGrpSpPr>
          <p:cNvPr id="4" name="Group 44"/>
          <p:cNvGrpSpPr/>
          <p:nvPr/>
        </p:nvGrpSpPr>
        <p:grpSpPr>
          <a:xfrm>
            <a:off x="929030" y="3856383"/>
            <a:ext cx="5070475" cy="2534892"/>
            <a:chOff x="929030" y="3856383"/>
            <a:chExt cx="5070475" cy="2534892"/>
          </a:xfrm>
        </p:grpSpPr>
        <p:sp>
          <p:nvSpPr>
            <p:cNvPr id="10" name="Rounded Rectangle 9"/>
            <p:cNvSpPr/>
            <p:nvPr/>
          </p:nvSpPr>
          <p:spPr bwMode="auto">
            <a:xfrm>
              <a:off x="929030" y="3856383"/>
              <a:ext cx="5070475" cy="2534892"/>
            </a:xfrm>
            <a:prstGeom prst="roundRect">
              <a:avLst>
                <a:gd name="adj" fmla="val 4574"/>
              </a:avLst>
            </a:prstGeom>
            <a:gradFill flip="none" rotWithShape="1">
              <a:gsLst>
                <a:gs pos="0">
                  <a:schemeClr val="accent3">
                    <a:lumMod val="60000"/>
                    <a:lumOff val="40000"/>
                    <a:alpha val="90000"/>
                  </a:schemeClr>
                </a:gs>
                <a:gs pos="50000">
                  <a:schemeClr val="accent3">
                    <a:lumMod val="75000"/>
                    <a:alpha val="70000"/>
                  </a:schemeClr>
                </a:gs>
                <a:gs pos="100000">
                  <a:schemeClr val="accent3">
                    <a:alpha val="50000"/>
                  </a:schemeClr>
                </a:gs>
              </a:gsLst>
              <a:lin ang="4200000" scaled="0"/>
              <a:tileRect/>
            </a:gradFill>
            <a:ln w="9525" cap="flat" cmpd="sng" algn="ctr">
              <a:noFill/>
              <a:prstDash val="solid"/>
              <a:round/>
              <a:headEnd type="none" w="med" len="med"/>
              <a:tailEnd type="none" w="med" len="med"/>
            </a:ln>
            <a:effectLst>
              <a:outerShdw blurRad="127000" dist="76200" dir="2700000" algn="ctr" rotWithShape="0">
                <a:schemeClr val="accent3">
                  <a:lumMod val="50000"/>
                  <a:alpha val="50000"/>
                </a:schemeClr>
              </a:outerShdw>
            </a:effectLst>
            <a:scene3d>
              <a:camera prst="orthographicFront"/>
              <a:lightRig rig="glow" dir="t">
                <a:rot lat="0" lon="0" rev="16200000"/>
              </a:lightRig>
            </a:scene3d>
            <a:sp3d prstMaterial="flat">
              <a:bevelT/>
            </a:sp3d>
          </p:spPr>
          <p:txBody>
            <a:bodyPr vert="horz" wrap="square" lIns="91440" tIns="45720" rIns="91440" bIns="45720" rtlCol="0" anchor="t" compatLnSpc="1"/>
            <a:lstStyle/>
            <a:p>
              <a:pPr fontAlgn="base">
                <a:lnSpc>
                  <a:spcPct val="90000"/>
                </a:lnSpc>
                <a:spcBef>
                  <a:spcPct val="0"/>
                </a:spcBef>
                <a:spcAft>
                  <a:spcPct val="0"/>
                </a:spcAft>
              </a:pPr>
              <a:endParaRPr lang="en-US" b="1" dirty="0">
                <a:solidFill>
                  <a:prstClr val="white">
                    <a:alpha val="100000"/>
                  </a:prstClr>
                </a:solidFill>
                <a:effectLst>
                  <a:outerShdw blurRad="38100" dist="38100" dir="2700000" algn="tl">
                    <a:srgbClr val="000000">
                      <a:alpha val="43137"/>
                    </a:srgbClr>
                  </a:outerShdw>
                </a:effectLst>
                <a:cs typeface="Arial"/>
              </a:endParaRPr>
            </a:p>
          </p:txBody>
        </p:sp>
        <p:pic>
          <p:nvPicPr>
            <p:cNvPr id="13" name="Picture 12" descr="Srch-Server-08_exp_bL_r.png"/>
            <p:cNvPicPr>
              <a:picLocks noChangeAspect="1"/>
            </p:cNvPicPr>
            <p:nvPr/>
          </p:nvPicPr>
          <p:blipFill>
            <a:blip r:embed="rId5" cstate="print"/>
            <a:stretch>
              <a:fillRect/>
            </a:stretch>
          </p:blipFill>
          <p:spPr bwMode="black">
            <a:xfrm>
              <a:off x="3474966" y="4009196"/>
              <a:ext cx="1944759" cy="572329"/>
            </a:xfrm>
            <a:prstGeom prst="rect">
              <a:avLst/>
            </a:prstGeom>
            <a:effectLst>
              <a:outerShdw blurRad="25400" dist="12700" dir="2700000" algn="ctr" rotWithShape="0">
                <a:srgbClr val="000000">
                  <a:alpha val="65000"/>
                </a:srgbClr>
              </a:outerShdw>
            </a:effectLst>
          </p:spPr>
        </p:pic>
        <p:sp>
          <p:nvSpPr>
            <p:cNvPr id="16" name="Text Placeholder 9"/>
            <p:cNvSpPr txBox="1">
              <a:spLocks/>
            </p:cNvSpPr>
            <p:nvPr/>
          </p:nvSpPr>
          <p:spPr>
            <a:xfrm>
              <a:off x="3481140" y="4831111"/>
              <a:ext cx="2408672" cy="452432"/>
            </a:xfrm>
            <a:prstGeom prst="rect">
              <a:avLst/>
            </a:prstGeom>
          </p:spPr>
          <p:txBody>
            <a:bodyPr wrap="square" lIns="0" tIns="0" rIns="0" bIns="0">
              <a:spAutoFit/>
            </a:bodyPr>
            <a:lstStyle/>
            <a:p>
              <a:pPr marL="168275" indent="-168275" defTabSz="-13873163" eaLnBrk="0" fontAlgn="base" hangingPunct="0">
                <a:lnSpc>
                  <a:spcPct val="90000"/>
                </a:lnSpc>
                <a:spcBef>
                  <a:spcPct val="30000"/>
                </a:spcBef>
                <a:spcAft>
                  <a:spcPct val="0"/>
                </a:spcAft>
                <a:buClr>
                  <a:srgbClr val="EEECE1">
                    <a:alpha val="100000"/>
                  </a:srgbClr>
                </a:buClr>
                <a:buSzPct val="85000"/>
                <a:buFontTx/>
                <a:buBlip>
                  <a:blip r:embed="rId4"/>
                </a:buBlip>
                <a:defRPr/>
              </a:pPr>
              <a:r>
                <a:rPr lang="en-US" sz="1400" kern="0" dirty="0">
                  <a:solidFill>
                    <a:prstClr val="white"/>
                  </a:solidFill>
                  <a:effectLst>
                    <a:outerShdw blurRad="38100" dist="38100" dir="2700000" algn="tl">
                      <a:srgbClr val="000000">
                        <a:alpha val="43137"/>
                      </a:srgbClr>
                    </a:outerShdw>
                  </a:effectLst>
                </a:rPr>
                <a:t>Free download</a:t>
              </a:r>
            </a:p>
            <a:p>
              <a:pPr marL="168275" indent="-168275" defTabSz="-13873163" eaLnBrk="0" fontAlgn="base" hangingPunct="0">
                <a:lnSpc>
                  <a:spcPct val="90000"/>
                </a:lnSpc>
                <a:spcBef>
                  <a:spcPct val="30000"/>
                </a:spcBef>
                <a:spcAft>
                  <a:spcPct val="0"/>
                </a:spcAft>
                <a:buClr>
                  <a:srgbClr val="EEECE1">
                    <a:alpha val="100000"/>
                  </a:srgbClr>
                </a:buClr>
                <a:buSzPct val="85000"/>
                <a:buFontTx/>
                <a:buBlip>
                  <a:blip r:embed="rId4"/>
                </a:buBlip>
                <a:defRPr/>
              </a:pPr>
              <a:r>
                <a:rPr lang="en-US" sz="1400" kern="0" dirty="0">
                  <a:solidFill>
                    <a:prstClr val="white"/>
                  </a:solidFill>
                  <a:effectLst>
                    <a:outerShdw blurRad="38100" dist="38100" dir="2700000" algn="tl">
                      <a:srgbClr val="000000">
                        <a:alpha val="43137"/>
                      </a:srgbClr>
                    </a:outerShdw>
                  </a:effectLst>
                </a:rPr>
                <a:t>Quick and easy to </a:t>
              </a:r>
              <a:r>
                <a:rPr lang="en-US" sz="1400" kern="0" dirty="0" smtClean="0">
                  <a:solidFill>
                    <a:prstClr val="white"/>
                  </a:solidFill>
                  <a:effectLst>
                    <a:outerShdw blurRad="38100" dist="38100" dir="2700000" algn="tl">
                      <a:srgbClr val="000000">
                        <a:alpha val="43137"/>
                      </a:srgbClr>
                    </a:outerShdw>
                  </a:effectLst>
                </a:rPr>
                <a:t>setup</a:t>
              </a:r>
              <a:endParaRPr lang="en-US" sz="1400" kern="0" dirty="0">
                <a:solidFill>
                  <a:prstClr val="white"/>
                </a:solidFill>
                <a:effectLst>
                  <a:outerShdw blurRad="38100" dist="38100" dir="2700000" algn="tl">
                    <a:srgbClr val="000000">
                      <a:alpha val="43137"/>
                    </a:srgbClr>
                  </a:outerShdw>
                </a:effectLst>
              </a:endParaRPr>
            </a:p>
          </p:txBody>
        </p:sp>
      </p:grpSp>
      <p:sp>
        <p:nvSpPr>
          <p:cNvPr id="2" name="Title 1"/>
          <p:cNvSpPr>
            <a:spLocks noGrp="1"/>
          </p:cNvSpPr>
          <p:nvPr>
            <p:ph type="title"/>
          </p:nvPr>
        </p:nvSpPr>
        <p:spPr>
          <a:xfrm>
            <a:off x="387350" y="287338"/>
            <a:ext cx="8370888" cy="526298"/>
          </a:xfrm>
        </p:spPr>
        <p:txBody>
          <a:bodyPr/>
          <a:lstStyle/>
          <a:p>
            <a:r>
              <a:rPr lang="en-US" sz="3800" dirty="0" smtClean="0"/>
              <a:t>Microsoft Enterprise Search Products </a:t>
            </a:r>
            <a:endParaRPr lang="en-US" sz="3800" dirty="0"/>
          </a:p>
        </p:txBody>
      </p:sp>
      <p:grpSp>
        <p:nvGrpSpPr>
          <p:cNvPr id="5" name="Group 43"/>
          <p:cNvGrpSpPr/>
          <p:nvPr/>
        </p:nvGrpSpPr>
        <p:grpSpPr>
          <a:xfrm>
            <a:off x="1053475" y="4144617"/>
            <a:ext cx="2295525" cy="2107009"/>
            <a:chOff x="1053475" y="4144617"/>
            <a:chExt cx="2295525" cy="2107009"/>
          </a:xfrm>
        </p:grpSpPr>
        <p:sp>
          <p:nvSpPr>
            <p:cNvPr id="11" name="Rounded Rectangle 10"/>
            <p:cNvSpPr/>
            <p:nvPr/>
          </p:nvSpPr>
          <p:spPr bwMode="auto">
            <a:xfrm>
              <a:off x="1053475" y="4144617"/>
              <a:ext cx="2295525" cy="2013182"/>
            </a:xfrm>
            <a:prstGeom prst="roundRect">
              <a:avLst>
                <a:gd name="adj" fmla="val 6294"/>
              </a:avLst>
            </a:prstGeom>
            <a:gradFill flip="none" rotWithShape="1">
              <a:gsLst>
                <a:gs pos="0">
                  <a:schemeClr val="accent6">
                    <a:lumMod val="60000"/>
                    <a:lumOff val="40000"/>
                    <a:alpha val="90000"/>
                  </a:schemeClr>
                </a:gs>
                <a:gs pos="50000">
                  <a:schemeClr val="accent6">
                    <a:lumMod val="75000"/>
                    <a:alpha val="70000"/>
                  </a:schemeClr>
                </a:gs>
                <a:gs pos="100000">
                  <a:schemeClr val="accent6">
                    <a:alpha val="50000"/>
                  </a:schemeClr>
                </a:gs>
              </a:gsLst>
              <a:lin ang="4200000" scaled="0"/>
              <a:tileRect/>
            </a:gradFill>
            <a:ln w="19050" cap="flat" cmpd="sng" algn="ctr">
              <a:noFill/>
              <a:prstDash val="solid"/>
              <a:round/>
              <a:headEnd type="none" w="med" len="med"/>
              <a:tailEnd type="none" w="med" len="med"/>
            </a:ln>
            <a:effectLst>
              <a:outerShdw blurRad="127000" dist="76200" dir="2700000" algn="ctr" rotWithShape="0">
                <a:schemeClr val="accent6">
                  <a:lumMod val="50000"/>
                  <a:alpha val="50000"/>
                </a:schemeClr>
              </a:outerShdw>
            </a:effectLst>
            <a:scene3d>
              <a:camera prst="orthographicFront"/>
              <a:lightRig rig="glow" dir="t">
                <a:rot lat="0" lon="0" rev="16200000"/>
              </a:lightRig>
            </a:scene3d>
            <a:sp3d prstMaterial="flat">
              <a:bevelT/>
              <a:contourClr>
                <a:srgbClr val="FFCC00"/>
              </a:contourClr>
            </a:sp3d>
          </p:spPr>
          <p:txBody>
            <a:bodyPr vert="horz" wrap="square" lIns="91440" tIns="45720" rIns="91440" bIns="45720" rtlCol="0" anchor="t" compatLnSpc="1"/>
            <a:lstStyle/>
            <a:p>
              <a:pPr fontAlgn="base">
                <a:lnSpc>
                  <a:spcPct val="90000"/>
                </a:lnSpc>
                <a:spcBef>
                  <a:spcPct val="0"/>
                </a:spcBef>
                <a:spcAft>
                  <a:spcPct val="0"/>
                </a:spcAft>
              </a:pPr>
              <a:endParaRPr lang="en-US" b="1" dirty="0">
                <a:solidFill>
                  <a:prstClr val="white">
                    <a:alpha val="100000"/>
                  </a:prstClr>
                </a:solidFill>
                <a:effectLst>
                  <a:outerShdw blurRad="38100" dist="38100" dir="2700000" algn="tl">
                    <a:srgbClr val="000000">
                      <a:alpha val="43137"/>
                    </a:srgbClr>
                  </a:outerShdw>
                </a:effectLst>
                <a:cs typeface="Arial"/>
              </a:endParaRPr>
            </a:p>
          </p:txBody>
        </p:sp>
        <p:pic>
          <p:nvPicPr>
            <p:cNvPr id="14" name="Picture 13" descr="Windows Search h logo r.png"/>
            <p:cNvPicPr>
              <a:picLocks noChangeAspect="1"/>
            </p:cNvPicPr>
            <p:nvPr/>
          </p:nvPicPr>
          <p:blipFill>
            <a:blip r:embed="rId6" cstate="print"/>
            <a:stretch>
              <a:fillRect/>
            </a:stretch>
          </p:blipFill>
          <p:spPr>
            <a:xfrm>
              <a:off x="1135831" y="4284625"/>
              <a:ext cx="1995488" cy="358109"/>
            </a:xfrm>
            <a:prstGeom prst="rect">
              <a:avLst/>
            </a:prstGeom>
          </p:spPr>
        </p:pic>
        <p:sp>
          <p:nvSpPr>
            <p:cNvPr id="15" name="Text Placeholder 9"/>
            <p:cNvSpPr txBox="1">
              <a:spLocks/>
            </p:cNvSpPr>
            <p:nvPr/>
          </p:nvSpPr>
          <p:spPr>
            <a:xfrm>
              <a:off x="1170302" y="4844558"/>
              <a:ext cx="2143125" cy="1407068"/>
            </a:xfrm>
            <a:prstGeom prst="rect">
              <a:avLst/>
            </a:prstGeom>
          </p:spPr>
          <p:txBody>
            <a:bodyPr lIns="0" tIns="0" rIns="0" bIns="0"/>
            <a:lstStyle/>
            <a:p>
              <a:pPr marL="168275" indent="-168275" defTabSz="-13873163" eaLnBrk="0" fontAlgn="base" hangingPunct="0">
                <a:lnSpc>
                  <a:spcPct val="90000"/>
                </a:lnSpc>
                <a:spcBef>
                  <a:spcPct val="30000"/>
                </a:spcBef>
                <a:spcAft>
                  <a:spcPct val="0"/>
                </a:spcAft>
                <a:buClr>
                  <a:srgbClr val="EEECE1">
                    <a:alpha val="100000"/>
                  </a:srgbClr>
                </a:buClr>
                <a:buSzPct val="85000"/>
                <a:buFont typeface="Wingdings 2"/>
                <a:buBlip>
                  <a:blip r:embed="rId4"/>
                </a:buBlip>
                <a:defRPr/>
              </a:pPr>
              <a:r>
                <a:rPr lang="en-US" sz="1400" kern="0" dirty="0">
                  <a:solidFill>
                    <a:prstClr val="white"/>
                  </a:solidFill>
                  <a:effectLst>
                    <a:outerShdw blurRad="38100" dist="38100" dir="2700000" algn="tl">
                      <a:srgbClr val="000000">
                        <a:alpha val="43137"/>
                      </a:srgbClr>
                    </a:outerShdw>
                  </a:effectLst>
                </a:rPr>
                <a:t>Desktop Search</a:t>
              </a:r>
            </a:p>
            <a:p>
              <a:pPr marL="168275" indent="-168275" defTabSz="-13873163" eaLnBrk="0" fontAlgn="base" hangingPunct="0">
                <a:lnSpc>
                  <a:spcPct val="90000"/>
                </a:lnSpc>
                <a:spcBef>
                  <a:spcPct val="30000"/>
                </a:spcBef>
                <a:spcAft>
                  <a:spcPct val="0"/>
                </a:spcAft>
                <a:buClr>
                  <a:srgbClr val="EEECE1">
                    <a:alpha val="100000"/>
                  </a:srgbClr>
                </a:buClr>
                <a:buSzPct val="85000"/>
                <a:buFont typeface="Wingdings 2"/>
                <a:buBlip>
                  <a:blip r:embed="rId4"/>
                </a:buBlip>
                <a:defRPr/>
              </a:pPr>
              <a:r>
                <a:rPr lang="en-US" sz="1400" kern="0" dirty="0">
                  <a:solidFill>
                    <a:prstClr val="white"/>
                  </a:solidFill>
                  <a:effectLst>
                    <a:outerShdw blurRad="38100" dist="38100" dir="2700000" algn="tl">
                      <a:srgbClr val="000000">
                        <a:alpha val="43137"/>
                      </a:srgbClr>
                    </a:outerShdw>
                  </a:effectLst>
                </a:rPr>
                <a:t>Integration with Office</a:t>
              </a:r>
            </a:p>
          </p:txBody>
        </p:sp>
      </p:grpSp>
      <p:grpSp>
        <p:nvGrpSpPr>
          <p:cNvPr id="6" name="Group 40"/>
          <p:cNvGrpSpPr/>
          <p:nvPr/>
        </p:nvGrpSpPr>
        <p:grpSpPr>
          <a:xfrm>
            <a:off x="570846" y="1419225"/>
            <a:ext cx="2543175" cy="2717800"/>
            <a:chOff x="382588" y="1419225"/>
            <a:chExt cx="2543175" cy="2717800"/>
          </a:xfrm>
        </p:grpSpPr>
        <p:sp>
          <p:nvSpPr>
            <p:cNvPr id="2054" name="Freeform 6"/>
            <p:cNvSpPr>
              <a:spLocks/>
            </p:cNvSpPr>
            <p:nvPr/>
          </p:nvSpPr>
          <p:spPr bwMode="auto">
            <a:xfrm>
              <a:off x="382588" y="1419225"/>
              <a:ext cx="2543175" cy="2717800"/>
            </a:xfrm>
            <a:custGeom>
              <a:avLst/>
              <a:gdLst/>
              <a:ahLst/>
              <a:cxnLst>
                <a:cxn ang="0">
                  <a:pos x="0" y="25"/>
                </a:cxn>
                <a:cxn ang="0">
                  <a:pos x="25" y="0"/>
                </a:cxn>
                <a:cxn ang="0">
                  <a:pos x="391" y="0"/>
                </a:cxn>
                <a:cxn ang="0">
                  <a:pos x="417" y="25"/>
                </a:cxn>
                <a:cxn ang="0">
                  <a:pos x="417" y="213"/>
                </a:cxn>
                <a:cxn ang="0">
                  <a:pos x="391" y="239"/>
                </a:cxn>
                <a:cxn ang="0">
                  <a:pos x="377" y="239"/>
                </a:cxn>
                <a:cxn ang="0">
                  <a:pos x="377" y="396"/>
                </a:cxn>
                <a:cxn ang="0">
                  <a:pos x="401" y="396"/>
                </a:cxn>
                <a:cxn ang="0">
                  <a:pos x="352" y="445"/>
                </a:cxn>
                <a:cxn ang="0">
                  <a:pos x="304" y="396"/>
                </a:cxn>
                <a:cxn ang="0">
                  <a:pos x="328" y="396"/>
                </a:cxn>
                <a:cxn ang="0">
                  <a:pos x="328" y="239"/>
                </a:cxn>
                <a:cxn ang="0">
                  <a:pos x="25" y="239"/>
                </a:cxn>
                <a:cxn ang="0">
                  <a:pos x="0" y="213"/>
                </a:cxn>
                <a:cxn ang="0">
                  <a:pos x="0" y="25"/>
                </a:cxn>
              </a:cxnLst>
              <a:rect l="0" t="0" r="r" b="b"/>
              <a:pathLst>
                <a:path w="417" h="445">
                  <a:moveTo>
                    <a:pt x="0" y="25"/>
                  </a:moveTo>
                  <a:cubicBezTo>
                    <a:pt x="0" y="11"/>
                    <a:pt x="11" y="0"/>
                    <a:pt x="25" y="0"/>
                  </a:cubicBezTo>
                  <a:cubicBezTo>
                    <a:pt x="25" y="0"/>
                    <a:pt x="391" y="0"/>
                    <a:pt x="391" y="0"/>
                  </a:cubicBezTo>
                  <a:cubicBezTo>
                    <a:pt x="405" y="0"/>
                    <a:pt x="417" y="11"/>
                    <a:pt x="417" y="25"/>
                  </a:cubicBezTo>
                  <a:cubicBezTo>
                    <a:pt x="417" y="25"/>
                    <a:pt x="417" y="213"/>
                    <a:pt x="417" y="213"/>
                  </a:cubicBezTo>
                  <a:cubicBezTo>
                    <a:pt x="417" y="227"/>
                    <a:pt x="405" y="239"/>
                    <a:pt x="391" y="239"/>
                  </a:cubicBezTo>
                  <a:cubicBezTo>
                    <a:pt x="391" y="239"/>
                    <a:pt x="377" y="239"/>
                    <a:pt x="377" y="239"/>
                  </a:cubicBezTo>
                  <a:cubicBezTo>
                    <a:pt x="377" y="239"/>
                    <a:pt x="377" y="396"/>
                    <a:pt x="377" y="396"/>
                  </a:cubicBezTo>
                  <a:cubicBezTo>
                    <a:pt x="377" y="396"/>
                    <a:pt x="401" y="396"/>
                    <a:pt x="401" y="396"/>
                  </a:cubicBezTo>
                  <a:cubicBezTo>
                    <a:pt x="401" y="396"/>
                    <a:pt x="352" y="445"/>
                    <a:pt x="352" y="445"/>
                  </a:cubicBezTo>
                  <a:cubicBezTo>
                    <a:pt x="352" y="445"/>
                    <a:pt x="304" y="396"/>
                    <a:pt x="304" y="396"/>
                  </a:cubicBezTo>
                  <a:cubicBezTo>
                    <a:pt x="304" y="396"/>
                    <a:pt x="328" y="396"/>
                    <a:pt x="328" y="396"/>
                  </a:cubicBezTo>
                  <a:cubicBezTo>
                    <a:pt x="328" y="396"/>
                    <a:pt x="328" y="239"/>
                    <a:pt x="328" y="239"/>
                  </a:cubicBezTo>
                  <a:cubicBezTo>
                    <a:pt x="328" y="239"/>
                    <a:pt x="25" y="239"/>
                    <a:pt x="25" y="239"/>
                  </a:cubicBezTo>
                  <a:cubicBezTo>
                    <a:pt x="11" y="239"/>
                    <a:pt x="0" y="227"/>
                    <a:pt x="0" y="213"/>
                  </a:cubicBezTo>
                  <a:cubicBezTo>
                    <a:pt x="0" y="213"/>
                    <a:pt x="0" y="25"/>
                    <a:pt x="0" y="25"/>
                  </a:cubicBezTo>
                  <a:close/>
                </a:path>
              </a:pathLst>
            </a:custGeom>
            <a:gradFill flip="none" rotWithShape="1">
              <a:gsLst>
                <a:gs pos="0">
                  <a:schemeClr val="accent6">
                    <a:lumMod val="60000"/>
                    <a:lumOff val="40000"/>
                    <a:alpha val="90000"/>
                  </a:schemeClr>
                </a:gs>
                <a:gs pos="50000">
                  <a:schemeClr val="accent6">
                    <a:lumMod val="75000"/>
                    <a:alpha val="70000"/>
                  </a:schemeClr>
                </a:gs>
                <a:gs pos="100000">
                  <a:schemeClr val="accent6">
                    <a:alpha val="50000"/>
                  </a:schemeClr>
                </a:gs>
              </a:gsLst>
              <a:lin ang="4200000" scaled="0"/>
              <a:tileRect/>
            </a:gradFill>
            <a:ln w="19050" cap="flat" cmpd="sng" algn="ctr">
              <a:noFill/>
              <a:prstDash val="solid"/>
              <a:round/>
              <a:headEnd type="none" w="med" len="med"/>
              <a:tailEnd type="none" w="med" len="med"/>
            </a:ln>
            <a:effectLst>
              <a:outerShdw blurRad="127000" dist="76200" dir="2700000" algn="ctr" rotWithShape="0">
                <a:schemeClr val="accent6">
                  <a:lumMod val="50000"/>
                  <a:alpha val="50000"/>
                </a:schemeClr>
              </a:outerShdw>
            </a:effectLst>
            <a:scene3d>
              <a:camera prst="orthographicFront"/>
              <a:lightRig rig="glow" dir="t">
                <a:rot lat="0" lon="0" rev="16200000"/>
              </a:lightRig>
            </a:scene3d>
            <a:sp3d prstMaterial="flat">
              <a:bevelT/>
              <a:contourClr>
                <a:srgbClr val="FFCC00"/>
              </a:contourClr>
            </a:sp3d>
          </p:spPr>
          <p:txBody>
            <a:bodyPr vert="horz" wrap="square" lIns="91440" tIns="45720" rIns="91440" bIns="45720" rtlCol="0" anchor="t" compatLnSpc="1"/>
            <a:lstStyle/>
            <a:p>
              <a:pPr algn="ctr" fontAlgn="base">
                <a:lnSpc>
                  <a:spcPct val="90000"/>
                </a:lnSpc>
                <a:spcBef>
                  <a:spcPct val="0"/>
                </a:spcBef>
                <a:spcAft>
                  <a:spcPct val="0"/>
                </a:spcAft>
              </a:pPr>
              <a:endParaRPr lang="en-US" b="1" dirty="0">
                <a:solidFill>
                  <a:prstClr val="white">
                    <a:alpha val="100000"/>
                  </a:prstClr>
                </a:solidFill>
                <a:effectLst>
                  <a:outerShdw blurRad="38100" dist="38100" dir="2700000" algn="tl">
                    <a:srgbClr val="000000">
                      <a:alpha val="43137"/>
                    </a:srgbClr>
                  </a:outerShdw>
                </a:effectLst>
                <a:cs typeface="Arial"/>
              </a:endParaRPr>
            </a:p>
          </p:txBody>
        </p:sp>
        <p:pic>
          <p:nvPicPr>
            <p:cNvPr id="36" name="Picture 2" descr="C:\Program Files\Microsoft Resource DVD Artwork\DVD_ART\Artwork_Imagery\Photos_for_PPT\Soft-edge_photos\FY06 MS Dynamics Photography\Portraits\Dynamics work_Ross_man sitting desk office smiling monitor keyboard cubicle.png"/>
            <p:cNvPicPr>
              <a:picLocks noChangeAspect="1" noChangeArrowheads="1"/>
            </p:cNvPicPr>
            <p:nvPr/>
          </p:nvPicPr>
          <p:blipFill>
            <a:blip r:embed="rId7" cstate="print"/>
            <a:srcRect l="3468" b="8847"/>
            <a:stretch>
              <a:fillRect/>
            </a:stretch>
          </p:blipFill>
          <p:spPr bwMode="auto">
            <a:xfrm>
              <a:off x="382588" y="1419225"/>
              <a:ext cx="2489822" cy="1453184"/>
            </a:xfrm>
            <a:prstGeom prst="rect">
              <a:avLst/>
            </a:prstGeom>
            <a:noFill/>
          </p:spPr>
        </p:pic>
        <p:sp>
          <p:nvSpPr>
            <p:cNvPr id="38" name="TextBox 37"/>
            <p:cNvSpPr txBox="1"/>
            <p:nvPr/>
          </p:nvSpPr>
          <p:spPr>
            <a:xfrm>
              <a:off x="516835" y="2370357"/>
              <a:ext cx="2286000" cy="461665"/>
            </a:xfrm>
            <a:prstGeom prst="rect">
              <a:avLst/>
            </a:prstGeom>
            <a:gradFill flip="none" rotWithShape="1">
              <a:gsLst>
                <a:gs pos="0">
                  <a:schemeClr val="accent6">
                    <a:alpha val="0"/>
                  </a:schemeClr>
                </a:gs>
                <a:gs pos="50000">
                  <a:schemeClr val="accent6"/>
                </a:gs>
                <a:gs pos="100000">
                  <a:schemeClr val="accent6">
                    <a:alpha val="0"/>
                  </a:schemeClr>
                </a:gs>
              </a:gsLst>
              <a:lin ang="0" scaled="1"/>
              <a:tileRect/>
            </a:gradFill>
            <a:effectLst>
              <a:outerShdw blurRad="50800" dist="38100" dir="2700000" algn="tl" rotWithShape="0">
                <a:prstClr val="black">
                  <a:alpha val="40000"/>
                </a:prstClr>
              </a:outerShdw>
            </a:effectLst>
          </p:spPr>
          <p:txBody>
            <a:bodyPr wrap="square" rtlCol="0">
              <a:spAutoFit/>
            </a:bodyPr>
            <a:lstStyle/>
            <a:p>
              <a:pPr algn="ctr"/>
              <a:r>
                <a:rPr lang="en-US" sz="2400" b="1" dirty="0">
                  <a:solidFill>
                    <a:prstClr val="white"/>
                  </a:solidFill>
                  <a:effectLst>
                    <a:outerShdw blurRad="38100" dist="38100" dir="2700000" algn="tl">
                      <a:srgbClr val="000000">
                        <a:alpha val="43137"/>
                      </a:srgbClr>
                    </a:outerShdw>
                  </a:effectLst>
                </a:rPr>
                <a:t>Individual</a:t>
              </a:r>
            </a:p>
          </p:txBody>
        </p:sp>
      </p:grpSp>
      <p:grpSp>
        <p:nvGrpSpPr>
          <p:cNvPr id="7" name="Group 41"/>
          <p:cNvGrpSpPr/>
          <p:nvPr/>
        </p:nvGrpSpPr>
        <p:grpSpPr>
          <a:xfrm>
            <a:off x="3287058" y="1419225"/>
            <a:ext cx="2585602" cy="2436813"/>
            <a:chOff x="3098800" y="1419225"/>
            <a:chExt cx="2585602" cy="2436813"/>
          </a:xfrm>
        </p:grpSpPr>
        <p:sp>
          <p:nvSpPr>
            <p:cNvPr id="2055" name="Freeform 7"/>
            <p:cNvSpPr>
              <a:spLocks/>
            </p:cNvSpPr>
            <p:nvPr/>
          </p:nvSpPr>
          <p:spPr bwMode="auto">
            <a:xfrm>
              <a:off x="3127376" y="1419225"/>
              <a:ext cx="2543175" cy="2436813"/>
            </a:xfrm>
            <a:custGeom>
              <a:avLst/>
              <a:gdLst/>
              <a:ahLst/>
              <a:cxnLst>
                <a:cxn ang="0">
                  <a:pos x="0" y="25"/>
                </a:cxn>
                <a:cxn ang="0">
                  <a:pos x="25" y="0"/>
                </a:cxn>
                <a:cxn ang="0">
                  <a:pos x="391" y="0"/>
                </a:cxn>
                <a:cxn ang="0">
                  <a:pos x="417" y="25"/>
                </a:cxn>
                <a:cxn ang="0">
                  <a:pos x="417" y="213"/>
                </a:cxn>
                <a:cxn ang="0">
                  <a:pos x="391" y="239"/>
                </a:cxn>
                <a:cxn ang="0">
                  <a:pos x="364" y="239"/>
                </a:cxn>
                <a:cxn ang="0">
                  <a:pos x="364" y="350"/>
                </a:cxn>
                <a:cxn ang="0">
                  <a:pos x="388" y="350"/>
                </a:cxn>
                <a:cxn ang="0">
                  <a:pos x="339" y="399"/>
                </a:cxn>
                <a:cxn ang="0">
                  <a:pos x="290" y="350"/>
                </a:cxn>
                <a:cxn ang="0">
                  <a:pos x="314" y="350"/>
                </a:cxn>
                <a:cxn ang="0">
                  <a:pos x="314" y="239"/>
                </a:cxn>
                <a:cxn ang="0">
                  <a:pos x="25" y="239"/>
                </a:cxn>
                <a:cxn ang="0">
                  <a:pos x="0" y="213"/>
                </a:cxn>
                <a:cxn ang="0">
                  <a:pos x="0" y="25"/>
                </a:cxn>
              </a:cxnLst>
              <a:rect l="0" t="0" r="r" b="b"/>
              <a:pathLst>
                <a:path w="417" h="399">
                  <a:moveTo>
                    <a:pt x="0" y="25"/>
                  </a:moveTo>
                  <a:cubicBezTo>
                    <a:pt x="0" y="11"/>
                    <a:pt x="11" y="0"/>
                    <a:pt x="25" y="0"/>
                  </a:cubicBezTo>
                  <a:cubicBezTo>
                    <a:pt x="25" y="0"/>
                    <a:pt x="391" y="0"/>
                    <a:pt x="391" y="0"/>
                  </a:cubicBezTo>
                  <a:cubicBezTo>
                    <a:pt x="405" y="0"/>
                    <a:pt x="417" y="11"/>
                    <a:pt x="417" y="25"/>
                  </a:cubicBezTo>
                  <a:cubicBezTo>
                    <a:pt x="417" y="25"/>
                    <a:pt x="417" y="213"/>
                    <a:pt x="417" y="213"/>
                  </a:cubicBezTo>
                  <a:cubicBezTo>
                    <a:pt x="417" y="227"/>
                    <a:pt x="405" y="239"/>
                    <a:pt x="391" y="239"/>
                  </a:cubicBezTo>
                  <a:cubicBezTo>
                    <a:pt x="391" y="239"/>
                    <a:pt x="364" y="239"/>
                    <a:pt x="364" y="239"/>
                  </a:cubicBezTo>
                  <a:cubicBezTo>
                    <a:pt x="364" y="239"/>
                    <a:pt x="364" y="350"/>
                    <a:pt x="364" y="350"/>
                  </a:cubicBezTo>
                  <a:cubicBezTo>
                    <a:pt x="364" y="350"/>
                    <a:pt x="388" y="350"/>
                    <a:pt x="388" y="350"/>
                  </a:cubicBezTo>
                  <a:cubicBezTo>
                    <a:pt x="388" y="350"/>
                    <a:pt x="339" y="399"/>
                    <a:pt x="339" y="399"/>
                  </a:cubicBezTo>
                  <a:cubicBezTo>
                    <a:pt x="339" y="399"/>
                    <a:pt x="290" y="350"/>
                    <a:pt x="290" y="350"/>
                  </a:cubicBezTo>
                  <a:cubicBezTo>
                    <a:pt x="290" y="350"/>
                    <a:pt x="314" y="350"/>
                    <a:pt x="314" y="350"/>
                  </a:cubicBezTo>
                  <a:cubicBezTo>
                    <a:pt x="314" y="350"/>
                    <a:pt x="314" y="239"/>
                    <a:pt x="314" y="239"/>
                  </a:cubicBezTo>
                  <a:cubicBezTo>
                    <a:pt x="314" y="239"/>
                    <a:pt x="25" y="239"/>
                    <a:pt x="25" y="239"/>
                  </a:cubicBezTo>
                  <a:cubicBezTo>
                    <a:pt x="11" y="239"/>
                    <a:pt x="0" y="227"/>
                    <a:pt x="0" y="213"/>
                  </a:cubicBezTo>
                  <a:cubicBezTo>
                    <a:pt x="0" y="213"/>
                    <a:pt x="0" y="25"/>
                    <a:pt x="0" y="25"/>
                  </a:cubicBezTo>
                  <a:close/>
                </a:path>
              </a:pathLst>
            </a:custGeom>
            <a:gradFill flip="none" rotWithShape="1">
              <a:gsLst>
                <a:gs pos="0">
                  <a:schemeClr val="accent3">
                    <a:lumMod val="60000"/>
                    <a:lumOff val="40000"/>
                    <a:alpha val="90000"/>
                  </a:schemeClr>
                </a:gs>
                <a:gs pos="50000">
                  <a:schemeClr val="accent3">
                    <a:lumMod val="75000"/>
                    <a:alpha val="70000"/>
                  </a:schemeClr>
                </a:gs>
                <a:gs pos="100000">
                  <a:schemeClr val="accent3">
                    <a:alpha val="50000"/>
                  </a:schemeClr>
                </a:gs>
              </a:gsLst>
              <a:lin ang="4200000" scaled="0"/>
              <a:tileRect/>
            </a:gradFill>
            <a:ln w="9525" cap="flat" cmpd="sng" algn="ctr">
              <a:noFill/>
              <a:prstDash val="solid"/>
              <a:round/>
              <a:headEnd type="none" w="med" len="med"/>
              <a:tailEnd type="none" w="med" len="med"/>
            </a:ln>
            <a:effectLst>
              <a:outerShdw blurRad="127000" dist="76200" dir="2700000" algn="ctr" rotWithShape="0">
                <a:schemeClr val="accent3">
                  <a:lumMod val="50000"/>
                  <a:alpha val="50000"/>
                </a:schemeClr>
              </a:outerShdw>
            </a:effectLst>
            <a:scene3d>
              <a:camera prst="orthographicFront"/>
              <a:lightRig rig="glow" dir="t">
                <a:rot lat="0" lon="0" rev="16200000"/>
              </a:lightRig>
            </a:scene3d>
            <a:sp3d prstMaterial="flat">
              <a:bevelT/>
            </a:sp3d>
          </p:spPr>
          <p:txBody>
            <a:bodyPr vert="horz" wrap="square" lIns="91440" tIns="45720" rIns="91440" bIns="45720" rtlCol="0" anchor="t" compatLnSpc="1"/>
            <a:lstStyle/>
            <a:p>
              <a:pPr algn="ctr" fontAlgn="base">
                <a:lnSpc>
                  <a:spcPct val="90000"/>
                </a:lnSpc>
                <a:spcBef>
                  <a:spcPct val="0"/>
                </a:spcBef>
                <a:spcAft>
                  <a:spcPct val="0"/>
                </a:spcAft>
              </a:pPr>
              <a:endParaRPr lang="en-US" b="1" dirty="0">
                <a:solidFill>
                  <a:prstClr val="white">
                    <a:alpha val="100000"/>
                  </a:prstClr>
                </a:solidFill>
                <a:effectLst>
                  <a:outerShdw blurRad="38100" dist="38100" dir="2700000" algn="tl">
                    <a:srgbClr val="000000">
                      <a:alpha val="43137"/>
                    </a:srgbClr>
                  </a:outerShdw>
                </a:effectLst>
                <a:cs typeface="Arial"/>
              </a:endParaRPr>
            </a:p>
          </p:txBody>
        </p:sp>
        <p:pic>
          <p:nvPicPr>
            <p:cNvPr id="35" name="Picture 7" descr="C:\Program Files\Microsoft Resource DVD Artwork\DVD_ART\Artwork_Imagery\Photos_for_PPT\Soft-edge_photos\FY06 MS Dynamics Photography\At Work\Dynamics work_Meeting_people ideas sharing laptop blueprint work discussion.png"/>
            <p:cNvPicPr>
              <a:picLocks noChangeAspect="1" noChangeArrowheads="1"/>
            </p:cNvPicPr>
            <p:nvPr/>
          </p:nvPicPr>
          <p:blipFill>
            <a:blip r:embed="rId8" cstate="print"/>
            <a:srcRect l="1547" t="5507" b="20593"/>
            <a:stretch>
              <a:fillRect/>
            </a:stretch>
          </p:blipFill>
          <p:spPr bwMode="auto">
            <a:xfrm>
              <a:off x="3098800" y="1419225"/>
              <a:ext cx="2585602" cy="1445895"/>
            </a:xfrm>
            <a:prstGeom prst="rect">
              <a:avLst/>
            </a:prstGeom>
            <a:noFill/>
          </p:spPr>
        </p:pic>
        <p:sp>
          <p:nvSpPr>
            <p:cNvPr id="39" name="TextBox 38"/>
            <p:cNvSpPr txBox="1"/>
            <p:nvPr/>
          </p:nvSpPr>
          <p:spPr>
            <a:xfrm>
              <a:off x="3200401" y="2370357"/>
              <a:ext cx="2286000" cy="461665"/>
            </a:xfrm>
            <a:prstGeom prst="rect">
              <a:avLst/>
            </a:prstGeom>
            <a:gradFill flip="none" rotWithShape="1">
              <a:gsLst>
                <a:gs pos="0">
                  <a:schemeClr val="accent3">
                    <a:alpha val="0"/>
                  </a:schemeClr>
                </a:gs>
                <a:gs pos="50000">
                  <a:schemeClr val="accent3"/>
                </a:gs>
                <a:gs pos="100000">
                  <a:schemeClr val="accent3">
                    <a:alpha val="0"/>
                  </a:schemeClr>
                </a:gs>
              </a:gsLst>
              <a:lin ang="0" scaled="1"/>
              <a:tileRect/>
            </a:gradFill>
            <a:effectLst>
              <a:outerShdw blurRad="50800" dist="38100" dir="2700000" algn="tl" rotWithShape="0">
                <a:prstClr val="black">
                  <a:alpha val="40000"/>
                </a:prstClr>
              </a:outerShdw>
            </a:effectLst>
          </p:spPr>
          <p:txBody>
            <a:bodyPr wrap="square" rtlCol="0">
              <a:spAutoFit/>
            </a:bodyPr>
            <a:lstStyle/>
            <a:p>
              <a:pPr algn="ctr"/>
              <a:r>
                <a:rPr lang="en-US" sz="2400" b="1" dirty="0">
                  <a:solidFill>
                    <a:prstClr val="white"/>
                  </a:solidFill>
                  <a:effectLst>
                    <a:outerShdw blurRad="38100" dist="38100" dir="2700000" algn="tl">
                      <a:srgbClr val="000000">
                        <a:alpha val="43137"/>
                      </a:srgbClr>
                    </a:outerShdw>
                  </a:effectLst>
                </a:rPr>
                <a:t>Department</a:t>
              </a:r>
            </a:p>
          </p:txBody>
        </p:sp>
      </p:grpSp>
      <p:grpSp>
        <p:nvGrpSpPr>
          <p:cNvPr id="8" name="Group 42"/>
          <p:cNvGrpSpPr/>
          <p:nvPr/>
        </p:nvGrpSpPr>
        <p:grpSpPr>
          <a:xfrm>
            <a:off x="6052344" y="1419225"/>
            <a:ext cx="2551252" cy="2162175"/>
            <a:chOff x="5864086" y="1419225"/>
            <a:chExt cx="2551252" cy="2162175"/>
          </a:xfrm>
        </p:grpSpPr>
        <p:sp>
          <p:nvSpPr>
            <p:cNvPr id="2056" name="Freeform 8"/>
            <p:cNvSpPr>
              <a:spLocks/>
            </p:cNvSpPr>
            <p:nvPr/>
          </p:nvSpPr>
          <p:spPr bwMode="auto">
            <a:xfrm>
              <a:off x="5872163" y="1419225"/>
              <a:ext cx="2543175" cy="2162175"/>
            </a:xfrm>
            <a:custGeom>
              <a:avLst/>
              <a:gdLst/>
              <a:ahLst/>
              <a:cxnLst>
                <a:cxn ang="0">
                  <a:pos x="0" y="25"/>
                </a:cxn>
                <a:cxn ang="0">
                  <a:pos x="25" y="0"/>
                </a:cxn>
                <a:cxn ang="0">
                  <a:pos x="391" y="0"/>
                </a:cxn>
                <a:cxn ang="0">
                  <a:pos x="417" y="25"/>
                </a:cxn>
                <a:cxn ang="0">
                  <a:pos x="417" y="213"/>
                </a:cxn>
                <a:cxn ang="0">
                  <a:pos x="391" y="239"/>
                </a:cxn>
                <a:cxn ang="0">
                  <a:pos x="372" y="239"/>
                </a:cxn>
                <a:cxn ang="0">
                  <a:pos x="372" y="305"/>
                </a:cxn>
                <a:cxn ang="0">
                  <a:pos x="396" y="305"/>
                </a:cxn>
                <a:cxn ang="0">
                  <a:pos x="348" y="354"/>
                </a:cxn>
                <a:cxn ang="0">
                  <a:pos x="299" y="305"/>
                </a:cxn>
                <a:cxn ang="0">
                  <a:pos x="323" y="305"/>
                </a:cxn>
                <a:cxn ang="0">
                  <a:pos x="323" y="239"/>
                </a:cxn>
                <a:cxn ang="0">
                  <a:pos x="25" y="239"/>
                </a:cxn>
                <a:cxn ang="0">
                  <a:pos x="0" y="213"/>
                </a:cxn>
                <a:cxn ang="0">
                  <a:pos x="0" y="25"/>
                </a:cxn>
              </a:cxnLst>
              <a:rect l="0" t="0" r="r" b="b"/>
              <a:pathLst>
                <a:path w="417" h="354">
                  <a:moveTo>
                    <a:pt x="0" y="25"/>
                  </a:moveTo>
                  <a:cubicBezTo>
                    <a:pt x="0" y="11"/>
                    <a:pt x="11" y="0"/>
                    <a:pt x="25" y="0"/>
                  </a:cubicBezTo>
                  <a:cubicBezTo>
                    <a:pt x="25" y="0"/>
                    <a:pt x="391" y="0"/>
                    <a:pt x="391" y="0"/>
                  </a:cubicBezTo>
                  <a:cubicBezTo>
                    <a:pt x="405" y="0"/>
                    <a:pt x="417" y="11"/>
                    <a:pt x="417" y="25"/>
                  </a:cubicBezTo>
                  <a:cubicBezTo>
                    <a:pt x="417" y="25"/>
                    <a:pt x="417" y="213"/>
                    <a:pt x="417" y="213"/>
                  </a:cubicBezTo>
                  <a:cubicBezTo>
                    <a:pt x="417" y="227"/>
                    <a:pt x="405" y="239"/>
                    <a:pt x="391" y="239"/>
                  </a:cubicBezTo>
                  <a:cubicBezTo>
                    <a:pt x="391" y="239"/>
                    <a:pt x="372" y="239"/>
                    <a:pt x="372" y="239"/>
                  </a:cubicBezTo>
                  <a:cubicBezTo>
                    <a:pt x="372" y="239"/>
                    <a:pt x="372" y="305"/>
                    <a:pt x="372" y="305"/>
                  </a:cubicBezTo>
                  <a:cubicBezTo>
                    <a:pt x="372" y="305"/>
                    <a:pt x="396" y="305"/>
                    <a:pt x="396" y="305"/>
                  </a:cubicBezTo>
                  <a:cubicBezTo>
                    <a:pt x="396" y="305"/>
                    <a:pt x="348" y="354"/>
                    <a:pt x="348" y="354"/>
                  </a:cubicBezTo>
                  <a:cubicBezTo>
                    <a:pt x="348" y="354"/>
                    <a:pt x="299" y="305"/>
                    <a:pt x="299" y="305"/>
                  </a:cubicBezTo>
                  <a:cubicBezTo>
                    <a:pt x="299" y="305"/>
                    <a:pt x="323" y="305"/>
                    <a:pt x="323" y="305"/>
                  </a:cubicBezTo>
                  <a:cubicBezTo>
                    <a:pt x="323" y="305"/>
                    <a:pt x="323" y="239"/>
                    <a:pt x="323" y="239"/>
                  </a:cubicBezTo>
                  <a:cubicBezTo>
                    <a:pt x="323" y="239"/>
                    <a:pt x="25" y="239"/>
                    <a:pt x="25" y="239"/>
                  </a:cubicBezTo>
                  <a:cubicBezTo>
                    <a:pt x="11" y="239"/>
                    <a:pt x="0" y="227"/>
                    <a:pt x="0" y="213"/>
                  </a:cubicBezTo>
                  <a:cubicBezTo>
                    <a:pt x="0" y="213"/>
                    <a:pt x="0" y="25"/>
                    <a:pt x="0" y="25"/>
                  </a:cubicBezTo>
                  <a:close/>
                </a:path>
              </a:pathLst>
            </a:custGeom>
            <a:gradFill flip="none" rotWithShape="1">
              <a:gsLst>
                <a:gs pos="0">
                  <a:schemeClr val="accent5">
                    <a:lumMod val="60000"/>
                    <a:lumOff val="40000"/>
                    <a:alpha val="90000"/>
                  </a:schemeClr>
                </a:gs>
                <a:gs pos="50000">
                  <a:schemeClr val="accent5">
                    <a:lumMod val="75000"/>
                    <a:alpha val="70000"/>
                  </a:schemeClr>
                </a:gs>
                <a:gs pos="100000">
                  <a:schemeClr val="accent5">
                    <a:alpha val="50000"/>
                  </a:schemeClr>
                </a:gs>
              </a:gsLst>
              <a:lin ang="4200000" scaled="0"/>
              <a:tileRect/>
            </a:gradFill>
            <a:ln w="9525" cap="flat" cmpd="sng" algn="ctr">
              <a:noFill/>
              <a:prstDash val="solid"/>
              <a:round/>
              <a:headEnd type="none" w="med" len="med"/>
              <a:tailEnd type="none" w="med" len="med"/>
            </a:ln>
            <a:effectLst>
              <a:outerShdw blurRad="127000" dist="76200" dir="2700000" algn="ctr" rotWithShape="0">
                <a:schemeClr val="accent5">
                  <a:lumMod val="50000"/>
                  <a:alpha val="50000"/>
                </a:schemeClr>
              </a:outerShdw>
            </a:effectLst>
            <a:scene3d>
              <a:camera prst="orthographicFront"/>
              <a:lightRig rig="glow" dir="t">
                <a:rot lat="0" lon="0" rev="16200000"/>
              </a:lightRig>
            </a:scene3d>
            <a:sp3d prstMaterial="flat">
              <a:bevelT/>
            </a:sp3d>
          </p:spPr>
          <p:txBody>
            <a:bodyPr vert="horz" wrap="square" lIns="91440" tIns="45720" rIns="91440" bIns="45720" rtlCol="0" anchor="t" compatLnSpc="1"/>
            <a:lstStyle/>
            <a:p>
              <a:pPr algn="ctr" fontAlgn="base">
                <a:lnSpc>
                  <a:spcPct val="90000"/>
                </a:lnSpc>
                <a:spcBef>
                  <a:spcPct val="0"/>
                </a:spcBef>
                <a:spcAft>
                  <a:spcPct val="0"/>
                </a:spcAft>
              </a:pPr>
              <a:endParaRPr lang="en-US" b="1" dirty="0">
                <a:solidFill>
                  <a:prstClr val="white">
                    <a:alpha val="100000"/>
                  </a:prstClr>
                </a:solidFill>
                <a:effectLst>
                  <a:outerShdw blurRad="38100" dist="38100" dir="2700000" algn="tl">
                    <a:srgbClr val="000000">
                      <a:alpha val="43137"/>
                    </a:srgbClr>
                  </a:outerShdw>
                </a:effectLst>
                <a:cs typeface="Arial"/>
              </a:endParaRPr>
            </a:p>
          </p:txBody>
        </p:sp>
        <p:pic>
          <p:nvPicPr>
            <p:cNvPr id="2057" name="Picture 9" descr="C:\program Files\Microsoft Resource DVD Artwork\DVD_ART\Artwork_Imagery\Photos_for_PPT\Soft-edge_photos\FY07 - People Ready Business\PRB07_NYCSRVR_LIBV_USDV_PG.png"/>
            <p:cNvPicPr>
              <a:picLocks noChangeAspect="1" noChangeArrowheads="1"/>
            </p:cNvPicPr>
            <p:nvPr/>
          </p:nvPicPr>
          <p:blipFill>
            <a:blip r:embed="rId9" cstate="print"/>
            <a:srcRect t="21201" b="7424"/>
            <a:stretch>
              <a:fillRect/>
            </a:stretch>
          </p:blipFill>
          <p:spPr bwMode="auto">
            <a:xfrm>
              <a:off x="5929688" y="1419225"/>
              <a:ext cx="2458935" cy="1433305"/>
            </a:xfrm>
            <a:prstGeom prst="rect">
              <a:avLst/>
            </a:prstGeom>
            <a:noFill/>
          </p:spPr>
        </p:pic>
        <p:sp>
          <p:nvSpPr>
            <p:cNvPr id="40" name="TextBox 39"/>
            <p:cNvSpPr txBox="1"/>
            <p:nvPr/>
          </p:nvSpPr>
          <p:spPr>
            <a:xfrm>
              <a:off x="5864086" y="2370357"/>
              <a:ext cx="2549663" cy="461665"/>
            </a:xfrm>
            <a:prstGeom prst="rect">
              <a:avLst/>
            </a:prstGeom>
            <a:gradFill flip="none" rotWithShape="1">
              <a:gsLst>
                <a:gs pos="0">
                  <a:schemeClr val="accent5">
                    <a:alpha val="0"/>
                  </a:schemeClr>
                </a:gs>
                <a:gs pos="50000">
                  <a:schemeClr val="accent5"/>
                </a:gs>
                <a:gs pos="100000">
                  <a:schemeClr val="accent5">
                    <a:alpha val="0"/>
                  </a:schemeClr>
                </a:gs>
              </a:gsLst>
              <a:lin ang="0" scaled="1"/>
              <a:tileRect/>
            </a:gradFill>
            <a:effectLst>
              <a:outerShdw blurRad="50800" dist="38100" dir="2700000" algn="tl" rotWithShape="0">
                <a:prstClr val="black">
                  <a:alpha val="40000"/>
                </a:prstClr>
              </a:outerShdw>
            </a:effectLst>
          </p:spPr>
          <p:txBody>
            <a:bodyPr wrap="square" rtlCol="0">
              <a:spAutoFit/>
            </a:bodyPr>
            <a:lstStyle/>
            <a:p>
              <a:pPr algn="ctr"/>
              <a:r>
                <a:rPr lang="en-US" sz="2400" b="1" dirty="0">
                  <a:solidFill>
                    <a:prstClr val="white"/>
                  </a:solidFill>
                  <a:effectLst>
                    <a:outerShdw blurRad="38100" dist="38100" dir="2700000" algn="tl">
                      <a:srgbClr val="000000">
                        <a:alpha val="43137"/>
                      </a:srgbClr>
                    </a:outerShdw>
                  </a:effectLst>
                </a:rPr>
                <a:t>Organization</a:t>
              </a:r>
            </a:p>
          </p:txBody>
        </p:sp>
      </p:grpSp>
      <p:pic>
        <p:nvPicPr>
          <p:cNvPr id="28" name="Picture 27" descr="FASTSrchSvr2010-SP_h_rgb_r.png"/>
          <p:cNvPicPr>
            <a:picLocks noChangeAspect="1"/>
          </p:cNvPicPr>
          <p:nvPr/>
        </p:nvPicPr>
        <p:blipFill>
          <a:blip r:embed="rId10" cstate="email"/>
          <a:stretch>
            <a:fillRect/>
          </a:stretch>
        </p:blipFill>
        <p:spPr>
          <a:xfrm>
            <a:off x="6153151" y="3943350"/>
            <a:ext cx="2209800" cy="542026"/>
          </a:xfrm>
          <a:prstGeom prst="rect">
            <a:avLst/>
          </a:prstGeom>
        </p:spPr>
      </p:pic>
      <p:pic>
        <p:nvPicPr>
          <p:cNvPr id="30" name="Picture 29" descr="ShrPt-Svr10_h_rgb_r.png"/>
          <p:cNvPicPr>
            <a:picLocks noChangeAspect="1"/>
          </p:cNvPicPr>
          <p:nvPr/>
        </p:nvPicPr>
        <p:blipFill>
          <a:blip r:embed="rId11" cstate="email"/>
          <a:stretch>
            <a:fillRect/>
          </a:stretch>
        </p:blipFill>
        <p:spPr>
          <a:xfrm>
            <a:off x="6200775" y="4648200"/>
            <a:ext cx="2124075" cy="436387"/>
          </a:xfrm>
          <a:prstGeom prst="rect">
            <a:avLst/>
          </a:prstGeom>
        </p:spPr>
      </p:pic>
    </p:spTree>
    <p:custDataLst>
      <p:tags r:id="rId1"/>
    </p:custDataLst>
    <p:extLst>
      <p:ext uri="{BB962C8B-B14F-4D97-AF65-F5344CB8AC3E}">
        <p14:creationId xmlns="" xmlns:p14="http://schemas.microsoft.com/office/powerpoint/2010/main" val="3692990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 of the Box” Federation</a:t>
            </a:r>
            <a:endParaRPr lang="en-US" dirty="0"/>
          </a:p>
        </p:txBody>
      </p:sp>
      <p:sp>
        <p:nvSpPr>
          <p:cNvPr id="3" name="Text Placeholder 2"/>
          <p:cNvSpPr>
            <a:spLocks noGrp="1"/>
          </p:cNvSpPr>
          <p:nvPr>
            <p:ph sz="half" idx="1"/>
          </p:nvPr>
        </p:nvSpPr>
        <p:spPr>
          <a:xfrm>
            <a:off x="4800600" y="1295400"/>
            <a:ext cx="4114800" cy="3748719"/>
          </a:xfrm>
        </p:spPr>
        <p:txBody>
          <a:bodyPr/>
          <a:lstStyle/>
          <a:p>
            <a:r>
              <a:rPr lang="en-US" dirty="0" smtClean="0"/>
              <a:t>People Search and Related Searches</a:t>
            </a:r>
          </a:p>
          <a:p>
            <a:r>
              <a:rPr lang="en-US" dirty="0" smtClean="0"/>
              <a:t>Bing and other OpenSearch providers</a:t>
            </a:r>
          </a:p>
          <a:p>
            <a:r>
              <a:rPr lang="en-US" dirty="0" smtClean="0"/>
              <a:t>Windows 7 and IE8 searching SharePoint 2010</a:t>
            </a:r>
          </a:p>
          <a:p>
            <a:r>
              <a:rPr lang="en-US" dirty="0" smtClean="0"/>
              <a:t>Rich RSS feeds and federation generator</a:t>
            </a:r>
          </a:p>
        </p:txBody>
      </p:sp>
      <p:pic>
        <p:nvPicPr>
          <p:cNvPr id="2052" name="Picture 4"/>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219200" y="1143000"/>
            <a:ext cx="657225" cy="4953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pic>
        <p:nvPicPr>
          <p:cNvPr id="2056" name="Picture 8"/>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990600" y="1438275"/>
            <a:ext cx="2914650" cy="10001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pic>
        <p:nvPicPr>
          <p:cNvPr id="1028" name="Picture 4" descr="Screen shot that shows search results from a SharePoint site as displayed in Windows Explore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81000" y="2743201"/>
            <a:ext cx="4532828" cy="312419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pic>
        <p:nvPicPr>
          <p:cNvPr id="2059" name="Picture 11"/>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685800" y="2189159"/>
            <a:ext cx="2676525" cy="238284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pic>
        <p:nvPicPr>
          <p:cNvPr id="2060" name="Picture 12"/>
          <p:cNvPicPr>
            <a:picLocks noChangeAspect="1" noChangeArrowheads="1"/>
          </p:cNvPicPr>
          <p:nvPr/>
        </p:nvPicPr>
        <p:blipFill rotWithShape="1">
          <a:blip r:embed="rId7">
            <a:extLst>
              <a:ext uri="{28A0092B-C50C-407E-A947-70E740481C1C}">
                <a14:useLocalDpi xmlns="" xmlns:a14="http://schemas.microsoft.com/office/drawing/2010/main" val="0"/>
              </a:ext>
            </a:extLst>
          </a:blip>
          <a:srcRect l="-551" t="19942" r="53681" b="26330"/>
          <a:stretch/>
        </p:blipFill>
        <p:spPr bwMode="auto">
          <a:xfrm>
            <a:off x="2057400" y="3869140"/>
            <a:ext cx="2511189" cy="207446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pic>
        <p:nvPicPr>
          <p:cNvPr id="2051" name="Picture 3"/>
          <p:cNvPicPr>
            <a:picLocks noChangeAspect="1" noChangeArrowheads="1"/>
          </p:cNvPicPr>
          <p:nvPr/>
        </p:nvPicPr>
        <p:blipFill rotWithShape="1">
          <a:blip r:embed="rId8">
            <a:extLst>
              <a:ext uri="{28A0092B-C50C-407E-A947-70E740481C1C}">
                <a14:useLocalDpi xmlns="" xmlns:a14="http://schemas.microsoft.com/office/drawing/2010/main" val="0"/>
              </a:ext>
            </a:extLst>
          </a:blip>
          <a:srcRect l="4807" t="3376" b="5016"/>
          <a:stretch/>
        </p:blipFill>
        <p:spPr bwMode="auto">
          <a:xfrm>
            <a:off x="1711842" y="1228297"/>
            <a:ext cx="2021958" cy="425810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pic>
        <p:nvPicPr>
          <p:cNvPr id="2050" name="Picture 2"/>
          <p:cNvPicPr>
            <a:picLocks noChangeAspect="1" noChangeArrowheads="1"/>
          </p:cNvPicPr>
          <p:nvPr/>
        </p:nvPicPr>
        <p:blipFill rotWithShape="1">
          <a:blip r:embed="rId9">
            <a:extLst>
              <a:ext uri="{28A0092B-C50C-407E-A947-70E740481C1C}">
                <a14:useLocalDpi xmlns="" xmlns:a14="http://schemas.microsoft.com/office/drawing/2010/main" val="0"/>
              </a:ext>
            </a:extLst>
          </a:blip>
          <a:srcRect l="5919" t="2766" b="3865"/>
          <a:stretch/>
        </p:blipFill>
        <p:spPr bwMode="auto">
          <a:xfrm>
            <a:off x="1690577" y="1222612"/>
            <a:ext cx="1890823" cy="433998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spTree>
    <p:extLst>
      <p:ext uri="{BB962C8B-B14F-4D97-AF65-F5344CB8AC3E}">
        <p14:creationId xmlns="" xmlns:p14="http://schemas.microsoft.com/office/powerpoint/2010/main" val="30917641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050"/>
                                        </p:tgtEl>
                                      </p:cBhvr>
                                    </p:animEffect>
                                    <p:set>
                                      <p:cBhvr>
                                        <p:cTn id="15" dur="1" fill="hold">
                                          <p:stCondLst>
                                            <p:cond delay="499"/>
                                          </p:stCondLst>
                                        </p:cTn>
                                        <p:tgtEl>
                                          <p:spTgt spid="2050"/>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fade">
                                      <p:cBhvr>
                                        <p:cTn id="18" dur="500"/>
                                        <p:tgtEl>
                                          <p:spTgt spid="2051"/>
                                        </p:tgtEl>
                                      </p:cBhvr>
                                    </p:animEffect>
                                  </p:childTnLst>
                                </p:cTn>
                              </p:par>
                              <p:par>
                                <p:cTn id="19" presetID="24" presetClass="emph" presetSubtype="0" fill="hold" nodeType="withEffect">
                                  <p:stCondLst>
                                    <p:cond delay="0"/>
                                  </p:stCondLst>
                                  <p:childTnLst>
                                    <p:animClr clrSpc="hsl" dir="cw">
                                      <p:cBhvr override="childStyle">
                                        <p:cTn id="20" dur="500" fill="hold"/>
                                        <p:tgtEl>
                                          <p:spTgt spid="3">
                                            <p:txEl>
                                              <p:pRg st="0" end="0"/>
                                            </p:txEl>
                                          </p:spTgt>
                                        </p:tgtEl>
                                        <p:attrNameLst>
                                          <p:attrName>style.color</p:attrName>
                                        </p:attrNameLst>
                                      </p:cBhvr>
                                      <p:by>
                                        <p:hsl h="0" s="-12549" l="-25098"/>
                                      </p:by>
                                    </p:animClr>
                                    <p:animClr clrSpc="hsl" dir="cw">
                                      <p:cBhvr>
                                        <p:cTn id="21" dur="500" fill="hold"/>
                                        <p:tgtEl>
                                          <p:spTgt spid="3">
                                            <p:txEl>
                                              <p:pRg st="0" end="0"/>
                                            </p:txEl>
                                          </p:spTgt>
                                        </p:tgtEl>
                                        <p:attrNameLst>
                                          <p:attrName>fillcolor</p:attrName>
                                        </p:attrNameLst>
                                      </p:cBhvr>
                                      <p:by>
                                        <p:hsl h="0" s="-12549" l="-25098"/>
                                      </p:by>
                                    </p:animClr>
                                    <p:animClr clrSpc="hsl" dir="cw">
                                      <p:cBhvr>
                                        <p:cTn id="22" dur="500" fill="hold"/>
                                        <p:tgtEl>
                                          <p:spTgt spid="3">
                                            <p:txEl>
                                              <p:pRg st="0" end="0"/>
                                            </p:txEl>
                                          </p:spTgt>
                                        </p:tgtEl>
                                        <p:attrNameLst>
                                          <p:attrName>stroke.color</p:attrName>
                                        </p:attrNameLst>
                                      </p:cBhvr>
                                      <p:by>
                                        <p:hsl h="0" s="-12549" l="-25098"/>
                                      </p:by>
                                    </p:animClr>
                                    <p:set>
                                      <p:cBhvr>
                                        <p:cTn id="23" dur="500" fill="hold"/>
                                        <p:tgtEl>
                                          <p:spTgt spid="3">
                                            <p:txEl>
                                              <p:pRg st="0" end="0"/>
                                            </p:txEl>
                                          </p:spTgt>
                                        </p:tgtEl>
                                        <p:attrNameLst>
                                          <p:attrName>fill.type</p:attrName>
                                        </p:attrNameLst>
                                      </p:cBhvr>
                                      <p:to>
                                        <p:strVal val="solid"/>
                                      </p:to>
                                    </p:set>
                                  </p:childTnLst>
                                </p:cTn>
                              </p:par>
                              <p:par>
                                <p:cTn id="24" presetID="10" presetClass="entr" presetSubtype="0" fill="hold"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051"/>
                                        </p:tgtEl>
                                      </p:cBhvr>
                                    </p:animEffect>
                                    <p:set>
                                      <p:cBhvr>
                                        <p:cTn id="31" dur="1" fill="hold">
                                          <p:stCondLst>
                                            <p:cond delay="499"/>
                                          </p:stCondLst>
                                        </p:cTn>
                                        <p:tgtEl>
                                          <p:spTgt spid="2051"/>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028"/>
                                        </p:tgtEl>
                                        <p:attrNameLst>
                                          <p:attrName>style.visibility</p:attrName>
                                        </p:attrNameLst>
                                      </p:cBhvr>
                                      <p:to>
                                        <p:strVal val="visible"/>
                                      </p:to>
                                    </p:set>
                                    <p:animEffect transition="in" filter="fade">
                                      <p:cBhvr>
                                        <p:cTn id="34" dur="500"/>
                                        <p:tgtEl>
                                          <p:spTgt spid="1028"/>
                                        </p:tgtEl>
                                      </p:cBhvr>
                                    </p:animEffect>
                                  </p:childTnLst>
                                </p:cTn>
                              </p:par>
                              <p:par>
                                <p:cTn id="35" presetID="10" presetClass="entr" presetSubtype="0" fill="hold" nodeType="withEffect">
                                  <p:stCondLst>
                                    <p:cond delay="0"/>
                                  </p:stCondLst>
                                  <p:childTnLst>
                                    <p:set>
                                      <p:cBhvr>
                                        <p:cTn id="36" dur="1" fill="hold">
                                          <p:stCondLst>
                                            <p:cond delay="0"/>
                                          </p:stCondLst>
                                        </p:cTn>
                                        <p:tgtEl>
                                          <p:spTgt spid="2056"/>
                                        </p:tgtEl>
                                        <p:attrNameLst>
                                          <p:attrName>style.visibility</p:attrName>
                                        </p:attrNameLst>
                                      </p:cBhvr>
                                      <p:to>
                                        <p:strVal val="visible"/>
                                      </p:to>
                                    </p:set>
                                    <p:animEffect transition="in" filter="fade">
                                      <p:cBhvr>
                                        <p:cTn id="37" dur="500"/>
                                        <p:tgtEl>
                                          <p:spTgt spid="2056"/>
                                        </p:tgtEl>
                                      </p:cBhvr>
                                    </p:animEffect>
                                  </p:childTnLst>
                                </p:cTn>
                              </p:par>
                              <p:par>
                                <p:cTn id="38" presetID="24" presetClass="emph" presetSubtype="0" fill="hold" nodeType="withEffect">
                                  <p:stCondLst>
                                    <p:cond delay="0"/>
                                  </p:stCondLst>
                                  <p:childTnLst>
                                    <p:animClr clrSpc="hsl" dir="cw">
                                      <p:cBhvr override="childStyle">
                                        <p:cTn id="39" dur="500" fill="hold"/>
                                        <p:tgtEl>
                                          <p:spTgt spid="3">
                                            <p:txEl>
                                              <p:pRg st="1" end="1"/>
                                            </p:txEl>
                                          </p:spTgt>
                                        </p:tgtEl>
                                        <p:attrNameLst>
                                          <p:attrName>style.color</p:attrName>
                                        </p:attrNameLst>
                                      </p:cBhvr>
                                      <p:by>
                                        <p:hsl h="0" s="-12549" l="-25098"/>
                                      </p:by>
                                    </p:animClr>
                                    <p:animClr clrSpc="hsl" dir="cw">
                                      <p:cBhvr>
                                        <p:cTn id="40" dur="500" fill="hold"/>
                                        <p:tgtEl>
                                          <p:spTgt spid="3">
                                            <p:txEl>
                                              <p:pRg st="1" end="1"/>
                                            </p:txEl>
                                          </p:spTgt>
                                        </p:tgtEl>
                                        <p:attrNameLst>
                                          <p:attrName>fillcolor</p:attrName>
                                        </p:attrNameLst>
                                      </p:cBhvr>
                                      <p:by>
                                        <p:hsl h="0" s="-12549" l="-25098"/>
                                      </p:by>
                                    </p:animClr>
                                    <p:animClr clrSpc="hsl" dir="cw">
                                      <p:cBhvr>
                                        <p:cTn id="41" dur="500" fill="hold"/>
                                        <p:tgtEl>
                                          <p:spTgt spid="3">
                                            <p:txEl>
                                              <p:pRg st="1" end="1"/>
                                            </p:txEl>
                                          </p:spTgt>
                                        </p:tgtEl>
                                        <p:attrNameLst>
                                          <p:attrName>stroke.color</p:attrName>
                                        </p:attrNameLst>
                                      </p:cBhvr>
                                      <p:by>
                                        <p:hsl h="0" s="-12549" l="-25098"/>
                                      </p:by>
                                    </p:animClr>
                                    <p:set>
                                      <p:cBhvr>
                                        <p:cTn id="42" dur="500" fill="hold"/>
                                        <p:tgtEl>
                                          <p:spTgt spid="3">
                                            <p:txEl>
                                              <p:pRg st="1" end="1"/>
                                            </p:txEl>
                                          </p:spTgt>
                                        </p:tgtEl>
                                        <p:attrNameLst>
                                          <p:attrName>fill.type</p:attrName>
                                        </p:attrNameLst>
                                      </p:cBhvr>
                                      <p:to>
                                        <p:strVal val="solid"/>
                                      </p:to>
                                    </p:set>
                                  </p:childTnLst>
                                </p:cTn>
                              </p:par>
                              <p:par>
                                <p:cTn id="43" presetID="10" presetClass="entr" presetSubtype="0" fill="hold" nodeType="withEffect">
                                  <p:stCondLst>
                                    <p:cond delay="0"/>
                                  </p:stCondLst>
                                  <p:childTnLst>
                                    <p:set>
                                      <p:cBhvr>
                                        <p:cTn id="44" dur="1" fill="hold">
                                          <p:stCondLst>
                                            <p:cond delay="0"/>
                                          </p:stCondLst>
                                        </p:cTn>
                                        <p:tgtEl>
                                          <p:spTgt spid="3">
                                            <p:txEl>
                                              <p:pRg st="2" end="2"/>
                                            </p:txEl>
                                          </p:spTgt>
                                        </p:tgtEl>
                                        <p:attrNameLst>
                                          <p:attrName>style.visibility</p:attrName>
                                        </p:attrNameLst>
                                      </p:cBhvr>
                                      <p:to>
                                        <p:strVal val="visible"/>
                                      </p:to>
                                    </p:set>
                                    <p:animEffect transition="in" filter="fade">
                                      <p:cBhvr>
                                        <p:cTn id="45" dur="500"/>
                                        <p:tgtEl>
                                          <p:spTgt spid="3">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052"/>
                                        </p:tgtEl>
                                        <p:attrNameLst>
                                          <p:attrName>style.visibility</p:attrName>
                                        </p:attrNameLst>
                                      </p:cBhvr>
                                      <p:to>
                                        <p:strVal val="visible"/>
                                      </p:to>
                                    </p:set>
                                    <p:animEffect transition="in" filter="fade">
                                      <p:cBhvr>
                                        <p:cTn id="50" dur="500"/>
                                        <p:tgtEl>
                                          <p:spTgt spid="2052"/>
                                        </p:tgtEl>
                                      </p:cBhvr>
                                    </p:animEffect>
                                  </p:childTnLst>
                                </p:cTn>
                              </p:par>
                              <p:par>
                                <p:cTn id="51" presetID="10" presetClass="entr" presetSubtype="0" fill="hold" nodeType="withEffect">
                                  <p:stCondLst>
                                    <p:cond delay="0"/>
                                  </p:stCondLst>
                                  <p:childTnLst>
                                    <p:set>
                                      <p:cBhvr>
                                        <p:cTn id="52" dur="1" fill="hold">
                                          <p:stCondLst>
                                            <p:cond delay="0"/>
                                          </p:stCondLst>
                                        </p:cTn>
                                        <p:tgtEl>
                                          <p:spTgt spid="2059"/>
                                        </p:tgtEl>
                                        <p:attrNameLst>
                                          <p:attrName>style.visibility</p:attrName>
                                        </p:attrNameLst>
                                      </p:cBhvr>
                                      <p:to>
                                        <p:strVal val="visible"/>
                                      </p:to>
                                    </p:set>
                                    <p:animEffect transition="in" filter="fade">
                                      <p:cBhvr>
                                        <p:cTn id="53" dur="500"/>
                                        <p:tgtEl>
                                          <p:spTgt spid="2059"/>
                                        </p:tgtEl>
                                      </p:cBhvr>
                                    </p:animEffect>
                                  </p:childTnLst>
                                </p:cTn>
                              </p:par>
                              <p:par>
                                <p:cTn id="54" presetID="10" presetClass="entr" presetSubtype="0" fill="hold" nodeType="withEffect">
                                  <p:stCondLst>
                                    <p:cond delay="0"/>
                                  </p:stCondLst>
                                  <p:childTnLst>
                                    <p:set>
                                      <p:cBhvr>
                                        <p:cTn id="55" dur="1" fill="hold">
                                          <p:stCondLst>
                                            <p:cond delay="0"/>
                                          </p:stCondLst>
                                        </p:cTn>
                                        <p:tgtEl>
                                          <p:spTgt spid="2060"/>
                                        </p:tgtEl>
                                        <p:attrNameLst>
                                          <p:attrName>style.visibility</p:attrName>
                                        </p:attrNameLst>
                                      </p:cBhvr>
                                      <p:to>
                                        <p:strVal val="visible"/>
                                      </p:to>
                                    </p:set>
                                    <p:animEffect transition="in" filter="fade">
                                      <p:cBhvr>
                                        <p:cTn id="56" dur="500"/>
                                        <p:tgtEl>
                                          <p:spTgt spid="2060"/>
                                        </p:tgtEl>
                                      </p:cBhvr>
                                    </p:animEffect>
                                  </p:childTnLst>
                                </p:cTn>
                              </p:par>
                              <p:par>
                                <p:cTn id="57" presetID="24" presetClass="emph" presetSubtype="0" fill="hold" nodeType="withEffect">
                                  <p:stCondLst>
                                    <p:cond delay="0"/>
                                  </p:stCondLst>
                                  <p:childTnLst>
                                    <p:animClr clrSpc="hsl" dir="cw">
                                      <p:cBhvr override="childStyle">
                                        <p:cTn id="58" dur="500" fill="hold"/>
                                        <p:tgtEl>
                                          <p:spTgt spid="3">
                                            <p:txEl>
                                              <p:pRg st="2" end="2"/>
                                            </p:txEl>
                                          </p:spTgt>
                                        </p:tgtEl>
                                        <p:attrNameLst>
                                          <p:attrName>style.color</p:attrName>
                                        </p:attrNameLst>
                                      </p:cBhvr>
                                      <p:by>
                                        <p:hsl h="0" s="-12549" l="-25098"/>
                                      </p:by>
                                    </p:animClr>
                                    <p:animClr clrSpc="hsl" dir="cw">
                                      <p:cBhvr>
                                        <p:cTn id="59" dur="500" fill="hold"/>
                                        <p:tgtEl>
                                          <p:spTgt spid="3">
                                            <p:txEl>
                                              <p:pRg st="2" end="2"/>
                                            </p:txEl>
                                          </p:spTgt>
                                        </p:tgtEl>
                                        <p:attrNameLst>
                                          <p:attrName>fillcolor</p:attrName>
                                        </p:attrNameLst>
                                      </p:cBhvr>
                                      <p:by>
                                        <p:hsl h="0" s="-12549" l="-25098"/>
                                      </p:by>
                                    </p:animClr>
                                    <p:animClr clrSpc="hsl" dir="cw">
                                      <p:cBhvr>
                                        <p:cTn id="60" dur="500" fill="hold"/>
                                        <p:tgtEl>
                                          <p:spTgt spid="3">
                                            <p:txEl>
                                              <p:pRg st="2" end="2"/>
                                            </p:txEl>
                                          </p:spTgt>
                                        </p:tgtEl>
                                        <p:attrNameLst>
                                          <p:attrName>stroke.color</p:attrName>
                                        </p:attrNameLst>
                                      </p:cBhvr>
                                      <p:by>
                                        <p:hsl h="0" s="-12549" l="-25098"/>
                                      </p:by>
                                    </p:animClr>
                                    <p:set>
                                      <p:cBhvr>
                                        <p:cTn id="61" dur="500" fill="hold"/>
                                        <p:tgtEl>
                                          <p:spTgt spid="3">
                                            <p:txEl>
                                              <p:pRg st="2" end="2"/>
                                            </p:txEl>
                                          </p:spTgt>
                                        </p:tgtEl>
                                        <p:attrNameLst>
                                          <p:attrName>fill.type</p:attrName>
                                        </p:attrNameLst>
                                      </p:cBhvr>
                                      <p:to>
                                        <p:strVal val="solid"/>
                                      </p:to>
                                    </p:set>
                                  </p:childTnLst>
                                </p:cTn>
                              </p:par>
                              <p:par>
                                <p:cTn id="62" presetID="10" presetClass="entr" presetSubtype="0" fill="hold" nodeType="withEffect">
                                  <p:stCondLst>
                                    <p:cond delay="0"/>
                                  </p:stCondLst>
                                  <p:childTnLst>
                                    <p:set>
                                      <p:cBhvr>
                                        <p:cTn id="63" dur="1" fill="hold">
                                          <p:stCondLst>
                                            <p:cond delay="0"/>
                                          </p:stCondLst>
                                        </p:cTn>
                                        <p:tgtEl>
                                          <p:spTgt spid="3">
                                            <p:txEl>
                                              <p:pRg st="3" end="3"/>
                                            </p:txEl>
                                          </p:spTgt>
                                        </p:tgtEl>
                                        <p:attrNameLst>
                                          <p:attrName>style.visibility</p:attrName>
                                        </p:attrNameLst>
                                      </p:cBhvr>
                                      <p:to>
                                        <p:strVal val="visible"/>
                                      </p:to>
                                    </p:set>
                                    <p:animEffect transition="in" filter="fade">
                                      <p:cBhvr>
                                        <p:cTn id="64" dur="500"/>
                                        <p:tgtEl>
                                          <p:spTgt spid="3">
                                            <p:txEl>
                                              <p:pRg st="3" end="3"/>
                                            </p:txEl>
                                          </p:spTgt>
                                        </p:tgtEl>
                                      </p:cBhvr>
                                    </p:animEffect>
                                  </p:childTnLst>
                                </p:cTn>
                              </p:par>
                              <p:par>
                                <p:cTn id="65" presetID="10" presetClass="exit" presetSubtype="0" fill="hold" nodeType="withEffect">
                                  <p:stCondLst>
                                    <p:cond delay="0"/>
                                  </p:stCondLst>
                                  <p:childTnLst>
                                    <p:animEffect transition="out" filter="fade">
                                      <p:cBhvr>
                                        <p:cTn id="66" dur="500"/>
                                        <p:tgtEl>
                                          <p:spTgt spid="1028"/>
                                        </p:tgtEl>
                                      </p:cBhvr>
                                    </p:animEffect>
                                    <p:set>
                                      <p:cBhvr>
                                        <p:cTn id="67" dur="1" fill="hold">
                                          <p:stCondLst>
                                            <p:cond delay="499"/>
                                          </p:stCondLst>
                                        </p:cTn>
                                        <p:tgtEl>
                                          <p:spTgt spid="1028"/>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2056"/>
                                        </p:tgtEl>
                                      </p:cBhvr>
                                    </p:animEffect>
                                    <p:set>
                                      <p:cBhvr>
                                        <p:cTn id="70" dur="1" fill="hold">
                                          <p:stCondLst>
                                            <p:cond delay="499"/>
                                          </p:stCondLst>
                                        </p:cTn>
                                        <p:tgtEl>
                                          <p:spTgt spid="20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effectLst/>
              </a:rPr>
              <a:t>Windows 7 and Its Role in Enterprise Search</a:t>
            </a:r>
            <a:endParaRPr sz="4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Subtitle 2"/>
          <p:cNvSpPr>
            <a:spLocks noGrp="1"/>
          </p:cNvSpPr>
          <p:nvPr>
            <p:ph type="subTitle" idx="1"/>
          </p:nvPr>
        </p:nvSpPr>
        <p:spPr>
          <a:xfrm>
            <a:off x="4475221" y="5341785"/>
            <a:ext cx="4288769" cy="461665"/>
          </a:xfrm>
        </p:spPr>
        <p:txBody>
          <a:bodyPr/>
          <a:lstStyle/>
          <a:p>
            <a:r>
              <a:rPr lang="en-US" dirty="0" smtClean="0">
                <a:solidFill>
                  <a:schemeClr val="tx1"/>
                </a:solidFill>
              </a:rPr>
              <a:t>Jeff Fried</a:t>
            </a:r>
          </a:p>
          <a:p>
            <a:r>
              <a:rPr lang="en-US" dirty="0" smtClean="0"/>
              <a:t>Senior Product Manager</a:t>
            </a:r>
            <a:endParaRPr lang="en-US" dirty="0" smtClean="0">
              <a:solidFill>
                <a:schemeClr val="tx1"/>
              </a:solidFill>
            </a:endParaRPr>
          </a:p>
          <a:p>
            <a:r>
              <a:rPr lang="en-US" dirty="0" smtClean="0">
                <a:solidFill>
                  <a:schemeClr val="tx1"/>
                </a:solidFill>
              </a:rPr>
              <a:t>Microsoft</a:t>
            </a:r>
          </a:p>
        </p:txBody>
      </p:sp>
      <p:sp>
        <p:nvSpPr>
          <p:cNvPr id="4" name="Subtitle 2"/>
          <p:cNvSpPr txBox="1">
            <a:spLocks/>
          </p:cNvSpPr>
          <p:nvPr/>
        </p:nvSpPr>
        <p:spPr bwMode="white">
          <a:xfrm>
            <a:off x="483133" y="5339805"/>
            <a:ext cx="3812443" cy="46166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FontTx/>
              <a:buNone/>
              <a:defRPr sz="2400" kern="1200">
                <a:solidFill>
                  <a:schemeClr val="tx1"/>
                </a:soli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Anthony (A.J.) Smith</a:t>
            </a:r>
          </a:p>
          <a:p>
            <a:r>
              <a:rPr lang="en-US" dirty="0" smtClean="0"/>
              <a:t>Senior Product Manager</a:t>
            </a:r>
          </a:p>
          <a:p>
            <a:r>
              <a:rPr lang="en-US" dirty="0" smtClean="0"/>
              <a:t>Microsoft</a:t>
            </a:r>
          </a:p>
          <a:p>
            <a:r>
              <a:rPr lang="en-US" dirty="0" smtClean="0"/>
              <a:t>Session Code: CLI317</a:t>
            </a:r>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SharePoint 2010</a:t>
            </a:r>
            <a:endParaRPr lang="en-US" dirty="0"/>
          </a:p>
        </p:txBody>
      </p:sp>
      <p:sp>
        <p:nvSpPr>
          <p:cNvPr id="10" name="Text Placeholder 9"/>
          <p:cNvSpPr>
            <a:spLocks noGrp="1"/>
          </p:cNvSpPr>
          <p:nvPr>
            <p:ph type="body" sz="quarter" idx="10"/>
          </p:nvPr>
        </p:nvSpPr>
        <p:spPr/>
        <p:txBody>
          <a:bodyPr/>
          <a:lstStyle/>
          <a:p>
            <a:r>
              <a:rPr lang="en-US" dirty="0" smtClean="0"/>
              <a:t>Enhancements to Federation</a:t>
            </a:r>
            <a:endParaRPr lang="en-US" dirty="0"/>
          </a:p>
        </p:txBody>
      </p:sp>
      <p:sp>
        <p:nvSpPr>
          <p:cNvPr id="15" name="Rounded Rectangle 14"/>
          <p:cNvSpPr/>
          <p:nvPr/>
        </p:nvSpPr>
        <p:spPr bwMode="auto">
          <a:xfrm>
            <a:off x="6598920" y="2535072"/>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All</a:t>
            </a:r>
            <a:br>
              <a:rPr lang="en-US" sz="1200" b="1" dirty="0" smtClean="0">
                <a:gradFill>
                  <a:gsLst>
                    <a:gs pos="0">
                      <a:srgbClr val="FFFFFF"/>
                    </a:gs>
                    <a:gs pos="100000">
                      <a:srgbClr val="FFFFFF"/>
                    </a:gs>
                  </a:gsLst>
                  <a:lin ang="5400000" scaled="0"/>
                </a:gradFill>
              </a:rPr>
            </a:br>
            <a:r>
              <a:rPr lang="en-US" sz="1200" b="1" dirty="0" smtClean="0">
                <a:gradFill>
                  <a:gsLst>
                    <a:gs pos="0">
                      <a:srgbClr val="FFFFFF"/>
                    </a:gs>
                    <a:gs pos="100000">
                      <a:srgbClr val="FFFFFF"/>
                    </a:gs>
                  </a:gsLst>
                  <a:lin ang="5400000" scaled="0"/>
                </a:gradFill>
              </a:rPr>
              <a:t>Web Parts</a:t>
            </a:r>
          </a:p>
        </p:txBody>
      </p:sp>
      <p:sp>
        <p:nvSpPr>
          <p:cNvPr id="16" name="Rounded Rectangle 15"/>
          <p:cNvSpPr/>
          <p:nvPr/>
        </p:nvSpPr>
        <p:spPr bwMode="auto">
          <a:xfrm>
            <a:off x="6598920" y="3242138"/>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Fed. OM (Public)</a:t>
            </a:r>
          </a:p>
        </p:txBody>
      </p:sp>
      <p:sp>
        <p:nvSpPr>
          <p:cNvPr id="17" name="Rounded Rectangle 16"/>
          <p:cNvSpPr/>
          <p:nvPr/>
        </p:nvSpPr>
        <p:spPr bwMode="auto">
          <a:xfrm>
            <a:off x="6598920" y="3906672"/>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Query OM</a:t>
            </a:r>
          </a:p>
        </p:txBody>
      </p:sp>
      <p:sp>
        <p:nvSpPr>
          <p:cNvPr id="18" name="Rounded Rectangle 17"/>
          <p:cNvSpPr/>
          <p:nvPr/>
        </p:nvSpPr>
        <p:spPr bwMode="auto">
          <a:xfrm>
            <a:off x="6598920" y="4616301"/>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SharePoint Index</a:t>
            </a:r>
          </a:p>
        </p:txBody>
      </p:sp>
      <p:sp>
        <p:nvSpPr>
          <p:cNvPr id="19" name="Rounded Rectangle 18"/>
          <p:cNvSpPr/>
          <p:nvPr/>
        </p:nvSpPr>
        <p:spPr bwMode="auto">
          <a:xfrm>
            <a:off x="5379720" y="3906672"/>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OpenSearch Provider</a:t>
            </a:r>
          </a:p>
        </p:txBody>
      </p:sp>
      <p:sp>
        <p:nvSpPr>
          <p:cNvPr id="20" name="Down Arrow 19"/>
          <p:cNvSpPr/>
          <p:nvPr/>
        </p:nvSpPr>
        <p:spPr bwMode="auto">
          <a:xfrm>
            <a:off x="6992470" y="2992272"/>
            <a:ext cx="322730"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21" name="Down Arrow 20"/>
          <p:cNvSpPr/>
          <p:nvPr/>
        </p:nvSpPr>
        <p:spPr bwMode="auto">
          <a:xfrm>
            <a:off x="6992470" y="4363872"/>
            <a:ext cx="322730"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22" name="Down Arrow 21"/>
          <p:cNvSpPr/>
          <p:nvPr/>
        </p:nvSpPr>
        <p:spPr bwMode="auto">
          <a:xfrm rot="2700000">
            <a:off x="6353781" y="3651018"/>
            <a:ext cx="309674" cy="215153"/>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23" name="Down Arrow 22"/>
          <p:cNvSpPr/>
          <p:nvPr/>
        </p:nvSpPr>
        <p:spPr bwMode="auto">
          <a:xfrm>
            <a:off x="6992470" y="3678956"/>
            <a:ext cx="322730"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24" name="Rounded Rectangle 23"/>
          <p:cNvSpPr/>
          <p:nvPr/>
        </p:nvSpPr>
        <p:spPr bwMode="auto">
          <a:xfrm>
            <a:off x="7818120" y="3906672"/>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FAST Search</a:t>
            </a:r>
          </a:p>
        </p:txBody>
      </p:sp>
      <p:sp>
        <p:nvSpPr>
          <p:cNvPr id="25" name="Down Arrow 24"/>
          <p:cNvSpPr/>
          <p:nvPr/>
        </p:nvSpPr>
        <p:spPr bwMode="auto">
          <a:xfrm rot="18900000">
            <a:off x="7638894" y="3651609"/>
            <a:ext cx="322729"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26" name="Rounded Rectangle 25"/>
          <p:cNvSpPr/>
          <p:nvPr/>
        </p:nvSpPr>
        <p:spPr bwMode="auto">
          <a:xfrm>
            <a:off x="5943601" y="2763672"/>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Fed. Web Parts</a:t>
            </a:r>
          </a:p>
        </p:txBody>
      </p:sp>
      <p:sp>
        <p:nvSpPr>
          <p:cNvPr id="27" name="Rounded Rectangle 26"/>
          <p:cNvSpPr/>
          <p:nvPr/>
        </p:nvSpPr>
        <p:spPr bwMode="auto">
          <a:xfrm>
            <a:off x="7355714" y="2763672"/>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Other</a:t>
            </a:r>
            <a:br>
              <a:rPr lang="en-US" sz="1200" b="1" dirty="0" smtClean="0">
                <a:gradFill>
                  <a:gsLst>
                    <a:gs pos="0">
                      <a:srgbClr val="FFFFFF"/>
                    </a:gs>
                    <a:gs pos="100000">
                      <a:srgbClr val="FFFFFF"/>
                    </a:gs>
                  </a:gsLst>
                  <a:lin ang="5400000" scaled="0"/>
                </a:gradFill>
              </a:rPr>
            </a:br>
            <a:r>
              <a:rPr lang="en-US" sz="1200" b="1" dirty="0" smtClean="0">
                <a:gradFill>
                  <a:gsLst>
                    <a:gs pos="0">
                      <a:srgbClr val="FFFFFF"/>
                    </a:gs>
                    <a:gs pos="100000">
                      <a:srgbClr val="FFFFFF"/>
                    </a:gs>
                  </a:gsLst>
                  <a:lin ang="5400000" scaled="0"/>
                </a:gradFill>
              </a:rPr>
              <a:t>Web Parts</a:t>
            </a:r>
          </a:p>
        </p:txBody>
      </p:sp>
      <p:sp>
        <p:nvSpPr>
          <p:cNvPr id="28" name="Rounded Rectangle 27"/>
          <p:cNvSpPr/>
          <p:nvPr/>
        </p:nvSpPr>
        <p:spPr bwMode="auto">
          <a:xfrm>
            <a:off x="7355714" y="3470738"/>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Query OM</a:t>
            </a:r>
          </a:p>
        </p:txBody>
      </p:sp>
      <p:sp>
        <p:nvSpPr>
          <p:cNvPr id="29" name="Rounded Rectangle 28"/>
          <p:cNvSpPr/>
          <p:nvPr/>
        </p:nvSpPr>
        <p:spPr bwMode="auto">
          <a:xfrm>
            <a:off x="7360920" y="4180710"/>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SharePoint</a:t>
            </a:r>
            <a:br>
              <a:rPr lang="en-US" sz="1200" b="1" dirty="0" smtClean="0">
                <a:gradFill>
                  <a:gsLst>
                    <a:gs pos="0">
                      <a:srgbClr val="FFFFFF"/>
                    </a:gs>
                    <a:gs pos="100000">
                      <a:srgbClr val="FFFFFF"/>
                    </a:gs>
                  </a:gsLst>
                  <a:lin ang="5400000" scaled="0"/>
                </a:gradFill>
              </a:rPr>
            </a:br>
            <a:r>
              <a:rPr lang="en-US" sz="1200" b="1" dirty="0" smtClean="0">
                <a:gradFill>
                  <a:gsLst>
                    <a:gs pos="0">
                      <a:srgbClr val="FFFFFF"/>
                    </a:gs>
                    <a:gs pos="100000">
                      <a:srgbClr val="FFFFFF"/>
                    </a:gs>
                  </a:gsLst>
                  <a:lin ang="5400000" scaled="0"/>
                </a:gradFill>
              </a:rPr>
              <a:t>Index</a:t>
            </a:r>
          </a:p>
        </p:txBody>
      </p:sp>
      <p:sp>
        <p:nvSpPr>
          <p:cNvPr id="30" name="Rounded Rectangle 29"/>
          <p:cNvSpPr/>
          <p:nvPr/>
        </p:nvSpPr>
        <p:spPr bwMode="auto">
          <a:xfrm>
            <a:off x="5943601" y="4169392"/>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OpenSearch Provider</a:t>
            </a:r>
          </a:p>
        </p:txBody>
      </p:sp>
      <p:sp>
        <p:nvSpPr>
          <p:cNvPr id="31" name="Down Arrow 30"/>
          <p:cNvSpPr/>
          <p:nvPr/>
        </p:nvSpPr>
        <p:spPr bwMode="auto">
          <a:xfrm>
            <a:off x="7754470" y="3220872"/>
            <a:ext cx="322730"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32" name="Down Arrow 31"/>
          <p:cNvSpPr/>
          <p:nvPr/>
        </p:nvSpPr>
        <p:spPr bwMode="auto">
          <a:xfrm rot="16200000" flipH="1">
            <a:off x="7052786" y="3572933"/>
            <a:ext cx="309674" cy="215153"/>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33" name="Down Arrow 32"/>
          <p:cNvSpPr/>
          <p:nvPr/>
        </p:nvSpPr>
        <p:spPr bwMode="auto">
          <a:xfrm>
            <a:off x="6345072" y="3222550"/>
            <a:ext cx="322730"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34" name="Rounded Rectangle 33"/>
          <p:cNvSpPr/>
          <p:nvPr/>
        </p:nvSpPr>
        <p:spPr bwMode="auto">
          <a:xfrm>
            <a:off x="5943600" y="3473301"/>
            <a:ext cx="1097280" cy="41289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gradFill>
                  <a:gsLst>
                    <a:gs pos="0">
                      <a:srgbClr val="FFFFFF"/>
                    </a:gs>
                    <a:gs pos="100000">
                      <a:srgbClr val="FFFFFF"/>
                    </a:gs>
                  </a:gsLst>
                  <a:lin ang="5400000" scaled="0"/>
                </a:gradFill>
              </a:rPr>
              <a:t>Fed. OM (Private)</a:t>
            </a:r>
          </a:p>
        </p:txBody>
      </p:sp>
      <p:sp>
        <p:nvSpPr>
          <p:cNvPr id="35" name="Down Arrow 34"/>
          <p:cNvSpPr/>
          <p:nvPr/>
        </p:nvSpPr>
        <p:spPr bwMode="auto">
          <a:xfrm>
            <a:off x="7733998" y="3927144"/>
            <a:ext cx="322730"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36" name="Down Arrow 35"/>
          <p:cNvSpPr/>
          <p:nvPr/>
        </p:nvSpPr>
        <p:spPr bwMode="auto">
          <a:xfrm>
            <a:off x="6347614" y="3928822"/>
            <a:ext cx="322730" cy="206450"/>
          </a:xfrm>
          <a:prstGeom prst="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b="1" dirty="0" smtClean="0">
              <a:gradFill>
                <a:gsLst>
                  <a:gs pos="0">
                    <a:srgbClr val="FFFFFF"/>
                  </a:gs>
                  <a:gs pos="100000">
                    <a:srgbClr val="FFFFFF"/>
                  </a:gs>
                </a:gsLst>
                <a:lin ang="5400000" scaled="0"/>
              </a:gradFill>
            </a:endParaRPr>
          </a:p>
        </p:txBody>
      </p:sp>
      <p:sp>
        <p:nvSpPr>
          <p:cNvPr id="37" name="Text Placeholder 2"/>
          <p:cNvSpPr txBox="1">
            <a:spLocks/>
          </p:cNvSpPr>
          <p:nvPr/>
        </p:nvSpPr>
        <p:spPr>
          <a:xfrm>
            <a:off x="295275" y="1563076"/>
            <a:ext cx="8020050" cy="5256824"/>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Microsoft Search Server 2008:</a:t>
            </a:r>
          </a:p>
          <a:p>
            <a:pPr lvl="1"/>
            <a:r>
              <a:rPr lang="en-US" sz="2400" dirty="0" smtClean="0"/>
              <a:t>OpenSearch and Local Index Federation</a:t>
            </a:r>
          </a:p>
          <a:p>
            <a:pPr lvl="1"/>
            <a:r>
              <a:rPr lang="en-US" sz="2400" dirty="0" smtClean="0"/>
              <a:t>Federation administration UI</a:t>
            </a:r>
          </a:p>
          <a:p>
            <a:pPr lvl="1"/>
            <a:r>
              <a:rPr lang="en-US" sz="2400" dirty="0" smtClean="0"/>
              <a:t>Federation Web Parts</a:t>
            </a:r>
          </a:p>
          <a:p>
            <a:pPr marL="460375" lvl="1" indent="0">
              <a:buFontTx/>
              <a:buNone/>
            </a:pPr>
            <a:endParaRPr lang="en-US" sz="2400" dirty="0" smtClean="0"/>
          </a:p>
          <a:p>
            <a:r>
              <a:rPr lang="en-US" sz="2800" dirty="0" smtClean="0"/>
              <a:t>SharePoint Server 2010:</a:t>
            </a:r>
          </a:p>
          <a:p>
            <a:pPr lvl="1"/>
            <a:r>
              <a:rPr lang="en-US" sz="2400" dirty="0" smtClean="0"/>
              <a:t>All Web Parts built on federation</a:t>
            </a:r>
          </a:p>
          <a:p>
            <a:pPr lvl="1"/>
            <a:r>
              <a:rPr lang="en-US" sz="2400" dirty="0" smtClean="0"/>
              <a:t>Windows 7, IE8, third party clients</a:t>
            </a:r>
          </a:p>
          <a:p>
            <a:pPr lvl="1"/>
            <a:r>
              <a:rPr lang="en-US" sz="2400" dirty="0" smtClean="0"/>
              <a:t>FAST Search for SharePoint federation</a:t>
            </a:r>
          </a:p>
          <a:p>
            <a:pPr lvl="1"/>
            <a:r>
              <a:rPr lang="en-US" sz="2400" dirty="0" smtClean="0"/>
              <a:t>Federation OM public – create your own type of federated connector</a:t>
            </a:r>
            <a:endParaRPr lang="en-US" sz="2400" dirty="0"/>
          </a:p>
        </p:txBody>
      </p:sp>
    </p:spTree>
    <p:extLst>
      <p:ext uri="{BB962C8B-B14F-4D97-AF65-F5344CB8AC3E}">
        <p14:creationId xmlns="" xmlns:p14="http://schemas.microsoft.com/office/powerpoint/2010/main" val="13016833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hidden"/>
                                      </p:to>
                                    </p:set>
                                  </p:childTnLst>
                                </p:cTn>
                              </p:par>
                            </p:childTnLst>
                          </p:cTn>
                        </p:par>
                        <p:par>
                          <p:cTn id="15" fill="hold">
                            <p:stCondLst>
                              <p:cond delay="0"/>
                            </p:stCondLst>
                            <p:childTnLst>
                              <p:par>
                                <p:cTn id="16" presetID="42" presetClass="path" presetSubtype="0" accel="50000" decel="50000" fill="hold" grpId="0" nodeType="afterEffect">
                                  <p:stCondLst>
                                    <p:cond delay="0"/>
                                  </p:stCondLst>
                                  <p:childTnLst>
                                    <p:animMotion origin="layout" path="M -2.5E-6 7.40741E-7 L 0.07344 -0.03009 " pathEditMode="relative" rAng="0" ptsTypes="AA">
                                      <p:cBhvr>
                                        <p:cTn id="17" dur="2000" fill="hold"/>
                                        <p:tgtEl>
                                          <p:spTgt spid="26"/>
                                        </p:tgtEl>
                                        <p:attrNameLst>
                                          <p:attrName>ppt_x</p:attrName>
                                          <p:attrName>ppt_y</p:attrName>
                                        </p:attrNameLst>
                                      </p:cBhvr>
                                      <p:rCtr x="3663" y="-1505"/>
                                    </p:animMotion>
                                  </p:childTnLst>
                                </p:cTn>
                              </p:par>
                              <p:par>
                                <p:cTn id="18" presetID="42" presetClass="path" presetSubtype="0" accel="50000" decel="50000" fill="hold" grpId="0" nodeType="withEffect">
                                  <p:stCondLst>
                                    <p:cond delay="0"/>
                                  </p:stCondLst>
                                  <p:childTnLst>
                                    <p:animMotion origin="layout" path="M 3.61111E-6 7.40741E-7 L -0.08108 -0.03009 " pathEditMode="relative" rAng="0" ptsTypes="AA">
                                      <p:cBhvr>
                                        <p:cTn id="19" dur="2000" fill="hold"/>
                                        <p:tgtEl>
                                          <p:spTgt spid="27"/>
                                        </p:tgtEl>
                                        <p:attrNameLst>
                                          <p:attrName>ppt_x</p:attrName>
                                          <p:attrName>ppt_y</p:attrName>
                                        </p:attrNameLst>
                                      </p:cBhvr>
                                      <p:rCtr x="-4062" y="-1505"/>
                                    </p:animMotion>
                                  </p:childTnLst>
                                </p:cTn>
                              </p:par>
                              <p:par>
                                <p:cTn id="20" presetID="42" presetClass="path" presetSubtype="0" accel="50000" decel="50000" fill="hold" grpId="0" nodeType="withEffect">
                                  <p:stCondLst>
                                    <p:cond delay="0"/>
                                  </p:stCondLst>
                                  <p:childTnLst>
                                    <p:animMotion origin="layout" path="M -2.5E-6 -1.48148E-6 L 0.07344 -0.03356 " pathEditMode="relative" rAng="0" ptsTypes="AA">
                                      <p:cBhvr>
                                        <p:cTn id="21" dur="2000" fill="hold"/>
                                        <p:tgtEl>
                                          <p:spTgt spid="34"/>
                                        </p:tgtEl>
                                        <p:attrNameLst>
                                          <p:attrName>ppt_x</p:attrName>
                                          <p:attrName>ppt_y</p:attrName>
                                        </p:attrNameLst>
                                      </p:cBhvr>
                                      <p:rCtr x="3663" y="-1690"/>
                                    </p:animMotion>
                                  </p:childTnLst>
                                </p:cTn>
                              </p:par>
                              <p:par>
                                <p:cTn id="22" presetID="42" presetClass="path" presetSubtype="0" accel="50000" decel="50000" fill="hold" grpId="0" nodeType="withEffect">
                                  <p:stCondLst>
                                    <p:cond delay="0"/>
                                  </p:stCondLst>
                                  <p:childTnLst>
                                    <p:animMotion origin="layout" path="M 3.61111E-6 1.48148E-6 L -0.08108 0.0669 " pathEditMode="relative" rAng="0" ptsTypes="AA">
                                      <p:cBhvr>
                                        <p:cTn id="23" dur="2000" fill="hold"/>
                                        <p:tgtEl>
                                          <p:spTgt spid="28"/>
                                        </p:tgtEl>
                                        <p:attrNameLst>
                                          <p:attrName>ppt_x</p:attrName>
                                          <p:attrName>ppt_y</p:attrName>
                                        </p:attrNameLst>
                                      </p:cBhvr>
                                      <p:rCtr x="-4062" y="3333"/>
                                    </p:animMotion>
                                  </p:childTnLst>
                                </p:cTn>
                              </p:par>
                              <p:par>
                                <p:cTn id="24" presetID="42" presetClass="path" presetSubtype="0" accel="50000" decel="50000" fill="hold" grpId="0" nodeType="withEffect">
                                  <p:stCondLst>
                                    <p:cond delay="0"/>
                                  </p:stCondLst>
                                  <p:childTnLst>
                                    <p:animMotion origin="layout" path="M -3.88889E-6 -7.40741E-7 L -0.06024 -0.03866 " pathEditMode="relative" rAng="0" ptsTypes="AA">
                                      <p:cBhvr>
                                        <p:cTn id="25" dur="2000" fill="hold"/>
                                        <p:tgtEl>
                                          <p:spTgt spid="30"/>
                                        </p:tgtEl>
                                        <p:attrNameLst>
                                          <p:attrName>ppt_x</p:attrName>
                                          <p:attrName>ppt_y</p:attrName>
                                        </p:attrNameLst>
                                      </p:cBhvr>
                                      <p:rCtr x="-3021" y="-1944"/>
                                    </p:animMotion>
                                  </p:childTnLst>
                                </p:cTn>
                              </p:par>
                              <p:par>
                                <p:cTn id="26" presetID="42" presetClass="path" presetSubtype="0" accel="50000" decel="50000" fill="hold" grpId="0" nodeType="withEffect">
                                  <p:stCondLst>
                                    <p:cond delay="0"/>
                                  </p:stCondLst>
                                  <p:childTnLst>
                                    <p:animMotion origin="layout" path="M 2.77778E-6 -2.22222E-6 L -0.0816 0.0632 " pathEditMode="relative" rAng="0" ptsTypes="AA">
                                      <p:cBhvr>
                                        <p:cTn id="27" dur="2000" fill="hold"/>
                                        <p:tgtEl>
                                          <p:spTgt spid="29"/>
                                        </p:tgtEl>
                                        <p:attrNameLst>
                                          <p:attrName>ppt_x</p:attrName>
                                          <p:attrName>ppt_y</p:attrName>
                                        </p:attrNameLst>
                                      </p:cBhvr>
                                      <p:rCtr x="-4080" y="3148"/>
                                    </p:animMotion>
                                  </p:childTnLst>
                                </p:cTn>
                              </p:par>
                            </p:childTnLst>
                          </p:cTn>
                        </p:par>
                        <p:par>
                          <p:cTn id="28" fill="hold">
                            <p:stCondLst>
                              <p:cond delay="2000"/>
                            </p:stCondLst>
                            <p:childTnLst>
                              <p:par>
                                <p:cTn id="29" presetID="1" presetClass="exit" presetSubtype="0" fill="hold" grpId="1" nodeType="afterEffect">
                                  <p:stCondLst>
                                    <p:cond delay="0"/>
                                  </p:stCondLst>
                                  <p:childTnLst>
                                    <p:set>
                                      <p:cBhvr>
                                        <p:cTn id="30" dur="1" fill="hold">
                                          <p:stCondLst>
                                            <p:cond delay="499"/>
                                          </p:stCondLst>
                                        </p:cTn>
                                        <p:tgtEl>
                                          <p:spTgt spid="27"/>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499"/>
                                          </p:stCondLst>
                                        </p:cTn>
                                        <p:tgtEl>
                                          <p:spTgt spid="2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499"/>
                                          </p:stCondLst>
                                        </p:cTn>
                                        <p:tgtEl>
                                          <p:spTgt spid="34"/>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499"/>
                                          </p:stCondLst>
                                        </p:cTn>
                                        <p:tgtEl>
                                          <p:spTgt spid="28"/>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499"/>
                                          </p:stCondLst>
                                        </p:cTn>
                                        <p:tgtEl>
                                          <p:spTgt spid="29"/>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499"/>
                                          </p:stCondLst>
                                        </p:cTn>
                                        <p:tgtEl>
                                          <p:spTgt spid="30"/>
                                        </p:tgtEl>
                                        <p:attrNameLst>
                                          <p:attrName>style.visibility</p:attrName>
                                        </p:attrNameLst>
                                      </p:cBhvr>
                                      <p:to>
                                        <p:strVal val="hidden"/>
                                      </p:to>
                                    </p:set>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childTnLst>
                          </p:cTn>
                        </p:par>
                        <p:par>
                          <p:cTn id="44" fill="hold">
                            <p:stCondLst>
                              <p:cond delay="2500"/>
                            </p:stCondLst>
                            <p:childTnLst>
                              <p:par>
                                <p:cTn id="45" presetID="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par>
                          <p:cTn id="47" fill="hold">
                            <p:stCondLst>
                              <p:cond delay="2500"/>
                            </p:stCondLst>
                            <p:childTnLst>
                              <p:par>
                                <p:cTn id="48" presetID="1"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par>
                          <p:cTn id="50" fill="hold">
                            <p:stCondLst>
                              <p:cond delay="2500"/>
                            </p:stCondLst>
                            <p:childTnLst>
                              <p:par>
                                <p:cTn id="51" presetID="1"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par>
                          <p:cTn id="53" fill="hold">
                            <p:stCondLst>
                              <p:cond delay="2500"/>
                            </p:stCondLst>
                            <p:childTnLst>
                              <p:par>
                                <p:cTn id="54" presetID="1"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childTnLst>
                                </p:cTn>
                              </p:par>
                            </p:childTnLst>
                          </p:cTn>
                        </p:par>
                        <p:par>
                          <p:cTn id="56" fill="hold">
                            <p:stCondLst>
                              <p:cond delay="2500"/>
                            </p:stCondLst>
                            <p:childTnLst>
                              <p:par>
                                <p:cTn id="57" presetID="1"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childTnLst>
                                </p:cTn>
                              </p:par>
                              <p:par>
                                <p:cTn id="75" presetID="10" presetClass="entr" presetSubtype="0" fill="hold" nodeType="withEffect">
                                  <p:stCondLst>
                                    <p:cond delay="0"/>
                                  </p:stCondLst>
                                  <p:childTnLst>
                                    <p:set>
                                      <p:cBhvr>
                                        <p:cTn id="76" dur="1" fill="hold">
                                          <p:stCondLst>
                                            <p:cond delay="0"/>
                                          </p:stCondLst>
                                        </p:cTn>
                                        <p:tgtEl>
                                          <p:spTgt spid="37">
                                            <p:txEl>
                                              <p:pRg st="5" end="5"/>
                                            </p:txEl>
                                          </p:spTgt>
                                        </p:tgtEl>
                                        <p:attrNameLst>
                                          <p:attrName>style.visibility</p:attrName>
                                        </p:attrNameLst>
                                      </p:cBhvr>
                                      <p:to>
                                        <p:strVal val="visible"/>
                                      </p:to>
                                    </p:set>
                                    <p:animEffect transition="in" filter="fade">
                                      <p:cBhvr>
                                        <p:cTn id="77" dur="500"/>
                                        <p:tgtEl>
                                          <p:spTgt spid="37">
                                            <p:txEl>
                                              <p:pRg st="5" end="5"/>
                                            </p:txEl>
                                          </p:spTgt>
                                        </p:tgtEl>
                                      </p:cBhvr>
                                    </p:animEffect>
                                  </p:childTnLst>
                                </p:cTn>
                              </p:par>
                              <p:par>
                                <p:cTn id="78" presetID="10" presetClass="entr" presetSubtype="0" fill="hold" nodeType="withEffect">
                                  <p:stCondLst>
                                    <p:cond delay="0"/>
                                  </p:stCondLst>
                                  <p:childTnLst>
                                    <p:set>
                                      <p:cBhvr>
                                        <p:cTn id="79" dur="1" fill="hold">
                                          <p:stCondLst>
                                            <p:cond delay="0"/>
                                          </p:stCondLst>
                                        </p:cTn>
                                        <p:tgtEl>
                                          <p:spTgt spid="37">
                                            <p:txEl>
                                              <p:pRg st="7" end="7"/>
                                            </p:txEl>
                                          </p:spTgt>
                                        </p:tgtEl>
                                        <p:attrNameLst>
                                          <p:attrName>style.visibility</p:attrName>
                                        </p:attrNameLst>
                                      </p:cBhvr>
                                      <p:to>
                                        <p:strVal val="visible"/>
                                      </p:to>
                                    </p:set>
                                    <p:animEffect transition="in" filter="fade">
                                      <p:cBhvr>
                                        <p:cTn id="80" dur="500"/>
                                        <p:tgtEl>
                                          <p:spTgt spid="37">
                                            <p:txEl>
                                              <p:pRg st="7" end="7"/>
                                            </p:txEl>
                                          </p:spTgt>
                                        </p:tgtEl>
                                      </p:cBhvr>
                                    </p:animEffect>
                                  </p:childTnLst>
                                </p:cTn>
                              </p:par>
                              <p:par>
                                <p:cTn id="81" presetID="10" presetClass="entr" presetSubtype="0" fill="hold" nodeType="withEffect">
                                  <p:stCondLst>
                                    <p:cond delay="0"/>
                                  </p:stCondLst>
                                  <p:childTnLst>
                                    <p:set>
                                      <p:cBhvr>
                                        <p:cTn id="82" dur="1" fill="hold">
                                          <p:stCondLst>
                                            <p:cond delay="0"/>
                                          </p:stCondLst>
                                        </p:cTn>
                                        <p:tgtEl>
                                          <p:spTgt spid="37">
                                            <p:txEl>
                                              <p:pRg st="6" end="6"/>
                                            </p:txEl>
                                          </p:spTgt>
                                        </p:tgtEl>
                                        <p:attrNameLst>
                                          <p:attrName>style.visibility</p:attrName>
                                        </p:attrNameLst>
                                      </p:cBhvr>
                                      <p:to>
                                        <p:strVal val="visible"/>
                                      </p:to>
                                    </p:set>
                                    <p:animEffect transition="in" filter="fade">
                                      <p:cBhvr>
                                        <p:cTn id="83" dur="500"/>
                                        <p:tgtEl>
                                          <p:spTgt spid="37">
                                            <p:txEl>
                                              <p:pRg st="6" end="6"/>
                                            </p:txEl>
                                          </p:spTgt>
                                        </p:tgtEl>
                                      </p:cBhvr>
                                    </p:animEffect>
                                  </p:childTnLst>
                                </p:cTn>
                              </p:par>
                              <p:par>
                                <p:cTn id="84" presetID="10" presetClass="entr" presetSubtype="0" fill="hold" nodeType="withEffect">
                                  <p:stCondLst>
                                    <p:cond delay="0"/>
                                  </p:stCondLst>
                                  <p:childTnLst>
                                    <p:set>
                                      <p:cBhvr>
                                        <p:cTn id="85" dur="1" fill="hold">
                                          <p:stCondLst>
                                            <p:cond delay="0"/>
                                          </p:stCondLst>
                                        </p:cTn>
                                        <p:tgtEl>
                                          <p:spTgt spid="37">
                                            <p:txEl>
                                              <p:pRg st="8" end="8"/>
                                            </p:txEl>
                                          </p:spTgt>
                                        </p:tgtEl>
                                        <p:attrNameLst>
                                          <p:attrName>style.visibility</p:attrName>
                                        </p:attrNameLst>
                                      </p:cBhvr>
                                      <p:to>
                                        <p:strVal val="visible"/>
                                      </p:to>
                                    </p:set>
                                    <p:animEffect transition="in" filter="fade">
                                      <p:cBhvr>
                                        <p:cTn id="86" dur="500"/>
                                        <p:tgtEl>
                                          <p:spTgt spid="37">
                                            <p:txEl>
                                              <p:pRg st="8" end="8"/>
                                            </p:txEl>
                                          </p:spTgt>
                                        </p:tgtEl>
                                      </p:cBhvr>
                                    </p:animEffect>
                                  </p:childTnLst>
                                </p:cTn>
                              </p:par>
                              <p:par>
                                <p:cTn id="87" presetID="10" presetClass="entr" presetSubtype="0" fill="hold" nodeType="withEffect">
                                  <p:stCondLst>
                                    <p:cond delay="0"/>
                                  </p:stCondLst>
                                  <p:childTnLst>
                                    <p:set>
                                      <p:cBhvr>
                                        <p:cTn id="88" dur="1" fill="hold">
                                          <p:stCondLst>
                                            <p:cond delay="0"/>
                                          </p:stCondLst>
                                        </p:cTn>
                                        <p:tgtEl>
                                          <p:spTgt spid="37">
                                            <p:txEl>
                                              <p:pRg st="9" end="9"/>
                                            </p:txEl>
                                          </p:spTgt>
                                        </p:tgtEl>
                                        <p:attrNameLst>
                                          <p:attrName>style.visibility</p:attrName>
                                        </p:attrNameLst>
                                      </p:cBhvr>
                                      <p:to>
                                        <p:strVal val="visible"/>
                                      </p:to>
                                    </p:set>
                                    <p:animEffect transition="in" filter="fade">
                                      <p:cBhvr>
                                        <p:cTn id="89" dur="500"/>
                                        <p:tgtEl>
                                          <p:spTgt spid="3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2" grpId="0" animBg="1"/>
      <p:bldP spid="33" grpId="0" animBg="1"/>
      <p:bldP spid="34" grpId="0" animBg="1"/>
      <p:bldP spid="34" grpId="1" animBg="1"/>
      <p:bldP spid="35" grpId="0" animBg="1"/>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8" name="Rectangle 22"/>
          <p:cNvSpPr>
            <a:spLocks noGrp="1" noChangeArrowheads="1"/>
          </p:cNvSpPr>
          <p:nvPr>
            <p:ph type="title"/>
          </p:nvPr>
        </p:nvSpPr>
        <p:spPr>
          <a:xfrm>
            <a:off x="228600" y="228599"/>
            <a:ext cx="8609012" cy="1329595"/>
          </a:xfrm>
        </p:spPr>
        <p:txBody>
          <a:bodyPr/>
          <a:lstStyle/>
          <a:p>
            <a:r>
              <a:rPr smtClean="0"/>
              <a:t>Benefits of Desktop Search + FAST</a:t>
            </a:r>
            <a:endParaRPr lang="en-US" dirty="0"/>
          </a:p>
        </p:txBody>
      </p:sp>
      <p:sp>
        <p:nvSpPr>
          <p:cNvPr id="5" name="Content Placeholder 4"/>
          <p:cNvSpPr>
            <a:spLocks noGrp="1"/>
          </p:cNvSpPr>
          <p:nvPr>
            <p:ph idx="1"/>
          </p:nvPr>
        </p:nvSpPr>
        <p:spPr>
          <a:xfrm>
            <a:off x="0" y="1038225"/>
            <a:ext cx="9010650" cy="5429250"/>
          </a:xfrm>
        </p:spPr>
        <p:txBody>
          <a:bodyPr/>
          <a:lstStyle/>
          <a:p>
            <a:pPr lvl="1"/>
            <a:r>
              <a:rPr lang="en-US" sz="2000" b="1" dirty="0" smtClean="0"/>
              <a:t>Enhanced Metadata</a:t>
            </a:r>
            <a:r>
              <a:rPr lang="en-US" sz="2000" dirty="0" smtClean="0"/>
              <a:t/>
            </a:r>
            <a:br>
              <a:rPr lang="en-US" sz="2000" dirty="0" smtClean="0"/>
            </a:br>
            <a:r>
              <a:rPr lang="en-US" sz="1800" dirty="0" smtClean="0"/>
              <a:t>Content Processing capabilities allow for enhanced metadata creation which can be mapped into Explorer, giving richer information about each result</a:t>
            </a:r>
          </a:p>
          <a:p>
            <a:pPr marL="517525" lvl="1" indent="0">
              <a:buNone/>
            </a:pPr>
            <a:endParaRPr lang="en-US" sz="1400" dirty="0" smtClean="0"/>
          </a:p>
          <a:p>
            <a:pPr lvl="1"/>
            <a:r>
              <a:rPr lang="en-US" sz="2000" b="1" dirty="0"/>
              <a:t>Enhanced User  Interaction</a:t>
            </a:r>
            <a:r>
              <a:rPr lang="en-US" sz="2000" dirty="0"/>
              <a:t/>
            </a:r>
            <a:br>
              <a:rPr lang="en-US" sz="2000" dirty="0"/>
            </a:br>
            <a:r>
              <a:rPr lang="en-US" sz="1800" dirty="0"/>
              <a:t>“Search on Website” feature allows for users to roll over to a web front-end where they can further refine search results using Refinement, Sorting, and Visual Cues such as scrolling </a:t>
            </a:r>
            <a:r>
              <a:rPr lang="en-US" sz="1800" dirty="0" smtClean="0"/>
              <a:t>previews</a:t>
            </a:r>
          </a:p>
          <a:p>
            <a:pPr marL="517525" lvl="1" indent="0">
              <a:buNone/>
            </a:pPr>
            <a:endParaRPr lang="en-US" sz="1400" dirty="0" smtClean="0"/>
          </a:p>
          <a:p>
            <a:pPr lvl="1"/>
            <a:r>
              <a:rPr lang="en-US" sz="2000" b="1" dirty="0" smtClean="0"/>
              <a:t>Relevancy </a:t>
            </a:r>
            <a:r>
              <a:rPr lang="en-US" sz="2000" dirty="0" smtClean="0"/>
              <a:t/>
            </a:r>
            <a:br>
              <a:rPr lang="en-US" sz="2000" dirty="0" smtClean="0"/>
            </a:br>
            <a:r>
              <a:rPr lang="en-US" sz="1800" dirty="0"/>
              <a:t>A</a:t>
            </a:r>
            <a:r>
              <a:rPr lang="en-US" sz="1800" dirty="0" smtClean="0"/>
              <a:t>dministrators to have complete control of relevancy and the factors that influence  it</a:t>
            </a:r>
            <a:endParaRPr lang="en-US" sz="1800" dirty="0"/>
          </a:p>
          <a:p>
            <a:pPr marL="517525" lvl="1" indent="0">
              <a:buNone/>
            </a:pPr>
            <a:endParaRPr lang="en-US" sz="1400" dirty="0" smtClean="0"/>
          </a:p>
          <a:p>
            <a:pPr lvl="1"/>
            <a:r>
              <a:rPr lang="en-US" sz="2000" b="1" dirty="0" smtClean="0"/>
              <a:t>Control</a:t>
            </a:r>
            <a:r>
              <a:rPr lang="en-US" sz="2000" dirty="0" smtClean="0"/>
              <a:t/>
            </a:r>
            <a:br>
              <a:rPr lang="en-US" sz="2000" dirty="0" smtClean="0"/>
            </a:br>
            <a:r>
              <a:rPr lang="en-US" sz="1800" dirty="0" smtClean="0"/>
              <a:t>Promote and demote results for particular queries or based on user context</a:t>
            </a:r>
          </a:p>
          <a:p>
            <a:pPr marL="517525" lvl="1" indent="0">
              <a:buNone/>
            </a:pPr>
            <a:endParaRPr lang="en-US" sz="1400" dirty="0" smtClean="0"/>
          </a:p>
          <a:p>
            <a:pPr lvl="1"/>
            <a:r>
              <a:rPr lang="en-US" sz="2000" b="1" dirty="0" smtClean="0"/>
              <a:t>Search in Context</a:t>
            </a:r>
            <a:r>
              <a:rPr lang="en-US" sz="2000" dirty="0" smtClean="0"/>
              <a:t/>
            </a:r>
            <a:br>
              <a:rPr lang="en-US" sz="2000" dirty="0" smtClean="0"/>
            </a:br>
            <a:r>
              <a:rPr lang="en-US" sz="1800" dirty="0" smtClean="0"/>
              <a:t>“User Context” feature serves the needs of diverse </a:t>
            </a:r>
            <a:r>
              <a:rPr lang="en-US" sz="1800" dirty="0"/>
              <a:t>groups; Using Group Policy to send different search connectors to different users and the FAST Query Language (FQL) to change parameters, users can receive personalized results.</a:t>
            </a:r>
            <a:endParaRPr lang="en-US" sz="2000" dirty="0"/>
          </a:p>
          <a:p>
            <a:pPr marL="517525" lvl="1" indent="0">
              <a:buNone/>
            </a:pPr>
            <a:endParaRPr lang="en-US" sz="2000" dirty="0" smtClean="0"/>
          </a:p>
          <a:p>
            <a:pPr>
              <a:buFont typeface="Arial" pitchFamily="34" charset="0"/>
              <a:buChar char="•"/>
            </a:pPr>
            <a:endParaRPr lang="en-US" sz="2000" dirty="0"/>
          </a:p>
        </p:txBody>
      </p:sp>
    </p:spTree>
    <p:extLst>
      <p:ext uri="{BB962C8B-B14F-4D97-AF65-F5344CB8AC3E}">
        <p14:creationId xmlns="" xmlns:p14="http://schemas.microsoft.com/office/powerpoint/2010/main" val="72666695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3" cstate="print">
            <a:extLst>
              <a:ext uri="{28A0092B-C50C-407E-A947-70E740481C1C}">
                <a14:useLocalDpi xmlns="" xmlns:a14="http://schemas.microsoft.com/office/drawing/2010/main" val="0"/>
              </a:ext>
            </a:extLst>
          </a:blip>
          <a:stretch>
            <a:fillRect/>
          </a:stretch>
        </p:blipFill>
        <p:spPr>
          <a:xfrm>
            <a:off x="1097280" y="1529577"/>
            <a:ext cx="6949440" cy="4800600"/>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
        <p:nvSpPr>
          <p:cNvPr id="3" name="Title 2"/>
          <p:cNvSpPr>
            <a:spLocks noGrp="1"/>
          </p:cNvSpPr>
          <p:nvPr>
            <p:ph type="title"/>
          </p:nvPr>
        </p:nvSpPr>
        <p:spPr>
          <a:xfrm>
            <a:off x="333375" y="228599"/>
            <a:ext cx="9144000" cy="609398"/>
          </a:xfrm>
        </p:spPr>
        <p:txBody>
          <a:bodyPr/>
          <a:lstStyle/>
          <a:p>
            <a:r>
              <a:rPr lang="en-US" sz="4400" dirty="0" smtClean="0"/>
              <a:t>Enterprise Search with SharePoint 2010</a:t>
            </a:r>
            <a:endParaRPr lang="en-US" sz="4400" dirty="0"/>
          </a:p>
        </p:txBody>
      </p:sp>
      <p:sp>
        <p:nvSpPr>
          <p:cNvPr id="4" name="Text Placeholder 3"/>
          <p:cNvSpPr>
            <a:spLocks noGrp="1"/>
          </p:cNvSpPr>
          <p:nvPr>
            <p:ph type="body" sz="quarter" idx="10"/>
          </p:nvPr>
        </p:nvSpPr>
        <p:spPr/>
        <p:txBody>
          <a:bodyPr/>
          <a:lstStyle/>
          <a:p>
            <a:r>
              <a:rPr lang="en-US" dirty="0" smtClean="0"/>
              <a:t>Find, Explore, and Connect</a:t>
            </a:r>
            <a:endParaRPr lang="en-US" dirty="0"/>
          </a:p>
        </p:txBody>
      </p:sp>
      <p:cxnSp>
        <p:nvCxnSpPr>
          <p:cNvPr id="13" name="Straight Arrow Connector 12"/>
          <p:cNvCxnSpPr/>
          <p:nvPr/>
        </p:nvCxnSpPr>
        <p:spPr>
          <a:xfrm rot="5400000" flipH="1" flipV="1">
            <a:off x="7394970" y="1790854"/>
            <a:ext cx="641749" cy="447677"/>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4" name="TextBox 13"/>
          <p:cNvSpPr txBox="1"/>
          <p:nvPr/>
        </p:nvSpPr>
        <p:spPr>
          <a:xfrm>
            <a:off x="7362016" y="1336001"/>
            <a:ext cx="1371600" cy="653796"/>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a:gradFill>
                  <a:gsLst>
                    <a:gs pos="50000">
                      <a:schemeClr val="tx1"/>
                    </a:gs>
                    <a:gs pos="100000">
                      <a:schemeClr val="tx1"/>
                    </a:gs>
                  </a:gsLst>
                  <a:lin ang="16200000" scaled="1"/>
                </a:gradFill>
              </a:rPr>
              <a:t>Related </a:t>
            </a:r>
            <a:r>
              <a:rPr lang="en-US" altLang="zh-CN" dirty="0" smtClean="0">
                <a:gradFill>
                  <a:gsLst>
                    <a:gs pos="50000">
                      <a:schemeClr val="tx1"/>
                    </a:gs>
                    <a:gs pos="100000">
                      <a:schemeClr val="tx1"/>
                    </a:gs>
                  </a:gsLst>
                  <a:lin ang="16200000" scaled="1"/>
                </a:gradFill>
              </a:rPr>
              <a:t>Searches</a:t>
            </a:r>
            <a:endParaRPr lang="en-US" altLang="zh-CN" dirty="0">
              <a:gradFill>
                <a:gsLst>
                  <a:gs pos="50000">
                    <a:schemeClr val="tx1"/>
                  </a:gs>
                  <a:gs pos="100000">
                    <a:schemeClr val="tx1"/>
                  </a:gs>
                </a:gsLst>
                <a:lin ang="16200000" scaled="1"/>
              </a:gradFill>
            </a:endParaRPr>
          </a:p>
        </p:txBody>
      </p:sp>
      <p:cxnSp>
        <p:nvCxnSpPr>
          <p:cNvPr id="16" name="Straight Arrow Connector 15"/>
          <p:cNvCxnSpPr/>
          <p:nvPr/>
        </p:nvCxnSpPr>
        <p:spPr>
          <a:xfrm rot="16200000" flipH="1">
            <a:off x="7608371" y="4912898"/>
            <a:ext cx="638456" cy="566261"/>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7566210" y="5267564"/>
            <a:ext cx="1371600" cy="653796"/>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a:gradFill>
                  <a:gsLst>
                    <a:gs pos="50000">
                      <a:schemeClr val="tx1"/>
                    </a:gs>
                    <a:gs pos="100000">
                      <a:schemeClr val="tx1"/>
                    </a:gs>
                  </a:gsLst>
                  <a:lin ang="16200000" scaled="1"/>
                </a:gradFill>
              </a:rPr>
              <a:t>Federated results</a:t>
            </a:r>
          </a:p>
        </p:txBody>
      </p:sp>
      <p:cxnSp>
        <p:nvCxnSpPr>
          <p:cNvPr id="19" name="Straight Arrow Connector 18"/>
          <p:cNvCxnSpPr/>
          <p:nvPr/>
        </p:nvCxnSpPr>
        <p:spPr>
          <a:xfrm rot="10800000">
            <a:off x="5489720" y="1570354"/>
            <a:ext cx="857058" cy="715647"/>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20" name="TextBox 19"/>
          <p:cNvSpPr txBox="1"/>
          <p:nvPr/>
        </p:nvSpPr>
        <p:spPr>
          <a:xfrm>
            <a:off x="4860878" y="1335322"/>
            <a:ext cx="1371600" cy="708422"/>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Windows 7 connector</a:t>
            </a:r>
          </a:p>
        </p:txBody>
      </p:sp>
      <p:cxnSp>
        <p:nvCxnSpPr>
          <p:cNvPr id="22" name="Straight Arrow Connector 21"/>
          <p:cNvCxnSpPr/>
          <p:nvPr/>
        </p:nvCxnSpPr>
        <p:spPr>
          <a:xfrm>
            <a:off x="4953000" y="3886200"/>
            <a:ext cx="990600" cy="228600"/>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23" name="TextBox 22"/>
          <p:cNvSpPr txBox="1"/>
          <p:nvPr/>
        </p:nvSpPr>
        <p:spPr>
          <a:xfrm>
            <a:off x="5295900" y="3601414"/>
            <a:ext cx="1371600" cy="929616"/>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Launch in Office Web Apps</a:t>
            </a:r>
            <a:endParaRPr lang="en-US" altLang="zh-CN" dirty="0">
              <a:gradFill>
                <a:gsLst>
                  <a:gs pos="50000">
                    <a:schemeClr val="tx1"/>
                  </a:gs>
                  <a:gs pos="100000">
                    <a:schemeClr val="tx1"/>
                  </a:gs>
                </a:gsLst>
                <a:lin ang="16200000" scaled="1"/>
              </a:gradFill>
            </a:endParaRPr>
          </a:p>
        </p:txBody>
      </p:sp>
      <p:cxnSp>
        <p:nvCxnSpPr>
          <p:cNvPr id="18" name="Straight Arrow Connector 17"/>
          <p:cNvCxnSpPr/>
          <p:nvPr/>
        </p:nvCxnSpPr>
        <p:spPr>
          <a:xfrm rot="5400000">
            <a:off x="1038473" y="4634109"/>
            <a:ext cx="355615" cy="231398"/>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21" name="TextBox 20"/>
          <p:cNvSpPr txBox="1"/>
          <p:nvPr/>
        </p:nvSpPr>
        <p:spPr>
          <a:xfrm>
            <a:off x="188976" y="4953000"/>
            <a:ext cx="1792224" cy="929616"/>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Refinement panel with exact counts</a:t>
            </a:r>
            <a:endParaRPr lang="en-US" altLang="zh-CN" dirty="0">
              <a:gradFill>
                <a:gsLst>
                  <a:gs pos="50000">
                    <a:schemeClr val="tx1"/>
                  </a:gs>
                  <a:gs pos="100000">
                    <a:schemeClr val="tx1"/>
                  </a:gs>
                </a:gsLst>
                <a:lin ang="16200000" scaled="1"/>
              </a:gradFill>
            </a:endParaRPr>
          </a:p>
        </p:txBody>
      </p:sp>
    </p:spTree>
    <p:extLst>
      <p:ext uri="{BB962C8B-B14F-4D97-AF65-F5344CB8AC3E}">
        <p14:creationId xmlns="" xmlns:p14="http://schemas.microsoft.com/office/powerpoint/2010/main" val="316649466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97567" y="1527048"/>
            <a:ext cx="6948866" cy="4797156"/>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
        <p:nvSpPr>
          <p:cNvPr id="3" name="Title 2"/>
          <p:cNvSpPr>
            <a:spLocks noGrp="1"/>
          </p:cNvSpPr>
          <p:nvPr>
            <p:ph type="title"/>
          </p:nvPr>
        </p:nvSpPr>
        <p:spPr>
          <a:xfrm>
            <a:off x="382588" y="228599"/>
            <a:ext cx="8380412" cy="609398"/>
          </a:xfrm>
        </p:spPr>
        <p:txBody>
          <a:bodyPr/>
          <a:lstStyle/>
          <a:p>
            <a:r>
              <a:rPr lang="en-US" sz="4400" dirty="0"/>
              <a:t>Enterprise Search with SharePoint 2010</a:t>
            </a:r>
          </a:p>
        </p:txBody>
      </p:sp>
      <p:sp>
        <p:nvSpPr>
          <p:cNvPr id="4" name="Text Placeholder 3"/>
          <p:cNvSpPr>
            <a:spLocks noGrp="1"/>
          </p:cNvSpPr>
          <p:nvPr>
            <p:ph type="body" sz="quarter" idx="10"/>
          </p:nvPr>
        </p:nvSpPr>
        <p:spPr/>
        <p:txBody>
          <a:bodyPr/>
          <a:lstStyle/>
          <a:p>
            <a:r>
              <a:rPr lang="en-US" dirty="0" smtClean="0"/>
              <a:t>Visual, Conversational Search</a:t>
            </a:r>
            <a:endParaRPr lang="en-US" dirty="0"/>
          </a:p>
        </p:txBody>
      </p:sp>
      <p:cxnSp>
        <p:nvCxnSpPr>
          <p:cNvPr id="7" name="Straight Arrow Connector 6"/>
          <p:cNvCxnSpPr/>
          <p:nvPr/>
        </p:nvCxnSpPr>
        <p:spPr>
          <a:xfrm flipH="1" flipV="1">
            <a:off x="1728316" y="4220308"/>
            <a:ext cx="740618" cy="351693"/>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8" name="TextBox 7"/>
          <p:cNvSpPr txBox="1"/>
          <p:nvPr/>
        </p:nvSpPr>
        <p:spPr>
          <a:xfrm>
            <a:off x="82296" y="3836865"/>
            <a:ext cx="1792224" cy="493020"/>
          </a:xfrm>
          <a:prstGeom prst="roundRect">
            <a:avLst>
              <a:gd name="adj" fmla="val 12379"/>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Thumbnails</a:t>
            </a:r>
            <a:endParaRPr lang="en-US" altLang="zh-CN" dirty="0">
              <a:gradFill>
                <a:gsLst>
                  <a:gs pos="50000">
                    <a:schemeClr val="tx1"/>
                  </a:gs>
                  <a:gs pos="100000">
                    <a:schemeClr val="tx1"/>
                  </a:gs>
                </a:gsLst>
                <a:lin ang="16200000" scaled="1"/>
              </a:gradFill>
            </a:endParaRPr>
          </a:p>
        </p:txBody>
      </p:sp>
      <p:cxnSp>
        <p:nvCxnSpPr>
          <p:cNvPr id="10" name="Straight Arrow Connector 9"/>
          <p:cNvCxnSpPr/>
          <p:nvPr/>
        </p:nvCxnSpPr>
        <p:spPr>
          <a:xfrm flipV="1">
            <a:off x="5894776" y="1261778"/>
            <a:ext cx="685362" cy="1161826"/>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TextBox 10"/>
          <p:cNvSpPr txBox="1"/>
          <p:nvPr/>
        </p:nvSpPr>
        <p:spPr>
          <a:xfrm>
            <a:off x="6093377" y="729462"/>
            <a:ext cx="1792224" cy="929616"/>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Multi-level sorting on </a:t>
            </a:r>
            <a:br>
              <a:rPr lang="en-US" altLang="zh-CN" dirty="0" smtClean="0">
                <a:gradFill>
                  <a:gsLst>
                    <a:gs pos="50000">
                      <a:schemeClr val="tx1"/>
                    </a:gs>
                    <a:gs pos="100000">
                      <a:schemeClr val="tx1"/>
                    </a:gs>
                  </a:gsLst>
                  <a:lin ang="16200000" scaled="1"/>
                </a:gradFill>
              </a:rPr>
            </a:br>
            <a:r>
              <a:rPr lang="en-US" altLang="zh-CN" dirty="0" smtClean="0">
                <a:gradFill>
                  <a:gsLst>
                    <a:gs pos="50000">
                      <a:schemeClr val="tx1"/>
                    </a:gs>
                    <a:gs pos="100000">
                      <a:schemeClr val="tx1"/>
                    </a:gs>
                  </a:gsLst>
                  <a:lin ang="16200000" scaled="1"/>
                </a:gradFill>
              </a:rPr>
              <a:t>any property</a:t>
            </a:r>
            <a:endParaRPr lang="en-US" altLang="zh-CN" dirty="0">
              <a:gradFill>
                <a:gsLst>
                  <a:gs pos="50000">
                    <a:schemeClr val="tx1"/>
                  </a:gs>
                  <a:gs pos="100000">
                    <a:schemeClr val="tx1"/>
                  </a:gs>
                </a:gsLst>
                <a:lin ang="16200000" scaled="1"/>
              </a:gradFill>
            </a:endParaRPr>
          </a:p>
        </p:txBody>
      </p:sp>
      <p:cxnSp>
        <p:nvCxnSpPr>
          <p:cNvPr id="13" name="Straight Arrow Connector 12"/>
          <p:cNvCxnSpPr>
            <a:endCxn id="14" idx="1"/>
          </p:cNvCxnSpPr>
          <p:nvPr/>
        </p:nvCxnSpPr>
        <p:spPr>
          <a:xfrm>
            <a:off x="5697415" y="6004861"/>
            <a:ext cx="1575324" cy="329184"/>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4" name="TextBox 13"/>
          <p:cNvSpPr txBox="1"/>
          <p:nvPr/>
        </p:nvSpPr>
        <p:spPr>
          <a:xfrm>
            <a:off x="7272739" y="6004861"/>
            <a:ext cx="1792224" cy="658368"/>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Scrolling previews</a:t>
            </a:r>
            <a:endParaRPr lang="en-US" altLang="zh-CN" dirty="0">
              <a:gradFill>
                <a:gsLst>
                  <a:gs pos="50000">
                    <a:schemeClr val="tx1"/>
                  </a:gs>
                  <a:gs pos="100000">
                    <a:schemeClr val="tx1"/>
                  </a:gs>
                </a:gsLst>
                <a:lin ang="16200000" scaled="1"/>
              </a:gradFill>
            </a:endParaRPr>
          </a:p>
        </p:txBody>
      </p:sp>
      <p:cxnSp>
        <p:nvCxnSpPr>
          <p:cNvPr id="16" name="Straight Arrow Connector 15"/>
          <p:cNvCxnSpPr>
            <a:endCxn id="17" idx="2"/>
          </p:cNvCxnSpPr>
          <p:nvPr/>
        </p:nvCxnSpPr>
        <p:spPr>
          <a:xfrm flipH="1" flipV="1">
            <a:off x="3365046" y="1678594"/>
            <a:ext cx="644246" cy="974171"/>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flipH="1">
            <a:off x="2468934" y="1214694"/>
            <a:ext cx="1792224" cy="463900"/>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Visual Best Bets</a:t>
            </a:r>
            <a:endParaRPr lang="en-US" altLang="zh-CN" dirty="0">
              <a:gradFill>
                <a:gsLst>
                  <a:gs pos="50000">
                    <a:schemeClr val="tx1"/>
                  </a:gs>
                  <a:gs pos="100000">
                    <a:schemeClr val="tx1"/>
                  </a:gs>
                </a:gsLst>
                <a:lin ang="16200000" scaled="1"/>
              </a:gradFill>
            </a:endParaRPr>
          </a:p>
        </p:txBody>
      </p:sp>
      <p:cxnSp>
        <p:nvCxnSpPr>
          <p:cNvPr id="19" name="Straight Arrow Connector 18"/>
          <p:cNvCxnSpPr>
            <a:endCxn id="20" idx="1"/>
          </p:cNvCxnSpPr>
          <p:nvPr/>
        </p:nvCxnSpPr>
        <p:spPr>
          <a:xfrm>
            <a:off x="5355542" y="4903596"/>
            <a:ext cx="1917197" cy="176655"/>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20" name="TextBox 19"/>
          <p:cNvSpPr txBox="1"/>
          <p:nvPr/>
        </p:nvSpPr>
        <p:spPr>
          <a:xfrm>
            <a:off x="7272739" y="4751067"/>
            <a:ext cx="1792224" cy="658368"/>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Similarity Search</a:t>
            </a:r>
            <a:endParaRPr lang="en-US" altLang="zh-CN" dirty="0">
              <a:gradFill>
                <a:gsLst>
                  <a:gs pos="50000">
                    <a:schemeClr val="tx1"/>
                  </a:gs>
                  <a:gs pos="100000">
                    <a:schemeClr val="tx1"/>
                  </a:gs>
                </a:gsLst>
                <a:lin ang="16200000" scaled="1"/>
              </a:gradFill>
            </a:endParaRPr>
          </a:p>
        </p:txBody>
      </p:sp>
    </p:spTree>
    <p:extLst>
      <p:ext uri="{BB962C8B-B14F-4D97-AF65-F5344CB8AC3E}">
        <p14:creationId xmlns="" xmlns:p14="http://schemas.microsoft.com/office/powerpoint/2010/main" val="76332527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rrowheads="1"/>
          </p:cNvPicPr>
          <p:nvPr/>
        </p:nvPicPr>
        <p:blipFill>
          <a:blip r:embed="rId3" cstate="print">
            <a:extLst>
              <a:ext uri="{28A0092B-C50C-407E-A947-70E740481C1C}">
                <a14:useLocalDpi xmlns="" xmlns:a14="http://schemas.microsoft.com/office/drawing/2010/main" val="0"/>
              </a:ext>
            </a:extLst>
          </a:blip>
          <a:stretch>
            <a:fillRect/>
          </a:stretch>
        </p:blipFill>
        <p:spPr bwMode="auto">
          <a:xfrm>
            <a:off x="1097280" y="1527048"/>
            <a:ext cx="6949440" cy="4800600"/>
          </a:xfrm>
          <a:prstGeom prst="rect">
            <a:avLst/>
          </a:prstGeom>
          <a:noFill/>
          <a:ln w="9525">
            <a:noFill/>
            <a:miter lim="800000"/>
            <a:headEnd/>
            <a:tailEnd/>
          </a:ln>
          <a:effectLst>
            <a:outerShdw blurRad="50800" dist="38100" dir="2700000" algn="tl" rotWithShape="0">
              <a:prstClr val="black">
                <a:alpha val="40000"/>
              </a:prstClr>
            </a:outerShdw>
            <a:reflection blurRad="6350" stA="52000" endA="300" endPos="35000" dir="5400000" sy="-100000" algn="bl" rotWithShape="0"/>
          </a:effectLst>
        </p:spPr>
      </p:pic>
      <p:pic>
        <p:nvPicPr>
          <p:cNvPr id="21"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79835" t="8695" r="9327" b="78882"/>
          <a:stretch/>
        </p:blipFill>
        <p:spPr bwMode="auto">
          <a:xfrm>
            <a:off x="6555828" y="2534477"/>
            <a:ext cx="869687" cy="596349"/>
          </a:xfrm>
          <a:prstGeom prst="rect">
            <a:avLst/>
          </a:prstGeom>
          <a:extLst/>
        </p:spPr>
      </p:pic>
      <p:sp>
        <p:nvSpPr>
          <p:cNvPr id="2" name="Title 1"/>
          <p:cNvSpPr>
            <a:spLocks noGrp="1"/>
          </p:cNvSpPr>
          <p:nvPr>
            <p:ph type="title"/>
          </p:nvPr>
        </p:nvSpPr>
        <p:spPr>
          <a:xfrm>
            <a:off x="382588" y="228599"/>
            <a:ext cx="8380412" cy="498598"/>
          </a:xfrm>
        </p:spPr>
        <p:txBody>
          <a:bodyPr/>
          <a:lstStyle/>
          <a:p>
            <a:r>
              <a:rPr lang="en-US" sz="3600" dirty="0"/>
              <a:t>Enterprise Search with SharePoint 2010</a:t>
            </a:r>
          </a:p>
        </p:txBody>
      </p:sp>
      <p:sp>
        <p:nvSpPr>
          <p:cNvPr id="4" name="Text Placeholder 3"/>
          <p:cNvSpPr>
            <a:spLocks noGrp="1"/>
          </p:cNvSpPr>
          <p:nvPr>
            <p:ph type="body" sz="quarter" idx="10"/>
          </p:nvPr>
        </p:nvSpPr>
        <p:spPr>
          <a:xfrm>
            <a:off x="382588" y="739558"/>
            <a:ext cx="8385048" cy="332399"/>
          </a:xfrm>
        </p:spPr>
        <p:txBody>
          <a:bodyPr/>
          <a:lstStyle/>
          <a:p>
            <a:r>
              <a:rPr lang="en-US" dirty="0" smtClean="0"/>
              <a:t>Connect with People and Expertise</a:t>
            </a:r>
            <a:endParaRPr lang="en-US" dirty="0"/>
          </a:p>
        </p:txBody>
      </p:sp>
      <p:cxnSp>
        <p:nvCxnSpPr>
          <p:cNvPr id="9" name="Straight Arrow Connector 8"/>
          <p:cNvCxnSpPr/>
          <p:nvPr/>
        </p:nvCxnSpPr>
        <p:spPr>
          <a:xfrm flipV="1">
            <a:off x="3810000" y="1828800"/>
            <a:ext cx="1524000" cy="457200"/>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TextBox 9"/>
          <p:cNvSpPr txBox="1"/>
          <p:nvPr/>
        </p:nvSpPr>
        <p:spPr>
          <a:xfrm>
            <a:off x="4267200" y="1337829"/>
            <a:ext cx="2250856" cy="713232"/>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Phonetic and nickname matching</a:t>
            </a:r>
            <a:endParaRPr lang="en-US" altLang="zh-CN" dirty="0">
              <a:gradFill>
                <a:gsLst>
                  <a:gs pos="50000">
                    <a:schemeClr val="tx1"/>
                  </a:gs>
                  <a:gs pos="100000">
                    <a:schemeClr val="tx1"/>
                  </a:gs>
                </a:gsLst>
                <a:lin ang="16200000" scaled="1"/>
              </a:gradFill>
            </a:endParaRPr>
          </a:p>
        </p:txBody>
      </p:sp>
      <p:cxnSp>
        <p:nvCxnSpPr>
          <p:cNvPr id="12" name="Straight Arrow Connector 11"/>
          <p:cNvCxnSpPr>
            <a:endCxn id="13" idx="1"/>
          </p:cNvCxnSpPr>
          <p:nvPr/>
        </p:nvCxnSpPr>
        <p:spPr>
          <a:xfrm>
            <a:off x="6116715" y="5602563"/>
            <a:ext cx="640944" cy="264975"/>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TextBox 12"/>
          <p:cNvSpPr txBox="1"/>
          <p:nvPr/>
        </p:nvSpPr>
        <p:spPr>
          <a:xfrm>
            <a:off x="6757659" y="5510922"/>
            <a:ext cx="2250856" cy="713232"/>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Expertise identification</a:t>
            </a:r>
            <a:endParaRPr lang="en-US" altLang="zh-CN" dirty="0">
              <a:gradFill>
                <a:gsLst>
                  <a:gs pos="50000">
                    <a:schemeClr val="tx1"/>
                  </a:gs>
                  <a:gs pos="100000">
                    <a:schemeClr val="tx1"/>
                  </a:gs>
                </a:gsLst>
                <a:lin ang="16200000" scaled="1"/>
              </a:gradFill>
            </a:endParaRPr>
          </a:p>
        </p:txBody>
      </p:sp>
      <p:cxnSp>
        <p:nvCxnSpPr>
          <p:cNvPr id="15" name="Straight Arrow Connector 14"/>
          <p:cNvCxnSpPr>
            <a:endCxn id="16" idx="3"/>
          </p:cNvCxnSpPr>
          <p:nvPr/>
        </p:nvCxnSpPr>
        <p:spPr>
          <a:xfrm flipH="1">
            <a:off x="2605587" y="5424255"/>
            <a:ext cx="705784" cy="356616"/>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6" name="TextBox 15"/>
          <p:cNvSpPr txBox="1"/>
          <p:nvPr/>
        </p:nvSpPr>
        <p:spPr>
          <a:xfrm>
            <a:off x="354731" y="5424255"/>
            <a:ext cx="2250856" cy="713232"/>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Recently authored content</a:t>
            </a:r>
            <a:endParaRPr lang="en-US" altLang="zh-CN" dirty="0">
              <a:gradFill>
                <a:gsLst>
                  <a:gs pos="50000">
                    <a:schemeClr val="tx1"/>
                  </a:gs>
                  <a:gs pos="100000">
                    <a:schemeClr val="tx1"/>
                  </a:gs>
                </a:gsLst>
                <a:lin ang="16200000" scaled="1"/>
              </a:gradFill>
            </a:endParaRPr>
          </a:p>
        </p:txBody>
      </p:sp>
      <p:cxnSp>
        <p:nvCxnSpPr>
          <p:cNvPr id="18" name="Straight Arrow Connector 17"/>
          <p:cNvCxnSpPr/>
          <p:nvPr/>
        </p:nvCxnSpPr>
        <p:spPr>
          <a:xfrm rot="16200000" flipV="1">
            <a:off x="588080" y="1902491"/>
            <a:ext cx="1028710" cy="347903"/>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TextBox 18"/>
          <p:cNvSpPr txBox="1"/>
          <p:nvPr/>
        </p:nvSpPr>
        <p:spPr>
          <a:xfrm>
            <a:off x="141294" y="1429512"/>
            <a:ext cx="2250856" cy="932688"/>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Refine by focus, expertise, and </a:t>
            </a:r>
            <a:br>
              <a:rPr lang="en-US" altLang="zh-CN" dirty="0" smtClean="0">
                <a:gradFill>
                  <a:gsLst>
                    <a:gs pos="50000">
                      <a:schemeClr val="tx1"/>
                    </a:gs>
                    <a:gs pos="100000">
                      <a:schemeClr val="tx1"/>
                    </a:gs>
                  </a:gsLst>
                  <a:lin ang="16200000" scaled="1"/>
                </a:gradFill>
              </a:rPr>
            </a:br>
            <a:r>
              <a:rPr lang="en-US" altLang="zh-CN" dirty="0" smtClean="0">
                <a:gradFill>
                  <a:gsLst>
                    <a:gs pos="50000">
                      <a:schemeClr val="tx1"/>
                    </a:gs>
                    <a:gs pos="100000">
                      <a:schemeClr val="tx1"/>
                    </a:gs>
                  </a:gsLst>
                  <a:lin ang="16200000" scaled="1"/>
                </a:gradFill>
              </a:rPr>
              <a:t>other attributes</a:t>
            </a:r>
            <a:endParaRPr lang="en-US" altLang="zh-CN" dirty="0">
              <a:gradFill>
                <a:gsLst>
                  <a:gs pos="50000">
                    <a:schemeClr val="tx1"/>
                  </a:gs>
                  <a:gs pos="100000">
                    <a:schemeClr val="tx1"/>
                  </a:gs>
                </a:gsLst>
                <a:lin ang="16200000" scaled="1"/>
              </a:gradFill>
            </a:endParaRPr>
          </a:p>
        </p:txBody>
      </p:sp>
      <p:cxnSp>
        <p:nvCxnSpPr>
          <p:cNvPr id="23" name="Straight Arrow Connector 22"/>
          <p:cNvCxnSpPr>
            <a:endCxn id="24" idx="0"/>
          </p:cNvCxnSpPr>
          <p:nvPr/>
        </p:nvCxnSpPr>
        <p:spPr>
          <a:xfrm>
            <a:off x="7086602" y="2819398"/>
            <a:ext cx="774433" cy="490460"/>
          </a:xfrm>
          <a:prstGeom prst="straightConnector1">
            <a:avLst/>
          </a:prstGeom>
          <a:ln w="57150">
            <a:solidFill>
              <a:schemeClr val="accent1">
                <a:lumMod val="75000"/>
              </a:schemeClr>
            </a:solidFill>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24" name="TextBox 23"/>
          <p:cNvSpPr txBox="1"/>
          <p:nvPr/>
        </p:nvSpPr>
        <p:spPr>
          <a:xfrm>
            <a:off x="6735607" y="3309858"/>
            <a:ext cx="2250856" cy="932688"/>
          </a:xfrm>
          <a:prstGeom prst="roundRect">
            <a:avLst/>
          </a:prstGeom>
          <a:solidFill>
            <a:srgbClr val="1B3D5D"/>
          </a:solidFill>
          <a:ln w="19050" cap="flat" cmpd="sng" algn="ctr">
            <a:gradFill>
              <a:gsLst>
                <a:gs pos="0">
                  <a:schemeClr val="tx1">
                    <a:alpha val="10000"/>
                  </a:schemeClr>
                </a:gs>
                <a:gs pos="50000">
                  <a:schemeClr val="tx1">
                    <a:alpha val="65000"/>
                  </a:schemeClr>
                </a:gs>
                <a:gs pos="100000">
                  <a:schemeClr val="accent1"/>
                </a:gs>
              </a:gsLst>
              <a:lin ang="78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prstMaterial="matte"/>
        </p:spPr>
        <p:txBody>
          <a:bodyPr vert="horz" wrap="square" lIns="61737" tIns="30869" rIns="61737" bIns="30869" numCol="1" rtlCol="0" anchor="ctr" anchorCtr="0" compatLnSpc="1">
            <a:prstTxWarp prst="textNoShape">
              <a:avLst/>
            </a:prstTxWarp>
          </a:bodyPr>
          <a:lstStyle/>
          <a:p>
            <a:pPr marL="0" lvl="1" indent="-19050" algn="ctr" fontAlgn="base">
              <a:lnSpc>
                <a:spcPct val="90000"/>
              </a:lnSpc>
              <a:spcBef>
                <a:spcPct val="0"/>
              </a:spcBef>
              <a:spcAft>
                <a:spcPts val="1215"/>
              </a:spcAft>
              <a:buClr>
                <a:srgbClr val="FFFFFF"/>
              </a:buClr>
              <a:buSzPct val="95000"/>
              <a:tabLst>
                <a:tab pos="385248" algn="l"/>
              </a:tabLst>
              <a:defRPr/>
            </a:pPr>
            <a:r>
              <a:rPr lang="en-US" altLang="zh-CN" dirty="0" smtClean="0">
                <a:gradFill>
                  <a:gsLst>
                    <a:gs pos="50000">
                      <a:schemeClr val="tx1"/>
                    </a:gs>
                    <a:gs pos="100000">
                      <a:schemeClr val="tx1"/>
                    </a:gs>
                  </a:gsLst>
                  <a:lin ang="16200000" scaled="1"/>
                </a:gradFill>
              </a:rPr>
              <a:t>Sort by relevance, name or </a:t>
            </a:r>
            <a:br>
              <a:rPr lang="en-US" altLang="zh-CN" dirty="0" smtClean="0">
                <a:gradFill>
                  <a:gsLst>
                    <a:gs pos="50000">
                      <a:schemeClr val="tx1"/>
                    </a:gs>
                    <a:gs pos="100000">
                      <a:schemeClr val="tx1"/>
                    </a:gs>
                  </a:gsLst>
                  <a:lin ang="16200000" scaled="1"/>
                </a:gradFill>
              </a:rPr>
            </a:br>
            <a:r>
              <a:rPr lang="en-US" altLang="zh-CN" dirty="0" smtClean="0">
                <a:gradFill>
                  <a:gsLst>
                    <a:gs pos="50000">
                      <a:schemeClr val="tx1"/>
                    </a:gs>
                    <a:gs pos="100000">
                      <a:schemeClr val="tx1"/>
                    </a:gs>
                  </a:gsLst>
                  <a:lin ang="16200000" scaled="1"/>
                </a:gradFill>
              </a:rPr>
              <a:t>social distance</a:t>
            </a:r>
            <a:endParaRPr lang="en-US" altLang="zh-CN" dirty="0">
              <a:gradFill>
                <a:gsLst>
                  <a:gs pos="50000">
                    <a:schemeClr val="tx1"/>
                  </a:gs>
                  <a:gs pos="100000">
                    <a:schemeClr val="tx1"/>
                  </a:gs>
                </a:gsLst>
                <a:lin ang="16200000" scaled="1"/>
              </a:gradFill>
            </a:endParaRPr>
          </a:p>
        </p:txBody>
      </p:sp>
    </p:spTree>
    <p:extLst>
      <p:ext uri="{BB962C8B-B14F-4D97-AF65-F5344CB8AC3E}">
        <p14:creationId xmlns="" xmlns:p14="http://schemas.microsoft.com/office/powerpoint/2010/main" val="169441774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Federated Search with SharePoint 2010</a:t>
            </a:r>
            <a:endParaRPr lang="en-US"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 xmlns:p14="http://schemas.microsoft.com/office/powerpoint/2010/main" val="326753488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228600"/>
            <a:ext cx="8382000" cy="609398"/>
          </a:xfrm>
        </p:spPr>
        <p:txBody>
          <a:bodyPr/>
          <a:lstStyle/>
          <a:p>
            <a:r>
              <a:rPr lang="en-US" sz="4400" dirty="0" smtClean="0"/>
              <a:t>How OpenSearch federation works</a:t>
            </a:r>
            <a:endParaRPr lang="en-US" sz="4400" dirty="0"/>
          </a:p>
        </p:txBody>
      </p:sp>
      <p:sp>
        <p:nvSpPr>
          <p:cNvPr id="8" name="Text Placeholder 7"/>
          <p:cNvSpPr>
            <a:spLocks noGrp="1"/>
          </p:cNvSpPr>
          <p:nvPr>
            <p:ph type="body" sz="quarter" idx="10"/>
          </p:nvPr>
        </p:nvSpPr>
        <p:spPr>
          <a:xfrm>
            <a:off x="381000" y="4041946"/>
            <a:ext cx="8382000" cy="3053144"/>
          </a:xfrm>
        </p:spPr>
        <p:txBody>
          <a:bodyPr/>
          <a:lstStyle/>
          <a:p>
            <a:r>
              <a:rPr lang="en-US" sz="2400" dirty="0" smtClean="0"/>
              <a:t>HTTP request with query in the URL:</a:t>
            </a:r>
          </a:p>
          <a:p>
            <a:pPr lvl="1"/>
            <a:r>
              <a:rPr lang="en-US" sz="2000" dirty="0" smtClean="0"/>
              <a:t>http</a:t>
            </a:r>
            <a:r>
              <a:rPr lang="en-US" sz="2000" dirty="0"/>
              <a:t>://www.site.com/srchrss.aspx?q=</a:t>
            </a:r>
            <a:r>
              <a:rPr lang="en-US" sz="2000" dirty="0">
                <a:solidFill>
                  <a:schemeClr val="accent1"/>
                </a:solidFill>
              </a:rPr>
              <a:t>{searchTerms</a:t>
            </a:r>
            <a:r>
              <a:rPr lang="en-US" sz="2000" dirty="0" smtClean="0">
                <a:solidFill>
                  <a:schemeClr val="accent1"/>
                </a:solidFill>
              </a:rPr>
              <a:t>}</a:t>
            </a:r>
          </a:p>
          <a:p>
            <a:r>
              <a:rPr lang="en-US" sz="2400" dirty="0" smtClean="0"/>
              <a:t>RSS / Atom results:</a:t>
            </a:r>
          </a:p>
          <a:p>
            <a:pPr lvl="1"/>
            <a:r>
              <a:rPr lang="en-US" sz="2000" dirty="0" smtClean="0"/>
              <a:t>RSS </a:t>
            </a:r>
            <a:r>
              <a:rPr lang="en-US" sz="2000" dirty="0"/>
              <a:t>results with </a:t>
            </a:r>
            <a:r>
              <a:rPr lang="en-US" sz="2000" dirty="0">
                <a:solidFill>
                  <a:schemeClr val="accent1"/>
                </a:solidFill>
              </a:rPr>
              <a:t>&lt;title&gt;</a:t>
            </a:r>
            <a:r>
              <a:rPr lang="en-US" sz="2000" dirty="0"/>
              <a:t>, </a:t>
            </a:r>
            <a:r>
              <a:rPr lang="en-US" sz="2000" dirty="0">
                <a:solidFill>
                  <a:schemeClr val="accent1"/>
                </a:solidFill>
              </a:rPr>
              <a:t>&lt;link&gt;</a:t>
            </a:r>
            <a:r>
              <a:rPr lang="en-US" sz="2000" dirty="0"/>
              <a:t>, </a:t>
            </a:r>
            <a:r>
              <a:rPr lang="en-US" sz="2000" dirty="0">
                <a:solidFill>
                  <a:schemeClr val="accent1"/>
                </a:solidFill>
              </a:rPr>
              <a:t>&lt;description&gt;</a:t>
            </a:r>
          </a:p>
          <a:p>
            <a:pPr lvl="1"/>
            <a:r>
              <a:rPr lang="en-US" sz="2000" dirty="0"/>
              <a:t>Best sources also include: </a:t>
            </a:r>
            <a:r>
              <a:rPr lang="en-US" sz="2000" dirty="0" smtClean="0"/>
              <a:t/>
            </a:r>
            <a:br>
              <a:rPr lang="en-US" sz="2000" dirty="0" smtClean="0"/>
            </a:br>
            <a:r>
              <a:rPr lang="en-US" sz="2000" dirty="0" smtClean="0">
                <a:solidFill>
                  <a:schemeClr val="accent1"/>
                </a:solidFill>
              </a:rPr>
              <a:t>&lt;</a:t>
            </a:r>
            <a:r>
              <a:rPr lang="en-US" sz="2000" dirty="0" err="1">
                <a:solidFill>
                  <a:schemeClr val="accent1"/>
                </a:solidFill>
              </a:rPr>
              <a:t>pubdate</a:t>
            </a:r>
            <a:r>
              <a:rPr lang="en-US" sz="2000" dirty="0">
                <a:solidFill>
                  <a:schemeClr val="accent1"/>
                </a:solidFill>
              </a:rPr>
              <a:t>&gt;</a:t>
            </a:r>
            <a:r>
              <a:rPr lang="en-US" sz="2000" dirty="0"/>
              <a:t>, </a:t>
            </a:r>
            <a:r>
              <a:rPr lang="en-US" sz="2000" dirty="0">
                <a:solidFill>
                  <a:schemeClr val="accent1"/>
                </a:solidFill>
              </a:rPr>
              <a:t>&lt;author&gt;</a:t>
            </a:r>
            <a:r>
              <a:rPr lang="en-US" sz="2000" dirty="0"/>
              <a:t>, </a:t>
            </a:r>
            <a:r>
              <a:rPr lang="en-US" sz="2000" dirty="0">
                <a:solidFill>
                  <a:schemeClr val="accent1"/>
                </a:solidFill>
              </a:rPr>
              <a:t>&lt;category&gt;</a:t>
            </a:r>
            <a:r>
              <a:rPr lang="en-US" sz="2000" dirty="0"/>
              <a:t>, </a:t>
            </a:r>
            <a:r>
              <a:rPr lang="en-US" sz="2000" dirty="0" smtClean="0">
                <a:solidFill>
                  <a:schemeClr val="accent1"/>
                </a:solidFill>
              </a:rPr>
              <a:t>&lt;</a:t>
            </a:r>
            <a:r>
              <a:rPr lang="en-US" sz="2000" dirty="0" err="1">
                <a:solidFill>
                  <a:schemeClr val="accent1"/>
                </a:solidFill>
              </a:rPr>
              <a:t>media:thumbnail</a:t>
            </a:r>
            <a:r>
              <a:rPr lang="en-US" sz="2000" dirty="0">
                <a:solidFill>
                  <a:schemeClr val="accent1"/>
                </a:solidFill>
              </a:rPr>
              <a:t>&gt;</a:t>
            </a:r>
          </a:p>
          <a:p>
            <a:pPr lvl="1"/>
            <a:r>
              <a:rPr lang="en-US" sz="2000" dirty="0"/>
              <a:t>Optionally include </a:t>
            </a:r>
            <a:r>
              <a:rPr lang="en-US" sz="2000" dirty="0" smtClean="0"/>
              <a:t>custom metadata: </a:t>
            </a:r>
            <a:br>
              <a:rPr lang="en-US" sz="2000" dirty="0" smtClean="0"/>
            </a:br>
            <a:r>
              <a:rPr lang="en-US" sz="2000" dirty="0" smtClean="0">
                <a:solidFill>
                  <a:schemeClr val="accent1"/>
                </a:solidFill>
              </a:rPr>
              <a:t>&lt;</a:t>
            </a:r>
            <a:r>
              <a:rPr lang="en-US" sz="2000" dirty="0" err="1">
                <a:solidFill>
                  <a:schemeClr val="accent1"/>
                </a:solidFill>
              </a:rPr>
              <a:t>recordid</a:t>
            </a:r>
            <a:r>
              <a:rPr lang="en-US" sz="2000" dirty="0">
                <a:solidFill>
                  <a:schemeClr val="accent1"/>
                </a:solidFill>
              </a:rPr>
              <a:t>&gt;</a:t>
            </a:r>
            <a:r>
              <a:rPr lang="en-US" sz="2000" dirty="0"/>
              <a:t>, </a:t>
            </a:r>
            <a:r>
              <a:rPr lang="en-US" sz="2000" dirty="0">
                <a:solidFill>
                  <a:schemeClr val="accent1"/>
                </a:solidFill>
              </a:rPr>
              <a:t>&lt;</a:t>
            </a:r>
            <a:r>
              <a:rPr lang="en-US" sz="2000" dirty="0" err="1">
                <a:solidFill>
                  <a:schemeClr val="accent1"/>
                </a:solidFill>
              </a:rPr>
              <a:t>projectname</a:t>
            </a:r>
            <a:r>
              <a:rPr lang="en-US" sz="2000" dirty="0">
                <a:solidFill>
                  <a:schemeClr val="accent1"/>
                </a:solidFill>
              </a:rPr>
              <a:t>&gt;</a:t>
            </a:r>
            <a:r>
              <a:rPr lang="en-US" sz="2000" dirty="0"/>
              <a:t>, </a:t>
            </a:r>
            <a:r>
              <a:rPr lang="en-US" sz="2000" dirty="0">
                <a:solidFill>
                  <a:schemeClr val="accent1"/>
                </a:solidFill>
              </a:rPr>
              <a:t>&lt;</a:t>
            </a:r>
            <a:r>
              <a:rPr lang="en-US" sz="2000" dirty="0" err="1">
                <a:solidFill>
                  <a:schemeClr val="accent1"/>
                </a:solidFill>
              </a:rPr>
              <a:t>contactnumber</a:t>
            </a:r>
            <a:r>
              <a:rPr lang="en-US" sz="2000" dirty="0">
                <a:solidFill>
                  <a:schemeClr val="accent1"/>
                </a:solidFill>
              </a:rPr>
              <a:t>&gt;</a:t>
            </a:r>
            <a:r>
              <a:rPr lang="en-US" sz="2000" dirty="0"/>
              <a:t> </a:t>
            </a:r>
            <a:endParaRPr lang="en-US" sz="2000" dirty="0" smtClean="0">
              <a:solidFill>
                <a:schemeClr val="accent1"/>
              </a:solidFill>
            </a:endParaRPr>
          </a:p>
          <a:p>
            <a:endParaRPr lang="en-US" sz="2400" dirty="0"/>
          </a:p>
        </p:txBody>
      </p:sp>
      <p:grpSp>
        <p:nvGrpSpPr>
          <p:cNvPr id="52" name="Group 51"/>
          <p:cNvGrpSpPr/>
          <p:nvPr/>
        </p:nvGrpSpPr>
        <p:grpSpPr>
          <a:xfrm>
            <a:off x="2307129" y="1078468"/>
            <a:ext cx="3813669" cy="750519"/>
            <a:chOff x="2307129" y="1078468"/>
            <a:chExt cx="3813669" cy="750519"/>
          </a:xfrm>
        </p:grpSpPr>
        <p:sp>
          <p:nvSpPr>
            <p:cNvPr id="14" name="TextBox 52"/>
            <p:cNvSpPr txBox="1"/>
            <p:nvPr/>
          </p:nvSpPr>
          <p:spPr>
            <a:xfrm>
              <a:off x="3441611" y="1078468"/>
              <a:ext cx="1544705" cy="369332"/>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r>
                <a:rPr lang="en-US" sz="1800" dirty="0" smtClean="0"/>
                <a:t>HTTP request</a:t>
              </a:r>
              <a:endParaRPr lang="en-US" sz="1800" dirty="0"/>
            </a:p>
          </p:txBody>
        </p:sp>
        <p:cxnSp>
          <p:nvCxnSpPr>
            <p:cNvPr id="15" name="Shape 34"/>
            <p:cNvCxnSpPr>
              <a:stCxn id="26" idx="0"/>
              <a:endCxn id="19" idx="0"/>
            </p:cNvCxnSpPr>
            <p:nvPr/>
          </p:nvCxnSpPr>
          <p:spPr>
            <a:xfrm rot="16200000" flipH="1">
              <a:off x="4187330" y="-104482"/>
              <a:ext cx="53268" cy="3813669"/>
            </a:xfrm>
            <a:prstGeom prst="curvedConnector3">
              <a:avLst>
                <a:gd name="adj1" fmla="val -429151"/>
              </a:avLst>
            </a:prstGeom>
            <a:ln w="25400">
              <a:solidFill>
                <a:schemeClr val="accent2">
                  <a:lumMod val="7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1" name="Group 50"/>
          <p:cNvGrpSpPr/>
          <p:nvPr/>
        </p:nvGrpSpPr>
        <p:grpSpPr>
          <a:xfrm>
            <a:off x="2536574" y="2493564"/>
            <a:ext cx="3584225" cy="1124569"/>
            <a:chOff x="2536574" y="2493564"/>
            <a:chExt cx="3584225" cy="1124569"/>
          </a:xfrm>
        </p:grpSpPr>
        <p:sp>
          <p:nvSpPr>
            <p:cNvPr id="30" name="TextBox 52"/>
            <p:cNvSpPr txBox="1"/>
            <p:nvPr/>
          </p:nvSpPr>
          <p:spPr>
            <a:xfrm>
              <a:off x="3604335" y="2971802"/>
              <a:ext cx="1416761" cy="646331"/>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pPr algn="ctr"/>
              <a:r>
                <a:rPr lang="en-US" sz="1800" dirty="0" smtClean="0"/>
                <a:t>RSS/Atom </a:t>
              </a:r>
              <a:br>
                <a:rPr lang="en-US" sz="1800" dirty="0" smtClean="0"/>
              </a:br>
              <a:r>
                <a:rPr lang="en-US" sz="1800" dirty="0" smtClean="0"/>
                <a:t>Results</a:t>
              </a:r>
              <a:endParaRPr lang="en-US" sz="1800" dirty="0"/>
            </a:p>
          </p:txBody>
        </p:sp>
        <p:cxnSp>
          <p:nvCxnSpPr>
            <p:cNvPr id="31" name="Shape 34"/>
            <p:cNvCxnSpPr>
              <a:stCxn id="19" idx="2"/>
              <a:endCxn id="28" idx="2"/>
            </p:cNvCxnSpPr>
            <p:nvPr/>
          </p:nvCxnSpPr>
          <p:spPr>
            <a:xfrm rot="5400000" flipH="1">
              <a:off x="4318168" y="711970"/>
              <a:ext cx="21037" cy="3584225"/>
            </a:xfrm>
            <a:prstGeom prst="curvedConnector3">
              <a:avLst>
                <a:gd name="adj1" fmla="val -1086657"/>
              </a:avLst>
            </a:prstGeom>
            <a:ln w="25400">
              <a:solidFill>
                <a:schemeClr val="accent2">
                  <a:lumMod val="7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pic>
          <p:nvPicPr>
            <p:cNvPr id="32" name="Picture 31" descr="xmldoc icon.png"/>
            <p:cNvPicPr>
              <a:picLocks noChangeAspect="1"/>
            </p:cNvPicPr>
            <p:nvPr/>
          </p:nvPicPr>
          <p:blipFill>
            <a:blip r:embed="rId3" cstate="print">
              <a:clrChange>
                <a:clrFrom>
                  <a:srgbClr val="FCFCFC"/>
                </a:clrFrom>
                <a:clrTo>
                  <a:srgbClr val="FCFCFC">
                    <a:alpha val="0"/>
                  </a:srgbClr>
                </a:clrTo>
              </a:clrChange>
            </a:blip>
            <a:stretch>
              <a:fillRect/>
            </a:stretch>
          </p:blipFill>
          <p:spPr>
            <a:xfrm>
              <a:off x="4127584" y="2640542"/>
              <a:ext cx="274935" cy="350337"/>
            </a:xfrm>
            <a:prstGeom prst="rect">
              <a:avLst/>
            </a:prstGeom>
            <a:ln>
              <a:noFill/>
            </a:ln>
            <a:effectLst>
              <a:outerShdw blurRad="292100" dist="139700" dir="2700000" algn="tl" rotWithShape="0">
                <a:srgbClr val="333333">
                  <a:alpha val="65000"/>
                </a:srgbClr>
              </a:outerShdw>
            </a:effectLst>
          </p:spPr>
        </p:pic>
      </p:grpSp>
      <p:grpSp>
        <p:nvGrpSpPr>
          <p:cNvPr id="49" name="Group 48"/>
          <p:cNvGrpSpPr/>
          <p:nvPr/>
        </p:nvGrpSpPr>
        <p:grpSpPr>
          <a:xfrm>
            <a:off x="1263102" y="1775718"/>
            <a:ext cx="1683519" cy="1041010"/>
            <a:chOff x="1219199" y="1775718"/>
            <a:chExt cx="1683519" cy="1041010"/>
          </a:xfrm>
        </p:grpSpPr>
        <p:grpSp>
          <p:nvGrpSpPr>
            <p:cNvPr id="25" name="Group 24"/>
            <p:cNvGrpSpPr/>
            <p:nvPr/>
          </p:nvGrpSpPr>
          <p:grpSpPr>
            <a:xfrm>
              <a:off x="2039145" y="1775718"/>
              <a:ext cx="682969" cy="717845"/>
              <a:chOff x="428624" y="2107731"/>
              <a:chExt cx="682969" cy="717845"/>
            </a:xfrm>
          </p:grpSpPr>
          <p:pic>
            <p:nvPicPr>
              <p:cNvPr id="26" name="Picture 12" descr="C:\program files\Microsoft Resource DVD Artwork\DVD_ART\Artwork_Imagery\HARDWARE_IMAGERY\Illustration - Misc Hardware\Windows Vista Illustration Icons\Server.png"/>
              <p:cNvPicPr>
                <a:picLocks noChangeAspect="1" noChangeArrowheads="1"/>
              </p:cNvPicPr>
              <p:nvPr/>
            </p:nvPicPr>
            <p:blipFill>
              <a:blip r:embed="rId4" cstate="print"/>
              <a:srcRect/>
              <a:stretch>
                <a:fillRect/>
              </a:stretch>
            </p:blipFill>
            <p:spPr bwMode="auto">
              <a:xfrm>
                <a:off x="428624" y="2107731"/>
                <a:ext cx="448163" cy="613276"/>
              </a:xfrm>
              <a:prstGeom prst="rect">
                <a:avLst/>
              </a:prstGeom>
              <a:ln>
                <a:noFill/>
              </a:ln>
              <a:effectLst>
                <a:outerShdw blurRad="292100" dist="139700" dir="2700000" algn="tl" rotWithShape="0">
                  <a:srgbClr val="333333">
                    <a:alpha val="65000"/>
                  </a:srgbClr>
                </a:outerShdw>
              </a:effectLst>
            </p:spPr>
          </p:pic>
          <p:pic>
            <p:nvPicPr>
              <p:cNvPr id="28" name="Picture 27" descr="MCj04315940000[1]"/>
              <p:cNvPicPr>
                <a:picLocks noChangeAspect="1" noChangeArrowheads="1"/>
              </p:cNvPicPr>
              <p:nvPr/>
            </p:nvPicPr>
            <p:blipFill>
              <a:blip r:embed="rId5" cstate="print"/>
              <a:srcRect/>
              <a:stretch>
                <a:fillRect/>
              </a:stretch>
            </p:blipFill>
            <p:spPr bwMode="auto">
              <a:xfrm rot="10800000" flipH="1" flipV="1">
                <a:off x="652706" y="2399023"/>
                <a:ext cx="458887" cy="426553"/>
              </a:xfrm>
              <a:prstGeom prst="rect">
                <a:avLst/>
              </a:prstGeom>
              <a:ln>
                <a:noFill/>
              </a:ln>
              <a:effectLst>
                <a:outerShdw blurRad="292100" dist="139700" dir="2700000" algn="tl" rotWithShape="0">
                  <a:srgbClr val="333333">
                    <a:alpha val="65000"/>
                  </a:srgbClr>
                </a:outerShdw>
              </a:effectLst>
            </p:spPr>
          </p:pic>
        </p:grpSp>
        <p:sp>
          <p:nvSpPr>
            <p:cNvPr id="33" name="TextBox 52"/>
            <p:cNvSpPr txBox="1"/>
            <p:nvPr/>
          </p:nvSpPr>
          <p:spPr>
            <a:xfrm>
              <a:off x="1219199" y="2170397"/>
              <a:ext cx="1683519" cy="646331"/>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r>
                <a:rPr lang="en-US" sz="1800" dirty="0" smtClean="0"/>
                <a:t>Search Provider</a:t>
              </a:r>
              <a:endParaRPr lang="en-US" sz="1800" dirty="0"/>
            </a:p>
          </p:txBody>
        </p:sp>
      </p:grpSp>
      <p:grpSp>
        <p:nvGrpSpPr>
          <p:cNvPr id="50" name="Group 49"/>
          <p:cNvGrpSpPr/>
          <p:nvPr/>
        </p:nvGrpSpPr>
        <p:grpSpPr>
          <a:xfrm>
            <a:off x="5431656" y="1503395"/>
            <a:ext cx="1683519" cy="1011205"/>
            <a:chOff x="6366994" y="1509573"/>
            <a:chExt cx="1683519" cy="1011205"/>
          </a:xfrm>
        </p:grpSpPr>
        <p:pic>
          <p:nvPicPr>
            <p:cNvPr id="19" name="Picture 18"/>
            <p:cNvPicPr>
              <a:picLocks noChangeAspect="1" noChangeArrowheads="1"/>
            </p:cNvPicPr>
            <p:nvPr/>
          </p:nvPicPr>
          <p:blipFill>
            <a:blip r:embed="rId6" cstate="print"/>
            <a:srcRect/>
            <a:stretch>
              <a:fillRect/>
            </a:stretch>
          </p:blipFill>
          <p:spPr bwMode="auto">
            <a:xfrm>
              <a:off x="6687345" y="1835164"/>
              <a:ext cx="737584" cy="685614"/>
            </a:xfrm>
            <a:prstGeom prst="rect">
              <a:avLst/>
            </a:prstGeom>
            <a:ln>
              <a:noFill/>
            </a:ln>
            <a:effectLst>
              <a:outerShdw blurRad="292100" dist="139700" dir="2700000" algn="tl" rotWithShape="0">
                <a:srgbClr val="333333">
                  <a:alpha val="65000"/>
                </a:srgbClr>
              </a:outerShdw>
            </a:effectLst>
          </p:spPr>
        </p:pic>
        <p:sp>
          <p:nvSpPr>
            <p:cNvPr id="34" name="TextBox 52"/>
            <p:cNvSpPr txBox="1"/>
            <p:nvPr/>
          </p:nvSpPr>
          <p:spPr>
            <a:xfrm>
              <a:off x="6366994" y="1509573"/>
              <a:ext cx="1683519" cy="646331"/>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pPr algn="r"/>
              <a:r>
                <a:rPr lang="en-US" sz="1800" dirty="0" smtClean="0"/>
                <a:t>Search</a:t>
              </a:r>
              <a:br>
                <a:rPr lang="en-US" sz="1800" dirty="0" smtClean="0"/>
              </a:br>
              <a:r>
                <a:rPr lang="en-US" sz="1800" dirty="0" smtClean="0"/>
                <a:t> Client</a:t>
              </a:r>
              <a:endParaRPr lang="en-US" sz="1800" dirty="0"/>
            </a:p>
          </p:txBody>
        </p:sp>
      </p:grpSp>
    </p:spTree>
    <p:extLst>
      <p:ext uri="{BB962C8B-B14F-4D97-AF65-F5344CB8AC3E}">
        <p14:creationId xmlns="" xmlns:p14="http://schemas.microsoft.com/office/powerpoint/2010/main" val="35363167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par>
                                <p:cTn id="8" presetID="1"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left)">
                                      <p:cBhvr>
                                        <p:cTn id="16" dur="500"/>
                                        <p:tgtEl>
                                          <p:spTgt spid="51"/>
                                        </p:tgtEl>
                                      </p:cBhvr>
                                    </p:animEffect>
                                  </p:childTnLst>
                                </p:cTn>
                              </p:par>
                              <p:par>
                                <p:cTn id="17" presetID="1" presetClass="entr" presetSubtype="0" fill="hold"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childTnLst>
                                </p:cTn>
                              </p:par>
                              <p:par>
                                <p:cTn id="21" presetID="24" presetClass="emph" presetSubtype="0" fill="hold" nodeType="withEffect">
                                  <p:stCondLst>
                                    <p:cond delay="0"/>
                                  </p:stCondLst>
                                  <p:childTnLst>
                                    <p:animClr clrSpc="hsl" dir="cw">
                                      <p:cBhvr override="childStyle">
                                        <p:cTn id="22" dur="500" fill="hold"/>
                                        <p:tgtEl>
                                          <p:spTgt spid="8">
                                            <p:txEl>
                                              <p:pRg st="0" end="0"/>
                                            </p:txEl>
                                          </p:spTgt>
                                        </p:tgtEl>
                                        <p:attrNameLst>
                                          <p:attrName>style.color</p:attrName>
                                        </p:attrNameLst>
                                      </p:cBhvr>
                                      <p:by>
                                        <p:hsl h="0" s="-12549" l="-25098"/>
                                      </p:by>
                                    </p:animClr>
                                    <p:animClr clrSpc="hsl" dir="cw">
                                      <p:cBhvr>
                                        <p:cTn id="23" dur="500" fill="hold"/>
                                        <p:tgtEl>
                                          <p:spTgt spid="8">
                                            <p:txEl>
                                              <p:pRg st="0" end="0"/>
                                            </p:txEl>
                                          </p:spTgt>
                                        </p:tgtEl>
                                        <p:attrNameLst>
                                          <p:attrName>fillcolor</p:attrName>
                                        </p:attrNameLst>
                                      </p:cBhvr>
                                      <p:by>
                                        <p:hsl h="0" s="-12549" l="-25098"/>
                                      </p:by>
                                    </p:animClr>
                                    <p:animClr clrSpc="hsl" dir="cw">
                                      <p:cBhvr>
                                        <p:cTn id="24" dur="500" fill="hold"/>
                                        <p:tgtEl>
                                          <p:spTgt spid="8">
                                            <p:txEl>
                                              <p:pRg st="0" end="0"/>
                                            </p:txEl>
                                          </p:spTgt>
                                        </p:tgtEl>
                                        <p:attrNameLst>
                                          <p:attrName>stroke.color</p:attrName>
                                        </p:attrNameLst>
                                      </p:cBhvr>
                                      <p:by>
                                        <p:hsl h="0" s="-12549" l="-25098"/>
                                      </p:by>
                                    </p:animClr>
                                    <p:set>
                                      <p:cBhvr>
                                        <p:cTn id="25" dur="500" fill="hold"/>
                                        <p:tgtEl>
                                          <p:spTgt spid="8">
                                            <p:txEl>
                                              <p:pRg st="0" end="0"/>
                                            </p:txEl>
                                          </p:spTgt>
                                        </p:tgtEl>
                                        <p:attrNameLst>
                                          <p:attrName>fill.type</p:attrName>
                                        </p:attrNameLst>
                                      </p:cBhvr>
                                      <p:to>
                                        <p:strVal val="solid"/>
                                      </p:to>
                                    </p:set>
                                  </p:childTnLst>
                                </p:cTn>
                              </p:par>
                              <p:par>
                                <p:cTn id="26" presetID="24" presetClass="emph" presetSubtype="0" fill="hold" nodeType="withEffect">
                                  <p:stCondLst>
                                    <p:cond delay="0"/>
                                  </p:stCondLst>
                                  <p:childTnLst>
                                    <p:animClr clrSpc="hsl" dir="cw">
                                      <p:cBhvr override="childStyle">
                                        <p:cTn id="27" dur="500" fill="hold"/>
                                        <p:tgtEl>
                                          <p:spTgt spid="8">
                                            <p:txEl>
                                              <p:pRg st="1" end="1"/>
                                            </p:txEl>
                                          </p:spTgt>
                                        </p:tgtEl>
                                        <p:attrNameLst>
                                          <p:attrName>style.color</p:attrName>
                                        </p:attrNameLst>
                                      </p:cBhvr>
                                      <p:by>
                                        <p:hsl h="0" s="-12549" l="-25098"/>
                                      </p:by>
                                    </p:animClr>
                                    <p:animClr clrSpc="hsl" dir="cw">
                                      <p:cBhvr>
                                        <p:cTn id="28" dur="500" fill="hold"/>
                                        <p:tgtEl>
                                          <p:spTgt spid="8">
                                            <p:txEl>
                                              <p:pRg st="1" end="1"/>
                                            </p:txEl>
                                          </p:spTgt>
                                        </p:tgtEl>
                                        <p:attrNameLst>
                                          <p:attrName>fillcolor</p:attrName>
                                        </p:attrNameLst>
                                      </p:cBhvr>
                                      <p:by>
                                        <p:hsl h="0" s="-12549" l="-25098"/>
                                      </p:by>
                                    </p:animClr>
                                    <p:animClr clrSpc="hsl" dir="cw">
                                      <p:cBhvr>
                                        <p:cTn id="29" dur="500" fill="hold"/>
                                        <p:tgtEl>
                                          <p:spTgt spid="8">
                                            <p:txEl>
                                              <p:pRg st="1" end="1"/>
                                            </p:txEl>
                                          </p:spTgt>
                                        </p:tgtEl>
                                        <p:attrNameLst>
                                          <p:attrName>stroke.color</p:attrName>
                                        </p:attrNameLst>
                                      </p:cBhvr>
                                      <p:by>
                                        <p:hsl h="0" s="-12549" l="-25098"/>
                                      </p:by>
                                    </p:animClr>
                                    <p:set>
                                      <p:cBhvr>
                                        <p:cTn id="30" dur="500" fill="hold"/>
                                        <p:tgtEl>
                                          <p:spTgt spid="8">
                                            <p:txEl>
                                              <p:pRg st="1" end="1"/>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childTnLst>
                                </p:cTn>
                              </p:par>
                              <p:par>
                                <p:cTn id="35" presetID="24" presetClass="emph" presetSubtype="0" fill="hold" nodeType="withEffect">
                                  <p:stCondLst>
                                    <p:cond delay="0"/>
                                  </p:stCondLst>
                                  <p:childTnLst>
                                    <p:animClr clrSpc="hsl" dir="cw">
                                      <p:cBhvr override="childStyle">
                                        <p:cTn id="36" dur="500" fill="hold"/>
                                        <p:tgtEl>
                                          <p:spTgt spid="8">
                                            <p:txEl>
                                              <p:pRg st="3" end="3"/>
                                            </p:txEl>
                                          </p:spTgt>
                                        </p:tgtEl>
                                        <p:attrNameLst>
                                          <p:attrName>style.color</p:attrName>
                                        </p:attrNameLst>
                                      </p:cBhvr>
                                      <p:by>
                                        <p:hsl h="0" s="-12549" l="-25098"/>
                                      </p:by>
                                    </p:animClr>
                                    <p:animClr clrSpc="hsl" dir="cw">
                                      <p:cBhvr>
                                        <p:cTn id="37" dur="500" fill="hold"/>
                                        <p:tgtEl>
                                          <p:spTgt spid="8">
                                            <p:txEl>
                                              <p:pRg st="3" end="3"/>
                                            </p:txEl>
                                          </p:spTgt>
                                        </p:tgtEl>
                                        <p:attrNameLst>
                                          <p:attrName>fillcolor</p:attrName>
                                        </p:attrNameLst>
                                      </p:cBhvr>
                                      <p:by>
                                        <p:hsl h="0" s="-12549" l="-25098"/>
                                      </p:by>
                                    </p:animClr>
                                    <p:animClr clrSpc="hsl" dir="cw">
                                      <p:cBhvr>
                                        <p:cTn id="38" dur="500" fill="hold"/>
                                        <p:tgtEl>
                                          <p:spTgt spid="8">
                                            <p:txEl>
                                              <p:pRg st="3" end="3"/>
                                            </p:txEl>
                                          </p:spTgt>
                                        </p:tgtEl>
                                        <p:attrNameLst>
                                          <p:attrName>stroke.color</p:attrName>
                                        </p:attrNameLst>
                                      </p:cBhvr>
                                      <p:by>
                                        <p:hsl h="0" s="-12549" l="-25098"/>
                                      </p:by>
                                    </p:animClr>
                                    <p:set>
                                      <p:cBhvr>
                                        <p:cTn id="39" dur="500" fill="hold"/>
                                        <p:tgtEl>
                                          <p:spTgt spid="8">
                                            <p:txEl>
                                              <p:pRg st="3" end="3"/>
                                            </p:txEl>
                                          </p:spTgt>
                                        </p:tgtEl>
                                        <p:attrNameLst>
                                          <p:attrName>fill.type</p:attrName>
                                        </p:attrNameLst>
                                      </p:cBhvr>
                                      <p:to>
                                        <p:strVal val="solid"/>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8">
                                            <p:txEl>
                                              <p:pRg st="5" end="5"/>
                                            </p:txEl>
                                          </p:spTgt>
                                        </p:tgtEl>
                                        <p:attrNameLst>
                                          <p:attrName>style.visibility</p:attrName>
                                        </p:attrNameLst>
                                      </p:cBhvr>
                                      <p:to>
                                        <p:strVal val="visible"/>
                                      </p:to>
                                    </p:set>
                                  </p:childTnLst>
                                </p:cTn>
                              </p:par>
                              <p:par>
                                <p:cTn id="44" presetID="24" presetClass="emph" presetSubtype="0" fill="hold" nodeType="withEffect">
                                  <p:stCondLst>
                                    <p:cond delay="0"/>
                                  </p:stCondLst>
                                  <p:childTnLst>
                                    <p:animClr clrSpc="hsl" dir="cw">
                                      <p:cBhvr override="childStyle">
                                        <p:cTn id="45" dur="500" fill="hold"/>
                                        <p:tgtEl>
                                          <p:spTgt spid="8">
                                            <p:txEl>
                                              <p:pRg st="4" end="4"/>
                                            </p:txEl>
                                          </p:spTgt>
                                        </p:tgtEl>
                                        <p:attrNameLst>
                                          <p:attrName>style.color</p:attrName>
                                        </p:attrNameLst>
                                      </p:cBhvr>
                                      <p:by>
                                        <p:hsl h="0" s="-12549" l="-25098"/>
                                      </p:by>
                                    </p:animClr>
                                    <p:animClr clrSpc="hsl" dir="cw">
                                      <p:cBhvr>
                                        <p:cTn id="46" dur="500" fill="hold"/>
                                        <p:tgtEl>
                                          <p:spTgt spid="8">
                                            <p:txEl>
                                              <p:pRg st="4" end="4"/>
                                            </p:txEl>
                                          </p:spTgt>
                                        </p:tgtEl>
                                        <p:attrNameLst>
                                          <p:attrName>fillcolor</p:attrName>
                                        </p:attrNameLst>
                                      </p:cBhvr>
                                      <p:by>
                                        <p:hsl h="0" s="-12549" l="-25098"/>
                                      </p:by>
                                    </p:animClr>
                                    <p:animClr clrSpc="hsl" dir="cw">
                                      <p:cBhvr>
                                        <p:cTn id="47" dur="500" fill="hold"/>
                                        <p:tgtEl>
                                          <p:spTgt spid="8">
                                            <p:txEl>
                                              <p:pRg st="4" end="4"/>
                                            </p:txEl>
                                          </p:spTgt>
                                        </p:tgtEl>
                                        <p:attrNameLst>
                                          <p:attrName>stroke.color</p:attrName>
                                        </p:attrNameLst>
                                      </p:cBhvr>
                                      <p:by>
                                        <p:hsl h="0" s="-12549" l="-25098"/>
                                      </p:by>
                                    </p:animClr>
                                    <p:set>
                                      <p:cBhvr>
                                        <p:cTn id="48" dur="500" fill="hold"/>
                                        <p:tgtEl>
                                          <p:spTgt spid="8">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228600"/>
            <a:ext cx="8382000" cy="997196"/>
          </a:xfrm>
        </p:spPr>
        <p:txBody>
          <a:bodyPr/>
          <a:lstStyle/>
          <a:p>
            <a:r>
              <a:rPr lang="en-US" sz="4400" dirty="0" smtClean="0"/>
              <a:t>Deploying a federation connector</a:t>
            </a:r>
            <a:br>
              <a:rPr lang="en-US" sz="4400" dirty="0" smtClean="0"/>
            </a:br>
            <a:r>
              <a:rPr lang="en-US" sz="2800" dirty="0">
                <a:gradFill>
                  <a:gsLst>
                    <a:gs pos="50000">
                      <a:schemeClr val="accent2"/>
                    </a:gs>
                    <a:gs pos="100000">
                      <a:schemeClr val="accent2"/>
                    </a:gs>
                  </a:gsLst>
                  <a:lin ang="5400000" scaled="0"/>
                </a:gradFill>
              </a:rPr>
              <a:t>Use or create a searchable feed</a:t>
            </a:r>
          </a:p>
        </p:txBody>
      </p:sp>
      <p:sp>
        <p:nvSpPr>
          <p:cNvPr id="8" name="Text Placeholder 7"/>
          <p:cNvSpPr>
            <a:spLocks noGrp="1"/>
          </p:cNvSpPr>
          <p:nvPr>
            <p:ph type="body" sz="quarter" idx="10"/>
          </p:nvPr>
        </p:nvSpPr>
        <p:spPr>
          <a:xfrm>
            <a:off x="381000" y="4341674"/>
            <a:ext cx="8382000" cy="1754326"/>
          </a:xfrm>
        </p:spPr>
        <p:txBody>
          <a:bodyPr/>
          <a:lstStyle/>
          <a:p>
            <a:r>
              <a:rPr lang="en-US" sz="2400" dirty="0" smtClean="0"/>
              <a:t>Use </a:t>
            </a:r>
            <a:r>
              <a:rPr lang="en-US" sz="2400" dirty="0"/>
              <a:t>an existing </a:t>
            </a:r>
            <a:r>
              <a:rPr lang="en-US" sz="2400" dirty="0">
                <a:solidFill>
                  <a:schemeClr val="accent1"/>
                </a:solidFill>
              </a:rPr>
              <a:t>searchable feed </a:t>
            </a:r>
            <a:r>
              <a:rPr lang="en-US" sz="2400" dirty="0"/>
              <a:t>or create one.</a:t>
            </a:r>
            <a:endParaRPr lang="en-US" sz="2400" dirty="0" smtClean="0"/>
          </a:p>
          <a:p>
            <a:pPr lvl="1"/>
            <a:r>
              <a:rPr lang="en-US" sz="2000" dirty="0" smtClean="0"/>
              <a:t>Must </a:t>
            </a:r>
            <a:r>
              <a:rPr lang="en-US" sz="2000" dirty="0"/>
              <a:t>be </a:t>
            </a:r>
            <a:r>
              <a:rPr lang="en-US" sz="2000" dirty="0" smtClean="0"/>
              <a:t>searchable</a:t>
            </a:r>
            <a:r>
              <a:rPr lang="en-US" sz="2000" dirty="0"/>
              <a:t> </a:t>
            </a:r>
            <a:r>
              <a:rPr lang="en-US" sz="2000" dirty="0" smtClean="0"/>
              <a:t>– takes a query as a URL parameter.</a:t>
            </a:r>
          </a:p>
          <a:p>
            <a:pPr lvl="1"/>
            <a:r>
              <a:rPr lang="en-US" sz="2000" dirty="0" smtClean="0"/>
              <a:t>Must return results in RSS or Atom formatted XML.</a:t>
            </a:r>
          </a:p>
          <a:p>
            <a:pPr lvl="1"/>
            <a:r>
              <a:rPr lang="en-US" sz="2000" dirty="0" smtClean="0"/>
              <a:t>Creating a searchable feed is simple.  Just code a basic ASPX page.</a:t>
            </a:r>
            <a:endParaRPr lang="en-US" sz="2400" dirty="0" smtClean="0">
              <a:solidFill>
                <a:schemeClr val="accent1"/>
              </a:solidFill>
            </a:endParaRPr>
          </a:p>
          <a:p>
            <a:endParaRPr lang="en-US" sz="2400" dirty="0"/>
          </a:p>
        </p:txBody>
      </p:sp>
      <p:grpSp>
        <p:nvGrpSpPr>
          <p:cNvPr id="13" name="Group 12"/>
          <p:cNvGrpSpPr/>
          <p:nvPr/>
        </p:nvGrpSpPr>
        <p:grpSpPr>
          <a:xfrm>
            <a:off x="1667038" y="1821947"/>
            <a:ext cx="2723987" cy="923330"/>
            <a:chOff x="1074381" y="1041730"/>
            <a:chExt cx="2723987" cy="923330"/>
          </a:xfrm>
        </p:grpSpPr>
        <p:pic>
          <p:nvPicPr>
            <p:cNvPr id="1026" name="Picture 2" descr="\\spc09-srch\template\IMAGES\lg_ICASAX.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373340" y="1109109"/>
              <a:ext cx="381000" cy="381000"/>
            </a:xfrm>
            <a:prstGeom prst="rect">
              <a:avLst/>
            </a:prstGeom>
            <a:noFill/>
            <a:extLst/>
          </p:spPr>
        </p:pic>
        <p:sp>
          <p:nvSpPr>
            <p:cNvPr id="21" name="TextBox 52"/>
            <p:cNvSpPr txBox="1"/>
            <p:nvPr/>
          </p:nvSpPr>
          <p:spPr>
            <a:xfrm>
              <a:off x="1074381" y="1041730"/>
              <a:ext cx="2060959" cy="923330"/>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r>
                <a:rPr lang="en-US" sz="1800" dirty="0" smtClean="0"/>
                <a:t>1</a:t>
              </a:r>
              <a:r>
                <a:rPr lang="en-US" sz="1800" dirty="0"/>
                <a:t>.</a:t>
              </a:r>
              <a:r>
                <a:rPr lang="en-US" sz="1800" dirty="0" smtClean="0"/>
                <a:t> Identify </a:t>
              </a:r>
              <a:br>
                <a:rPr lang="en-US" sz="1800" dirty="0" smtClean="0"/>
              </a:br>
              <a:r>
                <a:rPr lang="en-US" sz="1800" dirty="0" smtClean="0"/>
                <a:t>or create searchable feed</a:t>
              </a:r>
              <a:endParaRPr lang="en-US" sz="1800" dirty="0"/>
            </a:p>
          </p:txBody>
        </p:sp>
        <p:cxnSp>
          <p:nvCxnSpPr>
            <p:cNvPr id="27" name="Shape 34"/>
            <p:cNvCxnSpPr>
              <a:endCxn id="1026" idx="3"/>
            </p:cNvCxnSpPr>
            <p:nvPr/>
          </p:nvCxnSpPr>
          <p:spPr>
            <a:xfrm rot="16200000" flipV="1">
              <a:off x="3050835" y="1003115"/>
              <a:ext cx="451039" cy="1044027"/>
            </a:xfrm>
            <a:prstGeom prst="curvedConnector2">
              <a:avLst/>
            </a:prstGeom>
            <a:ln w="25400">
              <a:solidFill>
                <a:schemeClr val="accent2">
                  <a:lumMod val="7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1263102" y="2540390"/>
            <a:ext cx="1683519" cy="1041010"/>
            <a:chOff x="1219199" y="1775718"/>
            <a:chExt cx="1683519" cy="1041010"/>
          </a:xfrm>
        </p:grpSpPr>
        <p:grpSp>
          <p:nvGrpSpPr>
            <p:cNvPr id="58" name="Group 57"/>
            <p:cNvGrpSpPr/>
            <p:nvPr/>
          </p:nvGrpSpPr>
          <p:grpSpPr>
            <a:xfrm>
              <a:off x="2039145" y="1775718"/>
              <a:ext cx="682969" cy="717845"/>
              <a:chOff x="428624" y="2107731"/>
              <a:chExt cx="682969" cy="717845"/>
            </a:xfrm>
          </p:grpSpPr>
          <p:pic>
            <p:nvPicPr>
              <p:cNvPr id="60" name="Picture 12" descr="C:\program files\Microsoft Resource DVD Artwork\DVD_ART\Artwork_Imagery\HARDWARE_IMAGERY\Illustration - Misc Hardware\Windows Vista Illustration Icons\Server.png"/>
              <p:cNvPicPr>
                <a:picLocks noChangeAspect="1" noChangeArrowheads="1"/>
              </p:cNvPicPr>
              <p:nvPr/>
            </p:nvPicPr>
            <p:blipFill>
              <a:blip r:embed="rId4" cstate="print"/>
              <a:srcRect/>
              <a:stretch>
                <a:fillRect/>
              </a:stretch>
            </p:blipFill>
            <p:spPr bwMode="auto">
              <a:xfrm>
                <a:off x="428624" y="2107731"/>
                <a:ext cx="448163" cy="613276"/>
              </a:xfrm>
              <a:prstGeom prst="rect">
                <a:avLst/>
              </a:prstGeom>
              <a:ln>
                <a:noFill/>
              </a:ln>
              <a:effectLst>
                <a:outerShdw blurRad="292100" dist="139700" dir="2700000" algn="tl" rotWithShape="0">
                  <a:srgbClr val="333333">
                    <a:alpha val="65000"/>
                  </a:srgbClr>
                </a:outerShdw>
              </a:effectLst>
            </p:spPr>
          </p:pic>
          <p:pic>
            <p:nvPicPr>
              <p:cNvPr id="61" name="Picture 60" descr="MCj04315940000[1]"/>
              <p:cNvPicPr>
                <a:picLocks noChangeAspect="1" noChangeArrowheads="1"/>
              </p:cNvPicPr>
              <p:nvPr/>
            </p:nvPicPr>
            <p:blipFill>
              <a:blip r:embed="rId5" cstate="print"/>
              <a:srcRect/>
              <a:stretch>
                <a:fillRect/>
              </a:stretch>
            </p:blipFill>
            <p:spPr bwMode="auto">
              <a:xfrm rot="10800000" flipH="1" flipV="1">
                <a:off x="652706" y="2399023"/>
                <a:ext cx="458887" cy="426553"/>
              </a:xfrm>
              <a:prstGeom prst="rect">
                <a:avLst/>
              </a:prstGeom>
              <a:ln>
                <a:noFill/>
              </a:ln>
              <a:effectLst>
                <a:outerShdw blurRad="292100" dist="139700" dir="2700000" algn="tl" rotWithShape="0">
                  <a:srgbClr val="333333">
                    <a:alpha val="65000"/>
                  </a:srgbClr>
                </a:outerShdw>
              </a:effectLst>
            </p:spPr>
          </p:pic>
        </p:grpSp>
        <p:sp>
          <p:nvSpPr>
            <p:cNvPr id="59" name="TextBox 52"/>
            <p:cNvSpPr txBox="1"/>
            <p:nvPr/>
          </p:nvSpPr>
          <p:spPr>
            <a:xfrm>
              <a:off x="1219199" y="2170397"/>
              <a:ext cx="1683519" cy="646331"/>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r>
                <a:rPr lang="en-US" sz="1800" dirty="0" smtClean="0"/>
                <a:t>Search Provider</a:t>
              </a:r>
              <a:endParaRPr lang="en-US" sz="1800" dirty="0"/>
            </a:p>
          </p:txBody>
        </p:sp>
      </p:grpSp>
      <p:grpSp>
        <p:nvGrpSpPr>
          <p:cNvPr id="62" name="Group 61"/>
          <p:cNvGrpSpPr/>
          <p:nvPr/>
        </p:nvGrpSpPr>
        <p:grpSpPr>
          <a:xfrm>
            <a:off x="5431656" y="2268067"/>
            <a:ext cx="1683519" cy="1011205"/>
            <a:chOff x="6366994" y="1509573"/>
            <a:chExt cx="1683519" cy="1011205"/>
          </a:xfrm>
        </p:grpSpPr>
        <p:pic>
          <p:nvPicPr>
            <p:cNvPr id="63" name="Picture 62"/>
            <p:cNvPicPr>
              <a:picLocks noChangeAspect="1" noChangeArrowheads="1"/>
            </p:cNvPicPr>
            <p:nvPr/>
          </p:nvPicPr>
          <p:blipFill>
            <a:blip r:embed="rId6" cstate="print"/>
            <a:srcRect/>
            <a:stretch>
              <a:fillRect/>
            </a:stretch>
          </p:blipFill>
          <p:spPr bwMode="auto">
            <a:xfrm>
              <a:off x="6687345" y="1835164"/>
              <a:ext cx="737584" cy="685614"/>
            </a:xfrm>
            <a:prstGeom prst="rect">
              <a:avLst/>
            </a:prstGeom>
            <a:ln>
              <a:noFill/>
            </a:ln>
            <a:effectLst>
              <a:outerShdw blurRad="292100" dist="139700" dir="2700000" algn="tl" rotWithShape="0">
                <a:srgbClr val="333333">
                  <a:alpha val="65000"/>
                </a:srgbClr>
              </a:outerShdw>
            </a:effectLst>
          </p:spPr>
        </p:pic>
        <p:sp>
          <p:nvSpPr>
            <p:cNvPr id="64" name="TextBox 52"/>
            <p:cNvSpPr txBox="1"/>
            <p:nvPr/>
          </p:nvSpPr>
          <p:spPr>
            <a:xfrm>
              <a:off x="6366994" y="1509573"/>
              <a:ext cx="1683519" cy="646331"/>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pPr algn="r"/>
              <a:r>
                <a:rPr lang="en-US" sz="1800" dirty="0" smtClean="0"/>
                <a:t>Search</a:t>
              </a:r>
              <a:br>
                <a:rPr lang="en-US" sz="1800" dirty="0" smtClean="0"/>
              </a:br>
              <a:r>
                <a:rPr lang="en-US" sz="1800" dirty="0" smtClean="0"/>
                <a:t> Client</a:t>
              </a:r>
              <a:endParaRPr lang="en-US" sz="1800" dirty="0"/>
            </a:p>
          </p:txBody>
        </p:sp>
      </p:grpSp>
    </p:spTree>
    <p:extLst>
      <p:ext uri="{BB962C8B-B14F-4D97-AF65-F5344CB8AC3E}">
        <p14:creationId xmlns="" xmlns:p14="http://schemas.microsoft.com/office/powerpoint/2010/main" val="2561144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2"/>
                                        </p:tgtEl>
                                      </p:cBhvr>
                                    </p:animEffect>
                                    <p:set>
                                      <p:cBhvr>
                                        <p:cTn id="7" dur="1" fill="hold">
                                          <p:stCondLst>
                                            <p:cond delay="499"/>
                                          </p:stCondLst>
                                        </p:cTn>
                                        <p:tgtEl>
                                          <p:spTgt spid="62"/>
                                        </p:tgtEl>
                                        <p:attrNameLst>
                                          <p:attrName>style.visibility</p:attrName>
                                        </p:attrNameLst>
                                      </p:cBhvr>
                                      <p:to>
                                        <p:strVal val="hidden"/>
                                      </p:to>
                                    </p:set>
                                  </p:childTnLst>
                                </p:cTn>
                              </p:par>
                              <p:par>
                                <p:cTn id="8" presetID="42" presetClass="path" presetSubtype="0" accel="50000" decel="50000" fill="hold" nodeType="withEffect">
                                  <p:stCondLst>
                                    <p:cond delay="0"/>
                                  </p:stCondLst>
                                  <p:childTnLst>
                                    <p:animMotion origin="layout" path="M 1.66667E-6 -2.22222E-6 L 0.24479 -0.00139 " pathEditMode="relative" rAng="0" ptsTypes="AA">
                                      <p:cBhvr>
                                        <p:cTn id="9" dur="2000" fill="hold"/>
                                        <p:tgtEl>
                                          <p:spTgt spid="57"/>
                                        </p:tgtEl>
                                        <p:attrNameLst>
                                          <p:attrName>ppt_x</p:attrName>
                                          <p:attrName>ppt_y</p:attrName>
                                        </p:attrNameLst>
                                      </p:cBhvr>
                                      <p:rCtr x="12240" y="-69"/>
                                    </p:animMotion>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2500"/>
                            </p:stCondLst>
                            <p:childTnLst>
                              <p:par>
                                <p:cTn id="15" presetID="1" presetClass="entr" presetSubtype="0" fill="hold" grpId="0" nodeType="after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par>
                          <p:cTn id="17" fill="hold">
                            <p:stCondLst>
                              <p:cond delay="2500"/>
                            </p:stCondLst>
                            <p:childTnLst>
                              <p:par>
                                <p:cTn id="18" presetID="1" presetClass="entr" presetSubtype="0" fill="hold" grpId="0" nodeType="after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childTnLst>
                                </p:cTn>
                              </p:par>
                            </p:childTnLst>
                          </p:cTn>
                        </p:par>
                        <p:par>
                          <p:cTn id="20" fill="hold">
                            <p:stCondLst>
                              <p:cond delay="2500"/>
                            </p:stCondLst>
                            <p:childTnLst>
                              <p:par>
                                <p:cTn id="21" presetID="1"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par>
                          <p:cTn id="23" fill="hold">
                            <p:stCondLst>
                              <p:cond delay="2500"/>
                            </p:stCondLst>
                            <p:childTnLst>
                              <p:par>
                                <p:cTn id="24" presetID="1" presetClass="entr" presetSubtype="0" fill="hold" grpId="0" nodeType="after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7"/>
                                        </p:tgtEl>
                                      </p:cBhvr>
                                    </p:animEffect>
                                    <p:set>
                                      <p:cBhvr>
                                        <p:cTn id="33"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228600"/>
            <a:ext cx="8382000" cy="997196"/>
          </a:xfrm>
        </p:spPr>
        <p:txBody>
          <a:bodyPr/>
          <a:lstStyle/>
          <a:p>
            <a:r>
              <a:rPr lang="en-US" sz="4400" dirty="0"/>
              <a:t>Deploying a federation </a:t>
            </a:r>
            <a:r>
              <a:rPr lang="en-US" sz="4400" dirty="0" smtClean="0"/>
              <a:t>connector</a:t>
            </a:r>
            <a:br>
              <a:rPr lang="en-US" sz="4400" dirty="0" smtClean="0"/>
            </a:br>
            <a:r>
              <a:rPr lang="en-US" sz="2800" dirty="0">
                <a:gradFill>
                  <a:gsLst>
                    <a:gs pos="50000">
                      <a:schemeClr val="accent2"/>
                    </a:gs>
                    <a:gs pos="100000">
                      <a:schemeClr val="accent2"/>
                    </a:gs>
                  </a:gsLst>
                  <a:lin ang="5400000" scaled="0"/>
                </a:gradFill>
              </a:rPr>
              <a:t>Create OSDX file</a:t>
            </a:r>
          </a:p>
        </p:txBody>
      </p:sp>
      <p:sp>
        <p:nvSpPr>
          <p:cNvPr id="8" name="Text Placeholder 7"/>
          <p:cNvSpPr>
            <a:spLocks noGrp="1"/>
          </p:cNvSpPr>
          <p:nvPr>
            <p:ph type="body" sz="quarter" idx="10"/>
          </p:nvPr>
        </p:nvSpPr>
        <p:spPr>
          <a:xfrm>
            <a:off x="381000" y="3675792"/>
            <a:ext cx="8382000" cy="1348061"/>
          </a:xfrm>
        </p:spPr>
        <p:txBody>
          <a:bodyPr/>
          <a:lstStyle/>
          <a:p>
            <a:pPr>
              <a:lnSpc>
                <a:spcPct val="120000"/>
              </a:lnSpc>
            </a:pPr>
            <a:r>
              <a:rPr lang="en-US" sz="2400" dirty="0"/>
              <a:t>Create an </a:t>
            </a:r>
            <a:r>
              <a:rPr lang="en-US" sz="2400" dirty="0">
                <a:solidFill>
                  <a:schemeClr val="accent1"/>
                </a:solidFill>
              </a:rPr>
              <a:t>OpenSearch Description </a:t>
            </a:r>
            <a:r>
              <a:rPr lang="en-US" sz="2400" dirty="0"/>
              <a:t>(OSDX) </a:t>
            </a:r>
            <a:r>
              <a:rPr lang="en-US" sz="2400" dirty="0" smtClean="0"/>
              <a:t>file</a:t>
            </a:r>
            <a:endParaRPr lang="en-US" sz="2400" dirty="0"/>
          </a:p>
          <a:p>
            <a:pPr lvl="1">
              <a:lnSpc>
                <a:spcPct val="120000"/>
              </a:lnSpc>
            </a:pPr>
            <a:r>
              <a:rPr lang="en-US" sz="1800" dirty="0" smtClean="0"/>
              <a:t>XML file that defines how to send the query to the Search Provider.</a:t>
            </a:r>
          </a:p>
          <a:p>
            <a:pPr>
              <a:lnSpc>
                <a:spcPct val="120000"/>
              </a:lnSpc>
            </a:pPr>
            <a:r>
              <a:rPr lang="en-US" sz="2400" dirty="0" smtClean="0"/>
              <a:t>A simple example from MSDN below:</a:t>
            </a:r>
            <a:endParaRPr lang="en-US" sz="2800" dirty="0"/>
          </a:p>
        </p:txBody>
      </p:sp>
      <p:sp>
        <p:nvSpPr>
          <p:cNvPr id="66" name="TextBox 52"/>
          <p:cNvSpPr txBox="1"/>
          <p:nvPr/>
        </p:nvSpPr>
        <p:spPr>
          <a:xfrm>
            <a:off x="3002125" y="2694418"/>
            <a:ext cx="2667000" cy="923330"/>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r>
              <a:rPr lang="en-US" sz="1800" dirty="0" smtClean="0"/>
              <a:t>2. Create an .OSDX file to send queries to the provider</a:t>
            </a:r>
          </a:p>
        </p:txBody>
      </p:sp>
      <p:pic>
        <p:nvPicPr>
          <p:cNvPr id="67" name="Picture 66" descr="xmldoc icon.png"/>
          <p:cNvPicPr>
            <a:picLocks noChangeAspect="1"/>
          </p:cNvPicPr>
          <p:nvPr/>
        </p:nvPicPr>
        <p:blipFill>
          <a:blip r:embed="rId3" cstate="print">
            <a:clrChange>
              <a:clrFrom>
                <a:srgbClr val="FCFCFC"/>
              </a:clrFrom>
              <a:clrTo>
                <a:srgbClr val="FCFCFC">
                  <a:alpha val="0"/>
                </a:srgbClr>
              </a:clrTo>
            </a:clrChange>
          </a:blip>
          <a:stretch>
            <a:fillRect/>
          </a:stretch>
        </p:blipFill>
        <p:spPr>
          <a:xfrm>
            <a:off x="3887950" y="2109091"/>
            <a:ext cx="409575" cy="521903"/>
          </a:xfrm>
          <a:prstGeom prst="rect">
            <a:avLst/>
          </a:prstGeom>
          <a:ln>
            <a:noFill/>
          </a:ln>
          <a:effectLst>
            <a:outerShdw blurRad="292100" dist="139700" dir="2700000" algn="tl" rotWithShape="0">
              <a:srgbClr val="333333">
                <a:alpha val="65000"/>
              </a:srgbClr>
            </a:outerShdw>
          </a:effectLst>
        </p:spPr>
      </p:pic>
      <p:cxnSp>
        <p:nvCxnSpPr>
          <p:cNvPr id="68" name="Shape 34"/>
          <p:cNvCxnSpPr>
            <a:stCxn id="79" idx="1"/>
            <a:endCxn id="67" idx="3"/>
          </p:cNvCxnSpPr>
          <p:nvPr/>
        </p:nvCxnSpPr>
        <p:spPr>
          <a:xfrm rot="10800000" flipV="1">
            <a:off x="4297526" y="1509953"/>
            <a:ext cx="2313621" cy="860090"/>
          </a:xfrm>
          <a:prstGeom prst="curvedConnector3">
            <a:avLst>
              <a:gd name="adj1" fmla="val 50000"/>
            </a:avLst>
          </a:prstGeom>
          <a:ln>
            <a:headEnd type="triangle" w="lg" len="lg"/>
            <a:tailEnd type="none" w="lg" len="lg"/>
          </a:ln>
        </p:spPr>
        <p:style>
          <a:lnRef idx="2">
            <a:schemeClr val="accent6"/>
          </a:lnRef>
          <a:fillRef idx="0">
            <a:schemeClr val="accent6"/>
          </a:fillRef>
          <a:effectRef idx="1">
            <a:schemeClr val="accent6"/>
          </a:effectRef>
          <a:fontRef idx="minor">
            <a:schemeClr val="tx1"/>
          </a:fontRef>
        </p:style>
      </p:cxnSp>
      <p:sp>
        <p:nvSpPr>
          <p:cNvPr id="74" name="Text Placeholder 7"/>
          <p:cNvSpPr txBox="1">
            <a:spLocks/>
          </p:cNvSpPr>
          <p:nvPr/>
        </p:nvSpPr>
        <p:spPr>
          <a:xfrm>
            <a:off x="1143000" y="4963110"/>
            <a:ext cx="8153400" cy="1098762"/>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r>
              <a:rPr lang="en-US" sz="1400" dirty="0" smtClean="0"/>
              <a:t>&lt;</a:t>
            </a:r>
            <a:r>
              <a:rPr lang="en-US" sz="1400" dirty="0" err="1" smtClean="0"/>
              <a:t>OpenSearchDescription</a:t>
            </a:r>
            <a:r>
              <a:rPr lang="en-US" sz="1400" dirty="0" smtClean="0"/>
              <a:t> </a:t>
            </a:r>
            <a:r>
              <a:rPr lang="en-US" sz="1400" dirty="0" err="1" smtClean="0"/>
              <a:t>xmlns</a:t>
            </a:r>
            <a:r>
              <a:rPr lang="en-US" sz="1400" dirty="0" smtClean="0"/>
              <a:t>="http://a9.com/-/spec/</a:t>
            </a:r>
            <a:r>
              <a:rPr lang="en-US" sz="1400" dirty="0" err="1" smtClean="0"/>
              <a:t>opensearch</a:t>
            </a:r>
            <a:r>
              <a:rPr lang="en-US" sz="1400" dirty="0" smtClean="0"/>
              <a:t>/1.1/"&gt;</a:t>
            </a:r>
          </a:p>
          <a:p>
            <a:pPr>
              <a:buFontTx/>
              <a:buNone/>
            </a:pPr>
            <a:r>
              <a:rPr lang="en-US" sz="1400" dirty="0" smtClean="0"/>
              <a:t>  &lt;</a:t>
            </a:r>
            <a:r>
              <a:rPr lang="en-US" sz="1400" dirty="0" err="1" smtClean="0"/>
              <a:t>ShortName</a:t>
            </a:r>
            <a:r>
              <a:rPr lang="en-US" sz="1400" dirty="0" smtClean="0"/>
              <a:t>&gt;</a:t>
            </a:r>
            <a:r>
              <a:rPr lang="en-US" sz="1400" dirty="0">
                <a:solidFill>
                  <a:schemeClr val="accent1"/>
                </a:solidFill>
              </a:rPr>
              <a:t>MSDN</a:t>
            </a:r>
            <a:r>
              <a:rPr lang="en-US" sz="1400" dirty="0" smtClean="0"/>
              <a:t>&lt;/</a:t>
            </a:r>
            <a:r>
              <a:rPr lang="en-US" sz="1400" dirty="0" err="1" smtClean="0"/>
              <a:t>ShortName</a:t>
            </a:r>
            <a:r>
              <a:rPr lang="en-US" sz="1400" dirty="0" smtClean="0"/>
              <a:t>&gt;</a:t>
            </a:r>
          </a:p>
          <a:p>
            <a:pPr>
              <a:buFontTx/>
              <a:buNone/>
            </a:pPr>
            <a:r>
              <a:rPr lang="en-US" sz="1400" dirty="0" smtClean="0"/>
              <a:t>  &lt;</a:t>
            </a:r>
            <a:r>
              <a:rPr lang="en-US" sz="1400" dirty="0" err="1" smtClean="0"/>
              <a:t>Url</a:t>
            </a:r>
            <a:r>
              <a:rPr lang="en-US" sz="1400" dirty="0" smtClean="0"/>
              <a:t> type="application/</a:t>
            </a:r>
            <a:r>
              <a:rPr lang="en-US" sz="1400" dirty="0" err="1" smtClean="0"/>
              <a:t>rss+xml</a:t>
            </a:r>
            <a:r>
              <a:rPr lang="en-US" sz="1400" dirty="0" smtClean="0"/>
              <a:t>" template="</a:t>
            </a:r>
            <a:r>
              <a:rPr lang="en-US" sz="1400" dirty="0" smtClean="0">
                <a:solidFill>
                  <a:schemeClr val="accent1"/>
                </a:solidFill>
              </a:rPr>
              <a:t>http://social.msdn.microsoft.com/Search/Feed.aspx?</a:t>
            </a:r>
            <a:br>
              <a:rPr lang="en-US" sz="1400" dirty="0" smtClean="0">
                <a:solidFill>
                  <a:schemeClr val="accent1"/>
                </a:solidFill>
              </a:rPr>
            </a:br>
            <a:r>
              <a:rPr lang="en-US" sz="1400" dirty="0" smtClean="0">
                <a:solidFill>
                  <a:schemeClr val="accent1"/>
                </a:solidFill>
              </a:rPr>
              <a:t>locale=</a:t>
            </a:r>
            <a:r>
              <a:rPr lang="en-US" sz="1400" dirty="0" err="1" smtClean="0">
                <a:solidFill>
                  <a:schemeClr val="accent1"/>
                </a:solidFill>
              </a:rPr>
              <a:t>en-US&amp;Query</a:t>
            </a:r>
            <a:r>
              <a:rPr lang="en-US" sz="1400" dirty="0" smtClean="0">
                <a:solidFill>
                  <a:schemeClr val="accent1"/>
                </a:solidFill>
              </a:rPr>
              <a:t>=</a:t>
            </a:r>
            <a:r>
              <a:rPr lang="en-US" sz="1400" dirty="0" smtClean="0">
                <a:solidFill>
                  <a:schemeClr val="accent2"/>
                </a:solidFill>
              </a:rPr>
              <a:t>{</a:t>
            </a:r>
            <a:r>
              <a:rPr lang="en-US" sz="1400" dirty="0" err="1" smtClean="0">
                <a:solidFill>
                  <a:schemeClr val="accent2"/>
                </a:solidFill>
              </a:rPr>
              <a:t>searchTerms</a:t>
            </a:r>
            <a:r>
              <a:rPr lang="en-US" sz="1400" dirty="0" smtClean="0">
                <a:solidFill>
                  <a:schemeClr val="accent2"/>
                </a:solidFill>
              </a:rPr>
              <a:t>}</a:t>
            </a:r>
            <a:r>
              <a:rPr lang="en-US" sz="1400" dirty="0" smtClean="0">
                <a:solidFill>
                  <a:schemeClr val="accent1"/>
                </a:solidFill>
              </a:rPr>
              <a:t>&amp;format=</a:t>
            </a:r>
            <a:r>
              <a:rPr lang="en-US" sz="1400" dirty="0" err="1" smtClean="0">
                <a:solidFill>
                  <a:schemeClr val="accent1"/>
                </a:solidFill>
              </a:rPr>
              <a:t>RSS&amp;StartIndex</a:t>
            </a:r>
            <a:r>
              <a:rPr lang="en-US" sz="1400" dirty="0" smtClean="0">
                <a:solidFill>
                  <a:schemeClr val="accent1"/>
                </a:solidFill>
              </a:rPr>
              <a:t>=</a:t>
            </a:r>
            <a:r>
              <a:rPr lang="en-US" sz="1400" dirty="0" smtClean="0">
                <a:solidFill>
                  <a:schemeClr val="accent2"/>
                </a:solidFill>
              </a:rPr>
              <a:t>{</a:t>
            </a:r>
            <a:r>
              <a:rPr lang="en-US" sz="1400" dirty="0" err="1" smtClean="0">
                <a:solidFill>
                  <a:schemeClr val="accent2"/>
                </a:solidFill>
              </a:rPr>
              <a:t>startIndex</a:t>
            </a:r>
            <a:r>
              <a:rPr lang="en-US" sz="1400" dirty="0" smtClean="0">
                <a:solidFill>
                  <a:schemeClr val="accent2"/>
                </a:solidFill>
              </a:rPr>
              <a:t>}</a:t>
            </a:r>
            <a:r>
              <a:rPr lang="en-US" sz="1400" dirty="0" smtClean="0"/>
              <a:t>"/&gt;</a:t>
            </a:r>
          </a:p>
          <a:p>
            <a:pPr>
              <a:buFontTx/>
              <a:buNone/>
            </a:pPr>
            <a:r>
              <a:rPr lang="en-US" sz="1400" dirty="0" smtClean="0"/>
              <a:t>&lt;/</a:t>
            </a:r>
            <a:r>
              <a:rPr lang="en-US" sz="1400" dirty="0" err="1" smtClean="0"/>
              <a:t>OpenSearchDescription</a:t>
            </a:r>
            <a:r>
              <a:rPr lang="en-US" sz="1400" dirty="0" smtClean="0"/>
              <a:t>&gt;</a:t>
            </a:r>
          </a:p>
        </p:txBody>
      </p:sp>
      <p:grpSp>
        <p:nvGrpSpPr>
          <p:cNvPr id="75" name="Group 74"/>
          <p:cNvGrpSpPr/>
          <p:nvPr/>
        </p:nvGrpSpPr>
        <p:grpSpPr>
          <a:xfrm>
            <a:off x="5791200" y="1203315"/>
            <a:ext cx="1683519" cy="1041010"/>
            <a:chOff x="1219199" y="1775718"/>
            <a:chExt cx="1683519" cy="1041010"/>
          </a:xfrm>
        </p:grpSpPr>
        <p:grpSp>
          <p:nvGrpSpPr>
            <p:cNvPr id="77" name="Group 76"/>
            <p:cNvGrpSpPr/>
            <p:nvPr/>
          </p:nvGrpSpPr>
          <p:grpSpPr>
            <a:xfrm>
              <a:off x="2039145" y="1775718"/>
              <a:ext cx="682969" cy="717845"/>
              <a:chOff x="428624" y="2107731"/>
              <a:chExt cx="682969" cy="717845"/>
            </a:xfrm>
          </p:grpSpPr>
          <p:pic>
            <p:nvPicPr>
              <p:cNvPr id="79" name="Picture 12" descr="C:\program files\Microsoft Resource DVD Artwork\DVD_ART\Artwork_Imagery\HARDWARE_IMAGERY\Illustration - Misc Hardware\Windows Vista Illustration Icons\Server.png"/>
              <p:cNvPicPr>
                <a:picLocks noChangeAspect="1" noChangeArrowheads="1"/>
              </p:cNvPicPr>
              <p:nvPr/>
            </p:nvPicPr>
            <p:blipFill>
              <a:blip r:embed="rId6" cstate="print"/>
              <a:srcRect/>
              <a:stretch>
                <a:fillRect/>
              </a:stretch>
            </p:blipFill>
            <p:spPr bwMode="auto">
              <a:xfrm>
                <a:off x="428624" y="2107731"/>
                <a:ext cx="448163" cy="613276"/>
              </a:xfrm>
              <a:prstGeom prst="rect">
                <a:avLst/>
              </a:prstGeom>
              <a:ln>
                <a:noFill/>
              </a:ln>
              <a:effectLst>
                <a:outerShdw blurRad="292100" dist="139700" dir="2700000" algn="tl" rotWithShape="0">
                  <a:srgbClr val="333333">
                    <a:alpha val="65000"/>
                  </a:srgbClr>
                </a:outerShdw>
              </a:effectLst>
            </p:spPr>
          </p:pic>
          <p:pic>
            <p:nvPicPr>
              <p:cNvPr id="80" name="Picture 79" descr="MCj04315940000[1]"/>
              <p:cNvPicPr>
                <a:picLocks noChangeAspect="1" noChangeArrowheads="1"/>
              </p:cNvPicPr>
              <p:nvPr/>
            </p:nvPicPr>
            <p:blipFill>
              <a:blip r:embed="rId7" cstate="print"/>
              <a:srcRect/>
              <a:stretch>
                <a:fillRect/>
              </a:stretch>
            </p:blipFill>
            <p:spPr bwMode="auto">
              <a:xfrm rot="10800000" flipH="1" flipV="1">
                <a:off x="652706" y="2399023"/>
                <a:ext cx="458887" cy="426553"/>
              </a:xfrm>
              <a:prstGeom prst="rect">
                <a:avLst/>
              </a:prstGeom>
              <a:ln>
                <a:noFill/>
              </a:ln>
              <a:effectLst>
                <a:outerShdw blurRad="292100" dist="139700" dir="2700000" algn="tl" rotWithShape="0">
                  <a:srgbClr val="333333">
                    <a:alpha val="65000"/>
                  </a:srgbClr>
                </a:outerShdw>
              </a:effectLst>
            </p:spPr>
          </p:pic>
        </p:grpSp>
        <p:sp>
          <p:nvSpPr>
            <p:cNvPr id="78" name="TextBox 52"/>
            <p:cNvSpPr txBox="1"/>
            <p:nvPr/>
          </p:nvSpPr>
          <p:spPr>
            <a:xfrm>
              <a:off x="1219199" y="2170397"/>
              <a:ext cx="1683519" cy="646331"/>
            </a:xfrm>
            <a:prstGeom prst="rect">
              <a:avLst/>
            </a:prstGeom>
            <a:noFill/>
          </p:spPr>
          <p:txBody>
            <a:bodyPr wrap="square" rtlCol="0">
              <a:spAutoFit/>
            </a:bodyPr>
            <a:lstStyle>
              <a:defPPr>
                <a:defRPr lang="en-US"/>
              </a:defPPr>
              <a:lvl1pPr marL="0" algn="l" defTabSz="4911608" rtl="0" eaLnBrk="1" latinLnBrk="0" hangingPunct="1">
                <a:defRPr sz="9700" kern="1200">
                  <a:solidFill>
                    <a:schemeClr val="tx1"/>
                  </a:solidFill>
                  <a:latin typeface="+mn-lt"/>
                  <a:ea typeface="+mn-ea"/>
                  <a:cs typeface="+mn-cs"/>
                </a:defRPr>
              </a:lvl1pPr>
              <a:lvl2pPr marL="2455804" algn="l" defTabSz="4911608" rtl="0" eaLnBrk="1" latinLnBrk="0" hangingPunct="1">
                <a:defRPr sz="9700" kern="1200">
                  <a:solidFill>
                    <a:schemeClr val="tx1"/>
                  </a:solidFill>
                  <a:latin typeface="+mn-lt"/>
                  <a:ea typeface="+mn-ea"/>
                  <a:cs typeface="+mn-cs"/>
                </a:defRPr>
              </a:lvl2pPr>
              <a:lvl3pPr marL="4911608" algn="l" defTabSz="4911608" rtl="0" eaLnBrk="1" latinLnBrk="0" hangingPunct="1">
                <a:defRPr sz="9700" kern="1200">
                  <a:solidFill>
                    <a:schemeClr val="tx1"/>
                  </a:solidFill>
                  <a:latin typeface="+mn-lt"/>
                  <a:ea typeface="+mn-ea"/>
                  <a:cs typeface="+mn-cs"/>
                </a:defRPr>
              </a:lvl3pPr>
              <a:lvl4pPr marL="7367412" algn="l" defTabSz="4911608" rtl="0" eaLnBrk="1" latinLnBrk="0" hangingPunct="1">
                <a:defRPr sz="9700" kern="1200">
                  <a:solidFill>
                    <a:schemeClr val="tx1"/>
                  </a:solidFill>
                  <a:latin typeface="+mn-lt"/>
                  <a:ea typeface="+mn-ea"/>
                  <a:cs typeface="+mn-cs"/>
                </a:defRPr>
              </a:lvl4pPr>
              <a:lvl5pPr marL="9823216" algn="l" defTabSz="4911608" rtl="0" eaLnBrk="1" latinLnBrk="0" hangingPunct="1">
                <a:defRPr sz="9700" kern="1200">
                  <a:solidFill>
                    <a:schemeClr val="tx1"/>
                  </a:solidFill>
                  <a:latin typeface="+mn-lt"/>
                  <a:ea typeface="+mn-ea"/>
                  <a:cs typeface="+mn-cs"/>
                </a:defRPr>
              </a:lvl5pPr>
              <a:lvl6pPr marL="12279020" algn="l" defTabSz="4911608" rtl="0" eaLnBrk="1" latinLnBrk="0" hangingPunct="1">
                <a:defRPr sz="9700" kern="1200">
                  <a:solidFill>
                    <a:schemeClr val="tx1"/>
                  </a:solidFill>
                  <a:latin typeface="+mn-lt"/>
                  <a:ea typeface="+mn-ea"/>
                  <a:cs typeface="+mn-cs"/>
                </a:defRPr>
              </a:lvl6pPr>
              <a:lvl7pPr marL="14734824" algn="l" defTabSz="4911608" rtl="0" eaLnBrk="1" latinLnBrk="0" hangingPunct="1">
                <a:defRPr sz="9700" kern="1200">
                  <a:solidFill>
                    <a:schemeClr val="tx1"/>
                  </a:solidFill>
                  <a:latin typeface="+mn-lt"/>
                  <a:ea typeface="+mn-ea"/>
                  <a:cs typeface="+mn-cs"/>
                </a:defRPr>
              </a:lvl7pPr>
              <a:lvl8pPr marL="17190629" algn="l" defTabSz="4911608" rtl="0" eaLnBrk="1" latinLnBrk="0" hangingPunct="1">
                <a:defRPr sz="9700" kern="1200">
                  <a:solidFill>
                    <a:schemeClr val="tx1"/>
                  </a:solidFill>
                  <a:latin typeface="+mn-lt"/>
                  <a:ea typeface="+mn-ea"/>
                  <a:cs typeface="+mn-cs"/>
                </a:defRPr>
              </a:lvl8pPr>
              <a:lvl9pPr marL="19646433" algn="l" defTabSz="4911608" rtl="0" eaLnBrk="1" latinLnBrk="0" hangingPunct="1">
                <a:defRPr sz="9700" kern="1200">
                  <a:solidFill>
                    <a:schemeClr val="tx1"/>
                  </a:solidFill>
                  <a:latin typeface="+mn-lt"/>
                  <a:ea typeface="+mn-ea"/>
                  <a:cs typeface="+mn-cs"/>
                </a:defRPr>
              </a:lvl9pPr>
            </a:lstStyle>
            <a:p>
              <a:r>
                <a:rPr lang="en-US" sz="1800" dirty="0" smtClean="0"/>
                <a:t>Search Provider</a:t>
              </a:r>
              <a:endParaRPr lang="en-US" sz="1800" dirty="0"/>
            </a:p>
          </p:txBody>
        </p:sp>
      </p:grpSp>
    </p:spTree>
    <p:extLst>
      <p:ext uri="{BB962C8B-B14F-4D97-AF65-F5344CB8AC3E}">
        <p14:creationId xmlns="" xmlns:p14="http://schemas.microsoft.com/office/powerpoint/2010/main" val="2314520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74">
                                            <p:txEl>
                                              <p:pRg st="0" end="0"/>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4">
                                            <p:txEl>
                                              <p:pRg st="1" end="1"/>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74">
                                            <p:txEl>
                                              <p:pRg st="2" end="2"/>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7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8" name="Rectangle 22"/>
          <p:cNvSpPr>
            <a:spLocks noGrp="1" noChangeArrowheads="1"/>
          </p:cNvSpPr>
          <p:nvPr>
            <p:ph type="title"/>
          </p:nvPr>
        </p:nvSpPr>
        <p:spPr>
          <a:xfrm>
            <a:off x="382588" y="228599"/>
            <a:ext cx="8380412" cy="498598"/>
          </a:xfrm>
        </p:spPr>
        <p:txBody>
          <a:bodyPr/>
          <a:lstStyle/>
          <a:p>
            <a:r>
              <a:rPr smtClean="0"/>
              <a:t>Deploying Search Connectors to Clients</a:t>
            </a:r>
            <a:endParaRPr lang="en-US" dirty="0"/>
          </a:p>
        </p:txBody>
      </p:sp>
      <p:sp>
        <p:nvSpPr>
          <p:cNvPr id="5" name="Content Placeholder 4"/>
          <p:cNvSpPr>
            <a:spLocks noGrp="1"/>
          </p:cNvSpPr>
          <p:nvPr>
            <p:ph idx="1"/>
          </p:nvPr>
        </p:nvSpPr>
        <p:spPr/>
        <p:txBody>
          <a:bodyPr/>
          <a:lstStyle/>
          <a:p>
            <a:pPr>
              <a:buNone/>
            </a:pPr>
            <a:r>
              <a:rPr lang="en-US" sz="2400" b="1" dirty="0" smtClean="0"/>
              <a:t>Deployment methods:</a:t>
            </a:r>
            <a:r>
              <a:rPr lang="en-US" b="1" dirty="0" smtClean="0"/>
              <a:t/>
            </a:r>
            <a:br>
              <a:rPr lang="en-US" b="1" dirty="0" smtClean="0"/>
            </a:br>
            <a:endParaRPr lang="en-US" dirty="0" smtClean="0"/>
          </a:p>
          <a:p>
            <a:pPr lvl="1"/>
            <a:r>
              <a:rPr lang="en-US" dirty="0" smtClean="0"/>
              <a:t>Pull Deployment</a:t>
            </a:r>
          </a:p>
          <a:p>
            <a:pPr lvl="1"/>
            <a:r>
              <a:rPr lang="en-US" dirty="0" smtClean="0"/>
              <a:t>Push Deployment</a:t>
            </a:r>
          </a:p>
          <a:p>
            <a:pPr lvl="1"/>
            <a:r>
              <a:rPr lang="en-US" dirty="0" smtClean="0"/>
              <a:t>Deployment through Imaging</a:t>
            </a:r>
            <a:endParaRPr lang="en-US" dirty="0"/>
          </a:p>
        </p:txBody>
      </p:sp>
    </p:spTree>
    <p:extLst>
      <p:ext uri="{BB962C8B-B14F-4D97-AF65-F5344CB8AC3E}">
        <p14:creationId xmlns="" xmlns:p14="http://schemas.microsoft.com/office/powerpoint/2010/main" val="58578573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Rectangle 8"/>
          <p:cNvSpPr>
            <a:spLocks noGrp="1" noChangeArrowheads="1"/>
          </p:cNvSpPr>
          <p:nvPr>
            <p:ph type="title"/>
          </p:nvPr>
        </p:nvSpPr>
        <p:spPr>
          <a:xfrm>
            <a:off x="381000" y="228600"/>
            <a:ext cx="8382000" cy="609398"/>
          </a:xfrm>
        </p:spPr>
        <p:txBody>
          <a:bodyPr/>
          <a:lstStyle/>
          <a:p>
            <a:r>
              <a:rPr lang="en-US" sz="4400" dirty="0" smtClean="0"/>
              <a:t>Session Objectives And Takeaways</a:t>
            </a:r>
            <a:endParaRPr lang="en-US" sz="4400" dirty="0"/>
          </a:p>
        </p:txBody>
      </p:sp>
      <p:sp>
        <p:nvSpPr>
          <p:cNvPr id="29698" name="Rectangle 9"/>
          <p:cNvSpPr>
            <a:spLocks noGrp="1" noChangeArrowheads="1"/>
          </p:cNvSpPr>
          <p:nvPr>
            <p:ph type="body" sz="quarter" idx="10"/>
          </p:nvPr>
        </p:nvSpPr>
        <p:spPr>
          <a:xfrm>
            <a:off x="381000" y="1447799"/>
            <a:ext cx="8382000" cy="4819781"/>
          </a:xfrm>
        </p:spPr>
        <p:txBody>
          <a:bodyPr/>
          <a:lstStyle/>
          <a:p>
            <a:r>
              <a:rPr lang="en-US" dirty="0" smtClean="0"/>
              <a:t>Session Objective(s):  </a:t>
            </a:r>
          </a:p>
          <a:p>
            <a:pPr lvl="1"/>
            <a:r>
              <a:rPr lang="en-US" dirty="0" smtClean="0"/>
              <a:t>Provide a high level overview of the new find and organize features that are a part of Windows 7</a:t>
            </a:r>
          </a:p>
          <a:p>
            <a:pPr lvl="1"/>
            <a:r>
              <a:rPr lang="en-US" dirty="0" smtClean="0"/>
              <a:t>Learn how Federated Search compliments SharePoint and FAST</a:t>
            </a:r>
          </a:p>
          <a:p>
            <a:pPr lvl="1"/>
            <a:r>
              <a:rPr lang="en-US" dirty="0" smtClean="0"/>
              <a:t>Learn how Windows Search integrates into the enterprise search strategy</a:t>
            </a:r>
          </a:p>
          <a:p>
            <a:r>
              <a:rPr lang="en-US" dirty="0" smtClean="0"/>
              <a:t>Key Takeaway</a:t>
            </a:r>
          </a:p>
          <a:p>
            <a:pPr lvl="1"/>
            <a:r>
              <a:rPr lang="en-US" dirty="0" smtClean="0"/>
              <a:t>Understand how Windows Search and SharePoint 2010 work together to provide a enterprise search solution</a:t>
            </a:r>
          </a:p>
        </p:txBody>
      </p:sp>
    </p:spTree>
    <p:extLst>
      <p:ext uri="{BB962C8B-B14F-4D97-AF65-F5344CB8AC3E}">
        <p14:creationId xmlns="" xmlns:p14="http://schemas.microsoft.com/office/powerpoint/2010/main" val="130884366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8" name="Rectangle 22"/>
          <p:cNvSpPr>
            <a:spLocks noGrp="1" noChangeArrowheads="1"/>
          </p:cNvSpPr>
          <p:nvPr>
            <p:ph type="title"/>
          </p:nvPr>
        </p:nvSpPr>
        <p:spPr>
          <a:xfrm>
            <a:off x="382588" y="228599"/>
            <a:ext cx="8380412" cy="664797"/>
          </a:xfrm>
        </p:spPr>
        <p:txBody>
          <a:bodyPr/>
          <a:lstStyle/>
          <a:p>
            <a:r>
              <a:rPr smtClean="0"/>
              <a:t>Pull Deployment</a:t>
            </a:r>
            <a:endParaRPr lang="en-US" dirty="0"/>
          </a:p>
        </p:txBody>
      </p:sp>
      <p:graphicFrame>
        <p:nvGraphicFramePr>
          <p:cNvPr id="6" name="Content Placeholder 5"/>
          <p:cNvGraphicFramePr>
            <a:graphicFrameLocks noGrp="1"/>
          </p:cNvGraphicFramePr>
          <p:nvPr>
            <p:ph idx="1"/>
            <p:extLst>
              <p:ext uri="{D42A27DB-BD31-4B8C-83A1-F6EECF244321}">
                <p14:modId xmlns="" xmlns:p14="http://schemas.microsoft.com/office/powerpoint/2010/main" val="1342095000"/>
              </p:ext>
            </p:extLst>
          </p:nvPr>
        </p:nvGraphicFramePr>
        <p:xfrm>
          <a:off x="383662" y="4444136"/>
          <a:ext cx="7772400" cy="1608898"/>
        </p:xfrm>
        <a:graphic>
          <a:graphicData uri="http://schemas.openxmlformats.org/drawingml/2006/table">
            <a:tbl>
              <a:tblPr/>
              <a:tblGrid>
                <a:gridCol w="3886200"/>
                <a:gridCol w="3886200"/>
              </a:tblGrid>
              <a:tr h="255140">
                <a:tc>
                  <a:txBody>
                    <a:bodyPr/>
                    <a:lstStyle/>
                    <a:p>
                      <a:pPr marL="0" marR="0" algn="ctr">
                        <a:spcBef>
                          <a:spcPts val="1000"/>
                        </a:spcBef>
                        <a:spcAft>
                          <a:spcPts val="0"/>
                        </a:spcAft>
                      </a:pPr>
                      <a:r>
                        <a:rPr lang="en-US" sz="1400" b="1" dirty="0">
                          <a:solidFill>
                            <a:srgbClr val="FFFFFF"/>
                          </a:solidFill>
                          <a:latin typeface="Calibri"/>
                          <a:ea typeface="Times New Roman"/>
                          <a:cs typeface="Times New Roman"/>
                        </a:rPr>
                        <a:t>Advantages</a:t>
                      </a:r>
                    </a:p>
                  </a:txBody>
                  <a:tcPr marL="68580" marR="68580"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spcBef>
                          <a:spcPts val="1000"/>
                        </a:spcBef>
                        <a:spcAft>
                          <a:spcPts val="0"/>
                        </a:spcAft>
                      </a:pPr>
                      <a:r>
                        <a:rPr lang="en-US" sz="1400" b="1" dirty="0">
                          <a:solidFill>
                            <a:srgbClr val="FFFFFF"/>
                          </a:solidFill>
                          <a:latin typeface="Calibri"/>
                          <a:ea typeface="Times New Roman"/>
                          <a:cs typeface="Times New Roman"/>
                        </a:rPr>
                        <a:t>Disadvantages</a:t>
                      </a:r>
                    </a:p>
                  </a:txBody>
                  <a:tcPr marL="68580" marR="68580"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569619">
                <a:tc>
                  <a:txBody>
                    <a:bodyPr/>
                    <a:lstStyle/>
                    <a:p>
                      <a:pPr marL="0" marR="0">
                        <a:lnSpc>
                          <a:spcPct val="115000"/>
                        </a:lnSpc>
                        <a:spcBef>
                          <a:spcPts val="0"/>
                        </a:spcBef>
                        <a:spcAft>
                          <a:spcPts val="0"/>
                        </a:spcAft>
                      </a:pPr>
                      <a:r>
                        <a:rPr lang="en-US" sz="1400" dirty="0">
                          <a:latin typeface="Calibri"/>
                          <a:ea typeface="Calibri"/>
                          <a:cs typeface="Times New Roman"/>
                        </a:rPr>
                        <a:t>Minimal time investment by IT professionals (exception is dynamic links)</a:t>
                      </a:r>
                    </a:p>
                  </a:txBody>
                  <a:tcPr marL="68580" marR="68580" marT="0" marB="0">
                    <a:lnL w="12700" cap="flat" cmpd="sng" algn="ctr">
                      <a:solidFill>
                        <a:srgbClr val="4F81B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400">
                          <a:latin typeface="Calibri"/>
                          <a:ea typeface="Calibri"/>
                          <a:cs typeface="Times New Roman"/>
                        </a:rPr>
                        <a:t>Requires end-user initiative to install search connectors. (ie. Rollout is uncontrolled)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93411">
                <a:tc>
                  <a:txBody>
                    <a:bodyPr/>
                    <a:lstStyle/>
                    <a:p>
                      <a:pPr marL="0" marR="0">
                        <a:lnSpc>
                          <a:spcPct val="115000"/>
                        </a:lnSpc>
                        <a:spcBef>
                          <a:spcPts val="0"/>
                        </a:spcBef>
                        <a:spcAft>
                          <a:spcPts val="0"/>
                        </a:spcAft>
                      </a:pPr>
                      <a:r>
                        <a:rPr lang="en-US" sz="1400" dirty="0">
                          <a:latin typeface="Calibri"/>
                          <a:ea typeface="Calibri"/>
                          <a:cs typeface="Times New Roman"/>
                        </a:rPr>
                        <a:t>Gives users the ability to “opt-in” </a:t>
                      </a:r>
                    </a:p>
                  </a:txBody>
                  <a:tcPr marL="68580" marR="68580" marT="0" marB="0">
                    <a:lnL w="12700" cap="flat" cmpd="sng" algn="ctr">
                      <a:solidFill>
                        <a:srgbClr val="4F81B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93411">
                <a:tc>
                  <a:txBody>
                    <a:bodyPr/>
                    <a:lstStyle/>
                    <a:p>
                      <a:pPr marL="0" marR="0">
                        <a:lnSpc>
                          <a:spcPct val="115000"/>
                        </a:lnSpc>
                        <a:spcBef>
                          <a:spcPts val="0"/>
                        </a:spcBef>
                        <a:spcAft>
                          <a:spcPts val="0"/>
                        </a:spcAft>
                      </a:pPr>
                      <a:r>
                        <a:rPr lang="en-US" sz="1400" dirty="0">
                          <a:latin typeface="Calibri"/>
                          <a:ea typeface="Calibri"/>
                          <a:cs typeface="Times New Roman"/>
                        </a:rPr>
                        <a:t>Can be deployed in an already-running environment</a:t>
                      </a:r>
                    </a:p>
                  </a:txBody>
                  <a:tcPr marL="68580" marR="68580" marT="0" marB="0">
                    <a:lnL w="12700" cap="flat" cmpd="sng" algn="ctr">
                      <a:solidFill>
                        <a:srgbClr val="4F81B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
        <p:nvSpPr>
          <p:cNvPr id="9" name="Rectangle 8"/>
          <p:cNvSpPr/>
          <p:nvPr/>
        </p:nvSpPr>
        <p:spPr>
          <a:xfrm>
            <a:off x="601649" y="1218552"/>
            <a:ext cx="7620000" cy="3293209"/>
          </a:xfrm>
          <a:prstGeom prst="rect">
            <a:avLst/>
          </a:prstGeom>
        </p:spPr>
        <p:txBody>
          <a:bodyPr wrap="square">
            <a:spAutoFit/>
          </a:bodyPr>
          <a:lstStyle/>
          <a:p>
            <a:r>
              <a:rPr lang="en-US" sz="1600" b="1" dirty="0" smtClean="0"/>
              <a:t>Deployment via Email </a:t>
            </a:r>
          </a:p>
          <a:p>
            <a:r>
              <a:rPr lang="en-US" sz="1600" dirty="0" smtClean="0"/>
              <a:t>Send email to users with the .</a:t>
            </a:r>
            <a:r>
              <a:rPr lang="en-US" sz="1600" dirty="0" err="1" smtClean="0"/>
              <a:t>osdx</a:t>
            </a:r>
            <a:r>
              <a:rPr lang="en-US" sz="1600" dirty="0" smtClean="0"/>
              <a:t> files attached or linked, and outlining the benefits.  Users can then open .</a:t>
            </a:r>
            <a:r>
              <a:rPr lang="en-US" sz="1600" dirty="0" err="1" smtClean="0"/>
              <a:t>osdx</a:t>
            </a:r>
            <a:r>
              <a:rPr lang="en-US" sz="1600" dirty="0" smtClean="0"/>
              <a:t> files to create the search connectors on their local machines.  </a:t>
            </a:r>
            <a:br>
              <a:rPr lang="en-US" sz="1600" dirty="0" smtClean="0"/>
            </a:br>
            <a:endParaRPr lang="en-US" sz="1600" dirty="0" smtClean="0"/>
          </a:p>
          <a:p>
            <a:r>
              <a:rPr lang="en-US" sz="1600" b="1" dirty="0" smtClean="0"/>
              <a:t>Deployment via Web Page</a:t>
            </a:r>
            <a:br>
              <a:rPr lang="en-US" sz="1600" b="1" dirty="0" smtClean="0"/>
            </a:br>
            <a:r>
              <a:rPr lang="en-US" sz="1600" dirty="0" smtClean="0"/>
              <a:t>Another option for user driven deployment is to make the .</a:t>
            </a:r>
            <a:r>
              <a:rPr lang="en-US" sz="1600" dirty="0" err="1" smtClean="0"/>
              <a:t>osdx</a:t>
            </a:r>
            <a:r>
              <a:rPr lang="en-US" sz="1600" dirty="0" smtClean="0"/>
              <a:t> files available to users in some central location (such as a SharePoint site, or intranet homepage).</a:t>
            </a:r>
            <a:br>
              <a:rPr lang="en-US" sz="1600" dirty="0" smtClean="0"/>
            </a:br>
            <a:endParaRPr lang="en-US" sz="1600" b="1" dirty="0" smtClean="0"/>
          </a:p>
          <a:p>
            <a:r>
              <a:rPr lang="en-US" sz="1600" b="1" dirty="0" smtClean="0"/>
              <a:t>Deployment via dynamic link on a SharePoint site</a:t>
            </a:r>
          </a:p>
          <a:p>
            <a:r>
              <a:rPr lang="en-US" sz="1600" dirty="0" smtClean="0"/>
              <a:t>Generate </a:t>
            </a:r>
            <a:r>
              <a:rPr lang="en-US" sz="1600" dirty="0" err="1" smtClean="0"/>
              <a:t>osdx</a:t>
            </a:r>
            <a:r>
              <a:rPr lang="en-US" sz="1600" dirty="0" smtClean="0"/>
              <a:t> files dynamically on a web server.  Using this method, the dynamically generated .</a:t>
            </a:r>
            <a:r>
              <a:rPr lang="en-US" sz="1600" dirty="0" err="1" smtClean="0"/>
              <a:t>osdx</a:t>
            </a:r>
            <a:r>
              <a:rPr lang="en-US" sz="1600" dirty="0" smtClean="0"/>
              <a:t> files could automatically have a search scope based on the user’s </a:t>
            </a:r>
            <a:r>
              <a:rPr lang="en-US" sz="1600" i="1" dirty="0" smtClean="0"/>
              <a:t>current </a:t>
            </a:r>
            <a:r>
              <a:rPr lang="en-US" sz="1600" dirty="0" smtClean="0"/>
              <a:t>browsing location. </a:t>
            </a:r>
            <a:endParaRPr lang="en-US" sz="1600" b="1" dirty="0"/>
          </a:p>
        </p:txBody>
      </p:sp>
    </p:spTree>
    <p:extLst>
      <p:ext uri="{BB962C8B-B14F-4D97-AF65-F5344CB8AC3E}">
        <p14:creationId xmlns="" xmlns:p14="http://schemas.microsoft.com/office/powerpoint/2010/main" val="7567773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ox(in)">
                                      <p:cBhvr>
                                        <p:cTn id="7" dur="500"/>
                                        <p:tgtEl>
                                          <p:spTgt spid="9">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box(in)">
                                      <p:cBhvr>
                                        <p:cTn id="10" dur="500"/>
                                        <p:tgtEl>
                                          <p:spTgt spid="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ox(in)">
                                      <p:cBhvr>
                                        <p:cTn id="15" dur="500"/>
                                        <p:tgtEl>
                                          <p:spTgt spid="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box(in)">
                                      <p:cBhvr>
                                        <p:cTn id="20" dur="500"/>
                                        <p:tgtEl>
                                          <p:spTgt spid="9">
                                            <p:txEl>
                                              <p:pRg st="3" end="3"/>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box(in)">
                                      <p:cBhvr>
                                        <p:cTn id="23" dur="500"/>
                                        <p:tgtEl>
                                          <p:spTgt spid="9">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8" name="Rectangle 22"/>
          <p:cNvSpPr>
            <a:spLocks noGrp="1" noChangeArrowheads="1"/>
          </p:cNvSpPr>
          <p:nvPr>
            <p:ph type="title"/>
          </p:nvPr>
        </p:nvSpPr>
        <p:spPr>
          <a:xfrm>
            <a:off x="382588" y="228599"/>
            <a:ext cx="8380412" cy="664797"/>
          </a:xfrm>
        </p:spPr>
        <p:txBody>
          <a:bodyPr/>
          <a:lstStyle/>
          <a:p>
            <a:r>
              <a:rPr smtClean="0"/>
              <a:t>Push Deployment</a:t>
            </a:r>
            <a:endParaRPr lang="en-US" dirty="0"/>
          </a:p>
        </p:txBody>
      </p:sp>
      <p:graphicFrame>
        <p:nvGraphicFramePr>
          <p:cNvPr id="8" name="Content Placeholder 7"/>
          <p:cNvGraphicFramePr>
            <a:graphicFrameLocks noGrp="1"/>
          </p:cNvGraphicFramePr>
          <p:nvPr>
            <p:ph idx="1"/>
            <p:extLst>
              <p:ext uri="{D42A27DB-BD31-4B8C-83A1-F6EECF244321}">
                <p14:modId xmlns="" xmlns:p14="http://schemas.microsoft.com/office/powerpoint/2010/main" val="1391807658"/>
              </p:ext>
            </p:extLst>
          </p:nvPr>
        </p:nvGraphicFramePr>
        <p:xfrm>
          <a:off x="401543" y="4747605"/>
          <a:ext cx="8534400" cy="1168714"/>
        </p:xfrm>
        <a:graphic>
          <a:graphicData uri="http://schemas.openxmlformats.org/drawingml/2006/table">
            <a:tbl>
              <a:tblPr/>
              <a:tblGrid>
                <a:gridCol w="4218525"/>
                <a:gridCol w="4315875"/>
              </a:tblGrid>
              <a:tr h="201399">
                <a:tc>
                  <a:txBody>
                    <a:bodyPr/>
                    <a:lstStyle/>
                    <a:p>
                      <a:pPr marL="0" marR="0" algn="ctr">
                        <a:spcBef>
                          <a:spcPts val="1000"/>
                        </a:spcBef>
                        <a:spcAft>
                          <a:spcPts val="0"/>
                        </a:spcAft>
                      </a:pPr>
                      <a:r>
                        <a:rPr lang="en-US" sz="1400" b="1" dirty="0">
                          <a:solidFill>
                            <a:srgbClr val="FFFFFF"/>
                          </a:solidFill>
                          <a:latin typeface="Calibri"/>
                          <a:ea typeface="Times New Roman"/>
                          <a:cs typeface="Times New Roman"/>
                        </a:rPr>
                        <a:t>Advantages</a:t>
                      </a:r>
                    </a:p>
                  </a:txBody>
                  <a:tcPr marL="68580" marR="68580"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spcBef>
                          <a:spcPts val="1000"/>
                        </a:spcBef>
                        <a:spcAft>
                          <a:spcPts val="0"/>
                        </a:spcAft>
                      </a:pPr>
                      <a:r>
                        <a:rPr lang="en-US" sz="1400" b="1" dirty="0">
                          <a:solidFill>
                            <a:srgbClr val="FFFFFF"/>
                          </a:solidFill>
                          <a:latin typeface="Calibri"/>
                          <a:ea typeface="Times New Roman"/>
                          <a:cs typeface="Times New Roman"/>
                        </a:rPr>
                        <a:t>Disadvantages</a:t>
                      </a:r>
                    </a:p>
                  </a:txBody>
                  <a:tcPr marL="68580" marR="68580"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354995">
                <a:tc>
                  <a:txBody>
                    <a:bodyPr/>
                    <a:lstStyle/>
                    <a:p>
                      <a:pPr marL="0" marR="0">
                        <a:lnSpc>
                          <a:spcPct val="115000"/>
                        </a:lnSpc>
                        <a:spcBef>
                          <a:spcPts val="0"/>
                        </a:spcBef>
                        <a:spcAft>
                          <a:spcPts val="0"/>
                        </a:spcAft>
                      </a:pPr>
                      <a:r>
                        <a:rPr lang="en-US" sz="1400" dirty="0">
                          <a:latin typeface="Calibri"/>
                          <a:ea typeface="Calibri"/>
                          <a:cs typeface="Times New Roman"/>
                        </a:rPr>
                        <a:t>Guaranteed 100% coverage</a:t>
                      </a:r>
                    </a:p>
                  </a:txBody>
                  <a:tcPr marL="68580" marR="68580" marT="0" marB="0">
                    <a:lnL w="12700" cap="flat" cmpd="sng" algn="ctr">
                      <a:solidFill>
                        <a:srgbClr val="4F81B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400" dirty="0">
                          <a:latin typeface="Calibri"/>
                          <a:ea typeface="Calibri"/>
                          <a:cs typeface="Times New Roman"/>
                        </a:rPr>
                        <a:t>Requires increased work by IT </a:t>
                      </a:r>
                      <a:r>
                        <a:rPr lang="en-US" sz="1400" dirty="0" smtClean="0">
                          <a:latin typeface="Calibri"/>
                          <a:ea typeface="Calibri"/>
                          <a:cs typeface="Times New Roman"/>
                        </a:rPr>
                        <a:t>staff</a:t>
                      </a:r>
                      <a:endParaRPr lang="en-U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31609">
                <a:tc>
                  <a:txBody>
                    <a:bodyPr/>
                    <a:lstStyle/>
                    <a:p>
                      <a:pPr marL="0" marR="0">
                        <a:lnSpc>
                          <a:spcPct val="115000"/>
                        </a:lnSpc>
                        <a:spcBef>
                          <a:spcPts val="0"/>
                        </a:spcBef>
                        <a:spcAft>
                          <a:spcPts val="0"/>
                        </a:spcAft>
                      </a:pPr>
                      <a:r>
                        <a:rPr lang="en-US" sz="1400" dirty="0">
                          <a:latin typeface="Calibri"/>
                          <a:ea typeface="Calibri"/>
                          <a:cs typeface="Times New Roman"/>
                        </a:rPr>
                        <a:t>Can be transparent to the user</a:t>
                      </a:r>
                    </a:p>
                  </a:txBody>
                  <a:tcPr marL="68580" marR="68580" marT="0" marB="0">
                    <a:lnL w="12700" cap="flat" cmpd="sng" algn="ctr">
                      <a:solidFill>
                        <a:srgbClr val="4F81B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54995">
                <a:tc>
                  <a:txBody>
                    <a:bodyPr/>
                    <a:lstStyle/>
                    <a:p>
                      <a:pPr marL="0" marR="0">
                        <a:lnSpc>
                          <a:spcPct val="115000"/>
                        </a:lnSpc>
                        <a:spcBef>
                          <a:spcPts val="0"/>
                        </a:spcBef>
                        <a:spcAft>
                          <a:spcPts val="0"/>
                        </a:spcAft>
                      </a:pPr>
                      <a:r>
                        <a:rPr lang="en-US" sz="1400">
                          <a:latin typeface="Calibri"/>
                          <a:ea typeface="Calibri"/>
                          <a:cs typeface="Times New Roman"/>
                        </a:rPr>
                        <a:t>Can be deployed in an already-running environment</a:t>
                      </a:r>
                    </a:p>
                  </a:txBody>
                  <a:tcPr marL="68580" marR="68580" marT="0" marB="0">
                    <a:lnL w="12700" cap="flat" cmpd="sng" algn="ctr">
                      <a:solidFill>
                        <a:srgbClr val="4F81B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
        <p:nvSpPr>
          <p:cNvPr id="9" name="Rectangle 8"/>
          <p:cNvSpPr/>
          <p:nvPr/>
        </p:nvSpPr>
        <p:spPr>
          <a:xfrm>
            <a:off x="381000" y="1219200"/>
            <a:ext cx="8458200" cy="3323987"/>
          </a:xfrm>
          <a:prstGeom prst="rect">
            <a:avLst/>
          </a:prstGeom>
        </p:spPr>
        <p:txBody>
          <a:bodyPr wrap="square">
            <a:spAutoFit/>
          </a:bodyPr>
          <a:lstStyle/>
          <a:p>
            <a:r>
              <a:rPr lang="en-US" sz="1400" b="1" u="sng" dirty="0" smtClean="0"/>
              <a:t>**Deployment via Group Policy Preferences</a:t>
            </a:r>
            <a:endParaRPr lang="en-US" sz="1400" b="1" dirty="0" smtClean="0"/>
          </a:p>
          <a:p>
            <a:r>
              <a:rPr lang="en-US" sz="1400" dirty="0" smtClean="0"/>
              <a:t>Windows Server 2008 introduced Group Policy Preferences. GPP allows administrators to push a particular file or group of files to user machines without using logon scripts. A search connector to be updated or changed over time without any user interaction.  </a:t>
            </a:r>
            <a:r>
              <a:rPr lang="en-US" sz="1400" u="sng" dirty="0" smtClean="0"/>
              <a:t>GPP is the preferred and recommended method for deploying files to user machines.</a:t>
            </a:r>
            <a:br>
              <a:rPr lang="en-US" sz="1400" u="sng" dirty="0" smtClean="0"/>
            </a:br>
            <a:endParaRPr lang="en-US" sz="1400" u="sng" dirty="0" smtClean="0"/>
          </a:p>
          <a:p>
            <a:r>
              <a:rPr lang="en-US" sz="1400" b="1" u="sng" dirty="0" smtClean="0"/>
              <a:t>Deployment via Logon Script</a:t>
            </a:r>
            <a:endParaRPr lang="en-US" sz="1400" b="1" dirty="0" smtClean="0"/>
          </a:p>
          <a:p>
            <a:r>
              <a:rPr lang="en-US" sz="1400" dirty="0" smtClean="0"/>
              <a:t>Logon scripts can be enabled through Group Policy (pre-Windows Server 2008), and automatically run on any subset of user machines, copying the required search connector files to users’ machines</a:t>
            </a:r>
            <a:br>
              <a:rPr lang="en-US" sz="1400" dirty="0" smtClean="0"/>
            </a:br>
            <a:endParaRPr lang="en-US" sz="1400" dirty="0" smtClean="0"/>
          </a:p>
          <a:p>
            <a:r>
              <a:rPr lang="en-US" sz="1400" b="1" u="sng" dirty="0" smtClean="0"/>
              <a:t>Deployment for Roaming Profiles</a:t>
            </a:r>
            <a:endParaRPr lang="en-US" sz="1400" b="1" dirty="0" smtClean="0"/>
          </a:p>
          <a:p>
            <a:r>
              <a:rPr lang="en-US" sz="1400" dirty="0" smtClean="0"/>
              <a:t>If your organization employs full roaming user profiles, then this can be leveraged to more easily deploy search connectors to employees.  In this case, copy the search connector and link files to the appropriate folders on the server that hosts user profiles, and they will automatically appear to the user upon the subsequent login.  </a:t>
            </a:r>
            <a:endParaRPr lang="en-US" sz="1400" dirty="0"/>
          </a:p>
        </p:txBody>
      </p:sp>
    </p:spTree>
    <p:extLst>
      <p:ext uri="{BB962C8B-B14F-4D97-AF65-F5344CB8AC3E}">
        <p14:creationId xmlns="" xmlns:p14="http://schemas.microsoft.com/office/powerpoint/2010/main" val="2907983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 calcmode="lin" valueType="num">
                                      <p:cBhvr additive="base">
                                        <p:cTn id="1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 calcmode="lin" valueType="num">
                                      <p:cBhvr additive="base">
                                        <p:cTn id="21"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 calcmode="lin" valueType="num">
                                      <p:cBhvr additive="base">
                                        <p:cTn id="27"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Creating an .</a:t>
            </a:r>
            <a:r>
              <a:rPr lang="en-US" dirty="0" err="1" smtClean="0"/>
              <a:t>osdx</a:t>
            </a:r>
            <a:r>
              <a:rPr lang="en-US" dirty="0" smtClean="0"/>
              <a:t> f</a:t>
            </a:r>
            <a:r>
              <a:rPr lang="en-US" baseline="0" dirty="0" smtClean="0"/>
              <a:t>ile</a:t>
            </a:r>
            <a:endParaRPr lang="en-US" dirty="0"/>
          </a:p>
        </p:txBody>
      </p:sp>
      <p:sp>
        <p:nvSpPr>
          <p:cNvPr id="5" name="Content Placeholder 4"/>
          <p:cNvSpPr>
            <a:spLocks noGrp="1"/>
          </p:cNvSpPr>
          <p:nvPr>
            <p:ph type="body" sz="quarter" idx="10"/>
          </p:nvPr>
        </p:nvSpPr>
        <p:spPr/>
        <p:txBody>
          <a:bodyPr>
            <a:noAutofit/>
          </a:bodyPr>
          <a:lstStyle/>
          <a:p>
            <a:r>
              <a:rPr lang="en-US" sz="2400" dirty="0" smtClean="0"/>
              <a:t>Sample Server – MSDN search</a:t>
            </a:r>
          </a:p>
          <a:p>
            <a:pPr>
              <a:buNone/>
            </a:pPr>
            <a:r>
              <a:rPr lang="en-US" sz="2400" dirty="0" smtClean="0">
                <a:solidFill>
                  <a:srgbClr val="0000FF"/>
                </a:solidFill>
              </a:rPr>
              <a:t>	</a:t>
            </a:r>
            <a:r>
              <a:rPr lang="en-US" sz="2000" dirty="0" smtClean="0">
                <a:solidFill>
                  <a:srgbClr val="0000FF"/>
                </a:solidFill>
                <a:cs typeface="Courier New" pitchFamily="49" charset="0"/>
              </a:rPr>
              <a:t>http://social.msdn.microsoft.com/Search/Feed.aspx?locale=en-US&amp;amp;Query=</a:t>
            </a:r>
            <a:r>
              <a:rPr lang="en-US" sz="2000" dirty="0" smtClean="0">
                <a:solidFill>
                  <a:srgbClr val="FF0000"/>
                </a:solidFill>
                <a:cs typeface="Courier New" pitchFamily="49" charset="0"/>
              </a:rPr>
              <a:t>TEST</a:t>
            </a:r>
            <a:r>
              <a:rPr lang="en-US" sz="2000" dirty="0" smtClean="0">
                <a:solidFill>
                  <a:srgbClr val="0000FF"/>
                </a:solidFill>
                <a:cs typeface="Courier New" pitchFamily="49" charset="0"/>
              </a:rPr>
              <a:t>&amp;amp;format=RSS&amp;amp;StartIndex=</a:t>
            </a:r>
            <a:r>
              <a:rPr lang="en-US" sz="2000" dirty="0" smtClean="0">
                <a:solidFill>
                  <a:srgbClr val="FF0000"/>
                </a:solidFill>
                <a:cs typeface="Courier New" pitchFamily="49" charset="0"/>
              </a:rPr>
              <a:t>1</a:t>
            </a:r>
          </a:p>
          <a:p>
            <a:endParaRPr lang="en-US" sz="2400" dirty="0" smtClean="0"/>
          </a:p>
          <a:p>
            <a:r>
              <a:rPr lang="en-US" sz="2400" dirty="0" smtClean="0"/>
              <a:t>Sample </a:t>
            </a:r>
            <a:r>
              <a:rPr lang="en-US" sz="2400" dirty="0" err="1" smtClean="0"/>
              <a:t>msdn.osdx</a:t>
            </a:r>
            <a:r>
              <a:rPr lang="en-US" sz="2400" dirty="0" smtClean="0"/>
              <a:t> file contents:</a:t>
            </a:r>
          </a:p>
          <a:p>
            <a:pPr>
              <a:buNone/>
            </a:pPr>
            <a:r>
              <a:rPr lang="en-US" sz="2000" dirty="0" smtClean="0"/>
              <a:t>&lt;?xml version="1.0" encoding="UTF-8"?&gt;</a:t>
            </a:r>
          </a:p>
          <a:p>
            <a:pPr>
              <a:buNone/>
            </a:pPr>
            <a:r>
              <a:rPr lang="en-US" sz="2000" dirty="0" smtClean="0"/>
              <a:t>&lt;OpenSearchDescription xmlns="http://a9.com/-/spec/opensearch/1.1/"&gt;</a:t>
            </a:r>
          </a:p>
          <a:p>
            <a:pPr>
              <a:buNone/>
            </a:pPr>
            <a:r>
              <a:rPr lang="en-US" sz="2000" dirty="0" smtClean="0"/>
              <a:t>  &lt;ShortName&gt;</a:t>
            </a:r>
            <a:r>
              <a:rPr lang="en-US" sz="2000" dirty="0" smtClean="0">
                <a:solidFill>
                  <a:srgbClr val="0000FF"/>
                </a:solidFill>
              </a:rPr>
              <a:t>MSDN</a:t>
            </a:r>
            <a:r>
              <a:rPr lang="en-US" sz="2000" dirty="0" smtClean="0"/>
              <a:t>&lt;/</a:t>
            </a:r>
            <a:r>
              <a:rPr lang="en-US" sz="2000" dirty="0" err="1" smtClean="0"/>
              <a:t>ShortName</a:t>
            </a:r>
            <a:r>
              <a:rPr lang="en-US" sz="2000" dirty="0" smtClean="0"/>
              <a:t>&gt;</a:t>
            </a:r>
          </a:p>
          <a:p>
            <a:pPr>
              <a:buNone/>
            </a:pPr>
            <a:r>
              <a:rPr lang="en-US" sz="2000" dirty="0" smtClean="0"/>
              <a:t>  &lt;</a:t>
            </a:r>
            <a:r>
              <a:rPr lang="en-US" sz="2000" dirty="0" err="1" smtClean="0"/>
              <a:t>Url</a:t>
            </a:r>
            <a:r>
              <a:rPr lang="en-US" sz="2000" dirty="0" smtClean="0"/>
              <a:t> type="application/</a:t>
            </a:r>
            <a:r>
              <a:rPr lang="en-US" sz="2000" dirty="0" err="1" smtClean="0"/>
              <a:t>rss+xml</a:t>
            </a:r>
            <a:r>
              <a:rPr lang="en-US" sz="2000" dirty="0" smtClean="0"/>
              <a:t>" template="</a:t>
            </a:r>
            <a:r>
              <a:rPr lang="en-US" sz="2000" dirty="0" smtClean="0">
                <a:solidFill>
                  <a:srgbClr val="0000FF"/>
                </a:solidFill>
              </a:rPr>
              <a:t>http://social.msdn.microsoft.com/Search/</a:t>
            </a:r>
            <a:r>
              <a:rPr lang="en-US" sz="2000" dirty="0" err="1" smtClean="0">
                <a:solidFill>
                  <a:srgbClr val="0000FF"/>
                </a:solidFill>
              </a:rPr>
              <a:t>Feed.aspx?locale</a:t>
            </a:r>
            <a:r>
              <a:rPr lang="en-US" sz="2000" dirty="0" smtClean="0">
                <a:solidFill>
                  <a:srgbClr val="0000FF"/>
                </a:solidFill>
              </a:rPr>
              <a:t>=</a:t>
            </a:r>
            <a:r>
              <a:rPr lang="en-US" sz="2000" dirty="0" err="1" smtClean="0">
                <a:solidFill>
                  <a:srgbClr val="0000FF"/>
                </a:solidFill>
              </a:rPr>
              <a:t>en-US&amp;amp;Query</a:t>
            </a:r>
            <a:r>
              <a:rPr lang="en-US" sz="2000" dirty="0" smtClean="0">
                <a:solidFill>
                  <a:srgbClr val="0000FF"/>
                </a:solidFill>
              </a:rPr>
              <a:t>=</a:t>
            </a:r>
            <a:r>
              <a:rPr lang="en-US" sz="2000" dirty="0" smtClean="0">
                <a:solidFill>
                  <a:srgbClr val="FF0000"/>
                </a:solidFill>
              </a:rPr>
              <a:t>{searchTerms}</a:t>
            </a:r>
            <a:r>
              <a:rPr lang="en-US" sz="2000" dirty="0" smtClean="0">
                <a:solidFill>
                  <a:srgbClr val="0000FF"/>
                </a:solidFill>
              </a:rPr>
              <a:t>&amp;amp;format=RSS&amp;amp;StartIndex=</a:t>
            </a:r>
            <a:r>
              <a:rPr lang="en-US" sz="2000" dirty="0" smtClean="0">
                <a:solidFill>
                  <a:srgbClr val="FF0000"/>
                </a:solidFill>
              </a:rPr>
              <a:t>{startIndex}</a:t>
            </a:r>
            <a:r>
              <a:rPr lang="en-US" sz="2000" dirty="0" smtClean="0"/>
              <a:t>"/&gt;</a:t>
            </a:r>
          </a:p>
          <a:p>
            <a:pPr>
              <a:buNone/>
            </a:pPr>
            <a:r>
              <a:rPr lang="en-US" sz="2000" dirty="0" smtClean="0"/>
              <a:t>&lt;/OpenSearchDescription&gt;</a:t>
            </a:r>
          </a:p>
        </p:txBody>
      </p:sp>
      <p:pic>
        <p:nvPicPr>
          <p:cNvPr id="6" name="Picture 5"/>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315200" y="0"/>
            <a:ext cx="1828800" cy="1584251"/>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10/main" val="346146787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OSDX File - Advanced</a:t>
            </a:r>
            <a:endParaRPr lang="en-US" dirty="0"/>
          </a:p>
        </p:txBody>
      </p:sp>
      <p:sp>
        <p:nvSpPr>
          <p:cNvPr id="6" name="Rectangle 5"/>
          <p:cNvSpPr/>
          <p:nvPr/>
        </p:nvSpPr>
        <p:spPr>
          <a:xfrm>
            <a:off x="457200" y="1442305"/>
            <a:ext cx="8686800" cy="5293757"/>
          </a:xfrm>
          <a:prstGeom prst="rect">
            <a:avLst/>
          </a:prstGeom>
        </p:spPr>
        <p:txBody>
          <a:bodyPr wrap="square">
            <a:spAutoFit/>
          </a:bodyPr>
          <a:lstStyle/>
          <a:p>
            <a:r>
              <a:rPr lang="en-US" sz="1400" dirty="0" smtClean="0">
                <a:solidFill>
                  <a:schemeClr val="bg1"/>
                </a:solidFill>
                <a:latin typeface="Consolas" pitchFamily="49" charset="0"/>
                <a:cs typeface="Consolas" pitchFamily="49" charset="0"/>
              </a:rPr>
              <a:t>&lt;</a:t>
            </a:r>
            <a:r>
              <a:rPr lang="en-US" sz="1400" b="1" dirty="0" err="1">
                <a:solidFill>
                  <a:schemeClr val="bg1"/>
                </a:solidFill>
                <a:latin typeface="Consolas" pitchFamily="49" charset="0"/>
                <a:cs typeface="Consolas" pitchFamily="49" charset="0"/>
              </a:rPr>
              <a:t>ShortName</a:t>
            </a:r>
            <a:r>
              <a:rPr lang="en-US" sz="1400" dirty="0">
                <a:solidFill>
                  <a:schemeClr val="bg1"/>
                </a:solidFill>
                <a:latin typeface="Consolas" pitchFamily="49" charset="0"/>
                <a:cs typeface="Consolas" pitchFamily="49" charset="0"/>
              </a:rPr>
              <a:t>&gt;ESP Research Portal Prod </a:t>
            </a:r>
            <a:r>
              <a:rPr lang="en-US" sz="1400" dirty="0" err="1">
                <a:solidFill>
                  <a:schemeClr val="bg1"/>
                </a:solidFill>
                <a:latin typeface="Consolas" pitchFamily="49" charset="0"/>
                <a:cs typeface="Consolas" pitchFamily="49" charset="0"/>
              </a:rPr>
              <a:t>Dev</a:t>
            </a:r>
            <a:r>
              <a:rPr lang="en-US" sz="1400" dirty="0">
                <a:solidFill>
                  <a:schemeClr val="bg1"/>
                </a:solidFill>
                <a:latin typeface="Consolas" pitchFamily="49" charset="0"/>
                <a:cs typeface="Consolas" pitchFamily="49" charset="0"/>
              </a:rPr>
              <a:t>&lt;/</a:t>
            </a:r>
            <a:r>
              <a:rPr lang="en-US" sz="1400" dirty="0" err="1">
                <a:solidFill>
                  <a:schemeClr val="bg1"/>
                </a:solidFill>
                <a:latin typeface="Consolas" pitchFamily="49" charset="0"/>
                <a:cs typeface="Consolas" pitchFamily="49" charset="0"/>
              </a:rPr>
              <a:t>ShortName</a:t>
            </a:r>
            <a:r>
              <a:rPr lang="en-US" sz="1400" dirty="0">
                <a:solidFill>
                  <a:schemeClr val="bg1"/>
                </a:solidFill>
                <a:latin typeface="Consolas" pitchFamily="49" charset="0"/>
                <a:cs typeface="Consolas" pitchFamily="49" charset="0"/>
              </a:rPr>
              <a:t>&gt;</a:t>
            </a:r>
          </a:p>
          <a:p>
            <a:r>
              <a:rPr lang="en-US" sz="1400" dirty="0">
                <a:solidFill>
                  <a:schemeClr val="bg1"/>
                </a:solidFill>
                <a:latin typeface="Consolas" pitchFamily="49" charset="0"/>
                <a:cs typeface="Consolas" pitchFamily="49" charset="0"/>
              </a:rPr>
              <a:t>&lt;</a:t>
            </a:r>
            <a:r>
              <a:rPr lang="en-US" sz="1400" b="1" dirty="0">
                <a:solidFill>
                  <a:schemeClr val="bg1"/>
                </a:solidFill>
                <a:latin typeface="Consolas" pitchFamily="49" charset="0"/>
                <a:cs typeface="Consolas" pitchFamily="49" charset="0"/>
              </a:rPr>
              <a:t>Description</a:t>
            </a:r>
            <a:r>
              <a:rPr lang="en-US" sz="1400" dirty="0">
                <a:solidFill>
                  <a:schemeClr val="bg1"/>
                </a:solidFill>
                <a:latin typeface="Consolas" pitchFamily="49" charset="0"/>
                <a:cs typeface="Consolas" pitchFamily="49" charset="0"/>
              </a:rPr>
              <a:t>&gt;OpenSearch Web via MSN using Windows 7 Search.&lt;/Description&gt;</a:t>
            </a:r>
          </a:p>
          <a:p>
            <a:r>
              <a:rPr lang="en-US" sz="1400" dirty="0">
                <a:solidFill>
                  <a:schemeClr val="bg1"/>
                </a:solidFill>
                <a:latin typeface="Consolas" pitchFamily="49" charset="0"/>
                <a:cs typeface="Consolas" pitchFamily="49" charset="0"/>
              </a:rPr>
              <a:t>&lt;</a:t>
            </a:r>
            <a:r>
              <a:rPr lang="en-US" sz="1400" b="1" dirty="0" err="1">
                <a:solidFill>
                  <a:schemeClr val="bg1"/>
                </a:solidFill>
                <a:latin typeface="Consolas" pitchFamily="49" charset="0"/>
                <a:cs typeface="Consolas" pitchFamily="49" charset="0"/>
              </a:rPr>
              <a:t>Url</a:t>
            </a:r>
            <a:r>
              <a:rPr lang="en-US" sz="1400" b="1" dirty="0">
                <a:solidFill>
                  <a:schemeClr val="bg1"/>
                </a:solidFill>
                <a:latin typeface="Consolas" pitchFamily="49" charset="0"/>
                <a:cs typeface="Consolas" pitchFamily="49" charset="0"/>
              </a:rPr>
              <a:t> type</a:t>
            </a:r>
            <a:r>
              <a:rPr lang="en-US" sz="1400" dirty="0">
                <a:solidFill>
                  <a:schemeClr val="bg1"/>
                </a:solidFill>
                <a:latin typeface="Consolas" pitchFamily="49" charset="0"/>
                <a:cs typeface="Consolas" pitchFamily="49" charset="0"/>
              </a:rPr>
              <a:t>="application/</a:t>
            </a:r>
            <a:r>
              <a:rPr lang="en-US" sz="1400" dirty="0" err="1">
                <a:solidFill>
                  <a:schemeClr val="bg1"/>
                </a:solidFill>
                <a:latin typeface="Consolas" pitchFamily="49" charset="0"/>
                <a:cs typeface="Consolas" pitchFamily="49" charset="0"/>
              </a:rPr>
              <a:t>rss+xml</a:t>
            </a:r>
            <a:r>
              <a:rPr lang="en-US" sz="1400" dirty="0">
                <a:solidFill>
                  <a:schemeClr val="bg1"/>
                </a:solidFill>
                <a:latin typeface="Consolas" pitchFamily="49" charset="0"/>
                <a:cs typeface="Consolas" pitchFamily="49" charset="0"/>
              </a:rPr>
              <a:t>" </a:t>
            </a:r>
            <a:r>
              <a:rPr lang="en-US" sz="1400" dirty="0" smtClean="0">
                <a:solidFill>
                  <a:schemeClr val="bg1"/>
                </a:solidFill>
                <a:latin typeface="Consolas" pitchFamily="49" charset="0"/>
                <a:cs typeface="Consolas" pitchFamily="49" charset="0"/>
              </a:rPr>
              <a:t>template=“http://hostname/rss.aspx?k</a:t>
            </a:r>
            <a:r>
              <a:rPr lang="en-US" sz="1400" dirty="0">
                <a:solidFill>
                  <a:schemeClr val="bg1"/>
                </a:solidFill>
                <a:latin typeface="Consolas" pitchFamily="49" charset="0"/>
                <a:cs typeface="Consolas" pitchFamily="49" charset="0"/>
              </a:rPr>
              <a:t>={</a:t>
            </a:r>
            <a:r>
              <a:rPr lang="en-US" sz="1400" dirty="0" smtClean="0">
                <a:solidFill>
                  <a:schemeClr val="bg1"/>
                </a:solidFill>
                <a:latin typeface="Consolas" pitchFamily="49" charset="0"/>
                <a:cs typeface="Consolas" pitchFamily="49" charset="0"/>
              </a:rPr>
              <a:t>searchTerms}"/&gt;</a:t>
            </a:r>
            <a:endParaRPr lang="en-US" sz="1400" dirty="0">
              <a:solidFill>
                <a:schemeClr val="bg1"/>
              </a:solidFill>
              <a:latin typeface="Consolas" pitchFamily="49" charset="0"/>
              <a:cs typeface="Consolas" pitchFamily="49" charset="0"/>
            </a:endParaRPr>
          </a:p>
          <a:p>
            <a:r>
              <a:rPr lang="en-US" sz="1400" dirty="0">
                <a:solidFill>
                  <a:schemeClr val="bg1"/>
                </a:solidFill>
                <a:latin typeface="Consolas" pitchFamily="49" charset="0"/>
                <a:cs typeface="Consolas" pitchFamily="49" charset="0"/>
              </a:rPr>
              <a:t>&lt;</a:t>
            </a:r>
            <a:r>
              <a:rPr lang="en-US" sz="1400" b="1" dirty="0" err="1">
                <a:solidFill>
                  <a:schemeClr val="bg1"/>
                </a:solidFill>
                <a:latin typeface="Consolas" pitchFamily="49" charset="0"/>
                <a:cs typeface="Consolas" pitchFamily="49" charset="0"/>
              </a:rPr>
              <a:t>Url</a:t>
            </a:r>
            <a:r>
              <a:rPr lang="en-US" sz="1400" b="1" dirty="0">
                <a:solidFill>
                  <a:schemeClr val="bg1"/>
                </a:solidFill>
                <a:latin typeface="Consolas" pitchFamily="49" charset="0"/>
                <a:cs typeface="Consolas" pitchFamily="49" charset="0"/>
              </a:rPr>
              <a:t> type="text/html</a:t>
            </a:r>
            <a:r>
              <a:rPr lang="en-US" sz="1400" dirty="0">
                <a:solidFill>
                  <a:schemeClr val="bg1"/>
                </a:solidFill>
                <a:latin typeface="Consolas" pitchFamily="49" charset="0"/>
                <a:cs typeface="Consolas" pitchFamily="49" charset="0"/>
              </a:rPr>
              <a:t>" template="http</a:t>
            </a:r>
            <a:r>
              <a:rPr lang="en-US" sz="1400" dirty="0" smtClean="0">
                <a:solidFill>
                  <a:schemeClr val="bg1"/>
                </a:solidFill>
                <a:latin typeface="Consolas" pitchFamily="49" charset="0"/>
                <a:cs typeface="Consolas" pitchFamily="49" charset="0"/>
              </a:rPr>
              <a:t>://search.aspx?k</a:t>
            </a:r>
            <a:r>
              <a:rPr lang="en-US" sz="1400" dirty="0">
                <a:solidFill>
                  <a:schemeClr val="bg1"/>
                </a:solidFill>
                <a:latin typeface="Consolas" pitchFamily="49" charset="0"/>
                <a:cs typeface="Consolas" pitchFamily="49" charset="0"/>
              </a:rPr>
              <a:t>={searchTerms</a:t>
            </a:r>
            <a:r>
              <a:rPr lang="en-US" sz="1400" dirty="0" smtClean="0">
                <a:solidFill>
                  <a:schemeClr val="bg1"/>
                </a:solidFill>
                <a:latin typeface="Consolas" pitchFamily="49" charset="0"/>
                <a:cs typeface="Consolas" pitchFamily="49" charset="0"/>
              </a:rPr>
              <a:t>}"/&gt;</a:t>
            </a:r>
          </a:p>
          <a:p>
            <a:r>
              <a:rPr lang="en-US" sz="1600" b="1" dirty="0" smtClean="0">
                <a:solidFill>
                  <a:schemeClr val="bg1"/>
                </a:solidFill>
                <a:latin typeface="Consolas" pitchFamily="49" charset="0"/>
                <a:cs typeface="Consolas" pitchFamily="49" charset="0"/>
              </a:rPr>
              <a:t>&lt;!– The rest are custom property mappings </a:t>
            </a:r>
            <a:r>
              <a:rPr lang="en-US" sz="1600" b="1" dirty="0" smtClean="0">
                <a:solidFill>
                  <a:schemeClr val="bg1"/>
                </a:solidFill>
                <a:latin typeface="Consolas" pitchFamily="49" charset="0"/>
                <a:cs typeface="Consolas" pitchFamily="49" charset="0"/>
                <a:sym typeface="Wingdings" pitchFamily="2" charset="2"/>
              </a:rPr>
              <a:t></a:t>
            </a:r>
            <a:endParaRPr lang="en-US" sz="1600" b="1" dirty="0">
              <a:solidFill>
                <a:schemeClr val="bg1"/>
              </a:solidFill>
              <a:latin typeface="Consolas" pitchFamily="49" charset="0"/>
              <a:cs typeface="Consolas" pitchFamily="49" charset="0"/>
            </a:endParaRPr>
          </a:p>
          <a:p>
            <a:r>
              <a:rPr lang="en-US" sz="1400" dirty="0">
                <a:solidFill>
                  <a:schemeClr val="bg1"/>
                </a:solidFill>
                <a:latin typeface="Consolas" pitchFamily="49" charset="0"/>
                <a:cs typeface="Consolas" pitchFamily="49" charset="0"/>
              </a:rPr>
              <a:t>  &lt;</a:t>
            </a:r>
            <a:r>
              <a:rPr lang="en-US" sz="1400" b="1" dirty="0" err="1">
                <a:solidFill>
                  <a:schemeClr val="bg1"/>
                </a:solidFill>
                <a:latin typeface="Consolas" pitchFamily="49" charset="0"/>
                <a:cs typeface="Consolas" pitchFamily="49" charset="0"/>
              </a:rPr>
              <a:t>ms-ose:ResultsProcessing</a:t>
            </a:r>
            <a:r>
              <a:rPr lang="en-US" sz="1400" b="1" dirty="0">
                <a:solidFill>
                  <a:schemeClr val="bg1"/>
                </a:solidFill>
                <a:latin typeface="Consolas" pitchFamily="49" charset="0"/>
                <a:cs typeface="Consolas" pitchFamily="49" charset="0"/>
              </a:rPr>
              <a:t> format</a:t>
            </a:r>
            <a:r>
              <a:rPr lang="en-US" sz="1400" dirty="0">
                <a:solidFill>
                  <a:schemeClr val="bg1"/>
                </a:solidFill>
                <a:latin typeface="Consolas" pitchFamily="49" charset="0"/>
                <a:cs typeface="Consolas" pitchFamily="49" charset="0"/>
              </a:rPr>
              <a:t>="application/</a:t>
            </a:r>
            <a:r>
              <a:rPr lang="en-US" sz="1400" dirty="0" err="1">
                <a:solidFill>
                  <a:schemeClr val="bg1"/>
                </a:solidFill>
                <a:latin typeface="Consolas" pitchFamily="49" charset="0"/>
                <a:cs typeface="Consolas" pitchFamily="49" charset="0"/>
              </a:rPr>
              <a:t>rss+xml</a:t>
            </a:r>
            <a:r>
              <a:rPr lang="en-US" sz="1400" dirty="0">
                <a:solidFill>
                  <a:schemeClr val="bg1"/>
                </a:solidFill>
                <a:latin typeface="Consolas" pitchFamily="49" charset="0"/>
                <a:cs typeface="Consolas" pitchFamily="49" charset="0"/>
              </a:rPr>
              <a:t>" </a:t>
            </a:r>
            <a:r>
              <a:rPr lang="en-US" sz="1400" dirty="0" err="1">
                <a:solidFill>
                  <a:schemeClr val="bg1"/>
                </a:solidFill>
                <a:latin typeface="Consolas" pitchFamily="49" charset="0"/>
                <a:cs typeface="Consolas" pitchFamily="49" charset="0"/>
              </a:rPr>
              <a:t>xmlns:ms-ose</a:t>
            </a:r>
            <a:r>
              <a:rPr lang="en-US" sz="1400" dirty="0">
                <a:solidFill>
                  <a:schemeClr val="bg1"/>
                </a:solidFill>
                <a:latin typeface="Consolas" pitchFamily="49" charset="0"/>
                <a:cs typeface="Consolas" pitchFamily="49" charset="0"/>
              </a:rPr>
              <a:t>="http://schemas.microsoft.com/</a:t>
            </a:r>
            <a:r>
              <a:rPr lang="en-US" sz="1400" dirty="0" err="1">
                <a:solidFill>
                  <a:schemeClr val="bg1"/>
                </a:solidFill>
                <a:latin typeface="Consolas" pitchFamily="49" charset="0"/>
                <a:cs typeface="Consolas" pitchFamily="49" charset="0"/>
              </a:rPr>
              <a:t>opensearchext</a:t>
            </a:r>
            <a:r>
              <a:rPr lang="en-US" sz="1400" dirty="0">
                <a:solidFill>
                  <a:schemeClr val="bg1"/>
                </a:solidFill>
                <a:latin typeface="Consolas" pitchFamily="49" charset="0"/>
                <a:cs typeface="Consolas" pitchFamily="49" charset="0"/>
              </a:rPr>
              <a:t>/2009/"&gt;</a:t>
            </a:r>
          </a:p>
          <a:p>
            <a:r>
              <a:rPr lang="en-US" sz="1400" dirty="0">
                <a:solidFill>
                  <a:schemeClr val="bg1"/>
                </a:solidFill>
                <a:latin typeface="Consolas" pitchFamily="49" charset="0"/>
                <a:cs typeface="Consolas" pitchFamily="49" charset="0"/>
              </a:rPr>
              <a:t>    &lt;</a:t>
            </a:r>
            <a:r>
              <a:rPr lang="en-US" sz="1400" b="1" dirty="0" err="1">
                <a:solidFill>
                  <a:schemeClr val="bg1"/>
                </a:solidFill>
                <a:latin typeface="Consolas" pitchFamily="49" charset="0"/>
                <a:cs typeface="Consolas" pitchFamily="49" charset="0"/>
              </a:rPr>
              <a:t>ms-ose:PropertyDefaultValues</a:t>
            </a:r>
            <a:r>
              <a:rPr lang="en-US" sz="1400" dirty="0">
                <a:solidFill>
                  <a:schemeClr val="bg1"/>
                </a:solidFill>
                <a:latin typeface="Consolas" pitchFamily="49" charset="0"/>
                <a:cs typeface="Consolas" pitchFamily="49" charset="0"/>
              </a:rPr>
              <a:t>&gt;</a:t>
            </a:r>
          </a:p>
          <a:p>
            <a:r>
              <a:rPr lang="en-US" sz="1400" dirty="0">
                <a:solidFill>
                  <a:schemeClr val="bg1"/>
                </a:solidFill>
                <a:latin typeface="Consolas" pitchFamily="49" charset="0"/>
                <a:cs typeface="Consolas" pitchFamily="49" charset="0"/>
              </a:rPr>
              <a:t>      &lt;</a:t>
            </a:r>
            <a:r>
              <a:rPr lang="en-US" sz="1400" dirty="0" err="1">
                <a:solidFill>
                  <a:schemeClr val="bg1"/>
                </a:solidFill>
                <a:latin typeface="Consolas" pitchFamily="49" charset="0"/>
                <a:cs typeface="Consolas" pitchFamily="49" charset="0"/>
              </a:rPr>
              <a:t>ms-ose:Property</a:t>
            </a:r>
            <a:r>
              <a:rPr lang="en-US" sz="1400" dirty="0">
                <a:solidFill>
                  <a:schemeClr val="bg1"/>
                </a:solidFill>
                <a:latin typeface="Consolas" pitchFamily="49" charset="0"/>
                <a:cs typeface="Consolas" pitchFamily="49" charset="0"/>
              </a:rPr>
              <a:t> schema="http://schemas.microsoft.com/windows/2008/</a:t>
            </a:r>
            <a:r>
              <a:rPr lang="en-US" sz="1400" dirty="0" err="1">
                <a:solidFill>
                  <a:schemeClr val="bg1"/>
                </a:solidFill>
                <a:latin typeface="Consolas" pitchFamily="49" charset="0"/>
                <a:cs typeface="Consolas" pitchFamily="49" charset="0"/>
              </a:rPr>
              <a:t>propertynamespace</a:t>
            </a:r>
            <a:r>
              <a:rPr lang="en-US" sz="1400" dirty="0">
                <a:solidFill>
                  <a:schemeClr val="bg1"/>
                </a:solidFill>
                <a:latin typeface="Consolas" pitchFamily="49" charset="0"/>
                <a:cs typeface="Consolas" pitchFamily="49" charset="0"/>
              </a:rPr>
              <a:t>" name="</a:t>
            </a:r>
            <a:r>
              <a:rPr lang="en-US" sz="1400" dirty="0" err="1">
                <a:solidFill>
                  <a:schemeClr val="bg1"/>
                </a:solidFill>
                <a:latin typeface="Consolas" pitchFamily="49" charset="0"/>
                <a:cs typeface="Consolas" pitchFamily="49" charset="0"/>
              </a:rPr>
              <a:t>System.PropList.ContentViewModeForSearch</a:t>
            </a:r>
            <a:r>
              <a:rPr lang="en-US" sz="1400" dirty="0">
                <a:solidFill>
                  <a:schemeClr val="bg1"/>
                </a:solidFill>
                <a:latin typeface="Consolas" pitchFamily="49" charset="0"/>
                <a:cs typeface="Consolas" pitchFamily="49" charset="0"/>
              </a:rPr>
              <a:t>"&gt;prop:~</a:t>
            </a:r>
            <a:r>
              <a:rPr lang="en-US" sz="1400" dirty="0" err="1">
                <a:solidFill>
                  <a:schemeClr val="bg1"/>
                </a:solidFill>
                <a:latin typeface="Consolas" pitchFamily="49" charset="0"/>
                <a:cs typeface="Consolas" pitchFamily="49" charset="0"/>
              </a:rPr>
              <a:t>System.ItemNameDisplay;System.Contact.EmailAddress</a:t>
            </a:r>
            <a:r>
              <a:rPr lang="en-US" sz="1400" dirty="0">
                <a:solidFill>
                  <a:schemeClr val="bg1"/>
                </a:solidFill>
                <a:latin typeface="Consolas" pitchFamily="49" charset="0"/>
                <a:cs typeface="Consolas" pitchFamily="49" charset="0"/>
              </a:rPr>
              <a:t>;~</a:t>
            </a:r>
            <a:r>
              <a:rPr lang="en-US" sz="1400" dirty="0" err="1">
                <a:solidFill>
                  <a:schemeClr val="bg1"/>
                </a:solidFill>
                <a:latin typeface="Consolas" pitchFamily="49" charset="0"/>
                <a:cs typeface="Consolas" pitchFamily="49" charset="0"/>
              </a:rPr>
              <a:t>System.ItemPathDisplay</a:t>
            </a:r>
            <a:r>
              <a:rPr lang="en-US" sz="1400" dirty="0">
                <a:solidFill>
                  <a:schemeClr val="bg1"/>
                </a:solidFill>
                <a:latin typeface="Consolas" pitchFamily="49" charset="0"/>
                <a:cs typeface="Consolas" pitchFamily="49" charset="0"/>
              </a:rPr>
              <a:t>;~System.Search.AutoSummary;System.Software.ProductName;System.Category;System.Keywords&lt;/</a:t>
            </a:r>
            <a:r>
              <a:rPr lang="en-US" sz="1400" dirty="0" err="1">
                <a:solidFill>
                  <a:schemeClr val="bg1"/>
                </a:solidFill>
                <a:latin typeface="Consolas" pitchFamily="49" charset="0"/>
                <a:cs typeface="Consolas" pitchFamily="49" charset="0"/>
              </a:rPr>
              <a:t>ms-ose:Property</a:t>
            </a:r>
            <a:r>
              <a:rPr lang="en-US" sz="1400" dirty="0">
                <a:solidFill>
                  <a:schemeClr val="bg1"/>
                </a:solidFill>
                <a:latin typeface="Consolas" pitchFamily="49" charset="0"/>
                <a:cs typeface="Consolas" pitchFamily="49" charset="0"/>
              </a:rPr>
              <a:t>&gt;</a:t>
            </a:r>
          </a:p>
          <a:p>
            <a:r>
              <a:rPr lang="en-US" sz="1400" dirty="0">
                <a:solidFill>
                  <a:schemeClr val="bg1"/>
                </a:solidFill>
                <a:latin typeface="Consolas" pitchFamily="49" charset="0"/>
                <a:cs typeface="Consolas" pitchFamily="49" charset="0"/>
              </a:rPr>
              <a:t>      &lt;</a:t>
            </a:r>
            <a:r>
              <a:rPr lang="en-US" sz="1400" dirty="0" err="1">
                <a:solidFill>
                  <a:schemeClr val="bg1"/>
                </a:solidFill>
                <a:latin typeface="Consolas" pitchFamily="49" charset="0"/>
                <a:cs typeface="Consolas" pitchFamily="49" charset="0"/>
              </a:rPr>
              <a:t>ms-ose:Property</a:t>
            </a:r>
            <a:r>
              <a:rPr lang="en-US" sz="1400" dirty="0">
                <a:solidFill>
                  <a:schemeClr val="bg1"/>
                </a:solidFill>
                <a:latin typeface="Consolas" pitchFamily="49" charset="0"/>
                <a:cs typeface="Consolas" pitchFamily="49" charset="0"/>
              </a:rPr>
              <a:t> schema="http://schemas.microsoft.com/windows/2008/</a:t>
            </a:r>
            <a:r>
              <a:rPr lang="en-US" sz="1400" dirty="0" err="1">
                <a:solidFill>
                  <a:schemeClr val="bg1"/>
                </a:solidFill>
                <a:latin typeface="Consolas" pitchFamily="49" charset="0"/>
                <a:cs typeface="Consolas" pitchFamily="49" charset="0"/>
              </a:rPr>
              <a:t>propertynamespace</a:t>
            </a:r>
            <a:r>
              <a:rPr lang="en-US" sz="1400" dirty="0">
                <a:solidFill>
                  <a:schemeClr val="bg1"/>
                </a:solidFill>
                <a:latin typeface="Consolas" pitchFamily="49" charset="0"/>
                <a:cs typeface="Consolas" pitchFamily="49" charset="0"/>
              </a:rPr>
              <a:t>" name="</a:t>
            </a:r>
            <a:r>
              <a:rPr lang="en-US" sz="1400" dirty="0" err="1">
                <a:solidFill>
                  <a:schemeClr val="bg1"/>
                </a:solidFill>
                <a:latin typeface="Consolas" pitchFamily="49" charset="0"/>
                <a:cs typeface="Consolas" pitchFamily="49" charset="0"/>
              </a:rPr>
              <a:t>System.PropList.PreviewDetails</a:t>
            </a:r>
            <a:r>
              <a:rPr lang="en-US" sz="1400" dirty="0">
                <a:solidFill>
                  <a:schemeClr val="bg1"/>
                </a:solidFill>
                <a:latin typeface="Consolas" pitchFamily="49" charset="0"/>
                <a:cs typeface="Consolas" pitchFamily="49" charset="0"/>
              </a:rPr>
              <a:t>"&gt;prop:System.Contact.EmailAddress;System.Software.ProductName;System.Category;System.Keywords&lt;/</a:t>
            </a:r>
            <a:r>
              <a:rPr lang="en-US" sz="1400" dirty="0" err="1">
                <a:solidFill>
                  <a:schemeClr val="bg1"/>
                </a:solidFill>
                <a:latin typeface="Consolas" pitchFamily="49" charset="0"/>
                <a:cs typeface="Consolas" pitchFamily="49" charset="0"/>
              </a:rPr>
              <a:t>ms-ose:Property</a:t>
            </a:r>
            <a:r>
              <a:rPr lang="en-US" sz="1400" dirty="0">
                <a:solidFill>
                  <a:schemeClr val="bg1"/>
                </a:solidFill>
                <a:latin typeface="Consolas" pitchFamily="49" charset="0"/>
                <a:cs typeface="Consolas" pitchFamily="49" charset="0"/>
              </a:rPr>
              <a:t>&gt;</a:t>
            </a:r>
          </a:p>
          <a:p>
            <a:r>
              <a:rPr lang="en-US" sz="1400" dirty="0">
                <a:solidFill>
                  <a:schemeClr val="bg1"/>
                </a:solidFill>
                <a:latin typeface="Consolas" pitchFamily="49" charset="0"/>
                <a:cs typeface="Consolas" pitchFamily="49" charset="0"/>
              </a:rPr>
              <a:t>      &lt;</a:t>
            </a:r>
            <a:r>
              <a:rPr lang="en-US" sz="1400" dirty="0" err="1">
                <a:solidFill>
                  <a:schemeClr val="bg1"/>
                </a:solidFill>
                <a:latin typeface="Consolas" pitchFamily="49" charset="0"/>
                <a:cs typeface="Consolas" pitchFamily="49" charset="0"/>
              </a:rPr>
              <a:t>ms-ose:Property</a:t>
            </a:r>
            <a:r>
              <a:rPr lang="en-US" sz="1400" dirty="0">
                <a:solidFill>
                  <a:schemeClr val="bg1"/>
                </a:solidFill>
                <a:latin typeface="Consolas" pitchFamily="49" charset="0"/>
                <a:cs typeface="Consolas" pitchFamily="49" charset="0"/>
              </a:rPr>
              <a:t> schema="http://schemas.microsoft.com/windows/2008/</a:t>
            </a:r>
            <a:r>
              <a:rPr lang="en-US" sz="1400" dirty="0" err="1">
                <a:solidFill>
                  <a:schemeClr val="bg1"/>
                </a:solidFill>
                <a:latin typeface="Consolas" pitchFamily="49" charset="0"/>
                <a:cs typeface="Consolas" pitchFamily="49" charset="0"/>
              </a:rPr>
              <a:t>propertynamespace</a:t>
            </a:r>
            <a:r>
              <a:rPr lang="en-US" sz="1400" dirty="0">
                <a:solidFill>
                  <a:schemeClr val="bg1"/>
                </a:solidFill>
                <a:latin typeface="Consolas" pitchFamily="49" charset="0"/>
                <a:cs typeface="Consolas" pitchFamily="49" charset="0"/>
              </a:rPr>
              <a:t>" name="</a:t>
            </a:r>
            <a:r>
              <a:rPr lang="en-US" sz="1400" dirty="0" err="1">
                <a:solidFill>
                  <a:schemeClr val="bg1"/>
                </a:solidFill>
                <a:latin typeface="Consolas" pitchFamily="49" charset="0"/>
                <a:cs typeface="Consolas" pitchFamily="49" charset="0"/>
              </a:rPr>
              <a:t>System.PropList.TileInfo</a:t>
            </a:r>
            <a:r>
              <a:rPr lang="en-US" sz="1400" dirty="0">
                <a:solidFill>
                  <a:schemeClr val="bg1"/>
                </a:solidFill>
                <a:latin typeface="Consolas" pitchFamily="49" charset="0"/>
                <a:cs typeface="Consolas" pitchFamily="49" charset="0"/>
              </a:rPr>
              <a:t>"&gt;prop:~</a:t>
            </a:r>
            <a:r>
              <a:rPr lang="en-US" sz="1400" dirty="0" err="1">
                <a:solidFill>
                  <a:schemeClr val="bg1"/>
                </a:solidFill>
                <a:latin typeface="Consolas" pitchFamily="49" charset="0"/>
                <a:cs typeface="Consolas" pitchFamily="49" charset="0"/>
              </a:rPr>
              <a:t>System.Contact.EmailAddress;System.Software.ProductName</a:t>
            </a:r>
            <a:r>
              <a:rPr lang="en-US" sz="1400" dirty="0">
                <a:solidFill>
                  <a:schemeClr val="bg1"/>
                </a:solidFill>
                <a:latin typeface="Consolas" pitchFamily="49" charset="0"/>
                <a:cs typeface="Consolas" pitchFamily="49" charset="0"/>
              </a:rPr>
              <a:t>&lt;/</a:t>
            </a:r>
            <a:r>
              <a:rPr lang="en-US" sz="1400" dirty="0" err="1">
                <a:solidFill>
                  <a:schemeClr val="bg1"/>
                </a:solidFill>
                <a:latin typeface="Consolas" pitchFamily="49" charset="0"/>
                <a:cs typeface="Consolas" pitchFamily="49" charset="0"/>
              </a:rPr>
              <a:t>ms-ose:Property</a:t>
            </a:r>
            <a:r>
              <a:rPr lang="en-US" sz="1400" dirty="0">
                <a:solidFill>
                  <a:schemeClr val="bg1"/>
                </a:solidFill>
                <a:latin typeface="Consolas" pitchFamily="49" charset="0"/>
                <a:cs typeface="Consolas" pitchFamily="49" charset="0"/>
              </a:rPr>
              <a:t>&gt;</a:t>
            </a:r>
          </a:p>
          <a:p>
            <a:r>
              <a:rPr lang="en-US" sz="1400" dirty="0">
                <a:solidFill>
                  <a:schemeClr val="bg1"/>
                </a:solidFill>
                <a:latin typeface="Consolas" pitchFamily="49" charset="0"/>
                <a:cs typeface="Consolas" pitchFamily="49" charset="0"/>
              </a:rPr>
              <a:t>    &lt;/</a:t>
            </a:r>
            <a:r>
              <a:rPr lang="en-US" sz="1400" dirty="0" err="1">
                <a:solidFill>
                  <a:schemeClr val="bg1"/>
                </a:solidFill>
                <a:latin typeface="Consolas" pitchFamily="49" charset="0"/>
                <a:cs typeface="Consolas" pitchFamily="49" charset="0"/>
              </a:rPr>
              <a:t>ms-ose:PropertyDefaultValues</a:t>
            </a:r>
            <a:r>
              <a:rPr lang="en-US" sz="1400" dirty="0">
                <a:solidFill>
                  <a:schemeClr val="bg1"/>
                </a:solidFill>
                <a:latin typeface="Consolas" pitchFamily="49" charset="0"/>
                <a:cs typeface="Consolas" pitchFamily="49" charset="0"/>
              </a:rPr>
              <a:t>&gt;</a:t>
            </a:r>
          </a:p>
          <a:p>
            <a:r>
              <a:rPr lang="en-US" sz="1400" dirty="0">
                <a:solidFill>
                  <a:schemeClr val="bg1"/>
                </a:solidFill>
                <a:latin typeface="Consolas" pitchFamily="49" charset="0"/>
                <a:cs typeface="Consolas" pitchFamily="49" charset="0"/>
              </a:rPr>
              <a:t>  &lt;/</a:t>
            </a:r>
            <a:r>
              <a:rPr lang="en-US" sz="1400" dirty="0" err="1">
                <a:solidFill>
                  <a:schemeClr val="bg1"/>
                </a:solidFill>
                <a:latin typeface="Consolas" pitchFamily="49" charset="0"/>
                <a:cs typeface="Consolas" pitchFamily="49" charset="0"/>
              </a:rPr>
              <a:t>ms-ose:ResultsProcessing</a:t>
            </a:r>
            <a:r>
              <a:rPr lang="en-US" sz="1400" dirty="0">
                <a:solidFill>
                  <a:schemeClr val="bg1"/>
                </a:solidFill>
                <a:latin typeface="Consolas" pitchFamily="49" charset="0"/>
                <a:cs typeface="Consolas" pitchFamily="49" charset="0"/>
              </a:rPr>
              <a:t>&gt;</a:t>
            </a:r>
          </a:p>
          <a:p>
            <a:r>
              <a:rPr lang="en-US" sz="1400" dirty="0">
                <a:solidFill>
                  <a:schemeClr val="bg1"/>
                </a:solidFill>
                <a:latin typeface="Consolas" pitchFamily="49" charset="0"/>
                <a:cs typeface="Consolas" pitchFamily="49" charset="0"/>
              </a:rPr>
              <a:t>&lt;/</a:t>
            </a:r>
            <a:r>
              <a:rPr lang="en-US" sz="1400" dirty="0" err="1">
                <a:solidFill>
                  <a:schemeClr val="bg1"/>
                </a:solidFill>
                <a:latin typeface="Consolas" pitchFamily="49" charset="0"/>
                <a:cs typeface="Consolas" pitchFamily="49" charset="0"/>
              </a:rPr>
              <a:t>OpenSearchDescription</a:t>
            </a:r>
            <a:r>
              <a:rPr lang="en-US" sz="1400" dirty="0">
                <a:solidFill>
                  <a:schemeClr val="bg1"/>
                </a:solidFill>
                <a:latin typeface="Consolas" pitchFamily="49" charset="0"/>
                <a:cs typeface="Consolas" pitchFamily="49" charset="0"/>
              </a:rPr>
              <a:t>&gt;</a:t>
            </a:r>
          </a:p>
        </p:txBody>
      </p:sp>
      <p:sp>
        <p:nvSpPr>
          <p:cNvPr id="3" name="Rectangle 2"/>
          <p:cNvSpPr/>
          <p:nvPr/>
        </p:nvSpPr>
        <p:spPr bwMode="auto">
          <a:xfrm>
            <a:off x="457200" y="1455958"/>
            <a:ext cx="5105400" cy="220442"/>
          </a:xfrm>
          <a:prstGeom prst="rect">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5" name="Rectangle 4"/>
          <p:cNvSpPr/>
          <p:nvPr/>
        </p:nvSpPr>
        <p:spPr bwMode="auto">
          <a:xfrm>
            <a:off x="457200" y="1684558"/>
            <a:ext cx="7391400" cy="228600"/>
          </a:xfrm>
          <a:prstGeom prst="rect">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7" name="Rectangle 6"/>
          <p:cNvSpPr/>
          <p:nvPr/>
        </p:nvSpPr>
        <p:spPr bwMode="auto">
          <a:xfrm>
            <a:off x="457200" y="1913158"/>
            <a:ext cx="8458200" cy="220442"/>
          </a:xfrm>
          <a:prstGeom prst="rect">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8" name="Rectangle 7"/>
          <p:cNvSpPr/>
          <p:nvPr/>
        </p:nvSpPr>
        <p:spPr bwMode="auto">
          <a:xfrm>
            <a:off x="457200" y="2141758"/>
            <a:ext cx="6934200" cy="220442"/>
          </a:xfrm>
          <a:prstGeom prst="rect">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 name="Rectangle 8"/>
          <p:cNvSpPr/>
          <p:nvPr/>
        </p:nvSpPr>
        <p:spPr bwMode="auto">
          <a:xfrm>
            <a:off x="7543800" y="4724400"/>
            <a:ext cx="1600200" cy="304800"/>
          </a:xfrm>
          <a:prstGeom prst="rect">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0" name="Rectangle 9"/>
          <p:cNvSpPr/>
          <p:nvPr/>
        </p:nvSpPr>
        <p:spPr bwMode="auto">
          <a:xfrm>
            <a:off x="1676400" y="4038600"/>
            <a:ext cx="1600200" cy="304800"/>
          </a:xfrm>
          <a:prstGeom prst="rect">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1" name="Picture 10"/>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315200" y="0"/>
            <a:ext cx="1828800" cy="1584251"/>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19" name="Rectangle 18"/>
          <p:cNvSpPr/>
          <p:nvPr/>
        </p:nvSpPr>
        <p:spPr bwMode="auto">
          <a:xfrm>
            <a:off x="533400" y="4876800"/>
            <a:ext cx="1219200" cy="304800"/>
          </a:xfrm>
          <a:prstGeom prst="rect">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Tree>
    <p:extLst>
      <p:ext uri="{BB962C8B-B14F-4D97-AF65-F5344CB8AC3E}">
        <p14:creationId xmlns="" xmlns:p14="http://schemas.microsoft.com/office/powerpoint/2010/main" val="1565744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2000"/>
                                        <p:tgtEl>
                                          <p:spTgt spid="3"/>
                                        </p:tgtEl>
                                      </p:cBhvr>
                                    </p:animEffect>
                                    <p:set>
                                      <p:cBhvr>
                                        <p:cTn id="12" dur="1" fill="hold">
                                          <p:stCondLst>
                                            <p:cond delay="1999"/>
                                          </p:stCondLst>
                                        </p:cTn>
                                        <p:tgtEl>
                                          <p:spTgt spid="3"/>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2000"/>
                                        <p:tgtEl>
                                          <p:spTgt spid="5"/>
                                        </p:tgtEl>
                                      </p:cBhvr>
                                    </p:animEffect>
                                    <p:set>
                                      <p:cBhvr>
                                        <p:cTn id="20" dur="1" fill="hold">
                                          <p:stCondLst>
                                            <p:cond delay="1999"/>
                                          </p:stCondLst>
                                        </p:cTn>
                                        <p:tgtEl>
                                          <p:spTgt spid="5"/>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2000"/>
                                        <p:tgtEl>
                                          <p:spTgt spid="7"/>
                                        </p:tgtEl>
                                      </p:cBhvr>
                                    </p:animEffect>
                                    <p:set>
                                      <p:cBhvr>
                                        <p:cTn id="28" dur="1" fill="hold">
                                          <p:stCondLst>
                                            <p:cond delay="1999"/>
                                          </p:stCondLst>
                                        </p:cTn>
                                        <p:tgtEl>
                                          <p:spTgt spid="7"/>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2000"/>
                                        <p:tgtEl>
                                          <p:spTgt spid="8"/>
                                        </p:tgtEl>
                                      </p:cBhvr>
                                    </p:animEffect>
                                    <p:set>
                                      <p:cBhvr>
                                        <p:cTn id="36" dur="1" fill="hold">
                                          <p:stCondLst>
                                            <p:cond delay="1999"/>
                                          </p:stCondLst>
                                        </p:cTn>
                                        <p:tgtEl>
                                          <p:spTgt spid="8"/>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20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2000"/>
                                        <p:tgtEl>
                                          <p:spTgt spid="10"/>
                                        </p:tgtEl>
                                      </p:cBhvr>
                                    </p:animEffect>
                                    <p:set>
                                      <p:cBhvr>
                                        <p:cTn id="44" dur="1" fill="hold">
                                          <p:stCondLst>
                                            <p:cond delay="1999"/>
                                          </p:stCondLst>
                                        </p:cTn>
                                        <p:tgtEl>
                                          <p:spTgt spid="10"/>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0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2000"/>
                                        <p:tgtEl>
                                          <p:spTgt spid="19"/>
                                        </p:tgtEl>
                                      </p:cBhvr>
                                    </p:animEffect>
                                    <p:set>
                                      <p:cBhvr>
                                        <p:cTn id="55" dur="1" fill="hold">
                                          <p:stCondLst>
                                            <p:cond delay="1999"/>
                                          </p:stCondLst>
                                        </p:cTn>
                                        <p:tgtEl>
                                          <p:spTgt spid="19"/>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2000"/>
                                        <p:tgtEl>
                                          <p:spTgt spid="9"/>
                                        </p:tgtEl>
                                      </p:cBhvr>
                                    </p:animEffect>
                                    <p:set>
                                      <p:cBhvr>
                                        <p:cTn id="58"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7" grpId="0" animBg="1"/>
      <p:bldP spid="7" grpId="1" animBg="1"/>
      <p:bldP spid="8" grpId="0" animBg="1"/>
      <p:bldP spid="8" grpId="1" animBg="1"/>
      <p:bldP spid="9" grpId="0" animBg="1"/>
      <p:bldP spid="9" grpId="1" animBg="1"/>
      <p:bldP spid="10" grpId="0" animBg="1"/>
      <p:bldP spid="10" grpId="1" animBg="1"/>
      <p:bldP spid="19" grpId="0" animBg="1"/>
      <p:bldP spid="19"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Search Feed</a:t>
            </a:r>
            <a:endParaRPr lang="en-US" dirty="0"/>
          </a:p>
        </p:txBody>
      </p:sp>
      <p:sp>
        <p:nvSpPr>
          <p:cNvPr id="3" name="Content Placeholder 2"/>
          <p:cNvSpPr>
            <a:spLocks noGrp="1"/>
          </p:cNvSpPr>
          <p:nvPr>
            <p:ph idx="1"/>
          </p:nvPr>
        </p:nvSpPr>
        <p:spPr>
          <a:xfrm>
            <a:off x="228600" y="990600"/>
            <a:ext cx="4953000" cy="2942344"/>
          </a:xfrm>
        </p:spPr>
        <p:txBody>
          <a:bodyPr/>
          <a:lstStyle/>
          <a:p>
            <a:pPr marL="0" indent="0">
              <a:buNone/>
            </a:pPr>
            <a:r>
              <a:rPr lang="en-US" sz="1200" dirty="0"/>
              <a:t>&lt;</a:t>
            </a:r>
            <a:r>
              <a:rPr lang="en-US" sz="1200" dirty="0" smtClean="0"/>
              <a:t>item&gt;</a:t>
            </a:r>
          </a:p>
          <a:p>
            <a:pPr marL="0" indent="0">
              <a:buNone/>
            </a:pPr>
            <a:r>
              <a:rPr lang="en-US" sz="1200" dirty="0" smtClean="0"/>
              <a:t>  &lt;</a:t>
            </a:r>
            <a:r>
              <a:rPr lang="en-US" sz="1200" b="1" dirty="0" smtClean="0"/>
              <a:t>title</a:t>
            </a:r>
            <a:r>
              <a:rPr lang="en-US" sz="1200" dirty="0" smtClean="0"/>
              <a:t>&gt;Some Title&lt;/title&gt; </a:t>
            </a:r>
          </a:p>
          <a:p>
            <a:pPr marL="0" indent="0">
              <a:buNone/>
            </a:pPr>
            <a:r>
              <a:rPr lang="en-US" sz="1200" dirty="0" smtClean="0"/>
              <a:t>  &lt;</a:t>
            </a:r>
            <a:r>
              <a:rPr lang="en-US" sz="1200" b="1" dirty="0"/>
              <a:t>link</a:t>
            </a:r>
            <a:r>
              <a:rPr lang="en-US" sz="1200" dirty="0"/>
              <a:t>&gt;http</a:t>
            </a:r>
            <a:r>
              <a:rPr lang="en-US" sz="1200" dirty="0" smtClean="0"/>
              <a:t>://hostname/file.ppt&lt;/</a:t>
            </a:r>
            <a:r>
              <a:rPr lang="en-US" sz="1200" dirty="0"/>
              <a:t>link&gt; </a:t>
            </a:r>
          </a:p>
          <a:p>
            <a:pPr marL="0" indent="0">
              <a:buNone/>
            </a:pPr>
            <a:r>
              <a:rPr lang="en-US" sz="1200" b="1" dirty="0"/>
              <a:t> </a:t>
            </a:r>
            <a:r>
              <a:rPr lang="en-US" sz="1200" b="1" dirty="0" smtClean="0"/>
              <a:t> </a:t>
            </a:r>
            <a:r>
              <a:rPr lang="en-US" sz="1200" dirty="0" smtClean="0"/>
              <a:t>&lt;</a:t>
            </a:r>
            <a:r>
              <a:rPr lang="en-US" sz="1200" b="1" dirty="0" err="1"/>
              <a:t>media:thumbnail</a:t>
            </a:r>
            <a:r>
              <a:rPr lang="en-US" sz="1200" b="1" dirty="0"/>
              <a:t> </a:t>
            </a:r>
            <a:r>
              <a:rPr lang="en-US" sz="1200" b="1" dirty="0" err="1"/>
              <a:t>url</a:t>
            </a:r>
            <a:r>
              <a:rPr lang="en-US" sz="1200" dirty="0"/>
              <a:t>="http</a:t>
            </a:r>
            <a:r>
              <a:rPr lang="en-US" sz="1200" dirty="0" smtClean="0"/>
              <a:t>://hostname/icon.jpg</a:t>
            </a:r>
            <a:r>
              <a:rPr lang="en-US" sz="1200" dirty="0"/>
              <a:t>" /&gt; </a:t>
            </a:r>
          </a:p>
          <a:p>
            <a:pPr marL="0" indent="0">
              <a:buNone/>
            </a:pPr>
            <a:r>
              <a:rPr lang="en-US" sz="1200" b="1" dirty="0"/>
              <a:t> </a:t>
            </a:r>
            <a:r>
              <a:rPr lang="en-US" sz="1200" b="1" dirty="0" smtClean="0"/>
              <a:t> </a:t>
            </a:r>
            <a:r>
              <a:rPr lang="en-US" sz="1200" dirty="0" smtClean="0"/>
              <a:t>&lt;</a:t>
            </a:r>
            <a:r>
              <a:rPr lang="en-US" sz="1200" b="1" dirty="0" smtClean="0"/>
              <a:t>description</a:t>
            </a:r>
            <a:r>
              <a:rPr lang="en-US" sz="1200" dirty="0" smtClean="0"/>
              <a:t>&gt;Here is some description description</a:t>
            </a:r>
            <a:r>
              <a:rPr lang="en-US" sz="1200" dirty="0"/>
              <a:t>&gt; </a:t>
            </a:r>
          </a:p>
          <a:p>
            <a:pPr marL="0" indent="0">
              <a:buNone/>
            </a:pPr>
            <a:r>
              <a:rPr lang="en-US" sz="1200" b="1" dirty="0"/>
              <a:t> </a:t>
            </a:r>
            <a:r>
              <a:rPr lang="en-US" sz="1200" b="1" dirty="0" smtClean="0"/>
              <a:t> </a:t>
            </a:r>
            <a:r>
              <a:rPr lang="en-US" sz="1200" dirty="0" smtClean="0"/>
              <a:t>&lt;</a:t>
            </a:r>
            <a:r>
              <a:rPr lang="en-US" sz="1200" b="1" dirty="0" err="1"/>
              <a:t>win:System.Category</a:t>
            </a:r>
            <a:r>
              <a:rPr lang="en-US" sz="1200" dirty="0"/>
              <a:t>&gt;Microsoft&lt;/</a:t>
            </a:r>
            <a:r>
              <a:rPr lang="en-US" sz="1200" dirty="0" err="1"/>
              <a:t>win:System.Category</a:t>
            </a:r>
            <a:r>
              <a:rPr lang="en-US" sz="1200" dirty="0"/>
              <a:t>&gt; </a:t>
            </a:r>
          </a:p>
          <a:p>
            <a:pPr marL="0" indent="0">
              <a:buNone/>
            </a:pPr>
            <a:r>
              <a:rPr lang="en-US" sz="1200" b="1" dirty="0"/>
              <a:t> </a:t>
            </a:r>
            <a:r>
              <a:rPr lang="en-US" sz="1200" b="1" dirty="0" smtClean="0"/>
              <a:t> </a:t>
            </a:r>
            <a:r>
              <a:rPr lang="en-US" sz="1200" dirty="0" smtClean="0"/>
              <a:t>&lt;</a:t>
            </a:r>
            <a:r>
              <a:rPr lang="en-US" sz="1200" b="1" dirty="0"/>
              <a:t>category</a:t>
            </a:r>
            <a:r>
              <a:rPr lang="en-US" sz="1200" dirty="0"/>
              <a:t>&gt;Blogs; XML&lt;/category&gt; </a:t>
            </a:r>
          </a:p>
          <a:p>
            <a:pPr marL="0" indent="0">
              <a:buNone/>
            </a:pPr>
            <a:r>
              <a:rPr lang="en-US" sz="1200" b="1" dirty="0"/>
              <a:t> </a:t>
            </a:r>
            <a:r>
              <a:rPr lang="en-US" sz="1200" b="1" dirty="0" smtClean="0"/>
              <a:t> </a:t>
            </a:r>
            <a:r>
              <a:rPr lang="en-US" sz="1200" dirty="0" smtClean="0"/>
              <a:t>&lt;</a:t>
            </a:r>
            <a:r>
              <a:rPr lang="en-US" sz="1200" b="1" dirty="0" err="1"/>
              <a:t>win:System.Software.ProductName</a:t>
            </a:r>
            <a:r>
              <a:rPr lang="en-US" sz="1200" dirty="0"/>
              <a:t>&gt;Microsoft Office&lt;/</a:t>
            </a:r>
            <a:r>
              <a:rPr lang="en-US" sz="1200" dirty="0" err="1" smtClean="0"/>
              <a:t>win:S</a:t>
            </a:r>
            <a:r>
              <a:rPr lang="en-US" sz="1200" dirty="0" smtClean="0"/>
              <a:t>…&gt; </a:t>
            </a:r>
            <a:endParaRPr lang="en-US" sz="1200" dirty="0"/>
          </a:p>
          <a:p>
            <a:pPr marL="0" indent="0">
              <a:buNone/>
            </a:pPr>
            <a:r>
              <a:rPr lang="en-US" sz="1200" b="1" dirty="0"/>
              <a:t> </a:t>
            </a:r>
            <a:r>
              <a:rPr lang="en-US" sz="1200" b="1" dirty="0" smtClean="0"/>
              <a:t> </a:t>
            </a:r>
            <a:r>
              <a:rPr lang="en-US" sz="1200" dirty="0" smtClean="0"/>
              <a:t>&lt;!-- </a:t>
            </a:r>
            <a:r>
              <a:rPr lang="en-US" sz="1200" dirty="0"/>
              <a:t>Allows file to be dragged to desktop </a:t>
            </a:r>
            <a:r>
              <a:rPr lang="en-US" sz="1200" b="1" dirty="0"/>
              <a:t> </a:t>
            </a:r>
            <a:r>
              <a:rPr lang="en-US" sz="1200" dirty="0"/>
              <a:t> --&gt; </a:t>
            </a:r>
          </a:p>
          <a:p>
            <a:pPr marL="0" indent="0">
              <a:buNone/>
            </a:pPr>
            <a:r>
              <a:rPr lang="en-US" sz="1200" b="1" dirty="0"/>
              <a:t> </a:t>
            </a:r>
            <a:r>
              <a:rPr lang="en-US" sz="1200" b="1" dirty="0" smtClean="0"/>
              <a:t> </a:t>
            </a:r>
            <a:r>
              <a:rPr lang="en-US" sz="1200" dirty="0" smtClean="0"/>
              <a:t>&lt;</a:t>
            </a:r>
            <a:r>
              <a:rPr lang="en-US" sz="1200" b="1" dirty="0"/>
              <a:t>enclosure</a:t>
            </a:r>
            <a:r>
              <a:rPr lang="en-US" sz="1200" dirty="0"/>
              <a:t> </a:t>
            </a:r>
            <a:r>
              <a:rPr lang="en-US" sz="1200" dirty="0" err="1"/>
              <a:t>url</a:t>
            </a:r>
            <a:r>
              <a:rPr lang="en-US" sz="1200" dirty="0"/>
              <a:t>="http</a:t>
            </a:r>
            <a:r>
              <a:rPr lang="en-US" sz="1200" dirty="0" smtClean="0"/>
              <a:t>://hostname/file.ppt</a:t>
            </a:r>
            <a:r>
              <a:rPr lang="en-US" sz="1200" dirty="0"/>
              <a:t>" type="application/</a:t>
            </a:r>
            <a:r>
              <a:rPr lang="en-US" sz="1200" dirty="0" err="1"/>
              <a:t>ppt</a:t>
            </a:r>
            <a:r>
              <a:rPr lang="en-US" sz="1200" dirty="0"/>
              <a:t>" /&gt; </a:t>
            </a:r>
          </a:p>
          <a:p>
            <a:pPr marL="0" indent="0">
              <a:buNone/>
            </a:pPr>
            <a:r>
              <a:rPr lang="en-US" sz="1200" b="1" dirty="0"/>
              <a:t> </a:t>
            </a:r>
            <a:r>
              <a:rPr lang="en-US" sz="1200" b="1" dirty="0" smtClean="0"/>
              <a:t> </a:t>
            </a:r>
            <a:r>
              <a:rPr lang="en-US" sz="1200" dirty="0" smtClean="0"/>
              <a:t>&lt;</a:t>
            </a:r>
            <a:r>
              <a:rPr lang="en-US" sz="1200" b="1" dirty="0" err="1"/>
              <a:t>win:System.FileExtensio</a:t>
            </a:r>
            <a:r>
              <a:rPr lang="en-US" sz="1200" dirty="0" err="1"/>
              <a:t>n</a:t>
            </a:r>
            <a:r>
              <a:rPr lang="en-US" sz="1200" dirty="0"/>
              <a:t>&gt;.</a:t>
            </a:r>
            <a:r>
              <a:rPr lang="en-US" sz="1200" dirty="0" err="1"/>
              <a:t>ppt</a:t>
            </a:r>
            <a:r>
              <a:rPr lang="en-US" sz="1200" dirty="0"/>
              <a:t>&lt;/</a:t>
            </a:r>
            <a:r>
              <a:rPr lang="en-US" sz="1200" dirty="0" err="1"/>
              <a:t>win:System.FileExtension</a:t>
            </a:r>
            <a:r>
              <a:rPr lang="en-US" sz="1200" dirty="0"/>
              <a:t>&gt; </a:t>
            </a:r>
          </a:p>
          <a:p>
            <a:pPr marL="0" indent="0">
              <a:buNone/>
            </a:pPr>
            <a:r>
              <a:rPr lang="en-US" sz="1200" dirty="0" smtClean="0"/>
              <a:t>&lt;/</a:t>
            </a:r>
            <a:r>
              <a:rPr lang="en-US" sz="1200" dirty="0"/>
              <a:t>item&gt;</a:t>
            </a:r>
          </a:p>
          <a:p>
            <a:pPr marL="0"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895600" y="3367088"/>
            <a:ext cx="6032976" cy="3490912"/>
          </a:xfrm>
          <a:prstGeom prst="rect">
            <a:avLst/>
          </a:prstGeo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pic>
      <p:sp>
        <p:nvSpPr>
          <p:cNvPr id="7" name="Oval 6"/>
          <p:cNvSpPr/>
          <p:nvPr/>
        </p:nvSpPr>
        <p:spPr bwMode="auto">
          <a:xfrm>
            <a:off x="228600" y="1143000"/>
            <a:ext cx="6096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 name="Oval 8"/>
          <p:cNvSpPr/>
          <p:nvPr/>
        </p:nvSpPr>
        <p:spPr bwMode="auto">
          <a:xfrm>
            <a:off x="3505200" y="6324600"/>
            <a:ext cx="19812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0" name="Oval 9"/>
          <p:cNvSpPr/>
          <p:nvPr/>
        </p:nvSpPr>
        <p:spPr bwMode="auto">
          <a:xfrm>
            <a:off x="228600" y="1524000"/>
            <a:ext cx="16764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 name="Oval 10"/>
          <p:cNvSpPr/>
          <p:nvPr/>
        </p:nvSpPr>
        <p:spPr bwMode="auto">
          <a:xfrm>
            <a:off x="5867400" y="4114800"/>
            <a:ext cx="1219200" cy="9906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 name="Oval 11"/>
          <p:cNvSpPr/>
          <p:nvPr/>
        </p:nvSpPr>
        <p:spPr bwMode="auto">
          <a:xfrm>
            <a:off x="228600" y="1981200"/>
            <a:ext cx="19050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3" name="Oval 12"/>
          <p:cNvSpPr/>
          <p:nvPr/>
        </p:nvSpPr>
        <p:spPr bwMode="auto">
          <a:xfrm>
            <a:off x="5334000" y="6553200"/>
            <a:ext cx="12192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 name="Oval 13"/>
          <p:cNvSpPr/>
          <p:nvPr/>
        </p:nvSpPr>
        <p:spPr bwMode="auto">
          <a:xfrm>
            <a:off x="152400" y="2362200"/>
            <a:ext cx="28956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5" name="Oval 14"/>
          <p:cNvSpPr/>
          <p:nvPr/>
        </p:nvSpPr>
        <p:spPr bwMode="auto">
          <a:xfrm>
            <a:off x="5334000" y="6324600"/>
            <a:ext cx="16764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6" name="Oval 15"/>
          <p:cNvSpPr/>
          <p:nvPr/>
        </p:nvSpPr>
        <p:spPr bwMode="auto">
          <a:xfrm>
            <a:off x="228600" y="2133600"/>
            <a:ext cx="9906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7" name="Oval 16"/>
          <p:cNvSpPr/>
          <p:nvPr/>
        </p:nvSpPr>
        <p:spPr bwMode="auto">
          <a:xfrm>
            <a:off x="6858000" y="6400800"/>
            <a:ext cx="2057400" cy="304800"/>
          </a:xfrm>
          <a:prstGeom prst="ellipse">
            <a:avLst/>
          </a:prstGeom>
          <a:solidFill>
            <a:schemeClr val="accent4">
              <a:lumMod val="75000"/>
              <a:alpha val="22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Tree>
    <p:extLst>
      <p:ext uri="{BB962C8B-B14F-4D97-AF65-F5344CB8AC3E}">
        <p14:creationId xmlns="" xmlns:p14="http://schemas.microsoft.com/office/powerpoint/2010/main" val="25614512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xit" presetSubtype="0" fill="hold" grpId="1" nodeType="clickEffect">
                                  <p:stCondLst>
                                    <p:cond delay="0"/>
                                  </p:stCondLst>
                                  <p:childTnLst>
                                    <p:anim calcmode="lin" valueType="num">
                                      <p:cBhvr>
                                        <p:cTn id="20" dur="500"/>
                                        <p:tgtEl>
                                          <p:spTgt spid="9"/>
                                        </p:tgtEl>
                                        <p:attrNameLst>
                                          <p:attrName>ppt_w</p:attrName>
                                        </p:attrNameLst>
                                      </p:cBhvr>
                                      <p:tavLst>
                                        <p:tav tm="0">
                                          <p:val>
                                            <p:strVal val="ppt_w"/>
                                          </p:val>
                                        </p:tav>
                                        <p:tav tm="100000">
                                          <p:val>
                                            <p:fltVal val="0"/>
                                          </p:val>
                                        </p:tav>
                                      </p:tavLst>
                                    </p:anim>
                                    <p:anim calcmode="lin" valueType="num">
                                      <p:cBhvr>
                                        <p:cTn id="21" dur="500"/>
                                        <p:tgtEl>
                                          <p:spTgt spid="9"/>
                                        </p:tgtEl>
                                        <p:attrNameLst>
                                          <p:attrName>ppt_h</p:attrName>
                                        </p:attrNameLst>
                                      </p:cBhvr>
                                      <p:tavLst>
                                        <p:tav tm="0">
                                          <p:val>
                                            <p:strVal val="ppt_h"/>
                                          </p:val>
                                        </p:tav>
                                        <p:tav tm="100000">
                                          <p:val>
                                            <p:fltVal val="0"/>
                                          </p:val>
                                        </p:tav>
                                      </p:tavLst>
                                    </p:anim>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53" presetClass="exit" presetSubtype="0" fill="hold" grpId="1" nodeType="withEffect">
                                  <p:stCondLst>
                                    <p:cond delay="0"/>
                                  </p:stCondLst>
                                  <p:childTnLst>
                                    <p:anim calcmode="lin" valueType="num">
                                      <p:cBhvr>
                                        <p:cTn id="25" dur="500"/>
                                        <p:tgtEl>
                                          <p:spTgt spid="7"/>
                                        </p:tgtEl>
                                        <p:attrNameLst>
                                          <p:attrName>ppt_w</p:attrName>
                                        </p:attrNameLst>
                                      </p:cBhvr>
                                      <p:tavLst>
                                        <p:tav tm="0">
                                          <p:val>
                                            <p:strVal val="ppt_w"/>
                                          </p:val>
                                        </p:tav>
                                        <p:tav tm="100000">
                                          <p:val>
                                            <p:fltVal val="0"/>
                                          </p:val>
                                        </p:tav>
                                      </p:tavLst>
                                    </p:anim>
                                    <p:anim calcmode="lin" valueType="num">
                                      <p:cBhvr>
                                        <p:cTn id="26" dur="500"/>
                                        <p:tgtEl>
                                          <p:spTgt spid="7"/>
                                        </p:tgtEl>
                                        <p:attrNameLst>
                                          <p:attrName>ppt_h</p:attrName>
                                        </p:attrNameLst>
                                      </p:cBhvr>
                                      <p:tavLst>
                                        <p:tav tm="0">
                                          <p:val>
                                            <p:strVal val="ppt_h"/>
                                          </p:val>
                                        </p:tav>
                                        <p:tav tm="100000">
                                          <p:val>
                                            <p:fltVal val="0"/>
                                          </p:val>
                                        </p:tav>
                                      </p:tavLst>
                                    </p:anim>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xit" presetSubtype="0" fill="hold" grpId="1" nodeType="clickEffect">
                                  <p:stCondLst>
                                    <p:cond delay="0"/>
                                  </p:stCondLst>
                                  <p:childTnLst>
                                    <p:anim calcmode="lin" valueType="num">
                                      <p:cBhvr>
                                        <p:cTn id="44" dur="500"/>
                                        <p:tgtEl>
                                          <p:spTgt spid="10"/>
                                        </p:tgtEl>
                                        <p:attrNameLst>
                                          <p:attrName>ppt_w</p:attrName>
                                        </p:attrNameLst>
                                      </p:cBhvr>
                                      <p:tavLst>
                                        <p:tav tm="0">
                                          <p:val>
                                            <p:strVal val="ppt_w"/>
                                          </p:val>
                                        </p:tav>
                                        <p:tav tm="100000">
                                          <p:val>
                                            <p:fltVal val="0"/>
                                          </p:val>
                                        </p:tav>
                                      </p:tavLst>
                                    </p:anim>
                                    <p:anim calcmode="lin" valueType="num">
                                      <p:cBhvr>
                                        <p:cTn id="45" dur="500"/>
                                        <p:tgtEl>
                                          <p:spTgt spid="10"/>
                                        </p:tgtEl>
                                        <p:attrNameLst>
                                          <p:attrName>ppt_h</p:attrName>
                                        </p:attrNameLst>
                                      </p:cBhvr>
                                      <p:tavLst>
                                        <p:tav tm="0">
                                          <p:val>
                                            <p:strVal val="ppt_h"/>
                                          </p:val>
                                        </p:tav>
                                        <p:tav tm="100000">
                                          <p:val>
                                            <p:fltVal val="0"/>
                                          </p:val>
                                        </p:tav>
                                      </p:tavLst>
                                    </p:anim>
                                    <p:animEffect transition="out" filter="fad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par>
                                <p:cTn id="48" presetID="53" presetClass="exit" presetSubtype="0" fill="hold" grpId="1" nodeType="withEffect">
                                  <p:stCondLst>
                                    <p:cond delay="0"/>
                                  </p:stCondLst>
                                  <p:childTnLst>
                                    <p:anim calcmode="lin" valueType="num">
                                      <p:cBhvr>
                                        <p:cTn id="49" dur="500"/>
                                        <p:tgtEl>
                                          <p:spTgt spid="11"/>
                                        </p:tgtEl>
                                        <p:attrNameLst>
                                          <p:attrName>ppt_w</p:attrName>
                                        </p:attrNameLst>
                                      </p:cBhvr>
                                      <p:tavLst>
                                        <p:tav tm="0">
                                          <p:val>
                                            <p:strVal val="ppt_w"/>
                                          </p:val>
                                        </p:tav>
                                        <p:tav tm="100000">
                                          <p:val>
                                            <p:fltVal val="0"/>
                                          </p:val>
                                        </p:tav>
                                      </p:tavLst>
                                    </p:anim>
                                    <p:anim calcmode="lin" valueType="num">
                                      <p:cBhvr>
                                        <p:cTn id="50" dur="500"/>
                                        <p:tgtEl>
                                          <p:spTgt spid="11"/>
                                        </p:tgtEl>
                                        <p:attrNameLst>
                                          <p:attrName>ppt_h</p:attrName>
                                        </p:attrNameLst>
                                      </p:cBhvr>
                                      <p:tavLst>
                                        <p:tav tm="0">
                                          <p:val>
                                            <p:strVal val="ppt_h"/>
                                          </p:val>
                                        </p:tav>
                                        <p:tav tm="100000">
                                          <p:val>
                                            <p:fltVal val="0"/>
                                          </p:val>
                                        </p:tav>
                                      </p:tavLst>
                                    </p:anim>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53"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xit" presetSubtype="0" fill="hold" grpId="1" nodeType="clickEffect">
                                  <p:stCondLst>
                                    <p:cond delay="0"/>
                                  </p:stCondLst>
                                  <p:childTnLst>
                                    <p:anim calcmode="lin" valueType="num">
                                      <p:cBhvr>
                                        <p:cTn id="68" dur="500"/>
                                        <p:tgtEl>
                                          <p:spTgt spid="12"/>
                                        </p:tgtEl>
                                        <p:attrNameLst>
                                          <p:attrName>ppt_w</p:attrName>
                                        </p:attrNameLst>
                                      </p:cBhvr>
                                      <p:tavLst>
                                        <p:tav tm="0">
                                          <p:val>
                                            <p:strVal val="ppt_w"/>
                                          </p:val>
                                        </p:tav>
                                        <p:tav tm="100000">
                                          <p:val>
                                            <p:fltVal val="0"/>
                                          </p:val>
                                        </p:tav>
                                      </p:tavLst>
                                    </p:anim>
                                    <p:anim calcmode="lin" valueType="num">
                                      <p:cBhvr>
                                        <p:cTn id="69" dur="500"/>
                                        <p:tgtEl>
                                          <p:spTgt spid="12"/>
                                        </p:tgtEl>
                                        <p:attrNameLst>
                                          <p:attrName>ppt_h</p:attrName>
                                        </p:attrNameLst>
                                      </p:cBhvr>
                                      <p:tavLst>
                                        <p:tav tm="0">
                                          <p:val>
                                            <p:strVal val="ppt_h"/>
                                          </p:val>
                                        </p:tav>
                                        <p:tav tm="100000">
                                          <p:val>
                                            <p:fltVal val="0"/>
                                          </p:val>
                                        </p:tav>
                                      </p:tavLst>
                                    </p:anim>
                                    <p:animEffect transition="out" filter="fade">
                                      <p:cBhvr>
                                        <p:cTn id="70" dur="500"/>
                                        <p:tgtEl>
                                          <p:spTgt spid="12"/>
                                        </p:tgtEl>
                                      </p:cBhvr>
                                    </p:animEffect>
                                    <p:set>
                                      <p:cBhvr>
                                        <p:cTn id="71" dur="1" fill="hold">
                                          <p:stCondLst>
                                            <p:cond delay="499"/>
                                          </p:stCondLst>
                                        </p:cTn>
                                        <p:tgtEl>
                                          <p:spTgt spid="12"/>
                                        </p:tgtEl>
                                        <p:attrNameLst>
                                          <p:attrName>style.visibility</p:attrName>
                                        </p:attrNameLst>
                                      </p:cBhvr>
                                      <p:to>
                                        <p:strVal val="hidden"/>
                                      </p:to>
                                    </p:set>
                                  </p:childTnLst>
                                </p:cTn>
                              </p:par>
                              <p:par>
                                <p:cTn id="72" presetID="53" presetClass="exit" presetSubtype="0" fill="hold" grpId="1" nodeType="withEffect">
                                  <p:stCondLst>
                                    <p:cond delay="0"/>
                                  </p:stCondLst>
                                  <p:childTnLst>
                                    <p:anim calcmode="lin" valueType="num">
                                      <p:cBhvr>
                                        <p:cTn id="73" dur="500"/>
                                        <p:tgtEl>
                                          <p:spTgt spid="13"/>
                                        </p:tgtEl>
                                        <p:attrNameLst>
                                          <p:attrName>ppt_w</p:attrName>
                                        </p:attrNameLst>
                                      </p:cBhvr>
                                      <p:tavLst>
                                        <p:tav tm="0">
                                          <p:val>
                                            <p:strVal val="ppt_w"/>
                                          </p:val>
                                        </p:tav>
                                        <p:tav tm="100000">
                                          <p:val>
                                            <p:fltVal val="0"/>
                                          </p:val>
                                        </p:tav>
                                      </p:tavLst>
                                    </p:anim>
                                    <p:anim calcmode="lin" valueType="num">
                                      <p:cBhvr>
                                        <p:cTn id="74" dur="500"/>
                                        <p:tgtEl>
                                          <p:spTgt spid="13"/>
                                        </p:tgtEl>
                                        <p:attrNameLst>
                                          <p:attrName>ppt_h</p:attrName>
                                        </p:attrNameLst>
                                      </p:cBhvr>
                                      <p:tavLst>
                                        <p:tav tm="0">
                                          <p:val>
                                            <p:strVal val="ppt_h"/>
                                          </p:val>
                                        </p:tav>
                                        <p:tav tm="100000">
                                          <p:val>
                                            <p:fltVal val="0"/>
                                          </p:val>
                                        </p:tav>
                                      </p:tavLst>
                                    </p:anim>
                                    <p:animEffect transition="out" filter="fade">
                                      <p:cBhvr>
                                        <p:cTn id="75" dur="500"/>
                                        <p:tgtEl>
                                          <p:spTgt spid="13"/>
                                        </p:tgtEl>
                                      </p:cBhvr>
                                    </p:animEffect>
                                    <p:set>
                                      <p:cBhvr>
                                        <p:cTn id="76" dur="1" fill="hold">
                                          <p:stCondLst>
                                            <p:cond delay="499"/>
                                          </p:stCondLst>
                                        </p:cTn>
                                        <p:tgtEl>
                                          <p:spTgt spid="13"/>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53" presetClass="entr" presetSubtype="0"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Effect transition="in" filter="fade">
                                      <p:cBhvr>
                                        <p:cTn id="83" dur="500"/>
                                        <p:tgtEl>
                                          <p:spTgt spid="14"/>
                                        </p:tgtEl>
                                      </p:cBhvr>
                                    </p:animEffect>
                                  </p:childTnLst>
                                </p:cTn>
                              </p:par>
                              <p:par>
                                <p:cTn id="84" presetID="53" presetClass="entr" presetSubtype="0"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xit" presetSubtype="0" fill="hold" grpId="1" nodeType="clickEffect">
                                  <p:stCondLst>
                                    <p:cond delay="0"/>
                                  </p:stCondLst>
                                  <p:childTnLst>
                                    <p:anim calcmode="lin" valueType="num">
                                      <p:cBhvr>
                                        <p:cTn id="92" dur="500"/>
                                        <p:tgtEl>
                                          <p:spTgt spid="14"/>
                                        </p:tgtEl>
                                        <p:attrNameLst>
                                          <p:attrName>ppt_w</p:attrName>
                                        </p:attrNameLst>
                                      </p:cBhvr>
                                      <p:tavLst>
                                        <p:tav tm="0">
                                          <p:val>
                                            <p:strVal val="ppt_w"/>
                                          </p:val>
                                        </p:tav>
                                        <p:tav tm="100000">
                                          <p:val>
                                            <p:fltVal val="0"/>
                                          </p:val>
                                        </p:tav>
                                      </p:tavLst>
                                    </p:anim>
                                    <p:anim calcmode="lin" valueType="num">
                                      <p:cBhvr>
                                        <p:cTn id="93" dur="500"/>
                                        <p:tgtEl>
                                          <p:spTgt spid="14"/>
                                        </p:tgtEl>
                                        <p:attrNameLst>
                                          <p:attrName>ppt_h</p:attrName>
                                        </p:attrNameLst>
                                      </p:cBhvr>
                                      <p:tavLst>
                                        <p:tav tm="0">
                                          <p:val>
                                            <p:strVal val="ppt_h"/>
                                          </p:val>
                                        </p:tav>
                                        <p:tav tm="100000">
                                          <p:val>
                                            <p:fltVal val="0"/>
                                          </p:val>
                                        </p:tav>
                                      </p:tavLst>
                                    </p:anim>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53" presetClass="exit" presetSubtype="0" fill="hold" grpId="1" nodeType="withEffect">
                                  <p:stCondLst>
                                    <p:cond delay="0"/>
                                  </p:stCondLst>
                                  <p:childTnLst>
                                    <p:anim calcmode="lin" valueType="num">
                                      <p:cBhvr>
                                        <p:cTn id="97" dur="500"/>
                                        <p:tgtEl>
                                          <p:spTgt spid="15"/>
                                        </p:tgtEl>
                                        <p:attrNameLst>
                                          <p:attrName>ppt_w</p:attrName>
                                        </p:attrNameLst>
                                      </p:cBhvr>
                                      <p:tavLst>
                                        <p:tav tm="0">
                                          <p:val>
                                            <p:strVal val="ppt_w"/>
                                          </p:val>
                                        </p:tav>
                                        <p:tav tm="100000">
                                          <p:val>
                                            <p:fltVal val="0"/>
                                          </p:val>
                                        </p:tav>
                                      </p:tavLst>
                                    </p:anim>
                                    <p:anim calcmode="lin" valueType="num">
                                      <p:cBhvr>
                                        <p:cTn id="98" dur="500"/>
                                        <p:tgtEl>
                                          <p:spTgt spid="15"/>
                                        </p:tgtEl>
                                        <p:attrNameLst>
                                          <p:attrName>ppt_h</p:attrName>
                                        </p:attrNameLst>
                                      </p:cBhvr>
                                      <p:tavLst>
                                        <p:tav tm="0">
                                          <p:val>
                                            <p:strVal val="ppt_h"/>
                                          </p:val>
                                        </p:tav>
                                        <p:tav tm="100000">
                                          <p:val>
                                            <p:fltVal val="0"/>
                                          </p:val>
                                        </p:tav>
                                      </p:tavLst>
                                    </p:anim>
                                    <p:animEffect transition="out" filter="fade">
                                      <p:cBhvr>
                                        <p:cTn id="99" dur="500"/>
                                        <p:tgtEl>
                                          <p:spTgt spid="15"/>
                                        </p:tgtEl>
                                      </p:cBhvr>
                                    </p:animEffect>
                                    <p:set>
                                      <p:cBhvr>
                                        <p:cTn id="100" dur="1" fill="hold">
                                          <p:stCondLst>
                                            <p:cond delay="499"/>
                                          </p:stCondLst>
                                        </p:cTn>
                                        <p:tgtEl>
                                          <p:spTgt spid="15"/>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53" presetClass="entr" presetSubtype="0" fill="hold" grpId="0" nodeType="clickEffect">
                                  <p:stCondLst>
                                    <p:cond delay="0"/>
                                  </p:stCondLst>
                                  <p:childTnLst>
                                    <p:set>
                                      <p:cBhvr>
                                        <p:cTn id="104" dur="1" fill="hold">
                                          <p:stCondLst>
                                            <p:cond delay="0"/>
                                          </p:stCondLst>
                                        </p:cTn>
                                        <p:tgtEl>
                                          <p:spTgt spid="16"/>
                                        </p:tgtEl>
                                        <p:attrNameLst>
                                          <p:attrName>style.visibility</p:attrName>
                                        </p:attrNameLst>
                                      </p:cBhvr>
                                      <p:to>
                                        <p:strVal val="visible"/>
                                      </p:to>
                                    </p:set>
                                    <p:anim calcmode="lin" valueType="num">
                                      <p:cBhvr>
                                        <p:cTn id="105" dur="500" fill="hold"/>
                                        <p:tgtEl>
                                          <p:spTgt spid="16"/>
                                        </p:tgtEl>
                                        <p:attrNameLst>
                                          <p:attrName>ppt_w</p:attrName>
                                        </p:attrNameLst>
                                      </p:cBhvr>
                                      <p:tavLst>
                                        <p:tav tm="0">
                                          <p:val>
                                            <p:fltVal val="0"/>
                                          </p:val>
                                        </p:tav>
                                        <p:tav tm="100000">
                                          <p:val>
                                            <p:strVal val="#ppt_w"/>
                                          </p:val>
                                        </p:tav>
                                      </p:tavLst>
                                    </p:anim>
                                    <p:anim calcmode="lin" valueType="num">
                                      <p:cBhvr>
                                        <p:cTn id="106" dur="500" fill="hold"/>
                                        <p:tgtEl>
                                          <p:spTgt spid="16"/>
                                        </p:tgtEl>
                                        <p:attrNameLst>
                                          <p:attrName>ppt_h</p:attrName>
                                        </p:attrNameLst>
                                      </p:cBhvr>
                                      <p:tavLst>
                                        <p:tav tm="0">
                                          <p:val>
                                            <p:fltVal val="0"/>
                                          </p:val>
                                        </p:tav>
                                        <p:tav tm="100000">
                                          <p:val>
                                            <p:strVal val="#ppt_h"/>
                                          </p:val>
                                        </p:tav>
                                      </p:tavLst>
                                    </p:anim>
                                    <p:animEffect transition="in" filter="fade">
                                      <p:cBhvr>
                                        <p:cTn id="107" dur="500"/>
                                        <p:tgtEl>
                                          <p:spTgt spid="16"/>
                                        </p:tgtEl>
                                      </p:cBhvr>
                                    </p:animEffect>
                                  </p:childTnLst>
                                </p:cTn>
                              </p:par>
                              <p:par>
                                <p:cTn id="108" presetID="53" presetClass="entr" presetSubtype="0" fill="hold" grpId="0" nodeType="withEffect">
                                  <p:stCondLst>
                                    <p:cond delay="0"/>
                                  </p:stCondLst>
                                  <p:childTnLst>
                                    <p:set>
                                      <p:cBhvr>
                                        <p:cTn id="109" dur="1" fill="hold">
                                          <p:stCondLst>
                                            <p:cond delay="0"/>
                                          </p:stCondLst>
                                        </p:cTn>
                                        <p:tgtEl>
                                          <p:spTgt spid="17"/>
                                        </p:tgtEl>
                                        <p:attrNameLst>
                                          <p:attrName>style.visibility</p:attrName>
                                        </p:attrNameLst>
                                      </p:cBhvr>
                                      <p:to>
                                        <p:strVal val="visible"/>
                                      </p:to>
                                    </p:set>
                                    <p:anim calcmode="lin" valueType="num">
                                      <p:cBhvr>
                                        <p:cTn id="110" dur="500" fill="hold"/>
                                        <p:tgtEl>
                                          <p:spTgt spid="17"/>
                                        </p:tgtEl>
                                        <p:attrNameLst>
                                          <p:attrName>ppt_w</p:attrName>
                                        </p:attrNameLst>
                                      </p:cBhvr>
                                      <p:tavLst>
                                        <p:tav tm="0">
                                          <p:val>
                                            <p:fltVal val="0"/>
                                          </p:val>
                                        </p:tav>
                                        <p:tav tm="100000">
                                          <p:val>
                                            <p:strVal val="#ppt_w"/>
                                          </p:val>
                                        </p:tav>
                                      </p:tavLst>
                                    </p:anim>
                                    <p:anim calcmode="lin" valueType="num">
                                      <p:cBhvr>
                                        <p:cTn id="111" dur="500" fill="hold"/>
                                        <p:tgtEl>
                                          <p:spTgt spid="17"/>
                                        </p:tgtEl>
                                        <p:attrNameLst>
                                          <p:attrName>ppt_h</p:attrName>
                                        </p:attrNameLst>
                                      </p:cBhvr>
                                      <p:tavLst>
                                        <p:tav tm="0">
                                          <p:val>
                                            <p:fltVal val="0"/>
                                          </p:val>
                                        </p:tav>
                                        <p:tav tm="100000">
                                          <p:val>
                                            <p:strVal val="#ppt_h"/>
                                          </p:val>
                                        </p:tav>
                                      </p:tavLst>
                                    </p:anim>
                                    <p:animEffect transition="in" filter="fade">
                                      <p:cBhvr>
                                        <p:cTn id="112" dur="500"/>
                                        <p:tgtEl>
                                          <p:spTgt spid="17"/>
                                        </p:tgtEl>
                                      </p:cBhvr>
                                    </p:animEffect>
                                  </p:childTnLst>
                                </p:cTn>
                              </p:par>
                            </p:childTnLst>
                          </p:cTn>
                        </p:par>
                      </p:childTnLst>
                    </p:cTn>
                  </p:par>
                  <p:par>
                    <p:cTn id="113" fill="hold">
                      <p:stCondLst>
                        <p:cond delay="indefinite"/>
                      </p:stCondLst>
                      <p:childTnLst>
                        <p:par>
                          <p:cTn id="114" fill="hold">
                            <p:stCondLst>
                              <p:cond delay="0"/>
                            </p:stCondLst>
                            <p:childTnLst>
                              <p:par>
                                <p:cTn id="115" presetID="53" presetClass="exit" presetSubtype="0" fill="hold" grpId="1" nodeType="clickEffect">
                                  <p:stCondLst>
                                    <p:cond delay="0"/>
                                  </p:stCondLst>
                                  <p:childTnLst>
                                    <p:anim calcmode="lin" valueType="num">
                                      <p:cBhvr>
                                        <p:cTn id="116" dur="500"/>
                                        <p:tgtEl>
                                          <p:spTgt spid="17"/>
                                        </p:tgtEl>
                                        <p:attrNameLst>
                                          <p:attrName>ppt_w</p:attrName>
                                        </p:attrNameLst>
                                      </p:cBhvr>
                                      <p:tavLst>
                                        <p:tav tm="0">
                                          <p:val>
                                            <p:strVal val="ppt_w"/>
                                          </p:val>
                                        </p:tav>
                                        <p:tav tm="100000">
                                          <p:val>
                                            <p:fltVal val="0"/>
                                          </p:val>
                                        </p:tav>
                                      </p:tavLst>
                                    </p:anim>
                                    <p:anim calcmode="lin" valueType="num">
                                      <p:cBhvr>
                                        <p:cTn id="117" dur="500"/>
                                        <p:tgtEl>
                                          <p:spTgt spid="17"/>
                                        </p:tgtEl>
                                        <p:attrNameLst>
                                          <p:attrName>ppt_h</p:attrName>
                                        </p:attrNameLst>
                                      </p:cBhvr>
                                      <p:tavLst>
                                        <p:tav tm="0">
                                          <p:val>
                                            <p:strVal val="ppt_h"/>
                                          </p:val>
                                        </p:tav>
                                        <p:tav tm="100000">
                                          <p:val>
                                            <p:fltVal val="0"/>
                                          </p:val>
                                        </p:tav>
                                      </p:tavLst>
                                    </p:anim>
                                    <p:animEffect transition="out" filter="fade">
                                      <p:cBhvr>
                                        <p:cTn id="118" dur="500"/>
                                        <p:tgtEl>
                                          <p:spTgt spid="17"/>
                                        </p:tgtEl>
                                      </p:cBhvr>
                                    </p:animEffect>
                                    <p:set>
                                      <p:cBhvr>
                                        <p:cTn id="119" dur="1" fill="hold">
                                          <p:stCondLst>
                                            <p:cond delay="499"/>
                                          </p:stCondLst>
                                        </p:cTn>
                                        <p:tgtEl>
                                          <p:spTgt spid="17"/>
                                        </p:tgtEl>
                                        <p:attrNameLst>
                                          <p:attrName>style.visibility</p:attrName>
                                        </p:attrNameLst>
                                      </p:cBhvr>
                                      <p:to>
                                        <p:strVal val="hidden"/>
                                      </p:to>
                                    </p:set>
                                  </p:childTnLst>
                                </p:cTn>
                              </p:par>
                              <p:par>
                                <p:cTn id="120" presetID="53" presetClass="exit" presetSubtype="0" fill="hold" grpId="1" nodeType="withEffect">
                                  <p:stCondLst>
                                    <p:cond delay="0"/>
                                  </p:stCondLst>
                                  <p:childTnLst>
                                    <p:anim calcmode="lin" valueType="num">
                                      <p:cBhvr>
                                        <p:cTn id="121" dur="500"/>
                                        <p:tgtEl>
                                          <p:spTgt spid="16"/>
                                        </p:tgtEl>
                                        <p:attrNameLst>
                                          <p:attrName>ppt_w</p:attrName>
                                        </p:attrNameLst>
                                      </p:cBhvr>
                                      <p:tavLst>
                                        <p:tav tm="0">
                                          <p:val>
                                            <p:strVal val="ppt_w"/>
                                          </p:val>
                                        </p:tav>
                                        <p:tav tm="100000">
                                          <p:val>
                                            <p:fltVal val="0"/>
                                          </p:val>
                                        </p:tav>
                                      </p:tavLst>
                                    </p:anim>
                                    <p:anim calcmode="lin" valueType="num">
                                      <p:cBhvr>
                                        <p:cTn id="122" dur="500"/>
                                        <p:tgtEl>
                                          <p:spTgt spid="16"/>
                                        </p:tgtEl>
                                        <p:attrNameLst>
                                          <p:attrName>ppt_h</p:attrName>
                                        </p:attrNameLst>
                                      </p:cBhvr>
                                      <p:tavLst>
                                        <p:tav tm="0">
                                          <p:val>
                                            <p:strVal val="ppt_h"/>
                                          </p:val>
                                        </p:tav>
                                        <p:tav tm="100000">
                                          <p:val>
                                            <p:fltVal val="0"/>
                                          </p:val>
                                        </p:tav>
                                      </p:tavLst>
                                    </p:anim>
                                    <p:animEffect transition="out" filter="fade">
                                      <p:cBhvr>
                                        <p:cTn id="123" dur="500"/>
                                        <p:tgtEl>
                                          <p:spTgt spid="16"/>
                                        </p:tgtEl>
                                      </p:cBhvr>
                                    </p:animEffect>
                                    <p:set>
                                      <p:cBhvr>
                                        <p:cTn id="12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8" name="Rectangle 22"/>
          <p:cNvSpPr>
            <a:spLocks noGrp="1" noChangeArrowheads="1"/>
          </p:cNvSpPr>
          <p:nvPr>
            <p:ph type="title"/>
          </p:nvPr>
        </p:nvSpPr>
        <p:spPr>
          <a:xfrm>
            <a:off x="382588" y="228599"/>
            <a:ext cx="8380412" cy="553998"/>
          </a:xfrm>
        </p:spPr>
        <p:txBody>
          <a:bodyPr/>
          <a:lstStyle/>
          <a:p>
            <a:r>
              <a:rPr sz="4000" dirty="0" smtClean="0"/>
              <a:t>Making FAST ESP an Open Search Provider</a:t>
            </a:r>
            <a:endParaRPr lang="en-US" sz="4000" dirty="0"/>
          </a:p>
        </p:txBody>
      </p:sp>
      <p:sp>
        <p:nvSpPr>
          <p:cNvPr id="6" name="Freeform 7"/>
          <p:cNvSpPr>
            <a:spLocks noChangeAspect="1" noEditPoints="1"/>
          </p:cNvSpPr>
          <p:nvPr/>
        </p:nvSpPr>
        <p:spPr bwMode="auto">
          <a:xfrm>
            <a:off x="3124200" y="1676400"/>
            <a:ext cx="2851064" cy="471179"/>
          </a:xfrm>
          <a:custGeom>
            <a:avLst/>
            <a:gdLst>
              <a:gd name="T0" fmla="*/ 2147483647 w 1145"/>
              <a:gd name="T1" fmla="*/ 2147483647 h 188"/>
              <a:gd name="T2" fmla="*/ 2147483647 w 1145"/>
              <a:gd name="T3" fmla="*/ 2147483647 h 188"/>
              <a:gd name="T4" fmla="*/ 2147483647 w 1145"/>
              <a:gd name="T5" fmla="*/ 2147483647 h 188"/>
              <a:gd name="T6" fmla="*/ 2147483647 w 1145"/>
              <a:gd name="T7" fmla="*/ 2147483647 h 188"/>
              <a:gd name="T8" fmla="*/ 2147483647 w 1145"/>
              <a:gd name="T9" fmla="*/ 2147483647 h 188"/>
              <a:gd name="T10" fmla="*/ 2147483647 w 1145"/>
              <a:gd name="T11" fmla="*/ 2147483647 h 188"/>
              <a:gd name="T12" fmla="*/ 2147483647 w 1145"/>
              <a:gd name="T13" fmla="*/ 2147483647 h 188"/>
              <a:gd name="T14" fmla="*/ 2147483647 w 1145"/>
              <a:gd name="T15" fmla="*/ 2147483647 h 188"/>
              <a:gd name="T16" fmla="*/ 2147483647 w 1145"/>
              <a:gd name="T17" fmla="*/ 2147483647 h 188"/>
              <a:gd name="T18" fmla="*/ 2147483647 w 1145"/>
              <a:gd name="T19" fmla="*/ 2147483647 h 188"/>
              <a:gd name="T20" fmla="*/ 2147483647 w 1145"/>
              <a:gd name="T21" fmla="*/ 2147483647 h 188"/>
              <a:gd name="T22" fmla="*/ 2147483647 w 1145"/>
              <a:gd name="T23" fmla="*/ 2147483647 h 188"/>
              <a:gd name="T24" fmla="*/ 2147483647 w 1145"/>
              <a:gd name="T25" fmla="*/ 2147483647 h 188"/>
              <a:gd name="T26" fmla="*/ 2147483647 w 1145"/>
              <a:gd name="T27" fmla="*/ 2147483647 h 188"/>
              <a:gd name="T28" fmla="*/ 2147483647 w 1145"/>
              <a:gd name="T29" fmla="*/ 2147483647 h 188"/>
              <a:gd name="T30" fmla="*/ 2147483647 w 1145"/>
              <a:gd name="T31" fmla="*/ 2147483647 h 188"/>
              <a:gd name="T32" fmla="*/ 2147483647 w 1145"/>
              <a:gd name="T33" fmla="*/ 2147483647 h 188"/>
              <a:gd name="T34" fmla="*/ 2147483647 w 1145"/>
              <a:gd name="T35" fmla="*/ 2147483647 h 188"/>
              <a:gd name="T36" fmla="*/ 2147483647 w 1145"/>
              <a:gd name="T37" fmla="*/ 2147483647 h 188"/>
              <a:gd name="T38" fmla="*/ 2147483647 w 1145"/>
              <a:gd name="T39" fmla="*/ 2147483647 h 188"/>
              <a:gd name="T40" fmla="*/ 2147483647 w 1145"/>
              <a:gd name="T41" fmla="*/ 2147483647 h 188"/>
              <a:gd name="T42" fmla="*/ 2147483647 w 1145"/>
              <a:gd name="T43" fmla="*/ 2147483647 h 188"/>
              <a:gd name="T44" fmla="*/ 2147483647 w 1145"/>
              <a:gd name="T45" fmla="*/ 2147483647 h 188"/>
              <a:gd name="T46" fmla="*/ 2147483647 w 1145"/>
              <a:gd name="T47" fmla="*/ 2147483647 h 188"/>
              <a:gd name="T48" fmla="*/ 2147483647 w 1145"/>
              <a:gd name="T49" fmla="*/ 2147483647 h 188"/>
              <a:gd name="T50" fmla="*/ 2147483647 w 1145"/>
              <a:gd name="T51" fmla="*/ 2147483647 h 188"/>
              <a:gd name="T52" fmla="*/ 2147483647 w 1145"/>
              <a:gd name="T53" fmla="*/ 2147483647 h 188"/>
              <a:gd name="T54" fmla="*/ 2147483647 w 1145"/>
              <a:gd name="T55" fmla="*/ 2147483647 h 188"/>
              <a:gd name="T56" fmla="*/ 2147483647 w 1145"/>
              <a:gd name="T57" fmla="*/ 2147483647 h 188"/>
              <a:gd name="T58" fmla="*/ 2147483647 w 1145"/>
              <a:gd name="T59" fmla="*/ 2147483647 h 188"/>
              <a:gd name="T60" fmla="*/ 2147483647 w 1145"/>
              <a:gd name="T61" fmla="*/ 2147483647 h 188"/>
              <a:gd name="T62" fmla="*/ 2147483647 w 1145"/>
              <a:gd name="T63" fmla="*/ 2147483647 h 188"/>
              <a:gd name="T64" fmla="*/ 2147483647 w 1145"/>
              <a:gd name="T65" fmla="*/ 2147483647 h 188"/>
              <a:gd name="T66" fmla="*/ 2147483647 w 1145"/>
              <a:gd name="T67" fmla="*/ 2147483647 h 188"/>
              <a:gd name="T68" fmla="*/ 2147483647 w 1145"/>
              <a:gd name="T69" fmla="*/ 2147483647 h 188"/>
              <a:gd name="T70" fmla="*/ 2147483647 w 1145"/>
              <a:gd name="T71" fmla="*/ 2147483647 h 188"/>
              <a:gd name="T72" fmla="*/ 2147483647 w 1145"/>
              <a:gd name="T73" fmla="*/ 2147483647 h 188"/>
              <a:gd name="T74" fmla="*/ 2147483647 w 1145"/>
              <a:gd name="T75" fmla="*/ 2147483647 h 188"/>
              <a:gd name="T76" fmla="*/ 2147483647 w 1145"/>
              <a:gd name="T77" fmla="*/ 2147483647 h 188"/>
              <a:gd name="T78" fmla="*/ 2147483647 w 1145"/>
              <a:gd name="T79" fmla="*/ 2147483647 h 188"/>
              <a:gd name="T80" fmla="*/ 2147483647 w 1145"/>
              <a:gd name="T81" fmla="*/ 2147483647 h 188"/>
              <a:gd name="T82" fmla="*/ 2147483647 w 1145"/>
              <a:gd name="T83" fmla="*/ 2147483647 h 188"/>
              <a:gd name="T84" fmla="*/ 2147483647 w 1145"/>
              <a:gd name="T85" fmla="*/ 2147483647 h 188"/>
              <a:gd name="T86" fmla="*/ 2147483647 w 1145"/>
              <a:gd name="T87" fmla="*/ 2147483647 h 188"/>
              <a:gd name="T88" fmla="*/ 2147483647 w 1145"/>
              <a:gd name="T89" fmla="*/ 2147483647 h 188"/>
              <a:gd name="T90" fmla="*/ 2147483647 w 1145"/>
              <a:gd name="T91" fmla="*/ 2147483647 h 188"/>
              <a:gd name="T92" fmla="*/ 2147483647 w 1145"/>
              <a:gd name="T93" fmla="*/ 2147483647 h 188"/>
              <a:gd name="T94" fmla="*/ 2147483647 w 1145"/>
              <a:gd name="T95" fmla="*/ 2147483647 h 188"/>
              <a:gd name="T96" fmla="*/ 2147483647 w 1145"/>
              <a:gd name="T97" fmla="*/ 2147483647 h 188"/>
              <a:gd name="T98" fmla="*/ 2147483647 w 1145"/>
              <a:gd name="T99" fmla="*/ 2147483647 h 188"/>
              <a:gd name="T100" fmla="*/ 2147483647 w 1145"/>
              <a:gd name="T101" fmla="*/ 2147483647 h 188"/>
              <a:gd name="T102" fmla="*/ 2147483647 w 1145"/>
              <a:gd name="T103" fmla="*/ 2147483647 h 188"/>
              <a:gd name="T104" fmla="*/ 2147483647 w 1145"/>
              <a:gd name="T105" fmla="*/ 2147483647 h 188"/>
              <a:gd name="T106" fmla="*/ 2147483647 w 1145"/>
              <a:gd name="T107" fmla="*/ 2147483647 h 188"/>
              <a:gd name="T108" fmla="*/ 2147483647 w 1145"/>
              <a:gd name="T109" fmla="*/ 2147483647 h 188"/>
              <a:gd name="T110" fmla="*/ 2147483647 w 1145"/>
              <a:gd name="T111" fmla="*/ 2147483647 h 188"/>
              <a:gd name="T112" fmla="*/ 2147483647 w 1145"/>
              <a:gd name="T113" fmla="*/ 0 h 188"/>
              <a:gd name="T114" fmla="*/ 2147483647 w 1145"/>
              <a:gd name="T115" fmla="*/ 2147483647 h 188"/>
              <a:gd name="T116" fmla="*/ 2147483647 w 1145"/>
              <a:gd name="T117" fmla="*/ 2147483647 h 1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45"/>
              <a:gd name="T178" fmla="*/ 0 h 188"/>
              <a:gd name="T179" fmla="*/ 1145 w 1145"/>
              <a:gd name="T180" fmla="*/ 188 h 1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45" h="188">
                <a:moveTo>
                  <a:pt x="9" y="162"/>
                </a:moveTo>
                <a:lnTo>
                  <a:pt x="11" y="162"/>
                </a:lnTo>
                <a:lnTo>
                  <a:pt x="14" y="164"/>
                </a:lnTo>
                <a:lnTo>
                  <a:pt x="17" y="167"/>
                </a:lnTo>
                <a:lnTo>
                  <a:pt x="18" y="170"/>
                </a:lnTo>
                <a:lnTo>
                  <a:pt x="18" y="172"/>
                </a:lnTo>
                <a:lnTo>
                  <a:pt x="16" y="177"/>
                </a:lnTo>
                <a:lnTo>
                  <a:pt x="14" y="179"/>
                </a:lnTo>
                <a:lnTo>
                  <a:pt x="12" y="180"/>
                </a:lnTo>
                <a:lnTo>
                  <a:pt x="8" y="181"/>
                </a:lnTo>
                <a:lnTo>
                  <a:pt x="6" y="181"/>
                </a:lnTo>
                <a:lnTo>
                  <a:pt x="5" y="180"/>
                </a:lnTo>
                <a:lnTo>
                  <a:pt x="2" y="178"/>
                </a:lnTo>
                <a:lnTo>
                  <a:pt x="0" y="173"/>
                </a:lnTo>
                <a:lnTo>
                  <a:pt x="0" y="171"/>
                </a:lnTo>
                <a:lnTo>
                  <a:pt x="1" y="169"/>
                </a:lnTo>
                <a:lnTo>
                  <a:pt x="4" y="164"/>
                </a:lnTo>
                <a:lnTo>
                  <a:pt x="7" y="163"/>
                </a:lnTo>
                <a:lnTo>
                  <a:pt x="9" y="162"/>
                </a:lnTo>
                <a:close/>
                <a:moveTo>
                  <a:pt x="61" y="158"/>
                </a:moveTo>
                <a:lnTo>
                  <a:pt x="65" y="158"/>
                </a:lnTo>
                <a:lnTo>
                  <a:pt x="67" y="159"/>
                </a:lnTo>
                <a:lnTo>
                  <a:pt x="69" y="161"/>
                </a:lnTo>
                <a:lnTo>
                  <a:pt x="72" y="164"/>
                </a:lnTo>
                <a:lnTo>
                  <a:pt x="74" y="169"/>
                </a:lnTo>
                <a:lnTo>
                  <a:pt x="74" y="172"/>
                </a:lnTo>
                <a:lnTo>
                  <a:pt x="72" y="178"/>
                </a:lnTo>
                <a:lnTo>
                  <a:pt x="67" y="183"/>
                </a:lnTo>
                <a:lnTo>
                  <a:pt x="61" y="185"/>
                </a:lnTo>
                <a:lnTo>
                  <a:pt x="54" y="183"/>
                </a:lnTo>
                <a:lnTo>
                  <a:pt x="50" y="179"/>
                </a:lnTo>
                <a:lnTo>
                  <a:pt x="49" y="174"/>
                </a:lnTo>
                <a:lnTo>
                  <a:pt x="49" y="171"/>
                </a:lnTo>
                <a:lnTo>
                  <a:pt x="50" y="165"/>
                </a:lnTo>
                <a:lnTo>
                  <a:pt x="55" y="160"/>
                </a:lnTo>
                <a:lnTo>
                  <a:pt x="61" y="158"/>
                </a:lnTo>
                <a:close/>
                <a:moveTo>
                  <a:pt x="119" y="155"/>
                </a:moveTo>
                <a:lnTo>
                  <a:pt x="125" y="156"/>
                </a:lnTo>
                <a:lnTo>
                  <a:pt x="129" y="158"/>
                </a:lnTo>
                <a:lnTo>
                  <a:pt x="133" y="162"/>
                </a:lnTo>
                <a:lnTo>
                  <a:pt x="134" y="166"/>
                </a:lnTo>
                <a:lnTo>
                  <a:pt x="136" y="169"/>
                </a:lnTo>
                <a:lnTo>
                  <a:pt x="136" y="172"/>
                </a:lnTo>
                <a:lnTo>
                  <a:pt x="133" y="180"/>
                </a:lnTo>
                <a:lnTo>
                  <a:pt x="126" y="186"/>
                </a:lnTo>
                <a:lnTo>
                  <a:pt x="118" y="188"/>
                </a:lnTo>
                <a:lnTo>
                  <a:pt x="112" y="187"/>
                </a:lnTo>
                <a:lnTo>
                  <a:pt x="109" y="185"/>
                </a:lnTo>
                <a:lnTo>
                  <a:pt x="104" y="181"/>
                </a:lnTo>
                <a:lnTo>
                  <a:pt x="103" y="177"/>
                </a:lnTo>
                <a:lnTo>
                  <a:pt x="102" y="174"/>
                </a:lnTo>
                <a:lnTo>
                  <a:pt x="102" y="171"/>
                </a:lnTo>
                <a:lnTo>
                  <a:pt x="103" y="165"/>
                </a:lnTo>
                <a:lnTo>
                  <a:pt x="107" y="159"/>
                </a:lnTo>
                <a:lnTo>
                  <a:pt x="113" y="156"/>
                </a:lnTo>
                <a:lnTo>
                  <a:pt x="119" y="155"/>
                </a:lnTo>
                <a:close/>
                <a:moveTo>
                  <a:pt x="344" y="121"/>
                </a:moveTo>
                <a:lnTo>
                  <a:pt x="334" y="125"/>
                </a:lnTo>
                <a:lnTo>
                  <a:pt x="324" y="127"/>
                </a:lnTo>
                <a:lnTo>
                  <a:pt x="313" y="128"/>
                </a:lnTo>
                <a:lnTo>
                  <a:pt x="306" y="128"/>
                </a:lnTo>
                <a:lnTo>
                  <a:pt x="300" y="130"/>
                </a:lnTo>
                <a:lnTo>
                  <a:pt x="295" y="132"/>
                </a:lnTo>
                <a:lnTo>
                  <a:pt x="290" y="136"/>
                </a:lnTo>
                <a:lnTo>
                  <a:pt x="287" y="142"/>
                </a:lnTo>
                <a:lnTo>
                  <a:pt x="286" y="149"/>
                </a:lnTo>
                <a:lnTo>
                  <a:pt x="287" y="155"/>
                </a:lnTo>
                <a:lnTo>
                  <a:pt x="292" y="160"/>
                </a:lnTo>
                <a:lnTo>
                  <a:pt x="299" y="163"/>
                </a:lnTo>
                <a:lnTo>
                  <a:pt x="306" y="164"/>
                </a:lnTo>
                <a:lnTo>
                  <a:pt x="317" y="162"/>
                </a:lnTo>
                <a:lnTo>
                  <a:pt x="324" y="159"/>
                </a:lnTo>
                <a:lnTo>
                  <a:pt x="330" y="155"/>
                </a:lnTo>
                <a:lnTo>
                  <a:pt x="335" y="148"/>
                </a:lnTo>
                <a:lnTo>
                  <a:pt x="338" y="141"/>
                </a:lnTo>
                <a:lnTo>
                  <a:pt x="340" y="134"/>
                </a:lnTo>
                <a:lnTo>
                  <a:pt x="344" y="121"/>
                </a:lnTo>
                <a:close/>
                <a:moveTo>
                  <a:pt x="20" y="110"/>
                </a:moveTo>
                <a:lnTo>
                  <a:pt x="23" y="110"/>
                </a:lnTo>
                <a:lnTo>
                  <a:pt x="25" y="110"/>
                </a:lnTo>
                <a:lnTo>
                  <a:pt x="28" y="113"/>
                </a:lnTo>
                <a:lnTo>
                  <a:pt x="29" y="116"/>
                </a:lnTo>
                <a:lnTo>
                  <a:pt x="29" y="118"/>
                </a:lnTo>
                <a:lnTo>
                  <a:pt x="27" y="123"/>
                </a:lnTo>
                <a:lnTo>
                  <a:pt x="25" y="125"/>
                </a:lnTo>
                <a:lnTo>
                  <a:pt x="20" y="127"/>
                </a:lnTo>
                <a:lnTo>
                  <a:pt x="18" y="127"/>
                </a:lnTo>
                <a:lnTo>
                  <a:pt x="16" y="126"/>
                </a:lnTo>
                <a:lnTo>
                  <a:pt x="14" y="125"/>
                </a:lnTo>
                <a:lnTo>
                  <a:pt x="13" y="123"/>
                </a:lnTo>
                <a:lnTo>
                  <a:pt x="12" y="121"/>
                </a:lnTo>
                <a:lnTo>
                  <a:pt x="12" y="118"/>
                </a:lnTo>
                <a:lnTo>
                  <a:pt x="13" y="113"/>
                </a:lnTo>
                <a:lnTo>
                  <a:pt x="16" y="111"/>
                </a:lnTo>
                <a:lnTo>
                  <a:pt x="20" y="110"/>
                </a:lnTo>
                <a:close/>
                <a:moveTo>
                  <a:pt x="72" y="106"/>
                </a:moveTo>
                <a:lnTo>
                  <a:pt x="76" y="106"/>
                </a:lnTo>
                <a:lnTo>
                  <a:pt x="78" y="106"/>
                </a:lnTo>
                <a:lnTo>
                  <a:pt x="80" y="108"/>
                </a:lnTo>
                <a:lnTo>
                  <a:pt x="84" y="111"/>
                </a:lnTo>
                <a:lnTo>
                  <a:pt x="85" y="116"/>
                </a:lnTo>
                <a:lnTo>
                  <a:pt x="85" y="118"/>
                </a:lnTo>
                <a:lnTo>
                  <a:pt x="84" y="125"/>
                </a:lnTo>
                <a:lnTo>
                  <a:pt x="78" y="129"/>
                </a:lnTo>
                <a:lnTo>
                  <a:pt x="72" y="131"/>
                </a:lnTo>
                <a:lnTo>
                  <a:pt x="65" y="129"/>
                </a:lnTo>
                <a:lnTo>
                  <a:pt x="61" y="125"/>
                </a:lnTo>
                <a:lnTo>
                  <a:pt x="60" y="121"/>
                </a:lnTo>
                <a:lnTo>
                  <a:pt x="60" y="118"/>
                </a:lnTo>
                <a:lnTo>
                  <a:pt x="61" y="112"/>
                </a:lnTo>
                <a:lnTo>
                  <a:pt x="66" y="107"/>
                </a:lnTo>
                <a:lnTo>
                  <a:pt x="72" y="106"/>
                </a:lnTo>
                <a:close/>
                <a:moveTo>
                  <a:pt x="130" y="102"/>
                </a:moveTo>
                <a:lnTo>
                  <a:pt x="133" y="102"/>
                </a:lnTo>
                <a:lnTo>
                  <a:pt x="137" y="103"/>
                </a:lnTo>
                <a:lnTo>
                  <a:pt x="140" y="104"/>
                </a:lnTo>
                <a:lnTo>
                  <a:pt x="144" y="109"/>
                </a:lnTo>
                <a:lnTo>
                  <a:pt x="145" y="112"/>
                </a:lnTo>
                <a:lnTo>
                  <a:pt x="147" y="115"/>
                </a:lnTo>
                <a:lnTo>
                  <a:pt x="147" y="118"/>
                </a:lnTo>
                <a:lnTo>
                  <a:pt x="145" y="125"/>
                </a:lnTo>
                <a:lnTo>
                  <a:pt x="141" y="130"/>
                </a:lnTo>
                <a:lnTo>
                  <a:pt x="136" y="133"/>
                </a:lnTo>
                <a:lnTo>
                  <a:pt x="129" y="135"/>
                </a:lnTo>
                <a:lnTo>
                  <a:pt x="126" y="135"/>
                </a:lnTo>
                <a:lnTo>
                  <a:pt x="123" y="134"/>
                </a:lnTo>
                <a:lnTo>
                  <a:pt x="120" y="132"/>
                </a:lnTo>
                <a:lnTo>
                  <a:pt x="115" y="128"/>
                </a:lnTo>
                <a:lnTo>
                  <a:pt x="114" y="121"/>
                </a:lnTo>
                <a:lnTo>
                  <a:pt x="114" y="118"/>
                </a:lnTo>
                <a:lnTo>
                  <a:pt x="115" y="112"/>
                </a:lnTo>
                <a:lnTo>
                  <a:pt x="118" y="106"/>
                </a:lnTo>
                <a:lnTo>
                  <a:pt x="124" y="103"/>
                </a:lnTo>
                <a:lnTo>
                  <a:pt x="130" y="102"/>
                </a:lnTo>
                <a:close/>
                <a:moveTo>
                  <a:pt x="31" y="56"/>
                </a:moveTo>
                <a:lnTo>
                  <a:pt x="34" y="56"/>
                </a:lnTo>
                <a:lnTo>
                  <a:pt x="36" y="57"/>
                </a:lnTo>
                <a:lnTo>
                  <a:pt x="38" y="58"/>
                </a:lnTo>
                <a:lnTo>
                  <a:pt x="39" y="62"/>
                </a:lnTo>
                <a:lnTo>
                  <a:pt x="40" y="65"/>
                </a:lnTo>
                <a:lnTo>
                  <a:pt x="38" y="70"/>
                </a:lnTo>
                <a:lnTo>
                  <a:pt x="36" y="72"/>
                </a:lnTo>
                <a:lnTo>
                  <a:pt x="34" y="73"/>
                </a:lnTo>
                <a:lnTo>
                  <a:pt x="31" y="74"/>
                </a:lnTo>
                <a:lnTo>
                  <a:pt x="28" y="74"/>
                </a:lnTo>
                <a:lnTo>
                  <a:pt x="26" y="73"/>
                </a:lnTo>
                <a:lnTo>
                  <a:pt x="24" y="72"/>
                </a:lnTo>
                <a:lnTo>
                  <a:pt x="23" y="68"/>
                </a:lnTo>
                <a:lnTo>
                  <a:pt x="22" y="65"/>
                </a:lnTo>
                <a:lnTo>
                  <a:pt x="23" y="60"/>
                </a:lnTo>
                <a:lnTo>
                  <a:pt x="26" y="57"/>
                </a:lnTo>
                <a:lnTo>
                  <a:pt x="28" y="57"/>
                </a:lnTo>
                <a:lnTo>
                  <a:pt x="31" y="56"/>
                </a:lnTo>
                <a:close/>
                <a:moveTo>
                  <a:pt x="84" y="52"/>
                </a:moveTo>
                <a:lnTo>
                  <a:pt x="90" y="53"/>
                </a:lnTo>
                <a:lnTo>
                  <a:pt x="94" y="57"/>
                </a:lnTo>
                <a:lnTo>
                  <a:pt x="95" y="60"/>
                </a:lnTo>
                <a:lnTo>
                  <a:pt x="96" y="62"/>
                </a:lnTo>
                <a:lnTo>
                  <a:pt x="96" y="65"/>
                </a:lnTo>
                <a:lnTo>
                  <a:pt x="94" y="72"/>
                </a:lnTo>
                <a:lnTo>
                  <a:pt x="89" y="76"/>
                </a:lnTo>
                <a:lnTo>
                  <a:pt x="83" y="78"/>
                </a:lnTo>
                <a:lnTo>
                  <a:pt x="76" y="76"/>
                </a:lnTo>
                <a:lnTo>
                  <a:pt x="72" y="72"/>
                </a:lnTo>
                <a:lnTo>
                  <a:pt x="71" y="70"/>
                </a:lnTo>
                <a:lnTo>
                  <a:pt x="70" y="68"/>
                </a:lnTo>
                <a:lnTo>
                  <a:pt x="70" y="65"/>
                </a:lnTo>
                <a:lnTo>
                  <a:pt x="72" y="58"/>
                </a:lnTo>
                <a:lnTo>
                  <a:pt x="77" y="53"/>
                </a:lnTo>
                <a:lnTo>
                  <a:pt x="84" y="52"/>
                </a:lnTo>
                <a:close/>
                <a:moveTo>
                  <a:pt x="457" y="49"/>
                </a:moveTo>
                <a:lnTo>
                  <a:pt x="478" y="50"/>
                </a:lnTo>
                <a:lnTo>
                  <a:pt x="487" y="53"/>
                </a:lnTo>
                <a:lnTo>
                  <a:pt x="495" y="57"/>
                </a:lnTo>
                <a:lnTo>
                  <a:pt x="502" y="62"/>
                </a:lnTo>
                <a:lnTo>
                  <a:pt x="507" y="70"/>
                </a:lnTo>
                <a:lnTo>
                  <a:pt x="511" y="79"/>
                </a:lnTo>
                <a:lnTo>
                  <a:pt x="512" y="91"/>
                </a:lnTo>
                <a:lnTo>
                  <a:pt x="478" y="91"/>
                </a:lnTo>
                <a:lnTo>
                  <a:pt x="476" y="83"/>
                </a:lnTo>
                <a:lnTo>
                  <a:pt x="472" y="77"/>
                </a:lnTo>
                <a:lnTo>
                  <a:pt x="466" y="74"/>
                </a:lnTo>
                <a:lnTo>
                  <a:pt x="457" y="72"/>
                </a:lnTo>
                <a:lnTo>
                  <a:pt x="448" y="73"/>
                </a:lnTo>
                <a:lnTo>
                  <a:pt x="441" y="76"/>
                </a:lnTo>
                <a:lnTo>
                  <a:pt x="436" y="80"/>
                </a:lnTo>
                <a:lnTo>
                  <a:pt x="434" y="86"/>
                </a:lnTo>
                <a:lnTo>
                  <a:pt x="436" y="91"/>
                </a:lnTo>
                <a:lnTo>
                  <a:pt x="442" y="95"/>
                </a:lnTo>
                <a:lnTo>
                  <a:pt x="452" y="99"/>
                </a:lnTo>
                <a:lnTo>
                  <a:pt x="470" y="105"/>
                </a:lnTo>
                <a:lnTo>
                  <a:pt x="480" y="108"/>
                </a:lnTo>
                <a:lnTo>
                  <a:pt x="487" y="113"/>
                </a:lnTo>
                <a:lnTo>
                  <a:pt x="495" y="118"/>
                </a:lnTo>
                <a:lnTo>
                  <a:pt x="500" y="125"/>
                </a:lnTo>
                <a:lnTo>
                  <a:pt x="503" y="132"/>
                </a:lnTo>
                <a:lnTo>
                  <a:pt x="505" y="143"/>
                </a:lnTo>
                <a:lnTo>
                  <a:pt x="503" y="155"/>
                </a:lnTo>
                <a:lnTo>
                  <a:pt x="499" y="164"/>
                </a:lnTo>
                <a:lnTo>
                  <a:pt x="493" y="172"/>
                </a:lnTo>
                <a:lnTo>
                  <a:pt x="485" y="178"/>
                </a:lnTo>
                <a:lnTo>
                  <a:pt x="475" y="183"/>
                </a:lnTo>
                <a:lnTo>
                  <a:pt x="465" y="186"/>
                </a:lnTo>
                <a:lnTo>
                  <a:pt x="453" y="188"/>
                </a:lnTo>
                <a:lnTo>
                  <a:pt x="442" y="188"/>
                </a:lnTo>
                <a:lnTo>
                  <a:pt x="431" y="188"/>
                </a:lnTo>
                <a:lnTo>
                  <a:pt x="422" y="186"/>
                </a:lnTo>
                <a:lnTo>
                  <a:pt x="412" y="184"/>
                </a:lnTo>
                <a:lnTo>
                  <a:pt x="404" y="180"/>
                </a:lnTo>
                <a:lnTo>
                  <a:pt x="396" y="173"/>
                </a:lnTo>
                <a:lnTo>
                  <a:pt x="390" y="166"/>
                </a:lnTo>
                <a:lnTo>
                  <a:pt x="386" y="158"/>
                </a:lnTo>
                <a:lnTo>
                  <a:pt x="385" y="147"/>
                </a:lnTo>
                <a:lnTo>
                  <a:pt x="385" y="141"/>
                </a:lnTo>
                <a:lnTo>
                  <a:pt x="419" y="141"/>
                </a:lnTo>
                <a:lnTo>
                  <a:pt x="419" y="146"/>
                </a:lnTo>
                <a:lnTo>
                  <a:pt x="420" y="152"/>
                </a:lnTo>
                <a:lnTo>
                  <a:pt x="424" y="158"/>
                </a:lnTo>
                <a:lnTo>
                  <a:pt x="431" y="161"/>
                </a:lnTo>
                <a:lnTo>
                  <a:pt x="438" y="163"/>
                </a:lnTo>
                <a:lnTo>
                  <a:pt x="445" y="164"/>
                </a:lnTo>
                <a:lnTo>
                  <a:pt x="451" y="163"/>
                </a:lnTo>
                <a:lnTo>
                  <a:pt x="458" y="162"/>
                </a:lnTo>
                <a:lnTo>
                  <a:pt x="463" y="159"/>
                </a:lnTo>
                <a:lnTo>
                  <a:pt x="467" y="155"/>
                </a:lnTo>
                <a:lnTo>
                  <a:pt x="468" y="148"/>
                </a:lnTo>
                <a:lnTo>
                  <a:pt x="468" y="142"/>
                </a:lnTo>
                <a:lnTo>
                  <a:pt x="465" y="138"/>
                </a:lnTo>
                <a:lnTo>
                  <a:pt x="461" y="136"/>
                </a:lnTo>
                <a:lnTo>
                  <a:pt x="455" y="133"/>
                </a:lnTo>
                <a:lnTo>
                  <a:pt x="427" y="125"/>
                </a:lnTo>
                <a:lnTo>
                  <a:pt x="417" y="121"/>
                </a:lnTo>
                <a:lnTo>
                  <a:pt x="409" y="116"/>
                </a:lnTo>
                <a:lnTo>
                  <a:pt x="403" y="110"/>
                </a:lnTo>
                <a:lnTo>
                  <a:pt x="400" y="102"/>
                </a:lnTo>
                <a:lnTo>
                  <a:pt x="398" y="91"/>
                </a:lnTo>
                <a:lnTo>
                  <a:pt x="400" y="80"/>
                </a:lnTo>
                <a:lnTo>
                  <a:pt x="404" y="71"/>
                </a:lnTo>
                <a:lnTo>
                  <a:pt x="410" y="64"/>
                </a:lnTo>
                <a:lnTo>
                  <a:pt x="418" y="58"/>
                </a:lnTo>
                <a:lnTo>
                  <a:pt x="427" y="53"/>
                </a:lnTo>
                <a:lnTo>
                  <a:pt x="437" y="51"/>
                </a:lnTo>
                <a:lnTo>
                  <a:pt x="447" y="50"/>
                </a:lnTo>
                <a:lnTo>
                  <a:pt x="457" y="49"/>
                </a:lnTo>
                <a:close/>
                <a:moveTo>
                  <a:pt x="330" y="49"/>
                </a:moveTo>
                <a:lnTo>
                  <a:pt x="339" y="49"/>
                </a:lnTo>
                <a:lnTo>
                  <a:pt x="358" y="52"/>
                </a:lnTo>
                <a:lnTo>
                  <a:pt x="367" y="55"/>
                </a:lnTo>
                <a:lnTo>
                  <a:pt x="374" y="59"/>
                </a:lnTo>
                <a:lnTo>
                  <a:pt x="380" y="65"/>
                </a:lnTo>
                <a:lnTo>
                  <a:pt x="384" y="73"/>
                </a:lnTo>
                <a:lnTo>
                  <a:pt x="385" y="83"/>
                </a:lnTo>
                <a:lnTo>
                  <a:pt x="384" y="94"/>
                </a:lnTo>
                <a:lnTo>
                  <a:pt x="382" y="106"/>
                </a:lnTo>
                <a:lnTo>
                  <a:pt x="370" y="159"/>
                </a:lnTo>
                <a:lnTo>
                  <a:pt x="370" y="165"/>
                </a:lnTo>
                <a:lnTo>
                  <a:pt x="369" y="171"/>
                </a:lnTo>
                <a:lnTo>
                  <a:pt x="369" y="182"/>
                </a:lnTo>
                <a:lnTo>
                  <a:pt x="370" y="185"/>
                </a:lnTo>
                <a:lnTo>
                  <a:pt x="333" y="185"/>
                </a:lnTo>
                <a:lnTo>
                  <a:pt x="333" y="171"/>
                </a:lnTo>
                <a:lnTo>
                  <a:pt x="325" y="179"/>
                </a:lnTo>
                <a:lnTo>
                  <a:pt x="315" y="185"/>
                </a:lnTo>
                <a:lnTo>
                  <a:pt x="304" y="188"/>
                </a:lnTo>
                <a:lnTo>
                  <a:pt x="293" y="188"/>
                </a:lnTo>
                <a:lnTo>
                  <a:pt x="280" y="187"/>
                </a:lnTo>
                <a:lnTo>
                  <a:pt x="268" y="184"/>
                </a:lnTo>
                <a:lnTo>
                  <a:pt x="261" y="178"/>
                </a:lnTo>
                <a:lnTo>
                  <a:pt x="254" y="170"/>
                </a:lnTo>
                <a:lnTo>
                  <a:pt x="251" y="162"/>
                </a:lnTo>
                <a:lnTo>
                  <a:pt x="250" y="153"/>
                </a:lnTo>
                <a:lnTo>
                  <a:pt x="251" y="141"/>
                </a:lnTo>
                <a:lnTo>
                  <a:pt x="256" y="131"/>
                </a:lnTo>
                <a:lnTo>
                  <a:pt x="263" y="122"/>
                </a:lnTo>
                <a:lnTo>
                  <a:pt x="273" y="116"/>
                </a:lnTo>
                <a:lnTo>
                  <a:pt x="286" y="111"/>
                </a:lnTo>
                <a:lnTo>
                  <a:pt x="301" y="108"/>
                </a:lnTo>
                <a:lnTo>
                  <a:pt x="317" y="106"/>
                </a:lnTo>
                <a:lnTo>
                  <a:pt x="329" y="105"/>
                </a:lnTo>
                <a:lnTo>
                  <a:pt x="339" y="103"/>
                </a:lnTo>
                <a:lnTo>
                  <a:pt x="346" y="100"/>
                </a:lnTo>
                <a:lnTo>
                  <a:pt x="350" y="96"/>
                </a:lnTo>
                <a:lnTo>
                  <a:pt x="351" y="89"/>
                </a:lnTo>
                <a:lnTo>
                  <a:pt x="350" y="82"/>
                </a:lnTo>
                <a:lnTo>
                  <a:pt x="346" y="77"/>
                </a:lnTo>
                <a:lnTo>
                  <a:pt x="340" y="74"/>
                </a:lnTo>
                <a:lnTo>
                  <a:pt x="328" y="72"/>
                </a:lnTo>
                <a:lnTo>
                  <a:pt x="318" y="74"/>
                </a:lnTo>
                <a:lnTo>
                  <a:pt x="310" y="77"/>
                </a:lnTo>
                <a:lnTo>
                  <a:pt x="304" y="83"/>
                </a:lnTo>
                <a:lnTo>
                  <a:pt x="301" y="92"/>
                </a:lnTo>
                <a:lnTo>
                  <a:pt x="267" y="92"/>
                </a:lnTo>
                <a:lnTo>
                  <a:pt x="270" y="80"/>
                </a:lnTo>
                <a:lnTo>
                  <a:pt x="276" y="69"/>
                </a:lnTo>
                <a:lnTo>
                  <a:pt x="284" y="61"/>
                </a:lnTo>
                <a:lnTo>
                  <a:pt x="294" y="55"/>
                </a:lnTo>
                <a:lnTo>
                  <a:pt x="306" y="52"/>
                </a:lnTo>
                <a:lnTo>
                  <a:pt x="318" y="50"/>
                </a:lnTo>
                <a:lnTo>
                  <a:pt x="330" y="49"/>
                </a:lnTo>
                <a:close/>
                <a:moveTo>
                  <a:pt x="141" y="48"/>
                </a:moveTo>
                <a:lnTo>
                  <a:pt x="148" y="50"/>
                </a:lnTo>
                <a:lnTo>
                  <a:pt x="151" y="51"/>
                </a:lnTo>
                <a:lnTo>
                  <a:pt x="153" y="53"/>
                </a:lnTo>
                <a:lnTo>
                  <a:pt x="155" y="56"/>
                </a:lnTo>
                <a:lnTo>
                  <a:pt x="156" y="59"/>
                </a:lnTo>
                <a:lnTo>
                  <a:pt x="157" y="62"/>
                </a:lnTo>
                <a:lnTo>
                  <a:pt x="157" y="65"/>
                </a:lnTo>
                <a:lnTo>
                  <a:pt x="155" y="73"/>
                </a:lnTo>
                <a:lnTo>
                  <a:pt x="148" y="80"/>
                </a:lnTo>
                <a:lnTo>
                  <a:pt x="140" y="82"/>
                </a:lnTo>
                <a:lnTo>
                  <a:pt x="134" y="80"/>
                </a:lnTo>
                <a:lnTo>
                  <a:pt x="131" y="79"/>
                </a:lnTo>
                <a:lnTo>
                  <a:pt x="126" y="74"/>
                </a:lnTo>
                <a:lnTo>
                  <a:pt x="125" y="71"/>
                </a:lnTo>
                <a:lnTo>
                  <a:pt x="124" y="68"/>
                </a:lnTo>
                <a:lnTo>
                  <a:pt x="124" y="65"/>
                </a:lnTo>
                <a:lnTo>
                  <a:pt x="125" y="58"/>
                </a:lnTo>
                <a:lnTo>
                  <a:pt x="129" y="53"/>
                </a:lnTo>
                <a:lnTo>
                  <a:pt x="135" y="50"/>
                </a:lnTo>
                <a:lnTo>
                  <a:pt x="141" y="48"/>
                </a:lnTo>
                <a:close/>
                <a:moveTo>
                  <a:pt x="969" y="20"/>
                </a:moveTo>
                <a:lnTo>
                  <a:pt x="952" y="98"/>
                </a:lnTo>
                <a:lnTo>
                  <a:pt x="1013" y="98"/>
                </a:lnTo>
                <a:lnTo>
                  <a:pt x="1026" y="97"/>
                </a:lnTo>
                <a:lnTo>
                  <a:pt x="1038" y="93"/>
                </a:lnTo>
                <a:lnTo>
                  <a:pt x="1048" y="87"/>
                </a:lnTo>
                <a:lnTo>
                  <a:pt x="1055" y="78"/>
                </a:lnTo>
                <a:lnTo>
                  <a:pt x="1060" y="67"/>
                </a:lnTo>
                <a:lnTo>
                  <a:pt x="1062" y="53"/>
                </a:lnTo>
                <a:lnTo>
                  <a:pt x="1061" y="43"/>
                </a:lnTo>
                <a:lnTo>
                  <a:pt x="1058" y="35"/>
                </a:lnTo>
                <a:lnTo>
                  <a:pt x="1053" y="30"/>
                </a:lnTo>
                <a:lnTo>
                  <a:pt x="1047" y="25"/>
                </a:lnTo>
                <a:lnTo>
                  <a:pt x="1039" y="23"/>
                </a:lnTo>
                <a:lnTo>
                  <a:pt x="1030" y="21"/>
                </a:lnTo>
                <a:lnTo>
                  <a:pt x="1022" y="20"/>
                </a:lnTo>
                <a:lnTo>
                  <a:pt x="969" y="20"/>
                </a:lnTo>
                <a:close/>
                <a:moveTo>
                  <a:pt x="1113" y="20"/>
                </a:moveTo>
                <a:lnTo>
                  <a:pt x="1113" y="30"/>
                </a:lnTo>
                <a:lnTo>
                  <a:pt x="1119" y="30"/>
                </a:lnTo>
                <a:lnTo>
                  <a:pt x="1121" y="29"/>
                </a:lnTo>
                <a:lnTo>
                  <a:pt x="1124" y="27"/>
                </a:lnTo>
                <a:lnTo>
                  <a:pt x="1124" y="23"/>
                </a:lnTo>
                <a:lnTo>
                  <a:pt x="1124" y="22"/>
                </a:lnTo>
                <a:lnTo>
                  <a:pt x="1122" y="20"/>
                </a:lnTo>
                <a:lnTo>
                  <a:pt x="1120" y="20"/>
                </a:lnTo>
                <a:lnTo>
                  <a:pt x="1113" y="20"/>
                </a:lnTo>
                <a:close/>
                <a:moveTo>
                  <a:pt x="1115" y="16"/>
                </a:moveTo>
                <a:lnTo>
                  <a:pt x="1121" y="16"/>
                </a:lnTo>
                <a:lnTo>
                  <a:pt x="1125" y="17"/>
                </a:lnTo>
                <a:lnTo>
                  <a:pt x="1127" y="18"/>
                </a:lnTo>
                <a:lnTo>
                  <a:pt x="1128" y="20"/>
                </a:lnTo>
                <a:lnTo>
                  <a:pt x="1129" y="22"/>
                </a:lnTo>
                <a:lnTo>
                  <a:pt x="1129" y="24"/>
                </a:lnTo>
                <a:lnTo>
                  <a:pt x="1128" y="29"/>
                </a:lnTo>
                <a:lnTo>
                  <a:pt x="1126" y="31"/>
                </a:lnTo>
                <a:lnTo>
                  <a:pt x="1124" y="32"/>
                </a:lnTo>
                <a:lnTo>
                  <a:pt x="1125" y="33"/>
                </a:lnTo>
                <a:lnTo>
                  <a:pt x="1127" y="35"/>
                </a:lnTo>
                <a:lnTo>
                  <a:pt x="1128" y="36"/>
                </a:lnTo>
                <a:lnTo>
                  <a:pt x="1129" y="42"/>
                </a:lnTo>
                <a:lnTo>
                  <a:pt x="1129" y="45"/>
                </a:lnTo>
                <a:lnTo>
                  <a:pt x="1130" y="46"/>
                </a:lnTo>
                <a:lnTo>
                  <a:pt x="1131" y="47"/>
                </a:lnTo>
                <a:lnTo>
                  <a:pt x="1125" y="47"/>
                </a:lnTo>
                <a:lnTo>
                  <a:pt x="1124" y="46"/>
                </a:lnTo>
                <a:lnTo>
                  <a:pt x="1124" y="44"/>
                </a:lnTo>
                <a:lnTo>
                  <a:pt x="1124" y="42"/>
                </a:lnTo>
                <a:lnTo>
                  <a:pt x="1124" y="39"/>
                </a:lnTo>
                <a:lnTo>
                  <a:pt x="1123" y="37"/>
                </a:lnTo>
                <a:lnTo>
                  <a:pt x="1121" y="35"/>
                </a:lnTo>
                <a:lnTo>
                  <a:pt x="1119" y="34"/>
                </a:lnTo>
                <a:lnTo>
                  <a:pt x="1113" y="34"/>
                </a:lnTo>
                <a:lnTo>
                  <a:pt x="1113" y="47"/>
                </a:lnTo>
                <a:lnTo>
                  <a:pt x="1109" y="47"/>
                </a:lnTo>
                <a:lnTo>
                  <a:pt x="1109" y="16"/>
                </a:lnTo>
                <a:lnTo>
                  <a:pt x="1113" y="16"/>
                </a:lnTo>
                <a:lnTo>
                  <a:pt x="1115" y="16"/>
                </a:lnTo>
                <a:close/>
                <a:moveTo>
                  <a:pt x="960" y="12"/>
                </a:moveTo>
                <a:lnTo>
                  <a:pt x="1026" y="12"/>
                </a:lnTo>
                <a:lnTo>
                  <a:pt x="1037" y="13"/>
                </a:lnTo>
                <a:lnTo>
                  <a:pt x="1047" y="16"/>
                </a:lnTo>
                <a:lnTo>
                  <a:pt x="1056" y="19"/>
                </a:lnTo>
                <a:lnTo>
                  <a:pt x="1063" y="24"/>
                </a:lnTo>
                <a:lnTo>
                  <a:pt x="1068" y="31"/>
                </a:lnTo>
                <a:lnTo>
                  <a:pt x="1072" y="42"/>
                </a:lnTo>
                <a:lnTo>
                  <a:pt x="1072" y="53"/>
                </a:lnTo>
                <a:lnTo>
                  <a:pt x="1071" y="68"/>
                </a:lnTo>
                <a:lnTo>
                  <a:pt x="1066" y="80"/>
                </a:lnTo>
                <a:lnTo>
                  <a:pt x="1058" y="91"/>
                </a:lnTo>
                <a:lnTo>
                  <a:pt x="1049" y="98"/>
                </a:lnTo>
                <a:lnTo>
                  <a:pt x="1037" y="103"/>
                </a:lnTo>
                <a:lnTo>
                  <a:pt x="1023" y="106"/>
                </a:lnTo>
                <a:lnTo>
                  <a:pt x="1009" y="107"/>
                </a:lnTo>
                <a:lnTo>
                  <a:pt x="951" y="107"/>
                </a:lnTo>
                <a:lnTo>
                  <a:pt x="934" y="185"/>
                </a:lnTo>
                <a:lnTo>
                  <a:pt x="923" y="185"/>
                </a:lnTo>
                <a:lnTo>
                  <a:pt x="960" y="12"/>
                </a:lnTo>
                <a:close/>
                <a:moveTo>
                  <a:pt x="687" y="12"/>
                </a:moveTo>
                <a:lnTo>
                  <a:pt x="800" y="12"/>
                </a:lnTo>
                <a:lnTo>
                  <a:pt x="798" y="20"/>
                </a:lnTo>
                <a:lnTo>
                  <a:pt x="696" y="20"/>
                </a:lnTo>
                <a:lnTo>
                  <a:pt x="681" y="90"/>
                </a:lnTo>
                <a:lnTo>
                  <a:pt x="777" y="90"/>
                </a:lnTo>
                <a:lnTo>
                  <a:pt x="775" y="99"/>
                </a:lnTo>
                <a:lnTo>
                  <a:pt x="679" y="99"/>
                </a:lnTo>
                <a:lnTo>
                  <a:pt x="664" y="175"/>
                </a:lnTo>
                <a:lnTo>
                  <a:pt x="769" y="175"/>
                </a:lnTo>
                <a:lnTo>
                  <a:pt x="766" y="185"/>
                </a:lnTo>
                <a:lnTo>
                  <a:pt x="651" y="185"/>
                </a:lnTo>
                <a:lnTo>
                  <a:pt x="687" y="12"/>
                </a:lnTo>
                <a:close/>
                <a:moveTo>
                  <a:pt x="556" y="12"/>
                </a:moveTo>
                <a:lnTo>
                  <a:pt x="593" y="12"/>
                </a:lnTo>
                <a:lnTo>
                  <a:pt x="585" y="52"/>
                </a:lnTo>
                <a:lnTo>
                  <a:pt x="611" y="52"/>
                </a:lnTo>
                <a:lnTo>
                  <a:pt x="605" y="76"/>
                </a:lnTo>
                <a:lnTo>
                  <a:pt x="579" y="76"/>
                </a:lnTo>
                <a:lnTo>
                  <a:pt x="566" y="142"/>
                </a:lnTo>
                <a:lnTo>
                  <a:pt x="565" y="144"/>
                </a:lnTo>
                <a:lnTo>
                  <a:pt x="565" y="146"/>
                </a:lnTo>
                <a:lnTo>
                  <a:pt x="564" y="147"/>
                </a:lnTo>
                <a:lnTo>
                  <a:pt x="564" y="148"/>
                </a:lnTo>
                <a:lnTo>
                  <a:pt x="566" y="154"/>
                </a:lnTo>
                <a:lnTo>
                  <a:pt x="568" y="157"/>
                </a:lnTo>
                <a:lnTo>
                  <a:pt x="573" y="158"/>
                </a:lnTo>
                <a:lnTo>
                  <a:pt x="583" y="158"/>
                </a:lnTo>
                <a:lnTo>
                  <a:pt x="590" y="158"/>
                </a:lnTo>
                <a:lnTo>
                  <a:pt x="584" y="185"/>
                </a:lnTo>
                <a:lnTo>
                  <a:pt x="572" y="186"/>
                </a:lnTo>
                <a:lnTo>
                  <a:pt x="561" y="187"/>
                </a:lnTo>
                <a:lnTo>
                  <a:pt x="552" y="186"/>
                </a:lnTo>
                <a:lnTo>
                  <a:pt x="544" y="185"/>
                </a:lnTo>
                <a:lnTo>
                  <a:pt x="537" y="181"/>
                </a:lnTo>
                <a:lnTo>
                  <a:pt x="531" y="177"/>
                </a:lnTo>
                <a:lnTo>
                  <a:pt x="527" y="170"/>
                </a:lnTo>
                <a:lnTo>
                  <a:pt x="526" y="160"/>
                </a:lnTo>
                <a:lnTo>
                  <a:pt x="527" y="155"/>
                </a:lnTo>
                <a:lnTo>
                  <a:pt x="528" y="147"/>
                </a:lnTo>
                <a:lnTo>
                  <a:pt x="543" y="76"/>
                </a:lnTo>
                <a:lnTo>
                  <a:pt x="519" y="76"/>
                </a:lnTo>
                <a:lnTo>
                  <a:pt x="525" y="52"/>
                </a:lnTo>
                <a:lnTo>
                  <a:pt x="548" y="52"/>
                </a:lnTo>
                <a:lnTo>
                  <a:pt x="556" y="12"/>
                </a:lnTo>
                <a:close/>
                <a:moveTo>
                  <a:pt x="1119" y="8"/>
                </a:moveTo>
                <a:lnTo>
                  <a:pt x="1110" y="9"/>
                </a:lnTo>
                <a:lnTo>
                  <a:pt x="1103" y="15"/>
                </a:lnTo>
                <a:lnTo>
                  <a:pt x="1098" y="23"/>
                </a:lnTo>
                <a:lnTo>
                  <a:pt x="1097" y="31"/>
                </a:lnTo>
                <a:lnTo>
                  <a:pt x="1098" y="40"/>
                </a:lnTo>
                <a:lnTo>
                  <a:pt x="1103" y="48"/>
                </a:lnTo>
                <a:lnTo>
                  <a:pt x="1110" y="53"/>
                </a:lnTo>
                <a:lnTo>
                  <a:pt x="1119" y="54"/>
                </a:lnTo>
                <a:lnTo>
                  <a:pt x="1128" y="53"/>
                </a:lnTo>
                <a:lnTo>
                  <a:pt x="1134" y="48"/>
                </a:lnTo>
                <a:lnTo>
                  <a:pt x="1139" y="40"/>
                </a:lnTo>
                <a:lnTo>
                  <a:pt x="1140" y="31"/>
                </a:lnTo>
                <a:lnTo>
                  <a:pt x="1139" y="23"/>
                </a:lnTo>
                <a:lnTo>
                  <a:pt x="1134" y="15"/>
                </a:lnTo>
                <a:lnTo>
                  <a:pt x="1128" y="9"/>
                </a:lnTo>
                <a:lnTo>
                  <a:pt x="1119" y="8"/>
                </a:lnTo>
                <a:close/>
                <a:moveTo>
                  <a:pt x="868" y="8"/>
                </a:moveTo>
                <a:lnTo>
                  <a:pt x="881" y="8"/>
                </a:lnTo>
                <a:lnTo>
                  <a:pt x="893" y="11"/>
                </a:lnTo>
                <a:lnTo>
                  <a:pt x="904" y="16"/>
                </a:lnTo>
                <a:lnTo>
                  <a:pt x="913" y="21"/>
                </a:lnTo>
                <a:lnTo>
                  <a:pt x="920" y="29"/>
                </a:lnTo>
                <a:lnTo>
                  <a:pt x="924" y="39"/>
                </a:lnTo>
                <a:lnTo>
                  <a:pt x="925" y="51"/>
                </a:lnTo>
                <a:lnTo>
                  <a:pt x="925" y="58"/>
                </a:lnTo>
                <a:lnTo>
                  <a:pt x="925" y="61"/>
                </a:lnTo>
                <a:lnTo>
                  <a:pt x="914" y="61"/>
                </a:lnTo>
                <a:lnTo>
                  <a:pt x="914" y="58"/>
                </a:lnTo>
                <a:lnTo>
                  <a:pt x="915" y="57"/>
                </a:lnTo>
                <a:lnTo>
                  <a:pt x="915" y="52"/>
                </a:lnTo>
                <a:lnTo>
                  <a:pt x="913" y="41"/>
                </a:lnTo>
                <a:lnTo>
                  <a:pt x="909" y="32"/>
                </a:lnTo>
                <a:lnTo>
                  <a:pt x="901" y="25"/>
                </a:lnTo>
                <a:lnTo>
                  <a:pt x="891" y="20"/>
                </a:lnTo>
                <a:lnTo>
                  <a:pt x="880" y="17"/>
                </a:lnTo>
                <a:lnTo>
                  <a:pt x="868" y="16"/>
                </a:lnTo>
                <a:lnTo>
                  <a:pt x="857" y="17"/>
                </a:lnTo>
                <a:lnTo>
                  <a:pt x="847" y="19"/>
                </a:lnTo>
                <a:lnTo>
                  <a:pt x="838" y="23"/>
                </a:lnTo>
                <a:lnTo>
                  <a:pt x="829" y="27"/>
                </a:lnTo>
                <a:lnTo>
                  <a:pt x="823" y="35"/>
                </a:lnTo>
                <a:lnTo>
                  <a:pt x="818" y="43"/>
                </a:lnTo>
                <a:lnTo>
                  <a:pt x="816" y="54"/>
                </a:lnTo>
                <a:lnTo>
                  <a:pt x="818" y="65"/>
                </a:lnTo>
                <a:lnTo>
                  <a:pt x="822" y="72"/>
                </a:lnTo>
                <a:lnTo>
                  <a:pt x="827" y="78"/>
                </a:lnTo>
                <a:lnTo>
                  <a:pt x="835" y="83"/>
                </a:lnTo>
                <a:lnTo>
                  <a:pt x="844" y="87"/>
                </a:lnTo>
                <a:lnTo>
                  <a:pt x="853" y="90"/>
                </a:lnTo>
                <a:lnTo>
                  <a:pt x="874" y="96"/>
                </a:lnTo>
                <a:lnTo>
                  <a:pt x="884" y="100"/>
                </a:lnTo>
                <a:lnTo>
                  <a:pt x="893" y="105"/>
                </a:lnTo>
                <a:lnTo>
                  <a:pt x="901" y="110"/>
                </a:lnTo>
                <a:lnTo>
                  <a:pt x="906" y="117"/>
                </a:lnTo>
                <a:lnTo>
                  <a:pt x="910" y="127"/>
                </a:lnTo>
                <a:lnTo>
                  <a:pt x="912" y="138"/>
                </a:lnTo>
                <a:lnTo>
                  <a:pt x="910" y="151"/>
                </a:lnTo>
                <a:lnTo>
                  <a:pt x="906" y="162"/>
                </a:lnTo>
                <a:lnTo>
                  <a:pt x="898" y="172"/>
                </a:lnTo>
                <a:lnTo>
                  <a:pt x="887" y="179"/>
                </a:lnTo>
                <a:lnTo>
                  <a:pt x="875" y="185"/>
                </a:lnTo>
                <a:lnTo>
                  <a:pt x="860" y="188"/>
                </a:lnTo>
                <a:lnTo>
                  <a:pt x="845" y="188"/>
                </a:lnTo>
                <a:lnTo>
                  <a:pt x="831" y="188"/>
                </a:lnTo>
                <a:lnTo>
                  <a:pt x="819" y="185"/>
                </a:lnTo>
                <a:lnTo>
                  <a:pt x="807" y="179"/>
                </a:lnTo>
                <a:lnTo>
                  <a:pt x="797" y="172"/>
                </a:lnTo>
                <a:lnTo>
                  <a:pt x="789" y="163"/>
                </a:lnTo>
                <a:lnTo>
                  <a:pt x="785" y="152"/>
                </a:lnTo>
                <a:lnTo>
                  <a:pt x="783" y="140"/>
                </a:lnTo>
                <a:lnTo>
                  <a:pt x="783" y="128"/>
                </a:lnTo>
                <a:lnTo>
                  <a:pt x="794" y="128"/>
                </a:lnTo>
                <a:lnTo>
                  <a:pt x="794" y="138"/>
                </a:lnTo>
                <a:lnTo>
                  <a:pt x="795" y="147"/>
                </a:lnTo>
                <a:lnTo>
                  <a:pt x="798" y="155"/>
                </a:lnTo>
                <a:lnTo>
                  <a:pt x="803" y="163"/>
                </a:lnTo>
                <a:lnTo>
                  <a:pt x="810" y="170"/>
                </a:lnTo>
                <a:lnTo>
                  <a:pt x="819" y="175"/>
                </a:lnTo>
                <a:lnTo>
                  <a:pt x="831" y="178"/>
                </a:lnTo>
                <a:lnTo>
                  <a:pt x="845" y="180"/>
                </a:lnTo>
                <a:lnTo>
                  <a:pt x="858" y="179"/>
                </a:lnTo>
                <a:lnTo>
                  <a:pt x="870" y="177"/>
                </a:lnTo>
                <a:lnTo>
                  <a:pt x="880" y="173"/>
                </a:lnTo>
                <a:lnTo>
                  <a:pt x="889" y="167"/>
                </a:lnTo>
                <a:lnTo>
                  <a:pt x="895" y="159"/>
                </a:lnTo>
                <a:lnTo>
                  <a:pt x="899" y="150"/>
                </a:lnTo>
                <a:lnTo>
                  <a:pt x="901" y="138"/>
                </a:lnTo>
                <a:lnTo>
                  <a:pt x="899" y="128"/>
                </a:lnTo>
                <a:lnTo>
                  <a:pt x="894" y="121"/>
                </a:lnTo>
                <a:lnTo>
                  <a:pt x="888" y="114"/>
                </a:lnTo>
                <a:lnTo>
                  <a:pt x="880" y="110"/>
                </a:lnTo>
                <a:lnTo>
                  <a:pt x="872" y="106"/>
                </a:lnTo>
                <a:lnTo>
                  <a:pt x="862" y="102"/>
                </a:lnTo>
                <a:lnTo>
                  <a:pt x="853" y="100"/>
                </a:lnTo>
                <a:lnTo>
                  <a:pt x="844" y="97"/>
                </a:lnTo>
                <a:lnTo>
                  <a:pt x="834" y="93"/>
                </a:lnTo>
                <a:lnTo>
                  <a:pt x="826" y="89"/>
                </a:lnTo>
                <a:lnTo>
                  <a:pt x="818" y="83"/>
                </a:lnTo>
                <a:lnTo>
                  <a:pt x="811" y="76"/>
                </a:lnTo>
                <a:lnTo>
                  <a:pt x="808" y="66"/>
                </a:lnTo>
                <a:lnTo>
                  <a:pt x="806" y="54"/>
                </a:lnTo>
                <a:lnTo>
                  <a:pt x="808" y="42"/>
                </a:lnTo>
                <a:lnTo>
                  <a:pt x="812" y="31"/>
                </a:lnTo>
                <a:lnTo>
                  <a:pt x="820" y="23"/>
                </a:lnTo>
                <a:lnTo>
                  <a:pt x="830" y="16"/>
                </a:lnTo>
                <a:lnTo>
                  <a:pt x="842" y="12"/>
                </a:lnTo>
                <a:lnTo>
                  <a:pt x="854" y="8"/>
                </a:lnTo>
                <a:lnTo>
                  <a:pt x="868" y="8"/>
                </a:lnTo>
                <a:close/>
                <a:moveTo>
                  <a:pt x="1119" y="4"/>
                </a:moveTo>
                <a:lnTo>
                  <a:pt x="1129" y="6"/>
                </a:lnTo>
                <a:lnTo>
                  <a:pt x="1137" y="12"/>
                </a:lnTo>
                <a:lnTo>
                  <a:pt x="1143" y="20"/>
                </a:lnTo>
                <a:lnTo>
                  <a:pt x="1145" y="31"/>
                </a:lnTo>
                <a:lnTo>
                  <a:pt x="1143" y="42"/>
                </a:lnTo>
                <a:lnTo>
                  <a:pt x="1137" y="50"/>
                </a:lnTo>
                <a:lnTo>
                  <a:pt x="1129" y="56"/>
                </a:lnTo>
                <a:lnTo>
                  <a:pt x="1119" y="58"/>
                </a:lnTo>
                <a:lnTo>
                  <a:pt x="1109" y="56"/>
                </a:lnTo>
                <a:lnTo>
                  <a:pt x="1099" y="50"/>
                </a:lnTo>
                <a:lnTo>
                  <a:pt x="1094" y="42"/>
                </a:lnTo>
                <a:lnTo>
                  <a:pt x="1091" y="31"/>
                </a:lnTo>
                <a:lnTo>
                  <a:pt x="1094" y="20"/>
                </a:lnTo>
                <a:lnTo>
                  <a:pt x="1099" y="12"/>
                </a:lnTo>
                <a:lnTo>
                  <a:pt x="1109" y="6"/>
                </a:lnTo>
                <a:lnTo>
                  <a:pt x="1119" y="4"/>
                </a:lnTo>
                <a:close/>
                <a:moveTo>
                  <a:pt x="257" y="0"/>
                </a:moveTo>
                <a:lnTo>
                  <a:pt x="280" y="2"/>
                </a:lnTo>
                <a:lnTo>
                  <a:pt x="275" y="28"/>
                </a:lnTo>
                <a:lnTo>
                  <a:pt x="268" y="28"/>
                </a:lnTo>
                <a:lnTo>
                  <a:pt x="263" y="27"/>
                </a:lnTo>
                <a:lnTo>
                  <a:pt x="255" y="28"/>
                </a:lnTo>
                <a:lnTo>
                  <a:pt x="250" y="31"/>
                </a:lnTo>
                <a:lnTo>
                  <a:pt x="246" y="34"/>
                </a:lnTo>
                <a:lnTo>
                  <a:pt x="243" y="45"/>
                </a:lnTo>
                <a:lnTo>
                  <a:pt x="242" y="52"/>
                </a:lnTo>
                <a:lnTo>
                  <a:pt x="267" y="52"/>
                </a:lnTo>
                <a:lnTo>
                  <a:pt x="262" y="76"/>
                </a:lnTo>
                <a:lnTo>
                  <a:pt x="236" y="76"/>
                </a:lnTo>
                <a:lnTo>
                  <a:pt x="213" y="185"/>
                </a:lnTo>
                <a:lnTo>
                  <a:pt x="177" y="185"/>
                </a:lnTo>
                <a:lnTo>
                  <a:pt x="200" y="76"/>
                </a:lnTo>
                <a:lnTo>
                  <a:pt x="178" y="76"/>
                </a:lnTo>
                <a:lnTo>
                  <a:pt x="183" y="52"/>
                </a:lnTo>
                <a:lnTo>
                  <a:pt x="204" y="52"/>
                </a:lnTo>
                <a:lnTo>
                  <a:pt x="208" y="38"/>
                </a:lnTo>
                <a:lnTo>
                  <a:pt x="211" y="27"/>
                </a:lnTo>
                <a:lnTo>
                  <a:pt x="216" y="17"/>
                </a:lnTo>
                <a:lnTo>
                  <a:pt x="222" y="9"/>
                </a:lnTo>
                <a:lnTo>
                  <a:pt x="231" y="5"/>
                </a:lnTo>
                <a:lnTo>
                  <a:pt x="242" y="1"/>
                </a:lnTo>
                <a:lnTo>
                  <a:pt x="257" y="0"/>
                </a:lnTo>
                <a:close/>
              </a:path>
            </a:pathLst>
          </a:custGeom>
          <a:solidFill>
            <a:schemeClr val="tx1"/>
          </a:solidFill>
          <a:ln w="0">
            <a:noFill/>
            <a:round/>
            <a:headEnd/>
            <a:tailEnd/>
          </a:ln>
        </p:spPr>
        <p:txBody>
          <a:bodyPr/>
          <a:lstStyle/>
          <a:p>
            <a:pPr>
              <a:lnSpc>
                <a:spcPts val="3400"/>
              </a:lnSpc>
            </a:pPr>
            <a:endParaRPr lang="en-US"/>
          </a:p>
        </p:txBody>
      </p:sp>
      <p:pic>
        <p:nvPicPr>
          <p:cNvPr id="9" name="Picture 15"/>
          <p:cNvPicPr>
            <a:picLocks noChangeAspect="1" noChangeArrowheads="1"/>
          </p:cNvPicPr>
          <p:nvPr/>
        </p:nvPicPr>
        <p:blipFill>
          <a:blip r:embed="rId4" cstate="print"/>
          <a:srcRect/>
          <a:stretch>
            <a:fillRect/>
          </a:stretch>
        </p:blipFill>
        <p:spPr bwMode="auto">
          <a:xfrm>
            <a:off x="6019800" y="2819400"/>
            <a:ext cx="537063" cy="537063"/>
          </a:xfrm>
          <a:prstGeom prst="rect">
            <a:avLst/>
          </a:prstGeom>
          <a:noFill/>
          <a:ln w="9525">
            <a:noFill/>
            <a:miter lim="800000"/>
            <a:headEnd/>
            <a:tailEnd/>
          </a:ln>
          <a:effectLst/>
        </p:spPr>
      </p:pic>
      <p:pic>
        <p:nvPicPr>
          <p:cNvPr id="10" name="Picture 2"/>
          <p:cNvPicPr>
            <a:picLocks noChangeAspect="1" noChangeArrowheads="1"/>
          </p:cNvPicPr>
          <p:nvPr/>
        </p:nvPicPr>
        <p:blipFill>
          <a:blip r:embed="rId5" cstate="print"/>
          <a:srcRect/>
          <a:stretch>
            <a:fillRect/>
          </a:stretch>
        </p:blipFill>
        <p:spPr bwMode="auto">
          <a:xfrm>
            <a:off x="5181600" y="3810000"/>
            <a:ext cx="2476005" cy="1524000"/>
          </a:xfrm>
          <a:prstGeom prst="rect">
            <a:avLst/>
          </a:prstGeom>
          <a:noFill/>
          <a:ln w="9525">
            <a:noFill/>
            <a:miter lim="800000"/>
            <a:headEnd/>
            <a:tailEnd/>
          </a:ln>
          <a:effectLst/>
        </p:spPr>
      </p:pic>
      <p:pic>
        <p:nvPicPr>
          <p:cNvPr id="11" name="Picture 2"/>
          <p:cNvPicPr>
            <a:picLocks noChangeAspect="1" noChangeArrowheads="1"/>
          </p:cNvPicPr>
          <p:nvPr/>
        </p:nvPicPr>
        <p:blipFill>
          <a:blip r:embed="rId6"/>
          <a:srcRect/>
          <a:stretch>
            <a:fillRect/>
          </a:stretch>
        </p:blipFill>
        <p:spPr bwMode="auto">
          <a:xfrm>
            <a:off x="5791200" y="3505200"/>
            <a:ext cx="928687" cy="217840"/>
          </a:xfrm>
          <a:prstGeom prst="rect">
            <a:avLst/>
          </a:prstGeom>
          <a:noFill/>
          <a:ln w="9525">
            <a:noFill/>
            <a:miter lim="800000"/>
            <a:headEnd/>
            <a:tailEnd/>
          </a:ln>
          <a:effectLst/>
        </p:spPr>
      </p:pic>
      <p:graphicFrame>
        <p:nvGraphicFramePr>
          <p:cNvPr id="14" name="Diagram 13"/>
          <p:cNvGraphicFramePr/>
          <p:nvPr/>
        </p:nvGraphicFramePr>
        <p:xfrm>
          <a:off x="838200" y="2895600"/>
          <a:ext cx="3354241" cy="3365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5" name="Rounded Rectangle 14"/>
          <p:cNvSpPr/>
          <p:nvPr/>
        </p:nvSpPr>
        <p:spPr>
          <a:xfrm>
            <a:off x="1066800" y="3276600"/>
            <a:ext cx="381000" cy="14478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t"/>
          <a:lstStyle/>
          <a:p>
            <a:pPr algn="ctr"/>
            <a:r>
              <a:rPr lang="en-US" dirty="0" smtClean="0"/>
              <a:t>.NET</a:t>
            </a:r>
            <a:endParaRPr lang="en-US" dirty="0"/>
          </a:p>
        </p:txBody>
      </p:sp>
      <p:sp>
        <p:nvSpPr>
          <p:cNvPr id="16" name="Rounded Rectangle 15"/>
          <p:cNvSpPr/>
          <p:nvPr/>
        </p:nvSpPr>
        <p:spPr>
          <a:xfrm>
            <a:off x="1676400" y="3276600"/>
            <a:ext cx="381000" cy="14478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JAVA</a:t>
            </a:r>
            <a:endParaRPr lang="en-US" dirty="0"/>
          </a:p>
        </p:txBody>
      </p:sp>
      <p:sp>
        <p:nvSpPr>
          <p:cNvPr id="18" name="Rounded Rectangle 17"/>
          <p:cNvSpPr/>
          <p:nvPr/>
        </p:nvSpPr>
        <p:spPr>
          <a:xfrm>
            <a:off x="2286000" y="3276600"/>
            <a:ext cx="381000" cy="14478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C++</a:t>
            </a:r>
            <a:endParaRPr lang="en-US" dirty="0"/>
          </a:p>
        </p:txBody>
      </p:sp>
      <p:sp>
        <p:nvSpPr>
          <p:cNvPr id="19" name="Rounded Rectangle 18"/>
          <p:cNvSpPr/>
          <p:nvPr/>
        </p:nvSpPr>
        <p:spPr>
          <a:xfrm>
            <a:off x="3505200" y="3276600"/>
            <a:ext cx="381000" cy="14478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HTTP</a:t>
            </a:r>
            <a:endParaRPr lang="en-US" dirty="0"/>
          </a:p>
        </p:txBody>
      </p:sp>
      <p:sp>
        <p:nvSpPr>
          <p:cNvPr id="20" name="Rounded Rectangle 19"/>
          <p:cNvSpPr/>
          <p:nvPr/>
        </p:nvSpPr>
        <p:spPr>
          <a:xfrm>
            <a:off x="2895600" y="3276600"/>
            <a:ext cx="381000" cy="14478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XML</a:t>
            </a:r>
            <a:endParaRPr lang="en-US" dirty="0"/>
          </a:p>
        </p:txBody>
      </p:sp>
      <p:sp>
        <p:nvSpPr>
          <p:cNvPr id="21" name="Down Arrow 20"/>
          <p:cNvSpPr/>
          <p:nvPr/>
        </p:nvSpPr>
        <p:spPr>
          <a:xfrm rot="1610262">
            <a:off x="2895600" y="2209800"/>
            <a:ext cx="7620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rot="19075887">
            <a:off x="5389000" y="2101378"/>
            <a:ext cx="7620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12" cstate="print"/>
          <a:srcRect/>
          <a:stretch>
            <a:fillRect/>
          </a:stretch>
        </p:blipFill>
        <p:spPr bwMode="auto">
          <a:xfrm>
            <a:off x="990600" y="4876800"/>
            <a:ext cx="1371600" cy="10287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13" cstate="print"/>
          <a:srcRect/>
          <a:stretch>
            <a:fillRect/>
          </a:stretch>
        </p:blipFill>
        <p:spPr bwMode="auto">
          <a:xfrm>
            <a:off x="2514600" y="4876800"/>
            <a:ext cx="1447895" cy="990600"/>
          </a:xfrm>
          <a:prstGeom prst="rect">
            <a:avLst/>
          </a:prstGeom>
          <a:noFill/>
          <a:ln w="9525">
            <a:noFill/>
            <a:miter lim="800000"/>
            <a:headEnd/>
            <a:tailEnd/>
          </a:ln>
          <a:effectLst/>
        </p:spPr>
      </p:pic>
      <p:sp>
        <p:nvSpPr>
          <p:cNvPr id="17" name="Rectangle 16"/>
          <p:cNvSpPr/>
          <p:nvPr/>
        </p:nvSpPr>
        <p:spPr>
          <a:xfrm>
            <a:off x="6629400" y="1752600"/>
            <a:ext cx="2286000" cy="1169551"/>
          </a:xfrm>
          <a:prstGeom prst="rect">
            <a:avLst/>
          </a:prstGeom>
        </p:spPr>
        <p:txBody>
          <a:bodyPr wrap="square">
            <a:spAutoFit/>
          </a:bodyPr>
          <a:lstStyle/>
          <a:p>
            <a:r>
              <a:rPr lang="en-US" sz="1400" dirty="0" smtClean="0"/>
              <a:t>A small patch, available from FAST, can be added and enable Open Search results.  The process takes &lt; 5 minutes.</a:t>
            </a:r>
            <a:endParaRPr lang="en-US" sz="1400" dirty="0"/>
          </a:p>
        </p:txBody>
      </p:sp>
    </p:spTree>
    <p:custDataLst>
      <p:tags r:id="rId1"/>
    </p:custDataLst>
    <p:extLst>
      <p:ext uri="{BB962C8B-B14F-4D97-AF65-F5344CB8AC3E}">
        <p14:creationId xmlns="" xmlns:p14="http://schemas.microsoft.com/office/powerpoint/2010/main" val="27080714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in)">
                                      <p:cBhvr>
                                        <p:cTn id="7" dur="500"/>
                                        <p:tgtEl>
                                          <p:spTgt spid="2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ox(in)">
                                      <p:cBhvr>
                                        <p:cTn id="10" dur="500"/>
                                        <p:tgtEl>
                                          <p:spTgt spid="17"/>
                                        </p:tgtEl>
                                      </p:cBhvr>
                                    </p:animEffect>
                                  </p:childTnLst>
                                </p:cTn>
                              </p:par>
                              <p:par>
                                <p:cTn id="11" presetID="4"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ox(in)">
                                      <p:cBhvr>
                                        <p:cTn id="18" dur="500"/>
                                        <p:tgtEl>
                                          <p:spTgt spid="11"/>
                                        </p:tgtEl>
                                      </p:cBhvr>
                                    </p:animEffect>
                                  </p:childTnLst>
                                </p:cTn>
                              </p:par>
                              <p:par>
                                <p:cTn id="19" presetID="4"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ox(in)">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Creating a FAST </a:t>
            </a:r>
            <a:r>
              <a:rPr lang="en-US" dirty="0"/>
              <a:t>ESP </a:t>
            </a:r>
            <a:r>
              <a:rPr lang="en-US" dirty="0" smtClean="0"/>
              <a:t>Open </a:t>
            </a:r>
            <a:r>
              <a:rPr lang="en-US" dirty="0"/>
              <a:t>Search Provider</a:t>
            </a:r>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 xmlns:p14="http://schemas.microsoft.com/office/powerpoint/2010/main" val="326753488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5" y="228600"/>
            <a:ext cx="8801099" cy="1994392"/>
          </a:xfrm>
        </p:spPr>
        <p:txBody>
          <a:bodyPr/>
          <a:lstStyle/>
          <a:p>
            <a:r>
              <a:rPr lang="en-US" dirty="0" smtClean="0"/>
              <a:t>Windows </a:t>
            </a:r>
            <a:r>
              <a:rPr lang="en-US" dirty="0"/>
              <a:t>Search in </a:t>
            </a:r>
            <a:r>
              <a:rPr lang="en-US" dirty="0" smtClean="0"/>
              <a:t>Enterprise Search </a:t>
            </a:r>
            <a:br>
              <a:rPr lang="en-US" dirty="0" smtClean="0"/>
            </a:br>
            <a:r>
              <a:rPr lang="en-US" dirty="0"/>
              <a:t/>
            </a:r>
            <a:br>
              <a:rPr lang="en-US" dirty="0"/>
            </a:br>
            <a:endParaRPr lang="en-US" dirty="0"/>
          </a:p>
        </p:txBody>
      </p:sp>
      <p:sp>
        <p:nvSpPr>
          <p:cNvPr id="3" name="Text Placeholder 2"/>
          <p:cNvSpPr>
            <a:spLocks noGrp="1"/>
          </p:cNvSpPr>
          <p:nvPr>
            <p:ph type="body" sz="quarter" idx="10"/>
          </p:nvPr>
        </p:nvSpPr>
        <p:spPr>
          <a:xfrm>
            <a:off x="381000" y="1981771"/>
            <a:ext cx="8382000" cy="4038029"/>
          </a:xfrm>
        </p:spPr>
        <p:txBody>
          <a:bodyPr/>
          <a:lstStyle/>
          <a:p>
            <a:r>
              <a:rPr lang="en-US" dirty="0" smtClean="0"/>
              <a:t>Entry point into remote and local content including MOSS/FAST</a:t>
            </a:r>
          </a:p>
          <a:p>
            <a:r>
              <a:rPr lang="en-US" dirty="0" smtClean="0"/>
              <a:t>Does not break workflow</a:t>
            </a:r>
          </a:p>
          <a:p>
            <a:r>
              <a:rPr lang="en-US" dirty="0" smtClean="0"/>
              <a:t>Consistent UI when there are different search servers</a:t>
            </a:r>
          </a:p>
          <a:p>
            <a:r>
              <a:rPr lang="en-US" dirty="0" smtClean="0"/>
              <a:t>Content is actionable</a:t>
            </a:r>
          </a:p>
          <a:p>
            <a:endParaRPr lang="en-US" dirty="0" smtClean="0"/>
          </a:p>
          <a:p>
            <a:pPr>
              <a:buNone/>
            </a:pPr>
            <a:endParaRPr lang="en-US" dirty="0"/>
          </a:p>
        </p:txBody>
      </p:sp>
    </p:spTree>
    <p:extLst>
      <p:ext uri="{BB962C8B-B14F-4D97-AF65-F5344CB8AC3E}">
        <p14:creationId xmlns="" xmlns:p14="http://schemas.microsoft.com/office/powerpoint/2010/main" val="83210457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Entry Point into SharePoint/FAST</a:t>
            </a:r>
            <a:endParaRPr lang="en-US" dirty="0"/>
          </a:p>
        </p:txBody>
      </p:sp>
      <p:sp>
        <p:nvSpPr>
          <p:cNvPr id="3" name="Text Placeholder 2"/>
          <p:cNvSpPr>
            <a:spLocks noGrp="1"/>
          </p:cNvSpPr>
          <p:nvPr>
            <p:ph type="body" sz="quarter" idx="10"/>
          </p:nvPr>
        </p:nvSpPr>
        <p:spPr>
          <a:xfrm>
            <a:off x="381000" y="1447799"/>
            <a:ext cx="8382000" cy="5121402"/>
          </a:xfrm>
        </p:spPr>
        <p:txBody>
          <a:bodyPr/>
          <a:lstStyle/>
          <a:p>
            <a:r>
              <a:rPr lang="en-US" dirty="0" smtClean="0"/>
              <a:t>Users have learned how to use entry points for Windows Search</a:t>
            </a:r>
          </a:p>
          <a:p>
            <a:r>
              <a:rPr lang="en-US" dirty="0" smtClean="0"/>
              <a:t>Less steps then going to website</a:t>
            </a:r>
          </a:p>
          <a:p>
            <a:r>
              <a:rPr lang="en-US" dirty="0" smtClean="0"/>
              <a:t>Fast re-scoping of query using Enterprise Search Scopes</a:t>
            </a:r>
          </a:p>
          <a:p>
            <a:r>
              <a:rPr lang="en-US" dirty="0" smtClean="0"/>
              <a:t>No advanced search capabilities</a:t>
            </a:r>
          </a:p>
          <a:p>
            <a:r>
              <a:rPr lang="en-US" dirty="0" smtClean="0"/>
              <a:t>Rerun the search query on the website</a:t>
            </a:r>
          </a:p>
          <a:p>
            <a:pPr>
              <a:buNone/>
            </a:pPr>
            <a:endParaRPr lang="en-US" dirty="0" smtClean="0"/>
          </a:p>
          <a:p>
            <a:endParaRPr lang="en-US" dirty="0" smtClean="0"/>
          </a:p>
          <a:p>
            <a:endParaRPr lang="en-US" dirty="0"/>
          </a:p>
        </p:txBody>
      </p:sp>
    </p:spTree>
    <p:extLst>
      <p:ext uri="{BB962C8B-B14F-4D97-AF65-F5344CB8AC3E}">
        <p14:creationId xmlns="" xmlns:p14="http://schemas.microsoft.com/office/powerpoint/2010/main" val="427377248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Workflow</a:t>
            </a:r>
            <a:endParaRPr lang="en-US" dirty="0"/>
          </a:p>
        </p:txBody>
      </p:sp>
      <p:sp>
        <p:nvSpPr>
          <p:cNvPr id="3" name="Text Placeholder 2"/>
          <p:cNvSpPr>
            <a:spLocks noGrp="1"/>
          </p:cNvSpPr>
          <p:nvPr>
            <p:ph type="body" sz="quarter" idx="10"/>
          </p:nvPr>
        </p:nvSpPr>
        <p:spPr>
          <a:xfrm>
            <a:off x="381000" y="1447799"/>
            <a:ext cx="8382000" cy="2412968"/>
          </a:xfrm>
        </p:spPr>
        <p:txBody>
          <a:bodyPr/>
          <a:lstStyle/>
          <a:p>
            <a:r>
              <a:rPr lang="en-US" dirty="0" smtClean="0"/>
              <a:t>Workflow can be interrupted when you need to find content not stored locally</a:t>
            </a:r>
          </a:p>
          <a:p>
            <a:r>
              <a:rPr lang="en-US" dirty="0" smtClean="0"/>
              <a:t>Common file dialog box can be used to Federated Search</a:t>
            </a:r>
          </a:p>
          <a:p>
            <a:r>
              <a:rPr lang="en-US" dirty="0" smtClean="0"/>
              <a:t>Example: Inserting image into PowerPoint</a:t>
            </a:r>
            <a:endParaRPr lang="en-US" dirty="0"/>
          </a:p>
        </p:txBody>
      </p:sp>
    </p:spTree>
    <p:extLst>
      <p:ext uri="{BB962C8B-B14F-4D97-AF65-F5344CB8AC3E}">
        <p14:creationId xmlns="" xmlns:p14="http://schemas.microsoft.com/office/powerpoint/2010/main" val="212362825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solidFill>
                  <a:schemeClr val="bg2"/>
                </a:solidFill>
                <a:latin typeface="+mj-lt"/>
              </a:rPr>
              <a:t>Finding Data In The Enterprise</a:t>
            </a:r>
            <a:r>
              <a:rPr lang="en-US" sz="4000" dirty="0" smtClean="0">
                <a:solidFill>
                  <a:schemeClr val="bg2"/>
                </a:solidFill>
                <a:latin typeface="+mj-lt"/>
              </a:rPr>
              <a:t/>
            </a:r>
            <a:br>
              <a:rPr lang="en-US" sz="4000" dirty="0" smtClean="0">
                <a:solidFill>
                  <a:schemeClr val="bg2"/>
                </a:solidFill>
                <a:latin typeface="+mj-lt"/>
              </a:rPr>
            </a:br>
            <a:r>
              <a:rPr lang="en-US" sz="3600" dirty="0" smtClean="0">
                <a:solidFill>
                  <a:schemeClr val="bg2"/>
                </a:solidFill>
                <a:latin typeface="+mj-lt"/>
              </a:rPr>
              <a:t>Complex world of data acted on from the client</a:t>
            </a:r>
            <a:r>
              <a:rPr sz="3600" smtClean="0">
                <a:solidFill>
                  <a:schemeClr val="bg2"/>
                </a:solidFill>
                <a:latin typeface="+mj-lt"/>
              </a:rPr>
              <a:t/>
            </a:r>
            <a:br>
              <a:rPr sz="3600" smtClean="0">
                <a:solidFill>
                  <a:schemeClr val="bg2"/>
                </a:solidFill>
                <a:latin typeface="+mj-lt"/>
              </a:rPr>
            </a:br>
            <a:endParaRPr lang="en-US" sz="4000" dirty="0">
              <a:solidFill>
                <a:schemeClr val="bg2"/>
              </a:solidFill>
              <a:latin typeface="+mj-lt"/>
            </a:endParaRPr>
          </a:p>
        </p:txBody>
      </p:sp>
      <p:sp>
        <p:nvSpPr>
          <p:cNvPr id="49" name="Pie 48"/>
          <p:cNvSpPr/>
          <p:nvPr/>
        </p:nvSpPr>
        <p:spPr>
          <a:xfrm rot="7700884">
            <a:off x="-106558" y="1557476"/>
            <a:ext cx="9280436" cy="9108879"/>
          </a:xfrm>
          <a:prstGeom prst="pie">
            <a:avLst>
              <a:gd name="adj1" fmla="val 5396583"/>
              <a:gd name="adj2" fmla="val 7677826"/>
            </a:avLst>
          </a:prstGeom>
          <a:gradFill flip="none" rotWithShape="1">
            <a:gsLst>
              <a:gs pos="0">
                <a:schemeClr val="accent4"/>
              </a:gs>
              <a:gs pos="44000">
                <a:srgbClr val="0070C0">
                  <a:alpha val="63000"/>
                </a:srgbClr>
              </a:gs>
              <a:gs pos="72000">
                <a:srgbClr val="64A7F8">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270" lIns="0" tIns="45718" rIns="0" bIns="0" rtlCol="0" anchor="t"/>
          <a:lstStyle/>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Remote PCs and Servers</a:t>
            </a:r>
          </a:p>
        </p:txBody>
      </p:sp>
      <p:sp>
        <p:nvSpPr>
          <p:cNvPr id="61" name="Pie 60"/>
          <p:cNvSpPr/>
          <p:nvPr/>
        </p:nvSpPr>
        <p:spPr>
          <a:xfrm rot="12270278" flipH="1">
            <a:off x="-55022" y="1545032"/>
            <a:ext cx="9280438" cy="9108879"/>
          </a:xfrm>
          <a:prstGeom prst="pie">
            <a:avLst>
              <a:gd name="adj1" fmla="val 5396583"/>
              <a:gd name="adj2" fmla="val 7677826"/>
            </a:avLst>
          </a:prstGeom>
          <a:gradFill flip="none" rotWithShape="1">
            <a:gsLst>
              <a:gs pos="0">
                <a:srgbClr val="A14B1B"/>
              </a:gs>
              <a:gs pos="44000">
                <a:srgbClr val="EB6E29">
                  <a:alpha val="63000"/>
                </a:srgbClr>
              </a:gs>
              <a:gs pos="72000">
                <a:srgbClr val="ED9655">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 lIns="0" tIns="45717" rIns="0" bIns="0" rtlCol="0" anchor="t"/>
          <a:lstStyle/>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algn="tl">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					Department and Team Sites</a:t>
            </a:r>
          </a:p>
        </p:txBody>
      </p:sp>
      <p:sp>
        <p:nvSpPr>
          <p:cNvPr id="63" name="Pie 62"/>
          <p:cNvSpPr/>
          <p:nvPr/>
        </p:nvSpPr>
        <p:spPr>
          <a:xfrm rot="5425643">
            <a:off x="-13870" y="1530824"/>
            <a:ext cx="9108880" cy="9280439"/>
          </a:xfrm>
          <a:prstGeom prst="pie">
            <a:avLst>
              <a:gd name="adj1" fmla="val 5396583"/>
              <a:gd name="adj2" fmla="val 7677826"/>
            </a:avLst>
          </a:prstGeom>
          <a:gradFill flip="none" rotWithShape="1">
            <a:gsLst>
              <a:gs pos="0">
                <a:srgbClr val="5131A1"/>
              </a:gs>
              <a:gs pos="44000">
                <a:srgbClr val="6F4BC9">
                  <a:alpha val="63000"/>
                </a:srgbClr>
              </a:gs>
              <a:gs pos="72000">
                <a:srgbClr val="9378D6">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270" lIns="0" tIns="45718" rIns="0" bIns="0" rtlCol="0" anchor="t"/>
          <a:lstStyle/>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algn="tl">
                  <a:srgbClr val="000000">
                    <a:alpha val="43137"/>
                  </a:srgbClr>
                </a:outerShdw>
              </a:effectLst>
              <a:latin typeface="Calibri" pitchFamily="34" charset="0"/>
            </a:endParaRPr>
          </a:p>
          <a:p>
            <a:pPr defTabSz="914195" fontAlgn="base">
              <a:lnSpc>
                <a:spcPct val="90000"/>
              </a:lnSpc>
              <a:spcBef>
                <a:spcPts val="60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Local Docs and Mail</a:t>
            </a:r>
          </a:p>
        </p:txBody>
      </p:sp>
      <p:sp>
        <p:nvSpPr>
          <p:cNvPr id="64" name="Pie 63"/>
          <p:cNvSpPr/>
          <p:nvPr/>
        </p:nvSpPr>
        <p:spPr>
          <a:xfrm rot="14545519" flipH="1">
            <a:off x="51899" y="1528475"/>
            <a:ext cx="9108880" cy="9280438"/>
          </a:xfrm>
          <a:prstGeom prst="pie">
            <a:avLst>
              <a:gd name="adj1" fmla="val 5396583"/>
              <a:gd name="adj2" fmla="val 7677826"/>
            </a:avLst>
          </a:prstGeom>
          <a:gradFill flip="none" rotWithShape="1">
            <a:gsLst>
              <a:gs pos="0">
                <a:srgbClr val="609232"/>
              </a:gs>
              <a:gs pos="44000">
                <a:srgbClr val="76B53D">
                  <a:alpha val="63000"/>
                </a:srgbClr>
              </a:gs>
              <a:gs pos="72000">
                <a:srgbClr val="87C450">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 lIns="0" tIns="45718" rIns="0" bIns="0" rtlCol="0" anchor="t"/>
          <a:lstStyle/>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22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					 Corporate Index</a:t>
            </a:r>
          </a:p>
        </p:txBody>
      </p:sp>
      <p:sp>
        <p:nvSpPr>
          <p:cNvPr id="65" name="Pie 64"/>
          <p:cNvSpPr/>
          <p:nvPr/>
        </p:nvSpPr>
        <p:spPr>
          <a:xfrm rot="15359938" flipH="1">
            <a:off x="80035" y="1555849"/>
            <a:ext cx="9108880" cy="9280439"/>
          </a:xfrm>
          <a:prstGeom prst="pie">
            <a:avLst>
              <a:gd name="adj1" fmla="val 4575810"/>
              <a:gd name="adj2" fmla="val 6199518"/>
            </a:avLst>
          </a:prstGeom>
          <a:gradFill flip="none" rotWithShape="1">
            <a:gsLst>
              <a:gs pos="0">
                <a:schemeClr val="accent5">
                  <a:lumMod val="75000"/>
                </a:schemeClr>
              </a:gs>
              <a:gs pos="44000">
                <a:schemeClr val="accent5">
                  <a:lumMod val="75000"/>
                </a:schemeClr>
              </a:gs>
              <a:gs pos="72000">
                <a:schemeClr val="accent5"/>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vert="vert" lIns="0" tIns="45718" rIns="0" bIns="0" rtlCol="0" anchor="t"/>
          <a:lstStyle/>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endPar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endParaRP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spc="-50" dirty="0" smtClean="0">
                <a:solidFill>
                  <a:srgbClr val="FFFFFF"/>
                </a:solidFill>
                <a:effectLst>
                  <a:outerShdw blurRad="38100" dist="38100" dir="2700000" sx="101000" sy="101000" algn="tl" rotWithShape="0">
                    <a:srgbClr val="000000">
                      <a:alpha val="43137"/>
                    </a:srgbClr>
                  </a:outerShdw>
                </a:effectLst>
                <a:latin typeface="Calibri" pitchFamily="34" charset="0"/>
              </a:rPr>
              <a:t>				        </a:t>
            </a:r>
          </a:p>
          <a:p>
            <a:pPr algn="ctr" defTabSz="914195" fontAlgn="base">
              <a:lnSpc>
                <a:spcPct val="85000"/>
              </a:lnSpc>
              <a:spcBef>
                <a:spcPct val="0"/>
              </a:spcBef>
              <a:spcAft>
                <a:spcPct val="0"/>
              </a:spcAft>
              <a:defRPr/>
            </a:pPr>
            <a:r>
              <a:rPr lang="en-US" altLang="zh-CN" sz="1400" b="1" spc="-50" dirty="0" smtClean="0">
                <a:solidFill>
                  <a:srgbClr val="FFFFFF"/>
                </a:solidFill>
                <a:effectLst>
                  <a:outerShdw blurRad="38100" dist="38100" dir="2700000" algn="tl">
                    <a:srgbClr val="000000">
                      <a:alpha val="43137"/>
                    </a:srgbClr>
                  </a:outerShdw>
                </a:effectLst>
                <a:latin typeface="Calibri" pitchFamily="34" charset="0"/>
              </a:rPr>
              <a:t>     				                Internet</a:t>
            </a:r>
          </a:p>
        </p:txBody>
      </p:sp>
      <p:pic>
        <p:nvPicPr>
          <p:cNvPr id="67" name="Picture 2" descr="\\eventsql\dvd\Online_ART\DVD_ART34\Artwork_Imagery\Icons - Illustrations\Maps Globes\Internet Globe.png"/>
          <p:cNvPicPr>
            <a:picLocks noChangeAspect="1" noChangeArrowheads="1"/>
          </p:cNvPicPr>
          <p:nvPr/>
        </p:nvPicPr>
        <p:blipFill>
          <a:blip r:embed="rId4"/>
          <a:srcRect/>
          <a:stretch>
            <a:fillRect/>
          </a:stretch>
        </p:blipFill>
        <p:spPr bwMode="auto">
          <a:xfrm rot="21436341">
            <a:off x="7060954" y="5006793"/>
            <a:ext cx="1380962" cy="948271"/>
          </a:xfrm>
          <a:prstGeom prst="rect">
            <a:avLst/>
          </a:prstGeom>
          <a:noFill/>
        </p:spPr>
      </p:pic>
      <p:pic>
        <p:nvPicPr>
          <p:cNvPr id="68" name="Picture 67" descr="Firewall_noglobe.png"/>
          <p:cNvPicPr>
            <a:picLocks noChangeAspect="1"/>
          </p:cNvPicPr>
          <p:nvPr/>
        </p:nvPicPr>
        <p:blipFill>
          <a:blip r:embed="rId5" cstate="print"/>
          <a:stretch>
            <a:fillRect/>
          </a:stretch>
        </p:blipFill>
        <p:spPr>
          <a:xfrm rot="35219">
            <a:off x="5763487" y="5661295"/>
            <a:ext cx="616958" cy="491555"/>
          </a:xfrm>
          <a:prstGeom prst="rect">
            <a:avLst/>
          </a:prstGeom>
        </p:spPr>
      </p:pic>
      <p:grpSp>
        <p:nvGrpSpPr>
          <p:cNvPr id="34" name="Group 33"/>
          <p:cNvGrpSpPr/>
          <p:nvPr/>
        </p:nvGrpSpPr>
        <p:grpSpPr>
          <a:xfrm>
            <a:off x="1435919" y="4467282"/>
            <a:ext cx="1226347" cy="1176150"/>
            <a:chOff x="1435919" y="4467282"/>
            <a:chExt cx="1226347" cy="1176150"/>
          </a:xfrm>
        </p:grpSpPr>
        <p:pic>
          <p:nvPicPr>
            <p:cNvPr id="73" name="Picture 6" descr="C:\Program Files\Microsoft Resource DVD Artwork\DVD_ART\Artwork_Imagery\HARDWARE_IMAGERY\Illustration - Misc Hardware\Windows Vista Illustration Icons\Generic Doc.png"/>
            <p:cNvPicPr>
              <a:picLocks noChangeAspect="1" noChangeArrowheads="1"/>
            </p:cNvPicPr>
            <p:nvPr/>
          </p:nvPicPr>
          <p:blipFill>
            <a:blip r:embed="rId6" cstate="print"/>
            <a:stretch>
              <a:fillRect/>
            </a:stretch>
          </p:blipFill>
          <p:spPr bwMode="auto">
            <a:xfrm>
              <a:off x="2094489" y="4845427"/>
              <a:ext cx="402424" cy="518915"/>
            </a:xfrm>
            <a:prstGeom prst="rect">
              <a:avLst/>
            </a:prstGeom>
            <a:noFill/>
          </p:spPr>
        </p:pic>
        <p:sp>
          <p:nvSpPr>
            <p:cNvPr id="74" name="TextBox 73"/>
            <p:cNvSpPr txBox="1"/>
            <p:nvPr/>
          </p:nvSpPr>
          <p:spPr>
            <a:xfrm>
              <a:off x="1961433" y="5335655"/>
              <a:ext cx="700833" cy="307777"/>
            </a:xfrm>
            <a:prstGeom prst="rect">
              <a:avLst/>
            </a:prstGeom>
            <a:noFill/>
          </p:spPr>
          <p:txBody>
            <a:bodyPr wrap="none" rtlCol="0">
              <a:spAutoFit/>
            </a:bodyPr>
            <a:lstStyle/>
            <a:p>
              <a:r>
                <a:rPr lang="en-US" sz="1400" dirty="0" smtClean="0">
                  <a:solidFill>
                    <a:schemeClr val="bg1"/>
                  </a:solidFill>
                  <a:effectLst>
                    <a:outerShdw blurRad="38100" dist="38100" dir="2700000" algn="tl">
                      <a:srgbClr val="000000">
                        <a:alpha val="43137"/>
                      </a:srgbClr>
                    </a:outerShdw>
                  </a:effectLst>
                  <a:latin typeface="Calibri" pitchFamily="34" charset="0"/>
                </a:rPr>
                <a:t>MyDoc</a:t>
              </a:r>
            </a:p>
          </p:txBody>
        </p:sp>
        <p:pic>
          <p:nvPicPr>
            <p:cNvPr id="76" name="Picture 7" descr="C:\Program Files\Microsoft Resource DVD Artwork\DVD_ART\Artwork_Imagery\HARDWARE_IMAGERY\Illustration - Misc Hardware\Windows Vista Illustration Icons\Email Message.png"/>
            <p:cNvPicPr>
              <a:picLocks noChangeAspect="1" noChangeArrowheads="1"/>
            </p:cNvPicPr>
            <p:nvPr/>
          </p:nvPicPr>
          <p:blipFill>
            <a:blip r:embed="rId7" cstate="print"/>
            <a:stretch>
              <a:fillRect/>
            </a:stretch>
          </p:blipFill>
          <p:spPr bwMode="auto">
            <a:xfrm>
              <a:off x="1502976" y="4467282"/>
              <a:ext cx="465964" cy="761759"/>
            </a:xfrm>
            <a:prstGeom prst="rect">
              <a:avLst/>
            </a:prstGeom>
            <a:noFill/>
          </p:spPr>
        </p:pic>
        <p:sp>
          <p:nvSpPr>
            <p:cNvPr id="77" name="TextBox 76"/>
            <p:cNvSpPr txBox="1"/>
            <p:nvPr/>
          </p:nvSpPr>
          <p:spPr>
            <a:xfrm>
              <a:off x="1435919" y="4865957"/>
              <a:ext cx="639919" cy="307777"/>
            </a:xfrm>
            <a:prstGeom prst="rect">
              <a:avLst/>
            </a:prstGeom>
            <a:noFill/>
          </p:spPr>
          <p:txBody>
            <a:bodyPr wrap="none" rtlCol="0">
              <a:spAutoFit/>
            </a:bodyPr>
            <a:lstStyle/>
            <a:p>
              <a:r>
                <a:rPr lang="en-US" sz="1400" dirty="0" smtClean="0">
                  <a:solidFill>
                    <a:schemeClr val="bg1"/>
                  </a:solidFill>
                  <a:effectLst>
                    <a:outerShdw blurRad="38100" dist="38100" dir="2700000" algn="tl">
                      <a:srgbClr val="000000">
                        <a:alpha val="43137"/>
                      </a:srgbClr>
                    </a:outerShdw>
                  </a:effectLst>
                  <a:latin typeface="Calibri" pitchFamily="34" charset="0"/>
                </a:rPr>
                <a:t>E-mail</a:t>
              </a:r>
            </a:p>
          </p:txBody>
        </p:sp>
      </p:grpSp>
      <p:pic>
        <p:nvPicPr>
          <p:cNvPr id="80" name="Picture 11" descr="C:\program files\Microsoft Resource DVD Artwork\DVD_ART\Artwork_Imagery\HARDWARE_IMAGERY\Illustration - Misc Hardware\Windows Vista Illustration Icons\Generic Device.png"/>
          <p:cNvPicPr>
            <a:picLocks noChangeAspect="1" noChangeArrowheads="1"/>
          </p:cNvPicPr>
          <p:nvPr/>
        </p:nvPicPr>
        <p:blipFill>
          <a:blip r:embed="rId8" cstate="print"/>
          <a:srcRect/>
          <a:stretch>
            <a:fillRect/>
          </a:stretch>
        </p:blipFill>
        <p:spPr bwMode="auto">
          <a:xfrm>
            <a:off x="7311940" y="3541255"/>
            <a:ext cx="777240" cy="777240"/>
          </a:xfrm>
          <a:prstGeom prst="rect">
            <a:avLst/>
          </a:prstGeom>
          <a:noFill/>
        </p:spPr>
      </p:pic>
      <p:sp>
        <p:nvSpPr>
          <p:cNvPr id="81" name="TextBox 80"/>
          <p:cNvSpPr txBox="1"/>
          <p:nvPr/>
        </p:nvSpPr>
        <p:spPr>
          <a:xfrm>
            <a:off x="7272400" y="3377704"/>
            <a:ext cx="945002" cy="307777"/>
          </a:xfrm>
          <a:prstGeom prst="rect">
            <a:avLst/>
          </a:prstGeom>
          <a:noFill/>
        </p:spPr>
        <p:txBody>
          <a:bodyPr wrap="none" rtlCol="0">
            <a:spAutoFit/>
          </a:bodyPr>
          <a:lstStyle/>
          <a:p>
            <a:r>
              <a:rPr lang="en-US" sz="1400" dirty="0" smtClean="0">
                <a:solidFill>
                  <a:schemeClr val="bg1"/>
                </a:solidFill>
                <a:effectLst>
                  <a:outerShdw blurRad="38100" dist="38100" dir="2700000" algn="tl">
                    <a:srgbClr val="000000">
                      <a:alpha val="43137"/>
                    </a:srgbClr>
                  </a:outerShdw>
                </a:effectLst>
                <a:latin typeface="Calibri" pitchFamily="34" charset="0"/>
              </a:rPr>
              <a:t>Mail index</a:t>
            </a:r>
          </a:p>
        </p:txBody>
      </p:sp>
      <p:sp>
        <p:nvSpPr>
          <p:cNvPr id="88" name="TextBox 87"/>
          <p:cNvSpPr txBox="1"/>
          <p:nvPr/>
        </p:nvSpPr>
        <p:spPr>
          <a:xfrm>
            <a:off x="6040263" y="3389129"/>
            <a:ext cx="976166" cy="480131"/>
          </a:xfrm>
          <a:prstGeom prst="rect">
            <a:avLst/>
          </a:prstGeom>
          <a:noFill/>
        </p:spPr>
        <p:txBody>
          <a:bodyPr wrap="none" rtlCol="0">
            <a:spAutoFit/>
          </a:bodyPr>
          <a:lstStyle/>
          <a:p>
            <a:pPr algn="ctr">
              <a:lnSpc>
                <a:spcPct val="90000"/>
              </a:lnSpc>
            </a:pPr>
            <a:r>
              <a:rPr lang="en-US" sz="1400" dirty="0" smtClean="0">
                <a:solidFill>
                  <a:schemeClr val="bg1"/>
                </a:solidFill>
                <a:effectLst>
                  <a:outerShdw blurRad="38100" dist="38100" dir="2700000" algn="tl">
                    <a:srgbClr val="000000">
                      <a:alpha val="43137"/>
                    </a:srgbClr>
                  </a:outerShdw>
                </a:effectLst>
                <a:latin typeface="Calibri" pitchFamily="34" charset="0"/>
              </a:rPr>
              <a:t>Enterprise </a:t>
            </a:r>
            <a:br>
              <a:rPr lang="en-US" sz="1400" dirty="0" smtClean="0">
                <a:solidFill>
                  <a:schemeClr val="bg1"/>
                </a:solidFill>
                <a:effectLst>
                  <a:outerShdw blurRad="38100" dist="38100" dir="2700000" algn="tl">
                    <a:srgbClr val="000000">
                      <a:alpha val="43137"/>
                    </a:srgbClr>
                  </a:outerShdw>
                </a:effectLst>
                <a:latin typeface="Calibri" pitchFamily="34" charset="0"/>
              </a:rPr>
            </a:br>
            <a:r>
              <a:rPr lang="en-US" sz="1400" dirty="0" smtClean="0">
                <a:solidFill>
                  <a:schemeClr val="bg1"/>
                </a:solidFill>
                <a:effectLst>
                  <a:outerShdw blurRad="38100" dist="38100" dir="2700000" algn="tl">
                    <a:srgbClr val="000000">
                      <a:alpha val="43137"/>
                    </a:srgbClr>
                  </a:outerShdw>
                </a:effectLst>
                <a:latin typeface="Calibri" pitchFamily="34" charset="0"/>
              </a:rPr>
              <a:t>Portals</a:t>
            </a:r>
          </a:p>
        </p:txBody>
      </p:sp>
      <p:pic>
        <p:nvPicPr>
          <p:cNvPr id="70" name="Picture 3" descr="\\eventsql\dvd\Online_ART\DVD_ART34\Artwork_Imagery\Icons - Illustrations\people\spammer hacker spam person icon silhouette.png"/>
          <p:cNvPicPr>
            <a:picLocks noChangeAspect="1" noChangeArrowheads="1"/>
          </p:cNvPicPr>
          <p:nvPr/>
        </p:nvPicPr>
        <p:blipFill>
          <a:blip r:embed="rId9" cstate="print"/>
          <a:stretch>
            <a:fillRect/>
          </a:stretch>
        </p:blipFill>
        <p:spPr bwMode="auto">
          <a:xfrm>
            <a:off x="3813308" y="5513102"/>
            <a:ext cx="1623067" cy="1090160"/>
          </a:xfrm>
          <a:prstGeom prst="rect">
            <a:avLst/>
          </a:prstGeom>
          <a:noFill/>
          <a:ln>
            <a:noFill/>
          </a:ln>
        </p:spPr>
      </p:pic>
      <p:sp>
        <p:nvSpPr>
          <p:cNvPr id="37" name="TextBox 36"/>
          <p:cNvSpPr txBox="1"/>
          <p:nvPr/>
        </p:nvSpPr>
        <p:spPr>
          <a:xfrm>
            <a:off x="6268720" y="2468880"/>
            <a:ext cx="1212383" cy="286232"/>
          </a:xfrm>
          <a:prstGeom prst="rect">
            <a:avLst/>
          </a:prstGeom>
          <a:noFill/>
        </p:spPr>
        <p:txBody>
          <a:bodyPr wrap="none" rtlCol="0">
            <a:spAutoFit/>
          </a:bodyPr>
          <a:lstStyle/>
          <a:p>
            <a:pPr>
              <a:lnSpc>
                <a:spcPct val="90000"/>
              </a:lnSpc>
            </a:pPr>
            <a:r>
              <a:rPr lang="en-US" sz="1400" dirty="0" smtClean="0">
                <a:solidFill>
                  <a:schemeClr val="bg1"/>
                </a:solidFill>
                <a:effectLst>
                  <a:outerShdw blurRad="38100" dist="38100" dir="2700000" algn="tl">
                    <a:srgbClr val="000000">
                      <a:alpha val="43137"/>
                    </a:srgbClr>
                  </a:outerShdw>
                </a:effectLst>
                <a:latin typeface="Calibri" pitchFamily="34" charset="0"/>
              </a:rPr>
              <a:t>People Search</a:t>
            </a:r>
          </a:p>
        </p:txBody>
      </p:sp>
      <p:pic>
        <p:nvPicPr>
          <p:cNvPr id="78" name="Picture 8" descr="C:\Program Files\Microsoft Resource DVD Artwork\DVD_ART\Artwork_Imagery\HARDWARE_IMAGERY\Illustration - Misc Hardware\Windows Vista Illustration Icons\Computer.png"/>
          <p:cNvPicPr>
            <a:picLocks noChangeAspect="1" noChangeArrowheads="1"/>
          </p:cNvPicPr>
          <p:nvPr/>
        </p:nvPicPr>
        <p:blipFill>
          <a:blip r:embed="rId10"/>
          <a:srcRect t="18129" r="3198"/>
          <a:stretch>
            <a:fillRect/>
          </a:stretch>
        </p:blipFill>
        <p:spPr bwMode="auto">
          <a:xfrm>
            <a:off x="2643320" y="3390900"/>
            <a:ext cx="914402" cy="773362"/>
          </a:xfrm>
          <a:prstGeom prst="rect">
            <a:avLst/>
          </a:prstGeom>
          <a:noFill/>
        </p:spPr>
      </p:pic>
      <p:sp>
        <p:nvSpPr>
          <p:cNvPr id="87" name="TextBox 86"/>
          <p:cNvSpPr txBox="1"/>
          <p:nvPr/>
        </p:nvSpPr>
        <p:spPr>
          <a:xfrm>
            <a:off x="4293009" y="2692318"/>
            <a:ext cx="1113253" cy="535531"/>
          </a:xfrm>
          <a:prstGeom prst="rect">
            <a:avLst/>
          </a:prstGeom>
          <a:noFill/>
        </p:spPr>
        <p:txBody>
          <a:bodyPr wrap="none" rtlCol="0">
            <a:spAutoFit/>
          </a:bodyPr>
          <a:lstStyle/>
          <a:p>
            <a:pPr algn="ctr">
              <a:lnSpc>
                <a:spcPct val="90000"/>
              </a:lnSpc>
            </a:pPr>
            <a:r>
              <a:rPr lang="en-US" sz="1600" dirty="0" smtClean="0">
                <a:solidFill>
                  <a:schemeClr val="bg1"/>
                </a:solidFill>
                <a:effectLst>
                  <a:outerShdw blurRad="38100" dist="38100" dir="2700000" algn="tl">
                    <a:srgbClr val="000000">
                      <a:alpha val="43137"/>
                    </a:srgbClr>
                  </a:outerShdw>
                </a:effectLst>
                <a:latin typeface="Calibri" pitchFamily="34" charset="0"/>
              </a:rPr>
              <a:t>Team Sites </a:t>
            </a:r>
            <a:br>
              <a:rPr lang="en-US" sz="1600" dirty="0" smtClean="0">
                <a:solidFill>
                  <a:schemeClr val="bg1"/>
                </a:solidFill>
                <a:effectLst>
                  <a:outerShdw blurRad="38100" dist="38100" dir="2700000" algn="tl">
                    <a:srgbClr val="000000">
                      <a:alpha val="43137"/>
                    </a:srgbClr>
                  </a:outerShdw>
                </a:effectLst>
                <a:latin typeface="Calibri" pitchFamily="34" charset="0"/>
              </a:rPr>
            </a:br>
            <a:r>
              <a:rPr lang="en-US" sz="1600" dirty="0" smtClean="0">
                <a:solidFill>
                  <a:schemeClr val="bg1"/>
                </a:solidFill>
                <a:effectLst>
                  <a:outerShdw blurRad="38100" dist="38100" dir="2700000" algn="tl">
                    <a:srgbClr val="000000">
                      <a:alpha val="43137"/>
                    </a:srgbClr>
                  </a:outerShdw>
                </a:effectLst>
                <a:latin typeface="Calibri" pitchFamily="34" charset="0"/>
              </a:rPr>
              <a:t>indexes</a:t>
            </a:r>
          </a:p>
        </p:txBody>
      </p:sp>
      <p:pic>
        <p:nvPicPr>
          <p:cNvPr id="85" name="Picture 26" descr="screen shot2"/>
          <p:cNvPicPr>
            <a:picLocks noChangeAspect="1" noChangeArrowheads="1"/>
          </p:cNvPicPr>
          <p:nvPr/>
        </p:nvPicPr>
        <p:blipFill>
          <a:blip r:embed="rId11" cstate="print"/>
          <a:srcRect l="44583"/>
          <a:stretch>
            <a:fillRect/>
          </a:stretch>
        </p:blipFill>
        <p:spPr bwMode="auto">
          <a:xfrm rot="20604760">
            <a:off x="4384839" y="3204139"/>
            <a:ext cx="551547" cy="441937"/>
          </a:xfrm>
          <a:prstGeom prst="rect">
            <a:avLst/>
          </a:prstGeom>
          <a:noFill/>
          <a:ln w="9525">
            <a:noFill/>
            <a:miter lim="800000"/>
            <a:headEnd/>
            <a:tailEnd/>
          </a:ln>
        </p:spPr>
      </p:pic>
      <p:pic>
        <p:nvPicPr>
          <p:cNvPr id="89" name="Picture 2"/>
          <p:cNvPicPr>
            <a:picLocks noChangeAspect="1" noChangeArrowheads="1"/>
          </p:cNvPicPr>
          <p:nvPr/>
        </p:nvPicPr>
        <p:blipFill>
          <a:blip r:embed="rId12" cstate="print"/>
          <a:srcRect/>
          <a:stretch>
            <a:fillRect/>
          </a:stretch>
        </p:blipFill>
        <p:spPr bwMode="auto">
          <a:xfrm rot="1969004">
            <a:off x="4567807" y="3324572"/>
            <a:ext cx="724371" cy="511545"/>
          </a:xfrm>
          <a:prstGeom prst="rect">
            <a:avLst/>
          </a:prstGeom>
          <a:noFill/>
          <a:ln w="9525">
            <a:noFill/>
            <a:miter lim="800000"/>
            <a:headEnd/>
            <a:tailEnd/>
          </a:ln>
          <a:effectLst/>
        </p:spPr>
      </p:pic>
      <p:pic>
        <p:nvPicPr>
          <p:cNvPr id="83" name="Picture 11" descr="C:\program files\Microsoft Resource DVD Artwork\DVD_ART\Artwork_Imagery\HARDWARE_IMAGERY\Illustration - Misc Hardware\Windows Vista Illustration Icons\Generic Device.png"/>
          <p:cNvPicPr>
            <a:picLocks noChangeAspect="1" noChangeArrowheads="1"/>
          </p:cNvPicPr>
          <p:nvPr/>
        </p:nvPicPr>
        <p:blipFill>
          <a:blip r:embed="rId13" cstate="print"/>
          <a:srcRect/>
          <a:stretch>
            <a:fillRect/>
          </a:stretch>
        </p:blipFill>
        <p:spPr bwMode="auto">
          <a:xfrm>
            <a:off x="5463337" y="4381618"/>
            <a:ext cx="773027" cy="773027"/>
          </a:xfrm>
          <a:prstGeom prst="rect">
            <a:avLst/>
          </a:prstGeom>
          <a:noFill/>
        </p:spPr>
      </p:pic>
      <p:sp>
        <p:nvSpPr>
          <p:cNvPr id="84" name="TextBox 83"/>
          <p:cNvSpPr txBox="1"/>
          <p:nvPr/>
        </p:nvSpPr>
        <p:spPr>
          <a:xfrm>
            <a:off x="5621482" y="4225495"/>
            <a:ext cx="484684" cy="286232"/>
          </a:xfrm>
          <a:prstGeom prst="rect">
            <a:avLst/>
          </a:prstGeom>
          <a:noFill/>
        </p:spPr>
        <p:txBody>
          <a:bodyPr wrap="none" rtlCol="0">
            <a:spAutoFit/>
          </a:bodyPr>
          <a:lstStyle/>
          <a:p>
            <a:pPr algn="ctr">
              <a:lnSpc>
                <a:spcPct val="90000"/>
              </a:lnSpc>
            </a:pPr>
            <a:r>
              <a:rPr lang="en-US" sz="1400" dirty="0" smtClean="0">
                <a:solidFill>
                  <a:schemeClr val="bg1"/>
                </a:solidFill>
                <a:effectLst>
                  <a:outerShdw blurRad="38100" dist="38100" dir="2700000" algn="tl">
                    <a:srgbClr val="000000">
                      <a:alpha val="43137"/>
                    </a:srgbClr>
                  </a:outerShdw>
                </a:effectLst>
                <a:latin typeface="Calibri" pitchFamily="34" charset="0"/>
              </a:rPr>
              <a:t>SAN</a:t>
            </a:r>
          </a:p>
        </p:txBody>
      </p:sp>
      <p:pic>
        <p:nvPicPr>
          <p:cNvPr id="86" name="Picture 27" descr="screen shot"/>
          <p:cNvPicPr>
            <a:picLocks noChangeAspect="1" noChangeArrowheads="1"/>
          </p:cNvPicPr>
          <p:nvPr/>
        </p:nvPicPr>
        <p:blipFill>
          <a:blip r:embed="rId14" cstate="print"/>
          <a:srcRect l="44583"/>
          <a:stretch>
            <a:fillRect/>
          </a:stretch>
        </p:blipFill>
        <p:spPr bwMode="auto">
          <a:xfrm rot="20035611">
            <a:off x="6456230" y="3772080"/>
            <a:ext cx="576684" cy="461597"/>
          </a:xfrm>
          <a:prstGeom prst="rect">
            <a:avLst/>
          </a:prstGeom>
          <a:noFill/>
          <a:ln w="9525">
            <a:noFill/>
            <a:miter lim="800000"/>
            <a:headEnd/>
            <a:tailEnd/>
          </a:ln>
        </p:spPr>
      </p:pic>
      <p:pic>
        <p:nvPicPr>
          <p:cNvPr id="71" name="Picture 3"/>
          <p:cNvPicPr>
            <a:picLocks noChangeAspect="1" noChangeArrowheads="1"/>
          </p:cNvPicPr>
          <p:nvPr/>
        </p:nvPicPr>
        <p:blipFill>
          <a:blip r:embed="rId15" cstate="print"/>
          <a:srcRect/>
          <a:stretch>
            <a:fillRect/>
          </a:stretch>
        </p:blipFill>
        <p:spPr bwMode="auto">
          <a:xfrm rot="1704233">
            <a:off x="6104899" y="3980553"/>
            <a:ext cx="580708" cy="408438"/>
          </a:xfrm>
          <a:prstGeom prst="rect">
            <a:avLst/>
          </a:prstGeom>
          <a:noFill/>
          <a:ln w="9525">
            <a:noFill/>
            <a:miter lim="800000"/>
            <a:headEnd/>
            <a:tailEnd/>
          </a:ln>
          <a:effectLst/>
        </p:spPr>
      </p:pic>
      <p:pic>
        <p:nvPicPr>
          <p:cNvPr id="36" name="Picture 2" descr="\\server2\ftp_root\clients\White_Whale\5-10019_Allan_Hui\Logos\Fast_ESP_Logo_White.png"/>
          <p:cNvPicPr>
            <a:picLocks noChangeAspect="1" noChangeArrowheads="1"/>
          </p:cNvPicPr>
          <p:nvPr/>
        </p:nvPicPr>
        <p:blipFill>
          <a:blip r:embed="rId16">
            <a:lum bright="20000" contrast="-10000"/>
          </a:blip>
          <a:stretch>
            <a:fillRect/>
          </a:stretch>
        </p:blipFill>
        <p:spPr bwMode="auto">
          <a:xfrm>
            <a:off x="6344920" y="2697480"/>
            <a:ext cx="926108" cy="627695"/>
          </a:xfrm>
          <a:prstGeom prst="rect">
            <a:avLst/>
          </a:prstGeom>
          <a:noFill/>
          <a:effectLst>
            <a:outerShdw blurRad="50800" dist="38100" dir="2700000" algn="tl" rotWithShape="0">
              <a:prstClr val="black">
                <a:alpha val="40000"/>
              </a:prstClr>
            </a:outerShdw>
          </a:effectLst>
        </p:spPr>
      </p:pic>
    </p:spTree>
    <p:custDataLst>
      <p:tags r:id="rId1"/>
    </p:custDataLst>
    <p:extLst>
      <p:ext uri="{BB962C8B-B14F-4D97-AF65-F5344CB8AC3E}">
        <p14:creationId xmlns="" xmlns:p14="http://schemas.microsoft.com/office/powerpoint/2010/main" val="4100827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par>
                                <p:cTn id="22" presetID="53" presetClass="entr" presetSubtype="0" fill="hold" nodeType="with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p:cTn id="24" dur="500" fill="hold"/>
                                        <p:tgtEl>
                                          <p:spTgt spid="78"/>
                                        </p:tgtEl>
                                        <p:attrNameLst>
                                          <p:attrName>ppt_w</p:attrName>
                                        </p:attrNameLst>
                                      </p:cBhvr>
                                      <p:tavLst>
                                        <p:tav tm="0">
                                          <p:val>
                                            <p:fltVal val="0"/>
                                          </p:val>
                                        </p:tav>
                                        <p:tav tm="100000">
                                          <p:val>
                                            <p:strVal val="#ppt_w"/>
                                          </p:val>
                                        </p:tav>
                                      </p:tavLst>
                                    </p:anim>
                                    <p:anim calcmode="lin" valueType="num">
                                      <p:cBhvr>
                                        <p:cTn id="25" dur="500" fill="hold"/>
                                        <p:tgtEl>
                                          <p:spTgt spid="78"/>
                                        </p:tgtEl>
                                        <p:attrNameLst>
                                          <p:attrName>ppt_h</p:attrName>
                                        </p:attrNameLst>
                                      </p:cBhvr>
                                      <p:tavLst>
                                        <p:tav tm="0">
                                          <p:val>
                                            <p:fltVal val="0"/>
                                          </p:val>
                                        </p:tav>
                                        <p:tav tm="100000">
                                          <p:val>
                                            <p:strVal val="#ppt_h"/>
                                          </p:val>
                                        </p:tav>
                                      </p:tavLst>
                                    </p:anim>
                                    <p:animEffect transition="in" filter="fade">
                                      <p:cBhvr>
                                        <p:cTn id="26" dur="500"/>
                                        <p:tgtEl>
                                          <p:spTgt spid="7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grpId="0" nodeType="click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par>
                                <p:cTn id="34" presetID="53" presetClass="entr" presetSubtype="0" fill="hold" grpId="0" nodeType="withEffect">
                                  <p:stCondLst>
                                    <p:cond delay="0"/>
                                  </p:stCondLst>
                                  <p:childTnLst>
                                    <p:set>
                                      <p:cBhvr>
                                        <p:cTn id="35" dur="1" fill="hold">
                                          <p:stCondLst>
                                            <p:cond delay="0"/>
                                          </p:stCondLst>
                                        </p:cTn>
                                        <p:tgtEl>
                                          <p:spTgt spid="87"/>
                                        </p:tgtEl>
                                        <p:attrNameLst>
                                          <p:attrName>style.visibility</p:attrName>
                                        </p:attrNameLst>
                                      </p:cBhvr>
                                      <p:to>
                                        <p:strVal val="visible"/>
                                      </p:to>
                                    </p:set>
                                    <p:anim calcmode="lin" valueType="num">
                                      <p:cBhvr>
                                        <p:cTn id="36" dur="500" fill="hold"/>
                                        <p:tgtEl>
                                          <p:spTgt spid="87"/>
                                        </p:tgtEl>
                                        <p:attrNameLst>
                                          <p:attrName>ppt_w</p:attrName>
                                        </p:attrNameLst>
                                      </p:cBhvr>
                                      <p:tavLst>
                                        <p:tav tm="0">
                                          <p:val>
                                            <p:fltVal val="0"/>
                                          </p:val>
                                        </p:tav>
                                        <p:tav tm="100000">
                                          <p:val>
                                            <p:strVal val="#ppt_w"/>
                                          </p:val>
                                        </p:tav>
                                      </p:tavLst>
                                    </p:anim>
                                    <p:anim calcmode="lin" valueType="num">
                                      <p:cBhvr>
                                        <p:cTn id="37" dur="500" fill="hold"/>
                                        <p:tgtEl>
                                          <p:spTgt spid="87"/>
                                        </p:tgtEl>
                                        <p:attrNameLst>
                                          <p:attrName>ppt_h</p:attrName>
                                        </p:attrNameLst>
                                      </p:cBhvr>
                                      <p:tavLst>
                                        <p:tav tm="0">
                                          <p:val>
                                            <p:fltVal val="0"/>
                                          </p:val>
                                        </p:tav>
                                        <p:tav tm="100000">
                                          <p:val>
                                            <p:strVal val="#ppt_h"/>
                                          </p:val>
                                        </p:tav>
                                      </p:tavLst>
                                    </p:anim>
                                    <p:animEffect transition="in" filter="fade">
                                      <p:cBhvr>
                                        <p:cTn id="38" dur="500"/>
                                        <p:tgtEl>
                                          <p:spTgt spid="87"/>
                                        </p:tgtEl>
                                      </p:cBhvr>
                                    </p:animEffect>
                                  </p:childTnLst>
                                </p:cTn>
                              </p:par>
                              <p:par>
                                <p:cTn id="39" presetID="53"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anim calcmode="lin" valueType="num">
                                      <p:cBhvr>
                                        <p:cTn id="41" dur="500" fill="hold"/>
                                        <p:tgtEl>
                                          <p:spTgt spid="89"/>
                                        </p:tgtEl>
                                        <p:attrNameLst>
                                          <p:attrName>ppt_w</p:attrName>
                                        </p:attrNameLst>
                                      </p:cBhvr>
                                      <p:tavLst>
                                        <p:tav tm="0">
                                          <p:val>
                                            <p:fltVal val="0"/>
                                          </p:val>
                                        </p:tav>
                                        <p:tav tm="100000">
                                          <p:val>
                                            <p:strVal val="#ppt_w"/>
                                          </p:val>
                                        </p:tav>
                                      </p:tavLst>
                                    </p:anim>
                                    <p:anim calcmode="lin" valueType="num">
                                      <p:cBhvr>
                                        <p:cTn id="42" dur="500" fill="hold"/>
                                        <p:tgtEl>
                                          <p:spTgt spid="89"/>
                                        </p:tgtEl>
                                        <p:attrNameLst>
                                          <p:attrName>ppt_h</p:attrName>
                                        </p:attrNameLst>
                                      </p:cBhvr>
                                      <p:tavLst>
                                        <p:tav tm="0">
                                          <p:val>
                                            <p:fltVal val="0"/>
                                          </p:val>
                                        </p:tav>
                                        <p:tav tm="100000">
                                          <p:val>
                                            <p:strVal val="#ppt_h"/>
                                          </p:val>
                                        </p:tav>
                                      </p:tavLst>
                                    </p:anim>
                                    <p:animEffect transition="in" filter="fade">
                                      <p:cBhvr>
                                        <p:cTn id="43" dur="500"/>
                                        <p:tgtEl>
                                          <p:spTgt spid="89"/>
                                        </p:tgtEl>
                                      </p:cBhvr>
                                    </p:animEffect>
                                  </p:childTnLst>
                                </p:cTn>
                              </p:par>
                              <p:par>
                                <p:cTn id="44" presetID="53" presetClass="entr" presetSubtype="0" fill="hold" nodeType="withEffect">
                                  <p:stCondLst>
                                    <p:cond delay="0"/>
                                  </p:stCondLst>
                                  <p:childTnLst>
                                    <p:set>
                                      <p:cBhvr>
                                        <p:cTn id="45" dur="1" fill="hold">
                                          <p:stCondLst>
                                            <p:cond delay="0"/>
                                          </p:stCondLst>
                                        </p:cTn>
                                        <p:tgtEl>
                                          <p:spTgt spid="85"/>
                                        </p:tgtEl>
                                        <p:attrNameLst>
                                          <p:attrName>style.visibility</p:attrName>
                                        </p:attrNameLst>
                                      </p:cBhvr>
                                      <p:to>
                                        <p:strVal val="visible"/>
                                      </p:to>
                                    </p:set>
                                    <p:anim calcmode="lin" valueType="num">
                                      <p:cBhvr>
                                        <p:cTn id="46" dur="500" fill="hold"/>
                                        <p:tgtEl>
                                          <p:spTgt spid="85"/>
                                        </p:tgtEl>
                                        <p:attrNameLst>
                                          <p:attrName>ppt_w</p:attrName>
                                        </p:attrNameLst>
                                      </p:cBhvr>
                                      <p:tavLst>
                                        <p:tav tm="0">
                                          <p:val>
                                            <p:fltVal val="0"/>
                                          </p:val>
                                        </p:tav>
                                        <p:tav tm="100000">
                                          <p:val>
                                            <p:strVal val="#ppt_w"/>
                                          </p:val>
                                        </p:tav>
                                      </p:tavLst>
                                    </p:anim>
                                    <p:anim calcmode="lin" valueType="num">
                                      <p:cBhvr>
                                        <p:cTn id="47" dur="500" fill="hold"/>
                                        <p:tgtEl>
                                          <p:spTgt spid="85"/>
                                        </p:tgtEl>
                                        <p:attrNameLst>
                                          <p:attrName>ppt_h</p:attrName>
                                        </p:attrNameLst>
                                      </p:cBhvr>
                                      <p:tavLst>
                                        <p:tav tm="0">
                                          <p:val>
                                            <p:fltVal val="0"/>
                                          </p:val>
                                        </p:tav>
                                        <p:tav tm="100000">
                                          <p:val>
                                            <p:strVal val="#ppt_h"/>
                                          </p:val>
                                        </p:tav>
                                      </p:tavLst>
                                    </p:anim>
                                    <p:animEffect transition="in" filter="fade">
                                      <p:cBhvr>
                                        <p:cTn id="48" dur="500"/>
                                        <p:tgtEl>
                                          <p:spTgt spid="85"/>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0"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p:cTn id="58" dur="500" fill="hold"/>
                                        <p:tgtEl>
                                          <p:spTgt spid="37"/>
                                        </p:tgtEl>
                                        <p:attrNameLst>
                                          <p:attrName>ppt_w</p:attrName>
                                        </p:attrNameLst>
                                      </p:cBhvr>
                                      <p:tavLst>
                                        <p:tav tm="0">
                                          <p:val>
                                            <p:fltVal val="0"/>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animEffect transition="in" filter="fade">
                                      <p:cBhvr>
                                        <p:cTn id="60" dur="500"/>
                                        <p:tgtEl>
                                          <p:spTgt spid="37"/>
                                        </p:tgtEl>
                                      </p:cBhvr>
                                    </p:animEffect>
                                  </p:childTnLst>
                                </p:cTn>
                              </p:par>
                              <p:par>
                                <p:cTn id="61" presetID="53" presetClass="entr" presetSubtype="0"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53" presetClass="entr" presetSubtype="0" fill="hold" nodeType="withEffect">
                                  <p:stCondLst>
                                    <p:cond delay="0"/>
                                  </p:stCondLst>
                                  <p:childTnLst>
                                    <p:set>
                                      <p:cBhvr>
                                        <p:cTn id="67" dur="1" fill="hold">
                                          <p:stCondLst>
                                            <p:cond delay="0"/>
                                          </p:stCondLst>
                                        </p:cTn>
                                        <p:tgtEl>
                                          <p:spTgt spid="71"/>
                                        </p:tgtEl>
                                        <p:attrNameLst>
                                          <p:attrName>style.visibility</p:attrName>
                                        </p:attrNameLst>
                                      </p:cBhvr>
                                      <p:to>
                                        <p:strVal val="visible"/>
                                      </p:to>
                                    </p:set>
                                    <p:anim calcmode="lin" valueType="num">
                                      <p:cBhvr>
                                        <p:cTn id="68" dur="500" fill="hold"/>
                                        <p:tgtEl>
                                          <p:spTgt spid="71"/>
                                        </p:tgtEl>
                                        <p:attrNameLst>
                                          <p:attrName>ppt_w</p:attrName>
                                        </p:attrNameLst>
                                      </p:cBhvr>
                                      <p:tavLst>
                                        <p:tav tm="0">
                                          <p:val>
                                            <p:fltVal val="0"/>
                                          </p:val>
                                        </p:tav>
                                        <p:tav tm="100000">
                                          <p:val>
                                            <p:strVal val="#ppt_w"/>
                                          </p:val>
                                        </p:tav>
                                      </p:tavLst>
                                    </p:anim>
                                    <p:anim calcmode="lin" valueType="num">
                                      <p:cBhvr>
                                        <p:cTn id="69" dur="500" fill="hold"/>
                                        <p:tgtEl>
                                          <p:spTgt spid="71"/>
                                        </p:tgtEl>
                                        <p:attrNameLst>
                                          <p:attrName>ppt_h</p:attrName>
                                        </p:attrNameLst>
                                      </p:cBhvr>
                                      <p:tavLst>
                                        <p:tav tm="0">
                                          <p:val>
                                            <p:fltVal val="0"/>
                                          </p:val>
                                        </p:tav>
                                        <p:tav tm="100000">
                                          <p:val>
                                            <p:strVal val="#ppt_h"/>
                                          </p:val>
                                        </p:tav>
                                      </p:tavLst>
                                    </p:anim>
                                    <p:animEffect transition="in" filter="fade">
                                      <p:cBhvr>
                                        <p:cTn id="70" dur="500"/>
                                        <p:tgtEl>
                                          <p:spTgt spid="71"/>
                                        </p:tgtEl>
                                      </p:cBhvr>
                                    </p:animEffect>
                                  </p:childTnLst>
                                </p:cTn>
                              </p:par>
                              <p:par>
                                <p:cTn id="71" presetID="53" presetClass="entr" presetSubtype="0" fill="hold" nodeType="with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p:cTn id="73" dur="500" fill="hold"/>
                                        <p:tgtEl>
                                          <p:spTgt spid="86"/>
                                        </p:tgtEl>
                                        <p:attrNameLst>
                                          <p:attrName>ppt_w</p:attrName>
                                        </p:attrNameLst>
                                      </p:cBhvr>
                                      <p:tavLst>
                                        <p:tav tm="0">
                                          <p:val>
                                            <p:fltVal val="0"/>
                                          </p:val>
                                        </p:tav>
                                        <p:tav tm="100000">
                                          <p:val>
                                            <p:strVal val="#ppt_w"/>
                                          </p:val>
                                        </p:tav>
                                      </p:tavLst>
                                    </p:anim>
                                    <p:anim calcmode="lin" valueType="num">
                                      <p:cBhvr>
                                        <p:cTn id="74" dur="500" fill="hold"/>
                                        <p:tgtEl>
                                          <p:spTgt spid="86"/>
                                        </p:tgtEl>
                                        <p:attrNameLst>
                                          <p:attrName>ppt_h</p:attrName>
                                        </p:attrNameLst>
                                      </p:cBhvr>
                                      <p:tavLst>
                                        <p:tav tm="0">
                                          <p:val>
                                            <p:fltVal val="0"/>
                                          </p:val>
                                        </p:tav>
                                        <p:tav tm="100000">
                                          <p:val>
                                            <p:strVal val="#ppt_h"/>
                                          </p:val>
                                        </p:tav>
                                      </p:tavLst>
                                    </p:anim>
                                    <p:animEffect transition="in" filter="fade">
                                      <p:cBhvr>
                                        <p:cTn id="75" dur="500"/>
                                        <p:tgtEl>
                                          <p:spTgt spid="86"/>
                                        </p:tgtEl>
                                      </p:cBhvr>
                                    </p:animEffect>
                                  </p:childTnLst>
                                </p:cTn>
                              </p:par>
                              <p:par>
                                <p:cTn id="76" presetID="53" presetClass="entr" presetSubtype="0" fill="hold" nodeType="withEffect">
                                  <p:stCondLst>
                                    <p:cond delay="0"/>
                                  </p:stCondLst>
                                  <p:childTnLst>
                                    <p:set>
                                      <p:cBhvr>
                                        <p:cTn id="77" dur="1" fill="hold">
                                          <p:stCondLst>
                                            <p:cond delay="0"/>
                                          </p:stCondLst>
                                        </p:cTn>
                                        <p:tgtEl>
                                          <p:spTgt spid="80"/>
                                        </p:tgtEl>
                                        <p:attrNameLst>
                                          <p:attrName>style.visibility</p:attrName>
                                        </p:attrNameLst>
                                      </p:cBhvr>
                                      <p:to>
                                        <p:strVal val="visible"/>
                                      </p:to>
                                    </p:set>
                                    <p:anim calcmode="lin" valueType="num">
                                      <p:cBhvr>
                                        <p:cTn id="78" dur="500" fill="hold"/>
                                        <p:tgtEl>
                                          <p:spTgt spid="80"/>
                                        </p:tgtEl>
                                        <p:attrNameLst>
                                          <p:attrName>ppt_w</p:attrName>
                                        </p:attrNameLst>
                                      </p:cBhvr>
                                      <p:tavLst>
                                        <p:tav tm="0">
                                          <p:val>
                                            <p:fltVal val="0"/>
                                          </p:val>
                                        </p:tav>
                                        <p:tav tm="100000">
                                          <p:val>
                                            <p:strVal val="#ppt_w"/>
                                          </p:val>
                                        </p:tav>
                                      </p:tavLst>
                                    </p:anim>
                                    <p:anim calcmode="lin" valueType="num">
                                      <p:cBhvr>
                                        <p:cTn id="79" dur="500" fill="hold"/>
                                        <p:tgtEl>
                                          <p:spTgt spid="80"/>
                                        </p:tgtEl>
                                        <p:attrNameLst>
                                          <p:attrName>ppt_h</p:attrName>
                                        </p:attrNameLst>
                                      </p:cBhvr>
                                      <p:tavLst>
                                        <p:tav tm="0">
                                          <p:val>
                                            <p:fltVal val="0"/>
                                          </p:val>
                                        </p:tav>
                                        <p:tav tm="100000">
                                          <p:val>
                                            <p:strVal val="#ppt_h"/>
                                          </p:val>
                                        </p:tav>
                                      </p:tavLst>
                                    </p:anim>
                                    <p:animEffect transition="in" filter="fade">
                                      <p:cBhvr>
                                        <p:cTn id="80" dur="500"/>
                                        <p:tgtEl>
                                          <p:spTgt spid="80"/>
                                        </p:tgtEl>
                                      </p:cBhvr>
                                    </p:animEffect>
                                  </p:childTnLst>
                                </p:cTn>
                              </p:par>
                              <p:par>
                                <p:cTn id="81" presetID="53" presetClass="entr" presetSubtype="0"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p:cTn id="83" dur="500" fill="hold"/>
                                        <p:tgtEl>
                                          <p:spTgt spid="81"/>
                                        </p:tgtEl>
                                        <p:attrNameLst>
                                          <p:attrName>ppt_w</p:attrName>
                                        </p:attrNameLst>
                                      </p:cBhvr>
                                      <p:tavLst>
                                        <p:tav tm="0">
                                          <p:val>
                                            <p:fltVal val="0"/>
                                          </p:val>
                                        </p:tav>
                                        <p:tav tm="100000">
                                          <p:val>
                                            <p:strVal val="#ppt_w"/>
                                          </p:val>
                                        </p:tav>
                                      </p:tavLst>
                                    </p:anim>
                                    <p:anim calcmode="lin" valueType="num">
                                      <p:cBhvr>
                                        <p:cTn id="84" dur="500" fill="hold"/>
                                        <p:tgtEl>
                                          <p:spTgt spid="81"/>
                                        </p:tgtEl>
                                        <p:attrNameLst>
                                          <p:attrName>ppt_h</p:attrName>
                                        </p:attrNameLst>
                                      </p:cBhvr>
                                      <p:tavLst>
                                        <p:tav tm="0">
                                          <p:val>
                                            <p:fltVal val="0"/>
                                          </p:val>
                                        </p:tav>
                                        <p:tav tm="100000">
                                          <p:val>
                                            <p:strVal val="#ppt_h"/>
                                          </p:val>
                                        </p:tav>
                                      </p:tavLst>
                                    </p:anim>
                                    <p:animEffect transition="in" filter="fade">
                                      <p:cBhvr>
                                        <p:cTn id="85" dur="500"/>
                                        <p:tgtEl>
                                          <p:spTgt spid="81"/>
                                        </p:tgtEl>
                                      </p:cBhvr>
                                    </p:animEffect>
                                  </p:childTnLst>
                                </p:cTn>
                              </p:par>
                              <p:par>
                                <p:cTn id="86" presetID="53" presetClass="entr" presetSubtype="0" fill="hold" nodeType="withEffect">
                                  <p:stCondLst>
                                    <p:cond delay="0"/>
                                  </p:stCondLst>
                                  <p:childTnLst>
                                    <p:set>
                                      <p:cBhvr>
                                        <p:cTn id="87" dur="1" fill="hold">
                                          <p:stCondLst>
                                            <p:cond delay="0"/>
                                          </p:stCondLst>
                                        </p:cTn>
                                        <p:tgtEl>
                                          <p:spTgt spid="88"/>
                                        </p:tgtEl>
                                        <p:attrNameLst>
                                          <p:attrName>style.visibility</p:attrName>
                                        </p:attrNameLst>
                                      </p:cBhvr>
                                      <p:to>
                                        <p:strVal val="visible"/>
                                      </p:to>
                                    </p:set>
                                    <p:anim calcmode="lin" valueType="num">
                                      <p:cBhvr>
                                        <p:cTn id="88" dur="500" fill="hold"/>
                                        <p:tgtEl>
                                          <p:spTgt spid="88"/>
                                        </p:tgtEl>
                                        <p:attrNameLst>
                                          <p:attrName>ppt_w</p:attrName>
                                        </p:attrNameLst>
                                      </p:cBhvr>
                                      <p:tavLst>
                                        <p:tav tm="0">
                                          <p:val>
                                            <p:fltVal val="0"/>
                                          </p:val>
                                        </p:tav>
                                        <p:tav tm="100000">
                                          <p:val>
                                            <p:strVal val="#ppt_w"/>
                                          </p:val>
                                        </p:tav>
                                      </p:tavLst>
                                    </p:anim>
                                    <p:anim calcmode="lin" valueType="num">
                                      <p:cBhvr>
                                        <p:cTn id="89" dur="500" fill="hold"/>
                                        <p:tgtEl>
                                          <p:spTgt spid="88"/>
                                        </p:tgtEl>
                                        <p:attrNameLst>
                                          <p:attrName>ppt_h</p:attrName>
                                        </p:attrNameLst>
                                      </p:cBhvr>
                                      <p:tavLst>
                                        <p:tav tm="0">
                                          <p:val>
                                            <p:fltVal val="0"/>
                                          </p:val>
                                        </p:tav>
                                        <p:tav tm="100000">
                                          <p:val>
                                            <p:strVal val="#ppt_h"/>
                                          </p:val>
                                        </p:tav>
                                      </p:tavLst>
                                    </p:anim>
                                    <p:animEffect transition="in" filter="fade">
                                      <p:cBhvr>
                                        <p:cTn id="90" dur="500"/>
                                        <p:tgtEl>
                                          <p:spTgt spid="88"/>
                                        </p:tgtEl>
                                      </p:cBhvr>
                                    </p:animEffect>
                                  </p:childTnLst>
                                </p:cTn>
                              </p:par>
                              <p:par>
                                <p:cTn id="91" presetID="53" presetClass="entr" presetSubtype="0" fill="hold" nodeType="withEffect">
                                  <p:stCondLst>
                                    <p:cond delay="0"/>
                                  </p:stCondLst>
                                  <p:childTnLst>
                                    <p:set>
                                      <p:cBhvr>
                                        <p:cTn id="92" dur="1" fill="hold">
                                          <p:stCondLst>
                                            <p:cond delay="0"/>
                                          </p:stCondLst>
                                        </p:cTn>
                                        <p:tgtEl>
                                          <p:spTgt spid="83"/>
                                        </p:tgtEl>
                                        <p:attrNameLst>
                                          <p:attrName>style.visibility</p:attrName>
                                        </p:attrNameLst>
                                      </p:cBhvr>
                                      <p:to>
                                        <p:strVal val="visible"/>
                                      </p:to>
                                    </p:set>
                                    <p:anim calcmode="lin" valueType="num">
                                      <p:cBhvr>
                                        <p:cTn id="93" dur="500" fill="hold"/>
                                        <p:tgtEl>
                                          <p:spTgt spid="83"/>
                                        </p:tgtEl>
                                        <p:attrNameLst>
                                          <p:attrName>ppt_w</p:attrName>
                                        </p:attrNameLst>
                                      </p:cBhvr>
                                      <p:tavLst>
                                        <p:tav tm="0">
                                          <p:val>
                                            <p:fltVal val="0"/>
                                          </p:val>
                                        </p:tav>
                                        <p:tav tm="100000">
                                          <p:val>
                                            <p:strVal val="#ppt_w"/>
                                          </p:val>
                                        </p:tav>
                                      </p:tavLst>
                                    </p:anim>
                                    <p:anim calcmode="lin" valueType="num">
                                      <p:cBhvr>
                                        <p:cTn id="94" dur="500" fill="hold"/>
                                        <p:tgtEl>
                                          <p:spTgt spid="83"/>
                                        </p:tgtEl>
                                        <p:attrNameLst>
                                          <p:attrName>ppt_h</p:attrName>
                                        </p:attrNameLst>
                                      </p:cBhvr>
                                      <p:tavLst>
                                        <p:tav tm="0">
                                          <p:val>
                                            <p:fltVal val="0"/>
                                          </p:val>
                                        </p:tav>
                                        <p:tav tm="100000">
                                          <p:val>
                                            <p:strVal val="#ppt_h"/>
                                          </p:val>
                                        </p:tav>
                                      </p:tavLst>
                                    </p:anim>
                                    <p:animEffect transition="in" filter="fade">
                                      <p:cBhvr>
                                        <p:cTn id="95" dur="500"/>
                                        <p:tgtEl>
                                          <p:spTgt spid="83"/>
                                        </p:tgtEl>
                                      </p:cBhvr>
                                    </p:animEffect>
                                  </p:childTnLst>
                                </p:cTn>
                              </p:par>
                              <p:par>
                                <p:cTn id="96" presetID="53" presetClass="entr" presetSubtype="0"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0" fill="hold" grpId="0" nodeType="clickEffect">
                                  <p:stCondLst>
                                    <p:cond delay="0"/>
                                  </p:stCondLst>
                                  <p:childTnLst>
                                    <p:set>
                                      <p:cBhvr>
                                        <p:cTn id="104" dur="1" fill="hold">
                                          <p:stCondLst>
                                            <p:cond delay="0"/>
                                          </p:stCondLst>
                                        </p:cTn>
                                        <p:tgtEl>
                                          <p:spTgt spid="65"/>
                                        </p:tgtEl>
                                        <p:attrNameLst>
                                          <p:attrName>style.visibility</p:attrName>
                                        </p:attrNameLst>
                                      </p:cBhvr>
                                      <p:to>
                                        <p:strVal val="visible"/>
                                      </p:to>
                                    </p:set>
                                    <p:anim calcmode="lin" valueType="num">
                                      <p:cBhvr>
                                        <p:cTn id="105" dur="500" fill="hold"/>
                                        <p:tgtEl>
                                          <p:spTgt spid="65"/>
                                        </p:tgtEl>
                                        <p:attrNameLst>
                                          <p:attrName>ppt_w</p:attrName>
                                        </p:attrNameLst>
                                      </p:cBhvr>
                                      <p:tavLst>
                                        <p:tav tm="0">
                                          <p:val>
                                            <p:fltVal val="0"/>
                                          </p:val>
                                        </p:tav>
                                        <p:tav tm="100000">
                                          <p:val>
                                            <p:strVal val="#ppt_w"/>
                                          </p:val>
                                        </p:tav>
                                      </p:tavLst>
                                    </p:anim>
                                    <p:anim calcmode="lin" valueType="num">
                                      <p:cBhvr>
                                        <p:cTn id="106" dur="500" fill="hold"/>
                                        <p:tgtEl>
                                          <p:spTgt spid="65"/>
                                        </p:tgtEl>
                                        <p:attrNameLst>
                                          <p:attrName>ppt_h</p:attrName>
                                        </p:attrNameLst>
                                      </p:cBhvr>
                                      <p:tavLst>
                                        <p:tav tm="0">
                                          <p:val>
                                            <p:fltVal val="0"/>
                                          </p:val>
                                        </p:tav>
                                        <p:tav tm="100000">
                                          <p:val>
                                            <p:strVal val="#ppt_h"/>
                                          </p:val>
                                        </p:tav>
                                      </p:tavLst>
                                    </p:anim>
                                    <p:animEffect transition="in" filter="fade">
                                      <p:cBhvr>
                                        <p:cTn id="107" dur="500"/>
                                        <p:tgtEl>
                                          <p:spTgt spid="65"/>
                                        </p:tgtEl>
                                      </p:cBhvr>
                                    </p:animEffect>
                                  </p:childTnLst>
                                </p:cTn>
                              </p:par>
                              <p:par>
                                <p:cTn id="108" presetID="53" presetClass="entr" presetSubtype="0" fill="hold" nodeType="withEffect">
                                  <p:stCondLst>
                                    <p:cond delay="0"/>
                                  </p:stCondLst>
                                  <p:childTnLst>
                                    <p:set>
                                      <p:cBhvr>
                                        <p:cTn id="109" dur="1" fill="hold">
                                          <p:stCondLst>
                                            <p:cond delay="0"/>
                                          </p:stCondLst>
                                        </p:cTn>
                                        <p:tgtEl>
                                          <p:spTgt spid="67"/>
                                        </p:tgtEl>
                                        <p:attrNameLst>
                                          <p:attrName>style.visibility</p:attrName>
                                        </p:attrNameLst>
                                      </p:cBhvr>
                                      <p:to>
                                        <p:strVal val="visible"/>
                                      </p:to>
                                    </p:set>
                                    <p:anim calcmode="lin" valueType="num">
                                      <p:cBhvr>
                                        <p:cTn id="110" dur="500" fill="hold"/>
                                        <p:tgtEl>
                                          <p:spTgt spid="67"/>
                                        </p:tgtEl>
                                        <p:attrNameLst>
                                          <p:attrName>ppt_w</p:attrName>
                                        </p:attrNameLst>
                                      </p:cBhvr>
                                      <p:tavLst>
                                        <p:tav tm="0">
                                          <p:val>
                                            <p:fltVal val="0"/>
                                          </p:val>
                                        </p:tav>
                                        <p:tav tm="100000">
                                          <p:val>
                                            <p:strVal val="#ppt_w"/>
                                          </p:val>
                                        </p:tav>
                                      </p:tavLst>
                                    </p:anim>
                                    <p:anim calcmode="lin" valueType="num">
                                      <p:cBhvr>
                                        <p:cTn id="111" dur="500" fill="hold"/>
                                        <p:tgtEl>
                                          <p:spTgt spid="67"/>
                                        </p:tgtEl>
                                        <p:attrNameLst>
                                          <p:attrName>ppt_h</p:attrName>
                                        </p:attrNameLst>
                                      </p:cBhvr>
                                      <p:tavLst>
                                        <p:tav tm="0">
                                          <p:val>
                                            <p:fltVal val="0"/>
                                          </p:val>
                                        </p:tav>
                                        <p:tav tm="100000">
                                          <p:val>
                                            <p:strVal val="#ppt_h"/>
                                          </p:val>
                                        </p:tav>
                                      </p:tavLst>
                                    </p:anim>
                                    <p:animEffect transition="in" filter="fade">
                                      <p:cBhvr>
                                        <p:cTn id="112" dur="500"/>
                                        <p:tgtEl>
                                          <p:spTgt spid="67"/>
                                        </p:tgtEl>
                                      </p:cBhvr>
                                    </p:animEffect>
                                  </p:childTnLst>
                                </p:cTn>
                              </p:par>
                              <p:par>
                                <p:cTn id="113" presetID="53" presetClass="entr" presetSubtype="0" fill="hold" nodeType="withEffect">
                                  <p:stCondLst>
                                    <p:cond delay="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Effect transition="in" filter="fade">
                                      <p:cBhvr>
                                        <p:cTn id="117" dur="500"/>
                                        <p:tgtEl>
                                          <p:spTgt spid="68"/>
                                        </p:tgtEl>
                                      </p:cBhvr>
                                    </p:animEffect>
                                  </p:childTnLst>
                                </p:cTn>
                              </p:par>
                              <p:par>
                                <p:cTn id="118" presetID="53" presetClass="entr" presetSubtype="0" fill="hold" grpId="1" nodeType="withEffect">
                                  <p:stCondLst>
                                    <p:cond delay="0"/>
                                  </p:stCondLst>
                                  <p:childTnLst>
                                    <p:set>
                                      <p:cBhvr>
                                        <p:cTn id="119" dur="1" fill="hold">
                                          <p:stCondLst>
                                            <p:cond delay="0"/>
                                          </p:stCondLst>
                                        </p:cTn>
                                        <p:tgtEl>
                                          <p:spTgt spid="65"/>
                                        </p:tgtEl>
                                        <p:attrNameLst>
                                          <p:attrName>style.visibility</p:attrName>
                                        </p:attrNameLst>
                                      </p:cBhvr>
                                      <p:to>
                                        <p:strVal val="visible"/>
                                      </p:to>
                                    </p:set>
                                    <p:anim calcmode="lin" valueType="num">
                                      <p:cBhvr>
                                        <p:cTn id="120" dur="500" fill="hold"/>
                                        <p:tgtEl>
                                          <p:spTgt spid="65"/>
                                        </p:tgtEl>
                                        <p:attrNameLst>
                                          <p:attrName>ppt_w</p:attrName>
                                        </p:attrNameLst>
                                      </p:cBhvr>
                                      <p:tavLst>
                                        <p:tav tm="0">
                                          <p:val>
                                            <p:fltVal val="0"/>
                                          </p:val>
                                        </p:tav>
                                        <p:tav tm="100000">
                                          <p:val>
                                            <p:strVal val="#ppt_w"/>
                                          </p:val>
                                        </p:tav>
                                      </p:tavLst>
                                    </p:anim>
                                    <p:anim calcmode="lin" valueType="num">
                                      <p:cBhvr>
                                        <p:cTn id="121" dur="500" fill="hold"/>
                                        <p:tgtEl>
                                          <p:spTgt spid="65"/>
                                        </p:tgtEl>
                                        <p:attrNameLst>
                                          <p:attrName>ppt_h</p:attrName>
                                        </p:attrNameLst>
                                      </p:cBhvr>
                                      <p:tavLst>
                                        <p:tav tm="0">
                                          <p:val>
                                            <p:fltVal val="0"/>
                                          </p:val>
                                        </p:tav>
                                        <p:tav tm="100000">
                                          <p:val>
                                            <p:strVal val="#ppt_h"/>
                                          </p:val>
                                        </p:tav>
                                      </p:tavLst>
                                    </p:anim>
                                    <p:animEffect transition="in" filter="fade">
                                      <p:cBhvr>
                                        <p:cTn id="12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1" grpId="0" animBg="1"/>
      <p:bldP spid="64" grpId="0" animBg="1"/>
      <p:bldP spid="65" grpId="0" animBg="1"/>
      <p:bldP spid="65" grpId="1" animBg="1"/>
      <p:bldP spid="81" grpId="0"/>
      <p:bldP spid="87" grpId="0"/>
      <p:bldP spid="8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Consistent User Interface</a:t>
            </a:r>
            <a:endParaRPr lang="en-US" dirty="0"/>
          </a:p>
        </p:txBody>
      </p:sp>
      <p:sp>
        <p:nvSpPr>
          <p:cNvPr id="3" name="Text Placeholder 2"/>
          <p:cNvSpPr>
            <a:spLocks noGrp="1"/>
          </p:cNvSpPr>
          <p:nvPr>
            <p:ph type="body" sz="quarter" idx="10"/>
          </p:nvPr>
        </p:nvSpPr>
        <p:spPr>
          <a:xfrm>
            <a:off x="381000" y="1447799"/>
            <a:ext cx="8382000" cy="4924425"/>
          </a:xfrm>
        </p:spPr>
        <p:txBody>
          <a:bodyPr/>
          <a:lstStyle/>
          <a:p>
            <a:r>
              <a:rPr lang="en-US" dirty="0" smtClean="0"/>
              <a:t>Not all customers have one location where they can go to find all their content on the Intranet</a:t>
            </a:r>
          </a:p>
          <a:p>
            <a:r>
              <a:rPr lang="en-US" dirty="0" smtClean="0"/>
              <a:t>These locations are not always on the same platform and have different UI</a:t>
            </a:r>
          </a:p>
          <a:p>
            <a:r>
              <a:rPr lang="en-US" dirty="0" smtClean="0"/>
              <a:t>Example: FAST and MOSS 2007</a:t>
            </a:r>
          </a:p>
          <a:p>
            <a:r>
              <a:rPr lang="en-US" dirty="0" smtClean="0"/>
              <a:t>Content View mode shows files with a consistent UI</a:t>
            </a:r>
          </a:p>
          <a:p>
            <a:r>
              <a:rPr lang="en-US" dirty="0" smtClean="0"/>
              <a:t>Ability to save the search</a:t>
            </a:r>
          </a:p>
          <a:p>
            <a:endParaRPr lang="en-US" dirty="0"/>
          </a:p>
        </p:txBody>
      </p:sp>
    </p:spTree>
    <p:extLst>
      <p:ext uri="{BB962C8B-B14F-4D97-AF65-F5344CB8AC3E}">
        <p14:creationId xmlns="" xmlns:p14="http://schemas.microsoft.com/office/powerpoint/2010/main" val="219486953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a:t>Content is </a:t>
            </a:r>
            <a:r>
              <a:rPr lang="en-US" dirty="0" smtClean="0"/>
              <a:t>Actionable</a:t>
            </a:r>
            <a:endParaRPr lang="en-US" dirty="0"/>
          </a:p>
        </p:txBody>
      </p:sp>
      <p:sp>
        <p:nvSpPr>
          <p:cNvPr id="3" name="Text Placeholder 2"/>
          <p:cNvSpPr>
            <a:spLocks noGrp="1"/>
          </p:cNvSpPr>
          <p:nvPr>
            <p:ph type="body" sz="quarter" idx="10"/>
          </p:nvPr>
        </p:nvSpPr>
        <p:spPr>
          <a:xfrm>
            <a:off x="381000" y="1447799"/>
            <a:ext cx="8382000" cy="3299365"/>
          </a:xfrm>
        </p:spPr>
        <p:txBody>
          <a:bodyPr/>
          <a:lstStyle/>
          <a:p>
            <a:r>
              <a:rPr lang="en-US" dirty="0" smtClean="0"/>
              <a:t>Many of the common explorer functions can be used with the content returned from a Federated Search query</a:t>
            </a:r>
          </a:p>
          <a:p>
            <a:r>
              <a:rPr lang="en-US" dirty="0" smtClean="0"/>
              <a:t>The preview pane can be very helpful in finding the right content</a:t>
            </a:r>
          </a:p>
          <a:p>
            <a:r>
              <a:rPr lang="en-US" dirty="0" smtClean="0"/>
              <a:t>Ability to drag and drop files to </a:t>
            </a:r>
            <a:r>
              <a:rPr lang="en-US" smtClean="0"/>
              <a:t>local machine</a:t>
            </a:r>
            <a:endParaRPr lang="en-US" dirty="0" smtClean="0"/>
          </a:p>
        </p:txBody>
      </p:sp>
    </p:spTree>
    <p:extLst>
      <p:ext uri="{BB962C8B-B14F-4D97-AF65-F5344CB8AC3E}">
        <p14:creationId xmlns="" xmlns:p14="http://schemas.microsoft.com/office/powerpoint/2010/main" val="382841409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sz="quarter" idx="10"/>
          </p:nvPr>
        </p:nvSpPr>
        <p:spPr>
          <a:xfrm>
            <a:off x="381000" y="1229431"/>
            <a:ext cx="8763000" cy="4407360"/>
          </a:xfrm>
        </p:spPr>
        <p:txBody>
          <a:bodyPr/>
          <a:lstStyle/>
          <a:p>
            <a:r>
              <a:rPr lang="en-US" sz="2800" dirty="0" smtClean="0"/>
              <a:t>Browse, organize and search issues addressed with Explorer, Libraries, Windows Search</a:t>
            </a:r>
          </a:p>
          <a:p>
            <a:r>
              <a:rPr lang="en-US" sz="2800" dirty="0" smtClean="0"/>
              <a:t>New search capabilities in SharePoint 2010 let you find, explore and connect with content and expertise enterprise-wide</a:t>
            </a:r>
          </a:p>
          <a:p>
            <a:r>
              <a:rPr lang="en-US" sz="2800" dirty="0" smtClean="0"/>
              <a:t>Federated Search via </a:t>
            </a:r>
            <a:r>
              <a:rPr lang="en-US" sz="2800" dirty="0" err="1" smtClean="0"/>
              <a:t>OpenSearch</a:t>
            </a:r>
            <a:r>
              <a:rPr lang="en-US" sz="2800" dirty="0" smtClean="0"/>
              <a:t> used extensively across Microsoft platforms (desktop &amp; enterprise)</a:t>
            </a:r>
          </a:p>
          <a:p>
            <a:r>
              <a:rPr lang="en-US" sz="2800" dirty="0" smtClean="0"/>
              <a:t>Federated Search place in Enterprise Search</a:t>
            </a:r>
          </a:p>
          <a:p>
            <a:pPr lvl="1"/>
            <a:r>
              <a:rPr lang="en-US" sz="2400" dirty="0" smtClean="0"/>
              <a:t>Entry point into remote and local content</a:t>
            </a:r>
          </a:p>
          <a:p>
            <a:pPr lvl="1"/>
            <a:r>
              <a:rPr lang="en-US" sz="2400" dirty="0" smtClean="0"/>
              <a:t>Does not break workflow</a:t>
            </a:r>
          </a:p>
          <a:p>
            <a:pPr lvl="1"/>
            <a:r>
              <a:rPr lang="en-US" sz="2400" dirty="0" smtClean="0"/>
              <a:t>Consistent UI</a:t>
            </a:r>
          </a:p>
          <a:p>
            <a:pPr lvl="1"/>
            <a:r>
              <a:rPr lang="en-US" sz="2400" dirty="0" smtClean="0"/>
              <a:t>Content is actionable</a:t>
            </a:r>
          </a:p>
          <a:p>
            <a:endParaRPr lang="en-US" sz="2800" dirty="0"/>
          </a:p>
        </p:txBody>
      </p:sp>
    </p:spTree>
    <p:extLst>
      <p:ext uri="{BB962C8B-B14F-4D97-AF65-F5344CB8AC3E}">
        <p14:creationId xmlns="" xmlns:p14="http://schemas.microsoft.com/office/powerpoint/2010/main" val="532303920"/>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extLst>
      <p:ext uri="{BB962C8B-B14F-4D97-AF65-F5344CB8AC3E}">
        <p14:creationId xmlns="" xmlns:p14="http://schemas.microsoft.com/office/powerpoint/2010/main" val="345150660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extLst>
      <p:ext uri="{BB962C8B-B14F-4D97-AF65-F5344CB8AC3E}">
        <p14:creationId xmlns="" xmlns:p14="http://schemas.microsoft.com/office/powerpoint/2010/main" val="3162030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Related Content</a:t>
            </a:r>
            <a:endParaRPr lang="en-US" dirty="0"/>
          </a:p>
        </p:txBody>
      </p:sp>
      <p:sp>
        <p:nvSpPr>
          <p:cNvPr id="17" name="Content Placeholder 16"/>
          <p:cNvSpPr>
            <a:spLocks noGrp="1"/>
          </p:cNvSpPr>
          <p:nvPr>
            <p:ph sz="quarter" idx="10"/>
          </p:nvPr>
        </p:nvSpPr>
        <p:spPr>
          <a:xfrm>
            <a:off x="381000" y="1414459"/>
            <a:ext cx="8385048" cy="1257489"/>
          </a:xfrm>
        </p:spPr>
        <p:txBody>
          <a:bodyPr/>
          <a:lstStyle/>
          <a:p>
            <a:r>
              <a:rPr lang="en-US" b="1" dirty="0">
                <a:effectLst/>
              </a:rPr>
              <a:t>CLI318</a:t>
            </a:r>
            <a:r>
              <a:rPr lang="en-US" dirty="0">
                <a:effectLst/>
              </a:rPr>
              <a:t> </a:t>
            </a:r>
            <a:r>
              <a:rPr lang="en-US" b="1" dirty="0">
                <a:effectLst/>
              </a:rPr>
              <a:t>How to Deploy and Manage the New Search, Browse, and Organize Features in Windows </a:t>
            </a:r>
            <a:r>
              <a:rPr lang="en-US" b="1" dirty="0" smtClean="0">
                <a:effectLst/>
              </a:rPr>
              <a:t>7: </a:t>
            </a:r>
            <a:r>
              <a:rPr lang="en-US" dirty="0" smtClean="0">
                <a:effectLst/>
              </a:rPr>
              <a:t>11/10/2009 15:15-16:30 London </a:t>
            </a:r>
            <a:r>
              <a:rPr lang="en-US" dirty="0">
                <a:effectLst/>
              </a:rPr>
              <a:t>3 - Hall 7-1b </a:t>
            </a:r>
            <a:endParaRPr lang="en-US" dirty="0" smtClean="0">
              <a:effectLst/>
            </a:endParaRPr>
          </a:p>
          <a:p>
            <a:endParaRPr lang="en-US" b="1" dirty="0" smtClean="0"/>
          </a:p>
          <a:p>
            <a:r>
              <a:rPr lang="en-US" b="1" dirty="0" smtClean="0"/>
              <a:t>OFS210  Search </a:t>
            </a:r>
            <a:r>
              <a:rPr lang="en-US" b="1" dirty="0"/>
              <a:t>in Microsoft SharePoint Server </a:t>
            </a:r>
            <a:r>
              <a:rPr lang="en-US" b="1" dirty="0" smtClean="0"/>
              <a:t>2010:</a:t>
            </a:r>
            <a:r>
              <a:rPr lang="en-US" dirty="0" smtClean="0"/>
              <a:t> 11/11/2009 </a:t>
            </a:r>
            <a:r>
              <a:rPr lang="en-US" dirty="0"/>
              <a:t>10:45-12:00 </a:t>
            </a:r>
            <a:r>
              <a:rPr lang="en-US" dirty="0" smtClean="0"/>
              <a:t>New </a:t>
            </a:r>
            <a:r>
              <a:rPr lang="en-US" dirty="0"/>
              <a:t>York 1 - Hall 7-1a</a:t>
            </a:r>
            <a:endParaRPr dirty="0" smtClean="0"/>
          </a:p>
        </p:txBody>
      </p:sp>
      <p:sp>
        <p:nvSpPr>
          <p:cNvPr id="18" name="Content Placeholder 17"/>
          <p:cNvSpPr>
            <a:spLocks noGrp="1"/>
          </p:cNvSpPr>
          <p:nvPr>
            <p:ph sz="quarter" idx="11"/>
          </p:nvPr>
        </p:nvSpPr>
        <p:spPr>
          <a:xfrm>
            <a:off x="381000" y="2988670"/>
            <a:ext cx="8385048" cy="1310198"/>
          </a:xfrm>
        </p:spPr>
        <p:txBody>
          <a:bodyPr/>
          <a:lstStyle/>
          <a:p>
            <a:pPr>
              <a:defRPr/>
            </a:pPr>
            <a:r>
              <a:rPr lang="en-US" b="1" dirty="0">
                <a:effectLst/>
              </a:rPr>
              <a:t>CLI07-IS</a:t>
            </a:r>
            <a:r>
              <a:rPr lang="en-US" dirty="0">
                <a:effectLst/>
              </a:rPr>
              <a:t> </a:t>
            </a:r>
            <a:r>
              <a:rPr lang="en-US" b="1" dirty="0">
                <a:effectLst/>
              </a:rPr>
              <a:t>Windows 7 Search, Organize, and Browse </a:t>
            </a:r>
            <a:r>
              <a:rPr lang="en-US" b="1" dirty="0" smtClean="0">
                <a:effectLst/>
              </a:rPr>
              <a:t>Discussion </a:t>
            </a:r>
            <a:r>
              <a:rPr lang="en-US" dirty="0">
                <a:effectLst/>
              </a:rPr>
              <a:t>11/11/2009 17:30-18:45 Interactive Theatre 3 </a:t>
            </a:r>
            <a:r>
              <a:rPr lang="en-US" dirty="0" smtClean="0">
                <a:effectLst/>
              </a:rPr>
              <a:t>– Blue</a:t>
            </a:r>
          </a:p>
          <a:p>
            <a:pPr>
              <a:defRPr/>
            </a:pPr>
            <a:endParaRPr lang="en-US" dirty="0" smtClean="0">
              <a:effectLst/>
            </a:endParaRPr>
          </a:p>
          <a:p>
            <a:pPr>
              <a:defRPr/>
            </a:pPr>
            <a:r>
              <a:rPr lang="en-US" b="1" dirty="0"/>
              <a:t>OFS05-IS 	Microsoft FAST Search Server 2010 for SharePoint Server 2010 </a:t>
            </a:r>
            <a:r>
              <a:rPr lang="en-US" dirty="0" smtClean="0"/>
              <a:t>11/13/2009 09:00-10:15 Interactive </a:t>
            </a:r>
            <a:r>
              <a:rPr lang="en-US" dirty="0"/>
              <a:t>Theatre 1 - Red </a:t>
            </a:r>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extLst>
      <p:ext uri="{BB962C8B-B14F-4D97-AF65-F5344CB8AC3E}">
        <p14:creationId xmlns="" xmlns:p14="http://schemas.microsoft.com/office/powerpoint/2010/main" val="314568621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32233811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Information In The Enterprise</a:t>
            </a:r>
            <a:endParaRPr lang="en-US" dirty="0"/>
          </a:p>
        </p:txBody>
      </p:sp>
      <p:sp>
        <p:nvSpPr>
          <p:cNvPr id="3" name="Content Placeholder 2"/>
          <p:cNvSpPr>
            <a:spLocks noGrp="1"/>
          </p:cNvSpPr>
          <p:nvPr>
            <p:ph idx="1"/>
          </p:nvPr>
        </p:nvSpPr>
        <p:spPr>
          <a:xfrm>
            <a:off x="381000" y="1626781"/>
            <a:ext cx="8382000" cy="4136517"/>
          </a:xfrm>
        </p:spPr>
        <p:txBody>
          <a:bodyPr/>
          <a:lstStyle/>
          <a:p>
            <a:r>
              <a:rPr lang="en-US" sz="2800" dirty="0" smtClean="0"/>
              <a:t>Information workers (IWs) routinely look </a:t>
            </a:r>
            <a:br>
              <a:rPr lang="en-US" sz="2800" dirty="0" smtClean="0"/>
            </a:br>
            <a:r>
              <a:rPr lang="en-US" sz="2800" dirty="0" smtClean="0"/>
              <a:t>for information</a:t>
            </a:r>
          </a:p>
          <a:p>
            <a:pPr lvl="1"/>
            <a:r>
              <a:rPr lang="en-US" sz="2400" dirty="0" smtClean="0"/>
              <a:t>Search performed within a task or goal</a:t>
            </a:r>
          </a:p>
          <a:p>
            <a:pPr lvl="1"/>
            <a:r>
              <a:rPr lang="en-US" sz="2400" dirty="0" smtClean="0"/>
              <a:t>Targets a known, familiar set of sources</a:t>
            </a:r>
          </a:p>
          <a:p>
            <a:pPr lvl="1"/>
            <a:r>
              <a:rPr lang="en-US" sz="2400" dirty="0" smtClean="0"/>
              <a:t>Data is increasingly becoming distributed on the network</a:t>
            </a:r>
          </a:p>
          <a:p>
            <a:r>
              <a:rPr lang="en-US" sz="2800" dirty="0" smtClean="0"/>
              <a:t>An intuitive reliable way to organize, browse and search for data is needed</a:t>
            </a:r>
          </a:p>
          <a:p>
            <a:r>
              <a:rPr lang="en-US" sz="2800" dirty="0" smtClean="0"/>
              <a:t>Goal of finding data is not of finding, but using it</a:t>
            </a:r>
          </a:p>
          <a:p>
            <a:endParaRPr lang="en-US" sz="2800" dirty="0" smtClean="0"/>
          </a:p>
        </p:txBody>
      </p:sp>
      <p:sp>
        <p:nvSpPr>
          <p:cNvPr id="4" name="Rounded Rectangle 3"/>
          <p:cNvSpPr/>
          <p:nvPr/>
        </p:nvSpPr>
        <p:spPr bwMode="auto">
          <a:xfrm>
            <a:off x="550959" y="5136075"/>
            <a:ext cx="7134446" cy="9144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 name="TextBox 4"/>
          <p:cNvSpPr txBox="1"/>
          <p:nvPr/>
        </p:nvSpPr>
        <p:spPr>
          <a:xfrm>
            <a:off x="658526" y="5129468"/>
            <a:ext cx="6904016" cy="923330"/>
          </a:xfrm>
          <a:prstGeom prst="rect">
            <a:avLst/>
          </a:prstGeom>
          <a:noFill/>
        </p:spPr>
        <p:txBody>
          <a:bodyPr wrap="square" rtlCol="0">
            <a:spAutoFit/>
          </a:bodyPr>
          <a:lstStyle/>
          <a:p>
            <a:r>
              <a:rPr lang="en-US" dirty="0"/>
              <a:t>The time spent searching for information this year </a:t>
            </a:r>
            <a:r>
              <a:rPr lang="en-US" dirty="0" smtClean="0"/>
              <a:t>averaged </a:t>
            </a:r>
            <a:r>
              <a:rPr lang="en-US" dirty="0"/>
              <a:t>8.8 hours per week, for a cost of $14,209 per worker per </a:t>
            </a:r>
            <a:r>
              <a:rPr lang="en-US" dirty="0" smtClean="0"/>
              <a:t>year. Hidden </a:t>
            </a:r>
            <a:r>
              <a:rPr lang="en-US" dirty="0"/>
              <a:t>Costs of Information Work: A Progress </a:t>
            </a:r>
            <a:r>
              <a:rPr lang="en-US" dirty="0" smtClean="0"/>
              <a:t>Report, #217936, May 2009, IDC</a:t>
            </a:r>
            <a:endParaRPr lang="en-US" dirty="0"/>
          </a:p>
        </p:txBody>
      </p:sp>
    </p:spTree>
    <p:extLst>
      <p:ext uri="{BB962C8B-B14F-4D97-AF65-F5344CB8AC3E}">
        <p14:creationId xmlns="" xmlns:p14="http://schemas.microsoft.com/office/powerpoint/2010/main" val="381865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4"/>
          <a:srcRect/>
          <a:stretch>
            <a:fillRect/>
          </a:stretch>
        </p:blipFill>
        <p:spPr bwMode="auto">
          <a:xfrm>
            <a:off x="4648200" y="1904999"/>
            <a:ext cx="4267200" cy="3552531"/>
          </a:xfrm>
          <a:prstGeom prst="rect">
            <a:avLst/>
          </a:prstGeom>
          <a:noFill/>
          <a:ln w="9525">
            <a:noFill/>
            <a:miter lim="800000"/>
            <a:headEnd/>
            <a:tailEnd/>
          </a:ln>
        </p:spPr>
      </p:pic>
      <p:pic>
        <p:nvPicPr>
          <p:cNvPr id="1027" name="Picture 3"/>
          <p:cNvPicPr>
            <a:picLocks noChangeAspect="1" noChangeArrowheads="1"/>
          </p:cNvPicPr>
          <p:nvPr/>
        </p:nvPicPr>
        <p:blipFill>
          <a:blip r:embed="rId5"/>
          <a:srcRect/>
          <a:stretch>
            <a:fillRect/>
          </a:stretch>
        </p:blipFill>
        <p:spPr bwMode="auto">
          <a:xfrm>
            <a:off x="304800" y="1905000"/>
            <a:ext cx="4267199" cy="3552530"/>
          </a:xfrm>
          <a:prstGeom prst="rect">
            <a:avLst/>
          </a:prstGeom>
          <a:noFill/>
          <a:ln w="9525">
            <a:noFill/>
            <a:miter lim="800000"/>
            <a:headEnd/>
            <a:tailEnd/>
          </a:ln>
        </p:spPr>
      </p:pic>
      <p:sp>
        <p:nvSpPr>
          <p:cNvPr id="29" name="Title 28"/>
          <p:cNvSpPr>
            <a:spLocks noGrp="1"/>
          </p:cNvSpPr>
          <p:nvPr>
            <p:ph type="title"/>
          </p:nvPr>
        </p:nvSpPr>
        <p:spPr>
          <a:xfrm>
            <a:off x="387054" y="228600"/>
            <a:ext cx="8375946" cy="1107996"/>
          </a:xfrm>
        </p:spPr>
        <p:txBody>
          <a:bodyPr/>
          <a:lstStyle/>
          <a:p>
            <a:pPr lvl="0"/>
            <a:r>
              <a:rPr lang="en-GB" dirty="0" smtClean="0"/>
              <a:t>Browsing or Searching for Data</a:t>
            </a:r>
            <a:br>
              <a:rPr lang="en-GB" dirty="0" smtClean="0"/>
            </a:br>
            <a:r>
              <a:rPr lang="en-US" sz="3200" dirty="0" smtClean="0"/>
              <a:t>Two ways to look for an answer</a:t>
            </a:r>
            <a:endParaRPr lang="en-US" sz="3200" dirty="0"/>
          </a:p>
        </p:txBody>
      </p:sp>
      <p:sp>
        <p:nvSpPr>
          <p:cNvPr id="4" name="Text Placeholder 3"/>
          <p:cNvSpPr>
            <a:spLocks noGrp="1"/>
          </p:cNvSpPr>
          <p:nvPr>
            <p:ph type="body" idx="1"/>
          </p:nvPr>
        </p:nvSpPr>
        <p:spPr>
          <a:xfrm>
            <a:off x="381001" y="1439863"/>
            <a:ext cx="4114800" cy="346249"/>
          </a:xfrm>
        </p:spPr>
        <p:txBody>
          <a:bodyPr>
            <a:noAutofit/>
          </a:bodyPr>
          <a:lstStyle/>
          <a:p>
            <a:r>
              <a:rPr lang="en-US" sz="2400" b="0" dirty="0" smtClean="0"/>
              <a:t>Browse: navigate to the data</a:t>
            </a:r>
          </a:p>
        </p:txBody>
      </p:sp>
      <p:sp>
        <p:nvSpPr>
          <p:cNvPr id="6" name="Text Placeholder 5"/>
          <p:cNvSpPr>
            <a:spLocks noGrp="1"/>
          </p:cNvSpPr>
          <p:nvPr>
            <p:ph type="body" sz="quarter" idx="3"/>
          </p:nvPr>
        </p:nvSpPr>
        <p:spPr>
          <a:xfrm>
            <a:off x="4645981" y="1439863"/>
            <a:ext cx="4370427" cy="346249"/>
          </a:xfrm>
        </p:spPr>
        <p:txBody>
          <a:bodyPr>
            <a:noAutofit/>
          </a:bodyPr>
          <a:lstStyle/>
          <a:p>
            <a:r>
              <a:rPr lang="en-US" sz="2400" b="0" dirty="0" smtClean="0"/>
              <a:t>Search: rely on a search engine</a:t>
            </a:r>
            <a:endParaRPr lang="en-US" sz="2400" b="0" dirty="0"/>
          </a:p>
        </p:txBody>
      </p:sp>
      <p:cxnSp>
        <p:nvCxnSpPr>
          <p:cNvPr id="16" name="Curved Connector 15"/>
          <p:cNvCxnSpPr/>
          <p:nvPr/>
        </p:nvCxnSpPr>
        <p:spPr>
          <a:xfrm rot="16200000" flipH="1">
            <a:off x="285696" y="3105095"/>
            <a:ext cx="669583" cy="283026"/>
          </a:xfrm>
          <a:prstGeom prst="curvedConnector3">
            <a:avLst>
              <a:gd name="adj1" fmla="val 50000"/>
            </a:avLst>
          </a:prstGeom>
          <a:ln>
            <a:solidFill>
              <a:srgbClr val="7030A0"/>
            </a:solidFill>
            <a:prstDash val="sysDash"/>
            <a:tailEnd type="arrow"/>
          </a:ln>
        </p:spPr>
        <p:style>
          <a:lnRef idx="2">
            <a:schemeClr val="accent2"/>
          </a:lnRef>
          <a:fillRef idx="0">
            <a:schemeClr val="accent2"/>
          </a:fillRef>
          <a:effectRef idx="1">
            <a:schemeClr val="accent2"/>
          </a:effectRef>
          <a:fontRef idx="minor">
            <a:schemeClr val="tx1"/>
          </a:fontRef>
        </p:style>
      </p:cxnSp>
      <p:pic>
        <p:nvPicPr>
          <p:cNvPr id="31" name="Picture 30" descr="cursor.png"/>
          <p:cNvPicPr>
            <a:picLocks noChangeAspect="1"/>
          </p:cNvPicPr>
          <p:nvPr/>
        </p:nvPicPr>
        <p:blipFill>
          <a:blip r:embed="rId6">
            <a:clrChange>
              <a:clrFrom>
                <a:srgbClr val="00A2E8"/>
              </a:clrFrom>
              <a:clrTo>
                <a:srgbClr val="00A2E8">
                  <a:alpha val="0"/>
                </a:srgbClr>
              </a:clrTo>
            </a:clrChange>
          </a:blip>
          <a:stretch>
            <a:fillRect/>
          </a:stretch>
        </p:blipFill>
        <p:spPr>
          <a:xfrm>
            <a:off x="533400" y="2895600"/>
            <a:ext cx="139939" cy="205243"/>
          </a:xfrm>
          <a:prstGeom prst="rect">
            <a:avLst/>
          </a:prstGeom>
        </p:spPr>
      </p:pic>
      <p:pic>
        <p:nvPicPr>
          <p:cNvPr id="32" name="Picture 31" descr="cursor.png"/>
          <p:cNvPicPr>
            <a:picLocks noChangeAspect="1"/>
          </p:cNvPicPr>
          <p:nvPr/>
        </p:nvPicPr>
        <p:blipFill>
          <a:blip r:embed="rId6">
            <a:clrChange>
              <a:clrFrom>
                <a:srgbClr val="00A2E8"/>
              </a:clrFrom>
              <a:clrTo>
                <a:srgbClr val="00A2E8">
                  <a:alpha val="0"/>
                </a:srgbClr>
              </a:clrTo>
            </a:clrChange>
          </a:blip>
          <a:stretch>
            <a:fillRect/>
          </a:stretch>
        </p:blipFill>
        <p:spPr>
          <a:xfrm>
            <a:off x="7696200" y="2133600"/>
            <a:ext cx="139939" cy="205243"/>
          </a:xfrm>
          <a:prstGeom prst="rect">
            <a:avLst/>
          </a:prstGeom>
        </p:spPr>
      </p:pic>
      <p:sp>
        <p:nvSpPr>
          <p:cNvPr id="17" name="Text Placeholder 3"/>
          <p:cNvSpPr txBox="1">
            <a:spLocks/>
          </p:cNvSpPr>
          <p:nvPr/>
        </p:nvSpPr>
        <p:spPr>
          <a:xfrm>
            <a:off x="457200" y="5611453"/>
            <a:ext cx="8229600" cy="639762"/>
          </a:xfrm>
          <a:prstGeom prst="rect">
            <a:avLst/>
          </a:prstGeom>
        </p:spPr>
        <p:txBody>
          <a:bodyPr vert="horz" lIns="91440" tIns="45720" rIns="91440" bIns="45720" rtlCol="0" anchor="b">
            <a:normAutofit/>
          </a:bodyPr>
          <a:lstStyle/>
          <a:p>
            <a:pPr algn="ctr">
              <a:spcBef>
                <a:spcPct val="20000"/>
              </a:spcBef>
            </a:pPr>
            <a:r>
              <a:rPr lang="en-US" sz="2400" dirty="0" smtClean="0">
                <a:solidFill>
                  <a:schemeClr val="accent1"/>
                </a:solidFill>
                <a:effectLst>
                  <a:outerShdw blurRad="38100" dist="38100" dir="2700000" algn="tl">
                    <a:srgbClr val="000000">
                      <a:alpha val="43137"/>
                    </a:srgbClr>
                  </a:outerShdw>
                </a:effectLst>
                <a:latin typeface="Calibri" pitchFamily="34" charset="0"/>
              </a:rPr>
              <a:t>Finding often requires </a:t>
            </a:r>
            <a:r>
              <a:rPr lang="en-US" sz="2400" spc="-125" dirty="0" smtClean="0">
                <a:ln w="3175">
                  <a:noFill/>
                </a:ln>
                <a:solidFill>
                  <a:schemeClr val="accent1"/>
                </a:solidFill>
                <a:effectLst>
                  <a:outerShdw blurRad="38100" dist="38100" dir="2700000" algn="tl" rotWithShape="0">
                    <a:srgbClr val="000000">
                      <a:alpha val="43137"/>
                    </a:srgbClr>
                  </a:outerShdw>
                </a:effectLst>
                <a:latin typeface="Calibri" pitchFamily="34" charset="0"/>
                <a:cs typeface="Arial" charset="0"/>
              </a:rPr>
              <a:t>browsing</a:t>
            </a:r>
            <a:r>
              <a:rPr lang="en-US" sz="2400" i="1" dirty="0" smtClean="0">
                <a:solidFill>
                  <a:schemeClr val="accent1"/>
                </a:solidFill>
                <a:effectLst>
                  <a:outerShdw blurRad="38100" dist="38100" dir="2700000" algn="tl">
                    <a:srgbClr val="000000">
                      <a:alpha val="43137"/>
                    </a:srgbClr>
                  </a:outerShdw>
                </a:effectLst>
                <a:latin typeface="Calibri" pitchFamily="34" charset="0"/>
              </a:rPr>
              <a:t> </a:t>
            </a:r>
            <a:r>
              <a:rPr lang="en-US" sz="2400" dirty="0" smtClean="0">
                <a:solidFill>
                  <a:schemeClr val="accent1"/>
                </a:solidFill>
                <a:effectLst>
                  <a:outerShdw blurRad="38100" dist="38100" dir="2700000" algn="tl">
                    <a:srgbClr val="000000">
                      <a:alpha val="43137"/>
                    </a:srgbClr>
                  </a:outerShdw>
                </a:effectLst>
                <a:latin typeface="Calibri" pitchFamily="34" charset="0"/>
              </a:rPr>
              <a:t>of </a:t>
            </a:r>
            <a:r>
              <a:rPr lang="en-US" sz="2400" spc="-125" dirty="0" smtClean="0">
                <a:ln w="3175">
                  <a:noFill/>
                </a:ln>
                <a:solidFill>
                  <a:schemeClr val="accent1"/>
                </a:solidFill>
                <a:effectLst>
                  <a:outerShdw blurRad="38100" dist="38100" dir="2700000" algn="tl" rotWithShape="0">
                    <a:srgbClr val="000000">
                      <a:alpha val="43137"/>
                    </a:srgbClr>
                  </a:outerShdw>
                </a:effectLst>
                <a:latin typeface="Calibri" pitchFamily="34" charset="0"/>
                <a:cs typeface="Arial" charset="0"/>
              </a:rPr>
              <a:t>search</a:t>
            </a:r>
            <a:r>
              <a:rPr lang="en-US" sz="2400" i="1" dirty="0" smtClean="0">
                <a:solidFill>
                  <a:schemeClr val="accent1"/>
                </a:solidFill>
                <a:effectLst>
                  <a:outerShdw blurRad="38100" dist="38100" dir="2700000" algn="tl">
                    <a:srgbClr val="000000">
                      <a:alpha val="43137"/>
                    </a:srgbClr>
                  </a:outerShdw>
                </a:effectLst>
                <a:latin typeface="Calibri" pitchFamily="34" charset="0"/>
              </a:rPr>
              <a:t> </a:t>
            </a:r>
            <a:r>
              <a:rPr lang="en-US" sz="2400" dirty="0" smtClean="0">
                <a:solidFill>
                  <a:schemeClr val="accent1"/>
                </a:solidFill>
                <a:effectLst>
                  <a:outerShdw blurRad="38100" dist="38100" dir="2700000" algn="tl">
                    <a:srgbClr val="000000">
                      <a:alpha val="43137"/>
                    </a:srgbClr>
                  </a:outerShdw>
                </a:effectLst>
                <a:latin typeface="Calibri" pitchFamily="34" charset="0"/>
              </a:rPr>
              <a:t>results</a:t>
            </a:r>
          </a:p>
        </p:txBody>
      </p:sp>
      <p:cxnSp>
        <p:nvCxnSpPr>
          <p:cNvPr id="23" name="Curved Connector 22"/>
          <p:cNvCxnSpPr/>
          <p:nvPr/>
        </p:nvCxnSpPr>
        <p:spPr>
          <a:xfrm rot="16200000" flipH="1">
            <a:off x="304800" y="4038599"/>
            <a:ext cx="990603" cy="76201"/>
          </a:xfrm>
          <a:prstGeom prst="curvedConnector3">
            <a:avLst>
              <a:gd name="adj1" fmla="val 50000"/>
            </a:avLst>
          </a:prstGeom>
          <a:ln>
            <a:solidFill>
              <a:srgbClr val="7030A0"/>
            </a:solidFill>
            <a:prstDash val="sysDash"/>
            <a:tailEnd type="arrow"/>
          </a:ln>
        </p:spPr>
        <p:style>
          <a:lnRef idx="2">
            <a:schemeClr val="accent2"/>
          </a:lnRef>
          <a:fillRef idx="0">
            <a:schemeClr val="accent2"/>
          </a:fillRef>
          <a:effectRef idx="1">
            <a:schemeClr val="accent2"/>
          </a:effectRef>
          <a:fontRef idx="minor">
            <a:schemeClr val="tx1"/>
          </a:fontRef>
        </p:style>
      </p:cxnSp>
      <p:cxnSp>
        <p:nvCxnSpPr>
          <p:cNvPr id="28" name="Curved Connector 27"/>
          <p:cNvCxnSpPr/>
          <p:nvPr/>
        </p:nvCxnSpPr>
        <p:spPr>
          <a:xfrm rot="5400000" flipH="1" flipV="1">
            <a:off x="1143000" y="3733800"/>
            <a:ext cx="1219200" cy="457200"/>
          </a:xfrm>
          <a:prstGeom prst="curvedConnector3">
            <a:avLst>
              <a:gd name="adj1" fmla="val 99219"/>
            </a:avLst>
          </a:prstGeom>
          <a:ln>
            <a:solidFill>
              <a:srgbClr val="7030A0"/>
            </a:solidFill>
            <a:prstDash val="sysDash"/>
            <a:tailEnd type="arrow"/>
          </a:ln>
        </p:spPr>
        <p:style>
          <a:lnRef idx="2">
            <a:schemeClr val="accent2"/>
          </a:lnRef>
          <a:fillRef idx="0">
            <a:schemeClr val="accent2"/>
          </a:fillRef>
          <a:effectRef idx="1">
            <a:schemeClr val="accent2"/>
          </a:effectRef>
          <a:fontRef idx="minor">
            <a:schemeClr val="tx1"/>
          </a:fontRef>
        </p:style>
      </p:cxnSp>
      <p:cxnSp>
        <p:nvCxnSpPr>
          <p:cNvPr id="42" name="Curved Connector 41"/>
          <p:cNvCxnSpPr>
            <a:stCxn id="32" idx="1"/>
          </p:cNvCxnSpPr>
          <p:nvPr/>
        </p:nvCxnSpPr>
        <p:spPr>
          <a:xfrm rot="10800000" flipV="1">
            <a:off x="6705600" y="2236222"/>
            <a:ext cx="990600" cy="964178"/>
          </a:xfrm>
          <a:prstGeom prst="curvedConnector3">
            <a:avLst>
              <a:gd name="adj1" fmla="val 50000"/>
            </a:avLst>
          </a:prstGeom>
          <a:ln>
            <a:solidFill>
              <a:srgbClr val="7030A0"/>
            </a:solidFill>
            <a:prstDash val="sysDash"/>
            <a:tailEnd type="arrow"/>
          </a:ln>
        </p:spPr>
        <p:style>
          <a:lnRef idx="2">
            <a:schemeClr val="accent2"/>
          </a:lnRef>
          <a:fillRef idx="0">
            <a:schemeClr val="accent2"/>
          </a:fillRef>
          <a:effectRef idx="1">
            <a:schemeClr val="accent2"/>
          </a:effectRef>
          <a:fontRef idx="minor">
            <a:schemeClr val="tx1"/>
          </a:fontRef>
        </p:style>
      </p:cxnSp>
    </p:spTree>
    <p:custDataLst>
      <p:tags r:id="rId1"/>
    </p:custDataLst>
    <p:extLst>
      <p:ext uri="{BB962C8B-B14F-4D97-AF65-F5344CB8AC3E}">
        <p14:creationId xmlns="" xmlns:p14="http://schemas.microsoft.com/office/powerpoint/2010/main" val="23887864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par>
                                <p:cTn id="14" presetID="49" presetClass="path" presetSubtype="0" accel="50000" decel="50000" fill="hold" nodeType="withEffect">
                                  <p:stCondLst>
                                    <p:cond delay="0"/>
                                  </p:stCondLst>
                                  <p:childTnLst>
                                    <p:animMotion origin="layout" path="M 3.33333E-6 -2.22222E-6 L 0.025 0.24398 " pathEditMode="relative" rAng="0" ptsTypes="AA">
                                      <p:cBhvr>
                                        <p:cTn id="15" dur="2000" fill="hold"/>
                                        <p:tgtEl>
                                          <p:spTgt spid="31"/>
                                        </p:tgtEl>
                                        <p:attrNameLst>
                                          <p:attrName>ppt_x</p:attrName>
                                          <p:attrName>ppt_y</p:attrName>
                                        </p:attrNameLst>
                                      </p:cBhvr>
                                      <p:rCtr x="1300" y="12200"/>
                                    </p:animMotion>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2000"/>
                                        <p:tgtEl>
                                          <p:spTgt spid="28"/>
                                        </p:tgtEl>
                                      </p:cBhvr>
                                    </p:animEffect>
                                  </p:childTnLst>
                                </p:cTn>
                              </p:par>
                            </p:childTnLst>
                          </p:cTn>
                        </p:par>
                        <p:par>
                          <p:cTn id="20" fill="hold">
                            <p:stCondLst>
                              <p:cond delay="4500"/>
                            </p:stCondLst>
                            <p:childTnLst>
                              <p:par>
                                <p:cTn id="21" presetID="63" presetClass="path" presetSubtype="0" accel="50000" decel="50000" fill="hold" nodeType="afterEffect">
                                  <p:stCondLst>
                                    <p:cond delay="0"/>
                                  </p:stCondLst>
                                  <p:childTnLst>
                                    <p:animMotion origin="layout" path="M 0.0257 0.22916 L 0.16736 0.06296 " pathEditMode="relative" rAng="0" ptsTypes="AA">
                                      <p:cBhvr>
                                        <p:cTn id="22" dur="1000" fill="hold"/>
                                        <p:tgtEl>
                                          <p:spTgt spid="31"/>
                                        </p:tgtEl>
                                        <p:attrNameLst>
                                          <p:attrName>ppt_x</p:attrName>
                                          <p:attrName>ppt_y</p:attrName>
                                        </p:attrNameLst>
                                      </p:cBhvr>
                                      <p:rCtr x="7100" y="-8300"/>
                                    </p:animMotion>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2000"/>
                                        <p:tgtEl>
                                          <p:spTgt spid="42"/>
                                        </p:tgtEl>
                                      </p:cBhvr>
                                    </p:animEffect>
                                  </p:childTnLst>
                                </p:cTn>
                              </p:par>
                              <p:par>
                                <p:cTn id="28" presetID="1"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childTnLst>
                                </p:cTn>
                              </p:par>
                            </p:childTnLst>
                          </p:cTn>
                        </p:par>
                        <p:par>
                          <p:cTn id="30" fill="hold">
                            <p:stCondLst>
                              <p:cond delay="2000"/>
                            </p:stCondLst>
                            <p:childTnLst>
                              <p:par>
                                <p:cTn id="31" presetID="35" presetClass="path" presetSubtype="0" accel="50000" decel="50000" fill="hold" nodeType="afterEffect">
                                  <p:stCondLst>
                                    <p:cond delay="0"/>
                                  </p:stCondLst>
                                  <p:childTnLst>
                                    <p:animMotion origin="layout" path="M -0.03334 0.01851 L -0.13264 0.15926 " pathEditMode="relative" rAng="0" ptsTypes="AA">
                                      <p:cBhvr>
                                        <p:cTn id="32" dur="2000" fill="hold"/>
                                        <p:tgtEl>
                                          <p:spTgt spid="32"/>
                                        </p:tgtEl>
                                        <p:attrNameLst>
                                          <p:attrName>ppt_x</p:attrName>
                                          <p:attrName>ppt_y</p:attrName>
                                        </p:attrNameLst>
                                      </p:cBhvr>
                                      <p:rCtr x="-50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Does Windows 7 Help</a:t>
            </a:r>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1290413038"/>
              </p:ext>
            </p:extLst>
          </p:nvPr>
        </p:nvGraphicFramePr>
        <p:xfrm>
          <a:off x="388880" y="1070343"/>
          <a:ext cx="8266388" cy="4815840"/>
        </p:xfrm>
        <a:graphic>
          <a:graphicData uri="http://schemas.openxmlformats.org/drawingml/2006/table">
            <a:tbl>
              <a:tblPr firstRow="1" bandRow="1">
                <a:tableStyleId>{5C22544A-7EE6-4342-B048-85BDC9FD1C3A}</a:tableStyleId>
              </a:tblPr>
              <a:tblGrid>
                <a:gridCol w="3204925"/>
                <a:gridCol w="5061463"/>
              </a:tblGrid>
              <a:tr h="323500">
                <a:tc>
                  <a:txBody>
                    <a:bodyPr/>
                    <a:lstStyle/>
                    <a:p>
                      <a:r>
                        <a:rPr lang="en-US" sz="2800" dirty="0" smtClean="0"/>
                        <a:t>Feature</a:t>
                      </a:r>
                      <a:endParaRPr lang="en-US" sz="2800" dirty="0"/>
                    </a:p>
                  </a:txBody>
                  <a:tcPr/>
                </a:tc>
                <a:tc>
                  <a:txBody>
                    <a:bodyPr/>
                    <a:lstStyle/>
                    <a:p>
                      <a:r>
                        <a:rPr lang="en-US" sz="2800" dirty="0" smtClean="0"/>
                        <a:t>Use</a:t>
                      </a:r>
                      <a:endParaRPr lang="en-US" sz="2800" dirty="0"/>
                    </a:p>
                  </a:txBody>
                  <a:tcPr/>
                </a:tc>
              </a:tr>
              <a:tr h="323500">
                <a:tc>
                  <a:txBody>
                    <a:bodyPr/>
                    <a:lstStyle/>
                    <a:p>
                      <a:r>
                        <a:rPr lang="en-US" sz="2800" dirty="0" smtClean="0"/>
                        <a:t>Windows Explorer</a:t>
                      </a: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2800" dirty="0" smtClean="0"/>
                        <a:t>Browse your information</a:t>
                      </a:r>
                    </a:p>
                  </a:txBody>
                  <a:tcPr/>
                </a:tc>
              </a:tr>
              <a:tr h="323500">
                <a:tc>
                  <a:txBody>
                    <a:bodyPr/>
                    <a:lstStyle/>
                    <a:p>
                      <a:r>
                        <a:rPr lang="en-US" sz="2800" dirty="0" smtClean="0"/>
                        <a:t>Libraries</a:t>
                      </a:r>
                      <a:endParaRPr lang="en-US" sz="2800" dirty="0"/>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2800" dirty="0" smtClean="0"/>
                        <a:t>Organize your information</a:t>
                      </a:r>
                    </a:p>
                  </a:txBody>
                  <a:tcPr/>
                </a:tc>
              </a:tr>
              <a:tr h="85632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800" dirty="0" smtClean="0"/>
                        <a:t>Windows Search</a:t>
                      </a: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2800" dirty="0" smtClean="0"/>
                        <a:t>Find information on your local computer and other Windows computers</a:t>
                      </a:r>
                    </a:p>
                  </a:txBody>
                  <a:tcPr/>
                </a:tc>
              </a:tr>
              <a:tr h="589911">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800" dirty="0" smtClean="0"/>
                        <a:t>Federated Search</a:t>
                      </a: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2800" dirty="0" smtClean="0"/>
                        <a:t>Find information on remote repositories</a:t>
                      </a:r>
                    </a:p>
                  </a:txBody>
                  <a:tcPr/>
                </a:tc>
              </a:tr>
              <a:tr h="85632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800" dirty="0" smtClean="0"/>
                        <a:t>Enterprise Search Scopes</a:t>
                      </a:r>
                    </a:p>
                  </a:txBody>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2800" dirty="0" smtClean="0"/>
                        <a:t>Quickly </a:t>
                      </a:r>
                      <a:r>
                        <a:rPr lang="en-US" sz="2800" dirty="0" err="1" smtClean="0"/>
                        <a:t>rescope</a:t>
                      </a:r>
                      <a:r>
                        <a:rPr lang="en-US" sz="2800" dirty="0" smtClean="0"/>
                        <a:t> searches to corporate approved repositories</a:t>
                      </a:r>
                    </a:p>
                  </a:txBody>
                  <a:tcPr/>
                </a:tc>
              </a:tr>
            </a:tbl>
          </a:graphicData>
        </a:graphic>
      </p:graphicFrame>
    </p:spTree>
    <p:extLst>
      <p:ext uri="{BB962C8B-B14F-4D97-AF65-F5344CB8AC3E}">
        <p14:creationId xmlns="" xmlns:p14="http://schemas.microsoft.com/office/powerpoint/2010/main" val="189527964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US" dirty="0" smtClean="0"/>
              <a:t>Windows Explorer</a:t>
            </a:r>
            <a:br>
              <a:rPr lang="en-US" dirty="0" smtClean="0"/>
            </a:br>
            <a:r>
              <a:rPr lang="en-US" sz="3200" dirty="0" smtClean="0"/>
              <a:t>Browse your information</a:t>
            </a:r>
            <a:endParaRPr lang="en-US" sz="3200" dirty="0"/>
          </a:p>
        </p:txBody>
      </p:sp>
      <p:sp>
        <p:nvSpPr>
          <p:cNvPr id="3" name="Content Placeholder 2"/>
          <p:cNvSpPr>
            <a:spLocks noGrp="1"/>
          </p:cNvSpPr>
          <p:nvPr>
            <p:ph idx="1"/>
          </p:nvPr>
        </p:nvSpPr>
        <p:spPr>
          <a:xfrm>
            <a:off x="380999" y="1412875"/>
            <a:ext cx="8525933" cy="4370427"/>
          </a:xfrm>
        </p:spPr>
        <p:txBody>
          <a:bodyPr/>
          <a:lstStyle/>
          <a:p>
            <a:r>
              <a:rPr lang="en-US" dirty="0" smtClean="0"/>
              <a:t>Cleaner </a:t>
            </a:r>
          </a:p>
          <a:p>
            <a:pPr lvl="1"/>
            <a:r>
              <a:rPr lang="en-US" dirty="0" smtClean="0"/>
              <a:t>Intuitive navigation</a:t>
            </a:r>
          </a:p>
          <a:p>
            <a:pPr lvl="1"/>
            <a:r>
              <a:rPr lang="en-US" dirty="0" smtClean="0"/>
              <a:t>Less clutter </a:t>
            </a:r>
          </a:p>
          <a:p>
            <a:r>
              <a:rPr lang="en-US" dirty="0" smtClean="0"/>
              <a:t>Simpler </a:t>
            </a:r>
          </a:p>
          <a:p>
            <a:pPr lvl="1"/>
            <a:r>
              <a:rPr lang="en-US" dirty="0" smtClean="0"/>
              <a:t>Quick access to everyday tasks</a:t>
            </a:r>
          </a:p>
          <a:p>
            <a:pPr lvl="1"/>
            <a:r>
              <a:rPr lang="en-US" dirty="0" smtClean="0"/>
              <a:t>More obvious search relevance</a:t>
            </a:r>
          </a:p>
          <a:p>
            <a:r>
              <a:rPr lang="en-US" dirty="0" smtClean="0"/>
              <a:t>Seamless </a:t>
            </a:r>
          </a:p>
          <a:p>
            <a:pPr lvl="1"/>
            <a:r>
              <a:rPr lang="en-US" dirty="0" smtClean="0"/>
              <a:t>Integrated with Libraries and Federated Search</a:t>
            </a:r>
          </a:p>
        </p:txBody>
      </p:sp>
      <p:pic>
        <p:nvPicPr>
          <p:cNvPr id="4" name="Picture 3"/>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842506" y="0"/>
            <a:ext cx="2301494" cy="1571625"/>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10/main" val="108386027"/>
      </p:ext>
    </p:extLst>
  </p:cSld>
  <p:clrMapOvr>
    <a:masterClrMapping/>
  </p:clrMapOvr>
  <p:transition advTm="189962">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US" dirty="0" smtClean="0"/>
              <a:t>Libraries</a:t>
            </a:r>
            <a:br>
              <a:rPr lang="en-US" dirty="0" smtClean="0"/>
            </a:br>
            <a:r>
              <a:rPr lang="en-US" sz="3200" dirty="0"/>
              <a:t>Organize Your </a:t>
            </a:r>
            <a:r>
              <a:rPr lang="en-US" sz="3200" dirty="0" smtClean="0"/>
              <a:t>Information</a:t>
            </a:r>
            <a:endParaRPr lang="en-US" sz="3200" dirty="0"/>
          </a:p>
        </p:txBody>
      </p:sp>
      <p:sp>
        <p:nvSpPr>
          <p:cNvPr id="4" name="Content Placeholder 3"/>
          <p:cNvSpPr>
            <a:spLocks noGrp="1"/>
          </p:cNvSpPr>
          <p:nvPr>
            <p:ph idx="1"/>
          </p:nvPr>
        </p:nvSpPr>
        <p:spPr>
          <a:xfrm>
            <a:off x="381000" y="1412875"/>
            <a:ext cx="8382000" cy="2210862"/>
          </a:xfrm>
        </p:spPr>
        <p:txBody>
          <a:bodyPr/>
          <a:lstStyle/>
          <a:p>
            <a:r>
              <a:rPr lang="en-US" dirty="0" smtClean="0"/>
              <a:t>Index-backed metadata views</a:t>
            </a:r>
          </a:p>
          <a:p>
            <a:r>
              <a:rPr lang="en-US" dirty="0" smtClean="0"/>
              <a:t>Aggregates multiple storage locations</a:t>
            </a:r>
          </a:p>
          <a:p>
            <a:r>
              <a:rPr lang="en-US" dirty="0" smtClean="0"/>
              <a:t>Enriched experience around documents, pictures, music and videos</a:t>
            </a:r>
          </a:p>
          <a:p>
            <a:r>
              <a:rPr lang="en-US" dirty="0" smtClean="0"/>
              <a:t>Based on familiar My Documents experience</a:t>
            </a:r>
          </a:p>
          <a:p>
            <a:r>
              <a:rPr lang="en-US" dirty="0" smtClean="0"/>
              <a:t>Deeply integrated with search</a:t>
            </a:r>
          </a:p>
        </p:txBody>
      </p:sp>
      <p:pic>
        <p:nvPicPr>
          <p:cNvPr id="5" name="Picture 4"/>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9749" y="1"/>
            <a:ext cx="1584251" cy="1456660"/>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10/main" val="1947190356"/>
      </p:ext>
    </p:extLst>
  </p:cSld>
  <p:clrMapOvr>
    <a:masterClrMapping/>
  </p:clrMapOvr>
  <p:transition advTm="139216">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7|12.3|11.2|17.8|21"/>
</p:tagLst>
</file>

<file path=ppt/tags/tag2.xml><?xml version="1.0" encoding="utf-8"?>
<p:tagLst xmlns:a="http://schemas.openxmlformats.org/drawingml/2006/main" xmlns:r="http://schemas.openxmlformats.org/officeDocument/2006/relationships" xmlns:p="http://schemas.openxmlformats.org/presentationml/2006/main">
  <p:tag name="TIMING" val="|9.5|27.9"/>
</p:tagLst>
</file>

<file path=ppt/tags/tag3.xml><?xml version="1.0" encoding="utf-8"?>
<p:tagLst xmlns:a="http://schemas.openxmlformats.org/drawingml/2006/main" xmlns:r="http://schemas.openxmlformats.org/officeDocument/2006/relationships" xmlns:p="http://schemas.openxmlformats.org/presentationml/2006/main">
  <p:tag name="TIMING" val="|11.7|12.3|11.2|17.8|21"/>
</p:tagLst>
</file>

<file path=ppt/tags/tag4.xml><?xml version="1.0" encoding="utf-8"?>
<p:tagLst xmlns:a="http://schemas.openxmlformats.org/drawingml/2006/main" xmlns:r="http://schemas.openxmlformats.org/officeDocument/2006/relationships" xmlns:p="http://schemas.openxmlformats.org/presentationml/2006/main">
  <p:tag name="TIMING" val="|0|0.2|0.1|0"/>
</p:tagLst>
</file>

<file path=ppt/tags/tag5.xml><?xml version="1.0" encoding="utf-8"?>
<p:tagLst xmlns:a="http://schemas.openxmlformats.org/drawingml/2006/main" xmlns:r="http://schemas.openxmlformats.org/officeDocument/2006/relationships" xmlns:p="http://schemas.openxmlformats.org/presentationml/2006/main">
  <p:tag name="TIMING" val="|0.2|0.7"/>
</p:tagLst>
</file>

<file path=ppt/theme/theme1.xml><?xml version="1.0" encoding="utf-8"?>
<a:theme xmlns:a="http://schemas.openxmlformats.org/drawingml/2006/main" name="Windows 7 Search - Ent Search">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2009-10-30T14:45:28Z</outs:dateTime>
      <outs:isPinned>true</outs:isPinned>
    </outs:relatedDate>
    <outs:relatedDate>
      <outs:type>2</outs:type>
      <outs:displayName>Created</outs:displayName>
      <outs:dateTime>2009-08-14T18:06:57Z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Anthony Smith (A.J.)</outs:displayName>
          <outs:accountName/>
        </outs:relatedPerson>
      </outs:people>
      <outs:source>0</outs:source>
      <outs:isPinned>true</outs:isPinned>
    </outs:relatedPeopleItem>
    <outs:relatedPeopleItem>
      <outs:category>Last modified by</outs:category>
      <outs:people>
        <outs:relatedPerson>
          <outs:displayName>friedj</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4CD238BF-7B87-4435-86E1-4DE2AE8AAAD1}">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Windows 7 Search - Ent Search</Template>
  <TotalTime>117</TotalTime>
  <Words>1953</Words>
  <Application>Microsoft Office PowerPoint</Application>
  <PresentationFormat>On-screen Show (4:3)</PresentationFormat>
  <Paragraphs>504</Paragraphs>
  <Slides>47</Slides>
  <Notes>46</Notes>
  <HiddenSlides>0</HiddenSlides>
  <MMClips>0</MMClips>
  <ScaleCrop>false</ScaleCrop>
  <HeadingPairs>
    <vt:vector size="4" baseType="variant">
      <vt:variant>
        <vt:lpstr>Theme</vt:lpstr>
      </vt:variant>
      <vt:variant>
        <vt:i4>2</vt:i4>
      </vt:variant>
      <vt:variant>
        <vt:lpstr>Slide Titles</vt:lpstr>
      </vt:variant>
      <vt:variant>
        <vt:i4>47</vt:i4>
      </vt:variant>
    </vt:vector>
  </HeadingPairs>
  <TitlesOfParts>
    <vt:vector size="49" baseType="lpstr">
      <vt:lpstr>Windows 7 Search - Ent Search</vt:lpstr>
      <vt:lpstr>TechEd09_Europe template</vt:lpstr>
      <vt:lpstr>Slide 1</vt:lpstr>
      <vt:lpstr>Windows 7 and Its Role in Enterprise Search</vt:lpstr>
      <vt:lpstr>Session Objectives And Takeaways</vt:lpstr>
      <vt:lpstr>Finding Data In The Enterprise Complex world of data acted on from the client </vt:lpstr>
      <vt:lpstr>Using Information In The Enterprise</vt:lpstr>
      <vt:lpstr>Browsing or Searching for Data Two ways to look for an answer</vt:lpstr>
      <vt:lpstr>How Does Windows 7 Help</vt:lpstr>
      <vt:lpstr>Windows Explorer Browse your information</vt:lpstr>
      <vt:lpstr>Libraries Organize Your Information</vt:lpstr>
      <vt:lpstr>Explorer and Libraries</vt:lpstr>
      <vt:lpstr>Windows Search Find information on your computer and other Windows computers </vt:lpstr>
      <vt:lpstr>Finding Data In The Enterprise Complex world of data acted on from the client </vt:lpstr>
      <vt:lpstr>Federated Search Find information on remote repositories</vt:lpstr>
      <vt:lpstr>Enterprise Search Scopes</vt:lpstr>
      <vt:lpstr>Windows Search &amp; Federated Search</vt:lpstr>
      <vt:lpstr>Microsoft Enterprise Search</vt:lpstr>
      <vt:lpstr>Desktop Search + SharePoint Search</vt:lpstr>
      <vt:lpstr>Microsoft Enterprise Search Products </vt:lpstr>
      <vt:lpstr>“Out of the Box” Federation</vt:lpstr>
      <vt:lpstr>What’s New in SharePoint 2010</vt:lpstr>
      <vt:lpstr>Benefits of Desktop Search + FAST</vt:lpstr>
      <vt:lpstr>Enterprise Search with SharePoint 2010</vt:lpstr>
      <vt:lpstr>Enterprise Search with SharePoint 2010</vt:lpstr>
      <vt:lpstr>Enterprise Search with SharePoint 2010</vt:lpstr>
      <vt:lpstr>Federated Search with SharePoint 2010</vt:lpstr>
      <vt:lpstr>How OpenSearch federation works</vt:lpstr>
      <vt:lpstr>Deploying a federation connector Use or create a searchable feed</vt:lpstr>
      <vt:lpstr>Deploying a federation connector Create OSDX file</vt:lpstr>
      <vt:lpstr>Deploying Search Connectors to Clients</vt:lpstr>
      <vt:lpstr>Pull Deployment</vt:lpstr>
      <vt:lpstr>Push Deployment</vt:lpstr>
      <vt:lpstr>Creating an .osdx file</vt:lpstr>
      <vt:lpstr>OSDX File - Advanced</vt:lpstr>
      <vt:lpstr>Open Search Feed</vt:lpstr>
      <vt:lpstr>Making FAST ESP an Open Search Provider</vt:lpstr>
      <vt:lpstr>Creating a FAST ESP Open Search Provider</vt:lpstr>
      <vt:lpstr>Windows Search in Enterprise Search   </vt:lpstr>
      <vt:lpstr>Entry Point into SharePoint/FAST</vt:lpstr>
      <vt:lpstr>Workflow</vt:lpstr>
      <vt:lpstr>Consistent User Interface</vt:lpstr>
      <vt:lpstr>Content is Actionable</vt:lpstr>
      <vt:lpstr>Summary</vt:lpstr>
      <vt:lpstr>Slide 43</vt:lpstr>
      <vt:lpstr>Resources</vt:lpstr>
      <vt:lpstr>Related Content</vt:lpstr>
      <vt:lpstr>Slide 46</vt:lpstr>
      <vt:lpstr>Slide 47</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Anthony Smith (A.J.)</dc:creator>
  <dc:description>tech·ed Europe 2009</dc:description>
  <cp:lastModifiedBy>cn_user</cp:lastModifiedBy>
  <cp:revision>15</cp:revision>
  <dcterms:created xsi:type="dcterms:W3CDTF">2009-08-14T18:06:57Z</dcterms:created>
  <dcterms:modified xsi:type="dcterms:W3CDTF">2009-11-10T15:56:54Z</dcterms:modified>
</cp:coreProperties>
</file>