
<file path=[Content_Types].xml><?xml version="1.0" encoding="utf-8"?>
<Types xmlns="http://schemas.openxmlformats.org/package/2006/content-types">
  <Override PartName="/ppt/slideMasters/slideMaster3.xml" ContentType="application/vnd.openxmlformats-officedocument.presentationml.slideMaster+xml"/>
  <Override PartName="/ppt/slides/slide29.xml" ContentType="application/vnd.openxmlformats-officedocument.presentationml.slide+xml"/>
  <Override PartName="/ppt/slides/slide47.xml" ContentType="application/vnd.openxmlformats-officedocument.presentationml.slide+xml"/>
  <Override PartName="/ppt/theme/theme5.xml" ContentType="application/vnd.openxmlformats-officedocument.theme+xml"/>
  <Override PartName="/ppt/notesSlides/notesSlide2.xml" ContentType="application/vnd.openxmlformats-officedocument.presentationml.notesSlide+xml"/>
  <Override PartName="/customXml/itemProps1.xml" ContentType="application/vnd.openxmlformats-officedocument.customXmlProperties+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Layouts/slideLayout6.xml" ContentType="application/vnd.openxmlformats-officedocument.presentationml.slideLayout+xml"/>
  <Override PartName="/ppt/notesSlides/notesSlide38.xml" ContentType="application/vnd.openxmlformats-officedocument.presentationml.notesSlide+xml"/>
  <Override PartName="/ppt/notesSlides/notesSlide49.xml" ContentType="application/vnd.openxmlformats-officedocument.presentationml.notesSlide+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Override PartName="/ppt/notesSlides/notesSlide45.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notesSlides/notesSlide16.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notesSlides/notesSlide23.xml" ContentType="application/vnd.openxmlformats-officedocument.presentationml.notesSlide+xml"/>
  <Override PartName="/ppt/notesSlides/notesSlide41.xml" ContentType="application/vnd.openxmlformats-officedocument.presentationml.notesSlide+xml"/>
  <Override PartName="/ppt/notesSlides/notesSlide12.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slides/slide9.xml" ContentType="application/vnd.openxmlformats-officedocument.presentationml.slide+xml"/>
  <Override PartName="/ppt/viewProps.xml" ContentType="application/vnd.openxmlformats-officedocument.presentationml.viewProps+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Default Extension="png" ContentType="image/png"/>
  <Override PartName="/ppt/theme/theme4.xml" ContentType="application/vnd.openxmlformats-officedocument.theme+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notesSlides/notesSlide39.xml" ContentType="application/vnd.openxmlformats-officedocument.presentationml.notesSlide+xml"/>
  <Override PartName="/ppt/notesSlides/notesSlide48.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Layouts/slideLayout3.xml" ContentType="application/vnd.openxmlformats-officedocument.presentationml.slideLayout+xml"/>
  <Default Extension="jpeg" ContentType="image/jpeg"/>
  <Override PartName="/ppt/notesSlides/notesSlide17.xml" ContentType="application/vnd.openxmlformats-officedocument.presentationml.notesSlide+xml"/>
  <Override PartName="/ppt/notesSlides/notesSlide28.xml" ContentType="application/vnd.openxmlformats-officedocument.presentationml.notesSlide+xml"/>
  <Override PartName="/ppt/notesSlides/notesSlide37.xml" ContentType="application/vnd.openxmlformats-officedocument.presentationml.notesSlide+xml"/>
  <Override PartName="/ppt/notesSlides/notesSlide46.xml" ContentType="application/vnd.openxmlformats-officedocument.presentationml.notesSlide+xml"/>
  <Default Extension="emf" ContentType="image/x-emf"/>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ppt/notesSlides/notesSlide35.xml" ContentType="application/vnd.openxmlformats-officedocument.presentationml.notesSlide+xml"/>
  <Override PartName="/ppt/notesSlides/notesSlide44.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notesSlides/notesSlide42.xml" ContentType="application/vnd.openxmlformats-officedocument.presentationml.notesSlide+xml"/>
  <Override PartName="/ppt/notesSlides/notesSlide51.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40.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slides/slide49.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notesSlides/notesSlide29.xml" ContentType="application/vnd.openxmlformats-officedocument.presentationml.notesSlide+xml"/>
  <Override PartName="/ppt/notesSlides/notesSlide47.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notesSlides/notesSlide18.xml" ContentType="application/vnd.openxmlformats-officedocument.presentationml.notesSlide+xml"/>
  <Override PartName="/ppt/notesSlides/notesSlide36.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notesSlides/notesSlide25.xml" ContentType="application/vnd.openxmlformats-officedocument.presentationml.notesSlide+xml"/>
  <Override PartName="/ppt/notesSlides/notesSlide43.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32.xml" ContentType="application/vnd.openxmlformats-officedocument.presentationml.notesSlide+xml"/>
  <Override PartName="/ppt/commentAuthors.xml" ContentType="application/vnd.openxmlformats-officedocument.presentationml.commentAuthors+xml"/>
  <Override PartName="/ppt/notesSlides/notesSlide9.xml" ContentType="application/vnd.openxmlformats-officedocument.presentationml.notesSlide+xml"/>
  <Override PartName="/ppt/notesSlides/notesSlide21.xml" ContentType="application/vnd.openxmlformats-officedocument.presentationml.notesSlide+xml"/>
  <Override PartName="/ppt/notesSlides/notesSlide50.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Layouts/slideLayout9.xml" ContentType="application/vnd.openxmlformats-officedocument.presentationml.slideLayout+xml"/>
  <Override PartName="/ppt/notesSlides/notesSlide5.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93" r:id="rId2"/>
    <p:sldMasterId id="2147483728" r:id="rId3"/>
    <p:sldMasterId id="2147483731" r:id="rId4"/>
  </p:sldMasterIdLst>
  <p:notesMasterIdLst>
    <p:notesMasterId r:id="rId58"/>
  </p:notesMasterIdLst>
  <p:handoutMasterIdLst>
    <p:handoutMasterId r:id="rId59"/>
  </p:handoutMasterIdLst>
  <p:sldIdLst>
    <p:sldId id="256" r:id="rId5"/>
    <p:sldId id="257" r:id="rId6"/>
    <p:sldId id="320" r:id="rId7"/>
    <p:sldId id="321" r:id="rId8"/>
    <p:sldId id="324" r:id="rId9"/>
    <p:sldId id="330" r:id="rId10"/>
    <p:sldId id="325" r:id="rId11"/>
    <p:sldId id="331" r:id="rId12"/>
    <p:sldId id="332" r:id="rId13"/>
    <p:sldId id="333" r:id="rId14"/>
    <p:sldId id="334" r:id="rId15"/>
    <p:sldId id="335" r:id="rId16"/>
    <p:sldId id="336" r:id="rId17"/>
    <p:sldId id="337" r:id="rId18"/>
    <p:sldId id="338" r:id="rId19"/>
    <p:sldId id="339" r:id="rId20"/>
    <p:sldId id="340" r:id="rId21"/>
    <p:sldId id="341" r:id="rId22"/>
    <p:sldId id="342" r:id="rId23"/>
    <p:sldId id="343" r:id="rId24"/>
    <p:sldId id="344" r:id="rId25"/>
    <p:sldId id="345" r:id="rId26"/>
    <p:sldId id="346" r:id="rId27"/>
    <p:sldId id="347" r:id="rId28"/>
    <p:sldId id="348" r:id="rId29"/>
    <p:sldId id="349" r:id="rId30"/>
    <p:sldId id="350" r:id="rId31"/>
    <p:sldId id="351" r:id="rId32"/>
    <p:sldId id="352" r:id="rId33"/>
    <p:sldId id="353" r:id="rId34"/>
    <p:sldId id="354" r:id="rId35"/>
    <p:sldId id="355" r:id="rId36"/>
    <p:sldId id="356" r:id="rId37"/>
    <p:sldId id="357" r:id="rId38"/>
    <p:sldId id="358" r:id="rId39"/>
    <p:sldId id="359" r:id="rId40"/>
    <p:sldId id="360" r:id="rId41"/>
    <p:sldId id="361" r:id="rId42"/>
    <p:sldId id="362" r:id="rId43"/>
    <p:sldId id="363" r:id="rId44"/>
    <p:sldId id="364" r:id="rId45"/>
    <p:sldId id="365" r:id="rId46"/>
    <p:sldId id="366" r:id="rId47"/>
    <p:sldId id="367" r:id="rId48"/>
    <p:sldId id="368" r:id="rId49"/>
    <p:sldId id="369" r:id="rId50"/>
    <p:sldId id="370" r:id="rId51"/>
    <p:sldId id="264" r:id="rId52"/>
    <p:sldId id="274" r:id="rId53"/>
    <p:sldId id="282" r:id="rId54"/>
    <p:sldId id="371" r:id="rId55"/>
    <p:sldId id="372" r:id="rId56"/>
    <p:sldId id="280" r:id="rId57"/>
  </p:sldIdLst>
  <p:sldSz cx="9144000" cy="6858000" type="screen4x3"/>
  <p:notesSz cx="6858000" cy="9144000"/>
  <p:defaultTex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Heather Simmonsen" initials="HS" lastIdx="1" clrIdx="0"/>
  <p:cmAuthor id="1" name="Paul Cooke" initials="PC" lastIdx="1"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rgbClr val="FF0000"/>
    </p:penClr>
    <p:extLst>
      <p:ext uri="{EC167BDD-8182-4AB7-AECC-EB403E3ABB37}">
        <p14:laserClr xmlns:p14="http://schemas.microsoft.com/office/powerpoint/2010/main" xmlns="">
          <a:srgbClr xmlns:mc="http://schemas.openxmlformats.org/markup-compatibility/2006" xmlns:a14="http://schemas.microsoft.com/office/drawing/2010/main" val="FF0000" mc:Ignorable=""/>
        </p14:laserClr>
      </p:ext>
      <p:ext uri="{2FDB2607-1784-4EEB-B798-7EB5836EED8A}">
        <p14:showMediaCtrls xmlns:p14="http://schemas.microsoft.com/office/powerpoint/2010/main" xmlns="" val="1"/>
      </p:ext>
    </p:extLst>
  </p:showPr>
  <p:clrMru>
    <a:srgbClr val="CCFFCC"/>
    <a:srgbClr val="CCCCCC"/>
    <a:srgbClr val="99CC99"/>
    <a:srgbClr val="F6AE1E"/>
    <a:srgbClr val="FFFFFF"/>
    <a:srgbClr val="FF0066"/>
    <a:srgbClr val="000000"/>
    <a:srgbClr val="F3AF35"/>
    <a:srgbClr val="9C42E6"/>
    <a:srgbClr val="D1943B"/>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116" autoAdjust="0"/>
    <p:restoredTop sz="96068" autoAdjust="0"/>
  </p:normalViewPr>
  <p:slideViewPr>
    <p:cSldViewPr snapToGrid="0">
      <p:cViewPr>
        <p:scale>
          <a:sx n="80" d="100"/>
          <a:sy n="80" d="100"/>
        </p:scale>
        <p:origin x="-960" y="-612"/>
      </p:cViewPr>
      <p:guideLst>
        <p:guide orient="horz" pos="144"/>
        <p:guide orient="horz" pos="895"/>
        <p:guide orient="horz" pos="1484"/>
        <p:guide orient="horz" pos="1200"/>
        <p:guide orient="horz" pos="2736"/>
        <p:guide orient="horz" pos="3897"/>
        <p:guide pos="2880"/>
        <p:guide pos="240"/>
        <p:guide pos="460"/>
        <p:guide pos="5520"/>
        <p:guide pos="863"/>
        <p:guide pos="5299"/>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40" d="100"/>
        <a:sy n="140" d="100"/>
      </p:scale>
      <p:origin x="0" y="0"/>
    </p:cViewPr>
  </p:sorterViewPr>
  <p:notesViewPr>
    <p:cSldViewPr snapToGrid="0" showGuides="1">
      <p:cViewPr varScale="1">
        <p:scale>
          <a:sx n="82" d="100"/>
          <a:sy n="82" d="100"/>
        </p:scale>
        <p:origin x="-2064" y="-90"/>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slide" Target="slides/slide46.xml"/><Relationship Id="rId55" Type="http://schemas.openxmlformats.org/officeDocument/2006/relationships/slide" Target="slides/slide51.xml"/><Relationship Id="rId63" Type="http://schemas.openxmlformats.org/officeDocument/2006/relationships/theme" Target="theme/theme1.xml"/><Relationship Id="rId7" Type="http://schemas.openxmlformats.org/officeDocument/2006/relationships/slide" Target="slides/slide3.xml"/><Relationship Id="rId2" Type="http://schemas.openxmlformats.org/officeDocument/2006/relationships/slideMaster" Target="slideMasters/slideMaster1.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slide" Target="slides/slide37.xml"/><Relationship Id="rId54" Type="http://schemas.openxmlformats.org/officeDocument/2006/relationships/slide" Target="slides/slide50.xml"/><Relationship Id="rId62"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slide" Target="slides/slide49.xml"/><Relationship Id="rId58" Type="http://schemas.openxmlformats.org/officeDocument/2006/relationships/notesMaster" Target="notesMasters/notesMaster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slide" Target="slides/slide53.xml"/><Relationship Id="rId61" Type="http://schemas.openxmlformats.org/officeDocument/2006/relationships/presProps" Target="presProp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commentAuthors" Target="commentAuthors.xml"/><Relationship Id="rId4" Type="http://schemas.openxmlformats.org/officeDocument/2006/relationships/slideMaster" Target="slideMasters/slideMaster3.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slide" Target="slides/slide52.xml"/><Relationship Id="rId64" Type="http://schemas.openxmlformats.org/officeDocument/2006/relationships/tableStyles" Target="tableStyles.xml"/><Relationship Id="rId8" Type="http://schemas.openxmlformats.org/officeDocument/2006/relationships/slide" Target="slides/slide4.xml"/><Relationship Id="rId51" Type="http://schemas.openxmlformats.org/officeDocument/2006/relationships/slide" Target="slides/slide47.xml"/><Relationship Id="rId3" Type="http://schemas.openxmlformats.org/officeDocument/2006/relationships/slideMaster" Target="slideMasters/slideMaster2.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r>
              <a:rPr lang="en-US" sz="1400" smtClean="0"/>
              <a:t>Tech·Ed Europe 2009</a:t>
            </a:r>
            <a:endParaRPr lang="en-US" sz="1400" dirty="0">
              <a:latin typeface="Trebuchet MS" pitchFamily="34" charset="0"/>
            </a:endParaRPr>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r>
              <a:rPr lang="en-US" sz="1400" smtClean="0">
                <a:latin typeface="Trebuchet MS" pitchFamily="34" charset="0"/>
              </a:rPr>
              <a:t>09/11/2009</a:t>
            </a:r>
            <a:endParaRPr lang="en-US" sz="1400" dirty="0">
              <a:latin typeface="Trebuchet MS" pitchFamily="34" charset="0"/>
            </a:endParaRPr>
          </a:p>
        </p:txBody>
      </p:sp>
      <p:sp>
        <p:nvSpPr>
          <p:cNvPr id="4" name="Footer Placeholder 3"/>
          <p:cNvSpPr>
            <a:spLocks noGrp="1"/>
          </p:cNvSpPr>
          <p:nvPr>
            <p:ph type="ftr" sz="quarter" idx="2"/>
          </p:nvPr>
        </p:nvSpPr>
        <p:spPr>
          <a:xfrm>
            <a:off x="0" y="8685213"/>
            <a:ext cx="6248400" cy="457200"/>
          </a:xfrm>
          <a:prstGeom prst="rect">
            <a:avLst/>
          </a:prstGeom>
        </p:spPr>
        <p:txBody>
          <a:bodyPr vert="horz" lIns="91440" tIns="45720" rIns="91440" bIns="45720" rtlCol="0" anchor="b"/>
          <a:lstStyle>
            <a:lvl1pPr algn="l">
              <a:defRPr sz="1200"/>
            </a:lvl1pPr>
          </a:lstStyle>
          <a:p>
            <a:r>
              <a:rPr lang="en-US" sz="1400" smtClean="0">
                <a:solidFill>
                  <a:srgbClr val="000000"/>
                </a:solidFill>
                <a:latin typeface="Trebuchet MS" pitchFamily="34" charset="0"/>
              </a:rPr>
              <a:t>cli311_cooke.pptx</a:t>
            </a:r>
            <a:endParaRPr lang="en-US" sz="1400" dirty="0" smtClean="0">
              <a:solidFill>
                <a:srgbClr val="000000"/>
              </a:solidFill>
              <a:latin typeface="Trebuchet MS" pitchFamily="34" charset="0"/>
            </a:endParaRPr>
          </a:p>
        </p:txBody>
      </p:sp>
      <p:sp>
        <p:nvSpPr>
          <p:cNvPr id="5" name="Slide Number Placeholder 4"/>
          <p:cNvSpPr>
            <a:spLocks noGrp="1"/>
          </p:cNvSpPr>
          <p:nvPr>
            <p:ph type="sldNum" sz="quarter" idx="3"/>
          </p:nvPr>
        </p:nvSpPr>
        <p:spPr>
          <a:xfrm>
            <a:off x="6248399" y="8685213"/>
            <a:ext cx="608013" cy="457200"/>
          </a:xfrm>
          <a:prstGeom prst="rect">
            <a:avLst/>
          </a:prstGeom>
        </p:spPr>
        <p:txBody>
          <a:bodyPr vert="horz" lIns="91440" tIns="45720" rIns="91440" bIns="45720" rtlCol="0" anchor="b"/>
          <a:lstStyle>
            <a:lvl1pPr algn="r">
              <a:defRPr sz="1200"/>
            </a:lvl1pPr>
          </a:lstStyle>
          <a:p>
            <a:fld id="{8980CB99-47E3-46F4-AAEB-3919FBEFC014}" type="slidenum">
              <a:rPr lang="en-US" sz="1400" smtClean="0">
                <a:latin typeface="Trebuchet MS" pitchFamily="34" charset="0"/>
              </a:rPr>
              <a:pPr/>
              <a:t>‹#›</a:t>
            </a:fld>
            <a:endParaRPr lang="en-US" sz="1400" dirty="0">
              <a:latin typeface="Trebuchet MS" pitchFamily="34" charset="0"/>
            </a:endParaRPr>
          </a:p>
        </p:txBody>
      </p:sp>
    </p:spTree>
    <p:extLst>
      <p:ext uri="{BB962C8B-B14F-4D97-AF65-F5344CB8AC3E}">
        <p14:creationId xmlns:p14="http://schemas.microsoft.com/office/powerpoint/2010/main" xmlns="" val="15322037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Trebuchet MS" pitchFamily="34" charset="0"/>
              </a:defRPr>
            </a:lvl1pPr>
          </a:lstStyle>
          <a:p>
            <a:r>
              <a:rPr lang="en-US" dirty="0" err="1" smtClean="0"/>
              <a:t>Tech·Ed</a:t>
            </a:r>
            <a:r>
              <a:rPr lang="en-US" dirty="0" smtClean="0"/>
              <a:t>  North America 2009</a:t>
            </a:r>
            <a:endParaRPr lang="en-US" dirty="0">
              <a:latin typeface="Trebuchet MS" pitchFamily="34" charset="0"/>
            </a:endParaRPr>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Trebuchet MS" pitchFamily="34" charset="0"/>
              </a:defRPr>
            </a:lvl1pPr>
          </a:lstStyle>
          <a:p>
            <a:r>
              <a:rPr lang="en-US" dirty="0" smtClean="0"/>
              <a:t>May 11 – 15, 2009</a:t>
            </a:r>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Footer Placeholder 5"/>
          <p:cNvSpPr>
            <a:spLocks noGrp="1"/>
          </p:cNvSpPr>
          <p:nvPr>
            <p:ph type="ftr" sz="quarter" idx="4"/>
          </p:nvPr>
        </p:nvSpPr>
        <p:spPr>
          <a:xfrm>
            <a:off x="0" y="8685213"/>
            <a:ext cx="6172200" cy="457200"/>
          </a:xfrm>
          <a:prstGeom prst="rect">
            <a:avLst/>
          </a:prstGeom>
        </p:spPr>
        <p:txBody>
          <a:bodyPr vert="horz" lIns="91440" tIns="45720" rIns="91440" bIns="45720" rtlCol="0" anchor="b"/>
          <a:lstStyle>
            <a:lvl1pPr algn="l">
              <a:defRPr sz="400">
                <a:latin typeface="Segoe" pitchFamily="34" charset="0"/>
              </a:defRPr>
            </a:lvl1pPr>
          </a:lstStyle>
          <a:p>
            <a:r>
              <a:rPr lang="en-US" smtClean="0">
                <a:solidFill>
                  <a:srgbClr val="000000"/>
                </a:solidFill>
                <a:latin typeface="Trebuchet MS" pitchFamily="34" charset="0"/>
              </a:rPr>
              <a:t>© 2009 Microsoft Corporation. All rights reserved. Microsoft, Windows, Windows Vista and other product names are or may be registered trademarks and/or trademarks in the U.S. and/or other countries.</a:t>
            </a:r>
          </a:p>
          <a:p>
            <a:r>
              <a:rPr lang="en-US" sz="500" smtClean="0">
                <a:solidFill>
                  <a:srgbClr val="000000"/>
                </a:solidFill>
                <a:latin typeface="Trebuchet MS"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z="500" smtClean="0">
                <a:solidFill>
                  <a:srgbClr val="000000"/>
                </a:solidFill>
                <a:latin typeface="Trebuchet MS" pitchFamily="34" charset="0"/>
              </a:rPr>
            </a:br>
            <a:r>
              <a:rPr lang="en-US" sz="500" smtClean="0">
                <a:solidFill>
                  <a:srgbClr val="000000"/>
                </a:solidFill>
                <a:latin typeface="Trebuchet MS" pitchFamily="34" charset="0"/>
              </a:rPr>
              <a:t>MICROSOFT MAKES NO WARRANTIES, EXPRESS, IMPLIED OR STATUTORY, AS TO THE INFORMATION IN THIS PRESENTATION.</a:t>
            </a:r>
            <a:endParaRPr lang="en-US" sz="500" dirty="0" smtClean="0">
              <a:solidFill>
                <a:srgbClr val="000000"/>
              </a:solidFill>
              <a:latin typeface="Trebuchet MS" pitchFamily="34" charset="0"/>
            </a:endParaRPr>
          </a:p>
        </p:txBody>
      </p:sp>
      <p:sp>
        <p:nvSpPr>
          <p:cNvPr id="7" name="Slide Number Placeholder 6"/>
          <p:cNvSpPr>
            <a:spLocks noGrp="1"/>
          </p:cNvSpPr>
          <p:nvPr>
            <p:ph type="sldNum" sz="quarter" idx="5"/>
          </p:nvPr>
        </p:nvSpPr>
        <p:spPr>
          <a:xfrm>
            <a:off x="6172199" y="8685213"/>
            <a:ext cx="684213" cy="457200"/>
          </a:xfrm>
          <a:prstGeom prst="rect">
            <a:avLst/>
          </a:prstGeom>
        </p:spPr>
        <p:txBody>
          <a:bodyPr vert="horz" lIns="91440" tIns="45720" rIns="91440" bIns="45720" rtlCol="0" anchor="b"/>
          <a:lstStyle>
            <a:lvl1pPr algn="r">
              <a:defRPr sz="1200">
                <a:latin typeface="Trebuchet MS" pitchFamily="34" charset="0"/>
              </a:defRPr>
            </a:lvl1pPr>
          </a:lstStyle>
          <a:p>
            <a:fld id="{8B263312-38AA-4E1E-B2B5-0F8F122B24FE}" type="slidenum">
              <a:rPr lang="en-US" smtClean="0"/>
              <a:pPr/>
              <a:t>‹#›</a:t>
            </a:fld>
            <a:endParaRPr lang="en-US" dirty="0"/>
          </a:p>
        </p:txBody>
      </p:sp>
    </p:spTree>
    <p:extLst>
      <p:ext uri="{BB962C8B-B14F-4D97-AF65-F5344CB8AC3E}">
        <p14:creationId xmlns:p14="http://schemas.microsoft.com/office/powerpoint/2010/main" xmlns="" val="3274028489"/>
      </p:ext>
    </p:extLst>
  </p:cSld>
  <p:clrMap bg1="lt1" tx1="dk1" bg2="lt2" tx2="dk2" accent1="accent1" accent2="accent2" accent3="accent3" accent4="accent4" accent5="accent5" accent6="accent6" hlink="hlink" folHlink="folHlink"/>
  <p:notesStyle>
    <a:lvl1pPr marL="0" algn="l" defTabSz="914363" rtl="0" eaLnBrk="1" latinLnBrk="0" hangingPunct="1">
      <a:lnSpc>
        <a:spcPct val="90000"/>
      </a:lnSpc>
      <a:spcAft>
        <a:spcPts val="333"/>
      </a:spcAft>
      <a:defRPr sz="900" kern="1200">
        <a:solidFill>
          <a:schemeClr val="tx1"/>
        </a:solidFill>
        <a:latin typeface="Trebuchet MS" pitchFamily="34" charset="0"/>
        <a:ea typeface="+mn-ea"/>
        <a:cs typeface="+mn-cs"/>
      </a:defRPr>
    </a:lvl1pPr>
    <a:lvl2pPr marL="212981" indent="-105829"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2pPr>
    <a:lvl3pPr marL="328070" indent="-115090"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3pPr>
    <a:lvl4pPr marL="482846" indent="-146838"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4pPr>
    <a:lvl5pPr marL="615132" indent="-115090"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5pPr>
    <a:lvl6pPr marL="2285909" algn="l" defTabSz="914363" rtl="0" eaLnBrk="1" latinLnBrk="0" hangingPunct="1">
      <a:defRPr sz="1200" kern="1200">
        <a:solidFill>
          <a:schemeClr val="tx1"/>
        </a:solidFill>
        <a:latin typeface="+mn-lt"/>
        <a:ea typeface="+mn-ea"/>
        <a:cs typeface="+mn-cs"/>
      </a:defRPr>
    </a:lvl6pPr>
    <a:lvl7pPr marL="2743090" algn="l" defTabSz="914363" rtl="0" eaLnBrk="1" latinLnBrk="0" hangingPunct="1">
      <a:defRPr sz="1200" kern="1200">
        <a:solidFill>
          <a:schemeClr val="tx1"/>
        </a:solidFill>
        <a:latin typeface="+mn-lt"/>
        <a:ea typeface="+mn-ea"/>
        <a:cs typeface="+mn-cs"/>
      </a:defRPr>
    </a:lvl7pPr>
    <a:lvl8pPr marL="3200272" algn="l" defTabSz="914363" rtl="0" eaLnBrk="1" latinLnBrk="0" hangingPunct="1">
      <a:defRPr sz="1200" kern="1200">
        <a:solidFill>
          <a:schemeClr val="tx1"/>
        </a:solidFill>
        <a:latin typeface="+mn-lt"/>
        <a:ea typeface="+mn-ea"/>
        <a:cs typeface="+mn-cs"/>
      </a:defRPr>
    </a:lvl8pPr>
    <a:lvl9pPr marL="3657454" algn="l" defTabSz="914363"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smtClean="0"/>
          </a:p>
        </p:txBody>
      </p:sp>
      <p:sp>
        <p:nvSpPr>
          <p:cNvPr id="5" name="Date Placeholder 4"/>
          <p:cNvSpPr>
            <a:spLocks noGrp="1"/>
          </p:cNvSpPr>
          <p:nvPr>
            <p:ph type="dt" idx="11"/>
          </p:nvPr>
        </p:nvSpPr>
        <p:spPr/>
        <p:txBody>
          <a:bodyPr/>
          <a:lstStyle/>
          <a:p>
            <a:endParaRPr lang="en-US" dirty="0"/>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dirty="0"/>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6700" y="457200"/>
            <a:ext cx="3733800" cy="2801938"/>
          </a:xfrm>
        </p:spPr>
      </p:sp>
      <p:sp>
        <p:nvSpPr>
          <p:cNvPr id="13" name="Notes Placeholder 12"/>
          <p:cNvSpPr>
            <a:spLocks noGrp="1"/>
          </p:cNvSpPr>
          <p:nvPr>
            <p:ph type="body" idx="1"/>
          </p:nvPr>
        </p:nvSpPr>
        <p:spPr/>
        <p:txBody>
          <a:bodyPr>
            <a:normAutofit/>
          </a:bodyPr>
          <a:lstStyle/>
          <a:p>
            <a:endParaRPr lang="en-US"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smtClean="0"/>
          </a:p>
        </p:txBody>
      </p:sp>
      <p:sp>
        <p:nvSpPr>
          <p:cNvPr id="5" name="Date Placeholder 4"/>
          <p:cNvSpPr>
            <a:spLocks noGrp="1"/>
          </p:cNvSpPr>
          <p:nvPr>
            <p:ph type="dt" idx="11"/>
          </p:nvPr>
        </p:nvSpPr>
        <p:spPr/>
        <p:txBody>
          <a:bodyPr/>
          <a:lstStyle/>
          <a:p>
            <a:endParaRPr lang="en-US" dirty="0"/>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dirty="0"/>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6700" y="457200"/>
            <a:ext cx="3733800" cy="2801938"/>
          </a:xfrm>
        </p:spPr>
      </p:sp>
      <p:sp>
        <p:nvSpPr>
          <p:cNvPr id="13" name="Notes Placeholder 12"/>
          <p:cNvSpPr>
            <a:spLocks noGrp="1"/>
          </p:cNvSpPr>
          <p:nvPr>
            <p:ph type="body" idx="1"/>
          </p:nvPr>
        </p:nvSpPr>
        <p:spPr/>
        <p:txBody>
          <a:bodyPr>
            <a:normAutofit/>
          </a:bodyPr>
          <a:lstStyle/>
          <a:p>
            <a:endParaRPr lang="en-US" dirty="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405063" y="685800"/>
            <a:ext cx="2047875" cy="1536700"/>
          </a:xfrm>
        </p:spPr>
      </p:sp>
      <p:sp>
        <p:nvSpPr>
          <p:cNvPr id="3" name="Notes Placeholder 2"/>
          <p:cNvSpPr>
            <a:spLocks noGrp="1"/>
          </p:cNvSpPr>
          <p:nvPr>
            <p:ph type="body" idx="1"/>
          </p:nvPr>
        </p:nvSpPr>
        <p:spPr>
          <a:xfrm>
            <a:off x="685800" y="2169165"/>
            <a:ext cx="5486400" cy="6289035"/>
          </a:xfrm>
        </p:spPr>
        <p:txBody>
          <a:bodyPr>
            <a:normAutofit fontScale="85000" lnSpcReduction="20000"/>
          </a:bodyPr>
          <a:lstStyle/>
          <a:p>
            <a:pPr marL="0" marR="0">
              <a:lnSpc>
                <a:spcPct val="115000"/>
              </a:lnSpc>
              <a:spcBef>
                <a:spcPts val="0"/>
              </a:spcBef>
              <a:spcAft>
                <a:spcPts val="1000"/>
              </a:spcAft>
            </a:pPr>
            <a:endParaRPr lang="en-US" sz="1200" dirty="0">
              <a:latin typeface="+mn-lt"/>
              <a:ea typeface="Calibri"/>
              <a:cs typeface="Times New Roman"/>
            </a:endParaRPr>
          </a:p>
        </p:txBody>
      </p:sp>
      <p:sp>
        <p:nvSpPr>
          <p:cNvPr id="4" name="Slide Number Placeholder 3"/>
          <p:cNvSpPr>
            <a:spLocks noGrp="1"/>
          </p:cNvSpPr>
          <p:nvPr>
            <p:ph type="sldNum" sz="quarter" idx="10"/>
          </p:nvPr>
        </p:nvSpPr>
        <p:spPr/>
        <p:txBody>
          <a:bodyPr/>
          <a:lstStyle/>
          <a:p>
            <a:endParaRPr lang="en-US" dirty="0"/>
          </a:p>
        </p:txBody>
      </p:sp>
      <p:sp>
        <p:nvSpPr>
          <p:cNvPr id="8" name="Header Placeholder 7"/>
          <p:cNvSpPr>
            <a:spLocks noGrp="1"/>
          </p:cNvSpPr>
          <p:nvPr>
            <p:ph type="hdr" sz="quarter" idx="11"/>
          </p:nvPr>
        </p:nvSpPr>
        <p:spPr/>
        <p:txBody>
          <a:bodyPr/>
          <a:lstStyle/>
          <a:p>
            <a:endParaRPr lang="en-US" dirty="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noChangeArrowheads="1"/>
          </p:cNvSpPr>
          <p:nvPr>
            <p:ph type="sldNum" sz="quarter" idx="5"/>
          </p:nvPr>
        </p:nvSpPr>
        <p:spPr/>
        <p:txBody>
          <a:bodyPr/>
          <a:lstStyle/>
          <a:p>
            <a:endParaRPr lang="en-US" dirty="0"/>
          </a:p>
        </p:txBody>
      </p:sp>
      <p:sp>
        <p:nvSpPr>
          <p:cNvPr id="67586" name="Rectangle 57345"/>
          <p:cNvSpPr>
            <a:spLocks noGrp="1" noRot="1" noChangeAspect="1" noChangeArrowheads="1" noTextEdit="1"/>
          </p:cNvSpPr>
          <p:nvPr>
            <p:ph type="sldImg"/>
          </p:nvPr>
        </p:nvSpPr>
        <p:spPr>
          <a:noFill/>
          <a:ln cap="flat">
            <a:headEnd type="none" w="med" len="med"/>
            <a:tailEnd type="none" w="med" len="med"/>
          </a:ln>
        </p:spPr>
      </p:sp>
      <p:sp>
        <p:nvSpPr>
          <p:cNvPr id="67587" name="Rectangle 57346"/>
          <p:cNvSpPr>
            <a:spLocks noGrp="1" noChangeArrowheads="1"/>
          </p:cNvSpPr>
          <p:nvPr>
            <p:ph type="body" idx="1"/>
          </p:nvPr>
        </p:nvSpPr>
        <p:spPr>
          <a:noFill/>
          <a:ln/>
        </p:spPr>
        <p:txBody>
          <a:bodyPr/>
          <a:lstStyle/>
          <a:p>
            <a:pPr eaLnBrk="1" hangingPunct="1">
              <a:buFontTx/>
              <a:buChar char="•"/>
            </a:pPr>
            <a:endParaRPr lang="en-US" dirty="0">
              <a:latin typeface="Arial" charset="0"/>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405063" y="685800"/>
            <a:ext cx="2047875" cy="1536700"/>
          </a:xfrm>
        </p:spPr>
      </p:sp>
      <p:sp>
        <p:nvSpPr>
          <p:cNvPr id="3" name="Notes Placeholder 2"/>
          <p:cNvSpPr>
            <a:spLocks noGrp="1"/>
          </p:cNvSpPr>
          <p:nvPr>
            <p:ph type="body" idx="1"/>
          </p:nvPr>
        </p:nvSpPr>
        <p:spPr>
          <a:xfrm>
            <a:off x="685800" y="2169165"/>
            <a:ext cx="5486400" cy="6289035"/>
          </a:xfrm>
        </p:spPr>
        <p:txBody>
          <a:bodyPr>
            <a:normAutofit lnSpcReduction="10000"/>
          </a:bodyPr>
          <a:lstStyle/>
          <a:p>
            <a:endParaRPr lang="en-US" sz="1200" kern="1200" dirty="0" smtClean="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endParaRPr lang="en-US" dirty="0"/>
          </a:p>
        </p:txBody>
      </p:sp>
      <p:sp>
        <p:nvSpPr>
          <p:cNvPr id="8" name="Header Placeholder 7"/>
          <p:cNvSpPr>
            <a:spLocks noGrp="1"/>
          </p:cNvSpPr>
          <p:nvPr>
            <p:ph type="hdr" sz="quarter" idx="11"/>
          </p:nvPr>
        </p:nvSpPr>
        <p:spPr/>
        <p:txBody>
          <a:bodyPr/>
          <a:lstStyle/>
          <a:p>
            <a:endParaRPr lang="en-US" dirty="0"/>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dirty="0"/>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405063" y="685800"/>
            <a:ext cx="2047875" cy="1536700"/>
          </a:xfrm>
        </p:spPr>
      </p:sp>
      <p:sp>
        <p:nvSpPr>
          <p:cNvPr id="3" name="Notes Placeholder 2"/>
          <p:cNvSpPr>
            <a:spLocks noGrp="1"/>
          </p:cNvSpPr>
          <p:nvPr>
            <p:ph type="body" idx="1"/>
          </p:nvPr>
        </p:nvSpPr>
        <p:spPr>
          <a:xfrm>
            <a:off x="685800" y="2169165"/>
            <a:ext cx="5486400" cy="6289035"/>
          </a:xfrm>
        </p:spPr>
        <p:txBody>
          <a:bodyPr>
            <a:normAutofit lnSpcReduction="10000"/>
          </a:bodyPr>
          <a:lstStyle/>
          <a:p>
            <a:endParaRPr lang="en-US" sz="1200" kern="1200" dirty="0" smtClean="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endParaRPr lang="en-US" dirty="0"/>
          </a:p>
        </p:txBody>
      </p:sp>
      <p:sp>
        <p:nvSpPr>
          <p:cNvPr id="8" name="Header Placeholder 7"/>
          <p:cNvSpPr>
            <a:spLocks noGrp="1"/>
          </p:cNvSpPr>
          <p:nvPr>
            <p:ph type="hdr" sz="quarter" idx="11"/>
          </p:nvPr>
        </p:nvSpPr>
        <p:spPr/>
        <p:txBody>
          <a:bodyPr/>
          <a:lstStyle/>
          <a:p>
            <a:endParaRPr lang="en-US" dirty="0"/>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noChangeArrowheads="1"/>
          </p:cNvSpPr>
          <p:nvPr>
            <p:ph type="sldNum" sz="quarter" idx="5"/>
          </p:nvPr>
        </p:nvSpPr>
        <p:spPr/>
        <p:txBody>
          <a:bodyPr/>
          <a:lstStyle/>
          <a:p>
            <a:endParaRPr lang="en-US" dirty="0"/>
          </a:p>
        </p:txBody>
      </p:sp>
      <p:sp>
        <p:nvSpPr>
          <p:cNvPr id="67586" name="Rectangle 57345"/>
          <p:cNvSpPr>
            <a:spLocks noGrp="1" noRot="1" noChangeAspect="1" noChangeArrowheads="1" noTextEdit="1"/>
          </p:cNvSpPr>
          <p:nvPr>
            <p:ph type="sldImg"/>
          </p:nvPr>
        </p:nvSpPr>
        <p:spPr>
          <a:noFill/>
          <a:ln cap="flat">
            <a:headEnd type="none" w="med" len="med"/>
            <a:tailEnd type="none" w="med" len="med"/>
          </a:ln>
        </p:spPr>
      </p:sp>
      <p:sp>
        <p:nvSpPr>
          <p:cNvPr id="67587" name="Rectangle 57346"/>
          <p:cNvSpPr>
            <a:spLocks noGrp="1" noChangeArrowheads="1"/>
          </p:cNvSpPr>
          <p:nvPr>
            <p:ph type="body" idx="1"/>
          </p:nvPr>
        </p:nvSpPr>
        <p:spPr>
          <a:noFill/>
          <a:ln/>
        </p:spPr>
        <p:txBody>
          <a:bodyPr/>
          <a:lstStyle/>
          <a:p>
            <a:pPr eaLnBrk="1" hangingPunct="1">
              <a:buFontTx/>
              <a:buChar char="•"/>
            </a:pPr>
            <a:endParaRPr lang="en-US" dirty="0">
              <a:latin typeface="Arial"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white">
          <a:xfrm>
            <a:off x="490251" y="3929349"/>
            <a:ext cx="7921912" cy="1337595"/>
          </a:xfrm>
        </p:spPr>
        <p:txBody>
          <a:bodyPr>
            <a:noAutofit/>
          </a:bodyPr>
          <a:lstStyle>
            <a:lvl1pPr algn="l" defTabSz="914363" rtl="0" eaLnBrk="1" latinLnBrk="0" hangingPunct="1">
              <a:lnSpc>
                <a:spcPct val="90000"/>
              </a:lnSpc>
              <a:spcBef>
                <a:spcPct val="0"/>
              </a:spcBef>
              <a:buNone/>
              <a:defRPr lang="en-US" sz="6000" b="1" kern="1200" cap="none" spc="-150"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latin typeface="+mj-lt"/>
                <a:ea typeface="+mn-ea"/>
                <a:cs typeface="+mn-cs"/>
              </a:defRPr>
            </a:lvl1pPr>
          </a:lstStyle>
          <a:p>
            <a:r>
              <a:rPr lang="en-US" smtClean="0"/>
              <a:t>Click to edit Master title style</a:t>
            </a:r>
            <a:endParaRPr lang="en-US" dirty="0"/>
          </a:p>
        </p:txBody>
      </p:sp>
      <p:sp>
        <p:nvSpPr>
          <p:cNvPr id="3" name="Subtitle 2"/>
          <p:cNvSpPr>
            <a:spLocks noGrp="1"/>
          </p:cNvSpPr>
          <p:nvPr>
            <p:ph type="subTitle" idx="1"/>
          </p:nvPr>
        </p:nvSpPr>
        <p:spPr bwMode="white">
          <a:xfrm>
            <a:off x="4475221" y="5341785"/>
            <a:ext cx="3812443" cy="461665"/>
          </a:xfrm>
        </p:spPr>
        <p:txBody>
          <a:bodyPr>
            <a:noAutofit/>
          </a:bodyPr>
          <a:lstStyle>
            <a:lvl1pPr marL="0" indent="0" algn="l">
              <a:lnSpc>
                <a:spcPct val="90000"/>
              </a:lnSpc>
              <a:spcBef>
                <a:spcPts val="0"/>
              </a:spcBef>
              <a:buNone/>
              <a:defRPr sz="2400">
                <a:solidFill>
                  <a:schemeClr val="tx1"/>
                </a:solidFill>
                <a:latin typeface="+mn-lt"/>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Tree>
  </p:cSld>
  <p:clrMapOvr>
    <a:masterClrMapping/>
  </p:clrMapOvr>
  <p:transition>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2_Title and Content">
    <p:bg bwMode="black">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381000" y="1411553"/>
            <a:ext cx="8382000" cy="2200602"/>
          </a:xfrm>
        </p:spPr>
        <p:txBody>
          <a:bodyPr/>
          <a:lstStyle>
            <a:lvl1pPr>
              <a:buClr>
                <a:schemeClr val="tx1"/>
              </a:buClr>
              <a:buSzPct val="100000"/>
              <a:buFontTx/>
              <a:buBlip>
                <a:blip r:embed="rId2"/>
              </a:buBlip>
              <a:defRPr/>
            </a:lvl1pPr>
            <a:lvl2pPr>
              <a:buClr>
                <a:schemeClr val="tx1"/>
              </a:buClr>
              <a:buSzPct val="90000"/>
              <a:buFontTx/>
              <a:buBlip>
                <a:blip r:embed="rId3"/>
              </a:buBlip>
              <a:defRPr/>
            </a:lvl2pPr>
            <a:lvl3pPr>
              <a:buClr>
                <a:schemeClr val="tx1"/>
              </a:buClr>
              <a:buSzPct val="90000"/>
              <a:buFontTx/>
              <a:buBlip>
                <a:blip r:embed="rId3"/>
              </a:buBlip>
              <a:defRPr/>
            </a:lvl3pPr>
            <a:lvl4pPr>
              <a:buClr>
                <a:schemeClr val="tx1"/>
              </a:buClr>
              <a:buSzPct val="90000"/>
              <a:buFontTx/>
              <a:buBlip>
                <a:blip r:embed="rId3"/>
              </a:buBlip>
              <a:defRPr/>
            </a:lvl4pPr>
            <a:lvl5pPr>
              <a:buClr>
                <a:schemeClr val="tx1"/>
              </a:buClr>
              <a:buSzPct val="90000"/>
              <a:buFontTx/>
              <a:buBlip>
                <a:blip r:embed="rId3"/>
              </a:buBlip>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tx">
  <p:cSld name="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chor="ctr"/>
          <a:lstStyle/>
          <a:p>
            <a:r>
              <a:rPr lang="en-US"/>
              <a:t>Click to edit Master title style</a:t>
            </a:r>
          </a:p>
        </p:txBody>
      </p:sp>
      <p:sp>
        <p:nvSpPr>
          <p:cNvPr id="3" name="Text Placeholder 2"/>
          <p:cNvSpPr>
            <a:spLocks noGrp="1"/>
          </p:cNvSpPr>
          <p:nvPr>
            <p:ph type="body" idx="1"/>
          </p:nvPr>
        </p:nvSpPr>
        <p:spPr/>
        <p:txBody>
          <a:bodyPr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xmlns="" val="1999383684"/>
      </p:ext>
    </p:extLst>
  </p:cSld>
  <p:clrMapOvr>
    <a:masterClrMapping/>
  </p:clrMapOvr>
  <p:transition>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Custom Layout">
    <p:spTree>
      <p:nvGrpSpPr>
        <p:cNvPr id="1" name=""/>
        <p:cNvGrpSpPr/>
        <p:nvPr/>
      </p:nvGrpSpPr>
      <p:grpSpPr>
        <a:xfrm>
          <a:off x="0" y="0"/>
          <a:ext cx="0" cy="0"/>
          <a:chOff x="0" y="0"/>
          <a:chExt cx="0" cy="0"/>
        </a:xfrm>
      </p:grpSpPr>
      <p:pic>
        <p:nvPicPr>
          <p:cNvPr id="3" name="Picture 2" descr="MS889_New_Efficiency_Insert_r02_v01.png"/>
          <p:cNvPicPr>
            <a:picLocks noChangeAspect="1"/>
          </p:cNvPicPr>
          <p:nvPr userDrawn="1"/>
        </p:nvPicPr>
        <p:blipFill>
          <a:blip r:embed="rId2"/>
          <a:stretch>
            <a:fillRect/>
          </a:stretch>
        </p:blipFill>
        <p:spPr>
          <a:xfrm>
            <a:off x="1143" y="0"/>
            <a:ext cx="9142856" cy="6857142"/>
          </a:xfrm>
          <a:prstGeom prst="rect">
            <a:avLst/>
          </a:prstGeom>
        </p:spPr>
      </p:pic>
    </p:spTree>
  </p:cSld>
  <p:clrMapOvr>
    <a:masterClrMapping/>
  </p:clrMapOvr>
  <p:transition>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Custom Layout">
    <p:spTree>
      <p:nvGrpSpPr>
        <p:cNvPr id="1" name=""/>
        <p:cNvGrpSpPr/>
        <p:nvPr/>
      </p:nvGrpSpPr>
      <p:grpSpPr>
        <a:xfrm>
          <a:off x="0" y="0"/>
          <a:ext cx="0" cy="0"/>
          <a:chOff x="0" y="0"/>
          <a:chExt cx="0" cy="0"/>
        </a:xfrm>
      </p:grpSpPr>
      <p:pic>
        <p:nvPicPr>
          <p:cNvPr id="3" name="Picture 2" descr="MS889_New_Efficiency_Insert_r02_v01.png"/>
          <p:cNvPicPr>
            <a:picLocks noChangeAspect="1"/>
          </p:cNvPicPr>
          <p:nvPr/>
        </p:nvPicPr>
        <p:blipFill>
          <a:blip r:embed="rId2"/>
          <a:stretch>
            <a:fillRect/>
          </a:stretch>
        </p:blipFill>
        <p:spPr>
          <a:xfrm>
            <a:off x="1143" y="0"/>
            <a:ext cx="9142856" cy="6857142"/>
          </a:xfrm>
          <a:prstGeom prst="rect">
            <a:avLst/>
          </a:prstGeom>
        </p:spPr>
      </p:pic>
      <p:pic>
        <p:nvPicPr>
          <p:cNvPr id="4" name="Picture 3" descr="MS889_New_Efficiency_Insert_r02_v01.png"/>
          <p:cNvPicPr>
            <a:picLocks noChangeAspect="1"/>
          </p:cNvPicPr>
          <p:nvPr userDrawn="1"/>
        </p:nvPicPr>
        <p:blipFill>
          <a:blip r:embed="rId2"/>
          <a:stretch>
            <a:fillRect/>
          </a:stretch>
        </p:blipFill>
        <p:spPr>
          <a:xfrm>
            <a:off x="1143" y="0"/>
            <a:ext cx="9142856" cy="6857142"/>
          </a:xfrm>
          <a:prstGeom prst="rect">
            <a:avLst/>
          </a:prstGeom>
        </p:spPr>
      </p:pic>
    </p:spTree>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Demo, Video etc. &quot;special&quot; slides">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white">
          <a:xfrm>
            <a:off x="730249" y="4992403"/>
            <a:ext cx="7651245" cy="752822"/>
          </a:xfrm>
        </p:spPr>
        <p:txBody>
          <a:bodyPr vert="horz" wrap="square" lIns="0" tIns="0" rIns="0" bIns="0" rtlCol="0" anchor="t">
            <a:noAutofit/>
          </a:bodyPr>
          <a:lstStyle>
            <a:lvl1pPr algn="l" defTabSz="914363" rtl="0" eaLnBrk="1" latinLnBrk="0" hangingPunct="1">
              <a:lnSpc>
                <a:spcPct val="90000"/>
              </a:lnSpc>
              <a:spcBef>
                <a:spcPct val="0"/>
              </a:spcBef>
              <a:buNone/>
              <a:defRPr lang="en-US" sz="4000" b="0" kern="1200" cap="none" spc="-150" dirty="0">
                <a:ln w="3175">
                  <a:noFill/>
                </a:ln>
                <a:solidFill>
                  <a:schemeClr val="bg1"/>
                </a:solidFill>
                <a:effectLst/>
                <a:latin typeface="+mn-lt"/>
                <a:ea typeface="+mn-ea"/>
                <a:cs typeface="Arial" charset="0"/>
              </a:defRPr>
            </a:lvl1pPr>
          </a:lstStyle>
          <a:p>
            <a:r>
              <a:rPr lang="en-US" smtClean="0"/>
              <a:t>Click to edit Master title style</a:t>
            </a:r>
            <a:endParaRPr lang="en-US" dirty="0"/>
          </a:p>
        </p:txBody>
      </p:sp>
      <p:sp>
        <p:nvSpPr>
          <p:cNvPr id="3" name="Subtitle 2"/>
          <p:cNvSpPr>
            <a:spLocks noGrp="1"/>
          </p:cNvSpPr>
          <p:nvPr>
            <p:ph type="subTitle" idx="1"/>
          </p:nvPr>
        </p:nvSpPr>
        <p:spPr bwMode="white">
          <a:xfrm>
            <a:off x="730249" y="5746265"/>
            <a:ext cx="6803209" cy="461665"/>
          </a:xfrm>
        </p:spPr>
        <p:txBody>
          <a:bodyPr>
            <a:noAutofit/>
          </a:bodyPr>
          <a:lstStyle>
            <a:lvl1pPr marL="0" indent="0" algn="l">
              <a:lnSpc>
                <a:spcPct val="90000"/>
              </a:lnSpc>
              <a:spcBef>
                <a:spcPts val="0"/>
              </a:spcBef>
              <a:buNone/>
              <a:defRPr sz="2000">
                <a:solidFill>
                  <a:schemeClr val="tx1">
                    <a:tint val="75000"/>
                  </a:schemeClr>
                </a:solidFill>
                <a:latin typeface="+mn-lt"/>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7" name="Text Placeholder 6"/>
          <p:cNvSpPr>
            <a:spLocks noGrp="1"/>
          </p:cNvSpPr>
          <p:nvPr>
            <p:ph type="body" sz="quarter" idx="10" hasCustomPrompt="1"/>
          </p:nvPr>
        </p:nvSpPr>
        <p:spPr bwMode="white">
          <a:xfrm>
            <a:off x="510793" y="3813437"/>
            <a:ext cx="7681913" cy="1059925"/>
          </a:xfrm>
        </p:spPr>
        <p:txBody>
          <a:bodyPr anchor="t" anchorCtr="0">
            <a:noAutofit/>
          </a:bodyPr>
          <a:lstStyle>
            <a:lvl1pPr marL="0" indent="0" algn="l">
              <a:buFont typeface="Arial" pitchFamily="34" charset="0"/>
              <a:buNone/>
              <a:defRPr kumimoji="0" lang="en-US" sz="8000" b="1" i="0" u="none" strike="noStrike" kern="1200" cap="none" spc="-560" normalizeH="0" baseline="0" noProof="0"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uLnTx/>
                <a:uFillTx/>
                <a:latin typeface="+mj-lt"/>
                <a:ea typeface="+mn-ea"/>
                <a:cs typeface="+mn-cs"/>
              </a:defRPr>
            </a:lvl1pPr>
          </a:lstStyle>
          <a:p>
            <a:pPr lvl="0"/>
            <a:r>
              <a:rPr lang="en-US" dirty="0" smtClean="0"/>
              <a:t>click to…</a:t>
            </a:r>
          </a:p>
        </p:txBody>
      </p:sp>
    </p:spTree>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mj-lt"/>
              </a:defRPr>
            </a:lvl1pPr>
          </a:lstStyle>
          <a:p>
            <a:r>
              <a:rPr lang="en-US" smtClean="0"/>
              <a:t>Click to edit Master title style</a:t>
            </a:r>
            <a:endParaRPr lang="en-US" dirty="0"/>
          </a:p>
        </p:txBody>
      </p:sp>
      <p:sp>
        <p:nvSpPr>
          <p:cNvPr id="6" name="Text Placeholder 5"/>
          <p:cNvSpPr>
            <a:spLocks noGrp="1"/>
          </p:cNvSpPr>
          <p:nvPr>
            <p:ph type="body" sz="quarter" idx="10"/>
          </p:nvPr>
        </p:nvSpPr>
        <p:spPr>
          <a:xfrm>
            <a:off x="381000" y="1411552"/>
            <a:ext cx="8382000" cy="2210862"/>
          </a:xfrm>
        </p:spPr>
        <p:txBody>
          <a:bodyPr/>
          <a:lstStyle>
            <a:lvl1pPr>
              <a:lnSpc>
                <a:spcPct val="90000"/>
              </a:lnSpc>
              <a:defRPr>
                <a:latin typeface="+mn-lt"/>
              </a:defRPr>
            </a:lvl1pPr>
            <a:lvl2pPr>
              <a:lnSpc>
                <a:spcPct val="90000"/>
              </a:lnSpc>
              <a:defRPr>
                <a:latin typeface="+mn-lt"/>
              </a:defRPr>
            </a:lvl2pPr>
            <a:lvl3pPr>
              <a:lnSpc>
                <a:spcPct val="90000"/>
              </a:lnSpc>
              <a:defRPr>
                <a:latin typeface="+mn-lt"/>
              </a:defRPr>
            </a:lvl3pPr>
            <a:lvl4pPr>
              <a:lnSpc>
                <a:spcPct val="90000"/>
              </a:lnSpc>
              <a:defRPr>
                <a:latin typeface="+mn-lt"/>
              </a:defRPr>
            </a:lvl4pPr>
            <a:lvl5pPr>
              <a:lnSpc>
                <a:spcPct val="90000"/>
              </a:lnSpc>
              <a:defRPr>
                <a:latin typeface="+mn-l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381000" y="1412874"/>
            <a:ext cx="8382000" cy="4561205"/>
          </a:xfrm>
        </p:spPr>
        <p:txBody>
          <a:bodyPr>
            <a:noAutofit/>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381000" y="1411553"/>
            <a:ext cx="4114800" cy="2129814"/>
          </a:xfrm>
        </p:spPr>
        <p:txBody>
          <a:bodyPr/>
          <a:lstStyle>
            <a:lvl1pPr marL="339976" indent="-339976">
              <a:lnSpc>
                <a:spcPct val="90000"/>
              </a:lnSpc>
              <a:defRPr sz="2800"/>
            </a:lvl1pPr>
            <a:lvl2pPr marL="673338" indent="-325424">
              <a:lnSpc>
                <a:spcPct val="90000"/>
              </a:lnSpc>
              <a:defRPr sz="2400"/>
            </a:lvl2pPr>
            <a:lvl3pPr marL="953785" indent="-288384">
              <a:lnSpc>
                <a:spcPct val="90000"/>
              </a:lnSpc>
              <a:defRPr sz="2000"/>
            </a:lvl3pPr>
            <a:lvl4pPr marL="1227618" indent="-273833">
              <a:lnSpc>
                <a:spcPct val="90000"/>
              </a:lnSpc>
              <a:defRPr sz="1800"/>
            </a:lvl4pPr>
            <a:lvl5pPr marL="1516002" indent="-280447">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411553"/>
            <a:ext cx="4114800" cy="2129814"/>
          </a:xfrm>
        </p:spPr>
        <p:txBody>
          <a:bodyPr/>
          <a:lstStyle>
            <a:lvl1pPr marL="347914" indent="-347914">
              <a:lnSpc>
                <a:spcPct val="90000"/>
              </a:lnSpc>
              <a:defRPr sz="2800"/>
            </a:lvl1pPr>
            <a:lvl2pPr marL="673338" indent="-339976">
              <a:lnSpc>
                <a:spcPct val="90000"/>
              </a:lnSpc>
              <a:defRPr sz="2400"/>
            </a:lvl2pPr>
            <a:lvl3pPr marL="961722" indent="-302936">
              <a:lnSpc>
                <a:spcPct val="90000"/>
              </a:lnSpc>
              <a:defRPr sz="2000"/>
            </a:lvl3pPr>
            <a:lvl4pPr marL="1227618" indent="-265896">
              <a:lnSpc>
                <a:spcPct val="90000"/>
              </a:lnSpc>
              <a:defRPr sz="1800"/>
            </a:lvl4pPr>
            <a:lvl5pPr marL="1516002" indent="-273833">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381000" y="1411553"/>
            <a:ext cx="4114800"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80999" y="2174875"/>
            <a:ext cx="4114800" cy="1537344"/>
          </a:xfrm>
        </p:spPr>
        <p:txBody>
          <a:bodyPr/>
          <a:lstStyle>
            <a:lvl1pPr marL="281770" indent="-281770">
              <a:defRPr sz="2300"/>
            </a:lvl1pPr>
            <a:lvl2pPr marL="562218" indent="-265896">
              <a:defRPr sz="2000"/>
            </a:lvl2pPr>
            <a:lvl3pPr marL="813562" indent="-243407">
              <a:defRPr sz="1800"/>
            </a:lvl3pPr>
            <a:lvl4pPr marL="1050354" indent="-228856">
              <a:defRPr sz="1700"/>
            </a:lvl4pPr>
            <a:lvl5pPr marL="1279210" indent="-206367">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981" y="1411553"/>
            <a:ext cx="4117019"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117974" cy="1537344"/>
          </a:xfrm>
        </p:spPr>
        <p:txBody>
          <a:bodyPr/>
          <a:lstStyle>
            <a:lvl1pPr marL="296321" indent="-296321">
              <a:defRPr sz="2300"/>
            </a:lvl1pPr>
            <a:lvl2pPr marL="570155" indent="-273833">
              <a:defRPr sz="2000"/>
            </a:lvl2pPr>
            <a:lvl3pPr marL="821499" indent="-244730">
              <a:defRPr sz="1800"/>
            </a:lvl3pPr>
            <a:lvl4pPr marL="1050354" indent="-236793">
              <a:defRPr sz="1700"/>
            </a:lvl4pPr>
            <a:lvl5pPr marL="1279210" indent="-220919">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Tree>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WALKIN - Prints in GRAYSCALE">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_rels/slideMaster2.xml.rels><?xml version="1.0" encoding="UTF-8" standalone="yes"?>
<Relationships xmlns="http://schemas.openxmlformats.org/package/2006/relationships"><Relationship Id="rId8" Type="http://schemas.openxmlformats.org/officeDocument/2006/relationships/image" Target="NULL"/><Relationship Id="rId3" Type="http://schemas.openxmlformats.org/officeDocument/2006/relationships/image" Target="../media/image1.jpeg"/><Relationship Id="rId7" Type="http://schemas.openxmlformats.org/officeDocument/2006/relationships/image" Target="NULL"/><Relationship Id="rId2" Type="http://schemas.openxmlformats.org/officeDocument/2006/relationships/theme" Target="../theme/theme2.xml"/><Relationship Id="rId1" Type="http://schemas.openxmlformats.org/officeDocument/2006/relationships/slideLayout" Target="../slideLayouts/slideLayout13.xml"/><Relationship Id="rId6" Type="http://schemas.openxmlformats.org/officeDocument/2006/relationships/image" Target="NULL"/><Relationship Id="rId5" Type="http://schemas.openxmlformats.org/officeDocument/2006/relationships/image" Target="NULL"/><Relationship Id="rId4" Type="http://schemas.openxmlformats.org/officeDocument/2006/relationships/image" Target="NULL"/></Relationships>
</file>

<file path=ppt/slideMasters/_rels/slideMaster3.xml.rels><?xml version="1.0" encoding="UTF-8" standalone="yes"?>
<Relationships xmlns="http://schemas.openxmlformats.org/package/2006/relationships"><Relationship Id="rId8" Type="http://schemas.openxmlformats.org/officeDocument/2006/relationships/image" Target="NULL"/><Relationship Id="rId3" Type="http://schemas.openxmlformats.org/officeDocument/2006/relationships/image" Target="../media/image1.jpeg"/><Relationship Id="rId7" Type="http://schemas.openxmlformats.org/officeDocument/2006/relationships/image" Target="NULL"/><Relationship Id="rId2" Type="http://schemas.openxmlformats.org/officeDocument/2006/relationships/theme" Target="../theme/theme3.xml"/><Relationship Id="rId1" Type="http://schemas.openxmlformats.org/officeDocument/2006/relationships/slideLayout" Target="../slideLayouts/slideLayout14.xml"/><Relationship Id="rId6" Type="http://schemas.openxmlformats.org/officeDocument/2006/relationships/image" Target="NULL"/><Relationship Id="rId5" Type="http://schemas.openxmlformats.org/officeDocument/2006/relationships/image" Target="NULL"/><Relationship Id="rId4" Type="http://schemas.openxmlformats.org/officeDocument/2006/relationships/image" Target="NUL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bwMode="blackWhite">
      <p:bgPr>
        <a:blipFill dpi="0" rotWithShape="1">
          <a:blip r:embed="rId14">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30188"/>
            <a:ext cx="8382000" cy="664797"/>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381000" y="1412875"/>
            <a:ext cx="8381999" cy="2135969"/>
          </a:xfrm>
          <a:prstGeom prst="rect">
            <a:avLst/>
          </a:prstGeom>
        </p:spPr>
        <p:txBody>
          <a:bodyPr vert="horz" wrap="square" lIns="0" tIns="0" rIns="0" bIns="0" rtlCol="0">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dk1" tx1="lt1" bg2="dk2" tx2="lt2" accent1="accent1" accent2="accent2" accent3="accent3" accent4="accent4" accent5="accent5" accent6="accent6" hlink="hlink" folHlink="folHlink"/>
  <p:sldLayoutIdLst>
    <p:sldLayoutId id="2147483694" r:id="rId1"/>
    <p:sldLayoutId id="2147483695" r:id="rId2"/>
    <p:sldLayoutId id="2147483696" r:id="rId3"/>
    <p:sldLayoutId id="2147483697" r:id="rId4"/>
    <p:sldLayoutId id="2147483698" r:id="rId5"/>
    <p:sldLayoutId id="2147483699" r:id="rId6"/>
    <p:sldLayoutId id="2147483700" r:id="rId7"/>
    <p:sldLayoutId id="2147483701" r:id="rId8"/>
    <p:sldLayoutId id="2147483702" r:id="rId9"/>
    <p:sldLayoutId id="2147483703" r:id="rId10"/>
    <p:sldLayoutId id="2147483727" r:id="rId11"/>
    <p:sldLayoutId id="2147483730" r:id="rId12"/>
  </p:sldLayoutIdLst>
  <p:transition>
    <p:fade/>
  </p:transition>
  <p:txStyles>
    <p:titleStyle>
      <a:lvl1pPr algn="l" defTabSz="914363" rtl="0" eaLnBrk="1" latinLnBrk="0" hangingPunct="1">
        <a:lnSpc>
          <a:spcPct val="90000"/>
        </a:lnSpc>
        <a:spcBef>
          <a:spcPct val="0"/>
        </a:spcBef>
        <a:buNone/>
        <a:defRPr lang="en-US" sz="4800" b="0" kern="1200" cap="none" spc="-150" dirty="0" smtClean="0">
          <a:ln w="3175">
            <a:noFill/>
          </a:ln>
          <a:solidFill>
            <a:srgbClr val="CCFFCC"/>
          </a:solidFill>
          <a:effectLst/>
          <a:latin typeface="+mj-lt"/>
          <a:ea typeface="+mn-ea"/>
          <a:cs typeface="Arial" charset="0"/>
        </a:defRPr>
      </a:lvl1pPr>
    </p:titleStyle>
    <p:bodyStyle>
      <a:lvl1pPr marL="396875" indent="-396875" algn="l" defTabSz="914363" rtl="0" eaLnBrk="1" latinLnBrk="0" hangingPunct="1">
        <a:lnSpc>
          <a:spcPct val="90000"/>
        </a:lnSpc>
        <a:spcBef>
          <a:spcPct val="20000"/>
        </a:spcBef>
        <a:buFontTx/>
        <a:buBlip>
          <a:blip r:embed="rId15"/>
        </a:buBlip>
        <a:defRPr sz="3200" kern="1200">
          <a:solidFill>
            <a:srgbClr val="99CC99"/>
          </a:solidFill>
          <a:latin typeface="+mn-lt"/>
          <a:ea typeface="+mn-ea"/>
          <a:cs typeface="+mn-cs"/>
        </a:defRPr>
      </a:lvl1pPr>
      <a:lvl2pPr marL="914400" indent="-396875" algn="l" defTabSz="914363" rtl="0" eaLnBrk="1" latinLnBrk="0" hangingPunct="1">
        <a:lnSpc>
          <a:spcPct val="90000"/>
        </a:lnSpc>
        <a:spcBef>
          <a:spcPct val="20000"/>
        </a:spcBef>
        <a:buSzPct val="90000"/>
        <a:buFontTx/>
        <a:buBlip>
          <a:blip r:embed="rId16"/>
        </a:buBlip>
        <a:defRPr sz="2800" kern="1200">
          <a:solidFill>
            <a:srgbClr val="99CC99"/>
          </a:solidFill>
          <a:latin typeface="+mn-lt"/>
          <a:ea typeface="+mn-ea"/>
          <a:cs typeface="+mn-cs"/>
        </a:defRPr>
      </a:lvl2pPr>
      <a:lvl3pPr marL="1258888" indent="-344488" algn="l" defTabSz="914363" rtl="0" eaLnBrk="1" latinLnBrk="0" hangingPunct="1">
        <a:lnSpc>
          <a:spcPct val="90000"/>
        </a:lnSpc>
        <a:spcBef>
          <a:spcPct val="20000"/>
        </a:spcBef>
        <a:buSzPct val="90000"/>
        <a:buFontTx/>
        <a:buBlip>
          <a:blip r:embed="rId16"/>
        </a:buBlip>
        <a:defRPr sz="2400" kern="1200">
          <a:solidFill>
            <a:srgbClr val="99CC99"/>
          </a:soli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16"/>
        </a:buBlip>
        <a:defRPr sz="2400" kern="1200">
          <a:solidFill>
            <a:srgbClr val="99CC99"/>
          </a:soli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16"/>
        </a:buBlip>
        <a:defRPr sz="2400" kern="1200">
          <a:solidFill>
            <a:srgbClr val="99CC99"/>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bwMode="blackWhite">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30188"/>
            <a:ext cx="8382000" cy="664797"/>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381000" y="1412875"/>
            <a:ext cx="8381999" cy="2135969"/>
          </a:xfrm>
          <a:prstGeom prst="rect">
            <a:avLst/>
          </a:prstGeom>
        </p:spPr>
        <p:txBody>
          <a:bodyPr vert="horz" wrap="square" lIns="0" tIns="0" rIns="0" bIns="0" rtlCol="0">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dk1" tx1="lt1" bg2="dk2" tx2="lt2" accent1="accent1" accent2="accent2" accent3="accent3" accent4="accent4" accent5="accent5" accent6="accent6" hlink="hlink" folHlink="folHlink"/>
  <p:sldLayoutIdLst>
    <p:sldLayoutId id="2147483729" r:id="rId1"/>
  </p:sldLayoutIdLst>
  <p:transition>
    <p:fade/>
  </p:transition>
  <p:txStyles>
    <p:titleStyle>
      <a:lvl1pPr algn="l" defTabSz="914363" rtl="0" eaLnBrk="1" latinLnBrk="0" hangingPunct="1">
        <a:lnSpc>
          <a:spcPct val="90000"/>
        </a:lnSpc>
        <a:spcBef>
          <a:spcPct val="0"/>
        </a:spcBef>
        <a:buNone/>
        <a:defRPr lang="en-US" sz="4800" b="0" kern="1200" cap="none" spc="-150" dirty="0" smtClean="0">
          <a:ln w="3175">
            <a:noFill/>
          </a:ln>
          <a:solidFill>
            <a:srgbClr val="CCFFCC"/>
          </a:solidFill>
          <a:effectLst/>
          <a:latin typeface="+mj-lt"/>
          <a:ea typeface="+mn-ea"/>
          <a:cs typeface="Arial" charset="0"/>
        </a:defRPr>
      </a:lvl1pPr>
    </p:titleStyle>
    <p:bodyStyle>
      <a:lvl1pPr marL="396875" indent="-396875" algn="l" defTabSz="914363" rtl="0" eaLnBrk="1" latinLnBrk="0" hangingPunct="1">
        <a:lnSpc>
          <a:spcPct val="90000"/>
        </a:lnSpc>
        <a:spcBef>
          <a:spcPct val="20000"/>
        </a:spcBef>
        <a:buFontTx/>
        <a:buBlip>
          <a:blip r:embed="rId4"/>
        </a:buBlip>
        <a:defRPr sz="3200" kern="1200">
          <a:solidFill>
            <a:srgbClr val="99CC99"/>
          </a:solidFill>
          <a:latin typeface="+mn-lt"/>
          <a:ea typeface="+mn-ea"/>
          <a:cs typeface="+mn-cs"/>
        </a:defRPr>
      </a:lvl1pPr>
      <a:lvl2pPr marL="914400" indent="-396875" algn="l" defTabSz="914363" rtl="0" eaLnBrk="1" latinLnBrk="0" hangingPunct="1">
        <a:lnSpc>
          <a:spcPct val="90000"/>
        </a:lnSpc>
        <a:spcBef>
          <a:spcPct val="20000"/>
        </a:spcBef>
        <a:buSzPct val="90000"/>
        <a:buFontTx/>
        <a:buBlip>
          <a:blip r:embed="rId5"/>
        </a:buBlip>
        <a:defRPr sz="2800" kern="1200">
          <a:solidFill>
            <a:srgbClr val="99CC99"/>
          </a:solidFill>
          <a:latin typeface="+mn-lt"/>
          <a:ea typeface="+mn-ea"/>
          <a:cs typeface="+mn-cs"/>
        </a:defRPr>
      </a:lvl2pPr>
      <a:lvl3pPr marL="1258888" indent="-344488" algn="l" defTabSz="914363" rtl="0" eaLnBrk="1" latinLnBrk="0" hangingPunct="1">
        <a:lnSpc>
          <a:spcPct val="90000"/>
        </a:lnSpc>
        <a:spcBef>
          <a:spcPct val="20000"/>
        </a:spcBef>
        <a:buSzPct val="90000"/>
        <a:buFontTx/>
        <a:buBlip>
          <a:blip r:embed="rId6"/>
        </a:buBlip>
        <a:defRPr sz="2400" kern="1200">
          <a:solidFill>
            <a:srgbClr val="99CC99"/>
          </a:soli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7"/>
        </a:buBlip>
        <a:defRPr sz="2400" kern="1200">
          <a:solidFill>
            <a:srgbClr val="99CC99"/>
          </a:soli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8"/>
        </a:buBlip>
        <a:defRPr sz="2400" kern="1200">
          <a:solidFill>
            <a:srgbClr val="99CC99"/>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bwMode="blackWhite">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30188"/>
            <a:ext cx="8382000" cy="664797"/>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381000" y="1412875"/>
            <a:ext cx="8381999" cy="2135969"/>
          </a:xfrm>
          <a:prstGeom prst="rect">
            <a:avLst/>
          </a:prstGeom>
        </p:spPr>
        <p:txBody>
          <a:bodyPr vert="horz" wrap="square" lIns="0" tIns="0" rIns="0" bIns="0" rtlCol="0">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dk1" tx1="lt1" bg2="dk2" tx2="lt2" accent1="accent1" accent2="accent2" accent3="accent3" accent4="accent4" accent5="accent5" accent6="accent6" hlink="hlink" folHlink="folHlink"/>
  <p:sldLayoutIdLst>
    <p:sldLayoutId id="2147483732" r:id="rId1"/>
  </p:sldLayoutIdLst>
  <p:transition>
    <p:fade/>
  </p:transition>
  <p:txStyles>
    <p:titleStyle>
      <a:lvl1pPr algn="l" defTabSz="914363" rtl="0" eaLnBrk="1" latinLnBrk="0" hangingPunct="1">
        <a:lnSpc>
          <a:spcPct val="90000"/>
        </a:lnSpc>
        <a:spcBef>
          <a:spcPct val="0"/>
        </a:spcBef>
        <a:buNone/>
        <a:defRPr lang="en-US" sz="4800" b="0" kern="1200" cap="none" spc="-150" dirty="0" smtClean="0">
          <a:ln w="3175">
            <a:noFill/>
          </a:ln>
          <a:solidFill>
            <a:srgbClr val="CCFFCC"/>
          </a:solidFill>
          <a:effectLst/>
          <a:latin typeface="+mj-lt"/>
          <a:ea typeface="+mn-ea"/>
          <a:cs typeface="Arial" charset="0"/>
        </a:defRPr>
      </a:lvl1pPr>
    </p:titleStyle>
    <p:bodyStyle>
      <a:lvl1pPr marL="396875" indent="-396875" algn="l" defTabSz="914363" rtl="0" eaLnBrk="1" latinLnBrk="0" hangingPunct="1">
        <a:lnSpc>
          <a:spcPct val="90000"/>
        </a:lnSpc>
        <a:spcBef>
          <a:spcPct val="20000"/>
        </a:spcBef>
        <a:buFontTx/>
        <a:buBlip>
          <a:blip r:embed="rId4"/>
        </a:buBlip>
        <a:defRPr sz="3200" kern="1200">
          <a:solidFill>
            <a:srgbClr val="99CC99"/>
          </a:solidFill>
          <a:latin typeface="+mn-lt"/>
          <a:ea typeface="+mn-ea"/>
          <a:cs typeface="+mn-cs"/>
        </a:defRPr>
      </a:lvl1pPr>
      <a:lvl2pPr marL="914400" indent="-396875" algn="l" defTabSz="914363" rtl="0" eaLnBrk="1" latinLnBrk="0" hangingPunct="1">
        <a:lnSpc>
          <a:spcPct val="90000"/>
        </a:lnSpc>
        <a:spcBef>
          <a:spcPct val="20000"/>
        </a:spcBef>
        <a:buSzPct val="90000"/>
        <a:buFontTx/>
        <a:buBlip>
          <a:blip r:embed="rId5"/>
        </a:buBlip>
        <a:defRPr sz="2800" kern="1200">
          <a:solidFill>
            <a:srgbClr val="99CC99"/>
          </a:solidFill>
          <a:latin typeface="+mn-lt"/>
          <a:ea typeface="+mn-ea"/>
          <a:cs typeface="+mn-cs"/>
        </a:defRPr>
      </a:lvl2pPr>
      <a:lvl3pPr marL="1258888" indent="-344488" algn="l" defTabSz="914363" rtl="0" eaLnBrk="1" latinLnBrk="0" hangingPunct="1">
        <a:lnSpc>
          <a:spcPct val="90000"/>
        </a:lnSpc>
        <a:spcBef>
          <a:spcPct val="20000"/>
        </a:spcBef>
        <a:buSzPct val="90000"/>
        <a:buFontTx/>
        <a:buBlip>
          <a:blip r:embed="rId6"/>
        </a:buBlip>
        <a:defRPr sz="2400" kern="1200">
          <a:solidFill>
            <a:srgbClr val="99CC99"/>
          </a:soli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7"/>
        </a:buBlip>
        <a:defRPr sz="2400" kern="1200">
          <a:solidFill>
            <a:srgbClr val="99CC99"/>
          </a:soli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8"/>
        </a:buBlip>
        <a:defRPr sz="2400" kern="1200">
          <a:solidFill>
            <a:srgbClr val="99CC99"/>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9.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21.xml"/><Relationship Id="rId1" Type="http://schemas.openxmlformats.org/officeDocument/2006/relationships/slideLayout" Target="../slideLayouts/slideLayout3.xml"/><Relationship Id="rId4" Type="http://schemas.openxmlformats.org/officeDocument/2006/relationships/image" Target="../media/image22.png"/></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7" Type="http://schemas.openxmlformats.org/officeDocument/2006/relationships/image" Target="../media/image11.png"/><Relationship Id="rId2" Type="http://schemas.openxmlformats.org/officeDocument/2006/relationships/notesSlide" Target="../notesSlides/notesSlide3.xml"/><Relationship Id="rId1" Type="http://schemas.openxmlformats.org/officeDocument/2006/relationships/slideLayout" Target="../slideLayouts/slideLayout3.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31.xml"/><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32.xml"/><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37.xml"/><Relationship Id="rId1" Type="http://schemas.openxmlformats.org/officeDocument/2006/relationships/slideLayout" Target="../slideLayouts/slideLayout7.xml"/><Relationship Id="rId6" Type="http://schemas.openxmlformats.org/officeDocument/2006/relationships/image" Target="../media/image16.png"/><Relationship Id="rId5" Type="http://schemas.openxmlformats.org/officeDocument/2006/relationships/image" Target="../media/image27.png"/><Relationship Id="rId4" Type="http://schemas.openxmlformats.org/officeDocument/2006/relationships/image" Target="../media/image26.png"/></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3.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4.xml"/><Relationship Id="rId1" Type="http://schemas.openxmlformats.org/officeDocument/2006/relationships/slideLayout" Target="../slideLayouts/slideLayout3.xml"/><Relationship Id="rId4" Type="http://schemas.openxmlformats.org/officeDocument/2006/relationships/image" Target="../media/image10.png"/></Relationships>
</file>

<file path=ppt/slides/_rels/slide40.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40.xml"/><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3.xml"/></Relationships>
</file>

<file path=ppt/slides/_rels/slide42.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42.xml"/><Relationship Id="rId1" Type="http://schemas.openxmlformats.org/officeDocument/2006/relationships/slideLayout" Target="../slideLayouts/slideLayout11.xml"/></Relationships>
</file>

<file path=ppt/slides/_rels/slide43.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43.xml"/><Relationship Id="rId1" Type="http://schemas.openxmlformats.org/officeDocument/2006/relationships/slideLayout" Target="../slideLayouts/slideLayout11.xml"/></Relationships>
</file>

<file path=ppt/slides/_rels/slide44.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44.xml"/><Relationship Id="rId1" Type="http://schemas.openxmlformats.org/officeDocument/2006/relationships/slideLayout" Target="../slideLayouts/slideLayout11.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3.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3.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3.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5.xml"/><Relationship Id="rId1" Type="http://schemas.openxmlformats.org/officeDocument/2006/relationships/slideLayout" Target="../slideLayouts/slideLayout3.xml"/><Relationship Id="rId4" Type="http://schemas.openxmlformats.org/officeDocument/2006/relationships/image" Target="../media/image10.png"/></Relationships>
</file>

<file path=ppt/slides/_rels/slide50.xml.rels><?xml version="1.0" encoding="UTF-8" standalone="yes"?>
<Relationships xmlns="http://schemas.openxmlformats.org/package/2006/relationships"><Relationship Id="rId8" Type="http://schemas.openxmlformats.org/officeDocument/2006/relationships/hyperlink" Target="http://microsoft.com/msdn" TargetMode="External"/><Relationship Id="rId3" Type="http://schemas.openxmlformats.org/officeDocument/2006/relationships/image" Target="../media/image32.png"/><Relationship Id="rId7" Type="http://schemas.openxmlformats.org/officeDocument/2006/relationships/image" Target="../media/image34.png"/><Relationship Id="rId2" Type="http://schemas.openxmlformats.org/officeDocument/2006/relationships/notesSlide" Target="../notesSlides/notesSlide50.xml"/><Relationship Id="rId1" Type="http://schemas.openxmlformats.org/officeDocument/2006/relationships/slideLayout" Target="../slideLayouts/slideLayout7.xml"/><Relationship Id="rId6" Type="http://schemas.openxmlformats.org/officeDocument/2006/relationships/image" Target="../media/image33.png"/><Relationship Id="rId11" Type="http://schemas.openxmlformats.org/officeDocument/2006/relationships/image" Target="../media/image36.png"/><Relationship Id="rId5" Type="http://schemas.openxmlformats.org/officeDocument/2006/relationships/hyperlink" Target="http://microsoft.com/technet" TargetMode="External"/><Relationship Id="rId10" Type="http://schemas.openxmlformats.org/officeDocument/2006/relationships/image" Target="../media/image35.emf"/><Relationship Id="rId4" Type="http://schemas.openxmlformats.org/officeDocument/2006/relationships/hyperlink" Target="http://www.microsoft.com/teched" TargetMode="External"/><Relationship Id="rId9" Type="http://schemas.openxmlformats.org/officeDocument/2006/relationships/hyperlink" Target="http://www.microsoft.com/learning" TargetMode="External"/></Relationships>
</file>

<file path=ppt/slides/_rels/slide51.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13.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53.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51.xml"/><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17.png"/><Relationship Id="rId2" Type="http://schemas.openxmlformats.org/officeDocument/2006/relationships/notesSlide" Target="../notesSlides/notesSlide7.xml"/><Relationship Id="rId1" Type="http://schemas.openxmlformats.org/officeDocument/2006/relationships/slideLayout" Target="../slideLayouts/slideLayout7.xml"/><Relationship Id="rId6" Type="http://schemas.openxmlformats.org/officeDocument/2006/relationships/image" Target="../media/image16.png"/><Relationship Id="rId5" Type="http://schemas.openxmlformats.org/officeDocument/2006/relationships/image" Target="../media/image15.png"/><Relationship Id="rId4" Type="http://schemas.openxmlformats.org/officeDocument/2006/relationships/image" Target="../media/image14.png"/></Relationships>
</file>

<file path=ppt/slides/_rels/slide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8.xml"/><Relationship Id="rId1" Type="http://schemas.openxmlformats.org/officeDocument/2006/relationships/slideLayout" Target="../slideLayouts/slideLayout7.xml"/><Relationship Id="rId4" Type="http://schemas.openxmlformats.org/officeDocument/2006/relationships/image" Target="../media/image18.png"/></Relationships>
</file>

<file path=ppt/slides/_rels/slide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9.xml"/><Relationship Id="rId1" Type="http://schemas.openxmlformats.org/officeDocument/2006/relationships/slideLayout" Target="../slideLayouts/slideLayout7.xml"/><Relationship Id="rId5" Type="http://schemas.openxmlformats.org/officeDocument/2006/relationships/image" Target="../media/image20.png"/><Relationship Id="rId4" Type="http://schemas.openxmlformats.org/officeDocument/2006/relationships/image" Target="../media/image1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Rounded Rectangle 30"/>
          <p:cNvSpPr/>
          <p:nvPr/>
        </p:nvSpPr>
        <p:spPr bwMode="auto">
          <a:xfrm>
            <a:off x="295154" y="1400536"/>
            <a:ext cx="8553692" cy="4109013"/>
          </a:xfrm>
          <a:prstGeom prst="roundRect">
            <a:avLst>
              <a:gd name="adj" fmla="val 11357"/>
            </a:avLst>
          </a:prstGeom>
          <a:solidFill>
            <a:schemeClr val="bg1">
              <a:lumMod val="85000"/>
              <a:lumOff val="15000"/>
              <a:alpha val="82000"/>
            </a:schemeClr>
          </a:solidFill>
          <a:ln>
            <a:no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2" name="Title 1"/>
          <p:cNvSpPr>
            <a:spLocks noGrp="1"/>
          </p:cNvSpPr>
          <p:nvPr>
            <p:ph type="title"/>
          </p:nvPr>
        </p:nvSpPr>
        <p:spPr/>
        <p:txBody>
          <a:bodyPr/>
          <a:lstStyle/>
          <a:p>
            <a:r>
              <a:rPr dirty="0" smtClean="0"/>
              <a:t>Windows Vista BitLocker Volume</a:t>
            </a:r>
            <a:endParaRPr lang="en-US" dirty="0"/>
          </a:p>
        </p:txBody>
      </p:sp>
      <p:sp>
        <p:nvSpPr>
          <p:cNvPr id="7" name="Rectangle 51"/>
          <p:cNvSpPr>
            <a:spLocks noChangeArrowheads="1"/>
          </p:cNvSpPr>
          <p:nvPr/>
        </p:nvSpPr>
        <p:spPr bwMode="auto">
          <a:xfrm>
            <a:off x="623122" y="2286104"/>
            <a:ext cx="7857035" cy="662047"/>
          </a:xfrm>
          <a:prstGeom prst="rect">
            <a:avLst/>
          </a:prstGeom>
          <a:solidFill>
            <a:srgbClr val="82ACD0"/>
          </a:solidFill>
          <a:ln w="9525">
            <a:solidFill>
              <a:srgbClr val="82ACD0"/>
            </a:solidFill>
            <a:miter lim="800000"/>
            <a:headEnd/>
            <a:tailEnd/>
          </a:ln>
          <a:effectLst>
            <a:outerShdw dist="28398" dir="3806097" algn="ctr" rotWithShape="0">
              <a:srgbClr val="1F2F3F">
                <a:alpha val="50000"/>
              </a:srgbClr>
            </a:outerShdw>
          </a:effectLst>
        </p:spPr>
        <p:txBody>
          <a:bodyPr vert="horz" wrap="square" lIns="91440" tIns="45720" rIns="91440" bIns="45720" numCol="1" anchor="t" anchorCtr="0" compatLnSpc="1">
            <a:prstTxWarp prst="textNoShape">
              <a:avLst/>
            </a:prstTxWarp>
          </a:bodyPr>
          <a:lstStyle/>
          <a:p>
            <a:endParaRPr lang="en-US" dirty="0"/>
          </a:p>
        </p:txBody>
      </p:sp>
      <p:sp>
        <p:nvSpPr>
          <p:cNvPr id="8" name="Rectangle 52"/>
          <p:cNvSpPr>
            <a:spLocks noChangeArrowheads="1"/>
          </p:cNvSpPr>
          <p:nvPr/>
        </p:nvSpPr>
        <p:spPr bwMode="auto">
          <a:xfrm>
            <a:off x="589856" y="2280976"/>
            <a:ext cx="763788" cy="677665"/>
          </a:xfrm>
          <a:prstGeom prst="rect">
            <a:avLst/>
          </a:prstGeom>
          <a:gradFill flip="none" rotWithShape="1">
            <a:gsLst>
              <a:gs pos="0">
                <a:schemeClr val="accent2">
                  <a:shade val="30000"/>
                  <a:satMod val="115000"/>
                </a:schemeClr>
              </a:gs>
              <a:gs pos="50000">
                <a:schemeClr val="accent2">
                  <a:shade val="67500"/>
                  <a:satMod val="115000"/>
                </a:schemeClr>
              </a:gs>
              <a:gs pos="100000">
                <a:schemeClr val="accent2">
                  <a:shade val="100000"/>
                  <a:satMod val="115000"/>
                </a:schemeClr>
              </a:gs>
            </a:gsLst>
            <a:lin ang="16200000" scaled="1"/>
            <a:tileRect/>
          </a:gradFill>
          <a:ln>
            <a:noFill/>
            <a:headEnd/>
            <a:tailEnd/>
          </a:ln>
          <a:effectLst>
            <a:outerShdw blurRad="63500" sx="102000" sy="102000" algn="ctr" rotWithShape="0">
              <a:prstClr val="black">
                <a:alpha val="40000"/>
              </a:prstClr>
            </a:outerShdw>
          </a:effectLst>
        </p:spPr>
        <p:style>
          <a:lnRef idx="2">
            <a:schemeClr val="accent6"/>
          </a:lnRef>
          <a:fillRef idx="1">
            <a:schemeClr val="lt1"/>
          </a:fillRef>
          <a:effectRef idx="0">
            <a:schemeClr val="accent6"/>
          </a:effectRef>
          <a:fontRef idx="minor">
            <a:schemeClr val="dk1"/>
          </a:fontRef>
        </p:style>
        <p:txBody>
          <a:bodyPr vert="horz" wrap="square" lIns="0" tIns="38138" rIns="0" bIns="38138"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chemeClr val="tx1"/>
                </a:solidFill>
                <a:effectLst>
                  <a:outerShdw blurRad="38100" dist="38100" dir="2700000" algn="tl">
                    <a:srgbClr val="000000">
                      <a:alpha val="43137"/>
                    </a:srgbClr>
                  </a:outerShdw>
                </a:effectLst>
              </a:rPr>
              <a:t>Boot Sector</a:t>
            </a:r>
          </a:p>
        </p:txBody>
      </p:sp>
      <p:sp>
        <p:nvSpPr>
          <p:cNvPr id="9" name="Rectangle 53"/>
          <p:cNvSpPr>
            <a:spLocks noChangeArrowheads="1"/>
          </p:cNvSpPr>
          <p:nvPr/>
        </p:nvSpPr>
        <p:spPr bwMode="auto">
          <a:xfrm>
            <a:off x="7784719" y="2280976"/>
            <a:ext cx="760533" cy="677665"/>
          </a:xfrm>
          <a:prstGeom prst="rect">
            <a:avLst/>
          </a:prstGeom>
          <a:gradFill flip="none" rotWithShape="1">
            <a:gsLst>
              <a:gs pos="0">
                <a:schemeClr val="accent2">
                  <a:shade val="30000"/>
                  <a:satMod val="115000"/>
                </a:schemeClr>
              </a:gs>
              <a:gs pos="50000">
                <a:schemeClr val="accent2">
                  <a:shade val="67500"/>
                  <a:satMod val="115000"/>
                </a:schemeClr>
              </a:gs>
              <a:gs pos="100000">
                <a:schemeClr val="accent2">
                  <a:shade val="100000"/>
                  <a:satMod val="115000"/>
                </a:schemeClr>
              </a:gs>
            </a:gsLst>
            <a:lin ang="16200000" scaled="1"/>
            <a:tileRect/>
          </a:gradFill>
          <a:ln>
            <a:noFill/>
            <a:headEnd/>
            <a:tailEnd/>
          </a:ln>
          <a:effectLst>
            <a:outerShdw blurRad="63500" sx="102000" sy="102000" algn="ctr" rotWithShape="0">
              <a:prstClr val="black">
                <a:alpha val="40000"/>
              </a:prstClr>
            </a:outerShdw>
          </a:effectLst>
        </p:spPr>
        <p:style>
          <a:lnRef idx="2">
            <a:schemeClr val="accent6"/>
          </a:lnRef>
          <a:fillRef idx="1">
            <a:schemeClr val="lt1"/>
          </a:fillRef>
          <a:effectRef idx="0">
            <a:schemeClr val="accent6"/>
          </a:effectRef>
          <a:fontRef idx="minor">
            <a:schemeClr val="dk1"/>
          </a:fontRef>
        </p:style>
        <p:txBody>
          <a:bodyPr vert="horz" wrap="square" lIns="0" tIns="38138" rIns="0" bIns="38138"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chemeClr val="tx1"/>
                </a:solidFill>
                <a:effectLst>
                  <a:outerShdw blurRad="38100" dist="38100" dir="2700000" algn="tl">
                    <a:srgbClr val="000000">
                      <a:alpha val="43137"/>
                    </a:srgbClr>
                  </a:outerShdw>
                </a:effectLst>
              </a:rPr>
              <a:t>Boot Sector</a:t>
            </a:r>
          </a:p>
        </p:txBody>
      </p:sp>
      <p:sp>
        <p:nvSpPr>
          <p:cNvPr id="10" name="Rectangle 54" descr="Dark upward diagonal"/>
          <p:cNvSpPr>
            <a:spLocks noChangeArrowheads="1"/>
          </p:cNvSpPr>
          <p:nvPr/>
        </p:nvSpPr>
        <p:spPr bwMode="auto">
          <a:xfrm>
            <a:off x="1348937" y="2285019"/>
            <a:ext cx="653125" cy="662047"/>
          </a:xfrm>
          <a:prstGeom prst="rect">
            <a:avLst/>
          </a:prstGeom>
          <a:pattFill prst="dkUpDiag">
            <a:fgClr>
              <a:srgbClr val="0070C0"/>
            </a:fgClr>
            <a:bgClr>
              <a:srgbClr val="BFBFBF"/>
            </a:bgClr>
          </a:pattFill>
          <a:ln w="9525">
            <a:noFill/>
            <a:miter lim="800000"/>
            <a:headEnd/>
            <a:tailEnd/>
          </a:ln>
          <a:effectLst>
            <a:outerShdw blurRad="63500" sx="102000" sy="102000" algn="ctr"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en-US" dirty="0"/>
          </a:p>
        </p:txBody>
      </p:sp>
      <p:sp>
        <p:nvSpPr>
          <p:cNvPr id="11" name="Rectangle 55" descr="Dark upward diagonal"/>
          <p:cNvSpPr>
            <a:spLocks noChangeArrowheads="1"/>
          </p:cNvSpPr>
          <p:nvPr/>
        </p:nvSpPr>
        <p:spPr bwMode="auto">
          <a:xfrm>
            <a:off x="4354183" y="2285019"/>
            <a:ext cx="1973481" cy="662047"/>
          </a:xfrm>
          <a:prstGeom prst="rect">
            <a:avLst/>
          </a:prstGeom>
          <a:pattFill prst="dkUpDiag">
            <a:fgClr>
              <a:srgbClr val="0070C0"/>
            </a:fgClr>
            <a:bgClr>
              <a:srgbClr val="BFBFBF"/>
            </a:bgClr>
          </a:pattFill>
          <a:ln w="9525">
            <a:noFill/>
            <a:miter lim="800000"/>
            <a:headEnd/>
            <a:tailEnd/>
          </a:ln>
          <a:effectLst>
            <a:outerShdw blurRad="63500" sx="102000" sy="102000" algn="ctr"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en-US" dirty="0"/>
          </a:p>
        </p:txBody>
      </p:sp>
      <p:sp>
        <p:nvSpPr>
          <p:cNvPr id="12" name="Rectangle 56" descr="Dark upward diagonal"/>
          <p:cNvSpPr>
            <a:spLocks noChangeArrowheads="1"/>
          </p:cNvSpPr>
          <p:nvPr/>
        </p:nvSpPr>
        <p:spPr bwMode="auto">
          <a:xfrm>
            <a:off x="6586960" y="2285019"/>
            <a:ext cx="1197758" cy="662047"/>
          </a:xfrm>
          <a:prstGeom prst="rect">
            <a:avLst/>
          </a:prstGeom>
          <a:pattFill prst="dkUpDiag">
            <a:fgClr>
              <a:srgbClr val="0070C0"/>
            </a:fgClr>
            <a:bgClr>
              <a:srgbClr val="BFBFBF"/>
            </a:bgClr>
          </a:pattFill>
          <a:ln w="9525">
            <a:noFill/>
            <a:miter lim="800000"/>
            <a:headEnd/>
            <a:tailEnd/>
          </a:ln>
          <a:effectLst>
            <a:outerShdw blurRad="63500" sx="102000" sy="102000" algn="ctr"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en-US" dirty="0"/>
          </a:p>
        </p:txBody>
      </p:sp>
      <p:cxnSp>
        <p:nvCxnSpPr>
          <p:cNvPr id="13" name="AutoShape 57"/>
          <p:cNvCxnSpPr>
            <a:cxnSpLocks noChangeShapeType="1"/>
            <a:stCxn id="8" idx="0"/>
            <a:endCxn id="19" idx="0"/>
          </p:cNvCxnSpPr>
          <p:nvPr/>
        </p:nvCxnSpPr>
        <p:spPr bwMode="ltGray">
          <a:xfrm rot="16200000" flipH="1">
            <a:off x="1550523" y="1702203"/>
            <a:ext cx="5128" cy="1162674"/>
          </a:xfrm>
          <a:prstGeom prst="curvedConnector3">
            <a:avLst>
              <a:gd name="adj1" fmla="val -6613321"/>
            </a:avLst>
          </a:prstGeom>
          <a:noFill/>
          <a:ln w="57150">
            <a:solidFill>
              <a:srgbClr val="8F3B39"/>
            </a:solidFill>
            <a:round/>
            <a:headEnd/>
            <a:tailEnd type="triangle" w="med" len="med"/>
          </a:ln>
          <a:effectLst>
            <a:outerShdw blurRad="63500" sx="102000" sy="102000" algn="ctr" rotWithShape="0">
              <a:prstClr val="black">
                <a:alpha val="40000"/>
              </a:prstClr>
            </a:outerShdw>
          </a:effectLst>
        </p:spPr>
      </p:cxnSp>
      <p:cxnSp>
        <p:nvCxnSpPr>
          <p:cNvPr id="14" name="AutoShape 58"/>
          <p:cNvCxnSpPr>
            <a:cxnSpLocks noChangeShapeType="1"/>
            <a:stCxn id="9" idx="0"/>
            <a:endCxn id="19" idx="0"/>
          </p:cNvCxnSpPr>
          <p:nvPr/>
        </p:nvCxnSpPr>
        <p:spPr bwMode="ltGray">
          <a:xfrm rot="16200000" flipH="1" flipV="1">
            <a:off x="5147141" y="-731741"/>
            <a:ext cx="5128" cy="6030562"/>
          </a:xfrm>
          <a:prstGeom prst="curvedConnector3">
            <a:avLst>
              <a:gd name="adj1" fmla="val -10728299"/>
            </a:avLst>
          </a:prstGeom>
          <a:noFill/>
          <a:ln w="57150">
            <a:solidFill>
              <a:srgbClr val="8F3B39"/>
            </a:solidFill>
            <a:round/>
            <a:headEnd/>
            <a:tailEnd type="triangle" w="med" len="med"/>
          </a:ln>
          <a:effectLst>
            <a:outerShdw blurRad="63500" sx="102000" sy="102000" algn="ctr" rotWithShape="0">
              <a:prstClr val="black">
                <a:alpha val="40000"/>
              </a:prstClr>
            </a:outerShdw>
          </a:effectLst>
        </p:spPr>
      </p:cxnSp>
      <p:cxnSp>
        <p:nvCxnSpPr>
          <p:cNvPr id="15" name="AutoShape 59"/>
          <p:cNvCxnSpPr>
            <a:cxnSpLocks noChangeShapeType="1"/>
            <a:stCxn id="19" idx="2"/>
            <a:endCxn id="20" idx="2"/>
          </p:cNvCxnSpPr>
          <p:nvPr/>
        </p:nvCxnSpPr>
        <p:spPr bwMode="auto">
          <a:xfrm rot="5400000" flipH="1" flipV="1">
            <a:off x="3183818" y="1897671"/>
            <a:ext cx="1085" cy="2099875"/>
          </a:xfrm>
          <a:prstGeom prst="curvedConnector3">
            <a:avLst>
              <a:gd name="adj1" fmla="val -26625815"/>
            </a:avLst>
          </a:prstGeom>
          <a:noFill/>
          <a:ln w="57150">
            <a:solidFill>
              <a:srgbClr val="FFC000"/>
            </a:solidFill>
            <a:round/>
            <a:headEnd type="triangle" w="med" len="med"/>
            <a:tailEnd type="triangle" w="med" len="med"/>
          </a:ln>
          <a:effectLst>
            <a:outerShdw blurRad="63500" sx="102000" sy="102000" algn="ctr" rotWithShape="0">
              <a:prstClr val="black">
                <a:alpha val="40000"/>
              </a:prstClr>
            </a:outerShdw>
          </a:effectLst>
        </p:spPr>
      </p:cxnSp>
      <p:cxnSp>
        <p:nvCxnSpPr>
          <p:cNvPr id="16" name="AutoShape 60"/>
          <p:cNvCxnSpPr>
            <a:cxnSpLocks noChangeShapeType="1"/>
            <a:stCxn id="20" idx="2"/>
            <a:endCxn id="21" idx="2"/>
          </p:cNvCxnSpPr>
          <p:nvPr/>
        </p:nvCxnSpPr>
        <p:spPr bwMode="auto">
          <a:xfrm rot="16200000" flipH="1">
            <a:off x="5346619" y="1834745"/>
            <a:ext cx="1588" cy="2224641"/>
          </a:xfrm>
          <a:prstGeom prst="curvedConnector3">
            <a:avLst>
              <a:gd name="adj1" fmla="val 18824880"/>
            </a:avLst>
          </a:prstGeom>
          <a:noFill/>
          <a:ln w="57150">
            <a:solidFill>
              <a:srgbClr val="FFC000"/>
            </a:solidFill>
            <a:round/>
            <a:headEnd type="triangle" w="med" len="med"/>
            <a:tailEnd type="triangle" w="med" len="med"/>
          </a:ln>
          <a:effectLst>
            <a:outerShdw blurRad="63500" sx="102000" sy="102000" algn="ctr" rotWithShape="0">
              <a:prstClr val="black">
                <a:alpha val="40000"/>
              </a:prstClr>
            </a:outerShdw>
          </a:effectLst>
        </p:spPr>
      </p:cxnSp>
      <p:cxnSp>
        <p:nvCxnSpPr>
          <p:cNvPr id="17" name="AutoShape 61"/>
          <p:cNvCxnSpPr>
            <a:cxnSpLocks noChangeShapeType="1"/>
            <a:stCxn id="19" idx="2"/>
            <a:endCxn id="21" idx="2"/>
          </p:cNvCxnSpPr>
          <p:nvPr/>
        </p:nvCxnSpPr>
        <p:spPr bwMode="auto">
          <a:xfrm rot="5400000" flipH="1" flipV="1">
            <a:off x="4296139" y="785351"/>
            <a:ext cx="1085" cy="4324516"/>
          </a:xfrm>
          <a:prstGeom prst="curvedConnector3">
            <a:avLst>
              <a:gd name="adj1" fmla="val -48852826"/>
            </a:avLst>
          </a:prstGeom>
          <a:noFill/>
          <a:ln w="57150">
            <a:solidFill>
              <a:srgbClr val="FFC000"/>
            </a:solidFill>
            <a:round/>
            <a:headEnd type="triangle" w="med" len="med"/>
            <a:tailEnd type="triangle" w="med" len="med"/>
          </a:ln>
          <a:effectLst>
            <a:outerShdw blurRad="63500" sx="102000" sy="102000" algn="ctr" rotWithShape="0">
              <a:prstClr val="black">
                <a:alpha val="40000"/>
              </a:prstClr>
            </a:outerShdw>
          </a:effectLst>
        </p:spPr>
      </p:cxnSp>
      <p:sp>
        <p:nvSpPr>
          <p:cNvPr id="18" name="Rectangle 62" descr="Dark upward diagonal"/>
          <p:cNvSpPr>
            <a:spLocks noChangeArrowheads="1"/>
          </p:cNvSpPr>
          <p:nvPr/>
        </p:nvSpPr>
        <p:spPr bwMode="auto">
          <a:xfrm>
            <a:off x="2257021" y="2286104"/>
            <a:ext cx="1851969" cy="662047"/>
          </a:xfrm>
          <a:prstGeom prst="rect">
            <a:avLst/>
          </a:prstGeom>
          <a:pattFill prst="dkUpDiag">
            <a:fgClr>
              <a:srgbClr val="0070C0"/>
            </a:fgClr>
            <a:bgClr>
              <a:srgbClr val="BFBFBF"/>
            </a:bgClr>
          </a:pattFill>
          <a:ln w="9525">
            <a:noFill/>
            <a:miter lim="800000"/>
            <a:headEnd/>
            <a:tailEnd/>
          </a:ln>
          <a:effectLst>
            <a:outerShdw blurRad="63500" sx="102000" sy="102000" algn="ctr"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en-US" dirty="0"/>
          </a:p>
        </p:txBody>
      </p:sp>
      <p:sp>
        <p:nvSpPr>
          <p:cNvPr id="19" name="Rectangle 63"/>
          <p:cNvSpPr>
            <a:spLocks noChangeArrowheads="1"/>
          </p:cNvSpPr>
          <p:nvPr/>
        </p:nvSpPr>
        <p:spPr bwMode="black">
          <a:xfrm>
            <a:off x="2011827" y="2286104"/>
            <a:ext cx="245193" cy="662047"/>
          </a:xfrm>
          <a:prstGeom prst="rect">
            <a:avLst/>
          </a:prstGeom>
          <a:solidFill>
            <a:srgbClr val="FFC000"/>
          </a:solidFill>
          <a:ln w="6350">
            <a:noFill/>
            <a:miter lim="800000"/>
            <a:headEnd/>
            <a:tailEnd/>
          </a:ln>
          <a:effectLst>
            <a:outerShdw blurRad="63500" sx="102000" sy="102000" algn="ctr"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en-US" dirty="0"/>
          </a:p>
        </p:txBody>
      </p:sp>
      <p:sp>
        <p:nvSpPr>
          <p:cNvPr id="20" name="Rectangle 64"/>
          <p:cNvSpPr>
            <a:spLocks noChangeArrowheads="1"/>
          </p:cNvSpPr>
          <p:nvPr/>
        </p:nvSpPr>
        <p:spPr bwMode="black">
          <a:xfrm>
            <a:off x="4114414" y="2285019"/>
            <a:ext cx="239769" cy="662047"/>
          </a:xfrm>
          <a:prstGeom prst="rect">
            <a:avLst/>
          </a:prstGeom>
          <a:solidFill>
            <a:srgbClr val="FFC000"/>
          </a:solidFill>
          <a:ln w="6350">
            <a:noFill/>
            <a:miter lim="800000"/>
            <a:headEnd/>
            <a:tailEnd/>
          </a:ln>
          <a:effectLst>
            <a:outerShdw blurRad="63500" sx="102000" sy="102000" algn="ctr"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en-US" dirty="0"/>
          </a:p>
        </p:txBody>
      </p:sp>
      <p:sp>
        <p:nvSpPr>
          <p:cNvPr id="21" name="Rectangle 65"/>
          <p:cNvSpPr>
            <a:spLocks noChangeArrowheads="1"/>
          </p:cNvSpPr>
          <p:nvPr/>
        </p:nvSpPr>
        <p:spPr bwMode="black">
          <a:xfrm>
            <a:off x="6336343" y="2285019"/>
            <a:ext cx="245193" cy="662047"/>
          </a:xfrm>
          <a:prstGeom prst="rect">
            <a:avLst/>
          </a:prstGeom>
          <a:solidFill>
            <a:srgbClr val="FFC000"/>
          </a:solidFill>
          <a:ln w="6350">
            <a:noFill/>
            <a:miter lim="800000"/>
            <a:headEnd/>
            <a:tailEnd/>
          </a:ln>
          <a:effectLst>
            <a:outerShdw blurRad="63500" sx="102000" sy="102000" algn="ctr"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en-US" dirty="0"/>
          </a:p>
        </p:txBody>
      </p:sp>
      <p:sp>
        <p:nvSpPr>
          <p:cNvPr id="6" name="AutoShape 50"/>
          <p:cNvSpPr>
            <a:spLocks noChangeArrowheads="1"/>
          </p:cNvSpPr>
          <p:nvPr/>
        </p:nvSpPr>
        <p:spPr bwMode="auto">
          <a:xfrm>
            <a:off x="2270330" y="3890916"/>
            <a:ext cx="4603341" cy="1307813"/>
          </a:xfrm>
          <a:prstGeom prst="roundRect">
            <a:avLst>
              <a:gd name="adj" fmla="val 23694"/>
            </a:avLst>
          </a:prstGeom>
          <a:solidFill>
            <a:schemeClr val="accent2">
              <a:alpha val="40000"/>
            </a:schemeClr>
          </a:solidFill>
          <a:ln>
            <a:noFill/>
            <a:headEnd/>
            <a:tailEnd/>
          </a:ln>
          <a:effectLst>
            <a:outerShdw blurRad="63500" sx="102000" sy="102000" algn="ctr" rotWithShape="0">
              <a:prstClr val="black">
                <a:alpha val="40000"/>
              </a:prstClr>
            </a:outerShdw>
          </a:effectLst>
        </p:spPr>
        <p:style>
          <a:lnRef idx="2">
            <a:schemeClr val="accent5"/>
          </a:lnRef>
          <a:fillRef idx="1">
            <a:schemeClr val="lt1"/>
          </a:fillRef>
          <a:effectRef idx="0">
            <a:schemeClr val="accent5"/>
          </a:effectRef>
          <a:fontRef idx="minor">
            <a:schemeClr val="dk1"/>
          </a:fontRef>
        </p:style>
        <p:txBody>
          <a:bodyPr vert="horz" wrap="square" lIns="76279" tIns="0" rIns="76279" bIns="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charset="0"/>
            </a:endParaRPr>
          </a:p>
        </p:txBody>
      </p:sp>
      <p:sp>
        <p:nvSpPr>
          <p:cNvPr id="22" name="AutoShape 66" descr="Dark upward diagonal"/>
          <p:cNvSpPr>
            <a:spLocks noChangeArrowheads="1"/>
          </p:cNvSpPr>
          <p:nvPr/>
        </p:nvSpPr>
        <p:spPr bwMode="auto">
          <a:xfrm>
            <a:off x="4466228" y="4255585"/>
            <a:ext cx="653125" cy="147604"/>
          </a:xfrm>
          <a:prstGeom prst="roundRect">
            <a:avLst>
              <a:gd name="adj" fmla="val 16667"/>
            </a:avLst>
          </a:prstGeom>
          <a:pattFill prst="dkUpDiag">
            <a:fgClr>
              <a:srgbClr val="0070C0"/>
            </a:fgClr>
            <a:bgClr>
              <a:srgbClr val="BFBFBF"/>
            </a:bgClr>
          </a:pattFill>
          <a:ln w="9525">
            <a:noFill/>
            <a:round/>
            <a:headEnd/>
            <a:tailEnd/>
          </a:ln>
          <a:effectLst>
            <a:outerShdw blurRad="63500" sx="102000" sy="102000" algn="ctr"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en-US" dirty="0"/>
          </a:p>
        </p:txBody>
      </p:sp>
      <p:sp>
        <p:nvSpPr>
          <p:cNvPr id="23" name="Rectangle 67"/>
          <p:cNvSpPr>
            <a:spLocks noChangeArrowheads="1"/>
          </p:cNvSpPr>
          <p:nvPr/>
        </p:nvSpPr>
        <p:spPr bwMode="auto">
          <a:xfrm>
            <a:off x="5225325" y="4206745"/>
            <a:ext cx="1517812" cy="235515"/>
          </a:xfrm>
          <a:prstGeom prst="rect">
            <a:avLst/>
          </a:prstGeom>
          <a:noFill/>
          <a:ln w="6350">
            <a:noFill/>
            <a:miter lim="800000"/>
            <a:headEnd/>
            <a:tailEnd/>
          </a:ln>
          <a:effectLst/>
        </p:spPr>
        <p:txBody>
          <a:bodyPr vert="horz" wrap="square" lIns="0" tIns="0" rIns="0" bIns="0" numCol="1" anchor="ctr" anchorCtr="0" compatLnSpc="1">
            <a:prstTxWarp prst="textNoShape">
              <a:avLst/>
            </a:prstTxWarp>
          </a:bodyPr>
          <a:lstStyle/>
          <a:p>
            <a:pPr marL="0" marR="0" lvl="0" indent="0" defTabSz="914400" rtl="0" eaLnBrk="1" fontAlgn="base" latinLnBrk="0" hangingPunct="1">
              <a:lnSpc>
                <a:spcPct val="100000"/>
              </a:lnSpc>
              <a:spcBef>
                <a:spcPct val="0"/>
              </a:spcBef>
              <a:spcAft>
                <a:spcPct val="0"/>
              </a:spcAft>
              <a:buClrTx/>
              <a:buSzTx/>
              <a:buFontTx/>
              <a:buNone/>
              <a:tabLst/>
            </a:pPr>
            <a:r>
              <a:rPr kumimoji="0" lang="en-US" sz="1200" i="0" u="none" strike="noStrike" cap="none" normalizeH="0" baseline="0" dirty="0" smtClean="0">
                <a:ln>
                  <a:noFill/>
                </a:ln>
                <a:effectLst/>
              </a:rPr>
              <a:t>Encrypted Volume Data</a:t>
            </a:r>
          </a:p>
        </p:txBody>
      </p:sp>
      <p:sp>
        <p:nvSpPr>
          <p:cNvPr id="24" name="Rectangle 68"/>
          <p:cNvSpPr>
            <a:spLocks noChangeArrowheads="1"/>
          </p:cNvSpPr>
          <p:nvPr/>
        </p:nvSpPr>
        <p:spPr bwMode="auto">
          <a:xfrm>
            <a:off x="5225325" y="4542110"/>
            <a:ext cx="1606776" cy="462347"/>
          </a:xfrm>
          <a:prstGeom prst="rect">
            <a:avLst/>
          </a:prstGeom>
          <a:noFill/>
          <a:ln w="6350">
            <a:noFill/>
            <a:miter lim="800000"/>
            <a:headEnd/>
            <a:tailEnd/>
          </a:ln>
          <a:effectLst/>
        </p:spPr>
        <p:txBody>
          <a:bodyPr vert="horz" wrap="square" lIns="0" tIns="0" rIns="0" bIns="0" numCol="1" anchor="ctr" anchorCtr="0" compatLnSpc="1">
            <a:prstTxWarp prst="textNoShape">
              <a:avLst/>
            </a:prstTxWarp>
          </a:bodyPr>
          <a:lstStyle/>
          <a:p>
            <a:pPr marL="0" marR="0" lvl="0" indent="0" defTabSz="914400" rtl="0" eaLnBrk="1" fontAlgn="base" latinLnBrk="0" hangingPunct="1">
              <a:lnSpc>
                <a:spcPct val="100000"/>
              </a:lnSpc>
              <a:spcBef>
                <a:spcPct val="0"/>
              </a:spcBef>
              <a:spcAft>
                <a:spcPct val="0"/>
              </a:spcAft>
              <a:buClrTx/>
              <a:buSzTx/>
              <a:buFontTx/>
              <a:buNone/>
              <a:tabLst/>
            </a:pPr>
            <a:r>
              <a:rPr kumimoji="0" lang="en-US" sz="1200" i="0" u="none" strike="noStrike" cap="none" normalizeH="0" baseline="0" dirty="0" smtClean="0">
                <a:ln>
                  <a:noFill/>
                </a:ln>
                <a:effectLst/>
              </a:rPr>
              <a:t>BitLocker Metadata Copies</a:t>
            </a:r>
          </a:p>
        </p:txBody>
      </p:sp>
      <p:cxnSp>
        <p:nvCxnSpPr>
          <p:cNvPr id="25" name="AutoShape 69"/>
          <p:cNvCxnSpPr>
            <a:cxnSpLocks noChangeShapeType="1"/>
          </p:cNvCxnSpPr>
          <p:nvPr/>
        </p:nvCxnSpPr>
        <p:spPr bwMode="auto">
          <a:xfrm>
            <a:off x="2421876" y="4313107"/>
            <a:ext cx="487132" cy="1085"/>
          </a:xfrm>
          <a:prstGeom prst="straightConnector1">
            <a:avLst/>
          </a:prstGeom>
          <a:noFill/>
          <a:ln w="57150">
            <a:solidFill>
              <a:srgbClr val="FFC000"/>
            </a:solidFill>
            <a:round/>
            <a:headEnd type="triangle" w="med" len="med"/>
            <a:tailEnd type="triangle" w="med" len="med"/>
          </a:ln>
          <a:effectLst>
            <a:outerShdw blurRad="63500" sx="102000" sy="102000" algn="ctr" rotWithShape="0">
              <a:prstClr val="black">
                <a:alpha val="40000"/>
              </a:prstClr>
            </a:outerShdw>
          </a:effectLst>
        </p:spPr>
      </p:cxnSp>
      <p:cxnSp>
        <p:nvCxnSpPr>
          <p:cNvPr id="26" name="AutoShape 70"/>
          <p:cNvCxnSpPr>
            <a:cxnSpLocks noChangeShapeType="1"/>
          </p:cNvCxnSpPr>
          <p:nvPr/>
        </p:nvCxnSpPr>
        <p:spPr bwMode="ltGray">
          <a:xfrm>
            <a:off x="2464188" y="4735297"/>
            <a:ext cx="438310" cy="1085"/>
          </a:xfrm>
          <a:prstGeom prst="straightConnector1">
            <a:avLst/>
          </a:prstGeom>
          <a:noFill/>
          <a:ln w="57150">
            <a:solidFill>
              <a:srgbClr val="8F3B39"/>
            </a:solidFill>
            <a:round/>
            <a:headEnd/>
            <a:tailEnd type="triangle" w="med" len="med"/>
          </a:ln>
          <a:effectLst>
            <a:outerShdw blurRad="63500" sx="102000" sy="102000" algn="ctr" rotWithShape="0">
              <a:prstClr val="black">
                <a:alpha val="40000"/>
              </a:prstClr>
            </a:outerShdw>
          </a:effectLst>
        </p:spPr>
      </p:cxnSp>
      <p:sp>
        <p:nvSpPr>
          <p:cNvPr id="27" name="Text Box 71"/>
          <p:cNvSpPr txBox="1">
            <a:spLocks noChangeArrowheads="1"/>
          </p:cNvSpPr>
          <p:nvPr/>
        </p:nvSpPr>
        <p:spPr bwMode="auto">
          <a:xfrm>
            <a:off x="3013168" y="4520403"/>
            <a:ext cx="1210778" cy="485139"/>
          </a:xfrm>
          <a:prstGeom prst="rect">
            <a:avLst/>
          </a:prstGeom>
          <a:noFill/>
          <a:ln w="9525">
            <a:noFill/>
            <a:miter lim="800000"/>
            <a:headEnd/>
            <a:tailEnd/>
          </a:ln>
        </p:spPr>
        <p:txBody>
          <a:bodyPr vert="horz" wrap="square" lIns="0" tIns="0" rIns="0" bIns="0" numCol="1" anchor="ctr" anchorCtr="0" compatLnSpc="1">
            <a:prstTxWarp prst="textNoShape">
              <a:avLst/>
            </a:prstTxWarp>
          </a:bodyPr>
          <a:lstStyle/>
          <a:p>
            <a:r>
              <a:rPr lang="en-US" sz="1200" dirty="0"/>
              <a:t>P</a:t>
            </a:r>
            <a:r>
              <a:rPr lang="en-US" sz="1200" dirty="0" smtClean="0"/>
              <a:t>ointer </a:t>
            </a:r>
            <a:r>
              <a:rPr lang="en-US" sz="1200" dirty="0"/>
              <a:t>to Primary Metadata </a:t>
            </a:r>
            <a:r>
              <a:rPr lang="en-US" sz="1200" dirty="0" smtClean="0"/>
              <a:t>Copy</a:t>
            </a:r>
            <a:endParaRPr kumimoji="0" lang="en-US" sz="2000" b="0" i="0" u="none" strike="noStrike" cap="none" normalizeH="0" baseline="0" dirty="0" smtClean="0">
              <a:ln>
                <a:noFill/>
              </a:ln>
              <a:effectLst/>
            </a:endParaRPr>
          </a:p>
        </p:txBody>
      </p:sp>
      <p:sp>
        <p:nvSpPr>
          <p:cNvPr id="28" name="Text Box 72"/>
          <p:cNvSpPr txBox="1">
            <a:spLocks noChangeArrowheads="1"/>
          </p:cNvSpPr>
          <p:nvPr/>
        </p:nvSpPr>
        <p:spPr bwMode="auto">
          <a:xfrm>
            <a:off x="3013168" y="4145967"/>
            <a:ext cx="1129408" cy="337535"/>
          </a:xfrm>
          <a:prstGeom prst="rect">
            <a:avLst/>
          </a:prstGeom>
          <a:noFill/>
          <a:ln w="9525">
            <a:noFill/>
            <a:miter lim="800000"/>
            <a:headEnd/>
            <a:tailEnd/>
          </a:ln>
        </p:spPr>
        <p:txBody>
          <a:bodyPr vert="horz" wrap="square" lIns="0" tIns="0" rIns="0" bIns="0" numCol="1" anchor="ctr" anchorCtr="0" compatLnSpc="1">
            <a:prstTxWarp prst="textNoShape">
              <a:avLst/>
            </a:prstTxWarp>
          </a:bodyPr>
          <a:lstStyle/>
          <a:p>
            <a:pPr marL="0" marR="0" lvl="0" indent="0"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effectLst/>
              </a:rPr>
              <a:t>Pointers to other metadata copies</a:t>
            </a:r>
          </a:p>
        </p:txBody>
      </p:sp>
      <p:sp>
        <p:nvSpPr>
          <p:cNvPr id="29" name="AutoShape 74"/>
          <p:cNvSpPr>
            <a:spLocks noChangeArrowheads="1"/>
          </p:cNvSpPr>
          <p:nvPr/>
        </p:nvSpPr>
        <p:spPr bwMode="black">
          <a:xfrm>
            <a:off x="4472738" y="4671263"/>
            <a:ext cx="646616" cy="182334"/>
          </a:xfrm>
          <a:prstGeom prst="roundRect">
            <a:avLst>
              <a:gd name="adj" fmla="val 16667"/>
            </a:avLst>
          </a:prstGeom>
          <a:solidFill>
            <a:srgbClr val="FFC000"/>
          </a:solidFill>
          <a:ln w="6350">
            <a:noFill/>
            <a:miter lim="800000"/>
            <a:headEnd/>
            <a:tailEnd/>
          </a:ln>
          <a:effectLst>
            <a:outerShdw blurRad="63500" sx="102000" sy="102000" algn="ctr"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en-US" dirty="0"/>
          </a:p>
        </p:txBody>
      </p:sp>
    </p:spTree>
    <p:extLst>
      <p:ext uri="{BB962C8B-B14F-4D97-AF65-F5344CB8AC3E}">
        <p14:creationId xmlns:p14="http://schemas.microsoft.com/office/powerpoint/2010/main" xmlns="" val="2506302225"/>
      </p:ext>
    </p:extLst>
  </p:cSld>
  <p:clrMapOvr>
    <a:masterClrMapping/>
  </p:clrMapOvr>
  <p:transition>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Rounded Rectangle 30"/>
          <p:cNvSpPr/>
          <p:nvPr/>
        </p:nvSpPr>
        <p:spPr bwMode="auto">
          <a:xfrm>
            <a:off x="295154" y="1400536"/>
            <a:ext cx="8553692" cy="4109013"/>
          </a:xfrm>
          <a:prstGeom prst="roundRect">
            <a:avLst>
              <a:gd name="adj" fmla="val 11357"/>
            </a:avLst>
          </a:prstGeom>
          <a:solidFill>
            <a:schemeClr val="bg1">
              <a:lumMod val="85000"/>
              <a:lumOff val="15000"/>
              <a:alpha val="82000"/>
            </a:schemeClr>
          </a:solidFill>
          <a:ln>
            <a:no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2" name="Title 1"/>
          <p:cNvSpPr>
            <a:spLocks noGrp="1"/>
          </p:cNvSpPr>
          <p:nvPr>
            <p:ph type="title"/>
          </p:nvPr>
        </p:nvSpPr>
        <p:spPr/>
        <p:txBody>
          <a:bodyPr/>
          <a:lstStyle/>
          <a:p>
            <a:r>
              <a:rPr dirty="0" smtClean="0"/>
              <a:t>Windows 7 BitLocker Volume</a:t>
            </a:r>
            <a:endParaRPr lang="en-US" dirty="0"/>
          </a:p>
        </p:txBody>
      </p:sp>
      <p:sp>
        <p:nvSpPr>
          <p:cNvPr id="7" name="Rectangle 51"/>
          <p:cNvSpPr>
            <a:spLocks noChangeArrowheads="1"/>
          </p:cNvSpPr>
          <p:nvPr/>
        </p:nvSpPr>
        <p:spPr bwMode="auto">
          <a:xfrm>
            <a:off x="623122" y="2286104"/>
            <a:ext cx="7857035" cy="662047"/>
          </a:xfrm>
          <a:prstGeom prst="rect">
            <a:avLst/>
          </a:prstGeom>
          <a:solidFill>
            <a:srgbClr val="82ACD0"/>
          </a:solidFill>
          <a:ln w="9525">
            <a:solidFill>
              <a:srgbClr val="82ACD0"/>
            </a:solidFill>
            <a:miter lim="800000"/>
            <a:headEnd/>
            <a:tailEnd/>
          </a:ln>
          <a:effectLst>
            <a:outerShdw dist="28398" dir="3806097" algn="ctr" rotWithShape="0">
              <a:srgbClr val="1F2F3F">
                <a:alpha val="50000"/>
              </a:srgbClr>
            </a:outerShdw>
          </a:effectLst>
        </p:spPr>
        <p:txBody>
          <a:bodyPr vert="horz" wrap="square" lIns="91440" tIns="45720" rIns="91440" bIns="45720" numCol="1" anchor="t" anchorCtr="0" compatLnSpc="1">
            <a:prstTxWarp prst="textNoShape">
              <a:avLst/>
            </a:prstTxWarp>
          </a:bodyPr>
          <a:lstStyle/>
          <a:p>
            <a:endParaRPr lang="en-US" dirty="0"/>
          </a:p>
        </p:txBody>
      </p:sp>
      <p:sp>
        <p:nvSpPr>
          <p:cNvPr id="8" name="Rectangle 52"/>
          <p:cNvSpPr>
            <a:spLocks noChangeArrowheads="1"/>
          </p:cNvSpPr>
          <p:nvPr/>
        </p:nvSpPr>
        <p:spPr bwMode="auto">
          <a:xfrm>
            <a:off x="589856" y="2283195"/>
            <a:ext cx="763788" cy="674689"/>
          </a:xfrm>
          <a:prstGeom prst="rect">
            <a:avLst/>
          </a:prstGeom>
          <a:gradFill flip="none" rotWithShape="1">
            <a:gsLst>
              <a:gs pos="0">
                <a:schemeClr val="accent2">
                  <a:shade val="30000"/>
                  <a:satMod val="115000"/>
                </a:schemeClr>
              </a:gs>
              <a:gs pos="50000">
                <a:schemeClr val="accent2">
                  <a:shade val="67500"/>
                  <a:satMod val="115000"/>
                </a:schemeClr>
              </a:gs>
              <a:gs pos="100000">
                <a:schemeClr val="accent2">
                  <a:shade val="100000"/>
                  <a:satMod val="115000"/>
                </a:schemeClr>
              </a:gs>
            </a:gsLst>
            <a:lin ang="16200000" scaled="1"/>
            <a:tileRect/>
          </a:gradFill>
          <a:ln>
            <a:noFill/>
            <a:headEnd/>
            <a:tailEnd/>
          </a:ln>
          <a:effectLst>
            <a:outerShdw blurRad="63500" sx="102000" sy="102000" algn="ctr" rotWithShape="0">
              <a:prstClr val="black">
                <a:alpha val="40000"/>
              </a:prstClr>
            </a:outerShdw>
          </a:effectLst>
        </p:spPr>
        <p:style>
          <a:lnRef idx="2">
            <a:schemeClr val="accent6"/>
          </a:lnRef>
          <a:fillRef idx="1">
            <a:schemeClr val="lt1"/>
          </a:fillRef>
          <a:effectRef idx="0">
            <a:schemeClr val="accent6"/>
          </a:effectRef>
          <a:fontRef idx="minor">
            <a:schemeClr val="dk1"/>
          </a:fontRef>
        </p:style>
        <p:txBody>
          <a:bodyPr vert="horz" wrap="square" lIns="0" tIns="38138" rIns="0" bIns="38138"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chemeClr val="tx1"/>
                </a:solidFill>
                <a:effectLst>
                  <a:outerShdw blurRad="38100" dist="38100" dir="2700000" algn="tl">
                    <a:srgbClr val="000000">
                      <a:alpha val="43137"/>
                    </a:srgbClr>
                  </a:outerShdw>
                </a:effectLst>
              </a:rPr>
              <a:t>Virtual Boot Sector</a:t>
            </a:r>
          </a:p>
        </p:txBody>
      </p:sp>
      <p:sp>
        <p:nvSpPr>
          <p:cNvPr id="9" name="Rectangle 53"/>
          <p:cNvSpPr>
            <a:spLocks noChangeArrowheads="1"/>
          </p:cNvSpPr>
          <p:nvPr/>
        </p:nvSpPr>
        <p:spPr bwMode="auto">
          <a:xfrm>
            <a:off x="7784719" y="2283196"/>
            <a:ext cx="760533" cy="671019"/>
          </a:xfrm>
          <a:prstGeom prst="rect">
            <a:avLst/>
          </a:prstGeom>
          <a:gradFill flip="none" rotWithShape="1">
            <a:gsLst>
              <a:gs pos="0">
                <a:schemeClr val="accent2">
                  <a:shade val="30000"/>
                  <a:satMod val="115000"/>
                </a:schemeClr>
              </a:gs>
              <a:gs pos="50000">
                <a:schemeClr val="accent2">
                  <a:shade val="67500"/>
                  <a:satMod val="115000"/>
                </a:schemeClr>
              </a:gs>
              <a:gs pos="100000">
                <a:schemeClr val="accent2">
                  <a:shade val="100000"/>
                  <a:satMod val="115000"/>
                </a:schemeClr>
              </a:gs>
            </a:gsLst>
            <a:lin ang="16200000" scaled="1"/>
            <a:tileRect/>
          </a:gradFill>
          <a:ln>
            <a:noFill/>
            <a:headEnd/>
            <a:tailEnd/>
          </a:ln>
          <a:effectLst>
            <a:outerShdw blurRad="63500" sx="102000" sy="102000" algn="ctr" rotWithShape="0">
              <a:prstClr val="black">
                <a:alpha val="40000"/>
              </a:prstClr>
            </a:outerShdw>
          </a:effectLst>
        </p:spPr>
        <p:style>
          <a:lnRef idx="2">
            <a:schemeClr val="accent6"/>
          </a:lnRef>
          <a:fillRef idx="1">
            <a:schemeClr val="lt1"/>
          </a:fillRef>
          <a:effectRef idx="0">
            <a:schemeClr val="accent6"/>
          </a:effectRef>
          <a:fontRef idx="minor">
            <a:schemeClr val="dk1"/>
          </a:fontRef>
        </p:style>
        <p:txBody>
          <a:bodyPr vert="horz" wrap="square" lIns="0" tIns="38138" rIns="0" bIns="38138"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chemeClr val="tx1"/>
                </a:solidFill>
                <a:effectLst>
                  <a:outerShdw blurRad="38100" dist="38100" dir="2700000" algn="tl">
                    <a:srgbClr val="000000">
                      <a:alpha val="43137"/>
                    </a:srgbClr>
                  </a:outerShdw>
                </a:effectLst>
              </a:rPr>
              <a:t>Virtual Boot Sector</a:t>
            </a:r>
          </a:p>
        </p:txBody>
      </p:sp>
      <p:sp>
        <p:nvSpPr>
          <p:cNvPr id="10" name="Rectangle 54" descr="Dark upward diagonal"/>
          <p:cNvSpPr>
            <a:spLocks noChangeArrowheads="1"/>
          </p:cNvSpPr>
          <p:nvPr/>
        </p:nvSpPr>
        <p:spPr bwMode="auto">
          <a:xfrm>
            <a:off x="1348937" y="2285019"/>
            <a:ext cx="653125" cy="664915"/>
          </a:xfrm>
          <a:prstGeom prst="rect">
            <a:avLst/>
          </a:prstGeom>
          <a:pattFill prst="dkUpDiag">
            <a:fgClr>
              <a:srgbClr val="0070C0"/>
            </a:fgClr>
            <a:bgClr>
              <a:srgbClr val="BFBFBF"/>
            </a:bgClr>
          </a:pattFill>
          <a:ln w="9525">
            <a:noFill/>
            <a:miter lim="800000"/>
            <a:headEnd/>
            <a:tailEnd/>
          </a:ln>
          <a:effectLst>
            <a:outerShdw blurRad="63500" sx="102000" sy="102000" algn="ctr"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en-US" dirty="0"/>
          </a:p>
        </p:txBody>
      </p:sp>
      <p:sp>
        <p:nvSpPr>
          <p:cNvPr id="11" name="Rectangle 55" descr="Dark upward diagonal"/>
          <p:cNvSpPr>
            <a:spLocks noChangeArrowheads="1"/>
          </p:cNvSpPr>
          <p:nvPr/>
        </p:nvSpPr>
        <p:spPr bwMode="auto">
          <a:xfrm>
            <a:off x="5233959" y="2285019"/>
            <a:ext cx="1975734" cy="662047"/>
          </a:xfrm>
          <a:prstGeom prst="rect">
            <a:avLst/>
          </a:prstGeom>
          <a:pattFill prst="dkUpDiag">
            <a:fgClr>
              <a:srgbClr val="0070C0"/>
            </a:fgClr>
            <a:bgClr>
              <a:srgbClr val="BFBFBF"/>
            </a:bgClr>
          </a:pattFill>
          <a:ln w="9525">
            <a:noFill/>
            <a:miter lim="800000"/>
            <a:headEnd/>
            <a:tailEnd/>
          </a:ln>
          <a:effectLst>
            <a:outerShdw blurRad="63500" sx="102000" sy="102000" algn="ctr"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en-US" dirty="0"/>
          </a:p>
        </p:txBody>
      </p:sp>
      <p:sp>
        <p:nvSpPr>
          <p:cNvPr id="12" name="Rectangle 56" descr="Dark upward diagonal"/>
          <p:cNvSpPr>
            <a:spLocks noChangeArrowheads="1"/>
          </p:cNvSpPr>
          <p:nvPr/>
        </p:nvSpPr>
        <p:spPr bwMode="auto">
          <a:xfrm>
            <a:off x="7464668" y="2285019"/>
            <a:ext cx="320049" cy="662047"/>
          </a:xfrm>
          <a:prstGeom prst="rect">
            <a:avLst/>
          </a:prstGeom>
          <a:pattFill prst="dkUpDiag">
            <a:fgClr>
              <a:srgbClr val="0070C0"/>
            </a:fgClr>
            <a:bgClr>
              <a:srgbClr val="BFBFBF"/>
            </a:bgClr>
          </a:pattFill>
          <a:ln w="9525">
            <a:noFill/>
            <a:miter lim="800000"/>
            <a:headEnd/>
            <a:tailEnd/>
          </a:ln>
          <a:effectLst>
            <a:outerShdw blurRad="63500" sx="102000" sy="102000" algn="ctr"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en-US" dirty="0"/>
          </a:p>
        </p:txBody>
      </p:sp>
      <p:cxnSp>
        <p:nvCxnSpPr>
          <p:cNvPr id="13" name="AutoShape 57"/>
          <p:cNvCxnSpPr>
            <a:cxnSpLocks noChangeShapeType="1"/>
            <a:stCxn id="8" idx="0"/>
            <a:endCxn id="32" idx="0"/>
          </p:cNvCxnSpPr>
          <p:nvPr/>
        </p:nvCxnSpPr>
        <p:spPr bwMode="ltGray">
          <a:xfrm rot="16200000" flipH="1">
            <a:off x="1551590" y="1703355"/>
            <a:ext cx="3844" cy="1163525"/>
          </a:xfrm>
          <a:prstGeom prst="curvedConnector3">
            <a:avLst>
              <a:gd name="adj1" fmla="val -8259576"/>
            </a:avLst>
          </a:prstGeom>
          <a:noFill/>
          <a:ln w="57150">
            <a:solidFill>
              <a:srgbClr val="8F3B39"/>
            </a:solidFill>
            <a:round/>
            <a:headEnd/>
            <a:tailEnd type="triangle" w="med" len="med"/>
          </a:ln>
          <a:effectLst>
            <a:outerShdw blurRad="63500" sx="102000" sy="102000" algn="ctr" rotWithShape="0">
              <a:prstClr val="black">
                <a:alpha val="40000"/>
              </a:prstClr>
            </a:outerShdw>
          </a:effectLst>
        </p:spPr>
      </p:cxnSp>
      <p:cxnSp>
        <p:nvCxnSpPr>
          <p:cNvPr id="14" name="AutoShape 58"/>
          <p:cNvCxnSpPr>
            <a:cxnSpLocks noChangeShapeType="1"/>
            <a:stCxn id="9" idx="0"/>
            <a:endCxn id="32" idx="0"/>
          </p:cNvCxnSpPr>
          <p:nvPr/>
        </p:nvCxnSpPr>
        <p:spPr bwMode="ltGray">
          <a:xfrm rot="16200000" flipH="1" flipV="1">
            <a:off x="5148209" y="-729739"/>
            <a:ext cx="3843" cy="6029711"/>
          </a:xfrm>
          <a:prstGeom prst="curvedConnector3">
            <a:avLst>
              <a:gd name="adj1" fmla="val -12227430"/>
            </a:avLst>
          </a:prstGeom>
          <a:noFill/>
          <a:ln w="57150">
            <a:solidFill>
              <a:srgbClr val="8F3B39"/>
            </a:solidFill>
            <a:round/>
            <a:headEnd/>
            <a:tailEnd type="triangle" w="med" len="med"/>
          </a:ln>
          <a:effectLst>
            <a:outerShdw blurRad="63500" sx="102000" sy="102000" algn="ctr" rotWithShape="0">
              <a:prstClr val="black">
                <a:alpha val="40000"/>
              </a:prstClr>
            </a:outerShdw>
          </a:effectLst>
        </p:spPr>
      </p:cxnSp>
      <p:cxnSp>
        <p:nvCxnSpPr>
          <p:cNvPr id="15" name="AutoShape 59"/>
          <p:cNvCxnSpPr>
            <a:cxnSpLocks noChangeShapeType="1"/>
            <a:stCxn id="19" idx="2"/>
            <a:endCxn id="20" idx="2"/>
          </p:cNvCxnSpPr>
          <p:nvPr/>
        </p:nvCxnSpPr>
        <p:spPr bwMode="auto">
          <a:xfrm rot="16200000" flipH="1">
            <a:off x="4062255" y="1899519"/>
            <a:ext cx="2612" cy="2099875"/>
          </a:xfrm>
          <a:prstGeom prst="curvedConnector3">
            <a:avLst>
              <a:gd name="adj1" fmla="val 12506665"/>
            </a:avLst>
          </a:prstGeom>
          <a:noFill/>
          <a:ln w="57150">
            <a:solidFill>
              <a:srgbClr val="FFC000"/>
            </a:solidFill>
            <a:round/>
            <a:headEnd type="triangle" w="med" len="med"/>
            <a:tailEnd type="triangle" w="med" len="med"/>
          </a:ln>
          <a:effectLst>
            <a:outerShdw blurRad="63500" sx="102000" sy="102000" algn="ctr" rotWithShape="0">
              <a:prstClr val="black">
                <a:alpha val="40000"/>
              </a:prstClr>
            </a:outerShdw>
          </a:effectLst>
        </p:spPr>
      </p:cxnSp>
      <p:cxnSp>
        <p:nvCxnSpPr>
          <p:cNvPr id="16" name="AutoShape 60"/>
          <p:cNvCxnSpPr>
            <a:cxnSpLocks noChangeShapeType="1"/>
            <a:stCxn id="20" idx="2"/>
            <a:endCxn id="21" idx="2"/>
          </p:cNvCxnSpPr>
          <p:nvPr/>
        </p:nvCxnSpPr>
        <p:spPr bwMode="auto">
          <a:xfrm rot="16200000" flipH="1">
            <a:off x="6223014" y="1841247"/>
            <a:ext cx="5610" cy="2224641"/>
          </a:xfrm>
          <a:prstGeom prst="curvedConnector3">
            <a:avLst>
              <a:gd name="adj1" fmla="val 5786900"/>
            </a:avLst>
          </a:prstGeom>
          <a:noFill/>
          <a:ln w="57150">
            <a:solidFill>
              <a:srgbClr val="FFC000"/>
            </a:solidFill>
            <a:round/>
            <a:headEnd type="triangle" w="med" len="med"/>
            <a:tailEnd type="triangle" w="med" len="med"/>
          </a:ln>
          <a:effectLst>
            <a:outerShdw blurRad="63500" sx="102000" sy="102000" algn="ctr" rotWithShape="0">
              <a:prstClr val="black">
                <a:alpha val="40000"/>
              </a:prstClr>
            </a:outerShdw>
          </a:effectLst>
        </p:spPr>
      </p:cxnSp>
      <p:cxnSp>
        <p:nvCxnSpPr>
          <p:cNvPr id="17" name="AutoShape 61"/>
          <p:cNvCxnSpPr>
            <a:cxnSpLocks noChangeShapeType="1"/>
            <a:stCxn id="19" idx="2"/>
            <a:endCxn id="21" idx="2"/>
          </p:cNvCxnSpPr>
          <p:nvPr/>
        </p:nvCxnSpPr>
        <p:spPr bwMode="auto">
          <a:xfrm rot="16200000" flipH="1">
            <a:off x="5171771" y="790004"/>
            <a:ext cx="8222" cy="4324516"/>
          </a:xfrm>
          <a:prstGeom prst="curvedConnector3">
            <a:avLst>
              <a:gd name="adj1" fmla="val 7280019"/>
            </a:avLst>
          </a:prstGeom>
          <a:noFill/>
          <a:ln w="57150">
            <a:solidFill>
              <a:srgbClr val="FFC000"/>
            </a:solidFill>
            <a:round/>
            <a:headEnd type="triangle" w="med" len="med"/>
            <a:tailEnd type="triangle" w="med" len="med"/>
          </a:ln>
          <a:effectLst>
            <a:outerShdw blurRad="63500" sx="102000" sy="102000" algn="ctr" rotWithShape="0">
              <a:prstClr val="black">
                <a:alpha val="40000"/>
              </a:prstClr>
            </a:outerShdw>
          </a:effectLst>
        </p:spPr>
      </p:cxnSp>
      <p:sp>
        <p:nvSpPr>
          <p:cNvPr id="18" name="Rectangle 62" descr="Dark upward diagonal"/>
          <p:cNvSpPr>
            <a:spLocks noChangeArrowheads="1"/>
          </p:cNvSpPr>
          <p:nvPr/>
        </p:nvSpPr>
        <p:spPr bwMode="auto">
          <a:xfrm>
            <a:off x="2257021" y="2286104"/>
            <a:ext cx="2735715" cy="662047"/>
          </a:xfrm>
          <a:prstGeom prst="rect">
            <a:avLst/>
          </a:prstGeom>
          <a:pattFill prst="dkUpDiag">
            <a:fgClr>
              <a:srgbClr val="0070C0"/>
            </a:fgClr>
            <a:bgClr>
              <a:srgbClr val="BFBFBF"/>
            </a:bgClr>
          </a:pattFill>
          <a:ln w="9525">
            <a:noFill/>
            <a:miter lim="800000"/>
            <a:headEnd/>
            <a:tailEnd/>
          </a:ln>
          <a:effectLst>
            <a:outerShdw blurRad="63500" sx="102000" sy="102000" algn="ctr"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en-US" dirty="0"/>
          </a:p>
        </p:txBody>
      </p:sp>
      <p:sp>
        <p:nvSpPr>
          <p:cNvPr id="19" name="Rectangle 63"/>
          <p:cNvSpPr>
            <a:spLocks noChangeArrowheads="1"/>
          </p:cNvSpPr>
          <p:nvPr/>
        </p:nvSpPr>
        <p:spPr bwMode="black">
          <a:xfrm>
            <a:off x="2891027" y="2286104"/>
            <a:ext cx="245193" cy="662047"/>
          </a:xfrm>
          <a:prstGeom prst="rect">
            <a:avLst/>
          </a:prstGeom>
          <a:solidFill>
            <a:srgbClr val="FFC000"/>
          </a:solidFill>
          <a:ln w="6350">
            <a:noFill/>
            <a:miter lim="800000"/>
            <a:headEnd/>
            <a:tailEnd/>
          </a:ln>
          <a:effectLst>
            <a:outerShdw blurRad="63500" sx="102000" sy="102000" algn="ctr"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en-US" dirty="0"/>
          </a:p>
        </p:txBody>
      </p:sp>
      <p:sp>
        <p:nvSpPr>
          <p:cNvPr id="20" name="Rectangle 64"/>
          <p:cNvSpPr>
            <a:spLocks noChangeArrowheads="1"/>
          </p:cNvSpPr>
          <p:nvPr/>
        </p:nvSpPr>
        <p:spPr bwMode="black">
          <a:xfrm>
            <a:off x="4993614" y="2285019"/>
            <a:ext cx="239769" cy="665744"/>
          </a:xfrm>
          <a:prstGeom prst="rect">
            <a:avLst/>
          </a:prstGeom>
          <a:solidFill>
            <a:srgbClr val="FFC000"/>
          </a:solidFill>
          <a:ln w="6350">
            <a:noFill/>
            <a:miter lim="800000"/>
            <a:headEnd/>
            <a:tailEnd/>
          </a:ln>
          <a:effectLst>
            <a:outerShdw blurRad="63500" sx="102000" sy="102000" algn="ctr"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en-US" dirty="0"/>
          </a:p>
        </p:txBody>
      </p:sp>
      <p:sp>
        <p:nvSpPr>
          <p:cNvPr id="21" name="Rectangle 65"/>
          <p:cNvSpPr>
            <a:spLocks noChangeArrowheads="1"/>
          </p:cNvSpPr>
          <p:nvPr/>
        </p:nvSpPr>
        <p:spPr bwMode="black">
          <a:xfrm>
            <a:off x="7215543" y="2285019"/>
            <a:ext cx="245193" cy="671354"/>
          </a:xfrm>
          <a:prstGeom prst="rect">
            <a:avLst/>
          </a:prstGeom>
          <a:solidFill>
            <a:srgbClr val="FFC000"/>
          </a:solidFill>
          <a:ln w="6350">
            <a:noFill/>
            <a:miter lim="800000"/>
            <a:headEnd/>
            <a:tailEnd/>
          </a:ln>
          <a:effectLst>
            <a:outerShdw blurRad="63500" sx="102000" sy="102000" algn="ctr"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en-US" dirty="0"/>
          </a:p>
        </p:txBody>
      </p:sp>
      <p:sp>
        <p:nvSpPr>
          <p:cNvPr id="6" name="AutoShape 50"/>
          <p:cNvSpPr>
            <a:spLocks noChangeArrowheads="1"/>
          </p:cNvSpPr>
          <p:nvPr/>
        </p:nvSpPr>
        <p:spPr bwMode="auto">
          <a:xfrm>
            <a:off x="2270330" y="3890916"/>
            <a:ext cx="4603341" cy="1307813"/>
          </a:xfrm>
          <a:prstGeom prst="roundRect">
            <a:avLst>
              <a:gd name="adj" fmla="val 23694"/>
            </a:avLst>
          </a:prstGeom>
          <a:solidFill>
            <a:schemeClr val="accent2">
              <a:alpha val="40000"/>
            </a:schemeClr>
          </a:solidFill>
          <a:ln>
            <a:noFill/>
            <a:headEnd/>
            <a:tailEnd/>
          </a:ln>
          <a:effectLst>
            <a:outerShdw blurRad="63500" sx="102000" sy="102000" algn="ctr" rotWithShape="0">
              <a:prstClr val="black">
                <a:alpha val="40000"/>
              </a:prstClr>
            </a:outerShdw>
          </a:effectLst>
        </p:spPr>
        <p:style>
          <a:lnRef idx="2">
            <a:schemeClr val="accent5"/>
          </a:lnRef>
          <a:fillRef idx="1">
            <a:schemeClr val="lt1"/>
          </a:fillRef>
          <a:effectRef idx="0">
            <a:schemeClr val="accent5"/>
          </a:effectRef>
          <a:fontRef idx="minor">
            <a:schemeClr val="dk1"/>
          </a:fontRef>
        </p:style>
        <p:txBody>
          <a:bodyPr vert="horz" wrap="square" lIns="76279" tIns="0" rIns="76279" bIns="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charset="0"/>
            </a:endParaRPr>
          </a:p>
        </p:txBody>
      </p:sp>
      <p:sp>
        <p:nvSpPr>
          <p:cNvPr id="22" name="AutoShape 66" descr="Dark upward diagonal"/>
          <p:cNvSpPr>
            <a:spLocks noChangeArrowheads="1"/>
          </p:cNvSpPr>
          <p:nvPr/>
        </p:nvSpPr>
        <p:spPr bwMode="auto">
          <a:xfrm>
            <a:off x="4466228" y="4255585"/>
            <a:ext cx="653125" cy="147604"/>
          </a:xfrm>
          <a:prstGeom prst="roundRect">
            <a:avLst>
              <a:gd name="adj" fmla="val 16667"/>
            </a:avLst>
          </a:prstGeom>
          <a:pattFill prst="dkUpDiag">
            <a:fgClr>
              <a:srgbClr val="0070C0"/>
            </a:fgClr>
            <a:bgClr>
              <a:srgbClr val="BFBFBF"/>
            </a:bgClr>
          </a:pattFill>
          <a:ln w="9525">
            <a:noFill/>
            <a:round/>
            <a:headEnd/>
            <a:tailEnd/>
          </a:ln>
          <a:effectLst>
            <a:outerShdw blurRad="63500" sx="102000" sy="102000" algn="ctr"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en-US" dirty="0"/>
          </a:p>
        </p:txBody>
      </p:sp>
      <p:sp>
        <p:nvSpPr>
          <p:cNvPr id="23" name="Rectangle 67"/>
          <p:cNvSpPr>
            <a:spLocks noChangeArrowheads="1"/>
          </p:cNvSpPr>
          <p:nvPr/>
        </p:nvSpPr>
        <p:spPr bwMode="auto">
          <a:xfrm>
            <a:off x="5225325" y="4206745"/>
            <a:ext cx="1517812" cy="235515"/>
          </a:xfrm>
          <a:prstGeom prst="rect">
            <a:avLst/>
          </a:prstGeom>
          <a:noFill/>
          <a:ln w="6350">
            <a:noFill/>
            <a:miter lim="800000"/>
            <a:headEnd/>
            <a:tailEnd/>
          </a:ln>
          <a:effectLst/>
        </p:spPr>
        <p:txBody>
          <a:bodyPr vert="horz" wrap="square" lIns="0" tIns="0" rIns="0" bIns="0" numCol="1" anchor="ctr" anchorCtr="0" compatLnSpc="1">
            <a:prstTxWarp prst="textNoShape">
              <a:avLst/>
            </a:prstTxWarp>
          </a:bodyPr>
          <a:lstStyle/>
          <a:p>
            <a:pPr marL="0" marR="0" lvl="0" indent="0" defTabSz="914400" rtl="0" eaLnBrk="1" fontAlgn="base" latinLnBrk="0" hangingPunct="1">
              <a:lnSpc>
                <a:spcPct val="100000"/>
              </a:lnSpc>
              <a:spcBef>
                <a:spcPct val="0"/>
              </a:spcBef>
              <a:spcAft>
                <a:spcPct val="0"/>
              </a:spcAft>
              <a:buClrTx/>
              <a:buSzTx/>
              <a:buFontTx/>
              <a:buNone/>
              <a:tabLst/>
            </a:pPr>
            <a:r>
              <a:rPr kumimoji="0" lang="en-US" sz="1200" i="0" u="none" strike="noStrike" cap="none" normalizeH="0" baseline="0" dirty="0" smtClean="0">
                <a:ln>
                  <a:noFill/>
                </a:ln>
                <a:effectLst/>
              </a:rPr>
              <a:t>Encrypted Volume Data</a:t>
            </a:r>
          </a:p>
        </p:txBody>
      </p:sp>
      <p:sp>
        <p:nvSpPr>
          <p:cNvPr id="24" name="Rectangle 68"/>
          <p:cNvSpPr>
            <a:spLocks noChangeArrowheads="1"/>
          </p:cNvSpPr>
          <p:nvPr/>
        </p:nvSpPr>
        <p:spPr bwMode="auto">
          <a:xfrm>
            <a:off x="5225325" y="4542110"/>
            <a:ext cx="1606776" cy="462347"/>
          </a:xfrm>
          <a:prstGeom prst="rect">
            <a:avLst/>
          </a:prstGeom>
          <a:noFill/>
          <a:ln w="6350">
            <a:noFill/>
            <a:miter lim="800000"/>
            <a:headEnd/>
            <a:tailEnd/>
          </a:ln>
          <a:effectLst/>
        </p:spPr>
        <p:txBody>
          <a:bodyPr vert="horz" wrap="square" lIns="0" tIns="0" rIns="0" bIns="0" numCol="1" anchor="ctr" anchorCtr="0" compatLnSpc="1">
            <a:prstTxWarp prst="textNoShape">
              <a:avLst/>
            </a:prstTxWarp>
          </a:bodyPr>
          <a:lstStyle/>
          <a:p>
            <a:pPr marL="0" marR="0" lvl="0" indent="0" defTabSz="914400" rtl="0" eaLnBrk="1" fontAlgn="base" latinLnBrk="0" hangingPunct="1">
              <a:lnSpc>
                <a:spcPct val="100000"/>
              </a:lnSpc>
              <a:spcBef>
                <a:spcPct val="0"/>
              </a:spcBef>
              <a:spcAft>
                <a:spcPct val="0"/>
              </a:spcAft>
              <a:buClrTx/>
              <a:buSzTx/>
              <a:buFontTx/>
              <a:buNone/>
              <a:tabLst/>
            </a:pPr>
            <a:r>
              <a:rPr kumimoji="0" lang="en-US" sz="1200" i="0" u="none" strike="noStrike" cap="none" normalizeH="0" baseline="0" dirty="0" smtClean="0">
                <a:ln>
                  <a:noFill/>
                </a:ln>
                <a:effectLst/>
              </a:rPr>
              <a:t>BitLocker Metadata Copies</a:t>
            </a:r>
          </a:p>
        </p:txBody>
      </p:sp>
      <p:cxnSp>
        <p:nvCxnSpPr>
          <p:cNvPr id="25" name="AutoShape 69"/>
          <p:cNvCxnSpPr>
            <a:cxnSpLocks noChangeShapeType="1"/>
          </p:cNvCxnSpPr>
          <p:nvPr/>
        </p:nvCxnSpPr>
        <p:spPr bwMode="auto">
          <a:xfrm>
            <a:off x="2421876" y="4313107"/>
            <a:ext cx="487132" cy="1085"/>
          </a:xfrm>
          <a:prstGeom prst="straightConnector1">
            <a:avLst/>
          </a:prstGeom>
          <a:noFill/>
          <a:ln w="57150">
            <a:solidFill>
              <a:srgbClr val="FFC000"/>
            </a:solidFill>
            <a:round/>
            <a:headEnd type="triangle" w="med" len="med"/>
            <a:tailEnd type="triangle" w="med" len="med"/>
          </a:ln>
          <a:effectLst>
            <a:outerShdw blurRad="63500" sx="102000" sy="102000" algn="ctr" rotWithShape="0">
              <a:prstClr val="black">
                <a:alpha val="40000"/>
              </a:prstClr>
            </a:outerShdw>
          </a:effectLst>
        </p:spPr>
      </p:cxnSp>
      <p:cxnSp>
        <p:nvCxnSpPr>
          <p:cNvPr id="26" name="AutoShape 70"/>
          <p:cNvCxnSpPr>
            <a:cxnSpLocks noChangeShapeType="1"/>
          </p:cNvCxnSpPr>
          <p:nvPr/>
        </p:nvCxnSpPr>
        <p:spPr bwMode="ltGray">
          <a:xfrm>
            <a:off x="2464188" y="4735297"/>
            <a:ext cx="438310" cy="1085"/>
          </a:xfrm>
          <a:prstGeom prst="straightConnector1">
            <a:avLst/>
          </a:prstGeom>
          <a:noFill/>
          <a:ln w="57150">
            <a:solidFill>
              <a:srgbClr val="8F3B39"/>
            </a:solidFill>
            <a:round/>
            <a:headEnd/>
            <a:tailEnd type="triangle" w="med" len="med"/>
          </a:ln>
          <a:effectLst>
            <a:outerShdw blurRad="63500" sx="102000" sy="102000" algn="ctr" rotWithShape="0">
              <a:prstClr val="black">
                <a:alpha val="40000"/>
              </a:prstClr>
            </a:outerShdw>
          </a:effectLst>
        </p:spPr>
      </p:cxnSp>
      <p:sp>
        <p:nvSpPr>
          <p:cNvPr id="27" name="Text Box 71"/>
          <p:cNvSpPr txBox="1">
            <a:spLocks noChangeArrowheads="1"/>
          </p:cNvSpPr>
          <p:nvPr/>
        </p:nvSpPr>
        <p:spPr bwMode="auto">
          <a:xfrm>
            <a:off x="3013168" y="4520403"/>
            <a:ext cx="1210778" cy="485139"/>
          </a:xfrm>
          <a:prstGeom prst="rect">
            <a:avLst/>
          </a:prstGeom>
          <a:noFill/>
          <a:ln w="9525">
            <a:noFill/>
            <a:miter lim="800000"/>
            <a:headEnd/>
            <a:tailEnd/>
          </a:ln>
        </p:spPr>
        <p:txBody>
          <a:bodyPr vert="horz" wrap="square" lIns="0" tIns="0" rIns="0" bIns="0" numCol="1" anchor="ctr" anchorCtr="0" compatLnSpc="1">
            <a:prstTxWarp prst="textNoShape">
              <a:avLst/>
            </a:prstTxWarp>
          </a:bodyPr>
          <a:lstStyle/>
          <a:p>
            <a:r>
              <a:rPr lang="en-US" sz="1200" dirty="0"/>
              <a:t>P</a:t>
            </a:r>
            <a:r>
              <a:rPr lang="en-US" sz="1200" dirty="0" smtClean="0"/>
              <a:t>ointer </a:t>
            </a:r>
            <a:r>
              <a:rPr lang="en-US" sz="1200" dirty="0"/>
              <a:t>to Primary Metadata </a:t>
            </a:r>
            <a:r>
              <a:rPr lang="en-US" sz="1200" dirty="0" smtClean="0"/>
              <a:t>Copy</a:t>
            </a:r>
            <a:endParaRPr kumimoji="0" lang="en-US" sz="2000" b="0" i="0" u="none" strike="noStrike" cap="none" normalizeH="0" baseline="0" dirty="0" smtClean="0">
              <a:ln>
                <a:noFill/>
              </a:ln>
              <a:effectLst/>
            </a:endParaRPr>
          </a:p>
        </p:txBody>
      </p:sp>
      <p:sp>
        <p:nvSpPr>
          <p:cNvPr id="28" name="Text Box 72"/>
          <p:cNvSpPr txBox="1">
            <a:spLocks noChangeArrowheads="1"/>
          </p:cNvSpPr>
          <p:nvPr/>
        </p:nvSpPr>
        <p:spPr bwMode="auto">
          <a:xfrm>
            <a:off x="3013168" y="4145967"/>
            <a:ext cx="1129408" cy="337535"/>
          </a:xfrm>
          <a:prstGeom prst="rect">
            <a:avLst/>
          </a:prstGeom>
          <a:noFill/>
          <a:ln w="9525">
            <a:noFill/>
            <a:miter lim="800000"/>
            <a:headEnd/>
            <a:tailEnd/>
          </a:ln>
        </p:spPr>
        <p:txBody>
          <a:bodyPr vert="horz" wrap="square" lIns="0" tIns="0" rIns="0" bIns="0" numCol="1" anchor="ctr" anchorCtr="0" compatLnSpc="1">
            <a:prstTxWarp prst="textNoShape">
              <a:avLst/>
            </a:prstTxWarp>
          </a:bodyPr>
          <a:lstStyle/>
          <a:p>
            <a:pPr marL="0" marR="0" lvl="0" indent="0"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effectLst/>
              </a:rPr>
              <a:t>Pointers to other metadata copies</a:t>
            </a:r>
          </a:p>
        </p:txBody>
      </p:sp>
      <p:sp>
        <p:nvSpPr>
          <p:cNvPr id="29" name="AutoShape 74"/>
          <p:cNvSpPr>
            <a:spLocks noChangeArrowheads="1"/>
          </p:cNvSpPr>
          <p:nvPr/>
        </p:nvSpPr>
        <p:spPr bwMode="black">
          <a:xfrm>
            <a:off x="4472738" y="4671263"/>
            <a:ext cx="646616" cy="182334"/>
          </a:xfrm>
          <a:prstGeom prst="roundRect">
            <a:avLst>
              <a:gd name="adj" fmla="val 16667"/>
            </a:avLst>
          </a:prstGeom>
          <a:solidFill>
            <a:srgbClr val="FFC000"/>
          </a:solidFill>
          <a:ln w="6350">
            <a:noFill/>
            <a:miter lim="800000"/>
            <a:headEnd/>
            <a:tailEnd/>
          </a:ln>
          <a:effectLst>
            <a:outerShdw blurRad="63500" sx="102000" sy="102000" algn="ctr"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en-US" dirty="0"/>
          </a:p>
        </p:txBody>
      </p:sp>
      <p:sp>
        <p:nvSpPr>
          <p:cNvPr id="32" name="Rectangle 63"/>
          <p:cNvSpPr>
            <a:spLocks noChangeArrowheads="1"/>
          </p:cNvSpPr>
          <p:nvPr/>
        </p:nvSpPr>
        <p:spPr bwMode="black">
          <a:xfrm>
            <a:off x="1793631" y="2287039"/>
            <a:ext cx="683288" cy="662895"/>
          </a:xfrm>
          <a:prstGeom prst="rect">
            <a:avLst/>
          </a:prstGeom>
          <a:gradFill>
            <a:gsLst>
              <a:gs pos="0">
                <a:schemeClr val="accent2">
                  <a:shade val="30000"/>
                  <a:satMod val="115000"/>
                </a:schemeClr>
              </a:gs>
              <a:gs pos="50000">
                <a:schemeClr val="accent2">
                  <a:shade val="67500"/>
                  <a:satMod val="115000"/>
                </a:schemeClr>
              </a:gs>
              <a:gs pos="100000">
                <a:schemeClr val="accent2">
                  <a:shade val="100000"/>
                  <a:satMod val="115000"/>
                </a:schemeClr>
              </a:gs>
            </a:gsLst>
            <a:lin ang="16200000" scaled="1"/>
          </a:gradFill>
          <a:ln w="6350">
            <a:noFill/>
            <a:miter lim="800000"/>
            <a:headEnd/>
            <a:tailEnd/>
          </a:ln>
          <a:effectLst>
            <a:outerShdw blurRad="63500" sx="102000" sy="102000" algn="ctr" rotWithShape="0">
              <a:prstClr val="black">
                <a:alpha val="40000"/>
              </a:prstClr>
            </a:outerShdw>
          </a:effectLst>
        </p:spPr>
        <p:txBody>
          <a:bodyPr vert="horz" wrap="square" lIns="91440" tIns="45720" rIns="91440" bIns="45720" numCol="1" anchor="ctr" anchorCtr="0" compatLnSpc="1">
            <a:prstTxWarp prst="textNoShape">
              <a:avLst/>
            </a:prstTxWarp>
          </a:bodyPr>
          <a:lstStyle/>
          <a:p>
            <a:pPr algn="ctr"/>
            <a:r>
              <a:rPr lang="en-US" sz="1200" dirty="0" smtClean="0">
                <a:solidFill>
                  <a:srgbClr val="FFFFFF"/>
                </a:solidFill>
                <a:effectLst>
                  <a:outerShdw blurRad="38100" dist="38100" dir="2700000" algn="tl">
                    <a:srgbClr val="000000">
                      <a:alpha val="43137"/>
                    </a:srgbClr>
                  </a:outerShdw>
                </a:effectLst>
              </a:rPr>
              <a:t>Boot Sector</a:t>
            </a:r>
            <a:endParaRPr lang="en-US" dirty="0"/>
          </a:p>
        </p:txBody>
      </p:sp>
      <p:cxnSp>
        <p:nvCxnSpPr>
          <p:cNvPr id="34" name="AutoShape 57"/>
          <p:cNvCxnSpPr>
            <a:cxnSpLocks noChangeShapeType="1"/>
            <a:stCxn id="8" idx="2"/>
            <a:endCxn id="19" idx="2"/>
          </p:cNvCxnSpPr>
          <p:nvPr/>
        </p:nvCxnSpPr>
        <p:spPr bwMode="ltGray">
          <a:xfrm rot="5400000" flipH="1" flipV="1">
            <a:off x="1987820" y="1932081"/>
            <a:ext cx="9733" cy="2041874"/>
          </a:xfrm>
          <a:prstGeom prst="curvedConnector3">
            <a:avLst>
              <a:gd name="adj1" fmla="val -4788957"/>
            </a:avLst>
          </a:prstGeom>
          <a:noFill/>
          <a:ln w="57150">
            <a:solidFill>
              <a:srgbClr val="8F3B39"/>
            </a:solidFill>
            <a:round/>
            <a:headEnd/>
            <a:tailEnd type="triangle" w="med" len="med"/>
          </a:ln>
          <a:effectLst>
            <a:outerShdw blurRad="63500" sx="102000" sy="102000" algn="ctr" rotWithShape="0">
              <a:prstClr val="black">
                <a:alpha val="40000"/>
              </a:prstClr>
            </a:outerShdw>
          </a:effectLst>
        </p:spPr>
      </p:cxnSp>
    </p:spTree>
    <p:extLst>
      <p:ext uri="{BB962C8B-B14F-4D97-AF65-F5344CB8AC3E}">
        <p14:creationId xmlns:p14="http://schemas.microsoft.com/office/powerpoint/2010/main" xmlns="" val="195371462"/>
      </p:ext>
    </p:extLst>
  </p:cSld>
  <p:clrMapOvr>
    <a:masterClrMapping/>
  </p:clrMapOvr>
  <p:transition>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sz="5400" dirty="0" smtClean="0"/>
              <a:t>Infrastructure Preparation</a:t>
            </a:r>
            <a:r>
              <a:rPr lang="en-US" sz="5400" dirty="0"/>
              <a:t/>
            </a:r>
            <a:br>
              <a:rPr lang="en-US" sz="5400" dirty="0"/>
            </a:br>
            <a:r>
              <a:rPr lang="en-US" sz="3600" dirty="0" smtClean="0"/>
              <a:t>Operating </a:t>
            </a:r>
            <a:r>
              <a:rPr sz="3600" dirty="0"/>
              <a:t>s</a:t>
            </a:r>
            <a:r>
              <a:rPr lang="en-US" sz="3600" dirty="0" smtClean="0"/>
              <a:t>ystem </a:t>
            </a:r>
            <a:r>
              <a:rPr sz="3600" dirty="0"/>
              <a:t>p</a:t>
            </a:r>
            <a:r>
              <a:rPr lang="en-US" sz="3600" dirty="0" smtClean="0"/>
              <a:t>artition</a:t>
            </a:r>
            <a:endParaRPr lang="en-US" sz="5400" dirty="0"/>
          </a:p>
        </p:txBody>
      </p:sp>
    </p:spTree>
    <p:extLst>
      <p:ext uri="{BB962C8B-B14F-4D97-AF65-F5344CB8AC3E}">
        <p14:creationId xmlns:p14="http://schemas.microsoft.com/office/powerpoint/2010/main" xmlns="" val="3489788485"/>
      </p:ext>
    </p:extLst>
  </p:cSld>
  <p:clrMapOvr>
    <a:masterClrMapping/>
  </p:clrMapOvr>
  <p:transition>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Hardware Requirements</a:t>
            </a:r>
            <a:endParaRPr lang="en-US" dirty="0">
              <a:solidFill>
                <a:schemeClr val="tx2"/>
              </a:solidFill>
            </a:endParaRPr>
          </a:p>
        </p:txBody>
      </p:sp>
      <p:sp>
        <p:nvSpPr>
          <p:cNvPr id="3" name="Text Placeholder 2"/>
          <p:cNvSpPr>
            <a:spLocks noGrp="1"/>
          </p:cNvSpPr>
          <p:nvPr>
            <p:ph type="body" sz="quarter" idx="10"/>
          </p:nvPr>
        </p:nvSpPr>
        <p:spPr/>
        <p:txBody>
          <a:bodyPr/>
          <a:lstStyle/>
          <a:p>
            <a:r>
              <a:rPr lang="en-US" sz="2400" dirty="0" smtClean="0"/>
              <a:t>Trusted Platform Module</a:t>
            </a:r>
          </a:p>
          <a:p>
            <a:pPr lvl="1"/>
            <a:r>
              <a:rPr lang="en-US" sz="2000" dirty="0" smtClean="0"/>
              <a:t>Trusted Platform Module (TPM) v1.2</a:t>
            </a:r>
          </a:p>
          <a:p>
            <a:pPr lvl="1"/>
            <a:r>
              <a:rPr lang="en-US" sz="2000" dirty="0" smtClean="0"/>
              <a:t>Trusted Platform Module (TPM) Compatible BIOS</a:t>
            </a:r>
          </a:p>
          <a:p>
            <a:endParaRPr lang="en-US" sz="2400" dirty="0" smtClean="0"/>
          </a:p>
          <a:p>
            <a:r>
              <a:rPr lang="en-US" sz="2400" dirty="0" smtClean="0"/>
              <a:t>USB Flash Drive</a:t>
            </a:r>
          </a:p>
          <a:p>
            <a:pPr lvl="1"/>
            <a:r>
              <a:rPr lang="en-US" sz="2000" dirty="0" smtClean="0"/>
              <a:t>The system BIOS must support both reading and writing small files on a USB flash drive in the pre-operating system environment</a:t>
            </a:r>
          </a:p>
          <a:p>
            <a:endParaRPr lang="en-US" sz="2400" dirty="0" smtClean="0"/>
          </a:p>
          <a:p>
            <a:r>
              <a:rPr lang="en-US" sz="2400" dirty="0" smtClean="0"/>
              <a:t>Disk Partitioning</a:t>
            </a:r>
          </a:p>
          <a:p>
            <a:pPr lvl="1"/>
            <a:r>
              <a:rPr lang="en-US" sz="2000" dirty="0" smtClean="0"/>
              <a:t>Separate reserved system partition using NTFS</a:t>
            </a:r>
          </a:p>
          <a:p>
            <a:pPr lvl="1"/>
            <a:r>
              <a:rPr lang="en-US" sz="2000" dirty="0" smtClean="0"/>
              <a:t>System partition minimum size of at least 100MB</a:t>
            </a:r>
          </a:p>
          <a:p>
            <a:pPr lvl="1"/>
            <a:r>
              <a:rPr lang="en-US" sz="2000" dirty="0" smtClean="0"/>
              <a:t>Choosing the right partitioning is key for a successful deployment</a:t>
            </a:r>
          </a:p>
          <a:p>
            <a:pPr lvl="1"/>
            <a:r>
              <a:rPr lang="en-US" sz="2000" dirty="0" smtClean="0"/>
              <a:t>System partition is a Windows 7 requirement not specific to BitLocker</a:t>
            </a:r>
          </a:p>
        </p:txBody>
      </p:sp>
    </p:spTree>
    <p:extLst>
      <p:ext uri="{BB962C8B-B14F-4D97-AF65-F5344CB8AC3E}">
        <p14:creationId xmlns:p14="http://schemas.microsoft.com/office/powerpoint/2010/main" xmlns="" val="495291155"/>
      </p:ext>
    </p:extLst>
  </p:cSld>
  <p:clrMapOvr>
    <a:masterClrMapping/>
  </p:clrMapOvr>
  <p:transition>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387350" y="5235179"/>
            <a:ext cx="8369300" cy="707886"/>
          </a:xfrm>
          <a:prstGeom prst="rect">
            <a:avLst/>
          </a:prstGeom>
          <a:noFill/>
        </p:spPr>
        <p:txBody>
          <a:bodyPr wrap="square" rtlCol="0">
            <a:spAutoFit/>
          </a:bodyPr>
          <a:lstStyle/>
          <a:p>
            <a:r>
              <a:rPr lang="en-US" sz="2000" dirty="0" smtClean="0">
                <a:latin typeface="Calibri" pitchFamily="34" charset="0"/>
              </a:rPr>
              <a:t>Note: An additional 50MB is required on the recovery partition for volume snapshots during Complete PC backups</a:t>
            </a:r>
            <a:endParaRPr lang="en-US" sz="2000" dirty="0">
              <a:latin typeface="Calibri" pitchFamily="34" charset="0"/>
            </a:endParaRPr>
          </a:p>
        </p:txBody>
      </p:sp>
      <p:sp>
        <p:nvSpPr>
          <p:cNvPr id="8" name="Title 1"/>
          <p:cNvSpPr>
            <a:spLocks noGrp="1"/>
          </p:cNvSpPr>
          <p:nvPr>
            <p:ph type="title"/>
          </p:nvPr>
        </p:nvSpPr>
        <p:spPr>
          <a:xfrm>
            <a:off x="381000" y="230188"/>
            <a:ext cx="8382000" cy="1163395"/>
          </a:xfrm>
        </p:spPr>
        <p:txBody>
          <a:bodyPr/>
          <a:lstStyle/>
          <a:p>
            <a:r>
              <a:rPr lang="en-US" dirty="0" smtClean="0"/>
              <a:t>Disk Partitioning Requirements</a:t>
            </a:r>
            <a:br>
              <a:rPr lang="en-US" dirty="0" smtClean="0"/>
            </a:br>
            <a:r>
              <a:rPr sz="3600">
                <a:solidFill>
                  <a:schemeClr val="tx2"/>
                </a:solidFill>
              </a:rPr>
              <a:t>Possible examples</a:t>
            </a:r>
          </a:p>
        </p:txBody>
      </p:sp>
      <p:sp>
        <p:nvSpPr>
          <p:cNvPr id="10" name="Rectangle 9"/>
          <p:cNvSpPr/>
          <p:nvPr/>
        </p:nvSpPr>
        <p:spPr bwMode="auto">
          <a:xfrm>
            <a:off x="383892" y="1904742"/>
            <a:ext cx="2129742" cy="1006996"/>
          </a:xfrm>
          <a:prstGeom prst="rect">
            <a:avLst/>
          </a:prstGeom>
          <a:solidFill>
            <a:schemeClr val="accent2">
              <a:alpha val="40000"/>
            </a:schemeClr>
          </a:solidFill>
          <a:ln>
            <a:no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91436" tIns="45718" rIns="91436" bIns="45718" numCol="1" rtlCol="0" anchor="ctr" anchorCtr="0" compatLnSpc="1">
            <a:prstTxWarp prst="textNoShape">
              <a:avLst/>
            </a:prstTxWarp>
          </a:bodyPr>
          <a:lstStyle/>
          <a:p>
            <a:pPr algn="ctr"/>
            <a:r>
              <a:rPr lang="en-US" sz="2000" dirty="0" smtClean="0">
                <a:solidFill>
                  <a:schemeClr val="tx1"/>
                </a:solidFill>
                <a:effectLst>
                  <a:outerShdw blurRad="38100" dist="38100" dir="2700000" algn="tl">
                    <a:srgbClr val="000000">
                      <a:alpha val="43137"/>
                    </a:srgbClr>
                  </a:outerShdw>
                </a:effectLst>
              </a:rPr>
              <a:t>Windows RE</a:t>
            </a:r>
          </a:p>
          <a:p>
            <a:pPr algn="ctr"/>
            <a:r>
              <a:rPr lang="en-US" sz="2000" dirty="0" smtClean="0">
                <a:solidFill>
                  <a:schemeClr val="tx1"/>
                </a:solidFill>
                <a:effectLst>
                  <a:outerShdw blurRad="38100" dist="38100" dir="2700000" algn="tl">
                    <a:srgbClr val="000000">
                      <a:alpha val="43137"/>
                    </a:srgbClr>
                  </a:outerShdw>
                </a:effectLst>
              </a:rPr>
              <a:t>250 MB</a:t>
            </a:r>
          </a:p>
          <a:p>
            <a:pPr algn="ctr"/>
            <a:r>
              <a:rPr lang="en-US" sz="2000" dirty="0" smtClean="0">
                <a:solidFill>
                  <a:schemeClr val="tx1"/>
                </a:solidFill>
                <a:effectLst>
                  <a:outerShdw blurRad="38100" dist="38100" dir="2700000" algn="tl">
                    <a:srgbClr val="000000">
                      <a:alpha val="43137"/>
                    </a:srgbClr>
                  </a:outerShdw>
                </a:effectLst>
              </a:rPr>
              <a:t>NTFS</a:t>
            </a:r>
          </a:p>
        </p:txBody>
      </p:sp>
      <p:sp>
        <p:nvSpPr>
          <p:cNvPr id="11" name="Rectangle 10"/>
          <p:cNvSpPr/>
          <p:nvPr/>
        </p:nvSpPr>
        <p:spPr bwMode="auto">
          <a:xfrm>
            <a:off x="2521350" y="1904742"/>
            <a:ext cx="1988917" cy="1006996"/>
          </a:xfrm>
          <a:prstGeom prst="rect">
            <a:avLst/>
          </a:prstGeom>
          <a:solidFill>
            <a:schemeClr val="accent2">
              <a:alpha val="70000"/>
            </a:schemeClr>
          </a:solidFill>
          <a:ln>
            <a:no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91436" tIns="45718" rIns="91436" bIns="45718" numCol="1" rtlCol="0" anchor="ctr" anchorCtr="0" compatLnSpc="1">
            <a:prstTxWarp prst="textNoShape">
              <a:avLst/>
            </a:prstTxWarp>
          </a:bodyPr>
          <a:lstStyle/>
          <a:p>
            <a:pPr algn="ctr"/>
            <a:r>
              <a:rPr lang="en-US" sz="2000" dirty="0" smtClean="0">
                <a:solidFill>
                  <a:schemeClr val="tx1"/>
                </a:solidFill>
                <a:effectLst>
                  <a:outerShdw blurRad="38100" dist="38100" dir="2700000" algn="tl">
                    <a:srgbClr val="000000">
                      <a:alpha val="43137"/>
                    </a:srgbClr>
                  </a:outerShdw>
                </a:effectLst>
              </a:rPr>
              <a:t>System Partition</a:t>
            </a:r>
          </a:p>
          <a:p>
            <a:pPr algn="ctr"/>
            <a:r>
              <a:rPr lang="en-US" sz="2000" dirty="0" smtClean="0">
                <a:solidFill>
                  <a:schemeClr val="tx1"/>
                </a:solidFill>
                <a:effectLst>
                  <a:outerShdw blurRad="38100" dist="38100" dir="2700000" algn="tl">
                    <a:srgbClr val="000000">
                      <a:alpha val="43137"/>
                    </a:srgbClr>
                  </a:outerShdw>
                </a:effectLst>
              </a:rPr>
              <a:t>100 MB</a:t>
            </a:r>
          </a:p>
          <a:p>
            <a:pPr algn="ctr"/>
            <a:r>
              <a:rPr lang="en-US" sz="2000" dirty="0" smtClean="0">
                <a:solidFill>
                  <a:schemeClr val="tx1"/>
                </a:solidFill>
                <a:effectLst>
                  <a:outerShdw blurRad="38100" dist="38100" dir="2700000" algn="tl">
                    <a:srgbClr val="000000">
                      <a:alpha val="43137"/>
                    </a:srgbClr>
                  </a:outerShdw>
                </a:effectLst>
              </a:rPr>
              <a:t>NTFS</a:t>
            </a:r>
            <a:endParaRPr lang="en-US" sz="2000" dirty="0" smtClean="0">
              <a:solidFill>
                <a:schemeClr val="tx1"/>
              </a:solidFill>
              <a:effectLst>
                <a:outerShdw blurRad="38100" dist="38100" dir="2700000" algn="tl">
                  <a:srgbClr val="000000">
                    <a:alpha val="43137"/>
                  </a:srgbClr>
                </a:outerShdw>
              </a:effectLst>
              <a:latin typeface="Calibri" pitchFamily="34" charset="0"/>
            </a:endParaRPr>
          </a:p>
        </p:txBody>
      </p:sp>
      <p:sp>
        <p:nvSpPr>
          <p:cNvPr id="12" name="Rectangle 11"/>
          <p:cNvSpPr/>
          <p:nvPr/>
        </p:nvSpPr>
        <p:spPr bwMode="auto">
          <a:xfrm>
            <a:off x="4517983" y="1904742"/>
            <a:ext cx="4278776" cy="1006996"/>
          </a:xfrm>
          <a:prstGeom prst="rect">
            <a:avLst/>
          </a:prstGeom>
          <a:solidFill>
            <a:schemeClr val="accent2"/>
          </a:solidFill>
          <a:ln>
            <a:no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91436" tIns="45718" rIns="91436" bIns="45718" numCol="1" rtlCol="0" anchor="ctr" anchorCtr="0" compatLnSpc="1">
            <a:prstTxWarp prst="textNoShape">
              <a:avLst/>
            </a:prstTxWarp>
          </a:bodyPr>
          <a:lstStyle/>
          <a:p>
            <a:pPr algn="ctr"/>
            <a:r>
              <a:rPr lang="en-US" sz="2000" dirty="0" smtClean="0">
                <a:solidFill>
                  <a:schemeClr val="tx1"/>
                </a:solidFill>
                <a:effectLst>
                  <a:outerShdw blurRad="38100" dist="38100" dir="2700000" algn="tl">
                    <a:srgbClr val="000000">
                      <a:alpha val="43137"/>
                    </a:srgbClr>
                  </a:outerShdw>
                </a:effectLst>
              </a:rPr>
              <a:t>OS  - Encrypted</a:t>
            </a:r>
          </a:p>
          <a:p>
            <a:pPr algn="ctr"/>
            <a:r>
              <a:rPr lang="en-US" sz="2000" dirty="0" smtClean="0">
                <a:solidFill>
                  <a:schemeClr val="tx1"/>
                </a:solidFill>
                <a:effectLst>
                  <a:outerShdw blurRad="38100" dist="38100" dir="2700000" algn="tl">
                    <a:srgbClr val="000000">
                      <a:alpha val="43137"/>
                    </a:srgbClr>
                  </a:outerShdw>
                </a:effectLst>
              </a:rPr>
              <a:t>Remaining Disk</a:t>
            </a:r>
          </a:p>
          <a:p>
            <a:pPr algn="ctr"/>
            <a:r>
              <a:rPr lang="en-US" sz="2000" dirty="0" smtClean="0">
                <a:solidFill>
                  <a:schemeClr val="tx1"/>
                </a:solidFill>
                <a:effectLst>
                  <a:outerShdw blurRad="38100" dist="38100" dir="2700000" algn="tl">
                    <a:srgbClr val="000000">
                      <a:alpha val="43137"/>
                    </a:srgbClr>
                  </a:outerShdw>
                </a:effectLst>
              </a:rPr>
              <a:t>NTFS</a:t>
            </a:r>
          </a:p>
        </p:txBody>
      </p:sp>
      <p:sp>
        <p:nvSpPr>
          <p:cNvPr id="9" name="Rectangle 8"/>
          <p:cNvSpPr/>
          <p:nvPr/>
        </p:nvSpPr>
        <p:spPr bwMode="auto">
          <a:xfrm>
            <a:off x="383892" y="3412727"/>
            <a:ext cx="3343156" cy="1006996"/>
          </a:xfrm>
          <a:prstGeom prst="rect">
            <a:avLst/>
          </a:prstGeom>
          <a:solidFill>
            <a:schemeClr val="accent2">
              <a:alpha val="40000"/>
            </a:schemeClr>
          </a:solidFill>
          <a:ln>
            <a:no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91436" tIns="45718" rIns="91436" bIns="45718" numCol="1" rtlCol="0" anchor="ctr" anchorCtr="0" compatLnSpc="1">
            <a:prstTxWarp prst="textNoShape">
              <a:avLst/>
            </a:prstTxWarp>
          </a:bodyPr>
          <a:lstStyle/>
          <a:p>
            <a:pPr algn="ctr"/>
            <a:r>
              <a:rPr lang="en-US" sz="2000" dirty="0" smtClean="0">
                <a:solidFill>
                  <a:schemeClr val="tx1"/>
                </a:solidFill>
                <a:effectLst>
                  <a:outerShdw blurRad="38100" dist="38100" dir="2700000" algn="tl">
                    <a:srgbClr val="000000">
                      <a:alpha val="43137"/>
                    </a:srgbClr>
                  </a:outerShdw>
                </a:effectLst>
              </a:rPr>
              <a:t>System Partition/Windows RE</a:t>
            </a:r>
          </a:p>
          <a:p>
            <a:pPr algn="ctr"/>
            <a:r>
              <a:rPr lang="en-US" sz="2000" dirty="0" smtClean="0">
                <a:solidFill>
                  <a:schemeClr val="tx1"/>
                </a:solidFill>
                <a:effectLst>
                  <a:outerShdw blurRad="38100" dist="38100" dir="2700000" algn="tl">
                    <a:srgbClr val="000000">
                      <a:alpha val="43137"/>
                    </a:srgbClr>
                  </a:outerShdw>
                </a:effectLst>
              </a:rPr>
              <a:t>300 MB</a:t>
            </a:r>
          </a:p>
          <a:p>
            <a:pPr algn="ctr"/>
            <a:r>
              <a:rPr lang="en-US" sz="2000" dirty="0" smtClean="0">
                <a:solidFill>
                  <a:schemeClr val="tx1"/>
                </a:solidFill>
                <a:effectLst>
                  <a:outerShdw blurRad="38100" dist="38100" dir="2700000" algn="tl">
                    <a:srgbClr val="000000">
                      <a:alpha val="43137"/>
                    </a:srgbClr>
                  </a:outerShdw>
                </a:effectLst>
              </a:rPr>
              <a:t>NTFS</a:t>
            </a:r>
          </a:p>
        </p:txBody>
      </p:sp>
      <p:sp>
        <p:nvSpPr>
          <p:cNvPr id="15" name="Rectangle 14"/>
          <p:cNvSpPr/>
          <p:nvPr/>
        </p:nvSpPr>
        <p:spPr bwMode="auto">
          <a:xfrm>
            <a:off x="3738624" y="3412727"/>
            <a:ext cx="5058136" cy="1006996"/>
          </a:xfrm>
          <a:prstGeom prst="rect">
            <a:avLst/>
          </a:prstGeom>
          <a:solidFill>
            <a:schemeClr val="accent2"/>
          </a:solidFill>
          <a:ln>
            <a:no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91436" tIns="45718" rIns="91436" bIns="45718" numCol="1" rtlCol="0" anchor="ctr" anchorCtr="0" compatLnSpc="1">
            <a:prstTxWarp prst="textNoShape">
              <a:avLst/>
            </a:prstTxWarp>
          </a:bodyPr>
          <a:lstStyle/>
          <a:p>
            <a:pPr algn="ctr"/>
            <a:r>
              <a:rPr lang="en-US" sz="2000" dirty="0" smtClean="0">
                <a:solidFill>
                  <a:schemeClr val="tx1"/>
                </a:solidFill>
                <a:effectLst>
                  <a:outerShdw blurRad="38100" dist="38100" dir="2700000" algn="tl">
                    <a:srgbClr val="000000">
                      <a:alpha val="43137"/>
                    </a:srgbClr>
                  </a:outerShdw>
                </a:effectLst>
              </a:rPr>
              <a:t>OS - Encrypted</a:t>
            </a:r>
          </a:p>
          <a:p>
            <a:pPr algn="ctr"/>
            <a:r>
              <a:rPr lang="en-US" sz="2000" dirty="0" smtClean="0">
                <a:solidFill>
                  <a:schemeClr val="tx1"/>
                </a:solidFill>
                <a:effectLst>
                  <a:outerShdw blurRad="38100" dist="38100" dir="2700000" algn="tl">
                    <a:srgbClr val="000000">
                      <a:alpha val="43137"/>
                    </a:srgbClr>
                  </a:outerShdw>
                </a:effectLst>
              </a:rPr>
              <a:t>Remaining Disk</a:t>
            </a:r>
          </a:p>
          <a:p>
            <a:pPr algn="ctr"/>
            <a:r>
              <a:rPr lang="en-US" sz="2000" dirty="0" smtClean="0">
                <a:solidFill>
                  <a:schemeClr val="tx1"/>
                </a:solidFill>
                <a:effectLst>
                  <a:outerShdw blurRad="38100" dist="38100" dir="2700000" algn="tl">
                    <a:srgbClr val="000000">
                      <a:alpha val="43137"/>
                    </a:srgbClr>
                  </a:outerShdw>
                </a:effectLst>
              </a:rPr>
              <a:t>NTFS</a:t>
            </a:r>
          </a:p>
        </p:txBody>
      </p:sp>
    </p:spTree>
    <p:extLst>
      <p:ext uri="{BB962C8B-B14F-4D97-AF65-F5344CB8AC3E}">
        <p14:creationId xmlns:p14="http://schemas.microsoft.com/office/powerpoint/2010/main" xmlns="" val="4094297993"/>
      </p:ext>
    </p:extLst>
  </p:cSld>
  <p:clrMapOvr>
    <a:masterClrMapping/>
  </p:clrMapOvr>
  <p:transition>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Recommendations</a:t>
            </a:r>
            <a:endParaRPr lang="en-US" dirty="0"/>
          </a:p>
        </p:txBody>
      </p:sp>
      <p:sp>
        <p:nvSpPr>
          <p:cNvPr id="3" name="Content Placeholder 2"/>
          <p:cNvSpPr>
            <a:spLocks noGrp="1"/>
          </p:cNvSpPr>
          <p:nvPr>
            <p:ph type="body" sz="quarter" idx="10"/>
          </p:nvPr>
        </p:nvSpPr>
        <p:spPr/>
        <p:txBody>
          <a:bodyPr/>
          <a:lstStyle/>
          <a:p>
            <a:r>
              <a:rPr lang="en-US" sz="2400" dirty="0" smtClean="0"/>
              <a:t>Standardize the hardware</a:t>
            </a:r>
          </a:p>
          <a:p>
            <a:endParaRPr lang="en-US" sz="2400" dirty="0" smtClean="0"/>
          </a:p>
          <a:p>
            <a:r>
              <a:rPr lang="en-US" sz="2400" dirty="0" smtClean="0"/>
              <a:t>Hardware pre-build configuration (OEM)</a:t>
            </a:r>
          </a:p>
          <a:p>
            <a:pPr lvl="1"/>
            <a:r>
              <a:rPr lang="en-US" sz="2000" dirty="0" smtClean="0"/>
              <a:t>BIOS settings</a:t>
            </a:r>
          </a:p>
          <a:p>
            <a:pPr lvl="1"/>
            <a:r>
              <a:rPr lang="en-US" sz="2000" dirty="0" smtClean="0"/>
              <a:t>Enable and Activate the TPM</a:t>
            </a:r>
          </a:p>
          <a:p>
            <a:pPr lvl="1"/>
            <a:r>
              <a:rPr lang="en-US" sz="2000" dirty="0" smtClean="0"/>
              <a:t>BIOS passwords</a:t>
            </a:r>
          </a:p>
          <a:p>
            <a:endParaRPr lang="en-US" sz="2400" dirty="0" smtClean="0"/>
          </a:p>
          <a:p>
            <a:r>
              <a:rPr lang="en-US" sz="2400" dirty="0" smtClean="0"/>
              <a:t>Minimize the number of reboots for your users</a:t>
            </a:r>
          </a:p>
          <a:p>
            <a:pPr lvl="1"/>
            <a:r>
              <a:rPr lang="en-US" sz="2000" dirty="0" smtClean="0"/>
              <a:t>Worst scenario – 4 reboots</a:t>
            </a:r>
          </a:p>
          <a:p>
            <a:pPr lvl="1"/>
            <a:r>
              <a:rPr lang="en-US" sz="2000" dirty="0" smtClean="0"/>
              <a:t>Best scenario – 1 reboot</a:t>
            </a:r>
          </a:p>
          <a:p>
            <a:pPr lvl="1"/>
            <a:r>
              <a:rPr lang="en-US" sz="2000" dirty="0" smtClean="0"/>
              <a:t>Number of reboots is key in a successful deployment of BitLocker</a:t>
            </a:r>
            <a:endParaRPr lang="en-US" sz="2000" dirty="0"/>
          </a:p>
        </p:txBody>
      </p:sp>
    </p:spTree>
    <p:extLst>
      <p:ext uri="{BB962C8B-B14F-4D97-AF65-F5344CB8AC3E}">
        <p14:creationId xmlns:p14="http://schemas.microsoft.com/office/powerpoint/2010/main" xmlns="" val="4097989376"/>
      </p:ext>
    </p:extLst>
  </p:cSld>
  <p:clrMapOvr>
    <a:masterClrMapping/>
  </p:clrMapOvr>
  <p:transition>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Recommendations</a:t>
            </a:r>
            <a:endParaRPr lang="en-US" dirty="0"/>
          </a:p>
        </p:txBody>
      </p:sp>
      <p:sp>
        <p:nvSpPr>
          <p:cNvPr id="3" name="Content Placeholder 2"/>
          <p:cNvSpPr>
            <a:spLocks noGrp="1"/>
          </p:cNvSpPr>
          <p:nvPr>
            <p:ph type="body" sz="quarter" idx="10"/>
          </p:nvPr>
        </p:nvSpPr>
        <p:spPr/>
        <p:txBody>
          <a:bodyPr/>
          <a:lstStyle/>
          <a:p>
            <a:r>
              <a:rPr lang="en-US" sz="2400" dirty="0" smtClean="0"/>
              <a:t>What requires reboots?</a:t>
            </a:r>
          </a:p>
          <a:p>
            <a:pPr lvl="1"/>
            <a:r>
              <a:rPr lang="en-US" sz="2000" dirty="0" smtClean="0"/>
              <a:t>Repartitioning</a:t>
            </a:r>
          </a:p>
          <a:p>
            <a:pPr lvl="1"/>
            <a:r>
              <a:rPr lang="en-US" sz="2000" dirty="0" smtClean="0"/>
              <a:t>TPM initialization</a:t>
            </a:r>
          </a:p>
          <a:p>
            <a:pPr lvl="1"/>
            <a:r>
              <a:rPr lang="en-US" sz="2000" dirty="0" smtClean="0"/>
              <a:t>TPM ownership – requires physical presence</a:t>
            </a:r>
          </a:p>
          <a:p>
            <a:pPr lvl="1"/>
            <a:r>
              <a:rPr lang="en-US" sz="2000" dirty="0" smtClean="0"/>
              <a:t>BitLocker System Check</a:t>
            </a:r>
          </a:p>
          <a:p>
            <a:pPr lvl="1"/>
            <a:endParaRPr lang="en-US" sz="2000" dirty="0" smtClean="0"/>
          </a:p>
          <a:p>
            <a:r>
              <a:rPr lang="en-US" sz="2400" dirty="0" smtClean="0"/>
              <a:t>Improve the user experience</a:t>
            </a:r>
          </a:p>
          <a:p>
            <a:pPr lvl="1"/>
            <a:r>
              <a:rPr lang="en-US" sz="2000" dirty="0" smtClean="0"/>
              <a:t>Deploy Windows with the recommended drive partitions</a:t>
            </a:r>
          </a:p>
          <a:p>
            <a:pPr lvl="1"/>
            <a:r>
              <a:rPr lang="en-US" sz="2000" dirty="0" smtClean="0"/>
              <a:t>Ask your OEM to enable the TPM</a:t>
            </a:r>
          </a:p>
          <a:p>
            <a:pPr lvl="1"/>
            <a:r>
              <a:rPr lang="en-US" sz="2000" dirty="0" smtClean="0"/>
              <a:t>Standardize the hardware to remove the requirement of the compatibility wizard</a:t>
            </a:r>
          </a:p>
          <a:p>
            <a:pPr lvl="1"/>
            <a:endParaRPr lang="en-US" dirty="0" smtClean="0"/>
          </a:p>
          <a:p>
            <a:pPr lvl="1"/>
            <a:endParaRPr lang="en-US" dirty="0"/>
          </a:p>
        </p:txBody>
      </p:sp>
    </p:spTree>
    <p:extLst>
      <p:ext uri="{BB962C8B-B14F-4D97-AF65-F5344CB8AC3E}">
        <p14:creationId xmlns:p14="http://schemas.microsoft.com/office/powerpoint/2010/main" xmlns="" val="3694303156"/>
      </p:ext>
    </p:extLst>
  </p:cSld>
  <p:clrMapOvr>
    <a:masterClrMapping/>
  </p:clrMapOvr>
  <p:transition>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Management and Recovery Preparations</a:t>
            </a:r>
            <a:endParaRPr lang="en-US" dirty="0"/>
          </a:p>
        </p:txBody>
      </p:sp>
    </p:spTree>
    <p:extLst>
      <p:ext uri="{BB962C8B-B14F-4D97-AF65-F5344CB8AC3E}">
        <p14:creationId xmlns:p14="http://schemas.microsoft.com/office/powerpoint/2010/main" xmlns="" val="2296485102"/>
      </p:ext>
    </p:extLst>
  </p:cSld>
  <p:clrMapOvr>
    <a:masterClrMapping/>
  </p:clrMapOvr>
  <p:transition>
    <p:fad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Group Policy Preparation</a:t>
            </a:r>
            <a:endParaRPr lang="en-US" dirty="0"/>
          </a:p>
        </p:txBody>
      </p:sp>
      <p:sp>
        <p:nvSpPr>
          <p:cNvPr id="5" name="Text Placeholder 4"/>
          <p:cNvSpPr>
            <a:spLocks noGrp="1"/>
          </p:cNvSpPr>
          <p:nvPr>
            <p:ph type="body" sz="quarter" idx="10"/>
          </p:nvPr>
        </p:nvSpPr>
        <p:spPr/>
        <p:txBody>
          <a:bodyPr/>
          <a:lstStyle/>
          <a:p>
            <a:r>
              <a:rPr lang="en-US" sz="2400" dirty="0" smtClean="0"/>
              <a:t>BitLocker Group Policy settings can</a:t>
            </a:r>
          </a:p>
          <a:p>
            <a:pPr lvl="1"/>
            <a:r>
              <a:rPr lang="en-US" sz="2000" dirty="0" smtClean="0"/>
              <a:t>Turn on BitLocker backup to Active Directory</a:t>
            </a:r>
          </a:p>
          <a:p>
            <a:pPr lvl="1"/>
            <a:r>
              <a:rPr lang="en-US" sz="2000" dirty="0" smtClean="0"/>
              <a:t>Enable advanced startup options, recovery options, etc.</a:t>
            </a:r>
          </a:p>
          <a:p>
            <a:pPr lvl="1"/>
            <a:r>
              <a:rPr lang="en-US" sz="2000" dirty="0" smtClean="0"/>
              <a:t>Configure encryption method and strength</a:t>
            </a:r>
          </a:p>
          <a:p>
            <a:pPr lvl="1"/>
            <a:r>
              <a:rPr lang="en-US" sz="2000" dirty="0" smtClean="0"/>
              <a:t>Enable FIPS compliance - </a:t>
            </a:r>
            <a:r>
              <a:rPr lang="en-US" sz="2000" dirty="0" smtClean="0">
                <a:solidFill>
                  <a:srgbClr val="FFC000"/>
                </a:solidFill>
              </a:rPr>
              <a:t>before</a:t>
            </a:r>
            <a:r>
              <a:rPr lang="en-US" sz="2000" dirty="0" smtClean="0"/>
              <a:t> setting up BDE keys!</a:t>
            </a:r>
          </a:p>
          <a:p>
            <a:pPr lvl="1"/>
            <a:r>
              <a:rPr lang="en-US" sz="2000" dirty="0" smtClean="0"/>
              <a:t>Enforce or disable specific protectors</a:t>
            </a:r>
          </a:p>
          <a:p>
            <a:pPr lvl="1"/>
            <a:r>
              <a:rPr lang="en-US" sz="2000" dirty="0" smtClean="0"/>
              <a:t>Enforce a minimum PIN length </a:t>
            </a:r>
            <a:r>
              <a:rPr lang="en-US" sz="2200" dirty="0" smtClean="0"/>
              <a:t/>
            </a:r>
            <a:br>
              <a:rPr lang="en-US" sz="2200" dirty="0" smtClean="0"/>
            </a:br>
            <a:endParaRPr lang="en-US" sz="2200" dirty="0" smtClean="0"/>
          </a:p>
          <a:p>
            <a:r>
              <a:rPr lang="en-US" sz="2400" dirty="0" smtClean="0"/>
              <a:t>TPM Services Group Policy can</a:t>
            </a:r>
          </a:p>
          <a:p>
            <a:pPr lvl="1"/>
            <a:r>
              <a:rPr lang="en-US" sz="2000" dirty="0" smtClean="0"/>
              <a:t>Turn on TPM owner authorization backup to </a:t>
            </a:r>
            <a:br>
              <a:rPr lang="en-US" sz="2000" dirty="0" smtClean="0"/>
            </a:br>
            <a:r>
              <a:rPr lang="en-US" sz="2000" dirty="0" smtClean="0"/>
              <a:t>Active Directory Domain Services</a:t>
            </a:r>
          </a:p>
          <a:p>
            <a:pPr lvl="1"/>
            <a:r>
              <a:rPr lang="en-US" sz="2000" dirty="0" smtClean="0"/>
              <a:t>Configure the list of blocked TPM commands</a:t>
            </a:r>
          </a:p>
          <a:p>
            <a:endParaRPr lang="en-US" sz="2400" dirty="0" smtClean="0"/>
          </a:p>
          <a:p>
            <a:endParaRPr lang="en-US" sz="2400" dirty="0" smtClean="0"/>
          </a:p>
        </p:txBody>
      </p:sp>
      <p:sp>
        <p:nvSpPr>
          <p:cNvPr id="4" name="Rectangle 3"/>
          <p:cNvSpPr txBox="1">
            <a:spLocks noChangeArrowheads="1"/>
          </p:cNvSpPr>
          <p:nvPr/>
        </p:nvSpPr>
        <p:spPr bwMode="auto">
          <a:xfrm>
            <a:off x="381000" y="1905000"/>
            <a:ext cx="9036978" cy="247440"/>
          </a:xfrm>
          <a:prstGeom prst="rect">
            <a:avLst/>
          </a:prstGeom>
          <a:noFill/>
          <a:ln w="9525">
            <a:noFill/>
            <a:miter lim="800000"/>
            <a:headEnd/>
            <a:tailEnd/>
          </a:ln>
        </p:spPr>
        <p:txBody>
          <a:bodyPr vert="horz" wrap="square" lIns="0" tIns="0" rIns="0" bIns="0" numCol="1" anchor="t" anchorCtr="0" compatLnSpc="1">
            <a:prstTxWarp prst="textNoShape">
              <a:avLst/>
            </a:prstTxWarp>
            <a:spAutoFit/>
          </a:bodyPr>
          <a:lstStyle/>
          <a:p>
            <a:pPr marL="763558" lvl="1" indent="-382573" defTabSz="912777" eaLnBrk="0" hangingPunct="0">
              <a:lnSpc>
                <a:spcPct val="80000"/>
              </a:lnSpc>
              <a:spcBef>
                <a:spcPct val="30000"/>
              </a:spcBef>
              <a:buClr>
                <a:schemeClr val="tx2"/>
              </a:buClr>
              <a:buSzPct val="95000"/>
            </a:pPr>
            <a:endParaRPr lang="en-US" sz="900" kern="0" dirty="0" smtClean="0"/>
          </a:p>
          <a:p>
            <a:pPr marL="763558" lvl="1" indent="-382573" defTabSz="912777" eaLnBrk="0" hangingPunct="0">
              <a:lnSpc>
                <a:spcPct val="80000"/>
              </a:lnSpc>
              <a:spcBef>
                <a:spcPct val="30000"/>
              </a:spcBef>
              <a:buClr>
                <a:schemeClr val="tx2"/>
              </a:buClr>
              <a:buSzPct val="95000"/>
            </a:pPr>
            <a:endParaRPr lang="en-US" sz="800" kern="0" dirty="0" smtClean="0"/>
          </a:p>
        </p:txBody>
      </p:sp>
    </p:spTree>
    <p:extLst>
      <p:ext uri="{BB962C8B-B14F-4D97-AF65-F5344CB8AC3E}">
        <p14:creationId xmlns:p14="http://schemas.microsoft.com/office/powerpoint/2010/main" xmlns="" val="1017107020"/>
      </p:ext>
    </p:extLst>
  </p:cSld>
  <p:clrMapOvr>
    <a:masterClrMapping/>
  </p:clrMapOvr>
  <p:transition>
    <p:fad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Develop </a:t>
            </a:r>
            <a:r>
              <a:rPr lang="en-US" dirty="0" smtClean="0"/>
              <a:t>a </a:t>
            </a:r>
            <a:r>
              <a:rPr lang="en-US" dirty="0"/>
              <a:t>Recovery Strategy</a:t>
            </a:r>
          </a:p>
        </p:txBody>
      </p:sp>
      <p:sp>
        <p:nvSpPr>
          <p:cNvPr id="3" name="Text Placeholder 2"/>
          <p:cNvSpPr>
            <a:spLocks noGrp="1"/>
          </p:cNvSpPr>
          <p:nvPr>
            <p:ph type="body" sz="quarter" idx="10"/>
          </p:nvPr>
        </p:nvSpPr>
        <p:spPr/>
        <p:txBody>
          <a:bodyPr/>
          <a:lstStyle/>
          <a:p>
            <a:r>
              <a:rPr lang="en-US" sz="2400" dirty="0" smtClean="0"/>
              <a:t>Define the process end-users will follow when recovery </a:t>
            </a:r>
            <a:br>
              <a:rPr lang="en-US" sz="2400" dirty="0" smtClean="0"/>
            </a:br>
            <a:r>
              <a:rPr lang="en-US" sz="2400" dirty="0" smtClean="0"/>
              <a:t>of a BitLocker system is needed</a:t>
            </a:r>
          </a:p>
          <a:p>
            <a:endParaRPr lang="en-US" sz="2400" dirty="0" smtClean="0"/>
          </a:p>
          <a:p>
            <a:r>
              <a:rPr lang="en-US" sz="2400" dirty="0" smtClean="0"/>
              <a:t>Anticipate the recovery scenarios</a:t>
            </a:r>
          </a:p>
          <a:p>
            <a:pPr lvl="1"/>
            <a:r>
              <a:rPr lang="en-US" sz="2000" dirty="0" smtClean="0"/>
              <a:t>How to handle lost or forgotten Key Protectors?</a:t>
            </a:r>
          </a:p>
          <a:p>
            <a:pPr lvl="1"/>
            <a:r>
              <a:rPr lang="en-US" sz="2000" dirty="0" smtClean="0"/>
              <a:t>Reset PIN, lost startup key</a:t>
            </a:r>
          </a:p>
          <a:p>
            <a:pPr lvl="1"/>
            <a:r>
              <a:rPr lang="en-US" sz="2000" dirty="0" smtClean="0"/>
              <a:t>How are disk drive failures recovered?</a:t>
            </a:r>
          </a:p>
          <a:p>
            <a:pPr lvl="1"/>
            <a:r>
              <a:rPr lang="en-US" sz="2000" dirty="0" smtClean="0"/>
              <a:t>How are TPM hardware failures treated?</a:t>
            </a:r>
          </a:p>
          <a:p>
            <a:pPr lvl="1"/>
            <a:r>
              <a:rPr lang="en-US" sz="2000" dirty="0" smtClean="0"/>
              <a:t>Recover from core files or pre-OS file (BIOS upgrade, etc…) updates which are not planned</a:t>
            </a:r>
          </a:p>
          <a:p>
            <a:pPr lvl="1"/>
            <a:r>
              <a:rPr lang="en-US" sz="2000" dirty="0" smtClean="0"/>
              <a:t>Recovering and diagnosing a deliberate attack</a:t>
            </a:r>
          </a:p>
          <a:p>
            <a:endParaRPr lang="en-US" dirty="0"/>
          </a:p>
        </p:txBody>
      </p:sp>
    </p:spTree>
    <p:extLst>
      <p:ext uri="{BB962C8B-B14F-4D97-AF65-F5344CB8AC3E}">
        <p14:creationId xmlns:p14="http://schemas.microsoft.com/office/powerpoint/2010/main" xmlns="" val="2984231205"/>
      </p:ext>
    </p:extLst>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sz="4800" dirty="0"/>
              <a:t>Windows 7 </a:t>
            </a:r>
            <a:r>
              <a:rPr lang="en-US" sz="4800" dirty="0" smtClean="0"/>
              <a:t>BitLocker</a:t>
            </a:r>
            <a:r>
              <a:rPr lang="en-US" sz="4800" dirty="0"/>
              <a:t>: Configuration and Deployment</a:t>
            </a:r>
            <a:endParaRPr sz="4800" b="1"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endParaRPr>
          </a:p>
        </p:txBody>
      </p:sp>
      <p:sp>
        <p:nvSpPr>
          <p:cNvPr id="3" name="Subtitle 2"/>
          <p:cNvSpPr>
            <a:spLocks noGrp="1"/>
          </p:cNvSpPr>
          <p:nvPr>
            <p:ph type="subTitle" idx="1"/>
          </p:nvPr>
        </p:nvSpPr>
        <p:spPr/>
        <p:txBody>
          <a:bodyPr/>
          <a:lstStyle/>
          <a:p>
            <a:r>
              <a:rPr lang="en-US" dirty="0" smtClean="0">
                <a:solidFill>
                  <a:schemeClr val="tx1"/>
                </a:solidFill>
              </a:rPr>
              <a:t>Paul A. Cooke - CISSP</a:t>
            </a:r>
          </a:p>
          <a:p>
            <a:r>
              <a:rPr lang="en-US" dirty="0" smtClean="0">
                <a:solidFill>
                  <a:schemeClr val="tx1"/>
                </a:solidFill>
              </a:rPr>
              <a:t>Director</a:t>
            </a:r>
          </a:p>
          <a:p>
            <a:r>
              <a:rPr lang="en-US" dirty="0" smtClean="0">
                <a:solidFill>
                  <a:schemeClr val="tx1"/>
                </a:solidFill>
              </a:rPr>
              <a:t>Microsoft</a:t>
            </a:r>
          </a:p>
          <a:p>
            <a:r>
              <a:rPr lang="en-US" dirty="0" smtClean="0">
                <a:solidFill>
                  <a:schemeClr val="tx1"/>
                </a:solidFill>
              </a:rPr>
              <a:t>Session Code:  CLI311</a:t>
            </a:r>
            <a:endParaRPr lang="en-US" dirty="0">
              <a:solidFill>
                <a:schemeClr val="tx1"/>
              </a:solidFill>
            </a:endParaRPr>
          </a:p>
        </p:txBody>
      </p:sp>
    </p:spTree>
  </p:cSld>
  <p:clrMapOvr>
    <a:masterClrMapping/>
  </p:clrMapOvr>
  <p:transition>
    <p:fad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Active Directory Based Recovery</a:t>
            </a:r>
          </a:p>
        </p:txBody>
      </p:sp>
      <p:sp>
        <p:nvSpPr>
          <p:cNvPr id="3" name="Text Placeholder 2"/>
          <p:cNvSpPr>
            <a:spLocks noGrp="1"/>
          </p:cNvSpPr>
          <p:nvPr>
            <p:ph type="body" sz="quarter" idx="10"/>
          </p:nvPr>
        </p:nvSpPr>
        <p:spPr/>
        <p:txBody>
          <a:bodyPr/>
          <a:lstStyle/>
          <a:p>
            <a:r>
              <a:rPr lang="en-US" sz="2000" dirty="0" smtClean="0"/>
              <a:t>By default, no recovery information is backed up to AD </a:t>
            </a:r>
          </a:p>
          <a:p>
            <a:pPr lvl="1"/>
            <a:r>
              <a:rPr lang="en-US" sz="1800" dirty="0" smtClean="0"/>
              <a:t>Administrators can configure GP to enable backup of BitLocker or TPM owner authorization recovery info</a:t>
            </a:r>
            <a:br>
              <a:rPr lang="en-US" sz="1800" dirty="0" smtClean="0"/>
            </a:br>
            <a:r>
              <a:rPr lang="en-US" sz="1800" dirty="0" smtClean="0"/>
              <a:t> </a:t>
            </a:r>
          </a:p>
          <a:p>
            <a:r>
              <a:rPr lang="en-US" sz="2000" dirty="0" smtClean="0"/>
              <a:t>Schema needs to be extended </a:t>
            </a:r>
          </a:p>
          <a:p>
            <a:pPr lvl="1"/>
            <a:r>
              <a:rPr lang="en-US" sz="1800" dirty="0" smtClean="0"/>
              <a:t>Windows Server 2008 and 2008 R2 are “BitLocker Ready”</a:t>
            </a:r>
          </a:p>
          <a:p>
            <a:pPr lvl="1"/>
            <a:r>
              <a:rPr lang="en-US" sz="1800" dirty="0" smtClean="0"/>
              <a:t>All domain controllers in the domain must be at least Windows Server 2003 SP1</a:t>
            </a:r>
            <a:br>
              <a:rPr lang="en-US" sz="1800" dirty="0" smtClean="0"/>
            </a:br>
            <a:endParaRPr lang="en-US" sz="1800" dirty="0" smtClean="0"/>
          </a:p>
          <a:p>
            <a:r>
              <a:rPr lang="en-US" sz="2000" dirty="0" smtClean="0"/>
              <a:t>Recovery data saved for each computer object</a:t>
            </a:r>
          </a:p>
          <a:p>
            <a:pPr lvl="1"/>
            <a:r>
              <a:rPr lang="en-US" sz="1800" dirty="0" smtClean="0"/>
              <a:t>Recovery passwords - a 48-digit recovery password</a:t>
            </a:r>
          </a:p>
          <a:p>
            <a:pPr lvl="1"/>
            <a:r>
              <a:rPr lang="en-US" sz="1800" dirty="0" smtClean="0"/>
              <a:t>Key package data (optional) - helps recovery if the disk is severely damaged</a:t>
            </a:r>
          </a:p>
          <a:p>
            <a:pPr lvl="1"/>
            <a:r>
              <a:rPr lang="en-US" sz="1800" dirty="0" smtClean="0"/>
              <a:t>There is only one TPM owner password per computer</a:t>
            </a:r>
            <a:r>
              <a:rPr lang="en-US" sz="2000" dirty="0" smtClean="0"/>
              <a:t/>
            </a:r>
            <a:br>
              <a:rPr lang="en-US" sz="2000" dirty="0" smtClean="0"/>
            </a:br>
            <a:endParaRPr lang="en-US" sz="2000" dirty="0" smtClean="0"/>
          </a:p>
          <a:p>
            <a:r>
              <a:rPr lang="en-US" sz="2000" dirty="0" smtClean="0"/>
              <a:t>There can be more than one recovery password per computer</a:t>
            </a:r>
          </a:p>
          <a:p>
            <a:pPr lvl="1"/>
            <a:r>
              <a:rPr lang="en-US" sz="1800" dirty="0" smtClean="0"/>
              <a:t>O/S Volume</a:t>
            </a:r>
          </a:p>
          <a:p>
            <a:pPr lvl="1"/>
            <a:r>
              <a:rPr lang="en-US" sz="1800" dirty="0" smtClean="0"/>
              <a:t>Data Volumes</a:t>
            </a:r>
          </a:p>
        </p:txBody>
      </p:sp>
    </p:spTree>
    <p:extLst>
      <p:ext uri="{BB962C8B-B14F-4D97-AF65-F5344CB8AC3E}">
        <p14:creationId xmlns:p14="http://schemas.microsoft.com/office/powerpoint/2010/main" xmlns="" val="2564328511"/>
      </p:ext>
    </p:extLst>
  </p:cSld>
  <p:clrMapOvr>
    <a:masterClrMapping/>
  </p:clrMapOvr>
  <p:transition>
    <p:fad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1163395"/>
          </a:xfrm>
        </p:spPr>
        <p:txBody>
          <a:bodyPr/>
          <a:lstStyle/>
          <a:p>
            <a:r>
              <a:rPr lang="en-US" dirty="0" smtClean="0"/>
              <a:t>Data Recovery Agent </a:t>
            </a:r>
            <a:br>
              <a:rPr lang="en-US" dirty="0" smtClean="0"/>
            </a:br>
            <a:r>
              <a:rPr lang="en-US" sz="3600" dirty="0">
                <a:solidFill>
                  <a:srgbClr val="CCCCCC"/>
                </a:solidFill>
              </a:rPr>
              <a:t> </a:t>
            </a:r>
            <a:r>
              <a:rPr lang="en-US" sz="3600" dirty="0" smtClean="0">
                <a:solidFill>
                  <a:srgbClr val="CCCCCC"/>
                </a:solidFill>
              </a:rPr>
              <a:t>New Recovery Mechanism</a:t>
            </a:r>
            <a:endParaRPr lang="en-US" dirty="0">
              <a:solidFill>
                <a:schemeClr val="tx2"/>
              </a:solidFill>
            </a:endParaRPr>
          </a:p>
        </p:txBody>
      </p:sp>
      <p:sp>
        <p:nvSpPr>
          <p:cNvPr id="3" name="Text Placeholder 2"/>
          <p:cNvSpPr>
            <a:spLocks noGrp="1"/>
          </p:cNvSpPr>
          <p:nvPr>
            <p:ph type="body" sz="quarter" idx="10"/>
          </p:nvPr>
        </p:nvSpPr>
        <p:spPr>
          <a:xfrm>
            <a:off x="381000" y="1411552"/>
            <a:ext cx="8382000" cy="3465248"/>
          </a:xfrm>
        </p:spPr>
        <p:txBody>
          <a:bodyPr/>
          <a:lstStyle/>
          <a:p>
            <a:endParaRPr lang="en-US" sz="2400" dirty="0" smtClean="0"/>
          </a:p>
          <a:p>
            <a:r>
              <a:rPr lang="en-US" sz="2400" dirty="0" smtClean="0"/>
              <a:t>Certificate-based key protector</a:t>
            </a:r>
          </a:p>
          <a:p>
            <a:pPr lvl="1"/>
            <a:r>
              <a:rPr lang="en-US" sz="2000" dirty="0" smtClean="0"/>
              <a:t>A certificate containing a public key is distributed through Group Policy and is applied to any drive that mounts</a:t>
            </a:r>
          </a:p>
          <a:p>
            <a:pPr lvl="1"/>
            <a:r>
              <a:rPr lang="en-US" sz="2000" dirty="0" smtClean="0"/>
              <a:t>The corresponding private key is held by a data recovery agent in the IT department</a:t>
            </a:r>
          </a:p>
          <a:p>
            <a:r>
              <a:rPr lang="en-US" sz="2400" dirty="0" smtClean="0"/>
              <a:t>Allows IT department to have a way to unlock all protected drives in an enterprise</a:t>
            </a:r>
          </a:p>
          <a:p>
            <a:r>
              <a:rPr lang="en-US" sz="2400" dirty="0" smtClean="0"/>
              <a:t>Saves space in AD – same Key Protector on all drives</a:t>
            </a:r>
          </a:p>
          <a:p>
            <a:endParaRPr lang="en-US" sz="2400" dirty="0" smtClean="0"/>
          </a:p>
        </p:txBody>
      </p:sp>
      <p:pic>
        <p:nvPicPr>
          <p:cNvPr id="5" name="Picture 6" descr="E:\DVD_ART34\Artwork_Imagery\Icons - Illustrations\_WINDOWS SERVER ICONS\Tools\Toolbox tools repair fix Red.png"/>
          <p:cNvPicPr>
            <a:picLocks noChangeAspect="1" noChangeArrowheads="1"/>
          </p:cNvPicPr>
          <p:nvPr/>
        </p:nvPicPr>
        <p:blipFill>
          <a:blip r:embed="rId3" cstate="print"/>
          <a:srcRect/>
          <a:stretch>
            <a:fillRect/>
          </a:stretch>
        </p:blipFill>
        <p:spPr bwMode="auto">
          <a:xfrm>
            <a:off x="6687576" y="518958"/>
            <a:ext cx="1962179" cy="1019932"/>
          </a:xfrm>
          <a:prstGeom prst="rect">
            <a:avLst/>
          </a:prstGeom>
          <a:noFill/>
        </p:spPr>
      </p:pic>
      <p:pic>
        <p:nvPicPr>
          <p:cNvPr id="6" name="Picture 2" descr="\\eventsql\dvd\Online_ART\DVD_ART34\Artwork_Imagery\Icons - Illustrations\_WINDOWS VISTA ICONS\Keys secure security.png"/>
          <p:cNvPicPr>
            <a:picLocks noChangeAspect="1" noChangeArrowheads="1"/>
          </p:cNvPicPr>
          <p:nvPr/>
        </p:nvPicPr>
        <p:blipFill>
          <a:blip r:embed="rId4" cstate="print"/>
          <a:srcRect/>
          <a:stretch>
            <a:fillRect/>
          </a:stretch>
        </p:blipFill>
        <p:spPr bwMode="auto">
          <a:xfrm>
            <a:off x="7687887" y="860972"/>
            <a:ext cx="972730" cy="972730"/>
          </a:xfrm>
          <a:prstGeom prst="rect">
            <a:avLst/>
          </a:prstGeom>
          <a:noFill/>
        </p:spPr>
      </p:pic>
    </p:spTree>
    <p:extLst>
      <p:ext uri="{BB962C8B-B14F-4D97-AF65-F5344CB8AC3E}">
        <p14:creationId xmlns:p14="http://schemas.microsoft.com/office/powerpoint/2010/main" xmlns="" val="744584501"/>
      </p:ext>
    </p:extLst>
  </p:cSld>
  <p:clrMapOvr>
    <a:masterClrMapping/>
  </p:clrMapOvr>
  <p:transition>
    <p:fad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Windows Recovery Environment</a:t>
            </a:r>
            <a:endParaRPr lang="en-US" dirty="0"/>
          </a:p>
        </p:txBody>
      </p:sp>
      <p:sp>
        <p:nvSpPr>
          <p:cNvPr id="3" name="Text Placeholder 2"/>
          <p:cNvSpPr>
            <a:spLocks noGrp="1"/>
          </p:cNvSpPr>
          <p:nvPr>
            <p:ph type="body" sz="quarter" idx="10"/>
          </p:nvPr>
        </p:nvSpPr>
        <p:spPr/>
        <p:txBody>
          <a:bodyPr/>
          <a:lstStyle/>
          <a:p>
            <a:pPr>
              <a:spcBef>
                <a:spcPts val="600"/>
              </a:spcBef>
            </a:pPr>
            <a:r>
              <a:rPr lang="en-US" sz="2400" dirty="0" smtClean="0"/>
              <a:t>Set of tools for troubleshooting startup problems</a:t>
            </a:r>
          </a:p>
          <a:p>
            <a:pPr lvl="1">
              <a:spcBef>
                <a:spcPts val="600"/>
              </a:spcBef>
            </a:pPr>
            <a:r>
              <a:rPr lang="en-US" sz="2000" dirty="0" smtClean="0"/>
              <a:t>In Windows RE environment, user will be prompted for recovery credential on a BitLocker-enabled machine</a:t>
            </a:r>
          </a:p>
          <a:p>
            <a:pPr lvl="1">
              <a:spcBef>
                <a:spcPts val="600"/>
              </a:spcBef>
            </a:pPr>
            <a:r>
              <a:rPr lang="en-US" sz="2000" dirty="0" smtClean="0"/>
              <a:t>Contains the necessary drivers and tools to unlock and repair if necessary a BDE-protected volume</a:t>
            </a:r>
          </a:p>
          <a:p>
            <a:pPr lvl="1">
              <a:spcBef>
                <a:spcPts val="600"/>
              </a:spcBef>
            </a:pPr>
            <a:endParaRPr lang="en-US" sz="1600" dirty="0" smtClean="0"/>
          </a:p>
          <a:p>
            <a:pPr>
              <a:spcBef>
                <a:spcPts val="600"/>
              </a:spcBef>
            </a:pPr>
            <a:r>
              <a:rPr lang="en-US" sz="2400" dirty="0" smtClean="0"/>
              <a:t>WinRE boot image needs to reside on a non-encrypted volume</a:t>
            </a:r>
          </a:p>
          <a:p>
            <a:pPr lvl="1">
              <a:spcBef>
                <a:spcPts val="600"/>
              </a:spcBef>
            </a:pPr>
            <a:r>
              <a:rPr lang="en-US" sz="2000" dirty="0" smtClean="0"/>
              <a:t>BitLocker setup is now Windows RE “aware” and will move Windows RE to a proper partition if required.</a:t>
            </a:r>
          </a:p>
          <a:p>
            <a:pPr>
              <a:spcBef>
                <a:spcPts val="600"/>
              </a:spcBef>
            </a:pPr>
            <a:endParaRPr lang="en-US" sz="2400" dirty="0" smtClean="0"/>
          </a:p>
          <a:p>
            <a:pPr>
              <a:spcBef>
                <a:spcPts val="600"/>
              </a:spcBef>
            </a:pPr>
            <a:r>
              <a:rPr lang="en-US" sz="2400" dirty="0" smtClean="0"/>
              <a:t>Manage-BDE and Repair-BDE are now installed per default</a:t>
            </a:r>
          </a:p>
          <a:p>
            <a:pPr lvl="1">
              <a:spcBef>
                <a:spcPts val="600"/>
              </a:spcBef>
            </a:pPr>
            <a:r>
              <a:rPr lang="en-US" sz="2000" dirty="0" smtClean="0"/>
              <a:t>In Windows 7</a:t>
            </a:r>
          </a:p>
          <a:p>
            <a:pPr lvl="1">
              <a:spcBef>
                <a:spcPts val="600"/>
              </a:spcBef>
            </a:pPr>
            <a:r>
              <a:rPr lang="en-US" sz="2000" dirty="0" smtClean="0"/>
              <a:t>In Windows PE and in the Windows Recovery Environment </a:t>
            </a:r>
            <a:br>
              <a:rPr lang="en-US" sz="2000" dirty="0" smtClean="0"/>
            </a:br>
            <a:r>
              <a:rPr lang="en-US" sz="2000" dirty="0" smtClean="0"/>
              <a:t>(Windows RE)</a:t>
            </a:r>
          </a:p>
          <a:p>
            <a:pPr>
              <a:spcBef>
                <a:spcPts val="600"/>
              </a:spcBef>
              <a:buNone/>
            </a:pPr>
            <a:endParaRPr lang="en-US" sz="3200" dirty="0" smtClean="0"/>
          </a:p>
        </p:txBody>
      </p:sp>
    </p:spTree>
    <p:extLst>
      <p:ext uri="{BB962C8B-B14F-4D97-AF65-F5344CB8AC3E}">
        <p14:creationId xmlns:p14="http://schemas.microsoft.com/office/powerpoint/2010/main" xmlns="" val="2955751895"/>
      </p:ext>
    </p:extLst>
  </p:cSld>
  <p:clrMapOvr>
    <a:masterClrMapping/>
  </p:clrMapOvr>
  <p:transition>
    <p:fad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Recommendations</a:t>
            </a:r>
            <a:endParaRPr lang="en-US" dirty="0"/>
          </a:p>
        </p:txBody>
      </p:sp>
      <p:sp>
        <p:nvSpPr>
          <p:cNvPr id="3" name="Text Placeholder 2"/>
          <p:cNvSpPr>
            <a:spLocks noGrp="1"/>
          </p:cNvSpPr>
          <p:nvPr>
            <p:ph type="body" sz="quarter" idx="10"/>
          </p:nvPr>
        </p:nvSpPr>
        <p:spPr/>
        <p:txBody>
          <a:bodyPr/>
          <a:lstStyle/>
          <a:p>
            <a:r>
              <a:rPr lang="en-US" sz="2400" dirty="0" smtClean="0"/>
              <a:t>Group Policies</a:t>
            </a:r>
          </a:p>
          <a:p>
            <a:pPr lvl="1"/>
            <a:r>
              <a:rPr lang="en-US" sz="1800" dirty="0" smtClean="0"/>
              <a:t>Ensure that the group policies are configured before your deployment</a:t>
            </a:r>
          </a:p>
          <a:p>
            <a:pPr lvl="1"/>
            <a:r>
              <a:rPr lang="en-US" sz="1800" dirty="0" smtClean="0"/>
              <a:t>Most BitLocker GPOs are not retroactive</a:t>
            </a:r>
          </a:p>
          <a:p>
            <a:pPr lvl="1"/>
            <a:r>
              <a:rPr lang="en-US" sz="1800" dirty="0" smtClean="0"/>
              <a:t>TPM + PIN offers the best balance between security and user experience</a:t>
            </a:r>
          </a:p>
          <a:p>
            <a:pPr lvl="1"/>
            <a:r>
              <a:rPr lang="en-US" sz="1800" dirty="0" smtClean="0"/>
              <a:t>Recovery and authentication policies are specific to Vista and </a:t>
            </a:r>
            <a:br>
              <a:rPr lang="en-US" sz="1800" dirty="0" smtClean="0"/>
            </a:br>
            <a:r>
              <a:rPr lang="en-US" sz="1800" dirty="0" smtClean="0"/>
              <a:t>Windows 7</a:t>
            </a:r>
          </a:p>
          <a:p>
            <a:pPr lvl="1"/>
            <a:r>
              <a:rPr lang="en-US" sz="1800" dirty="0" smtClean="0"/>
              <a:t>Leverage the group policy targeting mechanism for granularity</a:t>
            </a:r>
          </a:p>
          <a:p>
            <a:pPr>
              <a:buNone/>
            </a:pPr>
            <a:endParaRPr lang="en-US" sz="2400" dirty="0" smtClean="0"/>
          </a:p>
          <a:p>
            <a:r>
              <a:rPr lang="en-US" sz="2400" dirty="0" smtClean="0"/>
              <a:t>Recovery Scenarios</a:t>
            </a:r>
          </a:p>
          <a:p>
            <a:pPr lvl="1"/>
            <a:r>
              <a:rPr lang="en-US" sz="1800" dirty="0" smtClean="0"/>
              <a:t>WinRE should be deployed in its own partition or on the system partition</a:t>
            </a:r>
          </a:p>
          <a:p>
            <a:pPr lvl="1"/>
            <a:r>
              <a:rPr lang="en-US" sz="1800" dirty="0" smtClean="0"/>
              <a:t>Test all your recovery scenarios</a:t>
            </a:r>
          </a:p>
          <a:p>
            <a:pPr lvl="1"/>
            <a:r>
              <a:rPr lang="en-US" sz="1800" dirty="0" smtClean="0"/>
              <a:t>Use Active Directory if you want to build custom recovery solutions</a:t>
            </a:r>
          </a:p>
          <a:p>
            <a:pPr lvl="1"/>
            <a:r>
              <a:rPr lang="en-US" sz="1800" dirty="0" smtClean="0"/>
              <a:t>Use Data Recovery Agents if you have a requirement for FIPS compliance</a:t>
            </a:r>
          </a:p>
          <a:p>
            <a:endParaRPr lang="en-US" sz="2400" dirty="0"/>
          </a:p>
        </p:txBody>
      </p:sp>
    </p:spTree>
    <p:extLst>
      <p:ext uri="{BB962C8B-B14F-4D97-AF65-F5344CB8AC3E}">
        <p14:creationId xmlns:p14="http://schemas.microsoft.com/office/powerpoint/2010/main" xmlns="" val="3361390627"/>
      </p:ext>
    </p:extLst>
  </p:cSld>
  <p:clrMapOvr>
    <a:masterClrMapping/>
  </p:clrMapOvr>
  <p:transition>
    <p:fad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BitLocker Deployment</a:t>
            </a:r>
            <a:br>
              <a:rPr lang="en-US" dirty="0" smtClean="0"/>
            </a:br>
            <a:r>
              <a:rPr lang="en-US" sz="4000" dirty="0" smtClean="0"/>
              <a:t>Operating </a:t>
            </a:r>
            <a:r>
              <a:rPr sz="4000"/>
              <a:t>s</a:t>
            </a:r>
            <a:r>
              <a:rPr lang="en-US" sz="4000" dirty="0" smtClean="0"/>
              <a:t>ystem </a:t>
            </a:r>
            <a:r>
              <a:rPr sz="4000"/>
              <a:t>p</a:t>
            </a:r>
            <a:r>
              <a:rPr lang="en-US" sz="4000" dirty="0" smtClean="0"/>
              <a:t>artition</a:t>
            </a:r>
            <a:endParaRPr lang="en-US" dirty="0"/>
          </a:p>
        </p:txBody>
      </p:sp>
    </p:spTree>
    <p:extLst>
      <p:ext uri="{BB962C8B-B14F-4D97-AF65-F5344CB8AC3E}">
        <p14:creationId xmlns:p14="http://schemas.microsoft.com/office/powerpoint/2010/main" xmlns="" val="2930739224"/>
      </p:ext>
    </p:extLst>
  </p:cSld>
  <p:clrMapOvr>
    <a:masterClrMapping/>
  </p:clrMapOvr>
  <p:transition>
    <p:fad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BitLocker Deployment</a:t>
            </a:r>
            <a:endParaRPr lang="en-US" dirty="0"/>
          </a:p>
        </p:txBody>
      </p:sp>
      <p:sp>
        <p:nvSpPr>
          <p:cNvPr id="3" name="Content Placeholder 2"/>
          <p:cNvSpPr>
            <a:spLocks noGrp="1"/>
          </p:cNvSpPr>
          <p:nvPr>
            <p:ph type="body" sz="quarter" idx="10"/>
          </p:nvPr>
        </p:nvSpPr>
        <p:spPr/>
        <p:txBody>
          <a:bodyPr/>
          <a:lstStyle/>
          <a:p>
            <a:r>
              <a:rPr lang="en-US" sz="2400" dirty="0" smtClean="0"/>
              <a:t>Deployment options</a:t>
            </a:r>
          </a:p>
          <a:p>
            <a:pPr lvl="1"/>
            <a:r>
              <a:rPr lang="en-US" sz="2000" dirty="0" smtClean="0"/>
              <a:t>During build process</a:t>
            </a:r>
          </a:p>
          <a:p>
            <a:pPr lvl="1"/>
            <a:r>
              <a:rPr lang="en-US" sz="2000" dirty="0" smtClean="0"/>
              <a:t>Post-build process</a:t>
            </a:r>
          </a:p>
          <a:p>
            <a:pPr lvl="1"/>
            <a:r>
              <a:rPr lang="en-US" sz="2000" dirty="0" smtClean="0"/>
              <a:t>User initiated</a:t>
            </a:r>
          </a:p>
          <a:p>
            <a:pPr lvl="1"/>
            <a:endParaRPr lang="en-US" sz="2000" dirty="0" smtClean="0"/>
          </a:p>
          <a:p>
            <a:r>
              <a:rPr lang="en-US" sz="2400" dirty="0" smtClean="0"/>
              <a:t>Deployment methods</a:t>
            </a:r>
          </a:p>
          <a:p>
            <a:pPr lvl="1"/>
            <a:r>
              <a:rPr lang="en-US" sz="2000" dirty="0" smtClean="0"/>
              <a:t>Manage-BDE</a:t>
            </a:r>
          </a:p>
          <a:p>
            <a:pPr lvl="1"/>
            <a:r>
              <a:rPr lang="en-US" sz="2000" dirty="0" smtClean="0"/>
              <a:t>WMI</a:t>
            </a:r>
          </a:p>
          <a:p>
            <a:pPr lvl="1"/>
            <a:r>
              <a:rPr lang="en-US" sz="2000" dirty="0" smtClean="0"/>
              <a:t>SCCM</a:t>
            </a:r>
          </a:p>
          <a:p>
            <a:pPr lvl="1"/>
            <a:endParaRPr lang="en-US" sz="2000" dirty="0" smtClean="0"/>
          </a:p>
          <a:p>
            <a:r>
              <a:rPr lang="en-US" sz="2400" dirty="0" smtClean="0"/>
              <a:t>Windows Deployment Tools</a:t>
            </a:r>
          </a:p>
          <a:p>
            <a:endParaRPr lang="en-US" sz="2400" dirty="0" smtClean="0"/>
          </a:p>
          <a:p>
            <a:r>
              <a:rPr lang="en-US" sz="2400" dirty="0" smtClean="0"/>
              <a:t>Windows 7 Upgrade Scenario</a:t>
            </a:r>
          </a:p>
          <a:p>
            <a:pPr lvl="1"/>
            <a:endParaRPr lang="en-US" dirty="0" smtClean="0"/>
          </a:p>
          <a:p>
            <a:endParaRPr lang="en-US" dirty="0"/>
          </a:p>
        </p:txBody>
      </p:sp>
    </p:spTree>
    <p:extLst>
      <p:ext uri="{BB962C8B-B14F-4D97-AF65-F5344CB8AC3E}">
        <p14:creationId xmlns:p14="http://schemas.microsoft.com/office/powerpoint/2010/main" xmlns="" val="346211383"/>
      </p:ext>
    </p:extLst>
  </p:cSld>
  <p:clrMapOvr>
    <a:masterClrMapping/>
  </p:clrMapOvr>
  <p:transition>
    <p:fade/>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a:r>
              <a:rPr lang="en-US" dirty="0" smtClean="0"/>
              <a:t>Deployment Options</a:t>
            </a:r>
            <a:endParaRPr lang="en-US" dirty="0"/>
          </a:p>
        </p:txBody>
      </p:sp>
      <p:sp>
        <p:nvSpPr>
          <p:cNvPr id="3" name="Content Placeholder 2"/>
          <p:cNvSpPr>
            <a:spLocks noGrp="1"/>
          </p:cNvSpPr>
          <p:nvPr>
            <p:ph type="body" sz="quarter" idx="10"/>
          </p:nvPr>
        </p:nvSpPr>
        <p:spPr/>
        <p:txBody>
          <a:bodyPr/>
          <a:lstStyle/>
          <a:p>
            <a:pPr>
              <a:spcBef>
                <a:spcPts val="600"/>
              </a:spcBef>
            </a:pPr>
            <a:r>
              <a:rPr lang="en-US" sz="2800" dirty="0" smtClean="0"/>
              <a:t>Configuration during build process</a:t>
            </a:r>
          </a:p>
          <a:p>
            <a:pPr lvl="1">
              <a:spcBef>
                <a:spcPts val="600"/>
              </a:spcBef>
            </a:pPr>
            <a:r>
              <a:rPr lang="en-US" sz="2400" dirty="0" smtClean="0"/>
              <a:t>Enabling and activating a TPM during this process will require user interaction to meet the physical </a:t>
            </a:r>
            <a:br>
              <a:rPr lang="en-US" sz="2400" dirty="0" smtClean="0"/>
            </a:br>
            <a:r>
              <a:rPr lang="en-US" sz="2400" dirty="0" smtClean="0"/>
              <a:t>presence requirement  </a:t>
            </a:r>
          </a:p>
          <a:p>
            <a:pPr lvl="1">
              <a:spcBef>
                <a:spcPts val="600"/>
              </a:spcBef>
            </a:pPr>
            <a:r>
              <a:rPr lang="en-US" sz="2400" dirty="0" smtClean="0"/>
              <a:t>If backup of recovery info to AD is required, BDE must be enabled </a:t>
            </a:r>
            <a:r>
              <a:rPr lang="en-US" sz="2400" dirty="0" smtClean="0">
                <a:solidFill>
                  <a:srgbClr val="FFC000"/>
                </a:solidFill>
              </a:rPr>
              <a:t>after</a:t>
            </a:r>
            <a:r>
              <a:rPr lang="en-US" sz="2400" dirty="0" smtClean="0">
                <a:solidFill>
                  <a:schemeClr val="accent6"/>
                </a:solidFill>
              </a:rPr>
              <a:t> </a:t>
            </a:r>
            <a:r>
              <a:rPr lang="en-US" sz="2400" dirty="0" smtClean="0"/>
              <a:t>the computer has joined your AD domain</a:t>
            </a:r>
          </a:p>
          <a:p>
            <a:pPr lvl="1">
              <a:spcBef>
                <a:spcPts val="600"/>
              </a:spcBef>
            </a:pPr>
            <a:r>
              <a:rPr lang="en-US" sz="2400" dirty="0" smtClean="0"/>
              <a:t>Starting encryption during the build process has performance impact, for example if there are additional tasks to be performed (install apps, etc)  </a:t>
            </a:r>
          </a:p>
          <a:p>
            <a:pPr lvl="1">
              <a:spcBef>
                <a:spcPts val="600"/>
              </a:spcBef>
            </a:pPr>
            <a:r>
              <a:rPr lang="en-US" sz="2400" dirty="0" smtClean="0"/>
              <a:t>Consider starting encryption at the very end of the </a:t>
            </a:r>
            <a:br>
              <a:rPr lang="en-US" sz="2400" dirty="0" smtClean="0"/>
            </a:br>
            <a:r>
              <a:rPr lang="en-US" sz="2400" dirty="0" smtClean="0"/>
              <a:t>build process </a:t>
            </a:r>
          </a:p>
        </p:txBody>
      </p:sp>
    </p:spTree>
    <p:extLst>
      <p:ext uri="{BB962C8B-B14F-4D97-AF65-F5344CB8AC3E}">
        <p14:creationId xmlns:p14="http://schemas.microsoft.com/office/powerpoint/2010/main" xmlns="" val="4202067454"/>
      </p:ext>
    </p:extLst>
  </p:cSld>
  <p:clrMapOvr>
    <a:masterClrMapping/>
  </p:clrMapOvr>
  <p:transition>
    <p:fade/>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Deployment Options 	</a:t>
            </a:r>
            <a:endParaRPr lang="en-US" dirty="0"/>
          </a:p>
        </p:txBody>
      </p:sp>
      <p:sp>
        <p:nvSpPr>
          <p:cNvPr id="3" name="Content Placeholder 2"/>
          <p:cNvSpPr>
            <a:spLocks noGrp="1"/>
          </p:cNvSpPr>
          <p:nvPr>
            <p:ph type="body" sz="quarter" idx="10"/>
          </p:nvPr>
        </p:nvSpPr>
        <p:spPr/>
        <p:txBody>
          <a:bodyPr/>
          <a:lstStyle/>
          <a:p>
            <a:pPr lvl="0"/>
            <a:r>
              <a:rPr lang="en-US" sz="2400" dirty="0" smtClean="0"/>
              <a:t>Post-build configuration</a:t>
            </a:r>
          </a:p>
          <a:p>
            <a:pPr lvl="1"/>
            <a:r>
              <a:rPr lang="en-US" sz="2000" dirty="0" smtClean="0"/>
              <a:t>Triggered immediately after the system build process completes </a:t>
            </a:r>
          </a:p>
          <a:p>
            <a:pPr lvl="1"/>
            <a:r>
              <a:rPr lang="en-US" sz="2000" dirty="0" smtClean="0"/>
              <a:t>Or triggered at a later time after the computer is delivered to the </a:t>
            </a:r>
            <a:br>
              <a:rPr lang="en-US" sz="2000" dirty="0" smtClean="0"/>
            </a:br>
            <a:r>
              <a:rPr lang="en-US" sz="2000" dirty="0" smtClean="0"/>
              <a:t>end user</a:t>
            </a:r>
          </a:p>
          <a:p>
            <a:pPr lvl="2"/>
            <a:r>
              <a:rPr lang="en-US" sz="1800" dirty="0" smtClean="0"/>
              <a:t>Software distribution tool (SCCM)</a:t>
            </a:r>
          </a:p>
          <a:p>
            <a:pPr lvl="2"/>
            <a:r>
              <a:rPr lang="en-US" sz="1800" dirty="0" smtClean="0"/>
              <a:t>GP scripting</a:t>
            </a:r>
          </a:p>
          <a:p>
            <a:pPr lvl="2"/>
            <a:r>
              <a:rPr lang="en-US" sz="1800" dirty="0" smtClean="0"/>
              <a:t>Logon scripts </a:t>
            </a:r>
          </a:p>
          <a:p>
            <a:pPr lvl="1"/>
            <a:r>
              <a:rPr lang="en-US" sz="2000" dirty="0" smtClean="0"/>
              <a:t>Very flexible and can be accomplished using numerous methods</a:t>
            </a:r>
            <a:r>
              <a:rPr lang="en-US" sz="2400" dirty="0" smtClean="0"/>
              <a:t/>
            </a:r>
            <a:br>
              <a:rPr lang="en-US" sz="2400" dirty="0" smtClean="0"/>
            </a:br>
            <a:endParaRPr lang="en-US" sz="2400" dirty="0" smtClean="0"/>
          </a:p>
          <a:p>
            <a:r>
              <a:rPr lang="en-US" sz="2400" dirty="0" smtClean="0"/>
              <a:t>User initiated configuration</a:t>
            </a:r>
          </a:p>
          <a:p>
            <a:pPr lvl="1"/>
            <a:r>
              <a:rPr lang="en-US" sz="2000" dirty="0" smtClean="0"/>
              <a:t>Allow users to selectively enroll and configure their machines for BDE</a:t>
            </a:r>
          </a:p>
          <a:p>
            <a:pPr lvl="1"/>
            <a:r>
              <a:rPr lang="en-US" sz="2000" dirty="0" smtClean="0"/>
              <a:t>Not recommended if BitLocker is mandatory</a:t>
            </a:r>
            <a:endParaRPr lang="en-US" sz="2400" dirty="0"/>
          </a:p>
        </p:txBody>
      </p:sp>
    </p:spTree>
    <p:extLst>
      <p:ext uri="{BB962C8B-B14F-4D97-AF65-F5344CB8AC3E}">
        <p14:creationId xmlns:p14="http://schemas.microsoft.com/office/powerpoint/2010/main" xmlns="" val="2156802374"/>
      </p:ext>
    </p:extLst>
  </p:cSld>
  <p:clrMapOvr>
    <a:masterClrMapping/>
  </p:clrMapOvr>
  <p:transition>
    <p:fade/>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Deployment Methods</a:t>
            </a:r>
            <a:endParaRPr lang="en-US" dirty="0"/>
          </a:p>
        </p:txBody>
      </p:sp>
      <p:sp>
        <p:nvSpPr>
          <p:cNvPr id="3" name="Content Placeholder 2"/>
          <p:cNvSpPr>
            <a:spLocks noGrp="1"/>
          </p:cNvSpPr>
          <p:nvPr>
            <p:ph type="body" sz="quarter" idx="10"/>
          </p:nvPr>
        </p:nvSpPr>
        <p:spPr/>
        <p:txBody>
          <a:bodyPr/>
          <a:lstStyle/>
          <a:p>
            <a:pPr>
              <a:spcBef>
                <a:spcPts val="600"/>
              </a:spcBef>
            </a:pPr>
            <a:r>
              <a:rPr lang="en-US" sz="2400" dirty="0" smtClean="0"/>
              <a:t>Manage-BDE.exe command-line tool</a:t>
            </a:r>
          </a:p>
          <a:p>
            <a:pPr lvl="1">
              <a:spcBef>
                <a:spcPts val="600"/>
              </a:spcBef>
            </a:pPr>
            <a:r>
              <a:rPr lang="en-US" sz="2000" dirty="0" smtClean="0"/>
              <a:t>Provides configuration / administration on individual  </a:t>
            </a:r>
            <a:br>
              <a:rPr lang="en-US" sz="2000" dirty="0" smtClean="0"/>
            </a:br>
            <a:r>
              <a:rPr lang="en-US" sz="2000" dirty="0" smtClean="0"/>
              <a:t>and remote machines</a:t>
            </a:r>
          </a:p>
          <a:p>
            <a:pPr lvl="1">
              <a:spcBef>
                <a:spcPts val="600"/>
              </a:spcBef>
            </a:pPr>
            <a:r>
              <a:rPr lang="en-US" sz="2000" dirty="0" smtClean="0"/>
              <a:t>Location:  %systemdrive%\Windows\system32</a:t>
            </a:r>
          </a:p>
          <a:p>
            <a:pPr lvl="1">
              <a:spcBef>
                <a:spcPts val="600"/>
              </a:spcBef>
            </a:pPr>
            <a:r>
              <a:rPr lang="en-US" sz="2000" dirty="0" smtClean="0"/>
              <a:t>Leverages the BitLocker and TPM WMI providers</a:t>
            </a:r>
            <a:br>
              <a:rPr lang="en-US" sz="2000" dirty="0" smtClean="0"/>
            </a:br>
            <a:endParaRPr lang="en-US" sz="2000" dirty="0" smtClean="0"/>
          </a:p>
          <a:p>
            <a:pPr lvl="0">
              <a:spcBef>
                <a:spcPts val="600"/>
              </a:spcBef>
            </a:pPr>
            <a:r>
              <a:rPr lang="en-US" sz="2400" dirty="0" smtClean="0"/>
              <a:t>Create scripts with BitLocker and TPM WMI providers </a:t>
            </a:r>
          </a:p>
          <a:p>
            <a:pPr lvl="1">
              <a:spcBef>
                <a:spcPts val="600"/>
              </a:spcBef>
            </a:pPr>
            <a:r>
              <a:rPr lang="en-US" sz="2000" dirty="0" smtClean="0"/>
              <a:t>Useful when integrating support of BitLocker machines into your help desk environment, or user initiated configuration type of deployment</a:t>
            </a:r>
          </a:p>
          <a:p>
            <a:pPr lvl="1">
              <a:spcBef>
                <a:spcPts val="600"/>
              </a:spcBef>
            </a:pPr>
            <a:r>
              <a:rPr lang="en-US" sz="2000" dirty="0" smtClean="0"/>
              <a:t>Sample script (EnableBitLocker.vbs) available</a:t>
            </a:r>
          </a:p>
          <a:p>
            <a:pPr lvl="1">
              <a:spcBef>
                <a:spcPts val="600"/>
              </a:spcBef>
            </a:pPr>
            <a:r>
              <a:rPr lang="en-US" sz="2000" dirty="0" smtClean="0">
                <a:solidFill>
                  <a:srgbClr val="FFC000"/>
                </a:solidFill>
              </a:rPr>
              <a:t>Recommendation:</a:t>
            </a:r>
            <a:r>
              <a:rPr lang="en-US" sz="2000" dirty="0" smtClean="0">
                <a:solidFill>
                  <a:schemeClr val="accent6"/>
                </a:solidFill>
              </a:rPr>
              <a:t>  </a:t>
            </a:r>
            <a:r>
              <a:rPr lang="en-US" sz="2000" dirty="0" smtClean="0"/>
              <a:t>Use for large enterprise deployments</a:t>
            </a:r>
            <a:endParaRPr lang="en-US" sz="2000" dirty="0"/>
          </a:p>
        </p:txBody>
      </p:sp>
    </p:spTree>
    <p:extLst>
      <p:ext uri="{BB962C8B-B14F-4D97-AF65-F5344CB8AC3E}">
        <p14:creationId xmlns:p14="http://schemas.microsoft.com/office/powerpoint/2010/main" xmlns="" val="568547371"/>
      </p:ext>
    </p:extLst>
  </p:cSld>
  <p:clrMapOvr>
    <a:masterClrMapping/>
  </p:clrMapOvr>
  <p:transition>
    <p:fade/>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a:spLocks noGrp="1" noChangeArrowheads="1"/>
          </p:cNvSpPr>
          <p:nvPr>
            <p:ph type="title"/>
          </p:nvPr>
        </p:nvSpPr>
        <p:spPr/>
        <p:txBody>
          <a:bodyPr/>
          <a:lstStyle/>
          <a:p>
            <a:r>
              <a:rPr lang="en-US" dirty="0"/>
              <a:t>Deployment Methods</a:t>
            </a:r>
          </a:p>
        </p:txBody>
      </p:sp>
      <p:sp>
        <p:nvSpPr>
          <p:cNvPr id="22531" name="Rectangle 3"/>
          <p:cNvSpPr>
            <a:spLocks noGrp="1" noChangeArrowheads="1"/>
          </p:cNvSpPr>
          <p:nvPr>
            <p:ph type="body" sz="quarter" idx="10"/>
          </p:nvPr>
        </p:nvSpPr>
        <p:spPr/>
        <p:txBody>
          <a:bodyPr/>
          <a:lstStyle/>
          <a:p>
            <a:r>
              <a:rPr lang="en-US" altLang="ja-JP" sz="2000" dirty="0" smtClean="0"/>
              <a:t>BitLocker WMI Methods allows to</a:t>
            </a:r>
          </a:p>
          <a:p>
            <a:pPr lvl="1"/>
            <a:r>
              <a:rPr lang="en-US" altLang="ja-JP" sz="1800" dirty="0" smtClean="0"/>
              <a:t>Enable/activate TPM, take ownership and generate random owner pass</a:t>
            </a:r>
          </a:p>
          <a:p>
            <a:pPr lvl="1"/>
            <a:r>
              <a:rPr lang="en-US" altLang="ja-JP" sz="1800" dirty="0" smtClean="0"/>
              <a:t>Enable BitLocker protection using supported authentication methods</a:t>
            </a:r>
          </a:p>
          <a:p>
            <a:pPr lvl="1"/>
            <a:r>
              <a:rPr lang="en-US" altLang="ja-JP" sz="1800" dirty="0" smtClean="0"/>
              <a:t>Create additional recovery key and recovery password</a:t>
            </a:r>
          </a:p>
          <a:p>
            <a:pPr lvl="1"/>
            <a:r>
              <a:rPr lang="en-US" altLang="ja-JP" sz="1800" dirty="0" smtClean="0"/>
              <a:t>Reset TPM owner information</a:t>
            </a:r>
            <a:br>
              <a:rPr lang="en-US" altLang="ja-JP" sz="1800" dirty="0" smtClean="0"/>
            </a:br>
            <a:endParaRPr lang="en-US" altLang="ja-JP" sz="1800" dirty="0" smtClean="0"/>
          </a:p>
          <a:p>
            <a:r>
              <a:rPr lang="en-US" sz="2000" dirty="0" smtClean="0"/>
              <a:t>Use and modify existing sample script Manage-BDE.wsf</a:t>
            </a:r>
          </a:p>
          <a:p>
            <a:pPr lvl="1"/>
            <a:r>
              <a:rPr lang="en-US" sz="1800" dirty="0" smtClean="0"/>
              <a:t>Location:  %systemdrive%\Windows\system32</a:t>
            </a:r>
          </a:p>
          <a:p>
            <a:pPr lvl="1"/>
            <a:r>
              <a:rPr lang="en-US" sz="1800" dirty="0" smtClean="0"/>
              <a:t>Only provided as an example</a:t>
            </a:r>
            <a:br>
              <a:rPr lang="en-US" sz="1800" dirty="0" smtClean="0"/>
            </a:br>
            <a:endParaRPr lang="en-US" sz="1800" dirty="0" smtClean="0"/>
          </a:p>
          <a:p>
            <a:r>
              <a:rPr lang="en-US" sz="2000" dirty="0" smtClean="0"/>
              <a:t>Scripts can generate a rich log file, WMI exit codes are logged</a:t>
            </a:r>
            <a:br>
              <a:rPr lang="en-US" sz="2000" dirty="0" smtClean="0"/>
            </a:br>
            <a:endParaRPr lang="en-US" sz="2000" dirty="0" smtClean="0"/>
          </a:p>
          <a:p>
            <a:r>
              <a:rPr lang="en-US" sz="2000" dirty="0" smtClean="0"/>
              <a:t>Microsoft recommends </a:t>
            </a:r>
          </a:p>
          <a:p>
            <a:pPr lvl="1"/>
            <a:r>
              <a:rPr lang="en-US" sz="1800" dirty="0" smtClean="0"/>
              <a:t>Using BitLocker and TPM WMI providers for </a:t>
            </a:r>
            <a:r>
              <a:rPr lang="en-US" sz="1800" dirty="0" smtClean="0">
                <a:solidFill>
                  <a:srgbClr val="FFC000"/>
                </a:solidFill>
              </a:rPr>
              <a:t>enterprise deployment</a:t>
            </a:r>
          </a:p>
          <a:p>
            <a:pPr lvl="1"/>
            <a:r>
              <a:rPr lang="en-US" sz="1800" dirty="0" smtClean="0"/>
              <a:t>Using manage-bde for </a:t>
            </a:r>
            <a:r>
              <a:rPr lang="en-US" sz="1800" dirty="0" smtClean="0">
                <a:solidFill>
                  <a:srgbClr val="FFC000"/>
                </a:solidFill>
              </a:rPr>
              <a:t>administration</a:t>
            </a:r>
            <a:r>
              <a:rPr lang="en-US" sz="1800" dirty="0" smtClean="0"/>
              <a:t> of BitLocker enabled machines</a:t>
            </a:r>
            <a:endParaRPr lang="en-US" sz="1800" dirty="0"/>
          </a:p>
        </p:txBody>
      </p:sp>
    </p:spTree>
    <p:extLst>
      <p:ext uri="{BB962C8B-B14F-4D97-AF65-F5344CB8AC3E}">
        <p14:creationId xmlns:p14="http://schemas.microsoft.com/office/powerpoint/2010/main" xmlns="" val="1548240182"/>
      </p:ext>
    </p:extLst>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Title 39"/>
          <p:cNvSpPr>
            <a:spLocks noGrp="1"/>
          </p:cNvSpPr>
          <p:nvPr>
            <p:ph type="title"/>
          </p:nvPr>
        </p:nvSpPr>
        <p:spPr>
          <a:xfrm>
            <a:off x="381000" y="230188"/>
            <a:ext cx="8382000" cy="664797"/>
          </a:xfrm>
        </p:spPr>
        <p:txBody>
          <a:bodyPr/>
          <a:lstStyle/>
          <a:p>
            <a:r>
              <a:rPr dirty="0" smtClean="0"/>
              <a:t>Windows Vista BitLocker</a:t>
            </a:r>
            <a:endParaRPr lang="en-US" sz="2400" dirty="0">
              <a:solidFill>
                <a:schemeClr val="tx2"/>
              </a:solidFill>
            </a:endParaRPr>
          </a:p>
        </p:txBody>
      </p:sp>
      <p:sp>
        <p:nvSpPr>
          <p:cNvPr id="5" name="Text Placeholder 4"/>
          <p:cNvSpPr>
            <a:spLocks noGrp="1"/>
          </p:cNvSpPr>
          <p:nvPr>
            <p:ph type="body" sz="quarter" idx="10"/>
          </p:nvPr>
        </p:nvSpPr>
        <p:spPr>
          <a:xfrm>
            <a:off x="380999" y="1411551"/>
            <a:ext cx="6448425" cy="4217723"/>
          </a:xfrm>
        </p:spPr>
        <p:txBody>
          <a:bodyPr/>
          <a:lstStyle/>
          <a:p>
            <a:r>
              <a:rPr lang="en-US" dirty="0" smtClean="0"/>
              <a:t>Encrypts </a:t>
            </a:r>
            <a:r>
              <a:rPr lang="en-US" dirty="0"/>
              <a:t>the </a:t>
            </a:r>
            <a:r>
              <a:rPr lang="en-US" dirty="0" smtClean="0"/>
              <a:t>OS volume</a:t>
            </a:r>
            <a:endParaRPr lang="en-US" dirty="0"/>
          </a:p>
          <a:p>
            <a:r>
              <a:rPr lang="en-US" dirty="0" smtClean="0"/>
              <a:t>Helps prevent </a:t>
            </a:r>
            <a:r>
              <a:rPr lang="en-US" dirty="0"/>
              <a:t>the unauthorized disclosure of data when it is at </a:t>
            </a:r>
            <a:r>
              <a:rPr lang="en-US" dirty="0" smtClean="0"/>
              <a:t>rest</a:t>
            </a:r>
            <a:endParaRPr lang="en-US" dirty="0"/>
          </a:p>
          <a:p>
            <a:r>
              <a:rPr lang="en-US" dirty="0" smtClean="0"/>
              <a:t>Designed </a:t>
            </a:r>
            <a:r>
              <a:rPr lang="en-US" dirty="0"/>
              <a:t>to utilize a </a:t>
            </a:r>
            <a:r>
              <a:rPr lang="en-US" dirty="0" smtClean="0"/>
              <a:t>Trusted </a:t>
            </a:r>
            <a:r>
              <a:rPr lang="en-US" dirty="0"/>
              <a:t>Platform </a:t>
            </a:r>
            <a:r>
              <a:rPr lang="en-US" dirty="0" smtClean="0"/>
              <a:t>Module (TPM) v1.2</a:t>
            </a:r>
          </a:p>
          <a:p>
            <a:pPr lvl="1"/>
            <a:r>
              <a:rPr lang="en-US" dirty="0"/>
              <a:t>S</a:t>
            </a:r>
            <a:r>
              <a:rPr lang="en-US" dirty="0" smtClean="0"/>
              <a:t>ecure </a:t>
            </a:r>
            <a:r>
              <a:rPr lang="en-US" dirty="0"/>
              <a:t>key </a:t>
            </a:r>
            <a:r>
              <a:rPr lang="en-US" dirty="0" smtClean="0"/>
              <a:t>storage</a:t>
            </a:r>
          </a:p>
          <a:p>
            <a:pPr lvl="1"/>
            <a:r>
              <a:rPr lang="en-US" dirty="0" smtClean="0"/>
              <a:t>Boot Integrity</a:t>
            </a:r>
          </a:p>
          <a:p>
            <a:r>
              <a:rPr lang="en-US" dirty="0" smtClean="0"/>
              <a:t>Vista SP1 added support for multi-volume/drive </a:t>
            </a:r>
            <a:r>
              <a:rPr lang="en-US" dirty="0"/>
              <a:t>protection</a:t>
            </a:r>
            <a:r>
              <a:rPr lang="en-US" dirty="0" smtClean="0"/>
              <a:t>!</a:t>
            </a:r>
            <a:endParaRPr lang="en-US" dirty="0"/>
          </a:p>
        </p:txBody>
      </p:sp>
      <p:grpSp>
        <p:nvGrpSpPr>
          <p:cNvPr id="4" name="Group 3"/>
          <p:cNvGrpSpPr>
            <a:grpSpLocks noChangeAspect="1"/>
          </p:cNvGrpSpPr>
          <p:nvPr/>
        </p:nvGrpSpPr>
        <p:grpSpPr>
          <a:xfrm>
            <a:off x="6974354" y="1425010"/>
            <a:ext cx="1725681" cy="1517034"/>
            <a:chOff x="5107454" y="1996511"/>
            <a:chExt cx="1327447" cy="897653"/>
          </a:xfrm>
        </p:grpSpPr>
        <p:grpSp>
          <p:nvGrpSpPr>
            <p:cNvPr id="62" name="Group 64"/>
            <p:cNvGrpSpPr/>
            <p:nvPr/>
          </p:nvGrpSpPr>
          <p:grpSpPr>
            <a:xfrm>
              <a:off x="5107454" y="2031076"/>
              <a:ext cx="1327447" cy="863088"/>
              <a:chOff x="4876800" y="2667000"/>
              <a:chExt cx="1327447" cy="863088"/>
            </a:xfrm>
          </p:grpSpPr>
          <p:pic>
            <p:nvPicPr>
              <p:cNvPr id="81" name="Rectangle 11308" descr="D:\Clip_Installer\DVD_ART\BoxShots_Logos\Windows Vista\Windows Vista Logo Horizontal W.png"/>
              <p:cNvPicPr>
                <a:picLocks noChangeAspect="1" noChangeArrowheads="1"/>
              </p:cNvPicPr>
              <p:nvPr/>
            </p:nvPicPr>
            <p:blipFill>
              <a:blip r:embed="rId3" cstate="print"/>
              <a:srcRect/>
              <a:stretch>
                <a:fillRect/>
              </a:stretch>
            </p:blipFill>
            <p:spPr bwMode="auto">
              <a:xfrm>
                <a:off x="4876800" y="3276600"/>
                <a:ext cx="1327447" cy="253488"/>
              </a:xfrm>
              <a:prstGeom prst="rect">
                <a:avLst/>
              </a:prstGeom>
              <a:noFill/>
              <a:ln w="9525">
                <a:noFill/>
                <a:miter lim="800000"/>
                <a:headEnd/>
                <a:tailEnd/>
              </a:ln>
            </p:spPr>
          </p:pic>
          <p:grpSp>
            <p:nvGrpSpPr>
              <p:cNvPr id="82" name="Group 58"/>
              <p:cNvGrpSpPr/>
              <p:nvPr/>
            </p:nvGrpSpPr>
            <p:grpSpPr>
              <a:xfrm>
                <a:off x="5029200" y="2667000"/>
                <a:ext cx="998454" cy="476250"/>
                <a:chOff x="5029200" y="2438400"/>
                <a:chExt cx="998454" cy="476250"/>
              </a:xfrm>
            </p:grpSpPr>
            <p:pic>
              <p:nvPicPr>
                <p:cNvPr id="84" name="Picture 12" descr="E:\DVD_ART34\Artwork_Imagery\Icons - Illustrations\_WINDOWS SERVER ICONS\Hardware\Hard  Drive storage.png"/>
                <p:cNvPicPr>
                  <a:picLocks noChangeAspect="1" noChangeArrowheads="1"/>
                </p:cNvPicPr>
                <p:nvPr/>
              </p:nvPicPr>
              <p:blipFill>
                <a:blip r:embed="rId4" cstate="print"/>
                <a:srcRect/>
                <a:stretch>
                  <a:fillRect/>
                </a:stretch>
              </p:blipFill>
              <p:spPr bwMode="auto">
                <a:xfrm>
                  <a:off x="5029200" y="2438400"/>
                  <a:ext cx="998454" cy="476250"/>
                </a:xfrm>
                <a:prstGeom prst="rect">
                  <a:avLst/>
                </a:prstGeom>
                <a:noFill/>
              </p:spPr>
            </p:pic>
            <p:pic>
              <p:nvPicPr>
                <p:cNvPr id="86" name="Picture 15" descr="E:\DVD_ART34\Artwork_Imagery\Icons - Illustrations\_VIRTUALIZATION ICONS\Windows Logo.png"/>
                <p:cNvPicPr>
                  <a:picLocks noChangeAspect="1" noChangeArrowheads="1"/>
                </p:cNvPicPr>
                <p:nvPr/>
              </p:nvPicPr>
              <p:blipFill>
                <a:blip r:embed="rId5" cstate="print"/>
                <a:srcRect/>
                <a:stretch>
                  <a:fillRect/>
                </a:stretch>
              </p:blipFill>
              <p:spPr bwMode="auto">
                <a:xfrm>
                  <a:off x="5029200" y="2514600"/>
                  <a:ext cx="248450" cy="228600"/>
                </a:xfrm>
                <a:prstGeom prst="rect">
                  <a:avLst/>
                </a:prstGeom>
                <a:noFill/>
              </p:spPr>
            </p:pic>
          </p:grpSp>
        </p:grpSp>
        <p:pic>
          <p:nvPicPr>
            <p:cNvPr id="60" name="Picture 2" descr="C:\Users\pcooke\Desktop\DVD_ART36\Artwork_Imagery\Icons - Illustrations\_ WINDOWS SERVER ICONS\Security\Lock locked secure security.png"/>
            <p:cNvPicPr>
              <a:picLocks noChangeAspect="1" noChangeArrowheads="1"/>
            </p:cNvPicPr>
            <p:nvPr/>
          </p:nvPicPr>
          <p:blipFill>
            <a:blip r:embed="rId6" cstate="print">
              <a:extLst>
                <a:ext uri="{28A0092B-C50C-407E-A947-70E740481C1C}">
                  <a14:useLocalDpi xmlns:a14="http://schemas.microsoft.com/office/drawing/2010/main" xmlns="" val="0"/>
                </a:ext>
              </a:extLst>
            </a:blip>
            <a:srcRect/>
            <a:stretch>
              <a:fillRect/>
            </a:stretch>
          </p:blipFill>
          <p:spPr bwMode="auto">
            <a:xfrm>
              <a:off x="5629564" y="1996511"/>
              <a:ext cx="395112" cy="580622"/>
            </a:xfrm>
            <a:prstGeom prst="rect">
              <a:avLst/>
            </a:prstGeom>
            <a:extLst>
              <a:ext uri="{909E8E84-426E-40DD-AFC4-6F175D3DCCD1}">
                <a14:hiddenFill xmlns:a14="http://schemas.microsoft.com/office/drawing/2010/main" xmlns="">
                  <a:solidFill>
                    <a:srgbClr xmlns:mc="http://schemas.openxmlformats.org/markup-compatibility/2006" val="FFFFFF" mc:Ignorable=""/>
                  </a:solidFill>
                </a14:hiddenFill>
              </a:ext>
            </a:extLst>
          </p:spPr>
        </p:pic>
      </p:grpSp>
      <p:grpSp>
        <p:nvGrpSpPr>
          <p:cNvPr id="3" name="Group 2"/>
          <p:cNvGrpSpPr>
            <a:grpSpLocks noChangeAspect="1"/>
          </p:cNvGrpSpPr>
          <p:nvPr/>
        </p:nvGrpSpPr>
        <p:grpSpPr>
          <a:xfrm>
            <a:off x="7094531" y="3758637"/>
            <a:ext cx="1758315" cy="1521467"/>
            <a:chOff x="6694481" y="1844112"/>
            <a:chExt cx="1352550" cy="1170359"/>
          </a:xfrm>
        </p:grpSpPr>
        <p:grpSp>
          <p:nvGrpSpPr>
            <p:cNvPr id="63" name="Group 65"/>
            <p:cNvGrpSpPr/>
            <p:nvPr/>
          </p:nvGrpSpPr>
          <p:grpSpPr>
            <a:xfrm>
              <a:off x="6694481" y="1878676"/>
              <a:ext cx="1352550" cy="1135795"/>
              <a:chOff x="6463827" y="2514600"/>
              <a:chExt cx="1352550" cy="1135795"/>
            </a:xfrm>
          </p:grpSpPr>
          <p:pic>
            <p:nvPicPr>
              <p:cNvPr id="70" name="Picture 3" descr="E:\DVD_ART34\Logos\Windows Vista\Windows Vista - with Service Pack 1\Windows Vista with Service Pack SP1 1  logo r.png"/>
              <p:cNvPicPr>
                <a:picLocks noChangeAspect="1" noChangeArrowheads="1"/>
              </p:cNvPicPr>
              <p:nvPr/>
            </p:nvPicPr>
            <p:blipFill>
              <a:blip r:embed="rId7" cstate="print"/>
              <a:srcRect/>
              <a:stretch>
                <a:fillRect/>
              </a:stretch>
            </p:blipFill>
            <p:spPr bwMode="auto">
              <a:xfrm>
                <a:off x="6463827" y="3276600"/>
                <a:ext cx="1352550" cy="373795"/>
              </a:xfrm>
              <a:prstGeom prst="rect">
                <a:avLst/>
              </a:prstGeom>
              <a:noFill/>
            </p:spPr>
          </p:pic>
          <p:grpSp>
            <p:nvGrpSpPr>
              <p:cNvPr id="73" name="Group 63"/>
              <p:cNvGrpSpPr/>
              <p:nvPr/>
            </p:nvGrpSpPr>
            <p:grpSpPr>
              <a:xfrm>
                <a:off x="6705600" y="2514600"/>
                <a:ext cx="998454" cy="781050"/>
                <a:chOff x="6705600" y="2362200"/>
                <a:chExt cx="998454" cy="781050"/>
              </a:xfrm>
            </p:grpSpPr>
            <p:grpSp>
              <p:nvGrpSpPr>
                <p:cNvPr id="75" name="Group 24"/>
                <p:cNvGrpSpPr/>
                <p:nvPr/>
              </p:nvGrpSpPr>
              <p:grpSpPr>
                <a:xfrm>
                  <a:off x="6705600" y="2514600"/>
                  <a:ext cx="998454" cy="628650"/>
                  <a:chOff x="5410200" y="4038600"/>
                  <a:chExt cx="998454" cy="628650"/>
                </a:xfrm>
              </p:grpSpPr>
              <p:pic>
                <p:nvPicPr>
                  <p:cNvPr id="79" name="Picture 12" descr="E:\DVD_ART34\Artwork_Imagery\Icons - Illustrations\_WINDOWS SERVER ICONS\Hardware\Hard  Drive storage.png"/>
                  <p:cNvPicPr>
                    <a:picLocks noChangeAspect="1" noChangeArrowheads="1"/>
                  </p:cNvPicPr>
                  <p:nvPr/>
                </p:nvPicPr>
                <p:blipFill>
                  <a:blip r:embed="rId4" cstate="print"/>
                  <a:srcRect/>
                  <a:stretch>
                    <a:fillRect/>
                  </a:stretch>
                </p:blipFill>
                <p:spPr bwMode="auto">
                  <a:xfrm>
                    <a:off x="5410200" y="4191000"/>
                    <a:ext cx="998454" cy="476250"/>
                  </a:xfrm>
                  <a:prstGeom prst="rect">
                    <a:avLst/>
                  </a:prstGeom>
                  <a:noFill/>
                </p:spPr>
              </p:pic>
              <p:pic>
                <p:nvPicPr>
                  <p:cNvPr id="80" name="Picture 12" descr="E:\DVD_ART34\Artwork_Imagery\Icons - Illustrations\_WINDOWS SERVER ICONS\Hardware\Hard  Drive storage.png"/>
                  <p:cNvPicPr>
                    <a:picLocks noChangeAspect="1" noChangeArrowheads="1"/>
                  </p:cNvPicPr>
                  <p:nvPr/>
                </p:nvPicPr>
                <p:blipFill>
                  <a:blip r:embed="rId4" cstate="print"/>
                  <a:srcRect/>
                  <a:stretch>
                    <a:fillRect/>
                  </a:stretch>
                </p:blipFill>
                <p:spPr bwMode="auto">
                  <a:xfrm>
                    <a:off x="5410200" y="4038600"/>
                    <a:ext cx="998454" cy="476250"/>
                  </a:xfrm>
                  <a:prstGeom prst="rect">
                    <a:avLst/>
                  </a:prstGeom>
                  <a:noFill/>
                </p:spPr>
              </p:pic>
            </p:grpSp>
            <p:grpSp>
              <p:nvGrpSpPr>
                <p:cNvPr id="76" name="Group 59"/>
                <p:cNvGrpSpPr/>
                <p:nvPr/>
              </p:nvGrpSpPr>
              <p:grpSpPr>
                <a:xfrm>
                  <a:off x="6705600" y="2362200"/>
                  <a:ext cx="998454" cy="476250"/>
                  <a:chOff x="5029200" y="2438400"/>
                  <a:chExt cx="998454" cy="476250"/>
                </a:xfrm>
              </p:grpSpPr>
              <p:pic>
                <p:nvPicPr>
                  <p:cNvPr id="77" name="Picture 12" descr="E:\DVD_ART34\Artwork_Imagery\Icons - Illustrations\_WINDOWS SERVER ICONS\Hardware\Hard  Drive storage.png"/>
                  <p:cNvPicPr>
                    <a:picLocks noChangeAspect="1" noChangeArrowheads="1"/>
                  </p:cNvPicPr>
                  <p:nvPr/>
                </p:nvPicPr>
                <p:blipFill>
                  <a:blip r:embed="rId4" cstate="print"/>
                  <a:srcRect/>
                  <a:stretch>
                    <a:fillRect/>
                  </a:stretch>
                </p:blipFill>
                <p:spPr bwMode="auto">
                  <a:xfrm>
                    <a:off x="5029200" y="2438400"/>
                    <a:ext cx="998454" cy="476250"/>
                  </a:xfrm>
                  <a:prstGeom prst="rect">
                    <a:avLst/>
                  </a:prstGeom>
                  <a:noFill/>
                </p:spPr>
              </p:pic>
              <p:pic>
                <p:nvPicPr>
                  <p:cNvPr id="78" name="Picture 15" descr="E:\DVD_ART34\Artwork_Imagery\Icons - Illustrations\_VIRTUALIZATION ICONS\Windows Logo.png"/>
                  <p:cNvPicPr>
                    <a:picLocks noChangeAspect="1" noChangeArrowheads="1"/>
                  </p:cNvPicPr>
                  <p:nvPr/>
                </p:nvPicPr>
                <p:blipFill>
                  <a:blip r:embed="rId5" cstate="print"/>
                  <a:srcRect/>
                  <a:stretch>
                    <a:fillRect/>
                  </a:stretch>
                </p:blipFill>
                <p:spPr bwMode="auto">
                  <a:xfrm>
                    <a:off x="5029200" y="2514600"/>
                    <a:ext cx="248450" cy="228600"/>
                  </a:xfrm>
                  <a:prstGeom prst="rect">
                    <a:avLst/>
                  </a:prstGeom>
                  <a:noFill/>
                </p:spPr>
              </p:pic>
            </p:grpSp>
          </p:grpSp>
        </p:grpSp>
        <p:pic>
          <p:nvPicPr>
            <p:cNvPr id="61" name="Picture 2" descr="C:\Users\pcooke\Desktop\DVD_ART36\Artwork_Imagery\Icons - Illustrations\_ WINDOWS SERVER ICONS\Security\Lock locked secure security.png"/>
            <p:cNvPicPr>
              <a:picLocks noChangeAspect="1" noChangeArrowheads="1"/>
            </p:cNvPicPr>
            <p:nvPr/>
          </p:nvPicPr>
          <p:blipFill>
            <a:blip r:embed="rId6" cstate="print">
              <a:extLst>
                <a:ext uri="{28A0092B-C50C-407E-A947-70E740481C1C}">
                  <a14:useLocalDpi xmlns:a14="http://schemas.microsoft.com/office/drawing/2010/main" xmlns="" val="0"/>
                </a:ext>
              </a:extLst>
            </a:blip>
            <a:srcRect/>
            <a:stretch>
              <a:fillRect/>
            </a:stretch>
          </p:blipFill>
          <p:spPr bwMode="auto">
            <a:xfrm>
              <a:off x="7317252" y="1844112"/>
              <a:ext cx="395112" cy="580622"/>
            </a:xfrm>
            <a:prstGeom prst="rect">
              <a:avLst/>
            </a:prstGeom>
            <a:extLst>
              <a:ext uri="{909E8E84-426E-40DD-AFC4-6F175D3DCCD1}">
                <a14:hiddenFill xmlns:a14="http://schemas.microsoft.com/office/drawing/2010/main" xmlns="">
                  <a:solidFill>
                    <a:srgbClr xmlns:mc="http://schemas.openxmlformats.org/markup-compatibility/2006" val="FFFFFF" mc:Ignorable=""/>
                  </a:solidFill>
                </a14:hiddenFill>
              </a:ext>
            </a:extLst>
          </p:spPr>
        </p:pic>
      </p:grpSp>
    </p:spTree>
    <p:extLst>
      <p:ext uri="{BB962C8B-B14F-4D97-AF65-F5344CB8AC3E}">
        <p14:creationId xmlns:p14="http://schemas.microsoft.com/office/powerpoint/2010/main" xmlns="" val="1493473011"/>
      </p:ext>
    </p:extLst>
  </p:cSld>
  <p:clrMapOvr>
    <a:masterClrMapping/>
  </p:clrMapOvr>
  <p:transition>
    <p:fade/>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Deployment Methods</a:t>
            </a:r>
            <a:endParaRPr lang="en-US" dirty="0"/>
          </a:p>
        </p:txBody>
      </p:sp>
      <p:sp>
        <p:nvSpPr>
          <p:cNvPr id="3" name="Text Placeholder 2"/>
          <p:cNvSpPr>
            <a:spLocks noGrp="1"/>
          </p:cNvSpPr>
          <p:nvPr>
            <p:ph type="body" sz="quarter" idx="10"/>
          </p:nvPr>
        </p:nvSpPr>
        <p:spPr/>
        <p:txBody>
          <a:bodyPr/>
          <a:lstStyle/>
          <a:p>
            <a:r>
              <a:rPr lang="en-US" sz="2800" dirty="0" smtClean="0"/>
              <a:t>Systems Center Configuration Manager 2007</a:t>
            </a:r>
          </a:p>
          <a:p>
            <a:pPr lvl="1"/>
            <a:r>
              <a:rPr lang="en-US" sz="2400" dirty="0" smtClean="0"/>
              <a:t>Unify the deployment toolsets for both client and server</a:t>
            </a:r>
          </a:p>
          <a:p>
            <a:pPr lvl="1"/>
            <a:r>
              <a:rPr lang="en-US" sz="2400" dirty="0" smtClean="0"/>
              <a:t>Deliver an end-to-end process for deployment</a:t>
            </a:r>
          </a:p>
          <a:p>
            <a:pPr lvl="1"/>
            <a:r>
              <a:rPr lang="en-US" sz="2400" dirty="0" smtClean="0"/>
              <a:t>Provide high degrees of flexibility to accommodate complex enterprise requirements</a:t>
            </a:r>
          </a:p>
          <a:p>
            <a:pPr lvl="1"/>
            <a:r>
              <a:rPr lang="en-US" sz="2400" dirty="0" smtClean="0"/>
              <a:t>Use native toolsets found in Windows</a:t>
            </a:r>
          </a:p>
          <a:p>
            <a:pPr lvl="1"/>
            <a:r>
              <a:rPr lang="en-US" sz="2400" dirty="0" smtClean="0"/>
              <a:t>Supports BitLocker natively</a:t>
            </a:r>
          </a:p>
          <a:p>
            <a:pPr lvl="1"/>
            <a:endParaRPr lang="en-US" sz="3200" dirty="0"/>
          </a:p>
        </p:txBody>
      </p:sp>
    </p:spTree>
    <p:extLst>
      <p:ext uri="{BB962C8B-B14F-4D97-AF65-F5344CB8AC3E}">
        <p14:creationId xmlns:p14="http://schemas.microsoft.com/office/powerpoint/2010/main" xmlns="" val="3544026737"/>
      </p:ext>
    </p:extLst>
  </p:cSld>
  <p:clrMapOvr>
    <a:masterClrMapping/>
  </p:clrMapOvr>
  <p:transition>
    <p:fade/>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bwMode="auto">
          <a:xfrm>
            <a:off x="0" y="5159022"/>
            <a:ext cx="9144000" cy="1698978"/>
          </a:xfrm>
          <a:prstGeom prst="rect">
            <a:avLst/>
          </a:prstGeom>
          <a:gradFill flip="none" rotWithShape="1">
            <a:gsLst>
              <a:gs pos="0">
                <a:schemeClr val="accent2">
                  <a:shade val="30000"/>
                  <a:satMod val="115000"/>
                  <a:alpha val="0"/>
                </a:schemeClr>
              </a:gs>
              <a:gs pos="50000">
                <a:schemeClr val="bg1"/>
              </a:gs>
              <a:gs pos="100000">
                <a:schemeClr val="bg1"/>
              </a:gs>
            </a:gsLst>
            <a:lin ang="5400000" scaled="1"/>
            <a:tileRect/>
          </a:gradFill>
          <a:ln>
            <a:no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pic>
        <p:nvPicPr>
          <p:cNvPr id="122882" name="Picture 2" descr="http://www.microsoft.com/global/systemcenter/configurationmanager/en/us/PublishingImages/scrn-task-sequencer.jpg"/>
          <p:cNvPicPr>
            <a:picLocks noGrp="1" noChangeAspect="1" noChangeArrowheads="1"/>
          </p:cNvPicPr>
          <p:nvPr>
            <p:ph idx="1"/>
          </p:nvPr>
        </p:nvPicPr>
        <p:blipFill>
          <a:blip r:embed="rId3"/>
          <a:srcRect/>
          <a:stretch>
            <a:fillRect/>
          </a:stretch>
        </p:blipFill>
        <p:spPr bwMode="auto">
          <a:xfrm>
            <a:off x="866633" y="138806"/>
            <a:ext cx="7410734" cy="6542713"/>
          </a:xfrm>
          <a:prstGeom prst="rect">
            <a:avLst/>
          </a:prstGeom>
          <a:noFill/>
        </p:spPr>
      </p:pic>
      <p:cxnSp>
        <p:nvCxnSpPr>
          <p:cNvPr id="9" name="Straight Arrow Connector 8"/>
          <p:cNvCxnSpPr/>
          <p:nvPr/>
        </p:nvCxnSpPr>
        <p:spPr>
          <a:xfrm rot="10800000" flipV="1">
            <a:off x="2223386" y="2343268"/>
            <a:ext cx="1705964" cy="1"/>
          </a:xfrm>
          <a:prstGeom prst="straightConnector1">
            <a:avLst/>
          </a:prstGeom>
          <a:ln w="73025" cap="rnd">
            <a:gradFill flip="none" rotWithShape="1">
              <a:gsLst>
                <a:gs pos="0">
                  <a:srgbClr val="C00000">
                    <a:alpha val="0"/>
                  </a:srgbClr>
                </a:gs>
                <a:gs pos="50000">
                  <a:srgbClr val="C00000"/>
                </a:gs>
                <a:gs pos="100000">
                  <a:srgbClr val="C00000"/>
                </a:gs>
              </a:gsLst>
              <a:lin ang="0" scaled="1"/>
              <a:tileRect/>
            </a:gradFill>
            <a:tailEnd type="triangle"/>
          </a:ln>
          <a:effectLst>
            <a:outerShdw blurRad="63500" sx="102000" sy="102000" algn="ctr"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p:nvPr/>
        </p:nvCxnSpPr>
        <p:spPr>
          <a:xfrm rot="10800000" flipV="1">
            <a:off x="2420155" y="4956410"/>
            <a:ext cx="1705964" cy="1"/>
          </a:xfrm>
          <a:prstGeom prst="straightConnector1">
            <a:avLst/>
          </a:prstGeom>
          <a:ln w="73025" cap="rnd">
            <a:gradFill flip="none" rotWithShape="1">
              <a:gsLst>
                <a:gs pos="0">
                  <a:srgbClr val="C00000">
                    <a:alpha val="0"/>
                  </a:srgbClr>
                </a:gs>
                <a:gs pos="50000">
                  <a:srgbClr val="C00000"/>
                </a:gs>
                <a:gs pos="100000">
                  <a:srgbClr val="C00000"/>
                </a:gs>
              </a:gsLst>
              <a:lin ang="0" scaled="1"/>
              <a:tileRect/>
            </a:gradFill>
            <a:tailEnd type="triangle"/>
          </a:ln>
          <a:effectLst>
            <a:outerShdw blurRad="63500" sx="102000" sy="102000" algn="ctr"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xmlns="" val="1083372316"/>
      </p:ext>
    </p:extLst>
  </p:cSld>
  <p:clrMapOvr>
    <a:masterClrMapping/>
  </p:clrMapOvr>
  <p:transition>
    <p:fade/>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tangle 16"/>
          <p:cNvSpPr/>
          <p:nvPr/>
        </p:nvSpPr>
        <p:spPr bwMode="auto">
          <a:xfrm>
            <a:off x="0" y="5159022"/>
            <a:ext cx="9144000" cy="1698978"/>
          </a:xfrm>
          <a:prstGeom prst="rect">
            <a:avLst/>
          </a:prstGeom>
          <a:gradFill flip="none" rotWithShape="1">
            <a:gsLst>
              <a:gs pos="0">
                <a:schemeClr val="accent2">
                  <a:shade val="30000"/>
                  <a:satMod val="115000"/>
                  <a:alpha val="0"/>
                </a:schemeClr>
              </a:gs>
              <a:gs pos="50000">
                <a:schemeClr val="bg1"/>
              </a:gs>
              <a:gs pos="100000">
                <a:schemeClr val="bg1"/>
              </a:gs>
            </a:gsLst>
            <a:lin ang="5400000" scaled="1"/>
            <a:tileRect/>
          </a:gradFill>
          <a:ln>
            <a:no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6" name="Title 1"/>
          <p:cNvSpPr>
            <a:spLocks noGrp="1"/>
          </p:cNvSpPr>
          <p:nvPr>
            <p:ph type="title"/>
          </p:nvPr>
        </p:nvSpPr>
        <p:spPr/>
        <p:txBody>
          <a:bodyPr vert="horz" wrap="square" lIns="0" tIns="0" rIns="0" bIns="0" rtlCol="0" anchor="t">
            <a:spAutoFit/>
          </a:bodyPr>
          <a:lstStyle/>
          <a:p>
            <a:r>
              <a:rPr/>
              <a:t>Windows Deployment Tools</a:t>
            </a:r>
          </a:p>
        </p:txBody>
      </p:sp>
      <p:sp>
        <p:nvSpPr>
          <p:cNvPr id="7" name="Rounded Rectangle 6"/>
          <p:cNvSpPr/>
          <p:nvPr/>
        </p:nvSpPr>
        <p:spPr bwMode="auto">
          <a:xfrm>
            <a:off x="274320" y="1099596"/>
            <a:ext cx="6366510" cy="5509550"/>
          </a:xfrm>
          <a:prstGeom prst="roundRect">
            <a:avLst>
              <a:gd name="adj" fmla="val 9592"/>
            </a:avLst>
          </a:prstGeom>
          <a:gradFill flip="none" rotWithShape="1">
            <a:gsLst>
              <a:gs pos="0">
                <a:schemeClr val="accent2">
                  <a:alpha val="40000"/>
                </a:schemeClr>
              </a:gs>
              <a:gs pos="50000">
                <a:schemeClr val="accent2">
                  <a:alpha val="20000"/>
                </a:schemeClr>
              </a:gs>
              <a:gs pos="100000">
                <a:schemeClr val="accent2">
                  <a:tint val="23500"/>
                  <a:satMod val="160000"/>
                  <a:alpha val="0"/>
                </a:schemeClr>
              </a:gs>
            </a:gsLst>
            <a:lin ang="0" scaled="1"/>
            <a:tileRect/>
          </a:gradFill>
          <a:ln>
            <a:no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91436" tIns="45718" rIns="91436" bIns="45718" numCol="1" rtlCol="0" anchor="t" anchorCtr="0" compatLnSpc="1">
            <a:prstTxWarp prst="textNoShape">
              <a:avLst/>
            </a:prstTxWarp>
          </a:bodyPr>
          <a:lstStyle/>
          <a:p>
            <a:pPr marL="1588" fontAlgn="base">
              <a:spcBef>
                <a:spcPct val="0"/>
              </a:spcBef>
              <a:spcAft>
                <a:spcPct val="0"/>
              </a:spcAft>
              <a:defRPr/>
            </a:pPr>
            <a:endParaRPr lang="en-US" sz="2400" b="1" dirty="0" smtClean="0">
              <a:solidFill>
                <a:schemeClr val="tx1"/>
              </a:solidFill>
              <a:effectLst>
                <a:glow rad="228600">
                  <a:schemeClr val="bg1">
                    <a:alpha val="40000"/>
                  </a:schemeClr>
                </a:glow>
                <a:outerShdw blurRad="63500" algn="ctr" rotWithShape="0">
                  <a:prstClr val="black">
                    <a:alpha val="40000"/>
                  </a:prstClr>
                </a:outerShdw>
              </a:effectLst>
            </a:endParaRPr>
          </a:p>
        </p:txBody>
      </p:sp>
      <p:sp>
        <p:nvSpPr>
          <p:cNvPr id="8" name="Rectangle 7"/>
          <p:cNvSpPr/>
          <p:nvPr/>
        </p:nvSpPr>
        <p:spPr bwMode="auto">
          <a:xfrm>
            <a:off x="0" y="1506017"/>
            <a:ext cx="8148577" cy="1063563"/>
          </a:xfrm>
          <a:prstGeom prst="rect">
            <a:avLst/>
          </a:prstGeom>
          <a:gradFill flip="none" rotWithShape="1">
            <a:gsLst>
              <a:gs pos="0">
                <a:schemeClr val="bg1">
                  <a:lumMod val="75000"/>
                  <a:lumOff val="25000"/>
                </a:schemeClr>
              </a:gs>
              <a:gs pos="50000">
                <a:schemeClr val="bg1">
                  <a:lumMod val="75000"/>
                  <a:lumOff val="25000"/>
                  <a:alpha val="46000"/>
                </a:schemeClr>
              </a:gs>
              <a:gs pos="100000">
                <a:schemeClr val="accent2">
                  <a:shade val="100000"/>
                  <a:satMod val="115000"/>
                  <a:alpha val="0"/>
                </a:schemeClr>
              </a:gs>
            </a:gsLst>
            <a:lin ang="0" scaled="1"/>
            <a:tileRect/>
          </a:gradFill>
          <a:ln>
            <a:no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365760" tIns="45718" rIns="91436" bIns="45718" numCol="1" rtlCol="0" anchor="ctr" anchorCtr="0" compatLnSpc="1">
            <a:prstTxWarp prst="textNoShape">
              <a:avLst/>
            </a:prstTxWarp>
          </a:bodyPr>
          <a:lstStyle/>
          <a:p>
            <a:pPr marL="1588" fontAlgn="base">
              <a:spcAft>
                <a:spcPct val="0"/>
              </a:spcAft>
              <a:defRPr/>
            </a:pPr>
            <a:r>
              <a:rPr lang="en-US" sz="2400" dirty="0" smtClean="0">
                <a:solidFill>
                  <a:schemeClr val="tx1"/>
                </a:solidFill>
                <a:effectLst>
                  <a:glow rad="228600">
                    <a:schemeClr val="bg1">
                      <a:alpha val="40000"/>
                    </a:schemeClr>
                  </a:glow>
                  <a:outerShdw blurRad="63500" algn="ctr" rotWithShape="0">
                    <a:prstClr val="black">
                      <a:alpha val="40000"/>
                    </a:prstClr>
                  </a:outerShdw>
                </a:effectLst>
              </a:rPr>
              <a:t>Systems Center Configuration Manager 2007</a:t>
            </a:r>
          </a:p>
          <a:p>
            <a:pPr marL="1588" lvl="1" fontAlgn="base">
              <a:spcAft>
                <a:spcPct val="0"/>
              </a:spcAft>
              <a:defRPr/>
            </a:pPr>
            <a:r>
              <a:rPr lang="en-US" sz="2000" dirty="0" smtClean="0">
                <a:solidFill>
                  <a:schemeClr val="tx1"/>
                </a:solidFill>
                <a:effectLst>
                  <a:glow rad="228600">
                    <a:schemeClr val="bg1">
                      <a:alpha val="40000"/>
                    </a:schemeClr>
                  </a:glow>
                  <a:outerShdw blurRad="63500" algn="ctr" rotWithShape="0">
                    <a:prstClr val="black">
                      <a:alpha val="40000"/>
                    </a:prstClr>
                  </a:outerShdw>
                </a:effectLst>
                <a:hlinkClick r:id=""/>
              </a:rPr>
              <a:t>http://www.microsoft.com/systemcenter/ </a:t>
            </a:r>
            <a:endParaRPr lang="en-US" sz="2000" dirty="0" smtClean="0">
              <a:solidFill>
                <a:schemeClr val="tx1"/>
              </a:solidFill>
              <a:effectLst>
                <a:glow rad="228600">
                  <a:schemeClr val="bg1">
                    <a:alpha val="40000"/>
                  </a:schemeClr>
                </a:glow>
                <a:outerShdw blurRad="63500" algn="ctr" rotWithShape="0">
                  <a:prstClr val="black">
                    <a:alpha val="40000"/>
                  </a:prstClr>
                </a:outerShdw>
              </a:effectLst>
            </a:endParaRPr>
          </a:p>
        </p:txBody>
      </p:sp>
      <p:pic>
        <p:nvPicPr>
          <p:cNvPr id="95234" name="Picture 2" descr="C:\Documents and Settings\Pennie\My Documents\ACERDATA (D)\Pennie's documents\MS Image\Shapes and Graphics\Windows_Vista_Icons_ for_Marketing_use\Vista Icons off the web\wbemtest.exe_SIDI_ICON1_0409.png"/>
          <p:cNvPicPr>
            <a:picLocks noChangeAspect="1" noChangeArrowheads="1"/>
          </p:cNvPicPr>
          <p:nvPr/>
        </p:nvPicPr>
        <p:blipFill>
          <a:blip r:embed="rId3"/>
          <a:srcRect/>
          <a:stretch>
            <a:fillRect/>
          </a:stretch>
        </p:blipFill>
        <p:spPr bwMode="auto">
          <a:xfrm>
            <a:off x="6578275" y="612493"/>
            <a:ext cx="2438400" cy="2438400"/>
          </a:xfrm>
          <a:prstGeom prst="rect">
            <a:avLst/>
          </a:prstGeom>
          <a:noFill/>
        </p:spPr>
      </p:pic>
      <p:sp>
        <p:nvSpPr>
          <p:cNvPr id="10" name="Rectangle 9"/>
          <p:cNvSpPr/>
          <p:nvPr/>
        </p:nvSpPr>
        <p:spPr bwMode="auto">
          <a:xfrm>
            <a:off x="0" y="2782325"/>
            <a:ext cx="8148577" cy="1060704"/>
          </a:xfrm>
          <a:prstGeom prst="rect">
            <a:avLst/>
          </a:prstGeom>
          <a:gradFill flip="none" rotWithShape="1">
            <a:gsLst>
              <a:gs pos="0">
                <a:schemeClr val="bg1">
                  <a:lumMod val="75000"/>
                  <a:lumOff val="25000"/>
                </a:schemeClr>
              </a:gs>
              <a:gs pos="50000">
                <a:schemeClr val="bg1">
                  <a:lumMod val="75000"/>
                  <a:lumOff val="25000"/>
                  <a:alpha val="46000"/>
                </a:schemeClr>
              </a:gs>
              <a:gs pos="100000">
                <a:schemeClr val="accent2">
                  <a:shade val="100000"/>
                  <a:satMod val="115000"/>
                  <a:alpha val="0"/>
                </a:schemeClr>
              </a:gs>
            </a:gsLst>
            <a:lin ang="0" scaled="1"/>
            <a:tileRect/>
          </a:gradFill>
          <a:ln>
            <a:no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365760" tIns="45718" rIns="91436" bIns="45718" numCol="1" rtlCol="0" anchor="ctr" anchorCtr="0" compatLnSpc="1">
            <a:prstTxWarp prst="textNoShape">
              <a:avLst/>
            </a:prstTxWarp>
          </a:bodyPr>
          <a:lstStyle/>
          <a:p>
            <a:pPr marL="1588" fontAlgn="base">
              <a:spcAft>
                <a:spcPct val="0"/>
              </a:spcAft>
              <a:defRPr/>
            </a:pPr>
            <a:r>
              <a:rPr lang="en-US" sz="2400" dirty="0" smtClean="0">
                <a:solidFill>
                  <a:schemeClr val="tx1"/>
                </a:solidFill>
                <a:effectLst>
                  <a:glow rad="228600">
                    <a:schemeClr val="bg1">
                      <a:alpha val="40000"/>
                    </a:schemeClr>
                  </a:glow>
                  <a:outerShdw blurRad="63500" algn="ctr" rotWithShape="0">
                    <a:prstClr val="black">
                      <a:alpha val="40000"/>
                    </a:prstClr>
                  </a:outerShdw>
                </a:effectLst>
              </a:rPr>
              <a:t>Microsoft Deployment Toolkit 2008</a:t>
            </a:r>
          </a:p>
          <a:p>
            <a:pPr marL="1588" lvl="1" fontAlgn="base">
              <a:spcAft>
                <a:spcPct val="0"/>
              </a:spcAft>
              <a:defRPr/>
            </a:pPr>
            <a:r>
              <a:rPr lang="en-US" sz="2000" dirty="0" smtClean="0">
                <a:solidFill>
                  <a:schemeClr val="tx1"/>
                </a:solidFill>
                <a:effectLst>
                  <a:glow rad="228600">
                    <a:schemeClr val="bg1">
                      <a:alpha val="40000"/>
                    </a:schemeClr>
                  </a:glow>
                  <a:outerShdw blurRad="63500" algn="ctr" rotWithShape="0">
                    <a:prstClr val="black">
                      <a:alpha val="40000"/>
                    </a:prstClr>
                  </a:outerShdw>
                </a:effectLst>
                <a:hlinkClick r:id=""/>
              </a:rPr>
              <a:t>http://technet.microsoft.com/en-us/solutionaccelerators/dd407791.aspx</a:t>
            </a:r>
            <a:endParaRPr lang="en-US" sz="2000" dirty="0" smtClean="0">
              <a:solidFill>
                <a:schemeClr val="tx1"/>
              </a:solidFill>
              <a:effectLst>
                <a:glow rad="228600">
                  <a:schemeClr val="bg1">
                    <a:alpha val="40000"/>
                  </a:schemeClr>
                </a:glow>
                <a:outerShdw blurRad="63500" algn="ctr" rotWithShape="0">
                  <a:prstClr val="black">
                    <a:alpha val="40000"/>
                  </a:prstClr>
                </a:outerShdw>
              </a:effectLst>
            </a:endParaRPr>
          </a:p>
        </p:txBody>
      </p:sp>
      <p:sp>
        <p:nvSpPr>
          <p:cNvPr id="14" name="Rectangle 13"/>
          <p:cNvSpPr/>
          <p:nvPr/>
        </p:nvSpPr>
        <p:spPr bwMode="auto">
          <a:xfrm>
            <a:off x="0" y="4055774"/>
            <a:ext cx="8148577" cy="591306"/>
          </a:xfrm>
          <a:prstGeom prst="rect">
            <a:avLst/>
          </a:prstGeom>
          <a:gradFill flip="none" rotWithShape="1">
            <a:gsLst>
              <a:gs pos="0">
                <a:schemeClr val="bg1">
                  <a:lumMod val="75000"/>
                  <a:lumOff val="25000"/>
                </a:schemeClr>
              </a:gs>
              <a:gs pos="50000">
                <a:schemeClr val="bg1">
                  <a:lumMod val="75000"/>
                  <a:lumOff val="25000"/>
                  <a:alpha val="46000"/>
                </a:schemeClr>
              </a:gs>
              <a:gs pos="100000">
                <a:schemeClr val="accent2">
                  <a:shade val="100000"/>
                  <a:satMod val="115000"/>
                  <a:alpha val="0"/>
                </a:schemeClr>
              </a:gs>
            </a:gsLst>
            <a:lin ang="0" scaled="1"/>
            <a:tileRect/>
          </a:gradFill>
          <a:ln>
            <a:no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365760" tIns="45718" rIns="91436" bIns="45718" numCol="1" rtlCol="0" anchor="ctr" anchorCtr="0" compatLnSpc="1">
            <a:prstTxWarp prst="textNoShape">
              <a:avLst/>
            </a:prstTxWarp>
          </a:bodyPr>
          <a:lstStyle/>
          <a:p>
            <a:pPr marL="1588" fontAlgn="base">
              <a:spcAft>
                <a:spcPct val="0"/>
              </a:spcAft>
              <a:defRPr/>
            </a:pPr>
            <a:r>
              <a:rPr lang="en-US" sz="2400" dirty="0" smtClean="0">
                <a:solidFill>
                  <a:schemeClr val="tx1"/>
                </a:solidFill>
                <a:effectLst>
                  <a:glow rad="228600">
                    <a:schemeClr val="bg1">
                      <a:alpha val="40000"/>
                    </a:schemeClr>
                  </a:glow>
                  <a:outerShdw blurRad="63500" algn="ctr" rotWithShape="0">
                    <a:prstClr val="black">
                      <a:alpha val="40000"/>
                    </a:prstClr>
                  </a:outerShdw>
                </a:effectLst>
              </a:rPr>
              <a:t>Windows Deployment Services</a:t>
            </a:r>
          </a:p>
        </p:txBody>
      </p:sp>
      <p:sp>
        <p:nvSpPr>
          <p:cNvPr id="15" name="Rectangle 14"/>
          <p:cNvSpPr/>
          <p:nvPr/>
        </p:nvSpPr>
        <p:spPr bwMode="auto">
          <a:xfrm>
            <a:off x="0" y="4859825"/>
            <a:ext cx="8148577" cy="591306"/>
          </a:xfrm>
          <a:prstGeom prst="rect">
            <a:avLst/>
          </a:prstGeom>
          <a:gradFill flip="none" rotWithShape="1">
            <a:gsLst>
              <a:gs pos="0">
                <a:schemeClr val="bg1">
                  <a:lumMod val="75000"/>
                  <a:lumOff val="25000"/>
                </a:schemeClr>
              </a:gs>
              <a:gs pos="50000">
                <a:schemeClr val="bg1">
                  <a:lumMod val="75000"/>
                  <a:lumOff val="25000"/>
                  <a:alpha val="46000"/>
                </a:schemeClr>
              </a:gs>
              <a:gs pos="100000">
                <a:schemeClr val="accent2">
                  <a:shade val="100000"/>
                  <a:satMod val="115000"/>
                  <a:alpha val="0"/>
                </a:schemeClr>
              </a:gs>
            </a:gsLst>
            <a:lin ang="0" scaled="1"/>
            <a:tileRect/>
          </a:gradFill>
          <a:ln>
            <a:no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365760" tIns="45718" rIns="91436" bIns="45718" numCol="1" rtlCol="0" anchor="ctr" anchorCtr="0" compatLnSpc="1">
            <a:prstTxWarp prst="textNoShape">
              <a:avLst/>
            </a:prstTxWarp>
          </a:bodyPr>
          <a:lstStyle/>
          <a:p>
            <a:pPr marL="1588" fontAlgn="base">
              <a:spcAft>
                <a:spcPct val="0"/>
              </a:spcAft>
              <a:defRPr/>
            </a:pPr>
            <a:r>
              <a:rPr lang="en-US" sz="2400" dirty="0" smtClean="0">
                <a:solidFill>
                  <a:schemeClr val="tx1"/>
                </a:solidFill>
                <a:effectLst>
                  <a:glow rad="228600">
                    <a:schemeClr val="bg1">
                      <a:alpha val="40000"/>
                    </a:schemeClr>
                  </a:glow>
                  <a:outerShdw blurRad="63500" algn="ctr" rotWithShape="0">
                    <a:prstClr val="black">
                      <a:alpha val="40000"/>
                    </a:prstClr>
                  </a:outerShdw>
                </a:effectLst>
              </a:rPr>
              <a:t>Unattended Installation</a:t>
            </a:r>
          </a:p>
        </p:txBody>
      </p:sp>
      <p:sp>
        <p:nvSpPr>
          <p:cNvPr id="16" name="Rectangle 15"/>
          <p:cNvSpPr/>
          <p:nvPr/>
        </p:nvSpPr>
        <p:spPr bwMode="auto">
          <a:xfrm>
            <a:off x="0" y="5663878"/>
            <a:ext cx="8148577" cy="591306"/>
          </a:xfrm>
          <a:prstGeom prst="rect">
            <a:avLst/>
          </a:prstGeom>
          <a:gradFill flip="none" rotWithShape="1">
            <a:gsLst>
              <a:gs pos="0">
                <a:schemeClr val="bg1">
                  <a:lumMod val="75000"/>
                  <a:lumOff val="25000"/>
                </a:schemeClr>
              </a:gs>
              <a:gs pos="50000">
                <a:schemeClr val="bg1">
                  <a:lumMod val="75000"/>
                  <a:lumOff val="25000"/>
                  <a:alpha val="46000"/>
                </a:schemeClr>
              </a:gs>
              <a:gs pos="100000">
                <a:schemeClr val="accent2">
                  <a:shade val="100000"/>
                  <a:satMod val="115000"/>
                  <a:alpha val="0"/>
                </a:schemeClr>
              </a:gs>
            </a:gsLst>
            <a:lin ang="0" scaled="1"/>
            <a:tileRect/>
          </a:gradFill>
          <a:ln>
            <a:no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365760" tIns="45718" rIns="91436" bIns="45718" numCol="1" rtlCol="0" anchor="ctr" anchorCtr="0" compatLnSpc="1">
            <a:prstTxWarp prst="textNoShape">
              <a:avLst/>
            </a:prstTxWarp>
          </a:bodyPr>
          <a:lstStyle/>
          <a:p>
            <a:pPr marL="1588" fontAlgn="base">
              <a:spcAft>
                <a:spcPct val="0"/>
              </a:spcAft>
              <a:defRPr/>
            </a:pPr>
            <a:r>
              <a:rPr lang="en-US" sz="2400" dirty="0" smtClean="0">
                <a:solidFill>
                  <a:schemeClr val="tx1"/>
                </a:solidFill>
                <a:effectLst>
                  <a:glow rad="228600">
                    <a:schemeClr val="bg1">
                      <a:alpha val="40000"/>
                    </a:schemeClr>
                  </a:glow>
                  <a:outerShdw blurRad="63500" algn="ctr" rotWithShape="0">
                    <a:prstClr val="black">
                      <a:alpha val="40000"/>
                    </a:prstClr>
                  </a:outerShdw>
                </a:effectLst>
              </a:rPr>
              <a:t>Imaging with ImageX</a:t>
            </a:r>
          </a:p>
        </p:txBody>
      </p:sp>
    </p:spTree>
    <p:extLst>
      <p:ext uri="{BB962C8B-B14F-4D97-AF65-F5344CB8AC3E}">
        <p14:creationId xmlns:p14="http://schemas.microsoft.com/office/powerpoint/2010/main" xmlns="" val="305013407"/>
      </p:ext>
    </p:extLst>
  </p:cSld>
  <p:clrMapOvr>
    <a:masterClrMapping/>
  </p:clrMapOvr>
  <p:transition>
    <p:fade/>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Windows 7 Upgrade Scenario</a:t>
            </a:r>
            <a:endParaRPr lang="en-US" dirty="0"/>
          </a:p>
        </p:txBody>
      </p:sp>
      <p:sp>
        <p:nvSpPr>
          <p:cNvPr id="3" name="Text Placeholder 2"/>
          <p:cNvSpPr>
            <a:spLocks noGrp="1"/>
          </p:cNvSpPr>
          <p:nvPr>
            <p:ph type="body" sz="quarter" idx="10"/>
          </p:nvPr>
        </p:nvSpPr>
        <p:spPr/>
        <p:txBody>
          <a:bodyPr/>
          <a:lstStyle/>
          <a:p>
            <a:r>
              <a:rPr lang="en-US" sz="2800" dirty="0" smtClean="0"/>
              <a:t>Upgrade from a BitLocker machine</a:t>
            </a:r>
          </a:p>
          <a:p>
            <a:pPr lvl="1"/>
            <a:r>
              <a:rPr lang="en-US" sz="2400" dirty="0" smtClean="0"/>
              <a:t>No decryption required but you need to suspend BitLocker</a:t>
            </a:r>
          </a:p>
          <a:p>
            <a:pPr lvl="1"/>
            <a:r>
              <a:rPr lang="en-US" sz="2400" dirty="0" smtClean="0"/>
              <a:t>Current partitioning will be preserved</a:t>
            </a:r>
          </a:p>
          <a:p>
            <a:pPr lvl="1"/>
            <a:r>
              <a:rPr lang="en-US" sz="2400" dirty="0" smtClean="0"/>
              <a:t>System partition will be 1.5 GB</a:t>
            </a:r>
          </a:p>
          <a:p>
            <a:pPr lvl="1"/>
            <a:r>
              <a:rPr lang="en-US" sz="2400" dirty="0" smtClean="0"/>
              <a:t>Drive letter will not be removed</a:t>
            </a:r>
          </a:p>
          <a:p>
            <a:pPr lvl="1"/>
            <a:endParaRPr lang="en-US" sz="2400" dirty="0" smtClean="0"/>
          </a:p>
          <a:p>
            <a:r>
              <a:rPr lang="en-US" sz="2800" dirty="0" smtClean="0"/>
              <a:t>Upgrade from a non-BitLocker machine</a:t>
            </a:r>
          </a:p>
          <a:p>
            <a:pPr lvl="1"/>
            <a:r>
              <a:rPr lang="en-US" sz="2400" dirty="0" smtClean="0"/>
              <a:t>Current partitioning will be preserved (single partition)</a:t>
            </a:r>
          </a:p>
          <a:p>
            <a:pPr lvl="1"/>
            <a:r>
              <a:rPr lang="en-US" sz="2400" dirty="0" smtClean="0"/>
              <a:t>BitLocker will automatically create a system partition</a:t>
            </a:r>
          </a:p>
          <a:p>
            <a:pPr lvl="1"/>
            <a:r>
              <a:rPr lang="en-US" sz="2400" dirty="0" smtClean="0"/>
              <a:t>System partition will be 300MB with no drive letter</a:t>
            </a:r>
          </a:p>
          <a:p>
            <a:pPr lvl="1"/>
            <a:endParaRPr lang="en-US" sz="2400" dirty="0" smtClean="0"/>
          </a:p>
          <a:p>
            <a:endParaRPr lang="en-US" sz="2800" dirty="0" smtClean="0"/>
          </a:p>
        </p:txBody>
      </p:sp>
    </p:spTree>
    <p:extLst>
      <p:ext uri="{BB962C8B-B14F-4D97-AF65-F5344CB8AC3E}">
        <p14:creationId xmlns:p14="http://schemas.microsoft.com/office/powerpoint/2010/main" xmlns="" val="84975252"/>
      </p:ext>
    </p:extLst>
  </p:cSld>
  <p:clrMapOvr>
    <a:masterClrMapping/>
  </p:clrMapOvr>
  <p:transition>
    <p:fade/>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BitLocker Server Scenarios</a:t>
            </a:r>
            <a:endParaRPr lang="en-US" dirty="0"/>
          </a:p>
        </p:txBody>
      </p:sp>
      <p:sp>
        <p:nvSpPr>
          <p:cNvPr id="3" name="Text Placeholder 2"/>
          <p:cNvSpPr>
            <a:spLocks noGrp="1"/>
          </p:cNvSpPr>
          <p:nvPr>
            <p:ph type="body" sz="quarter" idx="10"/>
          </p:nvPr>
        </p:nvSpPr>
        <p:spPr/>
        <p:txBody>
          <a:bodyPr/>
          <a:lstStyle/>
          <a:p>
            <a:r>
              <a:rPr lang="en-US" sz="2400" dirty="0" smtClean="0"/>
              <a:t>BitLocker is a feature on Windows Server (optional component)</a:t>
            </a:r>
          </a:p>
          <a:p>
            <a:pPr lvl="1"/>
            <a:r>
              <a:rPr lang="en-US" sz="2000" dirty="0" smtClean="0"/>
              <a:t>The feature needs to be installed through Server Manager</a:t>
            </a:r>
          </a:p>
          <a:p>
            <a:pPr lvl="1"/>
            <a:endParaRPr lang="en-US" sz="2000" dirty="0" smtClean="0"/>
          </a:p>
          <a:p>
            <a:r>
              <a:rPr lang="en-US" sz="2400" dirty="0" smtClean="0"/>
              <a:t>All the recommendations made in this presentation apply to the server scenario</a:t>
            </a:r>
          </a:p>
          <a:p>
            <a:endParaRPr lang="en-US" sz="2400" dirty="0" smtClean="0"/>
          </a:p>
          <a:p>
            <a:r>
              <a:rPr lang="en-US" sz="2400" dirty="0" smtClean="0"/>
              <a:t>BitLocker provides great value in branch office scenarios</a:t>
            </a:r>
          </a:p>
          <a:p>
            <a:endParaRPr lang="en-US" sz="2400" dirty="0" smtClean="0"/>
          </a:p>
          <a:p>
            <a:r>
              <a:rPr lang="en-US" sz="2400" dirty="0" smtClean="0"/>
              <a:t>Branch Office TechCenter</a:t>
            </a:r>
          </a:p>
          <a:p>
            <a:pPr lvl="1"/>
            <a:r>
              <a:rPr lang="en-US" sz="2000" dirty="0" smtClean="0">
                <a:hlinkClick r:id=""/>
              </a:rPr>
              <a:t>http://technet.microsoft.com/en-us/branchoffice/default.aspx</a:t>
            </a:r>
            <a:endParaRPr lang="en-US" sz="2000" dirty="0" smtClean="0"/>
          </a:p>
          <a:p>
            <a:pPr lvl="1">
              <a:buNone/>
            </a:pPr>
            <a:endParaRPr lang="en-US" sz="2000" dirty="0" smtClean="0"/>
          </a:p>
          <a:p>
            <a:pPr lvl="1"/>
            <a:endParaRPr lang="en-US" sz="2000" dirty="0" smtClean="0"/>
          </a:p>
          <a:p>
            <a:endParaRPr lang="en-US" sz="2400" dirty="0" smtClean="0"/>
          </a:p>
        </p:txBody>
      </p:sp>
    </p:spTree>
    <p:extLst>
      <p:ext uri="{BB962C8B-B14F-4D97-AF65-F5344CB8AC3E}">
        <p14:creationId xmlns:p14="http://schemas.microsoft.com/office/powerpoint/2010/main" xmlns="" val="3453006417"/>
      </p:ext>
    </p:extLst>
  </p:cSld>
  <p:clrMapOvr>
    <a:masterClrMapping/>
  </p:clrMapOvr>
  <p:transition>
    <p:fade/>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Recommendations</a:t>
            </a:r>
            <a:endParaRPr lang="en-US" dirty="0"/>
          </a:p>
        </p:txBody>
      </p:sp>
      <p:sp>
        <p:nvSpPr>
          <p:cNvPr id="3" name="Text Placeholder 2"/>
          <p:cNvSpPr>
            <a:spLocks noGrp="1"/>
          </p:cNvSpPr>
          <p:nvPr>
            <p:ph type="body" sz="quarter" idx="10"/>
          </p:nvPr>
        </p:nvSpPr>
        <p:spPr/>
        <p:txBody>
          <a:bodyPr/>
          <a:lstStyle/>
          <a:p>
            <a:r>
              <a:rPr lang="en-US" sz="2400" dirty="0" smtClean="0"/>
              <a:t>Bare Metal install ≠ Clean install</a:t>
            </a:r>
          </a:p>
          <a:p>
            <a:pPr lvl="1"/>
            <a:r>
              <a:rPr lang="en-US" sz="2000" dirty="0" smtClean="0"/>
              <a:t>Make sure to partition the disk</a:t>
            </a:r>
          </a:p>
          <a:p>
            <a:pPr lvl="1"/>
            <a:r>
              <a:rPr lang="en-US" sz="2000" dirty="0" smtClean="0"/>
              <a:t>File base imaging does not partition the disk per default</a:t>
            </a:r>
          </a:p>
          <a:p>
            <a:endParaRPr lang="en-US" sz="2400" dirty="0" smtClean="0"/>
          </a:p>
          <a:p>
            <a:r>
              <a:rPr lang="en-US" sz="2400" dirty="0" smtClean="0"/>
              <a:t>Turn on BitLocker in the post build process</a:t>
            </a:r>
          </a:p>
          <a:p>
            <a:pPr lvl="1"/>
            <a:r>
              <a:rPr lang="en-US" sz="2000" dirty="0" smtClean="0"/>
              <a:t>Provides the most flexibility</a:t>
            </a:r>
          </a:p>
          <a:p>
            <a:endParaRPr lang="en-US" sz="2400" dirty="0" smtClean="0"/>
          </a:p>
          <a:p>
            <a:r>
              <a:rPr lang="en-US" sz="2400" dirty="0" smtClean="0"/>
              <a:t>Do not partition the disk post installation</a:t>
            </a:r>
          </a:p>
          <a:p>
            <a:pPr lvl="1"/>
            <a:r>
              <a:rPr lang="en-US" sz="2000" dirty="0" smtClean="0"/>
              <a:t>Deploy Windows  7 using the right partitions</a:t>
            </a:r>
          </a:p>
          <a:p>
            <a:pPr lvl="1"/>
            <a:r>
              <a:rPr lang="en-US" sz="2000" dirty="0" smtClean="0"/>
              <a:t>Only Shrink the O/S volume when no other options are available</a:t>
            </a:r>
          </a:p>
          <a:p>
            <a:pPr lvl="1"/>
            <a:r>
              <a:rPr lang="en-US" sz="2000" dirty="0" smtClean="0"/>
              <a:t>If you need to shrink the disk use bdehdcfg.exe post installation or the BitLocker Setup Wizard</a:t>
            </a:r>
          </a:p>
          <a:p>
            <a:pPr lvl="1"/>
            <a:r>
              <a:rPr lang="en-US" sz="2000" dirty="0" smtClean="0"/>
              <a:t>Do not shrink from Vista for large deployments</a:t>
            </a:r>
            <a:endParaRPr lang="en-US" dirty="0" smtClean="0"/>
          </a:p>
        </p:txBody>
      </p:sp>
    </p:spTree>
    <p:extLst>
      <p:ext uri="{BB962C8B-B14F-4D97-AF65-F5344CB8AC3E}">
        <p14:creationId xmlns:p14="http://schemas.microsoft.com/office/powerpoint/2010/main" xmlns="" val="836096856"/>
      </p:ext>
    </p:extLst>
  </p:cSld>
  <p:clrMapOvr>
    <a:masterClrMapping/>
  </p:clrMapOvr>
  <p:transition>
    <p:fade/>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BitLocker Deployment</a:t>
            </a:r>
            <a:br>
              <a:rPr lang="en-US" dirty="0" smtClean="0"/>
            </a:br>
            <a:r>
              <a:rPr lang="en-US" dirty="0" smtClean="0"/>
              <a:t>Data Drive</a:t>
            </a:r>
            <a:endParaRPr lang="en-US" dirty="0"/>
          </a:p>
        </p:txBody>
      </p:sp>
    </p:spTree>
    <p:extLst>
      <p:ext uri="{BB962C8B-B14F-4D97-AF65-F5344CB8AC3E}">
        <p14:creationId xmlns:p14="http://schemas.microsoft.com/office/powerpoint/2010/main" xmlns="" val="4290431907"/>
      </p:ext>
    </p:extLst>
  </p:cSld>
  <p:clrMapOvr>
    <a:masterClrMapping/>
  </p:clrMapOvr>
  <p:transition>
    <p:fade/>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3636" name="Title 1093635"/>
          <p:cNvSpPr>
            <a:spLocks noGrp="1" noChangeArrowheads="1"/>
          </p:cNvSpPr>
          <p:nvPr>
            <p:ph type="title"/>
          </p:nvPr>
        </p:nvSpPr>
        <p:spPr/>
        <p:txBody>
          <a:bodyPr anchor="t"/>
          <a:lstStyle/>
          <a:p>
            <a:pPr defTabSz="914400"/>
            <a:r>
              <a:rPr lang="en-GB" dirty="0" smtClean="0">
                <a:sym typeface="Wingdings" pitchFamily="2" charset="2"/>
              </a:rPr>
              <a:t>Data Drive Key </a:t>
            </a:r>
            <a:r>
              <a:rPr lang="en-GB" dirty="0">
                <a:sym typeface="Wingdings" pitchFamily="2" charset="2"/>
              </a:rPr>
              <a:t>Storage</a:t>
            </a:r>
            <a:endParaRPr lang="en-US" dirty="0" smtClean="0"/>
          </a:p>
        </p:txBody>
      </p:sp>
      <p:sp>
        <p:nvSpPr>
          <p:cNvPr id="9" name="Rectangle 8"/>
          <p:cNvSpPr/>
          <p:nvPr/>
        </p:nvSpPr>
        <p:spPr bwMode="auto">
          <a:xfrm>
            <a:off x="0" y="5159022"/>
            <a:ext cx="9144000" cy="1698978"/>
          </a:xfrm>
          <a:prstGeom prst="rect">
            <a:avLst/>
          </a:prstGeom>
          <a:gradFill flip="none" rotWithShape="1">
            <a:gsLst>
              <a:gs pos="0">
                <a:schemeClr val="accent2">
                  <a:shade val="30000"/>
                  <a:satMod val="115000"/>
                  <a:alpha val="0"/>
                </a:schemeClr>
              </a:gs>
              <a:gs pos="50000">
                <a:schemeClr val="bg1"/>
              </a:gs>
              <a:gs pos="100000">
                <a:schemeClr val="bg1"/>
              </a:gs>
            </a:gsLst>
            <a:lin ang="5400000" scaled="1"/>
            <a:tileRect/>
          </a:gradFill>
          <a:ln>
            <a:no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10" name="Rounded Rectangle 9"/>
          <p:cNvSpPr/>
          <p:nvPr/>
        </p:nvSpPr>
        <p:spPr bwMode="auto">
          <a:xfrm>
            <a:off x="1354236" y="1875101"/>
            <a:ext cx="2329068" cy="4631805"/>
          </a:xfrm>
          <a:prstGeom prst="roundRect">
            <a:avLst/>
          </a:prstGeom>
          <a:gradFill flip="none" rotWithShape="1">
            <a:gsLst>
              <a:gs pos="0">
                <a:schemeClr val="bg1">
                  <a:lumMod val="75000"/>
                  <a:lumOff val="25000"/>
                </a:schemeClr>
              </a:gs>
              <a:gs pos="50000">
                <a:schemeClr val="bg1">
                  <a:lumMod val="65000"/>
                  <a:lumOff val="35000"/>
                  <a:alpha val="36000"/>
                </a:schemeClr>
              </a:gs>
              <a:gs pos="100000">
                <a:schemeClr val="bg1">
                  <a:lumMod val="75000"/>
                  <a:lumOff val="25000"/>
                  <a:alpha val="0"/>
                </a:schemeClr>
              </a:gs>
            </a:gsLst>
            <a:lin ang="5400000" scaled="1"/>
            <a:tileRect/>
          </a:gradFill>
          <a:ln>
            <a:no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9144" tIns="457200" rIns="9144" bIns="45718" numCol="1" rtlCol="0" anchor="t" anchorCtr="0" compatLnSpc="1">
            <a:prstTxWarp prst="textNoShape">
              <a:avLst/>
            </a:prstTxWarp>
          </a:bodyPr>
          <a:lstStyle/>
          <a:p>
            <a:pPr algn="ctr"/>
            <a:r>
              <a:rPr lang="en-US" b="1" dirty="0" smtClean="0">
                <a:solidFill>
                  <a:schemeClr val="tx1"/>
                </a:solidFill>
                <a:effectLst>
                  <a:glow rad="139700">
                    <a:schemeClr val="bg1">
                      <a:alpha val="40000"/>
                    </a:schemeClr>
                  </a:glow>
                </a:effectLst>
              </a:rPr>
              <a:t>Password</a:t>
            </a:r>
            <a:endParaRPr lang="en-US" sz="1600" dirty="0">
              <a:solidFill>
                <a:schemeClr val="tx1"/>
              </a:solidFill>
              <a:effectLst>
                <a:glow rad="139700">
                  <a:schemeClr val="bg1">
                    <a:alpha val="40000"/>
                  </a:schemeClr>
                </a:glow>
              </a:effectLst>
            </a:endParaRPr>
          </a:p>
        </p:txBody>
      </p:sp>
      <p:sp>
        <p:nvSpPr>
          <p:cNvPr id="11" name="Rounded Rectangle 10"/>
          <p:cNvSpPr/>
          <p:nvPr/>
        </p:nvSpPr>
        <p:spPr bwMode="auto">
          <a:xfrm>
            <a:off x="3777204" y="2280215"/>
            <a:ext cx="2329068" cy="4159171"/>
          </a:xfrm>
          <a:prstGeom prst="roundRect">
            <a:avLst/>
          </a:prstGeom>
          <a:gradFill flip="none" rotWithShape="1">
            <a:gsLst>
              <a:gs pos="0">
                <a:schemeClr val="bg1">
                  <a:lumMod val="75000"/>
                  <a:lumOff val="25000"/>
                </a:schemeClr>
              </a:gs>
              <a:gs pos="50000">
                <a:schemeClr val="bg1">
                  <a:lumMod val="65000"/>
                  <a:lumOff val="35000"/>
                  <a:alpha val="36000"/>
                </a:schemeClr>
              </a:gs>
              <a:gs pos="100000">
                <a:schemeClr val="bg1">
                  <a:lumMod val="75000"/>
                  <a:lumOff val="25000"/>
                  <a:alpha val="0"/>
                </a:schemeClr>
              </a:gs>
            </a:gsLst>
            <a:lin ang="5400000" scaled="1"/>
            <a:tileRect/>
          </a:gradFill>
          <a:ln>
            <a:no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9144" tIns="457200" rIns="9144" bIns="45718" numCol="1" rtlCol="0" anchor="t" anchorCtr="0" compatLnSpc="1">
            <a:prstTxWarp prst="textNoShape">
              <a:avLst/>
            </a:prstTxWarp>
          </a:bodyPr>
          <a:lstStyle/>
          <a:p>
            <a:pPr algn="ctr"/>
            <a:r>
              <a:rPr lang="en-US" b="1" dirty="0" smtClean="0">
                <a:solidFill>
                  <a:schemeClr val="tx1"/>
                </a:solidFill>
                <a:effectLst>
                  <a:glow rad="139700">
                    <a:schemeClr val="bg1">
                      <a:alpha val="40000"/>
                    </a:schemeClr>
                  </a:glow>
                </a:effectLst>
              </a:rPr>
              <a:t>Auto-Unlock</a:t>
            </a:r>
            <a:endParaRPr lang="en-US" sz="1600" dirty="0" smtClean="0">
              <a:solidFill>
                <a:schemeClr val="tx1"/>
              </a:solidFill>
              <a:effectLst>
                <a:glow rad="139700">
                  <a:schemeClr val="bg1">
                    <a:alpha val="40000"/>
                  </a:schemeClr>
                </a:glow>
              </a:effectLst>
            </a:endParaRPr>
          </a:p>
        </p:txBody>
      </p:sp>
      <p:sp>
        <p:nvSpPr>
          <p:cNvPr id="12" name="Rounded Rectangle 11"/>
          <p:cNvSpPr/>
          <p:nvPr/>
        </p:nvSpPr>
        <p:spPr bwMode="auto">
          <a:xfrm>
            <a:off x="6200171" y="2662180"/>
            <a:ext cx="2329068" cy="3713545"/>
          </a:xfrm>
          <a:prstGeom prst="roundRect">
            <a:avLst/>
          </a:prstGeom>
          <a:gradFill flip="none" rotWithShape="1">
            <a:gsLst>
              <a:gs pos="0">
                <a:schemeClr val="bg1">
                  <a:lumMod val="75000"/>
                  <a:lumOff val="25000"/>
                </a:schemeClr>
              </a:gs>
              <a:gs pos="50000">
                <a:schemeClr val="bg1">
                  <a:lumMod val="65000"/>
                  <a:lumOff val="35000"/>
                  <a:alpha val="36000"/>
                </a:schemeClr>
              </a:gs>
              <a:gs pos="100000">
                <a:schemeClr val="bg1">
                  <a:lumMod val="75000"/>
                  <a:lumOff val="25000"/>
                  <a:alpha val="0"/>
                </a:schemeClr>
              </a:gs>
            </a:gsLst>
            <a:lin ang="5400000" scaled="1"/>
            <a:tileRect/>
          </a:gradFill>
          <a:ln>
            <a:no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9144" tIns="457200" rIns="9144" bIns="45718" numCol="1" rtlCol="0" anchor="t" anchorCtr="0" compatLnSpc="1">
            <a:prstTxWarp prst="textNoShape">
              <a:avLst/>
            </a:prstTxWarp>
          </a:bodyPr>
          <a:lstStyle/>
          <a:p>
            <a:pPr algn="ctr"/>
            <a:r>
              <a:rPr lang="en-US" b="1" dirty="0" smtClean="0">
                <a:solidFill>
                  <a:schemeClr val="tx1"/>
                </a:solidFill>
                <a:effectLst>
                  <a:glow rad="139700">
                    <a:schemeClr val="bg1">
                      <a:alpha val="40000"/>
                    </a:schemeClr>
                  </a:glow>
                </a:effectLst>
              </a:rPr>
              <a:t>Smartcards</a:t>
            </a:r>
          </a:p>
        </p:txBody>
      </p:sp>
      <p:sp>
        <p:nvSpPr>
          <p:cNvPr id="14" name="Right Arrow 13"/>
          <p:cNvSpPr/>
          <p:nvPr/>
        </p:nvSpPr>
        <p:spPr bwMode="invGray">
          <a:xfrm rot="16200000">
            <a:off x="-2003383" y="3631556"/>
            <a:ext cx="5561634" cy="891251"/>
          </a:xfrm>
          <a:prstGeom prst="rightArrow">
            <a:avLst/>
          </a:prstGeom>
          <a:gradFill flip="none" rotWithShape="1">
            <a:gsLst>
              <a:gs pos="0">
                <a:schemeClr val="accent2">
                  <a:shade val="30000"/>
                  <a:satMod val="115000"/>
                  <a:alpha val="0"/>
                </a:schemeClr>
              </a:gs>
              <a:gs pos="50000">
                <a:schemeClr val="accent2">
                  <a:shade val="67500"/>
                  <a:satMod val="115000"/>
                  <a:alpha val="80000"/>
                </a:schemeClr>
              </a:gs>
              <a:gs pos="100000">
                <a:schemeClr val="accent2">
                  <a:shade val="100000"/>
                  <a:satMod val="115000"/>
                </a:schemeClr>
              </a:gs>
            </a:gsLst>
            <a:lin ang="0" scaled="1"/>
            <a:tileRect/>
          </a:gradFill>
          <a:ln>
            <a:no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400" dirty="0" smtClean="0">
                <a:solidFill>
                  <a:srgbClr val="FFFFFF"/>
                </a:solidFill>
                <a:effectLst>
                  <a:outerShdw blurRad="38100" dist="38100" dir="2700000" algn="tl">
                    <a:srgbClr val="000000">
                      <a:alpha val="43137"/>
                    </a:srgbClr>
                  </a:outerShdw>
                </a:effectLst>
                <a:latin typeface="Calibri" pitchFamily="34" charset="0"/>
              </a:rPr>
              <a:t>Ease of Use</a:t>
            </a:r>
          </a:p>
        </p:txBody>
      </p:sp>
      <p:sp>
        <p:nvSpPr>
          <p:cNvPr id="15" name="Rounded Rectangle 14"/>
          <p:cNvSpPr/>
          <p:nvPr/>
        </p:nvSpPr>
        <p:spPr bwMode="auto">
          <a:xfrm>
            <a:off x="3831220" y="1030150"/>
            <a:ext cx="5127585" cy="937547"/>
          </a:xfrm>
          <a:prstGeom prst="roundRect">
            <a:avLst/>
          </a:prstGeom>
          <a:gradFill flip="none" rotWithShape="1">
            <a:gsLst>
              <a:gs pos="0">
                <a:schemeClr val="accent2">
                  <a:shade val="30000"/>
                  <a:satMod val="115000"/>
                  <a:alpha val="0"/>
                </a:schemeClr>
              </a:gs>
              <a:gs pos="50000">
                <a:schemeClr val="bg1">
                  <a:lumMod val="75000"/>
                  <a:lumOff val="25000"/>
                  <a:alpha val="40000"/>
                </a:schemeClr>
              </a:gs>
              <a:gs pos="100000">
                <a:schemeClr val="bg1">
                  <a:lumMod val="75000"/>
                  <a:lumOff val="25000"/>
                  <a:alpha val="60000"/>
                </a:schemeClr>
              </a:gs>
            </a:gsLst>
            <a:lin ang="0" scaled="1"/>
            <a:tileRect/>
          </a:gradFill>
          <a:ln>
            <a:no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274320" tIns="45718" rIns="91436" bIns="45718" numCol="1" rtlCol="0" anchor="ctr" anchorCtr="0" compatLnSpc="1">
            <a:prstTxWarp prst="textNoShape">
              <a:avLst/>
            </a:prstTxWarp>
          </a:bodyPr>
          <a:lstStyle/>
          <a:p>
            <a:pPr>
              <a:lnSpc>
                <a:spcPct val="90000"/>
              </a:lnSpc>
              <a:spcBef>
                <a:spcPct val="20000"/>
              </a:spcBef>
            </a:pPr>
            <a:r>
              <a:rPr lang="en-US" dirty="0" smtClean="0">
                <a:solidFill>
                  <a:schemeClr val="tx1"/>
                </a:solidFill>
              </a:rPr>
              <a:t>BitLocker offers a spectrum of protection allowing customers to balance ease-of-use against the threats they are most concerned with</a:t>
            </a:r>
          </a:p>
        </p:txBody>
      </p:sp>
      <p:sp>
        <p:nvSpPr>
          <p:cNvPr id="20" name="Right Arrow 19"/>
          <p:cNvSpPr/>
          <p:nvPr/>
        </p:nvSpPr>
        <p:spPr bwMode="invGray">
          <a:xfrm>
            <a:off x="0" y="5636873"/>
            <a:ext cx="8981954" cy="891251"/>
          </a:xfrm>
          <a:prstGeom prst="rightArrow">
            <a:avLst/>
          </a:prstGeom>
          <a:gradFill flip="none" rotWithShape="1">
            <a:gsLst>
              <a:gs pos="0">
                <a:schemeClr val="accent3">
                  <a:shade val="30000"/>
                  <a:satMod val="115000"/>
                  <a:alpha val="0"/>
                </a:schemeClr>
              </a:gs>
              <a:gs pos="50000">
                <a:schemeClr val="accent3">
                  <a:shade val="67500"/>
                  <a:satMod val="115000"/>
                  <a:alpha val="80000"/>
                </a:schemeClr>
              </a:gs>
              <a:gs pos="100000">
                <a:schemeClr val="accent3">
                  <a:shade val="100000"/>
                  <a:satMod val="115000"/>
                </a:schemeClr>
              </a:gs>
            </a:gsLst>
            <a:lin ang="0" scaled="1"/>
            <a:tileRect/>
          </a:gradFill>
          <a:ln>
            <a:no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400" dirty="0" smtClean="0">
                <a:solidFill>
                  <a:srgbClr val="FFFFFF"/>
                </a:solidFill>
                <a:effectLst>
                  <a:outerShdw blurRad="38100" dist="38100" dir="2700000" algn="tl">
                    <a:srgbClr val="000000">
                      <a:alpha val="43137"/>
                    </a:srgbClr>
                  </a:outerShdw>
                </a:effectLst>
                <a:latin typeface="Calibri" pitchFamily="34" charset="0"/>
              </a:rPr>
              <a:t>Security</a:t>
            </a:r>
          </a:p>
        </p:txBody>
      </p:sp>
      <p:pic>
        <p:nvPicPr>
          <p:cNvPr id="96259" name="Picture 3" descr="C:\Documents and Settings\Pennie\My Documents\ACERDATA (D)\Pennie's documents\MS Image\Shapes and Graphics\Windows_Vista_Icons_ for_Marketing_use\Vista Icons off the web\explorer.exe_I0064_0409.png"/>
          <p:cNvPicPr>
            <a:picLocks noChangeAspect="1" noChangeArrowheads="1"/>
          </p:cNvPicPr>
          <p:nvPr/>
        </p:nvPicPr>
        <p:blipFill>
          <a:blip r:embed="rId3"/>
          <a:srcRect/>
          <a:stretch>
            <a:fillRect/>
          </a:stretch>
        </p:blipFill>
        <p:spPr bwMode="auto">
          <a:xfrm>
            <a:off x="4458647" y="1825144"/>
            <a:ext cx="966183" cy="966183"/>
          </a:xfrm>
          <a:prstGeom prst="rect">
            <a:avLst/>
          </a:prstGeom>
          <a:noFill/>
        </p:spPr>
      </p:pic>
      <p:sp>
        <p:nvSpPr>
          <p:cNvPr id="35" name="Rectangle 34"/>
          <p:cNvSpPr/>
          <p:nvPr/>
        </p:nvSpPr>
        <p:spPr bwMode="auto">
          <a:xfrm>
            <a:off x="1349693" y="3005309"/>
            <a:ext cx="2333611" cy="1179576"/>
          </a:xfrm>
          <a:prstGeom prst="rect">
            <a:avLst/>
          </a:prstGeom>
          <a:solidFill>
            <a:schemeClr val="bg1">
              <a:lumMod val="65000"/>
              <a:lumOff val="35000"/>
              <a:alpha val="30000"/>
            </a:schemeClr>
          </a:solidFill>
          <a:ln>
            <a:no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1600" dirty="0" smtClean="0">
                <a:solidFill>
                  <a:srgbClr val="FFFFFF"/>
                </a:solidFill>
                <a:effectLst>
                  <a:outerShdw blurRad="38100" dist="38100" dir="2700000" algn="tl">
                    <a:srgbClr val="000000">
                      <a:alpha val="43137"/>
                    </a:srgbClr>
                  </a:outerShdw>
                </a:effectLst>
                <a:latin typeface="Calibri" pitchFamily="34" charset="0"/>
              </a:rPr>
              <a:t>Pros:</a:t>
            </a:r>
            <a:br>
              <a:rPr lang="en-US" sz="1600" dirty="0" smtClean="0">
                <a:solidFill>
                  <a:srgbClr val="FFFFFF"/>
                </a:solidFill>
                <a:effectLst>
                  <a:outerShdw blurRad="38100" dist="38100" dir="2700000" algn="tl">
                    <a:srgbClr val="000000">
                      <a:alpha val="43137"/>
                    </a:srgbClr>
                  </a:outerShdw>
                </a:effectLst>
                <a:latin typeface="Calibri" pitchFamily="34" charset="0"/>
              </a:rPr>
            </a:br>
            <a:r>
              <a:rPr lang="en-US" sz="1600" dirty="0" smtClean="0">
                <a:solidFill>
                  <a:srgbClr val="FFFFFF"/>
                </a:solidFill>
                <a:effectLst>
                  <a:outerShdw blurRad="38100" dist="38100" dir="2700000" algn="tl">
                    <a:srgbClr val="000000">
                      <a:alpha val="43137"/>
                    </a:srgbClr>
                  </a:outerShdw>
                </a:effectLst>
                <a:latin typeface="Calibri" pitchFamily="34" charset="0"/>
              </a:rPr>
              <a:t>Ease of use backward compatibility BitLocker </a:t>
            </a:r>
            <a:br>
              <a:rPr lang="en-US" sz="1600" dirty="0" smtClean="0">
                <a:solidFill>
                  <a:srgbClr val="FFFFFF"/>
                </a:solidFill>
                <a:effectLst>
                  <a:outerShdw blurRad="38100" dist="38100" dir="2700000" algn="tl">
                    <a:srgbClr val="000000">
                      <a:alpha val="43137"/>
                    </a:srgbClr>
                  </a:outerShdw>
                </a:effectLst>
                <a:latin typeface="Calibri" pitchFamily="34" charset="0"/>
              </a:rPr>
            </a:br>
            <a:r>
              <a:rPr lang="en-US" sz="1600" dirty="0" smtClean="0">
                <a:solidFill>
                  <a:srgbClr val="FFFFFF"/>
                </a:solidFill>
                <a:effectLst>
                  <a:outerShdw blurRad="38100" dist="38100" dir="2700000" algn="tl">
                    <a:srgbClr val="000000">
                      <a:alpha val="43137"/>
                    </a:srgbClr>
                  </a:outerShdw>
                </a:effectLst>
                <a:latin typeface="Calibri" pitchFamily="34" charset="0"/>
              </a:rPr>
              <a:t>to go reader</a:t>
            </a:r>
          </a:p>
        </p:txBody>
      </p:sp>
      <p:sp>
        <p:nvSpPr>
          <p:cNvPr id="36" name="Rectangle 35"/>
          <p:cNvSpPr/>
          <p:nvPr/>
        </p:nvSpPr>
        <p:spPr bwMode="auto">
          <a:xfrm>
            <a:off x="1349693" y="4307306"/>
            <a:ext cx="2333611" cy="1181991"/>
          </a:xfrm>
          <a:prstGeom prst="rect">
            <a:avLst/>
          </a:prstGeom>
          <a:solidFill>
            <a:schemeClr val="bg1">
              <a:lumMod val="65000"/>
              <a:lumOff val="35000"/>
              <a:alpha val="30000"/>
            </a:schemeClr>
          </a:solidFill>
          <a:ln>
            <a:no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1600" dirty="0" smtClean="0">
                <a:solidFill>
                  <a:srgbClr val="FFFFFF"/>
                </a:solidFill>
                <a:effectLst>
                  <a:outerShdw blurRad="38100" dist="38100" dir="2700000" algn="tl">
                    <a:srgbClr val="000000">
                      <a:alpha val="43137"/>
                    </a:srgbClr>
                  </a:outerShdw>
                </a:effectLst>
                <a:latin typeface="Calibri" pitchFamily="34" charset="0"/>
              </a:rPr>
              <a:t>Cons:</a:t>
            </a:r>
            <a:br>
              <a:rPr lang="en-US" sz="1600" dirty="0" smtClean="0">
                <a:solidFill>
                  <a:srgbClr val="FFFFFF"/>
                </a:solidFill>
                <a:effectLst>
                  <a:outerShdw blurRad="38100" dist="38100" dir="2700000" algn="tl">
                    <a:srgbClr val="000000">
                      <a:alpha val="43137"/>
                    </a:srgbClr>
                  </a:outerShdw>
                </a:effectLst>
                <a:latin typeface="Calibri" pitchFamily="34" charset="0"/>
              </a:rPr>
            </a:br>
            <a:r>
              <a:rPr lang="en-US" sz="1600" dirty="0" smtClean="0">
                <a:solidFill>
                  <a:srgbClr val="FFFFFF"/>
                </a:solidFill>
                <a:effectLst>
                  <a:outerShdw blurRad="38100" dist="38100" dir="2700000" algn="tl">
                    <a:srgbClr val="000000">
                      <a:alpha val="43137"/>
                    </a:srgbClr>
                  </a:outerShdw>
                </a:effectLst>
                <a:latin typeface="Calibri" pitchFamily="34" charset="0"/>
              </a:rPr>
              <a:t>Less secure vulnerable </a:t>
            </a:r>
            <a:br>
              <a:rPr lang="en-US" sz="1600" dirty="0" smtClean="0">
                <a:solidFill>
                  <a:srgbClr val="FFFFFF"/>
                </a:solidFill>
                <a:effectLst>
                  <a:outerShdw blurRad="38100" dist="38100" dir="2700000" algn="tl">
                    <a:srgbClr val="000000">
                      <a:alpha val="43137"/>
                    </a:srgbClr>
                  </a:outerShdw>
                </a:effectLst>
                <a:latin typeface="Calibri" pitchFamily="34" charset="0"/>
              </a:rPr>
            </a:br>
            <a:r>
              <a:rPr lang="en-US" sz="1600" dirty="0" smtClean="0">
                <a:solidFill>
                  <a:srgbClr val="FFFFFF"/>
                </a:solidFill>
                <a:effectLst>
                  <a:outerShdw blurRad="38100" dist="38100" dir="2700000" algn="tl">
                    <a:srgbClr val="000000">
                      <a:alpha val="43137"/>
                    </a:srgbClr>
                  </a:outerShdw>
                </a:effectLst>
                <a:latin typeface="Calibri" pitchFamily="34" charset="0"/>
              </a:rPr>
              <a:t>to brute force and </a:t>
            </a:r>
            <a:br>
              <a:rPr lang="en-US" sz="1600" dirty="0" smtClean="0">
                <a:solidFill>
                  <a:srgbClr val="FFFFFF"/>
                </a:solidFill>
                <a:effectLst>
                  <a:outerShdw blurRad="38100" dist="38100" dir="2700000" algn="tl">
                    <a:srgbClr val="000000">
                      <a:alpha val="43137"/>
                    </a:srgbClr>
                  </a:outerShdw>
                </a:effectLst>
                <a:latin typeface="Calibri" pitchFamily="34" charset="0"/>
              </a:rPr>
            </a:br>
            <a:r>
              <a:rPr lang="en-US" sz="1600" dirty="0" smtClean="0">
                <a:solidFill>
                  <a:srgbClr val="FFFFFF"/>
                </a:solidFill>
                <a:effectLst>
                  <a:outerShdw blurRad="38100" dist="38100" dir="2700000" algn="tl">
                    <a:srgbClr val="000000">
                      <a:alpha val="43137"/>
                    </a:srgbClr>
                  </a:outerShdw>
                </a:effectLst>
                <a:latin typeface="Calibri" pitchFamily="34" charset="0"/>
              </a:rPr>
              <a:t>dictionary attacks</a:t>
            </a:r>
          </a:p>
        </p:txBody>
      </p:sp>
      <p:sp>
        <p:nvSpPr>
          <p:cNvPr id="37" name="Rectangle 36"/>
          <p:cNvSpPr/>
          <p:nvPr/>
        </p:nvSpPr>
        <p:spPr bwMode="auto">
          <a:xfrm>
            <a:off x="3772661" y="3571275"/>
            <a:ext cx="2333611" cy="709863"/>
          </a:xfrm>
          <a:prstGeom prst="rect">
            <a:avLst/>
          </a:prstGeom>
          <a:solidFill>
            <a:schemeClr val="bg1">
              <a:lumMod val="65000"/>
              <a:lumOff val="35000"/>
              <a:alpha val="30000"/>
            </a:schemeClr>
          </a:solidFill>
          <a:ln>
            <a:no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1600" dirty="0" smtClean="0">
                <a:solidFill>
                  <a:srgbClr val="FFFFFF"/>
                </a:solidFill>
                <a:effectLst>
                  <a:outerShdw blurRad="38100" dist="38100" dir="2700000" algn="tl">
                    <a:srgbClr val="000000">
                      <a:alpha val="43137"/>
                    </a:srgbClr>
                  </a:outerShdw>
                </a:effectLst>
                <a:latin typeface="Calibri" pitchFamily="34" charset="0"/>
              </a:rPr>
              <a:t>Pros:</a:t>
            </a:r>
            <a:br>
              <a:rPr lang="en-US" sz="1600" dirty="0" smtClean="0">
                <a:solidFill>
                  <a:srgbClr val="FFFFFF"/>
                </a:solidFill>
                <a:effectLst>
                  <a:outerShdw blurRad="38100" dist="38100" dir="2700000" algn="tl">
                    <a:srgbClr val="000000">
                      <a:alpha val="43137"/>
                    </a:srgbClr>
                  </a:outerShdw>
                </a:effectLst>
                <a:latin typeface="Calibri" pitchFamily="34" charset="0"/>
              </a:rPr>
            </a:br>
            <a:r>
              <a:rPr lang="en-US" sz="1600" dirty="0" smtClean="0">
                <a:solidFill>
                  <a:srgbClr val="FFFFFF"/>
                </a:solidFill>
                <a:effectLst>
                  <a:outerShdw blurRad="38100" dist="38100" dir="2700000" algn="tl">
                    <a:srgbClr val="000000">
                      <a:alpha val="43137"/>
                    </a:srgbClr>
                  </a:outerShdw>
                </a:effectLst>
                <a:latin typeface="Calibri" pitchFamily="34" charset="0"/>
              </a:rPr>
              <a:t>Uses a stronger key</a:t>
            </a:r>
          </a:p>
        </p:txBody>
      </p:sp>
      <p:sp>
        <p:nvSpPr>
          <p:cNvPr id="38" name="Rectangle 37"/>
          <p:cNvSpPr/>
          <p:nvPr/>
        </p:nvSpPr>
        <p:spPr bwMode="auto">
          <a:xfrm>
            <a:off x="3772661" y="4403557"/>
            <a:ext cx="2333611" cy="905266"/>
          </a:xfrm>
          <a:prstGeom prst="rect">
            <a:avLst/>
          </a:prstGeom>
          <a:solidFill>
            <a:schemeClr val="bg1">
              <a:lumMod val="65000"/>
              <a:lumOff val="35000"/>
              <a:alpha val="30000"/>
            </a:schemeClr>
          </a:solidFill>
          <a:ln>
            <a:no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1600" dirty="0" smtClean="0">
                <a:solidFill>
                  <a:srgbClr val="FFFFFF"/>
                </a:solidFill>
                <a:effectLst>
                  <a:outerShdw blurRad="38100" dist="38100" dir="2700000" algn="tl">
                    <a:srgbClr val="000000">
                      <a:alpha val="43137"/>
                    </a:srgbClr>
                  </a:outerShdw>
                </a:effectLst>
                <a:latin typeface="Calibri" pitchFamily="34" charset="0"/>
              </a:rPr>
              <a:t>Cons:</a:t>
            </a:r>
            <a:br>
              <a:rPr lang="en-US" sz="1600" dirty="0" smtClean="0">
                <a:solidFill>
                  <a:srgbClr val="FFFFFF"/>
                </a:solidFill>
                <a:effectLst>
                  <a:outerShdw blurRad="38100" dist="38100" dir="2700000" algn="tl">
                    <a:srgbClr val="000000">
                      <a:alpha val="43137"/>
                    </a:srgbClr>
                  </a:outerShdw>
                </a:effectLst>
                <a:latin typeface="Calibri" pitchFamily="34" charset="0"/>
              </a:rPr>
            </a:br>
            <a:r>
              <a:rPr lang="en-US" sz="1600" dirty="0" smtClean="0">
                <a:solidFill>
                  <a:srgbClr val="FFFFFF"/>
                </a:solidFill>
                <a:effectLst>
                  <a:outerShdw blurRad="38100" dist="38100" dir="2700000" algn="tl">
                    <a:srgbClr val="000000">
                      <a:alpha val="43137"/>
                    </a:srgbClr>
                  </a:outerShdw>
                </a:effectLst>
                <a:latin typeface="Calibri" pitchFamily="34" charset="0"/>
              </a:rPr>
              <a:t>Specific to a </a:t>
            </a:r>
            <a:br>
              <a:rPr lang="en-US" sz="1600" dirty="0" smtClean="0">
                <a:solidFill>
                  <a:srgbClr val="FFFFFF"/>
                </a:solidFill>
                <a:effectLst>
                  <a:outerShdw blurRad="38100" dist="38100" dir="2700000" algn="tl">
                    <a:srgbClr val="000000">
                      <a:alpha val="43137"/>
                    </a:srgbClr>
                  </a:outerShdw>
                </a:effectLst>
                <a:latin typeface="Calibri" pitchFamily="34" charset="0"/>
              </a:rPr>
            </a:br>
            <a:r>
              <a:rPr lang="en-US" sz="1600" dirty="0" smtClean="0">
                <a:solidFill>
                  <a:srgbClr val="FFFFFF"/>
                </a:solidFill>
                <a:effectLst>
                  <a:outerShdw blurRad="38100" dist="38100" dir="2700000" algn="tl">
                    <a:srgbClr val="000000">
                      <a:alpha val="43137"/>
                    </a:srgbClr>
                  </a:outerShdw>
                </a:effectLst>
                <a:latin typeface="Calibri" pitchFamily="34" charset="0"/>
              </a:rPr>
              <a:t>single machine</a:t>
            </a:r>
          </a:p>
        </p:txBody>
      </p:sp>
      <p:sp>
        <p:nvSpPr>
          <p:cNvPr id="39" name="Rectangle 38"/>
          <p:cNvSpPr/>
          <p:nvPr/>
        </p:nvSpPr>
        <p:spPr bwMode="auto">
          <a:xfrm>
            <a:off x="6195628" y="4114800"/>
            <a:ext cx="2333611" cy="712760"/>
          </a:xfrm>
          <a:prstGeom prst="rect">
            <a:avLst/>
          </a:prstGeom>
          <a:solidFill>
            <a:schemeClr val="bg1">
              <a:lumMod val="65000"/>
              <a:lumOff val="35000"/>
              <a:alpha val="30000"/>
            </a:schemeClr>
          </a:solidFill>
          <a:ln>
            <a:no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1600" dirty="0" smtClean="0">
                <a:solidFill>
                  <a:srgbClr val="FFFFFF"/>
                </a:solidFill>
                <a:effectLst>
                  <a:outerShdw blurRad="38100" dist="38100" dir="2700000" algn="tl">
                    <a:srgbClr val="000000">
                      <a:alpha val="43137"/>
                    </a:srgbClr>
                  </a:outerShdw>
                </a:effectLst>
                <a:latin typeface="Calibri" pitchFamily="34" charset="0"/>
              </a:rPr>
              <a:t>Pros:</a:t>
            </a:r>
            <a:br>
              <a:rPr lang="en-US" sz="1600" dirty="0" smtClean="0">
                <a:solidFill>
                  <a:srgbClr val="FFFFFF"/>
                </a:solidFill>
                <a:effectLst>
                  <a:outerShdw blurRad="38100" dist="38100" dir="2700000" algn="tl">
                    <a:srgbClr val="000000">
                      <a:alpha val="43137"/>
                    </a:srgbClr>
                  </a:outerShdw>
                </a:effectLst>
                <a:latin typeface="Calibri" pitchFamily="34" charset="0"/>
              </a:rPr>
            </a:br>
            <a:r>
              <a:rPr lang="en-US" sz="1600" dirty="0" smtClean="0">
                <a:solidFill>
                  <a:srgbClr val="FFFFFF"/>
                </a:solidFill>
                <a:effectLst>
                  <a:outerShdw blurRad="38100" dist="38100" dir="2700000" algn="tl">
                    <a:srgbClr val="000000">
                      <a:alpha val="43137"/>
                    </a:srgbClr>
                  </a:outerShdw>
                </a:effectLst>
                <a:latin typeface="Calibri" pitchFamily="34" charset="0"/>
              </a:rPr>
              <a:t>Uses much stronger keys</a:t>
            </a:r>
          </a:p>
        </p:txBody>
      </p:sp>
      <p:sp>
        <p:nvSpPr>
          <p:cNvPr id="40" name="Rectangle 39"/>
          <p:cNvSpPr/>
          <p:nvPr/>
        </p:nvSpPr>
        <p:spPr bwMode="auto">
          <a:xfrm>
            <a:off x="6195628" y="4932947"/>
            <a:ext cx="2333611" cy="905256"/>
          </a:xfrm>
          <a:prstGeom prst="rect">
            <a:avLst/>
          </a:prstGeom>
          <a:solidFill>
            <a:schemeClr val="bg1">
              <a:lumMod val="65000"/>
              <a:lumOff val="35000"/>
              <a:alpha val="30000"/>
            </a:schemeClr>
          </a:solidFill>
          <a:ln>
            <a:no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1600" dirty="0" smtClean="0">
                <a:solidFill>
                  <a:srgbClr val="FFFFFF"/>
                </a:solidFill>
                <a:effectLst>
                  <a:outerShdw blurRad="38100" dist="38100" dir="2700000" algn="tl">
                    <a:srgbClr val="000000">
                      <a:alpha val="43137"/>
                    </a:srgbClr>
                  </a:outerShdw>
                </a:effectLst>
                <a:latin typeface="Calibri" pitchFamily="34" charset="0"/>
              </a:rPr>
              <a:t>Cons:</a:t>
            </a:r>
            <a:br>
              <a:rPr lang="en-US" sz="1600" dirty="0" smtClean="0">
                <a:solidFill>
                  <a:srgbClr val="FFFFFF"/>
                </a:solidFill>
                <a:effectLst>
                  <a:outerShdw blurRad="38100" dist="38100" dir="2700000" algn="tl">
                    <a:srgbClr val="000000">
                      <a:alpha val="43137"/>
                    </a:srgbClr>
                  </a:outerShdw>
                </a:effectLst>
                <a:latin typeface="Calibri" pitchFamily="34" charset="0"/>
              </a:rPr>
            </a:br>
            <a:r>
              <a:rPr lang="en-US" sz="1600" dirty="0" smtClean="0">
                <a:solidFill>
                  <a:srgbClr val="FFFFFF"/>
                </a:solidFill>
                <a:effectLst>
                  <a:outerShdw blurRad="38100" dist="38100" dir="2700000" algn="tl">
                    <a:srgbClr val="000000">
                      <a:alpha val="43137"/>
                    </a:srgbClr>
                  </a:outerShdw>
                </a:effectLst>
                <a:latin typeface="Calibri" pitchFamily="34" charset="0"/>
              </a:rPr>
              <a:t>Requires hardware not backward compatible</a:t>
            </a:r>
          </a:p>
        </p:txBody>
      </p:sp>
      <p:grpSp>
        <p:nvGrpSpPr>
          <p:cNvPr id="42" name="Group 41"/>
          <p:cNvGrpSpPr/>
          <p:nvPr/>
        </p:nvGrpSpPr>
        <p:grpSpPr>
          <a:xfrm>
            <a:off x="1804753" y="1620454"/>
            <a:ext cx="1428034" cy="658491"/>
            <a:chOff x="2003697" y="1666754"/>
            <a:chExt cx="1428034" cy="658491"/>
          </a:xfrm>
        </p:grpSpPr>
        <p:sp>
          <p:nvSpPr>
            <p:cNvPr id="25" name="Rounded Rectangle 24"/>
            <p:cNvSpPr/>
            <p:nvPr/>
          </p:nvSpPr>
          <p:spPr bwMode="auto">
            <a:xfrm>
              <a:off x="2003697" y="1701481"/>
              <a:ext cx="1030147" cy="324091"/>
            </a:xfrm>
            <a:prstGeom prst="roundRect">
              <a:avLst>
                <a:gd name="adj" fmla="val 50000"/>
              </a:avLst>
            </a:prstGeom>
            <a:solidFill>
              <a:schemeClr val="tx2">
                <a:lumMod val="25000"/>
              </a:schemeClr>
            </a:solidFill>
            <a:ln>
              <a:noFill/>
              <a:headEnd type="none" w="med" len="med"/>
              <a:tailEnd type="none" w="med" len="med"/>
            </a:ln>
            <a:effectLst>
              <a:glow rad="101600">
                <a:schemeClr val="tx1">
                  <a:lumMod val="65000"/>
                  <a:alpha val="40000"/>
                </a:schemeClr>
              </a:glow>
            </a:effectLst>
          </p:spPr>
          <p:style>
            <a:lnRef idx="2">
              <a:schemeClr val="accent6"/>
            </a:lnRef>
            <a:fillRef idx="1">
              <a:schemeClr val="lt1"/>
            </a:fillRef>
            <a:effectRef idx="0">
              <a:schemeClr val="accent6"/>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1600" dirty="0" smtClean="0">
                  <a:solidFill>
                    <a:schemeClr val="tx1">
                      <a:lumMod val="75000"/>
                    </a:schemeClr>
                  </a:solidFill>
                  <a:effectLst>
                    <a:outerShdw blurRad="38100" dist="38100" dir="2700000" algn="tl">
                      <a:srgbClr val="000000">
                        <a:alpha val="43137"/>
                      </a:srgbClr>
                    </a:outerShdw>
                  </a:effectLst>
                  <a:latin typeface="Calibri" pitchFamily="34" charset="0"/>
                </a:rPr>
                <a:t>XXXXX</a:t>
              </a:r>
            </a:p>
          </p:txBody>
        </p:sp>
        <p:pic>
          <p:nvPicPr>
            <p:cNvPr id="96260" name="Picture 4" descr="C:\Documents and Settings\Pennie\My Documents\ACERDATA (D)\Pennie's documents\MS Image\Shapes and Graphics\_WINDOWS SERVER ICONS\Hardware\Laptop notebook pc mobility.png"/>
            <p:cNvPicPr>
              <a:picLocks noChangeAspect="1" noChangeArrowheads="1"/>
            </p:cNvPicPr>
            <p:nvPr/>
          </p:nvPicPr>
          <p:blipFill>
            <a:blip r:embed="rId4"/>
            <a:srcRect/>
            <a:stretch>
              <a:fillRect/>
            </a:stretch>
          </p:blipFill>
          <p:spPr bwMode="auto">
            <a:xfrm>
              <a:off x="2671220" y="1666754"/>
              <a:ext cx="760511" cy="658491"/>
            </a:xfrm>
            <a:prstGeom prst="rect">
              <a:avLst/>
            </a:prstGeom>
            <a:noFill/>
          </p:spPr>
        </p:pic>
      </p:grpSp>
      <p:pic>
        <p:nvPicPr>
          <p:cNvPr id="96261" name="Picture 5" descr="C:\Documents and Settings\Pennie\My Documents\ACERDATA (D)\Pennie's documents\MS Image\Shapes and Graphics\_WINDOWS SERVER ICONS\Misc\smartcard smart card.png"/>
          <p:cNvPicPr>
            <a:picLocks noChangeAspect="1" noChangeArrowheads="1"/>
          </p:cNvPicPr>
          <p:nvPr/>
        </p:nvPicPr>
        <p:blipFill>
          <a:blip r:embed="rId5"/>
          <a:srcRect/>
          <a:stretch>
            <a:fillRect/>
          </a:stretch>
        </p:blipFill>
        <p:spPr bwMode="auto">
          <a:xfrm>
            <a:off x="6935619" y="2395959"/>
            <a:ext cx="858172" cy="576384"/>
          </a:xfrm>
          <a:prstGeom prst="rect">
            <a:avLst/>
          </a:prstGeom>
          <a:noFill/>
        </p:spPr>
      </p:pic>
      <p:pic>
        <p:nvPicPr>
          <p:cNvPr id="96262" name="Picture 6" descr="C:\Documents and Settings\Pennie\My Documents\ACERDATA (D)\Pennie's documents\MS Image\Shapes and Graphics\_WINDOWS SERVER ICONS\Security\Key secure lock security 2.png"/>
          <p:cNvPicPr>
            <a:picLocks noChangeAspect="1" noChangeArrowheads="1"/>
          </p:cNvPicPr>
          <p:nvPr/>
        </p:nvPicPr>
        <p:blipFill>
          <a:blip r:embed="rId6"/>
          <a:srcRect/>
          <a:stretch>
            <a:fillRect/>
          </a:stretch>
        </p:blipFill>
        <p:spPr bwMode="auto">
          <a:xfrm>
            <a:off x="4872942" y="2169427"/>
            <a:ext cx="302869" cy="308278"/>
          </a:xfrm>
          <a:prstGeom prst="rect">
            <a:avLst/>
          </a:prstGeom>
          <a:noFill/>
        </p:spPr>
      </p:pic>
    </p:spTree>
    <p:extLst>
      <p:ext uri="{BB962C8B-B14F-4D97-AF65-F5344CB8AC3E}">
        <p14:creationId xmlns:p14="http://schemas.microsoft.com/office/powerpoint/2010/main" xmlns="" val="1141637552"/>
      </p:ext>
    </p:extLst>
  </p:cSld>
  <p:clrMapOvr>
    <a:masterClrMapping/>
  </p:clrMapOvr>
  <p:transition>
    <p:fade/>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Data Drive Specific Group Policy</a:t>
            </a:r>
            <a:endParaRPr lang="en-US" dirty="0"/>
          </a:p>
        </p:txBody>
      </p:sp>
      <p:sp>
        <p:nvSpPr>
          <p:cNvPr id="5" name="Text Placeholder 4"/>
          <p:cNvSpPr>
            <a:spLocks noGrp="1"/>
          </p:cNvSpPr>
          <p:nvPr>
            <p:ph type="body" sz="quarter" idx="10"/>
          </p:nvPr>
        </p:nvSpPr>
        <p:spPr/>
        <p:txBody>
          <a:bodyPr/>
          <a:lstStyle/>
          <a:p>
            <a:r>
              <a:rPr lang="en-US" sz="2800" dirty="0" smtClean="0"/>
              <a:t>BitLocker Group Policy settings can</a:t>
            </a:r>
          </a:p>
          <a:p>
            <a:pPr lvl="1"/>
            <a:r>
              <a:rPr lang="en-US" sz="2400" dirty="0" smtClean="0"/>
              <a:t>Turn on BitLocker backup to Active Directory</a:t>
            </a:r>
          </a:p>
          <a:p>
            <a:pPr lvl="1"/>
            <a:r>
              <a:rPr lang="en-US" sz="2400" dirty="0" smtClean="0"/>
              <a:t>Enable, enforce or disable password or </a:t>
            </a:r>
            <a:br>
              <a:rPr lang="en-US" sz="2400" dirty="0" smtClean="0"/>
            </a:br>
            <a:r>
              <a:rPr lang="en-US" sz="2400" dirty="0" smtClean="0"/>
              <a:t>smartcard protectors</a:t>
            </a:r>
          </a:p>
          <a:p>
            <a:pPr lvl="1"/>
            <a:r>
              <a:rPr lang="en-US" sz="2400" dirty="0" smtClean="0"/>
              <a:t>Enforce a minimum password length</a:t>
            </a:r>
          </a:p>
          <a:p>
            <a:pPr lvl="1"/>
            <a:r>
              <a:rPr lang="en-US" sz="2400" dirty="0" smtClean="0"/>
              <a:t>Enforce password complexity</a:t>
            </a:r>
          </a:p>
          <a:p>
            <a:pPr lvl="1"/>
            <a:r>
              <a:rPr lang="en-US" sz="2400" dirty="0" smtClean="0"/>
              <a:t>Deny write access to drives not encrypted with BitLocker</a:t>
            </a:r>
          </a:p>
          <a:p>
            <a:pPr lvl="1"/>
            <a:r>
              <a:rPr lang="en-US" sz="2400" dirty="0" smtClean="0"/>
              <a:t>Do not allow write access to devices from </a:t>
            </a:r>
            <a:br>
              <a:rPr lang="en-US" sz="2400" dirty="0" smtClean="0"/>
            </a:br>
            <a:r>
              <a:rPr lang="en-US" sz="2400" dirty="0" smtClean="0"/>
              <a:t>other organizations</a:t>
            </a:r>
          </a:p>
        </p:txBody>
      </p:sp>
      <p:sp>
        <p:nvSpPr>
          <p:cNvPr id="4" name="Rectangle 3"/>
          <p:cNvSpPr txBox="1">
            <a:spLocks noChangeArrowheads="1"/>
          </p:cNvSpPr>
          <p:nvPr/>
        </p:nvSpPr>
        <p:spPr bwMode="auto">
          <a:xfrm>
            <a:off x="381000" y="1905000"/>
            <a:ext cx="9036978" cy="247440"/>
          </a:xfrm>
          <a:prstGeom prst="rect">
            <a:avLst/>
          </a:prstGeom>
          <a:noFill/>
          <a:ln w="9525">
            <a:noFill/>
            <a:miter lim="800000"/>
            <a:headEnd/>
            <a:tailEnd/>
          </a:ln>
        </p:spPr>
        <p:txBody>
          <a:bodyPr vert="horz" wrap="square" lIns="0" tIns="0" rIns="0" bIns="0" numCol="1" anchor="t" anchorCtr="0" compatLnSpc="1">
            <a:prstTxWarp prst="textNoShape">
              <a:avLst/>
            </a:prstTxWarp>
            <a:spAutoFit/>
          </a:bodyPr>
          <a:lstStyle/>
          <a:p>
            <a:pPr marL="763558" lvl="1" indent="-382573" defTabSz="912777" eaLnBrk="0" hangingPunct="0">
              <a:lnSpc>
                <a:spcPct val="80000"/>
              </a:lnSpc>
              <a:spcBef>
                <a:spcPct val="30000"/>
              </a:spcBef>
              <a:buClr>
                <a:schemeClr val="tx2"/>
              </a:buClr>
              <a:buSzPct val="95000"/>
            </a:pPr>
            <a:endParaRPr lang="en-US" sz="900" kern="0" dirty="0" smtClean="0"/>
          </a:p>
          <a:p>
            <a:pPr marL="763558" lvl="1" indent="-382573" defTabSz="912777" eaLnBrk="0" hangingPunct="0">
              <a:lnSpc>
                <a:spcPct val="80000"/>
              </a:lnSpc>
              <a:spcBef>
                <a:spcPct val="30000"/>
              </a:spcBef>
              <a:buClr>
                <a:schemeClr val="tx2"/>
              </a:buClr>
              <a:buSzPct val="95000"/>
            </a:pPr>
            <a:endParaRPr lang="en-US" sz="800" kern="0" dirty="0" smtClean="0"/>
          </a:p>
        </p:txBody>
      </p:sp>
    </p:spTree>
    <p:extLst>
      <p:ext uri="{BB962C8B-B14F-4D97-AF65-F5344CB8AC3E}">
        <p14:creationId xmlns:p14="http://schemas.microsoft.com/office/powerpoint/2010/main" xmlns="" val="618648630"/>
      </p:ext>
    </p:extLst>
  </p:cSld>
  <p:clrMapOvr>
    <a:masterClrMapping/>
  </p:clrMapOvr>
  <p:transition>
    <p:fade/>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BitLocker Enforcement</a:t>
            </a:r>
            <a:endParaRPr lang="en-US" dirty="0"/>
          </a:p>
        </p:txBody>
      </p:sp>
      <p:sp>
        <p:nvSpPr>
          <p:cNvPr id="3" name="Text Placeholder 2"/>
          <p:cNvSpPr>
            <a:spLocks noGrp="1"/>
          </p:cNvSpPr>
          <p:nvPr>
            <p:ph type="body" sz="quarter" idx="10"/>
          </p:nvPr>
        </p:nvSpPr>
        <p:spPr/>
        <p:txBody>
          <a:bodyPr/>
          <a:lstStyle/>
          <a:p>
            <a:r>
              <a:rPr lang="en-US" sz="2800" dirty="0" smtClean="0"/>
              <a:t>Requiring BitLocker for data drives</a:t>
            </a:r>
          </a:p>
          <a:p>
            <a:pPr lvl="1"/>
            <a:r>
              <a:rPr lang="en-US" sz="2400" dirty="0" smtClean="0"/>
              <a:t>When this policy is enforced, all data drives will require BitLocker protection in order to have write access</a:t>
            </a:r>
          </a:p>
          <a:p>
            <a:pPr lvl="1"/>
            <a:r>
              <a:rPr lang="en-US" sz="2400" dirty="0" smtClean="0"/>
              <a:t>As soon as a drive is plugged into a machine, a dialog is displayed to the user to either enable BitLocker on the device or only have read-only access</a:t>
            </a:r>
          </a:p>
          <a:p>
            <a:pPr lvl="1"/>
            <a:r>
              <a:rPr lang="en-US" sz="2400" dirty="0" smtClean="0"/>
              <a:t>The user gets full RW access only after encryption </a:t>
            </a:r>
            <a:br>
              <a:rPr lang="en-US" sz="2400" dirty="0" smtClean="0"/>
            </a:br>
            <a:r>
              <a:rPr lang="en-US" sz="2400" dirty="0" smtClean="0"/>
              <a:t>is completed</a:t>
            </a:r>
          </a:p>
          <a:p>
            <a:pPr lvl="1"/>
            <a:r>
              <a:rPr lang="en-US" sz="2400" dirty="0" smtClean="0"/>
              <a:t>Users can alternatively enable BitLocker at a later time </a:t>
            </a:r>
          </a:p>
          <a:p>
            <a:pPr lvl="1"/>
            <a:endParaRPr lang="en-US" sz="3200" dirty="0" smtClean="0"/>
          </a:p>
        </p:txBody>
      </p:sp>
    </p:spTree>
    <p:extLst>
      <p:ext uri="{BB962C8B-B14F-4D97-AF65-F5344CB8AC3E}">
        <p14:creationId xmlns:p14="http://schemas.microsoft.com/office/powerpoint/2010/main" xmlns="" val="775950893"/>
      </p:ext>
    </p:extLst>
  </p:cSld>
  <p:clrMapOvr>
    <a:masterClrMapping/>
  </p:clrMapOvr>
  <p:transition>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Title 39"/>
          <p:cNvSpPr>
            <a:spLocks noGrp="1"/>
          </p:cNvSpPr>
          <p:nvPr>
            <p:ph type="title"/>
          </p:nvPr>
        </p:nvSpPr>
        <p:spPr>
          <a:xfrm>
            <a:off x="381000" y="230188"/>
            <a:ext cx="8382000" cy="1163395"/>
          </a:xfrm>
        </p:spPr>
        <p:txBody>
          <a:bodyPr/>
          <a:lstStyle/>
          <a:p>
            <a:r>
              <a:rPr dirty="0" smtClean="0"/>
              <a:t>W</a:t>
            </a:r>
            <a:r>
              <a:rPr lang="en-US" dirty="0" smtClean="0"/>
              <a:t>i</a:t>
            </a:r>
            <a:r>
              <a:rPr dirty="0" smtClean="0"/>
              <a:t>ndows 7 BitLocker</a:t>
            </a:r>
            <a:br>
              <a:rPr dirty="0" smtClean="0"/>
            </a:br>
            <a:r>
              <a:rPr lang="en-US" sz="3600" dirty="0" smtClean="0">
                <a:solidFill>
                  <a:schemeClr val="tx2"/>
                </a:solidFill>
              </a:rPr>
              <a:t>What’s New</a:t>
            </a:r>
            <a:endParaRPr lang="en-US" sz="2400" dirty="0">
              <a:solidFill>
                <a:schemeClr val="tx2"/>
              </a:solidFill>
            </a:endParaRPr>
          </a:p>
        </p:txBody>
      </p:sp>
      <p:sp>
        <p:nvSpPr>
          <p:cNvPr id="2" name="Text Placeholder 1"/>
          <p:cNvSpPr>
            <a:spLocks noGrp="1"/>
          </p:cNvSpPr>
          <p:nvPr>
            <p:ph type="body" sz="quarter" idx="10"/>
          </p:nvPr>
        </p:nvSpPr>
        <p:spPr>
          <a:xfrm>
            <a:off x="381000" y="1411551"/>
            <a:ext cx="8382000" cy="4579673"/>
          </a:xfrm>
        </p:spPr>
        <p:txBody>
          <a:bodyPr/>
          <a:lstStyle/>
          <a:p>
            <a:pPr>
              <a:spcBef>
                <a:spcPts val="1200"/>
              </a:spcBef>
              <a:buFont typeface="Arial" pitchFamily="34" charset="0"/>
              <a:buChar char="•"/>
            </a:pPr>
            <a:r>
              <a:rPr lang="en-US" dirty="0"/>
              <a:t>BitLocker Enhancements</a:t>
            </a:r>
          </a:p>
          <a:p>
            <a:pPr lvl="1">
              <a:spcBef>
                <a:spcPts val="1800"/>
              </a:spcBef>
            </a:pPr>
            <a:r>
              <a:rPr lang="en-US" dirty="0"/>
              <a:t>Automatic 100 Mb hidden boot partition</a:t>
            </a:r>
          </a:p>
          <a:p>
            <a:pPr lvl="1">
              <a:spcBef>
                <a:spcPts val="1800"/>
              </a:spcBef>
            </a:pPr>
            <a:r>
              <a:rPr lang="en-US" dirty="0"/>
              <a:t>New Key Protectors</a:t>
            </a:r>
          </a:p>
          <a:p>
            <a:pPr lvl="2">
              <a:spcBef>
                <a:spcPts val="1800"/>
              </a:spcBef>
            </a:pPr>
            <a:r>
              <a:rPr lang="en-US" dirty="0" smtClean="0"/>
              <a:t>Domain </a:t>
            </a:r>
            <a:r>
              <a:rPr lang="en-US" dirty="0"/>
              <a:t>Recovery Agent (DRA)</a:t>
            </a:r>
          </a:p>
          <a:p>
            <a:pPr lvl="2">
              <a:spcBef>
                <a:spcPts val="1800"/>
              </a:spcBef>
            </a:pPr>
            <a:r>
              <a:rPr lang="en-US" dirty="0" smtClean="0"/>
              <a:t>Passwords</a:t>
            </a:r>
            <a:endParaRPr lang="en-US" dirty="0"/>
          </a:p>
          <a:p>
            <a:pPr lvl="2">
              <a:spcBef>
                <a:spcPts val="1800"/>
              </a:spcBef>
            </a:pPr>
            <a:r>
              <a:rPr lang="en-US" dirty="0" smtClean="0"/>
              <a:t>Smart card</a:t>
            </a:r>
          </a:p>
          <a:p>
            <a:pPr lvl="2">
              <a:spcBef>
                <a:spcPts val="1800"/>
              </a:spcBef>
            </a:pPr>
            <a:r>
              <a:rPr lang="en-US" dirty="0" smtClean="0"/>
              <a:t>Auto-Unlock</a:t>
            </a:r>
          </a:p>
        </p:txBody>
      </p:sp>
      <p:grpSp>
        <p:nvGrpSpPr>
          <p:cNvPr id="20" name="Group 19"/>
          <p:cNvGrpSpPr>
            <a:grpSpLocks noChangeAspect="1"/>
          </p:cNvGrpSpPr>
          <p:nvPr/>
        </p:nvGrpSpPr>
        <p:grpSpPr>
          <a:xfrm>
            <a:off x="6206775" y="3882185"/>
            <a:ext cx="2586005" cy="1862494"/>
            <a:chOff x="5463821" y="2462958"/>
            <a:chExt cx="1288885" cy="1091588"/>
          </a:xfrm>
        </p:grpSpPr>
        <p:pic>
          <p:nvPicPr>
            <p:cNvPr id="23" name="Picture 3" descr="C:\Users\pcooke\Desktop\DVD_ART36\Artwork_Imagery\Hardware Photos\OEM HW\COMPUTERS - PC\Windows 7\Toshiba Portege R500 Front with windows 7.png"/>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5463821" y="2462958"/>
              <a:ext cx="1288885" cy="957573"/>
            </a:xfrm>
            <a:prstGeom prst="rect">
              <a:avLst/>
            </a:prstGeom>
            <a:extLst>
              <a:ext uri="{909E8E84-426E-40DD-AFC4-6F175D3DCCD1}">
                <a14:hiddenFill xmlns:a14="http://schemas.microsoft.com/office/drawing/2010/main" xmlns="">
                  <a:solidFill>
                    <a:srgbClr xmlns:mc="http://schemas.openxmlformats.org/markup-compatibility/2006" val="FFFFFF" mc:Ignorable=""/>
                  </a:solidFill>
                </a14:hiddenFill>
              </a:ext>
            </a:extLst>
          </p:spPr>
        </p:pic>
        <p:pic>
          <p:nvPicPr>
            <p:cNvPr id="25" name="Picture 2" descr="C:\Users\pcooke\Desktop\DVD_ART36\Artwork_Imagery\Icons - Illustrations\_ WINDOWS SERVER ICONS\Security\Lock locked secure security.png"/>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6028266" y="2973924"/>
              <a:ext cx="395112" cy="580622"/>
            </a:xfrm>
            <a:prstGeom prst="rect">
              <a:avLst/>
            </a:prstGeom>
            <a:extLst>
              <a:ext uri="{909E8E84-426E-40DD-AFC4-6F175D3DCCD1}">
                <a14:hiddenFill xmlns:a14="http://schemas.microsoft.com/office/drawing/2010/main" xmlns="">
                  <a:solidFill>
                    <a:srgbClr xmlns:mc="http://schemas.openxmlformats.org/markup-compatibility/2006" val="FFFFFF" mc:Ignorable=""/>
                  </a:solidFill>
                </a14:hiddenFill>
              </a:ext>
            </a:extLst>
          </p:spPr>
        </p:pic>
      </p:grpSp>
    </p:spTree>
    <p:extLst>
      <p:ext uri="{BB962C8B-B14F-4D97-AF65-F5344CB8AC3E}">
        <p14:creationId xmlns:p14="http://schemas.microsoft.com/office/powerpoint/2010/main" xmlns="" val="4000387103"/>
      </p:ext>
    </p:extLst>
  </p:cSld>
  <p:clrMapOvr>
    <a:masterClrMapping/>
  </p:clrMapOvr>
  <p:transition>
    <p:fade/>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BitLocker Enforcement</a:t>
            </a:r>
            <a:endParaRPr lang="en-US" dirty="0"/>
          </a:p>
        </p:txBody>
      </p:sp>
      <p:pic>
        <p:nvPicPr>
          <p:cNvPr id="117763" name="Picture 3"/>
          <p:cNvPicPr>
            <a:picLocks noChangeAspect="1" noChangeArrowheads="1"/>
          </p:cNvPicPr>
          <p:nvPr/>
        </p:nvPicPr>
        <p:blipFill>
          <a:blip r:embed="rId3"/>
          <a:srcRect/>
          <a:stretch>
            <a:fillRect/>
          </a:stretch>
        </p:blipFill>
        <p:spPr bwMode="auto">
          <a:xfrm>
            <a:off x="1424354" y="1673582"/>
            <a:ext cx="6284984" cy="3505087"/>
          </a:xfrm>
          <a:prstGeom prst="rect">
            <a:avLst/>
          </a:prstGeom>
          <a:noFill/>
          <a:ln w="9525">
            <a:noFill/>
            <a:miter lim="800000"/>
            <a:headEnd/>
            <a:tailEnd/>
          </a:ln>
          <a:effectLst/>
        </p:spPr>
      </p:pic>
    </p:spTree>
    <p:extLst>
      <p:ext uri="{BB962C8B-B14F-4D97-AF65-F5344CB8AC3E}">
        <p14:creationId xmlns:p14="http://schemas.microsoft.com/office/powerpoint/2010/main" xmlns="" val="2431804546"/>
      </p:ext>
    </p:extLst>
  </p:cSld>
  <p:clrMapOvr>
    <a:masterClrMapping/>
  </p:clrMapOvr>
  <p:transition>
    <p:fade/>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BitLocker Cross-Organization</a:t>
            </a:r>
            <a:endParaRPr lang="en-US" dirty="0"/>
          </a:p>
        </p:txBody>
      </p:sp>
      <p:sp>
        <p:nvSpPr>
          <p:cNvPr id="3" name="Text Placeholder 2"/>
          <p:cNvSpPr>
            <a:spLocks noGrp="1"/>
          </p:cNvSpPr>
          <p:nvPr>
            <p:ph type="body" sz="quarter" idx="10"/>
          </p:nvPr>
        </p:nvSpPr>
        <p:spPr/>
        <p:txBody>
          <a:bodyPr/>
          <a:lstStyle/>
          <a:p>
            <a:r>
              <a:rPr lang="en-US" sz="2400" dirty="0" smtClean="0"/>
              <a:t>This policy will help enterprises manage compliance when a requirement exists to not allow devices to roam outside </a:t>
            </a:r>
            <a:br>
              <a:rPr lang="en-US" sz="2400" dirty="0" smtClean="0"/>
            </a:br>
            <a:r>
              <a:rPr lang="en-US" sz="2400" dirty="0" smtClean="0"/>
              <a:t>of the enterprise</a:t>
            </a:r>
          </a:p>
          <a:p>
            <a:endParaRPr lang="en-US" sz="2400" dirty="0" smtClean="0"/>
          </a:p>
          <a:p>
            <a:r>
              <a:rPr lang="en-US" sz="2400" dirty="0" smtClean="0"/>
              <a:t>When the "Deny write access to devices configured in another organization" policy is enabled </a:t>
            </a:r>
          </a:p>
          <a:p>
            <a:pPr lvl="1"/>
            <a:r>
              <a:rPr lang="en-US" sz="2000" dirty="0" smtClean="0"/>
              <a:t>Only drives with identification fields matching the computer's identification fields will be given write access</a:t>
            </a:r>
          </a:p>
          <a:p>
            <a:pPr lvl="1"/>
            <a:r>
              <a:rPr lang="en-US" sz="2000" dirty="0" smtClean="0"/>
              <a:t>When a removable data drive is accessed it will be checked for valid identification field and allowed identification fields</a:t>
            </a:r>
          </a:p>
          <a:p>
            <a:pPr lvl="1"/>
            <a:r>
              <a:rPr lang="en-US" sz="2000" dirty="0" smtClean="0"/>
              <a:t>These fields are defined by the "Provide the unique identifiers for your organization" policy setting</a:t>
            </a:r>
          </a:p>
          <a:p>
            <a:pPr lvl="1"/>
            <a:endParaRPr lang="en-US" sz="2000" dirty="0" smtClean="0"/>
          </a:p>
          <a:p>
            <a:pPr lvl="1"/>
            <a:endParaRPr lang="en-US" sz="2000" dirty="0" smtClean="0"/>
          </a:p>
          <a:p>
            <a:pPr lvl="1"/>
            <a:endParaRPr lang="en-US" sz="1600" dirty="0" smtClean="0"/>
          </a:p>
          <a:p>
            <a:pPr lvl="1"/>
            <a:endParaRPr lang="en-US" dirty="0" smtClean="0"/>
          </a:p>
        </p:txBody>
      </p:sp>
    </p:spTree>
    <p:extLst>
      <p:ext uri="{BB962C8B-B14F-4D97-AF65-F5344CB8AC3E}">
        <p14:creationId xmlns:p14="http://schemas.microsoft.com/office/powerpoint/2010/main" xmlns="" val="2129212316"/>
      </p:ext>
    </p:extLst>
  </p:cSld>
  <p:clrMapOvr>
    <a:masterClrMapping/>
  </p:clrMapOvr>
  <p:transition>
    <p:fade/>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bwMode="auto">
          <a:xfrm>
            <a:off x="0" y="5159022"/>
            <a:ext cx="9144000" cy="1698978"/>
          </a:xfrm>
          <a:prstGeom prst="rect">
            <a:avLst/>
          </a:prstGeom>
          <a:gradFill flip="none" rotWithShape="1">
            <a:gsLst>
              <a:gs pos="0">
                <a:schemeClr val="accent2">
                  <a:shade val="30000"/>
                  <a:satMod val="115000"/>
                  <a:alpha val="0"/>
                </a:schemeClr>
              </a:gs>
              <a:gs pos="50000">
                <a:schemeClr val="bg1"/>
              </a:gs>
              <a:gs pos="100000">
                <a:schemeClr val="bg1"/>
              </a:gs>
            </a:gsLst>
            <a:lin ang="5400000" scaled="1"/>
            <a:tileRect/>
          </a:gradFill>
          <a:ln>
            <a:no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pic>
        <p:nvPicPr>
          <p:cNvPr id="105475" name="Picture 3"/>
          <p:cNvPicPr>
            <a:picLocks noChangeAspect="1" noChangeArrowheads="1"/>
          </p:cNvPicPr>
          <p:nvPr/>
        </p:nvPicPr>
        <p:blipFill>
          <a:blip r:embed="rId3"/>
          <a:srcRect/>
          <a:stretch>
            <a:fillRect/>
          </a:stretch>
        </p:blipFill>
        <p:spPr bwMode="auto">
          <a:xfrm>
            <a:off x="1023582" y="200719"/>
            <a:ext cx="7096837" cy="6488537"/>
          </a:xfrm>
          <a:prstGeom prst="rect">
            <a:avLst/>
          </a:prstGeom>
          <a:noFill/>
          <a:ln w="9525">
            <a:noFill/>
            <a:miter lim="800000"/>
            <a:headEnd/>
            <a:tailEnd/>
          </a:ln>
          <a:effectLst/>
        </p:spPr>
      </p:pic>
    </p:spTree>
    <p:extLst>
      <p:ext uri="{BB962C8B-B14F-4D97-AF65-F5344CB8AC3E}">
        <p14:creationId xmlns:p14="http://schemas.microsoft.com/office/powerpoint/2010/main" xmlns="" val="2496394011"/>
      </p:ext>
    </p:extLst>
  </p:cSld>
  <p:clrMapOvr>
    <a:masterClrMapping/>
  </p:clrMapOvr>
  <p:transition>
    <p:fade/>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bwMode="auto">
          <a:xfrm>
            <a:off x="0" y="5159022"/>
            <a:ext cx="9144000" cy="1698978"/>
          </a:xfrm>
          <a:prstGeom prst="rect">
            <a:avLst/>
          </a:prstGeom>
          <a:gradFill flip="none" rotWithShape="1">
            <a:gsLst>
              <a:gs pos="0">
                <a:schemeClr val="accent2">
                  <a:shade val="30000"/>
                  <a:satMod val="115000"/>
                  <a:alpha val="0"/>
                </a:schemeClr>
              </a:gs>
              <a:gs pos="50000">
                <a:schemeClr val="bg1"/>
              </a:gs>
              <a:gs pos="100000">
                <a:schemeClr val="bg1"/>
              </a:gs>
            </a:gsLst>
            <a:lin ang="5400000" scaled="1"/>
            <a:tileRect/>
          </a:gradFill>
          <a:ln>
            <a:no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pic>
        <p:nvPicPr>
          <p:cNvPr id="106498" name="Picture 2"/>
          <p:cNvPicPr>
            <a:picLocks noChangeAspect="1" noChangeArrowheads="1"/>
          </p:cNvPicPr>
          <p:nvPr/>
        </p:nvPicPr>
        <p:blipFill>
          <a:blip r:embed="rId3"/>
          <a:srcRect/>
          <a:stretch>
            <a:fillRect/>
          </a:stretch>
        </p:blipFill>
        <p:spPr bwMode="auto">
          <a:xfrm>
            <a:off x="1029891" y="198498"/>
            <a:ext cx="7084219" cy="6477000"/>
          </a:xfrm>
          <a:prstGeom prst="rect">
            <a:avLst/>
          </a:prstGeom>
          <a:noFill/>
          <a:ln w="9525">
            <a:noFill/>
            <a:miter lim="800000"/>
            <a:headEnd/>
            <a:tailEnd/>
          </a:ln>
          <a:effectLst/>
        </p:spPr>
      </p:pic>
    </p:spTree>
    <p:extLst>
      <p:ext uri="{BB962C8B-B14F-4D97-AF65-F5344CB8AC3E}">
        <p14:creationId xmlns:p14="http://schemas.microsoft.com/office/powerpoint/2010/main" xmlns="" val="4180135860"/>
      </p:ext>
    </p:extLst>
  </p:cSld>
  <p:clrMapOvr>
    <a:masterClrMapping/>
  </p:clrMapOvr>
  <p:transition>
    <p:fade/>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7522" name="Picture 2" descr="image002"/>
          <p:cNvPicPr>
            <a:picLocks noChangeAspect="1" noChangeArrowheads="1"/>
          </p:cNvPicPr>
          <p:nvPr/>
        </p:nvPicPr>
        <p:blipFill>
          <a:blip r:embed="rId3"/>
          <a:srcRect/>
          <a:stretch>
            <a:fillRect/>
          </a:stretch>
        </p:blipFill>
        <p:spPr bwMode="auto">
          <a:xfrm>
            <a:off x="2524694" y="1812167"/>
            <a:ext cx="4094612" cy="2405305"/>
          </a:xfrm>
          <a:prstGeom prst="rect">
            <a:avLst/>
          </a:prstGeom>
          <a:noFill/>
          <a:ln w="9525">
            <a:noFill/>
            <a:miter lim="800000"/>
            <a:headEnd/>
            <a:tailEnd/>
          </a:ln>
        </p:spPr>
      </p:pic>
    </p:spTree>
    <p:extLst>
      <p:ext uri="{BB962C8B-B14F-4D97-AF65-F5344CB8AC3E}">
        <p14:creationId xmlns:p14="http://schemas.microsoft.com/office/powerpoint/2010/main" xmlns="" val="3136582478"/>
      </p:ext>
    </p:extLst>
  </p:cSld>
  <p:clrMapOvr>
    <a:masterClrMapping/>
  </p:clrMapOvr>
  <p:transition>
    <p:fade/>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Certificate Requirements</a:t>
            </a:r>
            <a:endParaRPr lang="en-US" dirty="0"/>
          </a:p>
        </p:txBody>
      </p:sp>
      <p:sp>
        <p:nvSpPr>
          <p:cNvPr id="5" name="Text Placeholder 4"/>
          <p:cNvSpPr>
            <a:spLocks noGrp="1"/>
          </p:cNvSpPr>
          <p:nvPr>
            <p:ph type="body" sz="quarter" idx="10"/>
          </p:nvPr>
        </p:nvSpPr>
        <p:spPr>
          <a:xfrm>
            <a:off x="381000" y="1411552"/>
            <a:ext cx="8382000" cy="4671748"/>
          </a:xfrm>
        </p:spPr>
        <p:txBody>
          <a:bodyPr/>
          <a:lstStyle/>
          <a:p>
            <a:r>
              <a:rPr lang="en-US" sz="2400" dirty="0" smtClean="0"/>
              <a:t>Possible deployment scenarios</a:t>
            </a:r>
          </a:p>
          <a:p>
            <a:pPr lvl="1"/>
            <a:r>
              <a:rPr lang="en-US" sz="2000" dirty="0" smtClean="0"/>
              <a:t>Leverage an existing certificate</a:t>
            </a:r>
          </a:p>
          <a:p>
            <a:pPr lvl="1"/>
            <a:r>
              <a:rPr lang="en-US" sz="2000" dirty="0" smtClean="0"/>
              <a:t>Leverage a generic certificate</a:t>
            </a:r>
          </a:p>
          <a:p>
            <a:pPr lvl="1"/>
            <a:r>
              <a:rPr lang="en-US" sz="2000" dirty="0" smtClean="0"/>
              <a:t>Deploy a new BitLocker certificate</a:t>
            </a:r>
          </a:p>
          <a:p>
            <a:pPr lvl="1"/>
            <a:endParaRPr lang="en-US" sz="2000" dirty="0" smtClean="0"/>
          </a:p>
          <a:p>
            <a:r>
              <a:rPr lang="en-US" sz="2400" dirty="0" smtClean="0"/>
              <a:t>The BitLocker Object Identifier (OID)</a:t>
            </a:r>
          </a:p>
          <a:p>
            <a:pPr lvl="1"/>
            <a:r>
              <a:rPr lang="en-US" sz="2000" dirty="0" smtClean="0"/>
              <a:t>Associate a certificate to BitLocker (Certificate Application Policies)</a:t>
            </a:r>
          </a:p>
          <a:p>
            <a:pPr lvl="1"/>
            <a:r>
              <a:rPr lang="en-US" sz="2000" dirty="0" smtClean="0"/>
              <a:t>Default value: 1.3.6.1.4.1.311.67.1.1</a:t>
            </a:r>
          </a:p>
          <a:p>
            <a:pPr lvl="1"/>
            <a:r>
              <a:rPr lang="en-US" sz="2000" dirty="0" smtClean="0"/>
              <a:t>The BitLocker OID can be modified using Group Policies</a:t>
            </a:r>
          </a:p>
        </p:txBody>
      </p:sp>
      <p:sp>
        <p:nvSpPr>
          <p:cNvPr id="4" name="Rectangle 3"/>
          <p:cNvSpPr txBox="1">
            <a:spLocks noChangeArrowheads="1"/>
          </p:cNvSpPr>
          <p:nvPr/>
        </p:nvSpPr>
        <p:spPr bwMode="auto">
          <a:xfrm>
            <a:off x="381000" y="1905000"/>
            <a:ext cx="9036978" cy="247440"/>
          </a:xfrm>
          <a:prstGeom prst="rect">
            <a:avLst/>
          </a:prstGeom>
          <a:noFill/>
          <a:ln w="9525">
            <a:noFill/>
            <a:miter lim="800000"/>
            <a:headEnd/>
            <a:tailEnd/>
          </a:ln>
        </p:spPr>
        <p:txBody>
          <a:bodyPr vert="horz" wrap="square" lIns="0" tIns="0" rIns="0" bIns="0" numCol="1" anchor="t" anchorCtr="0" compatLnSpc="1">
            <a:prstTxWarp prst="textNoShape">
              <a:avLst/>
            </a:prstTxWarp>
            <a:spAutoFit/>
          </a:bodyPr>
          <a:lstStyle/>
          <a:p>
            <a:pPr marL="763558" lvl="1" indent="-382573" defTabSz="912777" eaLnBrk="0" hangingPunct="0">
              <a:lnSpc>
                <a:spcPct val="80000"/>
              </a:lnSpc>
              <a:spcBef>
                <a:spcPct val="30000"/>
              </a:spcBef>
              <a:buClr>
                <a:schemeClr val="tx2"/>
              </a:buClr>
              <a:buSzPct val="95000"/>
            </a:pPr>
            <a:endParaRPr lang="en-US" sz="900" kern="0" dirty="0" smtClean="0"/>
          </a:p>
          <a:p>
            <a:pPr marL="763558" lvl="1" indent="-382573" defTabSz="912777" eaLnBrk="0" hangingPunct="0">
              <a:lnSpc>
                <a:spcPct val="80000"/>
              </a:lnSpc>
              <a:spcBef>
                <a:spcPct val="30000"/>
              </a:spcBef>
              <a:buClr>
                <a:schemeClr val="tx2"/>
              </a:buClr>
              <a:buSzPct val="95000"/>
            </a:pPr>
            <a:endParaRPr lang="en-US" sz="800" kern="0" dirty="0" smtClean="0"/>
          </a:p>
        </p:txBody>
      </p:sp>
    </p:spTree>
    <p:extLst>
      <p:ext uri="{BB962C8B-B14F-4D97-AF65-F5344CB8AC3E}">
        <p14:creationId xmlns:p14="http://schemas.microsoft.com/office/powerpoint/2010/main" xmlns="" val="4249933446"/>
      </p:ext>
    </p:extLst>
  </p:cSld>
  <p:clrMapOvr>
    <a:masterClrMapping/>
  </p:clrMapOvr>
  <p:transition>
    <p:fade/>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Certificate Requirements</a:t>
            </a:r>
            <a:endParaRPr lang="en-GB" dirty="0"/>
          </a:p>
        </p:txBody>
      </p:sp>
      <p:sp>
        <p:nvSpPr>
          <p:cNvPr id="3" name="Text Placeholder 2"/>
          <p:cNvSpPr>
            <a:spLocks noGrp="1"/>
          </p:cNvSpPr>
          <p:nvPr>
            <p:ph type="body" sz="quarter" idx="10"/>
          </p:nvPr>
        </p:nvSpPr>
        <p:spPr/>
        <p:txBody>
          <a:bodyPr/>
          <a:lstStyle/>
          <a:p>
            <a:r>
              <a:rPr lang="en-US" sz="2400" dirty="0" smtClean="0"/>
              <a:t>Supported certificates for smart card authentication</a:t>
            </a:r>
          </a:p>
          <a:p>
            <a:pPr lvl="1"/>
            <a:r>
              <a:rPr lang="en-US" sz="2000" dirty="0" smtClean="0"/>
              <a:t>A certificate is considered valid for BitLocker if the following conditions are met for Key Usage:</a:t>
            </a:r>
          </a:p>
          <a:p>
            <a:pPr lvl="2"/>
            <a:r>
              <a:rPr lang="en-US" sz="1800" dirty="0" smtClean="0"/>
              <a:t>No KU is present </a:t>
            </a:r>
          </a:p>
          <a:p>
            <a:pPr lvl="2"/>
            <a:r>
              <a:rPr lang="en-US" sz="1800" dirty="0" smtClean="0"/>
              <a:t>KU is present and contains one of the following </a:t>
            </a:r>
            <a:br>
              <a:rPr lang="en-US" sz="1800" dirty="0" smtClean="0"/>
            </a:br>
            <a:r>
              <a:rPr lang="en-US" sz="1800" dirty="0" smtClean="0"/>
              <a:t>keyEncipherment bits:</a:t>
            </a:r>
          </a:p>
          <a:p>
            <a:pPr lvl="3"/>
            <a:r>
              <a:rPr lang="en-US" sz="1800" dirty="0" smtClean="0"/>
              <a:t>CERT_DATA_ENCIPHERMENT_KEY_USAGE</a:t>
            </a:r>
          </a:p>
          <a:p>
            <a:pPr lvl="3"/>
            <a:r>
              <a:rPr lang="en-US" sz="1800" dirty="0" smtClean="0"/>
              <a:t>CERT_KEY_AGREEMENT_KEY_USAGE</a:t>
            </a:r>
          </a:p>
          <a:p>
            <a:pPr lvl="3"/>
            <a:r>
              <a:rPr lang="en-US" sz="1800" dirty="0" smtClean="0"/>
              <a:t>CERT_KEY_ENCIPHERMENT_KEY_USAGE</a:t>
            </a:r>
          </a:p>
          <a:p>
            <a:pPr lvl="1"/>
            <a:r>
              <a:rPr lang="en-US" sz="2000" dirty="0" smtClean="0"/>
              <a:t>A certificate is considered valid for BitLocker if the following conditions are met for Extended Key Usage:</a:t>
            </a:r>
          </a:p>
          <a:p>
            <a:pPr lvl="2"/>
            <a:r>
              <a:rPr lang="en-US" sz="1800" dirty="0" smtClean="0"/>
              <a:t>No EKU is present</a:t>
            </a:r>
          </a:p>
          <a:p>
            <a:pPr lvl="2"/>
            <a:r>
              <a:rPr lang="en-US" sz="1800" dirty="0" smtClean="0"/>
              <a:t>EKU is present and contains BitLocker OID</a:t>
            </a:r>
          </a:p>
          <a:p>
            <a:pPr lvl="2"/>
            <a:r>
              <a:rPr lang="en-US" sz="1800" dirty="0" smtClean="0"/>
              <a:t>EKU is set to anyExtendedKeyUsage</a:t>
            </a:r>
          </a:p>
        </p:txBody>
      </p:sp>
    </p:spTree>
    <p:extLst>
      <p:ext uri="{BB962C8B-B14F-4D97-AF65-F5344CB8AC3E}">
        <p14:creationId xmlns:p14="http://schemas.microsoft.com/office/powerpoint/2010/main" xmlns="" val="582738818"/>
      </p:ext>
    </p:extLst>
  </p:cSld>
  <p:clrMapOvr>
    <a:masterClrMapping/>
  </p:clrMapOvr>
  <p:transition>
    <p:fade/>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Recommendations</a:t>
            </a:r>
            <a:endParaRPr lang="en-US" dirty="0"/>
          </a:p>
        </p:txBody>
      </p:sp>
      <p:sp>
        <p:nvSpPr>
          <p:cNvPr id="3" name="Text Placeholder 2"/>
          <p:cNvSpPr>
            <a:spLocks noGrp="1"/>
          </p:cNvSpPr>
          <p:nvPr>
            <p:ph type="body" sz="quarter" idx="10"/>
          </p:nvPr>
        </p:nvSpPr>
        <p:spPr/>
        <p:txBody>
          <a:bodyPr/>
          <a:lstStyle/>
          <a:p>
            <a:r>
              <a:rPr lang="en-US" sz="2400" dirty="0" smtClean="0"/>
              <a:t>Identification fields</a:t>
            </a:r>
          </a:p>
          <a:p>
            <a:pPr lvl="1"/>
            <a:r>
              <a:rPr lang="en-US" sz="2000" dirty="0" smtClean="0"/>
              <a:t>Should be set before your deployment if you are planning to use DRAs or the cross-organization policy</a:t>
            </a:r>
          </a:p>
          <a:p>
            <a:pPr lvl="1"/>
            <a:r>
              <a:rPr lang="en-US" sz="2000" dirty="0" smtClean="0"/>
              <a:t>Are automatically set during encryption</a:t>
            </a:r>
          </a:p>
          <a:p>
            <a:pPr lvl="1"/>
            <a:r>
              <a:rPr lang="en-US" sz="2000" dirty="0" smtClean="0"/>
              <a:t>Can be set after encryption using Manage-BDE or WMI but this requires Administrator rights</a:t>
            </a:r>
          </a:p>
          <a:p>
            <a:pPr lvl="1"/>
            <a:endParaRPr lang="en-US" sz="2000" dirty="0" smtClean="0"/>
          </a:p>
          <a:p>
            <a:r>
              <a:rPr lang="en-US" sz="2400" dirty="0" smtClean="0"/>
              <a:t>Certificates</a:t>
            </a:r>
          </a:p>
          <a:p>
            <a:pPr lvl="1"/>
            <a:r>
              <a:rPr lang="en-US" sz="2000" dirty="0" smtClean="0"/>
              <a:t>Deploy the required certificates before enabling BitLocker on data drives</a:t>
            </a:r>
          </a:p>
          <a:p>
            <a:pPr lvl="1"/>
            <a:endParaRPr lang="en-US" sz="2000" dirty="0" smtClean="0"/>
          </a:p>
          <a:p>
            <a:r>
              <a:rPr lang="en-US" sz="2400" dirty="0" smtClean="0"/>
              <a:t>BitLocker To Go Reader</a:t>
            </a:r>
          </a:p>
          <a:p>
            <a:pPr lvl="1"/>
            <a:r>
              <a:rPr lang="en-US" sz="2000" dirty="0" smtClean="0"/>
              <a:t>Installed per default but can be managed through group policies</a:t>
            </a:r>
          </a:p>
          <a:p>
            <a:pPr lvl="1"/>
            <a:r>
              <a:rPr lang="en-US" sz="2000" dirty="0" smtClean="0"/>
              <a:t>Requires the use of a password</a:t>
            </a:r>
          </a:p>
          <a:p>
            <a:pPr lvl="1"/>
            <a:r>
              <a:rPr lang="en-US" sz="2000" dirty="0" smtClean="0"/>
              <a:t>Can be deployed separately using a software distribution tool</a:t>
            </a:r>
          </a:p>
          <a:p>
            <a:pPr lvl="1"/>
            <a:endParaRPr lang="en-US" sz="2000" dirty="0" smtClean="0"/>
          </a:p>
          <a:p>
            <a:pPr lvl="1"/>
            <a:endParaRPr lang="en-US" sz="2000" dirty="0" smtClean="0"/>
          </a:p>
          <a:p>
            <a:pPr lvl="1"/>
            <a:endParaRPr lang="en-US" sz="2000" dirty="0" smtClean="0"/>
          </a:p>
          <a:p>
            <a:endParaRPr lang="en-US" sz="2400" dirty="0" smtClean="0"/>
          </a:p>
          <a:p>
            <a:endParaRPr lang="en-US" sz="2400" dirty="0"/>
          </a:p>
        </p:txBody>
      </p:sp>
    </p:spTree>
    <p:extLst>
      <p:ext uri="{BB962C8B-B14F-4D97-AF65-F5344CB8AC3E}">
        <p14:creationId xmlns:p14="http://schemas.microsoft.com/office/powerpoint/2010/main" xmlns="" val="535581119"/>
      </p:ext>
    </p:extLst>
  </p:cSld>
  <p:clrMapOvr>
    <a:masterClrMapping/>
  </p:clrMapOvr>
  <p:transition>
    <p:fade/>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BitLocker &amp; BitLocker To Go</a:t>
            </a:r>
            <a:endParaRPr lang="en-US" dirty="0"/>
          </a:p>
        </p:txBody>
      </p:sp>
      <p:sp>
        <p:nvSpPr>
          <p:cNvPr id="4" name="Text Placeholder 3"/>
          <p:cNvSpPr>
            <a:spLocks noGrp="1"/>
          </p:cNvSpPr>
          <p:nvPr>
            <p:ph type="body" sz="quarter" idx="10"/>
          </p:nvPr>
        </p:nvSpPr>
        <p:spPr/>
        <p:txBody>
          <a:bodyPr/>
          <a:lstStyle/>
          <a:p>
            <a:r>
              <a:rPr lang="en-US" smtClean="0"/>
              <a:t>demo</a:t>
            </a:r>
            <a:endParaRPr lang="en-US" dirty="0"/>
          </a:p>
        </p:txBody>
      </p:sp>
      <p:sp>
        <p:nvSpPr>
          <p:cNvPr id="5" name="Subtitle 4"/>
          <p:cNvSpPr>
            <a:spLocks noGrp="1"/>
          </p:cNvSpPr>
          <p:nvPr>
            <p:ph type="subTitle" idx="1"/>
          </p:nvPr>
        </p:nvSpPr>
        <p:spPr/>
        <p:txBody>
          <a:bodyPr/>
          <a:lstStyle/>
          <a:p>
            <a:endParaRPr lang="en-US"/>
          </a:p>
        </p:txBody>
      </p:sp>
    </p:spTree>
  </p:cSld>
  <p:clrMapOvr>
    <a:masterClrMapping/>
  </p:clrMapOvr>
  <p:transition>
    <p:fade/>
  </p:transition>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ext Placeholder 16"/>
          <p:cNvSpPr>
            <a:spLocks noGrp="1"/>
          </p:cNvSpPr>
          <p:nvPr>
            <p:ph type="body" sz="quarter" idx="10"/>
          </p:nvPr>
        </p:nvSpPr>
        <p:spPr/>
        <p:txBody>
          <a:bodyPr/>
          <a:lstStyle/>
          <a:p>
            <a:r>
              <a:rPr lang="en-US" sz="8000" dirty="0" smtClean="0"/>
              <a:t>question &amp; answer</a:t>
            </a:r>
            <a:endParaRPr lang="en-US" sz="8000" dirty="0"/>
          </a:p>
        </p:txBody>
      </p:sp>
    </p:spTree>
  </p:cSld>
  <p:clrMapOvr>
    <a:masterClrMapping/>
  </p:clrMapOvr>
  <p:transition>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Title 39"/>
          <p:cNvSpPr>
            <a:spLocks noGrp="1"/>
          </p:cNvSpPr>
          <p:nvPr>
            <p:ph type="title"/>
          </p:nvPr>
        </p:nvSpPr>
        <p:spPr/>
        <p:txBody>
          <a:bodyPr/>
          <a:lstStyle/>
          <a:p>
            <a:r>
              <a:rPr smtClean="0"/>
              <a:t>W</a:t>
            </a:r>
            <a:r>
              <a:rPr lang="en-US" dirty="0" smtClean="0"/>
              <a:t>i</a:t>
            </a:r>
            <a:r>
              <a:rPr smtClean="0"/>
              <a:t>ndows 7 BitLocker</a:t>
            </a:r>
            <a:br>
              <a:rPr smtClean="0"/>
            </a:br>
            <a:r>
              <a:rPr lang="en-US" sz="3600" dirty="0" smtClean="0">
                <a:solidFill>
                  <a:schemeClr val="tx2"/>
                </a:solidFill>
              </a:rPr>
              <a:t>What’s New</a:t>
            </a:r>
            <a:endParaRPr lang="en-US" sz="2400" dirty="0">
              <a:solidFill>
                <a:schemeClr val="tx2"/>
              </a:solidFill>
            </a:endParaRPr>
          </a:p>
        </p:txBody>
      </p:sp>
      <p:sp>
        <p:nvSpPr>
          <p:cNvPr id="2" name="Text Placeholder 1"/>
          <p:cNvSpPr>
            <a:spLocks noGrp="1"/>
          </p:cNvSpPr>
          <p:nvPr>
            <p:ph type="body" sz="quarter" idx="10"/>
          </p:nvPr>
        </p:nvSpPr>
        <p:spPr>
          <a:xfrm>
            <a:off x="381000" y="1411551"/>
            <a:ext cx="8382000" cy="4408223"/>
          </a:xfrm>
        </p:spPr>
        <p:txBody>
          <a:bodyPr/>
          <a:lstStyle/>
          <a:p>
            <a:r>
              <a:rPr lang="en-US" dirty="0" smtClean="0"/>
              <a:t>BitLocker </a:t>
            </a:r>
            <a:r>
              <a:rPr lang="en-US" dirty="0"/>
              <a:t>To Go</a:t>
            </a:r>
          </a:p>
          <a:p>
            <a:pPr lvl="1">
              <a:spcBef>
                <a:spcPts val="1800"/>
              </a:spcBef>
            </a:pPr>
            <a:r>
              <a:rPr lang="en-US" dirty="0"/>
              <a:t>Support for FAT*</a:t>
            </a:r>
          </a:p>
          <a:p>
            <a:pPr lvl="1">
              <a:spcBef>
                <a:spcPts val="1800"/>
              </a:spcBef>
            </a:pPr>
            <a:r>
              <a:rPr lang="en-US" dirty="0"/>
              <a:t>Protectors: DRA, passphrase, smart card and/or auto-unlock</a:t>
            </a:r>
          </a:p>
          <a:p>
            <a:pPr lvl="1">
              <a:spcBef>
                <a:spcPts val="1800"/>
              </a:spcBef>
            </a:pPr>
            <a:r>
              <a:rPr lang="en-US" dirty="0"/>
              <a:t>Management: protector configuration, encryption enforcement</a:t>
            </a:r>
          </a:p>
          <a:p>
            <a:pPr lvl="1">
              <a:spcBef>
                <a:spcPts val="1800"/>
              </a:spcBef>
            </a:pPr>
            <a:r>
              <a:rPr lang="en-US" dirty="0"/>
              <a:t>Read-only access on Windows Vista &amp; Windows </a:t>
            </a:r>
            <a:r>
              <a:rPr lang="en-US" dirty="0" smtClean="0"/>
              <a:t>XP</a:t>
            </a:r>
            <a:endParaRPr lang="en-US" dirty="0"/>
          </a:p>
          <a:p>
            <a:pPr lvl="1">
              <a:spcBef>
                <a:spcPts val="1800"/>
              </a:spcBef>
            </a:pPr>
            <a:endParaRPr lang="en-US" dirty="0"/>
          </a:p>
        </p:txBody>
      </p:sp>
      <p:grpSp>
        <p:nvGrpSpPr>
          <p:cNvPr id="19" name="Group 18"/>
          <p:cNvGrpSpPr/>
          <p:nvPr/>
        </p:nvGrpSpPr>
        <p:grpSpPr>
          <a:xfrm>
            <a:off x="6048374" y="657225"/>
            <a:ext cx="2152651" cy="1743075"/>
            <a:chOff x="7086600" y="2446805"/>
            <a:chExt cx="1121634" cy="1042785"/>
          </a:xfrm>
        </p:grpSpPr>
        <p:pic>
          <p:nvPicPr>
            <p:cNvPr id="22" name="Picture 6" descr="C:\Users\aheaton\AppData\Local\Microsoft\Windows\Temporary Internet Files\Content.IE5\U60ZBJ5U\MCj04315710000[1].png"/>
            <p:cNvPicPr>
              <a:picLocks noChangeAspect="1" noChangeArrowheads="1"/>
            </p:cNvPicPr>
            <p:nvPr/>
          </p:nvPicPr>
          <p:blipFill>
            <a:blip r:embed="rId3" cstate="print"/>
            <a:srcRect/>
            <a:stretch>
              <a:fillRect/>
            </a:stretch>
          </p:blipFill>
          <p:spPr bwMode="auto">
            <a:xfrm>
              <a:off x="7086600" y="2446805"/>
              <a:ext cx="1121634" cy="1042785"/>
            </a:xfrm>
            <a:prstGeom prst="rect">
              <a:avLst/>
            </a:prstGeom>
            <a:noFill/>
          </p:spPr>
        </p:pic>
        <p:pic>
          <p:nvPicPr>
            <p:cNvPr id="29" name="Picture 2" descr="C:\Users\pcooke\Desktop\DVD_ART36\Artwork_Imagery\Icons - Illustrations\_ WINDOWS SERVER ICONS\Security\Lock locked secure security.png"/>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7614356" y="2640902"/>
              <a:ext cx="395112" cy="580622"/>
            </a:xfrm>
            <a:prstGeom prst="rect">
              <a:avLst/>
            </a:prstGeom>
            <a:extLst>
              <a:ext uri="{909E8E84-426E-40DD-AFC4-6F175D3DCCD1}">
                <a14:hiddenFill xmlns:a14="http://schemas.microsoft.com/office/drawing/2010/main" xmlns="">
                  <a:solidFill>
                    <a:srgbClr xmlns:mc="http://schemas.openxmlformats.org/markup-compatibility/2006" val="FFFFFF" mc:Ignorable=""/>
                  </a:solidFill>
                </a14:hiddenFill>
              </a:ext>
            </a:extLst>
          </p:spPr>
        </p:pic>
      </p:grpSp>
    </p:spTree>
    <p:extLst>
      <p:ext uri="{BB962C8B-B14F-4D97-AF65-F5344CB8AC3E}">
        <p14:creationId xmlns:p14="http://schemas.microsoft.com/office/powerpoint/2010/main" xmlns="" val="1131259083"/>
      </p:ext>
    </p:extLst>
  </p:cSld>
  <p:clrMapOvr>
    <a:masterClrMapping/>
  </p:clrMapOvr>
  <p:transition>
    <p:fade/>
  </p:transition>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Rounded Rectangle 28"/>
          <p:cNvSpPr/>
          <p:nvPr/>
        </p:nvSpPr>
        <p:spPr bwMode="auto">
          <a:xfrm>
            <a:off x="162044" y="1178489"/>
            <a:ext cx="429768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49" name="Rounded Rectangle 48"/>
          <p:cNvSpPr/>
          <p:nvPr/>
        </p:nvSpPr>
        <p:spPr bwMode="auto">
          <a:xfrm>
            <a:off x="162044" y="3506886"/>
            <a:ext cx="429768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pic>
        <p:nvPicPr>
          <p:cNvPr id="24" name="Picture 23" descr="TechNet.png"/>
          <p:cNvPicPr>
            <a:picLocks noChangeAspect="1"/>
          </p:cNvPicPr>
          <p:nvPr/>
        </p:nvPicPr>
        <p:blipFill>
          <a:blip r:embed="rId3"/>
          <a:stretch>
            <a:fillRect/>
          </a:stretch>
        </p:blipFill>
        <p:spPr bwMode="black">
          <a:xfrm>
            <a:off x="762000" y="3607054"/>
            <a:ext cx="3624263" cy="738032"/>
          </a:xfrm>
          <a:prstGeom prst="rect">
            <a:avLst/>
          </a:prstGeom>
        </p:spPr>
      </p:pic>
      <p:grpSp>
        <p:nvGrpSpPr>
          <p:cNvPr id="3" name="Group 29"/>
          <p:cNvGrpSpPr/>
          <p:nvPr/>
        </p:nvGrpSpPr>
        <p:grpSpPr>
          <a:xfrm>
            <a:off x="276225" y="1426139"/>
            <a:ext cx="457200" cy="457200"/>
            <a:chOff x="0" y="1400175"/>
            <a:chExt cx="457200" cy="457200"/>
          </a:xfrm>
        </p:grpSpPr>
        <p:sp>
          <p:nvSpPr>
            <p:cNvPr id="31" name="Oval 30"/>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2" name="Oval 31"/>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3" name="Oval 32"/>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42" name="Oval 41"/>
          <p:cNvSpPr/>
          <p:nvPr/>
        </p:nvSpPr>
        <p:spPr bwMode="auto">
          <a:xfrm>
            <a:off x="123825" y="1273739"/>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sp>
        <p:nvSpPr>
          <p:cNvPr id="47" name="Rectangle 46"/>
          <p:cNvSpPr/>
          <p:nvPr/>
        </p:nvSpPr>
        <p:spPr>
          <a:xfrm>
            <a:off x="838200" y="2322868"/>
            <a:ext cx="3849547" cy="954107"/>
          </a:xfrm>
          <a:prstGeom prst="rect">
            <a:avLst/>
          </a:prstGeom>
        </p:spPr>
        <p:txBody>
          <a:bodyPr wrap="square">
            <a:spAutoFit/>
          </a:bodyPr>
          <a:lstStyle/>
          <a:p>
            <a:pPr>
              <a:spcBef>
                <a:spcPts val="600"/>
              </a:spcBef>
            </a:pPr>
            <a:r>
              <a:rPr lang="en-US" sz="2000" dirty="0" smtClean="0">
                <a:hlinkClick r:id="rId4"/>
              </a:rPr>
              <a:t>www.microsoft.com/teched</a:t>
            </a:r>
            <a:r>
              <a:rPr lang="en-US" sz="2000" dirty="0" smtClean="0"/>
              <a:t> </a:t>
            </a:r>
          </a:p>
          <a:p>
            <a:pPr marL="0" lvl="1" indent="0">
              <a:lnSpc>
                <a:spcPct val="100000"/>
              </a:lnSpc>
              <a:spcBef>
                <a:spcPts val="0"/>
              </a:spcBef>
              <a:buNone/>
              <a:tabLst>
                <a:tab pos="1828800" algn="l"/>
              </a:tabLst>
            </a:pPr>
            <a:endParaRPr lang="en-US" dirty="0" smtClean="0"/>
          </a:p>
          <a:p>
            <a:pPr marL="0" lvl="1" indent="0">
              <a:lnSpc>
                <a:spcPct val="100000"/>
              </a:lnSpc>
              <a:spcBef>
                <a:spcPts val="0"/>
              </a:spcBef>
              <a:buNone/>
              <a:tabLst>
                <a:tab pos="1828800" algn="l"/>
              </a:tabLst>
            </a:pPr>
            <a:r>
              <a:rPr lang="en-US" dirty="0" smtClean="0"/>
              <a:t>Sessions On-Demand &amp; Community</a:t>
            </a:r>
          </a:p>
        </p:txBody>
      </p:sp>
      <p:sp>
        <p:nvSpPr>
          <p:cNvPr id="48" name="Rectangle 47"/>
          <p:cNvSpPr/>
          <p:nvPr/>
        </p:nvSpPr>
        <p:spPr>
          <a:xfrm>
            <a:off x="838200" y="4474336"/>
            <a:ext cx="3733800" cy="1046440"/>
          </a:xfrm>
          <a:prstGeom prst="rect">
            <a:avLst/>
          </a:prstGeom>
        </p:spPr>
        <p:txBody>
          <a:bodyPr wrap="square">
            <a:spAutoFit/>
          </a:bodyPr>
          <a:lstStyle/>
          <a:p>
            <a:pPr lvl="0">
              <a:spcBef>
                <a:spcPts val="600"/>
              </a:spcBef>
              <a:buSzPct val="120000"/>
              <a:tabLst>
                <a:tab pos="1828800" algn="l"/>
              </a:tabLst>
              <a:defRPr/>
            </a:pPr>
            <a:r>
              <a:rPr lang="en-US" sz="2000" dirty="0" smtClean="0">
                <a:latin typeface="Calibri" pitchFamily="34" charset="0"/>
                <a:hlinkClick r:id="rId5"/>
              </a:rPr>
              <a:t>http://microsoft.com/technet</a:t>
            </a:r>
            <a:r>
              <a:rPr lang="en-US" sz="2400" b="1" dirty="0" smtClean="0">
                <a:latin typeface="Calibri" pitchFamily="34" charset="0"/>
              </a:rPr>
              <a:t>  </a:t>
            </a:r>
            <a:endParaRPr lang="en-US" sz="2400" dirty="0" smtClean="0">
              <a:latin typeface="Calibri" pitchFamily="34" charset="0"/>
            </a:endParaRPr>
          </a:p>
          <a:p>
            <a:pPr marL="0" lvl="1">
              <a:tabLst>
                <a:tab pos="1828800" algn="l"/>
              </a:tabLst>
              <a:defRPr/>
            </a:pPr>
            <a:endParaRPr lang="en-US" dirty="0" smtClean="0">
              <a:latin typeface="Calibri" pitchFamily="34" charset="0"/>
            </a:endParaRPr>
          </a:p>
          <a:p>
            <a:pPr marL="0" lvl="1">
              <a:tabLst>
                <a:tab pos="1828800" algn="l"/>
              </a:tabLst>
              <a:defRPr/>
            </a:pPr>
            <a:r>
              <a:rPr lang="en-US" dirty="0" smtClean="0">
                <a:latin typeface="Calibri" pitchFamily="34" charset="0"/>
              </a:rPr>
              <a:t>Resources for IT Professionals</a:t>
            </a:r>
          </a:p>
        </p:txBody>
      </p:sp>
      <p:pic>
        <p:nvPicPr>
          <p:cNvPr id="25" name="Picture 24" descr="TechEd_online.png"/>
          <p:cNvPicPr>
            <a:picLocks noChangeAspect="1"/>
          </p:cNvPicPr>
          <p:nvPr/>
        </p:nvPicPr>
        <p:blipFill>
          <a:blip r:embed="rId6"/>
          <a:stretch>
            <a:fillRect/>
          </a:stretch>
        </p:blipFill>
        <p:spPr bwMode="black">
          <a:xfrm>
            <a:off x="914400" y="1281128"/>
            <a:ext cx="2409825" cy="1076325"/>
          </a:xfrm>
          <a:prstGeom prst="rect">
            <a:avLst/>
          </a:prstGeom>
        </p:spPr>
      </p:pic>
      <p:sp>
        <p:nvSpPr>
          <p:cNvPr id="22" name="Rounded Rectangle 21"/>
          <p:cNvSpPr/>
          <p:nvPr/>
        </p:nvSpPr>
        <p:spPr bwMode="auto">
          <a:xfrm>
            <a:off x="4612234" y="3506886"/>
            <a:ext cx="429768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pic>
        <p:nvPicPr>
          <p:cNvPr id="27" name="Picture 26" descr="msdn_1inch_rgb.png"/>
          <p:cNvPicPr>
            <a:picLocks noChangeAspect="1"/>
          </p:cNvPicPr>
          <p:nvPr/>
        </p:nvPicPr>
        <p:blipFill>
          <a:blip r:embed="rId7"/>
          <a:stretch>
            <a:fillRect/>
          </a:stretch>
        </p:blipFill>
        <p:spPr bwMode="black">
          <a:xfrm>
            <a:off x="5457615" y="3583086"/>
            <a:ext cx="1857375" cy="942975"/>
          </a:xfrm>
          <a:prstGeom prst="rect">
            <a:avLst/>
          </a:prstGeom>
        </p:spPr>
      </p:pic>
      <p:sp>
        <p:nvSpPr>
          <p:cNvPr id="28" name="Rectangle 27"/>
          <p:cNvSpPr/>
          <p:nvPr/>
        </p:nvSpPr>
        <p:spPr>
          <a:xfrm>
            <a:off x="5457615" y="4474336"/>
            <a:ext cx="3352800" cy="1046440"/>
          </a:xfrm>
          <a:prstGeom prst="rect">
            <a:avLst/>
          </a:prstGeom>
        </p:spPr>
        <p:txBody>
          <a:bodyPr wrap="square">
            <a:spAutoFit/>
          </a:bodyPr>
          <a:lstStyle/>
          <a:p>
            <a:pPr>
              <a:spcBef>
                <a:spcPts val="600"/>
              </a:spcBef>
              <a:tabLst>
                <a:tab pos="1828800" algn="l"/>
              </a:tabLst>
            </a:pPr>
            <a:r>
              <a:rPr lang="en-US" sz="2000" dirty="0" smtClean="0">
                <a:hlinkClick r:id="rId8"/>
              </a:rPr>
              <a:t>http://microsoft.com/msdn</a:t>
            </a:r>
            <a:r>
              <a:rPr lang="en-US" sz="2400" b="1" dirty="0" smtClean="0"/>
              <a:t>  </a:t>
            </a:r>
            <a:endParaRPr lang="en-US" sz="2400" dirty="0" smtClean="0"/>
          </a:p>
          <a:p>
            <a:pPr marL="0" lvl="1" indent="0">
              <a:lnSpc>
                <a:spcPct val="100000"/>
              </a:lnSpc>
              <a:spcBef>
                <a:spcPts val="0"/>
              </a:spcBef>
              <a:buNone/>
              <a:tabLst>
                <a:tab pos="1828800" algn="l"/>
              </a:tabLst>
            </a:pPr>
            <a:endParaRPr lang="en-US" dirty="0" smtClean="0"/>
          </a:p>
          <a:p>
            <a:pPr marL="0" lvl="1" indent="0">
              <a:lnSpc>
                <a:spcPct val="100000"/>
              </a:lnSpc>
              <a:spcBef>
                <a:spcPts val="0"/>
              </a:spcBef>
              <a:buNone/>
              <a:tabLst>
                <a:tab pos="1828800" algn="l"/>
              </a:tabLst>
            </a:pPr>
            <a:r>
              <a:rPr lang="en-US" dirty="0" smtClean="0"/>
              <a:t>Resources for Developers</a:t>
            </a:r>
          </a:p>
        </p:txBody>
      </p:sp>
      <p:grpSp>
        <p:nvGrpSpPr>
          <p:cNvPr id="4" name="Group 29"/>
          <p:cNvGrpSpPr/>
          <p:nvPr/>
        </p:nvGrpSpPr>
        <p:grpSpPr>
          <a:xfrm>
            <a:off x="276225" y="3758636"/>
            <a:ext cx="457200" cy="457200"/>
            <a:chOff x="0" y="1400175"/>
            <a:chExt cx="457200" cy="457200"/>
          </a:xfrm>
        </p:grpSpPr>
        <p:sp>
          <p:nvSpPr>
            <p:cNvPr id="38" name="Oval 37"/>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9" name="Oval 38"/>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0" name="Oval 39"/>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41" name="Oval 40"/>
          <p:cNvSpPr/>
          <p:nvPr/>
        </p:nvSpPr>
        <p:spPr bwMode="auto">
          <a:xfrm>
            <a:off x="123825" y="3664111"/>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grpSp>
        <p:nvGrpSpPr>
          <p:cNvPr id="5" name="Group 43"/>
          <p:cNvGrpSpPr/>
          <p:nvPr/>
        </p:nvGrpSpPr>
        <p:grpSpPr>
          <a:xfrm>
            <a:off x="4800600" y="3758636"/>
            <a:ext cx="457200" cy="457200"/>
            <a:chOff x="0" y="1400175"/>
            <a:chExt cx="457200" cy="457200"/>
          </a:xfrm>
        </p:grpSpPr>
        <p:sp>
          <p:nvSpPr>
            <p:cNvPr id="45" name="Oval 44"/>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6" name="Oval 45"/>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50" name="Oval 49"/>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51" name="Oval 50"/>
          <p:cNvSpPr/>
          <p:nvPr/>
        </p:nvSpPr>
        <p:spPr bwMode="auto">
          <a:xfrm>
            <a:off x="4648200" y="3606236"/>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sp>
        <p:nvSpPr>
          <p:cNvPr id="35" name="Rounded Rectangle 34"/>
          <p:cNvSpPr/>
          <p:nvPr/>
        </p:nvSpPr>
        <p:spPr bwMode="auto">
          <a:xfrm>
            <a:off x="4612234" y="1178489"/>
            <a:ext cx="429768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grpSp>
        <p:nvGrpSpPr>
          <p:cNvPr id="6" name="Group 29"/>
          <p:cNvGrpSpPr/>
          <p:nvPr/>
        </p:nvGrpSpPr>
        <p:grpSpPr>
          <a:xfrm>
            <a:off x="4761140" y="1426139"/>
            <a:ext cx="457200" cy="457200"/>
            <a:chOff x="0" y="1400175"/>
            <a:chExt cx="457200" cy="457200"/>
          </a:xfrm>
        </p:grpSpPr>
        <p:sp>
          <p:nvSpPr>
            <p:cNvPr id="37" name="Oval 36"/>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3" name="Oval 42"/>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4" name="Oval 43"/>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52" name="Oval 51"/>
          <p:cNvSpPr/>
          <p:nvPr/>
        </p:nvSpPr>
        <p:spPr bwMode="auto">
          <a:xfrm>
            <a:off x="4608740" y="1273739"/>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sp>
        <p:nvSpPr>
          <p:cNvPr id="57" name="Rectangle 56"/>
          <p:cNvSpPr/>
          <p:nvPr/>
        </p:nvSpPr>
        <p:spPr>
          <a:xfrm>
            <a:off x="4629872" y="2322868"/>
            <a:ext cx="4514127" cy="954107"/>
          </a:xfrm>
          <a:prstGeom prst="rect">
            <a:avLst/>
          </a:prstGeom>
        </p:spPr>
        <p:txBody>
          <a:bodyPr wrap="square">
            <a:spAutoFit/>
          </a:bodyPr>
          <a:lstStyle/>
          <a:p>
            <a:pPr>
              <a:spcBef>
                <a:spcPts val="600"/>
              </a:spcBef>
            </a:pPr>
            <a:r>
              <a:rPr lang="en-US" sz="2000" dirty="0" smtClean="0">
                <a:hlinkClick r:id="rId9"/>
              </a:rPr>
              <a:t>www.microsoft.com/learning</a:t>
            </a:r>
            <a:r>
              <a:rPr lang="en-US" sz="2000" dirty="0" smtClean="0"/>
              <a:t>  </a:t>
            </a:r>
          </a:p>
          <a:p>
            <a:pPr marL="0" lvl="1" indent="0">
              <a:lnSpc>
                <a:spcPct val="100000"/>
              </a:lnSpc>
              <a:spcBef>
                <a:spcPts val="0"/>
              </a:spcBef>
              <a:buNone/>
              <a:tabLst>
                <a:tab pos="1828800" algn="l"/>
              </a:tabLst>
            </a:pPr>
            <a:endParaRPr lang="en-US" dirty="0" smtClean="0"/>
          </a:p>
          <a:p>
            <a:r>
              <a:rPr lang="en-US" dirty="0" smtClean="0"/>
              <a:t>Microsoft Certification &amp; Training Resources</a:t>
            </a:r>
            <a:endParaRPr lang="en-US" dirty="0"/>
          </a:p>
        </p:txBody>
      </p:sp>
      <p:sp>
        <p:nvSpPr>
          <p:cNvPr id="54" name="Title 1"/>
          <p:cNvSpPr>
            <a:spLocks noGrp="1"/>
          </p:cNvSpPr>
          <p:nvPr>
            <p:ph type="title"/>
          </p:nvPr>
        </p:nvSpPr>
        <p:spPr/>
        <p:txBody>
          <a:bodyPr vert="horz" wrap="square" lIns="0" tIns="0" rIns="0" bIns="0" rtlCol="0" anchor="t">
            <a:spAutoFit/>
          </a:bodyPr>
          <a:lstStyle/>
          <a:p>
            <a:r>
              <a:rPr/>
              <a:t>Resources</a:t>
            </a:r>
          </a:p>
        </p:txBody>
      </p:sp>
      <p:grpSp>
        <p:nvGrpSpPr>
          <p:cNvPr id="58" name="Group 57"/>
          <p:cNvGrpSpPr/>
          <p:nvPr/>
        </p:nvGrpSpPr>
        <p:grpSpPr bwMode="black">
          <a:xfrm>
            <a:off x="5457615" y="1234828"/>
            <a:ext cx="3477054" cy="771334"/>
            <a:chOff x="5561787" y="0"/>
            <a:chExt cx="3477054" cy="771334"/>
          </a:xfrm>
        </p:grpSpPr>
        <p:pic>
          <p:nvPicPr>
            <p:cNvPr id="56" name="Picture 55" descr="ms_Learning_w.eps"/>
            <p:cNvPicPr>
              <a:picLocks noChangeAspect="1"/>
            </p:cNvPicPr>
            <p:nvPr/>
          </p:nvPicPr>
          <p:blipFill>
            <a:blip r:embed="rId10"/>
            <a:srcRect l="51467"/>
            <a:stretch>
              <a:fillRect/>
            </a:stretch>
          </p:blipFill>
          <p:spPr bwMode="black">
            <a:xfrm>
              <a:off x="7257327" y="0"/>
              <a:ext cx="1781514" cy="771334"/>
            </a:xfrm>
            <a:prstGeom prst="rect">
              <a:avLst/>
            </a:prstGeom>
          </p:spPr>
        </p:pic>
        <p:pic>
          <p:nvPicPr>
            <p:cNvPr id="1026" name="Picture 2" descr="C:\Documents and Settings\Pennie\My Documents\ACERDATA (D)\Pennie's documents\MS Image\Boxshot_Logo\MICROSOFT\Microsoft Logo wht shadow.png"/>
            <p:cNvPicPr>
              <a:picLocks noChangeAspect="1" noChangeArrowheads="1"/>
            </p:cNvPicPr>
            <p:nvPr/>
          </p:nvPicPr>
          <p:blipFill>
            <a:blip r:embed="rId11"/>
            <a:srcRect/>
            <a:stretch>
              <a:fillRect/>
            </a:stretch>
          </p:blipFill>
          <p:spPr bwMode="black">
            <a:xfrm>
              <a:off x="5561787" y="254642"/>
              <a:ext cx="1693646" cy="312516"/>
            </a:xfrm>
            <a:prstGeom prst="rect">
              <a:avLst/>
            </a:prstGeom>
            <a:noFill/>
          </p:spPr>
        </p:pic>
      </p:grpSp>
      <p:sp>
        <p:nvSpPr>
          <p:cNvPr id="53" name="Rectangle 52"/>
          <p:cNvSpPr/>
          <p:nvPr/>
        </p:nvSpPr>
        <p:spPr bwMode="auto">
          <a:xfrm>
            <a:off x="-2298032" y="0"/>
            <a:ext cx="2141623" cy="3072384"/>
          </a:xfrm>
          <a:prstGeom prst="rect">
            <a:avLst/>
          </a:prstGeom>
          <a:ln w="38100">
            <a:solidFill>
              <a:srgbClr val="FFFF00"/>
            </a:solidFill>
            <a:headEnd type="none" w="med" len="med"/>
            <a:tailEnd type="none" w="med" len="med"/>
          </a:ln>
        </p:spPr>
        <p:style>
          <a:lnRef idx="0">
            <a:schemeClr val="dk1"/>
          </a:lnRef>
          <a:fillRef idx="3">
            <a:schemeClr val="dk1"/>
          </a:fillRef>
          <a:effectRef idx="3">
            <a:schemeClr val="dk1"/>
          </a:effectRef>
          <a:fontRef idx="minor">
            <a:schemeClr val="lt1"/>
          </a:fontRef>
        </p:style>
        <p:txBody>
          <a:bodyPr vert="horz" wrap="square" lIns="91436" tIns="45718" rIns="91436" bIns="45718" numCol="1" rtlCol="0" anchor="t" anchorCtr="0" compatLnSpc="1">
            <a:prstTxWarp prst="textNoShape">
              <a:avLst/>
            </a:prstTxWarp>
          </a:bodyPr>
          <a:lstStyle/>
          <a:p>
            <a:pPr defTabSz="914099" fontAlgn="base">
              <a:spcBef>
                <a:spcPct val="0"/>
              </a:spcBef>
              <a:spcAft>
                <a:spcPct val="0"/>
              </a:spcAft>
            </a:pPr>
            <a:r>
              <a:rPr lang="en-US" sz="2400" b="1" dirty="0" smtClean="0"/>
              <a:t>Required Slide</a:t>
            </a:r>
            <a:endParaRPr lang="en-US" sz="2400" b="1" dirty="0" smtClean="0">
              <a:solidFill>
                <a:srgbClr val="FFFFFF"/>
              </a:solidFill>
              <a:effectLst>
                <a:outerShdw blurRad="38100" dist="38100" dir="2700000" algn="tl">
                  <a:srgbClr val="000000">
                    <a:alpha val="43137"/>
                  </a:srgbClr>
                </a:outerShdw>
              </a:effectLst>
            </a:endParaRPr>
          </a:p>
          <a:p>
            <a:pPr defTabSz="914099" fontAlgn="base">
              <a:spcBef>
                <a:spcPct val="0"/>
              </a:spcBef>
              <a:spcAft>
                <a:spcPct val="0"/>
              </a:spcAft>
            </a:pPr>
            <a:r>
              <a:rPr lang="en-US" sz="2000" b="1" dirty="0" smtClean="0">
                <a:solidFill>
                  <a:schemeClr val="accent5"/>
                </a:solidFill>
              </a:rPr>
              <a:t>Speakers, </a:t>
            </a:r>
          </a:p>
          <a:p>
            <a:r>
              <a:rPr lang="en-US" dirty="0" smtClean="0"/>
              <a:t>TechEd 2009 is not producing </a:t>
            </a:r>
          </a:p>
          <a:p>
            <a:r>
              <a:rPr lang="en-US" dirty="0" smtClean="0"/>
              <a:t>a DVD. Please announce that </a:t>
            </a:r>
          </a:p>
          <a:p>
            <a:r>
              <a:rPr lang="en-US" dirty="0" smtClean="0"/>
              <a:t>attendees can </a:t>
            </a:r>
            <a:r>
              <a:rPr lang="en-US" b="1" dirty="0" smtClean="0"/>
              <a:t>access session </a:t>
            </a:r>
            <a:endParaRPr lang="en-US" dirty="0" smtClean="0"/>
          </a:p>
          <a:p>
            <a:r>
              <a:rPr lang="en-US" b="1" dirty="0" smtClean="0"/>
              <a:t>recordings at TechEd Online. </a:t>
            </a:r>
            <a:endParaRPr lang="en-US"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0"/>
                                          </p:stCondLst>
                                        </p:cTn>
                                        <p:tgtEl>
                                          <p:spTgt spid="42"/>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gtEl>
                                        <p:attrNameLst>
                                          <p:attrName>style.visibility</p:attrName>
                                        </p:attrNameLst>
                                      </p:cBhvr>
                                      <p:to>
                                        <p:strVal val="visible"/>
                                      </p:to>
                                    </p:set>
                                  </p:childTnLst>
                                </p:cTn>
                              </p:par>
                            </p:childTnLst>
                          </p:cTn>
                        </p:par>
                        <p:par>
                          <p:cTn id="9" fill="hold">
                            <p:stCondLst>
                              <p:cond delay="0"/>
                            </p:stCondLst>
                            <p:childTnLst>
                              <p:par>
                                <p:cTn id="10" presetID="10" presetClass="exit" presetSubtype="0" fill="hold" grpId="1" nodeType="afterEffect">
                                  <p:stCondLst>
                                    <p:cond delay="200"/>
                                  </p:stCondLst>
                                  <p:childTnLst>
                                    <p:animEffect transition="out" filter="fade">
                                      <p:cBhvr>
                                        <p:cTn id="11" dur="2000"/>
                                        <p:tgtEl>
                                          <p:spTgt spid="42"/>
                                        </p:tgtEl>
                                      </p:cBhvr>
                                    </p:animEffect>
                                    <p:set>
                                      <p:cBhvr>
                                        <p:cTn id="12" dur="1" fill="hold">
                                          <p:stCondLst>
                                            <p:cond delay="1999"/>
                                          </p:stCondLst>
                                        </p:cTn>
                                        <p:tgtEl>
                                          <p:spTgt spid="42"/>
                                        </p:tgtEl>
                                        <p:attrNameLst>
                                          <p:attrName>style.visibility</p:attrName>
                                        </p:attrNameLst>
                                      </p:cBhvr>
                                      <p:to>
                                        <p:strVal val="hidden"/>
                                      </p:to>
                                    </p:set>
                                  </p:childTnLst>
                                </p:cTn>
                              </p:par>
                            </p:childTnLst>
                          </p:cTn>
                        </p:par>
                        <p:par>
                          <p:cTn id="13" fill="hold">
                            <p:stCondLst>
                              <p:cond delay="2200"/>
                            </p:stCondLst>
                            <p:childTnLst>
                              <p:par>
                                <p:cTn id="14" presetID="1" presetClass="entr" presetSubtype="0" fill="hold" grpId="0" nodeType="afterEffect">
                                  <p:stCondLst>
                                    <p:cond delay="0"/>
                                  </p:stCondLst>
                                  <p:childTnLst>
                                    <p:set>
                                      <p:cBhvr>
                                        <p:cTn id="15" dur="1" fill="hold">
                                          <p:stCondLst>
                                            <p:cond delay="0"/>
                                          </p:stCondLst>
                                        </p:cTn>
                                        <p:tgtEl>
                                          <p:spTgt spid="41"/>
                                        </p:tgtEl>
                                        <p:attrNameLst>
                                          <p:attrName>style.visibility</p:attrName>
                                        </p:attrNameLst>
                                      </p:cBhvr>
                                      <p:to>
                                        <p:strVal val="visible"/>
                                      </p:to>
                                    </p:set>
                                  </p:childTnLst>
                                </p:cTn>
                              </p:par>
                              <p:par>
                                <p:cTn id="16" presetID="1" presetClass="entr" presetSubtype="0" fill="hold" nodeType="withEffect">
                                  <p:stCondLst>
                                    <p:cond delay="0"/>
                                  </p:stCondLst>
                                  <p:childTnLst>
                                    <p:set>
                                      <p:cBhvr>
                                        <p:cTn id="17" dur="1" fill="hold">
                                          <p:stCondLst>
                                            <p:cond delay="0"/>
                                          </p:stCondLst>
                                        </p:cTn>
                                        <p:tgtEl>
                                          <p:spTgt spid="4"/>
                                        </p:tgtEl>
                                        <p:attrNameLst>
                                          <p:attrName>style.visibility</p:attrName>
                                        </p:attrNameLst>
                                      </p:cBhvr>
                                      <p:to>
                                        <p:strVal val="visible"/>
                                      </p:to>
                                    </p:set>
                                  </p:childTnLst>
                                </p:cTn>
                              </p:par>
                            </p:childTnLst>
                          </p:cTn>
                        </p:par>
                        <p:par>
                          <p:cTn id="18" fill="hold">
                            <p:stCondLst>
                              <p:cond delay="2200"/>
                            </p:stCondLst>
                            <p:childTnLst>
                              <p:par>
                                <p:cTn id="19" presetID="10" presetClass="exit" presetSubtype="0" fill="hold" grpId="1" nodeType="afterEffect">
                                  <p:stCondLst>
                                    <p:cond delay="200"/>
                                  </p:stCondLst>
                                  <p:childTnLst>
                                    <p:animEffect transition="out" filter="fade">
                                      <p:cBhvr>
                                        <p:cTn id="20" dur="2000"/>
                                        <p:tgtEl>
                                          <p:spTgt spid="41"/>
                                        </p:tgtEl>
                                      </p:cBhvr>
                                    </p:animEffect>
                                    <p:set>
                                      <p:cBhvr>
                                        <p:cTn id="21" dur="1" fill="hold">
                                          <p:stCondLst>
                                            <p:cond delay="1999"/>
                                          </p:stCondLst>
                                        </p:cTn>
                                        <p:tgtEl>
                                          <p:spTgt spid="41"/>
                                        </p:tgtEl>
                                        <p:attrNameLst>
                                          <p:attrName>style.visibility</p:attrName>
                                        </p:attrNameLst>
                                      </p:cBhvr>
                                      <p:to>
                                        <p:strVal val="hidden"/>
                                      </p:to>
                                    </p:set>
                                  </p:childTnLst>
                                </p:cTn>
                              </p:par>
                            </p:childTnLst>
                          </p:cTn>
                        </p:par>
                        <p:par>
                          <p:cTn id="22" fill="hold">
                            <p:stCondLst>
                              <p:cond delay="4400"/>
                            </p:stCondLst>
                            <p:childTnLst>
                              <p:par>
                                <p:cTn id="23" presetID="1" presetClass="entr" presetSubtype="0" fill="hold" grpId="0" nodeType="afterEffect">
                                  <p:stCondLst>
                                    <p:cond delay="0"/>
                                  </p:stCondLst>
                                  <p:childTnLst>
                                    <p:set>
                                      <p:cBhvr>
                                        <p:cTn id="24" dur="1" fill="hold">
                                          <p:stCondLst>
                                            <p:cond delay="0"/>
                                          </p:stCondLst>
                                        </p:cTn>
                                        <p:tgtEl>
                                          <p:spTgt spid="51"/>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5"/>
                                        </p:tgtEl>
                                        <p:attrNameLst>
                                          <p:attrName>style.visibility</p:attrName>
                                        </p:attrNameLst>
                                      </p:cBhvr>
                                      <p:to>
                                        <p:strVal val="visible"/>
                                      </p:to>
                                    </p:set>
                                  </p:childTnLst>
                                </p:cTn>
                              </p:par>
                            </p:childTnLst>
                          </p:cTn>
                        </p:par>
                        <p:par>
                          <p:cTn id="27" fill="hold">
                            <p:stCondLst>
                              <p:cond delay="4400"/>
                            </p:stCondLst>
                            <p:childTnLst>
                              <p:par>
                                <p:cTn id="28" presetID="10" presetClass="exit" presetSubtype="0" fill="hold" grpId="1" nodeType="afterEffect">
                                  <p:stCondLst>
                                    <p:cond delay="200"/>
                                  </p:stCondLst>
                                  <p:childTnLst>
                                    <p:animEffect transition="out" filter="fade">
                                      <p:cBhvr>
                                        <p:cTn id="29" dur="2000"/>
                                        <p:tgtEl>
                                          <p:spTgt spid="51"/>
                                        </p:tgtEl>
                                      </p:cBhvr>
                                    </p:animEffect>
                                    <p:set>
                                      <p:cBhvr>
                                        <p:cTn id="30" dur="1" fill="hold">
                                          <p:stCondLst>
                                            <p:cond delay="1999"/>
                                          </p:stCondLst>
                                        </p:cTn>
                                        <p:tgtEl>
                                          <p:spTgt spid="51"/>
                                        </p:tgtEl>
                                        <p:attrNameLst>
                                          <p:attrName>style.visibility</p:attrName>
                                        </p:attrNameLst>
                                      </p:cBhvr>
                                      <p:to>
                                        <p:strVal val="hidden"/>
                                      </p:to>
                                    </p:set>
                                  </p:childTnLst>
                                </p:cTn>
                              </p:par>
                            </p:childTnLst>
                          </p:cTn>
                        </p:par>
                        <p:par>
                          <p:cTn id="31" fill="hold">
                            <p:stCondLst>
                              <p:cond delay="6600"/>
                            </p:stCondLst>
                            <p:childTnLst>
                              <p:par>
                                <p:cTn id="32" presetID="1" presetClass="entr" presetSubtype="0" fill="hold" grpId="0" nodeType="afterEffect">
                                  <p:stCondLst>
                                    <p:cond delay="0"/>
                                  </p:stCondLst>
                                  <p:childTnLst>
                                    <p:set>
                                      <p:cBhvr>
                                        <p:cTn id="33" dur="1" fill="hold">
                                          <p:stCondLst>
                                            <p:cond delay="0"/>
                                          </p:stCondLst>
                                        </p:cTn>
                                        <p:tgtEl>
                                          <p:spTgt spid="52"/>
                                        </p:tgtEl>
                                        <p:attrNameLst>
                                          <p:attrName>style.visibility</p:attrName>
                                        </p:attrNameLst>
                                      </p:cBhvr>
                                      <p:to>
                                        <p:strVal val="visible"/>
                                      </p:to>
                                    </p:set>
                                  </p:childTnLst>
                                </p:cTn>
                              </p:par>
                              <p:par>
                                <p:cTn id="34" presetID="1" presetClass="entr" presetSubtype="0" fill="hold" nodeType="withEffect">
                                  <p:stCondLst>
                                    <p:cond delay="0"/>
                                  </p:stCondLst>
                                  <p:childTnLst>
                                    <p:set>
                                      <p:cBhvr>
                                        <p:cTn id="35" dur="1" fill="hold">
                                          <p:stCondLst>
                                            <p:cond delay="0"/>
                                          </p:stCondLst>
                                        </p:cTn>
                                        <p:tgtEl>
                                          <p:spTgt spid="6"/>
                                        </p:tgtEl>
                                        <p:attrNameLst>
                                          <p:attrName>style.visibility</p:attrName>
                                        </p:attrNameLst>
                                      </p:cBhvr>
                                      <p:to>
                                        <p:strVal val="visible"/>
                                      </p:to>
                                    </p:set>
                                  </p:childTnLst>
                                </p:cTn>
                              </p:par>
                            </p:childTnLst>
                          </p:cTn>
                        </p:par>
                        <p:par>
                          <p:cTn id="36" fill="hold">
                            <p:stCondLst>
                              <p:cond delay="6600"/>
                            </p:stCondLst>
                            <p:childTnLst>
                              <p:par>
                                <p:cTn id="37" presetID="10" presetClass="exit" presetSubtype="0" fill="hold" grpId="1" nodeType="afterEffect">
                                  <p:stCondLst>
                                    <p:cond delay="200"/>
                                  </p:stCondLst>
                                  <p:childTnLst>
                                    <p:animEffect transition="out" filter="fade">
                                      <p:cBhvr>
                                        <p:cTn id="38" dur="2000"/>
                                        <p:tgtEl>
                                          <p:spTgt spid="52"/>
                                        </p:tgtEl>
                                      </p:cBhvr>
                                    </p:animEffect>
                                    <p:set>
                                      <p:cBhvr>
                                        <p:cTn id="39" dur="1" fill="hold">
                                          <p:stCondLst>
                                            <p:cond delay="1999"/>
                                          </p:stCondLst>
                                        </p:cTn>
                                        <p:tgtEl>
                                          <p:spTgt spid="5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animBg="1"/>
      <p:bldP spid="42" grpId="1" animBg="1"/>
      <p:bldP spid="41" grpId="0" animBg="1"/>
      <p:bldP spid="41" grpId="1" animBg="1"/>
      <p:bldP spid="51" grpId="0" animBg="1"/>
      <p:bldP spid="51" grpId="1" animBg="1"/>
      <p:bldP spid="52" grpId="0" animBg="1"/>
      <p:bldP spid="52" grpId="1" animBg="1"/>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eval.png"/>
          <p:cNvPicPr>
            <a:picLocks noChangeAspect="1"/>
          </p:cNvPicPr>
          <p:nvPr/>
        </p:nvPicPr>
        <p:blipFill>
          <a:blip r:embed="rId2"/>
          <a:stretch>
            <a:fillRect/>
          </a:stretch>
        </p:blipFill>
        <p:spPr>
          <a:xfrm>
            <a:off x="1142" y="857"/>
            <a:ext cx="9142858" cy="6857143"/>
          </a:xfrm>
          <a:prstGeom prst="rect">
            <a:avLst/>
          </a:prstGeom>
        </p:spPr>
      </p:pic>
      <p:sp>
        <p:nvSpPr>
          <p:cNvPr id="3" name="Rounded Rectangle 2"/>
          <p:cNvSpPr/>
          <p:nvPr/>
        </p:nvSpPr>
        <p:spPr bwMode="blackGray">
          <a:xfrm>
            <a:off x="41077" y="3971504"/>
            <a:ext cx="5055579" cy="2009776"/>
          </a:xfrm>
          <a:prstGeom prst="roundRect">
            <a:avLst/>
          </a:prstGeom>
          <a:noFill/>
          <a:ln w="9525">
            <a:noFill/>
            <a:miter lim="800000"/>
            <a:headEnd/>
            <a:tailEnd/>
          </a:ln>
          <a:scene3d>
            <a:camera prst="orthographicFront"/>
            <a:lightRig rig="contrasting" dir="t">
              <a:rot lat="0" lon="0" rev="7800000"/>
            </a:lightRig>
          </a:scene3d>
          <a:sp3d prstMaterial="metal">
            <a:bevelB w="0" h="0"/>
          </a:sp3d>
        </p:spPr>
        <p:txBody>
          <a:bodyPr anchor="ctr" anchorCtr="0"/>
          <a:lstStyle/>
          <a:p>
            <a:pPr defTabSz="914099" fontAlgn="base">
              <a:spcBef>
                <a:spcPct val="0"/>
              </a:spcBef>
              <a:spcAft>
                <a:spcPct val="0"/>
              </a:spcAft>
              <a:defRPr/>
            </a:pPr>
            <a:r>
              <a:rPr lang="en-US" sz="3200" dirty="0" smtClean="0">
                <a:solidFill>
                  <a:srgbClr val="FFFFFF"/>
                </a:solidFill>
                <a:effectLst>
                  <a:outerShdw blurRad="38100" dist="38100" dir="2700000" algn="tl">
                    <a:srgbClr val="000000">
                      <a:alpha val="43137"/>
                    </a:srgbClr>
                  </a:outerShdw>
                </a:effectLst>
                <a:latin typeface="Segoe" pitchFamily="34" charset="0"/>
              </a:rPr>
              <a:t>Complete an evaluation on </a:t>
            </a:r>
            <a:r>
              <a:rPr lang="en-US" sz="3200" dirty="0" err="1" smtClean="0">
                <a:solidFill>
                  <a:srgbClr val="FFFFFF"/>
                </a:solidFill>
                <a:effectLst>
                  <a:outerShdw blurRad="38100" dist="38100" dir="2700000" algn="tl">
                    <a:srgbClr val="000000">
                      <a:alpha val="43137"/>
                    </a:srgbClr>
                  </a:outerShdw>
                </a:effectLst>
                <a:latin typeface="Segoe" pitchFamily="34" charset="0"/>
              </a:rPr>
              <a:t>CommNet</a:t>
            </a:r>
            <a:r>
              <a:rPr lang="en-US" sz="3200" dirty="0" smtClean="0">
                <a:solidFill>
                  <a:srgbClr val="FFFFFF"/>
                </a:solidFill>
                <a:effectLst>
                  <a:outerShdw blurRad="38100" dist="38100" dir="2700000" algn="tl">
                    <a:srgbClr val="000000">
                      <a:alpha val="43137"/>
                    </a:srgbClr>
                  </a:outerShdw>
                </a:effectLst>
                <a:latin typeface="Segoe" pitchFamily="34" charset="0"/>
              </a:rPr>
              <a:t> and enter to win an Xbox 360 Elite!</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childTnLst>
                                </p:cTn>
                              </p:par>
                              <p:par>
                                <p:cTn id="8" presetID="64" presetClass="path" presetSubtype="0" decel="50000" fill="hold" grpId="1" nodeType="withEffect">
                                  <p:stCondLst>
                                    <p:cond delay="0"/>
                                  </p:stCondLst>
                                  <p:childTnLst>
                                    <p:animMotion origin="layout" path="M -0.41701 -0.00138 L -2.77778E-6 -4.44444E-6 " pathEditMode="relative" rAng="0" ptsTypes="AA">
                                      <p:cBhvr>
                                        <p:cTn id="9" dur="1000" fill="hold"/>
                                        <p:tgtEl>
                                          <p:spTgt spid="3"/>
                                        </p:tgtEl>
                                        <p:attrNameLst>
                                          <p:attrName>ppt_x</p:attrName>
                                          <p:attrName>ppt_y</p:attrName>
                                        </p:attrNameLst>
                                      </p:cBhvr>
                                      <p:rCtr x="209" y="1"/>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3" grpId="1"/>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Microsoft logo and tagline"/>
          <p:cNvPicPr>
            <a:picLocks noChangeAspect="1" noChangeArrowheads="1"/>
          </p:cNvPicPr>
          <p:nvPr/>
        </p:nvPicPr>
        <p:blipFill>
          <a:blip r:embed="rId3"/>
          <a:stretch>
            <a:fillRect/>
          </a:stretch>
        </p:blipFill>
        <p:spPr bwMode="black">
          <a:xfrm>
            <a:off x="2286000" y="2590800"/>
            <a:ext cx="4572000" cy="986114"/>
          </a:xfrm>
          <a:prstGeom prst="rect">
            <a:avLst/>
          </a:prstGeom>
          <a:noFill/>
          <a:ln>
            <a:noFill/>
          </a:ln>
        </p:spPr>
      </p:pic>
      <p:sp>
        <p:nvSpPr>
          <p:cNvPr id="5" name="Text Box 3"/>
          <p:cNvSpPr txBox="1">
            <a:spLocks noChangeArrowheads="1"/>
          </p:cNvSpPr>
          <p:nvPr/>
        </p:nvSpPr>
        <p:spPr bwMode="blackWhite">
          <a:xfrm>
            <a:off x="967578" y="5580925"/>
            <a:ext cx="7208845" cy="461651"/>
          </a:xfrm>
          <a:prstGeom prst="rect">
            <a:avLst/>
          </a:prstGeom>
          <a:noFill/>
          <a:ln w="12700">
            <a:noFill/>
            <a:miter lim="800000"/>
            <a:headEnd type="none" w="sm" len="sm"/>
            <a:tailEnd type="none" w="sm" len="sm"/>
          </a:ln>
          <a:effectLst/>
        </p:spPr>
        <p:txBody>
          <a:bodyPr vert="horz" wrap="square" lIns="91425" tIns="45713" rIns="91425" bIns="45713" numCol="1" anchor="t" anchorCtr="0" compatLnSpc="1">
            <a:prstTxWarp prst="textNoShape">
              <a:avLst/>
            </a:prstTxWarp>
            <a:spAutoFit/>
          </a:bodyPr>
          <a:lstStyle/>
          <a:p>
            <a:pPr algn="ctr" defTabSz="914099" eaLnBrk="0" hangingPunct="0"/>
            <a:r>
              <a:rPr lang="en-US" sz="600" dirty="0">
                <a:latin typeface="Calibri" pitchFamily="34" charset="0"/>
                <a:cs typeface="Arial" charset="0"/>
              </a:rPr>
              <a:t>© </a:t>
            </a:r>
            <a:r>
              <a:rPr lang="en-US" sz="600" dirty="0" smtClean="0">
                <a:latin typeface="Calibri" pitchFamily="34" charset="0"/>
                <a:cs typeface="Arial" charset="0"/>
              </a:rPr>
              <a:t>2009 Microsoft </a:t>
            </a:r>
            <a:r>
              <a:rPr lang="en-US" sz="600" dirty="0">
                <a:latin typeface="Calibri" pitchFamily="34" charset="0"/>
                <a:cs typeface="Arial" charset="0"/>
              </a:rPr>
              <a:t>Corporation. All rights reserved. Microsoft, Windows, Windows Vista and other product names are or may be registered trademarks and/or trademarks in the U.S. and/or other countries.</a:t>
            </a:r>
          </a:p>
          <a:p>
            <a:pPr algn="ctr" defTabSz="914099" eaLnBrk="0" hangingPunct="0"/>
            <a:r>
              <a:rPr lang="en-US" sz="600" dirty="0">
                <a:latin typeface="Calibri" pitchFamily="34" charset="0"/>
                <a:cs typeface="Arial"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r>
              <a:rPr lang="en-US" sz="600" dirty="0" smtClean="0">
                <a:latin typeface="Calibri" pitchFamily="34" charset="0"/>
                <a:cs typeface="Arial" charset="0"/>
              </a:rPr>
              <a:t>MICROSOFT </a:t>
            </a:r>
            <a:r>
              <a:rPr lang="en-US" sz="600" dirty="0">
                <a:latin typeface="Calibri" pitchFamily="34" charset="0"/>
                <a:cs typeface="Arial" charset="0"/>
              </a:rPr>
              <a:t>MAKES NO WARRANTIES, EXPRESS, IMPLIED OR STATUTORY, AS TO THE INFORMATION IN THIS PRESENTATION.</a:t>
            </a:r>
          </a:p>
        </p:txBody>
      </p:sp>
      <p:sp>
        <p:nvSpPr>
          <p:cNvPr id="6" name="Rectangle 5"/>
          <p:cNvSpPr/>
          <p:nvPr/>
        </p:nvSpPr>
        <p:spPr bwMode="auto">
          <a:xfrm>
            <a:off x="-2298032" y="0"/>
            <a:ext cx="2141623" cy="794084"/>
          </a:xfrm>
          <a:prstGeom prst="rect">
            <a:avLst/>
          </a:prstGeom>
          <a:ln w="38100">
            <a:solidFill>
              <a:srgbClr val="FFFF00"/>
            </a:solidFill>
            <a:headEnd type="none" w="med" len="med"/>
            <a:tailEnd type="none" w="med" len="med"/>
          </a:ln>
        </p:spPr>
        <p:style>
          <a:lnRef idx="0">
            <a:schemeClr val="dk1"/>
          </a:lnRef>
          <a:fillRef idx="3">
            <a:schemeClr val="dk1"/>
          </a:fillRef>
          <a:effectRef idx="3">
            <a:schemeClr val="dk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400" b="1" dirty="0" smtClean="0"/>
              <a:t>Required Slide</a:t>
            </a:r>
            <a:endParaRPr lang="en-US" sz="2400" b="1" dirty="0" smtClean="0">
              <a:solidFill>
                <a:srgbClr val="FFFFFF"/>
              </a:solidFill>
              <a:effectLst>
                <a:outerShdw blurRad="38100" dist="38100" dir="2700000" algn="tl">
                  <a:srgbClr val="000000">
                    <a:alpha val="43137"/>
                  </a:srgbClr>
                </a:outerShdw>
              </a:effectLst>
            </a:endParaRPr>
          </a:p>
        </p:txBody>
      </p:sp>
    </p:spTree>
  </p:cSld>
  <p:clrMapOvr>
    <a:masterClrMapping/>
  </p:clrMapOvr>
  <p:transition>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endParaRPr lang="en-US" dirty="0"/>
          </a:p>
        </p:txBody>
      </p:sp>
      <p:sp>
        <p:nvSpPr>
          <p:cNvPr id="5" name="Subtitle 4"/>
          <p:cNvSpPr>
            <a:spLocks noGrp="1"/>
          </p:cNvSpPr>
          <p:nvPr>
            <p:ph type="subTitle" idx="1"/>
          </p:nvPr>
        </p:nvSpPr>
        <p:spPr/>
        <p:txBody>
          <a:bodyPr/>
          <a:lstStyle/>
          <a:p>
            <a:endParaRPr lang="en-US"/>
          </a:p>
        </p:txBody>
      </p:sp>
      <p:sp>
        <p:nvSpPr>
          <p:cNvPr id="6" name="Text Placeholder 5"/>
          <p:cNvSpPr>
            <a:spLocks noGrp="1"/>
          </p:cNvSpPr>
          <p:nvPr>
            <p:ph type="body" sz="quarter" idx="10"/>
          </p:nvPr>
        </p:nvSpPr>
        <p:spPr/>
        <p:txBody>
          <a:bodyPr/>
          <a:lstStyle/>
          <a:p>
            <a:pPr>
              <a:lnSpc>
                <a:spcPct val="100000"/>
              </a:lnSpc>
            </a:pPr>
            <a:r>
              <a:rPr lang="en-US" sz="4400" spc="-150" dirty="0" smtClean="0">
                <a:effectLst/>
              </a:rPr>
              <a:t>Architectural Overview</a:t>
            </a:r>
            <a:endParaRPr lang="en-US" sz="4400" spc="-150" dirty="0">
              <a:effectLst/>
            </a:endParaRPr>
          </a:p>
        </p:txBody>
      </p:sp>
    </p:spTree>
    <p:extLst>
      <p:ext uri="{BB962C8B-B14F-4D97-AF65-F5344CB8AC3E}">
        <p14:creationId xmlns:p14="http://schemas.microsoft.com/office/powerpoint/2010/main" xmlns="" val="995674385"/>
      </p:ext>
    </p:extLst>
  </p:cSld>
  <p:clrMapOvr>
    <a:masterClrMapping/>
  </p:clrMapOvr>
  <p:transition>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Rectangle 24"/>
          <p:cNvSpPr/>
          <p:nvPr/>
        </p:nvSpPr>
        <p:spPr bwMode="auto">
          <a:xfrm>
            <a:off x="0" y="5159022"/>
            <a:ext cx="9144000" cy="1698978"/>
          </a:xfrm>
          <a:prstGeom prst="rect">
            <a:avLst/>
          </a:prstGeom>
          <a:gradFill flip="none" rotWithShape="1">
            <a:gsLst>
              <a:gs pos="0">
                <a:schemeClr val="accent2">
                  <a:shade val="30000"/>
                  <a:satMod val="115000"/>
                  <a:alpha val="0"/>
                </a:schemeClr>
              </a:gs>
              <a:gs pos="50000">
                <a:schemeClr val="bg1"/>
              </a:gs>
              <a:gs pos="100000">
                <a:schemeClr val="bg1"/>
              </a:gs>
            </a:gsLst>
            <a:lin ang="5400000" scaled="1"/>
            <a:tileRect/>
          </a:gradFill>
          <a:ln>
            <a:no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24" name="Title 1"/>
          <p:cNvSpPr>
            <a:spLocks noGrp="1"/>
          </p:cNvSpPr>
          <p:nvPr>
            <p:ph type="title"/>
          </p:nvPr>
        </p:nvSpPr>
        <p:spPr/>
        <p:txBody>
          <a:bodyPr vert="horz" wrap="square" lIns="0" tIns="0" rIns="0" bIns="0" rtlCol="0" anchor="t">
            <a:spAutoFit/>
          </a:bodyPr>
          <a:lstStyle/>
          <a:p>
            <a:pPr lvl="0"/>
            <a:r>
              <a:rPr lang="en-GB" dirty="0">
                <a:sym typeface="Wingdings" pitchFamily="2" charset="2"/>
              </a:rPr>
              <a:t>Disk Layout and Key Storage</a:t>
            </a:r>
            <a:endParaRPr lang="en-GB" dirty="0"/>
          </a:p>
        </p:txBody>
      </p:sp>
      <p:sp>
        <p:nvSpPr>
          <p:cNvPr id="26" name="Rounded Rectangle 25"/>
          <p:cNvSpPr/>
          <p:nvPr/>
        </p:nvSpPr>
        <p:spPr bwMode="black">
          <a:xfrm>
            <a:off x="370390" y="1122744"/>
            <a:ext cx="3761772" cy="2731625"/>
          </a:xfrm>
          <a:prstGeom prst="roundRect">
            <a:avLst>
              <a:gd name="adj" fmla="val 11582"/>
            </a:avLst>
          </a:prstGeom>
          <a:gradFill flip="none" rotWithShape="1">
            <a:gsLst>
              <a:gs pos="0">
                <a:schemeClr val="accent2">
                  <a:shade val="30000"/>
                  <a:satMod val="115000"/>
                  <a:alpha val="0"/>
                </a:schemeClr>
              </a:gs>
              <a:gs pos="50000">
                <a:schemeClr val="accent2">
                  <a:shade val="67500"/>
                  <a:satMod val="115000"/>
                  <a:alpha val="20000"/>
                </a:schemeClr>
              </a:gs>
              <a:gs pos="100000">
                <a:schemeClr val="accent2">
                  <a:shade val="100000"/>
                  <a:satMod val="115000"/>
                  <a:alpha val="50000"/>
                </a:schemeClr>
              </a:gs>
            </a:gsLst>
            <a:lin ang="16200000" scaled="1"/>
            <a:tileRect/>
          </a:gradFill>
          <a:ln>
            <a:no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91440" tIns="45718" rIns="91436" bIns="45718" numCol="1" rtlCol="0" anchor="t" anchorCtr="0" compatLnSpc="1">
            <a:prstTxWarp prst="textNoShape">
              <a:avLst/>
            </a:prstTxWarp>
          </a:bodyPr>
          <a:lstStyle/>
          <a:p>
            <a:pPr>
              <a:buNone/>
            </a:pPr>
            <a:r>
              <a:rPr lang="en-US" b="1" dirty="0" smtClean="0">
                <a:solidFill>
                  <a:schemeClr val="tx1"/>
                </a:solidFill>
              </a:rPr>
              <a:t>Operating system volume contains:</a:t>
            </a:r>
          </a:p>
          <a:p>
            <a:pPr marL="288925" lvl="1" indent="-288925">
              <a:buBlip>
                <a:blip r:embed="rId3"/>
              </a:buBlip>
            </a:pPr>
            <a:r>
              <a:rPr lang="en-US" sz="1600" dirty="0" smtClean="0">
                <a:solidFill>
                  <a:schemeClr val="tx1"/>
                </a:solidFill>
              </a:rPr>
              <a:t>Encrypted OS</a:t>
            </a:r>
          </a:p>
          <a:p>
            <a:pPr marL="288925" lvl="1" indent="-288925">
              <a:buBlip>
                <a:blip r:embed="rId3"/>
              </a:buBlip>
            </a:pPr>
            <a:r>
              <a:rPr lang="en-US" sz="1600" dirty="0" smtClean="0">
                <a:solidFill>
                  <a:schemeClr val="tx1"/>
                </a:solidFill>
              </a:rPr>
              <a:t>Encrypted page file</a:t>
            </a:r>
          </a:p>
          <a:p>
            <a:pPr marL="288925" lvl="1" indent="-288925">
              <a:buBlip>
                <a:blip r:embed="rId3"/>
              </a:buBlip>
            </a:pPr>
            <a:r>
              <a:rPr lang="en-US" sz="1600" dirty="0" smtClean="0">
                <a:solidFill>
                  <a:schemeClr val="tx1"/>
                </a:solidFill>
              </a:rPr>
              <a:t>Encrypted temp files</a:t>
            </a:r>
          </a:p>
          <a:p>
            <a:pPr marL="288925" lvl="1" indent="-288925">
              <a:buBlip>
                <a:blip r:embed="rId3"/>
              </a:buBlip>
            </a:pPr>
            <a:r>
              <a:rPr lang="en-US" sz="1600" dirty="0" smtClean="0">
                <a:solidFill>
                  <a:schemeClr val="tx1"/>
                </a:solidFill>
              </a:rPr>
              <a:t>Encrypted data</a:t>
            </a:r>
          </a:p>
          <a:p>
            <a:pPr marL="288925" lvl="1" indent="-288925">
              <a:buBlip>
                <a:blip r:embed="rId3"/>
              </a:buBlip>
            </a:pPr>
            <a:r>
              <a:rPr lang="en-US" sz="1600" dirty="0" smtClean="0">
                <a:solidFill>
                  <a:schemeClr val="tx1"/>
                </a:solidFill>
              </a:rPr>
              <a:t>Encrypted hibernation file</a:t>
            </a:r>
          </a:p>
        </p:txBody>
      </p:sp>
      <p:sp>
        <p:nvSpPr>
          <p:cNvPr id="27" name="Rounded Rectangle 26"/>
          <p:cNvSpPr/>
          <p:nvPr/>
        </p:nvSpPr>
        <p:spPr bwMode="black">
          <a:xfrm>
            <a:off x="4409955" y="1122744"/>
            <a:ext cx="4363656" cy="2731625"/>
          </a:xfrm>
          <a:prstGeom prst="roundRect">
            <a:avLst>
              <a:gd name="adj" fmla="val 11158"/>
            </a:avLst>
          </a:prstGeom>
          <a:gradFill flip="none" rotWithShape="1">
            <a:gsLst>
              <a:gs pos="0">
                <a:schemeClr val="accent2">
                  <a:shade val="30000"/>
                  <a:satMod val="115000"/>
                  <a:alpha val="0"/>
                </a:schemeClr>
              </a:gs>
              <a:gs pos="50000">
                <a:schemeClr val="accent2">
                  <a:shade val="67500"/>
                  <a:satMod val="115000"/>
                  <a:alpha val="20000"/>
                </a:schemeClr>
              </a:gs>
              <a:gs pos="100000">
                <a:schemeClr val="accent2">
                  <a:shade val="100000"/>
                  <a:satMod val="115000"/>
                  <a:alpha val="50000"/>
                </a:schemeClr>
              </a:gs>
            </a:gsLst>
            <a:lin ang="16200000" scaled="1"/>
            <a:tileRect/>
          </a:gradFill>
          <a:ln>
            <a:no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91440" tIns="45718" rIns="91436" bIns="45718" numCol="1" rtlCol="0" anchor="t" anchorCtr="0" compatLnSpc="1">
            <a:prstTxWarp prst="textNoShape">
              <a:avLst/>
            </a:prstTxWarp>
          </a:bodyPr>
          <a:lstStyle/>
          <a:p>
            <a:pPr>
              <a:buNone/>
            </a:pPr>
            <a:r>
              <a:rPr lang="en-US" b="1" dirty="0" smtClean="0">
                <a:solidFill>
                  <a:schemeClr val="tx1"/>
                </a:solidFill>
              </a:rPr>
              <a:t>Where’s the encryption key?</a:t>
            </a:r>
          </a:p>
          <a:p>
            <a:pPr marL="288925" lvl="1" indent="-288925">
              <a:buBlip>
                <a:blip r:embed="rId3"/>
              </a:buBlip>
            </a:pPr>
            <a:r>
              <a:rPr lang="en-US" sz="1600" dirty="0" smtClean="0">
                <a:solidFill>
                  <a:schemeClr val="tx1"/>
                </a:solidFill>
              </a:rPr>
              <a:t>SRK (Storage Root Key) contained in TPM </a:t>
            </a:r>
          </a:p>
          <a:p>
            <a:pPr marL="288925" lvl="1" indent="-288925">
              <a:buBlip>
                <a:blip r:embed="rId3"/>
              </a:buBlip>
            </a:pPr>
            <a:r>
              <a:rPr lang="en-US" sz="1600" dirty="0" smtClean="0">
                <a:solidFill>
                  <a:schemeClr val="tx1"/>
                </a:solidFill>
              </a:rPr>
              <a:t>SRK encrypts the VMK </a:t>
            </a:r>
            <a:br>
              <a:rPr lang="en-US" sz="1600" dirty="0" smtClean="0">
                <a:solidFill>
                  <a:schemeClr val="tx1"/>
                </a:solidFill>
              </a:rPr>
            </a:br>
            <a:r>
              <a:rPr lang="en-US" sz="1600" dirty="0" smtClean="0">
                <a:solidFill>
                  <a:schemeClr val="tx1"/>
                </a:solidFill>
              </a:rPr>
              <a:t>(Volume Master Key)</a:t>
            </a:r>
          </a:p>
          <a:p>
            <a:pPr marL="288925" lvl="1" indent="-288925">
              <a:buBlip>
                <a:blip r:embed="rId3"/>
              </a:buBlip>
            </a:pPr>
            <a:r>
              <a:rPr lang="en-US" sz="1600" dirty="0" smtClean="0">
                <a:solidFill>
                  <a:schemeClr val="tx1"/>
                </a:solidFill>
              </a:rPr>
              <a:t>VMK encrypts FVEK  (Full Volume Encryption Key) – used for the actual data encryption</a:t>
            </a:r>
          </a:p>
          <a:p>
            <a:pPr marL="288925" lvl="1" indent="-288925">
              <a:buBlip>
                <a:blip r:embed="rId3"/>
              </a:buBlip>
            </a:pPr>
            <a:r>
              <a:rPr lang="en-US" sz="1600" dirty="0" smtClean="0">
                <a:solidFill>
                  <a:schemeClr val="tx1"/>
                </a:solidFill>
              </a:rPr>
              <a:t>FVEK and VMK are stored encrypted on the Operating System Volume</a:t>
            </a:r>
          </a:p>
        </p:txBody>
      </p:sp>
      <p:sp>
        <p:nvSpPr>
          <p:cNvPr id="29" name="Pie 28"/>
          <p:cNvSpPr/>
          <p:nvPr/>
        </p:nvSpPr>
        <p:spPr bwMode="auto">
          <a:xfrm>
            <a:off x="601884" y="3935394"/>
            <a:ext cx="2650603" cy="2650603"/>
          </a:xfrm>
          <a:prstGeom prst="pie">
            <a:avLst>
              <a:gd name="adj1" fmla="val 766535"/>
              <a:gd name="adj2" fmla="val 20849906"/>
            </a:avLst>
          </a:prstGeom>
          <a:gradFill flip="none" rotWithShape="1">
            <a:gsLst>
              <a:gs pos="0">
                <a:schemeClr val="accent2">
                  <a:shade val="30000"/>
                  <a:satMod val="115000"/>
                </a:schemeClr>
              </a:gs>
              <a:gs pos="50000">
                <a:schemeClr val="accent2">
                  <a:shade val="67500"/>
                  <a:satMod val="115000"/>
                </a:schemeClr>
              </a:gs>
              <a:gs pos="100000">
                <a:schemeClr val="accent2">
                  <a:shade val="100000"/>
                  <a:satMod val="115000"/>
                </a:schemeClr>
              </a:gs>
            </a:gsLst>
            <a:lin ang="16200000" scaled="1"/>
            <a:tileRect/>
          </a:gradFill>
          <a:ln>
            <a:noFill/>
            <a:headEnd type="none" w="med" len="med"/>
            <a:tailEnd type="none" w="med" len="med"/>
          </a:ln>
          <a:effectLst>
            <a:outerShdw blurRad="63500" sx="102000" sy="102000" algn="ctr" rotWithShape="0">
              <a:prstClr val="black">
                <a:alpha val="40000"/>
              </a:prstClr>
            </a:outerShdw>
          </a:effectLst>
        </p:spPr>
        <p:style>
          <a:lnRef idx="2">
            <a:schemeClr val="accent6"/>
          </a:lnRef>
          <a:fillRef idx="1">
            <a:schemeClr val="lt1"/>
          </a:fillRef>
          <a:effectRef idx="0">
            <a:schemeClr val="accent6"/>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32" name="Pie 31"/>
          <p:cNvSpPr/>
          <p:nvPr/>
        </p:nvSpPr>
        <p:spPr bwMode="auto">
          <a:xfrm>
            <a:off x="972274" y="3935394"/>
            <a:ext cx="2650603" cy="2650603"/>
          </a:xfrm>
          <a:prstGeom prst="pie">
            <a:avLst>
              <a:gd name="adj1" fmla="val 20805546"/>
              <a:gd name="adj2" fmla="val 766584"/>
            </a:avLst>
          </a:prstGeom>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0800000" scaled="1"/>
            <a:tileRect/>
          </a:gradFill>
          <a:ln>
            <a:noFill/>
            <a:headEnd type="none" w="med" len="med"/>
            <a:tailEnd type="none" w="med" len="med"/>
          </a:ln>
          <a:effectLst>
            <a:outerShdw blurRad="63500" sx="102000" sy="102000" algn="ctr" rotWithShape="0">
              <a:prstClr val="black">
                <a:alpha val="40000"/>
              </a:prstClr>
            </a:outerShdw>
          </a:effectLst>
        </p:spPr>
        <p:style>
          <a:lnRef idx="2">
            <a:schemeClr val="accent6"/>
          </a:lnRef>
          <a:fillRef idx="1">
            <a:schemeClr val="lt1"/>
          </a:fillRef>
          <a:effectRef idx="0">
            <a:schemeClr val="accent6"/>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34" name="Rectangle 33"/>
          <p:cNvSpPr/>
          <p:nvPr/>
        </p:nvSpPr>
        <p:spPr>
          <a:xfrm>
            <a:off x="547396" y="4775880"/>
            <a:ext cx="1420302" cy="923330"/>
          </a:xfrm>
          <a:prstGeom prst="rect">
            <a:avLst/>
          </a:prstGeom>
        </p:spPr>
        <p:txBody>
          <a:bodyPr wrap="square">
            <a:spAutoFit/>
          </a:bodyPr>
          <a:lstStyle/>
          <a:p>
            <a:pPr algn="ctr">
              <a:defRPr/>
            </a:pPr>
            <a:r>
              <a:rPr lang="en-US" dirty="0" smtClean="0">
                <a:effectLst>
                  <a:outerShdw blurRad="38100" dist="38100" dir="2700000" algn="tl">
                    <a:srgbClr val="000000">
                      <a:alpha val="43137"/>
                    </a:srgbClr>
                  </a:outerShdw>
                </a:effectLst>
                <a:latin typeface="Calibri" pitchFamily="34" charset="0"/>
              </a:rPr>
              <a:t>Operating System Volume</a:t>
            </a:r>
            <a:endParaRPr lang="en-US" dirty="0">
              <a:effectLst>
                <a:outerShdw blurRad="38100" dist="38100" dir="2700000" algn="tl">
                  <a:srgbClr val="000000">
                    <a:alpha val="43137"/>
                  </a:srgbClr>
                </a:outerShdw>
              </a:effectLst>
              <a:latin typeface="Calibri" pitchFamily="34" charset="0"/>
            </a:endParaRPr>
          </a:p>
        </p:txBody>
      </p:sp>
      <p:sp>
        <p:nvSpPr>
          <p:cNvPr id="35" name="Rectangle 34"/>
          <p:cNvSpPr/>
          <p:nvPr/>
        </p:nvSpPr>
        <p:spPr>
          <a:xfrm>
            <a:off x="2757476" y="5076029"/>
            <a:ext cx="851130" cy="369332"/>
          </a:xfrm>
          <a:prstGeom prst="rect">
            <a:avLst/>
          </a:prstGeom>
        </p:spPr>
        <p:txBody>
          <a:bodyPr wrap="none">
            <a:spAutoFit/>
          </a:bodyPr>
          <a:lstStyle/>
          <a:p>
            <a:pPr>
              <a:defRPr/>
            </a:pPr>
            <a:r>
              <a:rPr lang="en-US" dirty="0" smtClean="0"/>
              <a:t>System</a:t>
            </a:r>
            <a:endParaRPr lang="en-US" dirty="0"/>
          </a:p>
        </p:txBody>
      </p:sp>
      <p:sp>
        <p:nvSpPr>
          <p:cNvPr id="36" name="Rounded Rectangle 35"/>
          <p:cNvSpPr/>
          <p:nvPr/>
        </p:nvSpPr>
        <p:spPr bwMode="blackWhite">
          <a:xfrm>
            <a:off x="5359080" y="5139163"/>
            <a:ext cx="3345084" cy="1435260"/>
          </a:xfrm>
          <a:prstGeom prst="roundRect">
            <a:avLst/>
          </a:prstGeom>
          <a:gradFill flip="none" rotWithShape="1">
            <a:gsLst>
              <a:gs pos="0">
                <a:schemeClr val="accent2">
                  <a:shade val="30000"/>
                  <a:satMod val="115000"/>
                  <a:alpha val="0"/>
                </a:schemeClr>
              </a:gs>
              <a:gs pos="50000">
                <a:schemeClr val="bg1">
                  <a:lumMod val="75000"/>
                  <a:lumOff val="25000"/>
                  <a:alpha val="40000"/>
                </a:schemeClr>
              </a:gs>
              <a:gs pos="100000">
                <a:schemeClr val="bg1">
                  <a:lumMod val="75000"/>
                  <a:lumOff val="25000"/>
                  <a:alpha val="60000"/>
                </a:schemeClr>
              </a:gs>
            </a:gsLst>
            <a:lin ang="0" scaled="1"/>
            <a:tileRect/>
          </a:gradFill>
          <a:ln>
            <a:no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274320" tIns="45718" rIns="91436" bIns="45718" numCol="1" rtlCol="0" anchor="ctr" anchorCtr="0" compatLnSpc="1">
            <a:prstTxWarp prst="textNoShape">
              <a:avLst/>
            </a:prstTxWarp>
          </a:bodyPr>
          <a:lstStyle/>
          <a:p>
            <a:pPr>
              <a:lnSpc>
                <a:spcPct val="90000"/>
              </a:lnSpc>
              <a:spcBef>
                <a:spcPct val="20000"/>
              </a:spcBef>
            </a:pPr>
            <a:r>
              <a:rPr lang="en-US" dirty="0" smtClean="0">
                <a:solidFill>
                  <a:schemeClr val="tx1"/>
                </a:solidFill>
              </a:rPr>
              <a:t>System volume contains:  </a:t>
            </a:r>
          </a:p>
          <a:p>
            <a:pPr marL="288925" lvl="1" indent="-288925">
              <a:lnSpc>
                <a:spcPct val="90000"/>
              </a:lnSpc>
              <a:spcBef>
                <a:spcPct val="20000"/>
              </a:spcBef>
              <a:buBlip>
                <a:blip r:embed="rId3"/>
              </a:buBlip>
            </a:pPr>
            <a:r>
              <a:rPr lang="en-US" sz="1600" dirty="0" smtClean="0">
                <a:solidFill>
                  <a:schemeClr val="tx1"/>
                </a:solidFill>
              </a:rPr>
              <a:t>  MBR</a:t>
            </a:r>
          </a:p>
          <a:p>
            <a:pPr marL="288925" lvl="1" indent="-288925">
              <a:lnSpc>
                <a:spcPct val="90000"/>
              </a:lnSpc>
              <a:spcBef>
                <a:spcPct val="20000"/>
              </a:spcBef>
              <a:buBlip>
                <a:blip r:embed="rId3"/>
              </a:buBlip>
            </a:pPr>
            <a:r>
              <a:rPr lang="en-US" sz="1600" dirty="0" smtClean="0">
                <a:solidFill>
                  <a:schemeClr val="tx1"/>
                </a:solidFill>
              </a:rPr>
              <a:t>  Boot Manager</a:t>
            </a:r>
          </a:p>
          <a:p>
            <a:pPr marL="288925" lvl="1" indent="-288925">
              <a:lnSpc>
                <a:spcPct val="90000"/>
              </a:lnSpc>
              <a:spcBef>
                <a:spcPct val="20000"/>
              </a:spcBef>
              <a:buBlip>
                <a:blip r:embed="rId3"/>
              </a:buBlip>
            </a:pPr>
            <a:r>
              <a:rPr lang="en-US" sz="1600" dirty="0" smtClean="0">
                <a:solidFill>
                  <a:schemeClr val="tx1"/>
                </a:solidFill>
              </a:rPr>
              <a:t>  Boot Utilities</a:t>
            </a:r>
          </a:p>
        </p:txBody>
      </p:sp>
      <p:sp>
        <p:nvSpPr>
          <p:cNvPr id="37" name="Oval 36"/>
          <p:cNvSpPr/>
          <p:nvPr/>
        </p:nvSpPr>
        <p:spPr bwMode="auto">
          <a:xfrm>
            <a:off x="2592731" y="4546924"/>
            <a:ext cx="244997" cy="244997"/>
          </a:xfrm>
          <a:prstGeom prst="ellipse">
            <a:avLst/>
          </a:prstGeom>
          <a:solidFill>
            <a:schemeClr val="bg1"/>
          </a:solidFill>
          <a:ln>
            <a:noFill/>
            <a:headEnd type="none" w="med" len="med"/>
            <a:tailEnd type="none" w="med" len="med"/>
          </a:ln>
          <a:effectLst>
            <a:glow rad="63500">
              <a:schemeClr val="accent2">
                <a:satMod val="175000"/>
                <a:alpha val="40000"/>
              </a:schemeClr>
            </a:glow>
          </a:effectLst>
        </p:spPr>
        <p:style>
          <a:lnRef idx="2">
            <a:schemeClr val="accent6"/>
          </a:lnRef>
          <a:fillRef idx="1">
            <a:schemeClr val="lt1"/>
          </a:fillRef>
          <a:effectRef idx="0">
            <a:schemeClr val="accent6"/>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pic>
        <p:nvPicPr>
          <p:cNvPr id="6154" name="Picture 10" descr="C:\Documents and Settings\Pennie\My Documents\ACERDATA (D)\Pennie's documents\MS Image\Shapes and Graphics\Arrows - arrow\Curved\bottom curving arrow.png"/>
          <p:cNvPicPr>
            <a:picLocks noChangeAspect="1" noChangeArrowheads="1"/>
          </p:cNvPicPr>
          <p:nvPr/>
        </p:nvPicPr>
        <p:blipFill>
          <a:blip r:embed="rId4">
            <a:duotone>
              <a:prstClr val="black"/>
              <a:schemeClr val="accent2">
                <a:tint val="45000"/>
                <a:satMod val="400000"/>
              </a:schemeClr>
            </a:duotone>
          </a:blip>
          <a:srcRect/>
          <a:stretch>
            <a:fillRect/>
          </a:stretch>
        </p:blipFill>
        <p:spPr bwMode="auto">
          <a:xfrm rot="651388" flipH="1" flipV="1">
            <a:off x="2709281" y="3898007"/>
            <a:ext cx="4091914" cy="1210873"/>
          </a:xfrm>
          <a:prstGeom prst="rect">
            <a:avLst/>
          </a:prstGeom>
          <a:noFill/>
        </p:spPr>
      </p:pic>
      <p:grpSp>
        <p:nvGrpSpPr>
          <p:cNvPr id="38" name="Group 37"/>
          <p:cNvGrpSpPr/>
          <p:nvPr/>
        </p:nvGrpSpPr>
        <p:grpSpPr>
          <a:xfrm>
            <a:off x="6093546" y="4190034"/>
            <a:ext cx="1037704" cy="798655"/>
            <a:chOff x="4554112" y="3923816"/>
            <a:chExt cx="790498" cy="608396"/>
          </a:xfrm>
        </p:grpSpPr>
        <p:pic>
          <p:nvPicPr>
            <p:cNvPr id="6147" name="Picture 3" descr="C:\Documents and Settings\Pennie\My Documents\ACERDATA (D)\Pennie's documents\MS Image\Shapes and Graphics\_WINDOWS SERVER ICONS\Hardware\Microchip micro chip Gray.png"/>
            <p:cNvPicPr>
              <a:picLocks noChangeAspect="1" noChangeArrowheads="1"/>
            </p:cNvPicPr>
            <p:nvPr/>
          </p:nvPicPr>
          <p:blipFill>
            <a:blip r:embed="rId5"/>
            <a:srcRect/>
            <a:stretch>
              <a:fillRect/>
            </a:stretch>
          </p:blipFill>
          <p:spPr bwMode="auto">
            <a:xfrm>
              <a:off x="4554112" y="4097438"/>
              <a:ext cx="790498" cy="434774"/>
            </a:xfrm>
            <a:prstGeom prst="rect">
              <a:avLst/>
            </a:prstGeom>
            <a:noFill/>
          </p:spPr>
        </p:pic>
        <p:pic>
          <p:nvPicPr>
            <p:cNvPr id="6148" name="Picture 4" descr="C:\Documents and Settings\Pennie\My Documents\ACERDATA (D)\Pennie's documents\MS Image\Shapes and Graphics\_WINDOWS SERVER ICONS\Security\Key secure lock security 2.png"/>
            <p:cNvPicPr>
              <a:picLocks noChangeAspect="1" noChangeArrowheads="1"/>
            </p:cNvPicPr>
            <p:nvPr/>
          </p:nvPicPr>
          <p:blipFill>
            <a:blip r:embed="rId6"/>
            <a:srcRect/>
            <a:stretch>
              <a:fillRect/>
            </a:stretch>
          </p:blipFill>
          <p:spPr bwMode="auto">
            <a:xfrm>
              <a:off x="4753337" y="3923816"/>
              <a:ext cx="364602" cy="371113"/>
            </a:xfrm>
            <a:prstGeom prst="rect">
              <a:avLst/>
            </a:prstGeom>
            <a:noFill/>
          </p:spPr>
        </p:pic>
      </p:grpSp>
      <p:pic>
        <p:nvPicPr>
          <p:cNvPr id="46" name="Picture 10" descr="secure lock and key"/>
          <p:cNvPicPr>
            <a:picLocks noChangeAspect="1" noChangeArrowheads="1"/>
          </p:cNvPicPr>
          <p:nvPr/>
        </p:nvPicPr>
        <p:blipFill>
          <a:blip r:embed="rId7"/>
          <a:srcRect/>
          <a:stretch>
            <a:fillRect/>
          </a:stretch>
        </p:blipFill>
        <p:spPr bwMode="auto">
          <a:xfrm>
            <a:off x="3619762" y="3708981"/>
            <a:ext cx="636132" cy="923184"/>
          </a:xfrm>
          <a:prstGeom prst="rect">
            <a:avLst/>
          </a:prstGeom>
          <a:noFill/>
          <a:ln w="9525">
            <a:noFill/>
            <a:miter lim="800000"/>
            <a:headEnd/>
            <a:tailEnd/>
          </a:ln>
        </p:spPr>
      </p:pic>
      <p:pic>
        <p:nvPicPr>
          <p:cNvPr id="47" name="Picture 10" descr="secure lock and key"/>
          <p:cNvPicPr>
            <a:picLocks noChangeAspect="1" noChangeArrowheads="1"/>
          </p:cNvPicPr>
          <p:nvPr/>
        </p:nvPicPr>
        <p:blipFill>
          <a:blip r:embed="rId7"/>
          <a:srcRect/>
          <a:stretch>
            <a:fillRect/>
          </a:stretch>
        </p:blipFill>
        <p:spPr bwMode="auto">
          <a:xfrm>
            <a:off x="4994012" y="3790632"/>
            <a:ext cx="636132" cy="923184"/>
          </a:xfrm>
          <a:prstGeom prst="rect">
            <a:avLst/>
          </a:prstGeom>
          <a:noFill/>
          <a:ln w="9525">
            <a:noFill/>
            <a:miter lim="800000"/>
            <a:headEnd/>
            <a:tailEnd/>
          </a:ln>
        </p:spPr>
      </p:pic>
      <p:sp>
        <p:nvSpPr>
          <p:cNvPr id="48" name="Text Box 11"/>
          <p:cNvSpPr txBox="1">
            <a:spLocks noChangeArrowheads="1"/>
          </p:cNvSpPr>
          <p:nvPr/>
        </p:nvSpPr>
        <p:spPr bwMode="auto">
          <a:xfrm>
            <a:off x="2707455" y="3697614"/>
            <a:ext cx="900104" cy="338554"/>
          </a:xfrm>
          <a:prstGeom prst="rect">
            <a:avLst/>
          </a:prstGeom>
          <a:noFill/>
          <a:ln w="9525">
            <a:noFill/>
            <a:miter lim="800000"/>
            <a:headEnd/>
            <a:tailEnd/>
          </a:ln>
          <a:effectLst/>
        </p:spPr>
        <p:txBody>
          <a:bodyPr anchor="ctr">
            <a:spAutoFit/>
          </a:bodyPr>
          <a:lstStyle/>
          <a:p>
            <a:pPr algn="ctr">
              <a:spcBef>
                <a:spcPct val="50000"/>
              </a:spcBef>
              <a:defRPr/>
            </a:pPr>
            <a:r>
              <a:rPr lang="en-US" sz="1600" b="1" dirty="0" smtClean="0">
                <a:latin typeface="Calibri" pitchFamily="34" charset="0"/>
              </a:rPr>
              <a:t>FVEK</a:t>
            </a:r>
            <a:endParaRPr lang="en-US" sz="1600" b="1" dirty="0">
              <a:latin typeface="Calibri" pitchFamily="34" charset="0"/>
            </a:endParaRPr>
          </a:p>
        </p:txBody>
      </p:sp>
      <p:sp>
        <p:nvSpPr>
          <p:cNvPr id="49" name="Text Box 15"/>
          <p:cNvSpPr txBox="1">
            <a:spLocks noChangeArrowheads="1"/>
          </p:cNvSpPr>
          <p:nvPr/>
        </p:nvSpPr>
        <p:spPr bwMode="auto">
          <a:xfrm>
            <a:off x="5742175" y="3824517"/>
            <a:ext cx="692388" cy="338554"/>
          </a:xfrm>
          <a:prstGeom prst="rect">
            <a:avLst/>
          </a:prstGeom>
          <a:noFill/>
          <a:ln w="9525">
            <a:noFill/>
            <a:miter lim="800000"/>
            <a:headEnd/>
            <a:tailEnd/>
          </a:ln>
          <a:effectLst/>
        </p:spPr>
        <p:txBody>
          <a:bodyPr anchor="ctr">
            <a:spAutoFit/>
          </a:bodyPr>
          <a:lstStyle/>
          <a:p>
            <a:pPr algn="ctr">
              <a:spcBef>
                <a:spcPct val="50000"/>
              </a:spcBef>
              <a:defRPr/>
            </a:pPr>
            <a:r>
              <a:rPr lang="en-US" sz="1600" b="1" dirty="0" smtClean="0">
                <a:latin typeface="Calibri" pitchFamily="34" charset="0"/>
              </a:rPr>
              <a:t>SRK</a:t>
            </a:r>
            <a:endParaRPr lang="en-US" sz="1600" b="1" dirty="0">
              <a:latin typeface="Calibri" pitchFamily="34" charset="0"/>
            </a:endParaRPr>
          </a:p>
        </p:txBody>
      </p:sp>
      <p:sp>
        <p:nvSpPr>
          <p:cNvPr id="50" name="Text Box 11"/>
          <p:cNvSpPr txBox="1">
            <a:spLocks noChangeArrowheads="1"/>
          </p:cNvSpPr>
          <p:nvPr/>
        </p:nvSpPr>
        <p:spPr bwMode="auto">
          <a:xfrm>
            <a:off x="4266273" y="3698032"/>
            <a:ext cx="623149" cy="338554"/>
          </a:xfrm>
          <a:prstGeom prst="rect">
            <a:avLst/>
          </a:prstGeom>
          <a:noFill/>
          <a:ln w="9525">
            <a:noFill/>
            <a:miter lim="800000"/>
            <a:headEnd/>
            <a:tailEnd/>
          </a:ln>
          <a:effectLst/>
        </p:spPr>
        <p:txBody>
          <a:bodyPr anchor="ctr">
            <a:spAutoFit/>
          </a:bodyPr>
          <a:lstStyle/>
          <a:p>
            <a:pPr algn="ctr">
              <a:spcBef>
                <a:spcPct val="50000"/>
              </a:spcBef>
              <a:defRPr/>
            </a:pPr>
            <a:r>
              <a:rPr lang="en-US" sz="1600" b="1" dirty="0" smtClean="0">
                <a:latin typeface="Calibri" pitchFamily="34" charset="0"/>
              </a:rPr>
              <a:t>VMK</a:t>
            </a:r>
            <a:endParaRPr lang="en-US" sz="1600" b="1" dirty="0">
              <a:latin typeface="Calibri" pitchFamily="34" charset="0"/>
            </a:endParaRPr>
          </a:p>
        </p:txBody>
      </p:sp>
      <p:sp>
        <p:nvSpPr>
          <p:cNvPr id="51" name="Oval 50"/>
          <p:cNvSpPr/>
          <p:nvPr/>
        </p:nvSpPr>
        <p:spPr bwMode="auto">
          <a:xfrm>
            <a:off x="3474337" y="3761774"/>
            <a:ext cx="244997" cy="244997"/>
          </a:xfrm>
          <a:prstGeom prst="ellipse">
            <a:avLst/>
          </a:prstGeom>
          <a:solidFill>
            <a:schemeClr val="bg1"/>
          </a:solidFill>
          <a:ln>
            <a:noFill/>
            <a:headEnd type="none" w="med" len="med"/>
            <a:tailEnd type="none" w="med" len="med"/>
          </a:ln>
          <a:effectLst>
            <a:glow rad="63500">
              <a:schemeClr val="accent2">
                <a:satMod val="175000"/>
                <a:alpha val="40000"/>
              </a:schemeClr>
            </a:glow>
          </a:effectLst>
        </p:spPr>
        <p:style>
          <a:lnRef idx="2">
            <a:schemeClr val="accent6"/>
          </a:lnRef>
          <a:fillRef idx="1">
            <a:schemeClr val="lt1"/>
          </a:fillRef>
          <a:effectRef idx="0">
            <a:schemeClr val="accent6"/>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52" name="Oval 51"/>
          <p:cNvSpPr/>
          <p:nvPr/>
        </p:nvSpPr>
        <p:spPr bwMode="auto">
          <a:xfrm>
            <a:off x="4853656" y="3752128"/>
            <a:ext cx="244997" cy="244997"/>
          </a:xfrm>
          <a:prstGeom prst="ellipse">
            <a:avLst/>
          </a:prstGeom>
          <a:solidFill>
            <a:schemeClr val="bg1"/>
          </a:solidFill>
          <a:ln>
            <a:noFill/>
            <a:headEnd type="none" w="med" len="med"/>
            <a:tailEnd type="none" w="med" len="med"/>
          </a:ln>
          <a:effectLst>
            <a:glow rad="63500">
              <a:schemeClr val="accent2">
                <a:satMod val="175000"/>
                <a:alpha val="40000"/>
              </a:schemeClr>
            </a:glow>
          </a:effectLst>
        </p:spPr>
        <p:style>
          <a:lnRef idx="2">
            <a:schemeClr val="accent6"/>
          </a:lnRef>
          <a:fillRef idx="1">
            <a:schemeClr val="lt1"/>
          </a:fillRef>
          <a:effectRef idx="0">
            <a:schemeClr val="accent6"/>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53" name="Oval 52"/>
          <p:cNvSpPr/>
          <p:nvPr/>
        </p:nvSpPr>
        <p:spPr bwMode="auto">
          <a:xfrm>
            <a:off x="6325567" y="3869805"/>
            <a:ext cx="244997" cy="244997"/>
          </a:xfrm>
          <a:prstGeom prst="ellipse">
            <a:avLst/>
          </a:prstGeom>
          <a:solidFill>
            <a:schemeClr val="bg1"/>
          </a:solidFill>
          <a:ln>
            <a:noFill/>
            <a:headEnd type="none" w="med" len="med"/>
            <a:tailEnd type="none" w="med" len="med"/>
          </a:ln>
          <a:effectLst>
            <a:glow rad="63500">
              <a:schemeClr val="accent2">
                <a:satMod val="175000"/>
                <a:alpha val="40000"/>
              </a:schemeClr>
            </a:glow>
          </a:effectLst>
        </p:spPr>
        <p:style>
          <a:lnRef idx="2">
            <a:schemeClr val="accent6"/>
          </a:lnRef>
          <a:fillRef idx="1">
            <a:schemeClr val="lt1"/>
          </a:fillRef>
          <a:effectRef idx="0">
            <a:schemeClr val="accent6"/>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spTree>
    <p:extLst>
      <p:ext uri="{BB962C8B-B14F-4D97-AF65-F5344CB8AC3E}">
        <p14:creationId xmlns:p14="http://schemas.microsoft.com/office/powerpoint/2010/main" xmlns="" val="2219364539"/>
      </p:ext>
    </p:extLst>
  </p:cSld>
  <p:clrMapOvr>
    <a:masterClrMapping/>
  </p:clrMapOvr>
  <p:transition>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Rectangle 19"/>
          <p:cNvSpPr/>
          <p:nvPr/>
        </p:nvSpPr>
        <p:spPr bwMode="auto">
          <a:xfrm>
            <a:off x="0" y="5159022"/>
            <a:ext cx="9144000" cy="1698978"/>
          </a:xfrm>
          <a:prstGeom prst="rect">
            <a:avLst/>
          </a:prstGeom>
          <a:gradFill flip="none" rotWithShape="1">
            <a:gsLst>
              <a:gs pos="0">
                <a:schemeClr val="accent2">
                  <a:shade val="30000"/>
                  <a:satMod val="115000"/>
                  <a:alpha val="0"/>
                </a:schemeClr>
              </a:gs>
              <a:gs pos="50000">
                <a:schemeClr val="bg1"/>
              </a:gs>
              <a:gs pos="100000">
                <a:schemeClr val="bg1"/>
              </a:gs>
            </a:gsLst>
            <a:lin ang="5400000" scaled="1"/>
            <a:tileRect/>
          </a:gradFill>
          <a:ln>
            <a:no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24" name="Rounded Rectangle 23"/>
          <p:cNvSpPr/>
          <p:nvPr/>
        </p:nvSpPr>
        <p:spPr bwMode="auto">
          <a:xfrm>
            <a:off x="1354237" y="1875101"/>
            <a:ext cx="1660968" cy="4631805"/>
          </a:xfrm>
          <a:prstGeom prst="roundRect">
            <a:avLst/>
          </a:prstGeom>
          <a:gradFill flip="none" rotWithShape="1">
            <a:gsLst>
              <a:gs pos="0">
                <a:schemeClr val="bg1">
                  <a:lumMod val="75000"/>
                  <a:lumOff val="25000"/>
                </a:schemeClr>
              </a:gs>
              <a:gs pos="50000">
                <a:schemeClr val="bg1">
                  <a:lumMod val="65000"/>
                  <a:lumOff val="35000"/>
                  <a:alpha val="36000"/>
                </a:schemeClr>
              </a:gs>
              <a:gs pos="100000">
                <a:schemeClr val="bg1">
                  <a:lumMod val="75000"/>
                  <a:lumOff val="25000"/>
                  <a:alpha val="0"/>
                </a:schemeClr>
              </a:gs>
            </a:gsLst>
            <a:lin ang="5400000" scaled="1"/>
            <a:tileRect/>
          </a:gradFill>
          <a:ln>
            <a:no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9144" tIns="182880" rIns="9144" bIns="45718" numCol="1" rtlCol="0" anchor="t" anchorCtr="0" compatLnSpc="1">
            <a:prstTxWarp prst="textNoShape">
              <a:avLst/>
            </a:prstTxWarp>
          </a:bodyPr>
          <a:lstStyle/>
          <a:p>
            <a:pPr algn="ctr"/>
            <a:r>
              <a:rPr lang="en-US" b="1" dirty="0" smtClean="0">
                <a:solidFill>
                  <a:schemeClr val="tx1"/>
                </a:solidFill>
                <a:effectLst>
                  <a:glow rad="139700">
                    <a:schemeClr val="bg1">
                      <a:alpha val="40000"/>
                    </a:schemeClr>
                  </a:glow>
                </a:effectLst>
              </a:rPr>
              <a:t>TMP Only</a:t>
            </a:r>
          </a:p>
          <a:p>
            <a:pPr algn="ctr"/>
            <a:r>
              <a:rPr lang="en-US" sz="1600" dirty="0" smtClean="0">
                <a:solidFill>
                  <a:schemeClr val="tx1"/>
                </a:solidFill>
                <a:effectLst>
                  <a:glow rad="139700">
                    <a:schemeClr val="bg1">
                      <a:alpha val="40000"/>
                    </a:schemeClr>
                  </a:glow>
                </a:effectLst>
              </a:rPr>
              <a:t>“What it is.”</a:t>
            </a:r>
            <a:endParaRPr lang="en-US" sz="1600" dirty="0">
              <a:solidFill>
                <a:schemeClr val="tx1"/>
              </a:solidFill>
              <a:effectLst>
                <a:glow rad="139700">
                  <a:schemeClr val="bg1">
                    <a:alpha val="40000"/>
                  </a:schemeClr>
                </a:glow>
              </a:effectLst>
            </a:endParaRPr>
          </a:p>
        </p:txBody>
      </p:sp>
      <p:sp>
        <p:nvSpPr>
          <p:cNvPr id="25" name="Rounded Rectangle 24"/>
          <p:cNvSpPr/>
          <p:nvPr/>
        </p:nvSpPr>
        <p:spPr bwMode="auto">
          <a:xfrm>
            <a:off x="3157959" y="2280215"/>
            <a:ext cx="1660968" cy="4159171"/>
          </a:xfrm>
          <a:prstGeom prst="roundRect">
            <a:avLst/>
          </a:prstGeom>
          <a:gradFill flip="none" rotWithShape="1">
            <a:gsLst>
              <a:gs pos="0">
                <a:schemeClr val="bg1">
                  <a:lumMod val="75000"/>
                  <a:lumOff val="25000"/>
                </a:schemeClr>
              </a:gs>
              <a:gs pos="50000">
                <a:schemeClr val="bg1">
                  <a:lumMod val="65000"/>
                  <a:lumOff val="35000"/>
                  <a:alpha val="36000"/>
                </a:schemeClr>
              </a:gs>
              <a:gs pos="100000">
                <a:schemeClr val="bg1">
                  <a:lumMod val="75000"/>
                  <a:lumOff val="25000"/>
                  <a:alpha val="0"/>
                </a:schemeClr>
              </a:gs>
            </a:gsLst>
            <a:lin ang="5400000" scaled="1"/>
            <a:tileRect/>
          </a:gradFill>
          <a:ln>
            <a:no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9144" tIns="182880" rIns="9144" bIns="45718" numCol="1" rtlCol="0" anchor="t" anchorCtr="0" compatLnSpc="1">
            <a:prstTxWarp prst="textNoShape">
              <a:avLst/>
            </a:prstTxWarp>
          </a:bodyPr>
          <a:lstStyle/>
          <a:p>
            <a:pPr algn="ctr"/>
            <a:r>
              <a:rPr lang="en-US" b="1" dirty="0" smtClean="0">
                <a:solidFill>
                  <a:schemeClr val="tx1"/>
                </a:solidFill>
                <a:effectLst>
                  <a:glow rad="139700">
                    <a:schemeClr val="bg1">
                      <a:alpha val="40000"/>
                    </a:schemeClr>
                  </a:glow>
                </a:effectLst>
              </a:rPr>
              <a:t>Dongle Only</a:t>
            </a:r>
            <a:br>
              <a:rPr lang="en-US" b="1" dirty="0" smtClean="0">
                <a:solidFill>
                  <a:schemeClr val="tx1"/>
                </a:solidFill>
                <a:effectLst>
                  <a:glow rad="139700">
                    <a:schemeClr val="bg1">
                      <a:alpha val="40000"/>
                    </a:schemeClr>
                  </a:glow>
                </a:effectLst>
              </a:rPr>
            </a:br>
            <a:r>
              <a:rPr lang="en-US" sz="1600" dirty="0" smtClean="0">
                <a:solidFill>
                  <a:schemeClr val="tx1"/>
                </a:solidFill>
                <a:effectLst>
                  <a:glow rad="139700">
                    <a:schemeClr val="bg1">
                      <a:alpha val="40000"/>
                    </a:schemeClr>
                  </a:glow>
                </a:effectLst>
              </a:rPr>
              <a:t>“What you have.”</a:t>
            </a:r>
          </a:p>
        </p:txBody>
      </p:sp>
      <p:sp>
        <p:nvSpPr>
          <p:cNvPr id="26" name="Rounded Rectangle 25"/>
          <p:cNvSpPr/>
          <p:nvPr/>
        </p:nvSpPr>
        <p:spPr bwMode="auto">
          <a:xfrm>
            <a:off x="4961681" y="2662180"/>
            <a:ext cx="1660968" cy="3713545"/>
          </a:xfrm>
          <a:prstGeom prst="roundRect">
            <a:avLst/>
          </a:prstGeom>
          <a:gradFill flip="none" rotWithShape="1">
            <a:gsLst>
              <a:gs pos="0">
                <a:schemeClr val="bg1">
                  <a:lumMod val="75000"/>
                  <a:lumOff val="25000"/>
                </a:schemeClr>
              </a:gs>
              <a:gs pos="50000">
                <a:schemeClr val="bg1">
                  <a:lumMod val="65000"/>
                  <a:lumOff val="35000"/>
                  <a:alpha val="36000"/>
                </a:schemeClr>
              </a:gs>
              <a:gs pos="100000">
                <a:schemeClr val="bg1">
                  <a:lumMod val="75000"/>
                  <a:lumOff val="25000"/>
                  <a:alpha val="0"/>
                </a:schemeClr>
              </a:gs>
            </a:gsLst>
            <a:lin ang="5400000" scaled="1"/>
            <a:tileRect/>
          </a:gradFill>
          <a:ln>
            <a:no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0" tIns="365760" rIns="0" bIns="45718" numCol="1" rtlCol="0" anchor="t" anchorCtr="0" compatLnSpc="1">
            <a:prstTxWarp prst="textNoShape">
              <a:avLst/>
            </a:prstTxWarp>
          </a:bodyPr>
          <a:lstStyle/>
          <a:p>
            <a:pPr algn="ctr"/>
            <a:r>
              <a:rPr lang="en-US" b="1" dirty="0" smtClean="0">
                <a:solidFill>
                  <a:schemeClr val="tx1"/>
                </a:solidFill>
                <a:effectLst>
                  <a:glow rad="139700">
                    <a:schemeClr val="bg1">
                      <a:alpha val="40000"/>
                    </a:schemeClr>
                  </a:glow>
                </a:effectLst>
              </a:rPr>
              <a:t>TPM + PIN</a:t>
            </a:r>
            <a:br>
              <a:rPr lang="en-US" b="1" dirty="0" smtClean="0">
                <a:solidFill>
                  <a:schemeClr val="tx1"/>
                </a:solidFill>
                <a:effectLst>
                  <a:glow rad="139700">
                    <a:schemeClr val="bg1">
                      <a:alpha val="40000"/>
                    </a:schemeClr>
                  </a:glow>
                </a:effectLst>
              </a:rPr>
            </a:br>
            <a:r>
              <a:rPr lang="en-US" sz="1600" dirty="0" smtClean="0">
                <a:solidFill>
                  <a:schemeClr val="tx1"/>
                </a:solidFill>
                <a:effectLst>
                  <a:glow rad="139700">
                    <a:schemeClr val="bg1">
                      <a:alpha val="40000"/>
                    </a:schemeClr>
                  </a:glow>
                </a:effectLst>
              </a:rPr>
              <a:t>“What you know.”</a:t>
            </a:r>
          </a:p>
        </p:txBody>
      </p:sp>
      <p:sp>
        <p:nvSpPr>
          <p:cNvPr id="27" name="Rounded Rectangle 26"/>
          <p:cNvSpPr/>
          <p:nvPr/>
        </p:nvSpPr>
        <p:spPr bwMode="auto">
          <a:xfrm>
            <a:off x="6765402" y="3067294"/>
            <a:ext cx="1660968" cy="3240912"/>
          </a:xfrm>
          <a:prstGeom prst="roundRect">
            <a:avLst/>
          </a:prstGeom>
          <a:gradFill flip="none" rotWithShape="1">
            <a:gsLst>
              <a:gs pos="0">
                <a:schemeClr val="bg1">
                  <a:lumMod val="75000"/>
                  <a:lumOff val="25000"/>
                </a:schemeClr>
              </a:gs>
              <a:gs pos="50000">
                <a:schemeClr val="bg1">
                  <a:lumMod val="65000"/>
                  <a:lumOff val="35000"/>
                  <a:alpha val="36000"/>
                </a:schemeClr>
              </a:gs>
              <a:gs pos="100000">
                <a:schemeClr val="bg1">
                  <a:lumMod val="75000"/>
                  <a:lumOff val="25000"/>
                  <a:alpha val="0"/>
                </a:schemeClr>
              </a:gs>
            </a:gsLst>
            <a:lin ang="5400000" scaled="1"/>
            <a:tileRect/>
          </a:gradFill>
          <a:ln>
            <a:no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0" tIns="365760" rIns="0" bIns="45718" numCol="1" rtlCol="0" anchor="t" anchorCtr="0" compatLnSpc="1">
            <a:prstTxWarp prst="textNoShape">
              <a:avLst/>
            </a:prstTxWarp>
          </a:bodyPr>
          <a:lstStyle/>
          <a:p>
            <a:pPr algn="ctr"/>
            <a:r>
              <a:rPr lang="en-US" b="1" dirty="0" smtClean="0">
                <a:solidFill>
                  <a:schemeClr val="tx1"/>
                </a:solidFill>
                <a:effectLst>
                  <a:glow rad="139700">
                    <a:schemeClr val="bg1">
                      <a:alpha val="40000"/>
                    </a:schemeClr>
                  </a:glow>
                </a:effectLst>
              </a:rPr>
              <a:t>TPM + Dongle</a:t>
            </a:r>
            <a:br>
              <a:rPr lang="en-US" b="1" dirty="0" smtClean="0">
                <a:solidFill>
                  <a:schemeClr val="tx1"/>
                </a:solidFill>
                <a:effectLst>
                  <a:glow rad="139700">
                    <a:schemeClr val="bg1">
                      <a:alpha val="40000"/>
                    </a:schemeClr>
                  </a:glow>
                </a:effectLst>
              </a:rPr>
            </a:br>
            <a:r>
              <a:rPr lang="en-US" sz="1600" dirty="0" smtClean="0">
                <a:solidFill>
                  <a:schemeClr val="tx1"/>
                </a:solidFill>
                <a:effectLst>
                  <a:glow rad="139700">
                    <a:schemeClr val="bg1">
                      <a:alpha val="40000"/>
                    </a:schemeClr>
                  </a:glow>
                </a:effectLst>
              </a:rPr>
              <a:t>“Two what I have’s.”</a:t>
            </a:r>
          </a:p>
        </p:txBody>
      </p:sp>
      <p:sp>
        <p:nvSpPr>
          <p:cNvPr id="19" name="Title 1093635"/>
          <p:cNvSpPr>
            <a:spLocks noGrp="1" noChangeArrowheads="1"/>
          </p:cNvSpPr>
          <p:nvPr>
            <p:ph type="title"/>
          </p:nvPr>
        </p:nvSpPr>
        <p:spPr/>
        <p:txBody>
          <a:bodyPr vert="horz" wrap="square" lIns="0" tIns="0" rIns="0" bIns="0" rtlCol="0" anchor="t">
            <a:spAutoFit/>
          </a:bodyPr>
          <a:lstStyle/>
          <a:p>
            <a:r>
              <a:rPr lang="en-GB" dirty="0" smtClean="0">
                <a:sym typeface="Wingdings" pitchFamily="2" charset="2"/>
              </a:rPr>
              <a:t>OS Volume Key Protectors</a:t>
            </a:r>
            <a:endParaRPr dirty="0"/>
          </a:p>
        </p:txBody>
      </p:sp>
      <p:sp>
        <p:nvSpPr>
          <p:cNvPr id="22" name="Right Arrow 21"/>
          <p:cNvSpPr/>
          <p:nvPr/>
        </p:nvSpPr>
        <p:spPr bwMode="invGray">
          <a:xfrm rot="16200000">
            <a:off x="-2003383" y="3631556"/>
            <a:ext cx="5561634" cy="891251"/>
          </a:xfrm>
          <a:prstGeom prst="rightArrow">
            <a:avLst/>
          </a:prstGeom>
          <a:gradFill flip="none" rotWithShape="1">
            <a:gsLst>
              <a:gs pos="0">
                <a:schemeClr val="accent2">
                  <a:shade val="30000"/>
                  <a:satMod val="115000"/>
                  <a:alpha val="0"/>
                </a:schemeClr>
              </a:gs>
              <a:gs pos="50000">
                <a:schemeClr val="accent2">
                  <a:shade val="67500"/>
                  <a:satMod val="115000"/>
                  <a:alpha val="80000"/>
                </a:schemeClr>
              </a:gs>
              <a:gs pos="100000">
                <a:schemeClr val="accent2">
                  <a:shade val="100000"/>
                  <a:satMod val="115000"/>
                </a:schemeClr>
              </a:gs>
            </a:gsLst>
            <a:lin ang="0" scaled="1"/>
            <a:tileRect/>
          </a:gradFill>
          <a:ln>
            <a:no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400" dirty="0" smtClean="0">
                <a:solidFill>
                  <a:srgbClr val="FFFFFF"/>
                </a:solidFill>
                <a:effectLst>
                  <a:outerShdw blurRad="38100" dist="38100" dir="2700000" algn="tl">
                    <a:srgbClr val="000000">
                      <a:alpha val="43137"/>
                    </a:srgbClr>
                  </a:outerShdw>
                </a:effectLst>
                <a:latin typeface="Calibri" pitchFamily="34" charset="0"/>
              </a:rPr>
              <a:t>Ease of Use</a:t>
            </a:r>
          </a:p>
        </p:txBody>
      </p:sp>
      <p:sp>
        <p:nvSpPr>
          <p:cNvPr id="23" name="Rounded Rectangle 22"/>
          <p:cNvSpPr/>
          <p:nvPr/>
        </p:nvSpPr>
        <p:spPr bwMode="auto">
          <a:xfrm>
            <a:off x="3831220" y="1030150"/>
            <a:ext cx="5127585" cy="937547"/>
          </a:xfrm>
          <a:prstGeom prst="roundRect">
            <a:avLst/>
          </a:prstGeom>
          <a:gradFill flip="none" rotWithShape="1">
            <a:gsLst>
              <a:gs pos="0">
                <a:schemeClr val="accent2">
                  <a:shade val="30000"/>
                  <a:satMod val="115000"/>
                  <a:alpha val="0"/>
                </a:schemeClr>
              </a:gs>
              <a:gs pos="50000">
                <a:schemeClr val="bg1">
                  <a:lumMod val="75000"/>
                  <a:lumOff val="25000"/>
                  <a:alpha val="40000"/>
                </a:schemeClr>
              </a:gs>
              <a:gs pos="100000">
                <a:schemeClr val="bg1">
                  <a:lumMod val="75000"/>
                  <a:lumOff val="25000"/>
                  <a:alpha val="60000"/>
                </a:schemeClr>
              </a:gs>
            </a:gsLst>
            <a:lin ang="0" scaled="1"/>
            <a:tileRect/>
          </a:gradFill>
          <a:ln>
            <a:no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274320" tIns="45718" rIns="91436" bIns="45718" numCol="1" rtlCol="0" anchor="ctr" anchorCtr="0" compatLnSpc="1">
            <a:prstTxWarp prst="textNoShape">
              <a:avLst/>
            </a:prstTxWarp>
          </a:bodyPr>
          <a:lstStyle/>
          <a:p>
            <a:pPr>
              <a:lnSpc>
                <a:spcPct val="90000"/>
              </a:lnSpc>
              <a:spcBef>
                <a:spcPct val="20000"/>
              </a:spcBef>
            </a:pPr>
            <a:r>
              <a:rPr lang="en-US" dirty="0" smtClean="0">
                <a:solidFill>
                  <a:schemeClr val="tx1"/>
                </a:solidFill>
              </a:rPr>
              <a:t>BitLocker offers a spectrum of protection allowing customers to balance ease-of-use against the threats they are most concerned with</a:t>
            </a:r>
          </a:p>
        </p:txBody>
      </p:sp>
      <p:pic>
        <p:nvPicPr>
          <p:cNvPr id="28" name="Picture 3" descr="C:\Documents and Settings\Pennie\My Documents\ACERDATA (D)\Pennie's documents\MS Image\Shapes and Graphics\_WINDOWS SERVER ICONS\Hardware\Microchip micro chip Gray.png"/>
          <p:cNvPicPr>
            <a:picLocks noChangeAspect="1" noChangeArrowheads="1"/>
          </p:cNvPicPr>
          <p:nvPr/>
        </p:nvPicPr>
        <p:blipFill>
          <a:blip r:embed="rId3"/>
          <a:srcRect/>
          <a:stretch>
            <a:fillRect/>
          </a:stretch>
        </p:blipFill>
        <p:spPr bwMode="auto">
          <a:xfrm>
            <a:off x="1770664" y="1651132"/>
            <a:ext cx="828115" cy="455464"/>
          </a:xfrm>
          <a:prstGeom prst="rect">
            <a:avLst/>
          </a:prstGeom>
          <a:noFill/>
        </p:spPr>
      </p:pic>
      <p:sp>
        <p:nvSpPr>
          <p:cNvPr id="30" name="Rectangle 29"/>
          <p:cNvSpPr/>
          <p:nvPr/>
        </p:nvSpPr>
        <p:spPr bwMode="auto">
          <a:xfrm>
            <a:off x="1350997" y="2902661"/>
            <a:ext cx="1664208" cy="798653"/>
          </a:xfrm>
          <a:prstGeom prst="rect">
            <a:avLst/>
          </a:prstGeom>
          <a:solidFill>
            <a:schemeClr val="bg1">
              <a:lumMod val="65000"/>
              <a:lumOff val="35000"/>
              <a:alpha val="30000"/>
            </a:schemeClr>
          </a:solidFill>
          <a:ln>
            <a:no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1600" dirty="0" smtClean="0">
                <a:solidFill>
                  <a:srgbClr val="FFFFFF"/>
                </a:solidFill>
                <a:effectLst>
                  <a:outerShdw blurRad="38100" dist="38100" dir="2700000" algn="tl">
                    <a:srgbClr val="000000">
                      <a:alpha val="43137"/>
                    </a:srgbClr>
                  </a:outerShdw>
                </a:effectLst>
                <a:latin typeface="Calibri" pitchFamily="34" charset="0"/>
              </a:rPr>
              <a:t>Protects against: SW-only attacks</a:t>
            </a:r>
          </a:p>
        </p:txBody>
      </p:sp>
      <p:sp>
        <p:nvSpPr>
          <p:cNvPr id="31" name="Rectangle 30"/>
          <p:cNvSpPr/>
          <p:nvPr/>
        </p:nvSpPr>
        <p:spPr bwMode="auto">
          <a:xfrm>
            <a:off x="1350997" y="3825436"/>
            <a:ext cx="1664208" cy="1487347"/>
          </a:xfrm>
          <a:prstGeom prst="rect">
            <a:avLst/>
          </a:prstGeom>
          <a:solidFill>
            <a:schemeClr val="bg1">
              <a:lumMod val="65000"/>
              <a:lumOff val="35000"/>
              <a:alpha val="30000"/>
            </a:schemeClr>
          </a:solidFill>
          <a:ln>
            <a:no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1600" dirty="0" smtClean="0">
                <a:solidFill>
                  <a:srgbClr val="FFFFFF"/>
                </a:solidFill>
                <a:effectLst>
                  <a:outerShdw blurRad="38100" dist="38100" dir="2700000" algn="tl">
                    <a:srgbClr val="000000">
                      <a:alpha val="43137"/>
                    </a:srgbClr>
                  </a:outerShdw>
                </a:effectLst>
                <a:latin typeface="Calibri" pitchFamily="34" charset="0"/>
              </a:rPr>
              <a:t>Vulnerable to: HW attacks (including potential “easy” HW attacks) </a:t>
            </a:r>
          </a:p>
        </p:txBody>
      </p:sp>
      <p:sp>
        <p:nvSpPr>
          <p:cNvPr id="21" name="Right Arrow 20"/>
          <p:cNvSpPr/>
          <p:nvPr/>
        </p:nvSpPr>
        <p:spPr bwMode="invGray">
          <a:xfrm>
            <a:off x="0" y="5636873"/>
            <a:ext cx="8981954" cy="891251"/>
          </a:xfrm>
          <a:prstGeom prst="rightArrow">
            <a:avLst/>
          </a:prstGeom>
          <a:gradFill flip="none" rotWithShape="1">
            <a:gsLst>
              <a:gs pos="0">
                <a:schemeClr val="accent3">
                  <a:shade val="30000"/>
                  <a:satMod val="115000"/>
                  <a:alpha val="0"/>
                </a:schemeClr>
              </a:gs>
              <a:gs pos="50000">
                <a:schemeClr val="accent3">
                  <a:shade val="67500"/>
                  <a:satMod val="115000"/>
                  <a:alpha val="80000"/>
                </a:schemeClr>
              </a:gs>
              <a:gs pos="100000">
                <a:schemeClr val="accent3">
                  <a:shade val="100000"/>
                  <a:satMod val="115000"/>
                </a:schemeClr>
              </a:gs>
            </a:gsLst>
            <a:lin ang="0" scaled="1"/>
            <a:tileRect/>
          </a:gradFill>
          <a:ln>
            <a:no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400" dirty="0" smtClean="0">
                <a:solidFill>
                  <a:srgbClr val="FFFFFF"/>
                </a:solidFill>
                <a:effectLst>
                  <a:outerShdw blurRad="38100" dist="38100" dir="2700000" algn="tl">
                    <a:srgbClr val="000000">
                      <a:alpha val="43137"/>
                    </a:srgbClr>
                  </a:outerShdw>
                </a:effectLst>
                <a:latin typeface="Calibri" pitchFamily="34" charset="0"/>
              </a:rPr>
              <a:t>Security</a:t>
            </a:r>
          </a:p>
        </p:txBody>
      </p:sp>
      <p:pic>
        <p:nvPicPr>
          <p:cNvPr id="32" name="Picture 6" descr="C:\Documents and Settings\Pennie\My Documents\ACERDATA (D)\Pennie's documents\MS Image\Shapes and Graphics\Windows_Vista_Icons_ for_Marketing_use\Vista Icons off the web\fveui.dll_I0002_0409.png"/>
          <p:cNvPicPr>
            <a:picLocks noChangeAspect="1" noChangeArrowheads="1"/>
          </p:cNvPicPr>
          <p:nvPr/>
        </p:nvPicPr>
        <p:blipFill>
          <a:blip r:embed="rId4"/>
          <a:srcRect/>
          <a:stretch>
            <a:fillRect/>
          </a:stretch>
        </p:blipFill>
        <p:spPr bwMode="auto">
          <a:xfrm>
            <a:off x="3603103" y="1956124"/>
            <a:ext cx="770681" cy="770681"/>
          </a:xfrm>
          <a:prstGeom prst="rect">
            <a:avLst/>
          </a:prstGeom>
          <a:noFill/>
        </p:spPr>
      </p:pic>
      <p:sp>
        <p:nvSpPr>
          <p:cNvPr id="33" name="Rectangle 32"/>
          <p:cNvSpPr/>
          <p:nvPr/>
        </p:nvSpPr>
        <p:spPr bwMode="auto">
          <a:xfrm>
            <a:off x="3154719" y="3417582"/>
            <a:ext cx="1664208" cy="798653"/>
          </a:xfrm>
          <a:prstGeom prst="rect">
            <a:avLst/>
          </a:prstGeom>
          <a:solidFill>
            <a:schemeClr val="bg1">
              <a:lumMod val="65000"/>
              <a:lumOff val="35000"/>
              <a:alpha val="30000"/>
            </a:schemeClr>
          </a:solidFill>
          <a:ln>
            <a:no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1600" dirty="0" smtClean="0">
                <a:solidFill>
                  <a:srgbClr val="FFFFFF"/>
                </a:solidFill>
                <a:effectLst>
                  <a:outerShdw blurRad="38100" dist="38100" dir="2700000" algn="tl">
                    <a:srgbClr val="000000">
                      <a:alpha val="43137"/>
                    </a:srgbClr>
                  </a:outerShdw>
                </a:effectLst>
                <a:latin typeface="Calibri" pitchFamily="34" charset="0"/>
              </a:rPr>
              <a:t>Protects against: All HW attacks</a:t>
            </a:r>
          </a:p>
        </p:txBody>
      </p:sp>
      <p:sp>
        <p:nvSpPr>
          <p:cNvPr id="34" name="Rectangle 33"/>
          <p:cNvSpPr/>
          <p:nvPr/>
        </p:nvSpPr>
        <p:spPr bwMode="auto">
          <a:xfrm>
            <a:off x="3154719" y="4323148"/>
            <a:ext cx="1664208" cy="1105382"/>
          </a:xfrm>
          <a:prstGeom prst="rect">
            <a:avLst/>
          </a:prstGeom>
          <a:solidFill>
            <a:schemeClr val="bg1">
              <a:lumMod val="65000"/>
              <a:lumOff val="35000"/>
              <a:alpha val="30000"/>
            </a:schemeClr>
          </a:solidFill>
          <a:ln>
            <a:no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1600" dirty="0" smtClean="0">
                <a:solidFill>
                  <a:srgbClr val="FFFFFF"/>
                </a:solidFill>
                <a:effectLst>
                  <a:outerShdw blurRad="38100" dist="38100" dir="2700000" algn="tl">
                    <a:srgbClr val="000000">
                      <a:alpha val="43137"/>
                    </a:srgbClr>
                  </a:outerShdw>
                </a:effectLst>
                <a:latin typeface="Calibri" pitchFamily="34" charset="0"/>
              </a:rPr>
              <a:t>Vulnerable to: Losing dongle Pre-OS attacks</a:t>
            </a:r>
          </a:p>
        </p:txBody>
      </p:sp>
      <p:grpSp>
        <p:nvGrpSpPr>
          <p:cNvPr id="37" name="Group 36"/>
          <p:cNvGrpSpPr/>
          <p:nvPr/>
        </p:nvGrpSpPr>
        <p:grpSpPr>
          <a:xfrm>
            <a:off x="5277092" y="2407537"/>
            <a:ext cx="1030147" cy="696412"/>
            <a:chOff x="5208607" y="2395960"/>
            <a:chExt cx="1030147" cy="696412"/>
          </a:xfrm>
        </p:grpSpPr>
        <p:sp>
          <p:nvSpPr>
            <p:cNvPr id="36" name="Rounded Rectangle 35"/>
            <p:cNvSpPr/>
            <p:nvPr/>
          </p:nvSpPr>
          <p:spPr bwMode="auto">
            <a:xfrm>
              <a:off x="5208607" y="2395960"/>
              <a:ext cx="1030147" cy="324091"/>
            </a:xfrm>
            <a:prstGeom prst="roundRect">
              <a:avLst>
                <a:gd name="adj" fmla="val 50000"/>
              </a:avLst>
            </a:prstGeom>
            <a:solidFill>
              <a:schemeClr val="tx2">
                <a:lumMod val="25000"/>
              </a:schemeClr>
            </a:solidFill>
            <a:ln>
              <a:noFill/>
              <a:headEnd type="none" w="med" len="med"/>
              <a:tailEnd type="none" w="med" len="med"/>
            </a:ln>
            <a:effectLst>
              <a:glow rad="101600">
                <a:schemeClr val="tx1">
                  <a:lumMod val="65000"/>
                  <a:alpha val="40000"/>
                </a:schemeClr>
              </a:glow>
            </a:effectLst>
          </p:spPr>
          <p:style>
            <a:lnRef idx="2">
              <a:schemeClr val="accent6"/>
            </a:lnRef>
            <a:fillRef idx="1">
              <a:schemeClr val="lt1"/>
            </a:fillRef>
            <a:effectRef idx="0">
              <a:schemeClr val="accent6"/>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1600" dirty="0" smtClean="0">
                  <a:solidFill>
                    <a:schemeClr val="tx1">
                      <a:lumMod val="75000"/>
                    </a:schemeClr>
                  </a:solidFill>
                  <a:effectLst>
                    <a:outerShdw blurRad="38100" dist="38100" dir="2700000" algn="tl">
                      <a:srgbClr val="000000">
                        <a:alpha val="43137"/>
                      </a:srgbClr>
                    </a:outerShdw>
                  </a:effectLst>
                  <a:latin typeface="Calibri" pitchFamily="34" charset="0"/>
                </a:rPr>
                <a:t>XXXXX</a:t>
              </a:r>
            </a:p>
          </p:txBody>
        </p:sp>
        <p:pic>
          <p:nvPicPr>
            <p:cNvPr id="35" name="Picture 3" descr="C:\Documents and Settings\Pennie\My Documents\ACERDATA (D)\Pennie's documents\MS Image\Shapes and Graphics\_WINDOWS SERVER ICONS\Hardware\Microchip micro chip Gray.png"/>
            <p:cNvPicPr>
              <a:picLocks noChangeAspect="1" noChangeArrowheads="1"/>
            </p:cNvPicPr>
            <p:nvPr/>
          </p:nvPicPr>
          <p:blipFill>
            <a:blip r:embed="rId3"/>
            <a:srcRect/>
            <a:stretch>
              <a:fillRect/>
            </a:stretch>
          </p:blipFill>
          <p:spPr bwMode="auto">
            <a:xfrm>
              <a:off x="5309623" y="2636908"/>
              <a:ext cx="828115" cy="455464"/>
            </a:xfrm>
            <a:prstGeom prst="rect">
              <a:avLst/>
            </a:prstGeom>
            <a:noFill/>
          </p:spPr>
        </p:pic>
      </p:grpSp>
      <p:sp>
        <p:nvSpPr>
          <p:cNvPr id="38" name="Rectangle 37"/>
          <p:cNvSpPr/>
          <p:nvPr/>
        </p:nvSpPr>
        <p:spPr bwMode="auto">
          <a:xfrm>
            <a:off x="4958441" y="3851175"/>
            <a:ext cx="1664208" cy="798653"/>
          </a:xfrm>
          <a:prstGeom prst="rect">
            <a:avLst/>
          </a:prstGeom>
          <a:solidFill>
            <a:schemeClr val="bg1">
              <a:lumMod val="65000"/>
              <a:lumOff val="35000"/>
              <a:alpha val="30000"/>
            </a:schemeClr>
          </a:solidFill>
          <a:ln>
            <a:no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1600" dirty="0" smtClean="0">
                <a:solidFill>
                  <a:srgbClr val="FFFFFF"/>
                </a:solidFill>
                <a:effectLst>
                  <a:outerShdw blurRad="38100" dist="38100" dir="2700000" algn="tl">
                    <a:srgbClr val="000000">
                      <a:alpha val="43137"/>
                    </a:srgbClr>
                  </a:outerShdw>
                </a:effectLst>
                <a:latin typeface="Calibri" pitchFamily="34" charset="0"/>
              </a:rPr>
              <a:t>Protects against: Many HW attacks</a:t>
            </a:r>
          </a:p>
        </p:txBody>
      </p:sp>
      <p:sp>
        <p:nvSpPr>
          <p:cNvPr id="39" name="Rectangle 38"/>
          <p:cNvSpPr/>
          <p:nvPr/>
        </p:nvSpPr>
        <p:spPr bwMode="auto">
          <a:xfrm>
            <a:off x="4958441" y="4762986"/>
            <a:ext cx="1664208" cy="873888"/>
          </a:xfrm>
          <a:prstGeom prst="rect">
            <a:avLst/>
          </a:prstGeom>
          <a:solidFill>
            <a:schemeClr val="bg1">
              <a:lumMod val="65000"/>
              <a:lumOff val="35000"/>
              <a:alpha val="30000"/>
            </a:schemeClr>
          </a:solidFill>
          <a:ln>
            <a:no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1600" dirty="0" smtClean="0">
                <a:solidFill>
                  <a:srgbClr val="FFFFFF"/>
                </a:solidFill>
                <a:effectLst>
                  <a:outerShdw blurRad="38100" dist="38100" dir="2700000" algn="tl">
                    <a:srgbClr val="000000">
                      <a:alpha val="43137"/>
                    </a:srgbClr>
                  </a:outerShdw>
                </a:effectLst>
                <a:latin typeface="Calibri" pitchFamily="34" charset="0"/>
              </a:rPr>
              <a:t>Vulnerable to: TPM breaking attacks</a:t>
            </a:r>
          </a:p>
        </p:txBody>
      </p:sp>
      <p:sp>
        <p:nvSpPr>
          <p:cNvPr id="44" name="Rectangle 43"/>
          <p:cNvSpPr/>
          <p:nvPr/>
        </p:nvSpPr>
        <p:spPr bwMode="auto">
          <a:xfrm>
            <a:off x="6765402" y="4467986"/>
            <a:ext cx="1664208" cy="636456"/>
          </a:xfrm>
          <a:prstGeom prst="rect">
            <a:avLst/>
          </a:prstGeom>
          <a:solidFill>
            <a:schemeClr val="bg1">
              <a:lumMod val="65000"/>
              <a:lumOff val="35000"/>
              <a:alpha val="30000"/>
            </a:schemeClr>
          </a:solidFill>
          <a:ln>
            <a:no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1600" dirty="0" smtClean="0">
                <a:solidFill>
                  <a:srgbClr val="FFFFFF"/>
                </a:solidFill>
                <a:effectLst>
                  <a:outerShdw blurRad="38100" dist="38100" dir="2700000" algn="tl">
                    <a:srgbClr val="000000">
                      <a:alpha val="43137"/>
                    </a:srgbClr>
                  </a:outerShdw>
                </a:effectLst>
                <a:latin typeface="Calibri" pitchFamily="34" charset="0"/>
              </a:rPr>
              <a:t>Protects against: Many HW attacks</a:t>
            </a:r>
          </a:p>
        </p:txBody>
      </p:sp>
      <p:sp>
        <p:nvSpPr>
          <p:cNvPr id="45" name="Rectangle 44"/>
          <p:cNvSpPr/>
          <p:nvPr/>
        </p:nvSpPr>
        <p:spPr bwMode="auto">
          <a:xfrm>
            <a:off x="6765402" y="5214400"/>
            <a:ext cx="1664208" cy="640080"/>
          </a:xfrm>
          <a:prstGeom prst="rect">
            <a:avLst/>
          </a:prstGeom>
          <a:solidFill>
            <a:schemeClr val="bg1">
              <a:lumMod val="65000"/>
              <a:lumOff val="35000"/>
              <a:alpha val="30000"/>
            </a:schemeClr>
          </a:solidFill>
          <a:ln>
            <a:no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1600" dirty="0" smtClean="0">
                <a:solidFill>
                  <a:srgbClr val="FFFFFF"/>
                </a:solidFill>
                <a:effectLst>
                  <a:outerShdw blurRad="38100" dist="38100" dir="2700000" algn="tl">
                    <a:srgbClr val="000000">
                      <a:alpha val="43137"/>
                    </a:srgbClr>
                  </a:outerShdw>
                </a:effectLst>
                <a:latin typeface="Calibri" pitchFamily="34" charset="0"/>
              </a:rPr>
              <a:t>Vulnerable to: HW attacks</a:t>
            </a:r>
          </a:p>
        </p:txBody>
      </p:sp>
      <p:grpSp>
        <p:nvGrpSpPr>
          <p:cNvPr id="46" name="Group 45"/>
          <p:cNvGrpSpPr/>
          <p:nvPr/>
        </p:nvGrpSpPr>
        <p:grpSpPr>
          <a:xfrm>
            <a:off x="6866329" y="2835801"/>
            <a:ext cx="843529" cy="570253"/>
            <a:chOff x="5208607" y="2395960"/>
            <a:chExt cx="1030147" cy="696412"/>
          </a:xfrm>
        </p:grpSpPr>
        <p:sp>
          <p:nvSpPr>
            <p:cNvPr id="47" name="Rounded Rectangle 46"/>
            <p:cNvSpPr/>
            <p:nvPr/>
          </p:nvSpPr>
          <p:spPr bwMode="auto">
            <a:xfrm>
              <a:off x="5208607" y="2395960"/>
              <a:ext cx="1030147" cy="324091"/>
            </a:xfrm>
            <a:prstGeom prst="roundRect">
              <a:avLst>
                <a:gd name="adj" fmla="val 50000"/>
              </a:avLst>
            </a:prstGeom>
            <a:solidFill>
              <a:schemeClr val="tx2">
                <a:lumMod val="25000"/>
              </a:schemeClr>
            </a:solidFill>
            <a:ln>
              <a:noFill/>
              <a:headEnd type="none" w="med" len="med"/>
              <a:tailEnd type="none" w="med" len="med"/>
            </a:ln>
            <a:effectLst>
              <a:glow rad="101600">
                <a:schemeClr val="tx1">
                  <a:lumMod val="65000"/>
                  <a:alpha val="40000"/>
                </a:schemeClr>
              </a:glow>
            </a:effectLst>
          </p:spPr>
          <p:style>
            <a:lnRef idx="2">
              <a:schemeClr val="accent6"/>
            </a:lnRef>
            <a:fillRef idx="1">
              <a:schemeClr val="lt1"/>
            </a:fillRef>
            <a:effectRef idx="0">
              <a:schemeClr val="accent6"/>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1100" dirty="0" smtClean="0">
                  <a:solidFill>
                    <a:schemeClr val="tx1">
                      <a:lumMod val="75000"/>
                    </a:schemeClr>
                  </a:solidFill>
                  <a:effectLst>
                    <a:outerShdw blurRad="38100" dist="38100" dir="2700000" algn="tl">
                      <a:srgbClr val="000000">
                        <a:alpha val="43137"/>
                      </a:srgbClr>
                    </a:outerShdw>
                  </a:effectLst>
                  <a:latin typeface="Calibri" pitchFamily="34" charset="0"/>
                </a:rPr>
                <a:t>XXXXX</a:t>
              </a:r>
            </a:p>
          </p:txBody>
        </p:sp>
        <p:pic>
          <p:nvPicPr>
            <p:cNvPr id="48" name="Picture 3" descr="C:\Documents and Settings\Pennie\My Documents\ACERDATA (D)\Pennie's documents\MS Image\Shapes and Graphics\_WINDOWS SERVER ICONS\Hardware\Microchip micro chip Gray.png"/>
            <p:cNvPicPr>
              <a:picLocks noChangeAspect="1" noChangeArrowheads="1"/>
            </p:cNvPicPr>
            <p:nvPr/>
          </p:nvPicPr>
          <p:blipFill>
            <a:blip r:embed="rId3"/>
            <a:srcRect/>
            <a:stretch>
              <a:fillRect/>
            </a:stretch>
          </p:blipFill>
          <p:spPr bwMode="auto">
            <a:xfrm>
              <a:off x="5309623" y="2636908"/>
              <a:ext cx="828115" cy="455464"/>
            </a:xfrm>
            <a:prstGeom prst="rect">
              <a:avLst/>
            </a:prstGeom>
            <a:noFill/>
          </p:spPr>
        </p:pic>
      </p:grpSp>
      <p:pic>
        <p:nvPicPr>
          <p:cNvPr id="49" name="Picture 6" descr="C:\Documents and Settings\Pennie\My Documents\ACERDATA (D)\Pennie's documents\MS Image\Shapes and Graphics\Windows_Vista_Icons_ for_Marketing_use\Vista Icons off the web\fveui.dll_I0002_0409.png"/>
          <p:cNvPicPr>
            <a:picLocks noChangeAspect="1" noChangeArrowheads="1"/>
          </p:cNvPicPr>
          <p:nvPr/>
        </p:nvPicPr>
        <p:blipFill>
          <a:blip r:embed="rId4"/>
          <a:srcRect/>
          <a:stretch>
            <a:fillRect/>
          </a:stretch>
        </p:blipFill>
        <p:spPr bwMode="auto">
          <a:xfrm>
            <a:off x="7729884" y="2805340"/>
            <a:ext cx="724940" cy="724940"/>
          </a:xfrm>
          <a:prstGeom prst="rect">
            <a:avLst/>
          </a:prstGeom>
          <a:noFill/>
        </p:spPr>
      </p:pic>
    </p:spTree>
    <p:extLst>
      <p:ext uri="{BB962C8B-B14F-4D97-AF65-F5344CB8AC3E}">
        <p14:creationId xmlns:p14="http://schemas.microsoft.com/office/powerpoint/2010/main" xmlns="" val="2022950983"/>
      </p:ext>
    </p:extLst>
  </p:cSld>
  <p:clrMapOvr>
    <a:masterClrMapping/>
  </p:clrMapOvr>
  <p:transition>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bwMode="auto">
          <a:xfrm>
            <a:off x="0" y="5159022"/>
            <a:ext cx="9144000" cy="1698978"/>
          </a:xfrm>
          <a:prstGeom prst="rect">
            <a:avLst/>
          </a:prstGeom>
          <a:gradFill flip="none" rotWithShape="1">
            <a:gsLst>
              <a:gs pos="0">
                <a:schemeClr val="accent2">
                  <a:shade val="30000"/>
                  <a:satMod val="115000"/>
                  <a:alpha val="0"/>
                </a:schemeClr>
              </a:gs>
              <a:gs pos="50000">
                <a:schemeClr val="bg1"/>
              </a:gs>
              <a:gs pos="100000">
                <a:schemeClr val="bg1"/>
              </a:gs>
            </a:gsLst>
            <a:lin ang="5400000" scaled="1"/>
            <a:tileRect/>
          </a:gradFill>
          <a:ln>
            <a:no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91" name="Rectangle 90"/>
          <p:cNvSpPr/>
          <p:nvPr/>
        </p:nvSpPr>
        <p:spPr bwMode="auto">
          <a:xfrm>
            <a:off x="6018836" y="2384385"/>
            <a:ext cx="370390" cy="4473616"/>
          </a:xfrm>
          <a:prstGeom prst="rect">
            <a:avLst/>
          </a:prstGeom>
          <a:gradFill flip="none" rotWithShape="1">
            <a:gsLst>
              <a:gs pos="0">
                <a:schemeClr val="bg1">
                  <a:lumMod val="75000"/>
                  <a:lumOff val="25000"/>
                  <a:alpha val="0"/>
                </a:schemeClr>
              </a:gs>
              <a:gs pos="50000">
                <a:srgbClr val="FFC000">
                  <a:alpha val="20000"/>
                </a:srgbClr>
              </a:gs>
              <a:gs pos="100000">
                <a:schemeClr val="bg1">
                  <a:lumMod val="75000"/>
                  <a:lumOff val="25000"/>
                  <a:alpha val="0"/>
                </a:schemeClr>
              </a:gs>
            </a:gsLst>
            <a:lin ang="5400000" scaled="1"/>
            <a:tileRect/>
          </a:gradFill>
          <a:ln>
            <a:no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9144" tIns="91440" rIns="9144" bIns="45718" numCol="1" rtlCol="0" anchor="t" anchorCtr="0" compatLnSpc="1">
            <a:prstTxWarp prst="textNoShape">
              <a:avLst/>
            </a:prstTxWarp>
          </a:bodyPr>
          <a:lstStyle/>
          <a:p>
            <a:pPr algn="ctr" fontAlgn="base">
              <a:spcBef>
                <a:spcPct val="0"/>
              </a:spcBef>
              <a:spcAft>
                <a:spcPct val="0"/>
              </a:spcAft>
            </a:pPr>
            <a:endParaRPr lang="en-US" b="1" dirty="0" smtClean="0">
              <a:solidFill>
                <a:schemeClr val="tx1"/>
              </a:solidFill>
              <a:effectLst>
                <a:glow rad="139700">
                  <a:schemeClr val="bg1">
                    <a:alpha val="40000"/>
                  </a:schemeClr>
                </a:glow>
              </a:effectLst>
            </a:endParaRPr>
          </a:p>
        </p:txBody>
      </p:sp>
      <p:sp>
        <p:nvSpPr>
          <p:cNvPr id="92" name="Rectangle 91"/>
          <p:cNvSpPr/>
          <p:nvPr/>
        </p:nvSpPr>
        <p:spPr bwMode="auto">
          <a:xfrm>
            <a:off x="6423306" y="2384385"/>
            <a:ext cx="426334" cy="4473616"/>
          </a:xfrm>
          <a:prstGeom prst="rect">
            <a:avLst/>
          </a:prstGeom>
          <a:gradFill flip="none" rotWithShape="1">
            <a:gsLst>
              <a:gs pos="0">
                <a:schemeClr val="bg1">
                  <a:lumMod val="75000"/>
                  <a:lumOff val="25000"/>
                  <a:alpha val="0"/>
                </a:schemeClr>
              </a:gs>
              <a:gs pos="50000">
                <a:srgbClr val="FFC000">
                  <a:alpha val="20000"/>
                </a:srgbClr>
              </a:gs>
              <a:gs pos="100000">
                <a:schemeClr val="bg1">
                  <a:lumMod val="75000"/>
                  <a:lumOff val="25000"/>
                  <a:alpha val="0"/>
                </a:schemeClr>
              </a:gs>
            </a:gsLst>
            <a:lin ang="5400000" scaled="1"/>
            <a:tileRect/>
          </a:gradFill>
          <a:ln>
            <a:no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9144" tIns="91440" rIns="9144" bIns="45718" numCol="1" rtlCol="0" anchor="t" anchorCtr="0" compatLnSpc="1">
            <a:prstTxWarp prst="textNoShape">
              <a:avLst/>
            </a:prstTxWarp>
          </a:bodyPr>
          <a:lstStyle/>
          <a:p>
            <a:pPr algn="ctr" fontAlgn="base">
              <a:spcBef>
                <a:spcPct val="0"/>
              </a:spcBef>
              <a:spcAft>
                <a:spcPct val="0"/>
              </a:spcAft>
            </a:pPr>
            <a:endParaRPr lang="en-US" b="1" dirty="0" smtClean="0">
              <a:solidFill>
                <a:schemeClr val="tx1"/>
              </a:solidFill>
              <a:effectLst>
                <a:glow rad="139700">
                  <a:schemeClr val="bg1">
                    <a:alpha val="40000"/>
                  </a:schemeClr>
                </a:glow>
              </a:effectLst>
            </a:endParaRPr>
          </a:p>
        </p:txBody>
      </p:sp>
      <p:sp>
        <p:nvSpPr>
          <p:cNvPr id="93" name="Rectangle 92"/>
          <p:cNvSpPr/>
          <p:nvPr/>
        </p:nvSpPr>
        <p:spPr bwMode="auto">
          <a:xfrm>
            <a:off x="6883720" y="2384385"/>
            <a:ext cx="1026290" cy="4473616"/>
          </a:xfrm>
          <a:prstGeom prst="rect">
            <a:avLst/>
          </a:prstGeom>
          <a:gradFill flip="none" rotWithShape="1">
            <a:gsLst>
              <a:gs pos="0">
                <a:schemeClr val="bg1">
                  <a:lumMod val="75000"/>
                  <a:lumOff val="25000"/>
                  <a:alpha val="0"/>
                </a:schemeClr>
              </a:gs>
              <a:gs pos="50000">
                <a:srgbClr val="FFC000">
                  <a:alpha val="20000"/>
                </a:srgbClr>
              </a:gs>
              <a:gs pos="100000">
                <a:schemeClr val="bg1">
                  <a:lumMod val="75000"/>
                  <a:lumOff val="25000"/>
                  <a:alpha val="0"/>
                </a:schemeClr>
              </a:gs>
            </a:gsLst>
            <a:lin ang="5400000" scaled="1"/>
            <a:tileRect/>
          </a:gradFill>
          <a:ln>
            <a:no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9144" tIns="91440" rIns="9144" bIns="45718" numCol="1" rtlCol="0" anchor="t" anchorCtr="0" compatLnSpc="1">
            <a:prstTxWarp prst="textNoShape">
              <a:avLst/>
            </a:prstTxWarp>
          </a:bodyPr>
          <a:lstStyle/>
          <a:p>
            <a:pPr algn="ctr" fontAlgn="base">
              <a:spcBef>
                <a:spcPct val="0"/>
              </a:spcBef>
              <a:spcAft>
                <a:spcPct val="0"/>
              </a:spcAft>
            </a:pPr>
            <a:endParaRPr lang="en-US" b="1" dirty="0" smtClean="0">
              <a:solidFill>
                <a:schemeClr val="tx1"/>
              </a:solidFill>
              <a:effectLst>
                <a:glow rad="139700">
                  <a:schemeClr val="bg1">
                    <a:alpha val="40000"/>
                  </a:schemeClr>
                </a:glow>
              </a:effectLst>
            </a:endParaRPr>
          </a:p>
        </p:txBody>
      </p:sp>
      <p:sp>
        <p:nvSpPr>
          <p:cNvPr id="94" name="Rectangle 93"/>
          <p:cNvSpPr/>
          <p:nvPr/>
        </p:nvSpPr>
        <p:spPr bwMode="auto">
          <a:xfrm>
            <a:off x="7944091" y="2384385"/>
            <a:ext cx="725348" cy="4473616"/>
          </a:xfrm>
          <a:prstGeom prst="rect">
            <a:avLst/>
          </a:prstGeom>
          <a:gradFill flip="none" rotWithShape="1">
            <a:gsLst>
              <a:gs pos="0">
                <a:schemeClr val="bg1">
                  <a:lumMod val="75000"/>
                  <a:lumOff val="25000"/>
                  <a:alpha val="0"/>
                </a:schemeClr>
              </a:gs>
              <a:gs pos="50000">
                <a:srgbClr val="FFC000">
                  <a:alpha val="20000"/>
                </a:srgbClr>
              </a:gs>
              <a:gs pos="100000">
                <a:schemeClr val="bg1">
                  <a:lumMod val="75000"/>
                  <a:lumOff val="25000"/>
                  <a:alpha val="0"/>
                </a:schemeClr>
              </a:gs>
            </a:gsLst>
            <a:lin ang="5400000" scaled="1"/>
            <a:tileRect/>
          </a:gradFill>
          <a:ln>
            <a:no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9144" tIns="91440" rIns="9144" bIns="45718" numCol="1" rtlCol="0" anchor="t" anchorCtr="0" compatLnSpc="1">
            <a:prstTxWarp prst="textNoShape">
              <a:avLst/>
            </a:prstTxWarp>
          </a:bodyPr>
          <a:lstStyle/>
          <a:p>
            <a:pPr algn="ctr" fontAlgn="base">
              <a:spcBef>
                <a:spcPct val="0"/>
              </a:spcBef>
              <a:spcAft>
                <a:spcPct val="0"/>
              </a:spcAft>
            </a:pPr>
            <a:endParaRPr lang="en-US" b="1" dirty="0" smtClean="0">
              <a:solidFill>
                <a:schemeClr val="tx1"/>
              </a:solidFill>
              <a:effectLst>
                <a:glow rad="139700">
                  <a:schemeClr val="bg1">
                    <a:alpha val="40000"/>
                  </a:schemeClr>
                </a:glow>
              </a:effectLst>
            </a:endParaRPr>
          </a:p>
        </p:txBody>
      </p:sp>
      <p:sp>
        <p:nvSpPr>
          <p:cNvPr id="10" name="Rounded Rectangle 9"/>
          <p:cNvSpPr/>
          <p:nvPr/>
        </p:nvSpPr>
        <p:spPr bwMode="ltGray">
          <a:xfrm>
            <a:off x="5555856" y="1423685"/>
            <a:ext cx="1395559" cy="5833641"/>
          </a:xfrm>
          <a:prstGeom prst="roundRect">
            <a:avLst>
              <a:gd name="adj" fmla="val 11933"/>
            </a:avLst>
          </a:prstGeom>
          <a:gradFill flip="none" rotWithShape="1">
            <a:gsLst>
              <a:gs pos="0">
                <a:schemeClr val="bg1">
                  <a:lumMod val="75000"/>
                  <a:lumOff val="25000"/>
                </a:schemeClr>
              </a:gs>
              <a:gs pos="50000">
                <a:schemeClr val="bg1">
                  <a:lumMod val="65000"/>
                  <a:lumOff val="35000"/>
                  <a:alpha val="36000"/>
                </a:schemeClr>
              </a:gs>
              <a:gs pos="100000">
                <a:schemeClr val="bg1">
                  <a:lumMod val="75000"/>
                  <a:lumOff val="25000"/>
                  <a:alpha val="0"/>
                </a:schemeClr>
              </a:gs>
            </a:gsLst>
            <a:lin ang="5400000" scaled="1"/>
            <a:tileRect/>
          </a:gradFill>
          <a:ln>
            <a:no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9144" tIns="91440" rIns="9144" bIns="45718" numCol="1" rtlCol="0" anchor="t" anchorCtr="0" compatLnSpc="1">
            <a:prstTxWarp prst="textNoShape">
              <a:avLst/>
            </a:prstTxWarp>
          </a:bodyPr>
          <a:lstStyle/>
          <a:p>
            <a:pPr algn="ctr"/>
            <a:r>
              <a:rPr lang="en-US" b="1" dirty="0" smtClean="0">
                <a:solidFill>
                  <a:schemeClr val="tx1"/>
                </a:solidFill>
                <a:effectLst>
                  <a:glow rad="139700">
                    <a:schemeClr val="bg1">
                      <a:alpha val="40000"/>
                    </a:schemeClr>
                  </a:glow>
                </a:effectLst>
              </a:rPr>
              <a:t>All Boot Blobs unlocked</a:t>
            </a:r>
            <a:endParaRPr lang="en-US" sz="1600" dirty="0">
              <a:solidFill>
                <a:schemeClr val="tx1"/>
              </a:solidFill>
              <a:effectLst>
                <a:glow rad="139700">
                  <a:schemeClr val="bg1">
                    <a:alpha val="40000"/>
                  </a:schemeClr>
                </a:glow>
              </a:effectLst>
            </a:endParaRPr>
          </a:p>
        </p:txBody>
      </p:sp>
      <p:sp>
        <p:nvSpPr>
          <p:cNvPr id="11" name="Rounded Rectangle 10"/>
          <p:cNvSpPr/>
          <p:nvPr/>
        </p:nvSpPr>
        <p:spPr bwMode="ltGray">
          <a:xfrm>
            <a:off x="6991108" y="1423685"/>
            <a:ext cx="1923329" cy="5833641"/>
          </a:xfrm>
          <a:prstGeom prst="roundRect">
            <a:avLst>
              <a:gd name="adj" fmla="val 10170"/>
            </a:avLst>
          </a:prstGeom>
          <a:gradFill flip="none" rotWithShape="1">
            <a:gsLst>
              <a:gs pos="0">
                <a:schemeClr val="bg1">
                  <a:lumMod val="75000"/>
                  <a:lumOff val="25000"/>
                </a:schemeClr>
              </a:gs>
              <a:gs pos="50000">
                <a:schemeClr val="bg1">
                  <a:lumMod val="65000"/>
                  <a:lumOff val="35000"/>
                  <a:alpha val="36000"/>
                </a:schemeClr>
              </a:gs>
              <a:gs pos="100000">
                <a:schemeClr val="bg1">
                  <a:lumMod val="75000"/>
                  <a:lumOff val="25000"/>
                  <a:alpha val="0"/>
                </a:schemeClr>
              </a:gs>
            </a:gsLst>
            <a:lin ang="5400000" scaled="1"/>
            <a:tileRect/>
          </a:gradFill>
          <a:ln>
            <a:no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9144" tIns="91440" rIns="9144" bIns="45718" numCol="1" rtlCol="0" anchor="t" anchorCtr="0" compatLnSpc="1">
            <a:prstTxWarp prst="textNoShape">
              <a:avLst/>
            </a:prstTxWarp>
          </a:bodyPr>
          <a:lstStyle/>
          <a:p>
            <a:pPr algn="ctr"/>
            <a:r>
              <a:rPr lang="en-US" b="1" dirty="0" smtClean="0">
                <a:solidFill>
                  <a:schemeClr val="tx1"/>
                </a:solidFill>
                <a:effectLst>
                  <a:glow rad="139700">
                    <a:schemeClr val="bg1">
                      <a:alpha val="40000"/>
                    </a:schemeClr>
                  </a:glow>
                </a:effectLst>
              </a:rPr>
              <a:t>Volume Blob of Target OS unlocked</a:t>
            </a:r>
            <a:endParaRPr lang="en-US" sz="1600" dirty="0">
              <a:solidFill>
                <a:schemeClr val="tx1"/>
              </a:solidFill>
              <a:effectLst>
                <a:glow rad="139700">
                  <a:schemeClr val="bg1">
                    <a:alpha val="40000"/>
                  </a:schemeClr>
                </a:glow>
              </a:effectLst>
            </a:endParaRPr>
          </a:p>
        </p:txBody>
      </p:sp>
      <p:sp>
        <p:nvSpPr>
          <p:cNvPr id="6" name="Title 1"/>
          <p:cNvSpPr>
            <a:spLocks noGrp="1"/>
          </p:cNvSpPr>
          <p:nvPr>
            <p:ph type="title"/>
          </p:nvPr>
        </p:nvSpPr>
        <p:spPr>
          <a:xfrm>
            <a:off x="381000" y="230188"/>
            <a:ext cx="8382000" cy="1052596"/>
          </a:xfrm>
        </p:spPr>
        <p:txBody>
          <a:bodyPr vert="horz" wrap="square" lIns="0" tIns="0" rIns="0" bIns="0" rtlCol="0" anchor="t">
            <a:spAutoFit/>
          </a:bodyPr>
          <a:lstStyle/>
          <a:p>
            <a:pPr lvl="0"/>
            <a:r>
              <a:rPr lang="en-GB" dirty="0">
                <a:sym typeface="Wingdings" pitchFamily="2" charset="2"/>
              </a:rPr>
              <a:t>Trusted Platform Module (TPM)</a:t>
            </a:r>
            <a:r>
              <a:rPr/>
              <a:t/>
            </a:r>
            <a:br>
              <a:rPr/>
            </a:br>
            <a:r>
              <a:rPr sz="2800">
                <a:solidFill>
                  <a:schemeClr val="tx2"/>
                </a:solidFill>
              </a:rPr>
              <a:t>Static root of trust measurement of early boot components</a:t>
            </a:r>
          </a:p>
        </p:txBody>
      </p:sp>
      <p:sp>
        <p:nvSpPr>
          <p:cNvPr id="8" name="Rounded Rectangle 7"/>
          <p:cNvSpPr/>
          <p:nvPr/>
        </p:nvSpPr>
        <p:spPr bwMode="ltGray">
          <a:xfrm>
            <a:off x="243067" y="1423685"/>
            <a:ext cx="1828801" cy="5833641"/>
          </a:xfrm>
          <a:prstGeom prst="roundRect">
            <a:avLst>
              <a:gd name="adj" fmla="val 11933"/>
            </a:avLst>
          </a:prstGeom>
          <a:gradFill flip="none" rotWithShape="1">
            <a:gsLst>
              <a:gs pos="0">
                <a:schemeClr val="bg1">
                  <a:lumMod val="75000"/>
                  <a:lumOff val="25000"/>
                </a:schemeClr>
              </a:gs>
              <a:gs pos="50000">
                <a:schemeClr val="bg1">
                  <a:lumMod val="65000"/>
                  <a:lumOff val="35000"/>
                  <a:alpha val="36000"/>
                </a:schemeClr>
              </a:gs>
              <a:gs pos="100000">
                <a:schemeClr val="bg1">
                  <a:lumMod val="75000"/>
                  <a:lumOff val="25000"/>
                  <a:alpha val="0"/>
                </a:schemeClr>
              </a:gs>
            </a:gsLst>
            <a:lin ang="5400000" scaled="1"/>
            <a:tileRect/>
          </a:gradFill>
          <a:ln>
            <a:no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9144" tIns="91440" rIns="9144" bIns="45718" numCol="1" rtlCol="0" anchor="t" anchorCtr="0" compatLnSpc="1">
            <a:prstTxWarp prst="textNoShape">
              <a:avLst/>
            </a:prstTxWarp>
          </a:bodyPr>
          <a:lstStyle/>
          <a:p>
            <a:pPr algn="ctr"/>
            <a:r>
              <a:rPr lang="en-US" b="1" dirty="0" smtClean="0">
                <a:solidFill>
                  <a:schemeClr val="tx1"/>
                </a:solidFill>
                <a:effectLst>
                  <a:glow rad="139700">
                    <a:schemeClr val="bg1">
                      <a:alpha val="40000"/>
                    </a:schemeClr>
                  </a:glow>
                </a:effectLst>
              </a:rPr>
              <a:t>PreOS</a:t>
            </a:r>
          </a:p>
        </p:txBody>
      </p:sp>
      <p:sp>
        <p:nvSpPr>
          <p:cNvPr id="9" name="Rounded Rectangle 8"/>
          <p:cNvSpPr/>
          <p:nvPr/>
        </p:nvSpPr>
        <p:spPr bwMode="ltGray">
          <a:xfrm>
            <a:off x="2111562" y="1423685"/>
            <a:ext cx="3404600" cy="5833641"/>
          </a:xfrm>
          <a:prstGeom prst="roundRect">
            <a:avLst>
              <a:gd name="adj" fmla="val 6495"/>
            </a:avLst>
          </a:prstGeom>
          <a:gradFill flip="none" rotWithShape="1">
            <a:gsLst>
              <a:gs pos="0">
                <a:schemeClr val="bg1">
                  <a:lumMod val="75000"/>
                  <a:lumOff val="25000"/>
                </a:schemeClr>
              </a:gs>
              <a:gs pos="50000">
                <a:schemeClr val="bg1">
                  <a:lumMod val="65000"/>
                  <a:lumOff val="35000"/>
                  <a:alpha val="36000"/>
                </a:schemeClr>
              </a:gs>
              <a:gs pos="100000">
                <a:schemeClr val="bg1">
                  <a:lumMod val="75000"/>
                  <a:lumOff val="25000"/>
                  <a:alpha val="0"/>
                </a:schemeClr>
              </a:gs>
            </a:gsLst>
            <a:lin ang="5400000" scaled="1"/>
            <a:tileRect/>
          </a:gradFill>
          <a:ln>
            <a:no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9144" tIns="91440" rIns="9144" bIns="45718" numCol="1" rtlCol="0" anchor="t" anchorCtr="0" compatLnSpc="1">
            <a:prstTxWarp prst="textNoShape">
              <a:avLst/>
            </a:prstTxWarp>
          </a:bodyPr>
          <a:lstStyle/>
          <a:p>
            <a:pPr algn="ctr"/>
            <a:r>
              <a:rPr lang="en-US" b="1" dirty="0" smtClean="0">
                <a:solidFill>
                  <a:schemeClr val="tx1"/>
                </a:solidFill>
                <a:effectLst>
                  <a:glow rad="139700">
                    <a:schemeClr val="bg1">
                      <a:alpha val="40000"/>
                    </a:schemeClr>
                  </a:glow>
                </a:effectLst>
              </a:rPr>
              <a:t>Static OS</a:t>
            </a:r>
          </a:p>
        </p:txBody>
      </p:sp>
      <p:grpSp>
        <p:nvGrpSpPr>
          <p:cNvPr id="14" name="Group 13"/>
          <p:cNvGrpSpPr/>
          <p:nvPr/>
        </p:nvGrpSpPr>
        <p:grpSpPr>
          <a:xfrm>
            <a:off x="311750" y="2285545"/>
            <a:ext cx="1155031" cy="353484"/>
            <a:chOff x="462225" y="2285545"/>
            <a:chExt cx="1155031" cy="353484"/>
          </a:xfrm>
        </p:grpSpPr>
        <p:sp>
          <p:nvSpPr>
            <p:cNvPr id="12" name="Rectangle 11"/>
            <p:cNvSpPr/>
            <p:nvPr/>
          </p:nvSpPr>
          <p:spPr bwMode="auto">
            <a:xfrm>
              <a:off x="462225" y="2285545"/>
              <a:ext cx="1155031" cy="353484"/>
            </a:xfrm>
            <a:prstGeom prst="rect">
              <a:avLst/>
            </a:prstGeom>
            <a:solidFill>
              <a:schemeClr val="bg1">
                <a:lumMod val="65000"/>
                <a:lumOff val="35000"/>
              </a:schemeClr>
            </a:solidFill>
            <a:ln>
              <a:no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91436" tIns="45718" rIns="91436" bIns="45718" numCol="1" rtlCol="0" anchor="ctr" anchorCtr="0" compatLnSpc="1">
              <a:prstTxWarp prst="textNoShape">
                <a:avLst/>
              </a:prstTxWarp>
            </a:bodyPr>
            <a:lstStyle/>
            <a:p>
              <a:pPr defTabSz="914099" fontAlgn="base">
                <a:spcBef>
                  <a:spcPct val="0"/>
                </a:spcBef>
                <a:spcAft>
                  <a:spcPct val="0"/>
                </a:spcAft>
              </a:pPr>
              <a:r>
                <a:rPr lang="en-US" sz="1600" dirty="0" smtClean="0">
                  <a:solidFill>
                    <a:srgbClr val="FFFFFF"/>
                  </a:solidFill>
                  <a:latin typeface="Calibri" pitchFamily="34" charset="0"/>
                </a:rPr>
                <a:t>TMP Init</a:t>
              </a:r>
            </a:p>
          </p:txBody>
        </p:sp>
        <p:sp>
          <p:nvSpPr>
            <p:cNvPr id="13" name="Rectangle 12"/>
            <p:cNvSpPr/>
            <p:nvPr/>
          </p:nvSpPr>
          <p:spPr bwMode="auto">
            <a:xfrm>
              <a:off x="1404699" y="2285545"/>
              <a:ext cx="212557" cy="353484"/>
            </a:xfrm>
            <a:prstGeom prst="rect">
              <a:avLst/>
            </a:prstGeom>
            <a:solidFill>
              <a:schemeClr val="accent2"/>
            </a:solidFill>
            <a:ln>
              <a:no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grpSp>
      <p:grpSp>
        <p:nvGrpSpPr>
          <p:cNvPr id="15" name="Group 14"/>
          <p:cNvGrpSpPr/>
          <p:nvPr/>
        </p:nvGrpSpPr>
        <p:grpSpPr>
          <a:xfrm>
            <a:off x="1262802" y="2870066"/>
            <a:ext cx="1155031" cy="353484"/>
            <a:chOff x="462225" y="2285545"/>
            <a:chExt cx="1155031" cy="353484"/>
          </a:xfrm>
        </p:grpSpPr>
        <p:sp>
          <p:nvSpPr>
            <p:cNvPr id="16" name="Rectangle 15"/>
            <p:cNvSpPr/>
            <p:nvPr/>
          </p:nvSpPr>
          <p:spPr bwMode="auto">
            <a:xfrm>
              <a:off x="462225" y="2285545"/>
              <a:ext cx="1155031" cy="353484"/>
            </a:xfrm>
            <a:prstGeom prst="rect">
              <a:avLst/>
            </a:prstGeom>
            <a:solidFill>
              <a:schemeClr val="bg1">
                <a:lumMod val="65000"/>
                <a:lumOff val="35000"/>
              </a:schemeClr>
            </a:solidFill>
            <a:ln>
              <a:no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1600" dirty="0" smtClean="0">
                  <a:solidFill>
                    <a:srgbClr val="FFFFFF"/>
                  </a:solidFill>
                  <a:latin typeface="Calibri" pitchFamily="34" charset="0"/>
                </a:rPr>
                <a:t>BIOS</a:t>
              </a:r>
            </a:p>
          </p:txBody>
        </p:sp>
        <p:sp>
          <p:nvSpPr>
            <p:cNvPr id="17" name="Rectangle 16"/>
            <p:cNvSpPr/>
            <p:nvPr/>
          </p:nvSpPr>
          <p:spPr bwMode="auto">
            <a:xfrm>
              <a:off x="548173" y="2285545"/>
              <a:ext cx="212557" cy="353484"/>
            </a:xfrm>
            <a:prstGeom prst="rect">
              <a:avLst/>
            </a:prstGeom>
            <a:solidFill>
              <a:schemeClr val="accent2"/>
            </a:solidFill>
            <a:ln>
              <a:no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grpSp>
      <p:grpSp>
        <p:nvGrpSpPr>
          <p:cNvPr id="18" name="Group 17"/>
          <p:cNvGrpSpPr/>
          <p:nvPr/>
        </p:nvGrpSpPr>
        <p:grpSpPr>
          <a:xfrm>
            <a:off x="2108259" y="3454587"/>
            <a:ext cx="1155031" cy="353484"/>
            <a:chOff x="462225" y="2285545"/>
            <a:chExt cx="1155031" cy="353484"/>
          </a:xfrm>
        </p:grpSpPr>
        <p:sp>
          <p:nvSpPr>
            <p:cNvPr id="19" name="Rectangle 18"/>
            <p:cNvSpPr/>
            <p:nvPr/>
          </p:nvSpPr>
          <p:spPr bwMode="auto">
            <a:xfrm>
              <a:off x="462225" y="2285545"/>
              <a:ext cx="1155031" cy="353484"/>
            </a:xfrm>
            <a:prstGeom prst="rect">
              <a:avLst/>
            </a:prstGeom>
            <a:solidFill>
              <a:schemeClr val="bg1">
                <a:lumMod val="65000"/>
                <a:lumOff val="35000"/>
              </a:schemeClr>
            </a:solidFill>
            <a:ln>
              <a:no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91436" tIns="45718" rIns="91436" bIns="45718" numCol="1" rtlCol="0" anchor="ctr" anchorCtr="0" compatLnSpc="1">
              <a:prstTxWarp prst="textNoShape">
                <a:avLst/>
              </a:prstTxWarp>
            </a:bodyPr>
            <a:lstStyle/>
            <a:p>
              <a:pPr defTabSz="914099" fontAlgn="base">
                <a:spcBef>
                  <a:spcPct val="0"/>
                </a:spcBef>
                <a:spcAft>
                  <a:spcPct val="0"/>
                </a:spcAft>
              </a:pPr>
              <a:r>
                <a:rPr lang="en-US" sz="1600" dirty="0" smtClean="0">
                  <a:solidFill>
                    <a:srgbClr val="FFFFFF"/>
                  </a:solidFill>
                  <a:latin typeface="Calibri" pitchFamily="34" charset="0"/>
                </a:rPr>
                <a:t>MBR</a:t>
              </a:r>
            </a:p>
          </p:txBody>
        </p:sp>
        <p:sp>
          <p:nvSpPr>
            <p:cNvPr id="20" name="Rectangle 19"/>
            <p:cNvSpPr/>
            <p:nvPr/>
          </p:nvSpPr>
          <p:spPr bwMode="auto">
            <a:xfrm>
              <a:off x="1404699" y="2285545"/>
              <a:ext cx="212557" cy="353484"/>
            </a:xfrm>
            <a:prstGeom prst="rect">
              <a:avLst/>
            </a:prstGeom>
            <a:solidFill>
              <a:schemeClr val="accent2"/>
            </a:solidFill>
            <a:ln>
              <a:no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grpSp>
      <p:grpSp>
        <p:nvGrpSpPr>
          <p:cNvPr id="21" name="Group 20"/>
          <p:cNvGrpSpPr/>
          <p:nvPr/>
        </p:nvGrpSpPr>
        <p:grpSpPr>
          <a:xfrm>
            <a:off x="3052713" y="4039108"/>
            <a:ext cx="1276216" cy="353484"/>
            <a:chOff x="462226" y="2285545"/>
            <a:chExt cx="1106196" cy="353484"/>
          </a:xfrm>
        </p:grpSpPr>
        <p:sp>
          <p:nvSpPr>
            <p:cNvPr id="22" name="Rectangle 21"/>
            <p:cNvSpPr/>
            <p:nvPr/>
          </p:nvSpPr>
          <p:spPr bwMode="auto">
            <a:xfrm>
              <a:off x="462226" y="2285545"/>
              <a:ext cx="1106196" cy="353484"/>
            </a:xfrm>
            <a:prstGeom prst="rect">
              <a:avLst/>
            </a:prstGeom>
            <a:solidFill>
              <a:schemeClr val="bg1">
                <a:lumMod val="65000"/>
                <a:lumOff val="35000"/>
              </a:schemeClr>
            </a:solidFill>
            <a:ln>
              <a:no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91436" tIns="45718" rIns="91436" bIns="45718" numCol="1" rtlCol="0" anchor="ctr" anchorCtr="0" compatLnSpc="1">
              <a:prstTxWarp prst="textNoShape">
                <a:avLst/>
              </a:prstTxWarp>
            </a:bodyPr>
            <a:lstStyle/>
            <a:p>
              <a:pPr defTabSz="914099" fontAlgn="base">
                <a:spcBef>
                  <a:spcPct val="0"/>
                </a:spcBef>
                <a:spcAft>
                  <a:spcPct val="0"/>
                </a:spcAft>
              </a:pPr>
              <a:r>
                <a:rPr lang="en-US" sz="1600" dirty="0" smtClean="0">
                  <a:solidFill>
                    <a:srgbClr val="FFFFFF"/>
                  </a:solidFill>
                  <a:latin typeface="Calibri" pitchFamily="34" charset="0"/>
                </a:rPr>
                <a:t>BootSector</a:t>
              </a:r>
            </a:p>
          </p:txBody>
        </p:sp>
        <p:sp>
          <p:nvSpPr>
            <p:cNvPr id="23" name="Rectangle 22"/>
            <p:cNvSpPr/>
            <p:nvPr/>
          </p:nvSpPr>
          <p:spPr bwMode="auto">
            <a:xfrm>
              <a:off x="1390957" y="2285545"/>
              <a:ext cx="177465" cy="353484"/>
            </a:xfrm>
            <a:prstGeom prst="rect">
              <a:avLst/>
            </a:prstGeom>
            <a:solidFill>
              <a:schemeClr val="accent2"/>
            </a:solidFill>
            <a:ln>
              <a:no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grpSp>
      <p:grpSp>
        <p:nvGrpSpPr>
          <p:cNvPr id="24" name="Group 23"/>
          <p:cNvGrpSpPr/>
          <p:nvPr/>
        </p:nvGrpSpPr>
        <p:grpSpPr>
          <a:xfrm>
            <a:off x="4107939" y="4623629"/>
            <a:ext cx="1276216" cy="353484"/>
            <a:chOff x="462226" y="2285545"/>
            <a:chExt cx="1106196" cy="353484"/>
          </a:xfrm>
        </p:grpSpPr>
        <p:sp>
          <p:nvSpPr>
            <p:cNvPr id="25" name="Rectangle 24"/>
            <p:cNvSpPr/>
            <p:nvPr/>
          </p:nvSpPr>
          <p:spPr bwMode="auto">
            <a:xfrm>
              <a:off x="462226" y="2285545"/>
              <a:ext cx="1106196" cy="353484"/>
            </a:xfrm>
            <a:prstGeom prst="rect">
              <a:avLst/>
            </a:prstGeom>
            <a:solidFill>
              <a:schemeClr val="bg1">
                <a:lumMod val="65000"/>
                <a:lumOff val="35000"/>
              </a:schemeClr>
            </a:solidFill>
            <a:ln>
              <a:no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91436" tIns="45718" rIns="91436" bIns="45718" numCol="1" rtlCol="0" anchor="ctr" anchorCtr="0" compatLnSpc="1">
              <a:prstTxWarp prst="textNoShape">
                <a:avLst/>
              </a:prstTxWarp>
            </a:bodyPr>
            <a:lstStyle/>
            <a:p>
              <a:pPr defTabSz="914099" fontAlgn="base">
                <a:spcBef>
                  <a:spcPct val="0"/>
                </a:spcBef>
                <a:spcAft>
                  <a:spcPct val="0"/>
                </a:spcAft>
              </a:pPr>
              <a:r>
                <a:rPr lang="en-US" sz="1600" dirty="0" smtClean="0">
                  <a:solidFill>
                    <a:srgbClr val="FFFFFF"/>
                  </a:solidFill>
                  <a:latin typeface="Calibri" pitchFamily="34" charset="0"/>
                </a:rPr>
                <a:t>BootBlock</a:t>
              </a:r>
            </a:p>
          </p:txBody>
        </p:sp>
        <p:sp>
          <p:nvSpPr>
            <p:cNvPr id="26" name="Rectangle 25"/>
            <p:cNvSpPr/>
            <p:nvPr/>
          </p:nvSpPr>
          <p:spPr bwMode="auto">
            <a:xfrm>
              <a:off x="1390957" y="2285545"/>
              <a:ext cx="177465" cy="353484"/>
            </a:xfrm>
            <a:prstGeom prst="rect">
              <a:avLst/>
            </a:prstGeom>
            <a:solidFill>
              <a:schemeClr val="accent2"/>
            </a:solidFill>
            <a:ln>
              <a:no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grpSp>
      <p:grpSp>
        <p:nvGrpSpPr>
          <p:cNvPr id="34" name="Group 33"/>
          <p:cNvGrpSpPr/>
          <p:nvPr/>
        </p:nvGrpSpPr>
        <p:grpSpPr>
          <a:xfrm>
            <a:off x="5163164" y="5208150"/>
            <a:ext cx="1800938" cy="353485"/>
            <a:chOff x="5163164" y="4876343"/>
            <a:chExt cx="1800938" cy="353485"/>
          </a:xfrm>
        </p:grpSpPr>
        <p:sp>
          <p:nvSpPr>
            <p:cNvPr id="28" name="Rectangle 27"/>
            <p:cNvSpPr/>
            <p:nvPr/>
          </p:nvSpPr>
          <p:spPr bwMode="auto">
            <a:xfrm>
              <a:off x="5163164" y="4876343"/>
              <a:ext cx="1737360" cy="353484"/>
            </a:xfrm>
            <a:prstGeom prst="rect">
              <a:avLst/>
            </a:prstGeom>
            <a:solidFill>
              <a:schemeClr val="bg1">
                <a:lumMod val="65000"/>
                <a:lumOff val="35000"/>
              </a:schemeClr>
            </a:solidFill>
            <a:ln>
              <a:no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91436" tIns="45718" rIns="91436" bIns="45718" numCol="1" rtlCol="0" anchor="ctr" anchorCtr="0" compatLnSpc="1">
              <a:prstTxWarp prst="textNoShape">
                <a:avLst/>
              </a:prstTxWarp>
            </a:bodyPr>
            <a:lstStyle/>
            <a:p>
              <a:pPr defTabSz="914099" fontAlgn="base">
                <a:spcBef>
                  <a:spcPct val="0"/>
                </a:spcBef>
                <a:spcAft>
                  <a:spcPct val="0"/>
                </a:spcAft>
              </a:pPr>
              <a:r>
                <a:rPr lang="en-US" sz="1400" dirty="0" smtClean="0">
                  <a:solidFill>
                    <a:srgbClr val="FFFFFF"/>
                  </a:solidFill>
                  <a:latin typeface="Calibri" pitchFamily="34" charset="0"/>
                </a:rPr>
                <a:t>BootManager</a:t>
              </a:r>
            </a:p>
          </p:txBody>
        </p:sp>
        <p:sp>
          <p:nvSpPr>
            <p:cNvPr id="29" name="Rectangle 28"/>
            <p:cNvSpPr/>
            <p:nvPr/>
          </p:nvSpPr>
          <p:spPr bwMode="auto">
            <a:xfrm>
              <a:off x="6269365" y="4876344"/>
              <a:ext cx="204741" cy="353484"/>
            </a:xfrm>
            <a:prstGeom prst="rect">
              <a:avLst/>
            </a:prstGeom>
            <a:solidFill>
              <a:schemeClr val="accent2"/>
            </a:solidFill>
            <a:ln>
              <a:no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30" name="Rectangle 29"/>
            <p:cNvSpPr/>
            <p:nvPr/>
          </p:nvSpPr>
          <p:spPr bwMode="auto">
            <a:xfrm>
              <a:off x="6514363" y="4876344"/>
              <a:ext cx="204741" cy="353484"/>
            </a:xfrm>
            <a:prstGeom prst="rect">
              <a:avLst/>
            </a:prstGeom>
            <a:solidFill>
              <a:schemeClr val="accent2"/>
            </a:solidFill>
            <a:ln>
              <a:no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31" name="Rectangle 30"/>
            <p:cNvSpPr/>
            <p:nvPr/>
          </p:nvSpPr>
          <p:spPr bwMode="auto">
            <a:xfrm>
              <a:off x="6759361" y="4876344"/>
              <a:ext cx="204741" cy="353484"/>
            </a:xfrm>
            <a:prstGeom prst="rect">
              <a:avLst/>
            </a:prstGeom>
            <a:solidFill>
              <a:schemeClr val="accent2"/>
            </a:solidFill>
            <a:ln>
              <a:no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grpSp>
      <p:grpSp>
        <p:nvGrpSpPr>
          <p:cNvPr id="35" name="Group 34"/>
          <p:cNvGrpSpPr/>
          <p:nvPr/>
        </p:nvGrpSpPr>
        <p:grpSpPr>
          <a:xfrm>
            <a:off x="6759362" y="5792673"/>
            <a:ext cx="1528112" cy="353484"/>
            <a:chOff x="6759362" y="5433857"/>
            <a:chExt cx="1528112" cy="353484"/>
          </a:xfrm>
        </p:grpSpPr>
        <p:sp>
          <p:nvSpPr>
            <p:cNvPr id="32" name="Rectangle 31"/>
            <p:cNvSpPr/>
            <p:nvPr/>
          </p:nvSpPr>
          <p:spPr bwMode="auto">
            <a:xfrm>
              <a:off x="6759362" y="5433857"/>
              <a:ext cx="1528112" cy="353484"/>
            </a:xfrm>
            <a:prstGeom prst="rect">
              <a:avLst/>
            </a:prstGeom>
            <a:solidFill>
              <a:schemeClr val="bg1">
                <a:lumMod val="65000"/>
                <a:lumOff val="35000"/>
              </a:schemeClr>
            </a:solidFill>
            <a:ln>
              <a:no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91436" tIns="45718" rIns="91436" bIns="45718" numCol="1" rtlCol="0" anchor="ctr" anchorCtr="0" compatLnSpc="1">
              <a:prstTxWarp prst="textNoShape">
                <a:avLst/>
              </a:prstTxWarp>
            </a:bodyPr>
            <a:lstStyle/>
            <a:p>
              <a:pPr defTabSz="914099" fontAlgn="base">
                <a:spcBef>
                  <a:spcPct val="0"/>
                </a:spcBef>
                <a:spcAft>
                  <a:spcPct val="0"/>
                </a:spcAft>
              </a:pPr>
              <a:r>
                <a:rPr lang="en-US" sz="1600" dirty="0" smtClean="0">
                  <a:solidFill>
                    <a:srgbClr val="FFFFFF"/>
                  </a:solidFill>
                  <a:latin typeface="Calibri" pitchFamily="34" charset="0"/>
                </a:rPr>
                <a:t>OS Loader</a:t>
              </a:r>
            </a:p>
          </p:txBody>
        </p:sp>
        <p:sp>
          <p:nvSpPr>
            <p:cNvPr id="33" name="Rectangle 32"/>
            <p:cNvSpPr/>
            <p:nvPr/>
          </p:nvSpPr>
          <p:spPr bwMode="auto">
            <a:xfrm>
              <a:off x="7791441" y="5433857"/>
              <a:ext cx="204741" cy="353484"/>
            </a:xfrm>
            <a:prstGeom prst="rect">
              <a:avLst/>
            </a:prstGeom>
            <a:solidFill>
              <a:schemeClr val="accent2"/>
            </a:solidFill>
            <a:ln>
              <a:no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grpSp>
      <p:sp>
        <p:nvSpPr>
          <p:cNvPr id="37" name="TextBox 36"/>
          <p:cNvSpPr txBox="1"/>
          <p:nvPr/>
        </p:nvSpPr>
        <p:spPr>
          <a:xfrm>
            <a:off x="8257067" y="5278054"/>
            <a:ext cx="632289" cy="646331"/>
          </a:xfrm>
          <a:prstGeom prst="rect">
            <a:avLst/>
          </a:prstGeom>
          <a:noFill/>
        </p:spPr>
        <p:txBody>
          <a:bodyPr wrap="none" rtlCol="0">
            <a:spAutoFit/>
          </a:bodyPr>
          <a:lstStyle/>
          <a:p>
            <a:pPr algn="ctr"/>
            <a:r>
              <a:rPr lang="en-US" dirty="0" smtClean="0"/>
              <a:t>Start</a:t>
            </a:r>
            <a:br>
              <a:rPr lang="en-US" dirty="0" smtClean="0"/>
            </a:br>
            <a:r>
              <a:rPr lang="en-US" dirty="0" smtClean="0"/>
              <a:t>OS</a:t>
            </a:r>
            <a:endParaRPr lang="en-US" dirty="0"/>
          </a:p>
        </p:txBody>
      </p:sp>
      <p:cxnSp>
        <p:nvCxnSpPr>
          <p:cNvPr id="41" name="Shape 40"/>
          <p:cNvCxnSpPr>
            <a:stCxn id="13" idx="3"/>
            <a:endCxn id="16" idx="0"/>
          </p:cNvCxnSpPr>
          <p:nvPr/>
        </p:nvCxnSpPr>
        <p:spPr>
          <a:xfrm>
            <a:off x="1466781" y="2462287"/>
            <a:ext cx="373537" cy="407779"/>
          </a:xfrm>
          <a:prstGeom prst="bentConnector2">
            <a:avLst/>
          </a:prstGeom>
          <a:ln w="28575">
            <a:solidFill>
              <a:schemeClr val="accent3"/>
            </a:solidFill>
            <a:tailEnd type="arrow"/>
          </a:ln>
          <a:effectLst>
            <a:outerShdw blurRad="63500" sx="102000" sy="102000" algn="ctr"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43" name="Shape 42"/>
          <p:cNvCxnSpPr>
            <a:stCxn id="16" idx="3"/>
            <a:endCxn id="19" idx="0"/>
          </p:cNvCxnSpPr>
          <p:nvPr/>
        </p:nvCxnSpPr>
        <p:spPr>
          <a:xfrm>
            <a:off x="2417833" y="3046808"/>
            <a:ext cx="267942" cy="407779"/>
          </a:xfrm>
          <a:prstGeom prst="bentConnector2">
            <a:avLst/>
          </a:prstGeom>
          <a:ln w="28575">
            <a:solidFill>
              <a:schemeClr val="accent3"/>
            </a:solidFill>
            <a:tailEnd type="arrow"/>
          </a:ln>
          <a:effectLst>
            <a:outerShdw blurRad="63500" sx="102000" sy="102000" algn="ctr"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45" name="Shape 44"/>
          <p:cNvCxnSpPr>
            <a:stCxn id="20" idx="3"/>
            <a:endCxn id="22" idx="0"/>
          </p:cNvCxnSpPr>
          <p:nvPr/>
        </p:nvCxnSpPr>
        <p:spPr>
          <a:xfrm>
            <a:off x="3263290" y="3631329"/>
            <a:ext cx="427531" cy="407779"/>
          </a:xfrm>
          <a:prstGeom prst="bentConnector2">
            <a:avLst/>
          </a:prstGeom>
          <a:ln w="28575">
            <a:solidFill>
              <a:schemeClr val="accent3"/>
            </a:solidFill>
            <a:tailEnd type="arrow"/>
          </a:ln>
          <a:effectLst>
            <a:outerShdw blurRad="63500" sx="102000" sy="102000" algn="ctr"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47" name="Shape 46"/>
          <p:cNvCxnSpPr>
            <a:stCxn id="23" idx="3"/>
            <a:endCxn id="25" idx="0"/>
          </p:cNvCxnSpPr>
          <p:nvPr/>
        </p:nvCxnSpPr>
        <p:spPr>
          <a:xfrm>
            <a:off x="4328929" y="4215850"/>
            <a:ext cx="417118" cy="407779"/>
          </a:xfrm>
          <a:prstGeom prst="bentConnector2">
            <a:avLst/>
          </a:prstGeom>
          <a:ln w="28575">
            <a:solidFill>
              <a:schemeClr val="accent3"/>
            </a:solidFill>
            <a:tailEnd type="arrow"/>
          </a:ln>
          <a:effectLst>
            <a:outerShdw blurRad="63500" sx="102000" sy="102000" algn="ctr"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49" name="Shape 48"/>
          <p:cNvCxnSpPr/>
          <p:nvPr/>
        </p:nvCxnSpPr>
        <p:spPr>
          <a:xfrm>
            <a:off x="5384155" y="4800371"/>
            <a:ext cx="647689" cy="407779"/>
          </a:xfrm>
          <a:prstGeom prst="bentConnector2">
            <a:avLst/>
          </a:prstGeom>
          <a:ln w="28575">
            <a:solidFill>
              <a:schemeClr val="accent3"/>
            </a:solidFill>
            <a:tailEnd type="arrow"/>
          </a:ln>
          <a:effectLst>
            <a:outerShdw blurRad="63500" sx="102000" sy="102000" algn="ctr"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51" name="Shape 50"/>
          <p:cNvCxnSpPr>
            <a:stCxn id="31" idx="3"/>
            <a:endCxn id="32" idx="0"/>
          </p:cNvCxnSpPr>
          <p:nvPr/>
        </p:nvCxnSpPr>
        <p:spPr>
          <a:xfrm>
            <a:off x="6964102" y="5384893"/>
            <a:ext cx="559316" cy="407780"/>
          </a:xfrm>
          <a:prstGeom prst="bentConnector2">
            <a:avLst/>
          </a:prstGeom>
          <a:ln w="28575">
            <a:solidFill>
              <a:schemeClr val="accent3"/>
            </a:solidFill>
            <a:tailEnd type="arrow"/>
          </a:ln>
          <a:effectLst>
            <a:outerShdw blurRad="63500" sx="102000" sy="102000" algn="ctr"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53" name="Straight Arrow Connector 52"/>
          <p:cNvCxnSpPr/>
          <p:nvPr/>
        </p:nvCxnSpPr>
        <p:spPr>
          <a:xfrm>
            <a:off x="8287472" y="5968621"/>
            <a:ext cx="640080" cy="1588"/>
          </a:xfrm>
          <a:prstGeom prst="straightConnector1">
            <a:avLst/>
          </a:prstGeom>
          <a:ln w="28575">
            <a:solidFill>
              <a:schemeClr val="accent3"/>
            </a:solidFill>
            <a:tailEnd type="arrow"/>
          </a:ln>
          <a:effectLst>
            <a:outerShdw blurRad="63500" sx="102000" sy="102000" algn="ctr"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pic>
        <p:nvPicPr>
          <p:cNvPr id="54" name="Picture 3" descr="C:\Documents and Settings\Pennie\My Documents\ACERDATA (D)\Pennie's documents\MS Image\Shapes and Graphics\_WINDOWS SERVER ICONS\Hardware\Microchip micro chip Gray.png"/>
          <p:cNvPicPr>
            <a:picLocks noChangeAspect="1" noChangeArrowheads="1"/>
          </p:cNvPicPr>
          <p:nvPr/>
        </p:nvPicPr>
        <p:blipFill>
          <a:blip r:embed="rId3"/>
          <a:srcRect/>
          <a:stretch>
            <a:fillRect/>
          </a:stretch>
        </p:blipFill>
        <p:spPr bwMode="auto">
          <a:xfrm>
            <a:off x="809965" y="3537805"/>
            <a:ext cx="828115" cy="455464"/>
          </a:xfrm>
          <a:prstGeom prst="rect">
            <a:avLst/>
          </a:prstGeom>
          <a:noFill/>
        </p:spPr>
      </p:pic>
      <p:cxnSp>
        <p:nvCxnSpPr>
          <p:cNvPr id="56" name="Straight Arrow Connector 55"/>
          <p:cNvCxnSpPr>
            <a:stCxn id="17" idx="2"/>
          </p:cNvCxnSpPr>
          <p:nvPr/>
        </p:nvCxnSpPr>
        <p:spPr>
          <a:xfrm rot="16200000" flipH="1">
            <a:off x="1268631" y="3409947"/>
            <a:ext cx="376177" cy="3381"/>
          </a:xfrm>
          <a:prstGeom prst="straightConnector1">
            <a:avLst/>
          </a:prstGeom>
          <a:ln w="28575">
            <a:solidFill>
              <a:srgbClr val="FFC000"/>
            </a:solidFill>
            <a:tailEnd type="arrow"/>
          </a:ln>
          <a:effectLst>
            <a:outerShdw blurRad="63500" sx="102000" sy="102000" algn="ctr"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58" name="Straight Arrow Connector 57"/>
          <p:cNvCxnSpPr/>
          <p:nvPr/>
        </p:nvCxnSpPr>
        <p:spPr>
          <a:xfrm rot="5400000">
            <a:off x="607672" y="3084652"/>
            <a:ext cx="868101" cy="1588"/>
          </a:xfrm>
          <a:prstGeom prst="straightConnector1">
            <a:avLst/>
          </a:prstGeom>
          <a:ln w="28575">
            <a:solidFill>
              <a:srgbClr val="FFC000"/>
            </a:solidFill>
            <a:tailEnd type="arrow"/>
          </a:ln>
          <a:effectLst>
            <a:outerShdw blurRad="63500" sx="102000" sy="102000" algn="ctr"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grpSp>
        <p:nvGrpSpPr>
          <p:cNvPr id="72" name="Group 71"/>
          <p:cNvGrpSpPr/>
          <p:nvPr/>
        </p:nvGrpSpPr>
        <p:grpSpPr>
          <a:xfrm>
            <a:off x="6168516" y="5023422"/>
            <a:ext cx="182880" cy="210315"/>
            <a:chOff x="6168516" y="5023422"/>
            <a:chExt cx="182880" cy="210315"/>
          </a:xfrm>
        </p:grpSpPr>
        <p:cxnSp>
          <p:nvCxnSpPr>
            <p:cNvPr id="67" name="Straight Connector 66"/>
            <p:cNvCxnSpPr/>
            <p:nvPr/>
          </p:nvCxnSpPr>
          <p:spPr>
            <a:xfrm rot="5400000">
              <a:off x="6089445" y="5115916"/>
              <a:ext cx="182880" cy="1588"/>
            </a:xfrm>
            <a:prstGeom prst="line">
              <a:avLst/>
            </a:prstGeom>
            <a:ln w="28575">
              <a:solidFill>
                <a:srgbClr val="FFC000"/>
              </a:solidFill>
              <a:headEnd type="none" w="med" len="med"/>
              <a:tailEnd type="none" w="med" len="med"/>
            </a:ln>
            <a:effectLst>
              <a:outerShdw blurRad="63500" sx="102000" sy="102000" algn="ctr"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69" name="Straight Connector 68"/>
            <p:cNvCxnSpPr/>
            <p:nvPr/>
          </p:nvCxnSpPr>
          <p:spPr>
            <a:xfrm>
              <a:off x="6168516" y="5023422"/>
              <a:ext cx="182880" cy="1588"/>
            </a:xfrm>
            <a:prstGeom prst="line">
              <a:avLst/>
            </a:prstGeom>
            <a:ln w="28575">
              <a:solidFill>
                <a:srgbClr val="FFC000"/>
              </a:solidFill>
              <a:headEnd type="none" w="med" len="med"/>
              <a:tailEnd type="none" w="med" len="med"/>
            </a:ln>
            <a:effectLst>
              <a:outerShdw blurRad="63500" sx="102000" sy="102000" algn="ctr"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71" name="Straight Arrow Connector 70"/>
            <p:cNvCxnSpPr/>
            <p:nvPr/>
          </p:nvCxnSpPr>
          <p:spPr>
            <a:xfrm rot="5400000">
              <a:off x="6237772" y="5127787"/>
              <a:ext cx="210312" cy="1588"/>
            </a:xfrm>
            <a:prstGeom prst="straightConnector1">
              <a:avLst/>
            </a:prstGeom>
            <a:ln w="28575">
              <a:solidFill>
                <a:srgbClr val="FFC000"/>
              </a:solidFill>
              <a:tailEnd type="arrow"/>
            </a:ln>
            <a:effectLst>
              <a:outerShdw blurRad="63500" sx="102000" sy="102000" algn="ctr"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grpSp>
      <p:grpSp>
        <p:nvGrpSpPr>
          <p:cNvPr id="78" name="Group 77"/>
          <p:cNvGrpSpPr/>
          <p:nvPr/>
        </p:nvGrpSpPr>
        <p:grpSpPr>
          <a:xfrm>
            <a:off x="6436662" y="5023422"/>
            <a:ext cx="420624" cy="210315"/>
            <a:chOff x="6436662" y="5023422"/>
            <a:chExt cx="420624" cy="210315"/>
          </a:xfrm>
        </p:grpSpPr>
        <p:cxnSp>
          <p:nvCxnSpPr>
            <p:cNvPr id="74" name="Straight Connector 73"/>
            <p:cNvCxnSpPr/>
            <p:nvPr/>
          </p:nvCxnSpPr>
          <p:spPr>
            <a:xfrm rot="5400000">
              <a:off x="6357591" y="5115916"/>
              <a:ext cx="182880" cy="1588"/>
            </a:xfrm>
            <a:prstGeom prst="line">
              <a:avLst/>
            </a:prstGeom>
            <a:ln w="28575">
              <a:solidFill>
                <a:srgbClr val="FFC000"/>
              </a:solidFill>
              <a:headEnd type="none" w="med" len="med"/>
              <a:tailEnd type="none" w="med" len="med"/>
            </a:ln>
            <a:effectLst>
              <a:outerShdw blurRad="63500" sx="102000" sy="102000" algn="ctr"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75" name="Straight Connector 74"/>
            <p:cNvCxnSpPr/>
            <p:nvPr/>
          </p:nvCxnSpPr>
          <p:spPr>
            <a:xfrm>
              <a:off x="6436662" y="5023422"/>
              <a:ext cx="420624" cy="1588"/>
            </a:xfrm>
            <a:prstGeom prst="line">
              <a:avLst/>
            </a:prstGeom>
            <a:ln w="28575">
              <a:solidFill>
                <a:srgbClr val="FFC000"/>
              </a:solidFill>
              <a:headEnd type="none" w="med" len="med"/>
              <a:tailEnd type="none" w="med" len="med"/>
            </a:ln>
            <a:effectLst>
              <a:outerShdw blurRad="63500" sx="102000" sy="102000" algn="ctr"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76" name="Straight Arrow Connector 75"/>
            <p:cNvCxnSpPr/>
            <p:nvPr/>
          </p:nvCxnSpPr>
          <p:spPr>
            <a:xfrm rot="5400000">
              <a:off x="6529068" y="5127787"/>
              <a:ext cx="210312" cy="1588"/>
            </a:xfrm>
            <a:prstGeom prst="straightConnector1">
              <a:avLst/>
            </a:prstGeom>
            <a:ln w="28575">
              <a:solidFill>
                <a:srgbClr val="FFC000"/>
              </a:solidFill>
              <a:tailEnd type="arrow"/>
            </a:ln>
            <a:effectLst>
              <a:outerShdw blurRad="63500" sx="102000" sy="102000" algn="ctr"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77" name="Straight Arrow Connector 76"/>
            <p:cNvCxnSpPr/>
            <p:nvPr/>
          </p:nvCxnSpPr>
          <p:spPr>
            <a:xfrm rot="5400000">
              <a:off x="6742772" y="5127787"/>
              <a:ext cx="210312" cy="1588"/>
            </a:xfrm>
            <a:prstGeom prst="straightConnector1">
              <a:avLst/>
            </a:prstGeom>
            <a:ln w="28575">
              <a:solidFill>
                <a:srgbClr val="FFC000"/>
              </a:solidFill>
              <a:tailEnd type="arrow"/>
            </a:ln>
            <a:effectLst>
              <a:outerShdw blurRad="63500" sx="102000" sy="102000" algn="ctr"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grpSp>
      <p:grpSp>
        <p:nvGrpSpPr>
          <p:cNvPr id="79" name="Group 78"/>
          <p:cNvGrpSpPr/>
          <p:nvPr/>
        </p:nvGrpSpPr>
        <p:grpSpPr>
          <a:xfrm>
            <a:off x="7686728" y="5592511"/>
            <a:ext cx="182880" cy="210315"/>
            <a:chOff x="6168516" y="5023422"/>
            <a:chExt cx="182880" cy="210315"/>
          </a:xfrm>
        </p:grpSpPr>
        <p:cxnSp>
          <p:nvCxnSpPr>
            <p:cNvPr id="80" name="Straight Connector 79"/>
            <p:cNvCxnSpPr/>
            <p:nvPr/>
          </p:nvCxnSpPr>
          <p:spPr>
            <a:xfrm rot="5400000">
              <a:off x="6089445" y="5115916"/>
              <a:ext cx="182880" cy="1588"/>
            </a:xfrm>
            <a:prstGeom prst="line">
              <a:avLst/>
            </a:prstGeom>
            <a:ln w="28575">
              <a:solidFill>
                <a:srgbClr val="FFC000"/>
              </a:solidFill>
              <a:headEnd type="none" w="med" len="med"/>
              <a:tailEnd type="none" w="med" len="med"/>
            </a:ln>
            <a:effectLst>
              <a:outerShdw blurRad="63500" sx="102000" sy="102000" algn="ctr"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81" name="Straight Connector 80"/>
            <p:cNvCxnSpPr/>
            <p:nvPr/>
          </p:nvCxnSpPr>
          <p:spPr>
            <a:xfrm>
              <a:off x="6168516" y="5023422"/>
              <a:ext cx="182880" cy="1588"/>
            </a:xfrm>
            <a:prstGeom prst="line">
              <a:avLst/>
            </a:prstGeom>
            <a:ln w="28575">
              <a:solidFill>
                <a:srgbClr val="FFC000"/>
              </a:solidFill>
              <a:headEnd type="none" w="med" len="med"/>
              <a:tailEnd type="none" w="med" len="med"/>
            </a:ln>
            <a:effectLst>
              <a:outerShdw blurRad="63500" sx="102000" sy="102000" algn="ctr"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82" name="Straight Arrow Connector 81"/>
            <p:cNvCxnSpPr/>
            <p:nvPr/>
          </p:nvCxnSpPr>
          <p:spPr>
            <a:xfrm rot="5400000">
              <a:off x="6237772" y="5127787"/>
              <a:ext cx="210312" cy="1588"/>
            </a:xfrm>
            <a:prstGeom prst="straightConnector1">
              <a:avLst/>
            </a:prstGeom>
            <a:ln w="28575">
              <a:solidFill>
                <a:srgbClr val="FFC000"/>
              </a:solidFill>
              <a:tailEnd type="arrow"/>
            </a:ln>
            <a:effectLst>
              <a:outerShdw blurRad="63500" sx="102000" sy="102000" algn="ctr"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grpSp>
      <p:grpSp>
        <p:nvGrpSpPr>
          <p:cNvPr id="83" name="Group 82"/>
          <p:cNvGrpSpPr/>
          <p:nvPr/>
        </p:nvGrpSpPr>
        <p:grpSpPr>
          <a:xfrm>
            <a:off x="7954872" y="5592511"/>
            <a:ext cx="182880" cy="210315"/>
            <a:chOff x="6168516" y="5023422"/>
            <a:chExt cx="182880" cy="210315"/>
          </a:xfrm>
        </p:grpSpPr>
        <p:cxnSp>
          <p:nvCxnSpPr>
            <p:cNvPr id="84" name="Straight Connector 83"/>
            <p:cNvCxnSpPr/>
            <p:nvPr/>
          </p:nvCxnSpPr>
          <p:spPr>
            <a:xfrm rot="5400000">
              <a:off x="6089445" y="5115916"/>
              <a:ext cx="182880" cy="1588"/>
            </a:xfrm>
            <a:prstGeom prst="line">
              <a:avLst/>
            </a:prstGeom>
            <a:ln w="28575">
              <a:solidFill>
                <a:srgbClr val="FFC000"/>
              </a:solidFill>
              <a:headEnd type="none" w="med" len="med"/>
              <a:tailEnd type="none" w="med" len="med"/>
            </a:ln>
            <a:effectLst>
              <a:outerShdw blurRad="63500" sx="102000" sy="102000" algn="ctr"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85" name="Straight Connector 84"/>
            <p:cNvCxnSpPr/>
            <p:nvPr/>
          </p:nvCxnSpPr>
          <p:spPr>
            <a:xfrm>
              <a:off x="6168516" y="5023422"/>
              <a:ext cx="182880" cy="1588"/>
            </a:xfrm>
            <a:prstGeom prst="line">
              <a:avLst/>
            </a:prstGeom>
            <a:ln w="28575">
              <a:solidFill>
                <a:srgbClr val="FFC000"/>
              </a:solidFill>
              <a:headEnd type="none" w="med" len="med"/>
              <a:tailEnd type="none" w="med" len="med"/>
            </a:ln>
            <a:effectLst>
              <a:outerShdw blurRad="63500" sx="102000" sy="102000" algn="ctr"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86" name="Straight Arrow Connector 85"/>
            <p:cNvCxnSpPr/>
            <p:nvPr/>
          </p:nvCxnSpPr>
          <p:spPr>
            <a:xfrm rot="5400000">
              <a:off x="6237772" y="5127787"/>
              <a:ext cx="210312" cy="1588"/>
            </a:xfrm>
            <a:prstGeom prst="straightConnector1">
              <a:avLst/>
            </a:prstGeom>
            <a:ln w="28575">
              <a:solidFill>
                <a:srgbClr val="FFC000"/>
              </a:solidFill>
              <a:tailEnd type="arrow"/>
            </a:ln>
            <a:effectLst>
              <a:outerShdw blurRad="63500" sx="102000" sy="102000" algn="ctr"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grpSp>
      <p:pic>
        <p:nvPicPr>
          <p:cNvPr id="8195" name="Picture 3" descr="C:\Documents and Settings\Pennie\My Documents\ACERDATA (D)\Pennie's documents\MS Image\Shapes and Graphics\Windows_Vista_Icons_ for_Marketing_use\Vista Icons off the web\imageres.dll_I003b_0409.png"/>
          <p:cNvPicPr>
            <a:picLocks noChangeAspect="1" noChangeArrowheads="1"/>
          </p:cNvPicPr>
          <p:nvPr/>
        </p:nvPicPr>
        <p:blipFill>
          <a:blip r:embed="rId4"/>
          <a:srcRect/>
          <a:stretch>
            <a:fillRect/>
          </a:stretch>
        </p:blipFill>
        <p:spPr bwMode="auto">
          <a:xfrm>
            <a:off x="6131689" y="4664596"/>
            <a:ext cx="342418" cy="342418"/>
          </a:xfrm>
          <a:prstGeom prst="rect">
            <a:avLst/>
          </a:prstGeom>
          <a:noFill/>
        </p:spPr>
      </p:pic>
      <p:pic>
        <p:nvPicPr>
          <p:cNvPr id="8196" name="Picture 4" descr="C:\Documents and Settings\Pennie\My Documents\ACERDATA (D)\Pennie's documents\MS Image\Shapes and Graphics\Windows_Vista_Icons_ for_Marketing_use\Vista Icons off the web\imageres.dll_I0052_0409.png"/>
          <p:cNvPicPr>
            <a:picLocks noChangeAspect="1" noChangeArrowheads="1"/>
          </p:cNvPicPr>
          <p:nvPr/>
        </p:nvPicPr>
        <p:blipFill>
          <a:blip r:embed="rId5"/>
          <a:srcRect/>
          <a:stretch>
            <a:fillRect/>
          </a:stretch>
        </p:blipFill>
        <p:spPr bwMode="auto">
          <a:xfrm>
            <a:off x="6374756" y="4676170"/>
            <a:ext cx="342418" cy="342418"/>
          </a:xfrm>
          <a:prstGeom prst="rect">
            <a:avLst/>
          </a:prstGeom>
          <a:noFill/>
        </p:spPr>
      </p:pic>
      <p:pic>
        <p:nvPicPr>
          <p:cNvPr id="89" name="Picture 3" descr="C:\Documents and Settings\Pennie\My Documents\ACERDATA (D)\Pennie's documents\MS Image\Shapes and Graphics\Windows_Vista_Icons_ for_Marketing_use\Vista Icons off the web\imageres.dll_I003b_0409.png"/>
          <p:cNvPicPr>
            <a:picLocks noChangeAspect="1" noChangeArrowheads="1"/>
          </p:cNvPicPr>
          <p:nvPr/>
        </p:nvPicPr>
        <p:blipFill>
          <a:blip r:embed="rId4"/>
          <a:srcRect/>
          <a:stretch>
            <a:fillRect/>
          </a:stretch>
        </p:blipFill>
        <p:spPr bwMode="auto">
          <a:xfrm>
            <a:off x="7649902" y="5222110"/>
            <a:ext cx="342418" cy="342418"/>
          </a:xfrm>
          <a:prstGeom prst="rect">
            <a:avLst/>
          </a:prstGeom>
          <a:noFill/>
        </p:spPr>
      </p:pic>
      <p:pic>
        <p:nvPicPr>
          <p:cNvPr id="90" name="Picture 4" descr="C:\Documents and Settings\Pennie\My Documents\ACERDATA (D)\Pennie's documents\MS Image\Shapes and Graphics\Windows_Vista_Icons_ for_Marketing_use\Vista Icons off the web\imageres.dll_I0052_0409.png"/>
          <p:cNvPicPr>
            <a:picLocks noChangeAspect="1" noChangeArrowheads="1"/>
          </p:cNvPicPr>
          <p:nvPr/>
        </p:nvPicPr>
        <p:blipFill>
          <a:blip r:embed="rId5"/>
          <a:srcRect/>
          <a:stretch>
            <a:fillRect/>
          </a:stretch>
        </p:blipFill>
        <p:spPr bwMode="auto">
          <a:xfrm>
            <a:off x="7892969" y="5233684"/>
            <a:ext cx="342418" cy="342418"/>
          </a:xfrm>
          <a:prstGeom prst="rect">
            <a:avLst/>
          </a:prstGeom>
          <a:noFill/>
        </p:spPr>
      </p:pic>
    </p:spTree>
    <p:extLst>
      <p:ext uri="{BB962C8B-B14F-4D97-AF65-F5344CB8AC3E}">
        <p14:creationId xmlns:p14="http://schemas.microsoft.com/office/powerpoint/2010/main" xmlns="" val="3215630852"/>
      </p:ext>
    </p:extLst>
  </p:cSld>
  <p:clrMapOvr>
    <a:masterClrMapping/>
  </p:clrMapOvr>
  <p:transition>
    <p:fade/>
  </p:transition>
  <p:timing>
    <p:tnLst>
      <p:par>
        <p:cTn id="1" dur="indefinite" restart="never" nodeType="tmRoot"/>
      </p:par>
    </p:tnLst>
  </p:timing>
</p:sld>
</file>

<file path=ppt/theme/theme1.xml><?xml version="1.0" encoding="utf-8"?>
<a:theme xmlns:a="http://schemas.openxmlformats.org/drawingml/2006/main" name="BitLocker">
  <a:themeElements>
    <a:clrScheme name="Custom 26">
      <a:dk1>
        <a:srgbClr val="000000"/>
      </a:dk1>
      <a:lt1>
        <a:srgbClr val="FFFFFF"/>
      </a:lt1>
      <a:dk2>
        <a:srgbClr val="CCFFCC"/>
      </a:dk2>
      <a:lt2>
        <a:srgbClr val="CCCCCC"/>
      </a:lt2>
      <a:accent1>
        <a:srgbClr val="99CC99"/>
      </a:accent1>
      <a:accent2>
        <a:srgbClr val="00994B"/>
      </a:accent2>
      <a:accent3>
        <a:srgbClr val="1E78B9"/>
      </a:accent3>
      <a:accent4>
        <a:srgbClr val="F5821E"/>
      </a:accent4>
      <a:accent5>
        <a:srgbClr val="FFFF11"/>
      </a:accent5>
      <a:accent6>
        <a:srgbClr val="D90026"/>
      </a:accent6>
      <a:hlink>
        <a:srgbClr val="F3EB4F"/>
      </a:hlink>
      <a:folHlink>
        <a:srgbClr val="68188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000" dirty="0" smtClean="0">
            <a:solidFill>
              <a:srgbClr val="FFFFFF"/>
            </a:solidFill>
            <a:effectLst>
              <a:outerShdw blurRad="38100" dist="38100" dir="2700000" algn="tl">
                <a:srgbClr val="000000">
                  <a:alpha val="43137"/>
                </a:srgbClr>
              </a:outerShdw>
            </a:effectLst>
            <a:latin typeface="Calibri"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2.xml><?xml version="1.0" encoding="utf-8"?>
<a:theme xmlns:a="http://schemas.openxmlformats.org/drawingml/2006/main" name="TechEd09_Europe template">
  <a:themeElements>
    <a:clrScheme name="Custom 26">
      <a:dk1>
        <a:srgbClr val="000000"/>
      </a:dk1>
      <a:lt1>
        <a:srgbClr val="FFFFFF"/>
      </a:lt1>
      <a:dk2>
        <a:srgbClr val="CCFFCC"/>
      </a:dk2>
      <a:lt2>
        <a:srgbClr val="CCCCCC"/>
      </a:lt2>
      <a:accent1>
        <a:srgbClr val="99CC99"/>
      </a:accent1>
      <a:accent2>
        <a:srgbClr val="00994B"/>
      </a:accent2>
      <a:accent3>
        <a:srgbClr val="1E78B9"/>
      </a:accent3>
      <a:accent4>
        <a:srgbClr val="F5821E"/>
      </a:accent4>
      <a:accent5>
        <a:srgbClr val="FFFF11"/>
      </a:accent5>
      <a:accent6>
        <a:srgbClr val="D90026"/>
      </a:accent6>
      <a:hlink>
        <a:srgbClr val="F3EB4F"/>
      </a:hlink>
      <a:folHlink>
        <a:srgbClr val="68188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000" dirty="0" smtClean="0">
            <a:solidFill>
              <a:srgbClr val="FFFFFF"/>
            </a:solidFill>
            <a:effectLst>
              <a:outerShdw blurRad="38100" dist="38100" dir="2700000" algn="tl">
                <a:srgbClr val="000000">
                  <a:alpha val="43137"/>
                </a:srgbClr>
              </a:outerShdw>
            </a:effectLst>
            <a:latin typeface="Calibri"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3.xml><?xml version="1.0" encoding="utf-8"?>
<a:theme xmlns:a="http://schemas.openxmlformats.org/drawingml/2006/main" name="TechEd_Europe4x3">
  <a:themeElements>
    <a:clrScheme name="Custom 26">
      <a:dk1>
        <a:srgbClr val="000000"/>
      </a:dk1>
      <a:lt1>
        <a:srgbClr val="FFFFFF"/>
      </a:lt1>
      <a:dk2>
        <a:srgbClr val="CCFFCC"/>
      </a:dk2>
      <a:lt2>
        <a:srgbClr val="CCCCCC"/>
      </a:lt2>
      <a:accent1>
        <a:srgbClr val="99CC99"/>
      </a:accent1>
      <a:accent2>
        <a:srgbClr val="00994B"/>
      </a:accent2>
      <a:accent3>
        <a:srgbClr val="1E78B9"/>
      </a:accent3>
      <a:accent4>
        <a:srgbClr val="F5821E"/>
      </a:accent4>
      <a:accent5>
        <a:srgbClr val="FFFF11"/>
      </a:accent5>
      <a:accent6>
        <a:srgbClr val="D90026"/>
      </a:accent6>
      <a:hlink>
        <a:srgbClr val="F3EB4F"/>
      </a:hlink>
      <a:folHlink>
        <a:srgbClr val="68188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000" dirty="0" smtClean="0">
            <a:solidFill>
              <a:srgbClr val="FFFFFF"/>
            </a:solidFill>
            <a:effectLst>
              <a:outerShdw blurRad="38100" dist="38100" dir="2700000" algn="tl">
                <a:srgbClr val="000000">
                  <a:alpha val="43137"/>
                </a:srgbClr>
              </a:outerShdw>
            </a:effectLst>
            <a:latin typeface="Calibri"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outs:outSpaceData xmlns:outs="http://schemas.microsoft.com/office/2009/outspace/metadata">
  <outs:relatedDates>
    <outs:relatedDate>
      <outs:type>3</outs:type>
      <outs:displayName>Last Modified</outs:displayName>
      <outs:dateTime>2009-09-30T00:52:55Z</outs:dateTime>
      <outs:isPinned>true</outs:isPinned>
    </outs:relatedDate>
    <outs:relatedDate>
      <outs:type>2</outs:type>
      <outs:displayName>Created</outs:displayName>
      <outs:dateTime>2009-09-30T00:44:18Z</outs:dateTime>
      <outs:isPinned>true</outs:isPinned>
    </outs:relatedDate>
    <outs:relatedDate>
      <outs:type>4</outs:type>
      <outs:displayName>Last Printed</outs:displayName>
      <outs:dateTime/>
      <outs:isPinned>true</outs:isPinned>
    </outs:relatedDate>
  </outs:relatedDates>
  <outs:relatedDocuments>
    <outs:relatedDocument>
      <outs:type>2</outs:type>
      <outs:displayName>Other documents in current folder</outs:displayName>
      <outs:uri/>
      <outs:isPinned>true</outs:isPinned>
    </outs:relatedDocument>
  </outs:relatedDocuments>
  <outs:relatedPeople>
    <outs:relatedPeopleItem>
      <outs:category>Author</outs:category>
      <outs:people>
        <outs:relatedPerson>
          <outs:displayName>Paul Cooke</outs:displayName>
          <outs:accountName/>
        </outs:relatedPerson>
      </outs:people>
      <outs:source>0</outs:source>
      <outs:isPinned>true</outs:isPinned>
    </outs:relatedPeopleItem>
    <outs:relatedPeopleItem>
      <outs:category>Last modified by</outs:category>
      <outs:people>
        <outs:relatedPerson>
          <outs:displayName>Paul Cooke</outs:displayName>
          <outs:accountName/>
        </outs:relatedPerson>
      </outs:people>
      <outs:source>0</outs:source>
      <outs:isPinned>true</outs:isPinned>
    </outs:relatedPeopleItem>
    <outs:relatedPeopleItem>
      <outs:category>Manager</outs:category>
      <outs:people>
        <outs:relatedPerson>
          <outs:displayName>&lt;Content Manager Name Here&gt;</outs:displayName>
          <outs:accountName/>
        </outs:relatedPerson>
      </outs:people>
      <outs:source>0</outs:source>
      <outs:isPinned>false</outs:isPinned>
    </outs:relatedPeopleItem>
  </outs:relatedPeople>
  <propertyMetadataList xmlns="http://schemas.microsoft.com/office/2009/outspace/metadata">
    <propertyMetadata>
      <type>0</type>
      <propertyId>2228224</propertyId>
      <propertyName/>
      <isPinned>true</isPinned>
    </propertyMetadata>
    <propertyMetadata>
      <type>0</type>
      <propertyId>1114115</propertyId>
      <propertyName/>
      <isPinned>true</isPinned>
    </propertyMetadata>
    <propertyMetadata>
      <type>0</type>
      <propertyId>1114117</propertyId>
      <propertyName/>
      <isPinned>true</isPinned>
    </propertyMetadata>
    <propertyMetadata>
      <type>0</type>
      <propertyId>589825</propertyId>
      <propertyName/>
      <isPinned>false</isPinned>
    </propertyMetadata>
    <propertyMetadata>
      <type>0</type>
      <propertyId>1114116</propertyId>
      <propertyName/>
      <isPinned>false</isPinned>
    </propertyMetadata>
    <propertyMetadata>
      <type>0</type>
      <propertyId>14</propertyId>
      <propertyName/>
      <isPinned>true</isPinned>
    </propertyMetadata>
    <propertyMetadata>
      <type>0</type>
      <propertyId>8</propertyId>
      <propertyName/>
      <isPinned>true</isPinned>
    </propertyMetadata>
    <propertyMetadata>
      <type>0</type>
      <propertyId>6</propertyId>
      <propertyName/>
      <isPinned>false</isPinned>
    </propertyMetadata>
    <propertyMetadata>
      <type>0</type>
      <propertyId>1114118</propertyId>
      <propertyName/>
      <isPinned>false</isPinned>
    </propertyMetadata>
    <propertyMetadata>
      <type>0</type>
      <propertyId>1179649</propertyId>
      <propertyName/>
      <isPinned>false</isPinned>
    </propertyMetadata>
    <propertyMetadata>
      <type>0</type>
      <propertyId>655365</propertyId>
      <propertyName/>
      <isPinned>false</isPinned>
    </propertyMetadata>
    <propertyMetadata>
      <type>0</type>
      <propertyId>1</propertyId>
      <propertyName/>
      <isPinned>false</isPinned>
    </propertyMetadata>
    <propertyMetadata>
      <type>0</type>
      <propertyId>0</propertyId>
      <propertyName/>
      <isPinned>true</isPinned>
    </propertyMetadata>
    <propertyMetadata>
      <type>0</type>
      <propertyId>13</propertyId>
      <propertyName/>
      <isPinned>false</isPinned>
    </propertyMetadata>
    <propertyMetadata>
      <type>0</type>
      <propertyId>1179653</propertyId>
      <propertyName/>
      <isPinned>false</isPinned>
    </propertyMetadata>
    <propertyMetadata>
      <type>0</type>
      <propertyId>22</propertyId>
      <propertyName/>
      <isPinned>false</isPinned>
    </propertyMetadata>
  </propertyMetadataList>
  <outs:corruptMetadataWasLost/>
</outs:outSpaceData>
</file>

<file path=customXml/itemProps1.xml><?xml version="1.0" encoding="utf-8"?>
<ds:datastoreItem xmlns:ds="http://schemas.openxmlformats.org/officeDocument/2006/customXml" ds:itemID="{7D4DF2D2-EE6D-45AB-B328-17376DA26D45}">
  <ds:schemaRefs>
    <ds:schemaRef ds:uri="http://schemas.microsoft.com/office/2009/outspace/metadata"/>
  </ds:schemaRefs>
</ds:datastoreItem>
</file>

<file path=docProps/app.xml><?xml version="1.0" encoding="utf-8"?>
<Properties xmlns="http://schemas.openxmlformats.org/officeDocument/2006/extended-properties" xmlns:vt="http://schemas.openxmlformats.org/officeDocument/2006/docPropsVTypes">
  <Template>BitLocker</Template>
  <TotalTime>205</TotalTime>
  <Words>1678</Words>
  <Application>Microsoft Office PowerPoint</Application>
  <PresentationFormat>On-screen Show (4:3)</PresentationFormat>
  <Paragraphs>422</Paragraphs>
  <Slides>53</Slides>
  <Notes>51</Notes>
  <HiddenSlides>0</HiddenSlides>
  <MMClips>0</MMClips>
  <ScaleCrop>false</ScaleCrop>
  <HeadingPairs>
    <vt:vector size="4" baseType="variant">
      <vt:variant>
        <vt:lpstr>Theme</vt:lpstr>
      </vt:variant>
      <vt:variant>
        <vt:i4>3</vt:i4>
      </vt:variant>
      <vt:variant>
        <vt:lpstr>Slide Titles</vt:lpstr>
      </vt:variant>
      <vt:variant>
        <vt:i4>53</vt:i4>
      </vt:variant>
    </vt:vector>
  </HeadingPairs>
  <TitlesOfParts>
    <vt:vector size="56" baseType="lpstr">
      <vt:lpstr>BitLocker</vt:lpstr>
      <vt:lpstr>TechEd09_Europe template</vt:lpstr>
      <vt:lpstr>TechEd_Europe4x3</vt:lpstr>
      <vt:lpstr>Slide 1</vt:lpstr>
      <vt:lpstr>Windows 7 BitLocker: Configuration and Deployment</vt:lpstr>
      <vt:lpstr>Windows Vista BitLocker</vt:lpstr>
      <vt:lpstr>Windows 7 BitLocker What’s New</vt:lpstr>
      <vt:lpstr>Windows 7 BitLocker What’s New</vt:lpstr>
      <vt:lpstr>Slide 6</vt:lpstr>
      <vt:lpstr>Disk Layout and Key Storage</vt:lpstr>
      <vt:lpstr>OS Volume Key Protectors</vt:lpstr>
      <vt:lpstr>Trusted Platform Module (TPM) Static root of trust measurement of early boot components</vt:lpstr>
      <vt:lpstr>Windows Vista BitLocker Volume</vt:lpstr>
      <vt:lpstr>Windows 7 BitLocker Volume</vt:lpstr>
      <vt:lpstr>Infrastructure Preparation Operating system partition</vt:lpstr>
      <vt:lpstr>Hardware Requirements</vt:lpstr>
      <vt:lpstr>Disk Partitioning Requirements Possible examples</vt:lpstr>
      <vt:lpstr>Recommendations</vt:lpstr>
      <vt:lpstr>Recommendations</vt:lpstr>
      <vt:lpstr>Management and Recovery Preparations</vt:lpstr>
      <vt:lpstr>Group Policy Preparation</vt:lpstr>
      <vt:lpstr>Develop a Recovery Strategy</vt:lpstr>
      <vt:lpstr>Active Directory Based Recovery</vt:lpstr>
      <vt:lpstr>Data Recovery Agent   New Recovery Mechanism</vt:lpstr>
      <vt:lpstr>Windows Recovery Environment</vt:lpstr>
      <vt:lpstr>Recommendations</vt:lpstr>
      <vt:lpstr>BitLocker Deployment Operating system partition</vt:lpstr>
      <vt:lpstr>BitLocker Deployment</vt:lpstr>
      <vt:lpstr>Deployment Options</vt:lpstr>
      <vt:lpstr>Deployment Options  </vt:lpstr>
      <vt:lpstr>Deployment Methods</vt:lpstr>
      <vt:lpstr>Deployment Methods</vt:lpstr>
      <vt:lpstr>Deployment Methods</vt:lpstr>
      <vt:lpstr>Slide 31</vt:lpstr>
      <vt:lpstr>Windows Deployment Tools</vt:lpstr>
      <vt:lpstr>Windows 7 Upgrade Scenario</vt:lpstr>
      <vt:lpstr>BitLocker Server Scenarios</vt:lpstr>
      <vt:lpstr>Recommendations</vt:lpstr>
      <vt:lpstr>BitLocker Deployment Data Drive</vt:lpstr>
      <vt:lpstr>Data Drive Key Storage</vt:lpstr>
      <vt:lpstr>Data Drive Specific Group Policy</vt:lpstr>
      <vt:lpstr>BitLocker Enforcement</vt:lpstr>
      <vt:lpstr>BitLocker Enforcement</vt:lpstr>
      <vt:lpstr>BitLocker Cross-Organization</vt:lpstr>
      <vt:lpstr>Slide 42</vt:lpstr>
      <vt:lpstr>Slide 43</vt:lpstr>
      <vt:lpstr>Slide 44</vt:lpstr>
      <vt:lpstr>Certificate Requirements</vt:lpstr>
      <vt:lpstr>Certificate Requirements</vt:lpstr>
      <vt:lpstr>Recommendations</vt:lpstr>
      <vt:lpstr>BitLocker &amp; BitLocker To Go</vt:lpstr>
      <vt:lpstr>Slide 49</vt:lpstr>
      <vt:lpstr>Resources</vt:lpstr>
      <vt:lpstr>Slide 51</vt:lpstr>
      <vt:lpstr>Slide 52</vt:lpstr>
      <vt:lpstr>Slide 53</vt:lpstr>
    </vt:vector>
  </TitlesOfParts>
  <Manager>&lt;Content Manager Name Here&gt;</Manager>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subject>Tech·Ed Europe 2009</dc:subject>
  <dc:creator>Paul Cooke</dc:creator>
  <dc:description>Tech·Ed Europe 2009</dc:description>
  <cp:lastModifiedBy>cn_user</cp:lastModifiedBy>
  <cp:revision>12</cp:revision>
  <dcterms:created xsi:type="dcterms:W3CDTF">2009-09-30T00:44:18Z</dcterms:created>
  <dcterms:modified xsi:type="dcterms:W3CDTF">2009-11-09T08:16:00Z</dcterms:modified>
</cp:coreProperties>
</file>