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4" r:id="rId2"/>
  </p:sldMasterIdLst>
  <p:notesMasterIdLst>
    <p:notesMasterId r:id="rId49"/>
  </p:notesMasterIdLst>
  <p:handoutMasterIdLst>
    <p:handoutMasterId r:id="rId50"/>
  </p:handoutMasterIdLst>
  <p:sldIdLst>
    <p:sldId id="256" r:id="rId3"/>
    <p:sldId id="376" r:id="rId4"/>
    <p:sldId id="332" r:id="rId5"/>
    <p:sldId id="333" r:id="rId6"/>
    <p:sldId id="334" r:id="rId7"/>
    <p:sldId id="335" r:id="rId8"/>
    <p:sldId id="377" r:id="rId9"/>
    <p:sldId id="383" r:id="rId10"/>
    <p:sldId id="384" r:id="rId11"/>
    <p:sldId id="385" r:id="rId12"/>
    <p:sldId id="339" r:id="rId13"/>
    <p:sldId id="378" r:id="rId14"/>
    <p:sldId id="341" r:id="rId15"/>
    <p:sldId id="342" r:id="rId16"/>
    <p:sldId id="386" r:id="rId17"/>
    <p:sldId id="344" r:id="rId18"/>
    <p:sldId id="345" r:id="rId19"/>
    <p:sldId id="346" r:id="rId20"/>
    <p:sldId id="347" r:id="rId21"/>
    <p:sldId id="348" r:id="rId22"/>
    <p:sldId id="349" r:id="rId23"/>
    <p:sldId id="350" r:id="rId24"/>
    <p:sldId id="351" r:id="rId25"/>
    <p:sldId id="379" r:id="rId26"/>
    <p:sldId id="381" r:id="rId27"/>
    <p:sldId id="382" r:id="rId28"/>
    <p:sldId id="353" r:id="rId29"/>
    <p:sldId id="374" r:id="rId30"/>
    <p:sldId id="354" r:id="rId31"/>
    <p:sldId id="355" r:id="rId32"/>
    <p:sldId id="387" r:id="rId33"/>
    <p:sldId id="356" r:id="rId34"/>
    <p:sldId id="357" r:id="rId35"/>
    <p:sldId id="358" r:id="rId36"/>
    <p:sldId id="359" r:id="rId37"/>
    <p:sldId id="360" r:id="rId38"/>
    <p:sldId id="361" r:id="rId39"/>
    <p:sldId id="375" r:id="rId40"/>
    <p:sldId id="363" r:id="rId41"/>
    <p:sldId id="364" r:id="rId42"/>
    <p:sldId id="367" r:id="rId43"/>
    <p:sldId id="369" r:id="rId44"/>
    <p:sldId id="372" r:id="rId45"/>
    <p:sldId id="306" r:id="rId46"/>
    <p:sldId id="388" r:id="rId47"/>
    <p:sldId id="280" r:id="rId4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465CC1"/>
    <a:srgbClr val="0F3499"/>
    <a:srgbClr val="05216E"/>
    <a:srgbClr val="CCFFCC"/>
    <a:srgbClr val="CCCCCC"/>
    <a:srgbClr val="99CC99"/>
    <a:srgbClr val="F6AE1E"/>
    <a:srgbClr val="FFFFFF"/>
    <a:srgbClr val="FF0066"/>
    <a:srgbClr val="000000"/>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8" d="100"/>
          <a:sy n="108" d="100"/>
        </p:scale>
        <p:origin x="-39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cli310_chapman.pptx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71472" y="3357562"/>
            <a:ext cx="7772400" cy="1470025"/>
          </a:xfrm>
        </p:spPr>
        <p:txBody>
          <a:bodyPr/>
          <a:lstStyle>
            <a:lvl1pPr algn="l">
              <a:defRPr sz="4000" b="0">
                <a:solidFill>
                  <a:schemeClr val="bg1"/>
                </a:solidFill>
                <a:latin typeface="+mj-lt"/>
              </a:defRPr>
            </a:lvl1pPr>
          </a:lstStyle>
          <a:p>
            <a:r>
              <a:rPr lang="de-CH" dirty="0" smtClean="0"/>
              <a:t>Session Title</a:t>
            </a:r>
            <a:endParaRPr lang="de-CH" dirty="0"/>
          </a:p>
        </p:txBody>
      </p:sp>
      <p:sp>
        <p:nvSpPr>
          <p:cNvPr id="3" name="Untertitel 2"/>
          <p:cNvSpPr>
            <a:spLocks noGrp="1"/>
          </p:cNvSpPr>
          <p:nvPr>
            <p:ph type="subTitle" idx="1" hasCustomPrompt="1"/>
          </p:nvPr>
        </p:nvSpPr>
        <p:spPr>
          <a:xfrm>
            <a:off x="571472" y="4857760"/>
            <a:ext cx="7058052" cy="923916"/>
          </a:xfrm>
        </p:spPr>
        <p:txBody>
          <a:bodyPr>
            <a:noAutofit/>
          </a:bodyPr>
          <a:lstStyle>
            <a:lvl1pPr marL="0" indent="0" algn="l">
              <a:buNone/>
              <a:defRPr sz="18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err="1" smtClean="0"/>
              <a:t>Speaker</a:t>
            </a:r>
            <a:r>
              <a:rPr lang="de-DE" dirty="0" smtClean="0"/>
              <a:t> &amp; Company</a:t>
            </a:r>
            <a:endParaRPr lang="de-CH" dirty="0"/>
          </a:p>
        </p:txBody>
      </p:sp>
      <p:sp>
        <p:nvSpPr>
          <p:cNvPr id="11" name="Textplatzhalter 10"/>
          <p:cNvSpPr>
            <a:spLocks noGrp="1"/>
          </p:cNvSpPr>
          <p:nvPr>
            <p:ph type="body" sz="quarter" idx="10" hasCustomPrompt="1"/>
          </p:nvPr>
        </p:nvSpPr>
        <p:spPr>
          <a:xfrm>
            <a:off x="571472" y="6215082"/>
            <a:ext cx="5715040" cy="357190"/>
          </a:xfrm>
        </p:spPr>
        <p:txBody>
          <a:bodyPr>
            <a:noAutofit/>
          </a:bodyPr>
          <a:lstStyle>
            <a:lvl1pPr>
              <a:buNone/>
              <a:defRPr sz="1800" baseline="0"/>
            </a:lvl1pPr>
          </a:lstStyle>
          <a:p>
            <a:pPr lvl="0"/>
            <a:r>
              <a:rPr lang="de-CH" sz="1800" dirty="0" smtClean="0"/>
              <a:t>Session </a:t>
            </a:r>
            <a:r>
              <a:rPr lang="de-CH" sz="1800" dirty="0" err="1" smtClean="0"/>
              <a:t>code</a:t>
            </a:r>
            <a:endParaRPr lang="de-CH"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pic>
        <p:nvPicPr>
          <p:cNvPr id="5" name="Picture 4" descr="Title_bar_16x9.png"/>
          <p:cNvPicPr>
            <a:picLocks noChangeAspect="1"/>
          </p:cNvPicPr>
          <p:nvPr userDrawn="1"/>
        </p:nvPicPr>
        <p:blipFill>
          <a:blip r:embed="rId2" cstate="print"/>
          <a:srcRect t="9513" b="31872"/>
          <a:stretch>
            <a:fillRect/>
          </a:stretch>
        </p:blipFill>
        <p:spPr>
          <a:xfrm>
            <a:off x="0" y="-92207"/>
            <a:ext cx="9144000" cy="3035193"/>
          </a:xfrm>
          <a:prstGeom prst="rect">
            <a:avLst/>
          </a:prstGeom>
        </p:spPr>
      </p:pic>
      <p:sp>
        <p:nvSpPr>
          <p:cNvPr id="2" name="Title 1"/>
          <p:cNvSpPr>
            <a:spLocks noGrp="1"/>
          </p:cNvSpPr>
          <p:nvPr>
            <p:ph type="ctrTitle"/>
          </p:nvPr>
        </p:nvSpPr>
        <p:spPr>
          <a:xfrm>
            <a:off x="1417213" y="2540077"/>
            <a:ext cx="6995214" cy="1523494"/>
          </a:xfrm>
        </p:spPr>
        <p:txBody>
          <a:bodyPr anchor="ctr" anchorCtr="0">
            <a:noAutofit/>
          </a:bodyPr>
          <a:lstStyle>
            <a:lvl1pPr>
              <a:lnSpc>
                <a:spcPct val="90000"/>
              </a:lnSpc>
              <a:defRPr sz="4500" spc="-125"/>
            </a:lvl1pPr>
          </a:lstStyle>
          <a:p>
            <a:r>
              <a:rPr lang="en-US" smtClean="0"/>
              <a:t>Click to edit Master title style</a:t>
            </a:r>
            <a:endParaRPr lang="en-US" dirty="0"/>
          </a:p>
        </p:txBody>
      </p:sp>
      <p:sp>
        <p:nvSpPr>
          <p:cNvPr id="3" name="Subtitle 2"/>
          <p:cNvSpPr>
            <a:spLocks noGrp="1"/>
          </p:cNvSpPr>
          <p:nvPr>
            <p:ph type="subTitle" idx="1"/>
          </p:nvPr>
        </p:nvSpPr>
        <p:spPr>
          <a:xfrm>
            <a:off x="1417213" y="4498671"/>
            <a:ext cx="6994950" cy="461665"/>
          </a:xfrm>
        </p:spPr>
        <p:txBody>
          <a:bodyPr>
            <a:noAutofit/>
          </a:bodyPr>
          <a:lstStyle>
            <a:lvl1pPr marL="0" indent="0" algn="l">
              <a:lnSpc>
                <a:spcPct val="90000"/>
              </a:lnSpc>
              <a:spcBef>
                <a:spcPts val="0"/>
              </a:spcBef>
              <a:buNone/>
              <a:defRPr>
                <a:solidFill>
                  <a:schemeClr val="tx1">
                    <a:tint val="75000"/>
                  </a:schemeClr>
                </a:solidFill>
              </a:defRPr>
            </a:lvl1pPr>
            <a:lvl2pPr marL="380970" indent="0" algn="ctr">
              <a:buNone/>
              <a:defRPr>
                <a:solidFill>
                  <a:schemeClr val="tx1">
                    <a:tint val="75000"/>
                  </a:schemeClr>
                </a:solidFill>
              </a:defRPr>
            </a:lvl2pPr>
            <a:lvl3pPr marL="761939" indent="0" algn="ctr">
              <a:buNone/>
              <a:defRPr>
                <a:solidFill>
                  <a:schemeClr val="tx1">
                    <a:tint val="75000"/>
                  </a:schemeClr>
                </a:solidFill>
              </a:defRPr>
            </a:lvl3pPr>
            <a:lvl4pPr marL="1142908" indent="0" algn="ctr">
              <a:buNone/>
              <a:defRPr>
                <a:solidFill>
                  <a:schemeClr val="tx1">
                    <a:tint val="75000"/>
                  </a:schemeClr>
                </a:solidFill>
              </a:defRPr>
            </a:lvl4pPr>
            <a:lvl5pPr marL="1523878" indent="0" algn="ctr">
              <a:buNone/>
              <a:defRPr>
                <a:solidFill>
                  <a:schemeClr val="tx1">
                    <a:tint val="75000"/>
                  </a:schemeClr>
                </a:solidFill>
              </a:defRPr>
            </a:lvl5pPr>
            <a:lvl6pPr marL="1904848" indent="0" algn="ctr">
              <a:buNone/>
              <a:defRPr>
                <a:solidFill>
                  <a:schemeClr val="tx1">
                    <a:tint val="75000"/>
                  </a:schemeClr>
                </a:solidFill>
              </a:defRPr>
            </a:lvl6pPr>
            <a:lvl7pPr marL="2285817" indent="0" algn="ctr">
              <a:buNone/>
              <a:defRPr>
                <a:solidFill>
                  <a:schemeClr val="tx1">
                    <a:tint val="75000"/>
                  </a:schemeClr>
                </a:solidFill>
              </a:defRPr>
            </a:lvl7pPr>
            <a:lvl8pPr marL="2666787" indent="0" algn="ctr">
              <a:buNone/>
              <a:defRPr>
                <a:solidFill>
                  <a:schemeClr val="tx1">
                    <a:tint val="75000"/>
                  </a:schemeClr>
                </a:solidFill>
              </a:defRPr>
            </a:lvl8pPr>
            <a:lvl9pPr marL="3047756"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70396" y="803676"/>
            <a:ext cx="7682119"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7300" b="1" i="1" u="none" strike="noStrike" kern="1200" cap="none" spc="-125"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9" r:id="rId12"/>
    <p:sldLayoutId id="2147483733"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gif"/><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ideo" Target="file:///C:\Projects\Presenting\TechEd%20Europe%202009\appcompatsubtitleswmv.wmv" TargetMode="Externa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tags" Target="../tags/tag1.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39.png"/><Relationship Id="rId5" Type="http://schemas.openxmlformats.org/officeDocument/2006/relationships/hyperlink" Target="http://microsoft.com/technet" TargetMode="External"/><Relationship Id="rId10" Type="http://schemas.openxmlformats.org/officeDocument/2006/relationships/image" Target="../media/image3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hyperlink" Target="http://www.talkingcallerid.com/Robby.exe" TargetMode="External"/><Relationship Id="rId7" Type="http://schemas.openxmlformats.org/officeDocument/2006/relationships/hyperlink" Target="http://www.talkingcallerid.com/Genie.exe"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gif"/><Relationship Id="rId11" Type="http://schemas.openxmlformats.org/officeDocument/2006/relationships/image" Target="../media/image17.png"/><Relationship Id="rId5" Type="http://schemas.openxmlformats.org/officeDocument/2006/relationships/hyperlink" Target="http://www.talkingcallerid.com/Peedy.exe" TargetMode="External"/><Relationship Id="rId10" Type="http://schemas.openxmlformats.org/officeDocument/2006/relationships/image" Target="../media/image16.png"/><Relationship Id="rId4" Type="http://schemas.openxmlformats.org/officeDocument/2006/relationships/image" Target="../media/image12.gif"/><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things that </a:t>
            </a:r>
            <a:r>
              <a:rPr lang="en-US" i="1" dirty="0" smtClean="0"/>
              <a:t>had</a:t>
            </a:r>
            <a:r>
              <a:rPr lang="en-US" dirty="0" smtClean="0"/>
              <a:t> to change</a:t>
            </a:r>
            <a:endParaRPr lang="en-US" dirty="0"/>
          </a:p>
        </p:txBody>
      </p:sp>
      <p:sp>
        <p:nvSpPr>
          <p:cNvPr id="3" name="Text Placeholder 2"/>
          <p:cNvSpPr>
            <a:spLocks noGrp="1"/>
          </p:cNvSpPr>
          <p:nvPr>
            <p:ph idx="1"/>
          </p:nvPr>
        </p:nvSpPr>
        <p:spPr>
          <a:xfrm>
            <a:off x="381000" y="1447799"/>
            <a:ext cx="8382000" cy="5392245"/>
          </a:xfrm>
        </p:spPr>
        <p:txBody>
          <a:bodyPr/>
          <a:lstStyle/>
          <a:p>
            <a:r>
              <a:rPr lang="en-US" sz="2800" dirty="0" smtClean="0"/>
              <a:t>Everyone runs as “standard user”</a:t>
            </a:r>
          </a:p>
          <a:p>
            <a:pPr lvl="1"/>
            <a:r>
              <a:rPr lang="en-US" sz="2400" dirty="0" smtClean="0">
                <a:solidFill>
                  <a:schemeClr val="accent1"/>
                </a:solidFill>
              </a:rPr>
              <a:t>The infamous </a:t>
            </a:r>
            <a:r>
              <a:rPr lang="en-US" sz="3600" dirty="0" smtClean="0">
                <a:solidFill>
                  <a:schemeClr val="accent1"/>
                </a:solidFill>
                <a:latin typeface="Chiller" pitchFamily="82" charset="0"/>
              </a:rPr>
              <a:t>User Account Control</a:t>
            </a:r>
            <a:endParaRPr lang="en-US" sz="2400" dirty="0" smtClean="0">
              <a:solidFill>
                <a:schemeClr val="accent1"/>
              </a:solidFill>
              <a:latin typeface="Chiller" pitchFamily="82" charset="0"/>
            </a:endParaRPr>
          </a:p>
          <a:p>
            <a:pPr lvl="1"/>
            <a:r>
              <a:rPr lang="en-US" sz="2400" dirty="0" smtClean="0"/>
              <a:t>Even </a:t>
            </a:r>
            <a:r>
              <a:rPr lang="en-US" sz="2400" dirty="0" err="1" smtClean="0"/>
              <a:t>admins</a:t>
            </a:r>
            <a:r>
              <a:rPr lang="en-US" sz="2400" dirty="0" smtClean="0"/>
              <a:t> run as “standard user”</a:t>
            </a:r>
          </a:p>
          <a:p>
            <a:pPr lvl="1"/>
            <a:r>
              <a:rPr lang="en-US" sz="2400" dirty="0" smtClean="0"/>
              <a:t>The single biggest app-</a:t>
            </a:r>
            <a:r>
              <a:rPr lang="en-US" sz="2400" dirty="0" err="1" smtClean="0"/>
              <a:t>compat</a:t>
            </a:r>
            <a:r>
              <a:rPr lang="en-US" sz="2400" dirty="0" smtClean="0"/>
              <a:t> hit, ever</a:t>
            </a:r>
          </a:p>
          <a:p>
            <a:r>
              <a:rPr lang="en-US" sz="2800" dirty="0" smtClean="0"/>
              <a:t>No more interactive services</a:t>
            </a:r>
          </a:p>
          <a:p>
            <a:pPr lvl="1"/>
            <a:r>
              <a:rPr lang="en-US" sz="2400" dirty="0" smtClean="0"/>
              <a:t>“Session 0 isolation”</a:t>
            </a:r>
          </a:p>
          <a:p>
            <a:pPr lvl="1"/>
            <a:r>
              <a:rPr lang="en-US" sz="2400" dirty="0" smtClean="0"/>
              <a:t>Side effects – breaks other IPCs that “always” worked before</a:t>
            </a:r>
          </a:p>
          <a:p>
            <a:r>
              <a:rPr lang="en-US" sz="2800" dirty="0" smtClean="0"/>
              <a:t>IE standards compliance</a:t>
            </a:r>
          </a:p>
          <a:p>
            <a:r>
              <a:rPr lang="en-US" sz="2800" dirty="0" smtClean="0"/>
              <a:t>Internet Explorer Protected Mode</a:t>
            </a:r>
          </a:p>
          <a:p>
            <a:r>
              <a:rPr lang="en-US" sz="2800" dirty="0" smtClean="0"/>
              <a:t>64-bit computing</a:t>
            </a:r>
          </a:p>
          <a:p>
            <a:r>
              <a:rPr lang="en-US" sz="2800" dirty="0" smtClean="0"/>
              <a:t>Windows Resource Protection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500"/>
                                        <p:tgtEl>
                                          <p:spTgt spid="3">
                                            <p:txEl>
                                              <p:pRg st="9" end="9"/>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things that just changed</a:t>
            </a:r>
            <a:endParaRPr lang="en-US" dirty="0"/>
          </a:p>
        </p:txBody>
      </p:sp>
      <p:sp>
        <p:nvSpPr>
          <p:cNvPr id="3" name="Text Placeholder 2"/>
          <p:cNvSpPr>
            <a:spLocks noGrp="1"/>
          </p:cNvSpPr>
          <p:nvPr>
            <p:ph idx="1"/>
          </p:nvPr>
        </p:nvSpPr>
        <p:spPr/>
        <p:txBody>
          <a:bodyPr/>
          <a:lstStyle/>
          <a:p>
            <a:r>
              <a:rPr lang="en-US" dirty="0" smtClean="0"/>
              <a:t>Windows version number changed</a:t>
            </a:r>
          </a:p>
          <a:p>
            <a:pPr lvl="1"/>
            <a:r>
              <a:rPr lang="en-US" dirty="0" smtClean="0"/>
              <a:t>Well, duh!</a:t>
            </a:r>
          </a:p>
          <a:p>
            <a:pPr lvl="1"/>
            <a:r>
              <a:rPr lang="en-US" dirty="0" smtClean="0"/>
              <a:t>You’d think that couldn’t cause problems!</a:t>
            </a:r>
          </a:p>
          <a:p>
            <a:pPr lvl="1"/>
            <a:r>
              <a:rPr lang="en-US" dirty="0" smtClean="0"/>
              <a:t>Why is Windows 7 internally 6.1?</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Check the Windows version!</a:t>
            </a:r>
            <a:endParaRPr lang="en-US" dirty="0"/>
          </a:p>
        </p:txBody>
      </p:sp>
      <p:sp>
        <p:nvSpPr>
          <p:cNvPr id="6" name="Code block"/>
          <p:cNvSpPr>
            <a:spLocks noGrp="1"/>
          </p:cNvSpPr>
          <p:nvPr>
            <p:ph type="body" sz="quarter" idx="10"/>
          </p:nvPr>
        </p:nvSpPr>
        <p:spPr>
          <a:xfrm>
            <a:off x="722313" y="1905000"/>
            <a:ext cx="8040688" cy="3914918"/>
          </a:xfrm>
        </p:spPr>
        <p:txBody>
          <a:bodyPr/>
          <a:lstStyle/>
          <a:p>
            <a:pPr>
              <a:buNone/>
            </a:pPr>
            <a:r>
              <a:rPr lang="en-US" sz="2400" dirty="0" smtClean="0">
                <a:solidFill>
                  <a:schemeClr val="tx1"/>
                </a:solidFill>
                <a:latin typeface="Consolas" pitchFamily="49" charset="0"/>
                <a:cs typeface="Consolas" pitchFamily="49" charset="0"/>
              </a:rPr>
              <a:t>// This program requires </a:t>
            </a:r>
            <a:r>
              <a:rPr lang="en-US" sz="2400" dirty="0" err="1" smtClean="0">
                <a:solidFill>
                  <a:schemeClr val="tx1"/>
                </a:solidFill>
                <a:latin typeface="Consolas" pitchFamily="49" charset="0"/>
                <a:cs typeface="Consolas" pitchFamily="49" charset="0"/>
              </a:rPr>
              <a:t>WinXP</a:t>
            </a:r>
            <a:r>
              <a:rPr lang="en-US" sz="2400" dirty="0" smtClean="0">
                <a:solidFill>
                  <a:schemeClr val="tx1"/>
                </a:solidFill>
                <a:latin typeface="Consolas" pitchFamily="49" charset="0"/>
                <a:cs typeface="Consolas" pitchFamily="49" charset="0"/>
              </a:rPr>
              <a:t> or newer.</a:t>
            </a:r>
          </a:p>
          <a:p>
            <a:pPr>
              <a:buNone/>
            </a:pPr>
            <a:r>
              <a:rPr lang="en-US" sz="2400" dirty="0" smtClean="0">
                <a:solidFill>
                  <a:schemeClr val="tx1"/>
                </a:solidFill>
                <a:latin typeface="Consolas" pitchFamily="49" charset="0"/>
                <a:cs typeface="Consolas" pitchFamily="49" charset="0"/>
              </a:rPr>
              <a:t>// Windows XP is version 5.1</a:t>
            </a:r>
          </a:p>
          <a:p>
            <a:pPr>
              <a:buNone/>
            </a:pPr>
            <a:r>
              <a:rPr lang="en-US" sz="2400" dirty="0" smtClean="0">
                <a:solidFill>
                  <a:schemeClr val="tx1"/>
                </a:solidFill>
                <a:latin typeface="Consolas" pitchFamily="49" charset="0"/>
                <a:cs typeface="Consolas" pitchFamily="49" charset="0"/>
              </a:rPr>
              <a:t>// This is easy!</a:t>
            </a:r>
          </a:p>
          <a:p>
            <a:pPr>
              <a:buNone/>
            </a:pPr>
            <a:r>
              <a:rPr lang="en-US" sz="2400" dirty="0" smtClean="0">
                <a:solidFill>
                  <a:schemeClr val="tx1"/>
                </a:solidFill>
                <a:latin typeface="Consolas" pitchFamily="49" charset="0"/>
                <a:cs typeface="Consolas" pitchFamily="49" charset="0"/>
              </a:rPr>
              <a:t>If Not (</a:t>
            </a:r>
            <a:r>
              <a:rPr lang="en-US" sz="2400" dirty="0" err="1" smtClean="0">
                <a:solidFill>
                  <a:schemeClr val="tx1"/>
                </a:solidFill>
                <a:latin typeface="Consolas" pitchFamily="49" charset="0"/>
                <a:cs typeface="Consolas" pitchFamily="49" charset="0"/>
              </a:rPr>
              <a:t>vMajor</a:t>
            </a:r>
            <a:r>
              <a:rPr lang="en-US" sz="2400" dirty="0" smtClean="0">
                <a:solidFill>
                  <a:schemeClr val="tx1"/>
                </a:solidFill>
                <a:latin typeface="Consolas" pitchFamily="49" charset="0"/>
                <a:cs typeface="Consolas" pitchFamily="49" charset="0"/>
              </a:rPr>
              <a:t> &gt;= 5 AND </a:t>
            </a:r>
            <a:r>
              <a:rPr lang="en-US" sz="2400" dirty="0" err="1" smtClean="0">
                <a:solidFill>
                  <a:schemeClr val="tx1"/>
                </a:solidFill>
                <a:latin typeface="Consolas" pitchFamily="49" charset="0"/>
                <a:cs typeface="Consolas" pitchFamily="49" charset="0"/>
              </a:rPr>
              <a:t>vMinor</a:t>
            </a:r>
            <a:r>
              <a:rPr lang="en-US" sz="2400" dirty="0" smtClean="0">
                <a:solidFill>
                  <a:schemeClr val="tx1"/>
                </a:solidFill>
                <a:latin typeface="Consolas" pitchFamily="49" charset="0"/>
                <a:cs typeface="Consolas" pitchFamily="49" charset="0"/>
              </a:rPr>
              <a:t> &gt;= 1) Then</a:t>
            </a:r>
          </a:p>
          <a:p>
            <a:pPr>
              <a:buNone/>
            </a:pPr>
            <a:r>
              <a:rPr lang="en-US" sz="2400" dirty="0" smtClean="0">
                <a:solidFill>
                  <a:schemeClr val="tx1"/>
                </a:solidFill>
                <a:latin typeface="Consolas" pitchFamily="49" charset="0"/>
                <a:cs typeface="Consolas" pitchFamily="49" charset="0"/>
              </a:rPr>
              <a:t>{</a:t>
            </a:r>
          </a:p>
          <a:p>
            <a:pPr lvl="1">
              <a:buNone/>
            </a:pPr>
            <a:r>
              <a:rPr lang="en-US" sz="2400" dirty="0" err="1" smtClean="0">
                <a:solidFill>
                  <a:schemeClr val="tx1"/>
                </a:solidFill>
                <a:latin typeface="Consolas" pitchFamily="49" charset="0"/>
                <a:cs typeface="Consolas" pitchFamily="49" charset="0"/>
              </a:rPr>
              <a:t>DisplayMessage</a:t>
            </a:r>
            <a:r>
              <a:rPr lang="en-US" sz="2400" dirty="0" smtClean="0">
                <a:solidFill>
                  <a:schemeClr val="tx1"/>
                </a:solidFill>
                <a:latin typeface="Consolas" pitchFamily="49" charset="0"/>
                <a:cs typeface="Consolas" pitchFamily="49" charset="0"/>
              </a:rPr>
              <a:t>(“This program requires Windows XP or newer”);</a:t>
            </a:r>
          </a:p>
          <a:p>
            <a:pPr lvl="1">
              <a:buNone/>
            </a:pPr>
            <a:endParaRPr lang="en-US" sz="2400" dirty="0" smtClean="0">
              <a:solidFill>
                <a:schemeClr val="tx1"/>
              </a:solidFill>
              <a:latin typeface="Consolas" pitchFamily="49" charset="0"/>
              <a:cs typeface="Consolas" pitchFamily="49" charset="0"/>
            </a:endParaRPr>
          </a:p>
          <a:p>
            <a:pPr lvl="1">
              <a:buNone/>
            </a:pPr>
            <a:r>
              <a:rPr lang="en-US" sz="2400" dirty="0" err="1" smtClean="0">
                <a:solidFill>
                  <a:schemeClr val="tx1"/>
                </a:solidFill>
                <a:latin typeface="Consolas" pitchFamily="49" charset="0"/>
                <a:cs typeface="Consolas" pitchFamily="49" charset="0"/>
              </a:rPr>
              <a:t>LayDownAndDie</a:t>
            </a:r>
            <a:r>
              <a:rPr lang="en-US" sz="2400" dirty="0" smtClean="0">
                <a:solidFill>
                  <a:schemeClr val="tx1"/>
                </a:solidFill>
                <a:latin typeface="Consolas" pitchFamily="49" charset="0"/>
                <a:cs typeface="Consolas" pitchFamily="49" charset="0"/>
              </a:rPr>
              <a:t>;</a:t>
            </a:r>
          </a:p>
          <a:p>
            <a:pPr>
              <a:buNone/>
            </a:pPr>
            <a:r>
              <a:rPr lang="en-US" sz="2400" dirty="0" smtClean="0">
                <a:solidFill>
                  <a:schemeClr val="tx1"/>
                </a:solidFill>
                <a:latin typeface="Consolas" pitchFamily="49" charset="0"/>
                <a:cs typeface="Consolas" pitchFamily="49" charset="0"/>
              </a:rPr>
              <a:t>}</a:t>
            </a:r>
          </a:p>
        </p:txBody>
      </p:sp>
      <p:sp>
        <p:nvSpPr>
          <p:cNvPr id="7" name="Win7 as 7"/>
          <p:cNvSpPr txBox="1">
            <a:spLocks/>
          </p:cNvSpPr>
          <p:nvPr/>
        </p:nvSpPr>
        <p:spPr>
          <a:xfrm>
            <a:off x="722312" y="4953000"/>
            <a:ext cx="8040688" cy="1363450"/>
          </a:xfrm>
          <a:prstGeom prst="rect">
            <a:avLst/>
          </a:prstGeom>
        </p:spPr>
        <p:txBody>
          <a:bodyPr vert="horz" wrap="square" lIns="0" tIns="0" rIns="0" bIns="0" rtlCol="0">
            <a:spAutoFit/>
          </a:bodyPr>
          <a:lstStyle/>
          <a:p>
            <a:pPr lvl="0">
              <a:lnSpc>
                <a:spcPct val="90000"/>
              </a:lnSpc>
              <a:spcBef>
                <a:spcPct val="20000"/>
              </a:spcBef>
              <a:defRPr/>
            </a:pPr>
            <a:r>
              <a:rPr lang="en-US" sz="3000" dirty="0" smtClean="0">
                <a:solidFill>
                  <a:srgbClr val="FF0000"/>
                </a:solidFill>
                <a:latin typeface="Consolas" pitchFamily="49" charset="0"/>
                <a:cs typeface="Courier New" pitchFamily="49" charset="0"/>
              </a:rPr>
              <a:t>Win7 as Windows </a:t>
            </a:r>
            <a:r>
              <a:rPr lang="en-US" sz="3000" dirty="0" smtClean="0">
                <a:latin typeface="Consolas" pitchFamily="49" charset="0"/>
                <a:cs typeface="Courier New" pitchFamily="49" charset="0"/>
              </a:rPr>
              <a:t>7.0</a:t>
            </a:r>
            <a:r>
              <a:rPr lang="en-US" sz="3000" dirty="0" smtClean="0">
                <a:solidFill>
                  <a:srgbClr val="FF0000"/>
                </a:solidFill>
                <a:latin typeface="Consolas" pitchFamily="49" charset="0"/>
                <a:cs typeface="Courier New" pitchFamily="49" charset="0"/>
              </a:rPr>
              <a:t>?</a:t>
            </a:r>
          </a:p>
          <a:p>
            <a:pPr lvl="1">
              <a:lnSpc>
                <a:spcPct val="90000"/>
              </a:lnSpc>
              <a:spcBef>
                <a:spcPct val="20000"/>
              </a:spcBef>
              <a:buFont typeface="Arial" pitchFamily="34" charset="0"/>
              <a:buNone/>
            </a:pPr>
            <a:r>
              <a:rPr lang="en-US" sz="2800" dirty="0" err="1" smtClean="0">
                <a:solidFill>
                  <a:srgbClr val="FF0000"/>
                </a:solidFill>
                <a:latin typeface="Consolas" pitchFamily="49" charset="0"/>
                <a:cs typeface="Courier New" pitchFamily="49" charset="0"/>
              </a:rPr>
              <a:t>vMajor</a:t>
            </a:r>
            <a:r>
              <a:rPr lang="en-US" sz="2800" dirty="0" smtClean="0">
                <a:solidFill>
                  <a:srgbClr val="FF0000"/>
                </a:solidFill>
                <a:latin typeface="Consolas" pitchFamily="49" charset="0"/>
                <a:cs typeface="Courier New" pitchFamily="49" charset="0"/>
              </a:rPr>
              <a:t>:</a:t>
            </a:r>
            <a:r>
              <a:rPr lang="en-US" sz="2800" dirty="0" smtClean="0">
                <a:latin typeface="Consolas" pitchFamily="49" charset="0"/>
                <a:cs typeface="Courier New" pitchFamily="49" charset="0"/>
              </a:rPr>
              <a:t> 7 &gt;= 5</a:t>
            </a:r>
          </a:p>
          <a:p>
            <a:pPr lvl="1">
              <a:lnSpc>
                <a:spcPct val="90000"/>
              </a:lnSpc>
              <a:spcBef>
                <a:spcPct val="20000"/>
              </a:spcBef>
              <a:buFont typeface="Arial" pitchFamily="34" charset="0"/>
              <a:buNone/>
            </a:pPr>
            <a:r>
              <a:rPr lang="en-US" sz="2800" dirty="0" err="1" smtClean="0">
                <a:solidFill>
                  <a:srgbClr val="FF0000"/>
                </a:solidFill>
                <a:latin typeface="Consolas" pitchFamily="49" charset="0"/>
                <a:cs typeface="Courier New" pitchFamily="49" charset="0"/>
              </a:rPr>
              <a:t>vMinor</a:t>
            </a:r>
            <a:r>
              <a:rPr lang="en-US" sz="2800" dirty="0" smtClean="0">
                <a:solidFill>
                  <a:srgbClr val="FF0000"/>
                </a:solidFill>
                <a:latin typeface="Consolas" pitchFamily="49" charset="0"/>
                <a:cs typeface="Courier New" pitchFamily="49" charset="0"/>
              </a:rPr>
              <a:t>:</a:t>
            </a:r>
            <a:r>
              <a:rPr lang="en-US" sz="2800" dirty="0" smtClean="0">
                <a:latin typeface="Consolas" pitchFamily="49" charset="0"/>
                <a:cs typeface="Courier New" pitchFamily="49" charset="0"/>
              </a:rPr>
              <a:t> 0 &gt;= 1</a:t>
            </a:r>
            <a:r>
              <a:rPr lang="en-US" sz="2800" dirty="0" smtClean="0">
                <a:solidFill>
                  <a:srgbClr val="FF0000"/>
                </a:solidFill>
                <a:latin typeface="Consolas" pitchFamily="49" charset="0"/>
                <a:cs typeface="Courier New" pitchFamily="49" charset="0"/>
              </a:rPr>
              <a:t>? Crap!</a:t>
            </a:r>
          </a:p>
        </p:txBody>
      </p:sp>
      <p:sp>
        <p:nvSpPr>
          <p:cNvPr id="4" name="Vista"/>
          <p:cNvSpPr txBox="1">
            <a:spLocks/>
          </p:cNvSpPr>
          <p:nvPr/>
        </p:nvSpPr>
        <p:spPr>
          <a:xfrm>
            <a:off x="722313" y="4953000"/>
            <a:ext cx="8040688" cy="1363450"/>
          </a:xfrm>
          <a:prstGeom prst="rect">
            <a:avLst/>
          </a:prstGeom>
        </p:spPr>
        <p:txBody>
          <a:bodyPr vert="horz" wrap="square" lIns="0" tIns="0" rIns="0" bIns="0" rtlCol="0">
            <a:spAutoFit/>
          </a:bodyPr>
          <a:lstStyle/>
          <a:p>
            <a:pPr marL="0" marR="0" lvl="0" indent="0" algn="l" defTabSz="914363" rtl="0" eaLnBrk="1" fontAlgn="auto" latinLnBrk="0" hangingPunct="1">
              <a:lnSpc>
                <a:spcPct val="9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smtClean="0">
                <a:ln>
                  <a:noFill/>
                </a:ln>
                <a:solidFill>
                  <a:srgbClr val="FF0000"/>
                </a:solidFill>
                <a:effectLst/>
                <a:uLnTx/>
                <a:uFillTx/>
                <a:latin typeface="Consolas" pitchFamily="49" charset="0"/>
                <a:ea typeface="+mn-ea"/>
                <a:cs typeface="Courier New" pitchFamily="49" charset="0"/>
              </a:rPr>
              <a:t>Vista is Windows</a:t>
            </a:r>
            <a:r>
              <a:rPr kumimoji="0" lang="en-US" sz="3000" b="0" i="0" u="none" strike="noStrike" kern="1200" cap="none" spc="0" normalizeH="0" baseline="0" noProof="0" dirty="0" smtClean="0">
                <a:ln>
                  <a:noFill/>
                </a:ln>
                <a:effectLst/>
                <a:uLnTx/>
                <a:uFillTx/>
                <a:latin typeface="Consolas" pitchFamily="49" charset="0"/>
                <a:ea typeface="+mn-ea"/>
                <a:cs typeface="Courier New" pitchFamily="49" charset="0"/>
              </a:rPr>
              <a:t> 6.0</a:t>
            </a:r>
            <a:r>
              <a:rPr kumimoji="0" lang="en-US" sz="3000" b="0" i="0" u="none" strike="noStrike" kern="1200" cap="none" spc="0" normalizeH="0" baseline="0" noProof="0" dirty="0" smtClean="0">
                <a:ln>
                  <a:noFill/>
                </a:ln>
                <a:solidFill>
                  <a:srgbClr val="FF0000"/>
                </a:solidFill>
                <a:effectLst/>
                <a:uLnTx/>
                <a:uFillTx/>
                <a:latin typeface="Consolas" pitchFamily="49" charset="0"/>
                <a:ea typeface="+mn-ea"/>
                <a:cs typeface="Courier New" pitchFamily="49" charset="0"/>
              </a:rPr>
              <a:t>:</a:t>
            </a:r>
          </a:p>
          <a:p>
            <a:pPr lvl="1">
              <a:lnSpc>
                <a:spcPct val="90000"/>
              </a:lnSpc>
              <a:spcBef>
                <a:spcPct val="20000"/>
              </a:spcBef>
              <a:buFont typeface="Arial" pitchFamily="34" charset="0"/>
              <a:buNone/>
            </a:pPr>
            <a:r>
              <a:rPr lang="en-US" sz="2800" dirty="0" err="1" smtClean="0">
                <a:solidFill>
                  <a:srgbClr val="FF0000"/>
                </a:solidFill>
                <a:latin typeface="Consolas" pitchFamily="49" charset="0"/>
                <a:cs typeface="Courier New" pitchFamily="49" charset="0"/>
              </a:rPr>
              <a:t>vMajor</a:t>
            </a:r>
            <a:r>
              <a:rPr lang="en-US" sz="2800" dirty="0" smtClean="0">
                <a:solidFill>
                  <a:srgbClr val="FF0000"/>
                </a:solidFill>
                <a:latin typeface="Consolas" pitchFamily="49" charset="0"/>
                <a:cs typeface="Courier New" pitchFamily="49" charset="0"/>
              </a:rPr>
              <a:t>:</a:t>
            </a:r>
            <a:r>
              <a:rPr lang="en-US" sz="2800" dirty="0" smtClean="0">
                <a:latin typeface="Consolas" pitchFamily="49" charset="0"/>
                <a:cs typeface="Courier New" pitchFamily="49" charset="0"/>
              </a:rPr>
              <a:t> 6 &gt;= 5</a:t>
            </a:r>
          </a:p>
          <a:p>
            <a:pPr lvl="1">
              <a:lnSpc>
                <a:spcPct val="90000"/>
              </a:lnSpc>
              <a:spcBef>
                <a:spcPct val="20000"/>
              </a:spcBef>
              <a:buFont typeface="Arial" pitchFamily="34" charset="0"/>
              <a:buNone/>
            </a:pPr>
            <a:r>
              <a:rPr kumimoji="0" lang="en-US" sz="2800" b="0" i="0" u="none" strike="noStrike" kern="1200" cap="none" spc="0" normalizeH="0" baseline="0" noProof="0" dirty="0" err="1" smtClean="0">
                <a:ln>
                  <a:noFill/>
                </a:ln>
                <a:solidFill>
                  <a:srgbClr val="FF0000"/>
                </a:solidFill>
                <a:effectLst/>
                <a:uLnTx/>
                <a:uFillTx/>
                <a:latin typeface="Consolas" pitchFamily="49" charset="0"/>
                <a:ea typeface="+mn-ea"/>
                <a:cs typeface="Courier New" pitchFamily="49" charset="0"/>
              </a:rPr>
              <a:t>vMinor</a:t>
            </a:r>
            <a:r>
              <a:rPr kumimoji="0" lang="en-US" sz="2800" b="0" i="0" u="none" strike="noStrike" kern="1200" cap="none" spc="0" normalizeH="0" baseline="0" noProof="0" dirty="0" smtClean="0">
                <a:ln>
                  <a:noFill/>
                </a:ln>
                <a:solidFill>
                  <a:srgbClr val="FF0000"/>
                </a:solidFill>
                <a:effectLst/>
                <a:uLnTx/>
                <a:uFillTx/>
                <a:latin typeface="Consolas" pitchFamily="49" charset="0"/>
                <a:ea typeface="+mn-ea"/>
                <a:cs typeface="Courier New" pitchFamily="49" charset="0"/>
              </a:rPr>
              <a:t>: </a:t>
            </a:r>
            <a:r>
              <a:rPr kumimoji="0" lang="en-US" sz="2800" b="0" i="0" u="none" strike="noStrike" kern="1200" cap="none" spc="0" normalizeH="0" baseline="0" noProof="0" dirty="0" smtClean="0">
                <a:ln>
                  <a:noFill/>
                </a:ln>
                <a:effectLst/>
                <a:uLnTx/>
                <a:uFillTx/>
                <a:latin typeface="Consolas" pitchFamily="49" charset="0"/>
                <a:ea typeface="+mn-ea"/>
                <a:cs typeface="Courier New" pitchFamily="49" charset="0"/>
              </a:rPr>
              <a:t>0 &gt;=</a:t>
            </a:r>
            <a:r>
              <a:rPr kumimoji="0" lang="en-US" sz="2800" b="0" i="0" u="none" strike="noStrike" kern="1200" cap="none" spc="0" normalizeH="0" noProof="0" dirty="0" smtClean="0">
                <a:ln>
                  <a:noFill/>
                </a:ln>
                <a:effectLst/>
                <a:uLnTx/>
                <a:uFillTx/>
                <a:latin typeface="Consolas" pitchFamily="49" charset="0"/>
                <a:ea typeface="+mn-ea"/>
                <a:cs typeface="Courier New" pitchFamily="49" charset="0"/>
              </a:rPr>
              <a:t> 1</a:t>
            </a:r>
            <a:r>
              <a:rPr kumimoji="0" lang="en-US" sz="2800" b="0" i="0" u="none" strike="noStrike" kern="1200" cap="none" spc="0" normalizeH="0" noProof="0" dirty="0" smtClean="0">
                <a:ln>
                  <a:noFill/>
                </a:ln>
                <a:solidFill>
                  <a:srgbClr val="FF0000"/>
                </a:solidFill>
                <a:effectLst/>
                <a:uLnTx/>
                <a:uFillTx/>
                <a:latin typeface="Consolas" pitchFamily="49" charset="0"/>
                <a:ea typeface="+mn-ea"/>
                <a:cs typeface="Courier New" pitchFamily="49" charset="0"/>
              </a:rPr>
              <a:t>? Oops!</a:t>
            </a:r>
            <a:endParaRPr kumimoji="0" lang="en-US" sz="2800" b="0" i="0" u="none" strike="noStrike" kern="1200" cap="none" spc="0" normalizeH="0" baseline="0" noProof="0" dirty="0" smtClean="0">
              <a:ln>
                <a:noFill/>
              </a:ln>
              <a:solidFill>
                <a:srgbClr val="FF0000"/>
              </a:solidFill>
              <a:effectLst/>
              <a:uLnTx/>
              <a:uFillTx/>
              <a:latin typeface="Consolas" pitchFamily="49" charset="0"/>
              <a:ea typeface="+mn-ea"/>
              <a:cs typeface="Courier New" pitchFamily="49" charset="0"/>
            </a:endParaRPr>
          </a:p>
        </p:txBody>
      </p:sp>
      <p:pic>
        <p:nvPicPr>
          <p:cNvPr id="1027" name="ErrMsg"/>
          <p:cNvPicPr>
            <a:picLocks noChangeAspect="1" noChangeArrowheads="1"/>
          </p:cNvPicPr>
          <p:nvPr/>
        </p:nvPicPr>
        <p:blipFill>
          <a:blip r:embed="rId3"/>
          <a:srcRect/>
          <a:stretch>
            <a:fillRect/>
          </a:stretch>
        </p:blipFill>
        <p:spPr bwMode="auto">
          <a:xfrm>
            <a:off x="5257800" y="4849402"/>
            <a:ext cx="3886200" cy="2008598"/>
          </a:xfrm>
          <a:prstGeom prst="rect">
            <a:avLst/>
          </a:prstGeom>
          <a:noFill/>
          <a:ln w="9525">
            <a:noFill/>
            <a:miter lim="800000"/>
            <a:headEnd/>
            <a:tailEnd/>
          </a:ln>
        </p:spPr>
      </p:pic>
      <p:sp>
        <p:nvSpPr>
          <p:cNvPr id="8" name="Win7 as 6.1"/>
          <p:cNvSpPr txBox="1">
            <a:spLocks/>
          </p:cNvSpPr>
          <p:nvPr/>
        </p:nvSpPr>
        <p:spPr>
          <a:xfrm>
            <a:off x="722312" y="4953000"/>
            <a:ext cx="8040688" cy="1363450"/>
          </a:xfrm>
          <a:prstGeom prst="rect">
            <a:avLst/>
          </a:prstGeom>
        </p:spPr>
        <p:txBody>
          <a:bodyPr vert="horz" wrap="square" lIns="0" tIns="0" rIns="0" bIns="0" rtlCol="0">
            <a:spAutoFit/>
          </a:bodyPr>
          <a:lstStyle/>
          <a:p>
            <a:pPr lvl="0">
              <a:lnSpc>
                <a:spcPct val="90000"/>
              </a:lnSpc>
              <a:spcBef>
                <a:spcPct val="20000"/>
              </a:spcBef>
              <a:defRPr/>
            </a:pPr>
            <a:r>
              <a:rPr lang="en-US" sz="3000" dirty="0" smtClean="0">
                <a:solidFill>
                  <a:srgbClr val="FF0000"/>
                </a:solidFill>
                <a:latin typeface="Consolas" pitchFamily="49" charset="0"/>
                <a:cs typeface="Courier New" pitchFamily="49" charset="0"/>
              </a:rPr>
              <a:t>Win7 as Windows </a:t>
            </a:r>
            <a:r>
              <a:rPr lang="en-US" sz="3000" dirty="0" smtClean="0">
                <a:latin typeface="Consolas" pitchFamily="49" charset="0"/>
                <a:cs typeface="Courier New" pitchFamily="49" charset="0"/>
              </a:rPr>
              <a:t>6.1</a:t>
            </a:r>
            <a:r>
              <a:rPr lang="en-US" sz="3000" dirty="0" smtClean="0">
                <a:solidFill>
                  <a:srgbClr val="FF0000"/>
                </a:solidFill>
                <a:latin typeface="Consolas" pitchFamily="49" charset="0"/>
                <a:cs typeface="Courier New" pitchFamily="49" charset="0"/>
              </a:rPr>
              <a:t>?</a:t>
            </a:r>
          </a:p>
          <a:p>
            <a:pPr lvl="1">
              <a:lnSpc>
                <a:spcPct val="90000"/>
              </a:lnSpc>
              <a:spcBef>
                <a:spcPct val="20000"/>
              </a:spcBef>
              <a:buFont typeface="Arial" pitchFamily="34" charset="0"/>
              <a:buNone/>
            </a:pPr>
            <a:r>
              <a:rPr lang="en-US" sz="2800" dirty="0" err="1" smtClean="0">
                <a:solidFill>
                  <a:srgbClr val="FF0000"/>
                </a:solidFill>
                <a:latin typeface="Consolas" pitchFamily="49" charset="0"/>
                <a:cs typeface="Courier New" pitchFamily="49" charset="0"/>
              </a:rPr>
              <a:t>vMajor</a:t>
            </a:r>
            <a:r>
              <a:rPr lang="en-US" sz="2800" dirty="0" smtClean="0">
                <a:solidFill>
                  <a:srgbClr val="FF0000"/>
                </a:solidFill>
                <a:latin typeface="Consolas" pitchFamily="49" charset="0"/>
                <a:cs typeface="Courier New" pitchFamily="49" charset="0"/>
              </a:rPr>
              <a:t>: </a:t>
            </a:r>
            <a:r>
              <a:rPr lang="en-US" sz="2800" dirty="0" smtClean="0">
                <a:latin typeface="Consolas" pitchFamily="49" charset="0"/>
                <a:cs typeface="Courier New" pitchFamily="49" charset="0"/>
              </a:rPr>
              <a:t>6 &gt;= 5</a:t>
            </a:r>
          </a:p>
          <a:p>
            <a:pPr lvl="1">
              <a:lnSpc>
                <a:spcPct val="90000"/>
              </a:lnSpc>
              <a:spcBef>
                <a:spcPct val="20000"/>
              </a:spcBef>
              <a:buFont typeface="Arial" pitchFamily="34" charset="0"/>
              <a:buNone/>
            </a:pPr>
            <a:r>
              <a:rPr lang="en-US" sz="2800" dirty="0" err="1" smtClean="0">
                <a:solidFill>
                  <a:srgbClr val="FF0000"/>
                </a:solidFill>
                <a:latin typeface="Consolas" pitchFamily="49" charset="0"/>
                <a:cs typeface="Courier New" pitchFamily="49" charset="0"/>
              </a:rPr>
              <a:t>vMinor</a:t>
            </a:r>
            <a:r>
              <a:rPr lang="en-US" sz="2800" dirty="0" smtClean="0">
                <a:solidFill>
                  <a:srgbClr val="FF0000"/>
                </a:solidFill>
                <a:latin typeface="Consolas" pitchFamily="49" charset="0"/>
                <a:cs typeface="Courier New" pitchFamily="49" charset="0"/>
              </a:rPr>
              <a:t>:</a:t>
            </a:r>
            <a:r>
              <a:rPr lang="en-US" sz="2800" dirty="0" smtClean="0">
                <a:latin typeface="Consolas" pitchFamily="49" charset="0"/>
                <a:cs typeface="Courier New" pitchFamily="49" charset="0"/>
              </a:rPr>
              <a:t> 1 &gt;= 1</a:t>
            </a:r>
            <a:r>
              <a:rPr lang="en-US" sz="2800" dirty="0" smtClean="0">
                <a:solidFill>
                  <a:srgbClr val="FF0000"/>
                </a:solidFill>
                <a:latin typeface="Consolas" pitchFamily="49" charset="0"/>
                <a:cs typeface="Courier New" pitchFamily="49" charset="0"/>
              </a:rPr>
              <a:t>!  It works!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 -0.16656 " pathEditMode="relative" ptsTypes="AA">
                                      <p:cBhvr>
                                        <p:cTn id="6" dur="2000" fill="hold"/>
                                        <p:tgtEl>
                                          <p:spTgt spid="6">
                                            <p:txEl>
                                              <p:pRg st="0" end="0"/>
                                            </p:txEl>
                                          </p:spTgt>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 -0.16656 " pathEditMode="relative" ptsTypes="AA">
                                      <p:cBhvr>
                                        <p:cTn id="8" dur="2000" fill="hold"/>
                                        <p:tgtEl>
                                          <p:spTgt spid="6">
                                            <p:txEl>
                                              <p:pRg st="1" end="1"/>
                                            </p:txEl>
                                          </p:spTgt>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0 0 L 0 -0.16656 " pathEditMode="relative" ptsTypes="AA">
                                      <p:cBhvr>
                                        <p:cTn id="10" dur="2000" fill="hold"/>
                                        <p:tgtEl>
                                          <p:spTgt spid="6">
                                            <p:txEl>
                                              <p:pRg st="2" end="2"/>
                                            </p:txEl>
                                          </p:spTgt>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 0 L 0 -0.16656 " pathEditMode="relative" ptsTypes="AA">
                                      <p:cBhvr>
                                        <p:cTn id="12" dur="2000" fill="hold"/>
                                        <p:tgtEl>
                                          <p:spTgt spid="6">
                                            <p:txEl>
                                              <p:pRg st="3" end="3"/>
                                            </p:txEl>
                                          </p:spTgt>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0 0 L 0 -0.16656 " pathEditMode="relative" ptsTypes="AA">
                                      <p:cBhvr>
                                        <p:cTn id="14" dur="2000" fill="hold"/>
                                        <p:tgtEl>
                                          <p:spTgt spid="6">
                                            <p:txEl>
                                              <p:pRg st="4" end="4"/>
                                            </p:txEl>
                                          </p:spTgt>
                                        </p:tgtEl>
                                        <p:attrNameLst>
                                          <p:attrName>ppt_x</p:attrName>
                                          <p:attrName>ppt_y</p:attrName>
                                        </p:attrNameLst>
                                      </p:cBhvr>
                                    </p:animMotion>
                                  </p:childTnLst>
                                </p:cTn>
                              </p:par>
                              <p:par>
                                <p:cTn id="15" presetID="0" presetClass="path" presetSubtype="0" accel="50000" decel="50000" fill="hold" grpId="0" nodeType="withEffect">
                                  <p:stCondLst>
                                    <p:cond delay="0"/>
                                  </p:stCondLst>
                                  <p:childTnLst>
                                    <p:animMotion origin="layout" path="M 0 0 L 0 -0.16656 " pathEditMode="relative" ptsTypes="AA">
                                      <p:cBhvr>
                                        <p:cTn id="16" dur="2000" fill="hold"/>
                                        <p:tgtEl>
                                          <p:spTgt spid="6">
                                            <p:txEl>
                                              <p:pRg st="5" end="5"/>
                                            </p:txEl>
                                          </p:spTgt>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0 0 L 0 -0.16656 " pathEditMode="relative" ptsTypes="AA">
                                      <p:cBhvr>
                                        <p:cTn id="18" dur="2000" fill="hold"/>
                                        <p:tgtEl>
                                          <p:spTgt spid="6">
                                            <p:txEl>
                                              <p:pRg st="7" end="7"/>
                                            </p:txEl>
                                          </p:spTgt>
                                        </p:tgtEl>
                                        <p:attrNameLst>
                                          <p:attrName>ppt_x</p:attrName>
                                          <p:attrName>ppt_y</p:attrName>
                                        </p:attrNameLst>
                                      </p:cBhvr>
                                    </p:animMotion>
                                  </p:childTnLst>
                                </p:cTn>
                              </p:par>
                              <p:par>
                                <p:cTn id="19" presetID="0" presetClass="path" presetSubtype="0" accel="50000" decel="50000" fill="hold" grpId="0" nodeType="withEffect">
                                  <p:stCondLst>
                                    <p:cond delay="0"/>
                                  </p:stCondLst>
                                  <p:childTnLst>
                                    <p:animMotion origin="layout" path="M 0 0 L 0 -0.16656 " pathEditMode="relative" ptsTypes="AA">
                                      <p:cBhvr>
                                        <p:cTn id="20" dur="2000" fill="hold"/>
                                        <p:tgtEl>
                                          <p:spTgt spid="6">
                                            <p:txEl>
                                              <p:pRg st="8" end="8"/>
                                            </p:txEl>
                                          </p:spTgt>
                                        </p:tgtEl>
                                        <p:attrNameLst>
                                          <p:attrName>ppt_x</p:attrName>
                                          <p:attrName>ppt_y</p:attrName>
                                        </p:attrNameLst>
                                      </p:cBhvr>
                                    </p:animMotion>
                                  </p:childTnLst>
                                </p:cTn>
                              </p:par>
                            </p:childTnLst>
                          </p:cTn>
                        </p:par>
                        <p:par>
                          <p:cTn id="21" fill="hold">
                            <p:stCondLst>
                              <p:cond delay="2000"/>
                            </p:stCondLst>
                            <p:childTnLst>
                              <p:par>
                                <p:cTn id="22" presetID="7" presetClass="entr" presetSubtype="4" fill="hold" grpId="0" nodeType="afterEffect">
                                  <p:stCondLst>
                                    <p:cond delay="10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1000" fill="hold"/>
                                        <p:tgtEl>
                                          <p:spTgt spid="4"/>
                                        </p:tgtEl>
                                        <p:attrNameLst>
                                          <p:attrName>ppt_x</p:attrName>
                                        </p:attrNameLst>
                                      </p:cBhvr>
                                      <p:tavLst>
                                        <p:tav tm="0">
                                          <p:val>
                                            <p:strVal val="#ppt_x"/>
                                          </p:val>
                                        </p:tav>
                                        <p:tav tm="100000">
                                          <p:val>
                                            <p:strVal val="#ppt_x"/>
                                          </p:val>
                                        </p:tav>
                                      </p:tavLst>
                                    </p:anim>
                                    <p:anim calcmode="lin" valueType="num">
                                      <p:cBhvr additive="base">
                                        <p:cTn id="25" dur="10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4000"/>
                            </p:stCondLst>
                            <p:childTnLst>
                              <p:par>
                                <p:cTn id="27" presetID="1" presetClass="entr" presetSubtype="0" fill="hold" nodeType="afterEffect">
                                  <p:stCondLst>
                                    <p:cond delay="4000"/>
                                  </p:stCondLst>
                                  <p:childTnLst>
                                    <p:set>
                                      <p:cBhvr>
                                        <p:cTn id="28" dur="1" fill="hold">
                                          <p:stCondLst>
                                            <p:cond delay="0"/>
                                          </p:stCondLst>
                                        </p:cTn>
                                        <p:tgtEl>
                                          <p:spTgt spid="10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1000"/>
                                        <p:tgtEl>
                                          <p:spTgt spid="4"/>
                                        </p:tgtEl>
                                      </p:cBhvr>
                                    </p:animEffect>
                                    <p:set>
                                      <p:cBhvr>
                                        <p:cTn id="33" dur="1" fill="hold">
                                          <p:stCondLst>
                                            <p:cond delay="999"/>
                                          </p:stCondLst>
                                        </p:cTn>
                                        <p:tgtEl>
                                          <p:spTgt spid="4"/>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1000"/>
                                        <p:tgtEl>
                                          <p:spTgt spid="1027"/>
                                        </p:tgtEl>
                                      </p:cBhvr>
                                    </p:animEffect>
                                    <p:set>
                                      <p:cBhvr>
                                        <p:cTn id="36" dur="1" fill="hold">
                                          <p:stCondLst>
                                            <p:cond delay="999"/>
                                          </p:stCondLst>
                                        </p:cTn>
                                        <p:tgtEl>
                                          <p:spTgt spid="1027"/>
                                        </p:tgtEl>
                                        <p:attrNameLst>
                                          <p:attrName>style.visibility</p:attrName>
                                        </p:attrNameLst>
                                      </p:cBhvr>
                                      <p:to>
                                        <p:strVal val="hidden"/>
                                      </p:to>
                                    </p:set>
                                  </p:childTnLst>
                                </p:cTn>
                              </p:par>
                              <p:par>
                                <p:cTn id="37" presetID="7"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ppt_x"/>
                                          </p:val>
                                        </p:tav>
                                        <p:tav tm="100000">
                                          <p:val>
                                            <p:strVal val="#ppt_x"/>
                                          </p:val>
                                        </p:tav>
                                      </p:tavLst>
                                    </p:anim>
                                    <p:anim calcmode="lin" valueType="num">
                                      <p:cBhvr additive="base">
                                        <p:cTn id="40" dur="10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1" presetClass="entr" presetSubtype="0" fill="hold" nodeType="afterEffect">
                                  <p:stCondLst>
                                    <p:cond delay="3000"/>
                                  </p:stCondLst>
                                  <p:childTnLst>
                                    <p:set>
                                      <p:cBhvr>
                                        <p:cTn id="43" dur="1" fill="hold">
                                          <p:stCondLst>
                                            <p:cond delay="0"/>
                                          </p:stCondLst>
                                        </p:cTn>
                                        <p:tgtEl>
                                          <p:spTgt spid="102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1000"/>
                                        <p:tgtEl>
                                          <p:spTgt spid="7"/>
                                        </p:tgtEl>
                                      </p:cBhvr>
                                    </p:animEffect>
                                    <p:set>
                                      <p:cBhvr>
                                        <p:cTn id="48" dur="1" fill="hold">
                                          <p:stCondLst>
                                            <p:cond delay="999"/>
                                          </p:stCondLst>
                                        </p:cTn>
                                        <p:tgtEl>
                                          <p:spTgt spid="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1000"/>
                                        <p:tgtEl>
                                          <p:spTgt spid="1027"/>
                                        </p:tgtEl>
                                      </p:cBhvr>
                                    </p:animEffect>
                                    <p:set>
                                      <p:cBhvr>
                                        <p:cTn id="51" dur="1" fill="hold">
                                          <p:stCondLst>
                                            <p:cond delay="999"/>
                                          </p:stCondLst>
                                        </p:cTn>
                                        <p:tgtEl>
                                          <p:spTgt spid="1027"/>
                                        </p:tgtEl>
                                        <p:attrNameLst>
                                          <p:attrName>style.visibility</p:attrName>
                                        </p:attrNameLst>
                                      </p:cBhvr>
                                      <p:to>
                                        <p:strVal val="hidden"/>
                                      </p:to>
                                    </p:set>
                                  </p:childTnLst>
                                </p:cTn>
                              </p:par>
                              <p:par>
                                <p:cTn id="52" presetID="7" presetClass="entr" presetSubtype="4"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1000" fill="hold"/>
                                        <p:tgtEl>
                                          <p:spTgt spid="8"/>
                                        </p:tgtEl>
                                        <p:attrNameLst>
                                          <p:attrName>ppt_x</p:attrName>
                                        </p:attrNameLst>
                                      </p:cBhvr>
                                      <p:tavLst>
                                        <p:tav tm="0">
                                          <p:val>
                                            <p:strVal val="#ppt_x"/>
                                          </p:val>
                                        </p:tav>
                                        <p:tav tm="100000">
                                          <p:val>
                                            <p:strVal val="#ppt_x"/>
                                          </p:val>
                                        </p:tav>
                                      </p:tavLst>
                                    </p:anim>
                                    <p:anim calcmode="lin" valueType="num">
                                      <p:cBhvr additive="base">
                                        <p:cTn id="55"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7" grpId="1"/>
      <p:bldP spid="4" grpId="0"/>
      <p:bldP spid="4" grpId="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that just changed</a:t>
            </a:r>
            <a:endParaRPr lang="en-US" dirty="0"/>
          </a:p>
        </p:txBody>
      </p:sp>
      <p:sp>
        <p:nvSpPr>
          <p:cNvPr id="3" name="Text Placeholder 2"/>
          <p:cNvSpPr>
            <a:spLocks noGrp="1"/>
          </p:cNvSpPr>
          <p:nvPr>
            <p:ph idx="1"/>
          </p:nvPr>
        </p:nvSpPr>
        <p:spPr/>
        <p:txBody>
          <a:bodyPr/>
          <a:lstStyle/>
          <a:p>
            <a:r>
              <a:rPr lang="en-US" dirty="0" smtClean="0"/>
              <a:t>New folder locations</a:t>
            </a:r>
          </a:p>
          <a:p>
            <a:pPr lvl="1"/>
            <a:r>
              <a:rPr lang="en-US" dirty="0" smtClean="0"/>
              <a:t>We moved the profiles – again!</a:t>
            </a:r>
          </a:p>
          <a:p>
            <a:r>
              <a:rPr lang="en-US" dirty="0" smtClean="0"/>
              <a:t>Default color scheme</a:t>
            </a:r>
          </a:p>
          <a:p>
            <a:pPr lvl="1"/>
            <a:r>
              <a:rPr lang="en-US" dirty="0" smtClean="0"/>
              <a:t>What happens when a dev assumes that active title bar text will always be a light color and uses it as a background color?</a:t>
            </a:r>
          </a:p>
          <a:p>
            <a:r>
              <a:rPr lang="en-US" dirty="0" smtClean="0"/>
              <a:t>Aero – desktop composition</a:t>
            </a:r>
            <a:endParaRPr lang="en-US" dirty="0"/>
          </a:p>
        </p:txBody>
      </p:sp>
      <p:pic>
        <p:nvPicPr>
          <p:cNvPr id="2052" name="Party 1" descr="C:\Users\aaronmar\AppData\Local\Microsoft\Windows\Temporary Internet Files\Content.IE5\P7MO1J4W\MMj03033340000[1].gif"/>
          <p:cNvPicPr>
            <a:picLocks noChangeAspect="1" noChangeArrowheads="1" noCrop="1"/>
          </p:cNvPicPr>
          <p:nvPr/>
        </p:nvPicPr>
        <p:blipFill>
          <a:blip r:embed="rId3"/>
          <a:srcRect/>
          <a:stretch>
            <a:fillRect/>
          </a:stretch>
        </p:blipFill>
        <p:spPr bwMode="auto">
          <a:xfrm>
            <a:off x="5943600" y="1752600"/>
            <a:ext cx="1057275" cy="762000"/>
          </a:xfrm>
          <a:prstGeom prst="rect">
            <a:avLst/>
          </a:prstGeom>
          <a:noFill/>
        </p:spPr>
      </p:pic>
      <p:pic>
        <p:nvPicPr>
          <p:cNvPr id="2053" name="Party 2" descr="C:\Users\aaronmar\AppData\Local\Microsoft\Windows\Temporary Internet Files\Content.IE5\P7MO1J4W\MMAG00395_0000[1].gif"/>
          <p:cNvPicPr>
            <a:picLocks noChangeAspect="1" noChangeArrowheads="1" noCrop="1"/>
          </p:cNvPicPr>
          <p:nvPr/>
        </p:nvPicPr>
        <p:blipFill>
          <a:blip r:embed="rId4"/>
          <a:srcRect/>
          <a:stretch>
            <a:fillRect/>
          </a:stretch>
        </p:blipFill>
        <p:spPr bwMode="auto">
          <a:xfrm>
            <a:off x="6629400" y="2438400"/>
            <a:ext cx="1438275" cy="361950"/>
          </a:xfrm>
          <a:prstGeom prst="rect">
            <a:avLst/>
          </a:prstGeom>
          <a:noFill/>
        </p:spPr>
      </p:pic>
      <p:pic>
        <p:nvPicPr>
          <p:cNvPr id="2054" name="Party 3" descr="C:\Users\aaronmar\AppData\Local\Microsoft\Windows\Temporary Internet Files\Content.IE5\XC53O6J6\MMj03181650000[1].gif"/>
          <p:cNvPicPr>
            <a:picLocks noChangeAspect="1" noChangeArrowheads="1" noCrop="1"/>
          </p:cNvPicPr>
          <p:nvPr/>
        </p:nvPicPr>
        <p:blipFill>
          <a:blip r:embed="rId5"/>
          <a:srcRect/>
          <a:stretch>
            <a:fillRect/>
          </a:stretch>
        </p:blipFill>
        <p:spPr bwMode="auto">
          <a:xfrm>
            <a:off x="6858000" y="1600200"/>
            <a:ext cx="990600" cy="809625"/>
          </a:xfrm>
          <a:prstGeom prst="rect">
            <a:avLst/>
          </a:prstGeom>
          <a:noFill/>
        </p:spPr>
      </p:pic>
      <p:pic>
        <p:nvPicPr>
          <p:cNvPr id="9" name="BadColor XP" descr="OnXP.PNG"/>
          <p:cNvPicPr>
            <a:picLocks noChangeAspect="1"/>
          </p:cNvPicPr>
          <p:nvPr/>
        </p:nvPicPr>
        <p:blipFill>
          <a:blip r:embed="rId6"/>
          <a:stretch>
            <a:fillRect/>
          </a:stretch>
        </p:blipFill>
        <p:spPr>
          <a:xfrm>
            <a:off x="1595438" y="4191000"/>
            <a:ext cx="2657475" cy="2247900"/>
          </a:xfrm>
          <a:prstGeom prst="rect">
            <a:avLst/>
          </a:prstGeom>
        </p:spPr>
      </p:pic>
      <p:pic>
        <p:nvPicPr>
          <p:cNvPr id="10" name="BadColor Vista" descr="OnVista.png"/>
          <p:cNvPicPr>
            <a:picLocks noChangeAspect="1"/>
          </p:cNvPicPr>
          <p:nvPr/>
        </p:nvPicPr>
        <p:blipFill>
          <a:blip r:embed="rId7"/>
          <a:stretch>
            <a:fillRect/>
          </a:stretch>
        </p:blipFill>
        <p:spPr>
          <a:xfrm>
            <a:off x="4795838" y="4191000"/>
            <a:ext cx="2752725" cy="2286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 presetClass="entr" presetSubtype="0" fill="hold" nodeType="afterEffect">
                                  <p:stCondLst>
                                    <p:cond delay="500"/>
                                  </p:stCondLst>
                                  <p:iterate type="lt">
                                    <p:tmAbs val="0"/>
                                  </p:iterate>
                                  <p:childTnLst>
                                    <p:set>
                                      <p:cBhvr>
                                        <p:cTn id="13" dur="1" fill="hold">
                                          <p:stCondLst>
                                            <p:cond delay="0"/>
                                          </p:stCondLst>
                                        </p:cTn>
                                        <p:tgtEl>
                                          <p:spTgt spid="2052"/>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iterate type="lt">
                                    <p:tmAbs val="0"/>
                                  </p:iterate>
                                  <p:childTnLst>
                                    <p:set>
                                      <p:cBhvr>
                                        <p:cTn id="16" dur="1" fill="hold">
                                          <p:stCondLst>
                                            <p:cond delay="0"/>
                                          </p:stCondLst>
                                        </p:cTn>
                                        <p:tgtEl>
                                          <p:spTgt spid="2053"/>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0"/>
                                  </p:stCondLst>
                                  <p:iterate type="lt">
                                    <p:tmAbs val="0"/>
                                  </p:iterate>
                                  <p:childTnLst>
                                    <p:set>
                                      <p:cBhvr>
                                        <p:cTn id="19" dur="1" fill="hold">
                                          <p:stCondLst>
                                            <p:cond delay="0"/>
                                          </p:stCondLst>
                                        </p:cTn>
                                        <p:tgtEl>
                                          <p:spTgt spid="205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9" presetClass="exit" presetSubtype="0" accel="100000" fill="hold" nodeType="clickEffect">
                                  <p:stCondLst>
                                    <p:cond delay="0"/>
                                  </p:stCondLst>
                                  <p:iterate type="lt">
                                    <p:tmPct val="0"/>
                                  </p:iterate>
                                  <p:childTnLst>
                                    <p:anim calcmode="lin" valueType="num">
                                      <p:cBhvr>
                                        <p:cTn id="23" dur="500"/>
                                        <p:tgtEl>
                                          <p:spTgt spid="2052"/>
                                        </p:tgtEl>
                                        <p:attrNameLst>
                                          <p:attrName>ppt_w</p:attrName>
                                        </p:attrNameLst>
                                      </p:cBhvr>
                                      <p:tavLst>
                                        <p:tav tm="0">
                                          <p:val>
                                            <p:strVal val="ppt_w"/>
                                          </p:val>
                                        </p:tav>
                                        <p:tav tm="100000">
                                          <p:val>
                                            <p:fltVal val="0"/>
                                          </p:val>
                                        </p:tav>
                                      </p:tavLst>
                                    </p:anim>
                                    <p:anim calcmode="lin" valueType="num">
                                      <p:cBhvr>
                                        <p:cTn id="24" dur="500"/>
                                        <p:tgtEl>
                                          <p:spTgt spid="2052"/>
                                        </p:tgtEl>
                                        <p:attrNameLst>
                                          <p:attrName>ppt_h</p:attrName>
                                        </p:attrNameLst>
                                      </p:cBhvr>
                                      <p:tavLst>
                                        <p:tav tm="0">
                                          <p:val>
                                            <p:strVal val="ppt_h"/>
                                          </p:val>
                                        </p:tav>
                                        <p:tav tm="100000">
                                          <p:val>
                                            <p:fltVal val="0"/>
                                          </p:val>
                                        </p:tav>
                                      </p:tavLst>
                                    </p:anim>
                                    <p:anim calcmode="lin" valueType="num">
                                      <p:cBhvr>
                                        <p:cTn id="25" dur="500"/>
                                        <p:tgtEl>
                                          <p:spTgt spid="2052"/>
                                        </p:tgtEl>
                                        <p:attrNameLst>
                                          <p:attrName>style.rotation</p:attrName>
                                        </p:attrNameLst>
                                      </p:cBhvr>
                                      <p:tavLst>
                                        <p:tav tm="0">
                                          <p:val>
                                            <p:fltVal val="0"/>
                                          </p:val>
                                        </p:tav>
                                        <p:tav tm="100000">
                                          <p:val>
                                            <p:fltVal val="360"/>
                                          </p:val>
                                        </p:tav>
                                      </p:tavLst>
                                    </p:anim>
                                    <p:animEffect transition="out" filter="fade">
                                      <p:cBhvr>
                                        <p:cTn id="26" dur="500"/>
                                        <p:tgtEl>
                                          <p:spTgt spid="2052"/>
                                        </p:tgtEl>
                                      </p:cBhvr>
                                    </p:animEffect>
                                    <p:set>
                                      <p:cBhvr>
                                        <p:cTn id="27" dur="1" fill="hold">
                                          <p:stCondLst>
                                            <p:cond delay="499"/>
                                          </p:stCondLst>
                                        </p:cTn>
                                        <p:tgtEl>
                                          <p:spTgt spid="2052"/>
                                        </p:tgtEl>
                                        <p:attrNameLst>
                                          <p:attrName>style.visibility</p:attrName>
                                        </p:attrNameLst>
                                      </p:cBhvr>
                                      <p:to>
                                        <p:strVal val="hidden"/>
                                      </p:to>
                                    </p:set>
                                  </p:childTnLst>
                                </p:cTn>
                              </p:par>
                              <p:par>
                                <p:cTn id="28" presetID="49" presetClass="exit" presetSubtype="0" accel="100000" fill="hold" nodeType="withEffect">
                                  <p:stCondLst>
                                    <p:cond delay="0"/>
                                  </p:stCondLst>
                                  <p:iterate type="lt">
                                    <p:tmPct val="0"/>
                                  </p:iterate>
                                  <p:childTnLst>
                                    <p:anim calcmode="lin" valueType="num">
                                      <p:cBhvr>
                                        <p:cTn id="29" dur="500"/>
                                        <p:tgtEl>
                                          <p:spTgt spid="2053"/>
                                        </p:tgtEl>
                                        <p:attrNameLst>
                                          <p:attrName>ppt_w</p:attrName>
                                        </p:attrNameLst>
                                      </p:cBhvr>
                                      <p:tavLst>
                                        <p:tav tm="0">
                                          <p:val>
                                            <p:strVal val="ppt_w"/>
                                          </p:val>
                                        </p:tav>
                                        <p:tav tm="100000">
                                          <p:val>
                                            <p:fltVal val="0"/>
                                          </p:val>
                                        </p:tav>
                                      </p:tavLst>
                                    </p:anim>
                                    <p:anim calcmode="lin" valueType="num">
                                      <p:cBhvr>
                                        <p:cTn id="30" dur="500"/>
                                        <p:tgtEl>
                                          <p:spTgt spid="2053"/>
                                        </p:tgtEl>
                                        <p:attrNameLst>
                                          <p:attrName>ppt_h</p:attrName>
                                        </p:attrNameLst>
                                      </p:cBhvr>
                                      <p:tavLst>
                                        <p:tav tm="0">
                                          <p:val>
                                            <p:strVal val="ppt_h"/>
                                          </p:val>
                                        </p:tav>
                                        <p:tav tm="100000">
                                          <p:val>
                                            <p:fltVal val="0"/>
                                          </p:val>
                                        </p:tav>
                                      </p:tavLst>
                                    </p:anim>
                                    <p:anim calcmode="lin" valueType="num">
                                      <p:cBhvr>
                                        <p:cTn id="31" dur="500"/>
                                        <p:tgtEl>
                                          <p:spTgt spid="2053"/>
                                        </p:tgtEl>
                                        <p:attrNameLst>
                                          <p:attrName>style.rotation</p:attrName>
                                        </p:attrNameLst>
                                      </p:cBhvr>
                                      <p:tavLst>
                                        <p:tav tm="0">
                                          <p:val>
                                            <p:fltVal val="0"/>
                                          </p:val>
                                        </p:tav>
                                        <p:tav tm="100000">
                                          <p:val>
                                            <p:fltVal val="360"/>
                                          </p:val>
                                        </p:tav>
                                      </p:tavLst>
                                    </p:anim>
                                    <p:animEffect transition="out" filter="fade">
                                      <p:cBhvr>
                                        <p:cTn id="32" dur="500"/>
                                        <p:tgtEl>
                                          <p:spTgt spid="2053"/>
                                        </p:tgtEl>
                                      </p:cBhvr>
                                    </p:animEffect>
                                    <p:set>
                                      <p:cBhvr>
                                        <p:cTn id="33" dur="1" fill="hold">
                                          <p:stCondLst>
                                            <p:cond delay="499"/>
                                          </p:stCondLst>
                                        </p:cTn>
                                        <p:tgtEl>
                                          <p:spTgt spid="2053"/>
                                        </p:tgtEl>
                                        <p:attrNameLst>
                                          <p:attrName>style.visibility</p:attrName>
                                        </p:attrNameLst>
                                      </p:cBhvr>
                                      <p:to>
                                        <p:strVal val="hidden"/>
                                      </p:to>
                                    </p:set>
                                  </p:childTnLst>
                                </p:cTn>
                              </p:par>
                              <p:par>
                                <p:cTn id="34" presetID="49" presetClass="exit" presetSubtype="0" accel="100000" fill="hold" nodeType="withEffect">
                                  <p:stCondLst>
                                    <p:cond delay="0"/>
                                  </p:stCondLst>
                                  <p:iterate type="lt">
                                    <p:tmPct val="0"/>
                                  </p:iterate>
                                  <p:childTnLst>
                                    <p:anim calcmode="lin" valueType="num">
                                      <p:cBhvr>
                                        <p:cTn id="35" dur="500"/>
                                        <p:tgtEl>
                                          <p:spTgt spid="2054"/>
                                        </p:tgtEl>
                                        <p:attrNameLst>
                                          <p:attrName>ppt_w</p:attrName>
                                        </p:attrNameLst>
                                      </p:cBhvr>
                                      <p:tavLst>
                                        <p:tav tm="0">
                                          <p:val>
                                            <p:strVal val="ppt_w"/>
                                          </p:val>
                                        </p:tav>
                                        <p:tav tm="100000">
                                          <p:val>
                                            <p:fltVal val="0"/>
                                          </p:val>
                                        </p:tav>
                                      </p:tavLst>
                                    </p:anim>
                                    <p:anim calcmode="lin" valueType="num">
                                      <p:cBhvr>
                                        <p:cTn id="36" dur="500"/>
                                        <p:tgtEl>
                                          <p:spTgt spid="2054"/>
                                        </p:tgtEl>
                                        <p:attrNameLst>
                                          <p:attrName>ppt_h</p:attrName>
                                        </p:attrNameLst>
                                      </p:cBhvr>
                                      <p:tavLst>
                                        <p:tav tm="0">
                                          <p:val>
                                            <p:strVal val="ppt_h"/>
                                          </p:val>
                                        </p:tav>
                                        <p:tav tm="100000">
                                          <p:val>
                                            <p:fltVal val="0"/>
                                          </p:val>
                                        </p:tav>
                                      </p:tavLst>
                                    </p:anim>
                                    <p:anim calcmode="lin" valueType="num">
                                      <p:cBhvr>
                                        <p:cTn id="37" dur="500"/>
                                        <p:tgtEl>
                                          <p:spTgt spid="2054"/>
                                        </p:tgtEl>
                                        <p:attrNameLst>
                                          <p:attrName>style.rotation</p:attrName>
                                        </p:attrNameLst>
                                      </p:cBhvr>
                                      <p:tavLst>
                                        <p:tav tm="0">
                                          <p:val>
                                            <p:fltVal val="0"/>
                                          </p:val>
                                        </p:tav>
                                        <p:tav tm="100000">
                                          <p:val>
                                            <p:fltVal val="360"/>
                                          </p:val>
                                        </p:tav>
                                      </p:tavLst>
                                    </p:anim>
                                    <p:animEffect transition="out" filter="fade">
                                      <p:cBhvr>
                                        <p:cTn id="38" dur="500"/>
                                        <p:tgtEl>
                                          <p:spTgt spid="2054"/>
                                        </p:tgtEl>
                                      </p:cBhvr>
                                    </p:animEffect>
                                    <p:set>
                                      <p:cBhvr>
                                        <p:cTn id="39" dur="1" fill="hold">
                                          <p:stCondLst>
                                            <p:cond delay="499"/>
                                          </p:stCondLst>
                                        </p:cTn>
                                        <p:tgtEl>
                                          <p:spTgt spid="2054"/>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fade">
                                      <p:cBhvr>
                                        <p:cTn id="42" dur="500"/>
                                        <p:tgtEl>
                                          <p:spTgt spid="3">
                                            <p:txEl>
                                              <p:pRg st="2" end="2"/>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fade">
                                      <p:cBhvr>
                                        <p:cTn id="45" dur="500"/>
                                        <p:tgtEl>
                                          <p:spTgt spid="3">
                                            <p:txEl>
                                              <p:pRg st="3" end="3"/>
                                            </p:txEl>
                                          </p:spTgt>
                                        </p:tgtEl>
                                      </p:cBhvr>
                                    </p:animEffect>
                                  </p:childTnLst>
                                </p:cTn>
                              </p:par>
                            </p:childTnLst>
                          </p:cTn>
                        </p:par>
                        <p:par>
                          <p:cTn id="46" fill="hold">
                            <p:stCondLst>
                              <p:cond delay="500"/>
                            </p:stCondLst>
                            <p:childTnLst>
                              <p:par>
                                <p:cTn id="47" presetID="10" presetClass="entr" presetSubtype="0" fill="hold" nodeType="afterEffect">
                                  <p:stCondLst>
                                    <p:cond delay="5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1500"/>
                            </p:stCondLst>
                            <p:childTnLst>
                              <p:par>
                                <p:cTn id="51" presetID="10" presetClass="entr" presetSubtype="0" fill="hold" nodeType="afterEffect">
                                  <p:stCondLst>
                                    <p:cond delay="150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9"/>
                                        </p:tgtEl>
                                      </p:cBhvr>
                                    </p:animEffect>
                                    <p:set>
                                      <p:cBhvr>
                                        <p:cTn id="58" dur="1" fill="hold">
                                          <p:stCondLst>
                                            <p:cond delay="499"/>
                                          </p:stCondLst>
                                        </p:cTn>
                                        <p:tgtEl>
                                          <p:spTgt spid="9"/>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0"/>
                                        </p:tgtEl>
                                      </p:cBhvr>
                                    </p:animEffect>
                                    <p:set>
                                      <p:cBhvr>
                                        <p:cTn id="61" dur="1" fill="hold">
                                          <p:stCondLst>
                                            <p:cond delay="499"/>
                                          </p:stCondLst>
                                        </p:cTn>
                                        <p:tgtEl>
                                          <p:spTgt spid="10"/>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3">
                                            <p:txEl>
                                              <p:pRg st="4" end="4"/>
                                            </p:txEl>
                                          </p:spTgt>
                                        </p:tgtEl>
                                        <p:attrNameLst>
                                          <p:attrName>style.visibility</p:attrName>
                                        </p:attrNameLst>
                                      </p:cBhvr>
                                      <p:to>
                                        <p:strVal val="visible"/>
                                      </p:to>
                                    </p:set>
                                    <p:animEffect transition="in" filter="fade">
                                      <p:cBhvr>
                                        <p:cTn id="6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break – we fix</a:t>
            </a:r>
            <a:br>
              <a:rPr lang="en-US" dirty="0" smtClean="0"/>
            </a:br>
            <a:r>
              <a:rPr lang="en-US" sz="3600" dirty="0">
                <a:gradFill>
                  <a:gsLst>
                    <a:gs pos="50000">
                      <a:schemeClr val="tx2"/>
                    </a:gs>
                    <a:gs pos="100000">
                      <a:schemeClr val="tx2"/>
                    </a:gs>
                  </a:gsLst>
                  <a:lin ang="5400000" scaled="0"/>
                </a:gradFill>
              </a:rPr>
              <a:t>UAC’s file and registry “virtualization”</a:t>
            </a:r>
          </a:p>
        </p:txBody>
      </p:sp>
      <p:sp>
        <p:nvSpPr>
          <p:cNvPr id="3" name="Text Placeholder 2"/>
          <p:cNvSpPr>
            <a:spLocks noGrp="1"/>
          </p:cNvSpPr>
          <p:nvPr>
            <p:ph idx="1"/>
          </p:nvPr>
        </p:nvSpPr>
        <p:spPr>
          <a:xfrm>
            <a:off x="381000" y="1447799"/>
            <a:ext cx="8382000" cy="1902059"/>
          </a:xfrm>
        </p:spPr>
        <p:txBody>
          <a:bodyPr/>
          <a:lstStyle/>
          <a:p>
            <a:r>
              <a:rPr lang="en-US" dirty="0" smtClean="0"/>
              <a:t>Redirects access attempts from protected areas to non-roaming parts of user profile</a:t>
            </a:r>
          </a:p>
          <a:p>
            <a:r>
              <a:rPr lang="en-US" i="1" dirty="0" smtClean="0"/>
              <a:t>Not</a:t>
            </a:r>
            <a:r>
              <a:rPr lang="en-US" dirty="0" smtClean="0"/>
              <a:t> related to App-V’s “bubble”</a:t>
            </a:r>
          </a:p>
          <a:p>
            <a:pPr lvl="1"/>
            <a:r>
              <a:rPr lang="en-US" dirty="0" smtClean="0"/>
              <a:t>This is per-user, not per-application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cher" descr="escher_relativity.gif"/>
          <p:cNvPicPr>
            <a:picLocks noChangeAspect="1"/>
          </p:cNvPicPr>
          <p:nvPr/>
        </p:nvPicPr>
        <p:blipFill>
          <a:blip r:embed="rId3"/>
          <a:stretch>
            <a:fillRect/>
          </a:stretch>
        </p:blipFill>
        <p:spPr>
          <a:xfrm>
            <a:off x="0" y="0"/>
            <a:ext cx="9144000" cy="6858000"/>
          </a:xfrm>
          <a:prstGeom prst="rect">
            <a:avLst/>
          </a:prstGeom>
        </p:spPr>
      </p:pic>
      <p:sp>
        <p:nvSpPr>
          <p:cNvPr id="4" name="Title 3"/>
          <p:cNvSpPr>
            <a:spLocks noGrp="1"/>
          </p:cNvSpPr>
          <p:nvPr>
            <p:ph type="title"/>
          </p:nvPr>
        </p:nvSpPr>
        <p:spPr>
          <a:xfrm>
            <a:off x="381000" y="228600"/>
            <a:ext cx="8382000" cy="6149376"/>
          </a:xfrm>
          <a:gradFill>
            <a:gsLst>
              <a:gs pos="0">
                <a:schemeClr val="accent6">
                  <a:shade val="45000"/>
                  <a:satMod val="155000"/>
                  <a:alpha val="5000"/>
                </a:schemeClr>
              </a:gs>
              <a:gs pos="60000">
                <a:schemeClr val="accent6">
                  <a:shade val="95000"/>
                  <a:satMod val="150000"/>
                  <a:alpha val="47000"/>
                </a:schemeClr>
              </a:gs>
              <a:gs pos="100000">
                <a:schemeClr val="accent6">
                  <a:tint val="87000"/>
                  <a:satMod val="250000"/>
                  <a:alpha val="90000"/>
                </a:schemeClr>
              </a:gs>
            </a:gsLst>
          </a:gradFill>
          <a:ln/>
        </p:spPr>
        <p:style>
          <a:lnRef idx="0">
            <a:schemeClr val="accent6"/>
          </a:lnRef>
          <a:fillRef idx="3">
            <a:schemeClr val="accent6"/>
          </a:fillRef>
          <a:effectRef idx="3">
            <a:schemeClr val="accent6"/>
          </a:effectRef>
          <a:fontRef idx="minor">
            <a:schemeClr val="lt1"/>
          </a:fontRef>
        </p:style>
        <p:txBody>
          <a:bodyPr/>
          <a:lstStyle/>
          <a:p>
            <a:pPr algn="r"/>
            <a:r>
              <a:rPr lang="en-US" dirty="0" smtClean="0">
                <a:solidFill>
                  <a:schemeClr val="bg2"/>
                </a:solidFill>
                <a:effectLst>
                  <a:outerShdw blurRad="50800" dist="50800" dir="2700000" algn="tl">
                    <a:srgbClr val="000000">
                      <a:alpha val="57000"/>
                    </a:srgbClr>
                  </a:outerShdw>
                </a:effectLst>
              </a:rPr>
              <a:t>Virtual overload</a:t>
            </a:r>
            <a:br>
              <a:rPr lang="en-US" dirty="0" smtClean="0">
                <a:solidFill>
                  <a:schemeClr val="bg2"/>
                </a:solidFill>
                <a:effectLst>
                  <a:outerShdw blurRad="50800" dist="50800" dir="2700000" algn="tl">
                    <a:srgbClr val="000000">
                      <a:alpha val="57000"/>
                    </a:srgbClr>
                  </a:outerShdw>
                </a:effectLst>
              </a:rPr>
            </a:br>
            <a:r>
              <a:rPr lang="en-US" sz="3600" dirty="0" smtClean="0">
                <a:solidFill>
                  <a:schemeClr val="accent2">
                    <a:lumMod val="60000"/>
                    <a:lumOff val="40000"/>
                  </a:schemeClr>
                </a:solidFill>
                <a:effectLst>
                  <a:outerShdw blurRad="38100" dist="38100" dir="2700000" algn="tl">
                    <a:srgbClr val="000000">
                      <a:alpha val="43137"/>
                    </a:srgbClr>
                  </a:outerShdw>
                </a:effectLst>
              </a:rPr>
              <a:t>It’s the new “.NET”!</a:t>
            </a: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r>
              <a:rPr lang="en-US" sz="3600" dirty="0">
                <a:solidFill>
                  <a:schemeClr val="tx2"/>
                </a:solidFill>
                <a:effectLst>
                  <a:outerShdw blurRad="38100" dist="38100" dir="2700000" algn="tl">
                    <a:srgbClr val="000000">
                      <a:alpha val="43137"/>
                    </a:srgbClr>
                  </a:outerShdw>
                </a:effectLst>
              </a:rPr>
              <a:t/>
            </a:r>
            <a:br>
              <a:rPr lang="en-US" sz="3600" dirty="0">
                <a:solidFill>
                  <a:schemeClr val="tx2"/>
                </a:solidFill>
                <a:effectLst>
                  <a:outerShdw blurRad="38100" dist="38100" dir="2700000" algn="tl">
                    <a:srgbClr val="000000">
                      <a:alpha val="43137"/>
                    </a:srgbClr>
                  </a:outerShdw>
                </a:effectLst>
              </a:rPr>
            </a:b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r>
              <a:rPr lang="en-US" sz="3600" dirty="0">
                <a:solidFill>
                  <a:schemeClr val="tx2"/>
                </a:solidFill>
                <a:effectLst>
                  <a:outerShdw blurRad="38100" dist="38100" dir="2700000" algn="tl">
                    <a:srgbClr val="000000">
                      <a:alpha val="43137"/>
                    </a:srgbClr>
                  </a:outerShdw>
                </a:effectLst>
              </a:rPr>
              <a:t/>
            </a:r>
            <a:br>
              <a:rPr lang="en-US" sz="3600" dirty="0">
                <a:solidFill>
                  <a:schemeClr val="tx2"/>
                </a:solidFill>
                <a:effectLst>
                  <a:outerShdw blurRad="38100" dist="38100" dir="2700000" algn="tl">
                    <a:srgbClr val="000000">
                      <a:alpha val="43137"/>
                    </a:srgbClr>
                  </a:outerShdw>
                </a:effectLst>
              </a:rPr>
            </a:b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r>
              <a:rPr lang="en-US" sz="3600" dirty="0">
                <a:solidFill>
                  <a:schemeClr val="tx2"/>
                </a:solidFill>
                <a:effectLst>
                  <a:outerShdw blurRad="38100" dist="38100" dir="2700000" algn="tl">
                    <a:srgbClr val="000000">
                      <a:alpha val="43137"/>
                    </a:srgbClr>
                  </a:outerShdw>
                </a:effectLst>
              </a:rPr>
              <a:t/>
            </a:r>
            <a:br>
              <a:rPr lang="en-US" sz="3600" dirty="0">
                <a:solidFill>
                  <a:schemeClr val="tx2"/>
                </a:solidFill>
                <a:effectLst>
                  <a:outerShdw blurRad="38100" dist="38100" dir="2700000" algn="tl">
                    <a:srgbClr val="000000">
                      <a:alpha val="43137"/>
                    </a:srgbClr>
                  </a:outerShdw>
                </a:effectLst>
              </a:rPr>
            </a:br>
            <a:r>
              <a:rPr lang="en-US" sz="3600" dirty="0">
                <a:solidFill>
                  <a:schemeClr val="tx2"/>
                </a:solidFill>
                <a:effectLst>
                  <a:outerShdw blurRad="38100" dist="38100" dir="2700000" algn="tl">
                    <a:srgbClr val="000000">
                      <a:alpha val="43137"/>
                    </a:srgbClr>
                  </a:outerShdw>
                </a:effectLst>
              </a:rPr>
              <a:t/>
            </a:r>
            <a:br>
              <a:rPr lang="en-US" sz="3600" dirty="0">
                <a:solidFill>
                  <a:schemeClr val="tx2"/>
                </a:solidFill>
                <a:effectLst>
                  <a:outerShdw blurRad="38100" dist="38100" dir="2700000" algn="tl">
                    <a:srgbClr val="000000">
                      <a:alpha val="43137"/>
                    </a:srgbClr>
                  </a:outerShdw>
                </a:effectLst>
              </a:rPr>
            </a:br>
            <a:r>
              <a:rPr lang="en-US" sz="3600" dirty="0" smtClean="0">
                <a:solidFill>
                  <a:schemeClr val="tx2"/>
                </a:solidFill>
                <a:effectLst>
                  <a:outerShdw blurRad="38100" dist="38100" dir="2700000" algn="tl">
                    <a:srgbClr val="000000">
                      <a:alpha val="43137"/>
                    </a:srgbClr>
                  </a:outerShdw>
                </a:effectLst>
              </a:rPr>
              <a:t/>
            </a:r>
            <a:br>
              <a:rPr lang="en-US" sz="3600" dirty="0" smtClean="0">
                <a:solidFill>
                  <a:schemeClr val="tx2"/>
                </a:solidFill>
                <a:effectLst>
                  <a:outerShdw blurRad="38100" dist="38100" dir="2700000" algn="tl">
                    <a:srgbClr val="000000">
                      <a:alpha val="43137"/>
                    </a:srgbClr>
                  </a:outerShdw>
                </a:effectLst>
              </a:rPr>
            </a:br>
            <a:endParaRPr lang="en-US" sz="3600" dirty="0">
              <a:solidFill>
                <a:schemeClr val="tx2"/>
              </a:solidFill>
              <a:effectLst>
                <a:outerShdw blurRad="38100" dist="38100" dir="2700000" algn="tl">
                  <a:srgbClr val="000000">
                    <a:alpha val="43137"/>
                  </a:srgbClr>
                </a:outerShdw>
              </a:effectLst>
            </a:endParaRPr>
          </a:p>
        </p:txBody>
      </p:sp>
      <p:sp>
        <p:nvSpPr>
          <p:cNvPr id="5" name="Text Placeholder 4"/>
          <p:cNvSpPr>
            <a:spLocks noGrp="1"/>
          </p:cNvSpPr>
          <p:nvPr>
            <p:ph idx="1"/>
          </p:nvPr>
        </p:nvSpPr>
        <p:spPr>
          <a:xfrm>
            <a:off x="609600" y="-76200"/>
            <a:ext cx="7467600" cy="7380482"/>
          </a:xfrm>
        </p:spPr>
        <p:txBody>
          <a:bodyPr/>
          <a:lstStyle/>
          <a:p>
            <a:pPr>
              <a:buNone/>
            </a:pPr>
            <a:r>
              <a:rPr lang="en-US" sz="2200" dirty="0" smtClean="0">
                <a:solidFill>
                  <a:srgbClr val="FFFF00"/>
                </a:solidFill>
                <a:effectLst>
                  <a:outerShdw blurRad="38100" dist="38100" dir="2700000" algn="tl">
                    <a:srgbClr val="000000">
                      <a:alpha val="43137"/>
                    </a:srgbClr>
                  </a:outerShdw>
                </a:effectLst>
              </a:rPr>
              <a:t>Virtual memory</a:t>
            </a:r>
          </a:p>
          <a:p>
            <a:pPr>
              <a:buNone/>
            </a:pPr>
            <a:r>
              <a:rPr lang="en-US" sz="2200" dirty="0" smtClean="0">
                <a:solidFill>
                  <a:srgbClr val="FFFF00"/>
                </a:solidFill>
                <a:effectLst>
                  <a:outerShdw blurRad="38100" dist="38100" dir="2700000" algn="tl">
                    <a:srgbClr val="000000">
                      <a:alpha val="43137"/>
                    </a:srgbClr>
                  </a:outerShdw>
                </a:effectLst>
              </a:rPr>
              <a:t>Virtual address space</a:t>
            </a:r>
          </a:p>
          <a:p>
            <a:pPr>
              <a:buNone/>
            </a:pPr>
            <a:r>
              <a:rPr lang="en-US" sz="2200" dirty="0" smtClean="0">
                <a:solidFill>
                  <a:srgbClr val="FFFF00"/>
                </a:solidFill>
                <a:effectLst>
                  <a:outerShdw blurRad="38100" dist="38100" dir="2700000" algn="tl">
                    <a:srgbClr val="000000">
                      <a:alpha val="43137"/>
                    </a:srgbClr>
                  </a:outerShdw>
                </a:effectLst>
              </a:rPr>
              <a:t>Virtual communities</a:t>
            </a:r>
          </a:p>
          <a:p>
            <a:pPr>
              <a:buNone/>
            </a:pPr>
            <a:r>
              <a:rPr lang="en-US" sz="2200" dirty="0" smtClean="0">
                <a:solidFill>
                  <a:srgbClr val="FFFF00"/>
                </a:solidFill>
                <a:effectLst>
                  <a:outerShdw blurRad="38100" dist="38100" dir="2700000" algn="tl">
                    <a:srgbClr val="000000">
                      <a:alpha val="43137"/>
                    </a:srgbClr>
                  </a:outerShdw>
                </a:effectLst>
              </a:rPr>
              <a:t>NT Virtual DOS Machine (NTVDM)</a:t>
            </a:r>
          </a:p>
          <a:p>
            <a:pPr>
              <a:buNone/>
            </a:pPr>
            <a:r>
              <a:rPr lang="en-US" sz="2200" dirty="0" smtClean="0">
                <a:solidFill>
                  <a:srgbClr val="FFFF00"/>
                </a:solidFill>
                <a:effectLst>
                  <a:outerShdw blurRad="38100" dist="38100" dir="2700000" algn="tl">
                    <a:srgbClr val="000000">
                      <a:alpha val="43137"/>
                    </a:srgbClr>
                  </a:outerShdw>
                </a:effectLst>
              </a:rPr>
              <a:t>Java Virtual Machine (JVM)</a:t>
            </a:r>
          </a:p>
          <a:p>
            <a:pPr>
              <a:buNone/>
            </a:pPr>
            <a:r>
              <a:rPr lang="en-US" sz="2200" dirty="0" smtClean="0">
                <a:solidFill>
                  <a:srgbClr val="FFFF00"/>
                </a:solidFill>
                <a:effectLst>
                  <a:outerShdw blurRad="38100" dist="38100" dir="2700000" algn="tl">
                    <a:srgbClr val="000000">
                      <a:alpha val="43137"/>
                    </a:srgbClr>
                  </a:outerShdw>
                </a:effectLst>
              </a:rPr>
              <a:t>MS Visual Basic Virtual Machine (MSVBVM)</a:t>
            </a:r>
          </a:p>
          <a:p>
            <a:pPr>
              <a:buNone/>
            </a:pPr>
            <a:r>
              <a:rPr lang="en-US" sz="2200" dirty="0" smtClean="0">
                <a:solidFill>
                  <a:srgbClr val="FFFF00"/>
                </a:solidFill>
                <a:effectLst>
                  <a:outerShdw blurRad="38100" dist="38100" dir="2700000" algn="tl">
                    <a:srgbClr val="000000">
                      <a:alpha val="43137"/>
                    </a:srgbClr>
                  </a:outerShdw>
                </a:effectLst>
              </a:rPr>
              <a:t>Virtual processors (</a:t>
            </a:r>
            <a:r>
              <a:rPr lang="en-US" sz="2200" dirty="0" err="1" smtClean="0">
                <a:solidFill>
                  <a:srgbClr val="FFFF00"/>
                </a:solidFill>
                <a:effectLst>
                  <a:outerShdw blurRad="38100" dist="38100" dir="2700000" algn="tl">
                    <a:srgbClr val="000000">
                      <a:alpha val="43137"/>
                    </a:srgbClr>
                  </a:outerShdw>
                </a:effectLst>
              </a:rPr>
              <a:t>hyperthreading</a:t>
            </a:r>
            <a:r>
              <a:rPr lang="en-US" sz="2200" dirty="0" smtClean="0">
                <a:solidFill>
                  <a:srgbClr val="FFFF00"/>
                </a:solidFill>
                <a:effectLst>
                  <a:outerShdw blurRad="38100" dist="38100" dir="2700000" algn="tl">
                    <a:srgbClr val="000000">
                      <a:alpha val="43137"/>
                    </a:srgbClr>
                  </a:outerShdw>
                </a:effectLst>
              </a:rPr>
              <a:t>)</a:t>
            </a:r>
          </a:p>
          <a:p>
            <a:pPr>
              <a:buNone/>
            </a:pPr>
            <a:r>
              <a:rPr lang="en-US" sz="2200" dirty="0" smtClean="0">
                <a:solidFill>
                  <a:srgbClr val="FFFF00"/>
                </a:solidFill>
                <a:effectLst>
                  <a:outerShdw blurRad="38100" dist="38100" dir="2700000" algn="tl">
                    <a:srgbClr val="000000">
                      <a:alpha val="43137"/>
                    </a:srgbClr>
                  </a:outerShdw>
                </a:effectLst>
              </a:rPr>
              <a:t>Virtual reality</a:t>
            </a:r>
          </a:p>
          <a:p>
            <a:pPr>
              <a:buNone/>
            </a:pPr>
            <a:r>
              <a:rPr lang="en-US" sz="2200" dirty="0" smtClean="0">
                <a:solidFill>
                  <a:srgbClr val="FFFF00"/>
                </a:solidFill>
                <a:effectLst>
                  <a:outerShdw blurRad="38100" dist="38100" dir="2700000" algn="tl">
                    <a:srgbClr val="000000">
                      <a:alpha val="43137"/>
                    </a:srgbClr>
                  </a:outerShdw>
                </a:effectLst>
              </a:rPr>
              <a:t>Virtual teams</a:t>
            </a:r>
          </a:p>
          <a:p>
            <a:pPr>
              <a:buNone/>
            </a:pPr>
            <a:r>
              <a:rPr lang="en-US" sz="2200" dirty="0" smtClean="0">
                <a:solidFill>
                  <a:srgbClr val="FFFF00"/>
                </a:solidFill>
                <a:effectLst>
                  <a:outerShdw blurRad="38100" dist="38100" dir="2700000" algn="tl">
                    <a:srgbClr val="000000">
                      <a:alpha val="43137"/>
                    </a:srgbClr>
                  </a:outerShdw>
                </a:effectLst>
              </a:rPr>
              <a:t>Virtual private network (VPN)</a:t>
            </a:r>
          </a:p>
          <a:p>
            <a:pPr>
              <a:buNone/>
            </a:pPr>
            <a:r>
              <a:rPr lang="en-US" sz="2200" dirty="0" smtClean="0">
                <a:solidFill>
                  <a:srgbClr val="FFFF00"/>
                </a:solidFill>
                <a:effectLst>
                  <a:outerShdw blurRad="38100" dist="38100" dir="2700000" algn="tl">
                    <a:srgbClr val="000000">
                      <a:alpha val="43137"/>
                    </a:srgbClr>
                  </a:outerShdw>
                </a:effectLst>
              </a:rPr>
              <a:t>UAC file and registry virtualization</a:t>
            </a:r>
          </a:p>
          <a:p>
            <a:pPr>
              <a:buNone/>
            </a:pPr>
            <a:r>
              <a:rPr lang="en-US" sz="2200" dirty="0" smtClean="0">
                <a:solidFill>
                  <a:srgbClr val="FFFF00"/>
                </a:solidFill>
                <a:effectLst>
                  <a:outerShdw blurRad="38100" dist="38100" dir="2700000" algn="tl">
                    <a:srgbClr val="000000">
                      <a:alpha val="43137"/>
                    </a:srgbClr>
                  </a:outerShdw>
                </a:effectLst>
              </a:rPr>
              <a:t>Application virtualization</a:t>
            </a:r>
          </a:p>
          <a:p>
            <a:pPr>
              <a:buNone/>
            </a:pPr>
            <a:r>
              <a:rPr lang="en-US" sz="2200" dirty="0" smtClean="0">
                <a:solidFill>
                  <a:srgbClr val="FFFF00"/>
                </a:solidFill>
                <a:effectLst>
                  <a:outerShdw blurRad="38100" dist="38100" dir="2700000" algn="tl">
                    <a:srgbClr val="000000">
                      <a:alpha val="43137"/>
                    </a:srgbClr>
                  </a:outerShdw>
                </a:effectLst>
              </a:rPr>
              <a:t>Machine virtualization (Virtual PC, Virtual Server, Hyper-V)</a:t>
            </a:r>
          </a:p>
          <a:p>
            <a:pPr>
              <a:buNone/>
            </a:pPr>
            <a:r>
              <a:rPr lang="en-US" sz="2200" dirty="0" smtClean="0">
                <a:solidFill>
                  <a:srgbClr val="FFFF00"/>
                </a:solidFill>
                <a:effectLst>
                  <a:outerShdw blurRad="38100" dist="38100" dir="2700000" algn="tl">
                    <a:srgbClr val="000000">
                      <a:alpha val="43137"/>
                    </a:srgbClr>
                  </a:outerShdw>
                </a:effectLst>
              </a:rPr>
              <a:t>Virtual Earth</a:t>
            </a:r>
          </a:p>
          <a:p>
            <a:pPr>
              <a:buNone/>
            </a:pPr>
            <a:r>
              <a:rPr lang="en-US" sz="2200" dirty="0" smtClean="0">
                <a:solidFill>
                  <a:srgbClr val="FFFF00"/>
                </a:solidFill>
                <a:effectLst>
                  <a:outerShdw blurRad="38100" dist="38100" dir="2700000" algn="tl">
                    <a:srgbClr val="000000">
                      <a:alpha val="43137"/>
                    </a:srgbClr>
                  </a:outerShdw>
                </a:effectLst>
              </a:rPr>
              <a:t>MS Enterprise Desktop Virtualization (MED-V)</a:t>
            </a:r>
          </a:p>
          <a:p>
            <a:pPr>
              <a:buNone/>
            </a:pPr>
            <a:r>
              <a:rPr lang="en-US" sz="2200" dirty="0" smtClean="0">
                <a:solidFill>
                  <a:srgbClr val="FFFF00"/>
                </a:solidFill>
                <a:effectLst>
                  <a:outerShdw blurRad="38100" dist="38100" dir="2700000" algn="tl">
                    <a:srgbClr val="000000">
                      <a:alpha val="43137"/>
                    </a:srgbClr>
                  </a:outerShdw>
                </a:effectLst>
              </a:rPr>
              <a:t>Virtual pets</a:t>
            </a:r>
          </a:p>
          <a:p>
            <a:pPr>
              <a:buNone/>
            </a:pPr>
            <a:r>
              <a:rPr lang="en-US" sz="2200" dirty="0" smtClean="0">
                <a:solidFill>
                  <a:srgbClr val="FFFF00"/>
                </a:solidFill>
                <a:effectLst>
                  <a:outerShdw blurRad="38100" dist="38100" dir="2700000" algn="tl">
                    <a:srgbClr val="000000">
                      <a:alpha val="43137"/>
                    </a:srgbClr>
                  </a:outerShdw>
                </a:effectLst>
              </a:rPr>
              <a:t>Virtual Desktop Infrastructure (VDI)</a:t>
            </a:r>
          </a:p>
          <a:p>
            <a:pPr>
              <a:buNone/>
            </a:pPr>
            <a:r>
              <a:rPr lang="en-US" sz="2200" b="1" dirty="0" smtClean="0">
                <a:solidFill>
                  <a:srgbClr val="FFFF00"/>
                </a:solidFill>
                <a:effectLst>
                  <a:outerShdw blurRad="38100" dist="38100" dir="2700000" algn="tl">
                    <a:srgbClr val="000000">
                      <a:alpha val="43137"/>
                    </a:srgbClr>
                  </a:outerShdw>
                </a:effectLst>
                <a:latin typeface="Courier New" pitchFamily="49" charset="0"/>
                <a:cs typeface="Courier New" pitchFamily="49" charset="0"/>
              </a:rPr>
              <a:t>virtual</a:t>
            </a:r>
            <a:r>
              <a:rPr lang="en-US" sz="2200" dirty="0" smtClean="0">
                <a:solidFill>
                  <a:srgbClr val="FFFF00"/>
                </a:solidFill>
                <a:effectLst>
                  <a:outerShdw blurRad="38100" dist="38100" dir="2700000" algn="tl">
                    <a:srgbClr val="000000">
                      <a:alpha val="43137"/>
                    </a:srgbClr>
                  </a:outerShdw>
                </a:effectLst>
              </a:rPr>
              <a:t> keyword (C++, C#)</a:t>
            </a:r>
          </a:p>
          <a:p>
            <a:pPr>
              <a:buNone/>
            </a:pPr>
            <a:r>
              <a:rPr lang="en-US" sz="2200" dirty="0" smtClean="0">
                <a:solidFill>
                  <a:srgbClr val="FFFF00"/>
                </a:solidFill>
                <a:effectLst>
                  <a:outerShdw blurRad="38100" dist="38100" dir="2700000" algn="tl">
                    <a:srgbClr val="000000">
                      <a:alpha val="43137"/>
                    </a:srgbClr>
                  </a:outerShdw>
                </a:effectLst>
              </a:rPr>
              <a:t>Virtual directory (IIS)</a:t>
            </a:r>
          </a:p>
          <a:p>
            <a:pPr>
              <a:buNone/>
            </a:pPr>
            <a:r>
              <a:rPr lang="en-US" sz="2200" dirty="0" smtClean="0">
                <a:solidFill>
                  <a:srgbClr val="FFFF00"/>
                </a:solidFill>
                <a:effectLst>
                  <a:outerShdw blurRad="38100" dist="38100" dir="2700000" algn="tl">
                    <a:srgbClr val="000000">
                      <a:alpha val="43137"/>
                    </a:srgbClr>
                  </a:outerShdw>
                </a:effectLst>
              </a:rPr>
              <a:t>Virtual device driver (</a:t>
            </a:r>
            <a:r>
              <a:rPr lang="en-US" sz="2200" dirty="0" err="1" smtClean="0">
                <a:solidFill>
                  <a:srgbClr val="FFFF00"/>
                </a:solidFill>
                <a:effectLst>
                  <a:outerShdw blurRad="38100" dist="38100" dir="2700000" algn="tl">
                    <a:srgbClr val="000000">
                      <a:alpha val="43137"/>
                    </a:srgbClr>
                  </a:outerShdw>
                </a:effectLst>
              </a:rPr>
              <a:t>VxD</a:t>
            </a:r>
            <a:r>
              <a:rPr lang="en-US" sz="2200" dirty="0" smtClean="0">
                <a:solidFill>
                  <a:srgbClr val="FFFF00"/>
                </a:solidFill>
                <a:effectLst>
                  <a:outerShdw blurRad="38100" dist="38100" dir="2700000" algn="tl">
                    <a:srgbClr val="000000">
                      <a:alpha val="43137"/>
                    </a:srgbClr>
                  </a:outerShdw>
                </a:effectLst>
              </a:rPr>
              <a:t> – obsolete!)</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28" presetClass="entr" presetSubtype="0" repeatCount="indefinite" fill="hold" grpId="0" nodeType="withEffect">
                                  <p:stCondLst>
                                    <p:cond delay="0"/>
                                  </p:stCondLst>
                                  <p:endCondLst>
                                    <p:cond evt="onNext" delay="0">
                                      <p:tgtEl>
                                        <p:sldTgt/>
                                      </p:tgtEl>
                                    </p:cond>
                                  </p:endCondLst>
                                  <p:childTnLst>
                                    <p:set>
                                      <p:cBhvr>
                                        <p:cTn id="9" dur="1" fill="hold">
                                          <p:stCondLst>
                                            <p:cond delay="0"/>
                                          </p:stCondLst>
                                        </p:cTn>
                                        <p:tgtEl>
                                          <p:spTgt spid="5">
                                            <p:txEl>
                                              <p:pRg st="0" end="0"/>
                                            </p:txEl>
                                          </p:spTgt>
                                        </p:tgtEl>
                                        <p:attrNameLst>
                                          <p:attrName>style.visibility</p:attrName>
                                        </p:attrNameLst>
                                      </p:cBhvr>
                                      <p:to>
                                        <p:strVal val="visible"/>
                                      </p:to>
                                    </p:set>
                                    <p:anim calcmode="lin" valueType="num">
                                      <p:cBhvr>
                                        <p:cTn id="10" dur="20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1" dur="20000" fill="hold"/>
                                        <p:tgtEl>
                                          <p:spTgt spid="5">
                                            <p:txEl>
                                              <p:pRg st="0" end="0"/>
                                            </p:txEl>
                                          </p:spTgt>
                                        </p:tgtEl>
                                        <p:attrNameLst>
                                          <p:attrName>ppt_y</p:attrName>
                                        </p:attrNameLst>
                                      </p:cBhvr>
                                      <p:tavLst>
                                        <p:tav tm="0">
                                          <p:val>
                                            <p:strVal val="#ppt_y+1"/>
                                          </p:val>
                                        </p:tav>
                                        <p:tav tm="100000">
                                          <p:val>
                                            <p:strVal val="#ppt_y-1"/>
                                          </p:val>
                                        </p:tav>
                                      </p:tavLst>
                                    </p:anim>
                                  </p:childTnLst>
                                </p:cTn>
                              </p:par>
                              <p:par>
                                <p:cTn id="12" presetID="28" presetClass="entr" presetSubtype="0" repeatCount="indefinite" fill="hold" grpId="0" nodeType="withEffect">
                                  <p:stCondLst>
                                    <p:cond delay="0"/>
                                  </p:stCondLst>
                                  <p:endCondLst>
                                    <p:cond evt="onNext" delay="0">
                                      <p:tgtEl>
                                        <p:sldTgt/>
                                      </p:tgtEl>
                                    </p:cond>
                                  </p:end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20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20000" fill="hold"/>
                                        <p:tgtEl>
                                          <p:spTgt spid="5">
                                            <p:txEl>
                                              <p:pRg st="1" end="1"/>
                                            </p:txEl>
                                          </p:spTgt>
                                        </p:tgtEl>
                                        <p:attrNameLst>
                                          <p:attrName>ppt_y</p:attrName>
                                        </p:attrNameLst>
                                      </p:cBhvr>
                                      <p:tavLst>
                                        <p:tav tm="0">
                                          <p:val>
                                            <p:strVal val="#ppt_y+1"/>
                                          </p:val>
                                        </p:tav>
                                        <p:tav tm="100000">
                                          <p:val>
                                            <p:strVal val="#ppt_y-1"/>
                                          </p:val>
                                        </p:tav>
                                      </p:tavLst>
                                    </p:anim>
                                  </p:childTnLst>
                                </p:cTn>
                              </p:par>
                              <p:par>
                                <p:cTn id="16" presetID="28" presetClass="entr" presetSubtype="0" repeatCount="indefinite" fill="hold" grpId="0" nodeType="withEffect">
                                  <p:stCondLst>
                                    <p:cond delay="0"/>
                                  </p:stCondLst>
                                  <p:endCondLst>
                                    <p:cond evt="onNext" delay="0">
                                      <p:tgtEl>
                                        <p:sldTgt/>
                                      </p:tgtEl>
                                    </p:cond>
                                  </p:endCondLst>
                                  <p:childTnLst>
                                    <p:set>
                                      <p:cBhvr>
                                        <p:cTn id="17" dur="1" fill="hold">
                                          <p:stCondLst>
                                            <p:cond delay="0"/>
                                          </p:stCondLst>
                                        </p:cTn>
                                        <p:tgtEl>
                                          <p:spTgt spid="5">
                                            <p:txEl>
                                              <p:pRg st="2" end="2"/>
                                            </p:txEl>
                                          </p:spTgt>
                                        </p:tgtEl>
                                        <p:attrNameLst>
                                          <p:attrName>style.visibility</p:attrName>
                                        </p:attrNameLst>
                                      </p:cBhvr>
                                      <p:to>
                                        <p:strVal val="visible"/>
                                      </p:to>
                                    </p:set>
                                    <p:anim calcmode="lin" valueType="num">
                                      <p:cBhvr>
                                        <p:cTn id="18" dur="20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20000" fill="hold"/>
                                        <p:tgtEl>
                                          <p:spTgt spid="5">
                                            <p:txEl>
                                              <p:pRg st="2" end="2"/>
                                            </p:txEl>
                                          </p:spTgt>
                                        </p:tgtEl>
                                        <p:attrNameLst>
                                          <p:attrName>ppt_y</p:attrName>
                                        </p:attrNameLst>
                                      </p:cBhvr>
                                      <p:tavLst>
                                        <p:tav tm="0">
                                          <p:val>
                                            <p:strVal val="#ppt_y+1"/>
                                          </p:val>
                                        </p:tav>
                                        <p:tav tm="100000">
                                          <p:val>
                                            <p:strVal val="#ppt_y-1"/>
                                          </p:val>
                                        </p:tav>
                                      </p:tavLst>
                                    </p:anim>
                                  </p:childTnLst>
                                </p:cTn>
                              </p:par>
                              <p:par>
                                <p:cTn id="20" presetID="28" presetClass="entr" presetSubtype="0" repeatCount="indefinite" fill="hold" grpId="0" nodeType="withEffect">
                                  <p:stCondLst>
                                    <p:cond delay="0"/>
                                  </p:stCondLst>
                                  <p:endCondLst>
                                    <p:cond evt="onNext" delay="0">
                                      <p:tgtEl>
                                        <p:sldTgt/>
                                      </p:tgtEl>
                                    </p:cond>
                                  </p:endCondLst>
                                  <p:childTnLst>
                                    <p:set>
                                      <p:cBhvr>
                                        <p:cTn id="21" dur="1" fill="hold">
                                          <p:stCondLst>
                                            <p:cond delay="0"/>
                                          </p:stCondLst>
                                        </p:cTn>
                                        <p:tgtEl>
                                          <p:spTgt spid="5">
                                            <p:txEl>
                                              <p:pRg st="3" end="3"/>
                                            </p:txEl>
                                          </p:spTgt>
                                        </p:tgtEl>
                                        <p:attrNameLst>
                                          <p:attrName>style.visibility</p:attrName>
                                        </p:attrNameLst>
                                      </p:cBhvr>
                                      <p:to>
                                        <p:strVal val="visible"/>
                                      </p:to>
                                    </p:set>
                                    <p:anim calcmode="lin" valueType="num">
                                      <p:cBhvr>
                                        <p:cTn id="22" dur="20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20000" fill="hold"/>
                                        <p:tgtEl>
                                          <p:spTgt spid="5">
                                            <p:txEl>
                                              <p:pRg st="3" end="3"/>
                                            </p:txEl>
                                          </p:spTgt>
                                        </p:tgtEl>
                                        <p:attrNameLst>
                                          <p:attrName>ppt_y</p:attrName>
                                        </p:attrNameLst>
                                      </p:cBhvr>
                                      <p:tavLst>
                                        <p:tav tm="0">
                                          <p:val>
                                            <p:strVal val="#ppt_y+1"/>
                                          </p:val>
                                        </p:tav>
                                        <p:tav tm="100000">
                                          <p:val>
                                            <p:strVal val="#ppt_y-1"/>
                                          </p:val>
                                        </p:tav>
                                      </p:tavLst>
                                    </p:anim>
                                  </p:childTnLst>
                                </p:cTn>
                              </p:par>
                              <p:par>
                                <p:cTn id="24" presetID="28" presetClass="entr" presetSubtype="0" repeatCount="indefinite" fill="hold" grpId="0" nodeType="withEffect">
                                  <p:stCondLst>
                                    <p:cond delay="0"/>
                                  </p:stCondLst>
                                  <p:endCondLst>
                                    <p:cond evt="onNext" delay="0">
                                      <p:tgtEl>
                                        <p:sldTgt/>
                                      </p:tgtEl>
                                    </p:cond>
                                  </p:endCondLst>
                                  <p:childTnLst>
                                    <p:set>
                                      <p:cBhvr>
                                        <p:cTn id="25" dur="1" fill="hold">
                                          <p:stCondLst>
                                            <p:cond delay="0"/>
                                          </p:stCondLst>
                                        </p:cTn>
                                        <p:tgtEl>
                                          <p:spTgt spid="5">
                                            <p:txEl>
                                              <p:pRg st="4" end="4"/>
                                            </p:txEl>
                                          </p:spTgt>
                                        </p:tgtEl>
                                        <p:attrNameLst>
                                          <p:attrName>style.visibility</p:attrName>
                                        </p:attrNameLst>
                                      </p:cBhvr>
                                      <p:to>
                                        <p:strVal val="visible"/>
                                      </p:to>
                                    </p:set>
                                    <p:anim calcmode="lin" valueType="num">
                                      <p:cBhvr>
                                        <p:cTn id="26" dur="20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7" dur="20000" fill="hold"/>
                                        <p:tgtEl>
                                          <p:spTgt spid="5">
                                            <p:txEl>
                                              <p:pRg st="4" end="4"/>
                                            </p:txEl>
                                          </p:spTgt>
                                        </p:tgtEl>
                                        <p:attrNameLst>
                                          <p:attrName>ppt_y</p:attrName>
                                        </p:attrNameLst>
                                      </p:cBhvr>
                                      <p:tavLst>
                                        <p:tav tm="0">
                                          <p:val>
                                            <p:strVal val="#ppt_y+1"/>
                                          </p:val>
                                        </p:tav>
                                        <p:tav tm="100000">
                                          <p:val>
                                            <p:strVal val="#ppt_y-1"/>
                                          </p:val>
                                        </p:tav>
                                      </p:tavLst>
                                    </p:anim>
                                  </p:childTnLst>
                                </p:cTn>
                              </p:par>
                              <p:par>
                                <p:cTn id="28" presetID="28" presetClass="entr" presetSubtype="0" repeatCount="indefinite" fill="hold" grpId="0" nodeType="withEffect">
                                  <p:stCondLst>
                                    <p:cond delay="0"/>
                                  </p:stCondLst>
                                  <p:endCondLst>
                                    <p:cond evt="onNext" delay="0">
                                      <p:tgtEl>
                                        <p:sldTgt/>
                                      </p:tgtEl>
                                    </p:cond>
                                  </p:endCondLst>
                                  <p:childTnLst>
                                    <p:set>
                                      <p:cBhvr>
                                        <p:cTn id="29" dur="1" fill="hold">
                                          <p:stCondLst>
                                            <p:cond delay="0"/>
                                          </p:stCondLst>
                                        </p:cTn>
                                        <p:tgtEl>
                                          <p:spTgt spid="5">
                                            <p:txEl>
                                              <p:pRg st="5" end="5"/>
                                            </p:txEl>
                                          </p:spTgt>
                                        </p:tgtEl>
                                        <p:attrNameLst>
                                          <p:attrName>style.visibility</p:attrName>
                                        </p:attrNameLst>
                                      </p:cBhvr>
                                      <p:to>
                                        <p:strVal val="visible"/>
                                      </p:to>
                                    </p:set>
                                    <p:anim calcmode="lin" valueType="num">
                                      <p:cBhvr>
                                        <p:cTn id="30" dur="20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1" dur="20000" fill="hold"/>
                                        <p:tgtEl>
                                          <p:spTgt spid="5">
                                            <p:txEl>
                                              <p:pRg st="5" end="5"/>
                                            </p:txEl>
                                          </p:spTgt>
                                        </p:tgtEl>
                                        <p:attrNameLst>
                                          <p:attrName>ppt_y</p:attrName>
                                        </p:attrNameLst>
                                      </p:cBhvr>
                                      <p:tavLst>
                                        <p:tav tm="0">
                                          <p:val>
                                            <p:strVal val="#ppt_y+1"/>
                                          </p:val>
                                        </p:tav>
                                        <p:tav tm="100000">
                                          <p:val>
                                            <p:strVal val="#ppt_y-1"/>
                                          </p:val>
                                        </p:tav>
                                      </p:tavLst>
                                    </p:anim>
                                  </p:childTnLst>
                                </p:cTn>
                              </p:par>
                              <p:par>
                                <p:cTn id="32" presetID="28" presetClass="entr" presetSubtype="0" repeatCount="indefinite" fill="hold" grpId="0" nodeType="withEffect">
                                  <p:stCondLst>
                                    <p:cond delay="0"/>
                                  </p:stCondLst>
                                  <p:endCondLst>
                                    <p:cond evt="onNext" delay="0">
                                      <p:tgtEl>
                                        <p:sldTgt/>
                                      </p:tgtEl>
                                    </p:cond>
                                  </p:endCondLst>
                                  <p:childTnLst>
                                    <p:set>
                                      <p:cBhvr>
                                        <p:cTn id="33" dur="1" fill="hold">
                                          <p:stCondLst>
                                            <p:cond delay="0"/>
                                          </p:stCondLst>
                                        </p:cTn>
                                        <p:tgtEl>
                                          <p:spTgt spid="5">
                                            <p:txEl>
                                              <p:pRg st="6" end="6"/>
                                            </p:txEl>
                                          </p:spTgt>
                                        </p:tgtEl>
                                        <p:attrNameLst>
                                          <p:attrName>style.visibility</p:attrName>
                                        </p:attrNameLst>
                                      </p:cBhvr>
                                      <p:to>
                                        <p:strVal val="visible"/>
                                      </p:to>
                                    </p:set>
                                    <p:anim calcmode="lin" valueType="num">
                                      <p:cBhvr>
                                        <p:cTn id="34" dur="20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5" dur="20000" fill="hold"/>
                                        <p:tgtEl>
                                          <p:spTgt spid="5">
                                            <p:txEl>
                                              <p:pRg st="6" end="6"/>
                                            </p:txEl>
                                          </p:spTgt>
                                        </p:tgtEl>
                                        <p:attrNameLst>
                                          <p:attrName>ppt_y</p:attrName>
                                        </p:attrNameLst>
                                      </p:cBhvr>
                                      <p:tavLst>
                                        <p:tav tm="0">
                                          <p:val>
                                            <p:strVal val="#ppt_y+1"/>
                                          </p:val>
                                        </p:tav>
                                        <p:tav tm="100000">
                                          <p:val>
                                            <p:strVal val="#ppt_y-1"/>
                                          </p:val>
                                        </p:tav>
                                      </p:tavLst>
                                    </p:anim>
                                  </p:childTnLst>
                                </p:cTn>
                              </p:par>
                              <p:par>
                                <p:cTn id="36" presetID="28" presetClass="entr" presetSubtype="0" repeatCount="indefinite" fill="hold" grpId="0" nodeType="withEffect">
                                  <p:stCondLst>
                                    <p:cond delay="0"/>
                                  </p:stCondLst>
                                  <p:endCondLst>
                                    <p:cond evt="onNext" delay="0">
                                      <p:tgtEl>
                                        <p:sldTgt/>
                                      </p:tgtEl>
                                    </p:cond>
                                  </p:endCondLst>
                                  <p:childTnLst>
                                    <p:set>
                                      <p:cBhvr>
                                        <p:cTn id="37" dur="1" fill="hold">
                                          <p:stCondLst>
                                            <p:cond delay="0"/>
                                          </p:stCondLst>
                                        </p:cTn>
                                        <p:tgtEl>
                                          <p:spTgt spid="5">
                                            <p:txEl>
                                              <p:pRg st="7" end="7"/>
                                            </p:txEl>
                                          </p:spTgt>
                                        </p:tgtEl>
                                        <p:attrNameLst>
                                          <p:attrName>style.visibility</p:attrName>
                                        </p:attrNameLst>
                                      </p:cBhvr>
                                      <p:to>
                                        <p:strVal val="visible"/>
                                      </p:to>
                                    </p:set>
                                    <p:anim calcmode="lin" valueType="num">
                                      <p:cBhvr>
                                        <p:cTn id="38" dur="20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9" dur="20000" fill="hold"/>
                                        <p:tgtEl>
                                          <p:spTgt spid="5">
                                            <p:txEl>
                                              <p:pRg st="7" end="7"/>
                                            </p:txEl>
                                          </p:spTgt>
                                        </p:tgtEl>
                                        <p:attrNameLst>
                                          <p:attrName>ppt_y</p:attrName>
                                        </p:attrNameLst>
                                      </p:cBhvr>
                                      <p:tavLst>
                                        <p:tav tm="0">
                                          <p:val>
                                            <p:strVal val="#ppt_y+1"/>
                                          </p:val>
                                        </p:tav>
                                        <p:tav tm="100000">
                                          <p:val>
                                            <p:strVal val="#ppt_y-1"/>
                                          </p:val>
                                        </p:tav>
                                      </p:tavLst>
                                    </p:anim>
                                  </p:childTnLst>
                                </p:cTn>
                              </p:par>
                              <p:par>
                                <p:cTn id="40" presetID="28" presetClass="entr" presetSubtype="0" repeatCount="indefinite" fill="hold" grpId="0" nodeType="withEffect">
                                  <p:stCondLst>
                                    <p:cond delay="0"/>
                                  </p:stCondLst>
                                  <p:endCondLst>
                                    <p:cond evt="onNext" delay="0">
                                      <p:tgtEl>
                                        <p:sldTgt/>
                                      </p:tgtEl>
                                    </p:cond>
                                  </p:endCondLst>
                                  <p:childTnLst>
                                    <p:set>
                                      <p:cBhvr>
                                        <p:cTn id="41" dur="1" fill="hold">
                                          <p:stCondLst>
                                            <p:cond delay="0"/>
                                          </p:stCondLst>
                                        </p:cTn>
                                        <p:tgtEl>
                                          <p:spTgt spid="5">
                                            <p:txEl>
                                              <p:pRg st="8" end="8"/>
                                            </p:txEl>
                                          </p:spTgt>
                                        </p:tgtEl>
                                        <p:attrNameLst>
                                          <p:attrName>style.visibility</p:attrName>
                                        </p:attrNameLst>
                                      </p:cBhvr>
                                      <p:to>
                                        <p:strVal val="visible"/>
                                      </p:to>
                                    </p:set>
                                    <p:anim calcmode="lin" valueType="num">
                                      <p:cBhvr>
                                        <p:cTn id="42" dur="20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43" dur="20000" fill="hold"/>
                                        <p:tgtEl>
                                          <p:spTgt spid="5">
                                            <p:txEl>
                                              <p:pRg st="8" end="8"/>
                                            </p:txEl>
                                          </p:spTgt>
                                        </p:tgtEl>
                                        <p:attrNameLst>
                                          <p:attrName>ppt_y</p:attrName>
                                        </p:attrNameLst>
                                      </p:cBhvr>
                                      <p:tavLst>
                                        <p:tav tm="0">
                                          <p:val>
                                            <p:strVal val="#ppt_y+1"/>
                                          </p:val>
                                        </p:tav>
                                        <p:tav tm="100000">
                                          <p:val>
                                            <p:strVal val="#ppt_y-1"/>
                                          </p:val>
                                        </p:tav>
                                      </p:tavLst>
                                    </p:anim>
                                  </p:childTnLst>
                                </p:cTn>
                              </p:par>
                              <p:par>
                                <p:cTn id="44" presetID="28" presetClass="entr" presetSubtype="0" repeatCount="indefinite" fill="hold" grpId="0" nodeType="withEffect">
                                  <p:stCondLst>
                                    <p:cond delay="0"/>
                                  </p:stCondLst>
                                  <p:endCondLst>
                                    <p:cond evt="onNext" delay="0">
                                      <p:tgtEl>
                                        <p:sldTgt/>
                                      </p:tgtEl>
                                    </p:cond>
                                  </p:endCondLst>
                                  <p:childTnLst>
                                    <p:set>
                                      <p:cBhvr>
                                        <p:cTn id="45" dur="1" fill="hold">
                                          <p:stCondLst>
                                            <p:cond delay="0"/>
                                          </p:stCondLst>
                                        </p:cTn>
                                        <p:tgtEl>
                                          <p:spTgt spid="5">
                                            <p:txEl>
                                              <p:pRg st="9" end="9"/>
                                            </p:txEl>
                                          </p:spTgt>
                                        </p:tgtEl>
                                        <p:attrNameLst>
                                          <p:attrName>style.visibility</p:attrName>
                                        </p:attrNameLst>
                                      </p:cBhvr>
                                      <p:to>
                                        <p:strVal val="visible"/>
                                      </p:to>
                                    </p:set>
                                    <p:anim calcmode="lin" valueType="num">
                                      <p:cBhvr>
                                        <p:cTn id="46" dur="20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47" dur="20000" fill="hold"/>
                                        <p:tgtEl>
                                          <p:spTgt spid="5">
                                            <p:txEl>
                                              <p:pRg st="9" end="9"/>
                                            </p:txEl>
                                          </p:spTgt>
                                        </p:tgtEl>
                                        <p:attrNameLst>
                                          <p:attrName>ppt_y</p:attrName>
                                        </p:attrNameLst>
                                      </p:cBhvr>
                                      <p:tavLst>
                                        <p:tav tm="0">
                                          <p:val>
                                            <p:strVal val="#ppt_y+1"/>
                                          </p:val>
                                        </p:tav>
                                        <p:tav tm="100000">
                                          <p:val>
                                            <p:strVal val="#ppt_y-1"/>
                                          </p:val>
                                        </p:tav>
                                      </p:tavLst>
                                    </p:anim>
                                  </p:childTnLst>
                                </p:cTn>
                              </p:par>
                              <p:par>
                                <p:cTn id="48" presetID="28" presetClass="entr" presetSubtype="0" repeatCount="indefinite" fill="hold" grpId="0" nodeType="withEffect">
                                  <p:stCondLst>
                                    <p:cond delay="0"/>
                                  </p:stCondLst>
                                  <p:endCondLst>
                                    <p:cond evt="onNext" delay="0">
                                      <p:tgtEl>
                                        <p:sldTgt/>
                                      </p:tgtEl>
                                    </p:cond>
                                  </p:endCondLst>
                                  <p:childTnLst>
                                    <p:set>
                                      <p:cBhvr>
                                        <p:cTn id="49" dur="1" fill="hold">
                                          <p:stCondLst>
                                            <p:cond delay="0"/>
                                          </p:stCondLst>
                                        </p:cTn>
                                        <p:tgtEl>
                                          <p:spTgt spid="5">
                                            <p:txEl>
                                              <p:pRg st="10" end="10"/>
                                            </p:txEl>
                                          </p:spTgt>
                                        </p:tgtEl>
                                        <p:attrNameLst>
                                          <p:attrName>style.visibility</p:attrName>
                                        </p:attrNameLst>
                                      </p:cBhvr>
                                      <p:to>
                                        <p:strVal val="visible"/>
                                      </p:to>
                                    </p:set>
                                    <p:anim calcmode="lin" valueType="num">
                                      <p:cBhvr>
                                        <p:cTn id="50" dur="20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51" dur="20000" fill="hold"/>
                                        <p:tgtEl>
                                          <p:spTgt spid="5">
                                            <p:txEl>
                                              <p:pRg st="10" end="10"/>
                                            </p:txEl>
                                          </p:spTgt>
                                        </p:tgtEl>
                                        <p:attrNameLst>
                                          <p:attrName>ppt_y</p:attrName>
                                        </p:attrNameLst>
                                      </p:cBhvr>
                                      <p:tavLst>
                                        <p:tav tm="0">
                                          <p:val>
                                            <p:strVal val="#ppt_y+1"/>
                                          </p:val>
                                        </p:tav>
                                        <p:tav tm="100000">
                                          <p:val>
                                            <p:strVal val="#ppt_y-1"/>
                                          </p:val>
                                        </p:tav>
                                      </p:tavLst>
                                    </p:anim>
                                  </p:childTnLst>
                                </p:cTn>
                              </p:par>
                              <p:par>
                                <p:cTn id="52" presetID="28" presetClass="entr" presetSubtype="0" repeatCount="indefinite" fill="hold" grpId="0" nodeType="withEffect">
                                  <p:stCondLst>
                                    <p:cond delay="0"/>
                                  </p:stCondLst>
                                  <p:endCondLst>
                                    <p:cond evt="onNext" delay="0">
                                      <p:tgtEl>
                                        <p:sldTgt/>
                                      </p:tgtEl>
                                    </p:cond>
                                  </p:endCondLst>
                                  <p:childTnLst>
                                    <p:set>
                                      <p:cBhvr>
                                        <p:cTn id="53" dur="1" fill="hold">
                                          <p:stCondLst>
                                            <p:cond delay="0"/>
                                          </p:stCondLst>
                                        </p:cTn>
                                        <p:tgtEl>
                                          <p:spTgt spid="5">
                                            <p:txEl>
                                              <p:pRg st="11" end="11"/>
                                            </p:txEl>
                                          </p:spTgt>
                                        </p:tgtEl>
                                        <p:attrNameLst>
                                          <p:attrName>style.visibility</p:attrName>
                                        </p:attrNameLst>
                                      </p:cBhvr>
                                      <p:to>
                                        <p:strVal val="visible"/>
                                      </p:to>
                                    </p:set>
                                    <p:anim calcmode="lin" valueType="num">
                                      <p:cBhvr>
                                        <p:cTn id="54" dur="20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55" dur="20000" fill="hold"/>
                                        <p:tgtEl>
                                          <p:spTgt spid="5">
                                            <p:txEl>
                                              <p:pRg st="11" end="11"/>
                                            </p:txEl>
                                          </p:spTgt>
                                        </p:tgtEl>
                                        <p:attrNameLst>
                                          <p:attrName>ppt_y</p:attrName>
                                        </p:attrNameLst>
                                      </p:cBhvr>
                                      <p:tavLst>
                                        <p:tav tm="0">
                                          <p:val>
                                            <p:strVal val="#ppt_y+1"/>
                                          </p:val>
                                        </p:tav>
                                        <p:tav tm="100000">
                                          <p:val>
                                            <p:strVal val="#ppt_y-1"/>
                                          </p:val>
                                        </p:tav>
                                      </p:tavLst>
                                    </p:anim>
                                  </p:childTnLst>
                                </p:cTn>
                              </p:par>
                              <p:par>
                                <p:cTn id="56" presetID="28" presetClass="entr" presetSubtype="0" repeatCount="indefinite" fill="hold" grpId="0" nodeType="withEffect">
                                  <p:stCondLst>
                                    <p:cond delay="0"/>
                                  </p:stCondLst>
                                  <p:endCondLst>
                                    <p:cond evt="onNext" delay="0">
                                      <p:tgtEl>
                                        <p:sldTgt/>
                                      </p:tgtEl>
                                    </p:cond>
                                  </p:endCondLst>
                                  <p:childTnLst>
                                    <p:set>
                                      <p:cBhvr>
                                        <p:cTn id="57" dur="1" fill="hold">
                                          <p:stCondLst>
                                            <p:cond delay="0"/>
                                          </p:stCondLst>
                                        </p:cTn>
                                        <p:tgtEl>
                                          <p:spTgt spid="5">
                                            <p:txEl>
                                              <p:pRg st="12" end="12"/>
                                            </p:txEl>
                                          </p:spTgt>
                                        </p:tgtEl>
                                        <p:attrNameLst>
                                          <p:attrName>style.visibility</p:attrName>
                                        </p:attrNameLst>
                                      </p:cBhvr>
                                      <p:to>
                                        <p:strVal val="visible"/>
                                      </p:to>
                                    </p:set>
                                    <p:anim calcmode="lin" valueType="num">
                                      <p:cBhvr>
                                        <p:cTn id="58" dur="20000" fill="hold"/>
                                        <p:tgtEl>
                                          <p:spTgt spid="5">
                                            <p:txEl>
                                              <p:pRg st="12" end="12"/>
                                            </p:txEl>
                                          </p:spTgt>
                                        </p:tgtEl>
                                        <p:attrNameLst>
                                          <p:attrName>ppt_x</p:attrName>
                                        </p:attrNameLst>
                                      </p:cBhvr>
                                      <p:tavLst>
                                        <p:tav tm="0">
                                          <p:val>
                                            <p:strVal val="#ppt_x"/>
                                          </p:val>
                                        </p:tav>
                                        <p:tav tm="100000">
                                          <p:val>
                                            <p:strVal val="#ppt_x"/>
                                          </p:val>
                                        </p:tav>
                                      </p:tavLst>
                                    </p:anim>
                                    <p:anim calcmode="lin" valueType="num">
                                      <p:cBhvr>
                                        <p:cTn id="59" dur="20000" fill="hold"/>
                                        <p:tgtEl>
                                          <p:spTgt spid="5">
                                            <p:txEl>
                                              <p:pRg st="12" end="12"/>
                                            </p:txEl>
                                          </p:spTgt>
                                        </p:tgtEl>
                                        <p:attrNameLst>
                                          <p:attrName>ppt_y</p:attrName>
                                        </p:attrNameLst>
                                      </p:cBhvr>
                                      <p:tavLst>
                                        <p:tav tm="0">
                                          <p:val>
                                            <p:strVal val="#ppt_y+1"/>
                                          </p:val>
                                        </p:tav>
                                        <p:tav tm="100000">
                                          <p:val>
                                            <p:strVal val="#ppt_y-1"/>
                                          </p:val>
                                        </p:tav>
                                      </p:tavLst>
                                    </p:anim>
                                  </p:childTnLst>
                                </p:cTn>
                              </p:par>
                              <p:par>
                                <p:cTn id="60" presetID="28" presetClass="entr" presetSubtype="0" repeatCount="indefinite" fill="hold" grpId="0" nodeType="withEffect">
                                  <p:stCondLst>
                                    <p:cond delay="0"/>
                                  </p:stCondLst>
                                  <p:endCondLst>
                                    <p:cond evt="onNext" delay="0">
                                      <p:tgtEl>
                                        <p:sldTgt/>
                                      </p:tgtEl>
                                    </p:cond>
                                  </p:endCondLst>
                                  <p:childTnLst>
                                    <p:set>
                                      <p:cBhvr>
                                        <p:cTn id="61" dur="1" fill="hold">
                                          <p:stCondLst>
                                            <p:cond delay="0"/>
                                          </p:stCondLst>
                                        </p:cTn>
                                        <p:tgtEl>
                                          <p:spTgt spid="5">
                                            <p:txEl>
                                              <p:pRg st="13" end="13"/>
                                            </p:txEl>
                                          </p:spTgt>
                                        </p:tgtEl>
                                        <p:attrNameLst>
                                          <p:attrName>style.visibility</p:attrName>
                                        </p:attrNameLst>
                                      </p:cBhvr>
                                      <p:to>
                                        <p:strVal val="visible"/>
                                      </p:to>
                                    </p:set>
                                    <p:anim calcmode="lin" valueType="num">
                                      <p:cBhvr>
                                        <p:cTn id="62" dur="20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63" dur="20000" fill="hold"/>
                                        <p:tgtEl>
                                          <p:spTgt spid="5">
                                            <p:txEl>
                                              <p:pRg st="13" end="13"/>
                                            </p:txEl>
                                          </p:spTgt>
                                        </p:tgtEl>
                                        <p:attrNameLst>
                                          <p:attrName>ppt_y</p:attrName>
                                        </p:attrNameLst>
                                      </p:cBhvr>
                                      <p:tavLst>
                                        <p:tav tm="0">
                                          <p:val>
                                            <p:strVal val="#ppt_y+1"/>
                                          </p:val>
                                        </p:tav>
                                        <p:tav tm="100000">
                                          <p:val>
                                            <p:strVal val="#ppt_y-1"/>
                                          </p:val>
                                        </p:tav>
                                      </p:tavLst>
                                    </p:anim>
                                  </p:childTnLst>
                                </p:cTn>
                              </p:par>
                              <p:par>
                                <p:cTn id="64" presetID="28" presetClass="entr" presetSubtype="0" repeatCount="indefinite" fill="hold" grpId="0" nodeType="withEffect">
                                  <p:stCondLst>
                                    <p:cond delay="0"/>
                                  </p:stCondLst>
                                  <p:endCondLst>
                                    <p:cond evt="onNext" delay="0">
                                      <p:tgtEl>
                                        <p:sldTgt/>
                                      </p:tgtEl>
                                    </p:cond>
                                  </p:endCondLst>
                                  <p:childTnLst>
                                    <p:set>
                                      <p:cBhvr>
                                        <p:cTn id="65" dur="1" fill="hold">
                                          <p:stCondLst>
                                            <p:cond delay="0"/>
                                          </p:stCondLst>
                                        </p:cTn>
                                        <p:tgtEl>
                                          <p:spTgt spid="5">
                                            <p:txEl>
                                              <p:pRg st="14" end="14"/>
                                            </p:txEl>
                                          </p:spTgt>
                                        </p:tgtEl>
                                        <p:attrNameLst>
                                          <p:attrName>style.visibility</p:attrName>
                                        </p:attrNameLst>
                                      </p:cBhvr>
                                      <p:to>
                                        <p:strVal val="visible"/>
                                      </p:to>
                                    </p:set>
                                    <p:anim calcmode="lin" valueType="num">
                                      <p:cBhvr>
                                        <p:cTn id="66" dur="20000" fill="hold"/>
                                        <p:tgtEl>
                                          <p:spTgt spid="5">
                                            <p:txEl>
                                              <p:pRg st="14" end="14"/>
                                            </p:txEl>
                                          </p:spTgt>
                                        </p:tgtEl>
                                        <p:attrNameLst>
                                          <p:attrName>ppt_x</p:attrName>
                                        </p:attrNameLst>
                                      </p:cBhvr>
                                      <p:tavLst>
                                        <p:tav tm="0">
                                          <p:val>
                                            <p:strVal val="#ppt_x"/>
                                          </p:val>
                                        </p:tav>
                                        <p:tav tm="100000">
                                          <p:val>
                                            <p:strVal val="#ppt_x"/>
                                          </p:val>
                                        </p:tav>
                                      </p:tavLst>
                                    </p:anim>
                                    <p:anim calcmode="lin" valueType="num">
                                      <p:cBhvr>
                                        <p:cTn id="67" dur="20000" fill="hold"/>
                                        <p:tgtEl>
                                          <p:spTgt spid="5">
                                            <p:txEl>
                                              <p:pRg st="14" end="14"/>
                                            </p:txEl>
                                          </p:spTgt>
                                        </p:tgtEl>
                                        <p:attrNameLst>
                                          <p:attrName>ppt_y</p:attrName>
                                        </p:attrNameLst>
                                      </p:cBhvr>
                                      <p:tavLst>
                                        <p:tav tm="0">
                                          <p:val>
                                            <p:strVal val="#ppt_y+1"/>
                                          </p:val>
                                        </p:tav>
                                        <p:tav tm="100000">
                                          <p:val>
                                            <p:strVal val="#ppt_y-1"/>
                                          </p:val>
                                        </p:tav>
                                      </p:tavLst>
                                    </p:anim>
                                  </p:childTnLst>
                                </p:cTn>
                              </p:par>
                              <p:par>
                                <p:cTn id="68" presetID="28" presetClass="entr" presetSubtype="0" repeatCount="indefinite" fill="hold" grpId="0" nodeType="withEffect">
                                  <p:stCondLst>
                                    <p:cond delay="0"/>
                                  </p:stCondLst>
                                  <p:endCondLst>
                                    <p:cond evt="onNext" delay="0">
                                      <p:tgtEl>
                                        <p:sldTgt/>
                                      </p:tgtEl>
                                    </p:cond>
                                  </p:endCondLst>
                                  <p:childTnLst>
                                    <p:set>
                                      <p:cBhvr>
                                        <p:cTn id="69" dur="1" fill="hold">
                                          <p:stCondLst>
                                            <p:cond delay="0"/>
                                          </p:stCondLst>
                                        </p:cTn>
                                        <p:tgtEl>
                                          <p:spTgt spid="5">
                                            <p:txEl>
                                              <p:pRg st="15" end="15"/>
                                            </p:txEl>
                                          </p:spTgt>
                                        </p:tgtEl>
                                        <p:attrNameLst>
                                          <p:attrName>style.visibility</p:attrName>
                                        </p:attrNameLst>
                                      </p:cBhvr>
                                      <p:to>
                                        <p:strVal val="visible"/>
                                      </p:to>
                                    </p:set>
                                    <p:anim calcmode="lin" valueType="num">
                                      <p:cBhvr>
                                        <p:cTn id="70" dur="20000" fill="hold"/>
                                        <p:tgtEl>
                                          <p:spTgt spid="5">
                                            <p:txEl>
                                              <p:pRg st="15" end="15"/>
                                            </p:txEl>
                                          </p:spTgt>
                                        </p:tgtEl>
                                        <p:attrNameLst>
                                          <p:attrName>ppt_x</p:attrName>
                                        </p:attrNameLst>
                                      </p:cBhvr>
                                      <p:tavLst>
                                        <p:tav tm="0">
                                          <p:val>
                                            <p:strVal val="#ppt_x"/>
                                          </p:val>
                                        </p:tav>
                                        <p:tav tm="100000">
                                          <p:val>
                                            <p:strVal val="#ppt_x"/>
                                          </p:val>
                                        </p:tav>
                                      </p:tavLst>
                                    </p:anim>
                                    <p:anim calcmode="lin" valueType="num">
                                      <p:cBhvr>
                                        <p:cTn id="71" dur="20000" fill="hold"/>
                                        <p:tgtEl>
                                          <p:spTgt spid="5">
                                            <p:txEl>
                                              <p:pRg st="15" end="15"/>
                                            </p:txEl>
                                          </p:spTgt>
                                        </p:tgtEl>
                                        <p:attrNameLst>
                                          <p:attrName>ppt_y</p:attrName>
                                        </p:attrNameLst>
                                      </p:cBhvr>
                                      <p:tavLst>
                                        <p:tav tm="0">
                                          <p:val>
                                            <p:strVal val="#ppt_y+1"/>
                                          </p:val>
                                        </p:tav>
                                        <p:tav tm="100000">
                                          <p:val>
                                            <p:strVal val="#ppt_y-1"/>
                                          </p:val>
                                        </p:tav>
                                      </p:tavLst>
                                    </p:anim>
                                  </p:childTnLst>
                                </p:cTn>
                              </p:par>
                              <p:par>
                                <p:cTn id="72" presetID="28" presetClass="entr" presetSubtype="0" repeatCount="indefinite" fill="hold" grpId="0" nodeType="withEffect">
                                  <p:stCondLst>
                                    <p:cond delay="0"/>
                                  </p:stCondLst>
                                  <p:endCondLst>
                                    <p:cond evt="onNext" delay="0">
                                      <p:tgtEl>
                                        <p:sldTgt/>
                                      </p:tgtEl>
                                    </p:cond>
                                  </p:endCondLst>
                                  <p:childTnLst>
                                    <p:set>
                                      <p:cBhvr>
                                        <p:cTn id="73" dur="1" fill="hold">
                                          <p:stCondLst>
                                            <p:cond delay="0"/>
                                          </p:stCondLst>
                                        </p:cTn>
                                        <p:tgtEl>
                                          <p:spTgt spid="5">
                                            <p:txEl>
                                              <p:pRg st="16" end="16"/>
                                            </p:txEl>
                                          </p:spTgt>
                                        </p:tgtEl>
                                        <p:attrNameLst>
                                          <p:attrName>style.visibility</p:attrName>
                                        </p:attrNameLst>
                                      </p:cBhvr>
                                      <p:to>
                                        <p:strVal val="visible"/>
                                      </p:to>
                                    </p:set>
                                    <p:anim calcmode="lin" valueType="num">
                                      <p:cBhvr>
                                        <p:cTn id="74" dur="20000" fill="hold"/>
                                        <p:tgtEl>
                                          <p:spTgt spid="5">
                                            <p:txEl>
                                              <p:pRg st="16" end="16"/>
                                            </p:txEl>
                                          </p:spTgt>
                                        </p:tgtEl>
                                        <p:attrNameLst>
                                          <p:attrName>ppt_x</p:attrName>
                                        </p:attrNameLst>
                                      </p:cBhvr>
                                      <p:tavLst>
                                        <p:tav tm="0">
                                          <p:val>
                                            <p:strVal val="#ppt_x"/>
                                          </p:val>
                                        </p:tav>
                                        <p:tav tm="100000">
                                          <p:val>
                                            <p:strVal val="#ppt_x"/>
                                          </p:val>
                                        </p:tav>
                                      </p:tavLst>
                                    </p:anim>
                                    <p:anim calcmode="lin" valueType="num">
                                      <p:cBhvr>
                                        <p:cTn id="75" dur="20000" fill="hold"/>
                                        <p:tgtEl>
                                          <p:spTgt spid="5">
                                            <p:txEl>
                                              <p:pRg st="16" end="16"/>
                                            </p:txEl>
                                          </p:spTgt>
                                        </p:tgtEl>
                                        <p:attrNameLst>
                                          <p:attrName>ppt_y</p:attrName>
                                        </p:attrNameLst>
                                      </p:cBhvr>
                                      <p:tavLst>
                                        <p:tav tm="0">
                                          <p:val>
                                            <p:strVal val="#ppt_y+1"/>
                                          </p:val>
                                        </p:tav>
                                        <p:tav tm="100000">
                                          <p:val>
                                            <p:strVal val="#ppt_y-1"/>
                                          </p:val>
                                        </p:tav>
                                      </p:tavLst>
                                    </p:anim>
                                  </p:childTnLst>
                                </p:cTn>
                              </p:par>
                              <p:par>
                                <p:cTn id="76" presetID="28" presetClass="entr" presetSubtype="0" repeatCount="indefinite" fill="hold" grpId="0" nodeType="withEffect">
                                  <p:stCondLst>
                                    <p:cond delay="0"/>
                                  </p:stCondLst>
                                  <p:endCondLst>
                                    <p:cond evt="onNext" delay="0">
                                      <p:tgtEl>
                                        <p:sldTgt/>
                                      </p:tgtEl>
                                    </p:cond>
                                  </p:endCondLst>
                                  <p:childTnLst>
                                    <p:set>
                                      <p:cBhvr>
                                        <p:cTn id="77" dur="1" fill="hold">
                                          <p:stCondLst>
                                            <p:cond delay="0"/>
                                          </p:stCondLst>
                                        </p:cTn>
                                        <p:tgtEl>
                                          <p:spTgt spid="5">
                                            <p:txEl>
                                              <p:pRg st="17" end="17"/>
                                            </p:txEl>
                                          </p:spTgt>
                                        </p:tgtEl>
                                        <p:attrNameLst>
                                          <p:attrName>style.visibility</p:attrName>
                                        </p:attrNameLst>
                                      </p:cBhvr>
                                      <p:to>
                                        <p:strVal val="visible"/>
                                      </p:to>
                                    </p:set>
                                    <p:anim calcmode="lin" valueType="num">
                                      <p:cBhvr>
                                        <p:cTn id="78" dur="20000" fill="hold"/>
                                        <p:tgtEl>
                                          <p:spTgt spid="5">
                                            <p:txEl>
                                              <p:pRg st="17" end="17"/>
                                            </p:txEl>
                                          </p:spTgt>
                                        </p:tgtEl>
                                        <p:attrNameLst>
                                          <p:attrName>ppt_x</p:attrName>
                                        </p:attrNameLst>
                                      </p:cBhvr>
                                      <p:tavLst>
                                        <p:tav tm="0">
                                          <p:val>
                                            <p:strVal val="#ppt_x"/>
                                          </p:val>
                                        </p:tav>
                                        <p:tav tm="100000">
                                          <p:val>
                                            <p:strVal val="#ppt_x"/>
                                          </p:val>
                                        </p:tav>
                                      </p:tavLst>
                                    </p:anim>
                                    <p:anim calcmode="lin" valueType="num">
                                      <p:cBhvr>
                                        <p:cTn id="79" dur="20000" fill="hold"/>
                                        <p:tgtEl>
                                          <p:spTgt spid="5">
                                            <p:txEl>
                                              <p:pRg st="17" end="17"/>
                                            </p:txEl>
                                          </p:spTgt>
                                        </p:tgtEl>
                                        <p:attrNameLst>
                                          <p:attrName>ppt_y</p:attrName>
                                        </p:attrNameLst>
                                      </p:cBhvr>
                                      <p:tavLst>
                                        <p:tav tm="0">
                                          <p:val>
                                            <p:strVal val="#ppt_y+1"/>
                                          </p:val>
                                        </p:tav>
                                        <p:tav tm="100000">
                                          <p:val>
                                            <p:strVal val="#ppt_y-1"/>
                                          </p:val>
                                        </p:tav>
                                      </p:tavLst>
                                    </p:anim>
                                  </p:childTnLst>
                                </p:cTn>
                              </p:par>
                              <p:par>
                                <p:cTn id="80" presetID="28" presetClass="entr" presetSubtype="0" repeatCount="indefinite" fill="hold" grpId="0" nodeType="withEffect">
                                  <p:stCondLst>
                                    <p:cond delay="0"/>
                                  </p:stCondLst>
                                  <p:endCondLst>
                                    <p:cond evt="onNext" delay="0">
                                      <p:tgtEl>
                                        <p:sldTgt/>
                                      </p:tgtEl>
                                    </p:cond>
                                  </p:endCondLst>
                                  <p:childTnLst>
                                    <p:set>
                                      <p:cBhvr>
                                        <p:cTn id="81" dur="1" fill="hold">
                                          <p:stCondLst>
                                            <p:cond delay="0"/>
                                          </p:stCondLst>
                                        </p:cTn>
                                        <p:tgtEl>
                                          <p:spTgt spid="5">
                                            <p:txEl>
                                              <p:pRg st="18" end="18"/>
                                            </p:txEl>
                                          </p:spTgt>
                                        </p:tgtEl>
                                        <p:attrNameLst>
                                          <p:attrName>style.visibility</p:attrName>
                                        </p:attrNameLst>
                                      </p:cBhvr>
                                      <p:to>
                                        <p:strVal val="visible"/>
                                      </p:to>
                                    </p:set>
                                    <p:anim calcmode="lin" valueType="num">
                                      <p:cBhvr>
                                        <p:cTn id="82" dur="20000" fill="hold"/>
                                        <p:tgtEl>
                                          <p:spTgt spid="5">
                                            <p:txEl>
                                              <p:pRg st="18" end="18"/>
                                            </p:txEl>
                                          </p:spTgt>
                                        </p:tgtEl>
                                        <p:attrNameLst>
                                          <p:attrName>ppt_x</p:attrName>
                                        </p:attrNameLst>
                                      </p:cBhvr>
                                      <p:tavLst>
                                        <p:tav tm="0">
                                          <p:val>
                                            <p:strVal val="#ppt_x"/>
                                          </p:val>
                                        </p:tav>
                                        <p:tav tm="100000">
                                          <p:val>
                                            <p:strVal val="#ppt_x"/>
                                          </p:val>
                                        </p:tav>
                                      </p:tavLst>
                                    </p:anim>
                                    <p:anim calcmode="lin" valueType="num">
                                      <p:cBhvr>
                                        <p:cTn id="83" dur="20000" fill="hold"/>
                                        <p:tgtEl>
                                          <p:spTgt spid="5">
                                            <p:txEl>
                                              <p:pRg st="18" end="18"/>
                                            </p:txEl>
                                          </p:spTgt>
                                        </p:tgtEl>
                                        <p:attrNameLst>
                                          <p:attrName>ppt_y</p:attrName>
                                        </p:attrNameLst>
                                      </p:cBhvr>
                                      <p:tavLst>
                                        <p:tav tm="0">
                                          <p:val>
                                            <p:strVal val="#ppt_y+1"/>
                                          </p:val>
                                        </p:tav>
                                        <p:tav tm="100000">
                                          <p:val>
                                            <p:strVal val="#ppt_y-1"/>
                                          </p:val>
                                        </p:tav>
                                      </p:tavLst>
                                    </p:anim>
                                  </p:childTnLst>
                                </p:cTn>
                              </p:par>
                              <p:par>
                                <p:cTn id="84" presetID="28" presetClass="entr" presetSubtype="0" repeatCount="indefinite" fill="hold" grpId="0" nodeType="withEffect">
                                  <p:stCondLst>
                                    <p:cond delay="0"/>
                                  </p:stCondLst>
                                  <p:endCondLst>
                                    <p:cond evt="onNext" delay="0">
                                      <p:tgtEl>
                                        <p:sldTgt/>
                                      </p:tgtEl>
                                    </p:cond>
                                  </p:endCondLst>
                                  <p:childTnLst>
                                    <p:set>
                                      <p:cBhvr>
                                        <p:cTn id="85" dur="1" fill="hold">
                                          <p:stCondLst>
                                            <p:cond delay="0"/>
                                          </p:stCondLst>
                                        </p:cTn>
                                        <p:tgtEl>
                                          <p:spTgt spid="5">
                                            <p:txEl>
                                              <p:pRg st="19" end="19"/>
                                            </p:txEl>
                                          </p:spTgt>
                                        </p:tgtEl>
                                        <p:attrNameLst>
                                          <p:attrName>style.visibility</p:attrName>
                                        </p:attrNameLst>
                                      </p:cBhvr>
                                      <p:to>
                                        <p:strVal val="visible"/>
                                      </p:to>
                                    </p:set>
                                    <p:anim calcmode="lin" valueType="num">
                                      <p:cBhvr>
                                        <p:cTn id="86" dur="20000" fill="hold"/>
                                        <p:tgtEl>
                                          <p:spTgt spid="5">
                                            <p:txEl>
                                              <p:pRg st="19" end="19"/>
                                            </p:txEl>
                                          </p:spTgt>
                                        </p:tgtEl>
                                        <p:attrNameLst>
                                          <p:attrName>ppt_x</p:attrName>
                                        </p:attrNameLst>
                                      </p:cBhvr>
                                      <p:tavLst>
                                        <p:tav tm="0">
                                          <p:val>
                                            <p:strVal val="#ppt_x"/>
                                          </p:val>
                                        </p:tav>
                                        <p:tav tm="100000">
                                          <p:val>
                                            <p:strVal val="#ppt_x"/>
                                          </p:val>
                                        </p:tav>
                                      </p:tavLst>
                                    </p:anim>
                                    <p:anim calcmode="lin" valueType="num">
                                      <p:cBhvr>
                                        <p:cTn id="87" dur="20000" fill="hold"/>
                                        <p:tgtEl>
                                          <p:spTgt spid="5">
                                            <p:txEl>
                                              <p:pRg st="19" end="19"/>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break – we fix</a:t>
            </a:r>
            <a:br>
              <a:rPr lang="en-US" dirty="0" smtClean="0"/>
            </a:br>
            <a:r>
              <a:rPr lang="en-US" sz="3600" dirty="0">
                <a:gradFill>
                  <a:gsLst>
                    <a:gs pos="50000">
                      <a:schemeClr val="tx2"/>
                    </a:gs>
                    <a:gs pos="100000">
                      <a:schemeClr val="tx2"/>
                    </a:gs>
                  </a:gsLst>
                  <a:lin ang="5400000" scaled="0"/>
                </a:gradFill>
              </a:rPr>
              <a:t>UAC’s file and registry “virtualization”</a:t>
            </a:r>
          </a:p>
        </p:txBody>
      </p:sp>
      <p:sp>
        <p:nvSpPr>
          <p:cNvPr id="3" name="Text Placeholder 2"/>
          <p:cNvSpPr>
            <a:spLocks noGrp="1"/>
          </p:cNvSpPr>
          <p:nvPr>
            <p:ph idx="1"/>
          </p:nvPr>
        </p:nvSpPr>
        <p:spPr>
          <a:xfrm>
            <a:off x="381000" y="1447799"/>
            <a:ext cx="8382000" cy="3496342"/>
          </a:xfrm>
        </p:spPr>
        <p:txBody>
          <a:bodyPr/>
          <a:lstStyle/>
          <a:p>
            <a:r>
              <a:rPr lang="en-US" dirty="0" smtClean="0"/>
              <a:t>Redirects access attempts from protected areas to non-roaming parts of user profile</a:t>
            </a:r>
          </a:p>
          <a:p>
            <a:r>
              <a:rPr lang="en-US" dirty="0" smtClean="0"/>
              <a:t>Transparent to the app</a:t>
            </a:r>
          </a:p>
          <a:p>
            <a:r>
              <a:rPr lang="en-US" dirty="0" smtClean="0"/>
              <a:t>Fixes many permissions-related issues</a:t>
            </a:r>
          </a:p>
          <a:p>
            <a:r>
              <a:rPr lang="en-US" dirty="0" smtClean="0"/>
              <a:t>Does not apply to all apps or all file types</a:t>
            </a:r>
          </a:p>
          <a:p>
            <a:r>
              <a:rPr lang="en-US" i="1" dirty="0" smtClean="0"/>
              <a:t>New </a:t>
            </a:r>
            <a:r>
              <a:rPr lang="en-US" dirty="0" smtClean="0"/>
              <a:t>in Win7:  Writing to root of C:\ redirects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we fix</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Junctions</a:t>
            </a:r>
            <a:endParaRPr lang="en-US" dirty="0"/>
          </a:p>
        </p:txBody>
      </p:sp>
      <p:sp>
        <p:nvSpPr>
          <p:cNvPr id="3" name="Text Placeholder 2"/>
          <p:cNvSpPr>
            <a:spLocks noGrp="1"/>
          </p:cNvSpPr>
          <p:nvPr>
            <p:ph idx="1"/>
          </p:nvPr>
        </p:nvSpPr>
        <p:spPr>
          <a:xfrm>
            <a:off x="381000" y="1447799"/>
            <a:ext cx="8382000" cy="2068259"/>
          </a:xfrm>
        </p:spPr>
        <p:txBody>
          <a:bodyPr/>
          <a:lstStyle/>
          <a:p>
            <a:r>
              <a:rPr lang="en-US" i="1" dirty="0" smtClean="0"/>
              <a:t>Some</a:t>
            </a:r>
            <a:r>
              <a:rPr lang="en-US" dirty="0" smtClean="0"/>
              <a:t> support for old folder names</a:t>
            </a:r>
          </a:p>
          <a:p>
            <a:r>
              <a:rPr lang="en-US" i="1" dirty="0" smtClean="0"/>
              <a:t>Can</a:t>
            </a:r>
            <a:r>
              <a:rPr lang="en-US" dirty="0" smtClean="0"/>
              <a:t> traverse, but cannot list</a:t>
            </a:r>
            <a:endParaRPr lang="en-US" i="1" dirty="0" smtClean="0"/>
          </a:p>
          <a:p>
            <a:r>
              <a:rPr lang="en-US" i="1" dirty="0" smtClean="0"/>
              <a:t>Can</a:t>
            </a:r>
            <a:r>
              <a:rPr lang="en-US" dirty="0" smtClean="0"/>
              <a:t> directly access files </a:t>
            </a:r>
            <a:r>
              <a:rPr lang="en-US" i="1" dirty="0" smtClean="0"/>
              <a:t>through</a:t>
            </a:r>
            <a:r>
              <a:rPr lang="en-US" dirty="0" smtClean="0"/>
              <a:t> old names</a:t>
            </a:r>
          </a:p>
          <a:p>
            <a:r>
              <a:rPr lang="en-US" i="1" dirty="0" smtClean="0"/>
              <a:t>Cannot</a:t>
            </a:r>
            <a:r>
              <a:rPr lang="en-US" dirty="0" smtClean="0"/>
              <a:t> list contents of these junctions</a:t>
            </a:r>
            <a:endParaRPr lang="en-US" dirty="0"/>
          </a:p>
        </p:txBody>
      </p:sp>
      <p:pic>
        <p:nvPicPr>
          <p:cNvPr id="1027" name="Picture 3"/>
          <p:cNvPicPr>
            <a:picLocks noChangeAspect="1" noChangeArrowheads="1"/>
          </p:cNvPicPr>
          <p:nvPr/>
        </p:nvPicPr>
        <p:blipFill>
          <a:blip r:embed="rId3"/>
          <a:srcRect/>
          <a:stretch>
            <a:fillRect/>
          </a:stretch>
        </p:blipFill>
        <p:spPr bwMode="auto">
          <a:xfrm>
            <a:off x="533400" y="3800475"/>
            <a:ext cx="8077200" cy="25241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we fix</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App-Compat Shim Database</a:t>
            </a:r>
            <a:endParaRPr lang="en-US" dirty="0"/>
          </a:p>
        </p:txBody>
      </p:sp>
      <p:sp>
        <p:nvSpPr>
          <p:cNvPr id="3" name="Text Placeholder 2"/>
          <p:cNvSpPr>
            <a:spLocks noGrp="1"/>
          </p:cNvSpPr>
          <p:nvPr>
            <p:ph idx="1"/>
          </p:nvPr>
        </p:nvSpPr>
        <p:spPr>
          <a:xfrm>
            <a:off x="381000" y="1447799"/>
            <a:ext cx="8382000" cy="3527119"/>
          </a:xfrm>
        </p:spPr>
        <p:txBody>
          <a:bodyPr/>
          <a:lstStyle/>
          <a:p>
            <a:r>
              <a:rPr lang="en-US" dirty="0" err="1" smtClean="0"/>
              <a:t>Fixups</a:t>
            </a:r>
            <a:r>
              <a:rPr lang="en-US" dirty="0" smtClean="0"/>
              <a:t> </a:t>
            </a:r>
            <a:r>
              <a:rPr lang="en-US" b="1" dirty="0" smtClean="0"/>
              <a:t>auto</a:t>
            </a:r>
            <a:r>
              <a:rPr lang="en-US" dirty="0" smtClean="0"/>
              <a:t>-applied to some known apps</a:t>
            </a:r>
          </a:p>
          <a:p>
            <a:pPr lvl="1"/>
            <a:r>
              <a:rPr lang="en-US" dirty="0" smtClean="0"/>
              <a:t>6307 apps in Win7 RTM</a:t>
            </a:r>
          </a:p>
          <a:p>
            <a:r>
              <a:rPr lang="en-US" dirty="0" smtClean="0"/>
              <a:t>Jet database in %windir%\</a:t>
            </a:r>
            <a:r>
              <a:rPr lang="en-US" dirty="0" err="1" smtClean="0"/>
              <a:t>AppPatch</a:t>
            </a:r>
            <a:r>
              <a:rPr lang="en-US" dirty="0" smtClean="0"/>
              <a:t>, and cached information in registry</a:t>
            </a:r>
          </a:p>
          <a:p>
            <a:r>
              <a:rPr lang="en-US" dirty="0" smtClean="0"/>
              <a:t>Checked whenever a new process starts</a:t>
            </a:r>
          </a:p>
          <a:p>
            <a:r>
              <a:rPr lang="en-US" dirty="0" smtClean="0"/>
              <a:t>Created by Windows team; updated by WU</a:t>
            </a:r>
          </a:p>
          <a:p>
            <a:r>
              <a:rPr lang="en-US" dirty="0" smtClean="0"/>
              <a:t>Does </a:t>
            </a:r>
            <a:r>
              <a:rPr lang="en-US" i="1" dirty="0" smtClean="0"/>
              <a:t>not</a:t>
            </a:r>
            <a:r>
              <a:rPr lang="en-US" dirty="0" smtClean="0"/>
              <a:t> guarantee that the app works</a:t>
            </a:r>
            <a:endParaRPr lang="en-US" dirty="0"/>
          </a:p>
        </p:txBody>
      </p:sp>
      <p:pic>
        <p:nvPicPr>
          <p:cNvPr id="2050" name="Picture 2"/>
          <p:cNvPicPr>
            <a:picLocks noChangeAspect="1" noChangeArrowheads="1"/>
          </p:cNvPicPr>
          <p:nvPr/>
        </p:nvPicPr>
        <p:blipFill>
          <a:blip r:embed="rId3"/>
          <a:srcRect/>
          <a:stretch>
            <a:fillRect/>
          </a:stretch>
        </p:blipFill>
        <p:spPr bwMode="auto">
          <a:xfrm>
            <a:off x="276832" y="1905000"/>
            <a:ext cx="8699075" cy="45720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iterate type="lt">
                                    <p:tmPct val="0"/>
                                  </p:iterate>
                                  <p:childTnLst>
                                    <p:set>
                                      <p:cBhvr>
                                        <p:cTn id="34" dur="1" fill="hold">
                                          <p:stCondLst>
                                            <p:cond delay="0"/>
                                          </p:stCondLst>
                                        </p:cTn>
                                        <p:tgtEl>
                                          <p:spTgt spid="2050"/>
                                        </p:tgtEl>
                                        <p:attrNameLst>
                                          <p:attrName>style.visibility</p:attrName>
                                        </p:attrNameLst>
                                      </p:cBhvr>
                                      <p:to>
                                        <p:strVal val="visible"/>
                                      </p:to>
                                    </p:set>
                                    <p:animEffect transition="in" filter="fade">
                                      <p:cBhvr>
                                        <p:cTn id="35" dur="1000"/>
                                        <p:tgtEl>
                                          <p:spTgt spid="2050"/>
                                        </p:tgtEl>
                                      </p:cBhvr>
                                    </p:animEffect>
                                    <p:anim calcmode="lin" valueType="num">
                                      <p:cBhvr>
                                        <p:cTn id="36" dur="1000" fill="hold"/>
                                        <p:tgtEl>
                                          <p:spTgt spid="2050"/>
                                        </p:tgtEl>
                                        <p:attrNameLst>
                                          <p:attrName>ppt_x</p:attrName>
                                        </p:attrNameLst>
                                      </p:cBhvr>
                                      <p:tavLst>
                                        <p:tav tm="0">
                                          <p:val>
                                            <p:strVal val="#ppt_x"/>
                                          </p:val>
                                        </p:tav>
                                        <p:tav tm="100000">
                                          <p:val>
                                            <p:strVal val="#ppt_x"/>
                                          </p:val>
                                        </p:tav>
                                      </p:tavLst>
                                    </p:anim>
                                    <p:anim calcmode="lin" valueType="num">
                                      <p:cBhvr>
                                        <p:cTn id="37" dur="900" decel="100000" fill="hold"/>
                                        <p:tgtEl>
                                          <p:spTgt spid="205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the user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Compatibility Tab</a:t>
            </a:r>
            <a:endParaRPr lang="en-US" dirty="0"/>
          </a:p>
        </p:txBody>
      </p:sp>
      <p:sp>
        <p:nvSpPr>
          <p:cNvPr id="5" name="Content Placeholder 4"/>
          <p:cNvSpPr>
            <a:spLocks noGrp="1"/>
          </p:cNvSpPr>
          <p:nvPr>
            <p:ph idx="1"/>
          </p:nvPr>
        </p:nvSpPr>
        <p:spPr/>
        <p:txBody>
          <a:bodyPr/>
          <a:lstStyle/>
          <a:p>
            <a:endParaRPr lang="en-US"/>
          </a:p>
        </p:txBody>
      </p:sp>
      <p:pic>
        <p:nvPicPr>
          <p:cNvPr id="3074" name="dropdown closed"/>
          <p:cNvPicPr>
            <a:picLocks noChangeAspect="1" noChangeArrowheads="1"/>
          </p:cNvPicPr>
          <p:nvPr/>
        </p:nvPicPr>
        <p:blipFill>
          <a:blip r:embed="rId3"/>
          <a:srcRect/>
          <a:stretch>
            <a:fillRect/>
          </a:stretch>
        </p:blipFill>
        <p:spPr bwMode="auto">
          <a:xfrm>
            <a:off x="2776538" y="1571625"/>
            <a:ext cx="3590925" cy="4905375"/>
          </a:xfrm>
          <a:prstGeom prst="rect">
            <a:avLst/>
          </a:prstGeom>
          <a:noFill/>
          <a:ln w="9525">
            <a:noFill/>
            <a:miter lim="800000"/>
            <a:headEnd/>
            <a:tailEnd/>
          </a:ln>
        </p:spPr>
      </p:pic>
      <p:pic>
        <p:nvPicPr>
          <p:cNvPr id="3075" name="dropdown open"/>
          <p:cNvPicPr>
            <a:picLocks noChangeAspect="1" noChangeArrowheads="1"/>
          </p:cNvPicPr>
          <p:nvPr/>
        </p:nvPicPr>
        <p:blipFill>
          <a:blip r:embed="rId4"/>
          <a:srcRect/>
          <a:stretch>
            <a:fillRect/>
          </a:stretch>
        </p:blipFill>
        <p:spPr bwMode="auto">
          <a:xfrm>
            <a:off x="2776538" y="1571625"/>
            <a:ext cx="3590925" cy="49053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up)">
                                      <p:cBhvr>
                                        <p:cTn id="7"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Is </a:t>
            </a:r>
            <a:r>
              <a:rPr lang="en-US" sz="3600" dirty="0" err="1" smtClean="0"/>
              <a:t>Virtualisation</a:t>
            </a:r>
            <a:r>
              <a:rPr lang="en-US" sz="3600" dirty="0" smtClean="0"/>
              <a:t> the Silver Bullet for Compatibility? What EVERYONE Should Know about Application and Hardware Compatibility</a:t>
            </a:r>
            <a:endParaRPr lang="en-US" sz="3600" dirty="0"/>
          </a:p>
        </p:txBody>
      </p:sp>
      <p:sp>
        <p:nvSpPr>
          <p:cNvPr id="3" name="Subtitle 2"/>
          <p:cNvSpPr>
            <a:spLocks noGrp="1"/>
          </p:cNvSpPr>
          <p:nvPr>
            <p:ph type="subTitle" idx="1"/>
          </p:nvPr>
        </p:nvSpPr>
        <p:spPr>
          <a:xfrm>
            <a:off x="4475221" y="5704635"/>
            <a:ext cx="3812443" cy="461665"/>
          </a:xfrm>
        </p:spPr>
        <p:txBody>
          <a:bodyPr/>
          <a:lstStyle/>
          <a:p>
            <a:r>
              <a:rPr lang="en-US" sz="2000" dirty="0" smtClean="0"/>
              <a:t>Jeremy Chapman</a:t>
            </a:r>
          </a:p>
          <a:p>
            <a:r>
              <a:rPr lang="en-US" sz="2000" dirty="0" smtClean="0"/>
              <a:t>Aaron Margosis</a:t>
            </a:r>
          </a:p>
          <a:p>
            <a:r>
              <a:rPr lang="en-US" sz="2000" dirty="0" smtClean="0"/>
              <a:t>Microsoft</a:t>
            </a:r>
          </a:p>
          <a:p>
            <a:r>
              <a:rPr lang="en-US" sz="2000" dirty="0" smtClean="0"/>
              <a:t>Session Code: CLI310</a:t>
            </a:r>
            <a:endParaRPr lang="en-US" sz="20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the user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Program Compatibility Assistant (PCA)</a:t>
            </a:r>
            <a:endParaRPr lang="en-US" dirty="0"/>
          </a:p>
        </p:txBody>
      </p:sp>
      <p:sp>
        <p:nvSpPr>
          <p:cNvPr id="3" name="Text Placeholder 2"/>
          <p:cNvSpPr>
            <a:spLocks noGrp="1"/>
          </p:cNvSpPr>
          <p:nvPr>
            <p:ph idx="1"/>
          </p:nvPr>
        </p:nvSpPr>
        <p:spPr>
          <a:xfrm>
            <a:off x="381000" y="1447799"/>
            <a:ext cx="8382000" cy="2954655"/>
          </a:xfrm>
        </p:spPr>
        <p:txBody>
          <a:bodyPr/>
          <a:lstStyle/>
          <a:p>
            <a:r>
              <a:rPr lang="en-US" dirty="0" smtClean="0"/>
              <a:t>Windows predicts helpful fixes for next run</a:t>
            </a:r>
          </a:p>
          <a:p>
            <a:r>
              <a:rPr lang="en-US" dirty="0" smtClean="0"/>
              <a:t>Displayed after program has been run</a:t>
            </a:r>
          </a:p>
          <a:p>
            <a:r>
              <a:rPr lang="en-US" dirty="0" smtClean="0"/>
              <a:t>Up to user to decide what to do</a:t>
            </a:r>
          </a:p>
          <a:p>
            <a:r>
              <a:rPr lang="en-US" i="1" dirty="0" smtClean="0"/>
              <a:t>Please disable in a</a:t>
            </a:r>
            <a:br>
              <a:rPr lang="en-US" i="1" dirty="0" smtClean="0"/>
            </a:br>
            <a:r>
              <a:rPr lang="en-US" i="1" dirty="0" smtClean="0"/>
              <a:t>managed</a:t>
            </a:r>
            <a:br>
              <a:rPr lang="en-US" i="1" dirty="0" smtClean="0"/>
            </a:br>
            <a:r>
              <a:rPr lang="en-US" i="1" dirty="0" smtClean="0"/>
              <a:t>environment</a:t>
            </a:r>
            <a:endParaRPr lang="en-US" i="1" dirty="0"/>
          </a:p>
        </p:txBody>
      </p:sp>
      <p:pic>
        <p:nvPicPr>
          <p:cNvPr id="5" name="Picture 4" descr="PCA-cinemania.png"/>
          <p:cNvPicPr>
            <a:picLocks noChangeAspect="1"/>
          </p:cNvPicPr>
          <p:nvPr/>
        </p:nvPicPr>
        <p:blipFill>
          <a:blip r:embed="rId3"/>
          <a:stretch>
            <a:fillRect/>
          </a:stretch>
        </p:blipFill>
        <p:spPr>
          <a:xfrm>
            <a:off x="4953000" y="3429000"/>
            <a:ext cx="4115375" cy="3362795"/>
          </a:xfrm>
          <a:prstGeom prst="rect">
            <a:avLst/>
          </a:prstGeom>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We break – IT admin fixes</a:t>
            </a:r>
            <a:br>
              <a:rPr lang="en-US" dirty="0" smtClean="0"/>
            </a:br>
            <a:r>
              <a:rPr lang="en-US" sz="3600" dirty="0">
                <a:gradFill>
                  <a:gsLst>
                    <a:gs pos="50000">
                      <a:srgbClr val="FFE784"/>
                    </a:gs>
                    <a:gs pos="100000">
                      <a:srgbClr val="FFE784"/>
                    </a:gs>
                  </a:gsLst>
                  <a:lin ang="5400000" scaled="0"/>
                </a:gradFill>
              </a:rPr>
              <a:t>Application Compatibility Toolkit 5.5</a:t>
            </a:r>
          </a:p>
        </p:txBody>
      </p:sp>
      <p:sp>
        <p:nvSpPr>
          <p:cNvPr id="3" name="Content Placeholder 2"/>
          <p:cNvSpPr>
            <a:spLocks noGrp="1"/>
          </p:cNvSpPr>
          <p:nvPr>
            <p:ph idx="1"/>
          </p:nvPr>
        </p:nvSpPr>
        <p:spPr>
          <a:xfrm>
            <a:off x="381000" y="1549397"/>
            <a:ext cx="8382000" cy="5318379"/>
          </a:xfrm>
        </p:spPr>
        <p:txBody>
          <a:bodyPr/>
          <a:lstStyle/>
          <a:p>
            <a:r>
              <a:rPr lang="en-US" sz="2800" dirty="0" smtClean="0"/>
              <a:t>Doesn’t it fix everything?</a:t>
            </a:r>
          </a:p>
          <a:p>
            <a:pPr lvl="1"/>
            <a:r>
              <a:rPr lang="en-US" sz="2400" dirty="0" smtClean="0"/>
              <a:t>I mean, look at the name!</a:t>
            </a:r>
          </a:p>
          <a:p>
            <a:r>
              <a:rPr lang="en-US" sz="2800" dirty="0" smtClean="0"/>
              <a:t>Strengths</a:t>
            </a:r>
          </a:p>
          <a:p>
            <a:pPr lvl="1"/>
            <a:r>
              <a:rPr lang="en-US" sz="2400" dirty="0" smtClean="0"/>
              <a:t>Inventory</a:t>
            </a:r>
          </a:p>
          <a:p>
            <a:pPr lvl="1"/>
            <a:r>
              <a:rPr lang="en-US" sz="2400" dirty="0" smtClean="0"/>
              <a:t>Vendor data</a:t>
            </a:r>
          </a:p>
          <a:p>
            <a:pPr lvl="1"/>
            <a:r>
              <a:rPr lang="en-US" sz="2400" dirty="0" err="1" smtClean="0"/>
              <a:t>CompatAdmin</a:t>
            </a:r>
            <a:r>
              <a:rPr lang="en-US" sz="2400" dirty="0" smtClean="0"/>
              <a:t> (see Custom Shim Databases)</a:t>
            </a:r>
          </a:p>
          <a:p>
            <a:pPr lvl="1"/>
            <a:r>
              <a:rPr lang="en-US" sz="2400" dirty="0" smtClean="0"/>
              <a:t>Developer/Tester Tools</a:t>
            </a:r>
          </a:p>
          <a:p>
            <a:r>
              <a:rPr lang="en-US" sz="2800" dirty="0" smtClean="0"/>
              <a:t>Weaknesses</a:t>
            </a:r>
          </a:p>
          <a:p>
            <a:pPr lvl="1"/>
            <a:r>
              <a:rPr lang="en-US" sz="2400" dirty="0" smtClean="0"/>
              <a:t>Compatibility evaluators</a:t>
            </a:r>
          </a:p>
          <a:p>
            <a:pPr lvl="1"/>
            <a:r>
              <a:rPr lang="en-US" sz="2400" dirty="0" smtClean="0"/>
              <a:t>Application import</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We break – IT admin fixes</a:t>
            </a:r>
            <a:br>
              <a:rPr lang="en-US" dirty="0" smtClean="0"/>
            </a:br>
            <a:r>
              <a:rPr lang="en-US" sz="3600" dirty="0">
                <a:gradFill>
                  <a:gsLst>
                    <a:gs pos="50000">
                      <a:srgbClr val="FFE784"/>
                    </a:gs>
                    <a:gs pos="100000">
                      <a:srgbClr val="FFE784"/>
                    </a:gs>
                  </a:gsLst>
                  <a:lin ang="5400000" scaled="0"/>
                </a:gradFill>
              </a:rPr>
              <a:t>Application Compatibility Toolkit 5.5</a:t>
            </a:r>
          </a:p>
        </p:txBody>
      </p:sp>
      <p:pic>
        <p:nvPicPr>
          <p:cNvPr id="97282" name="Picture 2" descr="June2009"/>
          <p:cNvPicPr>
            <a:picLocks noChangeAspect="1" noChangeArrowheads="1"/>
          </p:cNvPicPr>
          <p:nvPr/>
        </p:nvPicPr>
        <p:blipFill>
          <a:blip r:embed="rId3"/>
          <a:srcRect/>
          <a:stretch>
            <a:fillRect/>
          </a:stretch>
        </p:blipFill>
        <p:spPr bwMode="auto">
          <a:xfrm>
            <a:off x="362414" y="1484970"/>
            <a:ext cx="3503341" cy="4556260"/>
          </a:xfrm>
          <a:prstGeom prst="rect">
            <a:avLst/>
          </a:prstGeom>
          <a:noFill/>
        </p:spPr>
      </p:pic>
      <p:sp>
        <p:nvSpPr>
          <p:cNvPr id="5" name="Content Placeholder 2"/>
          <p:cNvSpPr txBox="1">
            <a:spLocks/>
          </p:cNvSpPr>
          <p:nvPr/>
        </p:nvSpPr>
        <p:spPr>
          <a:xfrm>
            <a:off x="4572000" y="2579649"/>
            <a:ext cx="4191000" cy="339443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TechNet Magazine</a:t>
            </a:r>
          </a:p>
          <a:p>
            <a:pPr marL="396875" marR="0" lvl="0" indent="-396875" algn="l" defTabSz="914363" rtl="0" eaLnBrk="1" fontAlgn="auto" latinLnBrk="0" hangingPunct="1">
              <a:lnSpc>
                <a:spcPct val="90000"/>
              </a:lnSpc>
              <a:spcBef>
                <a:spcPct val="20000"/>
              </a:spcBef>
              <a:spcAft>
                <a:spcPts val="0"/>
              </a:spcAft>
              <a:buClrTx/>
              <a:buSzTx/>
              <a:tabLst/>
              <a:defRPr/>
            </a:pPr>
            <a:r>
              <a:rPr lang="en-US" sz="3200" dirty="0" smtClean="0">
                <a:solidFill>
                  <a:srgbClr val="99CC99"/>
                </a:solidFill>
              </a:rPr>
              <a:t>June 2009</a:t>
            </a:r>
          </a:p>
          <a:p>
            <a:pPr marL="396875" marR="0" lvl="0" indent="-396875" algn="l" defTabSz="914363" rtl="0" eaLnBrk="1" fontAlgn="auto" latinLnBrk="0" hangingPunct="1">
              <a:lnSpc>
                <a:spcPct val="90000"/>
              </a:lnSpc>
              <a:spcBef>
                <a:spcPct val="20000"/>
              </a:spcBef>
              <a:spcAft>
                <a:spcPts val="0"/>
              </a:spcAft>
              <a:buClrTx/>
              <a:buSzTx/>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Articles</a:t>
            </a:r>
            <a:r>
              <a:rPr kumimoji="0" lang="en-US" sz="3200" b="0" i="0" u="none" strike="noStrike" kern="1200" cap="none" spc="0" normalizeH="0" noProof="0" dirty="0" smtClean="0">
                <a:ln>
                  <a:noFill/>
                </a:ln>
                <a:solidFill>
                  <a:srgbClr val="99CC99"/>
                </a:solidFill>
                <a:effectLst/>
                <a:uLnTx/>
                <a:uFillTx/>
                <a:latin typeface="+mn-lt"/>
                <a:ea typeface="+mn-ea"/>
                <a:cs typeface="+mn-cs"/>
              </a:rPr>
              <a:t> by Chris Jackson and Chris </a:t>
            </a:r>
            <a:r>
              <a:rPr kumimoji="0" lang="en-US" sz="3200" b="0" i="0" u="none" strike="noStrike" kern="1200" cap="none" spc="0" normalizeH="0" noProof="0" dirty="0" err="1" smtClean="0">
                <a:ln>
                  <a:noFill/>
                </a:ln>
                <a:solidFill>
                  <a:srgbClr val="99CC99"/>
                </a:solidFill>
                <a:effectLst/>
                <a:uLnTx/>
                <a:uFillTx/>
                <a:latin typeface="+mn-lt"/>
                <a:ea typeface="+mn-ea"/>
                <a:cs typeface="+mn-cs"/>
              </a:rPr>
              <a:t>Corio</a:t>
            </a: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Custom App-Compat Shim Database(s)</a:t>
            </a:r>
            <a:endParaRPr lang="en-US" dirty="0"/>
          </a:p>
        </p:txBody>
      </p:sp>
      <p:sp>
        <p:nvSpPr>
          <p:cNvPr id="3" name="Text Placeholder 2"/>
          <p:cNvSpPr>
            <a:spLocks noGrp="1"/>
          </p:cNvSpPr>
          <p:nvPr>
            <p:ph idx="1"/>
          </p:nvPr>
        </p:nvSpPr>
        <p:spPr/>
        <p:txBody>
          <a:bodyPr/>
          <a:lstStyle/>
          <a:p>
            <a:r>
              <a:rPr lang="en-US" dirty="0" smtClean="0"/>
              <a:t>Same mechanisms as the in-box shims</a:t>
            </a:r>
          </a:p>
          <a:p>
            <a:r>
              <a:rPr lang="en-US" dirty="0" smtClean="0"/>
              <a:t>Build shim DBs with tools in the App Compat Toolkit</a:t>
            </a:r>
          </a:p>
          <a:p>
            <a:r>
              <a:rPr lang="en-US" dirty="0" smtClean="0"/>
              <a:t>Easy to use?  Let’s see…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white"/>
        <p:txBody>
          <a:bodyPr/>
          <a:lstStyle/>
          <a:p>
            <a:r>
              <a:rPr lang="en-US" dirty="0" smtClean="0"/>
              <a:t>Fixing apps is easy!</a:t>
            </a:r>
            <a:endParaRPr lang="en-US" dirty="0"/>
          </a:p>
        </p:txBody>
      </p:sp>
      <p:sp>
        <p:nvSpPr>
          <p:cNvPr id="4" name="Text Placeholder 3"/>
          <p:cNvSpPr>
            <a:spLocks noGrp="1"/>
          </p:cNvSpPr>
          <p:nvPr>
            <p:ph type="body" sz="quarter" idx="10"/>
          </p:nvPr>
        </p:nvSpPr>
        <p:spPr bwMode="white"/>
        <p:txBody>
          <a:bodyPr/>
          <a:lstStyle/>
          <a:p>
            <a:r>
              <a:rPr lang="en-US" dirty="0" smtClean="0"/>
              <a:t>video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appcompatsubtitleswmv.wmv">
            <a:hlinkClick r:id="" action="ppaction://media"/>
          </p:cNvPr>
          <p:cNvPicPr>
            <a:picLocks noGrp="1" noRot="1" noChangeAspect="1"/>
          </p:cNvPicPr>
          <p:nvPr>
            <p:ph idx="1"/>
            <a:videoFile r:link="rId1"/>
          </p:nvPr>
        </p:nvPicPr>
        <p:blipFill>
          <a:blip r:embed="rId4"/>
          <a:stretch>
            <a:fillRect/>
          </a:stretch>
        </p:blipFill>
        <p:spPr>
          <a:xfrm>
            <a:off x="-1" y="0"/>
            <a:ext cx="9143999" cy="6858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82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Custom App-Compat Shim Database(s)</a:t>
            </a:r>
            <a:endParaRPr lang="en-US" dirty="0"/>
          </a:p>
        </p:txBody>
      </p:sp>
      <p:sp>
        <p:nvSpPr>
          <p:cNvPr id="3" name="Text Placeholder 2"/>
          <p:cNvSpPr>
            <a:spLocks noGrp="1"/>
          </p:cNvSpPr>
          <p:nvPr>
            <p:ph idx="1"/>
          </p:nvPr>
        </p:nvSpPr>
        <p:spPr/>
        <p:txBody>
          <a:bodyPr/>
          <a:lstStyle/>
          <a:p>
            <a:r>
              <a:rPr lang="en-US" dirty="0" smtClean="0"/>
              <a:t>Good for </a:t>
            </a:r>
            <a:r>
              <a:rPr lang="en-US" i="1" dirty="0" smtClean="0"/>
              <a:t>some</a:t>
            </a:r>
            <a:r>
              <a:rPr lang="en-US" dirty="0" smtClean="0"/>
              <a:t> kinds of bugs:</a:t>
            </a:r>
          </a:p>
          <a:p>
            <a:pPr lvl="1"/>
            <a:r>
              <a:rPr lang="en-US" dirty="0" smtClean="0"/>
              <a:t>Bad Windows version checks</a:t>
            </a:r>
          </a:p>
          <a:p>
            <a:pPr lvl="1"/>
            <a:r>
              <a:rPr lang="en-US" dirty="0" smtClean="0"/>
              <a:t>Writing to HKCR at runtime</a:t>
            </a:r>
          </a:p>
          <a:p>
            <a:pPr lvl="1"/>
            <a:r>
              <a:rPr lang="en-US" dirty="0" smtClean="0"/>
              <a:t>Unnecessary checks for “am I admin?”</a:t>
            </a:r>
          </a:p>
          <a:p>
            <a:pPr lvl="1"/>
            <a:r>
              <a:rPr lang="en-US" dirty="0" smtClean="0"/>
              <a:t>Writing to WRP-protected keys and files</a:t>
            </a:r>
          </a:p>
          <a:p>
            <a:pPr lvl="1"/>
            <a:r>
              <a:rPr lang="en-US" dirty="0" smtClean="0"/>
              <a:t>Windows thinks your app is an installer</a:t>
            </a:r>
          </a:p>
          <a:p>
            <a:pPr lvl="1"/>
            <a:r>
              <a:rPr lang="en-US" dirty="0" smtClean="0"/>
              <a:t>Some file/registry redirections</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Custom App-Compat Shim Database(s)</a:t>
            </a:r>
            <a:endParaRPr lang="en-US" dirty="0"/>
          </a:p>
        </p:txBody>
      </p:sp>
      <p:sp>
        <p:nvSpPr>
          <p:cNvPr id="3" name="Text Placeholder 2"/>
          <p:cNvSpPr>
            <a:spLocks noGrp="1"/>
          </p:cNvSpPr>
          <p:nvPr>
            <p:ph idx="1"/>
          </p:nvPr>
        </p:nvSpPr>
        <p:spPr>
          <a:xfrm>
            <a:off x="381000" y="1447799"/>
            <a:ext cx="8382000" cy="3114699"/>
          </a:xfrm>
        </p:spPr>
        <p:txBody>
          <a:bodyPr/>
          <a:lstStyle/>
          <a:p>
            <a:r>
              <a:rPr lang="en-US" dirty="0" smtClean="0"/>
              <a:t>Drawbacks…</a:t>
            </a:r>
          </a:p>
          <a:p>
            <a:pPr lvl="1"/>
            <a:r>
              <a:rPr lang="en-US" dirty="0" smtClean="0"/>
              <a:t>Not all general purpose shims have the same … “customer love” applied in their creation</a:t>
            </a:r>
          </a:p>
          <a:p>
            <a:pPr lvl="1"/>
            <a:r>
              <a:rPr lang="en-US" dirty="0" smtClean="0"/>
              <a:t>The tools are … “primitive”</a:t>
            </a:r>
          </a:p>
          <a:p>
            <a:pPr lvl="1"/>
            <a:r>
              <a:rPr lang="en-US" dirty="0" smtClean="0"/>
              <a:t>The main file redirection shim is really, really literal (really)</a:t>
            </a:r>
          </a:p>
          <a:p>
            <a:pPr lvl="1"/>
            <a:r>
              <a:rPr lang="en-US" dirty="0" smtClean="0"/>
              <a:t>Shims management story could be … “better”</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Compatibility Administrator</a:t>
            </a:r>
            <a:endParaRPr lang="en-US" dirty="0"/>
          </a:p>
        </p:txBody>
      </p:sp>
      <p:sp>
        <p:nvSpPr>
          <p:cNvPr id="3" name="Subtitle 2"/>
          <p:cNvSpPr>
            <a:spLocks noGrp="1"/>
          </p:cNvSpPr>
          <p:nvPr>
            <p:ph type="subTitle" idx="1"/>
          </p:nvPr>
        </p:nvSpPr>
        <p:spPr/>
        <p:txBody>
          <a:bodyPr/>
          <a:lstStyle/>
          <a:p>
            <a:r>
              <a:rPr lang="en-US" dirty="0" smtClean="0"/>
              <a:t>How to Fix Stuff</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Application Virtualization (App-V)</a:t>
            </a:r>
            <a:endParaRPr lang="en-US" dirty="0"/>
          </a:p>
        </p:txBody>
      </p:sp>
      <p:sp>
        <p:nvSpPr>
          <p:cNvPr id="3" name="Text Placeholder 2"/>
          <p:cNvSpPr>
            <a:spLocks noGrp="1"/>
          </p:cNvSpPr>
          <p:nvPr>
            <p:ph idx="1"/>
          </p:nvPr>
        </p:nvSpPr>
        <p:spPr>
          <a:xfrm>
            <a:off x="381000" y="1447799"/>
            <a:ext cx="8382000" cy="4419671"/>
          </a:xfrm>
        </p:spPr>
        <p:txBody>
          <a:bodyPr/>
          <a:lstStyle/>
          <a:p>
            <a:r>
              <a:rPr lang="en-US" dirty="0" smtClean="0"/>
              <a:t>Formerly </a:t>
            </a:r>
            <a:r>
              <a:rPr lang="en-US" dirty="0" err="1" smtClean="0"/>
              <a:t>SoftGrid</a:t>
            </a:r>
            <a:endParaRPr lang="en-US" dirty="0" smtClean="0"/>
          </a:p>
          <a:p>
            <a:r>
              <a:rPr lang="en-US" dirty="0" smtClean="0"/>
              <a:t>Isolates apps from one another</a:t>
            </a:r>
          </a:p>
          <a:p>
            <a:r>
              <a:rPr lang="en-US" dirty="0" smtClean="0"/>
              <a:t>Does </a:t>
            </a:r>
            <a:r>
              <a:rPr lang="en-US" i="1" dirty="0" smtClean="0"/>
              <a:t>not</a:t>
            </a:r>
            <a:r>
              <a:rPr lang="en-US" dirty="0" smtClean="0"/>
              <a:t> isolate it from the OS</a:t>
            </a:r>
          </a:p>
          <a:p>
            <a:r>
              <a:rPr lang="en-US" dirty="0" smtClean="0"/>
              <a:t>Side effects of current implementation:</a:t>
            </a:r>
          </a:p>
          <a:p>
            <a:pPr lvl="1"/>
            <a:r>
              <a:rPr lang="en-US" dirty="0" smtClean="0"/>
              <a:t>Apps can write anywhere in “the registry”</a:t>
            </a:r>
          </a:p>
          <a:p>
            <a:pPr lvl="1"/>
            <a:r>
              <a:rPr lang="en-US" dirty="0" smtClean="0"/>
              <a:t>Apps </a:t>
            </a:r>
            <a:r>
              <a:rPr lang="en-US" i="1" dirty="0" smtClean="0"/>
              <a:t>can</a:t>
            </a:r>
            <a:r>
              <a:rPr lang="en-US" dirty="0" smtClean="0"/>
              <a:t> be allowed to write to specific files in “protected” locations</a:t>
            </a:r>
          </a:p>
          <a:p>
            <a:pPr lvl="1"/>
            <a:r>
              <a:rPr lang="en-US" dirty="0" smtClean="0"/>
              <a:t>Apps actually write to private copies</a:t>
            </a:r>
          </a:p>
          <a:p>
            <a:pPr lvl="1"/>
            <a:r>
              <a:rPr lang="en-US" dirty="0" smtClean="0"/>
              <a:t>NOTE:  May not be true in future versions of App-V</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n standing business casual people.png"/>
          <p:cNvPicPr>
            <a:picLocks noChangeAspect="1"/>
          </p:cNvPicPr>
          <p:nvPr/>
        </p:nvPicPr>
        <p:blipFill>
          <a:blip r:embed="rId3"/>
          <a:stretch>
            <a:fillRect/>
          </a:stretch>
        </p:blipFill>
        <p:spPr>
          <a:xfrm>
            <a:off x="0" y="2743200"/>
            <a:ext cx="2355723" cy="4114800"/>
          </a:xfrm>
          <a:prstGeom prst="rect">
            <a:avLst/>
          </a:prstGeom>
        </p:spPr>
      </p:pic>
      <p:pic>
        <p:nvPicPr>
          <p:cNvPr id="4" name="Picture 3" descr="man standing business suit people.png"/>
          <p:cNvPicPr>
            <a:picLocks noChangeAspect="1"/>
          </p:cNvPicPr>
          <p:nvPr/>
        </p:nvPicPr>
        <p:blipFill>
          <a:blip r:embed="rId4"/>
          <a:stretch>
            <a:fillRect/>
          </a:stretch>
        </p:blipFill>
        <p:spPr>
          <a:xfrm>
            <a:off x="2382434" y="2743200"/>
            <a:ext cx="2294001" cy="4114800"/>
          </a:xfrm>
          <a:prstGeom prst="rect">
            <a:avLst/>
          </a:prstGeom>
        </p:spPr>
      </p:pic>
      <p:pic>
        <p:nvPicPr>
          <p:cNvPr id="5" name="Picture 4" descr="woman standing business casual people.png"/>
          <p:cNvPicPr>
            <a:picLocks noChangeAspect="1"/>
          </p:cNvPicPr>
          <p:nvPr/>
        </p:nvPicPr>
        <p:blipFill>
          <a:blip r:embed="rId5"/>
          <a:stretch>
            <a:fillRect/>
          </a:stretch>
        </p:blipFill>
        <p:spPr>
          <a:xfrm>
            <a:off x="4703146" y="2743200"/>
            <a:ext cx="2448306" cy="4114800"/>
          </a:xfrm>
          <a:prstGeom prst="rect">
            <a:avLst/>
          </a:prstGeom>
        </p:spPr>
      </p:pic>
      <p:pic>
        <p:nvPicPr>
          <p:cNvPr id="6" name="Picture 5" descr="woman sitting legs crossed people.png"/>
          <p:cNvPicPr>
            <a:picLocks noChangeAspect="1"/>
          </p:cNvPicPr>
          <p:nvPr/>
        </p:nvPicPr>
        <p:blipFill>
          <a:blip r:embed="rId6"/>
          <a:stretch>
            <a:fillRect/>
          </a:stretch>
        </p:blipFill>
        <p:spPr>
          <a:xfrm>
            <a:off x="7178162" y="4206240"/>
            <a:ext cx="1965838" cy="2651760"/>
          </a:xfrm>
          <a:prstGeom prst="rect">
            <a:avLst/>
          </a:prstGeom>
        </p:spPr>
      </p:pic>
      <p:sp>
        <p:nvSpPr>
          <p:cNvPr id="7" name="Rounded Rectangular Callout 6"/>
          <p:cNvSpPr/>
          <p:nvPr/>
        </p:nvSpPr>
        <p:spPr bwMode="auto">
          <a:xfrm>
            <a:off x="0" y="0"/>
            <a:ext cx="3352800" cy="1676400"/>
          </a:xfrm>
          <a:prstGeom prst="wedgeRoundRectCallout">
            <a:avLst>
              <a:gd name="adj1" fmla="val -32217"/>
              <a:gd name="adj2" fmla="val 10471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How much is this app </a:t>
            </a:r>
            <a:r>
              <a:rPr lang="en-US" sz="2400" dirty="0" err="1" smtClean="0">
                <a:solidFill>
                  <a:sysClr val="windowText" lastClr="000000"/>
                </a:solidFill>
              </a:rPr>
              <a:t>compat</a:t>
            </a:r>
            <a:r>
              <a:rPr lang="en-US" sz="2400" dirty="0" smtClean="0">
                <a:solidFill>
                  <a:sysClr val="windowText" lastClr="000000"/>
                </a:solidFill>
              </a:rPr>
              <a:t> thing going to cost me?</a:t>
            </a:r>
          </a:p>
        </p:txBody>
      </p:sp>
      <p:sp>
        <p:nvSpPr>
          <p:cNvPr id="8" name="Rounded Rectangular Callout 7"/>
          <p:cNvSpPr/>
          <p:nvPr/>
        </p:nvSpPr>
        <p:spPr bwMode="auto">
          <a:xfrm>
            <a:off x="3048000" y="381000"/>
            <a:ext cx="2971800" cy="1676400"/>
          </a:xfrm>
          <a:prstGeom prst="wedgeRoundRectCallout">
            <a:avLst>
              <a:gd name="adj1" fmla="val -37744"/>
              <a:gd name="adj2" fmla="val 8337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Should I just stay on Windows XP?</a:t>
            </a:r>
          </a:p>
        </p:txBody>
      </p:sp>
      <p:sp>
        <p:nvSpPr>
          <p:cNvPr id="9" name="Rounded Rectangular Callout 8"/>
          <p:cNvSpPr/>
          <p:nvPr/>
        </p:nvSpPr>
        <p:spPr bwMode="auto">
          <a:xfrm>
            <a:off x="5867400" y="0"/>
            <a:ext cx="3276600" cy="1676400"/>
          </a:xfrm>
          <a:prstGeom prst="wedgeRoundRectCallout">
            <a:avLst>
              <a:gd name="adj1" fmla="val -52612"/>
              <a:gd name="adj2" fmla="val 11087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Why did you break half of my software?</a:t>
            </a:r>
          </a:p>
        </p:txBody>
      </p:sp>
      <p:sp>
        <p:nvSpPr>
          <p:cNvPr id="10" name="Rounded Rectangular Callout 9"/>
          <p:cNvSpPr/>
          <p:nvPr/>
        </p:nvSpPr>
        <p:spPr bwMode="auto">
          <a:xfrm>
            <a:off x="6400800" y="1600200"/>
            <a:ext cx="2743200" cy="1676400"/>
          </a:xfrm>
          <a:prstGeom prst="wedgeRoundRectCallout">
            <a:avLst>
              <a:gd name="adj1" fmla="val 6413"/>
              <a:gd name="adj2" fmla="val 10044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Why can’t my company afford a chair for me?</a:t>
            </a:r>
          </a:p>
        </p:txBody>
      </p:sp>
      <p:sp>
        <p:nvSpPr>
          <p:cNvPr id="11" name="Rounded Rectangular Callout 10"/>
          <p:cNvSpPr/>
          <p:nvPr/>
        </p:nvSpPr>
        <p:spPr bwMode="auto">
          <a:xfrm>
            <a:off x="0" y="304800"/>
            <a:ext cx="3352800" cy="1676400"/>
          </a:xfrm>
          <a:prstGeom prst="wedgeRoundRectCallout">
            <a:avLst>
              <a:gd name="adj1" fmla="val -31268"/>
              <a:gd name="adj2" fmla="val 8621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Can I just stroke a check and have this problem go away?</a:t>
            </a:r>
          </a:p>
        </p:txBody>
      </p:sp>
      <p:sp>
        <p:nvSpPr>
          <p:cNvPr id="12" name="Rounded Rectangular Callout 11"/>
          <p:cNvSpPr/>
          <p:nvPr/>
        </p:nvSpPr>
        <p:spPr bwMode="auto">
          <a:xfrm>
            <a:off x="3048000" y="609600"/>
            <a:ext cx="2895600" cy="1676400"/>
          </a:xfrm>
          <a:prstGeom prst="wedgeRoundRectCallout">
            <a:avLst>
              <a:gd name="adj1" fmla="val -34114"/>
              <a:gd name="adj2" fmla="val 7388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Doesn’t App-V just fix it all for me?</a:t>
            </a:r>
          </a:p>
        </p:txBody>
      </p:sp>
      <p:sp>
        <p:nvSpPr>
          <p:cNvPr id="13" name="Rounded Rectangular Callout 12"/>
          <p:cNvSpPr/>
          <p:nvPr/>
        </p:nvSpPr>
        <p:spPr bwMode="auto">
          <a:xfrm>
            <a:off x="5791200" y="228600"/>
            <a:ext cx="3352800" cy="1676400"/>
          </a:xfrm>
          <a:prstGeom prst="wedgeRoundRectCallout">
            <a:avLst>
              <a:gd name="adj1" fmla="val -53323"/>
              <a:gd name="adj2" fmla="val 9807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All I need to do is run ACT long enough, and it’s fixed, right?</a:t>
            </a:r>
          </a:p>
        </p:txBody>
      </p:sp>
      <p:sp>
        <p:nvSpPr>
          <p:cNvPr id="14" name="Rounded Rectangular Callout 13"/>
          <p:cNvSpPr/>
          <p:nvPr/>
        </p:nvSpPr>
        <p:spPr bwMode="auto">
          <a:xfrm>
            <a:off x="6400800" y="1981200"/>
            <a:ext cx="2743200" cy="1676400"/>
          </a:xfrm>
          <a:prstGeom prst="wedgeRoundRectCallout">
            <a:avLst>
              <a:gd name="adj1" fmla="val 4384"/>
              <a:gd name="adj2" fmla="val 8336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No, seriously, can I have a chair, please?</a:t>
            </a:r>
          </a:p>
        </p:txBody>
      </p:sp>
      <p:sp>
        <p:nvSpPr>
          <p:cNvPr id="15" name="Rounded Rectangular Callout 14"/>
          <p:cNvSpPr/>
          <p:nvPr/>
        </p:nvSpPr>
        <p:spPr bwMode="auto">
          <a:xfrm>
            <a:off x="0" y="609600"/>
            <a:ext cx="3352800" cy="1676400"/>
          </a:xfrm>
          <a:prstGeom prst="wedgeRoundRectCallout">
            <a:avLst>
              <a:gd name="adj1" fmla="val -33165"/>
              <a:gd name="adj2" fmla="val 7293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The MED-V brochure said just </a:t>
            </a:r>
            <a:r>
              <a:rPr lang="en-US" sz="2400" dirty="0" err="1" smtClean="0">
                <a:solidFill>
                  <a:sysClr val="windowText" lastClr="000000"/>
                </a:solidFill>
              </a:rPr>
              <a:t>virtualize</a:t>
            </a:r>
            <a:r>
              <a:rPr lang="en-US" sz="2400" dirty="0" smtClean="0">
                <a:solidFill>
                  <a:sysClr val="windowText" lastClr="000000"/>
                </a:solidFill>
              </a:rPr>
              <a:t> it all and migrate.</a:t>
            </a:r>
          </a:p>
        </p:txBody>
      </p:sp>
      <p:sp>
        <p:nvSpPr>
          <p:cNvPr id="16" name="Rounded Rectangular Callout 15"/>
          <p:cNvSpPr/>
          <p:nvPr/>
        </p:nvSpPr>
        <p:spPr bwMode="auto">
          <a:xfrm>
            <a:off x="3200400" y="838200"/>
            <a:ext cx="2819400" cy="1676400"/>
          </a:xfrm>
          <a:prstGeom prst="wedgeRoundRectCallout">
            <a:avLst>
              <a:gd name="adj1" fmla="val -40114"/>
              <a:gd name="adj2" fmla="val 71417"/>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The tool brochure said it fixes 90% of the problems.</a:t>
            </a:r>
          </a:p>
        </p:txBody>
      </p:sp>
      <p:sp>
        <p:nvSpPr>
          <p:cNvPr id="17" name="Rounded Rectangular Callout 16"/>
          <p:cNvSpPr/>
          <p:nvPr/>
        </p:nvSpPr>
        <p:spPr bwMode="auto">
          <a:xfrm>
            <a:off x="5943600" y="457200"/>
            <a:ext cx="3200400" cy="1676400"/>
          </a:xfrm>
          <a:prstGeom prst="wedgeRoundRectCallout">
            <a:avLst>
              <a:gd name="adj1" fmla="val -53086"/>
              <a:gd name="adj2" fmla="val 8431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The Internets said to just turn off UAC.</a:t>
            </a:r>
          </a:p>
        </p:txBody>
      </p:sp>
      <p:sp>
        <p:nvSpPr>
          <p:cNvPr id="18" name="Rounded Rectangular Callout 17"/>
          <p:cNvSpPr/>
          <p:nvPr/>
        </p:nvSpPr>
        <p:spPr bwMode="auto">
          <a:xfrm>
            <a:off x="6400800" y="2209800"/>
            <a:ext cx="2743200" cy="1676400"/>
          </a:xfrm>
          <a:prstGeom prst="wedgeRoundRectCallout">
            <a:avLst>
              <a:gd name="adj1" fmla="val 4384"/>
              <a:gd name="adj2" fmla="val 6914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ysClr val="windowText" lastClr="000000"/>
                </a:solidFill>
              </a:rPr>
              <a:t>Listen, I’m not talking about App </a:t>
            </a:r>
            <a:r>
              <a:rPr lang="en-US" sz="2400" dirty="0" err="1" smtClean="0">
                <a:solidFill>
                  <a:sysClr val="windowText" lastClr="000000"/>
                </a:solidFill>
              </a:rPr>
              <a:t>Compat</a:t>
            </a:r>
            <a:r>
              <a:rPr lang="en-US" sz="2400" dirty="0" smtClean="0">
                <a:solidFill>
                  <a:sysClr val="windowText" lastClr="000000"/>
                </a:solidFill>
              </a:rPr>
              <a:t> until I get a chair.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6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par>
                          <p:cTn id="37" fill="hold">
                            <p:stCondLst>
                              <p:cond delay="8500"/>
                            </p:stCondLst>
                            <p:childTnLst>
                              <p:par>
                                <p:cTn id="38" presetID="10" presetClass="exit" presetSubtype="0" fill="hold" grpId="1" nodeType="afterEffect">
                                  <p:stCondLst>
                                    <p:cond delay="1200"/>
                                  </p:stCondLst>
                                  <p:childTnLst>
                                    <p:animEffect transition="out" filter="fade">
                                      <p:cBhvr>
                                        <p:cTn id="39" dur="2000"/>
                                        <p:tgtEl>
                                          <p:spTgt spid="7"/>
                                        </p:tgtEl>
                                      </p:cBhvr>
                                    </p:animEffect>
                                    <p:set>
                                      <p:cBhvr>
                                        <p:cTn id="40" dur="1" fill="hold">
                                          <p:stCondLst>
                                            <p:cond delay="1999"/>
                                          </p:stCondLst>
                                        </p:cTn>
                                        <p:tgtEl>
                                          <p:spTgt spid="7"/>
                                        </p:tgtEl>
                                        <p:attrNameLst>
                                          <p:attrName>style.visibility</p:attrName>
                                        </p:attrNameLst>
                                      </p:cBhvr>
                                      <p:to>
                                        <p:strVal val="hidden"/>
                                      </p:to>
                                    </p:set>
                                  </p:childTnLst>
                                </p:cTn>
                              </p:par>
                              <p:par>
                                <p:cTn id="41" presetID="10" presetClass="exit" presetSubtype="0" fill="hold" grpId="1" nodeType="withEffect">
                                  <p:stCondLst>
                                    <p:cond delay="1200"/>
                                  </p:stCondLst>
                                  <p:childTnLst>
                                    <p:animEffect transition="out" filter="fade">
                                      <p:cBhvr>
                                        <p:cTn id="42" dur="2000"/>
                                        <p:tgtEl>
                                          <p:spTgt spid="8"/>
                                        </p:tgtEl>
                                      </p:cBhvr>
                                    </p:animEffect>
                                    <p:set>
                                      <p:cBhvr>
                                        <p:cTn id="43" dur="1" fill="hold">
                                          <p:stCondLst>
                                            <p:cond delay="1999"/>
                                          </p:stCondLst>
                                        </p:cTn>
                                        <p:tgtEl>
                                          <p:spTgt spid="8"/>
                                        </p:tgtEl>
                                        <p:attrNameLst>
                                          <p:attrName>style.visibility</p:attrName>
                                        </p:attrNameLst>
                                      </p:cBhvr>
                                      <p:to>
                                        <p:strVal val="hidden"/>
                                      </p:to>
                                    </p:set>
                                  </p:childTnLst>
                                </p:cTn>
                              </p:par>
                              <p:par>
                                <p:cTn id="44" presetID="10" presetClass="exit" presetSubtype="0" fill="hold" grpId="1" nodeType="withEffect">
                                  <p:stCondLst>
                                    <p:cond delay="1200"/>
                                  </p:stCondLst>
                                  <p:childTnLst>
                                    <p:animEffect transition="out" filter="fade">
                                      <p:cBhvr>
                                        <p:cTn id="45" dur="2000"/>
                                        <p:tgtEl>
                                          <p:spTgt spid="9"/>
                                        </p:tgtEl>
                                      </p:cBhvr>
                                    </p:animEffect>
                                    <p:set>
                                      <p:cBhvr>
                                        <p:cTn id="46" dur="1" fill="hold">
                                          <p:stCondLst>
                                            <p:cond delay="1999"/>
                                          </p:stCondLst>
                                        </p:cTn>
                                        <p:tgtEl>
                                          <p:spTgt spid="9"/>
                                        </p:tgtEl>
                                        <p:attrNameLst>
                                          <p:attrName>style.visibility</p:attrName>
                                        </p:attrNameLst>
                                      </p:cBhvr>
                                      <p:to>
                                        <p:strVal val="hidden"/>
                                      </p:to>
                                    </p:set>
                                  </p:childTnLst>
                                </p:cTn>
                              </p:par>
                              <p:par>
                                <p:cTn id="47" presetID="10" presetClass="exit" presetSubtype="0" fill="hold" grpId="1" nodeType="withEffect">
                                  <p:stCondLst>
                                    <p:cond delay="1200"/>
                                  </p:stCondLst>
                                  <p:childTnLst>
                                    <p:animEffect transition="out" filter="fade">
                                      <p:cBhvr>
                                        <p:cTn id="48" dur="2000"/>
                                        <p:tgtEl>
                                          <p:spTgt spid="10"/>
                                        </p:tgtEl>
                                      </p:cBhvr>
                                    </p:animEffect>
                                    <p:set>
                                      <p:cBhvr>
                                        <p:cTn id="49" dur="1" fill="hold">
                                          <p:stCondLst>
                                            <p:cond delay="1999"/>
                                          </p:stCondLst>
                                        </p:cTn>
                                        <p:tgtEl>
                                          <p:spTgt spid="10"/>
                                        </p:tgtEl>
                                        <p:attrNameLst>
                                          <p:attrName>style.visibility</p:attrName>
                                        </p:attrNameLst>
                                      </p:cBhvr>
                                      <p:to>
                                        <p:strVal val="hidden"/>
                                      </p:to>
                                    </p:set>
                                  </p:childTnLst>
                                </p:cTn>
                              </p:par>
                              <p:par>
                                <p:cTn id="50" presetID="10" presetClass="entr" presetSubtype="0" fill="hold" grpId="0" nodeType="withEffect">
                                  <p:stCondLst>
                                    <p:cond delay="250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2000"/>
                                        <p:tgtEl>
                                          <p:spTgt spid="11"/>
                                        </p:tgtEl>
                                      </p:cBhvr>
                                    </p:animEffect>
                                  </p:childTnLst>
                                </p:cTn>
                              </p:par>
                            </p:childTnLst>
                          </p:cTn>
                        </p:par>
                        <p:par>
                          <p:cTn id="53" fill="hold">
                            <p:stCondLst>
                              <p:cond delay="130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2000"/>
                                        <p:tgtEl>
                                          <p:spTgt spid="12"/>
                                        </p:tgtEl>
                                      </p:cBhvr>
                                    </p:animEffect>
                                  </p:childTnLst>
                                </p:cTn>
                              </p:par>
                            </p:childTnLst>
                          </p:cTn>
                        </p:par>
                        <p:par>
                          <p:cTn id="57" fill="hold">
                            <p:stCondLst>
                              <p:cond delay="15000"/>
                            </p:stCondLst>
                            <p:childTnLst>
                              <p:par>
                                <p:cTn id="58" presetID="10" presetClass="entr" presetSubtype="0"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2000"/>
                                        <p:tgtEl>
                                          <p:spTgt spid="13"/>
                                        </p:tgtEl>
                                      </p:cBhvr>
                                    </p:animEffect>
                                  </p:childTnLst>
                                </p:cTn>
                              </p:par>
                            </p:childTnLst>
                          </p:cTn>
                        </p:par>
                        <p:par>
                          <p:cTn id="61" fill="hold">
                            <p:stCondLst>
                              <p:cond delay="170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2000"/>
                                        <p:tgtEl>
                                          <p:spTgt spid="14"/>
                                        </p:tgtEl>
                                      </p:cBhvr>
                                    </p:animEffect>
                                  </p:childTnLst>
                                </p:cTn>
                              </p:par>
                            </p:childTnLst>
                          </p:cTn>
                        </p:par>
                        <p:par>
                          <p:cTn id="65" fill="hold">
                            <p:stCondLst>
                              <p:cond delay="19000"/>
                            </p:stCondLst>
                            <p:childTnLst>
                              <p:par>
                                <p:cTn id="66" presetID="10" presetClass="exit" presetSubtype="0" fill="hold" grpId="1" nodeType="afterEffect">
                                  <p:stCondLst>
                                    <p:cond delay="2000"/>
                                  </p:stCondLst>
                                  <p:childTnLst>
                                    <p:animEffect transition="out" filter="fade">
                                      <p:cBhvr>
                                        <p:cTn id="67" dur="2000"/>
                                        <p:tgtEl>
                                          <p:spTgt spid="11"/>
                                        </p:tgtEl>
                                      </p:cBhvr>
                                    </p:animEffect>
                                    <p:set>
                                      <p:cBhvr>
                                        <p:cTn id="68" dur="1" fill="hold">
                                          <p:stCondLst>
                                            <p:cond delay="1999"/>
                                          </p:stCondLst>
                                        </p:cTn>
                                        <p:tgtEl>
                                          <p:spTgt spid="11"/>
                                        </p:tgtEl>
                                        <p:attrNameLst>
                                          <p:attrName>style.visibility</p:attrName>
                                        </p:attrNameLst>
                                      </p:cBhvr>
                                      <p:to>
                                        <p:strVal val="hidden"/>
                                      </p:to>
                                    </p:set>
                                  </p:childTnLst>
                                </p:cTn>
                              </p:par>
                              <p:par>
                                <p:cTn id="69" presetID="10" presetClass="exit" presetSubtype="0" fill="hold" grpId="1" nodeType="withEffect">
                                  <p:stCondLst>
                                    <p:cond delay="2000"/>
                                  </p:stCondLst>
                                  <p:childTnLst>
                                    <p:animEffect transition="out" filter="fade">
                                      <p:cBhvr>
                                        <p:cTn id="70" dur="2000"/>
                                        <p:tgtEl>
                                          <p:spTgt spid="12"/>
                                        </p:tgtEl>
                                      </p:cBhvr>
                                    </p:animEffect>
                                    <p:set>
                                      <p:cBhvr>
                                        <p:cTn id="71" dur="1" fill="hold">
                                          <p:stCondLst>
                                            <p:cond delay="1999"/>
                                          </p:stCondLst>
                                        </p:cTn>
                                        <p:tgtEl>
                                          <p:spTgt spid="12"/>
                                        </p:tgtEl>
                                        <p:attrNameLst>
                                          <p:attrName>style.visibility</p:attrName>
                                        </p:attrNameLst>
                                      </p:cBhvr>
                                      <p:to>
                                        <p:strVal val="hidden"/>
                                      </p:to>
                                    </p:set>
                                  </p:childTnLst>
                                </p:cTn>
                              </p:par>
                              <p:par>
                                <p:cTn id="72" presetID="10" presetClass="exit" presetSubtype="0" fill="hold" grpId="1" nodeType="withEffect">
                                  <p:stCondLst>
                                    <p:cond delay="2000"/>
                                  </p:stCondLst>
                                  <p:childTnLst>
                                    <p:animEffect transition="out" filter="fade">
                                      <p:cBhvr>
                                        <p:cTn id="73" dur="2000"/>
                                        <p:tgtEl>
                                          <p:spTgt spid="13"/>
                                        </p:tgtEl>
                                      </p:cBhvr>
                                    </p:animEffect>
                                    <p:set>
                                      <p:cBhvr>
                                        <p:cTn id="74" dur="1" fill="hold">
                                          <p:stCondLst>
                                            <p:cond delay="1999"/>
                                          </p:stCondLst>
                                        </p:cTn>
                                        <p:tgtEl>
                                          <p:spTgt spid="13"/>
                                        </p:tgtEl>
                                        <p:attrNameLst>
                                          <p:attrName>style.visibility</p:attrName>
                                        </p:attrNameLst>
                                      </p:cBhvr>
                                      <p:to>
                                        <p:strVal val="hidden"/>
                                      </p:to>
                                    </p:set>
                                  </p:childTnLst>
                                </p:cTn>
                              </p:par>
                              <p:par>
                                <p:cTn id="75" presetID="10" presetClass="exit" presetSubtype="0" fill="hold" grpId="1" nodeType="withEffect">
                                  <p:stCondLst>
                                    <p:cond delay="2000"/>
                                  </p:stCondLst>
                                  <p:childTnLst>
                                    <p:animEffect transition="out" filter="fade">
                                      <p:cBhvr>
                                        <p:cTn id="76" dur="2000"/>
                                        <p:tgtEl>
                                          <p:spTgt spid="14"/>
                                        </p:tgtEl>
                                      </p:cBhvr>
                                    </p:animEffect>
                                    <p:set>
                                      <p:cBhvr>
                                        <p:cTn id="77" dur="1" fill="hold">
                                          <p:stCondLst>
                                            <p:cond delay="1999"/>
                                          </p:stCondLst>
                                        </p:cTn>
                                        <p:tgtEl>
                                          <p:spTgt spid="14"/>
                                        </p:tgtEl>
                                        <p:attrNameLst>
                                          <p:attrName>style.visibility</p:attrName>
                                        </p:attrNameLst>
                                      </p:cBhvr>
                                      <p:to>
                                        <p:strVal val="hidden"/>
                                      </p:to>
                                    </p:set>
                                  </p:childTnLst>
                                </p:cTn>
                              </p:par>
                              <p:par>
                                <p:cTn id="78" presetID="10" presetClass="entr" presetSubtype="0" fill="hold" grpId="0" nodeType="withEffect">
                                  <p:stCondLst>
                                    <p:cond delay="370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2000"/>
                                        <p:tgtEl>
                                          <p:spTgt spid="15"/>
                                        </p:tgtEl>
                                      </p:cBhvr>
                                    </p:animEffect>
                                  </p:childTnLst>
                                </p:cTn>
                              </p:par>
                            </p:childTnLst>
                          </p:cTn>
                        </p:par>
                        <p:par>
                          <p:cTn id="81" fill="hold">
                            <p:stCondLst>
                              <p:cond delay="24700"/>
                            </p:stCondLst>
                            <p:childTnLst>
                              <p:par>
                                <p:cTn id="82" presetID="10"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2000"/>
                                        <p:tgtEl>
                                          <p:spTgt spid="16"/>
                                        </p:tgtEl>
                                      </p:cBhvr>
                                    </p:animEffect>
                                  </p:childTnLst>
                                </p:cTn>
                              </p:par>
                            </p:childTnLst>
                          </p:cTn>
                        </p:par>
                        <p:par>
                          <p:cTn id="85" fill="hold">
                            <p:stCondLst>
                              <p:cond delay="26700"/>
                            </p:stCondLst>
                            <p:childTnLst>
                              <p:par>
                                <p:cTn id="86" presetID="10" presetClass="entr" presetSubtype="0"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2000"/>
                                        <p:tgtEl>
                                          <p:spTgt spid="17"/>
                                        </p:tgtEl>
                                      </p:cBhvr>
                                    </p:animEffect>
                                  </p:childTnLst>
                                </p:cTn>
                              </p:par>
                            </p:childTnLst>
                          </p:cTn>
                        </p:par>
                        <p:par>
                          <p:cTn id="89" fill="hold">
                            <p:stCondLst>
                              <p:cond delay="28700"/>
                            </p:stCondLst>
                            <p:childTnLst>
                              <p:par>
                                <p:cTn id="90" presetID="10" presetClass="entr" presetSubtype="0"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7"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Application Virtualization (App-V)</a:t>
            </a:r>
            <a:endParaRPr lang="en-US" dirty="0"/>
          </a:p>
        </p:txBody>
      </p:sp>
      <p:sp>
        <p:nvSpPr>
          <p:cNvPr id="3" name="Text Placeholder 2"/>
          <p:cNvSpPr>
            <a:spLocks noGrp="1"/>
          </p:cNvSpPr>
          <p:nvPr>
            <p:ph idx="1"/>
          </p:nvPr>
        </p:nvSpPr>
        <p:spPr>
          <a:xfrm>
            <a:off x="381000" y="1447799"/>
            <a:ext cx="8382000" cy="5029201"/>
          </a:xfrm>
        </p:spPr>
        <p:txBody>
          <a:bodyPr/>
          <a:lstStyle/>
          <a:p>
            <a:r>
              <a:rPr lang="en-US" dirty="0" smtClean="0"/>
              <a:t>Lots of goodness beyond app-compat</a:t>
            </a:r>
          </a:p>
          <a:p>
            <a:pPr lvl="1"/>
            <a:r>
              <a:rPr lang="en-US" dirty="0" smtClean="0"/>
              <a:t>Packaging and Deployment</a:t>
            </a:r>
          </a:p>
          <a:p>
            <a:pPr lvl="1"/>
            <a:r>
              <a:rPr lang="en-US" dirty="0" smtClean="0"/>
              <a:t>Licensing</a:t>
            </a:r>
          </a:p>
          <a:p>
            <a:r>
              <a:rPr lang="en-US" dirty="0" smtClean="0"/>
              <a:t>Drawbacks…</a:t>
            </a:r>
          </a:p>
          <a:p>
            <a:pPr lvl="1"/>
            <a:r>
              <a:rPr lang="en-US" dirty="0" smtClean="0"/>
              <a:t>Mitigates only limited types of AC problems</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Virtualization</a:t>
            </a:r>
            <a:endParaRPr lang="en-US" dirty="0"/>
          </a:p>
        </p:txBody>
      </p:sp>
      <p:sp>
        <p:nvSpPr>
          <p:cNvPr id="3" name="Content Placeholder 2"/>
          <p:cNvSpPr>
            <a:spLocks noGrp="1"/>
          </p:cNvSpPr>
          <p:nvPr>
            <p:ph idx="1"/>
          </p:nvPr>
        </p:nvSpPr>
        <p:spPr/>
        <p:txBody>
          <a:bodyPr/>
          <a:lstStyle/>
          <a:p>
            <a:r>
              <a:rPr lang="en-US" dirty="0" smtClean="0"/>
              <a:t>Virtual PC</a:t>
            </a:r>
          </a:p>
          <a:p>
            <a:pPr lvl="1"/>
            <a:r>
              <a:rPr lang="en-US" dirty="0" smtClean="0"/>
              <a:t>Virtual PC 2007</a:t>
            </a:r>
          </a:p>
          <a:p>
            <a:pPr lvl="1"/>
            <a:r>
              <a:rPr lang="en-US" dirty="0" smtClean="0"/>
              <a:t>Windows Virtual PC</a:t>
            </a:r>
          </a:p>
          <a:p>
            <a:pPr lvl="1"/>
            <a:r>
              <a:rPr lang="en-US" dirty="0" smtClean="0"/>
              <a:t>Remote App patch</a:t>
            </a:r>
          </a:p>
          <a:p>
            <a:pPr lvl="2"/>
            <a:r>
              <a:rPr lang="en-US" dirty="0" smtClean="0"/>
              <a:t>There is a technical title – if you find it let </a:t>
            </a:r>
            <a:r>
              <a:rPr lang="en-US" smtClean="0"/>
              <a:t>us know</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MS Enterprise Desktop Virtualization (MED-V)</a:t>
            </a:r>
            <a:endParaRPr lang="en-US" dirty="0"/>
          </a:p>
        </p:txBody>
      </p:sp>
      <p:sp>
        <p:nvSpPr>
          <p:cNvPr id="3" name="Text Placeholder 2"/>
          <p:cNvSpPr>
            <a:spLocks noGrp="1"/>
          </p:cNvSpPr>
          <p:nvPr>
            <p:ph idx="1"/>
          </p:nvPr>
        </p:nvSpPr>
        <p:spPr>
          <a:xfrm>
            <a:off x="381000" y="1447799"/>
            <a:ext cx="8382000" cy="5527667"/>
          </a:xfrm>
        </p:spPr>
        <p:txBody>
          <a:bodyPr/>
          <a:lstStyle/>
          <a:p>
            <a:r>
              <a:rPr lang="en-US" dirty="0" smtClean="0"/>
              <a:t>Uses </a:t>
            </a:r>
            <a:r>
              <a:rPr lang="en-US" i="1" dirty="0" smtClean="0"/>
              <a:t>machine</a:t>
            </a:r>
            <a:r>
              <a:rPr lang="en-US" dirty="0" smtClean="0"/>
              <a:t> virtualization</a:t>
            </a:r>
          </a:p>
          <a:p>
            <a:r>
              <a:rPr lang="en-US" dirty="0" smtClean="0"/>
              <a:t>App actually runs on XP or other </a:t>
            </a:r>
            <a:r>
              <a:rPr lang="en-US" dirty="0" err="1" smtClean="0"/>
              <a:t>downlevel</a:t>
            </a:r>
            <a:r>
              <a:rPr lang="en-US" dirty="0" smtClean="0"/>
              <a:t> OS</a:t>
            </a:r>
          </a:p>
          <a:p>
            <a:r>
              <a:rPr lang="en-US" dirty="0" smtClean="0"/>
              <a:t>User sees only the app window</a:t>
            </a:r>
          </a:p>
          <a:p>
            <a:r>
              <a:rPr lang="en-US" dirty="0" smtClean="0"/>
              <a:t>Similar to Windows XP Mode, but with manageability</a:t>
            </a:r>
          </a:p>
          <a:p>
            <a:pPr lvl="1"/>
            <a:r>
              <a:rPr lang="en-US" dirty="0" smtClean="0"/>
              <a:t>Intended for larger organizations</a:t>
            </a:r>
          </a:p>
          <a:p>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MS Enterprise Desktop Virtualization (MED-V)</a:t>
            </a:r>
            <a:endParaRPr lang="en-US" dirty="0"/>
          </a:p>
        </p:txBody>
      </p:sp>
      <p:sp>
        <p:nvSpPr>
          <p:cNvPr id="3" name="Text Placeholder 2"/>
          <p:cNvSpPr>
            <a:spLocks noGrp="1"/>
          </p:cNvSpPr>
          <p:nvPr>
            <p:ph idx="1"/>
          </p:nvPr>
        </p:nvSpPr>
        <p:spPr>
          <a:xfrm>
            <a:off x="381000" y="1447799"/>
            <a:ext cx="8382000" cy="2474524"/>
          </a:xfrm>
        </p:spPr>
        <p:txBody>
          <a:bodyPr/>
          <a:lstStyle/>
          <a:p>
            <a:r>
              <a:rPr lang="en-US" dirty="0" smtClean="0"/>
              <a:t>Benefits:</a:t>
            </a:r>
          </a:p>
          <a:p>
            <a:pPr lvl="1"/>
            <a:r>
              <a:rPr lang="en-US" dirty="0" smtClean="0"/>
              <a:t>App designed for XP actually runs on XP!</a:t>
            </a:r>
          </a:p>
          <a:p>
            <a:r>
              <a:rPr lang="en-US" dirty="0" smtClean="0"/>
              <a:t>Drawbacks:</a:t>
            </a:r>
          </a:p>
          <a:p>
            <a:pPr lvl="1"/>
            <a:r>
              <a:rPr lang="en-US" dirty="0" smtClean="0"/>
              <a:t>Most of the drawback of XP Mode (… next)</a:t>
            </a:r>
          </a:p>
          <a:p>
            <a:endParaRPr lang="en-US" dirty="0"/>
          </a:p>
        </p:txBody>
      </p:sp>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Windows XP Mode</a:t>
            </a:r>
            <a:endParaRPr lang="en-US" dirty="0"/>
          </a:p>
        </p:txBody>
      </p:sp>
      <p:sp>
        <p:nvSpPr>
          <p:cNvPr id="3" name="Text Placeholder 2"/>
          <p:cNvSpPr>
            <a:spLocks noGrp="1"/>
          </p:cNvSpPr>
          <p:nvPr>
            <p:ph idx="1"/>
          </p:nvPr>
        </p:nvSpPr>
        <p:spPr>
          <a:xfrm>
            <a:off x="381000" y="1447799"/>
            <a:ext cx="8382000" cy="4955203"/>
          </a:xfrm>
        </p:spPr>
        <p:txBody>
          <a:bodyPr/>
          <a:lstStyle/>
          <a:p>
            <a:r>
              <a:rPr lang="en-US" dirty="0" smtClean="0"/>
              <a:t>Similar to MED-V, without manageability</a:t>
            </a:r>
          </a:p>
          <a:p>
            <a:r>
              <a:rPr lang="en-US" dirty="0" smtClean="0"/>
              <a:t>License for the Windows XP VM included with certain Win7 SKUs</a:t>
            </a:r>
          </a:p>
          <a:p>
            <a:r>
              <a:rPr lang="en-US" dirty="0" smtClean="0"/>
              <a:t>Install apps in the XP VM; shortcuts in the All Users’ Start Menu get copied to the host</a:t>
            </a:r>
          </a:p>
          <a:p>
            <a:r>
              <a:rPr lang="en-US" dirty="0" smtClean="0"/>
              <a:t>Click on shortcut in host Start menu, app appears in a window</a:t>
            </a:r>
          </a:p>
          <a:p>
            <a:pPr lvl="1"/>
            <a:r>
              <a:rPr lang="en-US" dirty="0" smtClean="0"/>
              <a:t>…eventually</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Windows XP Mode</a:t>
            </a:r>
            <a:endParaRPr lang="en-US" dirty="0"/>
          </a:p>
        </p:txBody>
      </p:sp>
      <p:sp>
        <p:nvSpPr>
          <p:cNvPr id="3" name="Text Placeholder 2"/>
          <p:cNvSpPr>
            <a:spLocks noGrp="1"/>
          </p:cNvSpPr>
          <p:nvPr>
            <p:ph idx="1"/>
          </p:nvPr>
        </p:nvSpPr>
        <p:spPr>
          <a:xfrm>
            <a:off x="381000" y="1447799"/>
            <a:ext cx="8382000" cy="4407360"/>
          </a:xfrm>
        </p:spPr>
        <p:txBody>
          <a:bodyPr/>
          <a:lstStyle/>
          <a:p>
            <a:r>
              <a:rPr lang="en-US" dirty="0" smtClean="0"/>
              <a:t>App designed for XP actually runs on XP</a:t>
            </a:r>
          </a:p>
          <a:p>
            <a:r>
              <a:rPr lang="en-US" dirty="0" smtClean="0"/>
              <a:t>One critical app that absolutely will not work on Win7 doesn’t hold up deployment</a:t>
            </a:r>
          </a:p>
          <a:p>
            <a:r>
              <a:rPr lang="en-US" dirty="0" smtClean="0"/>
              <a:t>What it’s good for:</a:t>
            </a:r>
          </a:p>
          <a:p>
            <a:pPr lvl="1"/>
            <a:r>
              <a:rPr lang="en-US" dirty="0" smtClean="0"/>
              <a:t>Web apps that require IE6</a:t>
            </a:r>
          </a:p>
          <a:p>
            <a:pPr lvl="1"/>
            <a:r>
              <a:rPr lang="en-US" dirty="0" smtClean="0"/>
              <a:t>Running 16-bit apps on x64</a:t>
            </a:r>
          </a:p>
          <a:p>
            <a:pPr lvl="1"/>
            <a:r>
              <a:rPr lang="en-US" dirty="0" smtClean="0"/>
              <a:t>Some types of desktop apps</a:t>
            </a:r>
          </a:p>
          <a:p>
            <a:pPr lvl="1"/>
            <a:r>
              <a:rPr lang="en-US" dirty="0" smtClean="0"/>
              <a:t>Microsoft Agent</a:t>
            </a:r>
          </a:p>
          <a:p>
            <a:endParaRPr lang="en-US" dirty="0"/>
          </a:p>
        </p:txBody>
      </p:sp>
      <p:pic>
        <p:nvPicPr>
          <p:cNvPr id="4" name="Merlin" descr="MerlinX.png"/>
          <p:cNvPicPr>
            <a:picLocks noChangeAspect="1"/>
          </p:cNvPicPr>
          <p:nvPr/>
        </p:nvPicPr>
        <p:blipFill>
          <a:blip r:embed="rId3"/>
          <a:stretch>
            <a:fillRect/>
          </a:stretch>
        </p:blipFill>
        <p:spPr>
          <a:xfrm>
            <a:off x="6705600" y="3505200"/>
            <a:ext cx="1219200" cy="190901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34"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from="(-#ppt_w/2)" to="(#ppt_x)" calcmode="lin" valueType="num">
                                      <p:cBhvr>
                                        <p:cTn id="34" dur="600" fill="hold">
                                          <p:stCondLst>
                                            <p:cond delay="0"/>
                                          </p:stCondLst>
                                        </p:cTn>
                                        <p:tgtEl>
                                          <p:spTgt spid="4"/>
                                        </p:tgtEl>
                                        <p:attrNameLst>
                                          <p:attrName>ppt_x</p:attrName>
                                        </p:attrNameLst>
                                      </p:cBhvr>
                                    </p:anim>
                                    <p:anim from="0" to="-1.0" calcmode="lin" valueType="num">
                                      <p:cBhvr>
                                        <p:cTn id="35" dur="200" decel="50000" autoRev="1" fill="hold">
                                          <p:stCondLst>
                                            <p:cond delay="600"/>
                                          </p:stCondLst>
                                        </p:cTn>
                                        <p:tgtEl>
                                          <p:spTgt spid="4"/>
                                        </p:tgtEl>
                                        <p:attrNameLst>
                                          <p:attrName>xshear</p:attrName>
                                        </p:attrNameLst>
                                      </p:cBhvr>
                                    </p:anim>
                                    <p:animScale>
                                      <p:cBhvr>
                                        <p:cTn id="36" dur="200" decel="100000" autoRev="1" fill="hold">
                                          <p:stCondLst>
                                            <p:cond delay="600"/>
                                          </p:stCondLst>
                                        </p:cTn>
                                        <p:tgtEl>
                                          <p:spTgt spid="4"/>
                                        </p:tgtEl>
                                      </p:cBhvr>
                                      <p:from x="100000" y="100000"/>
                                      <p:to x="80000" y="100000"/>
                                    </p:animScale>
                                    <p:anim by="(#ppt_h/3+#ppt_w*0.1)" calcmode="lin" valueType="num">
                                      <p:cBhvr additive="sum">
                                        <p:cTn id="37"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XPM IE6 1024.png"/>
          <p:cNvPicPr>
            <a:picLocks noGrp="1" noChangeAspect="1"/>
          </p:cNvPicPr>
          <p:nvPr>
            <p:ph idx="1"/>
          </p:nvPr>
        </p:nvPicPr>
        <p:blipFill>
          <a:blip r:embed="rId3"/>
          <a:stretch>
            <a:fillRect/>
          </a:stretch>
        </p:blipFill>
        <p:spPr>
          <a:xfrm>
            <a:off x="0" y="0"/>
            <a:ext cx="9143999" cy="6858000"/>
          </a:xfrm>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Windows XP Mode</a:t>
            </a:r>
            <a:endParaRPr lang="en-US" dirty="0"/>
          </a:p>
        </p:txBody>
      </p:sp>
      <p:sp>
        <p:nvSpPr>
          <p:cNvPr id="3" name="Text Placeholder 2"/>
          <p:cNvSpPr>
            <a:spLocks noGrp="1"/>
          </p:cNvSpPr>
          <p:nvPr>
            <p:ph idx="1"/>
          </p:nvPr>
        </p:nvSpPr>
        <p:spPr>
          <a:xfrm>
            <a:off x="381000" y="1447799"/>
            <a:ext cx="8763000" cy="5158335"/>
          </a:xfrm>
        </p:spPr>
        <p:txBody>
          <a:bodyPr/>
          <a:lstStyle/>
          <a:p>
            <a:r>
              <a:rPr lang="en-US" dirty="0" smtClean="0"/>
              <a:t>Trade-offs</a:t>
            </a:r>
          </a:p>
          <a:p>
            <a:pPr lvl="1"/>
            <a:r>
              <a:rPr lang="en-US" dirty="0" smtClean="0"/>
              <a:t>XP Mode is </a:t>
            </a:r>
            <a:r>
              <a:rPr lang="en-US" i="1" dirty="0" smtClean="0"/>
              <a:t>not </a:t>
            </a:r>
            <a:r>
              <a:rPr lang="en-US" dirty="0" smtClean="0"/>
              <a:t>for the enterprise!</a:t>
            </a:r>
          </a:p>
          <a:p>
            <a:pPr lvl="1"/>
            <a:r>
              <a:rPr lang="en-US" dirty="0" smtClean="0"/>
              <a:t>XP VM needs maintenance (AV, </a:t>
            </a:r>
            <a:r>
              <a:rPr lang="en-US" dirty="0" err="1" smtClean="0"/>
              <a:t>hotfixes</a:t>
            </a:r>
            <a:r>
              <a:rPr lang="en-US" dirty="0" smtClean="0"/>
              <a:t>, policies, etc)</a:t>
            </a:r>
          </a:p>
          <a:p>
            <a:pPr lvl="2"/>
            <a:r>
              <a:rPr lang="en-US" dirty="0" smtClean="0"/>
              <a:t>VM is hibernated when you’re not running an app</a:t>
            </a:r>
          </a:p>
          <a:p>
            <a:pPr lvl="1"/>
            <a:r>
              <a:rPr lang="en-US" dirty="0" smtClean="0"/>
              <a:t>Apps can’t interact with apps on the host</a:t>
            </a:r>
          </a:p>
          <a:p>
            <a:pPr lvl="2"/>
            <a:r>
              <a:rPr lang="en-US" dirty="0" smtClean="0"/>
              <a:t>E.g., app wants to send email, or interact with window messaging</a:t>
            </a:r>
          </a:p>
          <a:p>
            <a:pPr lvl="1"/>
            <a:r>
              <a:rPr lang="en-US" dirty="0" smtClean="0"/>
              <a:t>May not support custom hardware</a:t>
            </a:r>
          </a:p>
          <a:p>
            <a:pPr lvl="1"/>
            <a:r>
              <a:rPr lang="en-US" dirty="0" smtClean="0"/>
              <a:t>Much greater hardware requirements</a:t>
            </a:r>
          </a:p>
          <a:p>
            <a:pPr lvl="2"/>
            <a:r>
              <a:rPr lang="en-US" dirty="0" smtClean="0"/>
              <a:t>Incl. Hardware Assisted Virtualization.</a:t>
            </a:r>
          </a:p>
          <a:p>
            <a:pPr lvl="1"/>
            <a:r>
              <a:rPr lang="en-US" dirty="0" smtClean="0"/>
              <a:t>Default XP Mode user is admin</a:t>
            </a:r>
          </a:p>
          <a:p>
            <a:pPr lvl="2"/>
            <a:r>
              <a:rPr lang="en-US" dirty="0" smtClean="0"/>
              <a:t>Might conflict with enterprise policies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500"/>
                                        <p:tgtEl>
                                          <p:spTgt spid="3">
                                            <p:txEl>
                                              <p:pRg st="9" end="9"/>
                                            </p:txEl>
                                          </p:spTgt>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Windows XP Mode</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Change permissions on system objects</a:t>
            </a:r>
            <a:endParaRPr lang="en-US" dirty="0"/>
          </a:p>
        </p:txBody>
      </p:sp>
      <p:sp>
        <p:nvSpPr>
          <p:cNvPr id="3" name="Text Placeholder 2"/>
          <p:cNvSpPr>
            <a:spLocks noGrp="1"/>
          </p:cNvSpPr>
          <p:nvPr>
            <p:ph idx="1"/>
          </p:nvPr>
        </p:nvSpPr>
        <p:spPr/>
        <p:txBody>
          <a:bodyPr/>
          <a:lstStyle/>
          <a:p>
            <a:r>
              <a:rPr lang="en-US" dirty="0" smtClean="0"/>
              <a:t>Only if other options don’t work</a:t>
            </a:r>
          </a:p>
          <a:p>
            <a:r>
              <a:rPr lang="en-US" dirty="0" smtClean="0"/>
              <a:t>Loosen file or registry permissions</a:t>
            </a:r>
          </a:p>
          <a:p>
            <a:r>
              <a:rPr lang="en-US" dirty="0" smtClean="0"/>
              <a:t>Allow interactive user to start/stop a particular service or driver</a:t>
            </a:r>
          </a:p>
          <a:p>
            <a:r>
              <a:rPr lang="en-US" dirty="0" smtClean="0"/>
              <a:t>Must be done surgically</a:t>
            </a:r>
          </a:p>
          <a:p>
            <a:pPr lvl="1"/>
            <a:r>
              <a:rPr lang="en-US" dirty="0" smtClean="0"/>
              <a:t>Least amount of additional privilege on the smallest number of objects</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
          <p:cNvGrpSpPr/>
          <p:nvPr/>
        </p:nvGrpSpPr>
        <p:grpSpPr>
          <a:xfrm>
            <a:off x="304800" y="533400"/>
            <a:ext cx="3280767" cy="649476"/>
            <a:chOff x="152400" y="1143000"/>
            <a:chExt cx="3280767" cy="649476"/>
          </a:xfrm>
        </p:grpSpPr>
        <p:pic>
          <p:nvPicPr>
            <p:cNvPr id="2" name="Picture 1"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7" name="TextBox 6"/>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App-V</a:t>
              </a:r>
            </a:p>
          </p:txBody>
        </p:sp>
      </p:grpSp>
      <p:grpSp>
        <p:nvGrpSpPr>
          <p:cNvPr id="4" name="Group 8"/>
          <p:cNvGrpSpPr/>
          <p:nvPr/>
        </p:nvGrpSpPr>
        <p:grpSpPr>
          <a:xfrm>
            <a:off x="228600" y="1371600"/>
            <a:ext cx="3280767" cy="649476"/>
            <a:chOff x="152400" y="1143000"/>
            <a:chExt cx="3280767" cy="649476"/>
          </a:xfrm>
        </p:grpSpPr>
        <p:pic>
          <p:nvPicPr>
            <p:cNvPr id="10" name="Picture 9"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11" name="TextBox 10"/>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Beyond Trust</a:t>
              </a:r>
            </a:p>
          </p:txBody>
        </p:sp>
      </p:grpSp>
      <p:grpSp>
        <p:nvGrpSpPr>
          <p:cNvPr id="5" name="Group 11"/>
          <p:cNvGrpSpPr/>
          <p:nvPr/>
        </p:nvGrpSpPr>
        <p:grpSpPr>
          <a:xfrm>
            <a:off x="3505200" y="990600"/>
            <a:ext cx="3280767" cy="649476"/>
            <a:chOff x="152400" y="1143000"/>
            <a:chExt cx="3280767" cy="649476"/>
          </a:xfrm>
        </p:grpSpPr>
        <p:pic>
          <p:nvPicPr>
            <p:cNvPr id="13" name="Picture 12"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14" name="TextBox 13"/>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ACT 5.5</a:t>
              </a:r>
            </a:p>
          </p:txBody>
        </p:sp>
      </p:grpSp>
      <p:grpSp>
        <p:nvGrpSpPr>
          <p:cNvPr id="6" name="Group 14"/>
          <p:cNvGrpSpPr/>
          <p:nvPr/>
        </p:nvGrpSpPr>
        <p:grpSpPr>
          <a:xfrm>
            <a:off x="2362200" y="1981200"/>
            <a:ext cx="3280767" cy="649476"/>
            <a:chOff x="152400" y="1143000"/>
            <a:chExt cx="3280767" cy="649476"/>
          </a:xfrm>
        </p:grpSpPr>
        <p:pic>
          <p:nvPicPr>
            <p:cNvPr id="16" name="Picture 15"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17" name="TextBox 16"/>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Win XP Mode</a:t>
              </a:r>
            </a:p>
          </p:txBody>
        </p:sp>
      </p:grpSp>
      <p:grpSp>
        <p:nvGrpSpPr>
          <p:cNvPr id="8" name="Group 17"/>
          <p:cNvGrpSpPr/>
          <p:nvPr/>
        </p:nvGrpSpPr>
        <p:grpSpPr>
          <a:xfrm>
            <a:off x="4038600" y="2819400"/>
            <a:ext cx="3280767" cy="649476"/>
            <a:chOff x="152400" y="1143000"/>
            <a:chExt cx="3280767" cy="649476"/>
          </a:xfrm>
        </p:grpSpPr>
        <p:pic>
          <p:nvPicPr>
            <p:cNvPr id="19" name="Picture 18"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20" name="TextBox 19"/>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ACF Partners</a:t>
              </a:r>
            </a:p>
          </p:txBody>
        </p:sp>
      </p:grpSp>
      <p:grpSp>
        <p:nvGrpSpPr>
          <p:cNvPr id="9" name="Group 20"/>
          <p:cNvGrpSpPr/>
          <p:nvPr/>
        </p:nvGrpSpPr>
        <p:grpSpPr>
          <a:xfrm>
            <a:off x="457200" y="2743200"/>
            <a:ext cx="3280767" cy="649476"/>
            <a:chOff x="152400" y="1143000"/>
            <a:chExt cx="3280767" cy="649476"/>
          </a:xfrm>
        </p:grpSpPr>
        <p:pic>
          <p:nvPicPr>
            <p:cNvPr id="22" name="Picture 21"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23" name="TextBox 22"/>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MED-V</a:t>
              </a:r>
            </a:p>
          </p:txBody>
        </p:sp>
      </p:grpSp>
      <p:grpSp>
        <p:nvGrpSpPr>
          <p:cNvPr id="12" name="Group 23"/>
          <p:cNvGrpSpPr/>
          <p:nvPr/>
        </p:nvGrpSpPr>
        <p:grpSpPr>
          <a:xfrm>
            <a:off x="5486400" y="1600200"/>
            <a:ext cx="3280767" cy="649476"/>
            <a:chOff x="152400" y="1143000"/>
            <a:chExt cx="3280767" cy="649476"/>
          </a:xfrm>
        </p:grpSpPr>
        <p:pic>
          <p:nvPicPr>
            <p:cNvPr id="25" name="Picture 24"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26" name="TextBox 25"/>
            <p:cNvSpPr txBox="1"/>
            <p:nvPr/>
          </p:nvSpPr>
          <p:spPr>
            <a:xfrm>
              <a:off x="365098" y="1191908"/>
              <a:ext cx="2667000" cy="492443"/>
            </a:xfrm>
            <a:prstGeom prst="rect">
              <a:avLst/>
            </a:prstGeom>
            <a:noFill/>
          </p:spPr>
          <p:txBody>
            <a:bodyPr wrap="square" lIns="0" tIns="0" rIns="0" bIns="0" rtlCol="0">
              <a:spAutoFit/>
            </a:bodyPr>
            <a:lstStyle/>
            <a:p>
              <a:r>
                <a:rPr lang="en-US" sz="3200" dirty="0" err="1" smtClean="0">
                  <a:solidFill>
                    <a:srgbClr val="FFC000"/>
                  </a:solidFill>
                  <a:effectLst>
                    <a:outerShdw blurRad="38100" dist="38100" dir="2700000" algn="tl">
                      <a:srgbClr val="000000">
                        <a:alpha val="43137"/>
                      </a:srgbClr>
                    </a:outerShdw>
                  </a:effectLst>
                  <a:latin typeface="Segoe UI Semibold" pitchFamily="34" charset="0"/>
                </a:rPr>
                <a:t>AppDNA</a:t>
              </a:r>
              <a:endParaRPr lang="en-US" sz="3200" dirty="0" smtClean="0">
                <a:solidFill>
                  <a:srgbClr val="FFC000"/>
                </a:solidFill>
                <a:effectLst>
                  <a:outerShdw blurRad="38100" dist="38100" dir="2700000" algn="tl">
                    <a:srgbClr val="000000">
                      <a:alpha val="43137"/>
                    </a:srgbClr>
                  </a:outerShdw>
                </a:effectLst>
                <a:latin typeface="Segoe UI Semibold" pitchFamily="34" charset="0"/>
              </a:endParaRPr>
            </a:p>
          </p:txBody>
        </p:sp>
      </p:grpSp>
      <p:grpSp>
        <p:nvGrpSpPr>
          <p:cNvPr id="15" name="Group 26"/>
          <p:cNvGrpSpPr/>
          <p:nvPr/>
        </p:nvGrpSpPr>
        <p:grpSpPr>
          <a:xfrm>
            <a:off x="914400" y="3505200"/>
            <a:ext cx="3280767" cy="649476"/>
            <a:chOff x="152400" y="1143000"/>
            <a:chExt cx="3280767" cy="649476"/>
          </a:xfrm>
        </p:grpSpPr>
        <p:pic>
          <p:nvPicPr>
            <p:cNvPr id="28" name="Picture 27"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29" name="TextBox 28"/>
            <p:cNvSpPr txBox="1"/>
            <p:nvPr/>
          </p:nvSpPr>
          <p:spPr>
            <a:xfrm>
              <a:off x="365098" y="1191908"/>
              <a:ext cx="2667000" cy="492443"/>
            </a:xfrm>
            <a:prstGeom prst="rect">
              <a:avLst/>
            </a:prstGeom>
            <a:noFill/>
          </p:spPr>
          <p:txBody>
            <a:bodyPr wrap="square" lIns="0" tIns="0" rIns="0" bIns="0" rtlCol="0">
              <a:spAutoFit/>
            </a:bodyPr>
            <a:lstStyle/>
            <a:p>
              <a:r>
                <a:rPr lang="en-US" sz="3200" dirty="0" err="1" smtClean="0">
                  <a:solidFill>
                    <a:srgbClr val="FFC000"/>
                  </a:solidFill>
                  <a:effectLst>
                    <a:outerShdw blurRad="38100" dist="38100" dir="2700000" algn="tl">
                      <a:srgbClr val="000000">
                        <a:alpha val="43137"/>
                      </a:srgbClr>
                    </a:outerShdw>
                  </a:effectLst>
                  <a:latin typeface="Segoe UI Semibold" pitchFamily="34" charset="0"/>
                </a:rPr>
                <a:t>ChangeBase</a:t>
              </a:r>
              <a:endParaRPr lang="en-US" sz="3200" dirty="0" smtClean="0">
                <a:solidFill>
                  <a:srgbClr val="FFC000"/>
                </a:solidFill>
                <a:effectLst>
                  <a:outerShdw blurRad="38100" dist="38100" dir="2700000" algn="tl">
                    <a:srgbClr val="000000">
                      <a:alpha val="43137"/>
                    </a:srgbClr>
                  </a:outerShdw>
                </a:effectLst>
                <a:latin typeface="Segoe UI Semibold" pitchFamily="34" charset="0"/>
              </a:endParaRPr>
            </a:p>
          </p:txBody>
        </p:sp>
      </p:grpSp>
      <p:grpSp>
        <p:nvGrpSpPr>
          <p:cNvPr id="18" name="Group 29"/>
          <p:cNvGrpSpPr/>
          <p:nvPr/>
        </p:nvGrpSpPr>
        <p:grpSpPr>
          <a:xfrm>
            <a:off x="4191000" y="3657600"/>
            <a:ext cx="3280767" cy="649476"/>
            <a:chOff x="152400" y="1143000"/>
            <a:chExt cx="3280767" cy="649476"/>
          </a:xfrm>
        </p:grpSpPr>
        <p:pic>
          <p:nvPicPr>
            <p:cNvPr id="31" name="Picture 30"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32" name="TextBox 31"/>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Shims</a:t>
              </a:r>
            </a:p>
          </p:txBody>
        </p:sp>
      </p:grpSp>
      <p:grpSp>
        <p:nvGrpSpPr>
          <p:cNvPr id="21" name="Group 32"/>
          <p:cNvGrpSpPr/>
          <p:nvPr/>
        </p:nvGrpSpPr>
        <p:grpSpPr>
          <a:xfrm>
            <a:off x="2514600" y="4343400"/>
            <a:ext cx="3280767" cy="649476"/>
            <a:chOff x="152400" y="1143000"/>
            <a:chExt cx="3280767" cy="649476"/>
          </a:xfrm>
        </p:grpSpPr>
        <p:pic>
          <p:nvPicPr>
            <p:cNvPr id="34" name="Picture 33" descr="Silver Bullet.png"/>
            <p:cNvPicPr>
              <a:picLocks noChangeAspect="1"/>
            </p:cNvPicPr>
            <p:nvPr/>
          </p:nvPicPr>
          <p:blipFill>
            <a:blip r:embed="rId4">
              <a:clrChange>
                <a:clrFrom>
                  <a:srgbClr val="FF00FF"/>
                </a:clrFrom>
                <a:clrTo>
                  <a:srgbClr val="FF00FF">
                    <a:alpha val="0"/>
                  </a:srgbClr>
                </a:clrTo>
              </a:clrChange>
            </a:blip>
            <a:stretch>
              <a:fillRect/>
            </a:stretch>
          </p:blipFill>
          <p:spPr>
            <a:xfrm>
              <a:off x="152400" y="1143000"/>
              <a:ext cx="3280767" cy="649476"/>
            </a:xfrm>
            <a:prstGeom prst="rect">
              <a:avLst/>
            </a:prstGeom>
          </p:spPr>
        </p:pic>
        <p:sp>
          <p:nvSpPr>
            <p:cNvPr id="35" name="TextBox 34"/>
            <p:cNvSpPr txBox="1"/>
            <p:nvPr/>
          </p:nvSpPr>
          <p:spPr>
            <a:xfrm>
              <a:off x="365098" y="1191908"/>
              <a:ext cx="2667000" cy="492443"/>
            </a:xfrm>
            <a:prstGeom prst="rect">
              <a:avLst/>
            </a:prstGeom>
            <a:noFill/>
          </p:spPr>
          <p:txBody>
            <a:bodyPr wrap="square" lIns="0" tIns="0" rIns="0" bIns="0" rtlCol="0">
              <a:spAutoFit/>
            </a:bodyPr>
            <a:lstStyle/>
            <a:p>
              <a:r>
                <a:rPr lang="en-US" sz="3200" dirty="0" smtClean="0">
                  <a:solidFill>
                    <a:srgbClr val="FFC000"/>
                  </a:solidFill>
                  <a:effectLst>
                    <a:outerShdw blurRad="38100" dist="38100" dir="2700000" algn="tl">
                      <a:srgbClr val="000000">
                        <a:alpha val="43137"/>
                      </a:srgbClr>
                    </a:outerShdw>
                  </a:effectLst>
                  <a:latin typeface="Segoe UI Semibold" pitchFamily="34" charset="0"/>
                </a:rPr>
                <a:t>Disable UAC</a:t>
              </a:r>
            </a:p>
          </p:txBody>
        </p:sp>
      </p:grpSp>
      <p:sp>
        <p:nvSpPr>
          <p:cNvPr id="36" name="Rectangle 35"/>
          <p:cNvSpPr/>
          <p:nvPr/>
        </p:nvSpPr>
        <p:spPr>
          <a:xfrm>
            <a:off x="196091" y="2967335"/>
            <a:ext cx="8751819"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There are no silver bullets.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childTnLst>
                                </p:cTn>
                              </p:par>
                            </p:childTnLst>
                          </p:cTn>
                        </p:par>
                        <p:par>
                          <p:cTn id="44" fill="hold">
                            <p:stCondLst>
                              <p:cond delay="10000"/>
                            </p:stCondLst>
                            <p:childTnLst>
                              <p:par>
                                <p:cTn id="45" presetID="54" presetClass="path" presetSubtype="0" accel="50000" decel="50000" fill="hold" nodeType="afterEffect">
                                  <p:stCondLst>
                                    <p:cond delay="0"/>
                                  </p:stCondLst>
                                  <p:childTnLst>
                                    <p:animMotion origin="layout" path="M -3.33333E-6 4.39972E-6 C 0.004 -0.02059 0.01875 -0.04095 0.02379 -0.04095 C 0.05608 -0.04095 0.08924 0.28105 0.08924 0.60305 C 0.08924 0.44066 0.10573 0.28105 0.12153 0.28105 C 0.13802 0.28105 0.15382 0.44321 0.15382 0.60305 C 0.15382 0.52278 0.16216 0.44066 0.17032 0.44066 C 0.17865 0.44066 0.18698 0.5207 0.18698 0.60305 C 0.18698 0.56187 0.19115 0.52278 0.19532 0.52278 C 0.19948 0.52278 0.20365 0.56396 0.20365 0.60305 C 0.20365 0.58246 0.20573 0.56187 0.20764 0.56187 C 0.20886 0.56187 0.21181 0.58246 0.21181 0.60305 C 0.21181 0.59264 0.21302 0.58246 0.21407 0.58246 C 0.21407 0.58501 0.21615 0.59264 0.21615 0.60305 C 0.21615 0.59796 0.21615 0.59264 0.21736 0.59264 C 0.21736 0.59542 0.21841 0.5975 0.21841 0.60305 C 0.21841 0.60027 0.21841 0.59796 0.21841 0.59542 C 0.21945 0.59542 0.21945 0.59796 0.21945 0.60027 C 0.22049 0.60027 0.22049 0.5975 0.22049 0.59542 C 0.2217 0.59542 0.2217 0.59796 0.2217 0.60027 " pathEditMode="relative" rAng="0" ptsTypes="fffffffffffffffffff">
                                      <p:cBhvr>
                                        <p:cTn id="46" dur="2000" fill="hold"/>
                                        <p:tgtEl>
                                          <p:spTgt spid="6"/>
                                        </p:tgtEl>
                                        <p:attrNameLst>
                                          <p:attrName>ppt_x</p:attrName>
                                          <p:attrName>ppt_y</p:attrName>
                                        </p:attrNameLst>
                                      </p:cBhvr>
                                      <p:rCtr x="111" y="281"/>
                                    </p:animMotion>
                                  </p:childTnLst>
                                </p:cTn>
                              </p:par>
                              <p:par>
                                <p:cTn id="47" presetID="54" presetClass="path" presetSubtype="0" accel="50000" decel="50000" fill="hold" nodeType="withEffect">
                                  <p:stCondLst>
                                    <p:cond delay="0"/>
                                  </p:stCondLst>
                                  <p:childTnLst>
                                    <p:animMotion origin="layout" path="M 0 5.15845E-7 C 0.00503 -0.02776 0.02292 -0.05529 0.02917 -0.05529 C 0.06875 -0.05529 0.10938 0.37775 0.10938 0.81078 C 0.10938 0.59241 0.12969 0.37775 0.14896 0.37775 C 0.16927 0.37775 0.18854 0.59588 0.18854 0.81078 C 0.18854 0.70298 0.19861 0.59241 0.20885 0.59241 C 0.21892 0.59241 0.22917 0.69998 0.22917 0.81078 C 0.22917 0.75526 0.2342 0.70298 0.23941 0.70298 C 0.24444 0.70298 0.24948 0.75827 0.24948 0.81078 C 0.24948 0.78302 0.25208 0.75526 0.25451 0.75526 C 0.2559 0.75526 0.25972 0.78302 0.25972 0.81078 C 0.25972 0.7969 0.26094 0.78302 0.26233 0.78302 C 0.26233 0.78672 0.26493 0.7969 0.26493 0.81078 C 0.26493 0.80407 0.26493 0.7969 0.26632 0.7969 C 0.26632 0.80037 0.26771 0.80338 0.26771 0.81078 C 0.26771 0.80708 0.26771 0.80407 0.26771 0.80037 C 0.26892 0.80037 0.26892 0.80407 0.26892 0.80708 C 0.27031 0.80708 0.27031 0.80338 0.27031 0.80037 C 0.2717 0.80037 0.2717 0.80407 0.2717 0.80708 " pathEditMode="relative" rAng="0" ptsTypes="fffffffffffffffffff">
                                      <p:cBhvr>
                                        <p:cTn id="48" dur="2000" fill="hold"/>
                                        <p:tgtEl>
                                          <p:spTgt spid="3"/>
                                        </p:tgtEl>
                                        <p:attrNameLst>
                                          <p:attrName>ppt_x</p:attrName>
                                          <p:attrName>ppt_y</p:attrName>
                                        </p:attrNameLst>
                                      </p:cBhvr>
                                      <p:rCtr x="136" y="378"/>
                                    </p:animMotion>
                                  </p:childTnLst>
                                </p:cTn>
                              </p:par>
                              <p:par>
                                <p:cTn id="49" presetID="54" presetClass="path" presetSubtype="0" accel="50000" decel="50000" fill="hold" nodeType="withEffect">
                                  <p:stCondLst>
                                    <p:cond delay="0"/>
                                  </p:stCondLst>
                                  <p:childTnLst>
                                    <p:animMotion origin="layout" path="M -3.33333E-6 4.64724E-6 C 0.00539 -0.02591 0.02535 -0.05159 0.03195 -0.05159 C 0.0757 -0.05159 0.12066 0.35368 0.12066 0.75896 C 0.12066 0.55447 0.14306 0.35368 0.16424 0.35368 C 0.18681 0.35368 0.20799 0.55771 0.20799 0.75896 C 0.20799 0.6581 0.21927 0.55447 0.23056 0.55447 C 0.24184 0.55447 0.25295 0.6551 0.25295 0.75896 C 0.25295 0.70691 0.25851 0.6581 0.26424 0.6581 C 0.2698 0.6581 0.27535 0.70969 0.27535 0.75896 C 0.27535 0.73282 0.27848 0.70691 0.28108 0.70691 C 0.28247 0.70691 0.28664 0.73282 0.28664 0.75896 C 0.28664 0.74577 0.2882 0.73282 0.28959 0.73282 C 0.28959 0.73629 0.29254 0.74577 0.29254 0.75896 C 0.29254 0.75248 0.29254 0.74577 0.29393 0.74577 C 0.29393 0.74924 0.29549 0.75202 0.29549 0.75896 C 0.29549 0.75549 0.29549 0.75248 0.29549 0.74924 C 0.29688 0.74924 0.29688 0.75248 0.29688 0.75549 C 0.29827 0.75549 0.29827 0.75202 0.29827 0.74924 C 0.3 0.74924 0.3 0.75248 0.3 0.75549 " pathEditMode="relative" rAng="0" ptsTypes="fffffffffffffffffff">
                                      <p:cBhvr>
                                        <p:cTn id="50" dur="2000" fill="hold"/>
                                        <p:tgtEl>
                                          <p:spTgt spid="5"/>
                                        </p:tgtEl>
                                        <p:attrNameLst>
                                          <p:attrName>ppt_x</p:attrName>
                                          <p:attrName>ppt_y</p:attrName>
                                        </p:attrNameLst>
                                      </p:cBhvr>
                                      <p:rCtr x="150" y="354"/>
                                    </p:animMotion>
                                  </p:childTnLst>
                                </p:cTn>
                              </p:par>
                              <p:par>
                                <p:cTn id="51" presetID="54" presetClass="path" presetSubtype="0" accel="50000" decel="50000" fill="hold" nodeType="withEffect">
                                  <p:stCondLst>
                                    <p:cond delay="0"/>
                                  </p:stCondLst>
                                  <p:childTnLst>
                                    <p:animMotion origin="layout" path="M 0 -2.93777E-7 C 0.00399 -0.0229 0.0184 -0.04534 0.02326 -0.04534 C 0.05503 -0.04534 0.08767 0.30997 0.08767 0.66528 C 0.08767 0.48577 0.10382 0.30997 0.11927 0.30997 C 0.13559 0.30997 0.15104 0.48901 0.15104 0.66528 C 0.15104 0.57691 0.1592 0.48577 0.16736 0.48577 C 0.17552 0.48577 0.18368 0.57414 0.18368 0.66528 C 0.18368 0.61948 0.18767 0.57691 0.19184 0.57691 C 0.19583 0.57691 0.19983 0.62225 0.19983 0.66528 C 0.19983 0.64238 0.20208 0.61948 0.20399 0.61948 C 0.20503 0.61948 0.20799 0.64238 0.20799 0.66528 C 0.20799 0.65371 0.2092 0.64238 0.21024 0.64238 C 0.21024 0.64515 0.21233 0.65371 0.21233 0.66528 C 0.21233 0.65973 0.21233 0.65371 0.21337 0.65371 C 0.21337 0.65672 0.21441 0.65926 0.21441 0.66528 C 0.21441 0.66204 0.21441 0.65973 0.21441 0.65672 C 0.21545 0.65672 0.21545 0.65973 0.21545 0.66204 C 0.21649 0.66204 0.21649 0.65926 0.21649 0.65672 C 0.21771 0.65672 0.21771 0.65973 0.21771 0.66204 " pathEditMode="relative" rAng="0" ptsTypes="fffffffffffffffffff">
                                      <p:cBhvr>
                                        <p:cTn id="52" dur="2000" fill="hold"/>
                                        <p:tgtEl>
                                          <p:spTgt spid="12"/>
                                        </p:tgtEl>
                                        <p:attrNameLst>
                                          <p:attrName>ppt_x</p:attrName>
                                          <p:attrName>ppt_y</p:attrName>
                                        </p:attrNameLst>
                                      </p:cBhvr>
                                      <p:rCtr x="109" y="310"/>
                                    </p:animMotion>
                                  </p:childTnLst>
                                </p:cTn>
                              </p:par>
                              <p:par>
                                <p:cTn id="53" presetID="54" presetClass="path" presetSubtype="0" accel="50000" decel="50000" fill="hold" nodeType="withEffect">
                                  <p:stCondLst>
                                    <p:cond delay="0"/>
                                  </p:stCondLst>
                                  <p:childTnLst>
                                    <p:animMotion origin="layout" path="M 0 1.98242E-6 C 0.00399 -0.0236 0.0184 -0.04673 0.02326 -0.04673 C 0.05503 -0.04673 0.08767 0.31968 0.08767 0.6861 C 0.08767 0.50104 0.10382 0.31968 0.11927 0.31968 C 0.13559 0.31968 0.15104 0.50428 0.15104 0.6861 C 0.15104 0.59496 0.1592 0.50104 0.16736 0.50104 C 0.17552 0.50104 0.18368 0.59218 0.18368 0.6861 C 0.18368 0.63891 0.18767 0.59496 0.19184 0.59496 C 0.19583 0.59496 0.19983 0.64168 0.19983 0.6861 C 0.19983 0.6625 0.20208 0.63891 0.20399 0.63891 C 0.20503 0.63891 0.20799 0.6625 0.20799 0.6861 C 0.20799 0.6743 0.2092 0.6625 0.21024 0.6625 C 0.21024 0.66551 0.21233 0.6743 0.21233 0.6861 C 0.21233 0.68031 0.21233 0.6743 0.21337 0.6743 C 0.21337 0.67707 0.21441 0.67985 0.21441 0.6861 C 0.21441 0.68286 0.21441 0.68031 0.21441 0.67707 C 0.21545 0.67707 0.21545 0.68031 0.21545 0.68286 C 0.21649 0.68286 0.21649 0.67985 0.21649 0.67707 C 0.21771 0.67707 0.21771 0.68031 0.21771 0.68286 " pathEditMode="relative" rAng="0" ptsTypes="fffffffffffffffffff">
                                      <p:cBhvr>
                                        <p:cTn id="54" dur="2000" fill="hold"/>
                                        <p:tgtEl>
                                          <p:spTgt spid="4"/>
                                        </p:tgtEl>
                                        <p:attrNameLst>
                                          <p:attrName>ppt_x</p:attrName>
                                          <p:attrName>ppt_y</p:attrName>
                                        </p:attrNameLst>
                                      </p:cBhvr>
                                      <p:rCtr x="109" y="320"/>
                                    </p:animMotion>
                                  </p:childTnLst>
                                </p:cTn>
                              </p:par>
                              <p:par>
                                <p:cTn id="55" presetID="54" presetClass="path" presetSubtype="0" accel="50000" decel="50000" fill="hold" nodeType="withEffect">
                                  <p:stCondLst>
                                    <p:cond delay="0"/>
                                  </p:stCondLst>
                                  <p:childTnLst>
                                    <p:animMotion origin="layout" path="M 3.33333E-6 3.98334E-6 C 0.00451 -0.01666 0.021 -0.03331 0.02656 -0.03331 C 0.06302 -0.03331 0.10052 0.22762 0.10052 0.48855 C 0.10052 0.35669 0.11909 0.22762 0.1368 0.22762 C 0.15573 0.22762 0.17326 0.35901 0.17326 0.48855 C 0.17326 0.42354 0.18264 0.35669 0.19218 0.35669 C 0.20139 0.35669 0.21076 0.42146 0.21076 0.48855 C 0.21076 0.45477 0.21545 0.42354 0.22014 0.42354 C 0.22482 0.42354 0.22951 0.45685 0.22951 0.48855 C 0.22951 0.47143 0.23194 0.45477 0.2342 0.45477 C 0.23541 0.45477 0.23871 0.47143 0.23871 0.48855 C 0.23871 0.47976 0.2401 0.47143 0.24132 0.47143 C 0.24132 0.47397 0.24375 0.47976 0.24375 0.48855 C 0.24375 0.48438 0.24375 0.47976 0.24496 0.47976 C 0.24496 0.4823 0.246 0.48392 0.246 0.48855 C 0.246 0.486 0.246 0.48438 0.246 0.4823 C 0.24739 0.4823 0.24739 0.48438 0.24739 0.486 C 0.24861 0.486 0.24861 0.48392 0.24861 0.4823 C 0.25 0.4823 0.25 0.48438 0.25 0.486 " pathEditMode="relative" rAng="0" ptsTypes="fffffffffffffffffff">
                                      <p:cBhvr>
                                        <p:cTn id="56" dur="2000" fill="hold"/>
                                        <p:tgtEl>
                                          <p:spTgt spid="9"/>
                                        </p:tgtEl>
                                        <p:attrNameLst>
                                          <p:attrName>ppt_x</p:attrName>
                                          <p:attrName>ppt_y</p:attrName>
                                        </p:attrNameLst>
                                      </p:cBhvr>
                                      <p:rCtr x="125" y="228"/>
                                    </p:animMotion>
                                  </p:childTnLst>
                                </p:cTn>
                              </p:par>
                              <p:par>
                                <p:cTn id="57" presetID="54" presetClass="path" presetSubtype="0" accel="50000" decel="50000" fill="hold" nodeType="withEffect">
                                  <p:stCondLst>
                                    <p:cond delay="0"/>
                                  </p:stCondLst>
                                  <p:childTnLst>
                                    <p:animMotion origin="layout" path="M 3.33333E-6 5.82929E-7 C 0.00399 -0.01666 0.01892 -0.03331 0.02396 -0.03331 C 0.05677 -0.03331 0.09045 0.22762 0.09045 0.48855 C 0.09045 0.3567 0.10729 0.22762 0.12326 0.22762 C 0.1401 0.22762 0.15607 0.35901 0.15607 0.48855 C 0.15607 0.42355 0.16441 0.3567 0.17291 0.3567 C 0.18125 0.3567 0.18975 0.42147 0.18975 0.48855 C 0.18975 0.45478 0.19392 0.42355 0.19826 0.42355 C 0.20225 0.42355 0.20642 0.45686 0.20642 0.48855 C 0.20642 0.47143 0.20868 0.45478 0.21076 0.45478 C 0.2118 0.45478 0.21493 0.47143 0.21493 0.48855 C 0.21493 0.47976 0.21614 0.47143 0.21718 0.47143 C 0.21718 0.47398 0.21927 0.47976 0.21927 0.48855 C 0.21927 0.48439 0.21927 0.47976 0.22048 0.47976 C 0.22048 0.4823 0.22152 0.48392 0.22152 0.48855 C 0.22152 0.486 0.22152 0.48439 0.22152 0.4823 C 0.22257 0.4823 0.22257 0.48439 0.22257 0.486 C 0.22361 0.486 0.22361 0.48392 0.22361 0.4823 C 0.225 0.4823 0.225 0.48439 0.225 0.486 " pathEditMode="relative" rAng="0" ptsTypes="fffffffffffffffffff">
                                      <p:cBhvr>
                                        <p:cTn id="58" dur="2000" fill="hold"/>
                                        <p:tgtEl>
                                          <p:spTgt spid="8"/>
                                        </p:tgtEl>
                                        <p:attrNameLst>
                                          <p:attrName>ppt_x</p:attrName>
                                          <p:attrName>ppt_y</p:attrName>
                                        </p:attrNameLst>
                                      </p:cBhvr>
                                      <p:rCtr x="112" y="228"/>
                                    </p:animMotion>
                                  </p:childTnLst>
                                </p:cTn>
                              </p:par>
                              <p:par>
                                <p:cTn id="59" presetID="54" presetClass="path" presetSubtype="0" accel="50000" decel="50000" fill="hold" nodeType="withEffect">
                                  <p:stCondLst>
                                    <p:cond delay="0"/>
                                  </p:stCondLst>
                                  <p:childTnLst>
                                    <p:animMotion origin="layout" path="M 3.33333E-6 9.25283E-7 C 0.00416 -0.01319 0.01909 -0.02614 0.02413 -0.02614 C 0.05711 -0.02614 0.09097 0.17927 0.09097 0.38469 C 0.09097 0.28082 0.10781 0.17927 0.12396 0.17927 C 0.1408 0.17927 0.15677 0.28267 0.15677 0.38469 C 0.15677 0.33356 0.16527 0.28082 0.17378 0.28082 C 0.18211 0.28082 0.19062 0.33194 0.19062 0.38469 C 0.19062 0.35808 0.19479 0.33356 0.19913 0.33356 C 0.2033 0.33356 0.20764 0.3597 0.20764 0.38469 C 0.20764 0.37127 0.20972 0.35808 0.2118 0.35808 C 0.21284 0.35808 0.21597 0.37127 0.21597 0.38469 C 0.21597 0.37775 0.21718 0.37127 0.21823 0.37127 C 0.21823 0.37312 0.22048 0.37775 0.22048 0.38469 C 0.22048 0.38122 0.22048 0.37775 0.22152 0.37775 C 0.22152 0.3796 0.22257 0.38098 0.22257 0.38469 C 0.22257 0.3826 0.22257 0.38122 0.22257 0.3796 C 0.22378 0.3796 0.22378 0.38122 0.22378 0.3826 C 0.22482 0.3826 0.22482 0.38098 0.22482 0.3796 C 0.22604 0.3796 0.22604 0.38122 0.22604 0.3826 " pathEditMode="relative" rAng="0" ptsTypes="fffffffffffffffffff">
                                      <p:cBhvr>
                                        <p:cTn id="60" dur="2000" fill="hold"/>
                                        <p:tgtEl>
                                          <p:spTgt spid="15"/>
                                        </p:tgtEl>
                                        <p:attrNameLst>
                                          <p:attrName>ppt_x</p:attrName>
                                          <p:attrName>ppt_y</p:attrName>
                                        </p:attrNameLst>
                                      </p:cBhvr>
                                      <p:rCtr x="113" y="179"/>
                                    </p:animMotion>
                                  </p:childTnLst>
                                </p:cTn>
                              </p:par>
                              <p:par>
                                <p:cTn id="61" presetID="54" presetClass="path" presetSubtype="0" accel="50000" decel="50000" fill="hold" nodeType="withEffect">
                                  <p:stCondLst>
                                    <p:cond delay="0"/>
                                  </p:stCondLst>
                                  <p:childTnLst>
                                    <p:animMotion origin="layout" path="M 1.11022E-16 -1.91302E-6 C 0.00417 -0.01272 0.0191 -0.02544 0.02413 -0.02544 C 0.05712 -0.02544 0.09097 0.17442 0.09097 0.37428 C 0.09097 0.27319 0.10781 0.17442 0.12396 0.17442 C 0.1408 0.17442 0.15677 0.27504 0.15677 0.37428 C 0.15677 0.32455 0.16528 0.27319 0.17378 0.27319 C 0.18212 0.27319 0.19063 0.32293 0.19063 0.37428 C 0.19063 0.34837 0.19479 0.32455 0.19913 0.32455 C 0.2033 0.32455 0.20764 0.34999 0.20764 0.37428 C 0.20764 0.36109 0.20972 0.34837 0.21181 0.34837 C 0.21285 0.34837 0.21597 0.36109 0.21597 0.37428 C 0.21597 0.36757 0.21719 0.36109 0.21823 0.36109 C 0.21823 0.36294 0.22049 0.36757 0.22049 0.37428 C 0.22049 0.37104 0.22049 0.36757 0.22153 0.36757 C 0.22153 0.36942 0.22257 0.37081 0.22257 0.37428 C 0.22257 0.37243 0.22257 0.37104 0.22257 0.36942 C 0.22378 0.36942 0.22378 0.37104 0.22378 0.37243 C 0.22483 0.37243 0.22483 0.37081 0.22483 0.36942 C 0.22604 0.36942 0.22604 0.37104 0.22604 0.37243 " pathEditMode="relative" rAng="0" ptsTypes="fffffffffffffffffff">
                                      <p:cBhvr>
                                        <p:cTn id="62" dur="2000" fill="hold"/>
                                        <p:tgtEl>
                                          <p:spTgt spid="18"/>
                                        </p:tgtEl>
                                        <p:attrNameLst>
                                          <p:attrName>ppt_x</p:attrName>
                                          <p:attrName>ppt_y</p:attrName>
                                        </p:attrNameLst>
                                      </p:cBhvr>
                                      <p:rCtr x="113" y="174"/>
                                    </p:animMotion>
                                  </p:childTnLst>
                                </p:cTn>
                              </p:par>
                              <p:par>
                                <p:cTn id="63" presetID="54" presetClass="path" presetSubtype="0" accel="50000" decel="50000" fill="hold" nodeType="withEffect">
                                  <p:stCondLst>
                                    <p:cond delay="0"/>
                                  </p:stCondLst>
                                  <p:childTnLst>
                                    <p:animMotion origin="layout" path="M -2.77778E-7 -8.21189E-7 C 0.00642 -0.00879 0.02917 -0.01735 0.03698 -0.01735 C 0.08733 -0.01735 0.13906 0.11959 0.13906 0.25654 C 0.13906 0.18737 0.16493 0.11959 0.18941 0.11959 C 0.21528 0.11959 0.23976 0.18853 0.23976 0.25654 C 0.23976 0.2223 0.25278 0.18737 0.26563 0.18737 C 0.27865 0.18737 0.29149 0.22137 0.29149 0.25654 C 0.29149 0.23896 0.29809 0.2223 0.30451 0.2223 C 0.31094 0.2223 0.31736 0.23988 0.31736 0.25654 C 0.31736 0.24775 0.32083 0.23896 0.32396 0.23896 C 0.32552 0.23896 0.33038 0.24775 0.33038 0.25654 C 0.33038 0.25214 0.33212 0.24775 0.33368 0.24775 C 0.33368 0.2489 0.33715 0.25214 0.33715 0.25654 C 0.33715 0.25422 0.33715 0.25214 0.33889 0.25214 C 0.33889 0.2533 0.34045 0.25422 0.34045 0.25654 C 0.34045 0.25538 0.34045 0.25422 0.34045 0.2533 C 0.34219 0.2533 0.34219 0.25422 0.34219 0.25538 C 0.34392 0.25538 0.34392 0.25422 0.34392 0.2533 C 0.34566 0.2533 0.34566 0.25422 0.34566 0.25538 " pathEditMode="relative" rAng="0" ptsTypes="fffffffffffffffffff">
                                      <p:cBhvr>
                                        <p:cTn id="64" dur="2000" fill="hold"/>
                                        <p:tgtEl>
                                          <p:spTgt spid="21"/>
                                        </p:tgtEl>
                                        <p:attrNameLst>
                                          <p:attrName>ppt_x</p:attrName>
                                          <p:attrName>ppt_y</p:attrName>
                                        </p:attrNameLst>
                                      </p:cBhvr>
                                      <p:rCtr x="173" y="120"/>
                                    </p:animMotion>
                                  </p:childTnLst>
                                </p:cTn>
                              </p:par>
                              <p:par>
                                <p:cTn id="65" presetID="22" presetClass="entr" presetSubtype="8"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left)">
                                      <p:cBhvr>
                                        <p:cTn id="67"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Change permissions on system objects</a:t>
            </a:r>
            <a:endParaRPr lang="en-US" dirty="0"/>
          </a:p>
        </p:txBody>
      </p:sp>
      <p:sp>
        <p:nvSpPr>
          <p:cNvPr id="3" name="Text Placeholder 2"/>
          <p:cNvSpPr>
            <a:spLocks noGrp="1"/>
          </p:cNvSpPr>
          <p:nvPr>
            <p:ph idx="1"/>
          </p:nvPr>
        </p:nvSpPr>
        <p:spPr/>
        <p:txBody>
          <a:bodyPr/>
          <a:lstStyle/>
          <a:p>
            <a:r>
              <a:rPr lang="en-US" dirty="0" smtClean="0"/>
              <a:t>Benefits:</a:t>
            </a:r>
          </a:p>
          <a:p>
            <a:pPr lvl="1"/>
            <a:r>
              <a:rPr lang="en-US" dirty="0" smtClean="0"/>
              <a:t>Results often more predictable than with shims</a:t>
            </a:r>
          </a:p>
          <a:p>
            <a:r>
              <a:rPr lang="en-US" dirty="0" smtClean="0"/>
              <a:t>Drawbacks:</a:t>
            </a:r>
          </a:p>
          <a:p>
            <a:pPr lvl="1"/>
            <a:r>
              <a:rPr lang="en-US" dirty="0" smtClean="0"/>
              <a:t>Risk of elevation of privilege</a:t>
            </a:r>
          </a:p>
          <a:p>
            <a:pPr lvl="1"/>
            <a:r>
              <a:rPr lang="en-US" dirty="0" smtClean="0"/>
              <a:t>Risk of system instability</a:t>
            </a:r>
          </a:p>
          <a:p>
            <a:pPr lvl="1"/>
            <a:r>
              <a:rPr lang="en-US" dirty="0" smtClean="0"/>
              <a:t>Requires threat modeling – hard to do right</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3</a:t>
            </a:r>
            <a:r>
              <a:rPr lang="en-US" sz="3600" baseline="30000" dirty="0" smtClean="0">
                <a:gradFill>
                  <a:gsLst>
                    <a:gs pos="50000">
                      <a:srgbClr val="FFE784"/>
                    </a:gs>
                    <a:gs pos="100000">
                      <a:srgbClr val="FFE784"/>
                    </a:gs>
                  </a:gsLst>
                  <a:lin ang="5400000" scaled="0"/>
                </a:gradFill>
              </a:rPr>
              <a:t>rd</a:t>
            </a:r>
            <a:r>
              <a:rPr lang="en-US" sz="3600" dirty="0" smtClean="0">
                <a:gradFill>
                  <a:gsLst>
                    <a:gs pos="50000">
                      <a:srgbClr val="FFE784"/>
                    </a:gs>
                    <a:gs pos="100000">
                      <a:srgbClr val="FFE784"/>
                    </a:gs>
                  </a:gsLst>
                  <a:lin ang="5400000" scaled="0"/>
                </a:gradFill>
              </a:rPr>
              <a:t> Party Static Analysis Tools</a:t>
            </a:r>
            <a:endParaRPr lang="en-US" dirty="0"/>
          </a:p>
        </p:txBody>
      </p:sp>
      <p:sp>
        <p:nvSpPr>
          <p:cNvPr id="3" name="Text Placeholder 2"/>
          <p:cNvSpPr>
            <a:spLocks noGrp="1"/>
          </p:cNvSpPr>
          <p:nvPr>
            <p:ph idx="1"/>
          </p:nvPr>
        </p:nvSpPr>
        <p:spPr>
          <a:xfrm>
            <a:off x="381000" y="1447799"/>
            <a:ext cx="8382000" cy="5226046"/>
          </a:xfrm>
        </p:spPr>
        <p:txBody>
          <a:bodyPr/>
          <a:lstStyle/>
          <a:p>
            <a:r>
              <a:rPr lang="en-US" dirty="0" smtClean="0"/>
              <a:t>Primarily </a:t>
            </a:r>
            <a:r>
              <a:rPr lang="en-US" dirty="0" err="1" smtClean="0"/>
              <a:t>ChangeBase</a:t>
            </a:r>
            <a:r>
              <a:rPr lang="en-US" dirty="0" smtClean="0"/>
              <a:t> and </a:t>
            </a:r>
            <a:r>
              <a:rPr lang="en-US" dirty="0" err="1" smtClean="0"/>
              <a:t>AppDNA</a:t>
            </a:r>
            <a:endParaRPr lang="en-US" dirty="0" smtClean="0"/>
          </a:p>
          <a:p>
            <a:r>
              <a:rPr lang="en-US" dirty="0" smtClean="0"/>
              <a:t>These tools average 90 – 95% at telling you if the app as a whole will work</a:t>
            </a:r>
          </a:p>
          <a:p>
            <a:pPr lvl="1"/>
            <a:r>
              <a:rPr lang="en-US" dirty="0" smtClean="0"/>
              <a:t>False “green” the primary accuracy issue</a:t>
            </a:r>
          </a:p>
          <a:p>
            <a:r>
              <a:rPr lang="en-US" dirty="0" smtClean="0"/>
              <a:t>Will </a:t>
            </a:r>
            <a:r>
              <a:rPr lang="en-US" b="1" dirty="0" smtClean="0"/>
              <a:t>not</a:t>
            </a:r>
            <a:r>
              <a:rPr lang="en-US" dirty="0" smtClean="0"/>
              <a:t> detect every </a:t>
            </a:r>
            <a:r>
              <a:rPr lang="en-US" b="1" dirty="0" smtClean="0"/>
              <a:t>issue</a:t>
            </a:r>
            <a:endParaRPr lang="en-US" dirty="0" smtClean="0"/>
          </a:p>
          <a:p>
            <a:r>
              <a:rPr lang="en-US" smtClean="0"/>
              <a:t>Complementary </a:t>
            </a:r>
            <a:r>
              <a:rPr lang="en-US" dirty="0" smtClean="0"/>
              <a:t>to ACT</a:t>
            </a:r>
          </a:p>
          <a:p>
            <a:pPr lvl="1"/>
            <a:r>
              <a:rPr lang="en-US" dirty="0" smtClean="0"/>
              <a:t>ACT does runtime analysis</a:t>
            </a:r>
          </a:p>
          <a:p>
            <a:r>
              <a:rPr lang="en-US" dirty="0" smtClean="0"/>
              <a:t>ACT does no better than chance at predicting application breakage for the app as a whole</a:t>
            </a:r>
          </a:p>
          <a:p>
            <a:pPr lvl="2"/>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flip="none" rotWithShape="1">
                  <a:gsLst>
                    <a:gs pos="0">
                      <a:srgbClr val="FFFFFF"/>
                    </a:gs>
                    <a:gs pos="86000">
                      <a:srgbClr val="FFFFFF"/>
                    </a:gs>
                  </a:gsLst>
                  <a:lin ang="5400000" scaled="0"/>
                  <a:tileRect/>
                </a:gradFill>
              </a:rPr>
              <a:t>We break – </a:t>
            </a:r>
            <a:r>
              <a:rPr lang="en-US" dirty="0" smtClean="0">
                <a:gradFill flip="none" rotWithShape="1">
                  <a:gsLst>
                    <a:gs pos="0">
                      <a:srgbClr val="FFFFFF"/>
                    </a:gs>
                    <a:gs pos="86000">
                      <a:srgbClr val="FFFFFF"/>
                    </a:gs>
                  </a:gsLst>
                  <a:lin ang="5400000" scaled="0"/>
                  <a:tileRect/>
                </a:gradFill>
              </a:rPr>
              <a:t>IT admin fixes</a:t>
            </a:r>
            <a:r>
              <a:rPr lang="en-US" dirty="0">
                <a:gradFill flip="none" rotWithShape="1">
                  <a:gsLst>
                    <a:gs pos="0">
                      <a:srgbClr val="FFFFFF"/>
                    </a:gs>
                    <a:gs pos="86000">
                      <a:srgbClr val="FFFFFF"/>
                    </a:gs>
                  </a:gsLst>
                  <a:lin ang="5400000" scaled="0"/>
                  <a:tileRect/>
                </a:gradFill>
              </a:rPr>
              <a:t/>
            </a:r>
            <a:br>
              <a:rPr lang="en-US" dirty="0">
                <a:gradFill flip="none" rotWithShape="1">
                  <a:gsLst>
                    <a:gs pos="0">
                      <a:srgbClr val="FFFFFF"/>
                    </a:gs>
                    <a:gs pos="86000">
                      <a:srgbClr val="FFFFFF"/>
                    </a:gs>
                  </a:gsLst>
                  <a:lin ang="5400000" scaled="0"/>
                  <a:tileRect/>
                </a:gradFill>
              </a:rPr>
            </a:br>
            <a:r>
              <a:rPr lang="en-US" sz="3600" dirty="0" smtClean="0">
                <a:gradFill>
                  <a:gsLst>
                    <a:gs pos="50000">
                      <a:srgbClr val="FFE784"/>
                    </a:gs>
                    <a:gs pos="100000">
                      <a:srgbClr val="FFE784"/>
                    </a:gs>
                  </a:gsLst>
                  <a:lin ang="5400000" scaled="0"/>
                </a:gradFill>
              </a:rPr>
              <a:t>Let the app run as admin</a:t>
            </a:r>
            <a:endParaRPr lang="en-US" dirty="0"/>
          </a:p>
        </p:txBody>
      </p:sp>
      <p:sp>
        <p:nvSpPr>
          <p:cNvPr id="3" name="Text Placeholder 2"/>
          <p:cNvSpPr>
            <a:spLocks noGrp="1"/>
          </p:cNvSpPr>
          <p:nvPr>
            <p:ph idx="1"/>
          </p:nvPr>
        </p:nvSpPr>
        <p:spPr/>
        <p:txBody>
          <a:bodyPr/>
          <a:lstStyle/>
          <a:p>
            <a:r>
              <a:rPr lang="en-US" dirty="0" smtClean="0"/>
              <a:t>Absolute last resort</a:t>
            </a:r>
          </a:p>
          <a:p>
            <a:r>
              <a:rPr lang="en-US" dirty="0" smtClean="0"/>
              <a:t>UAC elevation</a:t>
            </a:r>
          </a:p>
          <a:p>
            <a:pPr lvl="1"/>
            <a:r>
              <a:rPr lang="en-US" dirty="0" smtClean="0"/>
              <a:t>Enterprise users should </a:t>
            </a:r>
            <a:r>
              <a:rPr lang="en-US" i="1" dirty="0" smtClean="0"/>
              <a:t>not</a:t>
            </a:r>
            <a:r>
              <a:rPr lang="en-US" dirty="0" smtClean="0"/>
              <a:t> have this option!</a:t>
            </a:r>
          </a:p>
          <a:p>
            <a:r>
              <a:rPr lang="en-US" dirty="0" smtClean="0"/>
              <a:t>3</a:t>
            </a:r>
            <a:r>
              <a:rPr lang="en-US" baseline="30000" dirty="0" smtClean="0"/>
              <a:t>rd</a:t>
            </a:r>
            <a:r>
              <a:rPr lang="en-US" dirty="0" smtClean="0"/>
              <a:t> party, </a:t>
            </a:r>
            <a:r>
              <a:rPr lang="en-US" dirty="0" err="1" smtClean="0"/>
              <a:t>BeyondTrust</a:t>
            </a:r>
            <a:r>
              <a:rPr lang="en-US" dirty="0" smtClean="0"/>
              <a:t> Privilege Manager</a:t>
            </a:r>
          </a:p>
          <a:p>
            <a:r>
              <a:rPr lang="en-US" dirty="0" smtClean="0"/>
              <a:t>Decent solution in some cases</a:t>
            </a:r>
          </a:p>
          <a:p>
            <a:r>
              <a:rPr lang="en-US" dirty="0" smtClean="0"/>
              <a:t>Impossible to prevent elevation of privilege</a:t>
            </a:r>
          </a:p>
          <a:p>
            <a:r>
              <a:rPr lang="en-US" dirty="0" smtClean="0"/>
              <a:t>Not a silver bullet…</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App doesn’t work – now what?</a:t>
            </a:r>
            <a:br>
              <a:rPr lang="en-US" dirty="0" smtClean="0"/>
            </a:br>
            <a:r>
              <a:rPr lang="en-US" sz="3600" dirty="0" smtClean="0">
                <a:solidFill>
                  <a:schemeClr val="tx2"/>
                </a:solidFill>
              </a:rPr>
              <a:t>What are those geeks doing?</a:t>
            </a:r>
            <a:endParaRPr lang="en-US" sz="3600" dirty="0">
              <a:solidFill>
                <a:schemeClr val="tx2"/>
              </a:solidFill>
            </a:endParaRPr>
          </a:p>
        </p:txBody>
      </p:sp>
      <p:sp>
        <p:nvSpPr>
          <p:cNvPr id="3" name="Text Placeholder 2"/>
          <p:cNvSpPr>
            <a:spLocks noGrp="1"/>
          </p:cNvSpPr>
          <p:nvPr>
            <p:ph idx="1"/>
          </p:nvPr>
        </p:nvSpPr>
        <p:spPr>
          <a:xfrm>
            <a:off x="381000" y="1447799"/>
            <a:ext cx="8382000" cy="4610493"/>
          </a:xfrm>
        </p:spPr>
        <p:txBody>
          <a:bodyPr/>
          <a:lstStyle/>
          <a:p>
            <a:r>
              <a:rPr lang="en-US" dirty="0" smtClean="0"/>
              <a:t>Make sure they don’t debug what they don’t plan to fix (support required)</a:t>
            </a:r>
          </a:p>
          <a:p>
            <a:r>
              <a:rPr lang="en-US" dirty="0" smtClean="0"/>
              <a:t>Layer debugging and remediation</a:t>
            </a:r>
          </a:p>
          <a:p>
            <a:pPr lvl="1"/>
            <a:r>
              <a:rPr lang="en-US" dirty="0" smtClean="0"/>
              <a:t>Tier 1: get the repro, run scripted tests of common solutions</a:t>
            </a:r>
          </a:p>
          <a:p>
            <a:pPr lvl="1"/>
            <a:r>
              <a:rPr lang="en-US" dirty="0" smtClean="0"/>
              <a:t>Tier 2: leverage tools, configure basic fixes</a:t>
            </a:r>
          </a:p>
          <a:p>
            <a:pPr lvl="1"/>
            <a:r>
              <a:rPr lang="en-US" dirty="0" smtClean="0"/>
              <a:t>Tier 3: deep debugging, complex remediation (typically just a few per customer)</a:t>
            </a:r>
          </a:p>
          <a:p>
            <a:r>
              <a:rPr lang="en-US" dirty="0" smtClean="0"/>
              <a:t>Important: efficient handoff between IT Pros</a:t>
            </a:r>
            <a:br>
              <a:rPr lang="en-US" dirty="0" smtClean="0"/>
            </a:br>
            <a:r>
              <a:rPr lang="en-US" dirty="0" smtClean="0"/>
              <a:t>and Developers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app-compat hard?</a:t>
            </a:r>
            <a:endParaRPr lang="en-US" dirty="0"/>
          </a:p>
        </p:txBody>
      </p:sp>
      <p:sp>
        <p:nvSpPr>
          <p:cNvPr id="3" name="Text Placeholder 2"/>
          <p:cNvSpPr>
            <a:spLocks noGrp="1"/>
          </p:cNvSpPr>
          <p:nvPr>
            <p:ph idx="1"/>
          </p:nvPr>
        </p:nvSpPr>
        <p:spPr>
          <a:xfrm>
            <a:off x="381000" y="1447799"/>
            <a:ext cx="8382000" cy="5810822"/>
          </a:xfrm>
        </p:spPr>
        <p:txBody>
          <a:bodyPr/>
          <a:lstStyle/>
          <a:p>
            <a:r>
              <a:rPr lang="en-US" dirty="0" smtClean="0"/>
              <a:t>It never used to be this hard!</a:t>
            </a:r>
          </a:p>
          <a:p>
            <a:r>
              <a:rPr lang="en-US" dirty="0" smtClean="0"/>
              <a:t>Backward-compatibility used to trump everything</a:t>
            </a:r>
          </a:p>
          <a:p>
            <a:pPr lvl="1"/>
            <a:r>
              <a:rPr lang="en-US" dirty="0" smtClean="0"/>
              <a:t>Shell Folders</a:t>
            </a:r>
          </a:p>
          <a:p>
            <a:pPr lvl="1"/>
            <a:r>
              <a:rPr lang="en-US" dirty="0" smtClean="0"/>
              <a:t>p:\\products\public</a:t>
            </a:r>
          </a:p>
          <a:p>
            <a:pPr lvl="1"/>
            <a:r>
              <a:rPr lang="en-US" dirty="0" smtClean="0"/>
              <a:t>CON, PRN, NUL</a:t>
            </a:r>
          </a:p>
          <a:p>
            <a:r>
              <a:rPr lang="en-US" dirty="0" smtClean="0"/>
              <a:t>Starting with XP SP2, not anymore</a:t>
            </a:r>
          </a:p>
          <a:p>
            <a:pPr lvl="1"/>
            <a:r>
              <a:rPr lang="en-US" dirty="0" smtClean="0"/>
              <a:t>Customers demanded better security</a:t>
            </a:r>
          </a:p>
          <a:p>
            <a:pPr lvl="1"/>
            <a:r>
              <a:rPr lang="en-US" dirty="0" smtClean="0"/>
              <a:t>Vista was the first major desktop OS release after TWC memo.</a:t>
            </a:r>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things that </a:t>
            </a:r>
            <a:r>
              <a:rPr lang="en-US" i="1" dirty="0" smtClean="0"/>
              <a:t>had</a:t>
            </a:r>
            <a:r>
              <a:rPr lang="en-US" dirty="0" smtClean="0"/>
              <a:t> to change</a:t>
            </a:r>
            <a:endParaRPr lang="en-US" dirty="0"/>
          </a:p>
        </p:txBody>
      </p:sp>
      <p:sp>
        <p:nvSpPr>
          <p:cNvPr id="3" name="Content Placeholder 2"/>
          <p:cNvSpPr>
            <a:spLocks noGrp="1"/>
          </p:cNvSpPr>
          <p:nvPr>
            <p:ph idx="1"/>
          </p:nvPr>
        </p:nvSpPr>
        <p:spPr>
          <a:xfrm>
            <a:off x="381000" y="1447799"/>
            <a:ext cx="8382000" cy="1865126"/>
          </a:xfrm>
        </p:spPr>
        <p:txBody>
          <a:bodyPr/>
          <a:lstStyle/>
          <a:p>
            <a:r>
              <a:rPr lang="en-US" dirty="0" smtClean="0"/>
              <a:t>Microsoft Agent was too awesome</a:t>
            </a:r>
          </a:p>
          <a:p>
            <a:pPr lvl="1"/>
            <a:r>
              <a:rPr lang="en-US" dirty="0" smtClean="0"/>
              <a:t>Made computers too easy to use</a:t>
            </a:r>
          </a:p>
          <a:p>
            <a:pPr lvl="1"/>
            <a:r>
              <a:rPr lang="en-US" dirty="0" smtClean="0"/>
              <a:t>More popular than Solitaire and porn</a:t>
            </a:r>
          </a:p>
          <a:p>
            <a:pPr lvl="1"/>
            <a:r>
              <a:rPr lang="en-US" dirty="0" smtClean="0"/>
              <a:t>The single biggest app-compat hit, </a:t>
            </a:r>
            <a:r>
              <a:rPr lang="en-US" i="1" dirty="0" smtClean="0"/>
              <a:t>ever</a:t>
            </a:r>
          </a:p>
        </p:txBody>
      </p:sp>
      <p:pic>
        <p:nvPicPr>
          <p:cNvPr id="1028" name="Robot" descr="ROBBYREST.GIF (5077 bytes)">
            <a:hlinkClick r:id="rId3"/>
          </p:cNvPr>
          <p:cNvPicPr>
            <a:picLocks noChangeAspect="1" noChangeArrowheads="1"/>
          </p:cNvPicPr>
          <p:nvPr/>
        </p:nvPicPr>
        <p:blipFill>
          <a:blip r:embed="rId4"/>
          <a:srcRect/>
          <a:stretch>
            <a:fillRect/>
          </a:stretch>
        </p:blipFill>
        <p:spPr bwMode="auto">
          <a:xfrm>
            <a:off x="0" y="4724400"/>
            <a:ext cx="1676399" cy="1676400"/>
          </a:xfrm>
          <a:prstGeom prst="rect">
            <a:avLst/>
          </a:prstGeom>
          <a:noFill/>
        </p:spPr>
      </p:pic>
      <p:pic>
        <p:nvPicPr>
          <p:cNvPr id="1030" name="Parrot" descr="PEEDYREST.gif (3424 bytes)">
            <a:hlinkClick r:id="rId5"/>
          </p:cNvPr>
          <p:cNvPicPr>
            <a:picLocks noChangeAspect="1" noChangeArrowheads="1"/>
          </p:cNvPicPr>
          <p:nvPr/>
        </p:nvPicPr>
        <p:blipFill>
          <a:blip r:embed="rId6"/>
          <a:srcRect/>
          <a:stretch>
            <a:fillRect/>
          </a:stretch>
        </p:blipFill>
        <p:spPr bwMode="auto">
          <a:xfrm>
            <a:off x="1676400" y="3124200"/>
            <a:ext cx="2095498" cy="1676400"/>
          </a:xfrm>
          <a:prstGeom prst="rect">
            <a:avLst/>
          </a:prstGeom>
          <a:noFill/>
        </p:spPr>
      </p:pic>
      <p:pic>
        <p:nvPicPr>
          <p:cNvPr id="1032" name="Genie" descr="GENIEREST.GIF (4551 bytes)">
            <a:hlinkClick r:id="rId7"/>
          </p:cNvPr>
          <p:cNvPicPr>
            <a:picLocks noChangeAspect="1" noChangeArrowheads="1"/>
          </p:cNvPicPr>
          <p:nvPr/>
        </p:nvPicPr>
        <p:blipFill>
          <a:blip r:embed="rId8"/>
          <a:srcRect/>
          <a:stretch>
            <a:fillRect/>
          </a:stretch>
        </p:blipFill>
        <p:spPr bwMode="auto">
          <a:xfrm>
            <a:off x="7010399" y="1219200"/>
            <a:ext cx="1752599" cy="1752600"/>
          </a:xfrm>
          <a:prstGeom prst="rect">
            <a:avLst/>
          </a:prstGeom>
          <a:noFill/>
        </p:spPr>
      </p:pic>
      <p:pic>
        <p:nvPicPr>
          <p:cNvPr id="9" name="Clippy" descr="Clippy ACT UI.png"/>
          <p:cNvPicPr>
            <a:picLocks noChangeAspect="1"/>
          </p:cNvPicPr>
          <p:nvPr/>
        </p:nvPicPr>
        <p:blipFill>
          <a:blip r:embed="rId9">
            <a:clrChange>
              <a:clrFrom>
                <a:srgbClr val="FFFFFF"/>
              </a:clrFrom>
              <a:clrTo>
                <a:srgbClr val="FFFFFF">
                  <a:alpha val="0"/>
                </a:srgbClr>
              </a:clrTo>
            </a:clrChange>
          </a:blip>
          <a:stretch>
            <a:fillRect/>
          </a:stretch>
        </p:blipFill>
        <p:spPr>
          <a:xfrm>
            <a:off x="4953000" y="3168914"/>
            <a:ext cx="2895600" cy="3741116"/>
          </a:xfrm>
          <a:prstGeom prst="rect">
            <a:avLst/>
          </a:prstGeom>
        </p:spPr>
      </p:pic>
      <p:pic>
        <p:nvPicPr>
          <p:cNvPr id="12" name="Merlin" descr="MerlinX.png"/>
          <p:cNvPicPr>
            <a:picLocks noChangeAspect="1"/>
          </p:cNvPicPr>
          <p:nvPr/>
        </p:nvPicPr>
        <p:blipFill>
          <a:blip r:embed="rId10"/>
          <a:stretch>
            <a:fillRect/>
          </a:stretch>
        </p:blipFill>
        <p:spPr>
          <a:xfrm>
            <a:off x="3200400" y="4214060"/>
            <a:ext cx="1219200" cy="1909012"/>
          </a:xfrm>
          <a:prstGeom prst="rect">
            <a:avLst/>
          </a:prstGeom>
        </p:spPr>
      </p:pic>
      <p:pic>
        <p:nvPicPr>
          <p:cNvPr id="13" name="Merlin Left" descr="Merlin-GestureLeft.png"/>
          <p:cNvPicPr>
            <a:picLocks noChangeAspect="1"/>
          </p:cNvPicPr>
          <p:nvPr/>
        </p:nvPicPr>
        <p:blipFill>
          <a:blip r:embed="rId11"/>
          <a:stretch>
            <a:fillRect/>
          </a:stretch>
        </p:blipFill>
        <p:spPr>
          <a:xfrm>
            <a:off x="3276600" y="4345370"/>
            <a:ext cx="1371600" cy="175097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34"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from="(-#ppt_w/2)" to="(#ppt_x)" calcmode="lin" valueType="num">
                                      <p:cBhvr>
                                        <p:cTn id="10" dur="600" fill="hold">
                                          <p:stCondLst>
                                            <p:cond delay="0"/>
                                          </p:stCondLst>
                                        </p:cTn>
                                        <p:tgtEl>
                                          <p:spTgt spid="12"/>
                                        </p:tgtEl>
                                        <p:attrNameLst>
                                          <p:attrName>ppt_x</p:attrName>
                                        </p:attrNameLst>
                                      </p:cBhvr>
                                    </p:anim>
                                    <p:anim from="0" to="-1.0" calcmode="lin" valueType="num">
                                      <p:cBhvr>
                                        <p:cTn id="11" dur="200" decel="50000" autoRev="1" fill="hold">
                                          <p:stCondLst>
                                            <p:cond delay="600"/>
                                          </p:stCondLst>
                                        </p:cTn>
                                        <p:tgtEl>
                                          <p:spTgt spid="12"/>
                                        </p:tgtEl>
                                        <p:attrNameLst>
                                          <p:attrName>xshear</p:attrName>
                                        </p:attrNameLst>
                                      </p:cBhvr>
                                    </p:anim>
                                    <p:animScale>
                                      <p:cBhvr>
                                        <p:cTn id="12" dur="200" decel="100000" autoRev="1" fill="hold">
                                          <p:stCondLst>
                                            <p:cond delay="600"/>
                                          </p:stCondLst>
                                        </p:cTn>
                                        <p:tgtEl>
                                          <p:spTgt spid="12"/>
                                        </p:tgtEl>
                                      </p:cBhvr>
                                      <p:from x="100000" y="100000"/>
                                      <p:to x="80000" y="100000"/>
                                    </p:animScale>
                                    <p:anim by="(#ppt_h/3+#ppt_w*0.1)" calcmode="lin" valueType="num">
                                      <p:cBhvr additive="sum">
                                        <p:cTn id="13" dur="200" decel="100000" autoRev="1" fill="hold">
                                          <p:stCondLst>
                                            <p:cond delay="600"/>
                                          </p:stCondLst>
                                        </p:cTn>
                                        <p:tgtEl>
                                          <p:spTgt spid="12"/>
                                        </p:tgtEl>
                                        <p:attrNameLst>
                                          <p:attrName>ppt_x</p:attrName>
                                        </p:attrNameLst>
                                      </p:cBhvr>
                                    </p:anim>
                                  </p:childTnLst>
                                </p:cTn>
                              </p:par>
                            </p:childTnLst>
                          </p:cTn>
                        </p:par>
                        <p:par>
                          <p:cTn id="14" fill="hold">
                            <p:stCondLst>
                              <p:cond delay="1000"/>
                            </p:stCondLst>
                            <p:childTnLst>
                              <p:par>
                                <p:cTn id="15" presetID="10" presetClass="entr" presetSubtype="0" fill="hold" grpId="0" nodeType="afterEffect">
                                  <p:stCondLst>
                                    <p:cond delay="50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23" presetClass="entr" presetSubtype="16" fill="hold" nodeType="withEffect">
                                  <p:stCondLst>
                                    <p:cond delay="0"/>
                                  </p:stCondLst>
                                  <p:childTnLst>
                                    <p:set>
                                      <p:cBhvr>
                                        <p:cTn id="19" dur="1" fill="hold">
                                          <p:stCondLst>
                                            <p:cond delay="0"/>
                                          </p:stCondLst>
                                        </p:cTn>
                                        <p:tgtEl>
                                          <p:spTgt spid="1032"/>
                                        </p:tgtEl>
                                        <p:attrNameLst>
                                          <p:attrName>style.visibility</p:attrName>
                                        </p:attrNameLst>
                                      </p:cBhvr>
                                      <p:to>
                                        <p:strVal val="visible"/>
                                      </p:to>
                                    </p:set>
                                    <p:anim calcmode="lin" valueType="num">
                                      <p:cBhvr>
                                        <p:cTn id="20" dur="500" fill="hold"/>
                                        <p:tgtEl>
                                          <p:spTgt spid="1032"/>
                                        </p:tgtEl>
                                        <p:attrNameLst>
                                          <p:attrName>ppt_w</p:attrName>
                                        </p:attrNameLst>
                                      </p:cBhvr>
                                      <p:tavLst>
                                        <p:tav tm="0">
                                          <p:val>
                                            <p:fltVal val="0"/>
                                          </p:val>
                                        </p:tav>
                                        <p:tav tm="100000">
                                          <p:val>
                                            <p:strVal val="#ppt_w"/>
                                          </p:val>
                                        </p:tav>
                                      </p:tavLst>
                                    </p:anim>
                                    <p:anim calcmode="lin" valueType="num">
                                      <p:cBhvr>
                                        <p:cTn id="21" dur="500" fill="hold"/>
                                        <p:tgtEl>
                                          <p:spTgt spid="103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0" presetClass="entr" presetSubtype="0" fill="hold" grpId="0" nodeType="afterEffect">
                                  <p:stCondLst>
                                    <p:cond delay="50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par>
                                <p:cTn id="26" presetID="26" presetClass="entr" presetSubtype="0" fill="hold" nodeType="withEffect">
                                  <p:stCondLst>
                                    <p:cond delay="0"/>
                                  </p:stCondLst>
                                  <p:childTnLst>
                                    <p:set>
                                      <p:cBhvr>
                                        <p:cTn id="27" dur="1" fill="hold">
                                          <p:stCondLst>
                                            <p:cond delay="0"/>
                                          </p:stCondLst>
                                        </p:cTn>
                                        <p:tgtEl>
                                          <p:spTgt spid="1030"/>
                                        </p:tgtEl>
                                        <p:attrNameLst>
                                          <p:attrName>style.visibility</p:attrName>
                                        </p:attrNameLst>
                                      </p:cBhvr>
                                      <p:to>
                                        <p:strVal val="visible"/>
                                      </p:to>
                                    </p:set>
                                    <p:animEffect transition="in" filter="wipe(down)">
                                      <p:cBhvr>
                                        <p:cTn id="28" dur="580">
                                          <p:stCondLst>
                                            <p:cond delay="0"/>
                                          </p:stCondLst>
                                        </p:cTn>
                                        <p:tgtEl>
                                          <p:spTgt spid="1030"/>
                                        </p:tgtEl>
                                      </p:cBhvr>
                                    </p:animEffect>
                                    <p:anim calcmode="lin" valueType="num">
                                      <p:cBhvr>
                                        <p:cTn id="29" dur="1822" tmFilter="0,0; 0.14,0.36; 0.43,0.73; 0.71,0.91; 1.0,1.0">
                                          <p:stCondLst>
                                            <p:cond delay="0"/>
                                          </p:stCondLst>
                                        </p:cTn>
                                        <p:tgtEl>
                                          <p:spTgt spid="1030"/>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030"/>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030"/>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030"/>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030"/>
                                        </p:tgtEl>
                                        <p:attrNameLst>
                                          <p:attrName>ppt_y</p:attrName>
                                        </p:attrNameLst>
                                      </p:cBhvr>
                                      <p:tavLst>
                                        <p:tav tm="0" fmla="#ppt_y-sin(pi*$)/81">
                                          <p:val>
                                            <p:fltVal val="0"/>
                                          </p:val>
                                        </p:tav>
                                        <p:tav tm="100000">
                                          <p:val>
                                            <p:fltVal val="1"/>
                                          </p:val>
                                        </p:tav>
                                      </p:tavLst>
                                    </p:anim>
                                    <p:animScale>
                                      <p:cBhvr>
                                        <p:cTn id="34" dur="26">
                                          <p:stCondLst>
                                            <p:cond delay="650"/>
                                          </p:stCondLst>
                                        </p:cTn>
                                        <p:tgtEl>
                                          <p:spTgt spid="1030"/>
                                        </p:tgtEl>
                                      </p:cBhvr>
                                      <p:to x="100000" y="60000"/>
                                    </p:animScale>
                                    <p:animScale>
                                      <p:cBhvr>
                                        <p:cTn id="35" dur="166" decel="50000">
                                          <p:stCondLst>
                                            <p:cond delay="676"/>
                                          </p:stCondLst>
                                        </p:cTn>
                                        <p:tgtEl>
                                          <p:spTgt spid="1030"/>
                                        </p:tgtEl>
                                      </p:cBhvr>
                                      <p:to x="100000" y="100000"/>
                                    </p:animScale>
                                    <p:animScale>
                                      <p:cBhvr>
                                        <p:cTn id="36" dur="26">
                                          <p:stCondLst>
                                            <p:cond delay="1312"/>
                                          </p:stCondLst>
                                        </p:cTn>
                                        <p:tgtEl>
                                          <p:spTgt spid="1030"/>
                                        </p:tgtEl>
                                      </p:cBhvr>
                                      <p:to x="100000" y="80000"/>
                                    </p:animScale>
                                    <p:animScale>
                                      <p:cBhvr>
                                        <p:cTn id="37" dur="166" decel="50000">
                                          <p:stCondLst>
                                            <p:cond delay="1338"/>
                                          </p:stCondLst>
                                        </p:cTn>
                                        <p:tgtEl>
                                          <p:spTgt spid="1030"/>
                                        </p:tgtEl>
                                      </p:cBhvr>
                                      <p:to x="100000" y="100000"/>
                                    </p:animScale>
                                    <p:animScale>
                                      <p:cBhvr>
                                        <p:cTn id="38" dur="26">
                                          <p:stCondLst>
                                            <p:cond delay="1642"/>
                                          </p:stCondLst>
                                        </p:cTn>
                                        <p:tgtEl>
                                          <p:spTgt spid="1030"/>
                                        </p:tgtEl>
                                      </p:cBhvr>
                                      <p:to x="100000" y="90000"/>
                                    </p:animScale>
                                    <p:animScale>
                                      <p:cBhvr>
                                        <p:cTn id="39" dur="166" decel="50000">
                                          <p:stCondLst>
                                            <p:cond delay="1668"/>
                                          </p:stCondLst>
                                        </p:cTn>
                                        <p:tgtEl>
                                          <p:spTgt spid="1030"/>
                                        </p:tgtEl>
                                      </p:cBhvr>
                                      <p:to x="100000" y="100000"/>
                                    </p:animScale>
                                    <p:animScale>
                                      <p:cBhvr>
                                        <p:cTn id="40" dur="26">
                                          <p:stCondLst>
                                            <p:cond delay="1808"/>
                                          </p:stCondLst>
                                        </p:cTn>
                                        <p:tgtEl>
                                          <p:spTgt spid="1030"/>
                                        </p:tgtEl>
                                      </p:cBhvr>
                                      <p:to x="100000" y="95000"/>
                                    </p:animScale>
                                    <p:animScale>
                                      <p:cBhvr>
                                        <p:cTn id="41" dur="166" decel="50000">
                                          <p:stCondLst>
                                            <p:cond delay="1834"/>
                                          </p:stCondLst>
                                        </p:cTn>
                                        <p:tgtEl>
                                          <p:spTgt spid="1030"/>
                                        </p:tgtEl>
                                      </p:cBhvr>
                                      <p:to x="100000" y="100000"/>
                                    </p:animScale>
                                  </p:childTnLst>
                                </p:cTn>
                              </p:par>
                            </p:childTnLst>
                          </p:cTn>
                        </p:par>
                        <p:par>
                          <p:cTn id="42" fill="hold">
                            <p:stCondLst>
                              <p:cond delay="4000"/>
                            </p:stCondLst>
                            <p:childTnLst>
                              <p:par>
                                <p:cTn id="43" presetID="10" presetClass="entr" presetSubtype="0" fill="hold" grpId="0" nodeType="afterEffect">
                                  <p:stCondLst>
                                    <p:cond delay="50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fade">
                                      <p:cBhvr>
                                        <p:cTn id="45" dur="500"/>
                                        <p:tgtEl>
                                          <p:spTgt spid="3">
                                            <p:txEl>
                                              <p:pRg st="3" end="3"/>
                                            </p:txEl>
                                          </p:spTgt>
                                        </p:tgtEl>
                                      </p:cBhvr>
                                    </p:animEffect>
                                  </p:childTnLst>
                                </p:cTn>
                              </p:par>
                              <p:par>
                                <p:cTn id="46" presetID="37" presetClass="entr" presetSubtype="0" fill="hold" nodeType="withEffect">
                                  <p:stCondLst>
                                    <p:cond delay="0"/>
                                  </p:stCondLst>
                                  <p:childTnLst>
                                    <p:set>
                                      <p:cBhvr>
                                        <p:cTn id="47" dur="1" fill="hold">
                                          <p:stCondLst>
                                            <p:cond delay="0"/>
                                          </p:stCondLst>
                                        </p:cTn>
                                        <p:tgtEl>
                                          <p:spTgt spid="1028"/>
                                        </p:tgtEl>
                                        <p:attrNameLst>
                                          <p:attrName>style.visibility</p:attrName>
                                        </p:attrNameLst>
                                      </p:cBhvr>
                                      <p:to>
                                        <p:strVal val="visible"/>
                                      </p:to>
                                    </p:set>
                                    <p:animEffect transition="in" filter="fade">
                                      <p:cBhvr>
                                        <p:cTn id="48" dur="1000"/>
                                        <p:tgtEl>
                                          <p:spTgt spid="1028"/>
                                        </p:tgtEl>
                                      </p:cBhvr>
                                    </p:animEffect>
                                    <p:anim calcmode="lin" valueType="num">
                                      <p:cBhvr>
                                        <p:cTn id="49" dur="1000" fill="hold"/>
                                        <p:tgtEl>
                                          <p:spTgt spid="1028"/>
                                        </p:tgtEl>
                                        <p:attrNameLst>
                                          <p:attrName>ppt_x</p:attrName>
                                        </p:attrNameLst>
                                      </p:cBhvr>
                                      <p:tavLst>
                                        <p:tav tm="0">
                                          <p:val>
                                            <p:strVal val="#ppt_x"/>
                                          </p:val>
                                        </p:tav>
                                        <p:tav tm="100000">
                                          <p:val>
                                            <p:strVal val="#ppt_x"/>
                                          </p:val>
                                        </p:tav>
                                      </p:tavLst>
                                    </p:anim>
                                    <p:anim calcmode="lin" valueType="num">
                                      <p:cBhvr>
                                        <p:cTn id="50" dur="900" decel="100000" fill="hold"/>
                                        <p:tgtEl>
                                          <p:spTgt spid="1028"/>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028"/>
                                        </p:tgtEl>
                                        <p:attrNameLst>
                                          <p:attrName>ppt_y</p:attrName>
                                        </p:attrNameLst>
                                      </p:cBhvr>
                                      <p:tavLst>
                                        <p:tav tm="0">
                                          <p:val>
                                            <p:strVal val="#ppt_y-.03"/>
                                          </p:val>
                                        </p:tav>
                                        <p:tav tm="100000">
                                          <p:val>
                                            <p:strVal val="#ppt_y"/>
                                          </p:val>
                                        </p:tav>
                                      </p:tavLst>
                                    </p:anim>
                                  </p:childTnLst>
                                </p:cTn>
                              </p:par>
                            </p:childTnLst>
                          </p:cTn>
                        </p:par>
                        <p:par>
                          <p:cTn id="52" fill="hold">
                            <p:stCondLst>
                              <p:cond delay="5000"/>
                            </p:stCondLst>
                            <p:childTnLst>
                              <p:par>
                                <p:cTn id="53" presetID="10" presetClass="entr" presetSubtype="0" fill="hold" nodeType="afterEffect">
                                  <p:stCondLst>
                                    <p:cond delay="150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childTnLst>
                                </p:cTn>
                              </p:par>
                            </p:childTnLst>
                          </p:cTn>
                        </p:par>
                        <p:par>
                          <p:cTn id="56" fill="hold">
                            <p:stCondLst>
                              <p:cond delay="7500"/>
                            </p:stCondLst>
                            <p:childTnLst>
                              <p:par>
                                <p:cTn id="57" presetID="10" presetClass="exit" presetSubtype="0" fill="hold" nodeType="afterEffect">
                                  <p:stCondLst>
                                    <p:cond delay="0"/>
                                  </p:stCondLst>
                                  <p:childTnLst>
                                    <p:animEffect transition="out" filter="fade">
                                      <p:cBhvr>
                                        <p:cTn id="58" dur="500"/>
                                        <p:tgtEl>
                                          <p:spTgt spid="12"/>
                                        </p:tgtEl>
                                      </p:cBhvr>
                                    </p:animEffect>
                                    <p:set>
                                      <p:cBhvr>
                                        <p:cTn id="59" dur="1" fill="hold">
                                          <p:stCondLst>
                                            <p:cond delay="499"/>
                                          </p:stCondLst>
                                        </p:cTn>
                                        <p:tgtEl>
                                          <p:spTgt spid="12"/>
                                        </p:tgtEl>
                                        <p:attrNameLst>
                                          <p:attrName>style.visibility</p:attrName>
                                        </p:attrNameLst>
                                      </p:cBhvr>
                                      <p:to>
                                        <p:strVal val="hidden"/>
                                      </p:to>
                                    </p:set>
                                  </p:childTnLst>
                                </p:cTn>
                              </p:par>
                              <p:par>
                                <p:cTn id="60" presetID="10" presetClass="entr" presetSubtype="0"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Nobody uses the Agent control!</a:t>
            </a:r>
            <a:br>
              <a:rPr lang="en-US" dirty="0" smtClean="0"/>
            </a:br>
            <a:r>
              <a:rPr lang="en-US" sz="3600" dirty="0" smtClean="0">
                <a:solidFill>
                  <a:srgbClr val="CCCCCC"/>
                </a:solidFill>
              </a:rPr>
              <a:t>Do they?</a:t>
            </a:r>
            <a:endParaRPr lang="en-US" dirty="0"/>
          </a:p>
        </p:txBody>
      </p:sp>
      <p:pic>
        <p:nvPicPr>
          <p:cNvPr id="4" name="Content Placeholder 3" descr="appcompat.png"/>
          <p:cNvPicPr>
            <a:picLocks noGrp="1" noChangeAspect="1"/>
          </p:cNvPicPr>
          <p:nvPr>
            <p:ph idx="1"/>
          </p:nvPr>
        </p:nvPicPr>
        <p:blipFill>
          <a:blip r:embed="rId3"/>
          <a:stretch>
            <a:fillRect/>
          </a:stretch>
        </p:blipFill>
        <p:spPr>
          <a:xfrm>
            <a:off x="346536" y="1700366"/>
            <a:ext cx="8447439" cy="4064000"/>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50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things that </a:t>
            </a:r>
            <a:r>
              <a:rPr lang="en-US" i="1" dirty="0" smtClean="0"/>
              <a:t>had</a:t>
            </a:r>
            <a:r>
              <a:rPr lang="en-US" dirty="0" smtClean="0"/>
              <a:t> to change</a:t>
            </a:r>
            <a:endParaRPr lang="en-US" dirty="0"/>
          </a:p>
        </p:txBody>
      </p:sp>
      <p:sp>
        <p:nvSpPr>
          <p:cNvPr id="3" name="Text Placeholder 2"/>
          <p:cNvSpPr>
            <a:spLocks noGrp="1"/>
          </p:cNvSpPr>
          <p:nvPr>
            <p:ph idx="1"/>
          </p:nvPr>
        </p:nvSpPr>
        <p:spPr>
          <a:xfrm>
            <a:off x="381000" y="1447799"/>
            <a:ext cx="8382000" cy="2068259"/>
          </a:xfrm>
        </p:spPr>
        <p:txBody>
          <a:bodyPr/>
          <a:lstStyle/>
          <a:p>
            <a:r>
              <a:rPr lang="en-US" dirty="0" smtClean="0"/>
              <a:t>Everyone runs as “standard user”</a:t>
            </a:r>
          </a:p>
          <a:p>
            <a:pPr lvl="1"/>
            <a:r>
              <a:rPr lang="en-US" dirty="0" smtClean="0"/>
              <a:t>The infamous </a:t>
            </a:r>
            <a:r>
              <a:rPr lang="en-US" sz="4000" dirty="0" smtClean="0">
                <a:latin typeface="Chiller" pitchFamily="82" charset="0"/>
              </a:rPr>
              <a:t>User Account Control</a:t>
            </a:r>
            <a:endParaRPr lang="en-US" dirty="0" smtClean="0">
              <a:latin typeface="Chiller" pitchFamily="82" charset="0"/>
            </a:endParaRPr>
          </a:p>
          <a:p>
            <a:pPr lvl="1"/>
            <a:r>
              <a:rPr lang="en-US" dirty="0" smtClean="0"/>
              <a:t>Even </a:t>
            </a:r>
            <a:r>
              <a:rPr lang="en-US" dirty="0" err="1" smtClean="0"/>
              <a:t>admins</a:t>
            </a:r>
            <a:r>
              <a:rPr lang="en-US" dirty="0" smtClean="0"/>
              <a:t> run as “standard user”</a:t>
            </a:r>
          </a:p>
          <a:p>
            <a:pPr lvl="1"/>
            <a:r>
              <a:rPr lang="en-US" dirty="0" smtClean="0"/>
              <a:t>The single biggest app-compat hit, </a:t>
            </a:r>
            <a:r>
              <a:rPr lang="en-US" i="1" dirty="0" smtClean="0"/>
              <a:t>ever</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Every time you disable UAC</a:t>
            </a:r>
            <a:r>
              <a:rPr lang="en-US" dirty="0" smtClean="0"/>
              <a:t>…</a:t>
            </a:r>
            <a:br>
              <a:rPr lang="en-US" dirty="0" smtClean="0"/>
            </a:br>
            <a:endParaRPr lang="en-US" dirty="0"/>
          </a:p>
        </p:txBody>
      </p:sp>
      <p:sp>
        <p:nvSpPr>
          <p:cNvPr id="7" name="Title 2"/>
          <p:cNvSpPr txBox="1">
            <a:spLocks/>
          </p:cNvSpPr>
          <p:nvPr/>
        </p:nvSpPr>
        <p:spPr>
          <a:xfrm>
            <a:off x="381000" y="228600"/>
            <a:ext cx="8382000" cy="1329595"/>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endParaRPr kumimoji="0" lang="en-US" sz="4800" b="0" i="0" u="none" strike="noStrike" kern="1200" cap="none" spc="-150" normalizeH="0" baseline="0" noProof="0" dirty="0" smtClean="0">
              <a:ln w="3175">
                <a:noFill/>
              </a:ln>
              <a:gradFill flip="none" rotWithShape="1">
                <a:gsLst>
                  <a:gs pos="0">
                    <a:schemeClr val="tx1"/>
                  </a:gs>
                  <a:gs pos="86000">
                    <a:schemeClr val="tx1"/>
                  </a:gs>
                </a:gsLst>
                <a:lin ang="5400000" scaled="0"/>
                <a:tileRect/>
              </a:gradFill>
              <a:effectLst/>
              <a:uLnTx/>
              <a:uFillTx/>
              <a:latin typeface="+mj-lt"/>
              <a:ea typeface="+mn-ea"/>
              <a:cs typeface="Arial" charset="0"/>
            </a:endParaRPr>
          </a:p>
          <a:p>
            <a:pPr marL="0" marR="0" lvl="0" indent="0" algn="l" defTabSz="914363" rtl="0" eaLnBrk="1" fontAlgn="auto" latinLnBrk="0" hangingPunct="1">
              <a:lnSpc>
                <a:spcPct val="900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Steve Ballmer kills a kitten</a:t>
            </a:r>
          </a:p>
        </p:txBody>
      </p:sp>
      <p:pic>
        <p:nvPicPr>
          <p:cNvPr id="4" name="Picture" descr="Ballmer crushes a kitten.jpg"/>
          <p:cNvPicPr>
            <a:picLocks noChangeAspect="1"/>
          </p:cNvPicPr>
          <p:nvPr/>
        </p:nvPicPr>
        <p:blipFill>
          <a:blip r:embed="rId3" cstate="print"/>
          <a:stretch>
            <a:fillRect/>
          </a:stretch>
        </p:blipFill>
        <p:spPr>
          <a:xfrm>
            <a:off x="1994403" y="1717167"/>
            <a:ext cx="5155194" cy="3724627"/>
          </a:xfrm>
          <a:prstGeom prst="rect">
            <a:avLst/>
          </a:prstGeom>
        </p:spPr>
      </p:pic>
      <p:sp>
        <p:nvSpPr>
          <p:cNvPr id="6" name="Please"/>
          <p:cNvSpPr txBox="1"/>
          <p:nvPr/>
        </p:nvSpPr>
        <p:spPr>
          <a:xfrm>
            <a:off x="1613915" y="5568180"/>
            <a:ext cx="6095323" cy="664797"/>
          </a:xfrm>
          <a:prstGeom prst="rect">
            <a:avLst/>
          </a:prstGeom>
          <a:noFill/>
        </p:spPr>
        <p:txBody>
          <a:bodyPr wrap="none" lIns="0" tIns="0" rIns="0" bIns="0" rtlCol="0">
            <a:spAutoFit/>
          </a:bodyPr>
          <a:lstStyle/>
          <a:p>
            <a:pPr>
              <a:lnSpc>
                <a:spcPct val="90000"/>
              </a:lnSpc>
              <a:spcBef>
                <a:spcPct val="0"/>
              </a:spcBef>
              <a:defRPr/>
            </a:pPr>
            <a:r>
              <a:rPr lang="en-US" sz="4800" spc="-150" dirty="0" smtClean="0">
                <a:ln w="3175">
                  <a:noFill/>
                </a:ln>
                <a:solidFill>
                  <a:srgbClr val="CCFFCC"/>
                </a:solidFill>
                <a:latin typeface="+mj-lt"/>
                <a:cs typeface="Arial" charset="0"/>
              </a:rPr>
              <a:t>Please, think of the kittens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2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3500"/>
                            </p:stCondLst>
                            <p:childTnLst>
                              <p:par>
                                <p:cTn id="13" presetID="10" presetClass="entr" presetSubtype="0" fill="hold" nodeType="afterEffect">
                                  <p:stCondLst>
                                    <p:cond delay="1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5500"/>
                            </p:stCondLst>
                            <p:childTnLst>
                              <p:par>
                                <p:cTn id="17" presetID="10" presetClass="entr" presetSubtype="0" fill="hold" grpId="0" nodeType="afterEffect">
                                  <p:stCondLst>
                                    <p:cond delay="2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INVLD|1.1|1|1|1|1|1|1|1|1|1|16.4|9.1|1.1|2|38.7|9.4|1.1|2"/>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1185</TotalTime>
  <Words>1869</Words>
  <Application>Microsoft Office PowerPoint</Application>
  <PresentationFormat>On-screen Show (4:3)</PresentationFormat>
  <Paragraphs>300</Paragraphs>
  <Slides>46</Slides>
  <Notes>45</Notes>
  <HiddenSlides>0</HiddenSlides>
  <MMClips>1</MMClips>
  <ScaleCrop>false</ScaleCrop>
  <HeadingPairs>
    <vt:vector size="4" baseType="variant">
      <vt:variant>
        <vt:lpstr>Theme</vt:lpstr>
      </vt:variant>
      <vt:variant>
        <vt:i4>2</vt:i4>
      </vt:variant>
      <vt:variant>
        <vt:lpstr>Slide Titles</vt:lpstr>
      </vt:variant>
      <vt:variant>
        <vt:i4>46</vt:i4>
      </vt:variant>
    </vt:vector>
  </HeadingPairs>
  <TitlesOfParts>
    <vt:vector size="48" baseType="lpstr">
      <vt:lpstr>TechEd09_Europe</vt:lpstr>
      <vt:lpstr>TechEd09_Europe template</vt:lpstr>
      <vt:lpstr>Slide 1</vt:lpstr>
      <vt:lpstr>Is Virtualisation the Silver Bullet for Compatibility? What EVERYONE Should Know about Application and Hardware Compatibility</vt:lpstr>
      <vt:lpstr>Slide 3</vt:lpstr>
      <vt:lpstr>Slide 4</vt:lpstr>
      <vt:lpstr>Why is app-compat hard?</vt:lpstr>
      <vt:lpstr>Some things that had to change</vt:lpstr>
      <vt:lpstr>Nobody uses the Agent control! Do they?</vt:lpstr>
      <vt:lpstr>Some things that had to change</vt:lpstr>
      <vt:lpstr>Every time you disable UAC… </vt:lpstr>
      <vt:lpstr>Some things that had to change</vt:lpstr>
      <vt:lpstr>Some things that just changed</vt:lpstr>
      <vt:lpstr>Check the Windows version!</vt:lpstr>
      <vt:lpstr>More things that just changed</vt:lpstr>
      <vt:lpstr>We break – we fix UAC’s file and registry “virtualization”</vt:lpstr>
      <vt:lpstr>Virtual overload It’s the new “.NET”!          </vt:lpstr>
      <vt:lpstr>We break – we fix UAC’s file and registry “virtualization”</vt:lpstr>
      <vt:lpstr>We break – we fix Junctions</vt:lpstr>
      <vt:lpstr>We break – we fix App-Compat Shim Database</vt:lpstr>
      <vt:lpstr>We break – the user fixes Compatibility Tab</vt:lpstr>
      <vt:lpstr>We break – the user fixes Program Compatibility Assistant (PCA)</vt:lpstr>
      <vt:lpstr>We break – IT admin fixes Application Compatibility Toolkit 5.5</vt:lpstr>
      <vt:lpstr>We break – IT admin fixes Application Compatibility Toolkit 5.5</vt:lpstr>
      <vt:lpstr>We break – IT admin fixes Custom App-Compat Shim Database(s)</vt:lpstr>
      <vt:lpstr>Fixing apps is easy!</vt:lpstr>
      <vt:lpstr>Slide 25</vt:lpstr>
      <vt:lpstr>We break – IT admin fixes Custom App-Compat Shim Database(s)</vt:lpstr>
      <vt:lpstr>We break – IT admin fixes Custom App-Compat Shim Database(s)</vt:lpstr>
      <vt:lpstr>Compatibility Administrator</vt:lpstr>
      <vt:lpstr>We break – IT admin fixes Application Virtualization (App-V)</vt:lpstr>
      <vt:lpstr>We break – IT admin fixes Application Virtualization (App-V)</vt:lpstr>
      <vt:lpstr>Machine Virtualization</vt:lpstr>
      <vt:lpstr>We break – IT admin fixes MS Enterprise Desktop Virtualization (MED-V)</vt:lpstr>
      <vt:lpstr>We break – IT admin fixes MS Enterprise Desktop Virtualization (MED-V)</vt:lpstr>
      <vt:lpstr>We break – IT admin fixes Windows XP Mode</vt:lpstr>
      <vt:lpstr>We break – IT admin fixes Windows XP Mode</vt:lpstr>
      <vt:lpstr>Slide 36</vt:lpstr>
      <vt:lpstr>We break – IT admin fixes Windows XP Mode</vt:lpstr>
      <vt:lpstr>Windows XP Mode</vt:lpstr>
      <vt:lpstr>We break – IT admin fixes Change permissions on system objects</vt:lpstr>
      <vt:lpstr>We break – IT admin fixes Change permissions on system objects</vt:lpstr>
      <vt:lpstr>We break – IT admin fixes 3rd Party Static Analysis Tools</vt:lpstr>
      <vt:lpstr>We break – IT admin fixes Let the app run as admin</vt:lpstr>
      <vt:lpstr>App doesn’t work – now what? What are those geeks doing?</vt:lpstr>
      <vt:lpstr>Resources</vt:lpstr>
      <vt:lpstr>Slide 45</vt:lpstr>
      <vt:lpstr>Slide 46</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jchapman</dc:creator>
  <dc:description>tech·ed Europe 2009</dc:description>
  <cp:lastModifiedBy>cn_user</cp:lastModifiedBy>
  <cp:revision>59</cp:revision>
  <dcterms:created xsi:type="dcterms:W3CDTF">2009-10-02T15:55:38Z</dcterms:created>
  <dcterms:modified xsi:type="dcterms:W3CDTF">2009-11-12T16:35:43Z</dcterms:modified>
</cp:coreProperties>
</file>