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2"/>
    <p:sldMasterId id="2147483727" r:id="rId3"/>
    <p:sldMasterId id="2147483730" r:id="rId4"/>
  </p:sldMasterIdLst>
  <p:notesMasterIdLst>
    <p:notesMasterId r:id="rId50"/>
  </p:notesMasterIdLst>
  <p:handoutMasterIdLst>
    <p:handoutMasterId r:id="rId51"/>
  </p:handoutMasterIdLst>
  <p:sldIdLst>
    <p:sldId id="256" r:id="rId5"/>
    <p:sldId id="257" r:id="rId6"/>
    <p:sldId id="283" r:id="rId7"/>
    <p:sldId id="285" r:id="rId8"/>
    <p:sldId id="286" r:id="rId9"/>
    <p:sldId id="287" r:id="rId10"/>
    <p:sldId id="288" r:id="rId11"/>
    <p:sldId id="289" r:id="rId12"/>
    <p:sldId id="290" r:id="rId13"/>
    <p:sldId id="291" r:id="rId14"/>
    <p:sldId id="292" r:id="rId15"/>
    <p:sldId id="293" r:id="rId16"/>
    <p:sldId id="294" r:id="rId17"/>
    <p:sldId id="295" r:id="rId18"/>
    <p:sldId id="296" r:id="rId19"/>
    <p:sldId id="325" r:id="rId20"/>
    <p:sldId id="299" r:id="rId21"/>
    <p:sldId id="300" r:id="rId22"/>
    <p:sldId id="301" r:id="rId23"/>
    <p:sldId id="302" r:id="rId24"/>
    <p:sldId id="304" r:id="rId25"/>
    <p:sldId id="305" r:id="rId26"/>
    <p:sldId id="303" r:id="rId27"/>
    <p:sldId id="306" r:id="rId28"/>
    <p:sldId id="307" r:id="rId29"/>
    <p:sldId id="308" r:id="rId30"/>
    <p:sldId id="309" r:id="rId31"/>
    <p:sldId id="310" r:id="rId32"/>
    <p:sldId id="311" r:id="rId33"/>
    <p:sldId id="313" r:id="rId34"/>
    <p:sldId id="314" r:id="rId35"/>
    <p:sldId id="315" r:id="rId36"/>
    <p:sldId id="326" r:id="rId37"/>
    <p:sldId id="316" r:id="rId38"/>
    <p:sldId id="317" r:id="rId39"/>
    <p:sldId id="318" r:id="rId40"/>
    <p:sldId id="319" r:id="rId41"/>
    <p:sldId id="320" r:id="rId42"/>
    <p:sldId id="322" r:id="rId43"/>
    <p:sldId id="274" r:id="rId44"/>
    <p:sldId id="282" r:id="rId45"/>
    <p:sldId id="277" r:id="rId46"/>
    <p:sldId id="323" r:id="rId47"/>
    <p:sldId id="324" r:id="rId48"/>
    <p:sldId id="280" r:id="rId49"/>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07/7/12/main" xmlns="">
          <a:srgbClr xmlns:mc="http://schemas.openxmlformats.org/markup-compatibility/2006" xmlns:a14="http://schemas.microsoft.com/office/drawing/2007/7/7/main" val="FF0000" mc:Ignorable=""/>
        </p14:laserClr>
      </p:ext>
      <p:ext uri="{2FDB2607-1784-4EEB-B798-7EB5836EED8A}">
        <p14:showMediaCtrls xmlns:p14="http://schemas.microsoft.com/office/powerpoint/2007/7/12/main" xmlns="" val="1"/>
      </p:ext>
    </p:extLst>
  </p:showPr>
  <p:clrMru>
    <a:srgbClr val="99CC99"/>
    <a:srgbClr val="CCFFCC"/>
    <a:srgbClr val="CCCCCC"/>
    <a:srgbClr val="F6AE1E"/>
    <a:srgbClr val="FFFFFF"/>
    <a:srgbClr val="FF0066"/>
    <a:srgbClr val="000000"/>
    <a:srgbClr val="F3AF35"/>
    <a:srgbClr val="9C42E6"/>
    <a:srgbClr val="D1943B"/>
  </p:clrMru>
  <p:extLst>
    <p:ext uri="{E76CE94A-603C-4142-B9EB-6D1370010A27}">
      <p14:discardImageEditData xmlns:p14="http://schemas.microsoft.com/office/powerpoint/2007/7/12/main" xmlns="" val="0"/>
    </p:ext>
    <p:ext uri="{D31A062A-798A-4329-ABDD-BBA856620510}">
      <p14:defaultImageDpi xmlns:p14="http://schemas.microsoft.com/office/powerpoint/2007/7/12/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992" autoAdjust="0"/>
    <p:restoredTop sz="66137" autoAdjust="0"/>
  </p:normalViewPr>
  <p:slideViewPr>
    <p:cSldViewPr snapToGrid="0">
      <p:cViewPr varScale="1">
        <p:scale>
          <a:sx n="56" d="100"/>
          <a:sy n="56" d="100"/>
        </p:scale>
        <p:origin x="-1302"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outlineViewPr>
    <p:cViewPr>
      <p:scale>
        <a:sx n="33" d="100"/>
        <a:sy n="33" d="100"/>
      </p:scale>
      <p:origin x="0" y="1416"/>
    </p:cViewPr>
  </p:outlineViewPr>
  <p:notesTextViewPr>
    <p:cViewPr>
      <p:scale>
        <a:sx n="100" d="100"/>
        <a:sy n="100" d="100"/>
      </p:scale>
      <p:origin x="0" y="0"/>
    </p:cViewPr>
  </p:notesTextViewPr>
  <p:sorterViewPr>
    <p:cViewPr>
      <p:scale>
        <a:sx n="50" d="100"/>
        <a:sy n="50" d="100"/>
      </p:scale>
      <p:origin x="0" y="0"/>
    </p:cViewPr>
  </p:sorterViewPr>
  <p:notesViewPr>
    <p:cSldViewPr snapToGrid="0" showGuides="1">
      <p:cViewPr varScale="1">
        <p:scale>
          <a:sx n="66" d="100"/>
          <a:sy n="66" d="100"/>
        </p:scale>
        <p:origin x="-2016"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slideMaster" Target="slideMasters/slideMaster1.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commentAuthors" Target="commentAuthors.xml"/><Relationship Id="rId4" Type="http://schemas.openxmlformats.org/officeDocument/2006/relationships/slideMaster" Target="slideMasters/slideMaster3.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handoutMaster" Target="handoutMasters/handoutMaster1.xml"/><Relationship Id="rId3" Type="http://schemas.openxmlformats.org/officeDocument/2006/relationships/slideMaster" Target="slideMasters/slideMaster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07/11/2009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cli308_bronzin.pptx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07/7/12/main" xmlns="" val="8878651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07/7/12/main" xmlns="" val="1681129631"/>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endParaRPr lang="hr-HR"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1"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dirty="0" smtClean="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endParaRPr lang="en-US" smtClean="0"/>
          </a:p>
        </p:txBody>
      </p:sp>
      <p:sp>
        <p:nvSpPr>
          <p:cNvPr id="24579" name="Rectangle 2"/>
          <p:cNvSpPr>
            <a:spLocks noGrp="1" noRot="1" noChangeAspect="1" noChangeArrowheads="1" noTextEdit="1"/>
          </p:cNvSpPr>
          <p:nvPr>
            <p:ph type="sldImg"/>
          </p:nvPr>
        </p:nvSpPr>
        <p:spPr>
          <a:ln/>
        </p:spPr>
      </p:sp>
      <p:sp>
        <p:nvSpPr>
          <p:cNvPr id="2" name="Notes Placeholder 1"/>
          <p:cNvSpPr>
            <a:spLocks noGrp="1"/>
          </p:cNvSpPr>
          <p:nvPr>
            <p:ph type="body" idx="1"/>
          </p:nvPr>
        </p:nvSpPr>
        <p:spPr/>
        <p:txBody>
          <a:bodyPr/>
          <a:lstStyle/>
          <a:p>
            <a:endParaRPr lang="hr-H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400"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p:nvPicPr>
        <p:blipFill>
          <a:blip r:embed="rId2"/>
          <a:stretch>
            <a:fillRect/>
          </a:stretch>
        </p:blipFill>
        <p:spPr>
          <a:xfrm>
            <a:off x="1143" y="0"/>
            <a:ext cx="9142856" cy="6857142"/>
          </a:xfrm>
          <a:prstGeom prst="rect">
            <a:avLst/>
          </a:prstGeom>
        </p:spPr>
      </p:pic>
      <p:pic>
        <p:nvPicPr>
          <p:cNvPr id="4" name="Picture 3"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3.xml"/><Relationship Id="rId1" Type="http://schemas.openxmlformats.org/officeDocument/2006/relationships/slideLayout" Target="../slideLayouts/slideLayout14.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 id="2147483729"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1"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code.msdn.microsoft.com/WindowsAPICodePack"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themeOverride" Target="../theme/themeOverride1.xml"/><Relationship Id="rId4" Type="http://schemas.openxmlformats.org/officeDocument/2006/relationships/image" Target="../media/image1.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17.png"/><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www.citusgrupa.com/"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hyperlink" Target="http://www.citusgrupa.com/" TargetMode="External"/><Relationship Id="rId7" Type="http://schemas.openxmlformats.org/officeDocument/2006/relationships/image" Target="../media/image8.gif"/><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hyperlink" Target="mailto:tomislav.bronzin@citus.hr" TargetMode="External"/><Relationship Id="rId10" Type="http://schemas.openxmlformats.org/officeDocument/2006/relationships/image" Target="../media/image11.jpeg"/><Relationship Id="rId4" Type="http://schemas.openxmlformats.org/officeDocument/2006/relationships/hyperlink" Target="http://europe.ineta.org/" TargetMode="External"/><Relationship Id="rId9"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31.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4.png"/><Relationship Id="rId7" Type="http://schemas.openxmlformats.org/officeDocument/2006/relationships/image" Target="../media/image24.png"/><Relationship Id="rId2" Type="http://schemas.openxmlformats.org/officeDocument/2006/relationships/notesSlide" Target="../notesSlides/notesSlide31.xml"/><Relationship Id="rId1" Type="http://schemas.openxmlformats.org/officeDocument/2006/relationships/slideLayout" Target="../slideLayouts/slideLayout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image" Target="../media/image26.png"/></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7.xml"/><Relationship Id="rId1" Type="http://schemas.openxmlformats.org/officeDocument/2006/relationships/slideLayout" Target="../slideLayouts/slideLayout3.xml"/><Relationship Id="rId5" Type="http://schemas.openxmlformats.org/officeDocument/2006/relationships/image" Target="../media/image29.png"/><Relationship Id="rId4" Type="http://schemas.openxmlformats.org/officeDocument/2006/relationships/image" Target="../media/image28.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30.png"/><Relationship Id="rId7" Type="http://schemas.openxmlformats.org/officeDocument/2006/relationships/image" Target="../media/image32.png"/><Relationship Id="rId2" Type="http://schemas.openxmlformats.org/officeDocument/2006/relationships/notesSlide" Target="../notesSlides/notesSlide41.xml"/><Relationship Id="rId1" Type="http://schemas.openxmlformats.org/officeDocument/2006/relationships/slideLayout" Target="../slideLayouts/slideLayout7.xml"/><Relationship Id="rId6" Type="http://schemas.openxmlformats.org/officeDocument/2006/relationships/image" Target="../media/image31.png"/><Relationship Id="rId11" Type="http://schemas.openxmlformats.org/officeDocument/2006/relationships/image" Target="../media/image34.png"/><Relationship Id="rId5" Type="http://schemas.openxmlformats.org/officeDocument/2006/relationships/hyperlink" Target="http://microsoft.com/technet" TargetMode="External"/><Relationship Id="rId10" Type="http://schemas.openxmlformats.org/officeDocument/2006/relationships/image" Target="../media/image33.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smtClean="0"/>
              <a:t>The New Taskbar</a:t>
            </a:r>
            <a:endParaRPr lang="en-US" dirty="0"/>
          </a:p>
        </p:txBody>
      </p:sp>
      <p:sp>
        <p:nvSpPr>
          <p:cNvPr id="5" name="Subtitle 4"/>
          <p:cNvSpPr>
            <a:spLocks noGrp="1"/>
          </p:cNvSpPr>
          <p:nvPr>
            <p:ph type="subTitle" idx="1"/>
          </p:nvPr>
        </p:nvSpPr>
        <p:spPr/>
        <p:txBody>
          <a:bodyPr/>
          <a:lstStyle/>
          <a:p>
            <a:r>
              <a:rPr lang="en-US" dirty="0" smtClean="0"/>
              <a:t>…and beyond</a:t>
            </a:r>
            <a:endParaRPr lang="en-US" dirty="0"/>
          </a:p>
        </p:txBody>
      </p:sp>
      <p:sp>
        <p:nvSpPr>
          <p:cNvPr id="6" name="Text Placeholder 5"/>
          <p:cNvSpPr>
            <a:spLocks noGrp="1"/>
          </p:cNvSpPr>
          <p:nvPr>
            <p:ph type="body" sz="quarter" idx="10"/>
          </p:nvPr>
        </p:nvSpPr>
        <p:spPr/>
        <p:txBody>
          <a:bodyPr/>
          <a:lstStyle/>
          <a:p>
            <a:r>
              <a:rPr smtClean="0"/>
              <a:t>demo</a:t>
            </a:r>
            <a:endParaRPr lang="en-US" dirty="0"/>
          </a:p>
        </p:txBody>
      </p:sp>
    </p:spTree>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30188"/>
            <a:ext cx="8382000" cy="1080296"/>
          </a:xfrm>
        </p:spPr>
        <p:txBody>
          <a:bodyPr/>
          <a:lstStyle/>
          <a:p>
            <a:r>
              <a:rPr lang="en-US" dirty="0"/>
              <a:t>Windows API Code Pack </a:t>
            </a:r>
            <a:r>
              <a:rPr sz="3600" smtClean="0">
                <a:latin typeface="+mj-lt"/>
              </a:rPr>
              <a:t/>
            </a:r>
            <a:br>
              <a:rPr sz="3600" smtClean="0">
                <a:latin typeface="+mj-lt"/>
              </a:rPr>
            </a:br>
            <a:r>
              <a:rPr lang="en-US" sz="3000" dirty="0" smtClean="0">
                <a:solidFill>
                  <a:schemeClr val="tx2"/>
                </a:solidFill>
              </a:rPr>
              <a:t>for </a:t>
            </a:r>
            <a:r>
              <a:rPr lang="en-US" sz="3000" dirty="0">
                <a:solidFill>
                  <a:schemeClr val="tx2"/>
                </a:solidFill>
              </a:rPr>
              <a:t>Microsoft .NET </a:t>
            </a:r>
            <a:r>
              <a:rPr lang="en-US" sz="3000" dirty="0" smtClean="0">
                <a:solidFill>
                  <a:schemeClr val="tx2"/>
                </a:solidFill>
              </a:rPr>
              <a:t>Framework</a:t>
            </a:r>
            <a:endParaRPr lang="en-US" sz="3000" dirty="0"/>
          </a:p>
        </p:txBody>
      </p:sp>
      <p:sp>
        <p:nvSpPr>
          <p:cNvPr id="5" name="Text Placeholder 4"/>
          <p:cNvSpPr>
            <a:spLocks noGrp="1"/>
          </p:cNvSpPr>
          <p:nvPr>
            <p:ph type="body" sz="quarter" idx="10"/>
          </p:nvPr>
        </p:nvSpPr>
        <p:spPr>
          <a:xfrm>
            <a:off x="381000" y="1411551"/>
            <a:ext cx="8382000" cy="4517761"/>
          </a:xfrm>
        </p:spPr>
        <p:txBody>
          <a:bodyPr/>
          <a:lstStyle/>
          <a:p>
            <a:r>
              <a:rPr lang="en-US" dirty="0" smtClean="0"/>
              <a:t>Managed class library to ease .NET Framework access to Windows 7:</a:t>
            </a:r>
          </a:p>
          <a:p>
            <a:pPr lvl="1"/>
            <a:r>
              <a:rPr lang="en-US" dirty="0" smtClean="0"/>
              <a:t>Taskbar Jump Lists, Icon Overlay, Progress Bar, Tabbed Thumbnails, and Thumbnail Toolbars, Libraries, Known Folders, Sensor platform, </a:t>
            </a:r>
            <a:r>
              <a:rPr lang="en-US" dirty="0" err="1" smtClean="0"/>
              <a:t>etc</a:t>
            </a:r>
            <a:endParaRPr lang="en-US" dirty="0" smtClean="0"/>
          </a:p>
          <a:p>
            <a:r>
              <a:rPr lang="en-US" dirty="0" smtClean="0"/>
              <a:t>and some Windows 7 &amp; Vista features</a:t>
            </a:r>
          </a:p>
          <a:p>
            <a:pPr lvl="1"/>
            <a:r>
              <a:rPr lang="en-US" dirty="0" smtClean="0"/>
              <a:t>UAC, power management, restart and recovery, network awareness, Aero Glass and more </a:t>
            </a:r>
          </a:p>
          <a:p>
            <a:r>
              <a:rPr lang="en-US" dirty="0" smtClean="0"/>
              <a:t>Download it (with samples) from:</a:t>
            </a:r>
          </a:p>
          <a:p>
            <a:pPr algn="ctr">
              <a:buNone/>
            </a:pPr>
            <a:r>
              <a:rPr lang="en-US" sz="2600" i="1" u="sng" dirty="0" smtClean="0">
                <a:hlinkClick r:id="rId3"/>
              </a:rPr>
              <a:t>http://code.msdn.microsoft.com/WindowsAPICodePac</a:t>
            </a:r>
            <a:r>
              <a:rPr lang="hr-HR" sz="2600" i="1" u="sng" dirty="0" smtClean="0">
                <a:hlinkClick r:id="rId3"/>
              </a:rPr>
              <a:t>k</a:t>
            </a:r>
            <a:r>
              <a:rPr lang="hr-HR" sz="2600" i="1" u="sng" dirty="0" smtClean="0"/>
              <a:t> </a:t>
            </a:r>
            <a:endParaRPr lang="en-US" sz="2600" i="1" u="sng" dirty="0" smtClean="0"/>
          </a:p>
        </p:txBody>
      </p:sp>
    </p:spTree>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a:spLocks noGrp="1"/>
          </p:cNvSpPr>
          <p:nvPr>
            <p:ph type="title"/>
          </p:nvPr>
        </p:nvSpPr>
        <p:spPr>
          <a:xfrm>
            <a:off x="381000" y="230188"/>
            <a:ext cx="8382000" cy="1080296"/>
          </a:xfrm>
        </p:spPr>
        <p:txBody>
          <a:bodyPr/>
          <a:lstStyle/>
          <a:p>
            <a:r>
              <a:rPr lang="en-US" dirty="0" smtClean="0">
                <a:latin typeface="+mj-lt"/>
              </a:rPr>
              <a:t>Windows</a:t>
            </a:r>
            <a:r>
              <a:rPr lang="en-US" sz="3600" dirty="0" smtClean="0">
                <a:latin typeface="+mj-lt"/>
              </a:rPr>
              <a:t> </a:t>
            </a:r>
            <a:r>
              <a:rPr lang="en-US" dirty="0"/>
              <a:t>API Code Pack </a:t>
            </a:r>
            <a:r>
              <a:rPr sz="4400" smtClean="0">
                <a:latin typeface="+mj-lt"/>
              </a:rPr>
              <a:t/>
            </a:r>
            <a:br>
              <a:rPr sz="4400" smtClean="0">
                <a:latin typeface="+mj-lt"/>
              </a:rPr>
            </a:br>
            <a:r>
              <a:rPr lang="en-US" sz="3000" dirty="0">
                <a:solidFill>
                  <a:schemeClr val="tx2"/>
                </a:solidFill>
              </a:rPr>
              <a:t>for Microsoft .NET Framework</a:t>
            </a:r>
            <a:endParaRPr lang="en-US" sz="3000" dirty="0"/>
          </a:p>
        </p:txBody>
      </p:sp>
      <p:sp>
        <p:nvSpPr>
          <p:cNvPr id="3" name="Text Placeholder 2"/>
          <p:cNvSpPr>
            <a:spLocks noGrp="1"/>
          </p:cNvSpPr>
          <p:nvPr>
            <p:ph idx="1"/>
          </p:nvPr>
        </p:nvSpPr>
        <p:spPr/>
        <p:txBody>
          <a:bodyPr/>
          <a:lstStyle/>
          <a:p>
            <a:r>
              <a:rPr lang="en-US" dirty="0" smtClean="0"/>
              <a:t>Enables access to Windows 7 Taskbar APIs from managed code</a:t>
            </a:r>
          </a:p>
          <a:p>
            <a:r>
              <a:rPr lang="en-US" dirty="0" smtClean="0"/>
              <a:t>Contains the </a:t>
            </a:r>
            <a:r>
              <a:rPr lang="en-US" b="1" dirty="0" err="1" smtClean="0">
                <a:latin typeface="Consolas" pitchFamily="49" charset="0"/>
                <a:cs typeface="Consolas" pitchFamily="49" charset="0"/>
              </a:rPr>
              <a:t>TaskbarManager</a:t>
            </a:r>
            <a:r>
              <a:rPr lang="en-US" dirty="0" smtClean="0"/>
              <a:t> class that wraps parts of the Windows Shell API</a:t>
            </a:r>
          </a:p>
          <a:p>
            <a:pPr lvl="1"/>
            <a:r>
              <a:rPr lang="en-US" dirty="0" smtClean="0"/>
              <a:t>Static functions to manage Jump Lists, set Application ID, custom switching, thumbnail buttons, and more</a:t>
            </a:r>
          </a:p>
          <a:p>
            <a:r>
              <a:rPr lang="en-US" dirty="0" smtClean="0"/>
              <a:t>Requirements:</a:t>
            </a:r>
          </a:p>
          <a:p>
            <a:pPr lvl="1"/>
            <a:r>
              <a:rPr lang="en-US" dirty="0" smtClean="0"/>
              <a:t>Windows 7 RTM + SDK for Win 7 RTM</a:t>
            </a:r>
          </a:p>
          <a:p>
            <a:pPr lvl="1"/>
            <a:r>
              <a:rPr lang="en-US" dirty="0" smtClean="0"/>
              <a:t>.NET Framework 3.5 SP1</a:t>
            </a:r>
          </a:p>
        </p:txBody>
      </p:sp>
    </p:spTree>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Are Windows Grouped?</a:t>
            </a:r>
            <a:br>
              <a:rPr lang="en-US" dirty="0" smtClean="0"/>
            </a:br>
            <a:r>
              <a:rPr lang="en-US" sz="3000" dirty="0">
                <a:solidFill>
                  <a:schemeClr val="tx2"/>
                </a:solidFill>
              </a:rPr>
              <a:t>Enter: Application ID</a:t>
            </a:r>
          </a:p>
        </p:txBody>
      </p:sp>
      <p:sp>
        <p:nvSpPr>
          <p:cNvPr id="3" name="Text Placeholder 2"/>
          <p:cNvSpPr>
            <a:spLocks noGrp="1"/>
          </p:cNvSpPr>
          <p:nvPr>
            <p:ph idx="1"/>
          </p:nvPr>
        </p:nvSpPr>
        <p:spPr/>
        <p:txBody>
          <a:bodyPr/>
          <a:lstStyle/>
          <a:p>
            <a:r>
              <a:rPr lang="en-US" dirty="0" smtClean="0"/>
              <a:t>It’s a string, not a GUID</a:t>
            </a:r>
          </a:p>
          <a:p>
            <a:pPr lvl="1"/>
            <a:r>
              <a:rPr lang="en-US" dirty="0" smtClean="0"/>
              <a:t>Limited to 128 characters</a:t>
            </a:r>
          </a:p>
          <a:p>
            <a:pPr lvl="1"/>
            <a:r>
              <a:rPr lang="en-US" dirty="0" smtClean="0"/>
              <a:t>Naming convention – </a:t>
            </a:r>
            <a:r>
              <a:rPr lang="en-US" dirty="0" err="1" smtClean="0"/>
              <a:t>Company.Product.SubProduct.Version</a:t>
            </a:r>
            <a:endParaRPr lang="en-US" dirty="0" smtClean="0"/>
          </a:p>
          <a:p>
            <a:r>
              <a:rPr lang="en-US" dirty="0" smtClean="0"/>
              <a:t>All your application components have it:</a:t>
            </a:r>
          </a:p>
          <a:p>
            <a:pPr lvl="1"/>
            <a:r>
              <a:rPr lang="en-US" dirty="0" smtClean="0"/>
              <a:t>Process, shortcut, window, taskbar button, document type</a:t>
            </a:r>
          </a:p>
        </p:txBody>
      </p:sp>
    </p:spTree>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9900" y="228600"/>
            <a:ext cx="8229600" cy="1080296"/>
          </a:xfrm>
        </p:spPr>
        <p:txBody>
          <a:bodyPr/>
          <a:lstStyle/>
          <a:p>
            <a:r>
              <a:rPr lang="en-US" dirty="0" smtClean="0"/>
              <a:t>Application ID</a:t>
            </a:r>
            <a:br>
              <a:rPr lang="en-US" dirty="0" smtClean="0"/>
            </a:br>
            <a:r>
              <a:rPr lang="en-US" sz="3000" dirty="0">
                <a:solidFill>
                  <a:schemeClr val="tx2"/>
                </a:solidFill>
              </a:rPr>
              <a:t>Heuristics of determining the Application ID</a:t>
            </a:r>
          </a:p>
        </p:txBody>
      </p:sp>
      <p:cxnSp>
        <p:nvCxnSpPr>
          <p:cNvPr id="52" name="Straight Arrow Connector 51"/>
          <p:cNvCxnSpPr>
            <a:endCxn id="74" idx="0"/>
          </p:cNvCxnSpPr>
          <p:nvPr/>
        </p:nvCxnSpPr>
        <p:spPr>
          <a:xfrm rot="5400000">
            <a:off x="1431308" y="3648496"/>
            <a:ext cx="609600" cy="1588"/>
          </a:xfrm>
          <a:prstGeom prst="straightConnector1">
            <a:avLst/>
          </a:prstGeom>
          <a:ln w="25400">
            <a:solidFill>
              <a:schemeClr val="tx1">
                <a:lumMod val="95000"/>
              </a:schemeClr>
            </a:solidFill>
            <a:prstDash val="sysDash"/>
            <a:tailEnd type="triangle" w="lg" len="med"/>
          </a:ln>
        </p:spPr>
        <p:style>
          <a:lnRef idx="1">
            <a:schemeClr val="accent1"/>
          </a:lnRef>
          <a:fillRef idx="0">
            <a:schemeClr val="accent1"/>
          </a:fillRef>
          <a:effectRef idx="0">
            <a:schemeClr val="accent1"/>
          </a:effectRef>
          <a:fontRef idx="minor">
            <a:schemeClr val="tx1"/>
          </a:fontRef>
        </p:style>
      </p:cxnSp>
      <p:grpSp>
        <p:nvGrpSpPr>
          <p:cNvPr id="3" name="Group 57"/>
          <p:cNvGrpSpPr/>
          <p:nvPr/>
        </p:nvGrpSpPr>
        <p:grpSpPr>
          <a:xfrm>
            <a:off x="1736108" y="2151636"/>
            <a:ext cx="5638801" cy="3630461"/>
            <a:chOff x="1790700" y="2160740"/>
            <a:chExt cx="5638801" cy="3630461"/>
          </a:xfrm>
        </p:grpSpPr>
        <p:cxnSp>
          <p:nvCxnSpPr>
            <p:cNvPr id="54" name="Shape 53"/>
            <p:cNvCxnSpPr>
              <a:stCxn id="66" idx="0"/>
              <a:endCxn id="72" idx="3"/>
            </p:cNvCxnSpPr>
            <p:nvPr/>
          </p:nvCxnSpPr>
          <p:spPr>
            <a:xfrm rot="16200000" flipV="1">
              <a:off x="6461998" y="1728070"/>
              <a:ext cx="258605" cy="1676400"/>
            </a:xfrm>
            <a:prstGeom prst="curvedConnector2">
              <a:avLst/>
            </a:prstGeom>
            <a:ln w="25400">
              <a:solidFill>
                <a:schemeClr val="tx1"/>
              </a:solidFill>
              <a:prstDash val="sysDash"/>
              <a:tailEnd type="triangle" w="lg" len="med"/>
            </a:ln>
          </p:spPr>
          <p:style>
            <a:lnRef idx="1">
              <a:schemeClr val="accent1"/>
            </a:lnRef>
            <a:fillRef idx="0">
              <a:schemeClr val="accent1"/>
            </a:fillRef>
            <a:effectRef idx="0">
              <a:schemeClr val="accent1"/>
            </a:effectRef>
            <a:fontRef idx="minor">
              <a:schemeClr val="tx1"/>
            </a:fontRef>
          </p:style>
        </p:cxnSp>
        <p:cxnSp>
          <p:nvCxnSpPr>
            <p:cNvPr id="55" name="Shape 54"/>
            <p:cNvCxnSpPr>
              <a:stCxn id="72" idx="1"/>
              <a:endCxn id="60" idx="0"/>
            </p:cNvCxnSpPr>
            <p:nvPr/>
          </p:nvCxnSpPr>
          <p:spPr>
            <a:xfrm rot="10800000" flipV="1">
              <a:off x="1790700" y="2436966"/>
              <a:ext cx="1752600" cy="258605"/>
            </a:xfrm>
            <a:prstGeom prst="curvedConnector2">
              <a:avLst/>
            </a:prstGeom>
            <a:ln w="25400">
              <a:solidFill>
                <a:schemeClr val="tx1">
                  <a:lumMod val="95000"/>
                </a:schemeClr>
              </a:solidFill>
              <a:prstDash val="sysDash"/>
              <a:tailEnd type="triangle" w="lg" len="med"/>
            </a:ln>
          </p:spPr>
          <p:style>
            <a:lnRef idx="1">
              <a:schemeClr val="accent1"/>
            </a:lnRef>
            <a:fillRef idx="0">
              <a:schemeClr val="accent1"/>
            </a:fillRef>
            <a:effectRef idx="0">
              <a:schemeClr val="accent1"/>
            </a:effectRef>
            <a:fontRef idx="minor">
              <a:schemeClr val="tx1"/>
            </a:fontRef>
          </p:style>
        </p:cxnSp>
        <p:cxnSp>
          <p:nvCxnSpPr>
            <p:cNvPr id="56" name="Shape 55"/>
            <p:cNvCxnSpPr>
              <a:stCxn id="63" idx="1"/>
              <a:endCxn id="72" idx="0"/>
            </p:cNvCxnSpPr>
            <p:nvPr/>
          </p:nvCxnSpPr>
          <p:spPr>
            <a:xfrm rot="10800000" flipH="1">
              <a:off x="1828800" y="2160740"/>
              <a:ext cx="2819400" cy="3630461"/>
            </a:xfrm>
            <a:prstGeom prst="bentConnector4">
              <a:avLst>
                <a:gd name="adj1" fmla="val -8108"/>
                <a:gd name="adj2" fmla="val 106297"/>
              </a:avLst>
            </a:prstGeom>
            <a:ln w="25400">
              <a:solidFill>
                <a:schemeClr val="tx1"/>
              </a:solidFill>
              <a:prstDash val="sysDash"/>
              <a:tailEnd type="triangle" w="lg" len="med"/>
            </a:ln>
          </p:spPr>
          <p:style>
            <a:lnRef idx="1">
              <a:schemeClr val="accent1"/>
            </a:lnRef>
            <a:fillRef idx="0">
              <a:schemeClr val="accent1"/>
            </a:fillRef>
            <a:effectRef idx="0">
              <a:schemeClr val="accent1"/>
            </a:effectRef>
            <a:fontRef idx="minor">
              <a:schemeClr val="tx1"/>
            </a:fontRef>
          </p:style>
        </p:cxnSp>
      </p:grpSp>
      <p:sp>
        <p:nvSpPr>
          <p:cNvPr id="57" name="Rounded Rectangle 56"/>
          <p:cNvSpPr/>
          <p:nvPr/>
        </p:nvSpPr>
        <p:spPr bwMode="auto">
          <a:xfrm>
            <a:off x="3222008" y="3419896"/>
            <a:ext cx="2743200" cy="1371600"/>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r>
              <a:rPr lang="en-US" sz="2300" dirty="0" smtClean="0">
                <a:solidFill>
                  <a:srgbClr val="FFFFFF"/>
                </a:solidFill>
                <a:latin typeface="Segoe UI" pitchFamily="34" charset="0"/>
                <a:ea typeface="Segoe UI" pitchFamily="34" charset="0"/>
                <a:cs typeface="Segoe UI" pitchFamily="34" charset="0"/>
              </a:rPr>
              <a:t>Application ID</a:t>
            </a:r>
          </a:p>
        </p:txBody>
      </p:sp>
      <p:sp>
        <p:nvSpPr>
          <p:cNvPr id="60" name="Rounded Rectangle 59"/>
          <p:cNvSpPr/>
          <p:nvPr/>
        </p:nvSpPr>
        <p:spPr bwMode="auto">
          <a:xfrm>
            <a:off x="631208" y="2686468"/>
            <a:ext cx="2209800" cy="552456"/>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2000">
                <a:solidFill>
                  <a:srgbClr val="FFFFFF"/>
                </a:solidFill>
                <a:effectLst>
                  <a:outerShdw blurRad="38100" dist="38100" dir="2700000" algn="tl">
                    <a:srgbClr val="000000">
                      <a:alpha val="43137"/>
                    </a:srgbClr>
                  </a:outerShdw>
                </a:effectLst>
              </a:defRPr>
            </a:pPr>
            <a:r>
              <a:rPr lang="en-US" dirty="0"/>
              <a:t>Shortcut</a:t>
            </a:r>
          </a:p>
        </p:txBody>
      </p:sp>
      <p:sp>
        <p:nvSpPr>
          <p:cNvPr id="63" name="Rounded Rectangle 62"/>
          <p:cNvSpPr/>
          <p:nvPr/>
        </p:nvSpPr>
        <p:spPr bwMode="auto">
          <a:xfrm>
            <a:off x="1774208" y="5505868"/>
            <a:ext cx="2209800" cy="552456"/>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2000">
                <a:solidFill>
                  <a:srgbClr val="FFFFFF"/>
                </a:solidFill>
                <a:effectLst>
                  <a:outerShdw blurRad="38100" dist="38100" dir="2700000" algn="tl">
                    <a:srgbClr val="000000">
                      <a:alpha val="43137"/>
                    </a:srgbClr>
                  </a:outerShdw>
                </a:effectLst>
              </a:defRPr>
            </a:pPr>
            <a:r>
              <a:rPr lang="en-US" dirty="0"/>
              <a:t>Jump List</a:t>
            </a:r>
          </a:p>
        </p:txBody>
      </p:sp>
      <p:sp>
        <p:nvSpPr>
          <p:cNvPr id="66" name="Rounded Rectangle 65"/>
          <p:cNvSpPr/>
          <p:nvPr/>
        </p:nvSpPr>
        <p:spPr bwMode="auto">
          <a:xfrm>
            <a:off x="6270008" y="2686468"/>
            <a:ext cx="2209800" cy="552456"/>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2000">
                <a:solidFill>
                  <a:srgbClr val="FFFFFF"/>
                </a:solidFill>
                <a:effectLst>
                  <a:outerShdw blurRad="38100" dist="38100" dir="2700000" algn="tl">
                    <a:srgbClr val="000000">
                      <a:alpha val="43137"/>
                    </a:srgbClr>
                  </a:outerShdw>
                </a:effectLst>
              </a:defRPr>
            </a:pPr>
            <a:r>
              <a:rPr lang="en-US" dirty="0"/>
              <a:t>Windows</a:t>
            </a:r>
          </a:p>
        </p:txBody>
      </p:sp>
      <p:sp>
        <p:nvSpPr>
          <p:cNvPr id="73" name="TextBox 72"/>
          <p:cNvSpPr txBox="1"/>
          <p:nvPr/>
        </p:nvSpPr>
        <p:spPr>
          <a:xfrm>
            <a:off x="5812808" y="1401965"/>
            <a:ext cx="3116751" cy="590931"/>
          </a:xfrm>
          <a:prstGeom prst="rect">
            <a:avLst/>
          </a:prstGeom>
          <a:noFill/>
        </p:spPr>
        <p:txBody>
          <a:bodyPr wrap="none" rtlCol="0">
            <a:spAutoFit/>
          </a:bodyPr>
          <a:lstStyle/>
          <a:p>
            <a:pPr>
              <a:lnSpc>
                <a:spcPct val="90000"/>
              </a:lnSpc>
            </a:pPr>
            <a:r>
              <a:rPr lang="en-US" dirty="0" smtClean="0">
                <a:solidFill>
                  <a:schemeClr val="tx1">
                    <a:lumMod val="50000"/>
                  </a:schemeClr>
                </a:solidFill>
                <a:latin typeface="Segoe UI" pitchFamily="34" charset="0"/>
                <a:ea typeface="Segoe UI" pitchFamily="34" charset="0"/>
                <a:cs typeface="Segoe UI" pitchFamily="34" charset="0"/>
              </a:rPr>
              <a:t>Application ID can “fall back”</a:t>
            </a:r>
            <a:br>
              <a:rPr lang="en-US" dirty="0" smtClean="0">
                <a:solidFill>
                  <a:schemeClr val="tx1">
                    <a:lumMod val="50000"/>
                  </a:schemeClr>
                </a:solidFill>
                <a:latin typeface="Segoe UI" pitchFamily="34" charset="0"/>
                <a:ea typeface="Segoe UI" pitchFamily="34" charset="0"/>
                <a:cs typeface="Segoe UI" pitchFamily="34" charset="0"/>
              </a:rPr>
            </a:br>
            <a:r>
              <a:rPr lang="en-US" dirty="0" smtClean="0">
                <a:solidFill>
                  <a:schemeClr val="tx1">
                    <a:lumMod val="50000"/>
                  </a:schemeClr>
                </a:solidFill>
                <a:latin typeface="Segoe UI" pitchFamily="34" charset="0"/>
                <a:ea typeface="Segoe UI" pitchFamily="34" charset="0"/>
                <a:cs typeface="Segoe UI" pitchFamily="34" charset="0"/>
              </a:rPr>
              <a:t>to a larger scope if needed</a:t>
            </a:r>
            <a:endParaRPr lang="en-US" dirty="0">
              <a:solidFill>
                <a:schemeClr val="tx1">
                  <a:lumMod val="50000"/>
                </a:schemeClr>
              </a:solidFill>
              <a:latin typeface="Segoe UI" pitchFamily="34" charset="0"/>
              <a:ea typeface="Segoe UI" pitchFamily="34" charset="0"/>
              <a:cs typeface="Segoe UI" pitchFamily="34" charset="0"/>
            </a:endParaRPr>
          </a:p>
        </p:txBody>
      </p:sp>
      <p:sp useBgFill="1">
        <p:nvSpPr>
          <p:cNvPr id="74" name="Rectangle 73"/>
          <p:cNvSpPr/>
          <p:nvPr/>
        </p:nvSpPr>
        <p:spPr bwMode="auto">
          <a:xfrm>
            <a:off x="783608" y="3953296"/>
            <a:ext cx="1905000" cy="762000"/>
          </a:xfrm>
          <a:prstGeom prst="rect">
            <a:avLst/>
          </a:prstGeom>
          <a:ln w="25400" cmpd="sng">
            <a:solidFill>
              <a:schemeClr val="tx1">
                <a:lumMod val="95000"/>
              </a:schemeClr>
            </a:solidFill>
            <a:prstDash val="sysDash"/>
            <a:headEnd type="none" w="med" len="med"/>
            <a:tailEnd type="none" w="med" len="med"/>
          </a:ln>
          <a:effectLst/>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r>
              <a:rPr lang="en-US" sz="2300" dirty="0" smtClean="0">
                <a:solidFill>
                  <a:srgbClr val="FFFFFF"/>
                </a:solidFill>
                <a:latin typeface="Segoe UI" pitchFamily="34" charset="0"/>
                <a:ea typeface="Segoe UI" pitchFamily="34" charset="0"/>
                <a:cs typeface="Segoe UI" pitchFamily="34" charset="0"/>
              </a:rPr>
              <a:t>Default computation</a:t>
            </a:r>
          </a:p>
        </p:txBody>
      </p:sp>
      <p:cxnSp>
        <p:nvCxnSpPr>
          <p:cNvPr id="29" name="Straight Arrow Connector 28"/>
          <p:cNvCxnSpPr/>
          <p:nvPr/>
        </p:nvCxnSpPr>
        <p:spPr>
          <a:xfrm>
            <a:off x="2841008" y="3267496"/>
            <a:ext cx="533400" cy="228600"/>
          </a:xfrm>
          <a:prstGeom prst="straightConnector1">
            <a:avLst/>
          </a:prstGeom>
          <a:ln w="34925">
            <a:solidFill>
              <a:schemeClr val="accent4"/>
            </a:solidFill>
            <a:headEnd type="oval"/>
            <a:tailEnd type="triangle"/>
          </a:ln>
        </p:spPr>
        <p:style>
          <a:lnRef idx="1">
            <a:schemeClr val="accent1"/>
          </a:lnRef>
          <a:fillRef idx="0">
            <a:schemeClr val="accent1"/>
          </a:fillRef>
          <a:effectRef idx="0">
            <a:schemeClr val="accent1"/>
          </a:effectRef>
          <a:fontRef idx="minor">
            <a:schemeClr val="tx1"/>
          </a:fontRef>
        </p:style>
      </p:cxnSp>
      <p:grpSp>
        <p:nvGrpSpPr>
          <p:cNvPr id="87" name="Process"/>
          <p:cNvGrpSpPr/>
          <p:nvPr/>
        </p:nvGrpSpPr>
        <p:grpSpPr>
          <a:xfrm>
            <a:off x="3488708" y="2151635"/>
            <a:ext cx="2209800" cy="1013316"/>
            <a:chOff x="3543300" y="2133600"/>
            <a:chExt cx="2209800" cy="1677194"/>
          </a:xfrm>
        </p:grpSpPr>
        <p:sp>
          <p:nvSpPr>
            <p:cNvPr id="72" name="Rounded Rectangle 71"/>
            <p:cNvSpPr/>
            <p:nvPr/>
          </p:nvSpPr>
          <p:spPr bwMode="auto">
            <a:xfrm>
              <a:off x="3543300" y="2133600"/>
              <a:ext cx="2209800" cy="9144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2000">
                  <a:solidFill>
                    <a:srgbClr val="FFFFFF"/>
                  </a:solidFill>
                  <a:effectLst>
                    <a:outerShdw blurRad="38100" dist="38100" dir="2700000" algn="tl">
                      <a:srgbClr val="000000">
                        <a:alpha val="43137"/>
                      </a:srgbClr>
                    </a:outerShdw>
                  </a:effectLst>
                </a:defRPr>
              </a:pPr>
              <a:r>
                <a:rPr lang="en-US" dirty="0"/>
                <a:t>Process</a:t>
              </a:r>
            </a:p>
          </p:txBody>
        </p:sp>
        <p:cxnSp>
          <p:nvCxnSpPr>
            <p:cNvPr id="28" name="Straight Arrow Connector 27"/>
            <p:cNvCxnSpPr>
              <a:stCxn id="72" idx="2"/>
            </p:cNvCxnSpPr>
            <p:nvPr/>
          </p:nvCxnSpPr>
          <p:spPr>
            <a:xfrm rot="5400000">
              <a:off x="4266406" y="3429000"/>
              <a:ext cx="762794" cy="794"/>
            </a:xfrm>
            <a:prstGeom prst="straightConnector1">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cxnSp>
      </p:grpSp>
      <p:cxnSp>
        <p:nvCxnSpPr>
          <p:cNvPr id="34" name="Straight Arrow Connector 33"/>
          <p:cNvCxnSpPr/>
          <p:nvPr/>
        </p:nvCxnSpPr>
        <p:spPr>
          <a:xfrm rot="5400000" flipH="1" flipV="1">
            <a:off x="3603009" y="4829595"/>
            <a:ext cx="761998" cy="380999"/>
          </a:xfrm>
          <a:prstGeom prst="straightConnector1">
            <a:avLst/>
          </a:prstGeom>
          <a:ln w="34925">
            <a:solidFill>
              <a:schemeClr val="accent4"/>
            </a:solidFill>
            <a:headEnd type="oval"/>
            <a:tailEnd type="triangle"/>
          </a:ln>
        </p:spPr>
        <p:style>
          <a:lnRef idx="1">
            <a:schemeClr val="accent1"/>
          </a:lnRef>
          <a:fillRef idx="0">
            <a:schemeClr val="accent1"/>
          </a:fillRef>
          <a:effectRef idx="0">
            <a:schemeClr val="accent1"/>
          </a:effectRef>
          <a:fontRef idx="minor">
            <a:schemeClr val="tx1"/>
          </a:fontRef>
        </p:style>
      </p:cxnSp>
      <p:grpSp>
        <p:nvGrpSpPr>
          <p:cNvPr id="88" name="Document Type Registration"/>
          <p:cNvGrpSpPr/>
          <p:nvPr/>
        </p:nvGrpSpPr>
        <p:grpSpPr>
          <a:xfrm>
            <a:off x="5660408" y="4879597"/>
            <a:ext cx="2575243" cy="966798"/>
            <a:chOff x="5715000" y="4876800"/>
            <a:chExt cx="2575243" cy="1600200"/>
          </a:xfrm>
        </p:grpSpPr>
        <p:sp>
          <p:nvSpPr>
            <p:cNvPr id="69" name="Rounded Rectangle 68"/>
            <p:cNvSpPr/>
            <p:nvPr/>
          </p:nvSpPr>
          <p:spPr bwMode="auto">
            <a:xfrm>
              <a:off x="5821363" y="5337249"/>
              <a:ext cx="2468880" cy="1139751"/>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2000">
                  <a:solidFill>
                    <a:srgbClr val="FFFFFF"/>
                  </a:solidFill>
                  <a:effectLst>
                    <a:outerShdw blurRad="38100" dist="38100" dir="2700000" algn="tl">
                      <a:srgbClr val="000000">
                        <a:alpha val="43137"/>
                      </a:srgbClr>
                    </a:outerShdw>
                  </a:effectLst>
                </a:defRPr>
              </a:pPr>
              <a:r>
                <a:rPr lang="en-US" dirty="0"/>
                <a:t>Document Type </a:t>
              </a:r>
              <a:r>
                <a:rPr lang="en-US" dirty="0" smtClean="0"/>
                <a:t>Registration</a:t>
              </a:r>
              <a:r>
                <a:rPr lang="hr-HR" dirty="0"/>
                <a:t>s</a:t>
              </a:r>
              <a:endParaRPr lang="en-US" dirty="0"/>
            </a:p>
          </p:txBody>
        </p:sp>
        <p:cxnSp>
          <p:nvCxnSpPr>
            <p:cNvPr id="35" name="Straight Arrow Connector 34"/>
            <p:cNvCxnSpPr/>
            <p:nvPr/>
          </p:nvCxnSpPr>
          <p:spPr>
            <a:xfrm rot="16200000" flipV="1">
              <a:off x="5486400" y="5105400"/>
              <a:ext cx="762000" cy="304800"/>
            </a:xfrm>
            <a:prstGeom prst="straightConnector1">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cxnSp>
      </p:grpSp>
      <p:cxnSp>
        <p:nvCxnSpPr>
          <p:cNvPr id="83" name="Straight Arrow Connector 82"/>
          <p:cNvCxnSpPr/>
          <p:nvPr/>
        </p:nvCxnSpPr>
        <p:spPr>
          <a:xfrm flipH="1">
            <a:off x="5812808" y="3267496"/>
            <a:ext cx="533400" cy="228600"/>
          </a:xfrm>
          <a:prstGeom prst="straightConnector1">
            <a:avLst/>
          </a:prstGeom>
          <a:ln w="34925">
            <a:solidFill>
              <a:schemeClr val="accent4"/>
            </a:solidFill>
            <a:headEnd type="oval"/>
            <a:tailEnd type="triangle"/>
          </a:ln>
        </p:spPr>
        <p:style>
          <a:lnRef idx="1">
            <a:schemeClr val="accent1"/>
          </a:lnRef>
          <a:fillRef idx="0">
            <a:schemeClr val="accent1"/>
          </a:fillRef>
          <a:effectRef idx="0">
            <a:schemeClr val="accent1"/>
          </a:effectRef>
          <a:fontRef idx="minor">
            <a:schemeClr val="tx1"/>
          </a:fontRef>
        </p:style>
      </p:cxnSp>
    </p:spTree>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1000"/>
                                        <p:tgtEl>
                                          <p:spTgt spid="8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8"/>
                                        </p:tgtEl>
                                        <p:attrNameLst>
                                          <p:attrName>style.visibility</p:attrName>
                                        </p:attrNameLst>
                                      </p:cBhvr>
                                      <p:to>
                                        <p:strVal val="visible"/>
                                      </p:to>
                                    </p:set>
                                    <p:animEffect transition="in" filter="fade">
                                      <p:cBhvr>
                                        <p:cTn id="12" dur="10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Setting the Application ID</a:t>
            </a:r>
            <a:endParaRPr lang="en-US" dirty="0"/>
          </a:p>
        </p:txBody>
      </p:sp>
      <p:sp>
        <p:nvSpPr>
          <p:cNvPr id="3" name="Text Placeholder 2"/>
          <p:cNvSpPr>
            <a:spLocks noGrp="1"/>
          </p:cNvSpPr>
          <p:nvPr>
            <p:ph idx="1"/>
          </p:nvPr>
        </p:nvSpPr>
        <p:spPr/>
        <p:txBody>
          <a:bodyPr/>
          <a:lstStyle/>
          <a:p>
            <a:r>
              <a:rPr lang="en-US" dirty="0" smtClean="0"/>
              <a:t>Process-wide – affects </a:t>
            </a:r>
            <a:r>
              <a:rPr lang="en-US" b="1" dirty="0" smtClean="0"/>
              <a:t>all windows</a:t>
            </a:r>
            <a:r>
              <a:rPr lang="en-US" dirty="0" smtClean="0"/>
              <a:t> in the current process:</a:t>
            </a:r>
            <a:endParaRPr lang="hr-HR" dirty="0" smtClean="0"/>
          </a:p>
          <a:p>
            <a:endParaRPr lang="hr-HR" dirty="0"/>
          </a:p>
          <a:p>
            <a:endParaRPr lang="hr-HR" dirty="0" smtClean="0"/>
          </a:p>
          <a:p>
            <a:endParaRPr lang="hr-HR" dirty="0"/>
          </a:p>
          <a:p>
            <a:endParaRPr lang="hr-HR" sz="1600" dirty="0" smtClean="0"/>
          </a:p>
          <a:p>
            <a:r>
              <a:rPr lang="hr-HR" dirty="0" smtClean="0"/>
              <a:t>Window ID </a:t>
            </a:r>
            <a:r>
              <a:rPr lang="en-US" dirty="0" smtClean="0"/>
              <a:t> </a:t>
            </a:r>
            <a:r>
              <a:rPr lang="en-US" dirty="0"/>
              <a:t>– affects </a:t>
            </a:r>
            <a:r>
              <a:rPr lang="hr-HR" b="1" dirty="0" smtClean="0"/>
              <a:t>only ONE</a:t>
            </a:r>
            <a:r>
              <a:rPr lang="en-US" b="1" dirty="0" smtClean="0"/>
              <a:t> </a:t>
            </a:r>
            <a:r>
              <a:rPr lang="en-US" dirty="0" smtClean="0"/>
              <a:t>window:</a:t>
            </a:r>
            <a:endParaRPr lang="en-US" dirty="0"/>
          </a:p>
          <a:p>
            <a:endParaRPr lang="en-US" dirty="0"/>
          </a:p>
        </p:txBody>
      </p:sp>
      <p:sp>
        <p:nvSpPr>
          <p:cNvPr id="6" name="Snip Single Corner Rectangle 5"/>
          <p:cNvSpPr/>
          <p:nvPr/>
        </p:nvSpPr>
        <p:spPr bwMode="auto">
          <a:xfrm>
            <a:off x="200025" y="2355851"/>
            <a:ext cx="8715375" cy="1069738"/>
          </a:xfrm>
          <a:prstGeom prst="snip1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hr-HR" sz="2400" dirty="0"/>
              <a:t>TaskbarManager.Instance.ApplicationId = </a:t>
            </a:r>
            <a:r>
              <a:rPr lang="hr-HR" sz="2400" dirty="0" smtClean="0"/>
              <a:t>"MS.Taskbar.Concepts.1";</a:t>
            </a:r>
            <a:endParaRPr lang="en-US" sz="2400" dirty="0" smtClean="0">
              <a:solidFill>
                <a:schemeClr val="tx1"/>
              </a:solidFill>
              <a:latin typeface="Consolas" pitchFamily="49" charset="0"/>
              <a:cs typeface="Consolas" pitchFamily="49" charset="0"/>
            </a:endParaRPr>
          </a:p>
        </p:txBody>
      </p:sp>
      <p:sp>
        <p:nvSpPr>
          <p:cNvPr id="7" name="Snip Single Corner Rectangle 6"/>
          <p:cNvSpPr/>
          <p:nvPr/>
        </p:nvSpPr>
        <p:spPr bwMode="auto">
          <a:xfrm>
            <a:off x="242887" y="4794250"/>
            <a:ext cx="8701087" cy="1263649"/>
          </a:xfrm>
          <a:prstGeom prst="snip1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hr-HR" sz="2400" dirty="0"/>
              <a:t>TaskbarManager winTaskbar = TaskbarManager.Instance; </a:t>
            </a:r>
            <a:r>
              <a:rPr lang="hr-HR" sz="2400" i="1" dirty="0" smtClean="0"/>
              <a:t/>
            </a:r>
            <a:br>
              <a:rPr lang="hr-HR" sz="2400" i="1" dirty="0" smtClean="0"/>
            </a:br>
            <a:endParaRPr lang="hr-HR" sz="1200" i="1" dirty="0" smtClean="0"/>
          </a:p>
          <a:p>
            <a:pPr defTabSz="914099" fontAlgn="base">
              <a:spcBef>
                <a:spcPct val="0"/>
              </a:spcBef>
              <a:spcAft>
                <a:spcPct val="0"/>
              </a:spcAft>
            </a:pPr>
            <a:r>
              <a:rPr lang="hr-HR" sz="2400" dirty="0" smtClean="0"/>
              <a:t>winTaskbar.SetApplicationIdForSpecificWindow(winHandle</a:t>
            </a:r>
            <a:r>
              <a:rPr lang="hr-HR" sz="2400" dirty="0"/>
              <a:t>, appID);</a:t>
            </a:r>
            <a:endParaRPr lang="en-US" sz="2400" dirty="0" smtClean="0">
              <a:solidFill>
                <a:schemeClr val="tx1"/>
              </a:solidFill>
              <a:latin typeface="Consolas" pitchFamily="49" charset="0"/>
              <a:cs typeface="Consolas" pitchFamily="49" charset="0"/>
            </a:endParaRPr>
          </a:p>
        </p:txBody>
      </p:sp>
    </p:spTree>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hr-HR" dirty="0" smtClean="0"/>
              <a:t>(un)Grouping Windows</a:t>
            </a:r>
            <a:endParaRPr lang="en-US" dirty="0"/>
          </a:p>
        </p:txBody>
      </p:sp>
      <p:sp>
        <p:nvSpPr>
          <p:cNvPr id="5" name="Subtitle 4"/>
          <p:cNvSpPr>
            <a:spLocks noGrp="1"/>
          </p:cNvSpPr>
          <p:nvPr>
            <p:ph type="subTitle" idx="1"/>
          </p:nvPr>
        </p:nvSpPr>
        <p:spPr/>
        <p:txBody>
          <a:bodyPr/>
          <a:lstStyle/>
          <a:p>
            <a:endParaRPr lang="en-US" dirty="0"/>
          </a:p>
        </p:txBody>
      </p:sp>
      <p:sp>
        <p:nvSpPr>
          <p:cNvPr id="6" name="Text Placeholder 5"/>
          <p:cNvSpPr>
            <a:spLocks noGrp="1"/>
          </p:cNvSpPr>
          <p:nvPr>
            <p:ph type="body" sz="quarter" idx="10"/>
          </p:nvPr>
        </p:nvSpPr>
        <p:spPr/>
        <p:txBody>
          <a:bodyPr/>
          <a:lstStyle/>
          <a:p>
            <a:r>
              <a:rPr smtClean="0"/>
              <a:t>demo</a:t>
            </a:r>
            <a:endParaRPr lang="en-US" dirty="0"/>
          </a:p>
        </p:txBody>
      </p:sp>
    </p:spTree>
    <p:extLst>
      <p:ext uri="{BB962C8B-B14F-4D97-AF65-F5344CB8AC3E}">
        <p14:creationId xmlns:p14="http://schemas.microsoft.com/office/powerpoint/2007/7/12/main" xmlns="" val="573796917"/>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4572000"/>
            <a:ext cx="9144000" cy="2286000"/>
          </a:xfrm>
          <a:prstGeom prst="rect">
            <a:avLst/>
          </a:prstGeom>
          <a:gradFill flip="none" rotWithShape="1">
            <a:gsLst>
              <a:gs pos="0">
                <a:srgbClr val="FFFFFF">
                  <a:alpha val="0"/>
                </a:srgbClr>
              </a:gs>
              <a:gs pos="9000">
                <a:schemeClr val="accent6">
                  <a:alpha val="0"/>
                </a:schemeClr>
              </a:gs>
              <a:gs pos="36000">
                <a:srgbClr val="000000">
                  <a:alpha val="0"/>
                </a:srgbClr>
              </a:gs>
              <a:gs pos="46000">
                <a:srgbClr val="000000">
                  <a:alpha val="0"/>
                </a:srgbClr>
              </a:gs>
              <a:gs pos="75000">
                <a:srgbClr val="000000">
                  <a:alpha val="0"/>
                </a:srgbClr>
              </a:gs>
              <a:gs pos="98000">
                <a:schemeClr val="accent3">
                  <a:lumMod val="50000"/>
                </a:schemeClr>
              </a:gs>
              <a:gs pos="99000">
                <a:schemeClr val="accent3">
                  <a:lumMod val="50000"/>
                </a:schemeClr>
              </a:gs>
            </a:gsLst>
            <a:lin ang="16200000" scaled="1"/>
            <a:tileRect/>
          </a:gradFill>
          <a:ln w="6350" cap="flat" cmpd="sng" algn="ctr">
            <a:gradFill>
              <a:gsLst>
                <a:gs pos="0">
                  <a:schemeClr val="tx1"/>
                </a:gs>
                <a:gs pos="50000">
                  <a:schemeClr val="tx1">
                    <a:alpha val="48000"/>
                  </a:schemeClr>
                </a:gs>
                <a:gs pos="100000">
                  <a:schemeClr val="accent1">
                    <a:tint val="23500"/>
                    <a:satMod val="160000"/>
                    <a:alpha val="0"/>
                  </a:schemeClr>
                </a:gs>
              </a:gsLst>
              <a:lin ang="5400000" scaled="0"/>
            </a:gradFill>
            <a:prstDash val="solid"/>
            <a:round/>
            <a:headEnd type="none" w="med" len="med"/>
            <a:tailEnd type="none" w="med" len="med"/>
          </a:ln>
          <a:effectLst/>
        </p:spPr>
        <p:txBody>
          <a:bodyPr vert="horz" wrap="square" lIns="0" tIns="91429" rIns="0" bIns="0" numCol="1" rtlCol="0" anchor="t" anchorCtr="0" compatLnSpc="1">
            <a:prstTxWarp prst="textNoShape">
              <a:avLst/>
            </a:prstTxWarp>
          </a:bodyPr>
          <a:lstStyle/>
          <a:p>
            <a:pPr indent="-302815" algn="ctr" defTabSz="914097" fontAlgn="base">
              <a:lnSpc>
                <a:spcPct val="85000"/>
              </a:lnSpc>
              <a:spcBef>
                <a:spcPct val="0"/>
              </a:spcBef>
              <a:spcAft>
                <a:spcPct val="0"/>
              </a:spcAft>
              <a:buSzPct val="70000"/>
              <a:buBlip>
                <a:blip r:embed="rId3"/>
              </a:buBlip>
              <a:defRPr/>
            </a:pPr>
            <a:endParaRPr lang="en-US" altLang="zh-CN" sz="3200" b="1" spc="-70" dirty="0">
              <a:ln w="3175">
                <a:noFill/>
              </a:ln>
              <a:gradFill>
                <a:gsLst>
                  <a:gs pos="0">
                    <a:srgbClr val="FFFFFF"/>
                  </a:gs>
                  <a:gs pos="100000">
                    <a:srgbClr val="FFFFFF"/>
                  </a:gs>
                </a:gsLst>
                <a:lin ang="5400000" scaled="1"/>
              </a:gradFill>
              <a:effectLst>
                <a:outerShdw blurRad="38100" dist="38100" dir="2700000" algn="tl">
                  <a:srgbClr val="000000">
                    <a:alpha val="43137"/>
                  </a:srgbClr>
                </a:outerShdw>
              </a:effectLst>
              <a:latin typeface="Segoe UI Light" charset="0"/>
              <a:cs typeface="Arial" charset="0"/>
            </a:endParaRPr>
          </a:p>
        </p:txBody>
      </p:sp>
      <p:sp>
        <p:nvSpPr>
          <p:cNvPr id="5" name="Title 4"/>
          <p:cNvSpPr>
            <a:spLocks noGrp="1"/>
          </p:cNvSpPr>
          <p:nvPr>
            <p:ph type="title"/>
          </p:nvPr>
        </p:nvSpPr>
        <p:spPr/>
        <p:txBody>
          <a:bodyPr/>
          <a:lstStyle/>
          <a:p>
            <a:r>
              <a:rPr lang="en-US" dirty="0" smtClean="0"/>
              <a:t>Jump List</a:t>
            </a:r>
            <a:endParaRPr lang="en-US" dirty="0"/>
          </a:p>
        </p:txBody>
      </p:sp>
      <p:sp>
        <p:nvSpPr>
          <p:cNvPr id="6" name="Text Placeholder 5"/>
          <p:cNvSpPr>
            <a:spLocks noGrp="1"/>
          </p:cNvSpPr>
          <p:nvPr>
            <p:ph type="body" sz="quarter" idx="10"/>
          </p:nvPr>
        </p:nvSpPr>
        <p:spPr>
          <a:xfrm>
            <a:off x="2743200" y="5650957"/>
            <a:ext cx="6019800" cy="535531"/>
          </a:xfrm>
        </p:spPr>
        <p:txBody>
          <a:bodyPr/>
          <a:lstStyle/>
          <a:p>
            <a:pPr algn="r">
              <a:buNone/>
            </a:pPr>
            <a:r>
              <a:rPr lang="en-US" dirty="0" smtClean="0"/>
              <a:t>It’s a mini Start menu</a:t>
            </a:r>
            <a:endParaRPr lang="en-US" dirty="0"/>
          </a:p>
        </p:txBody>
      </p:sp>
      <p:pic>
        <p:nvPicPr>
          <p:cNvPr id="2050" name="Picture 2"/>
          <p:cNvPicPr>
            <a:picLocks noChangeAspect="1" noChangeArrowheads="1"/>
          </p:cNvPicPr>
          <p:nvPr/>
        </p:nvPicPr>
        <p:blipFill>
          <a:blip r:embed="rId4" cstate="print"/>
          <a:stretch>
            <a:fillRect/>
          </a:stretch>
        </p:blipFill>
        <p:spPr bwMode="auto">
          <a:xfrm>
            <a:off x="723900" y="1447800"/>
            <a:ext cx="3848100" cy="4486275"/>
          </a:xfrm>
          <a:prstGeom prst="roundRect">
            <a:avLst>
              <a:gd name="adj" fmla="val 1170"/>
            </a:avLst>
          </a:prstGeom>
          <a:noFill/>
          <a:ln>
            <a:solidFill>
              <a:schemeClr val="tx1"/>
            </a:solidFill>
          </a:ln>
        </p:spPr>
      </p:pic>
      <p:pic>
        <p:nvPicPr>
          <p:cNvPr id="2051" name="Picture 3"/>
          <p:cNvPicPr>
            <a:picLocks noChangeAspect="1" noChangeArrowheads="1"/>
          </p:cNvPicPr>
          <p:nvPr/>
        </p:nvPicPr>
        <p:blipFill>
          <a:blip r:embed="rId5" cstate="print"/>
          <a:srcRect l="1158" t="2166" r="3089" b="6538"/>
          <a:stretch>
            <a:fillRect/>
          </a:stretch>
        </p:blipFill>
        <p:spPr bwMode="auto">
          <a:xfrm>
            <a:off x="5029200" y="685800"/>
            <a:ext cx="2362200" cy="4495800"/>
          </a:xfrm>
          <a:prstGeom prst="roundRect">
            <a:avLst>
              <a:gd name="adj" fmla="val 2642"/>
            </a:avLst>
          </a:prstGeom>
          <a:noFill/>
          <a:ln w="28575">
            <a:solidFill>
              <a:schemeClr val="tx1"/>
            </a:solidFill>
          </a:ln>
        </p:spPr>
      </p:pic>
    </p:spTree>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p:cNvSpPr/>
          <p:nvPr/>
        </p:nvSpPr>
        <p:spPr>
          <a:xfrm>
            <a:off x="0" y="4343400"/>
            <a:ext cx="9144000" cy="2514600"/>
          </a:xfrm>
          <a:prstGeom prst="rect">
            <a:avLst/>
          </a:prstGeom>
          <a:gradFill flip="none" rotWithShape="1">
            <a:gsLst>
              <a:gs pos="0">
                <a:srgbClr val="FFFFFF">
                  <a:alpha val="0"/>
                </a:srgbClr>
              </a:gs>
              <a:gs pos="9000">
                <a:schemeClr val="accent6">
                  <a:alpha val="0"/>
                </a:schemeClr>
              </a:gs>
              <a:gs pos="36000">
                <a:srgbClr val="000000">
                  <a:alpha val="0"/>
                </a:srgbClr>
              </a:gs>
              <a:gs pos="46000">
                <a:srgbClr val="000000">
                  <a:alpha val="0"/>
                </a:srgbClr>
              </a:gs>
              <a:gs pos="75000">
                <a:srgbClr val="000000">
                  <a:alpha val="0"/>
                </a:srgbClr>
              </a:gs>
              <a:gs pos="98000">
                <a:schemeClr val="accent3">
                  <a:lumMod val="50000"/>
                </a:schemeClr>
              </a:gs>
              <a:gs pos="99000">
                <a:schemeClr val="accent3">
                  <a:lumMod val="50000"/>
                </a:schemeClr>
              </a:gs>
            </a:gsLst>
            <a:lin ang="16200000" scaled="1"/>
            <a:tileRect/>
          </a:gradFill>
          <a:ln w="6350" cap="flat" cmpd="sng" algn="ctr">
            <a:gradFill>
              <a:gsLst>
                <a:gs pos="0">
                  <a:schemeClr val="tx1"/>
                </a:gs>
                <a:gs pos="50000">
                  <a:schemeClr val="tx1">
                    <a:alpha val="48000"/>
                  </a:schemeClr>
                </a:gs>
                <a:gs pos="100000">
                  <a:schemeClr val="accent1">
                    <a:tint val="23500"/>
                    <a:satMod val="160000"/>
                    <a:alpha val="0"/>
                  </a:schemeClr>
                </a:gs>
              </a:gsLst>
              <a:lin ang="5400000" scaled="0"/>
            </a:gradFill>
            <a:prstDash val="solid"/>
            <a:round/>
            <a:headEnd type="none" w="med" len="med"/>
            <a:tailEnd type="none" w="med" len="med"/>
          </a:ln>
          <a:effectLst/>
        </p:spPr>
        <p:txBody>
          <a:bodyPr vert="horz" wrap="square" lIns="0" tIns="91429" rIns="0" bIns="0" numCol="1" rtlCol="0" anchor="t" anchorCtr="0" compatLnSpc="1">
            <a:prstTxWarp prst="textNoShape">
              <a:avLst/>
            </a:prstTxWarp>
          </a:bodyPr>
          <a:lstStyle/>
          <a:p>
            <a:pPr indent="-302815" algn="ctr" defTabSz="914097" fontAlgn="base">
              <a:lnSpc>
                <a:spcPct val="85000"/>
              </a:lnSpc>
              <a:spcBef>
                <a:spcPct val="0"/>
              </a:spcBef>
              <a:spcAft>
                <a:spcPct val="0"/>
              </a:spcAft>
              <a:buSzPct val="70000"/>
              <a:buBlip>
                <a:blip r:embed="rId3"/>
              </a:buBlip>
              <a:defRPr/>
            </a:pPr>
            <a:endParaRPr lang="en-US" altLang="zh-CN" sz="3200" b="1" spc="-70" dirty="0">
              <a:ln w="3175">
                <a:noFill/>
              </a:ln>
              <a:gradFill>
                <a:gsLst>
                  <a:gs pos="0">
                    <a:srgbClr val="FFFFFF"/>
                  </a:gs>
                  <a:gs pos="100000">
                    <a:srgbClr val="FFFFFF"/>
                  </a:gs>
                </a:gsLst>
                <a:lin ang="5400000" scaled="1"/>
              </a:gradFill>
              <a:effectLst>
                <a:outerShdw blurRad="38100" dist="38100" dir="2700000" algn="tl">
                  <a:srgbClr val="000000">
                    <a:alpha val="43137"/>
                  </a:srgbClr>
                </a:outerShdw>
              </a:effectLst>
              <a:latin typeface="Segoe UI Light" charset="0"/>
              <a:cs typeface="Arial" charset="0"/>
            </a:endParaRPr>
          </a:p>
        </p:txBody>
      </p:sp>
      <p:sp>
        <p:nvSpPr>
          <p:cNvPr id="2" name="Title 1"/>
          <p:cNvSpPr>
            <a:spLocks noGrp="1"/>
          </p:cNvSpPr>
          <p:nvPr>
            <p:ph type="title"/>
          </p:nvPr>
        </p:nvSpPr>
        <p:spPr>
          <a:xfrm>
            <a:off x="381000" y="228600"/>
            <a:ext cx="8318500" cy="1080296"/>
          </a:xfrm>
        </p:spPr>
        <p:txBody>
          <a:bodyPr/>
          <a:lstStyle/>
          <a:p>
            <a:r>
              <a:rPr lang="en-US" dirty="0" smtClean="0"/>
              <a:t>Jump Lists</a:t>
            </a:r>
            <a:br>
              <a:rPr lang="en-US" dirty="0" smtClean="0"/>
            </a:br>
            <a:r>
              <a:rPr lang="en-US" sz="3000" dirty="0">
                <a:solidFill>
                  <a:schemeClr val="tx2"/>
                </a:solidFill>
              </a:rPr>
              <a:t>A detailed look</a:t>
            </a:r>
          </a:p>
        </p:txBody>
      </p:sp>
      <p:sp>
        <p:nvSpPr>
          <p:cNvPr id="62" name="TextBox 61"/>
          <p:cNvSpPr txBox="1"/>
          <p:nvPr/>
        </p:nvSpPr>
        <p:spPr>
          <a:xfrm>
            <a:off x="304800" y="2714216"/>
            <a:ext cx="2315623" cy="954107"/>
          </a:xfrm>
          <a:prstGeom prst="rect">
            <a:avLst/>
          </a:prstGeom>
          <a:noFill/>
        </p:spPr>
        <p:txBody>
          <a:bodyPr wrap="square" rtlCol="0">
            <a:spAutoFit/>
          </a:bodyPr>
          <a:lstStyle/>
          <a:p>
            <a:pPr algn="r" defTabSz="914363" rtl="0"/>
            <a:r>
              <a:rPr lang="en-US" sz="2800" kern="1200" dirty="0">
                <a:solidFill>
                  <a:srgbClr val="FFFFFF"/>
                </a:solidFill>
                <a:latin typeface="Calibri"/>
                <a:ea typeface="+mn-ea"/>
                <a:cs typeface="+mn-cs"/>
              </a:rPr>
              <a:t>Destinations</a:t>
            </a:r>
          </a:p>
          <a:p>
            <a:pPr algn="r" defTabSz="914363" rtl="0"/>
            <a:r>
              <a:rPr lang="en-US" sz="2800" kern="1200" dirty="0">
                <a:solidFill>
                  <a:srgbClr val="FFFFFF"/>
                </a:solidFill>
                <a:latin typeface="Calibri"/>
                <a:ea typeface="+mn-ea"/>
                <a:cs typeface="+mn-cs"/>
              </a:rPr>
              <a:t>(“nouns”)</a:t>
            </a:r>
          </a:p>
        </p:txBody>
      </p:sp>
      <p:sp>
        <p:nvSpPr>
          <p:cNvPr id="63" name="TextBox 62"/>
          <p:cNvSpPr txBox="1"/>
          <p:nvPr/>
        </p:nvSpPr>
        <p:spPr>
          <a:xfrm>
            <a:off x="685800" y="4634549"/>
            <a:ext cx="1934623" cy="954107"/>
          </a:xfrm>
          <a:prstGeom prst="rect">
            <a:avLst/>
          </a:prstGeom>
          <a:noFill/>
        </p:spPr>
        <p:txBody>
          <a:bodyPr wrap="square" rtlCol="0">
            <a:spAutoFit/>
          </a:bodyPr>
          <a:lstStyle/>
          <a:p>
            <a:pPr algn="r" defTabSz="914363" rtl="0"/>
            <a:r>
              <a:rPr lang="en-US" sz="2800" kern="1200" dirty="0">
                <a:solidFill>
                  <a:srgbClr val="FFFFFF"/>
                </a:solidFill>
                <a:latin typeface="Calibri"/>
                <a:ea typeface="+mn-ea"/>
                <a:cs typeface="+mn-cs"/>
              </a:rPr>
              <a:t>Tasks</a:t>
            </a:r>
          </a:p>
          <a:p>
            <a:pPr algn="r" defTabSz="914363" rtl="0"/>
            <a:r>
              <a:rPr lang="en-US" sz="2800" kern="1200" dirty="0">
                <a:solidFill>
                  <a:srgbClr val="FFFFFF"/>
                </a:solidFill>
                <a:latin typeface="Calibri"/>
                <a:ea typeface="+mn-ea"/>
                <a:cs typeface="+mn-cs"/>
              </a:rPr>
              <a:t>(“verbs”)</a:t>
            </a:r>
          </a:p>
        </p:txBody>
      </p:sp>
      <p:sp>
        <p:nvSpPr>
          <p:cNvPr id="64" name="TextBox 63"/>
          <p:cNvSpPr txBox="1"/>
          <p:nvPr/>
        </p:nvSpPr>
        <p:spPr>
          <a:xfrm>
            <a:off x="6096000" y="2931148"/>
            <a:ext cx="2761910" cy="523220"/>
          </a:xfrm>
          <a:prstGeom prst="rect">
            <a:avLst/>
          </a:prstGeom>
          <a:noFill/>
        </p:spPr>
        <p:txBody>
          <a:bodyPr wrap="none" rtlCol="0">
            <a:spAutoFit/>
          </a:bodyPr>
          <a:lstStyle/>
          <a:p>
            <a:pPr algn="l" defTabSz="914363" rtl="0"/>
            <a:r>
              <a:rPr lang="en-US" sz="2800" kern="1200" dirty="0">
                <a:solidFill>
                  <a:srgbClr val="FFFFFF"/>
                </a:solidFill>
                <a:latin typeface="Calibri"/>
                <a:ea typeface="+mn-ea"/>
                <a:cs typeface="+mn-cs"/>
              </a:rPr>
              <a:t>Known categories</a:t>
            </a:r>
          </a:p>
        </p:txBody>
      </p:sp>
      <p:sp>
        <p:nvSpPr>
          <p:cNvPr id="65" name="TextBox 64"/>
          <p:cNvSpPr txBox="1"/>
          <p:nvPr/>
        </p:nvSpPr>
        <p:spPr>
          <a:xfrm>
            <a:off x="6096000" y="3833880"/>
            <a:ext cx="2868799" cy="523220"/>
          </a:xfrm>
          <a:prstGeom prst="rect">
            <a:avLst/>
          </a:prstGeom>
          <a:noFill/>
        </p:spPr>
        <p:txBody>
          <a:bodyPr wrap="none" rtlCol="0">
            <a:spAutoFit/>
          </a:bodyPr>
          <a:lstStyle/>
          <a:p>
            <a:pPr algn="l" defTabSz="914363" rtl="0"/>
            <a:r>
              <a:rPr lang="en-US" sz="2800" kern="1200" dirty="0">
                <a:solidFill>
                  <a:srgbClr val="FFFFFF"/>
                </a:solidFill>
                <a:latin typeface="Calibri"/>
                <a:ea typeface="+mn-ea"/>
                <a:cs typeface="+mn-cs"/>
              </a:rPr>
              <a:t>Custom categories</a:t>
            </a:r>
          </a:p>
        </p:txBody>
      </p:sp>
      <p:sp>
        <p:nvSpPr>
          <p:cNvPr id="66" name="TextBox 65"/>
          <p:cNvSpPr txBox="1"/>
          <p:nvPr/>
        </p:nvSpPr>
        <p:spPr>
          <a:xfrm>
            <a:off x="6096000" y="4455148"/>
            <a:ext cx="2209800" cy="523220"/>
          </a:xfrm>
          <a:prstGeom prst="rect">
            <a:avLst/>
          </a:prstGeom>
          <a:noFill/>
        </p:spPr>
        <p:txBody>
          <a:bodyPr wrap="square" rtlCol="0">
            <a:spAutoFit/>
          </a:bodyPr>
          <a:lstStyle/>
          <a:p>
            <a:pPr algn="l" defTabSz="914363" rtl="0"/>
            <a:r>
              <a:rPr lang="en-US" sz="2800" kern="1200" dirty="0">
                <a:solidFill>
                  <a:srgbClr val="FFFFFF"/>
                </a:solidFill>
                <a:latin typeface="Calibri"/>
                <a:ea typeface="+mn-ea"/>
                <a:cs typeface="+mn-cs"/>
              </a:rPr>
              <a:t>User </a:t>
            </a:r>
            <a:r>
              <a:rPr lang="en-US" sz="2800" kern="1200" dirty="0" smtClean="0">
                <a:solidFill>
                  <a:srgbClr val="FFFFFF"/>
                </a:solidFill>
                <a:latin typeface="Calibri"/>
                <a:ea typeface="+mn-ea"/>
                <a:cs typeface="+mn-cs"/>
              </a:rPr>
              <a:t>tasks</a:t>
            </a:r>
            <a:endParaRPr lang="en-US" sz="2800" kern="1200" dirty="0">
              <a:solidFill>
                <a:srgbClr val="FFFFFF"/>
              </a:solidFill>
              <a:latin typeface="Calibri"/>
              <a:ea typeface="+mn-ea"/>
              <a:cs typeface="+mn-cs"/>
            </a:endParaRPr>
          </a:p>
        </p:txBody>
      </p:sp>
      <p:sp>
        <p:nvSpPr>
          <p:cNvPr id="67" name="TextBox 66"/>
          <p:cNvSpPr txBox="1"/>
          <p:nvPr/>
        </p:nvSpPr>
        <p:spPr>
          <a:xfrm>
            <a:off x="6096000" y="5217148"/>
            <a:ext cx="2514600" cy="523220"/>
          </a:xfrm>
          <a:prstGeom prst="rect">
            <a:avLst/>
          </a:prstGeom>
          <a:noFill/>
        </p:spPr>
        <p:txBody>
          <a:bodyPr wrap="square" rtlCol="0">
            <a:spAutoFit/>
          </a:bodyPr>
          <a:lstStyle/>
          <a:p>
            <a:pPr algn="l" defTabSz="914363" rtl="0"/>
            <a:r>
              <a:rPr lang="en-US" sz="2800" kern="1200" dirty="0">
                <a:solidFill>
                  <a:srgbClr val="FFFFFF"/>
                </a:solidFill>
                <a:latin typeface="Calibri"/>
                <a:ea typeface="+mn-ea"/>
                <a:cs typeface="+mn-cs"/>
              </a:rPr>
              <a:t>Taskbar </a:t>
            </a:r>
            <a:r>
              <a:rPr lang="en-US" sz="2800" kern="1200" dirty="0" smtClean="0">
                <a:solidFill>
                  <a:srgbClr val="FFFFFF"/>
                </a:solidFill>
                <a:latin typeface="Calibri"/>
                <a:ea typeface="+mn-ea"/>
                <a:cs typeface="+mn-cs"/>
              </a:rPr>
              <a:t>tasks</a:t>
            </a:r>
            <a:endParaRPr lang="en-US" sz="2800" kern="1200" dirty="0">
              <a:solidFill>
                <a:srgbClr val="FFFFFF"/>
              </a:solidFill>
              <a:latin typeface="Calibri"/>
              <a:ea typeface="+mn-ea"/>
              <a:cs typeface="+mn-cs"/>
            </a:endParaRPr>
          </a:p>
        </p:txBody>
      </p:sp>
      <p:grpSp>
        <p:nvGrpSpPr>
          <p:cNvPr id="3" name="Group 67"/>
          <p:cNvGrpSpPr/>
          <p:nvPr/>
        </p:nvGrpSpPr>
        <p:grpSpPr>
          <a:xfrm>
            <a:off x="2590800" y="2044543"/>
            <a:ext cx="381000" cy="2209006"/>
            <a:chOff x="2590800" y="2286794"/>
            <a:chExt cx="457994" cy="2209006"/>
          </a:xfrm>
        </p:grpSpPr>
        <p:cxnSp>
          <p:nvCxnSpPr>
            <p:cNvPr id="69" name="Straight Connector 68"/>
            <p:cNvCxnSpPr/>
            <p:nvPr/>
          </p:nvCxnSpPr>
          <p:spPr>
            <a:xfrm rot="5400000">
              <a:off x="1943894" y="3390900"/>
              <a:ext cx="2209006" cy="794"/>
            </a:xfrm>
            <a:prstGeom prst="line">
              <a:avLst/>
            </a:prstGeom>
            <a:noFill/>
            <a:ln w="25400" cap="rnd" cmpd="sng" algn="ctr">
              <a:solidFill>
                <a:schemeClr val="accent6"/>
              </a:solidFill>
              <a:prstDash val="solid"/>
            </a:ln>
            <a:effectLst/>
          </p:spPr>
        </p:cxnSp>
        <p:cxnSp>
          <p:nvCxnSpPr>
            <p:cNvPr id="70" name="Straight Connector 69"/>
            <p:cNvCxnSpPr/>
            <p:nvPr/>
          </p:nvCxnSpPr>
          <p:spPr>
            <a:xfrm>
              <a:off x="2590800" y="3314131"/>
              <a:ext cx="457199" cy="1588"/>
            </a:xfrm>
            <a:prstGeom prst="line">
              <a:avLst/>
            </a:prstGeom>
            <a:noFill/>
            <a:ln w="25400" cap="rnd" cmpd="sng" algn="ctr">
              <a:solidFill>
                <a:schemeClr val="accent6"/>
              </a:solidFill>
              <a:prstDash val="solid"/>
            </a:ln>
            <a:effectLst/>
          </p:spPr>
        </p:cxnSp>
      </p:grpSp>
      <p:pic>
        <p:nvPicPr>
          <p:cNvPr id="71" name="Picture 70" descr="destlist3.png"/>
          <p:cNvPicPr>
            <a:picLocks noChangeAspect="1"/>
          </p:cNvPicPr>
          <p:nvPr/>
        </p:nvPicPr>
        <p:blipFill>
          <a:blip r:embed="rId4" cstate="print"/>
          <a:stretch>
            <a:fillRect/>
          </a:stretch>
        </p:blipFill>
        <p:spPr>
          <a:xfrm>
            <a:off x="3124200" y="1852680"/>
            <a:ext cx="2486372" cy="4077269"/>
          </a:xfrm>
          <a:prstGeom prst="roundRect">
            <a:avLst>
              <a:gd name="adj" fmla="val 2655"/>
            </a:avLst>
          </a:prstGeom>
          <a:effectLst>
            <a:outerShdw blurRad="139700" dist="12700" dir="2700000" algn="tl" rotWithShape="0">
              <a:prstClr val="black"/>
            </a:outerShdw>
          </a:effectLst>
        </p:spPr>
      </p:pic>
      <p:grpSp>
        <p:nvGrpSpPr>
          <p:cNvPr id="4" name="Group 71"/>
          <p:cNvGrpSpPr/>
          <p:nvPr/>
        </p:nvGrpSpPr>
        <p:grpSpPr>
          <a:xfrm>
            <a:off x="5713413" y="2690883"/>
            <a:ext cx="382587" cy="953860"/>
            <a:chOff x="5713413" y="2933134"/>
            <a:chExt cx="382587" cy="953860"/>
          </a:xfrm>
        </p:grpSpPr>
        <p:cxnSp>
          <p:nvCxnSpPr>
            <p:cNvPr id="73" name="Straight Connector 72"/>
            <p:cNvCxnSpPr/>
            <p:nvPr/>
          </p:nvCxnSpPr>
          <p:spPr>
            <a:xfrm rot="5400000">
              <a:off x="5237277" y="3409270"/>
              <a:ext cx="953860" cy="1587"/>
            </a:xfrm>
            <a:prstGeom prst="line">
              <a:avLst/>
            </a:prstGeom>
            <a:noFill/>
            <a:ln w="25400" cap="rnd" cmpd="sng" algn="ctr">
              <a:solidFill>
                <a:schemeClr val="accent6"/>
              </a:solidFill>
              <a:prstDash val="solid"/>
            </a:ln>
            <a:effectLst/>
          </p:spPr>
        </p:cxnSp>
        <p:cxnSp>
          <p:nvCxnSpPr>
            <p:cNvPr id="74" name="Straight Connector 73"/>
            <p:cNvCxnSpPr/>
            <p:nvPr/>
          </p:nvCxnSpPr>
          <p:spPr>
            <a:xfrm rot="10800000">
              <a:off x="5715000" y="3390331"/>
              <a:ext cx="381000" cy="1588"/>
            </a:xfrm>
            <a:prstGeom prst="line">
              <a:avLst/>
            </a:prstGeom>
            <a:noFill/>
            <a:ln w="25400" cap="rnd" cmpd="sng" algn="ctr">
              <a:solidFill>
                <a:schemeClr val="accent6"/>
              </a:solidFill>
              <a:prstDash val="solid"/>
            </a:ln>
            <a:effectLst/>
          </p:spPr>
        </p:cxnSp>
      </p:grpSp>
      <p:grpSp>
        <p:nvGrpSpPr>
          <p:cNvPr id="5" name="Group 74"/>
          <p:cNvGrpSpPr/>
          <p:nvPr/>
        </p:nvGrpSpPr>
        <p:grpSpPr>
          <a:xfrm>
            <a:off x="5714206" y="3796349"/>
            <a:ext cx="381794" cy="457994"/>
            <a:chOff x="5714206" y="4038600"/>
            <a:chExt cx="381794" cy="457994"/>
          </a:xfrm>
        </p:grpSpPr>
        <p:cxnSp>
          <p:nvCxnSpPr>
            <p:cNvPr id="76" name="Straight Connector 75"/>
            <p:cNvCxnSpPr/>
            <p:nvPr/>
          </p:nvCxnSpPr>
          <p:spPr>
            <a:xfrm rot="5400000">
              <a:off x="5485606" y="4267200"/>
              <a:ext cx="457994" cy="794"/>
            </a:xfrm>
            <a:prstGeom prst="line">
              <a:avLst/>
            </a:prstGeom>
            <a:noFill/>
            <a:ln w="25400" cap="rnd" cmpd="sng" algn="ctr">
              <a:solidFill>
                <a:schemeClr val="accent6"/>
              </a:solidFill>
              <a:prstDash val="solid"/>
            </a:ln>
            <a:effectLst/>
          </p:spPr>
        </p:cxnSp>
        <p:cxnSp>
          <p:nvCxnSpPr>
            <p:cNvPr id="77" name="Straight Connector 76"/>
            <p:cNvCxnSpPr/>
            <p:nvPr/>
          </p:nvCxnSpPr>
          <p:spPr>
            <a:xfrm rot="10800000">
              <a:off x="5715000" y="4267200"/>
              <a:ext cx="381000" cy="1588"/>
            </a:xfrm>
            <a:prstGeom prst="line">
              <a:avLst/>
            </a:prstGeom>
            <a:noFill/>
            <a:ln w="25400" cap="rnd" cmpd="sng" algn="ctr">
              <a:solidFill>
                <a:schemeClr val="accent6"/>
              </a:solidFill>
              <a:prstDash val="solid"/>
            </a:ln>
            <a:effectLst/>
          </p:spPr>
        </p:cxnSp>
      </p:grpSp>
      <p:grpSp>
        <p:nvGrpSpPr>
          <p:cNvPr id="6" name="Group 77"/>
          <p:cNvGrpSpPr/>
          <p:nvPr/>
        </p:nvGrpSpPr>
        <p:grpSpPr>
          <a:xfrm>
            <a:off x="2590800" y="4405949"/>
            <a:ext cx="381000" cy="1371600"/>
            <a:chOff x="2590800" y="2286794"/>
            <a:chExt cx="457994" cy="2209006"/>
          </a:xfrm>
        </p:grpSpPr>
        <p:cxnSp>
          <p:nvCxnSpPr>
            <p:cNvPr id="79" name="Straight Connector 78"/>
            <p:cNvCxnSpPr/>
            <p:nvPr/>
          </p:nvCxnSpPr>
          <p:spPr>
            <a:xfrm rot="5400000">
              <a:off x="1943894" y="3390900"/>
              <a:ext cx="2209006" cy="794"/>
            </a:xfrm>
            <a:prstGeom prst="line">
              <a:avLst/>
            </a:prstGeom>
            <a:noFill/>
            <a:ln w="25400" cap="rnd" cmpd="sng" algn="ctr">
              <a:solidFill>
                <a:srgbClr val="FFD72F"/>
              </a:solidFill>
              <a:prstDash val="solid"/>
            </a:ln>
            <a:effectLst/>
          </p:spPr>
        </p:cxnSp>
        <p:cxnSp>
          <p:nvCxnSpPr>
            <p:cNvPr id="80" name="Straight Connector 79"/>
            <p:cNvCxnSpPr/>
            <p:nvPr/>
          </p:nvCxnSpPr>
          <p:spPr>
            <a:xfrm>
              <a:off x="2590800" y="3200400"/>
              <a:ext cx="457200" cy="1588"/>
            </a:xfrm>
            <a:prstGeom prst="line">
              <a:avLst/>
            </a:prstGeom>
            <a:noFill/>
            <a:ln w="25400" cap="rnd" cmpd="sng" algn="ctr">
              <a:solidFill>
                <a:srgbClr val="FFD72F"/>
              </a:solidFill>
              <a:prstDash val="solid"/>
            </a:ln>
            <a:effectLst/>
          </p:spPr>
        </p:cxnSp>
      </p:grpSp>
      <p:grpSp>
        <p:nvGrpSpPr>
          <p:cNvPr id="7" name="Group 80"/>
          <p:cNvGrpSpPr/>
          <p:nvPr/>
        </p:nvGrpSpPr>
        <p:grpSpPr>
          <a:xfrm>
            <a:off x="5715000" y="4405949"/>
            <a:ext cx="381794" cy="533400"/>
            <a:chOff x="5714206" y="4038600"/>
            <a:chExt cx="381794" cy="457994"/>
          </a:xfrm>
        </p:grpSpPr>
        <p:cxnSp>
          <p:nvCxnSpPr>
            <p:cNvPr id="82" name="Straight Connector 81"/>
            <p:cNvCxnSpPr/>
            <p:nvPr/>
          </p:nvCxnSpPr>
          <p:spPr>
            <a:xfrm rot="5400000">
              <a:off x="5485606" y="4267200"/>
              <a:ext cx="457994" cy="794"/>
            </a:xfrm>
            <a:prstGeom prst="line">
              <a:avLst/>
            </a:prstGeom>
            <a:noFill/>
            <a:ln w="25400" cap="rnd" cmpd="sng" algn="ctr">
              <a:solidFill>
                <a:srgbClr val="FFD72F"/>
              </a:solidFill>
              <a:prstDash val="solid"/>
            </a:ln>
            <a:effectLst/>
          </p:spPr>
        </p:cxnSp>
        <p:cxnSp>
          <p:nvCxnSpPr>
            <p:cNvPr id="83" name="Straight Connector 82"/>
            <p:cNvCxnSpPr/>
            <p:nvPr/>
          </p:nvCxnSpPr>
          <p:spPr>
            <a:xfrm rot="10800000">
              <a:off x="5715000" y="4267200"/>
              <a:ext cx="381000" cy="1588"/>
            </a:xfrm>
            <a:prstGeom prst="line">
              <a:avLst/>
            </a:prstGeom>
            <a:noFill/>
            <a:ln w="25400" cap="rnd" cmpd="sng" algn="ctr">
              <a:solidFill>
                <a:srgbClr val="FFD72F"/>
              </a:solidFill>
              <a:prstDash val="solid"/>
            </a:ln>
            <a:effectLst/>
          </p:spPr>
        </p:cxnSp>
      </p:grpSp>
      <p:grpSp>
        <p:nvGrpSpPr>
          <p:cNvPr id="8" name="Group 83"/>
          <p:cNvGrpSpPr/>
          <p:nvPr/>
        </p:nvGrpSpPr>
        <p:grpSpPr>
          <a:xfrm>
            <a:off x="5715000" y="5091749"/>
            <a:ext cx="381794" cy="685800"/>
            <a:chOff x="5714206" y="4038600"/>
            <a:chExt cx="381794" cy="457994"/>
          </a:xfrm>
        </p:grpSpPr>
        <p:cxnSp>
          <p:nvCxnSpPr>
            <p:cNvPr id="85" name="Straight Connector 84"/>
            <p:cNvCxnSpPr/>
            <p:nvPr/>
          </p:nvCxnSpPr>
          <p:spPr>
            <a:xfrm rot="5400000">
              <a:off x="5485606" y="4267200"/>
              <a:ext cx="457994" cy="794"/>
            </a:xfrm>
            <a:prstGeom prst="line">
              <a:avLst/>
            </a:prstGeom>
            <a:noFill/>
            <a:ln w="25400" cap="rnd" cmpd="sng" algn="ctr">
              <a:solidFill>
                <a:srgbClr val="FFD72F"/>
              </a:solidFill>
              <a:prstDash val="solid"/>
            </a:ln>
            <a:effectLst/>
          </p:spPr>
        </p:cxnSp>
        <p:cxnSp>
          <p:nvCxnSpPr>
            <p:cNvPr id="86" name="Straight Connector 85"/>
            <p:cNvCxnSpPr/>
            <p:nvPr/>
          </p:nvCxnSpPr>
          <p:spPr>
            <a:xfrm rot="10800000">
              <a:off x="5715000" y="4267200"/>
              <a:ext cx="381000" cy="1588"/>
            </a:xfrm>
            <a:prstGeom prst="line">
              <a:avLst/>
            </a:prstGeom>
            <a:noFill/>
            <a:ln w="25400" cap="rnd" cmpd="sng" algn="ctr">
              <a:solidFill>
                <a:srgbClr val="FFD72F"/>
              </a:solidFill>
              <a:prstDash val="solid"/>
            </a:ln>
            <a:effectLst/>
          </p:spPr>
        </p:cxnSp>
      </p:grpSp>
      <p:grpSp>
        <p:nvGrpSpPr>
          <p:cNvPr id="9" name="Group 86"/>
          <p:cNvGrpSpPr/>
          <p:nvPr/>
        </p:nvGrpSpPr>
        <p:grpSpPr>
          <a:xfrm>
            <a:off x="5715000" y="2081280"/>
            <a:ext cx="381794" cy="457994"/>
            <a:chOff x="5714206" y="4038600"/>
            <a:chExt cx="381794" cy="457994"/>
          </a:xfrm>
        </p:grpSpPr>
        <p:cxnSp>
          <p:nvCxnSpPr>
            <p:cNvPr id="88" name="Straight Connector 87"/>
            <p:cNvCxnSpPr/>
            <p:nvPr/>
          </p:nvCxnSpPr>
          <p:spPr>
            <a:xfrm rot="5400000">
              <a:off x="5485606" y="4267200"/>
              <a:ext cx="457994" cy="794"/>
            </a:xfrm>
            <a:prstGeom prst="line">
              <a:avLst/>
            </a:prstGeom>
            <a:noFill/>
            <a:ln w="25400" cap="rnd" cmpd="sng" algn="ctr">
              <a:solidFill>
                <a:schemeClr val="accent6"/>
              </a:solidFill>
              <a:prstDash val="solid"/>
            </a:ln>
            <a:effectLst/>
          </p:spPr>
        </p:cxnSp>
        <p:cxnSp>
          <p:nvCxnSpPr>
            <p:cNvPr id="89" name="Straight Connector 88"/>
            <p:cNvCxnSpPr/>
            <p:nvPr/>
          </p:nvCxnSpPr>
          <p:spPr>
            <a:xfrm rot="10800000">
              <a:off x="5715000" y="4267200"/>
              <a:ext cx="381000" cy="1588"/>
            </a:xfrm>
            <a:prstGeom prst="line">
              <a:avLst/>
            </a:prstGeom>
            <a:noFill/>
            <a:ln w="25400" cap="rnd" cmpd="sng" algn="ctr">
              <a:solidFill>
                <a:schemeClr val="accent6"/>
              </a:solidFill>
              <a:prstDash val="solid"/>
            </a:ln>
            <a:effectLst/>
          </p:spPr>
        </p:cxnSp>
      </p:grpSp>
      <p:sp>
        <p:nvSpPr>
          <p:cNvPr id="90" name="TextBox 89"/>
          <p:cNvSpPr txBox="1"/>
          <p:nvPr/>
        </p:nvSpPr>
        <p:spPr>
          <a:xfrm>
            <a:off x="6096000" y="2092948"/>
            <a:ext cx="2535053" cy="523220"/>
          </a:xfrm>
          <a:prstGeom prst="rect">
            <a:avLst/>
          </a:prstGeom>
          <a:noFill/>
        </p:spPr>
        <p:txBody>
          <a:bodyPr wrap="none" rtlCol="0">
            <a:spAutoFit/>
          </a:bodyPr>
          <a:lstStyle/>
          <a:p>
            <a:pPr algn="l" defTabSz="914363" rtl="0"/>
            <a:r>
              <a:rPr lang="en-US" sz="2800" kern="1200" dirty="0">
                <a:solidFill>
                  <a:srgbClr val="FFFFFF"/>
                </a:solidFill>
                <a:latin typeface="Calibri"/>
                <a:ea typeface="+mn-ea"/>
                <a:cs typeface="+mn-cs"/>
              </a:rPr>
              <a:t>Pinned category</a:t>
            </a:r>
          </a:p>
        </p:txBody>
      </p:sp>
    </p:spTree>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2">
                                            <p:txEl>
                                              <p:pRg st="0" end="0"/>
                                            </p:txEl>
                                          </p:spTgt>
                                        </p:tgtEl>
                                        <p:attrNameLst>
                                          <p:attrName>style.visibility</p:attrName>
                                        </p:attrNameLst>
                                      </p:cBhvr>
                                      <p:to>
                                        <p:strVal val="visible"/>
                                      </p:to>
                                    </p:set>
                                    <p:animEffect transition="in" filter="fade">
                                      <p:cBhvr>
                                        <p:cTn id="7" dur="1000"/>
                                        <p:tgtEl>
                                          <p:spTgt spid="6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2">
                                            <p:txEl>
                                              <p:pRg st="1" end="1"/>
                                            </p:txEl>
                                          </p:spTgt>
                                        </p:tgtEl>
                                        <p:attrNameLst>
                                          <p:attrName>style.visibility</p:attrName>
                                        </p:attrNameLst>
                                      </p:cBhvr>
                                      <p:to>
                                        <p:strVal val="visible"/>
                                      </p:to>
                                    </p:set>
                                    <p:animEffect transition="in" filter="fade">
                                      <p:cBhvr>
                                        <p:cTn id="10" dur="1000"/>
                                        <p:tgtEl>
                                          <p:spTgt spid="62">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fade">
                                      <p:cBhvr>
                                        <p:cTn id="17" dur="1000"/>
                                        <p:tgtEl>
                                          <p:spTgt spid="63"/>
                                        </p:tgtEl>
                                      </p:cBhvr>
                                    </p:animEffect>
                                  </p:childTnLst>
                                </p:cTn>
                              </p:par>
                              <p:par>
                                <p:cTn id="18" presetID="10" presetClass="entr" presetSubtype="0"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64">
                                            <p:txEl>
                                              <p:pRg st="0" end="0"/>
                                            </p:txEl>
                                          </p:spTgt>
                                        </p:tgtEl>
                                        <p:attrNameLst>
                                          <p:attrName>style.visibility</p:attrName>
                                        </p:attrNameLst>
                                      </p:cBhvr>
                                      <p:to>
                                        <p:strVal val="visible"/>
                                      </p:to>
                                    </p:set>
                                    <p:animEffect transition="in" filter="fade">
                                      <p:cBhvr>
                                        <p:cTn id="25" dur="1000"/>
                                        <p:tgtEl>
                                          <p:spTgt spid="64">
                                            <p:txEl>
                                              <p:pRg st="0" end="0"/>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childTnLst>
                                </p:cTn>
                              </p:par>
                              <p:par>
                                <p:cTn id="29" presetID="10" presetClass="entr" presetSubtype="0" fill="hold" nodeType="withEffect">
                                  <p:stCondLst>
                                    <p:cond delay="0"/>
                                  </p:stCondLst>
                                  <p:childTnLst>
                                    <p:set>
                                      <p:cBhvr>
                                        <p:cTn id="30" dur="1" fill="hold">
                                          <p:stCondLst>
                                            <p:cond delay="0"/>
                                          </p:stCondLst>
                                        </p:cTn>
                                        <p:tgtEl>
                                          <p:spTgt spid="65">
                                            <p:txEl>
                                              <p:pRg st="0" end="0"/>
                                            </p:txEl>
                                          </p:spTgt>
                                        </p:tgtEl>
                                        <p:attrNameLst>
                                          <p:attrName>style.visibility</p:attrName>
                                        </p:attrNameLst>
                                      </p:cBhvr>
                                      <p:to>
                                        <p:strVal val="visible"/>
                                      </p:to>
                                    </p:set>
                                    <p:animEffect transition="in" filter="fade">
                                      <p:cBhvr>
                                        <p:cTn id="31" dur="1000"/>
                                        <p:tgtEl>
                                          <p:spTgt spid="65">
                                            <p:txEl>
                                              <p:pRg st="0" end="0"/>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1000"/>
                                        <p:tgtEl>
                                          <p:spTgt spid="4"/>
                                        </p:tgtEl>
                                      </p:cBhvr>
                                    </p:animEffect>
                                  </p:childTnLst>
                                </p:cTn>
                              </p:par>
                              <p:par>
                                <p:cTn id="35" presetID="10" presetClass="entr" presetSubtype="0" fill="hold" nodeType="withEffect">
                                  <p:stCondLst>
                                    <p:cond delay="0"/>
                                  </p:stCondLst>
                                  <p:childTnLst>
                                    <p:set>
                                      <p:cBhvr>
                                        <p:cTn id="36" dur="1" fill="hold">
                                          <p:stCondLst>
                                            <p:cond delay="0"/>
                                          </p:stCondLst>
                                        </p:cTn>
                                        <p:tgtEl>
                                          <p:spTgt spid="90">
                                            <p:txEl>
                                              <p:pRg st="0" end="0"/>
                                            </p:txEl>
                                          </p:spTgt>
                                        </p:tgtEl>
                                        <p:attrNameLst>
                                          <p:attrName>style.visibility</p:attrName>
                                        </p:attrNameLst>
                                      </p:cBhvr>
                                      <p:to>
                                        <p:strVal val="visible"/>
                                      </p:to>
                                    </p:set>
                                    <p:animEffect transition="in" filter="fade">
                                      <p:cBhvr>
                                        <p:cTn id="37" dur="1000"/>
                                        <p:tgtEl>
                                          <p:spTgt spid="90">
                                            <p:txEl>
                                              <p:pRg st="0" end="0"/>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1000"/>
                                        <p:tgtEl>
                                          <p:spTgt spid="9"/>
                                        </p:tgtEl>
                                      </p:cBhvr>
                                    </p:animEffect>
                                  </p:childTnLst>
                                </p:cTn>
                              </p:par>
                            </p:childTnLst>
                          </p:cTn>
                        </p:par>
                        <p:par>
                          <p:cTn id="41" fill="hold">
                            <p:stCondLst>
                              <p:cond delay="1000"/>
                            </p:stCondLst>
                            <p:childTnLst>
                              <p:par>
                                <p:cTn id="42" presetID="10" presetClass="entr" presetSubtype="0" fill="hold" grpId="0" nodeType="afterEffect">
                                  <p:stCondLst>
                                    <p:cond delay="0"/>
                                  </p:stCondLst>
                                  <p:childTnLst>
                                    <p:set>
                                      <p:cBhvr>
                                        <p:cTn id="43" dur="1" fill="hold">
                                          <p:stCondLst>
                                            <p:cond delay="0"/>
                                          </p:stCondLst>
                                        </p:cTn>
                                        <p:tgtEl>
                                          <p:spTgt spid="66"/>
                                        </p:tgtEl>
                                        <p:attrNameLst>
                                          <p:attrName>style.visibility</p:attrName>
                                        </p:attrNameLst>
                                      </p:cBhvr>
                                      <p:to>
                                        <p:strVal val="visible"/>
                                      </p:to>
                                    </p:set>
                                    <p:animEffect transition="in" filter="fade">
                                      <p:cBhvr>
                                        <p:cTn id="44" dur="1000"/>
                                        <p:tgtEl>
                                          <p:spTgt spid="66"/>
                                        </p:tgtEl>
                                      </p:cBhvr>
                                    </p:animEffect>
                                  </p:childTnLst>
                                </p:cTn>
                              </p:par>
                              <p:par>
                                <p:cTn id="45" presetID="10" presetClass="entr" presetSubtype="0" fill="hold" nodeType="with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1000"/>
                                        <p:tgtEl>
                                          <p:spTgt spid="7"/>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7"/>
                                        </p:tgtEl>
                                        <p:attrNameLst>
                                          <p:attrName>style.visibility</p:attrName>
                                        </p:attrNameLst>
                                      </p:cBhvr>
                                      <p:to>
                                        <p:strVal val="visible"/>
                                      </p:to>
                                    </p:set>
                                    <p:animEffect transition="in" filter="fade">
                                      <p:cBhvr>
                                        <p:cTn id="50" dur="1000"/>
                                        <p:tgtEl>
                                          <p:spTgt spid="67"/>
                                        </p:tgtEl>
                                      </p:cBhvr>
                                    </p:animEffect>
                                  </p:childTnLst>
                                </p:cTn>
                              </p:par>
                              <p:par>
                                <p:cTn id="51" presetID="10" presetClass="entr" presetSubtype="0" fill="hold" nodeType="with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build="allAtOnce"/>
      <p:bldP spid="63" grpId="0"/>
      <p:bldP spid="64" grpId="0" build="allAtOnce"/>
      <p:bldP spid="66" grpId="0"/>
      <p:bldP spid="6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80296"/>
          </a:xfrm>
        </p:spPr>
        <p:txBody>
          <a:bodyPr/>
          <a:lstStyle/>
          <a:p>
            <a:r>
              <a:rPr lang="en-US" dirty="0" smtClean="0"/>
              <a:t>Jump Lists</a:t>
            </a:r>
            <a:br>
              <a:rPr lang="en-US" dirty="0" smtClean="0"/>
            </a:br>
            <a:r>
              <a:rPr lang="en-US" sz="3000" dirty="0">
                <a:solidFill>
                  <a:schemeClr val="tx2"/>
                </a:solidFill>
              </a:rPr>
              <a:t>Design considerations</a:t>
            </a:r>
          </a:p>
        </p:txBody>
      </p:sp>
      <p:sp>
        <p:nvSpPr>
          <p:cNvPr id="3" name="Text Placeholder 2"/>
          <p:cNvSpPr>
            <a:spLocks noGrp="1"/>
          </p:cNvSpPr>
          <p:nvPr>
            <p:ph idx="1"/>
          </p:nvPr>
        </p:nvSpPr>
        <p:spPr/>
        <p:txBody>
          <a:bodyPr/>
          <a:lstStyle/>
          <a:p>
            <a:r>
              <a:rPr lang="en-US" dirty="0" smtClean="0"/>
              <a:t>Surface key destinations and tasks</a:t>
            </a:r>
          </a:p>
          <a:p>
            <a:pPr lvl="1"/>
            <a:r>
              <a:rPr lang="en-US" dirty="0" smtClean="0"/>
              <a:t>Recent and frequent are free</a:t>
            </a:r>
          </a:p>
          <a:p>
            <a:pPr lvl="1"/>
            <a:r>
              <a:rPr lang="en-US" dirty="0" smtClean="0"/>
              <a:t>Pinned is also free (if users use it)</a:t>
            </a:r>
          </a:p>
          <a:p>
            <a:pPr lvl="1"/>
            <a:r>
              <a:rPr lang="en-US" b="1" dirty="0" smtClean="0"/>
              <a:t>Respect items the user removes!</a:t>
            </a:r>
          </a:p>
          <a:p>
            <a:r>
              <a:rPr lang="en-US" dirty="0" smtClean="0"/>
              <a:t>Addictive: You don’t look for documents anywhere else!</a:t>
            </a:r>
          </a:p>
          <a:p>
            <a:pPr lvl="1"/>
            <a:r>
              <a:rPr lang="en-US" dirty="0" smtClean="0"/>
              <a:t>You also expect the common tasks to be there</a:t>
            </a:r>
            <a:endParaRPr lang="en-US" dirty="0"/>
          </a:p>
        </p:txBody>
      </p:sp>
    </p:spTree>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1" y="3827745"/>
            <a:ext cx="7921912" cy="1337595"/>
          </a:xfrm>
        </p:spPr>
        <p:txBody>
          <a:bodyPr/>
          <a:lstStyle/>
          <a:p>
            <a:r>
              <a:rPr lang="hr-H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Windows 7 Taskbar</a:t>
            </a:r>
            <a:br>
              <a:rPr lang="hr-H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br>
            <a:r>
              <a:rPr lang="en-US" sz="4000" dirty="0"/>
              <a:t>New User Interface for Your Application</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475221" y="5443389"/>
            <a:ext cx="4372446" cy="461665"/>
          </a:xfrm>
        </p:spPr>
        <p:txBody>
          <a:bodyPr/>
          <a:lstStyle/>
          <a:p>
            <a:r>
              <a:rPr lang="hr-HR" dirty="0" smtClean="0">
                <a:solidFill>
                  <a:schemeClr val="tx1"/>
                </a:solidFill>
              </a:rPr>
              <a:t>Tomislav Bronzin</a:t>
            </a:r>
            <a:endParaRPr lang="en-US" dirty="0" smtClean="0">
              <a:solidFill>
                <a:schemeClr val="tx1"/>
              </a:solidFill>
            </a:endParaRPr>
          </a:p>
          <a:p>
            <a:r>
              <a:rPr lang="hr-HR" sz="2000" dirty="0" smtClean="0">
                <a:solidFill>
                  <a:schemeClr val="tx1"/>
                </a:solidFill>
              </a:rPr>
              <a:t>Microsoft Regional Director &amp; MVP</a:t>
            </a:r>
            <a:endParaRPr lang="en-US" sz="2000" dirty="0" smtClean="0">
              <a:solidFill>
                <a:schemeClr val="tx1"/>
              </a:solidFill>
            </a:endParaRPr>
          </a:p>
          <a:p>
            <a:r>
              <a:rPr lang="hr-HR" dirty="0" smtClean="0">
                <a:solidFill>
                  <a:schemeClr val="tx1"/>
                </a:solidFill>
              </a:rPr>
              <a:t>CITUS Ltd. </a:t>
            </a:r>
            <a:r>
              <a:rPr lang="hr-HR" sz="1800" dirty="0" smtClean="0">
                <a:solidFill>
                  <a:schemeClr val="tx1"/>
                </a:solidFill>
                <a:hlinkClick r:id="rId3"/>
              </a:rPr>
              <a:t>http://www.citusgrupa.com</a:t>
            </a:r>
            <a:r>
              <a:rPr lang="hr-HR" sz="1800" dirty="0" smtClean="0">
                <a:solidFill>
                  <a:schemeClr val="tx1"/>
                </a:solidFill>
              </a:rPr>
              <a:t> </a:t>
            </a:r>
            <a:endParaRPr lang="en-US" sz="1800" dirty="0" smtClean="0">
              <a:solidFill>
                <a:schemeClr val="tx1"/>
              </a:solidFill>
            </a:endParaRPr>
          </a:p>
          <a:p>
            <a:r>
              <a:rPr lang="en-US" dirty="0" smtClean="0">
                <a:solidFill>
                  <a:schemeClr val="tx1"/>
                </a:solidFill>
              </a:rPr>
              <a:t>Session Code: </a:t>
            </a:r>
            <a:r>
              <a:rPr lang="hr-HR" dirty="0" smtClean="0">
                <a:solidFill>
                  <a:schemeClr val="tx1"/>
                </a:solidFill>
              </a:rPr>
              <a:t>CLI308</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Customizing the Jump List</a:t>
            </a:r>
            <a:br>
              <a:rPr lang="en-US" dirty="0" smtClean="0"/>
            </a:br>
            <a:r>
              <a:rPr lang="en-US" sz="3000" b="1" dirty="0">
                <a:solidFill>
                  <a:schemeClr val="tx2"/>
                </a:solidFill>
              </a:rPr>
              <a:t>Step 1:</a:t>
            </a:r>
            <a:r>
              <a:rPr lang="en-US" sz="3000" dirty="0">
                <a:solidFill>
                  <a:schemeClr val="tx2"/>
                </a:solidFill>
              </a:rPr>
              <a:t> Get the free stuff to work</a:t>
            </a:r>
          </a:p>
        </p:txBody>
      </p:sp>
      <p:sp>
        <p:nvSpPr>
          <p:cNvPr id="3" name="Text Placeholder 2"/>
          <p:cNvSpPr>
            <a:spLocks noGrp="1"/>
          </p:cNvSpPr>
          <p:nvPr>
            <p:ph type="body" sz="quarter" idx="10"/>
          </p:nvPr>
        </p:nvSpPr>
        <p:spPr/>
        <p:txBody>
          <a:bodyPr/>
          <a:lstStyle/>
          <a:p>
            <a:r>
              <a:rPr lang="en-US" sz="2800" dirty="0" smtClean="0"/>
              <a:t>Associate your program with the file extension</a:t>
            </a:r>
          </a:p>
          <a:p>
            <a:endParaRPr lang="hr-HR" sz="2800" dirty="0" smtClean="0"/>
          </a:p>
          <a:p>
            <a:endParaRPr lang="hr-HR" sz="2800" dirty="0"/>
          </a:p>
          <a:p>
            <a:endParaRPr lang="hr-HR" sz="2800" dirty="0" smtClean="0"/>
          </a:p>
          <a:p>
            <a:r>
              <a:rPr lang="en-US" sz="2800" dirty="0" smtClean="0"/>
              <a:t>Use common file dialogs</a:t>
            </a:r>
          </a:p>
          <a:p>
            <a:endParaRPr lang="hr-HR" sz="2800" dirty="0" smtClean="0"/>
          </a:p>
          <a:p>
            <a:endParaRPr lang="hr-HR" sz="2400" dirty="0" smtClean="0"/>
          </a:p>
          <a:p>
            <a:r>
              <a:rPr lang="en-US" sz="2800" dirty="0" smtClean="0"/>
              <a:t>Use explicit recent document API</a:t>
            </a:r>
          </a:p>
        </p:txBody>
      </p:sp>
      <p:sp>
        <p:nvSpPr>
          <p:cNvPr id="5" name="Snip Single Corner Rectangle 4"/>
          <p:cNvSpPr/>
          <p:nvPr/>
        </p:nvSpPr>
        <p:spPr bwMode="auto">
          <a:xfrm>
            <a:off x="442913" y="1881816"/>
            <a:ext cx="8429625" cy="1239078"/>
          </a:xfrm>
          <a:prstGeom prst="snip1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r>
              <a:rPr lang="hr-HR" sz="2400" dirty="0" smtClean="0">
                <a:latin typeface="Consolas" pitchFamily="49" charset="0"/>
                <a:cs typeface="Consolas" pitchFamily="49" charset="0"/>
              </a:rPr>
              <a:t>RegisterFileAssociations( progId</a:t>
            </a:r>
            <a:r>
              <a:rPr lang="hr-HR" sz="2400" dirty="0">
                <a:latin typeface="Consolas" pitchFamily="49" charset="0"/>
                <a:cs typeface="Consolas" pitchFamily="49" charset="0"/>
              </a:rPr>
              <a:t>, </a:t>
            </a:r>
            <a:r>
              <a:rPr lang="hr-HR" sz="2400" dirty="0" smtClean="0">
                <a:latin typeface="Consolas" pitchFamily="49" charset="0"/>
                <a:cs typeface="Consolas" pitchFamily="49" charset="0"/>
              </a:rPr>
              <a:t>registerInHKCU, </a:t>
            </a:r>
            <a:r>
              <a:rPr lang="hr-HR" sz="2400" dirty="0">
                <a:latin typeface="Consolas" pitchFamily="49" charset="0"/>
                <a:cs typeface="Consolas" pitchFamily="49" charset="0"/>
              </a:rPr>
              <a:t>appId</a:t>
            </a:r>
            <a:r>
              <a:rPr lang="hr-HR" sz="2400" dirty="0" smtClean="0">
                <a:latin typeface="Consolas" pitchFamily="49" charset="0"/>
                <a:cs typeface="Consolas" pitchFamily="49" charset="0"/>
              </a:rPr>
              <a:t>, openWith</a:t>
            </a:r>
            <a:r>
              <a:rPr lang="hr-HR" sz="2400" dirty="0">
                <a:latin typeface="Consolas" pitchFamily="49" charset="0"/>
                <a:cs typeface="Consolas" pitchFamily="49" charset="0"/>
              </a:rPr>
              <a:t>, </a:t>
            </a:r>
            <a:r>
              <a:rPr lang="hr-HR" sz="2400" dirty="0" smtClean="0">
                <a:latin typeface="Consolas" pitchFamily="49" charset="0"/>
                <a:cs typeface="Consolas" pitchFamily="49" charset="0"/>
              </a:rPr>
              <a:t>extensions );</a:t>
            </a:r>
            <a:endParaRPr lang="en-US" sz="2400" dirty="0" smtClean="0">
              <a:solidFill>
                <a:schemeClr val="tx1"/>
              </a:solidFill>
              <a:latin typeface="Consolas" pitchFamily="49" charset="0"/>
              <a:cs typeface="Consolas" pitchFamily="49" charset="0"/>
            </a:endParaRPr>
          </a:p>
        </p:txBody>
      </p:sp>
      <p:sp>
        <p:nvSpPr>
          <p:cNvPr id="6" name="Snip Single Corner Rectangle 5"/>
          <p:cNvSpPr/>
          <p:nvPr/>
        </p:nvSpPr>
        <p:spPr bwMode="auto">
          <a:xfrm>
            <a:off x="428625" y="3687420"/>
            <a:ext cx="8429625" cy="762000"/>
          </a:xfrm>
          <a:prstGeom prst="snip1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400" dirty="0" err="1" smtClean="0">
                <a:solidFill>
                  <a:schemeClr val="bg1"/>
                </a:solidFill>
                <a:latin typeface="Consolas" pitchFamily="49" charset="0"/>
                <a:cs typeface="Consolas" pitchFamily="49" charset="0"/>
              </a:rPr>
              <a:t>CommonOpenFileDialog</a:t>
            </a:r>
            <a:r>
              <a:rPr lang="hr-HR" sz="2400" dirty="0" smtClean="0">
                <a:solidFill>
                  <a:schemeClr val="bg1"/>
                </a:solidFill>
                <a:latin typeface="Consolas" pitchFamily="49" charset="0"/>
                <a:cs typeface="Consolas" pitchFamily="49" charset="0"/>
              </a:rPr>
              <a:t> </a:t>
            </a:r>
            <a:r>
              <a:rPr lang="en-US" sz="2400" dirty="0" smtClean="0">
                <a:solidFill>
                  <a:schemeClr val="bg1"/>
                </a:solidFill>
                <a:latin typeface="Consolas" pitchFamily="49" charset="0"/>
                <a:cs typeface="Consolas" pitchFamily="49" charset="0"/>
              </a:rPr>
              <a:t>= ...;</a:t>
            </a:r>
            <a:r>
              <a:rPr lang="hr-HR" sz="2400" dirty="0" smtClean="0">
                <a:solidFill>
                  <a:schemeClr val="bg1"/>
                </a:solidFill>
                <a:latin typeface="Consolas" pitchFamily="49" charset="0"/>
                <a:cs typeface="Consolas" pitchFamily="49" charset="0"/>
              </a:rPr>
              <a:t> </a:t>
            </a:r>
            <a:r>
              <a:rPr lang="en-US" sz="2400" dirty="0" err="1" smtClean="0">
                <a:solidFill>
                  <a:schemeClr val="bg1"/>
                </a:solidFill>
                <a:latin typeface="Consolas" pitchFamily="49" charset="0"/>
                <a:cs typeface="Consolas" pitchFamily="49" charset="0"/>
              </a:rPr>
              <a:t>dialog.ShowDialog</a:t>
            </a:r>
            <a:r>
              <a:rPr lang="en-US" sz="2400" dirty="0" smtClean="0">
                <a:solidFill>
                  <a:schemeClr val="bg1"/>
                </a:solidFill>
                <a:latin typeface="Consolas" pitchFamily="49" charset="0"/>
                <a:cs typeface="Consolas" pitchFamily="49" charset="0"/>
              </a:rPr>
              <a:t>();</a:t>
            </a:r>
          </a:p>
        </p:txBody>
      </p:sp>
      <p:sp>
        <p:nvSpPr>
          <p:cNvPr id="7" name="Snip Single Corner Rectangle 6"/>
          <p:cNvSpPr/>
          <p:nvPr/>
        </p:nvSpPr>
        <p:spPr bwMode="auto">
          <a:xfrm>
            <a:off x="457200" y="5049081"/>
            <a:ext cx="8401050" cy="990600"/>
          </a:xfrm>
          <a:prstGeom prst="snip1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400" dirty="0" err="1">
                <a:solidFill>
                  <a:schemeClr val="bg1"/>
                </a:solidFill>
                <a:latin typeface="Consolas" pitchFamily="49" charset="0"/>
                <a:cs typeface="Consolas" pitchFamily="49" charset="0"/>
              </a:rPr>
              <a:t>JumpList</a:t>
            </a:r>
            <a:r>
              <a:rPr lang="en-US" sz="2400" dirty="0">
                <a:solidFill>
                  <a:schemeClr val="bg1"/>
                </a:solidFill>
                <a:latin typeface="Consolas" pitchFamily="49" charset="0"/>
                <a:cs typeface="Consolas" pitchFamily="49" charset="0"/>
              </a:rPr>
              <a:t> </a:t>
            </a:r>
            <a:r>
              <a:rPr lang="en-US" sz="2400" dirty="0" err="1" smtClean="0">
                <a:solidFill>
                  <a:schemeClr val="bg1"/>
                </a:solidFill>
                <a:latin typeface="Consolas" pitchFamily="49" charset="0"/>
                <a:cs typeface="Consolas" pitchFamily="49" charset="0"/>
              </a:rPr>
              <a:t>jumpList</a:t>
            </a:r>
            <a:r>
              <a:rPr lang="en-US" sz="2400" dirty="0" smtClean="0">
                <a:solidFill>
                  <a:schemeClr val="bg1"/>
                </a:solidFill>
                <a:latin typeface="Consolas" pitchFamily="49" charset="0"/>
                <a:cs typeface="Consolas" pitchFamily="49" charset="0"/>
              </a:rPr>
              <a:t> </a:t>
            </a:r>
            <a:r>
              <a:rPr lang="en-US" sz="2400" dirty="0">
                <a:solidFill>
                  <a:schemeClr val="bg1"/>
                </a:solidFill>
                <a:latin typeface="Consolas" pitchFamily="49" charset="0"/>
                <a:cs typeface="Consolas" pitchFamily="49" charset="0"/>
              </a:rPr>
              <a:t>= </a:t>
            </a:r>
            <a:r>
              <a:rPr lang="en-US" sz="2400" dirty="0" err="1">
                <a:solidFill>
                  <a:schemeClr val="bg1"/>
                </a:solidFill>
                <a:latin typeface="Consolas" pitchFamily="49" charset="0"/>
                <a:cs typeface="Consolas" pitchFamily="49" charset="0"/>
              </a:rPr>
              <a:t>JumpList.CreateJumpList</a:t>
            </a:r>
            <a:r>
              <a:rPr lang="en-US" sz="2400" dirty="0" smtClean="0">
                <a:solidFill>
                  <a:schemeClr val="bg1"/>
                </a:solidFill>
                <a:latin typeface="Consolas" pitchFamily="49" charset="0"/>
                <a:cs typeface="Consolas" pitchFamily="49" charset="0"/>
              </a:rPr>
              <a:t>();</a:t>
            </a:r>
            <a:r>
              <a:rPr lang="hr-HR" sz="2400" dirty="0">
                <a:solidFill>
                  <a:schemeClr val="bg1"/>
                </a:solidFill>
                <a:latin typeface="Consolas" pitchFamily="49" charset="0"/>
                <a:cs typeface="Consolas" pitchFamily="49" charset="0"/>
              </a:rPr>
              <a:t/>
            </a:r>
            <a:br>
              <a:rPr lang="hr-HR" sz="2400" dirty="0">
                <a:solidFill>
                  <a:schemeClr val="bg1"/>
                </a:solidFill>
                <a:latin typeface="Consolas" pitchFamily="49" charset="0"/>
                <a:cs typeface="Consolas" pitchFamily="49" charset="0"/>
              </a:rPr>
            </a:br>
            <a:r>
              <a:rPr lang="hr-HR" sz="2400" dirty="0">
                <a:solidFill>
                  <a:schemeClr val="bg1"/>
                </a:solidFill>
                <a:latin typeface="Consolas" pitchFamily="49" charset="0"/>
                <a:cs typeface="Consolas" pitchFamily="49" charset="0"/>
              </a:rPr>
              <a:t>jumpList.AddToRecent(fileName);</a:t>
            </a:r>
            <a:endParaRPr lang="en-US" sz="2400" dirty="0" smtClean="0">
              <a:solidFill>
                <a:schemeClr val="bg1"/>
              </a:solidFill>
              <a:latin typeface="Consolas" pitchFamily="49" charset="0"/>
              <a:cs typeface="Consolas" pitchFamily="49" charset="0"/>
            </a:endParaRPr>
          </a:p>
        </p:txBody>
      </p:sp>
    </p:spTree>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Customizing the Jump List</a:t>
            </a:r>
            <a:br>
              <a:rPr lang="en-US" dirty="0" smtClean="0"/>
            </a:br>
            <a:r>
              <a:rPr lang="en-US" sz="3000" b="1" dirty="0" smtClean="0">
                <a:solidFill>
                  <a:schemeClr val="tx2"/>
                </a:solidFill>
              </a:rPr>
              <a:t>Step 2: </a:t>
            </a:r>
            <a:r>
              <a:rPr lang="en-US" sz="3000" dirty="0" smtClean="0">
                <a:solidFill>
                  <a:schemeClr val="tx2"/>
                </a:solidFill>
              </a:rPr>
              <a:t>Adding tasks</a:t>
            </a:r>
            <a:endParaRPr lang="en-US" sz="3000" dirty="0">
              <a:solidFill>
                <a:schemeClr val="tx2"/>
              </a:solidFill>
            </a:endParaRPr>
          </a:p>
        </p:txBody>
      </p:sp>
      <p:sp>
        <p:nvSpPr>
          <p:cNvPr id="3" name="Text Placeholder 2"/>
          <p:cNvSpPr>
            <a:spLocks noGrp="1"/>
          </p:cNvSpPr>
          <p:nvPr>
            <p:ph idx="1"/>
          </p:nvPr>
        </p:nvSpPr>
        <p:spPr/>
        <p:txBody>
          <a:bodyPr/>
          <a:lstStyle/>
          <a:p>
            <a:r>
              <a:rPr lang="en-US" smtClean="0"/>
              <a:t>What would your user like to do?</a:t>
            </a:r>
          </a:p>
          <a:p>
            <a:pPr lvl="1"/>
            <a:r>
              <a:rPr lang="en-US" smtClean="0"/>
              <a:t>Launch your application with special arguments?</a:t>
            </a:r>
          </a:p>
          <a:p>
            <a:pPr lvl="1"/>
            <a:r>
              <a:rPr lang="en-US" smtClean="0"/>
              <a:t>Launch other applications?</a:t>
            </a:r>
          </a:p>
          <a:p>
            <a:r>
              <a:rPr lang="en-US" smtClean="0"/>
              <a:t>Tasks are IShellLink objects</a:t>
            </a:r>
          </a:p>
          <a:p>
            <a:pPr lvl="1"/>
            <a:r>
              <a:rPr lang="en-US" smtClean="0"/>
              <a:t>Rich shortcut semantics including arguments, working directory, icon, and so on.</a:t>
            </a:r>
            <a:endParaRPr lang="en-US" dirty="0"/>
          </a:p>
        </p:txBody>
      </p:sp>
    </p:spTree>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18500" cy="1107996"/>
          </a:xfrm>
        </p:spPr>
        <p:txBody>
          <a:bodyPr/>
          <a:lstStyle/>
          <a:p>
            <a:r>
              <a:rPr lang="en-US" dirty="0" smtClean="0"/>
              <a:t>Customizing the Jump List</a:t>
            </a:r>
            <a:br>
              <a:rPr lang="en-US" dirty="0" smtClean="0"/>
            </a:br>
            <a:r>
              <a:rPr lang="en-US" sz="3000" b="1" dirty="0">
                <a:solidFill>
                  <a:schemeClr val="tx2"/>
                </a:solidFill>
              </a:rPr>
              <a:t>Step 2: </a:t>
            </a:r>
            <a:r>
              <a:rPr lang="en-US" sz="3000" dirty="0">
                <a:solidFill>
                  <a:schemeClr val="tx2"/>
                </a:solidFill>
              </a:rPr>
              <a:t>Adding tasks</a:t>
            </a:r>
          </a:p>
        </p:txBody>
      </p:sp>
      <p:sp>
        <p:nvSpPr>
          <p:cNvPr id="5" name="Snip Single Corner Rectangle 4"/>
          <p:cNvSpPr/>
          <p:nvPr/>
        </p:nvSpPr>
        <p:spPr bwMode="auto">
          <a:xfrm>
            <a:off x="238120" y="1905000"/>
            <a:ext cx="8763000" cy="3652838"/>
          </a:xfrm>
          <a:prstGeom prst="snip1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hr-HR" sz="2400" dirty="0">
                <a:solidFill>
                  <a:schemeClr val="bg1"/>
                </a:solidFill>
                <a:latin typeface="Consolas" pitchFamily="49" charset="0"/>
                <a:cs typeface="Consolas" pitchFamily="49" charset="0"/>
              </a:rPr>
              <a:t>JumpList </a:t>
            </a:r>
            <a:r>
              <a:rPr lang="hr-HR" sz="2400" dirty="0" smtClean="0">
                <a:solidFill>
                  <a:schemeClr val="bg1"/>
                </a:solidFill>
                <a:latin typeface="Consolas" pitchFamily="49" charset="0"/>
                <a:cs typeface="Consolas" pitchFamily="49" charset="0"/>
              </a:rPr>
              <a:t>jumpList;</a:t>
            </a:r>
          </a:p>
          <a:p>
            <a:pPr defTabSz="914099" fontAlgn="base">
              <a:spcBef>
                <a:spcPct val="0"/>
              </a:spcBef>
              <a:spcAft>
                <a:spcPct val="0"/>
              </a:spcAft>
            </a:pPr>
            <a:endParaRPr lang="hr-HR" sz="2400" dirty="0" smtClean="0">
              <a:solidFill>
                <a:schemeClr val="bg1"/>
              </a:solidFill>
              <a:latin typeface="Consolas" pitchFamily="49" charset="0"/>
              <a:cs typeface="Consolas" pitchFamily="49" charset="0"/>
            </a:endParaRPr>
          </a:p>
          <a:p>
            <a:pPr defTabSz="914099" fontAlgn="base">
              <a:spcBef>
                <a:spcPct val="0"/>
              </a:spcBef>
              <a:spcAft>
                <a:spcPct val="0"/>
              </a:spcAft>
            </a:pPr>
            <a:r>
              <a:rPr lang="hr-HR" sz="2400" dirty="0" smtClean="0">
                <a:solidFill>
                  <a:schemeClr val="bg1"/>
                </a:solidFill>
                <a:latin typeface="Consolas" pitchFamily="49" charset="0"/>
                <a:cs typeface="Consolas" pitchFamily="49" charset="0"/>
              </a:rPr>
              <a:t>jumpList.AddUserTasks(new JumpListLink(System.IO.Path.Combine(systemFolder</a:t>
            </a:r>
            <a:r>
              <a:rPr lang="hr-HR" sz="2400" dirty="0">
                <a:solidFill>
                  <a:schemeClr val="bg1"/>
                </a:solidFill>
                <a:latin typeface="Consolas" pitchFamily="49" charset="0"/>
                <a:cs typeface="Consolas" pitchFamily="49" charset="0"/>
              </a:rPr>
              <a:t>, "notepad.exe"), "Open Notepad</a:t>
            </a:r>
            <a:r>
              <a:rPr lang="hr-HR" sz="2400" dirty="0" smtClean="0">
                <a:solidFill>
                  <a:schemeClr val="bg1"/>
                </a:solidFill>
                <a:latin typeface="Consolas" pitchFamily="49" charset="0"/>
                <a:cs typeface="Consolas" pitchFamily="49" charset="0"/>
              </a:rPr>
              <a:t>");</a:t>
            </a:r>
          </a:p>
          <a:p>
            <a:pPr defTabSz="914099" fontAlgn="base">
              <a:spcBef>
                <a:spcPct val="0"/>
              </a:spcBef>
              <a:spcAft>
                <a:spcPct val="0"/>
              </a:spcAft>
            </a:pPr>
            <a:endParaRPr lang="hr-HR" sz="2400" dirty="0">
              <a:solidFill>
                <a:schemeClr val="bg1"/>
              </a:solidFill>
              <a:latin typeface="Consolas" pitchFamily="49" charset="0"/>
              <a:cs typeface="Consolas" pitchFamily="49" charset="0"/>
            </a:endParaRPr>
          </a:p>
          <a:p>
            <a:pPr defTabSz="914099" fontAlgn="base">
              <a:spcBef>
                <a:spcPct val="0"/>
              </a:spcBef>
              <a:spcAft>
                <a:spcPct val="0"/>
              </a:spcAft>
            </a:pPr>
            <a:r>
              <a:rPr lang="hr-HR" sz="2400" dirty="0">
                <a:solidFill>
                  <a:schemeClr val="bg1"/>
                </a:solidFill>
                <a:latin typeface="Consolas" pitchFamily="49" charset="0"/>
                <a:cs typeface="Consolas" pitchFamily="49" charset="0"/>
              </a:rPr>
              <a:t>jumpList.AddUserTasks(new JumpListSeparator</a:t>
            </a:r>
            <a:r>
              <a:rPr lang="hr-HR" sz="2400" dirty="0" smtClean="0">
                <a:solidFill>
                  <a:schemeClr val="bg1"/>
                </a:solidFill>
                <a:latin typeface="Consolas" pitchFamily="49" charset="0"/>
                <a:cs typeface="Consolas" pitchFamily="49" charset="0"/>
              </a:rPr>
              <a:t>());</a:t>
            </a:r>
          </a:p>
          <a:p>
            <a:pPr defTabSz="914099" fontAlgn="base">
              <a:spcBef>
                <a:spcPct val="0"/>
              </a:spcBef>
              <a:spcAft>
                <a:spcPct val="0"/>
              </a:spcAft>
            </a:pPr>
            <a:endParaRPr lang="hr-HR" sz="2400" dirty="0" smtClean="0">
              <a:solidFill>
                <a:schemeClr val="bg1"/>
              </a:solidFill>
              <a:latin typeface="Consolas" pitchFamily="49" charset="0"/>
              <a:cs typeface="Consolas" pitchFamily="49" charset="0"/>
            </a:endParaRPr>
          </a:p>
          <a:p>
            <a:pPr defTabSz="914099" fontAlgn="base">
              <a:spcBef>
                <a:spcPct val="0"/>
              </a:spcBef>
              <a:spcAft>
                <a:spcPct val="0"/>
              </a:spcAft>
            </a:pPr>
            <a:r>
              <a:rPr lang="hr-HR" sz="2400" dirty="0">
                <a:solidFill>
                  <a:schemeClr val="bg1"/>
                </a:solidFill>
                <a:latin typeface="Consolas" pitchFamily="49" charset="0"/>
                <a:cs typeface="Consolas" pitchFamily="49" charset="0"/>
              </a:rPr>
              <a:t>jumpList.Refresh();</a:t>
            </a:r>
            <a:endParaRPr lang="hr-HR" sz="2400" dirty="0" smtClean="0">
              <a:solidFill>
                <a:schemeClr val="bg1"/>
              </a:solidFill>
              <a:latin typeface="Consolas" pitchFamily="49" charset="0"/>
              <a:cs typeface="Consolas" pitchFamily="49" charset="0"/>
            </a:endParaRPr>
          </a:p>
        </p:txBody>
      </p:sp>
    </p:spTree>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hr-HR" dirty="0" smtClean="0"/>
              <a:t>Tasks and destinations</a:t>
            </a:r>
            <a:endParaRPr lang="en-US" dirty="0"/>
          </a:p>
        </p:txBody>
      </p:sp>
      <p:sp>
        <p:nvSpPr>
          <p:cNvPr id="5" name="Subtitle 4"/>
          <p:cNvSpPr>
            <a:spLocks noGrp="1"/>
          </p:cNvSpPr>
          <p:nvPr>
            <p:ph type="subTitle" idx="1"/>
          </p:nvPr>
        </p:nvSpPr>
        <p:spPr/>
        <p:txBody>
          <a:bodyPr/>
          <a:lstStyle/>
          <a:p>
            <a:r>
              <a:rPr lang="en-US" dirty="0" smtClean="0"/>
              <a:t>…in a Jump List</a:t>
            </a:r>
            <a:endParaRPr lang="en-US" dirty="0"/>
          </a:p>
        </p:txBody>
      </p:sp>
      <p:sp>
        <p:nvSpPr>
          <p:cNvPr id="6" name="Text Placeholder 5"/>
          <p:cNvSpPr>
            <a:spLocks noGrp="1"/>
          </p:cNvSpPr>
          <p:nvPr>
            <p:ph type="body" sz="quarter" idx="10"/>
          </p:nvPr>
        </p:nvSpPr>
        <p:spPr/>
        <p:txBody>
          <a:bodyPr/>
          <a:lstStyle/>
          <a:p>
            <a:r>
              <a:rPr smtClean="0"/>
              <a:t>demo</a:t>
            </a:r>
            <a:endParaRPr lang="en-US" dirty="0"/>
          </a:p>
        </p:txBody>
      </p:sp>
    </p:spTree>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1107996"/>
          </a:xfrm>
        </p:spPr>
        <p:txBody>
          <a:bodyPr/>
          <a:lstStyle/>
          <a:p>
            <a:r>
              <a:rPr lang="en-US" dirty="0" smtClean="0"/>
              <a:t>Customizing the Jump List</a:t>
            </a:r>
            <a:br>
              <a:rPr lang="en-US" dirty="0" smtClean="0"/>
            </a:br>
            <a:r>
              <a:rPr lang="en-US" sz="3000" b="1" dirty="0">
                <a:solidFill>
                  <a:schemeClr val="tx2"/>
                </a:solidFill>
              </a:rPr>
              <a:t>Step 3: </a:t>
            </a:r>
            <a:r>
              <a:rPr lang="en-US" sz="3000" dirty="0">
                <a:solidFill>
                  <a:schemeClr val="tx2"/>
                </a:solidFill>
              </a:rPr>
              <a:t>Do you have categories?</a:t>
            </a:r>
          </a:p>
        </p:txBody>
      </p:sp>
      <p:sp>
        <p:nvSpPr>
          <p:cNvPr id="6" name="Text Placeholder 5"/>
          <p:cNvSpPr>
            <a:spLocks noGrp="1"/>
          </p:cNvSpPr>
          <p:nvPr>
            <p:ph idx="1"/>
          </p:nvPr>
        </p:nvSpPr>
        <p:spPr/>
        <p:txBody>
          <a:bodyPr/>
          <a:lstStyle/>
          <a:p>
            <a:r>
              <a:rPr lang="en-US" dirty="0" smtClean="0"/>
              <a:t>Does it make sense to categorize documents?</a:t>
            </a:r>
          </a:p>
          <a:p>
            <a:pPr lvl="1"/>
            <a:r>
              <a:rPr lang="en-US" dirty="0" smtClean="0"/>
              <a:t>Is frequent, recent, pinned not enough?</a:t>
            </a:r>
          </a:p>
          <a:p>
            <a:pPr lvl="1"/>
            <a:r>
              <a:rPr lang="en-US" dirty="0" smtClean="0"/>
              <a:t>For example, Inbox, Outbox, Sales, Marketing …</a:t>
            </a:r>
          </a:p>
          <a:p>
            <a:r>
              <a:rPr lang="en-US" dirty="0" smtClean="0"/>
              <a:t>Categories contain </a:t>
            </a:r>
            <a:r>
              <a:rPr lang="en-US" dirty="0" err="1" smtClean="0"/>
              <a:t>IShellItem</a:t>
            </a:r>
            <a:r>
              <a:rPr lang="en-US" dirty="0" smtClean="0"/>
              <a:t> or </a:t>
            </a:r>
            <a:br>
              <a:rPr lang="en-US" dirty="0" smtClean="0"/>
            </a:br>
            <a:r>
              <a:rPr lang="en-US" dirty="0" err="1" smtClean="0"/>
              <a:t>IShellLink</a:t>
            </a:r>
            <a:r>
              <a:rPr lang="en-US" dirty="0" smtClean="0"/>
              <a:t> objects</a:t>
            </a:r>
          </a:p>
          <a:p>
            <a:pPr lvl="1"/>
            <a:r>
              <a:rPr lang="en-US" dirty="0" smtClean="0"/>
              <a:t>These are documents: You need a file association</a:t>
            </a:r>
            <a:endParaRPr lang="en-US" dirty="0"/>
          </a:p>
        </p:txBody>
      </p:sp>
    </p:spTree>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18500" cy="1107996"/>
          </a:xfrm>
        </p:spPr>
        <p:txBody>
          <a:bodyPr/>
          <a:lstStyle/>
          <a:p>
            <a:r>
              <a:rPr lang="en-US" dirty="0" smtClean="0"/>
              <a:t>Customizing the Jump List</a:t>
            </a:r>
            <a:br>
              <a:rPr lang="en-US" dirty="0" smtClean="0"/>
            </a:br>
            <a:r>
              <a:rPr lang="en-US" sz="3000" b="1" dirty="0">
                <a:solidFill>
                  <a:schemeClr val="tx2"/>
                </a:solidFill>
              </a:rPr>
              <a:t>Step 3: </a:t>
            </a:r>
            <a:r>
              <a:rPr lang="en-US" sz="3000" dirty="0" smtClean="0">
                <a:solidFill>
                  <a:schemeClr val="tx2"/>
                </a:solidFill>
              </a:rPr>
              <a:t>Adding categories</a:t>
            </a:r>
            <a:endParaRPr lang="en-US" sz="3000" dirty="0">
              <a:solidFill>
                <a:schemeClr val="tx2"/>
              </a:solidFill>
            </a:endParaRPr>
          </a:p>
        </p:txBody>
      </p:sp>
      <p:sp>
        <p:nvSpPr>
          <p:cNvPr id="5" name="Snip Single Corner Rectangle 4"/>
          <p:cNvSpPr/>
          <p:nvPr/>
        </p:nvSpPr>
        <p:spPr bwMode="auto">
          <a:xfrm>
            <a:off x="380999" y="1890712"/>
            <a:ext cx="8505825" cy="4081463"/>
          </a:xfrm>
          <a:prstGeom prst="snip1Rect">
            <a:avLst>
              <a:gd name="adj" fmla="val 1587"/>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r>
              <a:rPr lang="hr-HR" sz="2400" dirty="0">
                <a:latin typeface="Consolas" pitchFamily="49" charset="0"/>
                <a:cs typeface="Consolas" pitchFamily="49" charset="0"/>
              </a:rPr>
              <a:t>category1 </a:t>
            </a:r>
            <a:r>
              <a:rPr lang="hr-HR" sz="2400" dirty="0" smtClean="0">
                <a:latin typeface="Consolas" pitchFamily="49" charset="0"/>
                <a:cs typeface="Consolas" pitchFamily="49" charset="0"/>
              </a:rPr>
              <a:t>= </a:t>
            </a:r>
            <a:br>
              <a:rPr lang="hr-HR" sz="2400" dirty="0" smtClean="0">
                <a:latin typeface="Consolas" pitchFamily="49" charset="0"/>
                <a:cs typeface="Consolas" pitchFamily="49" charset="0"/>
              </a:rPr>
            </a:br>
            <a:r>
              <a:rPr lang="hr-HR" sz="2400" dirty="0" smtClean="0">
                <a:latin typeface="Consolas" pitchFamily="49" charset="0"/>
                <a:cs typeface="Consolas" pitchFamily="49" charset="0"/>
              </a:rPr>
              <a:t> new JumpListCustomCategory("Custom </a:t>
            </a:r>
            <a:r>
              <a:rPr lang="hr-HR" sz="2400" dirty="0">
                <a:latin typeface="Consolas" pitchFamily="49" charset="0"/>
                <a:cs typeface="Consolas" pitchFamily="49" charset="0"/>
              </a:rPr>
              <a:t>Category </a:t>
            </a:r>
            <a:r>
              <a:rPr lang="hr-HR" sz="2400" dirty="0" smtClean="0">
                <a:latin typeface="Consolas" pitchFamily="49" charset="0"/>
                <a:cs typeface="Consolas" pitchFamily="49" charset="0"/>
              </a:rPr>
              <a:t>1");</a:t>
            </a:r>
            <a:endParaRPr lang="hr-HR" sz="2400" dirty="0">
              <a:latin typeface="Consolas" pitchFamily="49" charset="0"/>
              <a:cs typeface="Consolas" pitchFamily="49" charset="0"/>
            </a:endParaRPr>
          </a:p>
          <a:p>
            <a:r>
              <a:rPr lang="hr-HR" sz="2400" dirty="0">
                <a:latin typeface="Consolas" pitchFamily="49" charset="0"/>
                <a:cs typeface="Consolas" pitchFamily="49" charset="0"/>
              </a:rPr>
              <a:t>            </a:t>
            </a:r>
            <a:r>
              <a:rPr lang="hr-HR" sz="2400" dirty="0" smtClean="0">
                <a:latin typeface="Consolas" pitchFamily="49" charset="0"/>
                <a:cs typeface="Consolas" pitchFamily="49" charset="0"/>
              </a:rPr>
              <a:t>//JumpList.AddCustomCategories(category1);</a:t>
            </a:r>
          </a:p>
          <a:p>
            <a:endParaRPr lang="hr-HR" sz="2400" dirty="0">
              <a:latin typeface="Consolas" pitchFamily="49" charset="0"/>
              <a:cs typeface="Consolas" pitchFamily="49" charset="0"/>
            </a:endParaRPr>
          </a:p>
          <a:p>
            <a:r>
              <a:rPr lang="hr-HR" sz="2300" dirty="0">
                <a:latin typeface="Consolas" pitchFamily="49" charset="0"/>
                <a:cs typeface="Consolas" pitchFamily="49" charset="0"/>
              </a:rPr>
              <a:t>category1.AddJumpListItems(new JumpListItem(path));</a:t>
            </a:r>
          </a:p>
          <a:p>
            <a:endParaRPr lang="hr-HR" sz="2400" dirty="0">
              <a:solidFill>
                <a:schemeClr val="tx1"/>
              </a:solidFill>
              <a:latin typeface="Consolas" pitchFamily="49" charset="0"/>
              <a:cs typeface="Consolas" pitchFamily="49" charset="0"/>
            </a:endParaRPr>
          </a:p>
          <a:p>
            <a:r>
              <a:rPr lang="hr-HR" sz="2400" dirty="0" smtClean="0">
                <a:latin typeface="Consolas" pitchFamily="49" charset="0"/>
                <a:cs typeface="Consolas" pitchFamily="49" charset="0"/>
              </a:rPr>
              <a:t>jumpList.Refresh();</a:t>
            </a:r>
            <a:endParaRPr lang="en-US" sz="2400" dirty="0" smtClean="0">
              <a:solidFill>
                <a:schemeClr val="tx1"/>
              </a:solidFill>
              <a:latin typeface="Consolas" pitchFamily="49" charset="0"/>
              <a:cs typeface="Consolas" pitchFamily="49" charset="0"/>
            </a:endParaRPr>
          </a:p>
        </p:txBody>
      </p:sp>
    </p:spTree>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hr-HR" dirty="0" smtClean="0"/>
              <a:t>Addin Custom  Categories</a:t>
            </a:r>
            <a:endParaRPr lang="en-US" dirty="0"/>
          </a:p>
        </p:txBody>
      </p:sp>
      <p:sp>
        <p:nvSpPr>
          <p:cNvPr id="5" name="Subtitle 4"/>
          <p:cNvSpPr>
            <a:spLocks noGrp="1"/>
          </p:cNvSpPr>
          <p:nvPr>
            <p:ph type="subTitle" idx="1"/>
          </p:nvPr>
        </p:nvSpPr>
        <p:spPr/>
        <p:txBody>
          <a:bodyPr/>
          <a:lstStyle/>
          <a:p>
            <a:r>
              <a:rPr lang="en-US" dirty="0" smtClean="0"/>
              <a:t>…in a Jump List</a:t>
            </a:r>
            <a:endParaRPr lang="en-US" dirty="0"/>
          </a:p>
        </p:txBody>
      </p:sp>
      <p:sp>
        <p:nvSpPr>
          <p:cNvPr id="6" name="Text Placeholder 5"/>
          <p:cNvSpPr>
            <a:spLocks noGrp="1"/>
          </p:cNvSpPr>
          <p:nvPr>
            <p:ph type="body" sz="quarter" idx="10"/>
          </p:nvPr>
        </p:nvSpPr>
        <p:spPr/>
        <p:txBody>
          <a:bodyPr/>
          <a:lstStyle/>
          <a:p>
            <a:r>
              <a:rPr smtClean="0"/>
              <a:t>demo</a:t>
            </a:r>
            <a:endParaRPr lang="en-US" dirty="0"/>
          </a:p>
        </p:txBody>
      </p:sp>
    </p:spTree>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4572000"/>
            <a:ext cx="9144000" cy="2286000"/>
          </a:xfrm>
          <a:prstGeom prst="rect">
            <a:avLst/>
          </a:prstGeom>
          <a:gradFill flip="none" rotWithShape="1">
            <a:gsLst>
              <a:gs pos="0">
                <a:srgbClr val="FFFFFF">
                  <a:alpha val="0"/>
                </a:srgbClr>
              </a:gs>
              <a:gs pos="9000">
                <a:schemeClr val="accent6">
                  <a:alpha val="0"/>
                </a:schemeClr>
              </a:gs>
              <a:gs pos="36000">
                <a:srgbClr val="000000">
                  <a:alpha val="0"/>
                </a:srgbClr>
              </a:gs>
              <a:gs pos="46000">
                <a:srgbClr val="000000">
                  <a:alpha val="0"/>
                </a:srgbClr>
              </a:gs>
              <a:gs pos="75000">
                <a:srgbClr val="000000">
                  <a:alpha val="0"/>
                </a:srgbClr>
              </a:gs>
              <a:gs pos="98000">
                <a:schemeClr val="accent3">
                  <a:lumMod val="50000"/>
                </a:schemeClr>
              </a:gs>
              <a:gs pos="99000">
                <a:schemeClr val="accent3">
                  <a:lumMod val="50000"/>
                </a:schemeClr>
              </a:gs>
            </a:gsLst>
            <a:lin ang="16200000" scaled="1"/>
            <a:tileRect/>
          </a:gradFill>
          <a:ln w="6350" cap="flat" cmpd="sng" algn="ctr">
            <a:gradFill>
              <a:gsLst>
                <a:gs pos="0">
                  <a:schemeClr val="tx1"/>
                </a:gs>
                <a:gs pos="50000">
                  <a:schemeClr val="tx1">
                    <a:alpha val="48000"/>
                  </a:schemeClr>
                </a:gs>
                <a:gs pos="100000">
                  <a:schemeClr val="accent1">
                    <a:tint val="23500"/>
                    <a:satMod val="160000"/>
                    <a:alpha val="0"/>
                  </a:schemeClr>
                </a:gs>
              </a:gsLst>
              <a:lin ang="5400000" scaled="0"/>
            </a:gradFill>
            <a:prstDash val="solid"/>
            <a:round/>
            <a:headEnd type="none" w="med" len="med"/>
            <a:tailEnd type="none" w="med" len="med"/>
          </a:ln>
          <a:effectLst/>
        </p:spPr>
        <p:txBody>
          <a:bodyPr vert="horz" wrap="square" lIns="0" tIns="91429" rIns="0" bIns="0" numCol="1" rtlCol="0" anchor="t" anchorCtr="0" compatLnSpc="1">
            <a:prstTxWarp prst="textNoShape">
              <a:avLst/>
            </a:prstTxWarp>
          </a:bodyPr>
          <a:lstStyle/>
          <a:p>
            <a:pPr indent="-302815" algn="ctr" defTabSz="914097" fontAlgn="base">
              <a:lnSpc>
                <a:spcPct val="85000"/>
              </a:lnSpc>
              <a:spcBef>
                <a:spcPct val="0"/>
              </a:spcBef>
              <a:spcAft>
                <a:spcPct val="0"/>
              </a:spcAft>
              <a:buSzPct val="70000"/>
              <a:buBlip>
                <a:blip r:embed="rId3"/>
              </a:buBlip>
              <a:defRPr/>
            </a:pPr>
            <a:endParaRPr lang="en-US" altLang="zh-CN" sz="3200" b="1" spc="-70" dirty="0">
              <a:ln w="3175">
                <a:noFill/>
              </a:ln>
              <a:gradFill>
                <a:gsLst>
                  <a:gs pos="0">
                    <a:srgbClr val="FFFFFF"/>
                  </a:gs>
                  <a:gs pos="100000">
                    <a:srgbClr val="FFFFFF"/>
                  </a:gs>
                </a:gsLst>
                <a:lin ang="5400000" scaled="1"/>
              </a:gradFill>
              <a:effectLst>
                <a:outerShdw blurRad="38100" dist="38100" dir="2700000" algn="tl">
                  <a:srgbClr val="000000">
                    <a:alpha val="43137"/>
                  </a:srgbClr>
                </a:outerShdw>
              </a:effectLst>
              <a:latin typeface="Segoe UI Light" charset="0"/>
              <a:cs typeface="Arial" charset="0"/>
            </a:endParaRPr>
          </a:p>
        </p:txBody>
      </p:sp>
      <p:sp>
        <p:nvSpPr>
          <p:cNvPr id="5" name="Title 4"/>
          <p:cNvSpPr>
            <a:spLocks noGrp="1"/>
          </p:cNvSpPr>
          <p:nvPr>
            <p:ph type="title"/>
          </p:nvPr>
        </p:nvSpPr>
        <p:spPr/>
        <p:txBody>
          <a:bodyPr/>
          <a:lstStyle/>
          <a:p>
            <a:r>
              <a:rPr lang="en-US" smtClean="0"/>
              <a:t>Thumbnail Toolbars</a:t>
            </a:r>
            <a:endParaRPr lang="en-US" dirty="0"/>
          </a:p>
        </p:txBody>
      </p:sp>
      <p:sp>
        <p:nvSpPr>
          <p:cNvPr id="6" name="Text Placeholder 5"/>
          <p:cNvSpPr>
            <a:spLocks noGrp="1"/>
          </p:cNvSpPr>
          <p:nvPr>
            <p:ph type="body" sz="quarter" idx="10"/>
          </p:nvPr>
        </p:nvSpPr>
        <p:spPr>
          <a:xfrm>
            <a:off x="381000" y="1411552"/>
            <a:ext cx="8382000" cy="535531"/>
          </a:xfrm>
        </p:spPr>
        <p:txBody>
          <a:bodyPr/>
          <a:lstStyle/>
          <a:p>
            <a:pPr marL="0" indent="0" algn="ctr">
              <a:buNone/>
            </a:pPr>
            <a:r>
              <a:rPr lang="en-US" dirty="0" smtClean="0"/>
              <a:t>Remote control from the taskbar</a:t>
            </a:r>
            <a:endParaRPr lang="en-US" dirty="0"/>
          </a:p>
        </p:txBody>
      </p:sp>
      <p:grpSp>
        <p:nvGrpSpPr>
          <p:cNvPr id="8" name="Group 7"/>
          <p:cNvGrpSpPr/>
          <p:nvPr/>
        </p:nvGrpSpPr>
        <p:grpSpPr>
          <a:xfrm>
            <a:off x="2274093" y="1878170"/>
            <a:ext cx="4595813" cy="3956266"/>
            <a:chOff x="1981200" y="2133600"/>
            <a:chExt cx="4595813" cy="3956266"/>
          </a:xfrm>
        </p:grpSpPr>
        <p:pic>
          <p:nvPicPr>
            <p:cNvPr id="6146" name="Picture 2"/>
            <p:cNvPicPr>
              <a:picLocks noChangeAspect="1" noChangeArrowheads="1"/>
            </p:cNvPicPr>
            <p:nvPr/>
          </p:nvPicPr>
          <p:blipFill>
            <a:blip r:embed="rId4" cstate="print"/>
            <a:srcRect/>
            <a:stretch>
              <a:fillRect/>
            </a:stretch>
          </p:blipFill>
          <p:spPr bwMode="auto">
            <a:xfrm>
              <a:off x="1981200" y="2133600"/>
              <a:ext cx="4595813" cy="3956266"/>
            </a:xfrm>
            <a:prstGeom prst="rect">
              <a:avLst/>
            </a:prstGeom>
            <a:noFill/>
            <a:ln w="9525">
              <a:noFill/>
              <a:miter lim="800000"/>
              <a:headEnd/>
              <a:tailEnd/>
            </a:ln>
            <a:effectLst>
              <a:outerShdw blurRad="241300" sx="102000" sy="102000" algn="ctr" rotWithShape="0">
                <a:prstClr val="black">
                  <a:alpha val="40000"/>
                </a:prstClr>
              </a:outerShdw>
              <a:reflection blurRad="6350" stA="52000" endA="300" endPos="35000" dir="5400000" sy="-100000" algn="bl" rotWithShape="0"/>
            </a:effectLst>
          </p:spPr>
        </p:pic>
        <p:sp>
          <p:nvSpPr>
            <p:cNvPr id="7" name="Rounded Rectangle 6"/>
            <p:cNvSpPr/>
            <p:nvPr/>
          </p:nvSpPr>
          <p:spPr bwMode="auto">
            <a:xfrm>
              <a:off x="3429000" y="4772025"/>
              <a:ext cx="1447800" cy="838200"/>
            </a:xfrm>
            <a:prstGeom prst="roundRect">
              <a:avLst/>
            </a:prstGeom>
            <a:gradFill>
              <a:gsLst>
                <a:gs pos="0">
                  <a:schemeClr val="accent3">
                    <a:shade val="15000"/>
                    <a:satMod val="180000"/>
                    <a:alpha val="20000"/>
                  </a:schemeClr>
                </a:gs>
                <a:gs pos="50000">
                  <a:schemeClr val="accent3">
                    <a:shade val="45000"/>
                    <a:satMod val="170000"/>
                    <a:alpha val="17000"/>
                  </a:schemeClr>
                </a:gs>
                <a:gs pos="70000">
                  <a:schemeClr val="accent3">
                    <a:tint val="99000"/>
                    <a:shade val="65000"/>
                    <a:satMod val="155000"/>
                    <a:alpha val="20000"/>
                  </a:schemeClr>
                </a:gs>
                <a:gs pos="100000">
                  <a:schemeClr val="accent3">
                    <a:tint val="95500"/>
                    <a:shade val="100000"/>
                    <a:satMod val="155000"/>
                    <a:alpha val="20000"/>
                  </a:schemeClr>
                </a:gs>
              </a:gsLst>
            </a:gradFill>
            <a:ln w="57150">
              <a:solidFill>
                <a:schemeClr val="accent3"/>
              </a:solidFill>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spTree>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18500" cy="1080296"/>
          </a:xfrm>
        </p:spPr>
        <p:txBody>
          <a:bodyPr/>
          <a:lstStyle/>
          <a:p>
            <a:r>
              <a:rPr lang="en-US" dirty="0" smtClean="0"/>
              <a:t>Thumbnail Toolbars</a:t>
            </a:r>
            <a:br>
              <a:rPr lang="en-US" dirty="0" smtClean="0"/>
            </a:br>
            <a:r>
              <a:rPr lang="en-US" sz="3000" dirty="0">
                <a:solidFill>
                  <a:schemeClr val="tx2"/>
                </a:solidFill>
              </a:rPr>
              <a:t>Design considerations</a:t>
            </a:r>
          </a:p>
        </p:txBody>
      </p:sp>
      <p:sp>
        <p:nvSpPr>
          <p:cNvPr id="3" name="Text Placeholder 2"/>
          <p:cNvSpPr>
            <a:spLocks noGrp="1"/>
          </p:cNvSpPr>
          <p:nvPr>
            <p:ph type="body" sz="quarter" idx="10"/>
          </p:nvPr>
        </p:nvSpPr>
        <p:spPr>
          <a:xfrm>
            <a:off x="381000" y="1905000"/>
            <a:ext cx="8382000" cy="1551194"/>
          </a:xfrm>
        </p:spPr>
        <p:txBody>
          <a:bodyPr/>
          <a:lstStyle/>
          <a:p>
            <a:r>
              <a:rPr lang="en-US" dirty="0" smtClean="0"/>
              <a:t>You get up to seven buttons</a:t>
            </a:r>
          </a:p>
          <a:p>
            <a:pPr lvl="1"/>
            <a:r>
              <a:rPr lang="en-US" dirty="0" smtClean="0"/>
              <a:t>Can’t add or delete; can hide and disable</a:t>
            </a:r>
          </a:p>
          <a:p>
            <a:r>
              <a:rPr lang="en-US" dirty="0" smtClean="0"/>
              <a:t>Tasks are not thumbnail buttons!</a:t>
            </a:r>
          </a:p>
        </p:txBody>
      </p:sp>
      <p:graphicFrame>
        <p:nvGraphicFramePr>
          <p:cNvPr id="4" name="Table 3"/>
          <p:cNvGraphicFramePr>
            <a:graphicFrameLocks noGrp="1"/>
          </p:cNvGraphicFramePr>
          <p:nvPr/>
        </p:nvGraphicFramePr>
        <p:xfrm>
          <a:off x="730250" y="3810000"/>
          <a:ext cx="7581900" cy="2133600"/>
        </p:xfrm>
        <a:graphic>
          <a:graphicData uri="http://schemas.openxmlformats.org/drawingml/2006/table">
            <a:tbl>
              <a:tblPr firstRow="1" bandRow="1">
                <a:tableStyleId>{F2DE63D5-997A-4646-A377-4702673A728D}</a:tableStyleId>
              </a:tblPr>
              <a:tblGrid>
                <a:gridCol w="3841750"/>
                <a:gridCol w="3740150"/>
              </a:tblGrid>
              <a:tr h="370840">
                <a:tc>
                  <a:txBody>
                    <a:bodyPr/>
                    <a:lstStyle/>
                    <a:p>
                      <a:pPr algn="l"/>
                      <a:r>
                        <a:rPr lang="en-US" sz="3200" b="0" cap="none" spc="0" dirty="0" smtClean="0">
                          <a:ln w="10541" cmpd="sng">
                            <a:noFill/>
                            <a:prstDash val="solid"/>
                          </a:ln>
                          <a:solidFill>
                            <a:schemeClr val="tx1">
                              <a:lumMod val="50000"/>
                            </a:schemeClr>
                          </a:solidFill>
                          <a:effectLst/>
                        </a:rPr>
                        <a:t>Tasks</a:t>
                      </a:r>
                      <a:endParaRPr lang="en-US" sz="3200" b="0" cap="none" spc="0" dirty="0">
                        <a:ln w="10541" cmpd="sng">
                          <a:noFill/>
                          <a:prstDash val="solid"/>
                        </a:ln>
                        <a:solidFill>
                          <a:schemeClr val="tx1">
                            <a:lumMod val="50000"/>
                          </a:schemeClr>
                        </a:solidFill>
                        <a:effectLst/>
                        <a:latin typeface="Segoe UI" pitchFamily="34" charset="0"/>
                        <a:ea typeface="Segoe UI" pitchFamily="34" charset="0"/>
                        <a:cs typeface="Segoe UI" pitchFamily="34" charset="0"/>
                      </a:endParaRPr>
                    </a:p>
                  </a:txBody>
                  <a:tcPr marR="182880">
                    <a:lnL w="9525" cap="flat" cmpd="sng" algn="ctr">
                      <a:noFill/>
                      <a:prstDash val="solid"/>
                    </a:lnL>
                    <a:lnR w="3175" cap="flat" cmpd="sng" algn="ctr">
                      <a:solidFill>
                        <a:schemeClr val="accent3">
                          <a:lumMod val="60000"/>
                          <a:lumOff val="40000"/>
                        </a:schemeClr>
                      </a:solidFill>
                      <a:prstDash val="solid"/>
                      <a:round/>
                      <a:headEnd type="none" w="med" len="med"/>
                      <a:tailEnd type="none" w="med" len="med"/>
                    </a:lnR>
                    <a:lnT w="9525" cap="flat" cmpd="sng" algn="ctr">
                      <a:noFill/>
                      <a:prstDash val="solid"/>
                    </a:lnT>
                    <a:lnB w="3175" cap="flat" cmpd="sng" algn="ctr">
                      <a:solidFill>
                        <a:schemeClr val="accent3">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accent6">
                        <a:alpha val="20000"/>
                      </a:schemeClr>
                    </a:solidFill>
                  </a:tcPr>
                </a:tc>
                <a:tc>
                  <a:txBody>
                    <a:bodyPr/>
                    <a:lstStyle/>
                    <a:p>
                      <a:pPr marL="0" algn="l" defTabSz="914400" rtl="0" eaLnBrk="1" latinLnBrk="0" hangingPunct="1"/>
                      <a:r>
                        <a:rPr lang="en-US" sz="3200" b="0" kern="1200" cap="none" spc="0" dirty="0" smtClean="0">
                          <a:ln w="10541" cmpd="sng">
                            <a:noFill/>
                            <a:prstDash val="solid"/>
                          </a:ln>
                          <a:solidFill>
                            <a:schemeClr val="tx1">
                              <a:lumMod val="50000"/>
                            </a:schemeClr>
                          </a:solidFill>
                          <a:effectLst/>
                          <a:latin typeface="+mn-lt"/>
                          <a:ea typeface="+mn-ea"/>
                          <a:cs typeface="+mn-cs"/>
                        </a:rPr>
                        <a:t>Thumbnail Buttons</a:t>
                      </a:r>
                      <a:endParaRPr lang="en-US" sz="3200" b="0" kern="1200" cap="none" spc="0" dirty="0">
                        <a:ln w="10541" cmpd="sng">
                          <a:noFill/>
                          <a:prstDash val="solid"/>
                        </a:ln>
                        <a:solidFill>
                          <a:schemeClr val="tx1">
                            <a:lumMod val="50000"/>
                          </a:schemeClr>
                        </a:solidFill>
                        <a:effectLst/>
                        <a:latin typeface="+mn-lt"/>
                        <a:ea typeface="+mn-ea"/>
                        <a:cs typeface="+mn-cs"/>
                      </a:endParaRPr>
                    </a:p>
                  </a:txBody>
                  <a:tcPr marL="182880">
                    <a:lnL w="3175" cap="flat" cmpd="sng" algn="ctr">
                      <a:solidFill>
                        <a:schemeClr val="accent3">
                          <a:lumMod val="60000"/>
                          <a:lumOff val="40000"/>
                        </a:schemeClr>
                      </a:solidFill>
                      <a:prstDash val="solid"/>
                      <a:round/>
                      <a:headEnd type="none" w="med" len="med"/>
                      <a:tailEnd type="none" w="med" len="med"/>
                    </a:lnL>
                    <a:lnR w="9525" cap="flat" cmpd="sng" algn="ctr">
                      <a:noFill/>
                      <a:prstDash val="solid"/>
                    </a:lnR>
                    <a:lnT w="9525" cap="flat" cmpd="sng" algn="ctr">
                      <a:noFill/>
                      <a:prstDash val="solid"/>
                    </a:lnT>
                    <a:lnB w="3175" cap="flat" cmpd="sng" algn="ctr">
                      <a:solidFill>
                        <a:schemeClr val="accent3">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accent6">
                        <a:alpha val="20000"/>
                      </a:schemeClr>
                    </a:solidFill>
                  </a:tcPr>
                </a:tc>
              </a:tr>
              <a:tr h="370840">
                <a:tc>
                  <a:txBody>
                    <a:bodyPr/>
                    <a:lstStyle/>
                    <a:p>
                      <a:pPr algn="l"/>
                      <a:r>
                        <a:rPr lang="en-US" sz="2800" dirty="0" smtClean="0">
                          <a:solidFill>
                            <a:schemeClr val="accent3">
                              <a:lumMod val="20000"/>
                              <a:lumOff val="80000"/>
                            </a:schemeClr>
                          </a:solidFill>
                        </a:rPr>
                        <a:t>Entry point</a:t>
                      </a:r>
                      <a:endParaRPr lang="en-US" sz="2800" dirty="0">
                        <a:solidFill>
                          <a:schemeClr val="accent3">
                            <a:lumMod val="20000"/>
                            <a:lumOff val="80000"/>
                          </a:schemeClr>
                        </a:solidFill>
                        <a:latin typeface="Segoe UI" pitchFamily="34" charset="0"/>
                        <a:ea typeface="Segoe UI" pitchFamily="34" charset="0"/>
                        <a:cs typeface="Segoe UI" pitchFamily="34" charset="0"/>
                      </a:endParaRPr>
                    </a:p>
                  </a:txBody>
                  <a:tcPr marR="182880">
                    <a:lnL w="9525" cap="flat" cmpd="sng" algn="ctr">
                      <a:noFill/>
                      <a:prstDash val="solid"/>
                    </a:lnL>
                    <a:lnR w="3175" cap="flat" cmpd="sng" algn="ctr">
                      <a:solidFill>
                        <a:schemeClr val="accent3">
                          <a:lumMod val="60000"/>
                          <a:lumOff val="40000"/>
                        </a:schemeClr>
                      </a:solidFill>
                      <a:prstDash val="solid"/>
                      <a:round/>
                      <a:headEnd type="none" w="med" len="med"/>
                      <a:tailEnd type="none" w="med" len="med"/>
                    </a:lnR>
                    <a:lnT w="3175" cap="flat" cmpd="sng" algn="ctr">
                      <a:solidFill>
                        <a:schemeClr val="accent3">
                          <a:lumMod val="60000"/>
                          <a:lumOff val="40000"/>
                        </a:schemeClr>
                      </a:solidFill>
                      <a:prstDash val="solid"/>
                      <a:round/>
                      <a:headEnd type="none" w="med" len="med"/>
                      <a:tailEnd type="none" w="med" len="med"/>
                    </a:lnT>
                    <a:lnB w="3175" cap="flat" cmpd="sng" algn="ctr">
                      <a:solidFill>
                        <a:schemeClr val="accent3">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accent3">
                        <a:alpha val="18824"/>
                      </a:schemeClr>
                    </a:solidFill>
                  </a:tcPr>
                </a:tc>
                <a:tc>
                  <a:txBody>
                    <a:bodyPr/>
                    <a:lstStyle/>
                    <a:p>
                      <a:pPr algn="l"/>
                      <a:r>
                        <a:rPr lang="en-US" sz="2800" dirty="0" smtClean="0">
                          <a:solidFill>
                            <a:schemeClr val="accent3">
                              <a:lumMod val="20000"/>
                              <a:lumOff val="80000"/>
                            </a:schemeClr>
                          </a:solidFill>
                        </a:rPr>
                        <a:t>Menu or toolbar</a:t>
                      </a:r>
                      <a:endParaRPr lang="en-US" sz="2800" dirty="0">
                        <a:solidFill>
                          <a:schemeClr val="accent3">
                            <a:lumMod val="20000"/>
                            <a:lumOff val="80000"/>
                          </a:schemeClr>
                        </a:solidFill>
                        <a:latin typeface="Segoe UI" pitchFamily="34" charset="0"/>
                        <a:ea typeface="Segoe UI" pitchFamily="34" charset="0"/>
                        <a:cs typeface="Segoe UI" pitchFamily="34" charset="0"/>
                      </a:endParaRPr>
                    </a:p>
                  </a:txBody>
                  <a:tcPr marL="182880">
                    <a:lnL w="3175" cap="flat" cmpd="sng" algn="ctr">
                      <a:solidFill>
                        <a:schemeClr val="accent3">
                          <a:lumMod val="60000"/>
                          <a:lumOff val="40000"/>
                        </a:schemeClr>
                      </a:solidFill>
                      <a:prstDash val="solid"/>
                      <a:round/>
                      <a:headEnd type="none" w="med" len="med"/>
                      <a:tailEnd type="none" w="med" len="med"/>
                    </a:lnL>
                    <a:lnR w="9525" cap="flat" cmpd="sng" algn="ctr">
                      <a:noFill/>
                      <a:prstDash val="solid"/>
                    </a:lnR>
                    <a:lnT w="3175" cap="flat" cmpd="sng" algn="ctr">
                      <a:solidFill>
                        <a:schemeClr val="accent3">
                          <a:lumMod val="60000"/>
                          <a:lumOff val="40000"/>
                        </a:schemeClr>
                      </a:solidFill>
                      <a:prstDash val="solid"/>
                      <a:round/>
                      <a:headEnd type="none" w="med" len="med"/>
                      <a:tailEnd type="none" w="med" len="med"/>
                    </a:lnT>
                    <a:lnB w="3175" cap="flat" cmpd="sng" algn="ctr">
                      <a:solidFill>
                        <a:schemeClr val="accent3">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accent3">
                        <a:alpha val="18824"/>
                      </a:schemeClr>
                    </a:solidFill>
                  </a:tcPr>
                </a:tc>
              </a:tr>
              <a:tr h="370840">
                <a:tc>
                  <a:txBody>
                    <a:bodyPr/>
                    <a:lstStyle/>
                    <a:p>
                      <a:pPr algn="l"/>
                      <a:r>
                        <a:rPr lang="en-US" sz="2800" dirty="0" smtClean="0">
                          <a:solidFill>
                            <a:schemeClr val="accent3">
                              <a:lumMod val="20000"/>
                              <a:lumOff val="80000"/>
                            </a:schemeClr>
                          </a:solidFill>
                        </a:rPr>
                        <a:t>Application-wide</a:t>
                      </a:r>
                      <a:endParaRPr lang="en-US" sz="2800" dirty="0">
                        <a:solidFill>
                          <a:schemeClr val="accent3">
                            <a:lumMod val="20000"/>
                            <a:lumOff val="80000"/>
                          </a:schemeClr>
                        </a:solidFill>
                        <a:latin typeface="Segoe UI" pitchFamily="34" charset="0"/>
                        <a:ea typeface="Segoe UI" pitchFamily="34" charset="0"/>
                        <a:cs typeface="Segoe UI" pitchFamily="34" charset="0"/>
                      </a:endParaRPr>
                    </a:p>
                  </a:txBody>
                  <a:tcPr marR="182880">
                    <a:lnL w="9525" cap="flat" cmpd="sng" algn="ctr">
                      <a:noFill/>
                      <a:prstDash val="solid"/>
                    </a:lnL>
                    <a:lnR w="3175" cap="flat" cmpd="sng" algn="ctr">
                      <a:solidFill>
                        <a:schemeClr val="accent3">
                          <a:lumMod val="60000"/>
                          <a:lumOff val="40000"/>
                        </a:schemeClr>
                      </a:solidFill>
                      <a:prstDash val="solid"/>
                      <a:round/>
                      <a:headEnd type="none" w="med" len="med"/>
                      <a:tailEnd type="none" w="med" len="med"/>
                    </a:lnR>
                    <a:lnT w="3175" cap="flat" cmpd="sng" algn="ctr">
                      <a:solidFill>
                        <a:schemeClr val="accent3">
                          <a:lumMod val="60000"/>
                          <a:lumOff val="40000"/>
                        </a:schemeClr>
                      </a:solidFill>
                      <a:prstDash val="solid"/>
                      <a:round/>
                      <a:headEnd type="none" w="med" len="med"/>
                      <a:tailEnd type="none" w="med" len="med"/>
                    </a:lnT>
                    <a:lnB w="3175" cap="flat" cmpd="sng" algn="ctr">
                      <a:solidFill>
                        <a:schemeClr val="accent3">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accent3">
                        <a:alpha val="18824"/>
                      </a:schemeClr>
                    </a:solidFill>
                  </a:tcPr>
                </a:tc>
                <a:tc>
                  <a:txBody>
                    <a:bodyPr/>
                    <a:lstStyle/>
                    <a:p>
                      <a:pPr algn="l"/>
                      <a:r>
                        <a:rPr lang="en-US" sz="2800" dirty="0" smtClean="0">
                          <a:solidFill>
                            <a:schemeClr val="accent3">
                              <a:lumMod val="20000"/>
                              <a:lumOff val="80000"/>
                            </a:schemeClr>
                          </a:solidFill>
                        </a:rPr>
                        <a:t>Window-specific</a:t>
                      </a:r>
                      <a:endParaRPr lang="en-US" sz="2800" dirty="0">
                        <a:solidFill>
                          <a:schemeClr val="accent3">
                            <a:lumMod val="20000"/>
                            <a:lumOff val="80000"/>
                          </a:schemeClr>
                        </a:solidFill>
                        <a:latin typeface="Segoe UI" pitchFamily="34" charset="0"/>
                        <a:ea typeface="Segoe UI" pitchFamily="34" charset="0"/>
                        <a:cs typeface="Segoe UI" pitchFamily="34" charset="0"/>
                      </a:endParaRPr>
                    </a:p>
                  </a:txBody>
                  <a:tcPr marL="182880">
                    <a:lnL w="3175" cap="flat" cmpd="sng" algn="ctr">
                      <a:solidFill>
                        <a:schemeClr val="accent3">
                          <a:lumMod val="60000"/>
                          <a:lumOff val="40000"/>
                        </a:schemeClr>
                      </a:solidFill>
                      <a:prstDash val="solid"/>
                      <a:round/>
                      <a:headEnd type="none" w="med" len="med"/>
                      <a:tailEnd type="none" w="med" len="med"/>
                    </a:lnL>
                    <a:lnR w="9525" cap="flat" cmpd="sng" algn="ctr">
                      <a:noFill/>
                      <a:prstDash val="solid"/>
                    </a:lnR>
                    <a:lnT w="3175" cap="flat" cmpd="sng" algn="ctr">
                      <a:solidFill>
                        <a:schemeClr val="accent3">
                          <a:lumMod val="60000"/>
                          <a:lumOff val="40000"/>
                        </a:schemeClr>
                      </a:solidFill>
                      <a:prstDash val="solid"/>
                      <a:round/>
                      <a:headEnd type="none" w="med" len="med"/>
                      <a:tailEnd type="none" w="med" len="med"/>
                    </a:lnT>
                    <a:lnB w="3175" cap="flat" cmpd="sng" algn="ctr">
                      <a:solidFill>
                        <a:schemeClr val="accent3">
                          <a:lumMod val="60000"/>
                          <a:lumOff val="40000"/>
                        </a:schemeClr>
                      </a:solidFill>
                      <a:prstDash val="solid"/>
                      <a:round/>
                      <a:headEnd type="none" w="med" len="med"/>
                      <a:tailEnd type="none" w="med" len="med"/>
                    </a:lnB>
                    <a:lnTlToBr w="12700" cmpd="sng">
                      <a:noFill/>
                      <a:prstDash val="solid"/>
                    </a:lnTlToBr>
                    <a:lnBlToTr w="12700" cmpd="sng">
                      <a:noFill/>
                      <a:prstDash val="solid"/>
                    </a:lnBlToTr>
                    <a:solidFill>
                      <a:schemeClr val="accent3">
                        <a:alpha val="18824"/>
                      </a:schemeClr>
                    </a:solidFill>
                  </a:tcPr>
                </a:tc>
              </a:tr>
              <a:tr h="370840">
                <a:tc>
                  <a:txBody>
                    <a:bodyPr/>
                    <a:lstStyle/>
                    <a:p>
                      <a:pPr algn="l"/>
                      <a:r>
                        <a:rPr lang="en-US" sz="2800" dirty="0" smtClean="0">
                          <a:solidFill>
                            <a:schemeClr val="accent3">
                              <a:lumMod val="20000"/>
                              <a:lumOff val="80000"/>
                            </a:schemeClr>
                          </a:solidFill>
                        </a:rPr>
                        <a:t>Can act</a:t>
                      </a:r>
                      <a:r>
                        <a:rPr lang="en-US" sz="2800" baseline="0" dirty="0" smtClean="0">
                          <a:solidFill>
                            <a:schemeClr val="accent3">
                              <a:lumMod val="20000"/>
                              <a:lumOff val="80000"/>
                            </a:schemeClr>
                          </a:solidFill>
                        </a:rPr>
                        <a:t> dynamically</a:t>
                      </a:r>
                      <a:endParaRPr lang="en-US" sz="2800" dirty="0">
                        <a:solidFill>
                          <a:schemeClr val="accent3">
                            <a:lumMod val="20000"/>
                            <a:lumOff val="80000"/>
                          </a:schemeClr>
                        </a:solidFill>
                        <a:latin typeface="Segoe UI" pitchFamily="34" charset="0"/>
                        <a:ea typeface="Segoe UI" pitchFamily="34" charset="0"/>
                        <a:cs typeface="Segoe UI" pitchFamily="34" charset="0"/>
                      </a:endParaRPr>
                    </a:p>
                  </a:txBody>
                  <a:tcPr marR="182880">
                    <a:lnL w="9525" cap="flat" cmpd="sng" algn="ctr">
                      <a:noFill/>
                      <a:prstDash val="solid"/>
                    </a:lnL>
                    <a:lnR w="3175" cap="flat" cmpd="sng" algn="ctr">
                      <a:solidFill>
                        <a:schemeClr val="accent3">
                          <a:lumMod val="60000"/>
                          <a:lumOff val="40000"/>
                        </a:schemeClr>
                      </a:solidFill>
                      <a:prstDash val="solid"/>
                      <a:round/>
                      <a:headEnd type="none" w="med" len="med"/>
                      <a:tailEnd type="none" w="med" len="med"/>
                    </a:lnR>
                    <a:lnT w="3175" cap="flat" cmpd="sng" algn="ctr">
                      <a:solidFill>
                        <a:schemeClr val="accent3">
                          <a:lumMod val="60000"/>
                          <a:lumOff val="40000"/>
                        </a:schemeClr>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accent3">
                        <a:alpha val="18824"/>
                      </a:schemeClr>
                    </a:solidFill>
                  </a:tcPr>
                </a:tc>
                <a:tc>
                  <a:txBody>
                    <a:bodyPr/>
                    <a:lstStyle/>
                    <a:p>
                      <a:pPr algn="l"/>
                      <a:r>
                        <a:rPr lang="en-US" sz="2800" dirty="0" smtClean="0">
                          <a:solidFill>
                            <a:schemeClr val="accent3">
                              <a:lumMod val="20000"/>
                              <a:lumOff val="80000"/>
                            </a:schemeClr>
                          </a:solidFill>
                        </a:rPr>
                        <a:t>Must be static</a:t>
                      </a:r>
                      <a:endParaRPr lang="en-US" sz="2800" dirty="0">
                        <a:solidFill>
                          <a:schemeClr val="accent3">
                            <a:lumMod val="20000"/>
                            <a:lumOff val="80000"/>
                          </a:schemeClr>
                        </a:solidFill>
                        <a:latin typeface="Segoe UI" pitchFamily="34" charset="0"/>
                        <a:ea typeface="Segoe UI" pitchFamily="34" charset="0"/>
                        <a:cs typeface="Segoe UI" pitchFamily="34" charset="0"/>
                      </a:endParaRPr>
                    </a:p>
                  </a:txBody>
                  <a:tcPr marL="182880">
                    <a:lnL w="3175" cap="flat" cmpd="sng" algn="ctr">
                      <a:solidFill>
                        <a:schemeClr val="accent3">
                          <a:lumMod val="60000"/>
                          <a:lumOff val="40000"/>
                        </a:schemeClr>
                      </a:solidFill>
                      <a:prstDash val="solid"/>
                      <a:round/>
                      <a:headEnd type="none" w="med" len="med"/>
                      <a:tailEnd type="none" w="med" len="med"/>
                    </a:lnL>
                    <a:lnR w="9525" cap="flat" cmpd="sng" algn="ctr">
                      <a:noFill/>
                      <a:prstDash val="solid"/>
                    </a:lnR>
                    <a:lnT w="3175" cap="flat" cmpd="sng" algn="ctr">
                      <a:solidFill>
                        <a:schemeClr val="accent3">
                          <a:lumMod val="60000"/>
                          <a:lumOff val="40000"/>
                        </a:schemeClr>
                      </a:solidFill>
                      <a:prstDash val="solid"/>
                      <a:round/>
                      <a:headEnd type="none" w="med" len="med"/>
                      <a:tailEnd type="none" w="med" len="med"/>
                    </a:lnT>
                    <a:lnB w="9525" cap="flat" cmpd="sng" algn="ctr">
                      <a:noFill/>
                      <a:prstDash val="solid"/>
                    </a:lnB>
                    <a:lnTlToBr w="12700" cmpd="sng">
                      <a:noFill/>
                      <a:prstDash val="solid"/>
                    </a:lnTlToBr>
                    <a:lnBlToTr w="12700" cmpd="sng">
                      <a:noFill/>
                      <a:prstDash val="solid"/>
                    </a:lnBlToTr>
                    <a:solidFill>
                      <a:schemeClr val="accent3">
                        <a:alpha val="18824"/>
                      </a:schemeClr>
                    </a:solidFill>
                  </a:tcPr>
                </a:tc>
              </a:tr>
            </a:tbl>
          </a:graphicData>
        </a:graphic>
      </p:graphicFrame>
    </p:spTree>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Creating Thumbnail Toolbars</a:t>
            </a:r>
            <a:endParaRPr lang="en-US" dirty="0">
              <a:solidFill>
                <a:schemeClr val="tx2"/>
              </a:solidFill>
            </a:endParaRPr>
          </a:p>
        </p:txBody>
      </p:sp>
      <p:sp>
        <p:nvSpPr>
          <p:cNvPr id="5" name="Snip Single Corner Rectangle 4"/>
          <p:cNvSpPr/>
          <p:nvPr/>
        </p:nvSpPr>
        <p:spPr bwMode="auto">
          <a:xfrm>
            <a:off x="381000" y="1295400"/>
            <a:ext cx="8591550" cy="4559490"/>
          </a:xfrm>
          <a:prstGeom prst="snip1Rect">
            <a:avLst>
              <a:gd name="adj" fmla="val 8833"/>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r>
              <a:rPr lang="hr-HR" sz="2000" dirty="0" smtClean="0">
                <a:latin typeface="Consolas" pitchFamily="49" charset="0"/>
                <a:cs typeface="Consolas" pitchFamily="49" charset="0"/>
              </a:rPr>
              <a:t>private ThumbnailToolbarButton buttonFirst;</a:t>
            </a:r>
          </a:p>
          <a:p>
            <a:endParaRPr lang="hr-HR" sz="2000" dirty="0" smtClean="0">
              <a:latin typeface="Consolas" pitchFamily="49" charset="0"/>
              <a:cs typeface="Consolas" pitchFamily="49" charset="0"/>
            </a:endParaRPr>
          </a:p>
          <a:p>
            <a:r>
              <a:rPr lang="en-US" sz="2000" dirty="0" err="1" smtClean="0">
                <a:latin typeface="Consolas" pitchFamily="49" charset="0"/>
                <a:cs typeface="Consolas" pitchFamily="49" charset="0"/>
              </a:rPr>
              <a:t>buttonFirst</a:t>
            </a:r>
            <a:r>
              <a:rPr lang="en-US" sz="2000" dirty="0" smtClean="0">
                <a:latin typeface="Consolas" pitchFamily="49" charset="0"/>
                <a:cs typeface="Consolas" pitchFamily="49" charset="0"/>
              </a:rPr>
              <a:t> </a:t>
            </a:r>
            <a:r>
              <a:rPr lang="en-US" sz="2000" dirty="0">
                <a:latin typeface="Consolas" pitchFamily="49" charset="0"/>
                <a:cs typeface="Consolas" pitchFamily="49" charset="0"/>
              </a:rPr>
              <a:t>= new </a:t>
            </a:r>
            <a:r>
              <a:rPr lang="en-US" sz="2000" dirty="0" err="1" smtClean="0">
                <a:latin typeface="Consolas" pitchFamily="49" charset="0"/>
                <a:cs typeface="Consolas" pitchFamily="49" charset="0"/>
              </a:rPr>
              <a:t>ThumbnailToolbarButton</a:t>
            </a:r>
            <a:endParaRPr lang="hr-HR" sz="2000" dirty="0" smtClean="0">
              <a:latin typeface="Consolas" pitchFamily="49" charset="0"/>
              <a:cs typeface="Consolas" pitchFamily="49" charset="0"/>
            </a:endParaRPr>
          </a:p>
          <a:p>
            <a:r>
              <a:rPr lang="en-US" sz="2000" dirty="0" smtClean="0">
                <a:latin typeface="Consolas" pitchFamily="49" charset="0"/>
                <a:cs typeface="Consolas" pitchFamily="49" charset="0"/>
              </a:rPr>
              <a:t>(</a:t>
            </a:r>
            <a:r>
              <a:rPr lang="en-US" sz="2000" dirty="0" err="1" smtClean="0">
                <a:latin typeface="Consolas" pitchFamily="49" charset="0"/>
                <a:cs typeface="Consolas" pitchFamily="49" charset="0"/>
              </a:rPr>
              <a:t>TaskbarConcepts.Resources.first</a:t>
            </a:r>
            <a:r>
              <a:rPr lang="en-US" sz="2000" dirty="0" smtClean="0">
                <a:latin typeface="Consolas" pitchFamily="49" charset="0"/>
                <a:cs typeface="Consolas" pitchFamily="49" charset="0"/>
              </a:rPr>
              <a:t>,</a:t>
            </a:r>
            <a:r>
              <a:rPr lang="hr-HR" sz="2000" dirty="0" smtClean="0">
                <a:latin typeface="Consolas" pitchFamily="49" charset="0"/>
                <a:cs typeface="Consolas" pitchFamily="49" charset="0"/>
              </a:rPr>
              <a:t> </a:t>
            </a:r>
            <a:r>
              <a:rPr lang="en-US" sz="2000" dirty="0" smtClean="0">
                <a:latin typeface="Consolas" pitchFamily="49" charset="0"/>
                <a:cs typeface="Consolas" pitchFamily="49" charset="0"/>
              </a:rPr>
              <a:t>"</a:t>
            </a:r>
            <a:r>
              <a:rPr lang="en-US" sz="2000" dirty="0">
                <a:latin typeface="Consolas" pitchFamily="49" charset="0"/>
                <a:cs typeface="Consolas" pitchFamily="49" charset="0"/>
              </a:rPr>
              <a:t>First Image");</a:t>
            </a:r>
          </a:p>
          <a:p>
            <a:endParaRPr lang="hr-HR" sz="2000" dirty="0" smtClean="0">
              <a:latin typeface="Consolas" pitchFamily="49" charset="0"/>
              <a:cs typeface="Consolas" pitchFamily="49" charset="0"/>
            </a:endParaRPr>
          </a:p>
          <a:p>
            <a:r>
              <a:rPr lang="hr-HR" sz="2000" dirty="0" smtClean="0">
                <a:latin typeface="Consolas" pitchFamily="49" charset="0"/>
                <a:cs typeface="Consolas" pitchFamily="49" charset="0"/>
              </a:rPr>
              <a:t>buttonFirst.Enabled </a:t>
            </a:r>
            <a:r>
              <a:rPr lang="hr-HR" sz="2000" dirty="0">
                <a:latin typeface="Consolas" pitchFamily="49" charset="0"/>
                <a:cs typeface="Consolas" pitchFamily="49" charset="0"/>
              </a:rPr>
              <a:t>= false;</a:t>
            </a:r>
          </a:p>
          <a:p>
            <a:r>
              <a:rPr lang="hr-HR" sz="2000" dirty="0" smtClean="0">
                <a:latin typeface="Consolas" pitchFamily="49" charset="0"/>
                <a:cs typeface="Consolas" pitchFamily="49" charset="0"/>
              </a:rPr>
              <a:t>buttonFirst.Click </a:t>
            </a:r>
            <a:r>
              <a:rPr lang="hr-HR" sz="2000" dirty="0">
                <a:latin typeface="Consolas" pitchFamily="49" charset="0"/>
                <a:cs typeface="Consolas" pitchFamily="49" charset="0"/>
              </a:rPr>
              <a:t>+= buttonFirst_Click</a:t>
            </a:r>
            <a:r>
              <a:rPr lang="hr-HR" sz="2000" dirty="0" smtClean="0">
                <a:latin typeface="Consolas" pitchFamily="49" charset="0"/>
                <a:cs typeface="Consolas" pitchFamily="49" charset="0"/>
              </a:rPr>
              <a:t>;</a:t>
            </a:r>
          </a:p>
          <a:p>
            <a:endParaRPr lang="hr-HR" sz="2000" dirty="0">
              <a:latin typeface="Consolas" pitchFamily="49" charset="0"/>
              <a:cs typeface="Consolas" pitchFamily="49" charset="0"/>
            </a:endParaRPr>
          </a:p>
          <a:p>
            <a:r>
              <a:rPr lang="en-US" sz="2000" dirty="0">
                <a:latin typeface="Consolas" pitchFamily="49" charset="0"/>
                <a:cs typeface="Consolas" pitchFamily="49" charset="0"/>
              </a:rPr>
              <a:t>private void </a:t>
            </a:r>
            <a:r>
              <a:rPr lang="en-US" sz="2000" dirty="0" err="1" smtClean="0">
                <a:latin typeface="Consolas" pitchFamily="49" charset="0"/>
                <a:cs typeface="Consolas" pitchFamily="49" charset="0"/>
              </a:rPr>
              <a:t>buttonFirst_Click</a:t>
            </a:r>
            <a:r>
              <a:rPr lang="en-US" sz="2000" dirty="0" smtClean="0">
                <a:latin typeface="Consolas" pitchFamily="49" charset="0"/>
                <a:cs typeface="Consolas" pitchFamily="49" charset="0"/>
              </a:rPr>
              <a:t>(object </a:t>
            </a:r>
            <a:r>
              <a:rPr lang="en-US" sz="2000" dirty="0">
                <a:latin typeface="Consolas" pitchFamily="49" charset="0"/>
                <a:cs typeface="Consolas" pitchFamily="49" charset="0"/>
              </a:rPr>
              <a:t>sender, </a:t>
            </a:r>
            <a:r>
              <a:rPr lang="en-US" sz="2000" dirty="0" err="1">
                <a:latin typeface="Consolas" pitchFamily="49" charset="0"/>
                <a:cs typeface="Consolas" pitchFamily="49" charset="0"/>
              </a:rPr>
              <a:t>EventArgs</a:t>
            </a:r>
            <a:r>
              <a:rPr lang="en-US" sz="2000" dirty="0">
                <a:latin typeface="Consolas" pitchFamily="49" charset="0"/>
                <a:cs typeface="Consolas" pitchFamily="49" charset="0"/>
              </a:rPr>
              <a:t> e</a:t>
            </a:r>
            <a:r>
              <a:rPr lang="en-US" sz="2000" dirty="0" smtClean="0">
                <a:latin typeface="Consolas" pitchFamily="49" charset="0"/>
                <a:cs typeface="Consolas" pitchFamily="49" charset="0"/>
              </a:rPr>
              <a:t>)</a:t>
            </a:r>
            <a:r>
              <a:rPr lang="hr-HR" sz="2000" dirty="0" smtClean="0">
                <a:latin typeface="Consolas" pitchFamily="49" charset="0"/>
                <a:cs typeface="Consolas" pitchFamily="49" charset="0"/>
              </a:rPr>
              <a:t> </a:t>
            </a:r>
          </a:p>
          <a:p>
            <a:r>
              <a:rPr lang="hr-HR" sz="2000" dirty="0" smtClean="0">
                <a:latin typeface="Consolas" pitchFamily="49" charset="0"/>
                <a:cs typeface="Consolas" pitchFamily="49" charset="0"/>
              </a:rPr>
              <a:t>{</a:t>
            </a:r>
            <a:endParaRPr lang="hr-HR" sz="2000" dirty="0">
              <a:latin typeface="Consolas" pitchFamily="49" charset="0"/>
              <a:cs typeface="Consolas" pitchFamily="49" charset="0"/>
            </a:endParaRPr>
          </a:p>
          <a:p>
            <a:r>
              <a:rPr lang="hr-HR" sz="2000" dirty="0" smtClean="0">
                <a:latin typeface="Consolas" pitchFamily="49" charset="0"/>
                <a:cs typeface="Consolas" pitchFamily="49" charset="0"/>
              </a:rPr>
              <a:t>       </a:t>
            </a:r>
            <a:r>
              <a:rPr lang="hr-HR" sz="2000" dirty="0">
                <a:latin typeface="Consolas" pitchFamily="49" charset="0"/>
                <a:cs typeface="Consolas" pitchFamily="49" charset="0"/>
              </a:rPr>
              <a:t>ShowList(0);</a:t>
            </a:r>
          </a:p>
          <a:p>
            <a:r>
              <a:rPr lang="hr-HR" sz="2000" dirty="0" smtClean="0">
                <a:latin typeface="Consolas" pitchFamily="49" charset="0"/>
                <a:cs typeface="Consolas" pitchFamily="49" charset="0"/>
              </a:rPr>
              <a:t>}</a:t>
            </a:r>
            <a:endParaRPr lang="hr-HR" sz="2000" dirty="0">
              <a:latin typeface="Consolas" pitchFamily="49" charset="0"/>
              <a:cs typeface="Consolas" pitchFamily="49" charset="0"/>
            </a:endParaRPr>
          </a:p>
          <a:p>
            <a:endParaRPr lang="hr-HR" sz="2000" dirty="0">
              <a:latin typeface="Consolas" pitchFamily="49" charset="0"/>
              <a:cs typeface="Consolas" pitchFamily="49" charset="0"/>
            </a:endParaRPr>
          </a:p>
          <a:p>
            <a:r>
              <a:rPr lang="hr-HR" sz="2000" dirty="0" smtClean="0">
                <a:latin typeface="Consolas" pitchFamily="49" charset="0"/>
                <a:cs typeface="Consolas" pitchFamily="49" charset="0"/>
              </a:rPr>
              <a:t>	</a:t>
            </a:r>
            <a:endParaRPr lang="hr-HR" sz="2000" dirty="0">
              <a:latin typeface="Consolas" pitchFamily="49" charset="0"/>
              <a:cs typeface="Consolas" pitchFamily="49" charset="0"/>
            </a:endParaRPr>
          </a:p>
        </p:txBody>
      </p:sp>
    </p:spTree>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Rot="1" noChangeArrowheads="1"/>
          </p:cNvSpPr>
          <p:nvPr>
            <p:ph type="title"/>
          </p:nvPr>
        </p:nvSpPr>
        <p:spPr>
          <a:xfrm>
            <a:off x="381000" y="230188"/>
            <a:ext cx="8382000" cy="1080296"/>
          </a:xfrm>
        </p:spPr>
        <p:txBody>
          <a:bodyPr/>
          <a:lstStyle/>
          <a:p>
            <a:pPr>
              <a:defRPr/>
            </a:pPr>
            <a:r>
              <a:rPr lang="en-US" dirty="0" smtClean="0">
                <a:effectLst>
                  <a:outerShdw blurRad="38100" dist="38100" dir="2700000" algn="tl">
                    <a:srgbClr val="000000">
                      <a:alpha val="43137"/>
                    </a:srgbClr>
                  </a:outerShdw>
                </a:effectLst>
              </a:rPr>
              <a:t>About </a:t>
            </a:r>
            <a:r>
              <a:rPr lang="hr-HR" dirty="0" smtClean="0">
                <a:effectLst>
                  <a:outerShdw blurRad="38100" dist="38100" dir="2700000" algn="tl">
                    <a:srgbClr val="000000">
                      <a:alpha val="43137"/>
                    </a:srgbClr>
                  </a:outerShdw>
                </a:effectLst>
              </a:rPr>
              <a:t>Tomislav Bronzin</a:t>
            </a:r>
            <a:br>
              <a:rPr lang="hr-HR" dirty="0" smtClean="0">
                <a:effectLst>
                  <a:outerShdw blurRad="38100" dist="38100" dir="2700000" algn="tl">
                    <a:srgbClr val="000000">
                      <a:alpha val="43137"/>
                    </a:srgbClr>
                  </a:outerShdw>
                </a:effectLst>
              </a:rPr>
            </a:br>
            <a:r>
              <a:rPr lang="hr-HR" sz="3000" dirty="0" smtClean="0">
                <a:solidFill>
                  <a:schemeClr val="tx2"/>
                </a:solidFill>
              </a:rPr>
              <a:t>Microsoft Regional Director &amp; MVP</a:t>
            </a:r>
            <a:endParaRPr lang="en-US" sz="3000" dirty="0" smtClean="0">
              <a:effectLst>
                <a:outerShdw blurRad="38100" dist="38100" dir="2700000" algn="tl">
                  <a:srgbClr val="000000">
                    <a:alpha val="43137"/>
                  </a:srgbClr>
                </a:outerShdw>
              </a:effectLst>
            </a:endParaRPr>
          </a:p>
        </p:txBody>
      </p:sp>
      <p:sp>
        <p:nvSpPr>
          <p:cNvPr id="8194" name="Rectangle 2"/>
          <p:cNvSpPr>
            <a:spLocks noGrp="1" noChangeArrowheads="1"/>
          </p:cNvSpPr>
          <p:nvPr>
            <p:ph idx="1"/>
          </p:nvPr>
        </p:nvSpPr>
        <p:spPr>
          <a:xfrm>
            <a:off x="381000" y="1645638"/>
            <a:ext cx="6751320" cy="4561205"/>
          </a:xfrm>
          <a:prstGeom prst="rect">
            <a:avLst/>
          </a:prstGeom>
        </p:spPr>
        <p:txBody>
          <a:bodyPr/>
          <a:lstStyle/>
          <a:p>
            <a:pPr eaLnBrk="1" hangingPunct="1">
              <a:lnSpc>
                <a:spcPct val="80000"/>
              </a:lnSpc>
              <a:defRPr/>
            </a:pPr>
            <a:r>
              <a:rPr lang="en-US" sz="2600" b="1" dirty="0" smtClean="0">
                <a:effectLst>
                  <a:outerShdw blurRad="38100" dist="38100" dir="2700000" algn="tl">
                    <a:srgbClr val="000000">
                      <a:alpha val="43137"/>
                    </a:srgbClr>
                  </a:outerShdw>
                </a:effectLst>
              </a:rPr>
              <a:t>Software Architect</a:t>
            </a:r>
            <a:r>
              <a:rPr lang="hr-HR" sz="2600" b="1" dirty="0" smtClean="0">
                <a:effectLst>
                  <a:outerShdw blurRad="38100" dist="38100" dir="2700000" algn="tl">
                    <a:srgbClr val="000000">
                      <a:alpha val="43137"/>
                    </a:srgbClr>
                  </a:outerShdw>
                </a:effectLst>
              </a:rPr>
              <a:t> – CITUS Ltd.</a:t>
            </a:r>
            <a:endParaRPr lang="en-US" sz="2600" b="1" dirty="0" smtClean="0">
              <a:effectLst>
                <a:outerShdw blurRad="38100" dist="38100" dir="2700000" algn="tl">
                  <a:srgbClr val="000000">
                    <a:alpha val="43137"/>
                  </a:srgbClr>
                </a:outerShdw>
              </a:effectLst>
            </a:endParaRPr>
          </a:p>
          <a:p>
            <a:pPr lvl="1" eaLnBrk="1" hangingPunct="1">
              <a:lnSpc>
                <a:spcPct val="80000"/>
              </a:lnSpc>
              <a:defRPr/>
            </a:pPr>
            <a:r>
              <a:rPr lang="en-US" sz="1900" dirty="0" smtClean="0">
                <a:effectLst>
                  <a:outerShdw blurRad="38100" dist="38100" dir="2700000" algn="tl">
                    <a:srgbClr val="000000">
                      <a:alpha val="43137"/>
                    </a:srgbClr>
                  </a:outerShdw>
                </a:effectLst>
              </a:rPr>
              <a:t>Consult</a:t>
            </a:r>
            <a:r>
              <a:rPr lang="hr-HR" sz="1900" dirty="0" smtClean="0">
                <a:effectLst>
                  <a:outerShdw blurRad="38100" dist="38100" dir="2700000" algn="tl">
                    <a:srgbClr val="000000">
                      <a:alpha val="43137"/>
                    </a:srgbClr>
                  </a:outerShdw>
                </a:effectLst>
              </a:rPr>
              <a:t>ant</a:t>
            </a:r>
            <a:r>
              <a:rPr lang="en-US" sz="1900" dirty="0" smtClean="0">
                <a:effectLst>
                  <a:outerShdw blurRad="38100" dist="38100" dir="2700000" algn="tl">
                    <a:srgbClr val="000000">
                      <a:alpha val="43137"/>
                    </a:srgbClr>
                  </a:outerShdw>
                </a:effectLst>
              </a:rPr>
              <a:t> and train</a:t>
            </a:r>
            <a:r>
              <a:rPr lang="hr-HR" sz="1900" dirty="0" smtClean="0">
                <a:effectLst>
                  <a:outerShdw blurRad="38100" dist="38100" dir="2700000" algn="tl">
                    <a:srgbClr val="000000">
                      <a:alpha val="43137"/>
                    </a:srgbClr>
                  </a:outerShdw>
                </a:effectLst>
              </a:rPr>
              <a:t>er</a:t>
            </a:r>
            <a:r>
              <a:rPr lang="en-US" sz="1900" dirty="0" smtClean="0">
                <a:effectLst>
                  <a:outerShdw blurRad="38100" dist="38100" dir="2700000" algn="tl">
                    <a:srgbClr val="000000">
                      <a:alpha val="43137"/>
                    </a:srgbClr>
                  </a:outerShdw>
                </a:effectLst>
              </a:rPr>
              <a:t> on .NET </a:t>
            </a:r>
            <a:r>
              <a:rPr lang="hr-HR" sz="1900" dirty="0" smtClean="0">
                <a:effectLst>
                  <a:outerShdw blurRad="38100" dist="38100" dir="2700000" algn="tl">
                    <a:srgbClr val="000000">
                      <a:alpha val="43137"/>
                    </a:srgbClr>
                  </a:outerShdw>
                </a:effectLst>
              </a:rPr>
              <a:t>architecture and development, </a:t>
            </a:r>
            <a:r>
              <a:rPr lang="hr-HR" sz="1900" dirty="0" smtClean="0">
                <a:effectLst>
                  <a:outerShdw blurRad="38100" dist="38100" dir="2700000" algn="tl">
                    <a:srgbClr val="000000">
                      <a:alpha val="43137"/>
                    </a:srgbClr>
                  </a:outerShdw>
                </a:effectLst>
                <a:hlinkClick r:id="rId3"/>
              </a:rPr>
              <a:t>http://www.citusgrupa.com</a:t>
            </a:r>
            <a:endParaRPr lang="hr-HR" sz="1900" dirty="0" smtClean="0">
              <a:effectLst>
                <a:outerShdw blurRad="38100" dist="38100" dir="2700000" algn="tl">
                  <a:srgbClr val="000000">
                    <a:alpha val="43137"/>
                  </a:srgbClr>
                </a:outerShdw>
              </a:effectLst>
            </a:endParaRPr>
          </a:p>
          <a:p>
            <a:pPr lvl="1" eaLnBrk="1" hangingPunct="1">
              <a:lnSpc>
                <a:spcPct val="80000"/>
              </a:lnSpc>
              <a:defRPr/>
            </a:pPr>
            <a:r>
              <a:rPr lang="hr-HR" sz="1900" dirty="0" smtClean="0">
                <a:effectLst>
                  <a:outerShdw blurRad="38100" dist="38100" dir="2700000" algn="tl">
                    <a:srgbClr val="000000">
                      <a:alpha val="43137"/>
                    </a:srgbClr>
                  </a:outerShdw>
                </a:effectLst>
              </a:rPr>
              <a:t>METRO Trainer for Windows 7 and Unified Communication </a:t>
            </a:r>
          </a:p>
          <a:p>
            <a:pPr lvl="1" eaLnBrk="1" hangingPunct="1">
              <a:lnSpc>
                <a:spcPct val="80000"/>
              </a:lnSpc>
              <a:buFont typeface="Wingdings" pitchFamily="2" charset="2"/>
              <a:buNone/>
              <a:defRPr/>
            </a:pPr>
            <a:endParaRPr lang="en-US" sz="1000" dirty="0" smtClean="0">
              <a:effectLst>
                <a:outerShdw blurRad="38100" dist="38100" dir="2700000" algn="tl">
                  <a:srgbClr val="000000">
                    <a:alpha val="43137"/>
                  </a:srgbClr>
                </a:outerShdw>
              </a:effectLst>
            </a:endParaRPr>
          </a:p>
          <a:p>
            <a:pPr eaLnBrk="1" hangingPunct="1">
              <a:lnSpc>
                <a:spcPct val="80000"/>
              </a:lnSpc>
              <a:defRPr/>
            </a:pPr>
            <a:r>
              <a:rPr lang="en-US" sz="2200" b="1" dirty="0" smtClean="0">
                <a:effectLst>
                  <a:outerShdw blurRad="38100" dist="38100" dir="2700000" algn="tl">
                    <a:srgbClr val="000000">
                      <a:alpha val="43137"/>
                    </a:srgbClr>
                  </a:outerShdw>
                </a:effectLst>
              </a:rPr>
              <a:t>INETA</a:t>
            </a:r>
            <a:r>
              <a:rPr lang="en-US" sz="2200" dirty="0" smtClean="0">
                <a:effectLst>
                  <a:outerShdw blurRad="38100" dist="38100" dir="2700000" algn="tl">
                    <a:srgbClr val="000000">
                      <a:alpha val="43137"/>
                    </a:srgbClr>
                  </a:outerShdw>
                </a:effectLst>
              </a:rPr>
              <a:t> </a:t>
            </a:r>
            <a:r>
              <a:rPr lang="hr-HR" sz="2200" b="1" dirty="0" smtClean="0">
                <a:effectLst>
                  <a:outerShdw blurRad="38100" dist="38100" dir="2700000" algn="tl">
                    <a:srgbClr val="000000">
                      <a:alpha val="43137"/>
                    </a:srgbClr>
                  </a:outerShdw>
                </a:effectLst>
              </a:rPr>
              <a:t>Europe </a:t>
            </a:r>
            <a:r>
              <a:rPr lang="en-US" sz="2200" dirty="0" smtClean="0">
                <a:effectLst>
                  <a:outerShdw blurRad="38100" dist="38100" dir="2700000" algn="tl">
                    <a:srgbClr val="000000">
                      <a:alpha val="43137"/>
                    </a:srgbClr>
                  </a:outerShdw>
                </a:effectLst>
              </a:rPr>
              <a:t>Vice President </a:t>
            </a:r>
            <a:r>
              <a:rPr lang="hr-HR" sz="2200" dirty="0" smtClean="0">
                <a:effectLst>
                  <a:outerShdw blurRad="38100" dist="38100" dir="2700000" algn="tl">
                    <a:srgbClr val="000000">
                      <a:alpha val="43137"/>
                    </a:srgbClr>
                  </a:outerShdw>
                </a:effectLst>
              </a:rPr>
              <a:t> </a:t>
            </a:r>
            <a:r>
              <a:rPr lang="hr-HR" sz="2200" dirty="0" smtClean="0">
                <a:effectLst>
                  <a:outerShdw blurRad="38100" dist="38100" dir="2700000" algn="tl">
                    <a:srgbClr val="000000">
                      <a:alpha val="43137"/>
                    </a:srgbClr>
                  </a:outerShdw>
                </a:effectLst>
                <a:hlinkClick r:id="rId4"/>
              </a:rPr>
              <a:t>http://europe.ineta.org</a:t>
            </a:r>
            <a:r>
              <a:rPr lang="hr-HR" sz="2200" dirty="0" smtClean="0">
                <a:effectLst>
                  <a:outerShdw blurRad="38100" dist="38100" dir="2700000" algn="tl">
                    <a:srgbClr val="000000">
                      <a:alpha val="43137"/>
                    </a:srgbClr>
                  </a:outerShdw>
                </a:effectLst>
              </a:rPr>
              <a:t> </a:t>
            </a:r>
          </a:p>
          <a:p>
            <a:pPr>
              <a:lnSpc>
                <a:spcPct val="80000"/>
              </a:lnSpc>
              <a:defRPr/>
            </a:pPr>
            <a:r>
              <a:rPr lang="hr-HR" sz="2200" b="1" dirty="0" smtClean="0">
                <a:effectLst>
                  <a:outerShdw blurRad="38100" dist="38100" dir="2700000" algn="tl">
                    <a:srgbClr val="000000">
                      <a:alpha val="43137"/>
                    </a:srgbClr>
                  </a:outerShdw>
                </a:effectLst>
              </a:rPr>
              <a:t>One of the </a:t>
            </a:r>
            <a:r>
              <a:rPr lang="hr-HR" sz="2200" b="1" dirty="0">
                <a:effectLst>
                  <a:outerShdw blurRad="38100" dist="38100" dir="2700000" algn="tl">
                    <a:srgbClr val="000000">
                      <a:alpha val="43137"/>
                    </a:srgbClr>
                  </a:outerShdw>
                </a:effectLst>
              </a:rPr>
              <a:t>l</a:t>
            </a:r>
            <a:r>
              <a:rPr lang="en-US" sz="2200" b="1" dirty="0" err="1" smtClean="0">
                <a:effectLst>
                  <a:outerShdw blurRad="38100" dist="38100" dir="2700000" algn="tl">
                    <a:srgbClr val="000000">
                      <a:alpha val="43137"/>
                    </a:srgbClr>
                  </a:outerShdw>
                </a:effectLst>
              </a:rPr>
              <a:t>eader</a:t>
            </a:r>
            <a:r>
              <a:rPr lang="hr-HR" sz="2200" b="1" dirty="0" smtClean="0">
                <a:effectLst>
                  <a:outerShdw blurRad="38100" dist="38100" dir="2700000" algn="tl">
                    <a:srgbClr val="000000">
                      <a:alpha val="43137"/>
                    </a:srgbClr>
                  </a:outerShdw>
                </a:effectLst>
              </a:rPr>
              <a:t>s</a:t>
            </a:r>
            <a:r>
              <a:rPr lang="en-US" sz="2200" b="1" dirty="0" smtClean="0">
                <a:effectLst>
                  <a:outerShdw blurRad="38100" dist="38100" dir="2700000" algn="tl">
                    <a:srgbClr val="000000">
                      <a:alpha val="43137"/>
                    </a:srgbClr>
                  </a:outerShdw>
                </a:effectLst>
              </a:rPr>
              <a:t> </a:t>
            </a:r>
            <a:r>
              <a:rPr lang="en-US" sz="2200" b="1" dirty="0">
                <a:effectLst>
                  <a:outerShdw blurRad="38100" dist="38100" dir="2700000" algn="tl">
                    <a:srgbClr val="000000">
                      <a:alpha val="43137"/>
                    </a:srgbClr>
                  </a:outerShdw>
                </a:effectLst>
              </a:rPr>
              <a:t>of Microsoft Community in </a:t>
            </a:r>
            <a:r>
              <a:rPr lang="hr-HR" sz="2200" b="1" dirty="0" smtClean="0">
                <a:effectLst>
                  <a:outerShdw blurRad="38100" dist="38100" dir="2700000" algn="tl">
                    <a:srgbClr val="000000">
                      <a:alpha val="43137"/>
                    </a:srgbClr>
                  </a:outerShdw>
                </a:effectLst>
              </a:rPr>
              <a:t>Europe</a:t>
            </a:r>
            <a:r>
              <a:rPr lang="hr-HR" sz="2400" dirty="0" smtClean="0">
                <a:effectLst>
                  <a:outerShdw blurRad="38100" dist="38100" dir="2700000" algn="tl">
                    <a:srgbClr val="000000">
                      <a:alpha val="43137"/>
                    </a:srgbClr>
                  </a:outerShdw>
                </a:effectLst>
              </a:rPr>
              <a:t> </a:t>
            </a:r>
            <a:endParaRPr lang="en-US" sz="2400" dirty="0">
              <a:effectLst>
                <a:outerShdw blurRad="38100" dist="38100" dir="2700000" algn="tl">
                  <a:srgbClr val="000000">
                    <a:alpha val="43137"/>
                  </a:srgbClr>
                </a:outerShdw>
              </a:effectLst>
            </a:endParaRPr>
          </a:p>
          <a:p>
            <a:pPr eaLnBrk="1" hangingPunct="1">
              <a:lnSpc>
                <a:spcPct val="80000"/>
              </a:lnSpc>
              <a:defRPr/>
            </a:pPr>
            <a:endParaRPr lang="hr-HR" sz="1000" b="1" dirty="0" smtClean="0">
              <a:effectLst>
                <a:outerShdw blurRad="38100" dist="38100" dir="2700000" algn="tl">
                  <a:srgbClr val="000000">
                    <a:alpha val="43137"/>
                  </a:srgbClr>
                </a:outerShdw>
              </a:effectLst>
            </a:endParaRPr>
          </a:p>
          <a:p>
            <a:pPr eaLnBrk="1" hangingPunct="1">
              <a:lnSpc>
                <a:spcPct val="80000"/>
              </a:lnSpc>
              <a:defRPr/>
            </a:pPr>
            <a:r>
              <a:rPr lang="en-US" sz="2200" b="1" dirty="0" smtClean="0">
                <a:effectLst>
                  <a:outerShdw blurRad="38100" dist="38100" dir="2700000" algn="tl">
                    <a:srgbClr val="000000">
                      <a:alpha val="43137"/>
                    </a:srgbClr>
                  </a:outerShdw>
                </a:effectLst>
              </a:rPr>
              <a:t>Recent projects:</a:t>
            </a:r>
          </a:p>
          <a:p>
            <a:pPr lvl="1">
              <a:lnSpc>
                <a:spcPct val="80000"/>
              </a:lnSpc>
              <a:defRPr/>
            </a:pPr>
            <a:r>
              <a:rPr lang="hr-HR" sz="2000" dirty="0">
                <a:effectLst>
                  <a:outerShdw blurRad="38100" dist="38100" dir="2700000" algn="tl">
                    <a:srgbClr val="000000">
                      <a:alpha val="43137"/>
                    </a:srgbClr>
                  </a:outerShdw>
                </a:effectLst>
              </a:rPr>
              <a:t>Protect@Work, Competence </a:t>
            </a:r>
            <a:r>
              <a:rPr lang="hr-HR" sz="2000" dirty="0" smtClean="0">
                <a:effectLst>
                  <a:outerShdw blurRad="38100" dist="38100" dir="2700000" algn="tl">
                    <a:srgbClr val="000000">
                      <a:alpha val="43137"/>
                    </a:srgbClr>
                  </a:outerShdw>
                </a:effectLst>
              </a:rPr>
              <a:t>Manager, </a:t>
            </a:r>
            <a:r>
              <a:rPr lang="en-US" sz="2000" dirty="0" smtClean="0">
                <a:effectLst>
                  <a:outerShdw blurRad="38100" dist="38100" dir="2700000" algn="tl">
                    <a:srgbClr val="000000">
                      <a:alpha val="43137"/>
                    </a:srgbClr>
                  </a:outerShdw>
                </a:effectLst>
              </a:rPr>
              <a:t>Forest</a:t>
            </a:r>
            <a:r>
              <a:rPr lang="hr-HR" sz="2000" dirty="0" smtClean="0">
                <a:effectLst>
                  <a:outerShdw blurRad="38100" dist="38100" dir="2700000" algn="tl">
                    <a:srgbClr val="000000">
                      <a:alpha val="43137"/>
                    </a:srgbClr>
                  </a:outerShdw>
                </a:effectLst>
              </a:rPr>
              <a:t> Management, Smarthome,  </a:t>
            </a:r>
          </a:p>
          <a:p>
            <a:pPr>
              <a:lnSpc>
                <a:spcPct val="80000"/>
              </a:lnSpc>
              <a:defRPr/>
            </a:pPr>
            <a:endParaRPr lang="hr-HR" sz="1000" b="1" dirty="0">
              <a:effectLst>
                <a:outerShdw blurRad="38100" dist="38100" dir="2700000" algn="tl">
                  <a:srgbClr val="000000">
                    <a:alpha val="43137"/>
                  </a:srgbClr>
                </a:outerShdw>
              </a:effectLst>
            </a:endParaRPr>
          </a:p>
          <a:p>
            <a:pPr>
              <a:lnSpc>
                <a:spcPct val="80000"/>
              </a:lnSpc>
              <a:defRPr/>
            </a:pPr>
            <a:r>
              <a:rPr lang="en-US" sz="2200" b="1" dirty="0" smtClean="0">
                <a:effectLst>
                  <a:outerShdw blurRad="38100" dist="38100" dir="2700000" algn="tl">
                    <a:srgbClr val="000000">
                      <a:alpha val="43137"/>
                    </a:srgbClr>
                  </a:outerShdw>
                </a:effectLst>
              </a:rPr>
              <a:t>Speaker:</a:t>
            </a:r>
            <a:r>
              <a:rPr lang="en-US" sz="2200" dirty="0" smtClean="0">
                <a:effectLst>
                  <a:outerShdw blurRad="38100" dist="38100" dir="2700000" algn="tl">
                    <a:srgbClr val="000000">
                      <a:alpha val="43137"/>
                    </a:srgbClr>
                  </a:outerShdw>
                </a:effectLst>
              </a:rPr>
              <a:t> </a:t>
            </a:r>
            <a:endParaRPr lang="hr-HR" sz="2200" dirty="0" smtClean="0">
              <a:effectLst>
                <a:outerShdw blurRad="38100" dist="38100" dir="2700000" algn="tl">
                  <a:srgbClr val="000000">
                    <a:alpha val="43137"/>
                  </a:srgbClr>
                </a:outerShdw>
              </a:effectLst>
            </a:endParaRPr>
          </a:p>
          <a:p>
            <a:pPr lvl="1">
              <a:lnSpc>
                <a:spcPct val="80000"/>
              </a:lnSpc>
              <a:defRPr/>
            </a:pPr>
            <a:r>
              <a:rPr lang="hr-HR" sz="2000" dirty="0" smtClean="0">
                <a:effectLst>
                  <a:outerShdw blurRad="38100" dist="38100" dir="2700000" algn="tl">
                    <a:srgbClr val="000000">
                      <a:alpha val="43137"/>
                    </a:srgbClr>
                  </a:outerShdw>
                </a:effectLst>
              </a:rPr>
              <a:t>TechEd Europe, DevDays</a:t>
            </a:r>
            <a:r>
              <a:rPr lang="hr-HR" sz="2000" dirty="0">
                <a:effectLst>
                  <a:outerShdw blurRad="38100" dist="38100" dir="2700000" algn="tl">
                    <a:srgbClr val="000000">
                      <a:alpha val="43137"/>
                    </a:srgbClr>
                  </a:outerShdw>
                </a:effectLst>
              </a:rPr>
              <a:t> , DevReach</a:t>
            </a:r>
            <a:r>
              <a:rPr lang="hr-HR" sz="2000" dirty="0" smtClean="0">
                <a:effectLst>
                  <a:outerShdw blurRad="38100" dist="38100" dir="2700000" algn="tl">
                    <a:srgbClr val="000000">
                      <a:alpha val="43137"/>
                    </a:srgbClr>
                  </a:outerShdw>
                </a:effectLst>
              </a:rPr>
              <a:t>, </a:t>
            </a:r>
            <a:br>
              <a:rPr lang="hr-HR" sz="2000" dirty="0" smtClean="0">
                <a:effectLst>
                  <a:outerShdw blurRad="38100" dist="38100" dir="2700000" algn="tl">
                    <a:srgbClr val="000000">
                      <a:alpha val="43137"/>
                    </a:srgbClr>
                  </a:outerShdw>
                </a:effectLst>
              </a:rPr>
            </a:br>
            <a:r>
              <a:rPr lang="hr-HR" sz="2000" dirty="0" smtClean="0">
                <a:effectLst>
                  <a:outerShdw blurRad="38100" dist="38100" dir="2700000" algn="tl">
                    <a:srgbClr val="000000">
                      <a:alpha val="43137"/>
                    </a:srgbClr>
                  </a:outerShdw>
                </a:effectLst>
              </a:rPr>
              <a:t>WinDays, Sinergija, NT Konferenca, Vizija</a:t>
            </a:r>
          </a:p>
          <a:p>
            <a:pPr eaLnBrk="1" hangingPunct="1">
              <a:lnSpc>
                <a:spcPct val="80000"/>
              </a:lnSpc>
              <a:defRPr/>
            </a:pPr>
            <a:endParaRPr lang="hr-HR" sz="1000" b="1" dirty="0" smtClean="0">
              <a:effectLst>
                <a:outerShdw blurRad="38100" dist="38100" dir="2700000" algn="tl">
                  <a:srgbClr val="000000">
                    <a:alpha val="43137"/>
                  </a:srgbClr>
                </a:outerShdw>
              </a:effectLst>
            </a:endParaRPr>
          </a:p>
          <a:p>
            <a:pPr eaLnBrk="1" hangingPunct="1">
              <a:lnSpc>
                <a:spcPct val="80000"/>
              </a:lnSpc>
              <a:defRPr/>
            </a:pPr>
            <a:r>
              <a:rPr lang="en-US" sz="2200" b="1" dirty="0" smtClean="0">
                <a:effectLst>
                  <a:outerShdw blurRad="38100" dist="38100" dir="2700000" algn="tl">
                    <a:srgbClr val="000000">
                      <a:alpha val="43137"/>
                    </a:srgbClr>
                  </a:outerShdw>
                </a:effectLst>
              </a:rPr>
              <a:t>Contact</a:t>
            </a:r>
            <a:r>
              <a:rPr lang="en-US" sz="2200" dirty="0" smtClean="0">
                <a:effectLst>
                  <a:outerShdw blurRad="38100" dist="38100" dir="2700000" algn="tl">
                    <a:srgbClr val="000000">
                      <a:alpha val="43137"/>
                    </a:srgbClr>
                  </a:outerShdw>
                </a:effectLst>
              </a:rPr>
              <a:t> at </a:t>
            </a:r>
            <a:r>
              <a:rPr lang="hr-HR" sz="2200" dirty="0" smtClean="0">
                <a:effectLst>
                  <a:outerShdw blurRad="38100" dist="38100" dir="2700000" algn="tl">
                    <a:srgbClr val="000000">
                      <a:alpha val="43137"/>
                    </a:srgbClr>
                  </a:outerShdw>
                </a:effectLst>
                <a:hlinkClick r:id="rId5"/>
              </a:rPr>
              <a:t>tomislav.bronzin@citus.hr</a:t>
            </a:r>
            <a:r>
              <a:rPr lang="hr-HR" sz="2200" dirty="0" smtClean="0">
                <a:effectLst>
                  <a:outerShdw blurRad="38100" dist="38100" dir="2700000" algn="tl">
                    <a:srgbClr val="000000">
                      <a:alpha val="43137"/>
                    </a:srgbClr>
                  </a:outerShdw>
                </a:effectLst>
              </a:rPr>
              <a:t> </a:t>
            </a:r>
            <a:endParaRPr lang="en-US" sz="2600" dirty="0" smtClean="0">
              <a:effectLst>
                <a:outerShdw blurRad="38100" dist="38100" dir="2700000" algn="tl">
                  <a:srgbClr val="000000">
                    <a:alpha val="43137"/>
                  </a:srgbClr>
                </a:outerShdw>
              </a:effectLst>
            </a:endParaRPr>
          </a:p>
        </p:txBody>
      </p:sp>
      <p:sp>
        <p:nvSpPr>
          <p:cNvPr id="12" name="Rectangle 5"/>
          <p:cNvSpPr>
            <a:spLocks noChangeArrowheads="1"/>
          </p:cNvSpPr>
          <p:nvPr/>
        </p:nvSpPr>
        <p:spPr bwMode="auto">
          <a:xfrm>
            <a:off x="7165975" y="948675"/>
            <a:ext cx="1978025" cy="5143536"/>
          </a:xfrm>
          <a:prstGeom prst="rect">
            <a:avLst/>
          </a:prstGeom>
          <a:solidFill>
            <a:schemeClr val="bg1"/>
          </a:solidFill>
          <a:ln w="25400" algn="ctr">
            <a:solidFill>
              <a:schemeClr val="bg1"/>
            </a:solidFill>
            <a:miter lim="800000"/>
            <a:headEnd/>
            <a:tailEnd/>
          </a:ln>
        </p:spPr>
        <p:txBody>
          <a:bodyPr wrap="none" anchor="ctr"/>
          <a:lstStyle/>
          <a:p>
            <a:endParaRPr lang="en-US"/>
          </a:p>
        </p:txBody>
      </p:sp>
      <p:pic>
        <p:nvPicPr>
          <p:cNvPr id="13" name="Picture 7" descr="MVP_FullColor_ForScreen"/>
          <p:cNvPicPr>
            <a:picLocks noChangeAspect="1" noChangeArrowheads="1"/>
          </p:cNvPicPr>
          <p:nvPr/>
        </p:nvPicPr>
        <p:blipFill>
          <a:blip r:embed="rId6" cstate="print"/>
          <a:srcRect/>
          <a:stretch>
            <a:fillRect/>
          </a:stretch>
        </p:blipFill>
        <p:spPr bwMode="auto">
          <a:xfrm>
            <a:off x="7786710" y="3596651"/>
            <a:ext cx="825500" cy="1295400"/>
          </a:xfrm>
          <a:prstGeom prst="rect">
            <a:avLst/>
          </a:prstGeom>
          <a:solidFill>
            <a:schemeClr val="bg1"/>
          </a:solidFill>
          <a:ln w="9525">
            <a:solidFill>
              <a:schemeClr val="bg1"/>
            </a:solidFill>
            <a:miter lim="800000"/>
            <a:headEnd/>
            <a:tailEnd/>
          </a:ln>
        </p:spPr>
      </p:pic>
      <p:pic>
        <p:nvPicPr>
          <p:cNvPr id="14" name="Picture 8" descr="MS_RD_Log"/>
          <p:cNvPicPr>
            <a:picLocks noChangeAspect="1" noChangeArrowheads="1" noCrop="1"/>
          </p:cNvPicPr>
          <p:nvPr/>
        </p:nvPicPr>
        <p:blipFill>
          <a:blip r:embed="rId7" cstate="print"/>
          <a:srcRect/>
          <a:stretch>
            <a:fillRect/>
          </a:stretch>
        </p:blipFill>
        <p:spPr bwMode="auto">
          <a:xfrm>
            <a:off x="7212013" y="2678253"/>
            <a:ext cx="1871663" cy="728663"/>
          </a:xfrm>
          <a:prstGeom prst="rect">
            <a:avLst/>
          </a:prstGeom>
          <a:solidFill>
            <a:schemeClr val="bg1"/>
          </a:solidFill>
          <a:ln w="9525">
            <a:solidFill>
              <a:schemeClr val="bg1"/>
            </a:solidFill>
            <a:miter lim="800000"/>
            <a:headEnd/>
            <a:tailEnd/>
          </a:ln>
        </p:spPr>
      </p:pic>
      <p:grpSp>
        <p:nvGrpSpPr>
          <p:cNvPr id="15" name="Group 9"/>
          <p:cNvGrpSpPr>
            <a:grpSpLocks/>
          </p:cNvGrpSpPr>
          <p:nvPr/>
        </p:nvGrpSpPr>
        <p:grpSpPr bwMode="auto">
          <a:xfrm>
            <a:off x="7453313" y="1361453"/>
            <a:ext cx="1439863" cy="1008063"/>
            <a:chOff x="3193" y="1892"/>
            <a:chExt cx="1342" cy="796"/>
          </a:xfrm>
          <a:solidFill>
            <a:schemeClr val="bg1"/>
          </a:solidFill>
        </p:grpSpPr>
        <p:pic>
          <p:nvPicPr>
            <p:cNvPr id="16" name="Picture 10" descr="logo_znak_kucice3"/>
            <p:cNvPicPr>
              <a:picLocks noChangeAspect="1" noChangeArrowheads="1"/>
            </p:cNvPicPr>
            <p:nvPr/>
          </p:nvPicPr>
          <p:blipFill>
            <a:blip r:embed="rId8" cstate="print"/>
            <a:srcRect/>
            <a:stretch>
              <a:fillRect/>
            </a:stretch>
          </p:blipFill>
          <p:spPr bwMode="auto">
            <a:xfrm>
              <a:off x="3215" y="1892"/>
              <a:ext cx="1276" cy="511"/>
            </a:xfrm>
            <a:prstGeom prst="rect">
              <a:avLst/>
            </a:prstGeom>
            <a:grpFill/>
            <a:ln w="9525">
              <a:solidFill>
                <a:schemeClr val="bg1"/>
              </a:solidFill>
              <a:miter lim="800000"/>
              <a:headEnd/>
              <a:tailEnd/>
            </a:ln>
          </p:spPr>
        </p:pic>
        <p:pic>
          <p:nvPicPr>
            <p:cNvPr id="17" name="Picture 11" descr="logo_znak4"/>
            <p:cNvPicPr>
              <a:picLocks noChangeAspect="1" noChangeArrowheads="1"/>
            </p:cNvPicPr>
            <p:nvPr/>
          </p:nvPicPr>
          <p:blipFill>
            <a:blip r:embed="rId9" cstate="print"/>
            <a:srcRect b="19373"/>
            <a:stretch>
              <a:fillRect/>
            </a:stretch>
          </p:blipFill>
          <p:spPr bwMode="auto">
            <a:xfrm>
              <a:off x="3193" y="2404"/>
              <a:ext cx="1342" cy="284"/>
            </a:xfrm>
            <a:prstGeom prst="rect">
              <a:avLst/>
            </a:prstGeom>
            <a:grpFill/>
            <a:ln w="9525">
              <a:solidFill>
                <a:schemeClr val="bg1"/>
              </a:solidFill>
              <a:miter lim="800000"/>
              <a:headEnd/>
              <a:tailEnd/>
            </a:ln>
          </p:spPr>
        </p:pic>
      </p:grpSp>
      <p:pic>
        <p:nvPicPr>
          <p:cNvPr id="18" name="Picture 17" descr="INETA_logo.jpeg"/>
          <p:cNvPicPr>
            <a:picLocks noChangeAspect="1"/>
          </p:cNvPicPr>
          <p:nvPr/>
        </p:nvPicPr>
        <p:blipFill>
          <a:blip r:embed="rId10">
            <a:clrChange>
              <a:clrFrom>
                <a:srgbClr val="FFFFFF"/>
              </a:clrFrom>
              <a:clrTo>
                <a:srgbClr val="FFFFFF">
                  <a:alpha val="0"/>
                </a:srgbClr>
              </a:clrTo>
            </a:clrChange>
          </a:blip>
          <a:stretch>
            <a:fillRect/>
          </a:stretch>
        </p:blipFill>
        <p:spPr>
          <a:xfrm>
            <a:off x="7429520" y="4953973"/>
            <a:ext cx="1532219" cy="1066800"/>
          </a:xfrm>
          <a:prstGeom prst="rect">
            <a:avLst/>
          </a:prstGeom>
        </p:spPr>
      </p:pic>
    </p:spTree>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5410200"/>
            <a:ext cx="9144000" cy="1447800"/>
          </a:xfrm>
          <a:prstGeom prst="rect">
            <a:avLst/>
          </a:prstGeom>
          <a:gradFill flip="none" rotWithShape="1">
            <a:gsLst>
              <a:gs pos="0">
                <a:srgbClr val="FFFFFF">
                  <a:alpha val="0"/>
                </a:srgbClr>
              </a:gs>
              <a:gs pos="9000">
                <a:schemeClr val="accent6">
                  <a:alpha val="0"/>
                </a:schemeClr>
              </a:gs>
              <a:gs pos="36000">
                <a:srgbClr val="000000">
                  <a:alpha val="0"/>
                </a:srgbClr>
              </a:gs>
              <a:gs pos="46000">
                <a:srgbClr val="000000">
                  <a:alpha val="0"/>
                </a:srgbClr>
              </a:gs>
              <a:gs pos="75000">
                <a:srgbClr val="000000">
                  <a:alpha val="0"/>
                </a:srgbClr>
              </a:gs>
              <a:gs pos="98000">
                <a:schemeClr val="accent3">
                  <a:lumMod val="50000"/>
                </a:schemeClr>
              </a:gs>
              <a:gs pos="99000">
                <a:schemeClr val="accent3">
                  <a:lumMod val="50000"/>
                </a:schemeClr>
              </a:gs>
            </a:gsLst>
            <a:lin ang="16200000" scaled="1"/>
            <a:tileRect/>
          </a:gradFill>
          <a:ln w="6350" cap="flat" cmpd="sng" algn="ctr">
            <a:gradFill>
              <a:gsLst>
                <a:gs pos="0">
                  <a:schemeClr val="tx1"/>
                </a:gs>
                <a:gs pos="50000">
                  <a:schemeClr val="tx1">
                    <a:alpha val="48000"/>
                  </a:schemeClr>
                </a:gs>
                <a:gs pos="100000">
                  <a:schemeClr val="accent1">
                    <a:tint val="23500"/>
                    <a:satMod val="160000"/>
                    <a:alpha val="0"/>
                  </a:schemeClr>
                </a:gs>
              </a:gsLst>
              <a:lin ang="5400000" scaled="0"/>
            </a:gradFill>
            <a:prstDash val="solid"/>
            <a:round/>
            <a:headEnd type="none" w="med" len="med"/>
            <a:tailEnd type="none" w="med" len="med"/>
          </a:ln>
          <a:effectLst/>
        </p:spPr>
        <p:txBody>
          <a:bodyPr vert="horz" wrap="square" lIns="0" tIns="91429" rIns="0" bIns="0" numCol="1" rtlCol="0" anchor="t" anchorCtr="0" compatLnSpc="1">
            <a:prstTxWarp prst="textNoShape">
              <a:avLst/>
            </a:prstTxWarp>
          </a:bodyPr>
          <a:lstStyle/>
          <a:p>
            <a:pPr indent="-302815" algn="ctr" defTabSz="914097" fontAlgn="base">
              <a:lnSpc>
                <a:spcPct val="85000"/>
              </a:lnSpc>
              <a:spcBef>
                <a:spcPct val="0"/>
              </a:spcBef>
              <a:spcAft>
                <a:spcPct val="0"/>
              </a:spcAft>
              <a:buSzPct val="70000"/>
              <a:buBlip>
                <a:blip r:embed="rId3"/>
              </a:buBlip>
              <a:defRPr/>
            </a:pPr>
            <a:endParaRPr lang="en-US" altLang="zh-CN" sz="3200" b="1" spc="-70" dirty="0">
              <a:ln w="3175">
                <a:noFill/>
              </a:ln>
              <a:gradFill>
                <a:gsLst>
                  <a:gs pos="0">
                    <a:srgbClr val="FFFFFF"/>
                  </a:gs>
                  <a:gs pos="100000">
                    <a:srgbClr val="FFFFFF"/>
                  </a:gs>
                </a:gsLst>
                <a:lin ang="5400000" scaled="1"/>
              </a:gradFill>
              <a:effectLst>
                <a:outerShdw blurRad="38100" dist="38100" dir="2700000" algn="tl">
                  <a:srgbClr val="000000">
                    <a:alpha val="43137"/>
                  </a:srgbClr>
                </a:outerShdw>
              </a:effectLst>
              <a:latin typeface="Segoe UI Light" charset="0"/>
              <a:cs typeface="Arial" charset="0"/>
            </a:endParaRPr>
          </a:p>
        </p:txBody>
      </p:sp>
      <p:sp>
        <p:nvSpPr>
          <p:cNvPr id="2" name="Title 1"/>
          <p:cNvSpPr>
            <a:spLocks noGrp="1"/>
          </p:cNvSpPr>
          <p:nvPr>
            <p:ph type="title"/>
          </p:nvPr>
        </p:nvSpPr>
        <p:spPr>
          <a:xfrm>
            <a:off x="381000" y="230188"/>
            <a:ext cx="8382000" cy="1080296"/>
          </a:xfrm>
        </p:spPr>
        <p:txBody>
          <a:bodyPr/>
          <a:lstStyle/>
          <a:p>
            <a:r>
              <a:rPr lang="en-US" dirty="0" smtClean="0"/>
              <a:t>Get More From Taskbar Buttons</a:t>
            </a:r>
            <a:br>
              <a:rPr lang="en-US" dirty="0" smtClean="0"/>
            </a:br>
            <a:r>
              <a:rPr lang="en-US" sz="3000" dirty="0">
                <a:solidFill>
                  <a:schemeClr val="tx2"/>
                </a:solidFill>
              </a:rPr>
              <a:t>Overlay and progress icons</a:t>
            </a:r>
          </a:p>
        </p:txBody>
      </p:sp>
      <p:sp>
        <p:nvSpPr>
          <p:cNvPr id="3" name="Text Placeholder 2"/>
          <p:cNvSpPr>
            <a:spLocks noGrp="1"/>
          </p:cNvSpPr>
          <p:nvPr>
            <p:ph idx="1"/>
          </p:nvPr>
        </p:nvSpPr>
        <p:spPr/>
        <p:txBody>
          <a:bodyPr/>
          <a:lstStyle/>
          <a:p>
            <a:r>
              <a:rPr lang="en-US" dirty="0" smtClean="0"/>
              <a:t>Consolidate: Uncluttered notification area</a:t>
            </a:r>
          </a:p>
          <a:p>
            <a:r>
              <a:rPr lang="en-US" dirty="0" smtClean="0"/>
              <a:t>Provide progress and additional information through the taskbar button</a:t>
            </a:r>
          </a:p>
          <a:p>
            <a:pPr lvl="1"/>
            <a:r>
              <a:rPr lang="en-US" dirty="0" smtClean="0"/>
              <a:t>It’s free if you use standard progress dialogs</a:t>
            </a:r>
            <a:endParaRPr lang="en-US" dirty="0"/>
          </a:p>
        </p:txBody>
      </p:sp>
      <p:grpSp>
        <p:nvGrpSpPr>
          <p:cNvPr id="4" name="Group 3"/>
          <p:cNvGrpSpPr/>
          <p:nvPr/>
        </p:nvGrpSpPr>
        <p:grpSpPr>
          <a:xfrm>
            <a:off x="1918116" y="3523297"/>
            <a:ext cx="5246807" cy="1600200"/>
            <a:chOff x="1948596" y="4605337"/>
            <a:chExt cx="5246807" cy="1600200"/>
          </a:xfrm>
        </p:grpSpPr>
        <p:pic>
          <p:nvPicPr>
            <p:cNvPr id="5122" name="Picture 2"/>
            <p:cNvPicPr>
              <a:picLocks noChangeAspect="1" noChangeArrowheads="1"/>
            </p:cNvPicPr>
            <p:nvPr/>
          </p:nvPicPr>
          <p:blipFill>
            <a:blip r:embed="rId4" cstate="print"/>
            <a:srcRect/>
            <a:stretch>
              <a:fillRect/>
            </a:stretch>
          </p:blipFill>
          <p:spPr bwMode="auto">
            <a:xfrm>
              <a:off x="1948596" y="4876800"/>
              <a:ext cx="5246807" cy="1100137"/>
            </a:xfrm>
            <a:prstGeom prst="rect">
              <a:avLst/>
            </a:prstGeom>
            <a:noFill/>
            <a:ln w="9525">
              <a:noFill/>
              <a:miter lim="800000"/>
              <a:headEnd/>
              <a:tailEnd/>
            </a:ln>
            <a:effectLst>
              <a:outerShdw blurRad="241300" sx="102000" sy="102000" algn="ctr" rotWithShape="0">
                <a:prstClr val="black">
                  <a:alpha val="40000"/>
                </a:prstClr>
              </a:outerShdw>
              <a:reflection blurRad="6350" stA="52000" endA="300" endPos="35000" dir="5400000" sy="-100000" algn="bl" rotWithShape="0"/>
            </a:effectLst>
          </p:spPr>
        </p:pic>
        <p:sp>
          <p:nvSpPr>
            <p:cNvPr id="6" name="Rounded Rectangle 5"/>
            <p:cNvSpPr/>
            <p:nvPr/>
          </p:nvSpPr>
          <p:spPr bwMode="auto">
            <a:xfrm>
              <a:off x="3581400" y="4605337"/>
              <a:ext cx="1905000" cy="1600200"/>
            </a:xfrm>
            <a:prstGeom prst="roundRect">
              <a:avLst/>
            </a:prstGeom>
            <a:gradFill>
              <a:gsLst>
                <a:gs pos="0">
                  <a:schemeClr val="accent3">
                    <a:shade val="15000"/>
                    <a:satMod val="180000"/>
                    <a:alpha val="20000"/>
                  </a:schemeClr>
                </a:gs>
                <a:gs pos="50000">
                  <a:schemeClr val="accent3">
                    <a:shade val="45000"/>
                    <a:satMod val="170000"/>
                    <a:alpha val="17000"/>
                  </a:schemeClr>
                </a:gs>
                <a:gs pos="70000">
                  <a:schemeClr val="accent3">
                    <a:tint val="99000"/>
                    <a:shade val="65000"/>
                    <a:satMod val="155000"/>
                    <a:alpha val="20000"/>
                  </a:schemeClr>
                </a:gs>
                <a:gs pos="100000">
                  <a:schemeClr val="accent3">
                    <a:tint val="95500"/>
                    <a:shade val="100000"/>
                    <a:satMod val="155000"/>
                    <a:alpha val="20000"/>
                  </a:schemeClr>
                </a:gs>
              </a:gsLst>
            </a:gradFill>
            <a:ln w="57150">
              <a:solidFill>
                <a:schemeClr val="accent3"/>
              </a:solidFill>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spTree>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3802096"/>
            <a:ext cx="9144000" cy="2362200"/>
          </a:xfrm>
          <a:prstGeom prst="rect">
            <a:avLst/>
          </a:prstGeom>
          <a:gradFill flip="none" rotWithShape="1">
            <a:gsLst>
              <a:gs pos="0">
                <a:srgbClr val="FFFFFF">
                  <a:alpha val="0"/>
                </a:srgbClr>
              </a:gs>
              <a:gs pos="9000">
                <a:schemeClr val="accent6">
                  <a:alpha val="0"/>
                </a:schemeClr>
              </a:gs>
              <a:gs pos="36000">
                <a:srgbClr val="000000">
                  <a:alpha val="0"/>
                </a:srgbClr>
              </a:gs>
              <a:gs pos="46000">
                <a:srgbClr val="000000">
                  <a:alpha val="0"/>
                </a:srgbClr>
              </a:gs>
              <a:gs pos="75000">
                <a:srgbClr val="000000">
                  <a:alpha val="0"/>
                </a:srgbClr>
              </a:gs>
              <a:gs pos="98000">
                <a:schemeClr val="accent3">
                  <a:lumMod val="50000"/>
                </a:schemeClr>
              </a:gs>
              <a:gs pos="99000">
                <a:schemeClr val="accent3">
                  <a:lumMod val="50000"/>
                </a:schemeClr>
              </a:gs>
            </a:gsLst>
            <a:lin ang="16200000" scaled="1"/>
            <a:tileRect/>
          </a:gradFill>
          <a:ln w="6350" cap="flat" cmpd="sng" algn="ctr">
            <a:gradFill>
              <a:gsLst>
                <a:gs pos="0">
                  <a:schemeClr val="tx1"/>
                </a:gs>
                <a:gs pos="50000">
                  <a:schemeClr val="tx1">
                    <a:alpha val="48000"/>
                  </a:schemeClr>
                </a:gs>
                <a:gs pos="100000">
                  <a:schemeClr val="accent1">
                    <a:tint val="23500"/>
                    <a:satMod val="160000"/>
                    <a:alpha val="0"/>
                  </a:schemeClr>
                </a:gs>
              </a:gsLst>
              <a:lin ang="5400000" scaled="0"/>
            </a:gradFill>
            <a:prstDash val="solid"/>
            <a:round/>
            <a:headEnd type="none" w="med" len="med"/>
            <a:tailEnd type="none" w="med" len="med"/>
          </a:ln>
          <a:effectLst/>
        </p:spPr>
        <p:txBody>
          <a:bodyPr vert="horz" wrap="square" lIns="0" tIns="91429" rIns="0" bIns="0" numCol="1" rtlCol="0" anchor="t" anchorCtr="0" compatLnSpc="1">
            <a:prstTxWarp prst="textNoShape">
              <a:avLst/>
            </a:prstTxWarp>
          </a:bodyPr>
          <a:lstStyle/>
          <a:p>
            <a:pPr indent="-302815" algn="ctr" defTabSz="914097" fontAlgn="base">
              <a:lnSpc>
                <a:spcPct val="85000"/>
              </a:lnSpc>
              <a:spcBef>
                <a:spcPct val="0"/>
              </a:spcBef>
              <a:spcAft>
                <a:spcPct val="0"/>
              </a:spcAft>
              <a:buSzPct val="70000"/>
              <a:buBlip>
                <a:blip r:embed="rId3"/>
              </a:buBlip>
              <a:defRPr/>
            </a:pPr>
            <a:endParaRPr lang="en-US" altLang="zh-CN" sz="3200" b="1" spc="-70" dirty="0">
              <a:ln w="3175">
                <a:noFill/>
              </a:ln>
              <a:gradFill>
                <a:gsLst>
                  <a:gs pos="0">
                    <a:srgbClr val="FFFFFF"/>
                  </a:gs>
                  <a:gs pos="100000">
                    <a:srgbClr val="FFFFFF"/>
                  </a:gs>
                </a:gsLst>
                <a:lin ang="5400000" scaled="1"/>
              </a:gradFill>
              <a:effectLst>
                <a:outerShdw blurRad="38100" dist="38100" dir="2700000" algn="tl">
                  <a:srgbClr val="000000">
                    <a:alpha val="43137"/>
                  </a:srgbClr>
                </a:outerShdw>
              </a:effectLst>
              <a:latin typeface="Segoe UI Light" charset="0"/>
              <a:cs typeface="Arial" charset="0"/>
            </a:endParaRPr>
          </a:p>
        </p:txBody>
      </p:sp>
      <p:sp>
        <p:nvSpPr>
          <p:cNvPr id="2" name="Title 1"/>
          <p:cNvSpPr>
            <a:spLocks noGrp="1"/>
          </p:cNvSpPr>
          <p:nvPr>
            <p:ph type="title"/>
          </p:nvPr>
        </p:nvSpPr>
        <p:spPr>
          <a:xfrm>
            <a:off x="381000" y="230188"/>
            <a:ext cx="8382000" cy="1080296"/>
          </a:xfrm>
        </p:spPr>
        <p:txBody>
          <a:bodyPr/>
          <a:lstStyle/>
          <a:p>
            <a:r>
              <a:rPr lang="en-US" dirty="0" smtClean="0"/>
              <a:t>Taskbar Overlay and Progress</a:t>
            </a:r>
            <a:br>
              <a:rPr lang="en-US" dirty="0" smtClean="0"/>
            </a:br>
            <a:r>
              <a:rPr lang="en-US" sz="3000" dirty="0">
                <a:solidFill>
                  <a:schemeClr val="tx2"/>
                </a:solidFill>
              </a:rPr>
              <a:t>Design considerations</a:t>
            </a:r>
          </a:p>
        </p:txBody>
      </p:sp>
      <p:sp>
        <p:nvSpPr>
          <p:cNvPr id="3" name="Text Placeholder 2"/>
          <p:cNvSpPr>
            <a:spLocks noGrp="1"/>
          </p:cNvSpPr>
          <p:nvPr>
            <p:ph idx="1"/>
          </p:nvPr>
        </p:nvSpPr>
        <p:spPr/>
        <p:txBody>
          <a:bodyPr/>
          <a:lstStyle/>
          <a:p>
            <a:r>
              <a:rPr lang="en-US" sz="2800" dirty="0" smtClean="0"/>
              <a:t>Notification area is now user controlled:</a:t>
            </a:r>
          </a:p>
          <a:p>
            <a:pPr lvl="1"/>
            <a:r>
              <a:rPr lang="en-US" sz="2400" dirty="0" smtClean="0"/>
              <a:t>Leave yourself out if possible!</a:t>
            </a:r>
          </a:p>
          <a:p>
            <a:r>
              <a:rPr lang="en-US" sz="2800" dirty="0" smtClean="0"/>
              <a:t>Use taskbar buttons for custom progress or </a:t>
            </a:r>
            <a:br>
              <a:rPr lang="en-US" sz="2800" dirty="0" smtClean="0"/>
            </a:br>
            <a:r>
              <a:rPr lang="en-US" sz="2800" dirty="0" smtClean="0"/>
              <a:t>status information</a:t>
            </a:r>
            <a:endParaRPr lang="en-US" sz="2800" dirty="0"/>
          </a:p>
        </p:txBody>
      </p:sp>
      <p:pic>
        <p:nvPicPr>
          <p:cNvPr id="1026" name="Picture 2"/>
          <p:cNvPicPr>
            <a:picLocks noChangeAspect="1" noChangeArrowheads="1"/>
          </p:cNvPicPr>
          <p:nvPr/>
        </p:nvPicPr>
        <p:blipFill>
          <a:blip r:embed="rId4" cstate="print"/>
          <a:srcRect/>
          <a:stretch>
            <a:fillRect/>
          </a:stretch>
        </p:blipFill>
        <p:spPr bwMode="auto">
          <a:xfrm>
            <a:off x="5105400" y="5090712"/>
            <a:ext cx="3778668" cy="638175"/>
          </a:xfrm>
          <a:prstGeom prst="rect">
            <a:avLst/>
          </a:prstGeom>
          <a:noFill/>
          <a:ln w="9525">
            <a:noFill/>
            <a:miter lim="800000"/>
            <a:headEnd/>
            <a:tailEnd/>
          </a:ln>
          <a:effectLst/>
        </p:spPr>
      </p:pic>
      <p:pic>
        <p:nvPicPr>
          <p:cNvPr id="1027" name="Picture 3"/>
          <p:cNvPicPr>
            <a:picLocks noChangeAspect="1" noChangeArrowheads="1"/>
          </p:cNvPicPr>
          <p:nvPr/>
        </p:nvPicPr>
        <p:blipFill>
          <a:blip r:embed="rId5" cstate="print"/>
          <a:srcRect l="1445" t="1645" r="2483" b="1279"/>
          <a:stretch>
            <a:fillRect/>
          </a:stretch>
        </p:blipFill>
        <p:spPr bwMode="auto">
          <a:xfrm>
            <a:off x="5135880" y="3192496"/>
            <a:ext cx="2026920" cy="1798320"/>
          </a:xfrm>
          <a:prstGeom prst="roundRect">
            <a:avLst>
              <a:gd name="adj" fmla="val 2583"/>
            </a:avLst>
          </a:prstGeom>
          <a:noFill/>
          <a:ln w="9525">
            <a:noFill/>
            <a:miter lim="800000"/>
            <a:headEnd/>
            <a:tailEnd/>
          </a:ln>
          <a:effectLst/>
        </p:spPr>
      </p:pic>
      <p:pic>
        <p:nvPicPr>
          <p:cNvPr id="1028" name="Picture 4"/>
          <p:cNvPicPr>
            <a:picLocks noChangeAspect="1" noChangeArrowheads="1"/>
          </p:cNvPicPr>
          <p:nvPr/>
        </p:nvPicPr>
        <p:blipFill>
          <a:blip r:embed="rId6" cstate="print"/>
          <a:srcRect/>
          <a:stretch>
            <a:fillRect/>
          </a:stretch>
        </p:blipFill>
        <p:spPr bwMode="auto">
          <a:xfrm>
            <a:off x="838200" y="3344896"/>
            <a:ext cx="3604850" cy="685800"/>
          </a:xfrm>
          <a:prstGeom prst="rect">
            <a:avLst/>
          </a:prstGeom>
          <a:noFill/>
          <a:ln w="9525">
            <a:noFill/>
            <a:miter lim="800000"/>
            <a:headEnd/>
            <a:tailEnd/>
          </a:ln>
          <a:effectLst/>
        </p:spPr>
      </p:pic>
      <p:pic>
        <p:nvPicPr>
          <p:cNvPr id="1029" name="Picture 5"/>
          <p:cNvPicPr>
            <a:picLocks noChangeAspect="1" noChangeArrowheads="1"/>
          </p:cNvPicPr>
          <p:nvPr/>
        </p:nvPicPr>
        <p:blipFill>
          <a:blip r:embed="rId7" cstate="print"/>
          <a:srcRect/>
          <a:stretch>
            <a:fillRect/>
          </a:stretch>
        </p:blipFill>
        <p:spPr bwMode="auto">
          <a:xfrm>
            <a:off x="838200" y="4152616"/>
            <a:ext cx="3581400" cy="716280"/>
          </a:xfrm>
          <a:prstGeom prst="rect">
            <a:avLst/>
          </a:prstGeom>
          <a:noFill/>
          <a:ln w="9525">
            <a:noFill/>
            <a:miter lim="800000"/>
            <a:headEnd/>
            <a:tailEnd/>
          </a:ln>
          <a:effectLst/>
        </p:spPr>
      </p:pic>
      <p:pic>
        <p:nvPicPr>
          <p:cNvPr id="1030" name="Picture 6"/>
          <p:cNvPicPr>
            <a:picLocks noChangeAspect="1" noChangeArrowheads="1"/>
          </p:cNvPicPr>
          <p:nvPr/>
        </p:nvPicPr>
        <p:blipFill>
          <a:blip r:embed="rId8" cstate="print"/>
          <a:srcRect/>
          <a:stretch>
            <a:fillRect/>
          </a:stretch>
        </p:blipFill>
        <p:spPr bwMode="auto">
          <a:xfrm>
            <a:off x="838200" y="4997908"/>
            <a:ext cx="3581400" cy="709188"/>
          </a:xfrm>
          <a:prstGeom prst="rect">
            <a:avLst/>
          </a:prstGeom>
          <a:noFill/>
          <a:ln w="9525">
            <a:noFill/>
            <a:miter lim="800000"/>
            <a:headEnd/>
            <a:tailEnd/>
          </a:ln>
          <a:effectLst/>
        </p:spPr>
      </p:pic>
      <p:sp>
        <p:nvSpPr>
          <p:cNvPr id="10" name="Rounded Rectangle 9"/>
          <p:cNvSpPr/>
          <p:nvPr/>
        </p:nvSpPr>
        <p:spPr bwMode="auto">
          <a:xfrm>
            <a:off x="2971800" y="3116296"/>
            <a:ext cx="1295400" cy="2819400"/>
          </a:xfrm>
          <a:prstGeom prst="roundRect">
            <a:avLst/>
          </a:prstGeom>
          <a:gradFill>
            <a:gsLst>
              <a:gs pos="0">
                <a:schemeClr val="accent3">
                  <a:shade val="15000"/>
                  <a:satMod val="180000"/>
                  <a:alpha val="20000"/>
                </a:schemeClr>
              </a:gs>
              <a:gs pos="50000">
                <a:schemeClr val="accent3">
                  <a:shade val="45000"/>
                  <a:satMod val="170000"/>
                  <a:alpha val="17000"/>
                </a:schemeClr>
              </a:gs>
              <a:gs pos="70000">
                <a:schemeClr val="accent3">
                  <a:tint val="99000"/>
                  <a:shade val="65000"/>
                  <a:satMod val="155000"/>
                  <a:alpha val="20000"/>
                </a:schemeClr>
              </a:gs>
              <a:gs pos="100000">
                <a:schemeClr val="accent3">
                  <a:tint val="95500"/>
                  <a:shade val="100000"/>
                  <a:satMod val="155000"/>
                  <a:alpha val="20000"/>
                </a:schemeClr>
              </a:gs>
            </a:gsLst>
          </a:gradFill>
          <a:ln w="57150">
            <a:solidFill>
              <a:schemeClr val="accent3"/>
            </a:solidFill>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Tree>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18500" cy="1107996"/>
          </a:xfrm>
        </p:spPr>
        <p:txBody>
          <a:bodyPr/>
          <a:lstStyle/>
          <a:p>
            <a:r>
              <a:rPr lang="en-US" dirty="0" smtClean="0"/>
              <a:t>Taskbar Overlay and Progress</a:t>
            </a:r>
            <a:br>
              <a:rPr lang="en-US" dirty="0" smtClean="0"/>
            </a:br>
            <a:r>
              <a:rPr lang="en-US" sz="3200" dirty="0" smtClean="0">
                <a:solidFill>
                  <a:schemeClr val="tx1"/>
                </a:solidFill>
              </a:rPr>
              <a:t>The APIs</a:t>
            </a:r>
          </a:p>
        </p:txBody>
      </p:sp>
      <p:sp>
        <p:nvSpPr>
          <p:cNvPr id="5" name="Snip Single Corner Rectangle 4"/>
          <p:cNvSpPr/>
          <p:nvPr/>
        </p:nvSpPr>
        <p:spPr bwMode="auto">
          <a:xfrm>
            <a:off x="85728" y="1587594"/>
            <a:ext cx="8943975" cy="4484594"/>
          </a:xfrm>
          <a:prstGeom prst="snip1Rect">
            <a:avLst>
              <a:gd name="adj" fmla="val 0"/>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hr-HR" sz="2000" dirty="0">
                <a:solidFill>
                  <a:schemeClr val="bg1"/>
                </a:solidFill>
                <a:latin typeface="Consolas" pitchFamily="49" charset="0"/>
                <a:cs typeface="Consolas" pitchFamily="49" charset="0"/>
              </a:rPr>
              <a:t>TaskbarManager </a:t>
            </a:r>
            <a:r>
              <a:rPr lang="hr-HR" sz="2000" dirty="0" smtClean="0">
                <a:solidFill>
                  <a:schemeClr val="bg1"/>
                </a:solidFill>
                <a:latin typeface="Consolas" pitchFamily="49" charset="0"/>
                <a:cs typeface="Consolas" pitchFamily="49" charset="0"/>
              </a:rPr>
              <a:t>winTaskbar </a:t>
            </a:r>
            <a:r>
              <a:rPr lang="hr-HR" sz="2000" dirty="0">
                <a:solidFill>
                  <a:schemeClr val="bg1"/>
                </a:solidFill>
                <a:latin typeface="Consolas" pitchFamily="49" charset="0"/>
                <a:cs typeface="Consolas" pitchFamily="49" charset="0"/>
              </a:rPr>
              <a:t>= TaskbarManager.Instance;</a:t>
            </a:r>
            <a:endParaRPr lang="hr-HR" sz="2000" dirty="0" smtClean="0">
              <a:solidFill>
                <a:schemeClr val="bg1"/>
              </a:solidFill>
              <a:latin typeface="Consolas" pitchFamily="49" charset="0"/>
              <a:cs typeface="Consolas" pitchFamily="49" charset="0"/>
            </a:endParaRPr>
          </a:p>
          <a:p>
            <a:pPr defTabSz="914099" fontAlgn="base">
              <a:spcBef>
                <a:spcPct val="0"/>
              </a:spcBef>
              <a:spcAft>
                <a:spcPct val="0"/>
              </a:spcAft>
            </a:pPr>
            <a:endParaRPr lang="hr-HR" sz="2000" dirty="0" smtClean="0">
              <a:solidFill>
                <a:schemeClr val="bg1"/>
              </a:solidFill>
              <a:latin typeface="Consolas" pitchFamily="49" charset="0"/>
              <a:cs typeface="Consolas" pitchFamily="49" charset="0"/>
            </a:endParaRPr>
          </a:p>
          <a:p>
            <a:pPr defTabSz="914099" fontAlgn="base">
              <a:spcBef>
                <a:spcPct val="0"/>
              </a:spcBef>
              <a:spcAft>
                <a:spcPct val="0"/>
              </a:spcAft>
            </a:pPr>
            <a:r>
              <a:rPr lang="hr-HR" sz="2000" dirty="0" smtClean="0">
                <a:solidFill>
                  <a:schemeClr val="bg1"/>
                </a:solidFill>
                <a:latin typeface="Consolas" pitchFamily="49" charset="0"/>
                <a:cs typeface="Consolas" pitchFamily="49" charset="0"/>
              </a:rPr>
              <a:t>// Icon</a:t>
            </a:r>
          </a:p>
          <a:p>
            <a:pPr defTabSz="914099" fontAlgn="base">
              <a:spcBef>
                <a:spcPct val="0"/>
              </a:spcBef>
              <a:spcAft>
                <a:spcPct val="0"/>
              </a:spcAft>
            </a:pPr>
            <a:r>
              <a:rPr lang="hr-HR" sz="2000" dirty="0" smtClean="0">
                <a:solidFill>
                  <a:schemeClr val="bg1"/>
                </a:solidFill>
                <a:latin typeface="Consolas" pitchFamily="49" charset="0"/>
                <a:cs typeface="Consolas" pitchFamily="49" charset="0"/>
              </a:rPr>
              <a:t>winTaskbar.SetOverlayIcon(icon, "icon1");</a:t>
            </a:r>
          </a:p>
          <a:p>
            <a:pPr defTabSz="914099" fontAlgn="base">
              <a:spcBef>
                <a:spcPct val="0"/>
              </a:spcBef>
              <a:spcAft>
                <a:spcPct val="0"/>
              </a:spcAft>
            </a:pPr>
            <a:endParaRPr lang="hr-HR" sz="2000" dirty="0" smtClean="0">
              <a:solidFill>
                <a:schemeClr val="bg1"/>
              </a:solidFill>
              <a:latin typeface="Consolas" pitchFamily="49" charset="0"/>
              <a:cs typeface="Consolas" pitchFamily="49" charset="0"/>
            </a:endParaRPr>
          </a:p>
          <a:p>
            <a:pPr defTabSz="914099" fontAlgn="base">
              <a:spcBef>
                <a:spcPct val="0"/>
              </a:spcBef>
              <a:spcAft>
                <a:spcPct val="0"/>
              </a:spcAft>
            </a:pPr>
            <a:r>
              <a:rPr lang="hr-HR" sz="2000" dirty="0" smtClean="0">
                <a:solidFill>
                  <a:schemeClr val="bg1"/>
                </a:solidFill>
                <a:latin typeface="Consolas" pitchFamily="49" charset="0"/>
                <a:cs typeface="Consolas" pitchFamily="49" charset="0"/>
              </a:rPr>
              <a:t>// Set normal progressbar</a:t>
            </a:r>
          </a:p>
          <a:p>
            <a:r>
              <a:rPr lang="hr-HR" sz="2000" dirty="0" smtClean="0">
                <a:solidFill>
                  <a:schemeClr val="bg1"/>
                </a:solidFill>
                <a:latin typeface="Consolas" pitchFamily="49" charset="0"/>
                <a:cs typeface="Consolas" pitchFamily="49" charset="0"/>
              </a:rPr>
              <a:t>winTaskbar.SetProgressValue((</a:t>
            </a:r>
            <a:r>
              <a:rPr lang="hr-HR" sz="2000" dirty="0">
                <a:solidFill>
                  <a:schemeClr val="bg1"/>
                </a:solidFill>
                <a:latin typeface="Consolas" pitchFamily="49" charset="0"/>
                <a:cs typeface="Consolas" pitchFamily="49" charset="0"/>
              </a:rPr>
              <a:t>int)progressSlider.Value, 100);</a:t>
            </a:r>
          </a:p>
          <a:p>
            <a:r>
              <a:rPr lang="hr-HR" sz="2000" dirty="0" smtClean="0">
                <a:solidFill>
                  <a:schemeClr val="bg1"/>
                </a:solidFill>
                <a:latin typeface="Consolas" pitchFamily="49" charset="0"/>
                <a:cs typeface="Consolas" pitchFamily="49" charset="0"/>
              </a:rPr>
              <a:t>winTaskbar.SetProgressState(TaskbarProgressBarState.Normal);</a:t>
            </a:r>
          </a:p>
          <a:p>
            <a:endParaRPr lang="hr-HR" sz="2000" dirty="0">
              <a:solidFill>
                <a:schemeClr val="bg1"/>
              </a:solidFill>
              <a:latin typeface="Consolas" pitchFamily="49" charset="0"/>
              <a:cs typeface="Consolas" pitchFamily="49" charset="0"/>
            </a:endParaRPr>
          </a:p>
          <a:p>
            <a:r>
              <a:rPr lang="hr-HR" sz="2000" dirty="0" smtClean="0">
                <a:solidFill>
                  <a:schemeClr val="bg1"/>
                </a:solidFill>
                <a:latin typeface="Consolas" pitchFamily="49" charset="0"/>
                <a:cs typeface="Consolas" pitchFamily="49" charset="0"/>
              </a:rPr>
              <a:t>. . .</a:t>
            </a:r>
          </a:p>
          <a:p>
            <a:r>
              <a:rPr lang="hr-HR" sz="2000" dirty="0">
                <a:solidFill>
                  <a:schemeClr val="bg1"/>
                </a:solidFill>
                <a:latin typeface="Consolas" pitchFamily="49" charset="0"/>
                <a:cs typeface="Consolas" pitchFamily="49" charset="0"/>
              </a:rPr>
              <a:t>// </a:t>
            </a:r>
            <a:r>
              <a:rPr lang="hr-HR" sz="2000" dirty="0" smtClean="0">
                <a:solidFill>
                  <a:schemeClr val="bg1"/>
                </a:solidFill>
                <a:latin typeface="Consolas" pitchFamily="49" charset="0"/>
                <a:cs typeface="Consolas" pitchFamily="49" charset="0"/>
              </a:rPr>
              <a:t>Remove progressbar</a:t>
            </a:r>
          </a:p>
          <a:p>
            <a:r>
              <a:rPr lang="hr-HR" sz="2000" dirty="0" smtClean="0">
                <a:solidFill>
                  <a:schemeClr val="bg1"/>
                </a:solidFill>
                <a:latin typeface="Consolas" pitchFamily="49" charset="0"/>
                <a:cs typeface="Consolas" pitchFamily="49" charset="0"/>
              </a:rPr>
              <a:t>winTaskbar</a:t>
            </a:r>
            <a:r>
              <a:rPr lang="hr-HR" sz="2000" dirty="0" smtClean="0">
                <a:latin typeface="Consolas" pitchFamily="49" charset="0"/>
                <a:cs typeface="Consolas" pitchFamily="49" charset="0"/>
              </a:rPr>
              <a:t>.SetProgressState(</a:t>
            </a:r>
            <a:r>
              <a:rPr lang="hr-HR" sz="1900" dirty="0" smtClean="0">
                <a:latin typeface="Consolas" pitchFamily="49" charset="0"/>
                <a:cs typeface="Consolas" pitchFamily="49" charset="0"/>
              </a:rPr>
              <a:t>TaskbarProgressBarState.NoProgress</a:t>
            </a:r>
            <a:r>
              <a:rPr lang="hr-HR" sz="2000" dirty="0">
                <a:latin typeface="Consolas" pitchFamily="49" charset="0"/>
                <a:cs typeface="Consolas" pitchFamily="49" charset="0"/>
              </a:rPr>
              <a:t>);</a:t>
            </a:r>
            <a:endParaRPr lang="en-US" sz="2000" dirty="0" smtClean="0">
              <a:solidFill>
                <a:schemeClr val="tx1"/>
              </a:solidFill>
              <a:latin typeface="Consolas" pitchFamily="49" charset="0"/>
              <a:cs typeface="Consolas" pitchFamily="49" charset="0"/>
            </a:endParaRPr>
          </a:p>
        </p:txBody>
      </p:sp>
    </p:spTree>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hr-HR" dirty="0" smtClean="0"/>
              <a:t>Overlay &amp; Progress Icons</a:t>
            </a:r>
            <a:endParaRPr lang="en-US" dirty="0"/>
          </a:p>
        </p:txBody>
      </p:sp>
      <p:sp>
        <p:nvSpPr>
          <p:cNvPr id="5" name="Subtitle 4"/>
          <p:cNvSpPr>
            <a:spLocks noGrp="1"/>
          </p:cNvSpPr>
          <p:nvPr>
            <p:ph type="subTitle" idx="1"/>
          </p:nvPr>
        </p:nvSpPr>
        <p:spPr/>
        <p:txBody>
          <a:bodyPr/>
          <a:lstStyle/>
          <a:p>
            <a:r>
              <a:rPr lang="en-US" dirty="0" smtClean="0"/>
              <a:t>…in </a:t>
            </a:r>
            <a:r>
              <a:rPr lang="hr-HR" dirty="0" smtClean="0"/>
              <a:t>Taskbar Button</a:t>
            </a:r>
            <a:endParaRPr lang="en-US" dirty="0"/>
          </a:p>
        </p:txBody>
      </p:sp>
      <p:sp>
        <p:nvSpPr>
          <p:cNvPr id="6" name="Text Placeholder 5"/>
          <p:cNvSpPr>
            <a:spLocks noGrp="1"/>
          </p:cNvSpPr>
          <p:nvPr>
            <p:ph type="body" sz="quarter" idx="10"/>
          </p:nvPr>
        </p:nvSpPr>
        <p:spPr/>
        <p:txBody>
          <a:bodyPr/>
          <a:lstStyle/>
          <a:p>
            <a:r>
              <a:rPr smtClean="0"/>
              <a:t>demo</a:t>
            </a:r>
            <a:endParaRPr lang="en-US" dirty="0"/>
          </a:p>
        </p:txBody>
      </p:sp>
    </p:spTree>
    <p:extLst>
      <p:ext uri="{BB962C8B-B14F-4D97-AF65-F5344CB8AC3E}">
        <p14:creationId xmlns:p14="http://schemas.microsoft.com/office/powerpoint/2007/7/12/main" xmlns="" val="3671037252"/>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4800600"/>
            <a:ext cx="9144000" cy="2057400"/>
          </a:xfrm>
          <a:prstGeom prst="rect">
            <a:avLst/>
          </a:prstGeom>
          <a:gradFill flip="none" rotWithShape="1">
            <a:gsLst>
              <a:gs pos="0">
                <a:srgbClr val="FFFFFF">
                  <a:alpha val="0"/>
                </a:srgbClr>
              </a:gs>
              <a:gs pos="9000">
                <a:schemeClr val="accent6">
                  <a:alpha val="0"/>
                </a:schemeClr>
              </a:gs>
              <a:gs pos="36000">
                <a:srgbClr val="000000">
                  <a:alpha val="0"/>
                </a:srgbClr>
              </a:gs>
              <a:gs pos="46000">
                <a:srgbClr val="000000">
                  <a:alpha val="0"/>
                </a:srgbClr>
              </a:gs>
              <a:gs pos="75000">
                <a:srgbClr val="000000">
                  <a:alpha val="0"/>
                </a:srgbClr>
              </a:gs>
              <a:gs pos="98000">
                <a:schemeClr val="accent3">
                  <a:lumMod val="50000"/>
                </a:schemeClr>
              </a:gs>
              <a:gs pos="99000">
                <a:schemeClr val="accent3">
                  <a:lumMod val="50000"/>
                </a:schemeClr>
              </a:gs>
            </a:gsLst>
            <a:lin ang="16200000" scaled="1"/>
            <a:tileRect/>
          </a:gradFill>
          <a:ln w="6350" cap="flat" cmpd="sng" algn="ctr">
            <a:gradFill>
              <a:gsLst>
                <a:gs pos="0">
                  <a:schemeClr val="tx1"/>
                </a:gs>
                <a:gs pos="50000">
                  <a:schemeClr val="tx1">
                    <a:alpha val="48000"/>
                  </a:schemeClr>
                </a:gs>
                <a:gs pos="100000">
                  <a:schemeClr val="accent1">
                    <a:tint val="23500"/>
                    <a:satMod val="160000"/>
                    <a:alpha val="0"/>
                  </a:schemeClr>
                </a:gs>
              </a:gsLst>
              <a:lin ang="5400000" scaled="0"/>
            </a:gradFill>
            <a:prstDash val="solid"/>
            <a:round/>
            <a:headEnd type="none" w="med" len="med"/>
            <a:tailEnd type="none" w="med" len="med"/>
          </a:ln>
          <a:effectLst/>
        </p:spPr>
        <p:txBody>
          <a:bodyPr vert="horz" wrap="square" lIns="0" tIns="91429" rIns="0" bIns="0" numCol="1" rtlCol="0" anchor="t" anchorCtr="0" compatLnSpc="1">
            <a:prstTxWarp prst="textNoShape">
              <a:avLst/>
            </a:prstTxWarp>
          </a:bodyPr>
          <a:lstStyle/>
          <a:p>
            <a:pPr indent="-302815" algn="ctr" defTabSz="914097" fontAlgn="base">
              <a:lnSpc>
                <a:spcPct val="85000"/>
              </a:lnSpc>
              <a:spcBef>
                <a:spcPct val="0"/>
              </a:spcBef>
              <a:spcAft>
                <a:spcPct val="0"/>
              </a:spcAft>
              <a:buSzPct val="70000"/>
              <a:buBlip>
                <a:blip r:embed="rId3"/>
              </a:buBlip>
              <a:defRPr/>
            </a:pPr>
            <a:endParaRPr lang="en-US" altLang="zh-CN" sz="3200" b="1" spc="-70" dirty="0">
              <a:ln w="3175">
                <a:noFill/>
              </a:ln>
              <a:gradFill>
                <a:gsLst>
                  <a:gs pos="0">
                    <a:srgbClr val="FFFFFF"/>
                  </a:gs>
                  <a:gs pos="100000">
                    <a:srgbClr val="FFFFFF"/>
                  </a:gs>
                </a:gsLst>
                <a:lin ang="5400000" scaled="1"/>
              </a:gradFill>
              <a:effectLst>
                <a:outerShdw blurRad="38100" dist="38100" dir="2700000" algn="tl">
                  <a:srgbClr val="000000">
                    <a:alpha val="43137"/>
                  </a:srgbClr>
                </a:outerShdw>
              </a:effectLst>
              <a:latin typeface="Segoe UI Light" charset="0"/>
              <a:cs typeface="Arial" charset="0"/>
            </a:endParaRPr>
          </a:p>
        </p:txBody>
      </p:sp>
      <p:sp>
        <p:nvSpPr>
          <p:cNvPr id="2" name="Title 1"/>
          <p:cNvSpPr>
            <a:spLocks noGrp="1"/>
          </p:cNvSpPr>
          <p:nvPr>
            <p:ph type="title"/>
          </p:nvPr>
        </p:nvSpPr>
        <p:spPr/>
        <p:txBody>
          <a:bodyPr/>
          <a:lstStyle/>
          <a:p>
            <a:r>
              <a:rPr smtClean="0"/>
              <a:t>Live Thumbnails</a:t>
            </a:r>
            <a:endParaRPr lang="en-US" dirty="0"/>
          </a:p>
        </p:txBody>
      </p:sp>
      <p:sp>
        <p:nvSpPr>
          <p:cNvPr id="3" name="Text Placeholder 2"/>
          <p:cNvSpPr>
            <a:spLocks noGrp="1"/>
          </p:cNvSpPr>
          <p:nvPr>
            <p:ph idx="1"/>
          </p:nvPr>
        </p:nvSpPr>
        <p:spPr/>
        <p:txBody>
          <a:bodyPr/>
          <a:lstStyle/>
          <a:p>
            <a:r>
              <a:rPr lang="en-US" dirty="0" smtClean="0"/>
              <a:t>Live thumbnails: A </a:t>
            </a:r>
            <a:r>
              <a:rPr lang="en-US" b="1" dirty="0" smtClean="0"/>
              <a:t>live</a:t>
            </a:r>
            <a:r>
              <a:rPr lang="en-US" dirty="0" smtClean="0"/>
              <a:t>preview</a:t>
            </a:r>
          </a:p>
          <a:p>
            <a:pPr lvl="1"/>
            <a:r>
              <a:rPr lang="en-US" dirty="0" smtClean="0"/>
              <a:t>Windows Vista</a:t>
            </a:r>
            <a:r>
              <a:rPr lang="en-US" baseline="30000" dirty="0" smtClean="0"/>
              <a:t>®</a:t>
            </a:r>
            <a:r>
              <a:rPr lang="en-US" dirty="0" smtClean="0"/>
              <a:t>: One thumbnail per window</a:t>
            </a:r>
          </a:p>
          <a:p>
            <a:pPr lvl="1"/>
            <a:r>
              <a:rPr lang="en-US" dirty="0" smtClean="0"/>
              <a:t>Windows 7: Grouped thumbnails</a:t>
            </a:r>
            <a:endParaRPr lang="en-US" dirty="0"/>
          </a:p>
        </p:txBody>
      </p:sp>
      <p:pic>
        <p:nvPicPr>
          <p:cNvPr id="2052" name="Picture 4"/>
          <p:cNvPicPr>
            <a:picLocks noChangeAspect="1" noChangeArrowheads="1"/>
          </p:cNvPicPr>
          <p:nvPr/>
        </p:nvPicPr>
        <p:blipFill>
          <a:blip r:embed="rId4" cstate="print"/>
          <a:srcRect l="-80" t="5517" r="1525"/>
          <a:stretch>
            <a:fillRect/>
          </a:stretch>
        </p:blipFill>
        <p:spPr bwMode="auto">
          <a:xfrm>
            <a:off x="450574" y="3189024"/>
            <a:ext cx="8203096" cy="2609850"/>
          </a:xfrm>
          <a:prstGeom prst="round2SameRect">
            <a:avLst>
              <a:gd name="adj1" fmla="val 1942"/>
              <a:gd name="adj2" fmla="val 0"/>
            </a:avLst>
          </a:prstGeom>
          <a:noFill/>
          <a:ln w="9525">
            <a:noFill/>
            <a:miter lim="800000"/>
            <a:headEnd/>
            <a:tailEnd/>
          </a:ln>
          <a:effectLst>
            <a:outerShdw blurRad="241300" sx="102000" sy="102000" algn="ctr" rotWithShape="0">
              <a:prstClr val="black">
                <a:alpha val="40000"/>
              </a:prstClr>
            </a:outerShdw>
            <a:reflection blurRad="6350" stA="52000" endA="300" endPos="35000" dir="5400000" sy="-100000" algn="bl" rotWithShape="0"/>
          </a:effectLst>
        </p:spPr>
      </p:pic>
    </p:spTree>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4800600"/>
            <a:ext cx="9144000" cy="2057400"/>
          </a:xfrm>
          <a:prstGeom prst="rect">
            <a:avLst/>
          </a:prstGeom>
          <a:gradFill flip="none" rotWithShape="1">
            <a:gsLst>
              <a:gs pos="0">
                <a:srgbClr val="FFFFFF">
                  <a:alpha val="0"/>
                </a:srgbClr>
              </a:gs>
              <a:gs pos="9000">
                <a:schemeClr val="accent6">
                  <a:alpha val="0"/>
                </a:schemeClr>
              </a:gs>
              <a:gs pos="36000">
                <a:srgbClr val="000000">
                  <a:alpha val="0"/>
                </a:srgbClr>
              </a:gs>
              <a:gs pos="46000">
                <a:srgbClr val="000000">
                  <a:alpha val="0"/>
                </a:srgbClr>
              </a:gs>
              <a:gs pos="75000">
                <a:srgbClr val="000000">
                  <a:alpha val="0"/>
                </a:srgbClr>
              </a:gs>
              <a:gs pos="98000">
                <a:schemeClr val="accent3">
                  <a:lumMod val="50000"/>
                </a:schemeClr>
              </a:gs>
              <a:gs pos="99000">
                <a:schemeClr val="accent3">
                  <a:lumMod val="50000"/>
                </a:schemeClr>
              </a:gs>
            </a:gsLst>
            <a:lin ang="16200000" scaled="1"/>
            <a:tileRect/>
          </a:gradFill>
          <a:ln w="6350" cap="flat" cmpd="sng" algn="ctr">
            <a:gradFill>
              <a:gsLst>
                <a:gs pos="0">
                  <a:schemeClr val="tx1"/>
                </a:gs>
                <a:gs pos="50000">
                  <a:schemeClr val="tx1">
                    <a:alpha val="48000"/>
                  </a:schemeClr>
                </a:gs>
                <a:gs pos="100000">
                  <a:schemeClr val="accent1">
                    <a:tint val="23500"/>
                    <a:satMod val="160000"/>
                    <a:alpha val="0"/>
                  </a:schemeClr>
                </a:gs>
              </a:gsLst>
              <a:lin ang="5400000" scaled="0"/>
            </a:gradFill>
            <a:prstDash val="solid"/>
            <a:round/>
            <a:headEnd type="none" w="med" len="med"/>
            <a:tailEnd type="none" w="med" len="med"/>
          </a:ln>
          <a:effectLst/>
        </p:spPr>
        <p:txBody>
          <a:bodyPr vert="horz" wrap="square" lIns="0" tIns="91429" rIns="0" bIns="0" numCol="1" rtlCol="0" anchor="t" anchorCtr="0" compatLnSpc="1">
            <a:prstTxWarp prst="textNoShape">
              <a:avLst/>
            </a:prstTxWarp>
          </a:bodyPr>
          <a:lstStyle/>
          <a:p>
            <a:pPr indent="-302815" algn="ctr" defTabSz="914097" fontAlgn="base">
              <a:lnSpc>
                <a:spcPct val="85000"/>
              </a:lnSpc>
              <a:spcBef>
                <a:spcPct val="0"/>
              </a:spcBef>
              <a:spcAft>
                <a:spcPct val="0"/>
              </a:spcAft>
              <a:buSzPct val="70000"/>
              <a:buBlip>
                <a:blip r:embed="rId3"/>
              </a:buBlip>
              <a:defRPr/>
            </a:pPr>
            <a:endParaRPr lang="en-US" altLang="zh-CN" sz="3200" b="1" spc="-70" dirty="0">
              <a:ln w="3175">
                <a:noFill/>
              </a:ln>
              <a:gradFill>
                <a:gsLst>
                  <a:gs pos="0">
                    <a:srgbClr val="FFFFFF"/>
                  </a:gs>
                  <a:gs pos="100000">
                    <a:srgbClr val="FFFFFF"/>
                  </a:gs>
                </a:gsLst>
                <a:lin ang="5400000" scaled="1"/>
              </a:gradFill>
              <a:effectLst>
                <a:outerShdw blurRad="38100" dist="38100" dir="2700000" algn="tl">
                  <a:srgbClr val="000000">
                    <a:alpha val="43137"/>
                  </a:srgbClr>
                </a:outerShdw>
              </a:effectLst>
              <a:latin typeface="Segoe UI Light" charset="0"/>
              <a:cs typeface="Arial" charset="0"/>
            </a:endParaRPr>
          </a:p>
        </p:txBody>
      </p:sp>
      <p:sp>
        <p:nvSpPr>
          <p:cNvPr id="2" name="Title 1"/>
          <p:cNvSpPr>
            <a:spLocks noGrp="1"/>
          </p:cNvSpPr>
          <p:nvPr>
            <p:ph type="title"/>
          </p:nvPr>
        </p:nvSpPr>
        <p:spPr/>
        <p:txBody>
          <a:bodyPr/>
          <a:lstStyle/>
          <a:p>
            <a:r>
              <a:rPr lang="en-US" smtClean="0"/>
              <a:t>Peek Preview (Aero Peek)</a:t>
            </a:r>
            <a:endParaRPr lang="en-US" dirty="0"/>
          </a:p>
        </p:txBody>
      </p:sp>
      <p:sp>
        <p:nvSpPr>
          <p:cNvPr id="3" name="Text Placeholder 2"/>
          <p:cNvSpPr>
            <a:spLocks noGrp="1"/>
          </p:cNvSpPr>
          <p:nvPr>
            <p:ph type="body" sz="quarter" idx="10"/>
          </p:nvPr>
        </p:nvSpPr>
        <p:spPr>
          <a:xfrm>
            <a:off x="381000" y="1411552"/>
            <a:ext cx="8382000" cy="535531"/>
          </a:xfrm>
        </p:spPr>
        <p:txBody>
          <a:bodyPr/>
          <a:lstStyle/>
          <a:p>
            <a:pPr algn="ctr">
              <a:buNone/>
            </a:pPr>
            <a:r>
              <a:rPr lang="en-US" b="1" dirty="0" smtClean="0"/>
              <a:t>Live</a:t>
            </a:r>
            <a:r>
              <a:rPr lang="en-US" dirty="0" smtClean="0"/>
              <a:t> peek without a click</a:t>
            </a:r>
            <a:endParaRPr lang="en-US" dirty="0"/>
          </a:p>
        </p:txBody>
      </p:sp>
      <p:pic>
        <p:nvPicPr>
          <p:cNvPr id="3074" name="Picture 2"/>
          <p:cNvPicPr>
            <a:picLocks noChangeAspect="1" noChangeArrowheads="1"/>
          </p:cNvPicPr>
          <p:nvPr/>
        </p:nvPicPr>
        <p:blipFill>
          <a:blip r:embed="rId4" cstate="print"/>
          <a:srcRect/>
          <a:stretch>
            <a:fillRect/>
          </a:stretch>
        </p:blipFill>
        <p:spPr bwMode="auto">
          <a:xfrm>
            <a:off x="1803386" y="1905000"/>
            <a:ext cx="5537228" cy="3460768"/>
          </a:xfrm>
          <a:prstGeom prst="rect">
            <a:avLst/>
          </a:prstGeom>
          <a:noFill/>
          <a:ln w="9525">
            <a:noFill/>
            <a:miter lim="800000"/>
            <a:headEnd/>
            <a:tailEnd/>
          </a:ln>
          <a:effectLst>
            <a:outerShdw blurRad="241300" sx="102000" sy="102000" algn="ctr" rotWithShape="0">
              <a:prstClr val="black">
                <a:alpha val="40000"/>
              </a:prstClr>
            </a:outerShdw>
            <a:reflection blurRad="6350" stA="52000" endA="300" endPos="35000" dir="5400000" sy="-100000" algn="bl" rotWithShape="0"/>
          </a:effectLst>
        </p:spPr>
      </p:pic>
    </p:spTree>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80296"/>
          </a:xfrm>
        </p:spPr>
        <p:txBody>
          <a:bodyPr/>
          <a:lstStyle/>
          <a:p>
            <a:r>
              <a:rPr lang="en-US" dirty="0" smtClean="0"/>
              <a:t>Live Thumbnails and Peek</a:t>
            </a:r>
            <a:br>
              <a:rPr lang="en-US" dirty="0" smtClean="0"/>
            </a:br>
            <a:r>
              <a:rPr lang="en-US" sz="3000" dirty="0">
                <a:solidFill>
                  <a:schemeClr val="tx2"/>
                </a:solidFill>
              </a:rPr>
              <a:t>Design considerations</a:t>
            </a:r>
          </a:p>
        </p:txBody>
      </p:sp>
      <p:sp>
        <p:nvSpPr>
          <p:cNvPr id="3" name="Text Placeholder 2"/>
          <p:cNvSpPr>
            <a:spLocks noGrp="1"/>
          </p:cNvSpPr>
          <p:nvPr>
            <p:ph idx="1"/>
          </p:nvPr>
        </p:nvSpPr>
        <p:spPr/>
        <p:txBody>
          <a:bodyPr/>
          <a:lstStyle/>
          <a:p>
            <a:r>
              <a:rPr lang="en-US" dirty="0" smtClean="0"/>
              <a:t>Desktop Window Manager (DWM) only talks to top-level windows</a:t>
            </a:r>
          </a:p>
          <a:p>
            <a:pPr lvl="1"/>
            <a:r>
              <a:rPr lang="en-US" dirty="0" smtClean="0"/>
              <a:t>Child windows need a custom representation</a:t>
            </a:r>
          </a:p>
          <a:p>
            <a:r>
              <a:rPr lang="en-US" dirty="0" smtClean="0"/>
              <a:t>The thumbnail might be “too much” or </a:t>
            </a:r>
            <a:br>
              <a:rPr lang="en-US" dirty="0" smtClean="0"/>
            </a:br>
            <a:r>
              <a:rPr lang="en-US" dirty="0" smtClean="0"/>
              <a:t>“not enough”</a:t>
            </a:r>
          </a:p>
          <a:p>
            <a:pPr lvl="1"/>
            <a:r>
              <a:rPr lang="en-US" dirty="0" smtClean="0"/>
              <a:t>What if you could …</a:t>
            </a:r>
          </a:p>
          <a:p>
            <a:r>
              <a:rPr lang="en-US" dirty="0" smtClean="0"/>
              <a:t>Test your thumbnails to make sure they </a:t>
            </a:r>
            <a:br>
              <a:rPr lang="en-US" dirty="0" smtClean="0"/>
            </a:br>
            <a:r>
              <a:rPr lang="en-US" dirty="0" smtClean="0"/>
              <a:t>are useful</a:t>
            </a:r>
          </a:p>
          <a:p>
            <a:r>
              <a:rPr lang="en-US" dirty="0" smtClean="0"/>
              <a:t>If they aren’t, customize them!</a:t>
            </a:r>
          </a:p>
        </p:txBody>
      </p:sp>
    </p:spTree>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4800600"/>
            <a:ext cx="9144000" cy="2057400"/>
          </a:xfrm>
          <a:prstGeom prst="rect">
            <a:avLst/>
          </a:prstGeom>
          <a:gradFill flip="none" rotWithShape="1">
            <a:gsLst>
              <a:gs pos="0">
                <a:srgbClr val="FFFFFF">
                  <a:alpha val="0"/>
                </a:srgbClr>
              </a:gs>
              <a:gs pos="9000">
                <a:schemeClr val="accent6">
                  <a:alpha val="0"/>
                </a:schemeClr>
              </a:gs>
              <a:gs pos="36000">
                <a:srgbClr val="000000">
                  <a:alpha val="0"/>
                </a:srgbClr>
              </a:gs>
              <a:gs pos="46000">
                <a:srgbClr val="000000">
                  <a:alpha val="0"/>
                </a:srgbClr>
              </a:gs>
              <a:gs pos="75000">
                <a:srgbClr val="000000">
                  <a:alpha val="0"/>
                </a:srgbClr>
              </a:gs>
              <a:gs pos="98000">
                <a:schemeClr val="accent3">
                  <a:lumMod val="50000"/>
                </a:schemeClr>
              </a:gs>
              <a:gs pos="99000">
                <a:schemeClr val="accent3">
                  <a:lumMod val="50000"/>
                </a:schemeClr>
              </a:gs>
            </a:gsLst>
            <a:lin ang="16200000" scaled="1"/>
            <a:tileRect/>
          </a:gradFill>
          <a:ln w="6350" cap="flat" cmpd="sng" algn="ctr">
            <a:gradFill>
              <a:gsLst>
                <a:gs pos="0">
                  <a:schemeClr val="tx1"/>
                </a:gs>
                <a:gs pos="50000">
                  <a:schemeClr val="tx1">
                    <a:alpha val="48000"/>
                  </a:schemeClr>
                </a:gs>
                <a:gs pos="100000">
                  <a:schemeClr val="accent1">
                    <a:tint val="23500"/>
                    <a:satMod val="160000"/>
                    <a:alpha val="0"/>
                  </a:schemeClr>
                </a:gs>
              </a:gsLst>
              <a:lin ang="5400000" scaled="0"/>
            </a:gradFill>
            <a:prstDash val="solid"/>
            <a:round/>
            <a:headEnd type="none" w="med" len="med"/>
            <a:tailEnd type="none" w="med" len="med"/>
          </a:ln>
          <a:effectLst/>
        </p:spPr>
        <p:txBody>
          <a:bodyPr vert="horz" wrap="square" lIns="0" tIns="91429" rIns="0" bIns="0" numCol="1" rtlCol="0" anchor="t" anchorCtr="0" compatLnSpc="1">
            <a:prstTxWarp prst="textNoShape">
              <a:avLst/>
            </a:prstTxWarp>
          </a:bodyPr>
          <a:lstStyle/>
          <a:p>
            <a:pPr indent="-302815" algn="ctr" defTabSz="914097" fontAlgn="base">
              <a:lnSpc>
                <a:spcPct val="85000"/>
              </a:lnSpc>
              <a:spcBef>
                <a:spcPct val="0"/>
              </a:spcBef>
              <a:spcAft>
                <a:spcPct val="0"/>
              </a:spcAft>
              <a:buSzPct val="70000"/>
              <a:buBlip>
                <a:blip r:embed="rId3"/>
              </a:buBlip>
              <a:defRPr/>
            </a:pPr>
            <a:endParaRPr lang="en-US" altLang="zh-CN" sz="3200" b="1" spc="-70" dirty="0">
              <a:ln w="3175">
                <a:noFill/>
              </a:ln>
              <a:gradFill>
                <a:gsLst>
                  <a:gs pos="0">
                    <a:srgbClr val="FFFFFF"/>
                  </a:gs>
                  <a:gs pos="100000">
                    <a:srgbClr val="FFFFFF"/>
                  </a:gs>
                </a:gsLst>
                <a:lin ang="5400000" scaled="1"/>
              </a:gradFill>
              <a:effectLst>
                <a:outerShdw blurRad="38100" dist="38100" dir="2700000" algn="tl">
                  <a:srgbClr val="000000">
                    <a:alpha val="43137"/>
                  </a:srgbClr>
                </a:outerShdw>
              </a:effectLst>
              <a:latin typeface="Segoe UI Light" charset="0"/>
              <a:cs typeface="Arial" charset="0"/>
            </a:endParaRPr>
          </a:p>
        </p:txBody>
      </p:sp>
      <p:sp>
        <p:nvSpPr>
          <p:cNvPr id="2" name="Title 1"/>
          <p:cNvSpPr>
            <a:spLocks noGrp="1"/>
          </p:cNvSpPr>
          <p:nvPr>
            <p:ph type="title"/>
          </p:nvPr>
        </p:nvSpPr>
        <p:spPr/>
        <p:txBody>
          <a:bodyPr/>
          <a:lstStyle/>
          <a:p>
            <a:r>
              <a:rPr lang="en-US" smtClean="0"/>
              <a:t>Thumbnail Clip (Zoom)</a:t>
            </a:r>
            <a:endParaRPr lang="en-US" dirty="0"/>
          </a:p>
        </p:txBody>
      </p:sp>
      <p:sp>
        <p:nvSpPr>
          <p:cNvPr id="3" name="Text Placeholder 2"/>
          <p:cNvSpPr>
            <a:spLocks noGrp="1"/>
          </p:cNvSpPr>
          <p:nvPr>
            <p:ph type="body" sz="quarter" idx="10"/>
          </p:nvPr>
        </p:nvSpPr>
        <p:spPr>
          <a:xfrm>
            <a:off x="381000" y="1411552"/>
            <a:ext cx="8382000" cy="535531"/>
          </a:xfrm>
        </p:spPr>
        <p:txBody>
          <a:bodyPr/>
          <a:lstStyle/>
          <a:p>
            <a:pPr algn="ctr">
              <a:buNone/>
            </a:pPr>
            <a:r>
              <a:rPr lang="en-US" dirty="0" smtClean="0"/>
              <a:t>Zoom into the important parts!</a:t>
            </a:r>
            <a:endParaRPr lang="en-US" dirty="0"/>
          </a:p>
        </p:txBody>
      </p:sp>
      <p:pic>
        <p:nvPicPr>
          <p:cNvPr id="4099" name="Picture 3"/>
          <p:cNvPicPr>
            <a:picLocks noChangeAspect="1" noChangeArrowheads="1"/>
          </p:cNvPicPr>
          <p:nvPr/>
        </p:nvPicPr>
        <p:blipFill>
          <a:blip r:embed="rId4" cstate="print"/>
          <a:srcRect/>
          <a:stretch>
            <a:fillRect/>
          </a:stretch>
        </p:blipFill>
        <p:spPr bwMode="auto">
          <a:xfrm>
            <a:off x="4572000" y="3810000"/>
            <a:ext cx="4309110" cy="2209800"/>
          </a:xfrm>
          <a:prstGeom prst="rect">
            <a:avLst/>
          </a:prstGeom>
          <a:ln>
            <a:noFill/>
          </a:ln>
          <a:effectLst>
            <a:softEdge rad="112500"/>
          </a:effectLst>
        </p:spPr>
      </p:pic>
      <p:pic>
        <p:nvPicPr>
          <p:cNvPr id="4098" name="Picture 2"/>
          <p:cNvPicPr>
            <a:picLocks noChangeAspect="1" noChangeArrowheads="1"/>
          </p:cNvPicPr>
          <p:nvPr/>
        </p:nvPicPr>
        <p:blipFill>
          <a:blip r:embed="rId5" cstate="print"/>
          <a:srcRect/>
          <a:stretch>
            <a:fillRect/>
          </a:stretch>
        </p:blipFill>
        <p:spPr bwMode="auto">
          <a:xfrm>
            <a:off x="304800" y="2355849"/>
            <a:ext cx="4267200" cy="2718765"/>
          </a:xfrm>
          <a:prstGeom prst="rect">
            <a:avLst/>
          </a:prstGeom>
          <a:ln>
            <a:noFill/>
          </a:ln>
          <a:effectLst>
            <a:softEdge rad="112500"/>
          </a:effectLst>
        </p:spPr>
      </p:pic>
    </p:spTree>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Customizing Live Thumbnails</a:t>
            </a:r>
            <a:endParaRPr lang="en-US" dirty="0"/>
          </a:p>
        </p:txBody>
      </p:sp>
      <p:sp>
        <p:nvSpPr>
          <p:cNvPr id="6" name="Snip Single Corner Rectangle 5"/>
          <p:cNvSpPr/>
          <p:nvPr/>
        </p:nvSpPr>
        <p:spPr bwMode="auto">
          <a:xfrm>
            <a:off x="381000" y="1441424"/>
            <a:ext cx="8382000" cy="1841552"/>
          </a:xfrm>
          <a:prstGeom prst="snip1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r>
              <a:rPr lang="hr-HR" dirty="0">
                <a:latin typeface="Consolas" pitchFamily="49" charset="0"/>
                <a:cs typeface="Consolas" pitchFamily="49" charset="0"/>
              </a:rPr>
              <a:t>TabbedThumbnail preview = new TabbedThumbnail(Application.Current.MainWindow, image, offset</a:t>
            </a:r>
            <a:r>
              <a:rPr lang="hr-HR" dirty="0" smtClean="0">
                <a:latin typeface="Consolas" pitchFamily="49" charset="0"/>
                <a:cs typeface="Consolas" pitchFamily="49" charset="0"/>
              </a:rPr>
              <a:t>);                </a:t>
            </a:r>
            <a:r>
              <a:rPr lang="hr-HR" dirty="0">
                <a:latin typeface="Consolas" pitchFamily="49" charset="0"/>
                <a:cs typeface="Consolas" pitchFamily="49" charset="0"/>
              </a:rPr>
              <a:t>TaskbarManager.Instance.TabbedThumbnail.AddThumbnailPreview(preview);</a:t>
            </a:r>
          </a:p>
          <a:p>
            <a:r>
              <a:rPr lang="hr-HR" dirty="0" smtClean="0">
                <a:latin typeface="Consolas" pitchFamily="49" charset="0"/>
                <a:cs typeface="Consolas" pitchFamily="49" charset="0"/>
              </a:rPr>
              <a:t>TaskbarManager.Instance.TabbedThumbnail.SetActiveTab(preview</a:t>
            </a:r>
            <a:r>
              <a:rPr lang="hr-HR" dirty="0">
                <a:latin typeface="Consolas" pitchFamily="49" charset="0"/>
                <a:cs typeface="Consolas" pitchFamily="49" charset="0"/>
              </a:rPr>
              <a:t>);</a:t>
            </a:r>
            <a:endParaRPr lang="en-US" dirty="0" smtClean="0">
              <a:solidFill>
                <a:schemeClr val="tx1"/>
              </a:solidFill>
              <a:latin typeface="Consolas" pitchFamily="49" charset="0"/>
              <a:cs typeface="Consolas" pitchFamily="49" charset="0"/>
            </a:endParaRPr>
          </a:p>
        </p:txBody>
      </p:sp>
      <p:sp>
        <p:nvSpPr>
          <p:cNvPr id="7" name="Title 1"/>
          <p:cNvSpPr txBox="1">
            <a:spLocks/>
          </p:cNvSpPr>
          <p:nvPr/>
        </p:nvSpPr>
        <p:spPr>
          <a:xfrm>
            <a:off x="381000" y="3512403"/>
            <a:ext cx="8318500" cy="830997"/>
          </a:xfrm>
          <a:prstGeom prst="rect">
            <a:avLst/>
          </a:prstGeom>
        </p:spPr>
        <p:txBody>
          <a:bodyPr vert="horz" wrap="square" lIns="0" tIns="45720" rIns="0" bIns="45720" rtlCol="0" anchor="t" anchorCtr="0">
            <a:spAutoFit/>
          </a:bodyPr>
          <a:lstStyle>
            <a:lvl1pPr algn="l" defTabSz="914400" rtl="0" eaLnBrk="1" latinLnBrk="0" hangingPunct="1">
              <a:spcBef>
                <a:spcPct val="0"/>
              </a:spcBef>
              <a:buNone/>
              <a:defRPr sz="4400" kern="1200">
                <a:gradFill>
                  <a:gsLst>
                    <a:gs pos="0">
                      <a:schemeClr val="bg1"/>
                    </a:gs>
                    <a:gs pos="50000">
                      <a:schemeClr val="bg1"/>
                    </a:gs>
                  </a:gsLst>
                  <a:lin ang="5400000" scaled="0"/>
                </a:gradFill>
                <a:latin typeface="Segoe UI" pitchFamily="34" charset="0"/>
                <a:ea typeface="+mj-ea"/>
                <a:cs typeface="+mj-cs"/>
              </a:defRPr>
            </a:lvl1pPr>
          </a:lstStyle>
          <a:p>
            <a:r>
              <a:rPr lang="hr-HR" sz="4800" spc="-150" dirty="0">
                <a:ln w="3175">
                  <a:noFill/>
                </a:ln>
                <a:solidFill>
                  <a:srgbClr val="CCFFCC"/>
                </a:solidFill>
                <a:latin typeface="+mj-lt"/>
                <a:ea typeface="+mn-ea"/>
                <a:cs typeface="Arial" charset="0"/>
              </a:rPr>
              <a:t>Customizing Peek Preview</a:t>
            </a:r>
          </a:p>
        </p:txBody>
      </p:sp>
      <p:sp>
        <p:nvSpPr>
          <p:cNvPr id="8" name="Snip Single Corner Rectangle 7"/>
          <p:cNvSpPr/>
          <p:nvPr/>
        </p:nvSpPr>
        <p:spPr bwMode="auto">
          <a:xfrm>
            <a:off x="381000" y="4343399"/>
            <a:ext cx="8305800" cy="1585913"/>
          </a:xfrm>
          <a:prstGeom prst="snip1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r>
              <a:rPr lang="hr-HR" dirty="0">
                <a:latin typeface="Consolas" pitchFamily="49" charset="0"/>
                <a:cs typeface="Consolas" pitchFamily="49" charset="0"/>
              </a:rPr>
              <a:t>TabbedThumbnail preview = TaskbarManager.Instance.TabbedThumbnail</a:t>
            </a:r>
            <a:r>
              <a:rPr lang="hr-HR" dirty="0" smtClean="0">
                <a:latin typeface="Consolas" pitchFamily="49" charset="0"/>
                <a:cs typeface="Consolas" pitchFamily="49" charset="0"/>
              </a:rPr>
              <a:t>.</a:t>
            </a:r>
            <a:br>
              <a:rPr lang="hr-HR" dirty="0" smtClean="0">
                <a:latin typeface="Consolas" pitchFamily="49" charset="0"/>
                <a:cs typeface="Consolas" pitchFamily="49" charset="0"/>
              </a:rPr>
            </a:br>
            <a:r>
              <a:rPr lang="hr-HR" dirty="0" smtClean="0">
                <a:latin typeface="Consolas" pitchFamily="49" charset="0"/>
                <a:cs typeface="Consolas" pitchFamily="49" charset="0"/>
              </a:rPr>
              <a:t>GetThumbnailPreview(image</a:t>
            </a:r>
            <a:r>
              <a:rPr lang="hr-HR" dirty="0">
                <a:latin typeface="Consolas" pitchFamily="49" charset="0"/>
                <a:cs typeface="Consolas" pitchFamily="49" charset="0"/>
              </a:rPr>
              <a:t>);</a:t>
            </a:r>
          </a:p>
          <a:p>
            <a:r>
              <a:rPr lang="hr-HR" dirty="0" smtClean="0">
                <a:latin typeface="Consolas" pitchFamily="49" charset="0"/>
                <a:cs typeface="Consolas" pitchFamily="49" charset="0"/>
              </a:rPr>
              <a:t>if </a:t>
            </a:r>
            <a:r>
              <a:rPr lang="hr-HR" dirty="0">
                <a:latin typeface="Consolas" pitchFamily="49" charset="0"/>
                <a:cs typeface="Consolas" pitchFamily="49" charset="0"/>
              </a:rPr>
              <a:t>(preview != null</a:t>
            </a:r>
            <a:r>
              <a:rPr lang="hr-HR" dirty="0" smtClean="0">
                <a:latin typeface="Consolas" pitchFamily="49" charset="0"/>
                <a:cs typeface="Consolas" pitchFamily="49" charset="0"/>
              </a:rPr>
              <a:t>)            	preview.InvalidatePreview</a:t>
            </a:r>
            <a:r>
              <a:rPr lang="hr-HR" dirty="0">
                <a:latin typeface="Consolas" pitchFamily="49" charset="0"/>
                <a:cs typeface="Consolas" pitchFamily="49" charset="0"/>
              </a:rPr>
              <a:t>();</a:t>
            </a:r>
            <a:endParaRPr lang="en-US" dirty="0" smtClean="0">
              <a:solidFill>
                <a:schemeClr val="tx1"/>
              </a:solidFill>
              <a:latin typeface="Consolas" pitchFamily="49" charset="0"/>
              <a:cs typeface="Consolas" pitchFamily="49" charset="0"/>
            </a:endParaRPr>
          </a:p>
        </p:txBody>
      </p:sp>
    </p:spTree>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Summary</a:t>
            </a:r>
            <a:endParaRPr lang="en-US" dirty="0"/>
          </a:p>
        </p:txBody>
      </p:sp>
      <p:sp>
        <p:nvSpPr>
          <p:cNvPr id="3" name="Text Placeholder 2"/>
          <p:cNvSpPr>
            <a:spLocks noGrp="1"/>
          </p:cNvSpPr>
          <p:nvPr>
            <p:ph idx="1"/>
          </p:nvPr>
        </p:nvSpPr>
        <p:spPr>
          <a:xfrm>
            <a:off x="381000" y="1103244"/>
            <a:ext cx="8382000" cy="4870836"/>
          </a:xfrm>
        </p:spPr>
        <p:txBody>
          <a:bodyPr/>
          <a:lstStyle/>
          <a:p>
            <a:r>
              <a:rPr lang="en-US" dirty="0" smtClean="0"/>
              <a:t>Quick launch is deprecated</a:t>
            </a:r>
          </a:p>
          <a:p>
            <a:r>
              <a:rPr lang="en-US" dirty="0" smtClean="0"/>
              <a:t>Notification area should be kept clean</a:t>
            </a:r>
          </a:p>
          <a:p>
            <a:r>
              <a:rPr lang="en-US" dirty="0" smtClean="0"/>
              <a:t>Proper file associations are crucial for most-recently used or most-frequently used and custom categories</a:t>
            </a:r>
          </a:p>
          <a:p>
            <a:r>
              <a:rPr lang="en-US" dirty="0" smtClean="0"/>
              <a:t>Users will expect destinations and tasks</a:t>
            </a:r>
          </a:p>
          <a:p>
            <a:r>
              <a:rPr lang="en-US" dirty="0" smtClean="0"/>
              <a:t>Should child windows have thumbnails?</a:t>
            </a:r>
          </a:p>
          <a:p>
            <a:r>
              <a:rPr lang="en-US" dirty="0" smtClean="0"/>
              <a:t>Bad</a:t>
            </a:r>
            <a:r>
              <a:rPr lang="hr-HR" dirty="0" smtClean="0"/>
              <a:t>/Good</a:t>
            </a:r>
            <a:r>
              <a:rPr lang="en-US" dirty="0" smtClean="0"/>
              <a:t> examples:</a:t>
            </a:r>
          </a:p>
          <a:p>
            <a:pPr lvl="1"/>
            <a:r>
              <a:rPr lang="hr-HR" dirty="0" smtClean="0"/>
              <a:t>Bad: </a:t>
            </a:r>
            <a:r>
              <a:rPr lang="en-US" dirty="0" smtClean="0"/>
              <a:t>Microsoft V</a:t>
            </a:r>
            <a:r>
              <a:rPr lang="hr-HR" dirty="0" smtClean="0"/>
              <a:t>S</a:t>
            </a:r>
            <a:r>
              <a:rPr lang="en-US" dirty="0" smtClean="0"/>
              <a:t> 2008</a:t>
            </a:r>
            <a:r>
              <a:rPr lang="hr-HR" dirty="0" smtClean="0"/>
              <a:t>, </a:t>
            </a:r>
            <a:r>
              <a:rPr lang="en-US" dirty="0" smtClean="0"/>
              <a:t>Office Outlook® 2007</a:t>
            </a:r>
            <a:endParaRPr lang="hr-HR" dirty="0" smtClean="0"/>
          </a:p>
          <a:p>
            <a:pPr lvl="1"/>
            <a:r>
              <a:rPr lang="hr-HR" dirty="0" smtClean="0"/>
              <a:t>Good: </a:t>
            </a:r>
            <a:r>
              <a:rPr lang="hr-HR" smtClean="0"/>
              <a:t>Office Outlook 2010</a:t>
            </a:r>
            <a:endParaRPr lang="en-US" dirty="0" smtClean="0"/>
          </a:p>
        </p:txBody>
      </p:sp>
    </p:spTree>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err="1" smtClean="0"/>
              <a:t>Agenda</a:t>
            </a:r>
            <a:endParaRPr lang="en-US" dirty="0"/>
          </a:p>
        </p:txBody>
      </p:sp>
      <p:sp>
        <p:nvSpPr>
          <p:cNvPr id="3" name="Text Placeholder 2"/>
          <p:cNvSpPr>
            <a:spLocks noGrp="1"/>
          </p:cNvSpPr>
          <p:nvPr>
            <p:ph type="body" sz="quarter" idx="10"/>
          </p:nvPr>
        </p:nvSpPr>
        <p:spPr/>
        <p:txBody>
          <a:bodyPr/>
          <a:lstStyle/>
          <a:p>
            <a:r>
              <a:rPr lang="en-US" dirty="0" smtClean="0"/>
              <a:t>How the taskbar evaluated?</a:t>
            </a:r>
            <a:endParaRPr lang="hr-HR" dirty="0" smtClean="0"/>
          </a:p>
          <a:p>
            <a:r>
              <a:rPr lang="en-US" dirty="0" smtClean="0"/>
              <a:t>Design considerations for the new Taskbar</a:t>
            </a:r>
          </a:p>
          <a:p>
            <a:r>
              <a:rPr lang="en-US" dirty="0" smtClean="0"/>
              <a:t>Managed </a:t>
            </a:r>
            <a:r>
              <a:rPr lang="hr-HR" dirty="0" smtClean="0"/>
              <a:t>wrappers around </a:t>
            </a:r>
            <a:r>
              <a:rPr lang="en-US" dirty="0" smtClean="0"/>
              <a:t>native APIs</a:t>
            </a:r>
            <a:r>
              <a:rPr lang="hr-HR" dirty="0" smtClean="0"/>
              <a:t>:</a:t>
            </a:r>
          </a:p>
          <a:p>
            <a:pPr lvl="1"/>
            <a:r>
              <a:rPr lang="en-US" dirty="0"/>
              <a:t>Windows API Code </a:t>
            </a:r>
            <a:r>
              <a:rPr lang="en-US" dirty="0" smtClean="0"/>
              <a:t>Pack</a:t>
            </a:r>
            <a:endParaRPr lang="hr-HR" dirty="0" smtClean="0"/>
          </a:p>
          <a:p>
            <a:pPr lvl="1"/>
            <a:r>
              <a:rPr lang="hr-HR" dirty="0" smtClean="0"/>
              <a:t>.NET 4 use WPF</a:t>
            </a:r>
            <a:endParaRPr lang="en-US" dirty="0" smtClean="0"/>
          </a:p>
          <a:p>
            <a:r>
              <a:rPr lang="en-US" dirty="0" smtClean="0"/>
              <a:t>Best practices and UI guidelines</a:t>
            </a:r>
          </a:p>
          <a:p>
            <a:r>
              <a:rPr lang="en-US" dirty="0" smtClean="0"/>
              <a:t>A word about compatibility</a:t>
            </a:r>
          </a:p>
        </p:txBody>
      </p:sp>
    </p:spTree>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a:t>
            </a:r>
            <a:endParaRPr lang="en-US" dirty="0"/>
          </a:p>
        </p:txBody>
      </p:sp>
      <p:sp>
        <p:nvSpPr>
          <p:cNvPr id="17" name="Content Placeholder 16"/>
          <p:cNvSpPr>
            <a:spLocks noGrp="1"/>
          </p:cNvSpPr>
          <p:nvPr>
            <p:ph sz="quarter" idx="10"/>
          </p:nvPr>
        </p:nvSpPr>
        <p:spPr/>
        <p:txBody>
          <a:bodyPr/>
          <a:lstStyle/>
          <a:p>
            <a:r>
              <a:rPr lang="en-US" dirty="0" smtClean="0">
                <a:effectLst/>
              </a:rPr>
              <a:t>DEV309 </a:t>
            </a:r>
            <a:r>
              <a:rPr lang="en-US" dirty="0">
                <a:effectLst/>
              </a:rPr>
              <a:t>The Windows API Code Pack: How Managed Code Developers Can Easily Access Exciting New Windows Vista and Windows 7 </a:t>
            </a:r>
            <a:r>
              <a:rPr lang="en-US" dirty="0" smtClean="0">
                <a:effectLst/>
              </a:rPr>
              <a:t>Features</a:t>
            </a:r>
            <a:endParaRPr smtClean="0"/>
          </a:p>
        </p:txBody>
      </p:sp>
      <p:sp>
        <p:nvSpPr>
          <p:cNvPr id="18" name="Content Placeholder 17"/>
          <p:cNvSpPr>
            <a:spLocks noGrp="1"/>
          </p:cNvSpPr>
          <p:nvPr>
            <p:ph sz="quarter" idx="11"/>
          </p:nvPr>
        </p:nvSpPr>
        <p:spPr/>
        <p:txBody>
          <a:bodyPr/>
          <a:lstStyle/>
          <a:p>
            <a:pPr>
              <a:defRPr/>
            </a:pPr>
            <a:r>
              <a:rPr lang="en-US" dirty="0">
                <a:effectLst/>
              </a:rPr>
              <a:t>CLI09-IS For Developers: Common Application Compatibility Issues between Windows XP, Windows Vista, and Windows 7</a:t>
            </a:r>
            <a:endParaRPr smtClean="0"/>
          </a:p>
        </p:txBody>
      </p:sp>
      <p:sp>
        <p:nvSpPr>
          <p:cNvPr id="19" name="Content Placeholder 18"/>
          <p:cNvSpPr>
            <a:spLocks noGrp="1"/>
          </p:cNvSpPr>
          <p:nvPr>
            <p:ph sz="quarter" idx="12"/>
          </p:nvPr>
        </p:nvSpPr>
        <p:spPr/>
        <p:txBody>
          <a:bodyPr/>
          <a:lstStyle/>
          <a:p>
            <a:r>
              <a:rPr lang="en-US">
                <a:effectLst/>
              </a:rPr>
              <a:t>WCL08-HOL Windows 7: Mitigating Application Issues Using Shims</a:t>
            </a:r>
            <a:endParaRPr smtClean="0"/>
          </a:p>
        </p:txBody>
      </p:sp>
      <p:sp>
        <p:nvSpPr>
          <p:cNvPr id="20" name="Content Placeholder 19"/>
          <p:cNvSpPr>
            <a:spLocks noGrp="1"/>
          </p:cNvSpPr>
          <p:nvPr>
            <p:ph sz="quarter" idx="13"/>
          </p:nvPr>
        </p:nvSpPr>
        <p:spPr/>
        <p:txBody>
          <a:bodyPr/>
          <a:lstStyle/>
          <a:p>
            <a:r>
              <a:rPr lang="en-US" dirty="0">
                <a:effectLst/>
              </a:rPr>
              <a:t>WCL05-HOL Windows 7: Application Compatibility Toolkit 5.5</a:t>
            </a:r>
            <a:endParaRPr smtClean="0"/>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3" cstate="print"/>
          <a:srcRect/>
          <a:stretch>
            <a:fillRect/>
          </a:stretch>
        </p:blipFill>
        <p:spPr bwMode="auto">
          <a:xfrm>
            <a:off x="0" y="0"/>
            <a:ext cx="9156421" cy="6858000"/>
          </a:xfrm>
          <a:prstGeom prst="rect">
            <a:avLst/>
          </a:prstGeom>
          <a:noFill/>
          <a:ln w="9525">
            <a:noFill/>
            <a:miter lim="800000"/>
            <a:headEnd/>
            <a:tailEnd/>
          </a:ln>
          <a:effectLst/>
        </p:spPr>
      </p:pic>
    </p:spTree>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Metrics</a:t>
            </a:r>
            <a:endParaRPr lang="en-US" dirty="0"/>
          </a:p>
        </p:txBody>
      </p:sp>
      <p:sp>
        <p:nvSpPr>
          <p:cNvPr id="3" name="Text Placeholder 2"/>
          <p:cNvSpPr>
            <a:spLocks noGrp="1"/>
          </p:cNvSpPr>
          <p:nvPr>
            <p:ph idx="1"/>
          </p:nvPr>
        </p:nvSpPr>
        <p:spPr>
          <a:prstGeom prst="rect">
            <a:avLst/>
          </a:prstGeom>
        </p:spPr>
        <p:txBody>
          <a:bodyPr/>
          <a:lstStyle/>
          <a:p>
            <a:r>
              <a:rPr lang="en-US" dirty="0" smtClean="0"/>
              <a:t>The evolution was justified, but…</a:t>
            </a:r>
          </a:p>
          <a:p>
            <a:pPr lvl="1"/>
            <a:r>
              <a:rPr lang="en-US" dirty="0" smtClean="0"/>
              <a:t>More than 90% of sessions have fewer than </a:t>
            </a:r>
            <a:br>
              <a:rPr lang="en-US" dirty="0" smtClean="0"/>
            </a:br>
            <a:r>
              <a:rPr lang="en-US" dirty="0" smtClean="0"/>
              <a:t>15 windows</a:t>
            </a:r>
          </a:p>
          <a:p>
            <a:pPr lvl="1"/>
            <a:r>
              <a:rPr lang="en-US" dirty="0" smtClean="0"/>
              <a:t>More than 70% of sessions have fewer than 10</a:t>
            </a:r>
          </a:p>
          <a:p>
            <a:pPr lvl="1"/>
            <a:r>
              <a:rPr lang="en-US" dirty="0" smtClean="0"/>
              <a:t>Non-default taskbar options are used by 0-10% </a:t>
            </a:r>
            <a:br>
              <a:rPr lang="en-US" dirty="0" smtClean="0"/>
            </a:br>
            <a:r>
              <a:rPr lang="en-US" dirty="0" smtClean="0"/>
              <a:t>of users</a:t>
            </a:r>
          </a:p>
        </p:txBody>
      </p:sp>
    </p:spTree>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Design Goals For New Taskbar</a:t>
            </a:r>
            <a:endParaRPr lang="en-US" dirty="0"/>
          </a:p>
        </p:txBody>
      </p:sp>
      <p:pic>
        <p:nvPicPr>
          <p:cNvPr id="6" name="Picture 2" descr="http://www.handson.com.au/images/articles/Win7_03.jpg"/>
          <p:cNvPicPr>
            <a:picLocks noChangeAspect="1" noChangeArrowheads="1"/>
          </p:cNvPicPr>
          <p:nvPr/>
        </p:nvPicPr>
        <p:blipFill rotWithShape="1">
          <a:blip r:embed="rId3"/>
          <a:srcRect t="28762"/>
          <a:stretch/>
        </p:blipFill>
        <p:spPr bwMode="auto">
          <a:xfrm>
            <a:off x="1819275" y="4070135"/>
            <a:ext cx="5505450" cy="1723492"/>
          </a:xfrm>
          <a:prstGeom prst="rect">
            <a:avLst/>
          </a:prstGeom>
          <a:noFill/>
          <a:effectLst>
            <a:reflection blurRad="6350" stA="50000" endA="275" endPos="40000" dist="101600" dir="5400000" sy="-100000" algn="bl" rotWithShape="0"/>
          </a:effectLst>
        </p:spPr>
      </p:pic>
      <p:sp>
        <p:nvSpPr>
          <p:cNvPr id="5" name="Content Placeholder 4"/>
          <p:cNvSpPr>
            <a:spLocks noGrp="1"/>
          </p:cNvSpPr>
          <p:nvPr>
            <p:ph idx="1"/>
          </p:nvPr>
        </p:nvSpPr>
        <p:spPr>
          <a:prstGeom prst="rect">
            <a:avLst/>
          </a:prstGeom>
        </p:spPr>
        <p:txBody>
          <a:bodyPr/>
          <a:lstStyle/>
          <a:p>
            <a:r>
              <a:rPr lang="en-US" dirty="0" smtClean="0"/>
              <a:t>Single launch surface for frequent programs </a:t>
            </a:r>
            <a:br>
              <a:rPr lang="en-US" dirty="0" smtClean="0"/>
            </a:br>
            <a:r>
              <a:rPr lang="en-US" dirty="0" smtClean="0"/>
              <a:t>and destinations</a:t>
            </a:r>
          </a:p>
          <a:p>
            <a:r>
              <a:rPr lang="en-US" dirty="0" smtClean="0"/>
              <a:t>Easily controllable</a:t>
            </a:r>
          </a:p>
          <a:p>
            <a:r>
              <a:rPr lang="en-US" dirty="0" smtClean="0"/>
              <a:t>Clean, noise-free, and simple</a:t>
            </a:r>
          </a:p>
          <a:p>
            <a:r>
              <a:rPr lang="en-US" dirty="0" smtClean="0"/>
              <a:t>New opportunities for extensibility</a:t>
            </a:r>
          </a:p>
        </p:txBody>
      </p:sp>
    </p:spTree>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4343400"/>
            <a:ext cx="9144000" cy="2514600"/>
          </a:xfrm>
          <a:prstGeom prst="rect">
            <a:avLst/>
          </a:prstGeom>
          <a:gradFill flip="none" rotWithShape="1">
            <a:gsLst>
              <a:gs pos="0">
                <a:srgbClr val="FFFFFF">
                  <a:alpha val="0"/>
                </a:srgbClr>
              </a:gs>
              <a:gs pos="9000">
                <a:schemeClr val="accent6">
                  <a:alpha val="0"/>
                </a:schemeClr>
              </a:gs>
              <a:gs pos="36000">
                <a:srgbClr val="000000">
                  <a:alpha val="0"/>
                </a:srgbClr>
              </a:gs>
              <a:gs pos="46000">
                <a:srgbClr val="000000">
                  <a:alpha val="0"/>
                </a:srgbClr>
              </a:gs>
              <a:gs pos="75000">
                <a:srgbClr val="000000">
                  <a:alpha val="0"/>
                </a:srgbClr>
              </a:gs>
              <a:gs pos="98000">
                <a:schemeClr val="accent3">
                  <a:lumMod val="50000"/>
                </a:schemeClr>
              </a:gs>
              <a:gs pos="99000">
                <a:schemeClr val="accent3">
                  <a:lumMod val="50000"/>
                </a:schemeClr>
              </a:gs>
            </a:gsLst>
            <a:lin ang="16200000" scaled="1"/>
            <a:tileRect/>
          </a:gradFill>
          <a:ln w="6350" cap="flat" cmpd="sng" algn="ctr">
            <a:gradFill>
              <a:gsLst>
                <a:gs pos="0">
                  <a:schemeClr val="tx1"/>
                </a:gs>
                <a:gs pos="50000">
                  <a:schemeClr val="tx1">
                    <a:alpha val="48000"/>
                  </a:schemeClr>
                </a:gs>
                <a:gs pos="100000">
                  <a:schemeClr val="accent1">
                    <a:tint val="23500"/>
                    <a:satMod val="160000"/>
                    <a:alpha val="0"/>
                  </a:schemeClr>
                </a:gs>
              </a:gsLst>
              <a:lin ang="5400000" scaled="0"/>
            </a:gradFill>
            <a:prstDash val="solid"/>
            <a:round/>
            <a:headEnd type="none" w="med" len="med"/>
            <a:tailEnd type="none" w="med" len="med"/>
          </a:ln>
          <a:effectLst/>
        </p:spPr>
        <p:txBody>
          <a:bodyPr vert="horz" wrap="square" lIns="0" tIns="91429" rIns="0" bIns="0" numCol="1" rtlCol="0" anchor="t" anchorCtr="0" compatLnSpc="1">
            <a:prstTxWarp prst="textNoShape">
              <a:avLst/>
            </a:prstTxWarp>
          </a:bodyPr>
          <a:lstStyle/>
          <a:p>
            <a:pPr indent="-302815" algn="ctr" defTabSz="914097" fontAlgn="base">
              <a:lnSpc>
                <a:spcPct val="85000"/>
              </a:lnSpc>
              <a:spcBef>
                <a:spcPct val="0"/>
              </a:spcBef>
              <a:spcAft>
                <a:spcPct val="0"/>
              </a:spcAft>
              <a:buSzPct val="70000"/>
              <a:buBlip>
                <a:blip r:embed="rId3"/>
              </a:buBlip>
              <a:defRPr/>
            </a:pPr>
            <a:endParaRPr lang="en-US" altLang="zh-CN" sz="3200" b="1" spc="-70" dirty="0">
              <a:ln w="3175">
                <a:noFill/>
              </a:ln>
              <a:gradFill>
                <a:gsLst>
                  <a:gs pos="0">
                    <a:srgbClr val="FFFFFF"/>
                  </a:gs>
                  <a:gs pos="100000">
                    <a:srgbClr val="FFFFFF"/>
                  </a:gs>
                </a:gsLst>
                <a:lin ang="5400000" scaled="1"/>
              </a:gradFill>
              <a:effectLst>
                <a:outerShdw blurRad="38100" dist="38100" dir="2700000" algn="tl">
                  <a:srgbClr val="000000">
                    <a:alpha val="43137"/>
                  </a:srgbClr>
                </a:outerShdw>
              </a:effectLst>
              <a:latin typeface="Segoe UI Light" charset="0"/>
              <a:cs typeface="Arial" charset="0"/>
            </a:endParaRPr>
          </a:p>
        </p:txBody>
      </p:sp>
      <p:sp>
        <p:nvSpPr>
          <p:cNvPr id="2" name="Title 1"/>
          <p:cNvSpPr>
            <a:spLocks noGrp="1"/>
          </p:cNvSpPr>
          <p:nvPr>
            <p:ph type="title"/>
          </p:nvPr>
        </p:nvSpPr>
        <p:spPr/>
        <p:txBody>
          <a:bodyPr/>
          <a:lstStyle/>
          <a:p>
            <a:r>
              <a:rPr lang="en-US" dirty="0" smtClean="0"/>
              <a:t>Taskbar Buttons</a:t>
            </a:r>
            <a:endParaRPr lang="en-US" dirty="0"/>
          </a:p>
        </p:txBody>
      </p:sp>
      <p:sp>
        <p:nvSpPr>
          <p:cNvPr id="3" name="Text Placeholder 2"/>
          <p:cNvSpPr>
            <a:spLocks noGrp="1"/>
          </p:cNvSpPr>
          <p:nvPr>
            <p:ph type="body" sz="quarter" idx="10"/>
          </p:nvPr>
        </p:nvSpPr>
        <p:spPr/>
        <p:txBody>
          <a:bodyPr/>
          <a:lstStyle/>
          <a:p>
            <a:r>
              <a:rPr lang="en-US" smtClean="0"/>
              <a:t>Consolidation</a:t>
            </a:r>
          </a:p>
          <a:p>
            <a:pPr lvl="1"/>
            <a:r>
              <a:rPr lang="en-US" smtClean="0"/>
              <a:t>Quick launch</a:t>
            </a:r>
          </a:p>
          <a:p>
            <a:pPr lvl="1"/>
            <a:r>
              <a:rPr lang="en-US" smtClean="0"/>
              <a:t>Notification area icon</a:t>
            </a:r>
          </a:p>
          <a:p>
            <a:pPr lvl="1"/>
            <a:r>
              <a:rPr lang="en-US" smtClean="0"/>
              <a:t>Desktop shortcut</a:t>
            </a:r>
          </a:p>
          <a:p>
            <a:pPr lvl="1"/>
            <a:r>
              <a:rPr lang="en-US" smtClean="0"/>
              <a:t>Running application windows</a:t>
            </a:r>
            <a:endParaRPr lang="en-US" dirty="0"/>
          </a:p>
        </p:txBody>
      </p:sp>
      <p:pic>
        <p:nvPicPr>
          <p:cNvPr id="1027" name="Picture 3"/>
          <p:cNvPicPr>
            <a:picLocks noChangeAspect="1" noChangeArrowheads="1"/>
          </p:cNvPicPr>
          <p:nvPr/>
        </p:nvPicPr>
        <p:blipFill>
          <a:blip r:embed="rId4" cstate="print"/>
          <a:srcRect/>
          <a:stretch>
            <a:fillRect/>
          </a:stretch>
        </p:blipFill>
        <p:spPr bwMode="auto">
          <a:xfrm>
            <a:off x="0" y="5366724"/>
            <a:ext cx="9144000" cy="729276"/>
          </a:xfrm>
          <a:prstGeom prst="rect">
            <a:avLst/>
          </a:prstGeom>
          <a:noFill/>
          <a:ln w="9525">
            <a:noFill/>
            <a:miter lim="800000"/>
            <a:headEnd/>
            <a:tailEnd/>
          </a:ln>
          <a:effectLst>
            <a:outerShdw blurRad="241300" sx="102000" sy="102000" algn="ctr" rotWithShape="0">
              <a:prstClr val="black">
                <a:alpha val="40000"/>
              </a:prstClr>
            </a:outerShdw>
            <a:reflection blurRad="6350" stA="52000" endA="300" endPos="35000" dir="5400000" sy="-100000" algn="bl" rotWithShape="0"/>
          </a:effectLst>
        </p:spPr>
      </p:pic>
      <p:sp>
        <p:nvSpPr>
          <p:cNvPr id="6" name="Rounded Rectangular Callout 5"/>
          <p:cNvSpPr/>
          <p:nvPr/>
        </p:nvSpPr>
        <p:spPr bwMode="auto">
          <a:xfrm>
            <a:off x="228600" y="4648200"/>
            <a:ext cx="1828800" cy="457200"/>
          </a:xfrm>
          <a:prstGeom prst="wedgeRoundRectCallout">
            <a:avLst>
              <a:gd name="adj1" fmla="val 19675"/>
              <a:gd name="adj2" fmla="val 110123"/>
              <a:gd name="adj3" fmla="val 16667"/>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sz="2000">
                <a:solidFill>
                  <a:srgbClr val="FFFFFF"/>
                </a:solidFill>
                <a:effectLst>
                  <a:outerShdw blurRad="38100" dist="38100" dir="2700000" algn="tl">
                    <a:srgbClr val="000000">
                      <a:alpha val="43137"/>
                    </a:srgbClr>
                  </a:outerShdw>
                </a:effectLst>
                <a:latin typeface="Calibri" pitchFamily="34" charset="0"/>
              </a:defRPr>
            </a:pPr>
            <a:r>
              <a:rPr lang="en-US" dirty="0"/>
              <a:t>Running</a:t>
            </a:r>
          </a:p>
        </p:txBody>
      </p:sp>
      <p:sp>
        <p:nvSpPr>
          <p:cNvPr id="7" name="Rounded Rectangular Callout 6"/>
          <p:cNvSpPr/>
          <p:nvPr/>
        </p:nvSpPr>
        <p:spPr bwMode="auto">
          <a:xfrm>
            <a:off x="2590800" y="4648200"/>
            <a:ext cx="1905000" cy="457200"/>
          </a:xfrm>
          <a:prstGeom prst="wedgeRoundRectCallout">
            <a:avLst>
              <a:gd name="adj1" fmla="val 21964"/>
              <a:gd name="adj2" fmla="val 106066"/>
              <a:gd name="adj3" fmla="val 16667"/>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2000">
                <a:solidFill>
                  <a:schemeClr val="bg1">
                    <a:lumMod val="95000"/>
                    <a:lumOff val="5000"/>
                  </a:schemeClr>
                </a:solidFill>
                <a:effectLst>
                  <a:outerShdw blurRad="38100" dist="38100" dir="2700000" algn="tl">
                    <a:srgbClr val="000000">
                      <a:alpha val="43137"/>
                    </a:srgbClr>
                  </a:outerShdw>
                </a:effectLst>
                <a:latin typeface="Calibri" pitchFamily="34" charset="0"/>
              </a:defRPr>
            </a:pPr>
            <a:r>
              <a:rPr lang="en-US" dirty="0"/>
              <a:t>Not running</a:t>
            </a:r>
          </a:p>
        </p:txBody>
      </p:sp>
      <p:sp>
        <p:nvSpPr>
          <p:cNvPr id="8" name="Rounded Rectangular Callout 7"/>
          <p:cNvSpPr/>
          <p:nvPr/>
        </p:nvSpPr>
        <p:spPr bwMode="auto">
          <a:xfrm>
            <a:off x="6324600" y="4038600"/>
            <a:ext cx="1828800" cy="1066800"/>
          </a:xfrm>
          <a:prstGeom prst="wedgeRoundRectCallout">
            <a:avLst>
              <a:gd name="adj1" fmla="val 18949"/>
              <a:gd name="adj2" fmla="val 73684"/>
              <a:gd name="adj3" fmla="val 16667"/>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sz="2000">
                <a:solidFill>
                  <a:schemeClr val="bg1">
                    <a:lumMod val="85000"/>
                    <a:lumOff val="15000"/>
                  </a:schemeClr>
                </a:solidFill>
                <a:effectLst>
                  <a:outerShdw blurRad="38100" dist="38100" dir="2700000" algn="tl">
                    <a:srgbClr val="000000">
                      <a:alpha val="43137"/>
                    </a:srgbClr>
                  </a:outerShdw>
                </a:effectLst>
                <a:latin typeface="Calibri" pitchFamily="34" charset="0"/>
              </a:defRPr>
            </a:pPr>
            <a:r>
              <a:rPr lang="en-US" dirty="0"/>
              <a:t>Multiple windows and hover</a:t>
            </a:r>
          </a:p>
        </p:txBody>
      </p:sp>
      <p:sp>
        <p:nvSpPr>
          <p:cNvPr id="9" name="Rounded Rectangular Callout 8"/>
          <p:cNvSpPr/>
          <p:nvPr/>
        </p:nvSpPr>
        <p:spPr bwMode="auto">
          <a:xfrm>
            <a:off x="4572000" y="4648200"/>
            <a:ext cx="1295400" cy="457200"/>
          </a:xfrm>
          <a:prstGeom prst="wedgeRoundRectCallout">
            <a:avLst>
              <a:gd name="adj1" fmla="val -20051"/>
              <a:gd name="adj2" fmla="val 106501"/>
              <a:gd name="adj3" fmla="val 16667"/>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sz="2000">
                <a:solidFill>
                  <a:srgbClr val="FFFFFF"/>
                </a:solidFill>
                <a:effectLst>
                  <a:outerShdw blurRad="38100" dist="38100" dir="2700000" algn="tl">
                    <a:srgbClr val="000000">
                      <a:alpha val="43137"/>
                    </a:srgbClr>
                  </a:outerShdw>
                </a:effectLst>
                <a:latin typeface="Calibri" pitchFamily="34" charset="0"/>
              </a:defRPr>
            </a:pPr>
            <a:r>
              <a:rPr lang="en-US" dirty="0"/>
              <a:t>Active</a:t>
            </a:r>
          </a:p>
        </p:txBody>
      </p:sp>
    </p:spTree>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Taskbar Buttons</a:t>
            </a:r>
            <a:r>
              <a:rPr lang="en-US" dirty="0" smtClean="0">
                <a:solidFill>
                  <a:schemeClr val="accent6"/>
                </a:solidFill>
              </a:rPr>
              <a:t/>
            </a:r>
            <a:br>
              <a:rPr lang="en-US" dirty="0" smtClean="0">
                <a:solidFill>
                  <a:schemeClr val="accent6"/>
                </a:solidFill>
              </a:rPr>
            </a:br>
            <a:r>
              <a:rPr lang="en-US" sz="3000" dirty="0">
                <a:solidFill>
                  <a:schemeClr val="tx2"/>
                </a:solidFill>
              </a:rPr>
              <a:t>Design considerations</a:t>
            </a:r>
          </a:p>
        </p:txBody>
      </p:sp>
      <p:sp>
        <p:nvSpPr>
          <p:cNvPr id="3" name="Text Placeholder 2"/>
          <p:cNvSpPr>
            <a:spLocks noGrp="1"/>
          </p:cNvSpPr>
          <p:nvPr>
            <p:ph type="body" sz="quarter" idx="10"/>
          </p:nvPr>
        </p:nvSpPr>
        <p:spPr/>
        <p:txBody>
          <a:bodyPr/>
          <a:lstStyle/>
          <a:p>
            <a:r>
              <a:rPr lang="en-US" dirty="0" smtClean="0"/>
              <a:t>Only users can pin applications to </a:t>
            </a:r>
            <a:br>
              <a:rPr lang="en-US" dirty="0" smtClean="0"/>
            </a:br>
            <a:r>
              <a:rPr lang="en-US" dirty="0" smtClean="0"/>
              <a:t>the taskbar</a:t>
            </a:r>
          </a:p>
          <a:p>
            <a:r>
              <a:rPr lang="en-US" dirty="0" smtClean="0"/>
              <a:t>The icon’s hot-track color is the icon’s </a:t>
            </a:r>
            <a:br>
              <a:rPr lang="en-US" dirty="0" smtClean="0"/>
            </a:br>
            <a:r>
              <a:rPr lang="en-US" dirty="0" smtClean="0"/>
              <a:t>dominant color</a:t>
            </a:r>
          </a:p>
          <a:p>
            <a:r>
              <a:rPr lang="en-US" dirty="0" smtClean="0"/>
              <a:t>Test icons with high DPI</a:t>
            </a:r>
          </a:p>
          <a:p>
            <a:r>
              <a:rPr lang="en-US" dirty="0" smtClean="0"/>
              <a:t>Test with various themes and glass colors</a:t>
            </a:r>
            <a:endParaRPr lang="en-US" dirty="0"/>
          </a:p>
        </p:txBody>
      </p:sp>
    </p:spTree>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_Europe4x3">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2009-11-11T00:28:46Z</outs:dateTime>
      <outs:isPinned>true</outs:isPinned>
    </outs:relatedDate>
    <outs:relatedDate>
      <outs:type>2</outs:type>
      <outs:displayName>Created</outs:displayName>
      <outs:dateTime>2009-11-02T07:04:26Z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Tomislav Bronzin</outs:displayName>
          <outs:accountName/>
        </outs:relatedPerson>
      </outs:people>
      <outs:source>0</outs:source>
      <outs:isPinned>true</outs:isPinned>
    </outs:relatedPeopleItem>
    <outs:relatedPeopleItem>
      <outs:category>Last modified by</outs:category>
      <outs:people>
        <outs:relatedPerson>
          <outs:displayName>Tomislav Bronzin</outs:displayName>
          <outs:accountName/>
        </outs:relatedPerson>
      </outs:people>
      <outs:source>0</outs:source>
      <outs:isPinned>true</outs:isPinned>
    </outs:relatedPeopleItem>
    <outs:relatedPeopleItem>
      <outs:category>Manager</outs:category>
      <outs:people>
        <outs:relatedPerson>
          <outs:displayName>Tomislav Bronzin</outs:displayName>
          <outs:accountName/>
        </outs:relatedPerson>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B71AA56C-C41C-4A32-95CD-80D6F0AF2AE7}">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
  <TotalTime>3708</TotalTime>
  <Words>1258</Words>
  <Application>Microsoft Office PowerPoint</Application>
  <PresentationFormat>On-screen Show (4:3)</PresentationFormat>
  <Paragraphs>276</Paragraphs>
  <Slides>45</Slides>
  <Notes>43</Notes>
  <HiddenSlides>0</HiddenSlides>
  <MMClips>0</MMClips>
  <ScaleCrop>false</ScaleCrop>
  <HeadingPairs>
    <vt:vector size="4" baseType="variant">
      <vt:variant>
        <vt:lpstr>Theme</vt:lpstr>
      </vt:variant>
      <vt:variant>
        <vt:i4>3</vt:i4>
      </vt:variant>
      <vt:variant>
        <vt:lpstr>Slide Titles</vt:lpstr>
      </vt:variant>
      <vt:variant>
        <vt:i4>45</vt:i4>
      </vt:variant>
    </vt:vector>
  </HeadingPairs>
  <TitlesOfParts>
    <vt:vector size="48" baseType="lpstr">
      <vt:lpstr>TechEd09_Europe</vt:lpstr>
      <vt:lpstr>TechEd09_Europe template</vt:lpstr>
      <vt:lpstr>TechEd_Europe4x3</vt:lpstr>
      <vt:lpstr>Slide 1</vt:lpstr>
      <vt:lpstr>Windows 7 Taskbar New User Interface for Your Application</vt:lpstr>
      <vt:lpstr>About Tomislav Bronzin Microsoft Regional Director &amp; MVP</vt:lpstr>
      <vt:lpstr>Agenda</vt:lpstr>
      <vt:lpstr>Slide 5</vt:lpstr>
      <vt:lpstr>Some Metrics</vt:lpstr>
      <vt:lpstr>Design Goals For New Taskbar</vt:lpstr>
      <vt:lpstr>Taskbar Buttons</vt:lpstr>
      <vt:lpstr>Taskbar Buttons Design considerations</vt:lpstr>
      <vt:lpstr>The New Taskbar</vt:lpstr>
      <vt:lpstr>Windows API Code Pack  for Microsoft .NET Framework</vt:lpstr>
      <vt:lpstr>Windows API Code Pack  for Microsoft .NET Framework</vt:lpstr>
      <vt:lpstr>How Are Windows Grouped? Enter: Application ID</vt:lpstr>
      <vt:lpstr>Application ID Heuristics of determining the Application ID</vt:lpstr>
      <vt:lpstr>Setting the Application ID</vt:lpstr>
      <vt:lpstr>(un)Grouping Windows</vt:lpstr>
      <vt:lpstr>Jump List</vt:lpstr>
      <vt:lpstr>Jump Lists A detailed look</vt:lpstr>
      <vt:lpstr>Jump Lists Design considerations</vt:lpstr>
      <vt:lpstr>Customizing the Jump List Step 1: Get the free stuff to work</vt:lpstr>
      <vt:lpstr>Customizing the Jump List Step 2: Adding tasks</vt:lpstr>
      <vt:lpstr>Customizing the Jump List Step 2: Adding tasks</vt:lpstr>
      <vt:lpstr>Tasks and destinations</vt:lpstr>
      <vt:lpstr>Customizing the Jump List Step 3: Do you have categories?</vt:lpstr>
      <vt:lpstr>Customizing the Jump List Step 3: Adding categories</vt:lpstr>
      <vt:lpstr>Addin Custom  Categories</vt:lpstr>
      <vt:lpstr>Thumbnail Toolbars</vt:lpstr>
      <vt:lpstr>Thumbnail Toolbars Design considerations</vt:lpstr>
      <vt:lpstr>Creating Thumbnail Toolbars</vt:lpstr>
      <vt:lpstr>Get More From Taskbar Buttons Overlay and progress icons</vt:lpstr>
      <vt:lpstr>Taskbar Overlay and Progress Design considerations</vt:lpstr>
      <vt:lpstr>Taskbar Overlay and Progress The APIs</vt:lpstr>
      <vt:lpstr>Overlay &amp; Progress Icons</vt:lpstr>
      <vt:lpstr>Live Thumbnails</vt:lpstr>
      <vt:lpstr>Peek Preview (Aero Peek)</vt:lpstr>
      <vt:lpstr>Live Thumbnails and Peek Design considerations</vt:lpstr>
      <vt:lpstr>Thumbnail Clip (Zoom)</vt:lpstr>
      <vt:lpstr>Customizing Live Thumbnails</vt:lpstr>
      <vt:lpstr>Summary</vt:lpstr>
      <vt:lpstr>Slide 40</vt:lpstr>
      <vt:lpstr>Resources</vt:lpstr>
      <vt:lpstr>Related Content</vt:lpstr>
      <vt:lpstr>Slide 43</vt:lpstr>
      <vt:lpstr>Slide 44</vt:lpstr>
      <vt:lpstr>Slide 45</vt:lpstr>
    </vt:vector>
  </TitlesOfParts>
  <Manager>Tomislav Bronzin</Manager>
  <Company>CITUS d.o.o.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Windows 7 Taskbar: New User Interface for Your Application</dc:title>
  <dc:subject>Tech·Ed  Europe 2009</dc:subject>
  <dc:creator>Tomislav Bronzin</dc:creator>
  <cp:keywords>Windows 7, Taskbar, User Interface, Development</cp:keywords>
  <dc:description>Template: Slidework LLC_x000d_
Formatting:_x000d_
Event Date: November 09 - 13, 2009_x000d_
Event Location: Berlin, Germany_x000d_
Audience: Developers, Architects</dc:description>
  <cp:lastModifiedBy>cn_user</cp:lastModifiedBy>
  <cp:revision>84</cp:revision>
  <dcterms:created xsi:type="dcterms:W3CDTF">2009-11-02T07:04:26Z</dcterms:created>
  <dcterms:modified xsi:type="dcterms:W3CDTF">2009-11-11T11:16:39Z</dcterms:modified>
  <cp:category>Presentation</cp:category>
</cp:coreProperties>
</file>