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2"/>
    <p:sldMasterId id="2147483729" r:id="rId3"/>
  </p:sldMasterIdLst>
  <p:notesMasterIdLst>
    <p:notesMasterId r:id="rId31"/>
  </p:notesMasterIdLst>
  <p:handoutMasterIdLst>
    <p:handoutMasterId r:id="rId32"/>
  </p:handoutMasterIdLst>
  <p:sldIdLst>
    <p:sldId id="256" r:id="rId4"/>
    <p:sldId id="307" r:id="rId5"/>
    <p:sldId id="284" r:id="rId6"/>
    <p:sldId id="285" r:id="rId7"/>
    <p:sldId id="309" r:id="rId8"/>
    <p:sldId id="286" r:id="rId9"/>
    <p:sldId id="331" r:id="rId10"/>
    <p:sldId id="327" r:id="rId11"/>
    <p:sldId id="310" r:id="rId12"/>
    <p:sldId id="320" r:id="rId13"/>
    <p:sldId id="302" r:id="rId14"/>
    <p:sldId id="322" r:id="rId15"/>
    <p:sldId id="324" r:id="rId16"/>
    <p:sldId id="323" r:id="rId17"/>
    <p:sldId id="301" r:id="rId18"/>
    <p:sldId id="291" r:id="rId19"/>
    <p:sldId id="328" r:id="rId20"/>
    <p:sldId id="313" r:id="rId21"/>
    <p:sldId id="292" r:id="rId22"/>
    <p:sldId id="312" r:id="rId23"/>
    <p:sldId id="315" r:id="rId24"/>
    <p:sldId id="314" r:id="rId25"/>
    <p:sldId id="330" r:id="rId26"/>
    <p:sldId id="277" r:id="rId27"/>
    <p:sldId id="334" r:id="rId28"/>
    <p:sldId id="332" r:id="rId29"/>
    <p:sldId id="280" r:id="rId3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 id="1" name="Ran Oelgiesser" initials="RO" lastIdx="12" clrIdx="1"/>
  <p:cmAuthor id="2" name="Praveen" initials="Pr"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xmlns:mc="http://schemas.openxmlformats.org/markup-compatibility/2006" xmlns:a14="http://schemas.microsoft.com/office/drawing/2010/main" val="FF0000" mc:Ignorable=""/>
        </p14:laserClr>
      </p:ext>
      <p:ext uri="{2FDB2607-1784-4EEB-B798-7EB5836EED8A}">
        <p14:showMediaCtrls xmlns="" xmlns:p14="http://schemas.microsoft.com/office/powerpoint/2010/main" val="1"/>
      </p:ext>
    </p:extLst>
  </p:showPr>
  <p:clrMru>
    <a:srgbClr val="FFFFFF"/>
    <a:srgbClr val="CCFFCC"/>
    <a:srgbClr val="CCCCCC"/>
    <a:srgbClr val="99CC99"/>
    <a:srgbClr val="F6AE1E"/>
    <a:srgbClr val="FF0066"/>
    <a:srgbClr val="000000"/>
    <a:srgbClr val="F3AF35"/>
    <a:srgbClr val="9C42E6"/>
    <a:srgbClr val="D194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203" autoAdjust="0"/>
    <p:restoredTop sz="86619" autoAdjust="0"/>
  </p:normalViewPr>
  <p:slideViewPr>
    <p:cSldViewPr snapToGrid="0">
      <p:cViewPr varScale="1">
        <p:scale>
          <a:sx n="106" d="100"/>
          <a:sy n="106" d="100"/>
        </p:scale>
        <p:origin x="-354" y="-9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2112"/>
    </p:cViewPr>
  </p:sorterViewPr>
  <p:notesViewPr>
    <p:cSldViewPr snapToGrid="0" showGuides="1">
      <p:cViewPr varScale="1">
        <p:scale>
          <a:sx n="93" d="100"/>
          <a:sy n="93" d="100"/>
        </p:scale>
        <p:origin x="-1920"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commentAuthors" Target="commentAuthor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cli304_oelgiesser.pptx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 xmlns:p14="http://schemas.microsoft.com/office/powerpoint/2010/main" val="309616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73258812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10/main" val="1718681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10/main" val="1718681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b="1" u="sng" dirty="0" smtClean="0">
              <a:cs typeface="Arial"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dirty="0" smtClean="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lgn="r" rtl="0" fontAlgn="base">
              <a:spcBef>
                <a:spcPct val="0"/>
              </a:spcBef>
              <a:spcAft>
                <a:spcPct val="0"/>
              </a:spcAft>
              <a:defRPr/>
            </a:pPr>
            <a:endParaRPr lang="en-US" dirty="0">
              <a:solidFill>
                <a:prstClr val="black"/>
              </a:solidFill>
              <a:latin typeface="Calibri"/>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lvl="1" indent="-285750" fontAlgn="base">
              <a:lnSpc>
                <a:spcPct val="90000"/>
              </a:lnSpc>
              <a:spcBef>
                <a:spcPct val="20000"/>
              </a:spcBef>
              <a:spcAft>
                <a:spcPct val="0"/>
              </a:spcAft>
              <a:buClr>
                <a:srgbClr val="F3AF35"/>
              </a:buClr>
              <a:buSzPct val="85000"/>
              <a:buFont typeface="Arial" pitchFamily="34" charset="0"/>
              <a:buNone/>
              <a:tabLst>
                <a:tab pos="424590" algn="l"/>
              </a:tabLst>
              <a:defRPr/>
            </a:pPr>
            <a:endParaRPr lang="en-US" dirty="0" smtClean="0">
              <a:solidFill>
                <a:schemeClr val="bg1"/>
              </a:solidFill>
            </a:endParaRPr>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e-IL"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b="1" u="sng" dirty="0" smtClean="0">
              <a:cs typeface="Arial"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e-IL"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kern="1200" dirty="0" smtClean="0">
              <a:solidFill>
                <a:schemeClr val="tx1"/>
              </a:solidFill>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67100" y="547688"/>
            <a:ext cx="3244850" cy="243363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b="1" u="sng" dirty="0" smtClean="0">
              <a:cs typeface="Arial"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dirty="0"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Demo_Layout">
    <p:spTree>
      <p:nvGrpSpPr>
        <p:cNvPr id="1" name=""/>
        <p:cNvGrpSpPr/>
        <p:nvPr/>
      </p:nvGrpSpPr>
      <p:grpSpPr>
        <a:xfrm>
          <a:off x="0" y="0"/>
          <a:ext cx="0" cy="0"/>
          <a:chOff x="0" y="0"/>
          <a:chExt cx="0" cy="0"/>
        </a:xfrm>
      </p:grpSpPr>
      <p:pic>
        <p:nvPicPr>
          <p:cNvPr id="3" name="Picture 2" descr="C:\Documents and Settings\justin\Desktop\791\paper bg.jpg"/>
          <p:cNvPicPr>
            <a:picLocks noChangeAspect="1" noChangeArrowheads="1"/>
          </p:cNvPicPr>
          <p:nvPr/>
        </p:nvPicPr>
        <p:blipFill>
          <a:blip r:embed="rId2" cstate="print"/>
          <a:srcRect b="20952"/>
          <a:stretch>
            <a:fillRect/>
          </a:stretch>
        </p:blipFill>
        <p:spPr bwMode="auto">
          <a:xfrm>
            <a:off x="0" y="0"/>
            <a:ext cx="9144000" cy="3614057"/>
          </a:xfrm>
          <a:prstGeom prst="rect">
            <a:avLst/>
          </a:prstGeom>
          <a:noFill/>
        </p:spPr>
      </p:pic>
      <p:sp>
        <p:nvSpPr>
          <p:cNvPr id="4" name="Snip Single Corner Rectangle 3"/>
          <p:cNvSpPr/>
          <p:nvPr/>
        </p:nvSpPr>
        <p:spPr>
          <a:xfrm flipV="1">
            <a:off x="0" y="3594463"/>
            <a:ext cx="8961120" cy="762000"/>
          </a:xfrm>
          <a:prstGeom prst="snip1Rect">
            <a:avLst/>
          </a:prstGeom>
          <a:gradFill flip="none" rotWithShape="1">
            <a:gsLst>
              <a:gs pos="0">
                <a:schemeClr val="accent1">
                  <a:lumMod val="20000"/>
                  <a:lumOff val="80000"/>
                  <a:alpha val="0"/>
                </a:schemeClr>
              </a:gs>
              <a:gs pos="50000">
                <a:schemeClr val="accent1">
                  <a:lumMod val="60000"/>
                  <a:lumOff val="40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pitchFamily="34" charset="0"/>
            </a:endParaRPr>
          </a:p>
        </p:txBody>
      </p:sp>
      <p:sp>
        <p:nvSpPr>
          <p:cNvPr id="5" name="Title 1"/>
          <p:cNvSpPr>
            <a:spLocks noGrp="1"/>
          </p:cNvSpPr>
          <p:nvPr>
            <p:ph type="ctrTitle"/>
          </p:nvPr>
        </p:nvSpPr>
        <p:spPr>
          <a:xfrm>
            <a:off x="1719792" y="4441369"/>
            <a:ext cx="7043208" cy="740231"/>
          </a:xfrm>
        </p:spPr>
        <p:txBody>
          <a:bodyPr anchor="b" anchorCtr="0">
            <a:noAutofit/>
          </a:bodyPr>
          <a:lstStyle>
            <a:lvl1pPr algn="r">
              <a:lnSpc>
                <a:spcPct val="90000"/>
              </a:lnSpc>
              <a:defRPr sz="3600">
                <a:gradFill>
                  <a:gsLst>
                    <a:gs pos="0">
                      <a:schemeClr val="tx1"/>
                    </a:gs>
                    <a:gs pos="100000">
                      <a:schemeClr val="tx1"/>
                    </a:gs>
                  </a:gsLst>
                  <a:lin ang="13500000" scaled="1"/>
                </a:gradFill>
              </a:defRPr>
            </a:lvl1pPr>
          </a:lstStyle>
          <a:p>
            <a:r>
              <a:rPr lang="en-US" smtClean="0"/>
              <a:t>Click to edit Master title style</a:t>
            </a:r>
            <a:endParaRPr lang="en-US" dirty="0"/>
          </a:p>
        </p:txBody>
      </p:sp>
      <p:sp>
        <p:nvSpPr>
          <p:cNvPr id="6" name="Subtitle 2"/>
          <p:cNvSpPr>
            <a:spLocks noGrp="1"/>
          </p:cNvSpPr>
          <p:nvPr>
            <p:ph type="subTitle" idx="1"/>
          </p:nvPr>
        </p:nvSpPr>
        <p:spPr>
          <a:xfrm>
            <a:off x="1719792" y="5257800"/>
            <a:ext cx="7043208" cy="461665"/>
          </a:xfrm>
        </p:spPr>
        <p:txBody>
          <a:bodyPr>
            <a:noAutofit/>
          </a:bodyPr>
          <a:lstStyle>
            <a:lvl1pPr marL="0" indent="0" algn="r">
              <a:lnSpc>
                <a:spcPct val="90000"/>
              </a:lnSpc>
              <a:spcBef>
                <a:spcPts val="0"/>
              </a:spcBef>
              <a:spcAft>
                <a:spcPts val="0"/>
              </a:spcAft>
              <a:buNone/>
              <a:defRPr sz="2000">
                <a:gradFill>
                  <a:gsLst>
                    <a:gs pos="0">
                      <a:schemeClr val="tx1"/>
                    </a:gs>
                    <a:gs pos="100000">
                      <a:schemeClr val="tx1"/>
                    </a:gs>
                  </a:gsLst>
                  <a:lin ang="13500000" scaled="1"/>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2636837" y="3613186"/>
            <a:ext cx="6126163" cy="762000"/>
          </a:xfrm>
        </p:spPr>
        <p:txBody>
          <a:bodyPr anchor="ctr" anchorCtr="0">
            <a:noAutofit/>
            <a:scene3d>
              <a:camera prst="orthographicFront"/>
              <a:lightRig rig="flat" dir="t"/>
            </a:scene3d>
            <a:sp3d>
              <a:contourClr>
                <a:srgbClr val="F4A234"/>
              </a:contourClr>
            </a:sp3d>
          </a:bodyPr>
          <a:lstStyle>
            <a:lvl1pPr marL="0" indent="0" algn="r" defTabSz="914400" rtl="0" eaLnBrk="1" latinLnBrk="0" hangingPunct="1">
              <a:lnSpc>
                <a:spcPct val="90000"/>
              </a:lnSpc>
              <a:spcBef>
                <a:spcPct val="0"/>
              </a:spcBef>
              <a:buFont typeface="Arial" pitchFamily="34" charset="0"/>
              <a:buNone/>
              <a:defRPr lang="en-US" sz="4800" b="0" i="1" kern="1200" baseline="0" dirty="0" smtClean="0">
                <a:ln>
                  <a:noFill/>
                </a:ln>
                <a:gradFill>
                  <a:gsLst>
                    <a:gs pos="0">
                      <a:schemeClr val="bg1"/>
                    </a:gs>
                    <a:gs pos="100000">
                      <a:schemeClr val="bg1"/>
                    </a:gs>
                  </a:gsLst>
                  <a:lin ang="5400000" scaled="0"/>
                </a:gradFill>
                <a:effectLst>
                  <a:outerShdw blurRad="38100" dist="38100" dir="2700000" algn="tl">
                    <a:srgbClr val="000000">
                      <a:alpha val="43137"/>
                    </a:srgbClr>
                  </a:outerShdw>
                </a:effectLst>
                <a:latin typeface="Segoe" pitchFamily="34" charset="0"/>
                <a:ea typeface="+mj-ea"/>
                <a:cs typeface="+mj-cs"/>
              </a:defRPr>
            </a:lvl1pPr>
          </a:lstStyle>
          <a:p>
            <a:pPr lvl="0"/>
            <a:r>
              <a:rPr lang="en-US" dirty="0" smtClean="0"/>
              <a:t>click to edit</a:t>
            </a:r>
          </a:p>
        </p:txBody>
      </p:sp>
      <p:sp>
        <p:nvSpPr>
          <p:cNvPr id="8" name="Rectangle 7"/>
          <p:cNvSpPr/>
          <p:nvPr/>
        </p:nvSpPr>
        <p:spPr>
          <a:xfrm>
            <a:off x="-1" y="3522617"/>
            <a:ext cx="9144000" cy="91440"/>
          </a:xfrm>
          <a:prstGeom prst="rect">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1600" dirty="0">
              <a:gradFill>
                <a:gsLst>
                  <a:gs pos="0">
                    <a:schemeClr val="tx1"/>
                  </a:gs>
                  <a:gs pos="100000">
                    <a:schemeClr val="tx1"/>
                  </a:gs>
                </a:gsLst>
                <a:lin ang="13500000" scaled="1"/>
              </a:gradFill>
              <a:latin typeface="Segoe Semibold" pitchFamily="34" charset="0"/>
            </a:endParaRPr>
          </a:p>
        </p:txBody>
      </p:sp>
      <p:pic>
        <p:nvPicPr>
          <p:cNvPr id="9" name="Picture 2" descr="C:\Documents and Settings\justin\Desktop\791\new efficiency graphic.png"/>
          <p:cNvPicPr>
            <a:picLocks noChangeAspect="1" noChangeArrowheads="1"/>
          </p:cNvPicPr>
          <p:nvPr/>
        </p:nvPicPr>
        <p:blipFill>
          <a:blip r:embed="rId3"/>
          <a:stretch>
            <a:fillRect/>
          </a:stretch>
        </p:blipFill>
        <p:spPr bwMode="auto">
          <a:xfrm>
            <a:off x="2044090" y="202018"/>
            <a:ext cx="5055820" cy="3141683"/>
          </a:xfrm>
          <a:prstGeom prst="rect">
            <a:avLst/>
          </a:prstGeom>
          <a:noFill/>
        </p:spPr>
      </p:pic>
      <p:sp>
        <p:nvSpPr>
          <p:cNvPr id="13" name="Freeform 6"/>
          <p:cNvSpPr>
            <a:spLocks noEditPoints="1"/>
          </p:cNvSpPr>
          <p:nvPr/>
        </p:nvSpPr>
        <p:spPr bwMode="auto">
          <a:xfrm>
            <a:off x="224246" y="6547871"/>
            <a:ext cx="752248" cy="127249"/>
          </a:xfrm>
          <a:custGeom>
            <a:avLst/>
            <a:gdLst/>
            <a:ahLst/>
            <a:cxnLst>
              <a:cxn ang="0">
                <a:pos x="352" y="0"/>
              </a:cxn>
              <a:cxn ang="0">
                <a:pos x="411" y="40"/>
              </a:cxn>
              <a:cxn ang="0">
                <a:pos x="1578" y="119"/>
              </a:cxn>
              <a:cxn ang="0">
                <a:pos x="1578" y="119"/>
              </a:cxn>
              <a:cxn ang="0">
                <a:pos x="235" y="0"/>
              </a:cxn>
              <a:cxn ang="0">
                <a:pos x="161" y="0"/>
              </a:cxn>
              <a:cxn ang="0">
                <a:pos x="0" y="259"/>
              </a:cxn>
              <a:cxn ang="0">
                <a:pos x="111" y="119"/>
              </a:cxn>
              <a:cxn ang="0">
                <a:pos x="168" y="259"/>
              </a:cxn>
              <a:cxn ang="0">
                <a:pos x="207" y="259"/>
              </a:cxn>
              <a:cxn ang="0">
                <a:pos x="337" y="0"/>
              </a:cxn>
              <a:cxn ang="0">
                <a:pos x="1510" y="69"/>
              </a:cxn>
              <a:cxn ang="0">
                <a:pos x="1453" y="23"/>
              </a:cxn>
              <a:cxn ang="0">
                <a:pos x="1415" y="69"/>
              </a:cxn>
              <a:cxn ang="0">
                <a:pos x="1440" y="41"/>
              </a:cxn>
              <a:cxn ang="0">
                <a:pos x="1375" y="14"/>
              </a:cxn>
              <a:cxn ang="0">
                <a:pos x="1320" y="68"/>
              </a:cxn>
              <a:cxn ang="0">
                <a:pos x="1340" y="111"/>
              </a:cxn>
              <a:cxn ang="0">
                <a:pos x="1374" y="259"/>
              </a:cxn>
              <a:cxn ang="0">
                <a:pos x="1433" y="111"/>
              </a:cxn>
              <a:cxn ang="0">
                <a:pos x="1417" y="246"/>
              </a:cxn>
              <a:cxn ang="0">
                <a:pos x="1496" y="259"/>
              </a:cxn>
              <a:cxn ang="0">
                <a:pos x="1480" y="208"/>
              </a:cxn>
              <a:cxn ang="0">
                <a:pos x="1499" y="113"/>
              </a:cxn>
              <a:cxn ang="0">
                <a:pos x="1534" y="69"/>
              </a:cxn>
              <a:cxn ang="0">
                <a:pos x="1187" y="262"/>
              </a:cxn>
              <a:cxn ang="0">
                <a:pos x="739" y="63"/>
              </a:cxn>
              <a:cxn ang="0">
                <a:pos x="684" y="67"/>
              </a:cxn>
              <a:cxn ang="0">
                <a:pos x="572" y="259"/>
              </a:cxn>
              <a:cxn ang="0">
                <a:pos x="659" y="183"/>
              </a:cxn>
              <a:cxn ang="0">
                <a:pos x="739" y="63"/>
              </a:cxn>
              <a:cxn ang="0">
                <a:pos x="336" y="66"/>
              </a:cxn>
              <a:cxn ang="0">
                <a:pos x="364" y="259"/>
              </a:cxn>
              <a:cxn ang="0">
                <a:pos x="1103" y="123"/>
              </a:cxn>
              <a:cxn ang="0">
                <a:pos x="924" y="114"/>
              </a:cxn>
              <a:cxn ang="0">
                <a:pos x="998" y="221"/>
              </a:cxn>
              <a:cxn ang="0">
                <a:pos x="852" y="191"/>
              </a:cxn>
              <a:cxn ang="0">
                <a:pos x="837" y="60"/>
              </a:cxn>
              <a:cxn ang="0">
                <a:pos x="898" y="201"/>
              </a:cxn>
              <a:cxn ang="0">
                <a:pos x="1097" y="188"/>
              </a:cxn>
              <a:cxn ang="0">
                <a:pos x="1013" y="98"/>
              </a:cxn>
              <a:cxn ang="0">
                <a:pos x="1103" y="123"/>
              </a:cxn>
              <a:cxn ang="0">
                <a:pos x="523" y="61"/>
              </a:cxn>
              <a:cxn ang="0">
                <a:pos x="580" y="188"/>
              </a:cxn>
              <a:cxn ang="0">
                <a:pos x="484" y="215"/>
              </a:cxn>
              <a:cxn ang="0">
                <a:pos x="529" y="139"/>
              </a:cxn>
              <a:cxn ang="0">
                <a:pos x="1578" y="114"/>
              </a:cxn>
              <a:cxn ang="0">
                <a:pos x="1578" y="114"/>
              </a:cxn>
              <a:cxn ang="0">
                <a:pos x="1194" y="214"/>
              </a:cxn>
              <a:cxn ang="0">
                <a:pos x="833" y="105"/>
              </a:cxn>
              <a:cxn ang="0">
                <a:pos x="833" y="105"/>
              </a:cxn>
              <a:cxn ang="0">
                <a:pos x="1585" y="79"/>
              </a:cxn>
              <a:cxn ang="0">
                <a:pos x="1567" y="107"/>
              </a:cxn>
              <a:cxn ang="0">
                <a:pos x="1574" y="95"/>
              </a:cxn>
              <a:cxn ang="0">
                <a:pos x="1582" y="106"/>
              </a:cxn>
              <a:cxn ang="0">
                <a:pos x="1583" y="95"/>
              </a:cxn>
              <a:cxn ang="0">
                <a:pos x="1586" y="87"/>
              </a:cxn>
              <a:cxn ang="0">
                <a:pos x="1575" y="92"/>
              </a:cxn>
              <a:cxn ang="0">
                <a:pos x="1582" y="82"/>
              </a:cxn>
            </a:cxnLst>
            <a:rect l="0" t="0" r="r" b="b"/>
            <a:pathLst>
              <a:path w="1614" h="273">
                <a:moveTo>
                  <a:pt x="419" y="0"/>
                </a:moveTo>
                <a:cubicBezTo>
                  <a:pt x="352" y="0"/>
                  <a:pt x="352" y="0"/>
                  <a:pt x="352" y="0"/>
                </a:cubicBezTo>
                <a:cubicBezTo>
                  <a:pt x="343" y="40"/>
                  <a:pt x="343" y="40"/>
                  <a:pt x="343" y="40"/>
                </a:cubicBezTo>
                <a:cubicBezTo>
                  <a:pt x="411" y="40"/>
                  <a:pt x="411" y="40"/>
                  <a:pt x="411" y="40"/>
                </a:cubicBezTo>
                <a:cubicBezTo>
                  <a:pt x="419" y="0"/>
                  <a:pt x="419" y="0"/>
                  <a:pt x="419" y="0"/>
                </a:cubicBezTo>
                <a:close/>
                <a:moveTo>
                  <a:pt x="1578" y="119"/>
                </a:moveTo>
                <a:cubicBezTo>
                  <a:pt x="1614" y="119"/>
                  <a:pt x="1614" y="66"/>
                  <a:pt x="1578" y="66"/>
                </a:cubicBezTo>
                <a:cubicBezTo>
                  <a:pt x="1543" y="66"/>
                  <a:pt x="1543" y="119"/>
                  <a:pt x="1578" y="119"/>
                </a:cubicBezTo>
                <a:close/>
                <a:moveTo>
                  <a:pt x="337" y="0"/>
                </a:moveTo>
                <a:cubicBezTo>
                  <a:pt x="235" y="0"/>
                  <a:pt x="235" y="0"/>
                  <a:pt x="235" y="0"/>
                </a:cubicBezTo>
                <a:cubicBezTo>
                  <a:pt x="166" y="143"/>
                  <a:pt x="166" y="143"/>
                  <a:pt x="166" y="143"/>
                </a:cubicBezTo>
                <a:cubicBezTo>
                  <a:pt x="161" y="0"/>
                  <a:pt x="161" y="0"/>
                  <a:pt x="161" y="0"/>
                </a:cubicBezTo>
                <a:cubicBezTo>
                  <a:pt x="57" y="0"/>
                  <a:pt x="57" y="0"/>
                  <a:pt x="57" y="0"/>
                </a:cubicBezTo>
                <a:cubicBezTo>
                  <a:pt x="0" y="259"/>
                  <a:pt x="0" y="259"/>
                  <a:pt x="0" y="259"/>
                </a:cubicBezTo>
                <a:cubicBezTo>
                  <a:pt x="76" y="259"/>
                  <a:pt x="76" y="259"/>
                  <a:pt x="76" y="259"/>
                </a:cubicBezTo>
                <a:cubicBezTo>
                  <a:pt x="111" y="119"/>
                  <a:pt x="111" y="119"/>
                  <a:pt x="111" y="119"/>
                </a:cubicBezTo>
                <a:cubicBezTo>
                  <a:pt x="114" y="259"/>
                  <a:pt x="114" y="259"/>
                  <a:pt x="114" y="259"/>
                </a:cubicBezTo>
                <a:cubicBezTo>
                  <a:pt x="168" y="259"/>
                  <a:pt x="168" y="259"/>
                  <a:pt x="168" y="259"/>
                </a:cubicBezTo>
                <a:cubicBezTo>
                  <a:pt x="237" y="119"/>
                  <a:pt x="237" y="119"/>
                  <a:pt x="237" y="119"/>
                </a:cubicBezTo>
                <a:cubicBezTo>
                  <a:pt x="207" y="259"/>
                  <a:pt x="207" y="259"/>
                  <a:pt x="207" y="259"/>
                </a:cubicBezTo>
                <a:cubicBezTo>
                  <a:pt x="280" y="259"/>
                  <a:pt x="280" y="259"/>
                  <a:pt x="280" y="259"/>
                </a:cubicBezTo>
                <a:cubicBezTo>
                  <a:pt x="337" y="0"/>
                  <a:pt x="337" y="0"/>
                  <a:pt x="337" y="0"/>
                </a:cubicBezTo>
                <a:close/>
                <a:moveTo>
                  <a:pt x="1534" y="69"/>
                </a:moveTo>
                <a:cubicBezTo>
                  <a:pt x="1510" y="69"/>
                  <a:pt x="1510" y="69"/>
                  <a:pt x="1510" y="69"/>
                </a:cubicBezTo>
                <a:cubicBezTo>
                  <a:pt x="1520" y="23"/>
                  <a:pt x="1520" y="23"/>
                  <a:pt x="1520" y="23"/>
                </a:cubicBezTo>
                <a:cubicBezTo>
                  <a:pt x="1453" y="23"/>
                  <a:pt x="1453" y="23"/>
                  <a:pt x="1453" y="23"/>
                </a:cubicBezTo>
                <a:cubicBezTo>
                  <a:pt x="1442" y="69"/>
                  <a:pt x="1442" y="69"/>
                  <a:pt x="1442" y="69"/>
                </a:cubicBezTo>
                <a:cubicBezTo>
                  <a:pt x="1415" y="69"/>
                  <a:pt x="1415" y="69"/>
                  <a:pt x="1415" y="69"/>
                </a:cubicBezTo>
                <a:cubicBezTo>
                  <a:pt x="1415" y="69"/>
                  <a:pt x="1418" y="50"/>
                  <a:pt x="1422" y="46"/>
                </a:cubicBezTo>
                <a:cubicBezTo>
                  <a:pt x="1427" y="41"/>
                  <a:pt x="1440" y="41"/>
                  <a:pt x="1440" y="41"/>
                </a:cubicBezTo>
                <a:cubicBezTo>
                  <a:pt x="1448" y="5"/>
                  <a:pt x="1448" y="5"/>
                  <a:pt x="1448" y="5"/>
                </a:cubicBezTo>
                <a:cubicBezTo>
                  <a:pt x="1448" y="5"/>
                  <a:pt x="1392" y="0"/>
                  <a:pt x="1375" y="14"/>
                </a:cubicBezTo>
                <a:cubicBezTo>
                  <a:pt x="1352" y="32"/>
                  <a:pt x="1348" y="67"/>
                  <a:pt x="1348" y="68"/>
                </a:cubicBezTo>
                <a:cubicBezTo>
                  <a:pt x="1320" y="68"/>
                  <a:pt x="1320" y="68"/>
                  <a:pt x="1320" y="68"/>
                </a:cubicBezTo>
                <a:cubicBezTo>
                  <a:pt x="1309" y="111"/>
                  <a:pt x="1309" y="111"/>
                  <a:pt x="1309" y="111"/>
                </a:cubicBezTo>
                <a:cubicBezTo>
                  <a:pt x="1340" y="111"/>
                  <a:pt x="1340" y="111"/>
                  <a:pt x="1340" y="111"/>
                </a:cubicBezTo>
                <a:cubicBezTo>
                  <a:pt x="1304" y="259"/>
                  <a:pt x="1304" y="259"/>
                  <a:pt x="1304" y="259"/>
                </a:cubicBezTo>
                <a:cubicBezTo>
                  <a:pt x="1374" y="259"/>
                  <a:pt x="1374" y="259"/>
                  <a:pt x="1374" y="259"/>
                </a:cubicBezTo>
                <a:cubicBezTo>
                  <a:pt x="1407" y="111"/>
                  <a:pt x="1407" y="111"/>
                  <a:pt x="1407" y="111"/>
                </a:cubicBezTo>
                <a:cubicBezTo>
                  <a:pt x="1433" y="111"/>
                  <a:pt x="1433" y="111"/>
                  <a:pt x="1433" y="111"/>
                </a:cubicBezTo>
                <a:cubicBezTo>
                  <a:pt x="1410" y="216"/>
                  <a:pt x="1410" y="216"/>
                  <a:pt x="1410" y="216"/>
                </a:cubicBezTo>
                <a:cubicBezTo>
                  <a:pt x="1408" y="227"/>
                  <a:pt x="1410" y="237"/>
                  <a:pt x="1417" y="246"/>
                </a:cubicBezTo>
                <a:cubicBezTo>
                  <a:pt x="1428" y="260"/>
                  <a:pt x="1441" y="259"/>
                  <a:pt x="1446" y="259"/>
                </a:cubicBezTo>
                <a:cubicBezTo>
                  <a:pt x="1496" y="259"/>
                  <a:pt x="1496" y="259"/>
                  <a:pt x="1496" y="259"/>
                </a:cubicBezTo>
                <a:cubicBezTo>
                  <a:pt x="1508" y="210"/>
                  <a:pt x="1508" y="210"/>
                  <a:pt x="1508" y="210"/>
                </a:cubicBezTo>
                <a:cubicBezTo>
                  <a:pt x="1508" y="210"/>
                  <a:pt x="1484" y="213"/>
                  <a:pt x="1480" y="208"/>
                </a:cubicBezTo>
                <a:cubicBezTo>
                  <a:pt x="1477" y="204"/>
                  <a:pt x="1479" y="198"/>
                  <a:pt x="1480" y="194"/>
                </a:cubicBezTo>
                <a:cubicBezTo>
                  <a:pt x="1499" y="113"/>
                  <a:pt x="1499" y="113"/>
                  <a:pt x="1499" y="113"/>
                </a:cubicBezTo>
                <a:cubicBezTo>
                  <a:pt x="1523" y="113"/>
                  <a:pt x="1523" y="113"/>
                  <a:pt x="1523" y="113"/>
                </a:cubicBezTo>
                <a:cubicBezTo>
                  <a:pt x="1534" y="69"/>
                  <a:pt x="1534" y="69"/>
                  <a:pt x="1534" y="69"/>
                </a:cubicBezTo>
                <a:close/>
                <a:moveTo>
                  <a:pt x="1233" y="60"/>
                </a:moveTo>
                <a:cubicBezTo>
                  <a:pt x="1096" y="51"/>
                  <a:pt x="1051" y="256"/>
                  <a:pt x="1187" y="262"/>
                </a:cubicBezTo>
                <a:cubicBezTo>
                  <a:pt x="1331" y="269"/>
                  <a:pt x="1370" y="68"/>
                  <a:pt x="1233" y="60"/>
                </a:cubicBezTo>
                <a:close/>
                <a:moveTo>
                  <a:pt x="739" y="63"/>
                </a:moveTo>
                <a:cubicBezTo>
                  <a:pt x="706" y="64"/>
                  <a:pt x="687" y="78"/>
                  <a:pt x="678" y="89"/>
                </a:cubicBezTo>
                <a:cubicBezTo>
                  <a:pt x="684" y="67"/>
                  <a:pt x="684" y="67"/>
                  <a:pt x="684" y="67"/>
                </a:cubicBezTo>
                <a:cubicBezTo>
                  <a:pt x="617" y="69"/>
                  <a:pt x="617" y="69"/>
                  <a:pt x="617" y="69"/>
                </a:cubicBezTo>
                <a:cubicBezTo>
                  <a:pt x="572" y="259"/>
                  <a:pt x="572" y="259"/>
                  <a:pt x="572" y="259"/>
                </a:cubicBezTo>
                <a:cubicBezTo>
                  <a:pt x="644" y="259"/>
                  <a:pt x="644" y="259"/>
                  <a:pt x="644" y="259"/>
                </a:cubicBezTo>
                <a:cubicBezTo>
                  <a:pt x="659" y="183"/>
                  <a:pt x="659" y="183"/>
                  <a:pt x="659" y="183"/>
                </a:cubicBezTo>
                <a:cubicBezTo>
                  <a:pt x="665" y="155"/>
                  <a:pt x="675" y="130"/>
                  <a:pt x="725" y="127"/>
                </a:cubicBezTo>
                <a:cubicBezTo>
                  <a:pt x="739" y="63"/>
                  <a:pt x="739" y="63"/>
                  <a:pt x="739" y="63"/>
                </a:cubicBezTo>
                <a:close/>
                <a:moveTo>
                  <a:pt x="405" y="66"/>
                </a:moveTo>
                <a:cubicBezTo>
                  <a:pt x="336" y="66"/>
                  <a:pt x="336" y="66"/>
                  <a:pt x="336" y="66"/>
                </a:cubicBezTo>
                <a:cubicBezTo>
                  <a:pt x="293" y="259"/>
                  <a:pt x="293" y="259"/>
                  <a:pt x="293" y="259"/>
                </a:cubicBezTo>
                <a:cubicBezTo>
                  <a:pt x="364" y="259"/>
                  <a:pt x="364" y="259"/>
                  <a:pt x="364" y="259"/>
                </a:cubicBezTo>
                <a:cubicBezTo>
                  <a:pt x="405" y="66"/>
                  <a:pt x="405" y="66"/>
                  <a:pt x="405" y="66"/>
                </a:cubicBezTo>
                <a:close/>
                <a:moveTo>
                  <a:pt x="1103" y="123"/>
                </a:moveTo>
                <a:cubicBezTo>
                  <a:pt x="1101" y="119"/>
                  <a:pt x="1121" y="60"/>
                  <a:pt x="1022" y="60"/>
                </a:cubicBezTo>
                <a:cubicBezTo>
                  <a:pt x="976" y="60"/>
                  <a:pt x="930" y="75"/>
                  <a:pt x="924" y="114"/>
                </a:cubicBezTo>
                <a:cubicBezTo>
                  <a:pt x="916" y="168"/>
                  <a:pt x="980" y="178"/>
                  <a:pt x="998" y="182"/>
                </a:cubicBezTo>
                <a:cubicBezTo>
                  <a:pt x="1035" y="190"/>
                  <a:pt x="1029" y="220"/>
                  <a:pt x="998" y="221"/>
                </a:cubicBezTo>
                <a:cubicBezTo>
                  <a:pt x="959" y="222"/>
                  <a:pt x="970" y="191"/>
                  <a:pt x="970" y="191"/>
                </a:cubicBezTo>
                <a:cubicBezTo>
                  <a:pt x="852" y="191"/>
                  <a:pt x="852" y="191"/>
                  <a:pt x="852" y="191"/>
                </a:cubicBezTo>
                <a:cubicBezTo>
                  <a:pt x="852" y="191"/>
                  <a:pt x="913" y="170"/>
                  <a:pt x="913" y="171"/>
                </a:cubicBezTo>
                <a:cubicBezTo>
                  <a:pt x="925" y="135"/>
                  <a:pt x="918" y="63"/>
                  <a:pt x="837" y="60"/>
                </a:cubicBezTo>
                <a:cubicBezTo>
                  <a:pt x="701" y="54"/>
                  <a:pt x="655" y="252"/>
                  <a:pt x="781" y="264"/>
                </a:cubicBezTo>
                <a:cubicBezTo>
                  <a:pt x="871" y="273"/>
                  <a:pt x="898" y="201"/>
                  <a:pt x="898" y="201"/>
                </a:cubicBezTo>
                <a:cubicBezTo>
                  <a:pt x="898" y="201"/>
                  <a:pt x="885" y="265"/>
                  <a:pt x="990" y="266"/>
                </a:cubicBezTo>
                <a:cubicBezTo>
                  <a:pt x="1088" y="267"/>
                  <a:pt x="1098" y="202"/>
                  <a:pt x="1097" y="188"/>
                </a:cubicBezTo>
                <a:cubicBezTo>
                  <a:pt x="1093" y="139"/>
                  <a:pt x="1051" y="138"/>
                  <a:pt x="1011" y="129"/>
                </a:cubicBezTo>
                <a:cubicBezTo>
                  <a:pt x="979" y="122"/>
                  <a:pt x="988" y="98"/>
                  <a:pt x="1013" y="98"/>
                </a:cubicBezTo>
                <a:cubicBezTo>
                  <a:pt x="1044" y="97"/>
                  <a:pt x="1036" y="123"/>
                  <a:pt x="1036" y="123"/>
                </a:cubicBezTo>
                <a:cubicBezTo>
                  <a:pt x="1103" y="123"/>
                  <a:pt x="1103" y="123"/>
                  <a:pt x="1103" y="123"/>
                </a:cubicBezTo>
                <a:close/>
                <a:moveTo>
                  <a:pt x="592" y="139"/>
                </a:moveTo>
                <a:cubicBezTo>
                  <a:pt x="592" y="137"/>
                  <a:pt x="595" y="65"/>
                  <a:pt x="523" y="61"/>
                </a:cubicBezTo>
                <a:cubicBezTo>
                  <a:pt x="374" y="54"/>
                  <a:pt x="348" y="264"/>
                  <a:pt x="472" y="266"/>
                </a:cubicBezTo>
                <a:cubicBezTo>
                  <a:pt x="568" y="267"/>
                  <a:pt x="580" y="189"/>
                  <a:pt x="580" y="188"/>
                </a:cubicBezTo>
                <a:cubicBezTo>
                  <a:pt x="518" y="188"/>
                  <a:pt x="518" y="188"/>
                  <a:pt x="518" y="188"/>
                </a:cubicBezTo>
                <a:cubicBezTo>
                  <a:pt x="516" y="191"/>
                  <a:pt x="506" y="215"/>
                  <a:pt x="484" y="215"/>
                </a:cubicBezTo>
                <a:cubicBezTo>
                  <a:pt x="440" y="215"/>
                  <a:pt x="472" y="109"/>
                  <a:pt x="510" y="108"/>
                </a:cubicBezTo>
                <a:cubicBezTo>
                  <a:pt x="533" y="107"/>
                  <a:pt x="529" y="138"/>
                  <a:pt x="529" y="139"/>
                </a:cubicBezTo>
                <a:cubicBezTo>
                  <a:pt x="592" y="139"/>
                  <a:pt x="592" y="139"/>
                  <a:pt x="592" y="139"/>
                </a:cubicBezTo>
                <a:close/>
                <a:moveTo>
                  <a:pt x="1578" y="114"/>
                </a:moveTo>
                <a:cubicBezTo>
                  <a:pt x="1549" y="114"/>
                  <a:pt x="1549" y="71"/>
                  <a:pt x="1578" y="71"/>
                </a:cubicBezTo>
                <a:cubicBezTo>
                  <a:pt x="1608" y="71"/>
                  <a:pt x="1608" y="114"/>
                  <a:pt x="1578" y="114"/>
                </a:cubicBezTo>
                <a:close/>
                <a:moveTo>
                  <a:pt x="1229" y="105"/>
                </a:moveTo>
                <a:cubicBezTo>
                  <a:pt x="1267" y="117"/>
                  <a:pt x="1234" y="228"/>
                  <a:pt x="1194" y="214"/>
                </a:cubicBezTo>
                <a:cubicBezTo>
                  <a:pt x="1157" y="201"/>
                  <a:pt x="1191" y="93"/>
                  <a:pt x="1229" y="105"/>
                </a:cubicBezTo>
                <a:close/>
                <a:moveTo>
                  <a:pt x="833" y="105"/>
                </a:moveTo>
                <a:cubicBezTo>
                  <a:pt x="871" y="117"/>
                  <a:pt x="837" y="228"/>
                  <a:pt x="797" y="214"/>
                </a:cubicBezTo>
                <a:cubicBezTo>
                  <a:pt x="756" y="199"/>
                  <a:pt x="796" y="94"/>
                  <a:pt x="833" y="105"/>
                </a:cubicBezTo>
                <a:close/>
                <a:moveTo>
                  <a:pt x="1591" y="87"/>
                </a:moveTo>
                <a:cubicBezTo>
                  <a:pt x="1592" y="80"/>
                  <a:pt x="1585" y="79"/>
                  <a:pt x="1585" y="79"/>
                </a:cubicBezTo>
                <a:cubicBezTo>
                  <a:pt x="1572" y="79"/>
                  <a:pt x="1572" y="79"/>
                  <a:pt x="1572" y="79"/>
                </a:cubicBezTo>
                <a:cubicBezTo>
                  <a:pt x="1567" y="107"/>
                  <a:pt x="1567" y="107"/>
                  <a:pt x="1567" y="107"/>
                </a:cubicBezTo>
                <a:cubicBezTo>
                  <a:pt x="1572" y="107"/>
                  <a:pt x="1572" y="107"/>
                  <a:pt x="1572" y="107"/>
                </a:cubicBezTo>
                <a:cubicBezTo>
                  <a:pt x="1574" y="95"/>
                  <a:pt x="1574" y="95"/>
                  <a:pt x="1574" y="95"/>
                </a:cubicBezTo>
                <a:cubicBezTo>
                  <a:pt x="1578" y="95"/>
                  <a:pt x="1578" y="95"/>
                  <a:pt x="1578" y="95"/>
                </a:cubicBezTo>
                <a:cubicBezTo>
                  <a:pt x="1582" y="106"/>
                  <a:pt x="1582" y="106"/>
                  <a:pt x="1582" y="106"/>
                </a:cubicBezTo>
                <a:cubicBezTo>
                  <a:pt x="1588" y="106"/>
                  <a:pt x="1588" y="106"/>
                  <a:pt x="1588" y="106"/>
                </a:cubicBezTo>
                <a:cubicBezTo>
                  <a:pt x="1583" y="95"/>
                  <a:pt x="1583" y="95"/>
                  <a:pt x="1583" y="95"/>
                </a:cubicBezTo>
                <a:cubicBezTo>
                  <a:pt x="1584" y="95"/>
                  <a:pt x="1590" y="95"/>
                  <a:pt x="1591" y="87"/>
                </a:cubicBezTo>
                <a:close/>
                <a:moveTo>
                  <a:pt x="1586" y="87"/>
                </a:moveTo>
                <a:cubicBezTo>
                  <a:pt x="1586" y="92"/>
                  <a:pt x="1580" y="92"/>
                  <a:pt x="1580" y="92"/>
                </a:cubicBezTo>
                <a:cubicBezTo>
                  <a:pt x="1575" y="92"/>
                  <a:pt x="1575" y="92"/>
                  <a:pt x="1575" y="92"/>
                </a:cubicBezTo>
                <a:cubicBezTo>
                  <a:pt x="1577" y="82"/>
                  <a:pt x="1577" y="82"/>
                  <a:pt x="1577" y="82"/>
                </a:cubicBezTo>
                <a:cubicBezTo>
                  <a:pt x="1582" y="82"/>
                  <a:pt x="1582" y="82"/>
                  <a:pt x="1582" y="82"/>
                </a:cubicBezTo>
                <a:cubicBezTo>
                  <a:pt x="1582" y="82"/>
                  <a:pt x="1586" y="82"/>
                  <a:pt x="1586" y="87"/>
                </a:cubicBezTo>
                <a:close/>
              </a:path>
            </a:pathLst>
          </a:custGeom>
          <a:solidFill>
            <a:srgbClr val="73737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extLst>
      <p:ext uri="{BB962C8B-B14F-4D97-AF65-F5344CB8AC3E}">
        <p14:creationId xmlns="" xmlns:p14="http://schemas.microsoft.com/office/powerpoint/2010/main" val="111256248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730249" y="5267281"/>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4325080"/>
            <a:ext cx="7681913" cy="834750"/>
          </a:xfrm>
        </p:spPr>
        <p:txBody>
          <a:bodyPr anchor="t" anchorCtr="0">
            <a:noAutofit/>
          </a:bodyPr>
          <a:lstStyle>
            <a:lvl1pPr marL="0" indent="0" algn="l">
              <a:buFont typeface="Arial" pitchFamily="34" charset="0"/>
              <a:buNone/>
              <a:defRPr kumimoji="0" lang="en-US" sz="6000" b="1" i="0" u="none" strike="noStrike" kern="1200" cap="none" spc="-15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theme" Target="../theme/theme2.xml"/><Relationship Id="rId7" Type="http://schemas.openxmlformats.org/officeDocument/2006/relationships/image" Target="NUL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1.jpeg"/><Relationship Id="rId9"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7" r:id="rId12"/>
    <p:sldLayoutId id="2147483728"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0" r:id="rId1"/>
    <p:sldLayoutId id="2147483731" r:id="rId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hyperlink" Target="http://www.microsoft.com/windows/virtual-pc/" TargetMode="External"/><Relationship Id="rId4" Type="http://schemas.openxmlformats.org/officeDocument/2006/relationships/image" Target="../media/image19.png"/><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msdn.microsoft.com/en-us/library/dd796757(VS.85).aspx)"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2.png"/><Relationship Id="rId4" Type="http://schemas.openxmlformats.org/officeDocument/2006/relationships/image" Target="../media/image28.png"/><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24.xml.rels><?xml version="1.0" encoding="UTF-8" standalone="yes"?>
<Relationships xmlns="http://schemas.openxmlformats.org/package/2006/relationships"><Relationship Id="rId8" Type="http://schemas.openxmlformats.org/officeDocument/2006/relationships/hyperlink" Target="http://blogs.technet.com/windows_vpc/" TargetMode="External"/><Relationship Id="rId3" Type="http://schemas.openxmlformats.org/officeDocument/2006/relationships/hyperlink" Target="http://www.microsoft.com/med-v" TargetMode="External"/><Relationship Id="rId7" Type="http://schemas.openxmlformats.org/officeDocument/2006/relationships/hyperlink" Target="http://blogs.technet.com/medv" TargetMode="External"/><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hyperlink" Target="blogs.technet.com/mdop" TargetMode="External"/><Relationship Id="rId5" Type="http://schemas.openxmlformats.org/officeDocument/2006/relationships/hyperlink" Target="http://connect.microsoft.com/" TargetMode="External"/><Relationship Id="rId4" Type="http://schemas.openxmlformats.org/officeDocument/2006/relationships/image" Target="../media/image2.png"/><Relationship Id="rId9" Type="http://schemas.openxmlformats.org/officeDocument/2006/relationships/hyperlink" Target="http://www.microsoft.com/windows/virtual-pc/"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bwMode="black">
          <a:xfrm>
            <a:off x="4758648" y="1744073"/>
            <a:ext cx="4023360" cy="4367691"/>
          </a:xfrm>
          <a:prstGeom prst="roundRect">
            <a:avLst>
              <a:gd name="adj" fmla="val 267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6" name="Rounded Rectangle 15"/>
          <p:cNvSpPr/>
          <p:nvPr/>
        </p:nvSpPr>
        <p:spPr bwMode="black">
          <a:xfrm>
            <a:off x="374087" y="1863857"/>
            <a:ext cx="4023360" cy="4271058"/>
          </a:xfrm>
          <a:prstGeom prst="roundRect">
            <a:avLst>
              <a:gd name="adj" fmla="val 267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0" name="Rounded Rectangle 19"/>
          <p:cNvSpPr/>
          <p:nvPr/>
        </p:nvSpPr>
        <p:spPr>
          <a:xfrm>
            <a:off x="346290" y="1522509"/>
            <a:ext cx="4078954" cy="64008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pPr>
            <a:r>
              <a:rPr lang="en-US" sz="2000" dirty="0">
                <a:solidFill>
                  <a:schemeClr val="tx1"/>
                </a:solidFill>
                <a:effectLst>
                  <a:outerShdw blurRad="38100" dist="38100" dir="2700000" algn="tl">
                    <a:srgbClr val="000000">
                      <a:alpha val="43137"/>
                    </a:srgbClr>
                  </a:outerShdw>
                </a:effectLst>
              </a:rPr>
              <a:t>Virtual PC 2007</a:t>
            </a:r>
          </a:p>
        </p:txBody>
      </p:sp>
      <p:sp>
        <p:nvSpPr>
          <p:cNvPr id="21" name="Text Placeholder 23"/>
          <p:cNvSpPr txBox="1">
            <a:spLocks/>
          </p:cNvSpPr>
          <p:nvPr/>
        </p:nvSpPr>
        <p:spPr>
          <a:xfrm>
            <a:off x="381000" y="5077608"/>
            <a:ext cx="3750734" cy="512961"/>
          </a:xfrm>
          <a:prstGeom prst="rect">
            <a:avLst/>
          </a:prstGeom>
          <a:ln>
            <a:headEnd type="none" w="med" len="med"/>
            <a:tailEnd type="none" w="med" len="med"/>
          </a:ln>
        </p:spPr>
        <p:txBody>
          <a:bodyPr wrap="square">
            <a:spAutoFit/>
          </a:bodyPr>
          <a:lstStyle>
            <a:lvl1pPr marL="230188" indent="-230188">
              <a:buSzPct val="85000"/>
              <a:defRPr sz="1600"/>
            </a:lvl1pPr>
          </a:lstStyle>
          <a:p>
            <a:pPr marL="231775" indent="-231775">
              <a:lnSpc>
                <a:spcPct val="80000"/>
              </a:lnSpc>
              <a:spcAft>
                <a:spcPts val="400"/>
              </a:spcAft>
              <a:buBlip>
                <a:blip r:embed="rId3"/>
              </a:buBlip>
            </a:pPr>
            <a:r>
              <a:rPr lang="en-US" sz="1500" b="1" dirty="0" smtClean="0">
                <a:solidFill>
                  <a:srgbClr val="99CC99"/>
                </a:solidFill>
              </a:rPr>
              <a:t>Primary Audience: </a:t>
            </a:r>
            <a:r>
              <a:rPr lang="en-US" sz="1500" dirty="0" smtClean="0">
                <a:solidFill>
                  <a:srgbClr val="99CC99"/>
                </a:solidFill>
              </a:rPr>
              <a:t>Developers / IT</a:t>
            </a:r>
          </a:p>
          <a:p>
            <a:pPr marL="231775" indent="-231775">
              <a:lnSpc>
                <a:spcPct val="80000"/>
              </a:lnSpc>
              <a:spcAft>
                <a:spcPts val="400"/>
              </a:spcAft>
              <a:buBlip>
                <a:blip r:embed="rId3"/>
              </a:buBlip>
            </a:pPr>
            <a:r>
              <a:rPr lang="en-US" sz="1500" b="1" dirty="0" smtClean="0">
                <a:solidFill>
                  <a:srgbClr val="99CC99"/>
                </a:solidFill>
              </a:rPr>
              <a:t>Typical guest OS: </a:t>
            </a:r>
            <a:r>
              <a:rPr lang="en-US" sz="1500" dirty="0" smtClean="0">
                <a:solidFill>
                  <a:srgbClr val="99CC99"/>
                </a:solidFill>
              </a:rPr>
              <a:t>Multiple Guest OS</a:t>
            </a:r>
          </a:p>
        </p:txBody>
      </p:sp>
      <p:sp>
        <p:nvSpPr>
          <p:cNvPr id="26" name="Rounded Rectangle 25"/>
          <p:cNvSpPr/>
          <p:nvPr/>
        </p:nvSpPr>
        <p:spPr>
          <a:xfrm>
            <a:off x="4730851" y="1522509"/>
            <a:ext cx="4078954" cy="64008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1" algn="ctr"/>
            <a:r>
              <a:rPr lang="en-US" dirty="0"/>
              <a:t>Windows Virtual </a:t>
            </a:r>
            <a:r>
              <a:rPr lang="en-US" dirty="0" smtClean="0"/>
              <a:t>PC</a:t>
            </a:r>
            <a:endParaRPr lang="en-US" dirty="0"/>
          </a:p>
        </p:txBody>
      </p:sp>
      <p:sp>
        <p:nvSpPr>
          <p:cNvPr id="27" name="Text Placeholder 23"/>
          <p:cNvSpPr txBox="1">
            <a:spLocks/>
          </p:cNvSpPr>
          <p:nvPr/>
        </p:nvSpPr>
        <p:spPr>
          <a:xfrm>
            <a:off x="4757196" y="5077608"/>
            <a:ext cx="4386804" cy="1118255"/>
          </a:xfrm>
          <a:prstGeom prst="rect">
            <a:avLst/>
          </a:prstGeom>
        </p:spPr>
        <p:txBody>
          <a:bodyPr wrap="square">
            <a:spAutoFit/>
          </a:bodyPr>
          <a:lstStyle>
            <a:lvl1pPr marL="230188" indent="-230188">
              <a:buSzPct val="85000"/>
              <a:defRPr sz="1600"/>
            </a:lvl1pPr>
          </a:lstStyle>
          <a:p>
            <a:pPr marL="231775" lvl="0" indent="-231775">
              <a:lnSpc>
                <a:spcPct val="80000"/>
              </a:lnSpc>
              <a:spcAft>
                <a:spcPts val="400"/>
              </a:spcAft>
              <a:buBlip>
                <a:blip r:embed="rId3"/>
              </a:buBlip>
            </a:pPr>
            <a:r>
              <a:rPr lang="en-US" sz="1500" b="1" dirty="0" smtClean="0">
                <a:solidFill>
                  <a:srgbClr val="99CC99"/>
                </a:solidFill>
              </a:rPr>
              <a:t>Scenario:</a:t>
            </a:r>
            <a:r>
              <a:rPr lang="en-US" sz="1500" dirty="0" smtClean="0">
                <a:solidFill>
                  <a:srgbClr val="99CC99"/>
                </a:solidFill>
              </a:rPr>
              <a:t> Windows XP Compatibility for small businesses with no IT</a:t>
            </a:r>
          </a:p>
          <a:p>
            <a:pPr marL="231775" lvl="0" indent="-231775">
              <a:lnSpc>
                <a:spcPct val="80000"/>
              </a:lnSpc>
              <a:spcAft>
                <a:spcPts val="400"/>
              </a:spcAft>
              <a:buBlip>
                <a:blip r:embed="rId3"/>
              </a:buBlip>
            </a:pPr>
            <a:r>
              <a:rPr lang="en-US" sz="1500" b="1" dirty="0" smtClean="0">
                <a:solidFill>
                  <a:srgbClr val="99CC99"/>
                </a:solidFill>
              </a:rPr>
              <a:t>Cost:</a:t>
            </a:r>
            <a:r>
              <a:rPr lang="en-US" sz="1500" dirty="0" smtClean="0">
                <a:solidFill>
                  <a:srgbClr val="99CC99"/>
                </a:solidFill>
              </a:rPr>
              <a:t> None. Virtual Windows XP is included with Windows 7 Pro </a:t>
            </a:r>
          </a:p>
          <a:p>
            <a:pPr marL="231775" lvl="0" indent="-231775">
              <a:lnSpc>
                <a:spcPct val="80000"/>
              </a:lnSpc>
              <a:spcAft>
                <a:spcPts val="400"/>
              </a:spcAft>
              <a:buBlip>
                <a:blip r:embed="rId3"/>
              </a:buBlip>
            </a:pPr>
            <a:r>
              <a:rPr lang="en-US" sz="1500" b="1" spc="-20" dirty="0" smtClean="0">
                <a:solidFill>
                  <a:srgbClr val="99CC99"/>
                </a:solidFill>
              </a:rPr>
              <a:t>Features:</a:t>
            </a:r>
            <a:r>
              <a:rPr lang="en-US" sz="1500" spc="-20" dirty="0" smtClean="0">
                <a:solidFill>
                  <a:srgbClr val="99CC99"/>
                </a:solidFill>
              </a:rPr>
              <a:t> Seamless integration, USB device support</a:t>
            </a:r>
          </a:p>
        </p:txBody>
      </p:sp>
      <p:pic>
        <p:nvPicPr>
          <p:cNvPr id="11" name="Picture 10"/>
          <p:cNvPicPr/>
          <p:nvPr/>
        </p:nvPicPr>
        <p:blipFill>
          <a:blip r:embed="rId4" cstate="print"/>
          <a:srcRect/>
          <a:stretch>
            <a:fillRect/>
          </a:stretch>
        </p:blipFill>
        <p:spPr bwMode="auto">
          <a:xfrm>
            <a:off x="4913743" y="2272919"/>
            <a:ext cx="3715336" cy="2715768"/>
          </a:xfrm>
          <a:prstGeom prst="rect">
            <a:avLst/>
          </a:prstGeom>
          <a:noFill/>
          <a:ln w="9525">
            <a:noFill/>
            <a:miter lim="800000"/>
            <a:headEnd/>
            <a:tailEnd/>
          </a:ln>
        </p:spPr>
      </p:pic>
      <p:sp>
        <p:nvSpPr>
          <p:cNvPr id="2" name="Title 1"/>
          <p:cNvSpPr>
            <a:spLocks noGrp="1"/>
          </p:cNvSpPr>
          <p:nvPr>
            <p:ph type="title"/>
          </p:nvPr>
        </p:nvSpPr>
        <p:spPr>
          <a:xfrm>
            <a:off x="381000" y="230188"/>
            <a:ext cx="8382000" cy="1218795"/>
          </a:xfrm>
        </p:spPr>
        <p:txBody>
          <a:bodyPr/>
          <a:lstStyle/>
          <a:p>
            <a:r>
              <a:rPr lang="en-US" sz="4400" dirty="0" smtClean="0"/>
              <a:t>Windows XP Mode </a:t>
            </a:r>
            <a:br>
              <a:rPr lang="en-US" sz="4400" dirty="0" smtClean="0"/>
            </a:br>
            <a:r>
              <a:rPr lang="en-US" sz="4400" dirty="0" smtClean="0"/>
              <a:t>Virtualization Technology </a:t>
            </a:r>
            <a:endParaRPr lang="en-US" sz="4400" dirty="0"/>
          </a:p>
        </p:txBody>
      </p:sp>
      <p:pic>
        <p:nvPicPr>
          <p:cNvPr id="1028" name="Picture 4"/>
          <p:cNvPicPr>
            <a:picLocks noChangeAspect="1" noChangeArrowheads="1"/>
          </p:cNvPicPr>
          <p:nvPr/>
        </p:nvPicPr>
        <p:blipFill>
          <a:blip r:embed="rId5"/>
          <a:srcRect l="15545" t="29555" r="34264" b="22381"/>
          <a:stretch>
            <a:fillRect/>
          </a:stretch>
        </p:blipFill>
        <p:spPr bwMode="auto">
          <a:xfrm>
            <a:off x="493534" y="2313541"/>
            <a:ext cx="3786632" cy="2675146"/>
          </a:xfrm>
          <a:prstGeom prst="rect">
            <a:avLst/>
          </a:prstGeom>
          <a:noFill/>
          <a:ln w="9525">
            <a:noFill/>
            <a:miter lim="800000"/>
            <a:headEnd/>
            <a:tailEnd/>
          </a:ln>
          <a:effectLst/>
        </p:spPr>
      </p:pic>
      <p:sp>
        <p:nvSpPr>
          <p:cNvPr id="10" name="Right Arrow 9"/>
          <p:cNvSpPr/>
          <p:nvPr/>
        </p:nvSpPr>
        <p:spPr bwMode="auto">
          <a:xfrm>
            <a:off x="4344544" y="2957812"/>
            <a:ext cx="548640" cy="58437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pic>
        <p:nvPicPr>
          <p:cNvPr id="1026" name="Picture 2"/>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100820" y="1640225"/>
            <a:ext cx="456168" cy="4046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1000"/>
                                        <p:tgtEl>
                                          <p:spTgt spid="1028"/>
                                        </p:tgtEl>
                                      </p:cBhvr>
                                    </p:animEffect>
                                    <p:anim calcmode="lin" valueType="num">
                                      <p:cBhvr>
                                        <p:cTn id="13" dur="1000" fill="hold"/>
                                        <p:tgtEl>
                                          <p:spTgt spid="1028"/>
                                        </p:tgtEl>
                                        <p:attrNameLst>
                                          <p:attrName>ppt_x</p:attrName>
                                        </p:attrNameLst>
                                      </p:cBhvr>
                                      <p:tavLst>
                                        <p:tav tm="0">
                                          <p:val>
                                            <p:strVal val="#ppt_x"/>
                                          </p:val>
                                        </p:tav>
                                        <p:tav tm="100000">
                                          <p:val>
                                            <p:strVal val="#ppt_x"/>
                                          </p:val>
                                        </p:tav>
                                      </p:tavLst>
                                    </p:anim>
                                    <p:anim calcmode="lin" valueType="num">
                                      <p:cBhvr>
                                        <p:cTn id="14" dur="1000" fill="hold"/>
                                        <p:tgtEl>
                                          <p:spTgt spid="10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26"/>
                                        </p:tgtEl>
                                        <p:attrNameLst>
                                          <p:attrName>style.visibility</p:attrName>
                                        </p:attrNameLst>
                                      </p:cBhvr>
                                      <p:to>
                                        <p:strVal val="visible"/>
                                      </p:to>
                                    </p:set>
                                    <p:anim calcmode="lin" valueType="num">
                                      <p:cBhvr additive="base">
                                        <p:cTn id="37" dur="500" fill="hold"/>
                                        <p:tgtEl>
                                          <p:spTgt spid="1026"/>
                                        </p:tgtEl>
                                        <p:attrNameLst>
                                          <p:attrName>ppt_x</p:attrName>
                                        </p:attrNameLst>
                                      </p:cBhvr>
                                      <p:tavLst>
                                        <p:tav tm="0">
                                          <p:val>
                                            <p:strVal val="#ppt_x"/>
                                          </p:val>
                                        </p:tav>
                                        <p:tav tm="100000">
                                          <p:val>
                                            <p:strVal val="#ppt_x"/>
                                          </p:val>
                                        </p:tav>
                                      </p:tavLst>
                                    </p:anim>
                                    <p:anim calcmode="lin" valueType="num">
                                      <p:cBhvr additive="base">
                                        <p:cTn id="38" dur="500" fill="hold"/>
                                        <p:tgtEl>
                                          <p:spTgt spid="1026"/>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20" grpId="0" animBg="1"/>
      <p:bldP spid="21" grpId="0" animBg="1"/>
      <p:bldP spid="26" grpId="0" animBg="1"/>
      <p:bldP spid="27"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Windows XP Mode Requirements</a:t>
            </a:r>
            <a:endParaRPr lang="en-US" sz="4400" dirty="0"/>
          </a:p>
        </p:txBody>
      </p:sp>
      <p:sp>
        <p:nvSpPr>
          <p:cNvPr id="3" name="Text Placeholder 2"/>
          <p:cNvSpPr>
            <a:spLocks noGrp="1"/>
          </p:cNvSpPr>
          <p:nvPr>
            <p:ph type="body" sz="quarter" idx="10"/>
          </p:nvPr>
        </p:nvSpPr>
        <p:spPr/>
        <p:txBody>
          <a:bodyPr>
            <a:noAutofit/>
          </a:bodyPr>
          <a:lstStyle/>
          <a:p>
            <a:pPr marL="396875" lvl="1">
              <a:buBlip>
                <a:blip r:embed="rId3"/>
              </a:buBlip>
            </a:pPr>
            <a:r>
              <a:rPr lang="en-US" sz="3200" dirty="0"/>
              <a:t>Windows 7  Professional, Ultimate &amp; Enterprise</a:t>
            </a:r>
          </a:p>
          <a:p>
            <a:r>
              <a:rPr lang="en-US" dirty="0" smtClean="0"/>
              <a:t>Processors capable of hardware-assisted virtualization </a:t>
            </a:r>
            <a:br>
              <a:rPr lang="en-US" dirty="0" smtClean="0"/>
            </a:br>
            <a:r>
              <a:rPr lang="en-US" dirty="0" smtClean="0"/>
              <a:t>(e.g. AMD-V™, Intel® VT or VIA® VT enabled)</a:t>
            </a:r>
            <a:endParaRPr lang="en-US" dirty="0"/>
          </a:p>
          <a:p>
            <a:r>
              <a:rPr lang="en-US" dirty="0" smtClean="0"/>
              <a:t>2 </a:t>
            </a:r>
            <a:r>
              <a:rPr lang="en-US" dirty="0"/>
              <a:t>GB of </a:t>
            </a:r>
            <a:r>
              <a:rPr lang="en-US" dirty="0" smtClean="0"/>
              <a:t>RAM Recommended</a:t>
            </a:r>
            <a:br>
              <a:rPr lang="en-US" dirty="0" smtClean="0"/>
            </a:br>
            <a:r>
              <a:rPr lang="en-US" dirty="0" smtClean="0"/>
              <a:t>(~256-512Mb allocated for Windows XP Mode)</a:t>
            </a:r>
            <a:endParaRPr lang="en-US" dirty="0"/>
          </a:p>
          <a:p>
            <a:r>
              <a:rPr lang="en-US" dirty="0" smtClean="0"/>
              <a:t>Initial image size of ~2Gb</a:t>
            </a:r>
          </a:p>
          <a:p>
            <a:r>
              <a:rPr lang="en-US" dirty="0" smtClean="0"/>
              <a:t>32 bit Guest OS Support</a:t>
            </a:r>
            <a:endParaRPr lang="en-US" dirty="0"/>
          </a:p>
        </p:txBody>
      </p:sp>
    </p:spTree>
    <p:extLst>
      <p:ext uri="{BB962C8B-B14F-4D97-AF65-F5344CB8AC3E}">
        <p14:creationId xmlns="" xmlns:p14="http://schemas.microsoft.com/office/powerpoint/2010/main" val="327919289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3404681" y="2823157"/>
            <a:ext cx="5363933" cy="1135781"/>
          </a:xfrm>
          <a:prstGeom prst="rect">
            <a:avLst/>
          </a:prstGeom>
          <a:ln>
            <a:noFill/>
          </a:ln>
          <a:effectLst/>
          <a:scene3d>
            <a:camera prst="orthographicFront">
              <a:rot lat="0" lon="0" rev="0"/>
            </a:camera>
            <a:lightRig rig="chilly" dir="t">
              <a:rot lat="0" lon="0" rev="18480000"/>
            </a:lightRig>
          </a:scene3d>
          <a:sp3d prstMaterial="clear">
            <a:bevelT h="635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dirty="0"/>
          </a:p>
        </p:txBody>
      </p:sp>
      <p:sp>
        <p:nvSpPr>
          <p:cNvPr id="17" name="Rectangle 16"/>
          <p:cNvSpPr/>
          <p:nvPr/>
        </p:nvSpPr>
        <p:spPr>
          <a:xfrm>
            <a:off x="3333305" y="1157360"/>
            <a:ext cx="5373661" cy="1135781"/>
          </a:xfrm>
          <a:prstGeom prst="rect">
            <a:avLst/>
          </a:prstGeom>
          <a:ln>
            <a:noFill/>
          </a:ln>
          <a:effectLst/>
          <a:scene3d>
            <a:camera prst="orthographicFront">
              <a:rot lat="0" lon="0" rev="0"/>
            </a:camera>
            <a:lightRig rig="chilly" dir="t">
              <a:rot lat="0" lon="0" rev="18480000"/>
            </a:lightRig>
          </a:scene3d>
          <a:sp3d prstMaterial="clear">
            <a:bevelT h="635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p:txBody>
          <a:bodyPr/>
          <a:lstStyle/>
          <a:p>
            <a:pPr>
              <a:defRPr/>
            </a:pPr>
            <a:r>
              <a:rPr lang="en-US" dirty="0"/>
              <a:t>Windows XP Mode Setup</a:t>
            </a:r>
          </a:p>
        </p:txBody>
      </p:sp>
      <p:sp>
        <p:nvSpPr>
          <p:cNvPr id="4" name="Rectangle 3"/>
          <p:cNvSpPr/>
          <p:nvPr/>
        </p:nvSpPr>
        <p:spPr>
          <a:xfrm>
            <a:off x="530726" y="1195503"/>
            <a:ext cx="1915427" cy="823835"/>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dirty="0"/>
              <a:t>Parent </a:t>
            </a:r>
            <a:r>
              <a:rPr lang="en-US" dirty="0" smtClean="0"/>
              <a:t>VHD</a:t>
            </a:r>
          </a:p>
          <a:p>
            <a:pPr algn="ctr">
              <a:defRPr/>
            </a:pPr>
            <a:r>
              <a:rPr lang="en-US" dirty="0" smtClean="0"/>
              <a:t>(Windows XP Mode  base.vhd)</a:t>
            </a:r>
            <a:endParaRPr lang="en-US" dirty="0"/>
          </a:p>
        </p:txBody>
      </p:sp>
      <p:sp>
        <p:nvSpPr>
          <p:cNvPr id="5" name="Rectangle 4"/>
          <p:cNvSpPr/>
          <p:nvPr/>
        </p:nvSpPr>
        <p:spPr>
          <a:xfrm>
            <a:off x="3946365" y="1256099"/>
            <a:ext cx="1915427" cy="702644"/>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dirty="0"/>
              <a:t>User Disk</a:t>
            </a:r>
          </a:p>
          <a:p>
            <a:pPr algn="ctr">
              <a:defRPr/>
            </a:pPr>
            <a:r>
              <a:rPr lang="en-US" sz="1200" i="1" dirty="0"/>
              <a:t>Differencing Disk</a:t>
            </a:r>
          </a:p>
        </p:txBody>
      </p:sp>
      <p:sp>
        <p:nvSpPr>
          <p:cNvPr id="6" name="Rectangle 5"/>
          <p:cNvSpPr/>
          <p:nvPr/>
        </p:nvSpPr>
        <p:spPr>
          <a:xfrm>
            <a:off x="3946365" y="3003413"/>
            <a:ext cx="1915427" cy="702644"/>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dirty="0"/>
              <a:t>User Disk</a:t>
            </a:r>
          </a:p>
          <a:p>
            <a:pPr algn="ctr">
              <a:defRPr/>
            </a:pPr>
            <a:r>
              <a:rPr lang="en-US" sz="1200" i="1" dirty="0"/>
              <a:t>Differencing Disk</a:t>
            </a:r>
          </a:p>
        </p:txBody>
      </p:sp>
      <p:sp>
        <p:nvSpPr>
          <p:cNvPr id="7" name="TextBox 6"/>
          <p:cNvSpPr txBox="1">
            <a:spLocks noChangeArrowheads="1"/>
          </p:cNvSpPr>
          <p:nvPr/>
        </p:nvSpPr>
        <p:spPr bwMode="auto">
          <a:xfrm>
            <a:off x="7189789" y="1990645"/>
            <a:ext cx="829073" cy="369332"/>
          </a:xfrm>
          <a:prstGeom prst="rect">
            <a:avLst/>
          </a:prstGeom>
          <a:noFill/>
          <a:ln w="9525">
            <a:noFill/>
            <a:miter lim="800000"/>
            <a:headEnd/>
            <a:tailEnd/>
          </a:ln>
        </p:spPr>
        <p:txBody>
          <a:bodyPr wrap="none">
            <a:spAutoFit/>
          </a:bodyPr>
          <a:lstStyle/>
          <a:p>
            <a:r>
              <a:rPr lang="en-US" dirty="0"/>
              <a:t>User 1</a:t>
            </a:r>
          </a:p>
        </p:txBody>
      </p:sp>
      <p:sp>
        <p:nvSpPr>
          <p:cNvPr id="8" name="TextBox 7"/>
          <p:cNvSpPr txBox="1">
            <a:spLocks noChangeArrowheads="1"/>
          </p:cNvSpPr>
          <p:nvPr/>
        </p:nvSpPr>
        <p:spPr bwMode="auto">
          <a:xfrm>
            <a:off x="7199314" y="3206381"/>
            <a:ext cx="829073" cy="369332"/>
          </a:xfrm>
          <a:prstGeom prst="rect">
            <a:avLst/>
          </a:prstGeom>
          <a:noFill/>
          <a:ln w="9525">
            <a:noFill/>
            <a:miter lim="800000"/>
            <a:headEnd/>
            <a:tailEnd/>
          </a:ln>
        </p:spPr>
        <p:txBody>
          <a:bodyPr wrap="none">
            <a:spAutoFit/>
          </a:bodyPr>
          <a:lstStyle/>
          <a:p>
            <a:r>
              <a:rPr lang="en-US" dirty="0"/>
              <a:t>User 2</a:t>
            </a:r>
          </a:p>
        </p:txBody>
      </p:sp>
      <p:cxnSp>
        <p:nvCxnSpPr>
          <p:cNvPr id="10" name="Straight Connector 9"/>
          <p:cNvCxnSpPr>
            <a:stCxn id="4" idx="3"/>
            <a:endCxn id="5" idx="1"/>
          </p:cNvCxnSpPr>
          <p:nvPr/>
        </p:nvCxnSpPr>
        <p:spPr>
          <a:xfrm>
            <a:off x="2446153" y="1607421"/>
            <a:ext cx="1500212" cy="0"/>
          </a:xfrm>
          <a:prstGeom prst="line">
            <a:avLst/>
          </a:prstGeom>
          <a:ln>
            <a:solidFill>
              <a:schemeClr val="tx1">
                <a:lumMod val="9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14" name="Shape 13"/>
          <p:cNvCxnSpPr>
            <a:stCxn id="4" idx="3"/>
            <a:endCxn id="6" idx="1"/>
          </p:cNvCxnSpPr>
          <p:nvPr/>
        </p:nvCxnSpPr>
        <p:spPr>
          <a:xfrm>
            <a:off x="2446153" y="1607421"/>
            <a:ext cx="1500212" cy="1747314"/>
          </a:xfrm>
          <a:prstGeom prst="bentConnector3">
            <a:avLst>
              <a:gd name="adj1" fmla="val 50000"/>
            </a:avLst>
          </a:prstGeom>
          <a:ln>
            <a:solidFill>
              <a:schemeClr val="tx1">
                <a:lumMod val="95000"/>
              </a:schemeClr>
            </a:solidFill>
            <a:prstDash val="dash"/>
          </a:ln>
        </p:spPr>
        <p:style>
          <a:lnRef idx="2">
            <a:schemeClr val="accent6"/>
          </a:lnRef>
          <a:fillRef idx="0">
            <a:schemeClr val="accent6"/>
          </a:fillRef>
          <a:effectRef idx="1">
            <a:schemeClr val="accent6"/>
          </a:effectRef>
          <a:fontRef idx="minor">
            <a:schemeClr val="tx1"/>
          </a:fontRef>
        </p:style>
      </p:cxnSp>
      <p:sp>
        <p:nvSpPr>
          <p:cNvPr id="18" name="Rectangle 17"/>
          <p:cNvSpPr/>
          <p:nvPr/>
        </p:nvSpPr>
        <p:spPr>
          <a:xfrm>
            <a:off x="6039613" y="1256099"/>
            <a:ext cx="1150176" cy="702644"/>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200" i="1" dirty="0" smtClean="0"/>
              <a:t>Configuration </a:t>
            </a:r>
            <a:r>
              <a:rPr lang="en-US" sz="1200" i="1" dirty="0"/>
              <a:t>File</a:t>
            </a:r>
          </a:p>
        </p:txBody>
      </p:sp>
      <p:sp>
        <p:nvSpPr>
          <p:cNvPr id="9" name="L-Shape 8"/>
          <p:cNvSpPr/>
          <p:nvPr/>
        </p:nvSpPr>
        <p:spPr>
          <a:xfrm rot="5400000">
            <a:off x="1416046" y="5100339"/>
            <a:ext cx="597066" cy="1309240"/>
          </a:xfrm>
          <a:prstGeom prst="corner">
            <a:avLst>
              <a:gd name="adj1" fmla="val 16120"/>
              <a:gd name="adj2" fmla="val 16110"/>
            </a:avLst>
          </a:prstGeom>
        </p:spPr>
        <p:style>
          <a:lnRef idx="2">
            <a:schemeClr val="accent6">
              <a:shade val="50000"/>
            </a:schemeClr>
          </a:lnRef>
          <a:fillRef idx="1">
            <a:schemeClr val="accent6"/>
          </a:fillRef>
          <a:effectRef idx="0">
            <a:schemeClr val="accent6"/>
          </a:effectRef>
          <a:fontRef idx="minor">
            <a:schemeClr val="lt1"/>
          </a:fontRef>
        </p:style>
      </p:sp>
      <p:sp>
        <p:nvSpPr>
          <p:cNvPr id="11" name="Freeform 10"/>
          <p:cNvSpPr/>
          <p:nvPr/>
        </p:nvSpPr>
        <p:spPr>
          <a:xfrm>
            <a:off x="1173857" y="5555050"/>
            <a:ext cx="1181989" cy="786221"/>
          </a:xfrm>
          <a:custGeom>
            <a:avLst/>
            <a:gdLst>
              <a:gd name="connsiteX0" fmla="*/ 0 w 1181989"/>
              <a:gd name="connsiteY0" fmla="*/ 0 h 786221"/>
              <a:gd name="connsiteX1" fmla="*/ 1181989 w 1181989"/>
              <a:gd name="connsiteY1" fmla="*/ 0 h 786221"/>
              <a:gd name="connsiteX2" fmla="*/ 1181989 w 1181989"/>
              <a:gd name="connsiteY2" fmla="*/ 786221 h 786221"/>
              <a:gd name="connsiteX3" fmla="*/ 0 w 1181989"/>
              <a:gd name="connsiteY3" fmla="*/ 786221 h 786221"/>
              <a:gd name="connsiteX4" fmla="*/ 0 w 1181989"/>
              <a:gd name="connsiteY4" fmla="*/ 0 h 78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989" h="786221">
                <a:moveTo>
                  <a:pt x="0" y="0"/>
                </a:moveTo>
                <a:lnTo>
                  <a:pt x="1181989" y="0"/>
                </a:lnTo>
                <a:lnTo>
                  <a:pt x="1181989" y="786221"/>
                </a:lnTo>
                <a:lnTo>
                  <a:pt x="0" y="7862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EULA</a:t>
            </a:r>
            <a:endParaRPr lang="en-US" sz="1400" kern="1200" dirty="0"/>
          </a:p>
        </p:txBody>
      </p:sp>
      <p:sp>
        <p:nvSpPr>
          <p:cNvPr id="15" name="L-Shape 14"/>
          <p:cNvSpPr/>
          <p:nvPr/>
        </p:nvSpPr>
        <p:spPr>
          <a:xfrm rot="5400000">
            <a:off x="2827823" y="4828630"/>
            <a:ext cx="597066" cy="1309240"/>
          </a:xfrm>
          <a:prstGeom prst="corner">
            <a:avLst>
              <a:gd name="adj1" fmla="val 16120"/>
              <a:gd name="adj2" fmla="val 16110"/>
            </a:avLst>
          </a:prstGeom>
        </p:spPr>
        <p:style>
          <a:lnRef idx="2">
            <a:schemeClr val="accent6">
              <a:shade val="50000"/>
            </a:schemeClr>
          </a:lnRef>
          <a:fillRef idx="1">
            <a:schemeClr val="accent6"/>
          </a:fillRef>
          <a:effectRef idx="0">
            <a:schemeClr val="accent6"/>
          </a:effectRef>
          <a:fontRef idx="minor">
            <a:schemeClr val="lt1"/>
          </a:fontRef>
        </p:style>
      </p:sp>
      <p:sp>
        <p:nvSpPr>
          <p:cNvPr id="19" name="Freeform 18"/>
          <p:cNvSpPr/>
          <p:nvPr/>
        </p:nvSpPr>
        <p:spPr>
          <a:xfrm>
            <a:off x="2585634" y="5283341"/>
            <a:ext cx="1181989" cy="786221"/>
          </a:xfrm>
          <a:custGeom>
            <a:avLst/>
            <a:gdLst>
              <a:gd name="connsiteX0" fmla="*/ 0 w 1181989"/>
              <a:gd name="connsiteY0" fmla="*/ 0 h 786221"/>
              <a:gd name="connsiteX1" fmla="*/ 1181989 w 1181989"/>
              <a:gd name="connsiteY1" fmla="*/ 0 h 786221"/>
              <a:gd name="connsiteX2" fmla="*/ 1181989 w 1181989"/>
              <a:gd name="connsiteY2" fmla="*/ 786221 h 786221"/>
              <a:gd name="connsiteX3" fmla="*/ 0 w 1181989"/>
              <a:gd name="connsiteY3" fmla="*/ 786221 h 786221"/>
              <a:gd name="connsiteX4" fmla="*/ 0 w 1181989"/>
              <a:gd name="connsiteY4" fmla="*/ 0 h 78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989" h="786221">
                <a:moveTo>
                  <a:pt x="0" y="0"/>
                </a:moveTo>
                <a:lnTo>
                  <a:pt x="1181989" y="0"/>
                </a:lnTo>
                <a:lnTo>
                  <a:pt x="1181989" y="786221"/>
                </a:lnTo>
                <a:lnTo>
                  <a:pt x="0" y="7862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Create Password</a:t>
            </a:r>
            <a:endParaRPr lang="en-US" sz="1400" kern="1200" dirty="0"/>
          </a:p>
        </p:txBody>
      </p:sp>
      <p:sp>
        <p:nvSpPr>
          <p:cNvPr id="21" name="L-Shape 20"/>
          <p:cNvSpPr/>
          <p:nvPr/>
        </p:nvSpPr>
        <p:spPr>
          <a:xfrm rot="5400000">
            <a:off x="4239599" y="4556921"/>
            <a:ext cx="597066" cy="1309240"/>
          </a:xfrm>
          <a:prstGeom prst="corner">
            <a:avLst>
              <a:gd name="adj1" fmla="val 16120"/>
              <a:gd name="adj2" fmla="val 16110"/>
            </a:avLst>
          </a:prstGeom>
        </p:spPr>
        <p:style>
          <a:lnRef idx="2">
            <a:schemeClr val="accent6">
              <a:shade val="50000"/>
            </a:schemeClr>
          </a:lnRef>
          <a:fillRef idx="1">
            <a:schemeClr val="accent6"/>
          </a:fillRef>
          <a:effectRef idx="0">
            <a:schemeClr val="accent6"/>
          </a:effectRef>
          <a:fontRef idx="minor">
            <a:schemeClr val="lt1"/>
          </a:fontRef>
        </p:style>
      </p:sp>
      <p:sp>
        <p:nvSpPr>
          <p:cNvPr id="22" name="Freeform 21"/>
          <p:cNvSpPr/>
          <p:nvPr/>
        </p:nvSpPr>
        <p:spPr>
          <a:xfrm>
            <a:off x="3997410" y="5011632"/>
            <a:ext cx="1181989" cy="786221"/>
          </a:xfrm>
          <a:custGeom>
            <a:avLst/>
            <a:gdLst>
              <a:gd name="connsiteX0" fmla="*/ 0 w 1181989"/>
              <a:gd name="connsiteY0" fmla="*/ 0 h 786221"/>
              <a:gd name="connsiteX1" fmla="*/ 1181989 w 1181989"/>
              <a:gd name="connsiteY1" fmla="*/ 0 h 786221"/>
              <a:gd name="connsiteX2" fmla="*/ 1181989 w 1181989"/>
              <a:gd name="connsiteY2" fmla="*/ 786221 h 786221"/>
              <a:gd name="connsiteX3" fmla="*/ 0 w 1181989"/>
              <a:gd name="connsiteY3" fmla="*/ 786221 h 786221"/>
              <a:gd name="connsiteX4" fmla="*/ 0 w 1181989"/>
              <a:gd name="connsiteY4" fmla="*/ 0 h 78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989" h="786221">
                <a:moveTo>
                  <a:pt x="0" y="0"/>
                </a:moveTo>
                <a:lnTo>
                  <a:pt x="1181989" y="0"/>
                </a:lnTo>
                <a:lnTo>
                  <a:pt x="1181989" y="786221"/>
                </a:lnTo>
                <a:lnTo>
                  <a:pt x="0" y="7862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WU Options</a:t>
            </a:r>
            <a:endParaRPr lang="en-US" sz="1400" kern="1200" dirty="0"/>
          </a:p>
        </p:txBody>
      </p:sp>
      <p:sp>
        <p:nvSpPr>
          <p:cNvPr id="24" name="L-Shape 23"/>
          <p:cNvSpPr/>
          <p:nvPr/>
        </p:nvSpPr>
        <p:spPr>
          <a:xfrm rot="5400000">
            <a:off x="7028186" y="3990932"/>
            <a:ext cx="597066" cy="1309240"/>
          </a:xfrm>
          <a:prstGeom prst="corner">
            <a:avLst>
              <a:gd name="adj1" fmla="val 16120"/>
              <a:gd name="adj2" fmla="val 16110"/>
            </a:avLst>
          </a:prstGeom>
        </p:spPr>
        <p:style>
          <a:lnRef idx="2">
            <a:schemeClr val="accent6">
              <a:shade val="50000"/>
            </a:schemeClr>
          </a:lnRef>
          <a:fillRef idx="1">
            <a:schemeClr val="accent6"/>
          </a:fillRef>
          <a:effectRef idx="0">
            <a:schemeClr val="accent6"/>
          </a:effectRef>
          <a:fontRef idx="minor">
            <a:schemeClr val="lt1"/>
          </a:fontRef>
        </p:style>
      </p:sp>
      <p:sp>
        <p:nvSpPr>
          <p:cNvPr id="25" name="Freeform 24"/>
          <p:cNvSpPr/>
          <p:nvPr/>
        </p:nvSpPr>
        <p:spPr>
          <a:xfrm>
            <a:off x="6785997" y="4445643"/>
            <a:ext cx="1181989" cy="786221"/>
          </a:xfrm>
          <a:custGeom>
            <a:avLst/>
            <a:gdLst>
              <a:gd name="connsiteX0" fmla="*/ 0 w 1181989"/>
              <a:gd name="connsiteY0" fmla="*/ 0 h 786221"/>
              <a:gd name="connsiteX1" fmla="*/ 1181989 w 1181989"/>
              <a:gd name="connsiteY1" fmla="*/ 0 h 786221"/>
              <a:gd name="connsiteX2" fmla="*/ 1181989 w 1181989"/>
              <a:gd name="connsiteY2" fmla="*/ 786221 h 786221"/>
              <a:gd name="connsiteX3" fmla="*/ 0 w 1181989"/>
              <a:gd name="connsiteY3" fmla="*/ 786221 h 786221"/>
              <a:gd name="connsiteX4" fmla="*/ 0 w 1181989"/>
              <a:gd name="connsiteY4" fmla="*/ 0 h 78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989" h="786221">
                <a:moveTo>
                  <a:pt x="0" y="0"/>
                </a:moveTo>
                <a:lnTo>
                  <a:pt x="1181989" y="0"/>
                </a:lnTo>
                <a:lnTo>
                  <a:pt x="1181989" y="786221"/>
                </a:lnTo>
                <a:lnTo>
                  <a:pt x="0" y="7862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Setup</a:t>
            </a:r>
            <a:endParaRPr lang="en-US" sz="1400" kern="1200" dirty="0"/>
          </a:p>
        </p:txBody>
      </p:sp>
      <p:sp>
        <p:nvSpPr>
          <p:cNvPr id="27" name="L-Shape 26"/>
          <p:cNvSpPr/>
          <p:nvPr/>
        </p:nvSpPr>
        <p:spPr>
          <a:xfrm rot="5400000">
            <a:off x="8408433" y="3708713"/>
            <a:ext cx="597066" cy="1309240"/>
          </a:xfrm>
          <a:prstGeom prst="corner">
            <a:avLst>
              <a:gd name="adj1" fmla="val 16120"/>
              <a:gd name="adj2" fmla="val 16110"/>
            </a:avLst>
          </a:prstGeom>
        </p:spPr>
        <p:style>
          <a:lnRef idx="2">
            <a:schemeClr val="accent6">
              <a:shade val="50000"/>
            </a:schemeClr>
          </a:lnRef>
          <a:fillRef idx="1">
            <a:schemeClr val="accent6"/>
          </a:fillRef>
          <a:effectRef idx="0">
            <a:schemeClr val="accent6"/>
          </a:effectRef>
          <a:fontRef idx="minor">
            <a:schemeClr val="lt1"/>
          </a:fontRef>
        </p:style>
      </p:sp>
      <p:sp>
        <p:nvSpPr>
          <p:cNvPr id="28" name="Freeform 27"/>
          <p:cNvSpPr/>
          <p:nvPr/>
        </p:nvSpPr>
        <p:spPr>
          <a:xfrm>
            <a:off x="8166243" y="4163424"/>
            <a:ext cx="1181989" cy="786221"/>
          </a:xfrm>
          <a:custGeom>
            <a:avLst/>
            <a:gdLst>
              <a:gd name="connsiteX0" fmla="*/ 0 w 1181989"/>
              <a:gd name="connsiteY0" fmla="*/ 0 h 786221"/>
              <a:gd name="connsiteX1" fmla="*/ 1181989 w 1181989"/>
              <a:gd name="connsiteY1" fmla="*/ 0 h 786221"/>
              <a:gd name="connsiteX2" fmla="*/ 1181989 w 1181989"/>
              <a:gd name="connsiteY2" fmla="*/ 786221 h 786221"/>
              <a:gd name="connsiteX3" fmla="*/ 0 w 1181989"/>
              <a:gd name="connsiteY3" fmla="*/ 786221 h 786221"/>
              <a:gd name="connsiteX4" fmla="*/ 0 w 1181989"/>
              <a:gd name="connsiteY4" fmla="*/ 0 h 78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989" h="786221">
                <a:moveTo>
                  <a:pt x="0" y="0"/>
                </a:moveTo>
                <a:lnTo>
                  <a:pt x="1181989" y="0"/>
                </a:lnTo>
                <a:lnTo>
                  <a:pt x="1181989" y="786221"/>
                </a:lnTo>
                <a:lnTo>
                  <a:pt x="0" y="7862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Full Desktop</a:t>
            </a:r>
            <a:endParaRPr lang="en-US" sz="1400" kern="1200" dirty="0"/>
          </a:p>
        </p:txBody>
      </p:sp>
      <p:sp>
        <p:nvSpPr>
          <p:cNvPr id="31" name="Rectangle 30"/>
          <p:cNvSpPr/>
          <p:nvPr/>
        </p:nvSpPr>
        <p:spPr>
          <a:xfrm>
            <a:off x="5955524" y="2995292"/>
            <a:ext cx="1150176" cy="702644"/>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200" i="1" dirty="0" smtClean="0"/>
              <a:t>Configuration </a:t>
            </a:r>
            <a:r>
              <a:rPr lang="en-US" sz="1200" i="1" dirty="0"/>
              <a:t>File</a:t>
            </a:r>
          </a:p>
        </p:txBody>
      </p:sp>
      <p:pic>
        <p:nvPicPr>
          <p:cNvPr id="205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34412" y="3048755"/>
            <a:ext cx="2238375" cy="1762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213" y="2479461"/>
            <a:ext cx="3479269" cy="28391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36010" y="2372711"/>
            <a:ext cx="3444966" cy="28120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355846" y="2079873"/>
            <a:ext cx="3461324" cy="283313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3" name="L-Shape 32"/>
          <p:cNvSpPr/>
          <p:nvPr/>
        </p:nvSpPr>
        <p:spPr>
          <a:xfrm rot="5400000">
            <a:off x="5661583" y="4289233"/>
            <a:ext cx="597066" cy="1309240"/>
          </a:xfrm>
          <a:prstGeom prst="corner">
            <a:avLst>
              <a:gd name="adj1" fmla="val 16120"/>
              <a:gd name="adj2" fmla="val 16110"/>
            </a:avLst>
          </a:prstGeom>
        </p:spPr>
        <p:style>
          <a:lnRef idx="2">
            <a:schemeClr val="accent6">
              <a:shade val="50000"/>
            </a:schemeClr>
          </a:lnRef>
          <a:fillRef idx="1">
            <a:schemeClr val="accent6"/>
          </a:fillRef>
          <a:effectRef idx="0">
            <a:schemeClr val="accent6"/>
          </a:effectRef>
          <a:fontRef idx="minor">
            <a:schemeClr val="lt1"/>
          </a:fontRef>
        </p:style>
      </p:sp>
      <p:sp>
        <p:nvSpPr>
          <p:cNvPr id="34" name="Freeform 33"/>
          <p:cNvSpPr/>
          <p:nvPr/>
        </p:nvSpPr>
        <p:spPr>
          <a:xfrm>
            <a:off x="5471944" y="4712414"/>
            <a:ext cx="1181989" cy="786221"/>
          </a:xfrm>
          <a:custGeom>
            <a:avLst/>
            <a:gdLst>
              <a:gd name="connsiteX0" fmla="*/ 0 w 1181989"/>
              <a:gd name="connsiteY0" fmla="*/ 0 h 786221"/>
              <a:gd name="connsiteX1" fmla="*/ 1181989 w 1181989"/>
              <a:gd name="connsiteY1" fmla="*/ 0 h 786221"/>
              <a:gd name="connsiteX2" fmla="*/ 1181989 w 1181989"/>
              <a:gd name="connsiteY2" fmla="*/ 786221 h 786221"/>
              <a:gd name="connsiteX3" fmla="*/ 0 w 1181989"/>
              <a:gd name="connsiteY3" fmla="*/ 786221 h 786221"/>
              <a:gd name="connsiteX4" fmla="*/ 0 w 1181989"/>
              <a:gd name="connsiteY4" fmla="*/ 0 h 78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989" h="786221">
                <a:moveTo>
                  <a:pt x="0" y="0"/>
                </a:moveTo>
                <a:lnTo>
                  <a:pt x="1181989" y="0"/>
                </a:lnTo>
                <a:lnTo>
                  <a:pt x="1181989" y="786221"/>
                </a:lnTo>
                <a:lnTo>
                  <a:pt x="0" y="7862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Drive Sharing</a:t>
            </a:r>
            <a:endParaRPr lang="en-US" sz="1400" kern="1200" dirty="0"/>
          </a:p>
        </p:txBody>
      </p:sp>
      <p:pic>
        <p:nvPicPr>
          <p:cNvPr id="2054" name="Picture 6"/>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4588404" y="1866281"/>
            <a:ext cx="3338583" cy="27526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5471944" y="1342057"/>
            <a:ext cx="3483284" cy="282136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113801" y="2447484"/>
            <a:ext cx="3302099" cy="2723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455672" y="1157360"/>
            <a:ext cx="8141790" cy="646331"/>
          </a:xfrm>
          <a:prstGeom prst="rect">
            <a:avLst/>
          </a:prstGeom>
        </p:spPr>
        <p:txBody>
          <a:bodyPr wrap="square">
            <a:spAutoFit/>
          </a:bodyPr>
          <a:lstStyle/>
          <a:p>
            <a:pPr lvl="0" indent="-396875" defTabSz="914099" fontAlgn="base">
              <a:lnSpc>
                <a:spcPct val="90000"/>
              </a:lnSpc>
              <a:spcBef>
                <a:spcPct val="0"/>
              </a:spcBef>
              <a:spcAft>
                <a:spcPct val="0"/>
              </a:spcAft>
              <a:defRPr/>
            </a:pPr>
            <a:r>
              <a:rPr lang="en-US" sz="2000" dirty="0" smtClean="0"/>
              <a:t>Download and install Windows Virtual PC and Windows XP Mode from </a:t>
            </a:r>
            <a:r>
              <a:rPr lang="en-US" sz="2000" dirty="0">
                <a:solidFill>
                  <a:srgbClr val="FFFFFF"/>
                </a:solidFill>
                <a:effectLst>
                  <a:outerShdw blurRad="38100" dist="38100" dir="2700000" algn="tl">
                    <a:srgbClr val="000000">
                      <a:alpha val="43137"/>
                    </a:srgbClr>
                  </a:outerShdw>
                </a:effectLst>
                <a:hlinkClick r:id="rId10"/>
              </a:rPr>
              <a:t>http://www.microsoft.com/windows/virtual-pc/</a:t>
            </a:r>
            <a:r>
              <a:rPr lang="en-US" sz="2000" dirty="0">
                <a:solidFill>
                  <a:srgbClr val="FFFFFF"/>
                </a:solidFill>
                <a:effectLst>
                  <a:outerShdw blurRad="38100" dist="38100" dir="2700000" algn="tl">
                    <a:srgbClr val="000000">
                      <a:alpha val="43137"/>
                    </a:srgbClr>
                  </a:outerShdw>
                </a:effectLst>
              </a:rPr>
              <a:t>  </a:t>
            </a:r>
          </a:p>
        </p:txBody>
      </p:sp>
    </p:spTree>
    <p:extLst>
      <p:ext uri="{BB962C8B-B14F-4D97-AF65-F5344CB8AC3E}">
        <p14:creationId xmlns="" xmlns:p14="http://schemas.microsoft.com/office/powerpoint/2010/main" val="3089061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additive="base">
                                        <p:cTn id="20" dur="500" fill="hold"/>
                                        <p:tgtEl>
                                          <p:spTgt spid="2050"/>
                                        </p:tgtEl>
                                        <p:attrNameLst>
                                          <p:attrName>ppt_x</p:attrName>
                                        </p:attrNameLst>
                                      </p:cBhvr>
                                      <p:tavLst>
                                        <p:tav tm="0">
                                          <p:val>
                                            <p:strVal val="#ppt_x"/>
                                          </p:val>
                                        </p:tav>
                                        <p:tav tm="100000">
                                          <p:val>
                                            <p:strVal val="#ppt_x"/>
                                          </p:val>
                                        </p:tav>
                                      </p:tavLst>
                                    </p:anim>
                                    <p:anim calcmode="lin" valueType="num">
                                      <p:cBhvr additive="base">
                                        <p:cTn id="21"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nodeType="clickEffect">
                                  <p:stCondLst>
                                    <p:cond delay="0"/>
                                  </p:stCondLst>
                                  <p:childTnLst>
                                    <p:anim calcmode="lin" valueType="num">
                                      <p:cBhvr additive="base">
                                        <p:cTn id="25" dur="500"/>
                                        <p:tgtEl>
                                          <p:spTgt spid="2050"/>
                                        </p:tgtEl>
                                        <p:attrNameLst>
                                          <p:attrName>ppt_x</p:attrName>
                                        </p:attrNameLst>
                                      </p:cBhvr>
                                      <p:tavLst>
                                        <p:tav tm="0">
                                          <p:val>
                                            <p:strVal val="ppt_x"/>
                                          </p:val>
                                        </p:tav>
                                        <p:tav tm="100000">
                                          <p:val>
                                            <p:strVal val="ppt_x"/>
                                          </p:val>
                                        </p:tav>
                                      </p:tavLst>
                                    </p:anim>
                                    <p:anim calcmode="lin" valueType="num">
                                      <p:cBhvr additive="base">
                                        <p:cTn id="26" dur="500"/>
                                        <p:tgtEl>
                                          <p:spTgt spid="2050"/>
                                        </p:tgtEl>
                                        <p:attrNameLst>
                                          <p:attrName>ppt_y</p:attrName>
                                        </p:attrNameLst>
                                      </p:cBhvr>
                                      <p:tavLst>
                                        <p:tav tm="0">
                                          <p:val>
                                            <p:strVal val="ppt_y"/>
                                          </p:val>
                                        </p:tav>
                                        <p:tav tm="100000">
                                          <p:val>
                                            <p:strVal val="1+ppt_h/2"/>
                                          </p:val>
                                        </p:tav>
                                      </p:tavLst>
                                    </p:anim>
                                    <p:set>
                                      <p:cBhvr>
                                        <p:cTn id="27" dur="1" fill="hold">
                                          <p:stCondLst>
                                            <p:cond delay="499"/>
                                          </p:stCondLst>
                                        </p:cTn>
                                        <p:tgtEl>
                                          <p:spTgt spid="205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051"/>
                                        </p:tgtEl>
                                        <p:attrNameLst>
                                          <p:attrName>style.visibility</p:attrName>
                                        </p:attrNameLst>
                                      </p:cBhvr>
                                      <p:to>
                                        <p:strVal val="visible"/>
                                      </p:to>
                                    </p:set>
                                    <p:anim calcmode="lin" valueType="num">
                                      <p:cBhvr additive="base">
                                        <p:cTn id="44" dur="500" fill="hold"/>
                                        <p:tgtEl>
                                          <p:spTgt spid="2051"/>
                                        </p:tgtEl>
                                        <p:attrNameLst>
                                          <p:attrName>ppt_x</p:attrName>
                                        </p:attrNameLst>
                                      </p:cBhvr>
                                      <p:tavLst>
                                        <p:tav tm="0">
                                          <p:val>
                                            <p:strVal val="#ppt_x"/>
                                          </p:val>
                                        </p:tav>
                                        <p:tav tm="100000">
                                          <p:val>
                                            <p:strVal val="#ppt_x"/>
                                          </p:val>
                                        </p:tav>
                                      </p:tavLst>
                                    </p:anim>
                                    <p:anim calcmode="lin" valueType="num">
                                      <p:cBhvr additive="base">
                                        <p:cTn id="45"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nodeType="clickEffect">
                                  <p:stCondLst>
                                    <p:cond delay="0"/>
                                  </p:stCondLst>
                                  <p:childTnLst>
                                    <p:anim calcmode="lin" valueType="num">
                                      <p:cBhvr additive="base">
                                        <p:cTn id="49" dur="500"/>
                                        <p:tgtEl>
                                          <p:spTgt spid="2051"/>
                                        </p:tgtEl>
                                        <p:attrNameLst>
                                          <p:attrName>ppt_x</p:attrName>
                                        </p:attrNameLst>
                                      </p:cBhvr>
                                      <p:tavLst>
                                        <p:tav tm="0">
                                          <p:val>
                                            <p:strVal val="ppt_x"/>
                                          </p:val>
                                        </p:tav>
                                        <p:tav tm="100000">
                                          <p:val>
                                            <p:strVal val="ppt_x"/>
                                          </p:val>
                                        </p:tav>
                                      </p:tavLst>
                                    </p:anim>
                                    <p:anim calcmode="lin" valueType="num">
                                      <p:cBhvr additive="base">
                                        <p:cTn id="50" dur="500"/>
                                        <p:tgtEl>
                                          <p:spTgt spid="2051"/>
                                        </p:tgtEl>
                                        <p:attrNameLst>
                                          <p:attrName>ppt_y</p:attrName>
                                        </p:attrNameLst>
                                      </p:cBhvr>
                                      <p:tavLst>
                                        <p:tav tm="0">
                                          <p:val>
                                            <p:strVal val="ppt_y"/>
                                          </p:val>
                                        </p:tav>
                                        <p:tav tm="100000">
                                          <p:val>
                                            <p:strVal val="1+ppt_h/2"/>
                                          </p:val>
                                        </p:tav>
                                      </p:tavLst>
                                    </p:anim>
                                    <p:set>
                                      <p:cBhvr>
                                        <p:cTn id="51" dur="1" fill="hold">
                                          <p:stCondLst>
                                            <p:cond delay="499"/>
                                          </p:stCondLst>
                                        </p:cTn>
                                        <p:tgtEl>
                                          <p:spTgt spid="205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052"/>
                                        </p:tgtEl>
                                        <p:attrNameLst>
                                          <p:attrName>style.visibility</p:attrName>
                                        </p:attrNameLst>
                                      </p:cBhvr>
                                      <p:to>
                                        <p:strVal val="visible"/>
                                      </p:to>
                                    </p:set>
                                    <p:anim calcmode="lin" valueType="num">
                                      <p:cBhvr additive="base">
                                        <p:cTn id="68" dur="500" fill="hold"/>
                                        <p:tgtEl>
                                          <p:spTgt spid="2052"/>
                                        </p:tgtEl>
                                        <p:attrNameLst>
                                          <p:attrName>ppt_x</p:attrName>
                                        </p:attrNameLst>
                                      </p:cBhvr>
                                      <p:tavLst>
                                        <p:tav tm="0">
                                          <p:val>
                                            <p:strVal val="#ppt_x"/>
                                          </p:val>
                                        </p:tav>
                                        <p:tav tm="100000">
                                          <p:val>
                                            <p:strVal val="#ppt_x"/>
                                          </p:val>
                                        </p:tav>
                                      </p:tavLst>
                                    </p:anim>
                                    <p:anim calcmode="lin" valueType="num">
                                      <p:cBhvr additive="base">
                                        <p:cTn id="69"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xit" presetSubtype="4" fill="hold" nodeType="clickEffect">
                                  <p:stCondLst>
                                    <p:cond delay="0"/>
                                  </p:stCondLst>
                                  <p:childTnLst>
                                    <p:anim calcmode="lin" valueType="num">
                                      <p:cBhvr additive="base">
                                        <p:cTn id="73" dur="500"/>
                                        <p:tgtEl>
                                          <p:spTgt spid="2052"/>
                                        </p:tgtEl>
                                        <p:attrNameLst>
                                          <p:attrName>ppt_x</p:attrName>
                                        </p:attrNameLst>
                                      </p:cBhvr>
                                      <p:tavLst>
                                        <p:tav tm="0">
                                          <p:val>
                                            <p:strVal val="ppt_x"/>
                                          </p:val>
                                        </p:tav>
                                        <p:tav tm="100000">
                                          <p:val>
                                            <p:strVal val="ppt_x"/>
                                          </p:val>
                                        </p:tav>
                                      </p:tavLst>
                                    </p:anim>
                                    <p:anim calcmode="lin" valueType="num">
                                      <p:cBhvr additive="base">
                                        <p:cTn id="74" dur="500"/>
                                        <p:tgtEl>
                                          <p:spTgt spid="2052"/>
                                        </p:tgtEl>
                                        <p:attrNameLst>
                                          <p:attrName>ppt_y</p:attrName>
                                        </p:attrNameLst>
                                      </p:cBhvr>
                                      <p:tavLst>
                                        <p:tav tm="0">
                                          <p:val>
                                            <p:strVal val="ppt_y"/>
                                          </p:val>
                                        </p:tav>
                                        <p:tav tm="100000">
                                          <p:val>
                                            <p:strVal val="1+ppt_h/2"/>
                                          </p:val>
                                        </p:tav>
                                      </p:tavLst>
                                    </p:anim>
                                    <p:set>
                                      <p:cBhvr>
                                        <p:cTn id="75" dur="1" fill="hold">
                                          <p:stCondLst>
                                            <p:cond delay="499"/>
                                          </p:stCondLst>
                                        </p:cTn>
                                        <p:tgtEl>
                                          <p:spTgt spid="2052"/>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2053"/>
                                        </p:tgtEl>
                                        <p:attrNameLst>
                                          <p:attrName>style.visibility</p:attrName>
                                        </p:attrNameLst>
                                      </p:cBhvr>
                                      <p:to>
                                        <p:strVal val="visible"/>
                                      </p:to>
                                    </p:set>
                                    <p:anim calcmode="lin" valueType="num">
                                      <p:cBhvr additive="base">
                                        <p:cTn id="92" dur="500" fill="hold"/>
                                        <p:tgtEl>
                                          <p:spTgt spid="2053"/>
                                        </p:tgtEl>
                                        <p:attrNameLst>
                                          <p:attrName>ppt_x</p:attrName>
                                        </p:attrNameLst>
                                      </p:cBhvr>
                                      <p:tavLst>
                                        <p:tav tm="0">
                                          <p:val>
                                            <p:strVal val="#ppt_x"/>
                                          </p:val>
                                        </p:tav>
                                        <p:tav tm="100000">
                                          <p:val>
                                            <p:strVal val="#ppt_x"/>
                                          </p:val>
                                        </p:tav>
                                      </p:tavLst>
                                    </p:anim>
                                    <p:anim calcmode="lin" valueType="num">
                                      <p:cBhvr additive="base">
                                        <p:cTn id="93"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xit" presetSubtype="4" fill="hold" nodeType="clickEffect">
                                  <p:stCondLst>
                                    <p:cond delay="0"/>
                                  </p:stCondLst>
                                  <p:childTnLst>
                                    <p:anim calcmode="lin" valueType="num">
                                      <p:cBhvr additive="base">
                                        <p:cTn id="97" dur="500"/>
                                        <p:tgtEl>
                                          <p:spTgt spid="2053"/>
                                        </p:tgtEl>
                                        <p:attrNameLst>
                                          <p:attrName>ppt_x</p:attrName>
                                        </p:attrNameLst>
                                      </p:cBhvr>
                                      <p:tavLst>
                                        <p:tav tm="0">
                                          <p:val>
                                            <p:strVal val="ppt_x"/>
                                          </p:val>
                                        </p:tav>
                                        <p:tav tm="100000">
                                          <p:val>
                                            <p:strVal val="ppt_x"/>
                                          </p:val>
                                        </p:tav>
                                      </p:tavLst>
                                    </p:anim>
                                    <p:anim calcmode="lin" valueType="num">
                                      <p:cBhvr additive="base">
                                        <p:cTn id="98" dur="500"/>
                                        <p:tgtEl>
                                          <p:spTgt spid="2053"/>
                                        </p:tgtEl>
                                        <p:attrNameLst>
                                          <p:attrName>ppt_y</p:attrName>
                                        </p:attrNameLst>
                                      </p:cBhvr>
                                      <p:tavLst>
                                        <p:tav tm="0">
                                          <p:val>
                                            <p:strVal val="ppt_y"/>
                                          </p:val>
                                        </p:tav>
                                        <p:tav tm="100000">
                                          <p:val>
                                            <p:strVal val="1+ppt_h/2"/>
                                          </p:val>
                                        </p:tav>
                                      </p:tavLst>
                                    </p:anim>
                                    <p:set>
                                      <p:cBhvr>
                                        <p:cTn id="99" dur="1" fill="hold">
                                          <p:stCondLst>
                                            <p:cond delay="499"/>
                                          </p:stCondLst>
                                        </p:cTn>
                                        <p:tgtEl>
                                          <p:spTgt spid="2053"/>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500" fill="hold"/>
                                        <p:tgtEl>
                                          <p:spTgt spid="34"/>
                                        </p:tgtEl>
                                        <p:attrNameLst>
                                          <p:attrName>ppt_w</p:attrName>
                                        </p:attrNameLst>
                                      </p:cBhvr>
                                      <p:tavLst>
                                        <p:tav tm="0">
                                          <p:val>
                                            <p:fltVal val="0"/>
                                          </p:val>
                                        </p:tav>
                                        <p:tav tm="100000">
                                          <p:val>
                                            <p:strVal val="#ppt_w"/>
                                          </p:val>
                                        </p:tav>
                                      </p:tavLst>
                                    </p:anim>
                                    <p:anim calcmode="lin" valueType="num">
                                      <p:cBhvr>
                                        <p:cTn id="110" dur="500" fill="hold"/>
                                        <p:tgtEl>
                                          <p:spTgt spid="34"/>
                                        </p:tgtEl>
                                        <p:attrNameLst>
                                          <p:attrName>ppt_h</p:attrName>
                                        </p:attrNameLst>
                                      </p:cBhvr>
                                      <p:tavLst>
                                        <p:tav tm="0">
                                          <p:val>
                                            <p:fltVal val="0"/>
                                          </p:val>
                                        </p:tav>
                                        <p:tav tm="100000">
                                          <p:val>
                                            <p:strVal val="#ppt_h"/>
                                          </p:val>
                                        </p:tav>
                                      </p:tavLst>
                                    </p:anim>
                                    <p:animEffect transition="in" filter="fade">
                                      <p:cBhvr>
                                        <p:cTn id="111" dur="500"/>
                                        <p:tgtEl>
                                          <p:spTgt spid="34"/>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4" fill="hold" nodeType="clickEffect">
                                  <p:stCondLst>
                                    <p:cond delay="0"/>
                                  </p:stCondLst>
                                  <p:childTnLst>
                                    <p:set>
                                      <p:cBhvr>
                                        <p:cTn id="115" dur="1" fill="hold">
                                          <p:stCondLst>
                                            <p:cond delay="0"/>
                                          </p:stCondLst>
                                        </p:cTn>
                                        <p:tgtEl>
                                          <p:spTgt spid="2054"/>
                                        </p:tgtEl>
                                        <p:attrNameLst>
                                          <p:attrName>style.visibility</p:attrName>
                                        </p:attrNameLst>
                                      </p:cBhvr>
                                      <p:to>
                                        <p:strVal val="visible"/>
                                      </p:to>
                                    </p:set>
                                    <p:anim calcmode="lin" valueType="num">
                                      <p:cBhvr additive="base">
                                        <p:cTn id="116" dur="500" fill="hold"/>
                                        <p:tgtEl>
                                          <p:spTgt spid="2054"/>
                                        </p:tgtEl>
                                        <p:attrNameLst>
                                          <p:attrName>ppt_x</p:attrName>
                                        </p:attrNameLst>
                                      </p:cBhvr>
                                      <p:tavLst>
                                        <p:tav tm="0">
                                          <p:val>
                                            <p:strVal val="#ppt_x"/>
                                          </p:val>
                                        </p:tav>
                                        <p:tav tm="100000">
                                          <p:val>
                                            <p:strVal val="#ppt_x"/>
                                          </p:val>
                                        </p:tav>
                                      </p:tavLst>
                                    </p:anim>
                                    <p:anim calcmode="lin" valueType="num">
                                      <p:cBhvr additive="base">
                                        <p:cTn id="117"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xit" presetSubtype="4" fill="hold" nodeType="clickEffect">
                                  <p:stCondLst>
                                    <p:cond delay="0"/>
                                  </p:stCondLst>
                                  <p:childTnLst>
                                    <p:anim calcmode="lin" valueType="num">
                                      <p:cBhvr additive="base">
                                        <p:cTn id="121" dur="500"/>
                                        <p:tgtEl>
                                          <p:spTgt spid="2054"/>
                                        </p:tgtEl>
                                        <p:attrNameLst>
                                          <p:attrName>ppt_x</p:attrName>
                                        </p:attrNameLst>
                                      </p:cBhvr>
                                      <p:tavLst>
                                        <p:tav tm="0">
                                          <p:val>
                                            <p:strVal val="ppt_x"/>
                                          </p:val>
                                        </p:tav>
                                        <p:tav tm="100000">
                                          <p:val>
                                            <p:strVal val="ppt_x"/>
                                          </p:val>
                                        </p:tav>
                                      </p:tavLst>
                                    </p:anim>
                                    <p:anim calcmode="lin" valueType="num">
                                      <p:cBhvr additive="base">
                                        <p:cTn id="122" dur="500"/>
                                        <p:tgtEl>
                                          <p:spTgt spid="2054"/>
                                        </p:tgtEl>
                                        <p:attrNameLst>
                                          <p:attrName>ppt_y</p:attrName>
                                        </p:attrNameLst>
                                      </p:cBhvr>
                                      <p:tavLst>
                                        <p:tav tm="0">
                                          <p:val>
                                            <p:strVal val="ppt_y"/>
                                          </p:val>
                                        </p:tav>
                                        <p:tav tm="100000">
                                          <p:val>
                                            <p:strVal val="1+ppt_h/2"/>
                                          </p:val>
                                        </p:tav>
                                      </p:tavLst>
                                    </p:anim>
                                    <p:set>
                                      <p:cBhvr>
                                        <p:cTn id="123" dur="1" fill="hold">
                                          <p:stCondLst>
                                            <p:cond delay="499"/>
                                          </p:stCondLst>
                                        </p:cTn>
                                        <p:tgtEl>
                                          <p:spTgt spid="2054"/>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nodeType="click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nodeType="clickEffect">
                                  <p:stCondLst>
                                    <p:cond delay="0"/>
                                  </p:stCondLst>
                                  <p:childTnLst>
                                    <p:set>
                                      <p:cBhvr>
                                        <p:cTn id="139" dur="1" fill="hold">
                                          <p:stCondLst>
                                            <p:cond delay="0"/>
                                          </p:stCondLst>
                                        </p:cTn>
                                        <p:tgtEl>
                                          <p:spTgt spid="2055"/>
                                        </p:tgtEl>
                                        <p:attrNameLst>
                                          <p:attrName>style.visibility</p:attrName>
                                        </p:attrNameLst>
                                      </p:cBhvr>
                                      <p:to>
                                        <p:strVal val="visible"/>
                                      </p:to>
                                    </p:set>
                                    <p:anim calcmode="lin" valueType="num">
                                      <p:cBhvr additive="base">
                                        <p:cTn id="140" dur="500" fill="hold"/>
                                        <p:tgtEl>
                                          <p:spTgt spid="2055"/>
                                        </p:tgtEl>
                                        <p:attrNameLst>
                                          <p:attrName>ppt_x</p:attrName>
                                        </p:attrNameLst>
                                      </p:cBhvr>
                                      <p:tavLst>
                                        <p:tav tm="0">
                                          <p:val>
                                            <p:strVal val="#ppt_x"/>
                                          </p:val>
                                        </p:tav>
                                        <p:tav tm="100000">
                                          <p:val>
                                            <p:strVal val="#ppt_x"/>
                                          </p:val>
                                        </p:tav>
                                      </p:tavLst>
                                    </p:anim>
                                    <p:anim calcmode="lin" valueType="num">
                                      <p:cBhvr additive="base">
                                        <p:cTn id="141"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 presetClass="exit" presetSubtype="4" fill="hold" nodeType="clickEffect">
                                  <p:stCondLst>
                                    <p:cond delay="0"/>
                                  </p:stCondLst>
                                  <p:childTnLst>
                                    <p:anim calcmode="lin" valueType="num">
                                      <p:cBhvr additive="base">
                                        <p:cTn id="145" dur="500"/>
                                        <p:tgtEl>
                                          <p:spTgt spid="2055"/>
                                        </p:tgtEl>
                                        <p:attrNameLst>
                                          <p:attrName>ppt_x</p:attrName>
                                        </p:attrNameLst>
                                      </p:cBhvr>
                                      <p:tavLst>
                                        <p:tav tm="0">
                                          <p:val>
                                            <p:strVal val="ppt_x"/>
                                          </p:val>
                                        </p:tav>
                                        <p:tav tm="100000">
                                          <p:val>
                                            <p:strVal val="ppt_x"/>
                                          </p:val>
                                        </p:tav>
                                      </p:tavLst>
                                    </p:anim>
                                    <p:anim calcmode="lin" valueType="num">
                                      <p:cBhvr additive="base">
                                        <p:cTn id="146" dur="500"/>
                                        <p:tgtEl>
                                          <p:spTgt spid="2055"/>
                                        </p:tgtEl>
                                        <p:attrNameLst>
                                          <p:attrName>ppt_y</p:attrName>
                                        </p:attrNameLst>
                                      </p:cBhvr>
                                      <p:tavLst>
                                        <p:tav tm="0">
                                          <p:val>
                                            <p:strVal val="ppt_y"/>
                                          </p:val>
                                        </p:tav>
                                        <p:tav tm="100000">
                                          <p:val>
                                            <p:strVal val="1+ppt_h/2"/>
                                          </p:val>
                                        </p:tav>
                                      </p:tavLst>
                                    </p:anim>
                                    <p:set>
                                      <p:cBhvr>
                                        <p:cTn id="147" dur="1" fill="hold">
                                          <p:stCondLst>
                                            <p:cond delay="499"/>
                                          </p:stCondLst>
                                        </p:cTn>
                                        <p:tgtEl>
                                          <p:spTgt spid="2055"/>
                                        </p:tgtEl>
                                        <p:attrNameLst>
                                          <p:attrName>style.visibility</p:attrName>
                                        </p:attrNameLst>
                                      </p:cBhvr>
                                      <p:to>
                                        <p:strVal val="hidden"/>
                                      </p:to>
                                    </p:set>
                                  </p:childTnLst>
                                </p:cTn>
                              </p:par>
                              <p:par>
                                <p:cTn id="148" presetID="10" presetClass="entr" presetSubtype="0" fill="hold" grpId="0" nodeType="withEffect">
                                  <p:stCondLst>
                                    <p:cond delay="0"/>
                                  </p:stCondLst>
                                  <p:childTnLst>
                                    <p:set>
                                      <p:cBhvr>
                                        <p:cTn id="149" dur="1" fill="hold">
                                          <p:stCondLst>
                                            <p:cond delay="0"/>
                                          </p:stCondLst>
                                        </p:cTn>
                                        <p:tgtEl>
                                          <p:spTgt spid="5"/>
                                        </p:tgtEl>
                                        <p:attrNameLst>
                                          <p:attrName>style.visibility</p:attrName>
                                        </p:attrNameLst>
                                      </p:cBhvr>
                                      <p:to>
                                        <p:strVal val="visible"/>
                                      </p:to>
                                    </p:set>
                                    <p:animEffect transition="in" filter="fade">
                                      <p:cBhvr>
                                        <p:cTn id="150" dur="1000"/>
                                        <p:tgtEl>
                                          <p:spTgt spid="5"/>
                                        </p:tgtEl>
                                      </p:cBhvr>
                                    </p:animEffect>
                                  </p:childTnLst>
                                </p:cTn>
                              </p:par>
                              <p:par>
                                <p:cTn id="151" presetID="10" presetClass="entr" presetSubtype="0" fill="hold" nodeType="withEffect">
                                  <p:stCondLst>
                                    <p:cond delay="0"/>
                                  </p:stCondLst>
                                  <p:childTnLst>
                                    <p:set>
                                      <p:cBhvr>
                                        <p:cTn id="152" dur="1" fill="hold">
                                          <p:stCondLst>
                                            <p:cond delay="0"/>
                                          </p:stCondLst>
                                        </p:cTn>
                                        <p:tgtEl>
                                          <p:spTgt spid="10"/>
                                        </p:tgtEl>
                                        <p:attrNameLst>
                                          <p:attrName>style.visibility</p:attrName>
                                        </p:attrNameLst>
                                      </p:cBhvr>
                                      <p:to>
                                        <p:strVal val="visible"/>
                                      </p:to>
                                    </p:set>
                                    <p:animEffect transition="in" filter="fade">
                                      <p:cBhvr>
                                        <p:cTn id="153" dur="1000"/>
                                        <p:tgtEl>
                                          <p:spTgt spid="1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18"/>
                                        </p:tgtEl>
                                        <p:attrNameLst>
                                          <p:attrName>style.visibility</p:attrName>
                                        </p:attrNameLst>
                                      </p:cBhvr>
                                      <p:to>
                                        <p:strVal val="visible"/>
                                      </p:to>
                                    </p:set>
                                    <p:animEffect transition="in" filter="fade">
                                      <p:cBhvr>
                                        <p:cTn id="156" dur="1000"/>
                                        <p:tgtEl>
                                          <p:spTgt spid="18"/>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27"/>
                                        </p:tgtEl>
                                        <p:attrNameLst>
                                          <p:attrName>style.visibility</p:attrName>
                                        </p:attrNameLst>
                                      </p:cBhvr>
                                      <p:to>
                                        <p:strVal val="visible"/>
                                      </p:to>
                                    </p:set>
                                    <p:animEffect transition="in" filter="fade">
                                      <p:cBhvr>
                                        <p:cTn id="161" dur="1000"/>
                                        <p:tgtEl>
                                          <p:spTgt spid="27"/>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28"/>
                                        </p:tgtEl>
                                        <p:attrNameLst>
                                          <p:attrName>style.visibility</p:attrName>
                                        </p:attrNameLst>
                                      </p:cBhvr>
                                      <p:to>
                                        <p:strVal val="visible"/>
                                      </p:to>
                                    </p:set>
                                    <p:animEffect transition="in" filter="fade">
                                      <p:cBhvr>
                                        <p:cTn id="164" dur="1000"/>
                                        <p:tgtEl>
                                          <p:spTgt spid="28"/>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nodeType="clickEffect">
                                  <p:stCondLst>
                                    <p:cond delay="0"/>
                                  </p:stCondLst>
                                  <p:childTnLst>
                                    <p:set>
                                      <p:cBhvr>
                                        <p:cTn id="168" dur="1" fill="hold">
                                          <p:stCondLst>
                                            <p:cond delay="0"/>
                                          </p:stCondLst>
                                        </p:cTn>
                                        <p:tgtEl>
                                          <p:spTgt spid="2056"/>
                                        </p:tgtEl>
                                        <p:attrNameLst>
                                          <p:attrName>style.visibility</p:attrName>
                                        </p:attrNameLst>
                                      </p:cBhvr>
                                      <p:to>
                                        <p:strVal val="visible"/>
                                      </p:to>
                                    </p:set>
                                    <p:animEffect transition="in" filter="fade">
                                      <p:cBhvr>
                                        <p:cTn id="169" dur="500"/>
                                        <p:tgtEl>
                                          <p:spTgt spid="2056"/>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xit" presetSubtype="0" fill="hold" nodeType="clickEffect">
                                  <p:stCondLst>
                                    <p:cond delay="0"/>
                                  </p:stCondLst>
                                  <p:childTnLst>
                                    <p:animEffect transition="out" filter="fade">
                                      <p:cBhvr>
                                        <p:cTn id="173" dur="500"/>
                                        <p:tgtEl>
                                          <p:spTgt spid="2056"/>
                                        </p:tgtEl>
                                      </p:cBhvr>
                                    </p:animEffect>
                                    <p:set>
                                      <p:cBhvr>
                                        <p:cTn id="174" dur="1" fill="hold">
                                          <p:stCondLst>
                                            <p:cond delay="499"/>
                                          </p:stCondLst>
                                        </p:cTn>
                                        <p:tgtEl>
                                          <p:spTgt spid="2056"/>
                                        </p:tgtEl>
                                        <p:attrNameLst>
                                          <p:attrName>style.visibility</p:attrName>
                                        </p:attrNameLst>
                                      </p:cBhvr>
                                      <p:to>
                                        <p:strVal val="hidden"/>
                                      </p:to>
                                    </p:set>
                                  </p:childTnLst>
                                </p:cTn>
                              </p:par>
                              <p:par>
                                <p:cTn id="175" presetID="10" presetClass="entr" presetSubtype="0" fill="hold" grpId="0" nodeType="withEffect">
                                  <p:stCondLst>
                                    <p:cond delay="0"/>
                                  </p:stCondLst>
                                  <p:childTnLst>
                                    <p:set>
                                      <p:cBhvr>
                                        <p:cTn id="176" dur="1" fill="hold">
                                          <p:stCondLst>
                                            <p:cond delay="0"/>
                                          </p:stCondLst>
                                        </p:cTn>
                                        <p:tgtEl>
                                          <p:spTgt spid="17"/>
                                        </p:tgtEl>
                                        <p:attrNameLst>
                                          <p:attrName>style.visibility</p:attrName>
                                        </p:attrNameLst>
                                      </p:cBhvr>
                                      <p:to>
                                        <p:strVal val="visible"/>
                                      </p:to>
                                    </p:set>
                                    <p:animEffect transition="in" filter="fade">
                                      <p:cBhvr>
                                        <p:cTn id="177" dur="1000"/>
                                        <p:tgtEl>
                                          <p:spTgt spid="17"/>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7"/>
                                        </p:tgtEl>
                                        <p:attrNameLst>
                                          <p:attrName>style.visibility</p:attrName>
                                        </p:attrNameLst>
                                      </p:cBhvr>
                                      <p:to>
                                        <p:strVal val="visible"/>
                                      </p:to>
                                    </p:set>
                                    <p:animEffect transition="in" filter="fade">
                                      <p:cBhvr>
                                        <p:cTn id="180" dur="1000"/>
                                        <p:tgtEl>
                                          <p:spTgt spid="7"/>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29"/>
                                        </p:tgtEl>
                                        <p:attrNameLst>
                                          <p:attrName>style.visibility</p:attrName>
                                        </p:attrNameLst>
                                      </p:cBhvr>
                                      <p:to>
                                        <p:strVal val="visible"/>
                                      </p:to>
                                    </p:set>
                                    <p:animEffect transition="in" filter="fade">
                                      <p:cBhvr>
                                        <p:cTn id="185" dur="1000"/>
                                        <p:tgtEl>
                                          <p:spTgt spid="29"/>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8"/>
                                        </p:tgtEl>
                                        <p:attrNameLst>
                                          <p:attrName>style.visibility</p:attrName>
                                        </p:attrNameLst>
                                      </p:cBhvr>
                                      <p:to>
                                        <p:strVal val="visible"/>
                                      </p:to>
                                    </p:set>
                                    <p:animEffect transition="in" filter="fade">
                                      <p:cBhvr>
                                        <p:cTn id="188" dur="1000"/>
                                        <p:tgtEl>
                                          <p:spTgt spid="8"/>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6"/>
                                        </p:tgtEl>
                                        <p:attrNameLst>
                                          <p:attrName>style.visibility</p:attrName>
                                        </p:attrNameLst>
                                      </p:cBhvr>
                                      <p:to>
                                        <p:strVal val="visible"/>
                                      </p:to>
                                    </p:set>
                                    <p:animEffect transition="in" filter="fade">
                                      <p:cBhvr>
                                        <p:cTn id="191" dur="1000"/>
                                        <p:tgtEl>
                                          <p:spTgt spid="6"/>
                                        </p:tgtEl>
                                      </p:cBhvr>
                                    </p:animEffect>
                                  </p:childTnLst>
                                </p:cTn>
                              </p:par>
                              <p:par>
                                <p:cTn id="192" presetID="10" presetClass="entr" presetSubtype="0" fill="hold" nodeType="withEffect">
                                  <p:stCondLst>
                                    <p:cond delay="0"/>
                                  </p:stCondLst>
                                  <p:childTnLst>
                                    <p:set>
                                      <p:cBhvr>
                                        <p:cTn id="193" dur="1" fill="hold">
                                          <p:stCondLst>
                                            <p:cond delay="0"/>
                                          </p:stCondLst>
                                        </p:cTn>
                                        <p:tgtEl>
                                          <p:spTgt spid="14"/>
                                        </p:tgtEl>
                                        <p:attrNameLst>
                                          <p:attrName>style.visibility</p:attrName>
                                        </p:attrNameLst>
                                      </p:cBhvr>
                                      <p:to>
                                        <p:strVal val="visible"/>
                                      </p:to>
                                    </p:set>
                                    <p:animEffect transition="in" filter="fade">
                                      <p:cBhvr>
                                        <p:cTn id="194" dur="1000"/>
                                        <p:tgtEl>
                                          <p:spTgt spid="14"/>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31"/>
                                        </p:tgtEl>
                                        <p:attrNameLst>
                                          <p:attrName>style.visibility</p:attrName>
                                        </p:attrNameLst>
                                      </p:cBhvr>
                                      <p:to>
                                        <p:strVal val="visible"/>
                                      </p:to>
                                    </p:set>
                                    <p:animEffect transition="in" filter="fade">
                                      <p:cBhvr>
                                        <p:cTn id="19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7" grpId="0" animBg="1"/>
      <p:bldP spid="4" grpId="0" animBg="1"/>
      <p:bldP spid="5" grpId="0" animBg="1"/>
      <p:bldP spid="6" grpId="0" animBg="1"/>
      <p:bldP spid="7" grpId="0"/>
      <p:bldP spid="8" grpId="0"/>
      <p:bldP spid="18" grpId="0" animBg="1"/>
      <p:bldP spid="11" grpId="0"/>
      <p:bldP spid="19" grpId="0"/>
      <p:bldP spid="22" grpId="0"/>
      <p:bldP spid="25" grpId="0"/>
      <p:bldP spid="28" grpId="0"/>
      <p:bldP spid="31" grpId="0" animBg="1"/>
      <p:bldP spid="34" grpId="0"/>
      <p:bldP spid="1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Windows XP Mode Setup</a:t>
            </a:r>
            <a:endParaRPr lang="en-US" dirty="0"/>
          </a:p>
        </p:txBody>
      </p:sp>
      <p:sp>
        <p:nvSpPr>
          <p:cNvPr id="3" name="Text Placeholder 2"/>
          <p:cNvSpPr>
            <a:spLocks noGrp="1"/>
          </p:cNvSpPr>
          <p:nvPr>
            <p:ph type="body" sz="quarter" idx="10"/>
          </p:nvPr>
        </p:nvSpPr>
        <p:spPr/>
        <p:txBody>
          <a:bodyPr/>
          <a:lstStyle/>
          <a:p>
            <a:r>
              <a:rPr lang="en-US" dirty="0" smtClean="0"/>
              <a:t>Install antivirus solution in the guest, apply latest patches</a:t>
            </a:r>
          </a:p>
          <a:p>
            <a:r>
              <a:rPr lang="en-US" dirty="0" smtClean="0"/>
              <a:t>Enable </a:t>
            </a:r>
            <a:r>
              <a:rPr lang="en-US" dirty="0" err="1" smtClean="0"/>
              <a:t>Cleartype</a:t>
            </a:r>
            <a:r>
              <a:rPr lang="en-US" dirty="0" smtClean="0"/>
              <a:t> in the guest </a:t>
            </a:r>
          </a:p>
          <a:p>
            <a:r>
              <a:rPr lang="en-US" dirty="0" smtClean="0"/>
              <a:t>Remote Desktop User or Admin user</a:t>
            </a:r>
            <a:endParaRPr lang="en-US" dirty="0"/>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79069" y="2926802"/>
            <a:ext cx="5915025" cy="4467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59804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500"/>
                                        <p:tgtEl>
                                          <p:spTgt spid="10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026"/>
                                        </p:tgtEl>
                                      </p:cBhvr>
                                    </p:animEffect>
                                    <p:set>
                                      <p:cBhvr>
                                        <p:cTn id="26" dur="1" fill="hold">
                                          <p:stCondLst>
                                            <p:cond delay="499"/>
                                          </p:stCondLst>
                                        </p:cTn>
                                        <p:tgtEl>
                                          <p:spTgt spid="1026"/>
                                        </p:tgtEl>
                                        <p:attrNameLst>
                                          <p:attrName>style.visibility</p:attrName>
                                        </p:attrNameLst>
                                      </p:cBhvr>
                                      <p:to>
                                        <p:strVal val="hidden"/>
                                      </p:to>
                                    </p:set>
                                  </p:childTnLst>
                                </p:cTn>
                              </p:par>
                              <p:par>
                                <p:cTn id="27" presetID="42" presetClass="entr" presetSubtype="0" fill="hold" grpId="0"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Features</a:t>
            </a:r>
            <a:endParaRPr lang="en-US" dirty="0"/>
          </a:p>
        </p:txBody>
      </p:sp>
      <p:sp>
        <p:nvSpPr>
          <p:cNvPr id="3" name="Text Placeholder 2"/>
          <p:cNvSpPr>
            <a:spLocks noGrp="1"/>
          </p:cNvSpPr>
          <p:nvPr>
            <p:ph type="body" sz="quarter" idx="10"/>
          </p:nvPr>
        </p:nvSpPr>
        <p:spPr/>
        <p:txBody>
          <a:bodyPr/>
          <a:lstStyle/>
          <a:p>
            <a:r>
              <a:rPr lang="en-US" dirty="0" smtClean="0"/>
              <a:t>Windows </a:t>
            </a:r>
            <a:r>
              <a:rPr lang="en-US" dirty="0"/>
              <a:t>7 </a:t>
            </a:r>
            <a:r>
              <a:rPr lang="en-US" dirty="0" smtClean="0"/>
              <a:t>Shell integration</a:t>
            </a:r>
          </a:p>
          <a:p>
            <a:r>
              <a:rPr lang="en-US" dirty="0" smtClean="0"/>
              <a:t>Virtual Applications</a:t>
            </a:r>
          </a:p>
          <a:p>
            <a:r>
              <a:rPr lang="en-US" dirty="0" smtClean="0"/>
              <a:t>Folder Integration between host and guest</a:t>
            </a:r>
          </a:p>
          <a:p>
            <a:r>
              <a:rPr lang="en-US" dirty="0" smtClean="0"/>
              <a:t>Integration Features (Drive/Clipboard/Smartcard sharing)</a:t>
            </a:r>
          </a:p>
          <a:p>
            <a:r>
              <a:rPr lang="en-US" dirty="0" smtClean="0"/>
              <a:t>USB Redirection</a:t>
            </a:r>
          </a:p>
          <a:p>
            <a:r>
              <a:rPr lang="en-US" dirty="0"/>
              <a:t>Scripting support </a:t>
            </a:r>
            <a:r>
              <a:rPr lang="en-US" sz="2800" dirty="0"/>
              <a:t>(</a:t>
            </a:r>
            <a:r>
              <a:rPr lang="en-US" sz="2800" dirty="0">
                <a:hlinkClick r:id="rId3"/>
              </a:rPr>
              <a:t>http://msdn.microsoft.com/en-us/library/dd796757(VS.85).</a:t>
            </a:r>
            <a:r>
              <a:rPr lang="en-US" sz="2800" dirty="0" smtClean="0">
                <a:hlinkClick r:id="rId3"/>
              </a:rPr>
              <a:t>aspx)</a:t>
            </a:r>
            <a:r>
              <a:rPr lang="en-US" sz="2800" dirty="0" smtClean="0"/>
              <a:t> </a:t>
            </a:r>
            <a:endParaRPr lang="en-US" sz="2800" dirty="0"/>
          </a:p>
        </p:txBody>
      </p:sp>
    </p:spTree>
    <p:extLst>
      <p:ext uri="{BB962C8B-B14F-4D97-AF65-F5344CB8AC3E}">
        <p14:creationId xmlns="" xmlns:p14="http://schemas.microsoft.com/office/powerpoint/2010/main" val="252956971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D</a:t>
            </a:r>
            <a:r>
              <a:rPr lang="en-US" dirty="0" smtClean="0"/>
              <a:t>emo</a:t>
            </a:r>
            <a:endParaRPr lang="en-US" dirty="0"/>
          </a:p>
        </p:txBody>
      </p:sp>
      <p:sp>
        <p:nvSpPr>
          <p:cNvPr id="6" name="Subtitle 5"/>
          <p:cNvSpPr>
            <a:spLocks noGrp="1"/>
          </p:cNvSpPr>
          <p:nvPr>
            <p:ph type="subTitle" idx="1"/>
          </p:nvPr>
        </p:nvSpPr>
        <p:spPr/>
        <p:txBody>
          <a:bodyPr/>
          <a:lstStyle/>
          <a:p>
            <a:endParaRPr lang="en-US"/>
          </a:p>
        </p:txBody>
      </p:sp>
      <p:sp>
        <p:nvSpPr>
          <p:cNvPr id="7" name="Title 6"/>
          <p:cNvSpPr>
            <a:spLocks noGrp="1"/>
          </p:cNvSpPr>
          <p:nvPr>
            <p:ph type="ctrTitle"/>
          </p:nvPr>
        </p:nvSpPr>
        <p:spPr/>
        <p:txBody>
          <a:bodyPr/>
          <a:lstStyle/>
          <a:p>
            <a:r>
              <a:rPr lang="en-US" dirty="0" smtClean="0"/>
              <a:t>Windows XP Mode</a:t>
            </a:r>
            <a:endParaRPr lang="en-US" dirty="0"/>
          </a:p>
        </p:txBody>
      </p:sp>
    </p:spTree>
    <p:extLst>
      <p:ext uri="{BB962C8B-B14F-4D97-AF65-F5344CB8AC3E}">
        <p14:creationId xmlns="" xmlns:p14="http://schemas.microsoft.com/office/powerpoint/2010/main" val="326759500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0793" y="4325080"/>
            <a:ext cx="8252207" cy="834750"/>
          </a:xfrm>
        </p:spPr>
        <p:txBody>
          <a:bodyPr/>
          <a:lstStyle/>
          <a:p>
            <a:r>
              <a:rPr lang="en-US" dirty="0" smtClean="0"/>
              <a:t>MED-V</a:t>
            </a:r>
            <a:endParaRPr lang="en-US" dirty="0"/>
          </a:p>
        </p:txBody>
      </p:sp>
      <p:pic>
        <p:nvPicPr>
          <p:cNvPr id="12" name="Picture 11" descr="C:\kidaro\review\images\logos\EDVwithicon_wht.png"/>
          <p:cNvPicPr>
            <a:picLocks noChangeAspect="1" noChangeArrowheads="1"/>
          </p:cNvPicPr>
          <p:nvPr/>
        </p:nvPicPr>
        <p:blipFill>
          <a:blip r:embed="rId3" cstate="print">
            <a:lum/>
          </a:blip>
          <a:srcRect/>
          <a:stretch>
            <a:fillRect/>
          </a:stretch>
        </p:blipFill>
        <p:spPr bwMode="auto">
          <a:xfrm>
            <a:off x="5388823" y="4461782"/>
            <a:ext cx="2362200" cy="487452"/>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blackGray">
          <a:xfrm>
            <a:off x="399904" y="1704371"/>
            <a:ext cx="8321040" cy="3701005"/>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2" name="Rounded Rectangle 21"/>
          <p:cNvSpPr/>
          <p:nvPr/>
        </p:nvSpPr>
        <p:spPr>
          <a:xfrm>
            <a:off x="353338" y="1425161"/>
            <a:ext cx="8437325" cy="74382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smtClean="0">
              <a:gradFill>
                <a:gsLst>
                  <a:gs pos="0">
                    <a:schemeClr val="bg1"/>
                  </a:gs>
                  <a:gs pos="100000">
                    <a:schemeClr val="bg1"/>
                  </a:gs>
                </a:gsLst>
                <a:lin ang="13500000" scaled="1"/>
              </a:gradFill>
              <a:latin typeface="Segoe Semibold" pitchFamily="34" charset="0"/>
            </a:endParaRPr>
          </a:p>
        </p:txBody>
      </p:sp>
      <p:pic>
        <p:nvPicPr>
          <p:cNvPr id="28688" name="Picture 5" descr="MDOP_white"/>
          <p:cNvPicPr>
            <a:picLocks noChangeAspect="1" noChangeArrowheads="1"/>
          </p:cNvPicPr>
          <p:nvPr/>
        </p:nvPicPr>
        <p:blipFill>
          <a:blip r:embed="rId3">
            <a:lum bright="1000"/>
          </a:blip>
          <a:srcRect/>
          <a:stretch>
            <a:fillRect/>
          </a:stretch>
        </p:blipFill>
        <p:spPr bwMode="auto">
          <a:xfrm>
            <a:off x="507641" y="1485780"/>
            <a:ext cx="3458719" cy="579278"/>
          </a:xfrm>
          <a:prstGeom prst="rect">
            <a:avLst/>
          </a:prstGeom>
          <a:noFill/>
          <a:ln w="9525">
            <a:noFill/>
            <a:miter lim="800000"/>
            <a:headEnd/>
            <a:tailEnd/>
          </a:ln>
        </p:spPr>
      </p:pic>
      <p:sp>
        <p:nvSpPr>
          <p:cNvPr id="45" name="Title 28"/>
          <p:cNvSpPr>
            <a:spLocks noGrp="1"/>
          </p:cNvSpPr>
          <p:nvPr>
            <p:ph type="title"/>
          </p:nvPr>
        </p:nvSpPr>
        <p:spPr>
          <a:xfrm>
            <a:off x="381000" y="230188"/>
            <a:ext cx="8531506" cy="609398"/>
          </a:xfrm>
        </p:spPr>
        <p:txBody>
          <a:bodyPr/>
          <a:lstStyle/>
          <a:p>
            <a:r>
              <a:rPr lang="en-US" sz="4400" dirty="0" smtClean="0"/>
              <a:t>MED-V is Part of the MDOP Subscription </a:t>
            </a:r>
            <a:endParaRPr lang="en-US" sz="4400" dirty="0"/>
          </a:p>
        </p:txBody>
      </p:sp>
      <p:sp>
        <p:nvSpPr>
          <p:cNvPr id="37" name="Rectangle 36"/>
          <p:cNvSpPr/>
          <p:nvPr/>
        </p:nvSpPr>
        <p:spPr>
          <a:xfrm>
            <a:off x="622404" y="3065475"/>
            <a:ext cx="2395106" cy="452432"/>
          </a:xfrm>
          <a:prstGeom prst="rect">
            <a:avLst/>
          </a:prstGeom>
        </p:spPr>
        <p:txBody>
          <a:bodyPr wrap="square">
            <a:spAutoFit/>
          </a:bodyPr>
          <a:lstStyle/>
          <a:p>
            <a:pPr marL="0" lvl="2" algn="ctr">
              <a:lnSpc>
                <a:spcPct val="90000"/>
              </a:lnSpc>
              <a:spcBef>
                <a:spcPct val="20000"/>
              </a:spcBef>
              <a:spcAft>
                <a:spcPts val="400"/>
              </a:spcAft>
              <a:buClr>
                <a:srgbClr val="FF5B00"/>
              </a:buClr>
              <a:buSzPct val="85000"/>
            </a:pPr>
            <a:r>
              <a:rPr lang="en-US" sz="1300" dirty="0" smtClean="0">
                <a:solidFill>
                  <a:schemeClr val="accent1"/>
                </a:solidFill>
              </a:rPr>
              <a:t>Translating software inventory into business intelligence</a:t>
            </a:r>
          </a:p>
        </p:txBody>
      </p:sp>
      <p:sp>
        <p:nvSpPr>
          <p:cNvPr id="38" name="Rectangle 37"/>
          <p:cNvSpPr/>
          <p:nvPr/>
        </p:nvSpPr>
        <p:spPr>
          <a:xfrm>
            <a:off x="3442404" y="3065475"/>
            <a:ext cx="2263367" cy="452432"/>
          </a:xfrm>
          <a:prstGeom prst="rect">
            <a:avLst/>
          </a:prstGeom>
        </p:spPr>
        <p:txBody>
          <a:bodyPr wrap="square">
            <a:spAutoFit/>
          </a:bodyPr>
          <a:lstStyle/>
          <a:p>
            <a:pPr marL="0" lvl="2" indent="-228600" algn="ctr">
              <a:lnSpc>
                <a:spcPct val="90000"/>
              </a:lnSpc>
              <a:spcBef>
                <a:spcPct val="20000"/>
              </a:spcBef>
              <a:spcAft>
                <a:spcPts val="400"/>
              </a:spcAft>
              <a:buClr>
                <a:srgbClr val="FF5B00"/>
              </a:buClr>
              <a:buSzPct val="85000"/>
            </a:pPr>
            <a:r>
              <a:rPr lang="en-US" sz="1300" dirty="0" smtClean="0">
                <a:solidFill>
                  <a:schemeClr val="accent1"/>
                </a:solidFill>
              </a:rPr>
              <a:t>Enhancing group policy through change management</a:t>
            </a:r>
          </a:p>
        </p:txBody>
      </p:sp>
      <p:sp>
        <p:nvSpPr>
          <p:cNvPr id="39" name="Rectangle 38"/>
          <p:cNvSpPr/>
          <p:nvPr/>
        </p:nvSpPr>
        <p:spPr>
          <a:xfrm>
            <a:off x="6169708" y="3065475"/>
            <a:ext cx="2317016" cy="632481"/>
          </a:xfrm>
          <a:prstGeom prst="rect">
            <a:avLst/>
          </a:prstGeom>
        </p:spPr>
        <p:txBody>
          <a:bodyPr wrap="square">
            <a:spAutoFit/>
          </a:bodyPr>
          <a:lstStyle/>
          <a:p>
            <a:pPr marL="0" lvl="2" indent="-228600" algn="ctr">
              <a:lnSpc>
                <a:spcPct val="90000"/>
              </a:lnSpc>
              <a:spcBef>
                <a:spcPct val="20000"/>
              </a:spcBef>
              <a:spcAft>
                <a:spcPts val="400"/>
              </a:spcAft>
              <a:buClr>
                <a:srgbClr val="FF5B00"/>
              </a:buClr>
              <a:buSzPct val="85000"/>
            </a:pPr>
            <a:r>
              <a:rPr lang="en-US" sz="1300" dirty="0" smtClean="0">
                <a:solidFill>
                  <a:schemeClr val="accent1"/>
                </a:solidFill>
              </a:rPr>
              <a:t>Dynamically streaming software as a centrally managed service</a:t>
            </a:r>
          </a:p>
        </p:txBody>
      </p:sp>
      <p:grpSp>
        <p:nvGrpSpPr>
          <p:cNvPr id="2" name="Group 49"/>
          <p:cNvGrpSpPr/>
          <p:nvPr/>
        </p:nvGrpSpPr>
        <p:grpSpPr>
          <a:xfrm>
            <a:off x="501910" y="2351990"/>
            <a:ext cx="2636095" cy="685800"/>
            <a:chOff x="501910" y="2351990"/>
            <a:chExt cx="2636095" cy="685800"/>
          </a:xfrm>
        </p:grpSpPr>
        <p:sp>
          <p:nvSpPr>
            <p:cNvPr id="42" name="Rounded Rectangle 41"/>
            <p:cNvSpPr/>
            <p:nvPr/>
          </p:nvSpPr>
          <p:spPr>
            <a:xfrm>
              <a:off x="501910" y="2351990"/>
              <a:ext cx="2636095" cy="685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sz="2300" dirty="0" smtClean="0">
                <a:gradFill>
                  <a:gsLst>
                    <a:gs pos="0">
                      <a:schemeClr val="bg1"/>
                    </a:gs>
                    <a:gs pos="100000">
                      <a:schemeClr val="bg1"/>
                    </a:gs>
                  </a:gsLst>
                  <a:lin ang="13500000" scaled="1"/>
                </a:gradFill>
                <a:latin typeface="Segoe" pitchFamily="34" charset="0"/>
              </a:endParaRPr>
            </a:p>
          </p:txBody>
        </p:sp>
        <p:pic>
          <p:nvPicPr>
            <p:cNvPr id="44" name="Picture 7" descr="AIS"/>
            <p:cNvPicPr>
              <a:picLocks noChangeAspect="1" noChangeArrowheads="1"/>
            </p:cNvPicPr>
            <p:nvPr/>
          </p:nvPicPr>
          <p:blipFill>
            <a:blip r:embed="rId4">
              <a:lum bright="1000"/>
            </a:blip>
            <a:srcRect/>
            <a:stretch>
              <a:fillRect/>
            </a:stretch>
          </p:blipFill>
          <p:spPr bwMode="auto">
            <a:xfrm>
              <a:off x="811101" y="2442478"/>
              <a:ext cx="2017713" cy="504825"/>
            </a:xfrm>
            <a:prstGeom prst="rect">
              <a:avLst/>
            </a:prstGeom>
            <a:noFill/>
            <a:ln w="9525">
              <a:noFill/>
              <a:miter lim="800000"/>
              <a:headEnd/>
              <a:tailEnd/>
            </a:ln>
          </p:spPr>
        </p:pic>
      </p:grpSp>
      <p:grpSp>
        <p:nvGrpSpPr>
          <p:cNvPr id="3" name="Group 47"/>
          <p:cNvGrpSpPr/>
          <p:nvPr/>
        </p:nvGrpSpPr>
        <p:grpSpPr>
          <a:xfrm>
            <a:off x="3256040" y="2351990"/>
            <a:ext cx="2636095" cy="685800"/>
            <a:chOff x="3256040" y="2351990"/>
            <a:chExt cx="2636095" cy="685800"/>
          </a:xfrm>
        </p:grpSpPr>
        <p:sp>
          <p:nvSpPr>
            <p:cNvPr id="40" name="Rounded Rectangle 39"/>
            <p:cNvSpPr/>
            <p:nvPr/>
          </p:nvSpPr>
          <p:spPr>
            <a:xfrm>
              <a:off x="3256040" y="2351990"/>
              <a:ext cx="2636095" cy="685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sz="2300" dirty="0" smtClean="0">
                <a:gradFill>
                  <a:gsLst>
                    <a:gs pos="0">
                      <a:schemeClr val="bg1"/>
                    </a:gs>
                    <a:gs pos="100000">
                      <a:schemeClr val="bg1"/>
                    </a:gs>
                  </a:gsLst>
                  <a:lin ang="13500000" scaled="1"/>
                </a:gradFill>
                <a:latin typeface="Segoe" pitchFamily="34" charset="0"/>
              </a:endParaRPr>
            </a:p>
          </p:txBody>
        </p:sp>
        <p:pic>
          <p:nvPicPr>
            <p:cNvPr id="49" name="Picture 6" descr="AGPM"/>
            <p:cNvPicPr>
              <a:picLocks noChangeAspect="1" noChangeArrowheads="1"/>
            </p:cNvPicPr>
            <p:nvPr/>
          </p:nvPicPr>
          <p:blipFill>
            <a:blip r:embed="rId5">
              <a:lum bright="1000"/>
            </a:blip>
            <a:srcRect/>
            <a:stretch>
              <a:fillRect/>
            </a:stretch>
          </p:blipFill>
          <p:spPr bwMode="auto">
            <a:xfrm>
              <a:off x="3374731" y="2436128"/>
              <a:ext cx="2398712" cy="517525"/>
            </a:xfrm>
            <a:prstGeom prst="rect">
              <a:avLst/>
            </a:prstGeom>
            <a:noFill/>
            <a:ln w="9525">
              <a:noFill/>
              <a:miter lim="800000"/>
              <a:headEnd/>
              <a:tailEnd/>
            </a:ln>
          </p:spPr>
        </p:pic>
      </p:grpSp>
      <p:grpSp>
        <p:nvGrpSpPr>
          <p:cNvPr id="4" name="Group 46"/>
          <p:cNvGrpSpPr/>
          <p:nvPr/>
        </p:nvGrpSpPr>
        <p:grpSpPr>
          <a:xfrm>
            <a:off x="6010169" y="2351990"/>
            <a:ext cx="2636095" cy="685800"/>
            <a:chOff x="6010169" y="2351990"/>
            <a:chExt cx="2636095" cy="685800"/>
          </a:xfrm>
        </p:grpSpPr>
        <p:sp>
          <p:nvSpPr>
            <p:cNvPr id="41" name="Rounded Rectangle 40"/>
            <p:cNvSpPr/>
            <p:nvPr/>
          </p:nvSpPr>
          <p:spPr>
            <a:xfrm>
              <a:off x="6010169" y="2351990"/>
              <a:ext cx="2636095" cy="685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endParaRPr lang="en-US" altLang="zh-CN" sz="2300" dirty="0" smtClean="0">
                <a:gradFill>
                  <a:gsLst>
                    <a:gs pos="0">
                      <a:schemeClr val="bg1"/>
                    </a:gs>
                    <a:gs pos="100000">
                      <a:schemeClr val="bg1"/>
                    </a:gs>
                  </a:gsLst>
                  <a:lin ang="13500000" scaled="1"/>
                </a:gradFill>
                <a:latin typeface="Segoe" pitchFamily="34" charset="0"/>
              </a:endParaRPr>
            </a:p>
          </p:txBody>
        </p:sp>
        <p:pic>
          <p:nvPicPr>
            <p:cNvPr id="60" name="Picture 2" descr="C:\Users\chajones\Desktop\Logo-MSAV.png"/>
            <p:cNvPicPr>
              <a:picLocks noChangeAspect="1" noChangeArrowheads="1"/>
            </p:cNvPicPr>
            <p:nvPr/>
          </p:nvPicPr>
          <p:blipFill>
            <a:blip r:embed="rId6">
              <a:lum bright="1000"/>
            </a:blip>
            <a:srcRect/>
            <a:stretch>
              <a:fillRect/>
            </a:stretch>
          </p:blipFill>
          <p:spPr bwMode="auto">
            <a:xfrm>
              <a:off x="6299516" y="2427735"/>
              <a:ext cx="2057400" cy="534310"/>
            </a:xfrm>
            <a:prstGeom prst="rect">
              <a:avLst/>
            </a:prstGeom>
            <a:noFill/>
          </p:spPr>
        </p:pic>
      </p:grpSp>
      <p:sp>
        <p:nvSpPr>
          <p:cNvPr id="73" name="Rectangle 72"/>
          <p:cNvSpPr/>
          <p:nvPr/>
        </p:nvSpPr>
        <p:spPr>
          <a:xfrm>
            <a:off x="622404" y="4580580"/>
            <a:ext cx="2395106" cy="632481"/>
          </a:xfrm>
          <a:prstGeom prst="rect">
            <a:avLst/>
          </a:prstGeom>
        </p:spPr>
        <p:txBody>
          <a:bodyPr wrap="square">
            <a:spAutoFit/>
          </a:bodyPr>
          <a:lstStyle/>
          <a:p>
            <a:pPr marL="0" lvl="2" algn="ctr">
              <a:lnSpc>
                <a:spcPct val="90000"/>
              </a:lnSpc>
              <a:spcBef>
                <a:spcPct val="20000"/>
              </a:spcBef>
              <a:spcAft>
                <a:spcPts val="400"/>
              </a:spcAft>
              <a:buClr>
                <a:srgbClr val="FF5B00"/>
              </a:buClr>
              <a:buSzPct val="85000"/>
            </a:pPr>
            <a:r>
              <a:rPr lang="en-US" sz="1300" dirty="0" smtClean="0">
                <a:solidFill>
                  <a:schemeClr val="accent1"/>
                </a:solidFill>
              </a:rPr>
              <a:t>Proactively managing application and operating system failures</a:t>
            </a:r>
          </a:p>
        </p:txBody>
      </p:sp>
      <p:sp>
        <p:nvSpPr>
          <p:cNvPr id="74" name="Rectangle 73"/>
          <p:cNvSpPr/>
          <p:nvPr/>
        </p:nvSpPr>
        <p:spPr>
          <a:xfrm>
            <a:off x="3442404" y="4580580"/>
            <a:ext cx="2263367" cy="452432"/>
          </a:xfrm>
          <a:prstGeom prst="rect">
            <a:avLst/>
          </a:prstGeom>
        </p:spPr>
        <p:txBody>
          <a:bodyPr wrap="square">
            <a:spAutoFit/>
          </a:bodyPr>
          <a:lstStyle/>
          <a:p>
            <a:pPr marL="0" lvl="2" indent="-228600" algn="ctr">
              <a:lnSpc>
                <a:spcPct val="90000"/>
              </a:lnSpc>
              <a:spcBef>
                <a:spcPct val="20000"/>
              </a:spcBef>
              <a:spcAft>
                <a:spcPts val="400"/>
              </a:spcAft>
              <a:buClr>
                <a:srgbClr val="FF5B00"/>
              </a:buClr>
              <a:buSzPct val="85000"/>
            </a:pPr>
            <a:r>
              <a:rPr lang="en-US" sz="1300" dirty="0" smtClean="0">
                <a:solidFill>
                  <a:schemeClr val="accent1"/>
                </a:solidFill>
              </a:rPr>
              <a:t>Powerful tools to accelerate desktop repair</a:t>
            </a:r>
          </a:p>
        </p:txBody>
      </p:sp>
      <p:sp>
        <p:nvSpPr>
          <p:cNvPr id="75" name="Rectangle 74"/>
          <p:cNvSpPr/>
          <p:nvPr/>
        </p:nvSpPr>
        <p:spPr>
          <a:xfrm>
            <a:off x="6169708" y="4580580"/>
            <a:ext cx="2317016" cy="452432"/>
          </a:xfrm>
          <a:prstGeom prst="rect">
            <a:avLst/>
          </a:prstGeom>
        </p:spPr>
        <p:txBody>
          <a:bodyPr wrap="square">
            <a:spAutoFit/>
          </a:bodyPr>
          <a:lstStyle/>
          <a:p>
            <a:pPr marL="0" lvl="2" indent="-228600" algn="ctr">
              <a:lnSpc>
                <a:spcPct val="90000"/>
              </a:lnSpc>
              <a:spcBef>
                <a:spcPct val="20000"/>
              </a:spcBef>
              <a:spcAft>
                <a:spcPts val="400"/>
              </a:spcAft>
              <a:buClr>
                <a:srgbClr val="FF5B00"/>
              </a:buClr>
              <a:buSzPct val="85000"/>
            </a:pPr>
            <a:r>
              <a:rPr lang="en-US" sz="1300" dirty="0" smtClean="0">
                <a:solidFill>
                  <a:schemeClr val="accent1"/>
                </a:solidFill>
              </a:rPr>
              <a:t>Simplifying deployment and management of Virtual PCs</a:t>
            </a:r>
          </a:p>
        </p:txBody>
      </p:sp>
      <p:grpSp>
        <p:nvGrpSpPr>
          <p:cNvPr id="5" name="Group 50"/>
          <p:cNvGrpSpPr/>
          <p:nvPr/>
        </p:nvGrpSpPr>
        <p:grpSpPr>
          <a:xfrm>
            <a:off x="501910" y="3855517"/>
            <a:ext cx="2636095" cy="685800"/>
            <a:chOff x="501910" y="3855517"/>
            <a:chExt cx="2636095" cy="685800"/>
          </a:xfrm>
        </p:grpSpPr>
        <p:sp>
          <p:nvSpPr>
            <p:cNvPr id="79" name="Rounded Rectangle 78"/>
            <p:cNvSpPr/>
            <p:nvPr/>
          </p:nvSpPr>
          <p:spPr>
            <a:xfrm>
              <a:off x="501910" y="3855517"/>
              <a:ext cx="2636095" cy="685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sz="2300" dirty="0" smtClean="0">
                <a:gradFill>
                  <a:gsLst>
                    <a:gs pos="0">
                      <a:schemeClr val="bg1"/>
                    </a:gs>
                    <a:gs pos="100000">
                      <a:schemeClr val="bg1"/>
                    </a:gs>
                  </a:gsLst>
                  <a:lin ang="13500000" scaled="1"/>
                </a:gradFill>
                <a:latin typeface="Segoe" pitchFamily="34" charset="0"/>
              </a:endParaRPr>
            </a:p>
          </p:txBody>
        </p:sp>
        <p:pic>
          <p:nvPicPr>
            <p:cNvPr id="83" name="Picture 9" descr="SCDEM"/>
            <p:cNvPicPr>
              <a:picLocks noChangeAspect="1" noChangeArrowheads="1"/>
            </p:cNvPicPr>
            <p:nvPr/>
          </p:nvPicPr>
          <p:blipFill>
            <a:blip r:embed="rId7">
              <a:lum bright="1000"/>
            </a:blip>
            <a:srcRect/>
            <a:stretch>
              <a:fillRect/>
            </a:stretch>
          </p:blipFill>
          <p:spPr bwMode="auto">
            <a:xfrm>
              <a:off x="635934" y="3955978"/>
              <a:ext cx="2368046" cy="484879"/>
            </a:xfrm>
            <a:prstGeom prst="rect">
              <a:avLst/>
            </a:prstGeom>
            <a:noFill/>
            <a:ln w="9525">
              <a:noFill/>
              <a:miter lim="800000"/>
              <a:headEnd/>
              <a:tailEnd/>
            </a:ln>
          </p:spPr>
        </p:pic>
      </p:grpSp>
      <p:grpSp>
        <p:nvGrpSpPr>
          <p:cNvPr id="6" name="Group 51"/>
          <p:cNvGrpSpPr/>
          <p:nvPr/>
        </p:nvGrpSpPr>
        <p:grpSpPr>
          <a:xfrm>
            <a:off x="3256040" y="3855517"/>
            <a:ext cx="2636095" cy="685800"/>
            <a:chOff x="3256040" y="3855517"/>
            <a:chExt cx="2636095" cy="685800"/>
          </a:xfrm>
        </p:grpSpPr>
        <p:sp>
          <p:nvSpPr>
            <p:cNvPr id="77" name="Rounded Rectangle 76"/>
            <p:cNvSpPr/>
            <p:nvPr/>
          </p:nvSpPr>
          <p:spPr>
            <a:xfrm>
              <a:off x="3256040" y="3855517"/>
              <a:ext cx="2636095" cy="685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sz="2300" dirty="0" smtClean="0">
                <a:gradFill>
                  <a:gsLst>
                    <a:gs pos="0">
                      <a:schemeClr val="bg1"/>
                    </a:gs>
                    <a:gs pos="100000">
                      <a:schemeClr val="bg1"/>
                    </a:gs>
                  </a:gsLst>
                  <a:lin ang="13500000" scaled="1"/>
                </a:gradFill>
                <a:latin typeface="Segoe" pitchFamily="34" charset="0"/>
              </a:endParaRPr>
            </a:p>
          </p:txBody>
        </p:sp>
        <p:pic>
          <p:nvPicPr>
            <p:cNvPr id="84" name="Picture 8" descr="DaRT"/>
            <p:cNvPicPr>
              <a:picLocks noChangeAspect="1" noChangeArrowheads="1"/>
            </p:cNvPicPr>
            <p:nvPr/>
          </p:nvPicPr>
          <p:blipFill>
            <a:blip r:embed="rId8">
              <a:lum bright="1000"/>
            </a:blip>
            <a:srcRect/>
            <a:stretch>
              <a:fillRect/>
            </a:stretch>
          </p:blipFill>
          <p:spPr bwMode="auto">
            <a:xfrm>
              <a:off x="3482681" y="3929336"/>
              <a:ext cx="2182812" cy="538163"/>
            </a:xfrm>
            <a:prstGeom prst="rect">
              <a:avLst/>
            </a:prstGeom>
            <a:noFill/>
            <a:ln w="9525">
              <a:noFill/>
              <a:miter lim="800000"/>
              <a:headEnd/>
              <a:tailEnd/>
            </a:ln>
          </p:spPr>
        </p:pic>
      </p:grpSp>
      <p:grpSp>
        <p:nvGrpSpPr>
          <p:cNvPr id="7" name="Group 52"/>
          <p:cNvGrpSpPr/>
          <p:nvPr/>
        </p:nvGrpSpPr>
        <p:grpSpPr>
          <a:xfrm>
            <a:off x="6010169" y="3855517"/>
            <a:ext cx="2636095" cy="685800"/>
            <a:chOff x="6010169" y="3855517"/>
            <a:chExt cx="2636095" cy="685800"/>
          </a:xfrm>
        </p:grpSpPr>
        <p:sp>
          <p:nvSpPr>
            <p:cNvPr id="78" name="Rounded Rectangle 77"/>
            <p:cNvSpPr/>
            <p:nvPr/>
          </p:nvSpPr>
          <p:spPr>
            <a:xfrm>
              <a:off x="6010169" y="3855517"/>
              <a:ext cx="2636095" cy="685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endParaRPr lang="en-US" altLang="zh-CN" sz="2300" dirty="0" smtClean="0">
                <a:gradFill>
                  <a:gsLst>
                    <a:gs pos="0">
                      <a:schemeClr val="bg1"/>
                    </a:gs>
                    <a:gs pos="100000">
                      <a:schemeClr val="bg1"/>
                    </a:gs>
                  </a:gsLst>
                  <a:lin ang="13500000" scaled="1"/>
                </a:gradFill>
                <a:latin typeface="Segoe" pitchFamily="34" charset="0"/>
              </a:endParaRPr>
            </a:p>
          </p:txBody>
        </p:sp>
        <p:pic>
          <p:nvPicPr>
            <p:cNvPr id="85" name="Picture 3" descr="C:\kidaro\review\images\logos\EDVwithicon_wht.png"/>
            <p:cNvPicPr>
              <a:picLocks noChangeAspect="1" noChangeArrowheads="1"/>
            </p:cNvPicPr>
            <p:nvPr/>
          </p:nvPicPr>
          <p:blipFill>
            <a:blip r:embed="rId9" cstate="print">
              <a:lum bright="1000"/>
            </a:blip>
            <a:srcRect/>
            <a:stretch>
              <a:fillRect/>
            </a:stretch>
          </p:blipFill>
          <p:spPr bwMode="auto">
            <a:xfrm>
              <a:off x="6147116" y="3954691"/>
              <a:ext cx="2362200" cy="487452"/>
            </a:xfrm>
            <a:prstGeom prst="rect">
              <a:avLst/>
            </a:prstGeom>
            <a:noFill/>
          </p:spPr>
        </p:pic>
      </p:grpSp>
      <p:grpSp>
        <p:nvGrpSpPr>
          <p:cNvPr id="8" name="Group 89"/>
          <p:cNvGrpSpPr/>
          <p:nvPr/>
        </p:nvGrpSpPr>
        <p:grpSpPr>
          <a:xfrm>
            <a:off x="353338" y="5364520"/>
            <a:ext cx="8437325" cy="768294"/>
            <a:chOff x="353338" y="1878783"/>
            <a:chExt cx="8437325" cy="768294"/>
          </a:xfrm>
        </p:grpSpPr>
        <p:sp>
          <p:nvSpPr>
            <p:cNvPr id="93" name="Rectangle 92"/>
            <p:cNvSpPr/>
            <p:nvPr/>
          </p:nvSpPr>
          <p:spPr>
            <a:xfrm>
              <a:off x="425212" y="2365461"/>
              <a:ext cx="8264518" cy="281616"/>
            </a:xfrm>
            <a:prstGeom prst="rect">
              <a:avLst/>
            </a:prstGeom>
          </p:spPr>
          <p:txBody>
            <a:bodyPr wrap="square">
              <a:spAutoFit/>
            </a:bodyPr>
            <a:lstStyle/>
            <a:p>
              <a:pPr marL="231775" lvl="2" indent="-231775">
                <a:lnSpc>
                  <a:spcPct val="80000"/>
                </a:lnSpc>
                <a:spcBef>
                  <a:spcPct val="20000"/>
                </a:spcBef>
                <a:spcAft>
                  <a:spcPts val="400"/>
                </a:spcAft>
                <a:buClr>
                  <a:srgbClr val="FF5B00"/>
                </a:buClr>
                <a:buSzPct val="85000"/>
                <a:buBlip>
                  <a:blip r:embed="rId10"/>
                </a:buBlip>
              </a:pPr>
              <a:r>
                <a:rPr lang="en-US" sz="1500" dirty="0" smtClean="0">
                  <a:solidFill>
                    <a:srgbClr val="99CC99"/>
                  </a:solidFill>
                </a:rPr>
                <a:t>With Software Assurance, customers can run up to 4 virtual OS on each licensed device</a:t>
              </a:r>
            </a:p>
          </p:txBody>
        </p:sp>
        <p:sp>
          <p:nvSpPr>
            <p:cNvPr id="94" name="Snip Single Corner Rectangle 93"/>
            <p:cNvSpPr/>
            <p:nvPr/>
          </p:nvSpPr>
          <p:spPr>
            <a:xfrm>
              <a:off x="353338" y="1878783"/>
              <a:ext cx="8437325" cy="434604"/>
            </a:xfrm>
            <a:prstGeom prst="snip1Rect">
              <a:avLst>
                <a:gd name="adj" fmla="val 46724"/>
              </a:avLst>
            </a:prstGeom>
            <a:no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95" name="Rectangle 94"/>
            <p:cNvSpPr/>
            <p:nvPr/>
          </p:nvSpPr>
          <p:spPr>
            <a:xfrm>
              <a:off x="398104" y="2016349"/>
              <a:ext cx="8365885" cy="369332"/>
            </a:xfrm>
            <a:prstGeom prst="rect">
              <a:avLst/>
            </a:prstGeom>
          </p:spPr>
          <p:txBody>
            <a:bodyPr wrap="square">
              <a:spAutoFit/>
            </a:bodyPr>
            <a:lstStyle/>
            <a:p>
              <a:pPr marL="342900" indent="-342900">
                <a:spcBef>
                  <a:spcPct val="20000"/>
                </a:spcBef>
                <a:spcAft>
                  <a:spcPts val="1200"/>
                </a:spcAft>
                <a:buClr>
                  <a:srgbClr val="FF5B00"/>
                </a:buClr>
              </a:pPr>
              <a:r>
                <a:rPr lang="en-US" b="1" dirty="0" smtClean="0">
                  <a:solidFill>
                    <a:schemeClr val="accent1">
                      <a:lumMod val="60000"/>
                      <a:lumOff val="40000"/>
                    </a:schemeClr>
                  </a:solidFill>
                  <a:effectLst>
                    <a:outerShdw blurRad="38100" dist="38100" dir="2700000" algn="tl">
                      <a:srgbClr val="000000">
                        <a:alpha val="43137"/>
                      </a:srgbClr>
                    </a:outerShdw>
                  </a:effectLst>
                  <a:cs typeface="Segoe UI" pitchFamily="34" charset="0"/>
                </a:rPr>
                <a:t>And what about the Windows XP license for the Virtual PC?</a:t>
              </a:r>
            </a:p>
          </p:txBody>
        </p:sp>
      </p:gr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blackGray">
          <a:xfrm>
            <a:off x="411479" y="4757836"/>
            <a:ext cx="8321040" cy="1363563"/>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5" name="Rectangle 24"/>
          <p:cNvSpPr/>
          <p:nvPr/>
        </p:nvSpPr>
        <p:spPr bwMode="blackGray">
          <a:xfrm>
            <a:off x="411479" y="1412272"/>
            <a:ext cx="8321040" cy="1496028"/>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6" name="Rectangle 25"/>
          <p:cNvSpPr/>
          <p:nvPr/>
        </p:nvSpPr>
        <p:spPr bwMode="blackGray">
          <a:xfrm>
            <a:off x="411479" y="3374660"/>
            <a:ext cx="8321040" cy="943339"/>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2" name="Rectangle 21"/>
          <p:cNvSpPr/>
          <p:nvPr/>
        </p:nvSpPr>
        <p:spPr>
          <a:xfrm>
            <a:off x="416689" y="5069240"/>
            <a:ext cx="8162104" cy="1025922"/>
          </a:xfrm>
          <a:prstGeom prst="rect">
            <a:avLst/>
          </a:prstGeom>
          <a:ln>
            <a:headEnd type="none" w="med" len="med"/>
            <a:tailEnd type="none" w="med" len="med"/>
          </a:ln>
        </p:spPr>
        <p:txBody>
          <a:bodyPr wrap="square" lIns="182880">
            <a:spAutoFit/>
          </a:bodyPr>
          <a:lstStyle/>
          <a:p>
            <a:pPr marL="231775" lvl="2"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Centrally define Virtual PC settings </a:t>
            </a:r>
            <a:br>
              <a:rPr lang="en-US" sz="1500" dirty="0" smtClean="0">
                <a:solidFill>
                  <a:srgbClr val="99CC99"/>
                </a:solidFill>
              </a:rPr>
            </a:br>
            <a:r>
              <a:rPr lang="en-US" sz="1500" dirty="0" smtClean="0">
                <a:solidFill>
                  <a:srgbClr val="99CC99"/>
                </a:solidFill>
              </a:rPr>
              <a:t>(e.g. Adjust virtual PC memory allocation based on available RAM on host)</a:t>
            </a:r>
          </a:p>
          <a:p>
            <a:pPr marL="231775" lvl="2"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Centrally monitor endpoint clients</a:t>
            </a:r>
          </a:p>
          <a:p>
            <a:pPr marL="231775" lvl="2"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Provide helpdesk tools to diagnose and troubleshoot virtual PCs</a:t>
            </a:r>
          </a:p>
        </p:txBody>
      </p:sp>
      <p:sp>
        <p:nvSpPr>
          <p:cNvPr id="23" name="Rounded Rectangle 22"/>
          <p:cNvSpPr/>
          <p:nvPr/>
        </p:nvSpPr>
        <p:spPr>
          <a:xfrm>
            <a:off x="381232" y="4568735"/>
            <a:ext cx="8381767"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accent5"/>
                </a:solidFill>
                <a:effectLst>
                  <a:outerShdw blurRad="38100" dist="38100" dir="2700000" algn="tl">
                    <a:srgbClr val="000000">
                      <a:alpha val="43137"/>
                    </a:srgbClr>
                  </a:outerShdw>
                </a:effectLst>
                <a:cs typeface="Segoe UI" pitchFamily="34" charset="0"/>
              </a:rPr>
              <a:t>Control and Monitor</a:t>
            </a:r>
          </a:p>
        </p:txBody>
      </p:sp>
      <p:sp>
        <p:nvSpPr>
          <p:cNvPr id="2" name="Title 1"/>
          <p:cNvSpPr>
            <a:spLocks noGrp="1"/>
          </p:cNvSpPr>
          <p:nvPr>
            <p:ph type="title"/>
          </p:nvPr>
        </p:nvSpPr>
        <p:spPr/>
        <p:txBody>
          <a:bodyPr/>
          <a:lstStyle/>
          <a:p>
            <a:r>
              <a:rPr lang="en-US" smtClean="0"/>
              <a:t>MED-V v1 Key Capabilities</a:t>
            </a:r>
            <a:endParaRPr lang="en-US" dirty="0"/>
          </a:p>
        </p:txBody>
      </p:sp>
      <p:sp>
        <p:nvSpPr>
          <p:cNvPr id="16" name="Rectangle 15"/>
          <p:cNvSpPr/>
          <p:nvPr/>
        </p:nvSpPr>
        <p:spPr>
          <a:xfrm>
            <a:off x="405114" y="1616203"/>
            <a:ext cx="8007050" cy="1220847"/>
          </a:xfrm>
          <a:prstGeom prst="rect">
            <a:avLst/>
          </a:prstGeom>
        </p:spPr>
        <p:txBody>
          <a:bodyPr wrap="square" lIns="182880">
            <a:spAutoFit/>
          </a:bodyPr>
          <a:lstStyle/>
          <a:p>
            <a:pPr marL="231775" lvl="2"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Deploy IT-managed virtual XP environment to end users</a:t>
            </a:r>
          </a:p>
          <a:p>
            <a:pPr marL="231775" lvl="2" indent="-231775">
              <a:lnSpc>
                <a:spcPct val="80000"/>
              </a:lnSpc>
              <a:spcBef>
                <a:spcPct val="20000"/>
              </a:spcBef>
              <a:buClr>
                <a:srgbClr val="FF5B00"/>
              </a:buClr>
              <a:buSzPct val="85000"/>
              <a:buBlip>
                <a:blip r:embed="rId3"/>
              </a:buBlip>
            </a:pPr>
            <a:r>
              <a:rPr lang="en-US" sz="1500" dirty="0" smtClean="0">
                <a:solidFill>
                  <a:srgbClr val="99CC99"/>
                </a:solidFill>
              </a:rPr>
              <a:t>Enable customization in heterogeneous desktop environments</a:t>
            </a:r>
          </a:p>
          <a:p>
            <a:pPr marL="468313" lvl="4" indent="-231775">
              <a:lnSpc>
                <a:spcPct val="80000"/>
              </a:lnSpc>
              <a:spcBef>
                <a:spcPct val="20000"/>
              </a:spcBef>
              <a:buClr>
                <a:schemeClr val="accent1">
                  <a:lumMod val="75000"/>
                </a:schemeClr>
              </a:buClr>
              <a:buSzPct val="85000"/>
              <a:buFont typeface="Wingdings" pitchFamily="2" charset="2"/>
              <a:buChar char=""/>
            </a:pPr>
            <a:r>
              <a:rPr lang="en-US" sz="1400" dirty="0" smtClean="0">
                <a:solidFill>
                  <a:srgbClr val="99CC99"/>
                </a:solidFill>
              </a:rPr>
              <a:t>Automate first-time virtual PC setup (e.g. initial network setup, computer name, domain join)</a:t>
            </a:r>
          </a:p>
          <a:p>
            <a:pPr marL="231775" lvl="2" indent="-231775">
              <a:lnSpc>
                <a:spcPct val="80000"/>
              </a:lnSpc>
              <a:spcBef>
                <a:spcPct val="20000"/>
              </a:spcBef>
              <a:buClr>
                <a:srgbClr val="FF5B00"/>
              </a:buClr>
              <a:buSzPct val="85000"/>
              <a:buBlip>
                <a:blip r:embed="rId3"/>
              </a:buBlip>
            </a:pPr>
            <a:r>
              <a:rPr lang="en-US" sz="1500" dirty="0" smtClean="0">
                <a:solidFill>
                  <a:srgbClr val="99CC99"/>
                </a:solidFill>
              </a:rPr>
              <a:t>Application provisioning based on Microsoft Active-Directory® users/groups</a:t>
            </a:r>
          </a:p>
          <a:p>
            <a:pPr marL="468313" lvl="4" indent="-231775">
              <a:lnSpc>
                <a:spcPct val="80000"/>
              </a:lnSpc>
              <a:spcBef>
                <a:spcPct val="20000"/>
              </a:spcBef>
              <a:spcAft>
                <a:spcPts val="400"/>
              </a:spcAft>
              <a:buClr>
                <a:schemeClr val="accent1">
                  <a:lumMod val="75000"/>
                </a:schemeClr>
              </a:buClr>
              <a:buSzPct val="85000"/>
              <a:buFont typeface="Wingdings" pitchFamily="2" charset="2"/>
              <a:buChar char=""/>
            </a:pPr>
            <a:r>
              <a:rPr lang="en-US" sz="1400" dirty="0" smtClean="0">
                <a:solidFill>
                  <a:srgbClr val="99CC99"/>
                </a:solidFill>
              </a:rPr>
              <a:t>Assign a virtual image and define which applications are available to the user</a:t>
            </a:r>
          </a:p>
        </p:txBody>
      </p:sp>
      <p:sp>
        <p:nvSpPr>
          <p:cNvPr id="17" name="Rounded Rectangle 16"/>
          <p:cNvSpPr/>
          <p:nvPr/>
        </p:nvSpPr>
        <p:spPr>
          <a:xfrm>
            <a:off x="381116" y="1129524"/>
            <a:ext cx="8381767"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42900" defTabSz="914099" fontAlgn="base">
              <a:spcBef>
                <a:spcPct val="0"/>
              </a:spcBef>
              <a:spcAft>
                <a:spcPct val="0"/>
              </a:spcAft>
              <a:buClr>
                <a:srgbClr val="311852"/>
              </a:buClr>
              <a:buSzPct val="55000"/>
              <a:defRPr/>
            </a:pPr>
            <a:r>
              <a:rPr lang="en-US" dirty="0" smtClean="0">
                <a:solidFill>
                  <a:schemeClr val="accent5"/>
                </a:solidFill>
                <a:effectLst>
                  <a:outerShdw blurRad="38100" dist="38100" dir="2700000" algn="tl">
                    <a:srgbClr val="000000">
                      <a:alpha val="43137"/>
                    </a:srgbClr>
                  </a:outerShdw>
                </a:effectLst>
                <a:cs typeface="Segoe UI" pitchFamily="34" charset="0"/>
              </a:rPr>
              <a:t>Deploy and provision</a:t>
            </a:r>
          </a:p>
        </p:txBody>
      </p:sp>
      <p:sp>
        <p:nvSpPr>
          <p:cNvPr id="29" name="Rectangle 28"/>
          <p:cNvSpPr/>
          <p:nvPr/>
        </p:nvSpPr>
        <p:spPr>
          <a:xfrm>
            <a:off x="415964" y="3708167"/>
            <a:ext cx="7996199" cy="841256"/>
          </a:xfrm>
          <a:prstGeom prst="rect">
            <a:avLst/>
          </a:prstGeom>
          <a:ln>
            <a:headEnd type="none" w="med" len="med"/>
            <a:tailEnd type="none" w="med" len="med"/>
          </a:ln>
        </p:spPr>
        <p:txBody>
          <a:bodyPr wrap="square" lIns="182880">
            <a:spAutoFit/>
          </a:bodyPr>
          <a:lstStyle/>
          <a:p>
            <a:pPr marL="231775" lvl="2"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End users seamlessly use Windows XP applications on their Windows 7 desktop</a:t>
            </a:r>
          </a:p>
          <a:p>
            <a:pPr marL="231775" lvl="2"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End users automatically see Websites that require Internet Explorer 6 in the virtual environment</a:t>
            </a:r>
          </a:p>
          <a:p>
            <a:pPr marL="231775" lvl="2" indent="-231775">
              <a:lnSpc>
                <a:spcPct val="80000"/>
              </a:lnSpc>
              <a:spcBef>
                <a:spcPct val="20000"/>
              </a:spcBef>
              <a:spcAft>
                <a:spcPts val="400"/>
              </a:spcAft>
              <a:buClr>
                <a:srgbClr val="FF5B00"/>
              </a:buClr>
              <a:buSzPct val="85000"/>
              <a:buBlip>
                <a:blip r:embed="rId3"/>
              </a:buBlip>
            </a:pPr>
            <a:endParaRPr lang="en-US" sz="1500" dirty="0" smtClean="0">
              <a:solidFill>
                <a:srgbClr val="99CC99"/>
              </a:solidFill>
            </a:endParaRPr>
          </a:p>
        </p:txBody>
      </p:sp>
      <p:sp>
        <p:nvSpPr>
          <p:cNvPr id="30" name="Rounded Rectangle 29"/>
          <p:cNvSpPr/>
          <p:nvPr/>
        </p:nvSpPr>
        <p:spPr>
          <a:xfrm>
            <a:off x="381232" y="3185080"/>
            <a:ext cx="8381767"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defTabSz="914099" fontAlgn="base">
              <a:spcBef>
                <a:spcPct val="0"/>
              </a:spcBef>
              <a:spcAft>
                <a:spcPct val="0"/>
              </a:spcAft>
              <a:buClr>
                <a:srgbClr val="FFFF99"/>
              </a:buClr>
              <a:buSzPct val="80000"/>
              <a:tabLst>
                <a:tab pos="424590" algn="l"/>
              </a:tabLst>
              <a:defRPr/>
            </a:pPr>
            <a:r>
              <a:rPr lang="en-US" dirty="0" smtClean="0">
                <a:solidFill>
                  <a:schemeClr val="accent5"/>
                </a:solidFill>
                <a:effectLst>
                  <a:outerShdw blurRad="38100" dist="38100" dir="2700000" algn="tl">
                    <a:srgbClr val="000000">
                      <a:alpha val="43137"/>
                    </a:srgbClr>
                  </a:outerShdw>
                </a:effectLst>
                <a:cs typeface="Segoe UI" pitchFamily="34" charset="0"/>
              </a:rPr>
              <a:t>Enable incompatible applications</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51"/>
          <p:cNvSpPr>
            <a:spLocks noGrp="1"/>
          </p:cNvSpPr>
          <p:nvPr>
            <p:ph type="title"/>
          </p:nvPr>
        </p:nvSpPr>
        <p:spPr/>
        <p:txBody>
          <a:bodyPr/>
          <a:lstStyle/>
          <a:p>
            <a:r>
              <a:rPr lang="en-US" dirty="0" smtClean="0"/>
              <a:t>MED-V v1 Architecture</a:t>
            </a:r>
            <a:endParaRPr lang="en-US" dirty="0"/>
          </a:p>
        </p:txBody>
      </p:sp>
      <p:pic>
        <p:nvPicPr>
          <p:cNvPr id="77" name="Picture 76" descr="MEDV_Architecture_1of3.png"/>
          <p:cNvPicPr>
            <a:picLocks noChangeAspect="1"/>
          </p:cNvPicPr>
          <p:nvPr/>
        </p:nvPicPr>
        <p:blipFill>
          <a:blip r:embed="rId3" cstate="print"/>
          <a:stretch>
            <a:fillRect/>
          </a:stretch>
        </p:blipFill>
        <p:spPr>
          <a:xfrm>
            <a:off x="2080128" y="4144474"/>
            <a:ext cx="3503521" cy="1888191"/>
          </a:xfrm>
          <a:prstGeom prst="rect">
            <a:avLst/>
          </a:prstGeom>
        </p:spPr>
      </p:pic>
      <p:pic>
        <p:nvPicPr>
          <p:cNvPr id="78" name="Picture 77" descr="MEDV_Architecture_2of3.png"/>
          <p:cNvPicPr>
            <a:picLocks noChangeAspect="1"/>
          </p:cNvPicPr>
          <p:nvPr/>
        </p:nvPicPr>
        <p:blipFill>
          <a:blip r:embed="rId4" cstate="print"/>
          <a:srcRect b="1555"/>
          <a:stretch>
            <a:fillRect/>
          </a:stretch>
        </p:blipFill>
        <p:spPr>
          <a:xfrm>
            <a:off x="1005806" y="1170314"/>
            <a:ext cx="4956342" cy="3786564"/>
          </a:xfrm>
          <a:prstGeom prst="rect">
            <a:avLst/>
          </a:prstGeom>
        </p:spPr>
      </p:pic>
      <p:pic>
        <p:nvPicPr>
          <p:cNvPr id="83" name="Picture 82" descr="MEDV_Architecture_3of3.png"/>
          <p:cNvPicPr>
            <a:picLocks noChangeAspect="1"/>
          </p:cNvPicPr>
          <p:nvPr/>
        </p:nvPicPr>
        <p:blipFill>
          <a:blip r:embed="rId5" cstate="print"/>
          <a:stretch>
            <a:fillRect/>
          </a:stretch>
        </p:blipFill>
        <p:spPr>
          <a:xfrm>
            <a:off x="5218593" y="2753846"/>
            <a:ext cx="2919601" cy="2362967"/>
          </a:xfrm>
          <a:prstGeom prst="rect">
            <a:avLst/>
          </a:prstGeom>
        </p:spPr>
      </p:pic>
      <p:cxnSp>
        <p:nvCxnSpPr>
          <p:cNvPr id="9" name="Straight Arrow Connector 8"/>
          <p:cNvCxnSpPr/>
          <p:nvPr/>
        </p:nvCxnSpPr>
        <p:spPr>
          <a:xfrm rot="10800000" flipV="1">
            <a:off x="5643154" y="4127863"/>
            <a:ext cx="1881052" cy="1371600"/>
          </a:xfrm>
          <a:prstGeom prst="bentConnector3">
            <a:avLst>
              <a:gd name="adj1" fmla="val 694"/>
            </a:avLst>
          </a:prstGeom>
          <a:ln w="63500">
            <a:solidFill>
              <a:schemeClr val="accent2"/>
            </a:solidFill>
            <a:headEnd type="triangle"/>
            <a:tailEnd type="none"/>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Oval 15"/>
          <p:cNvSpPr/>
          <p:nvPr/>
        </p:nvSpPr>
        <p:spPr bwMode="auto">
          <a:xfrm>
            <a:off x="6564085" y="4937760"/>
            <a:ext cx="1815738" cy="1149531"/>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15" name="Group 14"/>
          <p:cNvGrpSpPr/>
          <p:nvPr/>
        </p:nvGrpSpPr>
        <p:grpSpPr>
          <a:xfrm>
            <a:off x="6788348" y="5132417"/>
            <a:ext cx="1348802" cy="722978"/>
            <a:chOff x="6736098" y="5001789"/>
            <a:chExt cx="1348802" cy="722978"/>
          </a:xfrm>
        </p:grpSpPr>
        <p:sp>
          <p:nvSpPr>
            <p:cNvPr id="7" name="Rectangle 21"/>
            <p:cNvSpPr>
              <a:spLocks noChangeArrowheads="1"/>
            </p:cNvSpPr>
            <p:nvPr/>
          </p:nvSpPr>
          <p:spPr bwMode="auto">
            <a:xfrm>
              <a:off x="6784482" y="5001789"/>
              <a:ext cx="1275944" cy="245420"/>
            </a:xfrm>
            <a:prstGeom prst="rect">
              <a:avLst/>
            </a:prstGeom>
            <a:noFill/>
            <a:ln w="12700">
              <a:noFill/>
              <a:miter lim="800000"/>
              <a:headEnd/>
              <a:tailEnd/>
            </a:ln>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ts val="1000"/>
                </a:spcAft>
              </a:pPr>
              <a:r>
                <a:rPr lang="en-US" sz="1400" dirty="0" smtClean="0">
                  <a:gradFill>
                    <a:gsLst>
                      <a:gs pos="0">
                        <a:schemeClr val="tx1"/>
                      </a:gs>
                      <a:gs pos="100000">
                        <a:schemeClr val="tx1"/>
                      </a:gs>
                    </a:gsLst>
                    <a:lin ang="5400000" scaled="0"/>
                  </a:gradFill>
                  <a:latin typeface="Segoe" pitchFamily="34" charset="0"/>
                </a:rPr>
                <a:t>Software Distribution</a:t>
              </a:r>
            </a:p>
          </p:txBody>
        </p:sp>
        <p:pic>
          <p:nvPicPr>
            <p:cNvPr id="8" name="Picture 7" descr="System.png"/>
            <p:cNvPicPr>
              <a:picLocks noChangeAspect="1"/>
            </p:cNvPicPr>
            <p:nvPr/>
          </p:nvPicPr>
          <p:blipFill>
            <a:blip r:embed="rId6">
              <a:lum/>
            </a:blip>
            <a:stretch>
              <a:fillRect/>
            </a:stretch>
          </p:blipFill>
          <p:spPr>
            <a:xfrm>
              <a:off x="6736098" y="5439015"/>
              <a:ext cx="1348802" cy="285752"/>
            </a:xfrm>
            <a:prstGeom prst="rect">
              <a:avLst/>
            </a:prstGeom>
            <a:noFill/>
            <a:ln>
              <a:noFill/>
            </a:ln>
          </p:spPr>
        </p:pic>
      </p:grpSp>
      <p:pic>
        <p:nvPicPr>
          <p:cNvPr id="1026" name="Picture 2"/>
          <p:cNvPicPr>
            <a:picLocks noChangeAspect="1" noChangeArrowheads="1"/>
          </p:cNvPicPr>
          <p:nvPr/>
        </p:nvPicPr>
        <p:blipFill>
          <a:blip r:embed="rId7"/>
          <a:srcRect l="7564" t="15923" r="10385" b="8467"/>
          <a:stretch>
            <a:fillRect/>
          </a:stretch>
        </p:blipFill>
        <p:spPr bwMode="auto">
          <a:xfrm>
            <a:off x="7536384" y="3517991"/>
            <a:ext cx="304800" cy="295275"/>
          </a:xfrm>
          <a:prstGeom prst="rect">
            <a:avLst/>
          </a:prstGeom>
          <a:noFill/>
          <a:ln w="9525">
            <a:noFill/>
            <a:miter lim="800000"/>
            <a:headEnd/>
            <a:tailEnd/>
          </a:ln>
        </p:spPr>
      </p:pic>
      <p:sp>
        <p:nvSpPr>
          <p:cNvPr id="21" name="Rectangle 20"/>
          <p:cNvSpPr/>
          <p:nvPr/>
        </p:nvSpPr>
        <p:spPr bwMode="auto">
          <a:xfrm>
            <a:off x="5499463" y="4036423"/>
            <a:ext cx="1110343" cy="1097280"/>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614" y="3929349"/>
            <a:ext cx="8521986" cy="1337595"/>
          </a:xfrm>
        </p:spPr>
        <p:txBody>
          <a:bodyPr/>
          <a:lstStyle/>
          <a:p>
            <a:pPr>
              <a:lnSpc>
                <a:spcPts val="4800"/>
              </a:lnSpc>
            </a:pPr>
            <a:r>
              <a:rPr lang="en-US" sz="4000" dirty="0" smtClean="0">
                <a:effectLst/>
              </a:rPr>
              <a:t>Windows XP Mode </a:t>
            </a:r>
            <a:r>
              <a:rPr lang="en-US" sz="4000" smtClean="0">
                <a:effectLst/>
              </a:rPr>
              <a:t>and </a:t>
            </a:r>
            <a:br>
              <a:rPr lang="en-US" sz="4000" smtClean="0">
                <a:effectLst/>
              </a:rPr>
            </a:br>
            <a:r>
              <a:rPr lang="en-US" sz="4000" smtClean="0">
                <a:effectLst/>
              </a:rPr>
              <a:t>Enterprise </a:t>
            </a:r>
            <a:r>
              <a:rPr lang="en-US" sz="4000" dirty="0">
                <a:effectLst/>
              </a:rPr>
              <a:t>Desktop Virtualization </a:t>
            </a:r>
            <a:r>
              <a:rPr lang="en-US" sz="4000" dirty="0" smtClean="0">
                <a:effectLst/>
              </a:rPr>
              <a:t>(MED-V)</a:t>
            </a:r>
            <a:endParaRPr lang="en-US" sz="4000" dirty="0"/>
          </a:p>
        </p:txBody>
      </p:sp>
      <p:sp>
        <p:nvSpPr>
          <p:cNvPr id="3" name="Subtitle 2"/>
          <p:cNvSpPr>
            <a:spLocks noGrp="1"/>
          </p:cNvSpPr>
          <p:nvPr>
            <p:ph type="subTitle" idx="1"/>
          </p:nvPr>
        </p:nvSpPr>
        <p:spPr>
          <a:xfrm>
            <a:off x="415202" y="5455285"/>
            <a:ext cx="6607898" cy="1059011"/>
          </a:xfrm>
        </p:spPr>
        <p:txBody>
          <a:bodyPr/>
          <a:lstStyle/>
          <a:p>
            <a:pPr>
              <a:lnSpc>
                <a:spcPct val="100000"/>
              </a:lnSpc>
              <a:spcBef>
                <a:spcPts val="600"/>
              </a:spcBef>
            </a:pPr>
            <a:r>
              <a:rPr lang="en-US" sz="2200" dirty="0" smtClean="0"/>
              <a:t>Ran Oelgiesser, Sr. Product Manager</a:t>
            </a:r>
          </a:p>
          <a:p>
            <a:pPr>
              <a:lnSpc>
                <a:spcPct val="100000"/>
              </a:lnSpc>
              <a:spcBef>
                <a:spcPts val="600"/>
              </a:spcBef>
            </a:pPr>
            <a:r>
              <a:rPr lang="en-US" sz="2200" dirty="0" smtClean="0"/>
              <a:t>Praveen Vijayaraghavan, Program Manager  (Virtual PC)</a:t>
            </a:r>
          </a:p>
          <a:p>
            <a:pPr>
              <a:lnSpc>
                <a:spcPct val="100000"/>
              </a:lnSpc>
              <a:spcBef>
                <a:spcPts val="600"/>
              </a:spcBef>
            </a:pPr>
            <a:r>
              <a:rPr lang="en-US" sz="2200" dirty="0" smtClean="0"/>
              <a:t>Yigal Edery, Group Program Manager  (MED-V)</a:t>
            </a:r>
          </a:p>
          <a:p>
            <a:pPr>
              <a:lnSpc>
                <a:spcPct val="100000"/>
              </a:lnSpc>
              <a:spcBef>
                <a:spcPts val="600"/>
              </a:spcBef>
            </a:pPr>
            <a:endParaRPr lang="en-US" sz="2200" dirty="0" smtClean="0"/>
          </a:p>
        </p:txBody>
      </p:sp>
    </p:spTree>
    <p:extLst>
      <p:ext uri="{BB962C8B-B14F-4D97-AF65-F5344CB8AC3E}">
        <p14:creationId xmlns="" xmlns:p14="http://schemas.microsoft.com/office/powerpoint/2010/main" val="148070366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Virtual Image life-cycle</a:t>
            </a:r>
            <a:endParaRPr lang="en-US" dirty="0"/>
          </a:p>
        </p:txBody>
      </p:sp>
      <p:sp>
        <p:nvSpPr>
          <p:cNvPr id="3" name="Text Placeholder 2"/>
          <p:cNvSpPr>
            <a:spLocks noGrp="1"/>
          </p:cNvSpPr>
          <p:nvPr>
            <p:ph type="body" sz="quarter" idx="10"/>
          </p:nvPr>
        </p:nvSpPr>
        <p:spPr>
          <a:xfrm>
            <a:off x="381000" y="1411551"/>
            <a:ext cx="8382000" cy="4754117"/>
          </a:xfrm>
        </p:spPr>
        <p:txBody>
          <a:bodyPr/>
          <a:lstStyle/>
          <a:p>
            <a:r>
              <a:rPr lang="en-US" sz="2800" dirty="0" smtClean="0"/>
              <a:t>Create a master image </a:t>
            </a:r>
          </a:p>
          <a:p>
            <a:pPr lvl="1"/>
            <a:r>
              <a:rPr lang="en-US" sz="2400" dirty="0" smtClean="0"/>
              <a:t>Include common software, security and management tools</a:t>
            </a:r>
          </a:p>
          <a:p>
            <a:r>
              <a:rPr lang="en-US" sz="2800" dirty="0" smtClean="0"/>
              <a:t>Package the image and distribute </a:t>
            </a:r>
          </a:p>
          <a:p>
            <a:pPr lvl="1"/>
            <a:r>
              <a:rPr lang="en-US" sz="2000" dirty="0" smtClean="0"/>
              <a:t>Via existing software distribution (e.g. System Center)</a:t>
            </a:r>
          </a:p>
          <a:p>
            <a:r>
              <a:rPr lang="en-US" sz="2800" dirty="0" smtClean="0"/>
              <a:t>Image is customized and joined to domain </a:t>
            </a:r>
          </a:p>
          <a:p>
            <a:pPr lvl="1"/>
            <a:r>
              <a:rPr lang="en-US" sz="2400" dirty="0" smtClean="0"/>
              <a:t>Unique name is assigned for identification</a:t>
            </a:r>
          </a:p>
          <a:p>
            <a:r>
              <a:rPr lang="en-US" sz="2800" dirty="0" smtClean="0"/>
              <a:t>Remotely manage as any Windows XP desktop</a:t>
            </a:r>
          </a:p>
          <a:p>
            <a:pPr lvl="1"/>
            <a:r>
              <a:rPr lang="en-US" sz="2400" dirty="0" smtClean="0"/>
              <a:t>Install applications</a:t>
            </a:r>
          </a:p>
          <a:p>
            <a:pPr lvl="1"/>
            <a:r>
              <a:rPr lang="en-US" sz="2400" dirty="0" smtClean="0"/>
              <a:t>Apply patches and updates </a:t>
            </a:r>
          </a:p>
          <a:p>
            <a:pPr lvl="1"/>
            <a:endParaRPr lang="en-US" sz="2400" dirty="0" smtClean="0"/>
          </a:p>
          <a:p>
            <a:pPr lvl="1"/>
            <a:endParaRPr lang="en-US" sz="24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0793" y="3918680"/>
            <a:ext cx="8252207" cy="834750"/>
          </a:xfrm>
        </p:spPr>
        <p:txBody>
          <a:bodyPr/>
          <a:lstStyle/>
          <a:p>
            <a:r>
              <a:rPr lang="en-US" dirty="0" smtClean="0"/>
              <a:t>Demo – configuring and deploying a virtual PC</a:t>
            </a:r>
            <a:endParaRPr lang="en-US" dirty="0"/>
          </a:p>
        </p:txBody>
      </p:sp>
      <p:pic>
        <p:nvPicPr>
          <p:cNvPr id="12" name="Picture 11" descr="C:\kidaro\review\images\logos\EDVwithicon_wht.png"/>
          <p:cNvPicPr>
            <a:picLocks noChangeAspect="1" noChangeArrowheads="1"/>
          </p:cNvPicPr>
          <p:nvPr/>
        </p:nvPicPr>
        <p:blipFill>
          <a:blip r:embed="rId3" cstate="print">
            <a:lum/>
          </a:blip>
          <a:srcRect/>
          <a:stretch>
            <a:fillRect/>
          </a:stretch>
        </p:blipFill>
        <p:spPr bwMode="auto">
          <a:xfrm>
            <a:off x="6230651" y="5975985"/>
            <a:ext cx="2362200" cy="487452"/>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p:cNvSpPr>
          <p:nvPr>
            <p:ph type="title"/>
          </p:nvPr>
        </p:nvSpPr>
        <p:spPr/>
        <p:txBody>
          <a:bodyPr/>
          <a:lstStyle/>
          <a:p>
            <a:r>
              <a:rPr lang="en-US" smtClean="0"/>
              <a:t>MED-V v1 System Requirements	</a:t>
            </a:r>
            <a:endParaRPr lang="en-US" dirty="0" smtClean="0"/>
          </a:p>
        </p:txBody>
      </p:sp>
      <p:sp>
        <p:nvSpPr>
          <p:cNvPr id="33" name="Rectangle 32"/>
          <p:cNvSpPr/>
          <p:nvPr/>
        </p:nvSpPr>
        <p:spPr bwMode="blackGray">
          <a:xfrm>
            <a:off x="411479" y="4375197"/>
            <a:ext cx="8321040" cy="914400"/>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chemeClr val="accent5"/>
              </a:solidFill>
              <a:effectLst>
                <a:outerShdw blurRad="38100" dist="38100" dir="2700000" algn="tl">
                  <a:srgbClr val="000000">
                    <a:alpha val="43137"/>
                  </a:srgbClr>
                </a:outerShdw>
              </a:effectLst>
            </a:endParaRPr>
          </a:p>
        </p:txBody>
      </p:sp>
      <p:sp>
        <p:nvSpPr>
          <p:cNvPr id="34" name="Rectangle 33"/>
          <p:cNvSpPr/>
          <p:nvPr/>
        </p:nvSpPr>
        <p:spPr bwMode="blackGray">
          <a:xfrm>
            <a:off x="411479" y="1263517"/>
            <a:ext cx="8321040" cy="914400"/>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35" name="Rectangle 34"/>
          <p:cNvSpPr/>
          <p:nvPr/>
        </p:nvSpPr>
        <p:spPr bwMode="blackGray">
          <a:xfrm>
            <a:off x="411479" y="2576256"/>
            <a:ext cx="8321040" cy="1348044"/>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36" name="Rectangle 35"/>
          <p:cNvSpPr/>
          <p:nvPr/>
        </p:nvSpPr>
        <p:spPr>
          <a:xfrm>
            <a:off x="416689" y="4471200"/>
            <a:ext cx="8162104" cy="784830"/>
          </a:xfrm>
          <a:prstGeom prst="rect">
            <a:avLst/>
          </a:prstGeom>
          <a:ln>
            <a:headEnd type="none" w="med" len="med"/>
            <a:tailEnd type="none" w="med" len="med"/>
          </a:ln>
        </p:spPr>
        <p:txBody>
          <a:bodyPr wrap="square" lIns="182880">
            <a:spAutoFit/>
          </a:bodyPr>
          <a:lstStyle/>
          <a:p>
            <a:pPr marL="231775" lvl="2" indent="-231775">
              <a:buClr>
                <a:srgbClr val="FF5B00"/>
              </a:buClr>
              <a:buSzPct val="85000"/>
              <a:buBlip>
                <a:blip r:embed="rId3"/>
              </a:buBlip>
            </a:pPr>
            <a:r>
              <a:rPr lang="en-US" sz="1500" dirty="0" smtClean="0">
                <a:solidFill>
                  <a:srgbClr val="99CC99"/>
                </a:solidFill>
              </a:rPr>
              <a:t>Windows Server 2008 Standard/Enterprise  (v1 SP1 will add support for Windows Server 2008 R2)</a:t>
            </a:r>
          </a:p>
          <a:p>
            <a:pPr marL="231775" lvl="2" indent="-231775">
              <a:buClr>
                <a:srgbClr val="FF5B00"/>
              </a:buClr>
              <a:buSzPct val="85000"/>
              <a:buBlip>
                <a:blip r:embed="rId3"/>
              </a:buBlip>
            </a:pPr>
            <a:r>
              <a:rPr lang="en-US" sz="1500" dirty="0" smtClean="0">
                <a:solidFill>
                  <a:srgbClr val="99CC99"/>
                </a:solidFill>
              </a:rPr>
              <a:t>Optional - IIS web server for image delivery</a:t>
            </a:r>
          </a:p>
          <a:p>
            <a:pPr marL="231775" lvl="2" indent="-231775">
              <a:buClr>
                <a:srgbClr val="FF5B00"/>
              </a:buClr>
              <a:buSzPct val="85000"/>
              <a:buBlip>
                <a:blip r:embed="rId3"/>
              </a:buBlip>
            </a:pPr>
            <a:r>
              <a:rPr lang="en-US" sz="1500" dirty="0" smtClean="0">
                <a:solidFill>
                  <a:srgbClr val="99CC99"/>
                </a:solidFill>
              </a:rPr>
              <a:t>Optional - SQL Server 2008 (any edition) or SQL Server 2005(SP2 Enterprise ) for reporting</a:t>
            </a:r>
          </a:p>
        </p:txBody>
      </p:sp>
      <p:sp>
        <p:nvSpPr>
          <p:cNvPr id="37" name="Rounded Rectangle 36"/>
          <p:cNvSpPr/>
          <p:nvPr/>
        </p:nvSpPr>
        <p:spPr>
          <a:xfrm>
            <a:off x="381232" y="4102970"/>
            <a:ext cx="8381767" cy="36576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accent5"/>
                </a:solidFill>
                <a:effectLst>
                  <a:outerShdw blurRad="38100" dist="38100" dir="2700000" algn="tl">
                    <a:srgbClr val="000000">
                      <a:alpha val="43137"/>
                    </a:srgbClr>
                  </a:outerShdw>
                </a:effectLst>
                <a:cs typeface="Segoe UI" pitchFamily="34" charset="0"/>
              </a:rPr>
              <a:t>Server</a:t>
            </a:r>
          </a:p>
        </p:txBody>
      </p:sp>
      <p:sp>
        <p:nvSpPr>
          <p:cNvPr id="38" name="Rectangle 37"/>
          <p:cNvSpPr/>
          <p:nvPr/>
        </p:nvSpPr>
        <p:spPr>
          <a:xfrm>
            <a:off x="405114" y="1360573"/>
            <a:ext cx="8007050" cy="800219"/>
          </a:xfrm>
          <a:prstGeom prst="rect">
            <a:avLst/>
          </a:prstGeom>
        </p:spPr>
        <p:txBody>
          <a:bodyPr wrap="square" lIns="182880">
            <a:spAutoFit/>
          </a:bodyPr>
          <a:lstStyle/>
          <a:p>
            <a:pPr marL="231775" lvl="2" indent="-231775">
              <a:buClr>
                <a:srgbClr val="FF5B00"/>
              </a:buClr>
              <a:buSzPct val="85000"/>
              <a:buBlip>
                <a:blip r:embed="rId3"/>
              </a:buBlip>
            </a:pPr>
            <a:r>
              <a:rPr lang="en-US" sz="1500" dirty="0" smtClean="0">
                <a:solidFill>
                  <a:srgbClr val="99CC99"/>
                </a:solidFill>
              </a:rPr>
              <a:t>Windows Vista SP1/2 – 32-bit (2GB RAM Recommended)</a:t>
            </a:r>
          </a:p>
          <a:p>
            <a:pPr marL="231775" lvl="2" indent="-231775">
              <a:buClr>
                <a:srgbClr val="FF5B00"/>
              </a:buClr>
              <a:buSzPct val="85000"/>
              <a:buBlip>
                <a:blip r:embed="rId3"/>
              </a:buBlip>
            </a:pPr>
            <a:r>
              <a:rPr lang="en-US" sz="1500" dirty="0" smtClean="0">
                <a:solidFill>
                  <a:srgbClr val="99CC99"/>
                </a:solidFill>
              </a:rPr>
              <a:t>Windows XP SP2/3 - 32bit (1GB RAM Recommended)</a:t>
            </a:r>
          </a:p>
          <a:p>
            <a:pPr marL="231775" lvl="2" indent="-231775">
              <a:buClr>
                <a:srgbClr val="FF5B00"/>
              </a:buClr>
              <a:buSzPct val="85000"/>
              <a:buBlip>
                <a:blip r:embed="rId3"/>
              </a:buBlip>
            </a:pPr>
            <a:r>
              <a:rPr lang="en-US" sz="1600" b="1" dirty="0" smtClean="0"/>
              <a:t>Support for Windows 7 (32bit + 64bit) will be added in Q1 CY2010 via MED-V 1.0 SP1</a:t>
            </a:r>
          </a:p>
        </p:txBody>
      </p:sp>
      <p:sp>
        <p:nvSpPr>
          <p:cNvPr id="39" name="Rounded Rectangle 38"/>
          <p:cNvSpPr/>
          <p:nvPr/>
        </p:nvSpPr>
        <p:spPr>
          <a:xfrm>
            <a:off x="381116" y="992644"/>
            <a:ext cx="8381767" cy="36576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42900" defTabSz="914099" fontAlgn="base">
              <a:spcBef>
                <a:spcPct val="0"/>
              </a:spcBef>
              <a:spcAft>
                <a:spcPct val="0"/>
              </a:spcAft>
              <a:buClr>
                <a:srgbClr val="311852"/>
              </a:buClr>
              <a:buSzPct val="55000"/>
              <a:defRPr/>
            </a:pPr>
            <a:r>
              <a:rPr lang="en-US" dirty="0" smtClean="0">
                <a:solidFill>
                  <a:schemeClr val="accent5"/>
                </a:solidFill>
                <a:effectLst>
                  <a:outerShdw blurRad="38100" dist="38100" dir="2700000" algn="tl">
                    <a:srgbClr val="000000">
                      <a:alpha val="43137"/>
                    </a:srgbClr>
                  </a:outerShdw>
                </a:effectLst>
                <a:cs typeface="Segoe UI" pitchFamily="34" charset="0"/>
              </a:rPr>
              <a:t>Client</a:t>
            </a:r>
          </a:p>
        </p:txBody>
      </p:sp>
      <p:sp>
        <p:nvSpPr>
          <p:cNvPr id="40" name="Rectangle 39"/>
          <p:cNvSpPr/>
          <p:nvPr/>
        </p:nvSpPr>
        <p:spPr>
          <a:xfrm>
            <a:off x="415964" y="2681639"/>
            <a:ext cx="7996199" cy="1231106"/>
          </a:xfrm>
          <a:prstGeom prst="rect">
            <a:avLst/>
          </a:prstGeom>
          <a:ln>
            <a:headEnd type="none" w="med" len="med"/>
            <a:tailEnd type="none" w="med" len="med"/>
          </a:ln>
        </p:spPr>
        <p:txBody>
          <a:bodyPr wrap="square" lIns="182880">
            <a:spAutoFit/>
          </a:bodyPr>
          <a:lstStyle/>
          <a:p>
            <a:pPr marL="231775" lvl="2" indent="-231775">
              <a:buClr>
                <a:srgbClr val="FF5B00"/>
              </a:buClr>
              <a:buSzPct val="85000"/>
              <a:buBlip>
                <a:blip r:embed="rId3"/>
              </a:buBlip>
            </a:pPr>
            <a:r>
              <a:rPr lang="en-US" sz="1500" dirty="0" smtClean="0">
                <a:solidFill>
                  <a:srgbClr val="99CC99"/>
                </a:solidFill>
              </a:rPr>
              <a:t>Microsoft Virtual PC 2007 SP1 (+QFE) </a:t>
            </a:r>
            <a:br>
              <a:rPr lang="en-US" sz="1500" dirty="0" smtClean="0">
                <a:solidFill>
                  <a:srgbClr val="99CC99"/>
                </a:solidFill>
              </a:rPr>
            </a:br>
            <a:r>
              <a:rPr lang="en-US" sz="1400" i="1" dirty="0" smtClean="0">
                <a:gradFill>
                  <a:gsLst>
                    <a:gs pos="0">
                      <a:schemeClr val="tx1"/>
                    </a:gs>
                    <a:gs pos="100000">
                      <a:schemeClr val="tx1"/>
                    </a:gs>
                  </a:gsLst>
                  <a:lin ang="5400000" scaled="0"/>
                </a:gradFill>
                <a:latin typeface="Segoe" pitchFamily="34" charset="0"/>
              </a:rPr>
              <a:t>MED-V does not require hardware assisted virtualization (e.g. Intel VT, AMD-V)</a:t>
            </a:r>
            <a:endParaRPr lang="en-US" sz="1500" dirty="0" smtClean="0">
              <a:solidFill>
                <a:srgbClr val="99CC99"/>
              </a:solidFill>
            </a:endParaRPr>
          </a:p>
          <a:p>
            <a:pPr marL="231775" lvl="2" indent="-231775">
              <a:buClr>
                <a:srgbClr val="FF5B00"/>
              </a:buClr>
              <a:buSzPct val="85000"/>
              <a:buBlip>
                <a:blip r:embed="rId3"/>
              </a:buBlip>
            </a:pPr>
            <a:r>
              <a:rPr lang="en-US" sz="1500" dirty="0" smtClean="0">
                <a:solidFill>
                  <a:srgbClr val="99CC99"/>
                </a:solidFill>
              </a:rPr>
              <a:t>Guest OS: Windows XP Pro SP3 (recommended), XP Pro SP2, Windows 2000 SP4</a:t>
            </a:r>
          </a:p>
          <a:p>
            <a:pPr marL="231775" lvl="2" indent="-231775">
              <a:buClr>
                <a:srgbClr val="FF5B00"/>
              </a:buClr>
              <a:buSzPct val="85000"/>
              <a:buBlip>
                <a:blip r:embed="rId3"/>
              </a:buBlip>
            </a:pPr>
            <a:r>
              <a:rPr lang="en-US" sz="1500" dirty="0" smtClean="0">
                <a:solidFill>
                  <a:srgbClr val="99CC99"/>
                </a:solidFill>
              </a:rPr>
              <a:t>Guest browsers: Internet Explorer 7 or 6 SP2</a:t>
            </a:r>
          </a:p>
          <a:p>
            <a:pPr marL="231775" lvl="2" indent="-231775">
              <a:buClr>
                <a:srgbClr val="FF5B00"/>
              </a:buClr>
              <a:buSzPct val="85000"/>
              <a:buBlip>
                <a:blip r:embed="rId3"/>
              </a:buBlip>
            </a:pPr>
            <a:r>
              <a:rPr lang="en-US" sz="1500" dirty="0" smtClean="0">
                <a:solidFill>
                  <a:srgbClr val="99CC99"/>
                </a:solidFill>
              </a:rPr>
              <a:t>Requires: .NET 2.0 SP1 or later installed (.NET 3.5 Recommended)</a:t>
            </a:r>
          </a:p>
        </p:txBody>
      </p:sp>
      <p:sp>
        <p:nvSpPr>
          <p:cNvPr id="41" name="Rounded Rectangle 40"/>
          <p:cNvSpPr/>
          <p:nvPr/>
        </p:nvSpPr>
        <p:spPr>
          <a:xfrm>
            <a:off x="381232" y="2316227"/>
            <a:ext cx="8381767" cy="36576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defTabSz="914099" fontAlgn="base">
              <a:spcBef>
                <a:spcPct val="0"/>
              </a:spcBef>
              <a:spcAft>
                <a:spcPct val="0"/>
              </a:spcAft>
              <a:buClr>
                <a:srgbClr val="FFFF99"/>
              </a:buClr>
              <a:buSzPct val="80000"/>
              <a:tabLst>
                <a:tab pos="424590" algn="l"/>
              </a:tabLst>
              <a:defRPr/>
            </a:pPr>
            <a:r>
              <a:rPr lang="en-US" dirty="0" smtClean="0">
                <a:solidFill>
                  <a:schemeClr val="accent5"/>
                </a:solidFill>
                <a:effectLst>
                  <a:outerShdw blurRad="38100" dist="38100" dir="2700000" algn="tl">
                    <a:srgbClr val="000000">
                      <a:alpha val="43137"/>
                    </a:srgbClr>
                  </a:outerShdw>
                </a:effectLst>
                <a:cs typeface="Segoe UI" pitchFamily="34" charset="0"/>
              </a:rPr>
              <a:t>Virtual machine</a:t>
            </a:r>
          </a:p>
        </p:txBody>
      </p:sp>
      <p:sp>
        <p:nvSpPr>
          <p:cNvPr id="42" name="Rectangle 41"/>
          <p:cNvSpPr/>
          <p:nvPr/>
        </p:nvSpPr>
        <p:spPr bwMode="blackGray">
          <a:xfrm>
            <a:off x="411479" y="5620144"/>
            <a:ext cx="8321040" cy="611470"/>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43" name="Rectangle 42"/>
          <p:cNvSpPr/>
          <p:nvPr/>
        </p:nvSpPr>
        <p:spPr>
          <a:xfrm>
            <a:off x="416689" y="5799272"/>
            <a:ext cx="8162104" cy="323165"/>
          </a:xfrm>
          <a:prstGeom prst="rect">
            <a:avLst/>
          </a:prstGeom>
          <a:ln>
            <a:headEnd type="none" w="med" len="med"/>
            <a:tailEnd type="none" w="med" len="med"/>
          </a:ln>
        </p:spPr>
        <p:txBody>
          <a:bodyPr wrap="square" lIns="182880">
            <a:spAutoFit/>
          </a:bodyPr>
          <a:lstStyle/>
          <a:p>
            <a:pPr marL="231775" lvl="2" indent="-231775">
              <a:buClr>
                <a:srgbClr val="FF5B00"/>
              </a:buClr>
              <a:buSzPct val="85000"/>
              <a:buBlip>
                <a:blip r:embed="rId3"/>
              </a:buBlip>
            </a:pPr>
            <a:r>
              <a:rPr lang="en-US" sz="1500" spc="-20" dirty="0" smtClean="0">
                <a:solidFill>
                  <a:srgbClr val="99CC99"/>
                </a:solidFill>
              </a:rPr>
              <a:t>English UI , with support for localized OS: French, German, Italian, Dutch, Spanish, Portuguese (Brazil)</a:t>
            </a:r>
          </a:p>
        </p:txBody>
      </p:sp>
      <p:sp>
        <p:nvSpPr>
          <p:cNvPr id="44" name="Rounded Rectangle 43"/>
          <p:cNvSpPr/>
          <p:nvPr/>
        </p:nvSpPr>
        <p:spPr>
          <a:xfrm>
            <a:off x="381232" y="5431042"/>
            <a:ext cx="8381767" cy="36576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accent5"/>
                </a:solidFill>
                <a:effectLst>
                  <a:outerShdw blurRad="38100" dist="38100" dir="2700000" algn="tl">
                    <a:srgbClr val="000000">
                      <a:alpha val="43137"/>
                    </a:srgbClr>
                  </a:outerShdw>
                </a:effectLst>
                <a:cs typeface="Segoe UI" pitchFamily="34" charset="0"/>
              </a:rPr>
              <a:t>Languages</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p:nvPr/>
        </p:nvSpPr>
        <p:spPr bwMode="auto">
          <a:xfrm>
            <a:off x="1500166" y="3929065"/>
            <a:ext cx="6929486" cy="1928827"/>
          </a:xfrm>
          <a:prstGeom prst="roundRect">
            <a:avLst>
              <a:gd name="adj" fmla="val 5334"/>
            </a:avLst>
          </a:prstGeom>
          <a:solidFill>
            <a:srgbClr val="00B0F0">
              <a:alpha val="5000"/>
            </a:srgbClr>
          </a:solidFill>
          <a:ln w="38100">
            <a:solidFill>
              <a:srgbClr val="0070C0"/>
            </a:solidFill>
            <a:headEnd type="none" w="med" len="med"/>
            <a:tailEnd type="none" w="med" len="med"/>
          </a:ln>
          <a:scene3d>
            <a:camera prst="orthographicFront">
              <a:rot lat="0" lon="0" rev="0"/>
            </a:camera>
            <a:lightRig rig="balanced" dir="t">
              <a:rot lat="0" lon="0" rev="0"/>
            </a:lightRig>
          </a:scene3d>
          <a:sp3d>
            <a:bevelT w="47625" h="69850" prst="relaxedInset"/>
            <a:contourClr>
              <a:schemeClr val="lt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1400" b="1" dirty="0" smtClean="0">
                <a:solidFill>
                  <a:srgbClr val="FFFFFF"/>
                </a:solidFill>
                <a:effectLst>
                  <a:outerShdw blurRad="38100" dist="38100" dir="2700000" algn="tl">
                    <a:srgbClr val="000000">
                      <a:alpha val="43137"/>
                    </a:srgbClr>
                  </a:outerShdw>
                </a:effectLst>
                <a:latin typeface="Calibri" pitchFamily="34" charset="0"/>
                <a:cs typeface="Segoe UI" pitchFamily="34" charset="0"/>
              </a:rPr>
              <a:t>Windows Client Workstation</a:t>
            </a:r>
          </a:p>
        </p:txBody>
      </p:sp>
      <p:pic>
        <p:nvPicPr>
          <p:cNvPr id="84" name="Picture 83" descr="thin-left-arrow.png"/>
          <p:cNvPicPr>
            <a:picLocks noChangeAspect="1"/>
          </p:cNvPicPr>
          <p:nvPr/>
        </p:nvPicPr>
        <p:blipFill>
          <a:blip r:embed="rId3" cstate="print"/>
          <a:srcRect l="46986" r="16733"/>
          <a:stretch>
            <a:fillRect/>
          </a:stretch>
        </p:blipFill>
        <p:spPr>
          <a:xfrm rot="10800000">
            <a:off x="3519491" y="5143512"/>
            <a:ext cx="581023" cy="221482"/>
          </a:xfrm>
          <a:prstGeom prst="rect">
            <a:avLst/>
          </a:prstGeom>
        </p:spPr>
      </p:pic>
      <p:pic>
        <p:nvPicPr>
          <p:cNvPr id="86" name="Picture 85" descr="thin-left-arrow.png"/>
          <p:cNvPicPr>
            <a:picLocks noChangeAspect="1"/>
          </p:cNvPicPr>
          <p:nvPr/>
        </p:nvPicPr>
        <p:blipFill>
          <a:blip r:embed="rId3" cstate="print"/>
          <a:srcRect l="79778" r="2974"/>
          <a:stretch>
            <a:fillRect/>
          </a:stretch>
        </p:blipFill>
        <p:spPr>
          <a:xfrm rot="10800000">
            <a:off x="4850607" y="5143512"/>
            <a:ext cx="276224" cy="221482"/>
          </a:xfrm>
          <a:prstGeom prst="rect">
            <a:avLst/>
          </a:prstGeom>
        </p:spPr>
      </p:pic>
      <p:pic>
        <p:nvPicPr>
          <p:cNvPr id="87" name="Picture 86" descr="thin-left-arrow.png"/>
          <p:cNvPicPr>
            <a:picLocks noChangeAspect="1"/>
          </p:cNvPicPr>
          <p:nvPr/>
        </p:nvPicPr>
        <p:blipFill>
          <a:blip r:embed="rId3" cstate="print"/>
          <a:srcRect l="-2597" t="-29018" r="63193"/>
          <a:stretch>
            <a:fillRect/>
          </a:stretch>
        </p:blipFill>
        <p:spPr>
          <a:xfrm rot="10800000">
            <a:off x="6512719" y="5143512"/>
            <a:ext cx="631049" cy="285752"/>
          </a:xfrm>
          <a:prstGeom prst="rect">
            <a:avLst/>
          </a:prstGeom>
        </p:spPr>
      </p:pic>
      <p:pic>
        <p:nvPicPr>
          <p:cNvPr id="58" name="Picture 57" descr="thin-left-arrow.png"/>
          <p:cNvPicPr>
            <a:picLocks noChangeAspect="1"/>
          </p:cNvPicPr>
          <p:nvPr/>
        </p:nvPicPr>
        <p:blipFill>
          <a:blip r:embed="rId3" cstate="print"/>
          <a:stretch>
            <a:fillRect/>
          </a:stretch>
        </p:blipFill>
        <p:spPr>
          <a:xfrm>
            <a:off x="3742795" y="2110623"/>
            <a:ext cx="1601484" cy="221482"/>
          </a:xfrm>
          <a:prstGeom prst="rect">
            <a:avLst/>
          </a:prstGeom>
        </p:spPr>
      </p:pic>
      <p:pic>
        <p:nvPicPr>
          <p:cNvPr id="55" name="Picture 54" descr="dotted_line.png"/>
          <p:cNvPicPr>
            <a:picLocks noChangeAspect="1"/>
          </p:cNvPicPr>
          <p:nvPr/>
        </p:nvPicPr>
        <p:blipFill>
          <a:blip r:embed="rId4" cstate="print">
            <a:duotone>
              <a:schemeClr val="accent1">
                <a:shade val="45000"/>
                <a:satMod val="135000"/>
              </a:schemeClr>
              <a:prstClr val="white"/>
            </a:duotone>
          </a:blip>
          <a:stretch>
            <a:fillRect/>
          </a:stretch>
        </p:blipFill>
        <p:spPr>
          <a:xfrm>
            <a:off x="3952346" y="2132618"/>
            <a:ext cx="3357586" cy="177493"/>
          </a:xfrm>
          <a:prstGeom prst="rect">
            <a:avLst/>
          </a:prstGeom>
        </p:spPr>
      </p:pic>
      <p:sp>
        <p:nvSpPr>
          <p:cNvPr id="11" name="Rectangle 8"/>
          <p:cNvSpPr>
            <a:spLocks noChangeArrowheads="1"/>
          </p:cNvSpPr>
          <p:nvPr/>
        </p:nvSpPr>
        <p:spPr bwMode="auto">
          <a:xfrm>
            <a:off x="5365281" y="1150937"/>
            <a:ext cx="3064371" cy="2063749"/>
          </a:xfrm>
          <a:prstGeom prst="roundRect">
            <a:avLst>
              <a:gd name="adj" fmla="val 5412"/>
            </a:avLst>
          </a:prstGeom>
          <a:solidFill>
            <a:srgbClr val="00B0F0">
              <a:alpha val="5000"/>
            </a:srgbClr>
          </a:solidFill>
          <a:ln w="38100">
            <a:solidFill>
              <a:srgbClr val="0070C0"/>
            </a:solidFill>
            <a:headEnd type="none" w="med" len="med"/>
            <a:tailEnd type="none" w="med" len="med"/>
          </a:ln>
          <a:scene3d>
            <a:camera prst="orthographicFront">
              <a:rot lat="0" lon="0" rev="0"/>
            </a:camera>
            <a:lightRig rig="balanced" dir="t">
              <a:rot lat="0" lon="0" rev="0"/>
            </a:lightRig>
          </a:scene3d>
          <a:sp3d>
            <a:bevelT w="47625" h="69850" prst="relaxedInset"/>
            <a:contourClr>
              <a:schemeClr val="lt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marR="0" lvl="0" indent="0" algn="ctr" defTabSz="914099" fontAlgn="base">
              <a:lnSpc>
                <a:spcPct val="100000"/>
              </a:lnSpc>
              <a:spcBef>
                <a:spcPct val="0"/>
              </a:spcBef>
              <a:spcAft>
                <a:spcPct val="0"/>
              </a:spcAft>
              <a:buClrTx/>
              <a:buSzTx/>
              <a:buFontTx/>
              <a:buNone/>
              <a:tabLst/>
            </a:pPr>
            <a:r>
              <a:rPr lang="en-US" sz="1400" b="1" dirty="0" smtClean="0">
                <a:solidFill>
                  <a:srgbClr val="FFFFFF"/>
                </a:solidFill>
                <a:effectLst>
                  <a:outerShdw blurRad="38100" dist="38100" dir="2700000" algn="tl">
                    <a:srgbClr val="000000">
                      <a:alpha val="43137"/>
                    </a:srgbClr>
                  </a:outerShdw>
                </a:effectLst>
                <a:latin typeface="Calibri" pitchFamily="34" charset="0"/>
                <a:cs typeface="Segoe UI" pitchFamily="34" charset="0"/>
              </a:rPr>
              <a:t>MED-V Admin Console</a:t>
            </a:r>
          </a:p>
        </p:txBody>
      </p:sp>
      <p:sp>
        <p:nvSpPr>
          <p:cNvPr id="7" name="Text Box 4"/>
          <p:cNvSpPr txBox="1">
            <a:spLocks noChangeArrowheads="1"/>
          </p:cNvSpPr>
          <p:nvPr/>
        </p:nvSpPr>
        <p:spPr bwMode="auto">
          <a:xfrm>
            <a:off x="4044278" y="1714488"/>
            <a:ext cx="972699" cy="32004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100000"/>
              </a:lnSpc>
              <a:spcBef>
                <a:spcPct val="0"/>
              </a:spcBef>
              <a:spcAft>
                <a:spcPct val="0"/>
              </a:spcAft>
              <a:buClrTx/>
              <a:buSzTx/>
              <a:buFontTx/>
              <a:buNone/>
              <a:tabLst/>
            </a:pPr>
            <a:r>
              <a:rPr lang="en-US" sz="1400" dirty="0" smtClean="0">
                <a:solidFill>
                  <a:schemeClr val="lt1"/>
                </a:solidFill>
                <a:effectLst>
                  <a:outerShdw blurRad="38100" dist="38100" dir="2700000" algn="tl">
                    <a:srgbClr val="000000">
                      <a:alpha val="43137"/>
                    </a:srgbClr>
                  </a:outerShdw>
                </a:effectLst>
                <a:latin typeface="Calibri" pitchFamily="34" charset="0"/>
              </a:rPr>
              <a:t>Export </a:t>
            </a:r>
          </a:p>
        </p:txBody>
      </p:sp>
      <p:sp>
        <p:nvSpPr>
          <p:cNvPr id="12" name="Rectangle 4"/>
          <p:cNvSpPr>
            <a:spLocks noChangeArrowheads="1"/>
          </p:cNvSpPr>
          <p:nvPr/>
        </p:nvSpPr>
        <p:spPr bwMode="auto">
          <a:xfrm>
            <a:off x="5524959" y="1571612"/>
            <a:ext cx="2745014" cy="1476409"/>
          </a:xfrm>
          <a:prstGeom prst="roundRect">
            <a:avLst>
              <a:gd name="adj" fmla="val 8120"/>
            </a:avLst>
          </a:prstGeom>
          <a:solidFill>
            <a:srgbClr val="00B0F0">
              <a:alpha val="5000"/>
            </a:srgbClr>
          </a:solidFill>
          <a:ln w="38100">
            <a:solidFill>
              <a:srgbClr val="00B050"/>
            </a:solidFill>
            <a:headEnd type="none" w="med" len="med"/>
            <a:tailEnd type="none" w="med" len="med"/>
          </a:ln>
          <a:scene3d>
            <a:camera prst="orthographicFront">
              <a:rot lat="0" lon="0" rev="0"/>
            </a:camera>
            <a:lightRig rig="balanced" dir="t">
              <a:rot lat="0" lon="0" rev="0"/>
            </a:lightRig>
          </a:scene3d>
          <a:sp3d>
            <a:bevelT w="47625" h="69850" prst="relaxedInset"/>
            <a:contourClr>
              <a:schemeClr val="lt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1100" dirty="0" err="1" smtClean="0">
                <a:solidFill>
                  <a:srgbClr val="FFFFFF"/>
                </a:solidFill>
                <a:effectLst>
                  <a:outerShdw blurRad="38100" dist="38100" dir="2700000" algn="tl">
                    <a:srgbClr val="000000">
                      <a:alpha val="43137"/>
                    </a:srgbClr>
                  </a:outerShdw>
                </a:effectLst>
                <a:latin typeface="Calibri" pitchFamily="34" charset="0"/>
                <a:cs typeface="Segoe UI" pitchFamily="34" charset="0"/>
              </a:rPr>
              <a:t>MED</a:t>
            </a:r>
            <a:r>
              <a:rPr lang="en-US" sz="1100" dirty="0" smtClean="0">
                <a:solidFill>
                  <a:srgbClr val="FFFFFF"/>
                </a:solidFill>
                <a:effectLst>
                  <a:outerShdw blurRad="38100" dist="38100" dir="2700000" algn="tl">
                    <a:srgbClr val="000000">
                      <a:alpha val="43137"/>
                    </a:srgbClr>
                  </a:outerShdw>
                </a:effectLst>
                <a:latin typeface="Calibri" pitchFamily="34" charset="0"/>
                <a:cs typeface="Segoe UI" pitchFamily="34" charset="0"/>
              </a:rPr>
              <a:t>-V Admin Console Package Wizard</a:t>
            </a:r>
          </a:p>
        </p:txBody>
      </p:sp>
      <p:sp>
        <p:nvSpPr>
          <p:cNvPr id="14" name="Rectangle 6"/>
          <p:cNvSpPr>
            <a:spLocks noChangeArrowheads="1"/>
          </p:cNvSpPr>
          <p:nvPr/>
        </p:nvSpPr>
        <p:spPr bwMode="auto">
          <a:xfrm>
            <a:off x="7333748" y="2547955"/>
            <a:ext cx="714380" cy="23652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base" latinLnBrk="0" hangingPunct="1">
              <a:lnSpc>
                <a:spcPct val="100000"/>
              </a:lnSpc>
              <a:spcBef>
                <a:spcPct val="0"/>
              </a:spcBef>
              <a:buClrTx/>
              <a:buSzTx/>
              <a:buFontTx/>
              <a:buNone/>
              <a:tabLst/>
            </a:pPr>
            <a:r>
              <a:rPr kumimoji="0" lang="en-US" sz="1100" i="0" u="none" strike="noStrike" cap="none" normalizeH="0" baseline="0" dirty="0" smtClean="0">
                <a:ln>
                  <a:noFill/>
                </a:ln>
                <a:effectLst/>
                <a:latin typeface="Calibri" pitchFamily="34" charset="0"/>
                <a:cs typeface="Arial" pitchFamily="34" charset="0"/>
              </a:rPr>
              <a:t>Policy</a:t>
            </a:r>
          </a:p>
        </p:txBody>
      </p:sp>
      <p:sp>
        <p:nvSpPr>
          <p:cNvPr id="17" name="Rectangle 14"/>
          <p:cNvSpPr>
            <a:spLocks noChangeArrowheads="1"/>
          </p:cNvSpPr>
          <p:nvPr/>
        </p:nvSpPr>
        <p:spPr bwMode="auto">
          <a:xfrm>
            <a:off x="6993746" y="4319752"/>
            <a:ext cx="1112065" cy="455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kumimoji="0" lang="en-US" sz="1050" i="0" u="none" strike="noStrike" cap="none" normalizeH="0" baseline="0" dirty="0" smtClean="0">
                <a:ln>
                  <a:noFill/>
                </a:ln>
                <a:effectLst>
                  <a:outerShdw blurRad="38100" dist="38100" dir="2700000" algn="tl">
                    <a:srgbClr val="000000">
                      <a:alpha val="43137"/>
                    </a:srgbClr>
                  </a:outerShdw>
                </a:effectLst>
                <a:latin typeface="Calibri" pitchFamily="34" charset="0"/>
                <a:cs typeface="Arial" pitchFamily="34" charset="0"/>
              </a:rPr>
              <a:t>Windows Virtual PC</a:t>
            </a:r>
            <a:endParaRPr kumimoji="0" lang="en-US" sz="1600" i="0" u="none" strike="noStrike" cap="none" normalizeH="0" baseline="0" dirty="0" smtClean="0">
              <a:ln>
                <a:noFill/>
              </a:ln>
              <a:effectLst>
                <a:outerShdw blurRad="38100" dist="38100" dir="2700000" algn="tl">
                  <a:srgbClr val="000000">
                    <a:alpha val="43137"/>
                  </a:srgbClr>
                </a:outerShdw>
              </a:effectLst>
              <a:latin typeface="Calibri" pitchFamily="34" charset="0"/>
              <a:cs typeface="Arial" pitchFamily="34" charset="0"/>
            </a:endParaRPr>
          </a:p>
        </p:txBody>
      </p:sp>
      <p:sp>
        <p:nvSpPr>
          <p:cNvPr id="24" name="Rectangle 21"/>
          <p:cNvSpPr>
            <a:spLocks noChangeArrowheads="1"/>
          </p:cNvSpPr>
          <p:nvPr/>
        </p:nvSpPr>
        <p:spPr bwMode="auto">
          <a:xfrm>
            <a:off x="2183869" y="4500570"/>
            <a:ext cx="1173685" cy="274320"/>
          </a:xfrm>
          <a:prstGeom prst="rect">
            <a:avLst/>
          </a:prstGeom>
          <a:noFill/>
          <a:ln w="12700">
            <a:noFill/>
            <a:miter lim="800000"/>
            <a:headEnd/>
            <a:tailEnd/>
          </a:ln>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ts val="1000"/>
              </a:spcAft>
            </a:pPr>
            <a:r>
              <a:rPr lang="en-US" sz="1050" dirty="0" smtClean="0">
                <a:effectLst>
                  <a:outerShdw blurRad="38100" dist="38100" dir="2700000" algn="tl">
                    <a:srgbClr val="000000">
                      <a:alpha val="43137"/>
                    </a:srgbClr>
                  </a:outerShdw>
                </a:effectLst>
                <a:latin typeface="Calibri" pitchFamily="34" charset="0"/>
              </a:rPr>
              <a:t>ConfigMgr Client</a:t>
            </a:r>
          </a:p>
        </p:txBody>
      </p:sp>
      <p:sp>
        <p:nvSpPr>
          <p:cNvPr id="26" name="Rectangle 23"/>
          <p:cNvSpPr>
            <a:spLocks noChangeArrowheads="1"/>
          </p:cNvSpPr>
          <p:nvPr/>
        </p:nvSpPr>
        <p:spPr bwMode="auto">
          <a:xfrm>
            <a:off x="5357818" y="4500570"/>
            <a:ext cx="958074" cy="274320"/>
          </a:xfrm>
          <a:prstGeom prst="rect">
            <a:avLst/>
          </a:prstGeom>
          <a:noFill/>
          <a:ln w="12700">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lang="en-US" sz="1050" dirty="0" smtClean="0">
                <a:effectLst>
                  <a:outerShdw blurRad="38100" dist="38100" dir="2700000" algn="tl">
                    <a:srgbClr val="000000">
                      <a:alpha val="43137"/>
                    </a:srgbClr>
                  </a:outerShdw>
                </a:effectLst>
                <a:latin typeface="Calibri" pitchFamily="34" charset="0"/>
              </a:rPr>
              <a:t>MED-V Client</a:t>
            </a:r>
          </a:p>
        </p:txBody>
      </p:sp>
      <p:sp>
        <p:nvSpPr>
          <p:cNvPr id="29" name="Title 28"/>
          <p:cNvSpPr>
            <a:spLocks noGrp="1"/>
          </p:cNvSpPr>
          <p:nvPr>
            <p:ph type="title"/>
          </p:nvPr>
        </p:nvSpPr>
        <p:spPr>
          <a:xfrm>
            <a:off x="381000" y="230190"/>
            <a:ext cx="8382000" cy="498598"/>
          </a:xfrm>
        </p:spPr>
        <p:txBody>
          <a:bodyPr>
            <a:normAutofit/>
          </a:bodyPr>
          <a:lstStyle/>
          <a:p>
            <a:r>
              <a:rPr lang="en-US" sz="3600" dirty="0" smtClean="0"/>
              <a:t>V2 </a:t>
            </a:r>
            <a:r>
              <a:rPr sz="3600" dirty="0" smtClean="0"/>
              <a:t>- Integrated with System Center</a:t>
            </a:r>
            <a:endParaRPr lang="en-US" sz="3600" dirty="0"/>
          </a:p>
        </p:txBody>
      </p:sp>
      <p:grpSp>
        <p:nvGrpSpPr>
          <p:cNvPr id="2" name="Group 52"/>
          <p:cNvGrpSpPr/>
          <p:nvPr/>
        </p:nvGrpSpPr>
        <p:grpSpPr>
          <a:xfrm>
            <a:off x="7381370" y="1897516"/>
            <a:ext cx="647696" cy="647696"/>
            <a:chOff x="7000892" y="2214554"/>
            <a:chExt cx="647696" cy="647696"/>
          </a:xfrm>
        </p:grpSpPr>
        <p:pic>
          <p:nvPicPr>
            <p:cNvPr id="52" name="Picture 51" descr="CompatUI.dll_I00d2_0409.png"/>
            <p:cNvPicPr>
              <a:picLocks noChangeAspect="1"/>
            </p:cNvPicPr>
            <p:nvPr/>
          </p:nvPicPr>
          <p:blipFill>
            <a:blip r:embed="rId5" cstate="print"/>
            <a:stretch>
              <a:fillRect/>
            </a:stretch>
          </p:blipFill>
          <p:spPr>
            <a:xfrm>
              <a:off x="7000892" y="2214554"/>
              <a:ext cx="647696" cy="647696"/>
            </a:xfrm>
            <a:prstGeom prst="rect">
              <a:avLst/>
            </a:prstGeom>
          </p:spPr>
        </p:pic>
        <p:pic>
          <p:nvPicPr>
            <p:cNvPr id="51" name="Picture 50" descr="ribbon3.png"/>
            <p:cNvPicPr>
              <a:picLocks noChangeAspect="1"/>
            </p:cNvPicPr>
            <p:nvPr/>
          </p:nvPicPr>
          <p:blipFill>
            <a:blip r:embed="rId6" cstate="print"/>
            <a:stretch>
              <a:fillRect/>
            </a:stretch>
          </p:blipFill>
          <p:spPr>
            <a:xfrm>
              <a:off x="7406942" y="2297281"/>
              <a:ext cx="193432" cy="285752"/>
            </a:xfrm>
            <a:prstGeom prst="rect">
              <a:avLst/>
            </a:prstGeom>
          </p:spPr>
        </p:pic>
      </p:grpSp>
      <p:sp>
        <p:nvSpPr>
          <p:cNvPr id="13" name="Rectangle 5"/>
          <p:cNvSpPr>
            <a:spLocks noChangeArrowheads="1"/>
          </p:cNvSpPr>
          <p:nvPr/>
        </p:nvSpPr>
        <p:spPr bwMode="auto">
          <a:xfrm>
            <a:off x="5659358" y="2547955"/>
            <a:ext cx="1223798" cy="37939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base" latinLnBrk="0" hangingPunct="1">
              <a:lnSpc>
                <a:spcPct val="100000"/>
              </a:lnSpc>
              <a:spcBef>
                <a:spcPct val="0"/>
              </a:spcBef>
              <a:buClrTx/>
              <a:buSzTx/>
              <a:buFontTx/>
              <a:buNone/>
              <a:tabLst/>
            </a:pPr>
            <a:r>
              <a:rPr kumimoji="0" lang="en-US" sz="1100" i="0" u="none" strike="noStrike" cap="none" normalizeH="0" baseline="0" dirty="0" smtClean="0">
                <a:ln>
                  <a:noFill/>
                </a:ln>
                <a:effectLst/>
                <a:latin typeface="Calibri" pitchFamily="34" charset="0"/>
                <a:cs typeface="Arial" pitchFamily="34" charset="0"/>
              </a:rPr>
              <a:t>Virtual Image</a:t>
            </a:r>
            <a:br>
              <a:rPr kumimoji="0" lang="en-US" sz="1100" i="0" u="none" strike="noStrike" cap="none" normalizeH="0" baseline="0" dirty="0" smtClean="0">
                <a:ln>
                  <a:noFill/>
                </a:ln>
                <a:effectLst/>
                <a:latin typeface="Calibri" pitchFamily="34" charset="0"/>
                <a:cs typeface="Arial" pitchFamily="34" charset="0"/>
              </a:rPr>
            </a:br>
            <a:r>
              <a:rPr kumimoji="0" lang="en-US" sz="1100" i="0" u="none" strike="noStrike" cap="none" normalizeH="0" baseline="0" dirty="0" smtClean="0">
                <a:ln>
                  <a:noFill/>
                </a:ln>
                <a:effectLst/>
                <a:latin typeface="Calibri" pitchFamily="34" charset="0"/>
                <a:cs typeface="Arial" pitchFamily="34" charset="0"/>
              </a:rPr>
              <a:t>(optional)</a:t>
            </a:r>
          </a:p>
        </p:txBody>
      </p:sp>
      <p:grpSp>
        <p:nvGrpSpPr>
          <p:cNvPr id="3" name="Group 32"/>
          <p:cNvGrpSpPr/>
          <p:nvPr/>
        </p:nvGrpSpPr>
        <p:grpSpPr>
          <a:xfrm>
            <a:off x="5666858" y="1835773"/>
            <a:ext cx="1197220" cy="771182"/>
            <a:chOff x="-1681561" y="3349127"/>
            <a:chExt cx="1197220" cy="771182"/>
          </a:xfrm>
        </p:grpSpPr>
        <p:pic>
          <p:nvPicPr>
            <p:cNvPr id="45" name="Picture 44" descr="Kidaro-Architecture_2of4.png"/>
            <p:cNvPicPr>
              <a:picLocks noChangeAspect="1"/>
            </p:cNvPicPr>
            <p:nvPr/>
          </p:nvPicPr>
          <p:blipFill>
            <a:blip r:embed="rId7" cstate="print"/>
            <a:srcRect l="17182" t="50492" r="53174" b="10472"/>
            <a:stretch>
              <a:fillRect/>
            </a:stretch>
          </p:blipFill>
          <p:spPr>
            <a:xfrm flipH="1">
              <a:off x="-1086249" y="3349127"/>
              <a:ext cx="601908" cy="771181"/>
            </a:xfrm>
            <a:prstGeom prst="rect">
              <a:avLst/>
            </a:prstGeom>
          </p:spPr>
        </p:pic>
        <p:pic>
          <p:nvPicPr>
            <p:cNvPr id="46" name="Picture 45" descr="Kidaro-Architecture_2of4.png"/>
            <p:cNvPicPr>
              <a:picLocks noChangeAspect="1"/>
            </p:cNvPicPr>
            <p:nvPr/>
          </p:nvPicPr>
          <p:blipFill>
            <a:blip r:embed="rId7" cstate="print"/>
            <a:srcRect l="17182" t="50492" r="53174" b="10472"/>
            <a:stretch>
              <a:fillRect/>
            </a:stretch>
          </p:blipFill>
          <p:spPr>
            <a:xfrm>
              <a:off x="-1681561" y="3349128"/>
              <a:ext cx="601908" cy="771181"/>
            </a:xfrm>
            <a:prstGeom prst="rect">
              <a:avLst/>
            </a:prstGeom>
          </p:spPr>
        </p:pic>
        <p:pic>
          <p:nvPicPr>
            <p:cNvPr id="47" name="Picture 46" descr="Kidaro-Architecture_2of4.png"/>
            <p:cNvPicPr>
              <a:picLocks noChangeAspect="1"/>
            </p:cNvPicPr>
            <p:nvPr/>
          </p:nvPicPr>
          <p:blipFill>
            <a:blip r:embed="rId7" cstate="print"/>
            <a:srcRect l="73122" t="58319" r="4126" b="16609"/>
            <a:stretch>
              <a:fillRect/>
            </a:stretch>
          </p:blipFill>
          <p:spPr>
            <a:xfrm>
              <a:off x="-1057275" y="3505200"/>
              <a:ext cx="461962" cy="495300"/>
            </a:xfrm>
            <a:prstGeom prst="rect">
              <a:avLst/>
            </a:prstGeom>
          </p:spPr>
        </p:pic>
      </p:grpSp>
      <p:pic>
        <p:nvPicPr>
          <p:cNvPr id="59" name="Picture 58" descr="thin-left-arrow.png"/>
          <p:cNvPicPr>
            <a:picLocks noChangeAspect="1"/>
          </p:cNvPicPr>
          <p:nvPr/>
        </p:nvPicPr>
        <p:blipFill>
          <a:blip r:embed="rId3" cstate="print"/>
          <a:stretch>
            <a:fillRect/>
          </a:stretch>
        </p:blipFill>
        <p:spPr>
          <a:xfrm rot="16200000">
            <a:off x="1946005" y="3476060"/>
            <a:ext cx="1601484" cy="221482"/>
          </a:xfrm>
          <a:prstGeom prst="rect">
            <a:avLst/>
          </a:prstGeom>
        </p:spPr>
      </p:pic>
      <p:grpSp>
        <p:nvGrpSpPr>
          <p:cNvPr id="4" name="Group 68"/>
          <p:cNvGrpSpPr/>
          <p:nvPr/>
        </p:nvGrpSpPr>
        <p:grpSpPr>
          <a:xfrm>
            <a:off x="4075776" y="4923664"/>
            <a:ext cx="785850" cy="561809"/>
            <a:chOff x="7429488" y="4653141"/>
            <a:chExt cx="785850" cy="561809"/>
          </a:xfrm>
        </p:grpSpPr>
        <p:grpSp>
          <p:nvGrpSpPr>
            <p:cNvPr id="5" name="Group 32"/>
            <p:cNvGrpSpPr/>
            <p:nvPr/>
          </p:nvGrpSpPr>
          <p:grpSpPr>
            <a:xfrm>
              <a:off x="7429488" y="4653141"/>
              <a:ext cx="660241" cy="425290"/>
              <a:chOff x="-1681561" y="3349127"/>
              <a:chExt cx="1197220" cy="771182"/>
            </a:xfrm>
          </p:grpSpPr>
          <p:pic>
            <p:nvPicPr>
              <p:cNvPr id="66" name="Picture 65" descr="Kidaro-Architecture_2of4.png"/>
              <p:cNvPicPr>
                <a:picLocks noChangeAspect="1"/>
              </p:cNvPicPr>
              <p:nvPr/>
            </p:nvPicPr>
            <p:blipFill>
              <a:blip r:embed="rId7" cstate="print"/>
              <a:srcRect l="17182" t="50492" r="53174" b="10472"/>
              <a:stretch>
                <a:fillRect/>
              </a:stretch>
            </p:blipFill>
            <p:spPr>
              <a:xfrm flipH="1">
                <a:off x="-1086249" y="3349127"/>
                <a:ext cx="601908" cy="771181"/>
              </a:xfrm>
              <a:prstGeom prst="rect">
                <a:avLst/>
              </a:prstGeom>
            </p:spPr>
          </p:pic>
          <p:pic>
            <p:nvPicPr>
              <p:cNvPr id="67" name="Picture 66" descr="Kidaro-Architecture_2of4.png"/>
              <p:cNvPicPr>
                <a:picLocks noChangeAspect="1"/>
              </p:cNvPicPr>
              <p:nvPr/>
            </p:nvPicPr>
            <p:blipFill>
              <a:blip r:embed="rId7" cstate="print"/>
              <a:srcRect l="17182" t="50492" r="53174" b="10472"/>
              <a:stretch>
                <a:fillRect/>
              </a:stretch>
            </p:blipFill>
            <p:spPr>
              <a:xfrm>
                <a:off x="-1681561" y="3349128"/>
                <a:ext cx="601908" cy="771181"/>
              </a:xfrm>
              <a:prstGeom prst="rect">
                <a:avLst/>
              </a:prstGeom>
            </p:spPr>
          </p:pic>
          <p:pic>
            <p:nvPicPr>
              <p:cNvPr id="68" name="Picture 67" descr="Kidaro-Architecture_2of4.png"/>
              <p:cNvPicPr>
                <a:picLocks noChangeAspect="1"/>
              </p:cNvPicPr>
              <p:nvPr/>
            </p:nvPicPr>
            <p:blipFill>
              <a:blip r:embed="rId7" cstate="print"/>
              <a:srcRect l="73122" t="58319" r="4126" b="16609"/>
              <a:stretch>
                <a:fillRect/>
              </a:stretch>
            </p:blipFill>
            <p:spPr>
              <a:xfrm>
                <a:off x="-1057275" y="3505200"/>
                <a:ext cx="461962" cy="495300"/>
              </a:xfrm>
              <a:prstGeom prst="rect">
                <a:avLst/>
              </a:prstGeom>
            </p:spPr>
          </p:pic>
        </p:grpSp>
        <p:grpSp>
          <p:nvGrpSpPr>
            <p:cNvPr id="8" name="Group 61"/>
            <p:cNvGrpSpPr/>
            <p:nvPr/>
          </p:nvGrpSpPr>
          <p:grpSpPr>
            <a:xfrm>
              <a:off x="7858148" y="4857760"/>
              <a:ext cx="357190" cy="357190"/>
              <a:chOff x="7000892" y="2214554"/>
              <a:chExt cx="647696" cy="647696"/>
            </a:xfrm>
          </p:grpSpPr>
          <p:pic>
            <p:nvPicPr>
              <p:cNvPr id="63" name="Picture 62" descr="CompatUI.dll_I00d2_0409.png"/>
              <p:cNvPicPr>
                <a:picLocks noChangeAspect="1"/>
              </p:cNvPicPr>
              <p:nvPr/>
            </p:nvPicPr>
            <p:blipFill>
              <a:blip r:embed="rId8" cstate="print"/>
              <a:stretch>
                <a:fillRect/>
              </a:stretch>
            </p:blipFill>
            <p:spPr>
              <a:xfrm>
                <a:off x="7000892" y="2214554"/>
                <a:ext cx="647696" cy="647696"/>
              </a:xfrm>
              <a:prstGeom prst="rect">
                <a:avLst/>
              </a:prstGeom>
            </p:spPr>
          </p:pic>
          <p:pic>
            <p:nvPicPr>
              <p:cNvPr id="64" name="Picture 63" descr="ribbon3.png"/>
              <p:cNvPicPr>
                <a:picLocks noChangeAspect="1"/>
              </p:cNvPicPr>
              <p:nvPr/>
            </p:nvPicPr>
            <p:blipFill>
              <a:blip r:embed="rId9" cstate="print"/>
              <a:stretch>
                <a:fillRect/>
              </a:stretch>
            </p:blipFill>
            <p:spPr>
              <a:xfrm>
                <a:off x="7406942" y="2297281"/>
                <a:ext cx="193432" cy="285752"/>
              </a:xfrm>
              <a:prstGeom prst="rect">
                <a:avLst/>
              </a:prstGeom>
            </p:spPr>
          </p:pic>
        </p:grpSp>
      </p:grpSp>
      <p:grpSp>
        <p:nvGrpSpPr>
          <p:cNvPr id="9" name="Group 40"/>
          <p:cNvGrpSpPr/>
          <p:nvPr/>
        </p:nvGrpSpPr>
        <p:grpSpPr>
          <a:xfrm>
            <a:off x="1055185" y="1465189"/>
            <a:ext cx="2571768" cy="1557217"/>
            <a:chOff x="-2643238" y="2285992"/>
            <a:chExt cx="1857388" cy="1124657"/>
          </a:xfrm>
        </p:grpSpPr>
        <p:pic>
          <p:nvPicPr>
            <p:cNvPr id="23" name="Picture 22" descr="InternetCloud.png"/>
            <p:cNvPicPr>
              <a:picLocks noChangeAspect="1"/>
            </p:cNvPicPr>
            <p:nvPr/>
          </p:nvPicPr>
          <p:blipFill>
            <a:blip r:embed="rId10" cstate="print"/>
            <a:stretch>
              <a:fillRect/>
            </a:stretch>
          </p:blipFill>
          <p:spPr>
            <a:xfrm>
              <a:off x="-2643238" y="2285992"/>
              <a:ext cx="1857388" cy="1124657"/>
            </a:xfrm>
            <a:prstGeom prst="rect">
              <a:avLst/>
            </a:prstGeom>
          </p:spPr>
        </p:pic>
        <p:sp>
          <p:nvSpPr>
            <p:cNvPr id="40" name="TextBox 39"/>
            <p:cNvSpPr txBox="1"/>
            <p:nvPr/>
          </p:nvSpPr>
          <p:spPr>
            <a:xfrm>
              <a:off x="-2425051" y="2466041"/>
              <a:ext cx="1357354" cy="540148"/>
            </a:xfrm>
            <a:prstGeom prst="rect">
              <a:avLst/>
            </a:prstGeom>
            <a:noFill/>
          </p:spPr>
          <p:txBody>
            <a:bodyPr wrap="square" lIns="0" tIns="0" rIns="0" bIns="0" rtlCol="0" anchor="ctr">
              <a:spAutoFit/>
            </a:bodyPr>
            <a:lstStyle/>
            <a:p>
              <a:pPr algn="ctr">
                <a:lnSpc>
                  <a:spcPct val="90000"/>
                </a:lnSpc>
              </a:pPr>
              <a:r>
                <a:rPr lang="en-US" sz="1800" b="1" dirty="0" smtClean="0">
                  <a:solidFill>
                    <a:schemeClr val="bg1"/>
                  </a:solidFill>
                  <a:latin typeface="Calibri" pitchFamily="34" charset="0"/>
                  <a:cs typeface="Segoe UI" pitchFamily="34" charset="0"/>
                </a:rPr>
                <a:t>System Center</a:t>
              </a:r>
              <a:br>
                <a:rPr lang="en-US" sz="1800" b="1" dirty="0" smtClean="0">
                  <a:solidFill>
                    <a:schemeClr val="bg1"/>
                  </a:solidFill>
                  <a:latin typeface="Calibri" pitchFamily="34" charset="0"/>
                  <a:cs typeface="Segoe UI" pitchFamily="34" charset="0"/>
                </a:rPr>
              </a:br>
              <a:r>
                <a:rPr lang="en-US" sz="1800" b="1" dirty="0" smtClean="0">
                  <a:solidFill>
                    <a:schemeClr val="bg1"/>
                  </a:solidFill>
                  <a:latin typeface="Calibri" pitchFamily="34" charset="0"/>
                  <a:cs typeface="Segoe UI" pitchFamily="34" charset="0"/>
                </a:rPr>
                <a:t>Configuration </a:t>
              </a:r>
              <a:br>
                <a:rPr lang="en-US" sz="1800" b="1" dirty="0" smtClean="0">
                  <a:solidFill>
                    <a:schemeClr val="bg1"/>
                  </a:solidFill>
                  <a:latin typeface="Calibri" pitchFamily="34" charset="0"/>
                  <a:cs typeface="Segoe UI" pitchFamily="34" charset="0"/>
                </a:rPr>
              </a:br>
              <a:r>
                <a:rPr lang="en-US" sz="1800" b="1" dirty="0" smtClean="0">
                  <a:solidFill>
                    <a:schemeClr val="bg1"/>
                  </a:solidFill>
                  <a:latin typeface="Calibri" pitchFamily="34" charset="0"/>
                  <a:cs typeface="Segoe UI" pitchFamily="34" charset="0"/>
                </a:rPr>
                <a:t>Manager</a:t>
              </a:r>
            </a:p>
          </p:txBody>
        </p:sp>
      </p:grpSp>
      <p:grpSp>
        <p:nvGrpSpPr>
          <p:cNvPr id="10" name="Group 87"/>
          <p:cNvGrpSpPr/>
          <p:nvPr/>
        </p:nvGrpSpPr>
        <p:grpSpPr>
          <a:xfrm>
            <a:off x="2714612" y="2143116"/>
            <a:ext cx="714380" cy="714380"/>
            <a:chOff x="2571736" y="2214554"/>
            <a:chExt cx="714380" cy="714380"/>
          </a:xfrm>
        </p:grpSpPr>
        <p:pic>
          <p:nvPicPr>
            <p:cNvPr id="78" name="Picture 77" descr="Shipping Box Closed.png"/>
            <p:cNvPicPr>
              <a:picLocks noChangeAspect="1"/>
            </p:cNvPicPr>
            <p:nvPr/>
          </p:nvPicPr>
          <p:blipFill>
            <a:blip r:embed="rId11" cstate="print"/>
            <a:stretch>
              <a:fillRect/>
            </a:stretch>
          </p:blipFill>
          <p:spPr>
            <a:xfrm>
              <a:off x="2571736" y="2214554"/>
              <a:ext cx="714380" cy="714380"/>
            </a:xfrm>
            <a:prstGeom prst="rect">
              <a:avLst/>
            </a:prstGeom>
          </p:spPr>
        </p:pic>
        <p:pic>
          <p:nvPicPr>
            <p:cNvPr id="79" name="Picture 78" descr="EDV_box logo.png"/>
            <p:cNvPicPr>
              <a:picLocks noChangeAspect="1"/>
            </p:cNvPicPr>
            <p:nvPr/>
          </p:nvPicPr>
          <p:blipFill>
            <a:blip r:embed="rId12" cstate="print"/>
            <a:stretch>
              <a:fillRect/>
            </a:stretch>
          </p:blipFill>
          <p:spPr>
            <a:xfrm>
              <a:off x="2686897" y="2478617"/>
              <a:ext cx="231895" cy="323734"/>
            </a:xfrm>
            <a:prstGeom prst="rect">
              <a:avLst/>
            </a:prstGeom>
          </p:spPr>
        </p:pic>
      </p:grpSp>
      <p:sp>
        <p:nvSpPr>
          <p:cNvPr id="6" name="Text Box 3"/>
          <p:cNvSpPr txBox="1">
            <a:spLocks noChangeArrowheads="1"/>
          </p:cNvSpPr>
          <p:nvPr/>
        </p:nvSpPr>
        <p:spPr bwMode="auto">
          <a:xfrm>
            <a:off x="1643042" y="3648994"/>
            <a:ext cx="1428760" cy="32004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effectLst>
                  <a:outerShdw blurRad="38100" dist="38100" dir="2700000" algn="tl">
                    <a:srgbClr val="000000">
                      <a:alpha val="43137"/>
                    </a:srgbClr>
                  </a:outerShdw>
                </a:effectLst>
                <a:latin typeface="Calibri" pitchFamily="34" charset="0"/>
              </a:rPr>
              <a:t>Deploy Packages</a:t>
            </a:r>
          </a:p>
        </p:txBody>
      </p:sp>
      <p:grpSp>
        <p:nvGrpSpPr>
          <p:cNvPr id="15" name="Group 72"/>
          <p:cNvGrpSpPr/>
          <p:nvPr/>
        </p:nvGrpSpPr>
        <p:grpSpPr>
          <a:xfrm>
            <a:off x="7126443" y="4786322"/>
            <a:ext cx="836492" cy="836492"/>
            <a:chOff x="6840691" y="4929198"/>
            <a:chExt cx="836492" cy="836492"/>
          </a:xfrm>
        </p:grpSpPr>
        <p:pic>
          <p:nvPicPr>
            <p:cNvPr id="56" name="Picture 55" descr="imageres.dll_I006e_0409.png"/>
            <p:cNvPicPr>
              <a:picLocks noChangeAspect="1"/>
            </p:cNvPicPr>
            <p:nvPr/>
          </p:nvPicPr>
          <p:blipFill>
            <a:blip r:embed="rId13" cstate="print"/>
            <a:stretch>
              <a:fillRect/>
            </a:stretch>
          </p:blipFill>
          <p:spPr>
            <a:xfrm>
              <a:off x="6840691" y="4929198"/>
              <a:ext cx="836492" cy="836492"/>
            </a:xfrm>
            <a:prstGeom prst="rect">
              <a:avLst/>
            </a:prstGeom>
          </p:spPr>
        </p:pic>
        <p:pic>
          <p:nvPicPr>
            <p:cNvPr id="72" name="Picture 71" descr="EDV_box logo.png"/>
            <p:cNvPicPr>
              <a:picLocks noChangeAspect="1"/>
            </p:cNvPicPr>
            <p:nvPr/>
          </p:nvPicPr>
          <p:blipFill>
            <a:blip r:embed="rId12" cstate="print"/>
            <a:stretch>
              <a:fillRect/>
            </a:stretch>
          </p:blipFill>
          <p:spPr>
            <a:xfrm>
              <a:off x="7105679" y="5143512"/>
              <a:ext cx="231895" cy="323734"/>
            </a:xfrm>
            <a:prstGeom prst="rect">
              <a:avLst/>
            </a:prstGeom>
          </p:spPr>
        </p:pic>
      </p:grpSp>
      <p:grpSp>
        <p:nvGrpSpPr>
          <p:cNvPr id="16" name="Group 59"/>
          <p:cNvGrpSpPr/>
          <p:nvPr/>
        </p:nvGrpSpPr>
        <p:grpSpPr>
          <a:xfrm>
            <a:off x="5143504" y="5067083"/>
            <a:ext cx="1357322" cy="365760"/>
            <a:chOff x="5143504" y="5067083"/>
            <a:chExt cx="1357322" cy="365760"/>
          </a:xfrm>
        </p:grpSpPr>
        <p:sp>
          <p:nvSpPr>
            <p:cNvPr id="49" name="Rectangle 4"/>
            <p:cNvSpPr>
              <a:spLocks noChangeArrowheads="1"/>
            </p:cNvSpPr>
            <p:nvPr/>
          </p:nvSpPr>
          <p:spPr bwMode="auto">
            <a:xfrm>
              <a:off x="5143504" y="5067083"/>
              <a:ext cx="1357322" cy="365760"/>
            </a:xfrm>
            <a:prstGeom prst="roundRect">
              <a:avLst>
                <a:gd name="adj" fmla="val 8120"/>
              </a:avLst>
            </a:prstGeom>
            <a:solidFill>
              <a:schemeClr val="tx2">
                <a:lumMod val="75000"/>
              </a:schemeClr>
            </a:solidFill>
            <a:ln w="38100">
              <a:solidFill>
                <a:srgbClr val="00B050"/>
              </a:solidFill>
              <a:headEnd type="none" w="med" len="med"/>
              <a:tailEnd type="none" w="med" len="med"/>
            </a:ln>
            <a:scene3d>
              <a:camera prst="orthographicFront">
                <a:rot lat="0" lon="0" rev="0"/>
              </a:camera>
              <a:lightRig rig="balanced" dir="t">
                <a:rot lat="0" lon="0" rev="0"/>
              </a:lightRig>
            </a:scene3d>
            <a:sp3d>
              <a:bevelT w="47625" h="69850" prst="relaxedInset"/>
              <a:contourClr>
                <a:schemeClr val="lt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Calibri" pitchFamily="34" charset="0"/>
                <a:cs typeface="Segoe UI" pitchFamily="34" charset="0"/>
              </a:endParaRPr>
            </a:p>
          </p:txBody>
        </p:sp>
        <p:pic>
          <p:nvPicPr>
            <p:cNvPr id="1026" name="Picture 2" descr="G:\GACreative\MDOP\LOGOS\EDVwithicon_boxesonly_white.png"/>
            <p:cNvPicPr>
              <a:picLocks noChangeAspect="1" noChangeArrowheads="1"/>
            </p:cNvPicPr>
            <p:nvPr/>
          </p:nvPicPr>
          <p:blipFill>
            <a:blip r:embed="rId14" cstate="print"/>
            <a:srcRect/>
            <a:stretch>
              <a:fillRect/>
            </a:stretch>
          </p:blipFill>
          <p:spPr bwMode="auto">
            <a:xfrm>
              <a:off x="5220278" y="5110085"/>
              <a:ext cx="1206095" cy="258758"/>
            </a:xfrm>
            <a:prstGeom prst="rect">
              <a:avLst/>
            </a:prstGeom>
            <a:noFill/>
          </p:spPr>
        </p:pic>
      </p:grpSp>
      <p:grpSp>
        <p:nvGrpSpPr>
          <p:cNvPr id="18" name="Group 56"/>
          <p:cNvGrpSpPr/>
          <p:nvPr/>
        </p:nvGrpSpPr>
        <p:grpSpPr>
          <a:xfrm>
            <a:off x="2000232" y="5067083"/>
            <a:ext cx="1500198" cy="365760"/>
            <a:chOff x="2000232" y="5067083"/>
            <a:chExt cx="1500198" cy="365760"/>
          </a:xfrm>
        </p:grpSpPr>
        <p:sp>
          <p:nvSpPr>
            <p:cNvPr id="53" name="Rectangle 4"/>
            <p:cNvSpPr>
              <a:spLocks noChangeArrowheads="1"/>
            </p:cNvSpPr>
            <p:nvPr/>
          </p:nvSpPr>
          <p:spPr bwMode="auto">
            <a:xfrm>
              <a:off x="2000232" y="5067083"/>
              <a:ext cx="1500198" cy="365760"/>
            </a:xfrm>
            <a:prstGeom prst="roundRect">
              <a:avLst>
                <a:gd name="adj" fmla="val 8120"/>
              </a:avLst>
            </a:prstGeom>
            <a:solidFill>
              <a:schemeClr val="tx2">
                <a:lumMod val="75000"/>
              </a:schemeClr>
            </a:solidFill>
            <a:ln w="38100">
              <a:solidFill>
                <a:srgbClr val="00B050"/>
              </a:solidFill>
              <a:headEnd type="none" w="med" len="med"/>
              <a:tailEnd type="none" w="med" len="med"/>
            </a:ln>
            <a:scene3d>
              <a:camera prst="orthographicFront">
                <a:rot lat="0" lon="0" rev="0"/>
              </a:camera>
              <a:lightRig rig="balanced" dir="t">
                <a:rot lat="0" lon="0" rev="0"/>
              </a:lightRig>
            </a:scene3d>
            <a:sp3d>
              <a:bevelT w="47625" h="69850" prst="relaxedInset"/>
              <a:contourClr>
                <a:schemeClr val="lt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Calibri" pitchFamily="34" charset="0"/>
                <a:cs typeface="Segoe UI" pitchFamily="34" charset="0"/>
              </a:endParaRPr>
            </a:p>
          </p:txBody>
        </p:sp>
        <p:pic>
          <p:nvPicPr>
            <p:cNvPr id="48" name="Picture 47" descr="System.png"/>
            <p:cNvPicPr>
              <a:picLocks noChangeAspect="1"/>
            </p:cNvPicPr>
            <p:nvPr/>
          </p:nvPicPr>
          <p:blipFill>
            <a:blip r:embed="rId15" cstate="print"/>
            <a:stretch>
              <a:fillRect/>
            </a:stretch>
          </p:blipFill>
          <p:spPr>
            <a:xfrm>
              <a:off x="2071670" y="5094108"/>
              <a:ext cx="1348802" cy="285752"/>
            </a:xfrm>
            <a:prstGeom prst="rect">
              <a:avLst/>
            </a:prstGeom>
            <a:noFill/>
            <a:ln>
              <a:noFill/>
            </a:ln>
          </p:spPr>
        </p:pic>
      </p:grpSp>
    </p:spTree>
    <p:extLst>
      <p:ext uri="{BB962C8B-B14F-4D97-AF65-F5344CB8AC3E}">
        <p14:creationId xmlns="" xmlns:p14="http://schemas.microsoft.com/office/powerpoint/2010/main" val="50000892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right)">
                                      <p:cBhvr>
                                        <p:cTn id="7" dur="1000"/>
                                        <p:tgtEl>
                                          <p:spTgt spid="55"/>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right)">
                                      <p:cBhvr>
                                        <p:cTn id="11" dur="500"/>
                                        <p:tgtEl>
                                          <p:spTgt spid="5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2.5E-6 -3.26162E-7 L -0.03229 0.18298 " pathEditMode="relative" rAng="0" ptsTypes="AA">
                                      <p:cBhvr>
                                        <p:cTn id="22" dur="1000" fill="hold"/>
                                        <p:tgtEl>
                                          <p:spTgt spid="10"/>
                                        </p:tgtEl>
                                        <p:attrNameLst>
                                          <p:attrName>ppt_x</p:attrName>
                                          <p:attrName>ppt_y</p:attrName>
                                        </p:attrNameLst>
                                      </p:cBhvr>
                                      <p:rCtr x="-1600" y="9100"/>
                                    </p:animMotion>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childTnLst>
                                </p:cTn>
                              </p:par>
                              <p:par>
                                <p:cTn id="29" presetID="22" presetClass="entr" presetSubtype="1"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1000"/>
                                        <p:tgtEl>
                                          <p:spTgt spid="59"/>
                                        </p:tgtEl>
                                      </p:cBhvr>
                                    </p:animEffect>
                                  </p:childTnLst>
                                </p:cTn>
                              </p:par>
                              <p:par>
                                <p:cTn id="32" presetID="6" presetClass="emph" presetSubtype="0" fill="hold" nodeType="withEffect">
                                  <p:stCondLst>
                                    <p:cond delay="0"/>
                                  </p:stCondLst>
                                  <p:childTnLst>
                                    <p:animScale>
                                      <p:cBhvr>
                                        <p:cTn id="33" dur="1000" fill="hold"/>
                                        <p:tgtEl>
                                          <p:spTgt spid="10"/>
                                        </p:tgtEl>
                                      </p:cBhvr>
                                      <p:by x="50000" y="50000"/>
                                    </p:animScale>
                                  </p:childTnLst>
                                </p:cTn>
                              </p:par>
                              <p:par>
                                <p:cTn id="34" presetID="10" presetClass="exit" presetSubtype="0" fill="hold" nodeType="withEffect">
                                  <p:stCondLst>
                                    <p:cond delay="0"/>
                                  </p:stCondLst>
                                  <p:childTnLst>
                                    <p:animEffect transition="out" filter="fade">
                                      <p:cBhvr>
                                        <p:cTn id="35" dur="1000"/>
                                        <p:tgtEl>
                                          <p:spTgt spid="10"/>
                                        </p:tgtEl>
                                      </p:cBhvr>
                                    </p:animEffect>
                                    <p:set>
                                      <p:cBhvr>
                                        <p:cTn id="36" dur="1" fill="hold">
                                          <p:stCondLst>
                                            <p:cond delay="999"/>
                                          </p:stCondLst>
                                        </p:cTn>
                                        <p:tgtEl>
                                          <p:spTgt spid="10"/>
                                        </p:tgtEl>
                                        <p:attrNameLst>
                                          <p:attrName>style.visibility</p:attrName>
                                        </p:attrNameLst>
                                      </p:cBhvr>
                                      <p:to>
                                        <p:strVal val="hidden"/>
                                      </p:to>
                                    </p:se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childTnLst>
                                </p:cTn>
                              </p:par>
                            </p:childTnLst>
                          </p:cTn>
                        </p:par>
                        <p:par>
                          <p:cTn id="44" fill="hold">
                            <p:stCondLst>
                              <p:cond delay="2000"/>
                            </p:stCondLst>
                            <p:childTnLst>
                              <p:par>
                                <p:cTn id="45" presetID="22" presetClass="entr" presetSubtype="8" fill="hold"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1000"/>
                                        <p:tgtEl>
                                          <p:spTgt spid="4"/>
                                        </p:tgtEl>
                                      </p:cBhvr>
                                    </p:animEffect>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wipe(left)">
                                      <p:cBhvr>
                                        <p:cTn id="54" dur="500"/>
                                        <p:tgtEl>
                                          <p:spTgt spid="8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wipe(left)">
                                      <p:cBhvr>
                                        <p:cTn id="64" dur="500"/>
                                        <p:tgtEl>
                                          <p:spTgt spid="8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childTnLst>
                                </p:cTn>
                              </p:par>
                              <p:par>
                                <p:cTn id="68" presetID="10" presetClass="entr" presetSubtype="0"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7" grpId="0" animBg="1"/>
      <p:bldP spid="17" grpId="0"/>
      <p:bldP spid="24" grpId="0"/>
      <p:bldP spid="26"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Next Steps</a:t>
            </a:r>
            <a:endParaRPr lang="en-US" dirty="0"/>
          </a:p>
        </p:txBody>
      </p:sp>
      <p:sp>
        <p:nvSpPr>
          <p:cNvPr id="17" name="Content Placeholder 16"/>
          <p:cNvSpPr>
            <a:spLocks noGrp="1"/>
          </p:cNvSpPr>
          <p:nvPr>
            <p:ph sz="quarter" idx="10"/>
          </p:nvPr>
        </p:nvSpPr>
        <p:spPr>
          <a:xfrm>
            <a:off x="403352" y="912024"/>
            <a:ext cx="8385048" cy="1861733"/>
          </a:xfrm>
          <a:prstGeom prst="roundRect">
            <a:avLst>
              <a:gd name="adj" fmla="val 26827"/>
            </a:avLst>
          </a:prstGeom>
        </p:spPr>
        <p:style>
          <a:lnRef idx="1">
            <a:schemeClr val="dk1"/>
          </a:lnRef>
          <a:fillRef idx="3">
            <a:schemeClr val="dk1"/>
          </a:fillRef>
          <a:effectRef idx="2">
            <a:schemeClr val="dk1"/>
          </a:effectRef>
          <a:fontRef idx="minor">
            <a:schemeClr val="lt1"/>
          </a:fontRef>
        </p:style>
        <p:txBody>
          <a:bodyPr lIns="91440">
            <a:spAutoFit/>
          </a:bodyPr>
          <a:lstStyle/>
          <a:p>
            <a:r>
              <a:rPr lang="en-US" dirty="0" smtClean="0">
                <a:solidFill>
                  <a:schemeClr val="accent1"/>
                </a:solidFill>
              </a:rPr>
              <a:t>Join us to at Interactive sessions</a:t>
            </a:r>
          </a:p>
          <a:p>
            <a:r>
              <a:rPr lang="en-US" u="sng" dirty="0" smtClean="0">
                <a:effectLst/>
              </a:rPr>
              <a:t>CLI06-IS - Deep Dive with Windows Virtual PC and Windows XP Mode </a:t>
            </a:r>
          </a:p>
          <a:p>
            <a:r>
              <a:rPr lang="en-US" b="1" dirty="0" smtClean="0">
                <a:effectLst/>
              </a:rPr>
              <a:t>Thursday, 11/12 10:45-12:00 Interactive Theatre 3 - Blue </a:t>
            </a:r>
          </a:p>
          <a:p>
            <a:r>
              <a:rPr lang="en-US" b="1" dirty="0" smtClean="0">
                <a:effectLst/>
              </a:rPr>
              <a:t>Friday, 11/13 10:45-12:00 Interactive Theatre 3 - Blue </a:t>
            </a:r>
          </a:p>
          <a:p>
            <a:pPr>
              <a:spcBef>
                <a:spcPts val="600"/>
              </a:spcBef>
            </a:pPr>
            <a:r>
              <a:rPr lang="en-US" u="sng" dirty="0" smtClean="0">
                <a:effectLst/>
              </a:rPr>
              <a:t>CLI13-IS – A Deep Dive into MED-V and a preview into v2 </a:t>
            </a:r>
          </a:p>
          <a:p>
            <a:r>
              <a:rPr lang="en-US" b="1" dirty="0" smtClean="0">
                <a:effectLst/>
              </a:rPr>
              <a:t>Thursday, Nov 12, 10:45, Interactive Theater 4 – Green </a:t>
            </a:r>
          </a:p>
        </p:txBody>
      </p:sp>
      <p:sp>
        <p:nvSpPr>
          <p:cNvPr id="18" name="Content Placeholder 17"/>
          <p:cNvSpPr>
            <a:spLocks noGrp="1"/>
          </p:cNvSpPr>
          <p:nvPr>
            <p:ph sz="quarter" idx="11"/>
          </p:nvPr>
        </p:nvSpPr>
        <p:spPr>
          <a:xfrm>
            <a:off x="469900" y="2817161"/>
            <a:ext cx="8385048" cy="1297376"/>
          </a:xfrm>
          <a:prstGeom prst="roundRect">
            <a:avLst>
              <a:gd name="adj" fmla="val 17184"/>
            </a:avLst>
          </a:prstGeom>
        </p:spPr>
        <p:style>
          <a:lnRef idx="1">
            <a:schemeClr val="dk1"/>
          </a:lnRef>
          <a:fillRef idx="3">
            <a:schemeClr val="dk1"/>
          </a:fillRef>
          <a:effectRef idx="2">
            <a:schemeClr val="dk1"/>
          </a:effectRef>
          <a:fontRef idx="minor">
            <a:schemeClr val="lt1"/>
          </a:fontRef>
        </p:style>
        <p:txBody>
          <a:bodyPr lIns="91440">
            <a:spAutoFit/>
          </a:bodyPr>
          <a:lstStyle/>
          <a:p>
            <a:r>
              <a:rPr lang="en-US" dirty="0" smtClean="0"/>
              <a:t>Learn more at MED-V Website:  </a:t>
            </a:r>
            <a:r>
              <a:rPr lang="en-US" dirty="0" smtClean="0">
                <a:hlinkClick r:id="rId3"/>
              </a:rPr>
              <a:t>http://www.microsoft.com/med-v</a:t>
            </a:r>
            <a:r>
              <a:rPr lang="en-US" dirty="0" smtClean="0"/>
              <a:t>    </a:t>
            </a:r>
          </a:p>
          <a:p>
            <a:pPr marL="231775" lvl="2" indent="-231775" algn="l">
              <a:lnSpc>
                <a:spcPct val="100000"/>
              </a:lnSpc>
              <a:spcBef>
                <a:spcPts val="0"/>
              </a:spcBef>
              <a:buClr>
                <a:srgbClr val="FF5B00"/>
              </a:buClr>
              <a:buSzPct val="85000"/>
              <a:buBlip>
                <a:blip r:embed="rId4"/>
              </a:buBlip>
              <a:defRPr/>
            </a:pPr>
            <a:r>
              <a:rPr lang="en-US" sz="1500" dirty="0" smtClean="0">
                <a:solidFill>
                  <a:srgbClr val="99CC99"/>
                </a:solidFill>
              </a:rPr>
              <a:t>Learn more about MED-V Architecture</a:t>
            </a:r>
          </a:p>
          <a:p>
            <a:pPr marL="231775" lvl="2" indent="-231775">
              <a:lnSpc>
                <a:spcPct val="100000"/>
              </a:lnSpc>
              <a:spcBef>
                <a:spcPts val="0"/>
              </a:spcBef>
              <a:buClr>
                <a:srgbClr val="FF5B00"/>
              </a:buClr>
              <a:buSzPct val="85000"/>
              <a:buBlip>
                <a:blip r:embed="rId4"/>
              </a:buBlip>
              <a:defRPr/>
            </a:pPr>
            <a:r>
              <a:rPr lang="en-US" sz="1500" dirty="0" smtClean="0">
                <a:solidFill>
                  <a:srgbClr val="99CC99"/>
                </a:solidFill>
              </a:rPr>
              <a:t>Evaluate MED-V with Quick Start and Evaluation Guides </a:t>
            </a:r>
          </a:p>
          <a:p>
            <a:pPr marL="231775" lvl="2" indent="-231775">
              <a:lnSpc>
                <a:spcPct val="100000"/>
              </a:lnSpc>
              <a:spcBef>
                <a:spcPts val="0"/>
              </a:spcBef>
              <a:buClr>
                <a:srgbClr val="FF5B00"/>
              </a:buClr>
              <a:buSzPct val="85000"/>
              <a:buBlip>
                <a:blip r:embed="rId4"/>
              </a:buBlip>
              <a:defRPr/>
            </a:pPr>
            <a:r>
              <a:rPr lang="en-US" sz="1500" dirty="0" smtClean="0">
                <a:solidFill>
                  <a:srgbClr val="99CC99"/>
                </a:solidFill>
              </a:rPr>
              <a:t>Plan deployment with MED-V Solution Accelerator</a:t>
            </a:r>
          </a:p>
          <a:p>
            <a:pPr marL="231775" lvl="2" indent="-231775">
              <a:lnSpc>
                <a:spcPct val="100000"/>
              </a:lnSpc>
              <a:spcBef>
                <a:spcPts val="0"/>
              </a:spcBef>
              <a:buClr>
                <a:srgbClr val="FF5B00"/>
              </a:buClr>
              <a:buSzPct val="85000"/>
              <a:buNone/>
              <a:defRPr/>
            </a:pPr>
            <a:r>
              <a:rPr lang="en-US" sz="1500" b="1" dirty="0" smtClean="0">
                <a:solidFill>
                  <a:schemeClr val="tx1"/>
                </a:solidFill>
              </a:rPr>
              <a:t>DOWNLOAD MED-V SP1 Beta  </a:t>
            </a:r>
            <a:r>
              <a:rPr lang="en-US" sz="1500" dirty="0" smtClean="0">
                <a:solidFill>
                  <a:srgbClr val="99CC99"/>
                </a:solidFill>
              </a:rPr>
              <a:t>(by the end of 2009) at  </a:t>
            </a:r>
            <a:r>
              <a:rPr lang="en-US" sz="1500" dirty="0" smtClean="0">
                <a:hlinkClick r:id="rId5"/>
              </a:rPr>
              <a:t>http://connect.microsoft.com</a:t>
            </a:r>
            <a:endParaRPr lang="fr-FR" sz="1500" dirty="0" smtClean="0"/>
          </a:p>
        </p:txBody>
      </p:sp>
      <p:sp>
        <p:nvSpPr>
          <p:cNvPr id="20" name="Content Placeholder 19"/>
          <p:cNvSpPr>
            <a:spLocks noGrp="1"/>
          </p:cNvSpPr>
          <p:nvPr>
            <p:ph sz="quarter" idx="13"/>
          </p:nvPr>
        </p:nvSpPr>
        <p:spPr>
          <a:xfrm>
            <a:off x="393700" y="5454815"/>
            <a:ext cx="8385048" cy="1226197"/>
          </a:xfrm>
        </p:spPr>
        <p:style>
          <a:lnRef idx="1">
            <a:schemeClr val="dk1"/>
          </a:lnRef>
          <a:fillRef idx="3">
            <a:schemeClr val="dk1"/>
          </a:fillRef>
          <a:effectRef idx="2">
            <a:schemeClr val="dk1"/>
          </a:effectRef>
          <a:fontRef idx="minor">
            <a:schemeClr val="lt1"/>
          </a:fontRef>
        </p:style>
        <p:txBody>
          <a:bodyPr lIns="91440">
            <a:spAutoFit/>
          </a:bodyPr>
          <a:lstStyle/>
          <a:p>
            <a:r>
              <a:rPr lang="en-US" dirty="0" smtClean="0"/>
              <a:t>Keep up to date</a:t>
            </a:r>
          </a:p>
          <a:p>
            <a:pPr marL="231775" lvl="2" indent="-231775">
              <a:lnSpc>
                <a:spcPct val="100000"/>
              </a:lnSpc>
              <a:spcBef>
                <a:spcPts val="0"/>
              </a:spcBef>
              <a:spcAft>
                <a:spcPts val="400"/>
              </a:spcAft>
              <a:buClr>
                <a:srgbClr val="FF5B00"/>
              </a:buClr>
              <a:buSzPct val="85000"/>
              <a:buBlip>
                <a:blip r:embed="rId4"/>
              </a:buBlip>
              <a:defRPr/>
            </a:pPr>
            <a:r>
              <a:rPr lang="nl-NL" sz="1500" dirty="0" smtClean="0"/>
              <a:t>MDOP Blog -  </a:t>
            </a:r>
            <a:r>
              <a:rPr lang="nl-NL" sz="1500" dirty="0" smtClean="0">
                <a:hlinkClick r:id="rId6" action="ppaction://hlinkfile"/>
              </a:rPr>
              <a:t>blogs.technet.com/mdop</a:t>
            </a:r>
            <a:r>
              <a:rPr lang="nl-NL" sz="1500" dirty="0" smtClean="0"/>
              <a:t> </a:t>
            </a:r>
          </a:p>
          <a:p>
            <a:pPr marL="231775" lvl="2" indent="-231775">
              <a:lnSpc>
                <a:spcPct val="100000"/>
              </a:lnSpc>
              <a:spcBef>
                <a:spcPts val="0"/>
              </a:spcBef>
              <a:spcAft>
                <a:spcPts val="400"/>
              </a:spcAft>
              <a:buClr>
                <a:srgbClr val="FF5B00"/>
              </a:buClr>
              <a:buSzPct val="85000"/>
              <a:buBlip>
                <a:blip r:embed="rId4"/>
              </a:buBlip>
              <a:defRPr/>
            </a:pPr>
            <a:r>
              <a:rPr lang="nl-NL" sz="1500" dirty="0" smtClean="0"/>
              <a:t>MED-V Technical Blog - </a:t>
            </a:r>
            <a:r>
              <a:rPr lang="nl-NL" sz="1500" dirty="0" smtClean="0">
                <a:hlinkClick r:id="rId7"/>
              </a:rPr>
              <a:t>http://blogs.technet.com/medv</a:t>
            </a:r>
            <a:r>
              <a:rPr lang="nl-NL" sz="1500" dirty="0" smtClean="0"/>
              <a:t>   </a:t>
            </a:r>
          </a:p>
          <a:p>
            <a:pPr marL="231775" lvl="2" indent="-231775">
              <a:lnSpc>
                <a:spcPct val="100000"/>
              </a:lnSpc>
              <a:spcBef>
                <a:spcPts val="0"/>
              </a:spcBef>
              <a:spcAft>
                <a:spcPts val="400"/>
              </a:spcAft>
              <a:buClr>
                <a:srgbClr val="FF5B00"/>
              </a:buClr>
              <a:buSzPct val="85000"/>
              <a:buBlip>
                <a:blip r:embed="rId4"/>
              </a:buBlip>
              <a:defRPr/>
            </a:pPr>
            <a:r>
              <a:rPr lang="nl-NL" sz="1500" dirty="0" smtClean="0"/>
              <a:t>Virtual PC Product Team Blog </a:t>
            </a:r>
            <a:r>
              <a:rPr lang="nl-NL" sz="1500" dirty="0" smtClean="0">
                <a:hlinkClick r:id="rId8"/>
              </a:rPr>
              <a:t>http://blogs.technet.com/windows_vpc/</a:t>
            </a:r>
            <a:endParaRPr lang="nl-NL" sz="1500" dirty="0" smtClean="0"/>
          </a:p>
        </p:txBody>
      </p:sp>
      <p:sp>
        <p:nvSpPr>
          <p:cNvPr id="11" name="Content Placeholder 17"/>
          <p:cNvSpPr txBox="1">
            <a:spLocks/>
          </p:cNvSpPr>
          <p:nvPr/>
        </p:nvSpPr>
        <p:spPr>
          <a:xfrm>
            <a:off x="465201" y="4273544"/>
            <a:ext cx="8385048" cy="1072634"/>
          </a:xfrm>
          <a:prstGeom prst="roundRect">
            <a:avLst>
              <a:gd name="adj" fmla="val 17184"/>
            </a:avLst>
          </a:prstGeom>
          <a:ln>
            <a:headEnd/>
            <a:tailEnd/>
          </a:ln>
        </p:spPr>
        <p:style>
          <a:lnRef idx="1">
            <a:schemeClr val="dk1"/>
          </a:lnRef>
          <a:fillRef idx="3">
            <a:schemeClr val="dk1"/>
          </a:fillRef>
          <a:effectRef idx="2">
            <a:schemeClr val="dk1"/>
          </a:effectRef>
          <a:fontRef idx="minor">
            <a:schemeClr val="lt1"/>
          </a:fontRef>
        </p:style>
        <p:txBody>
          <a:bodyPr vert="horz" wrap="square" lIns="91440" tIns="0" rIns="0" bIns="0" rtlCol="0" anchor="ctr" anchorCtr="0">
            <a:spAutoFit/>
          </a:bodyPr>
          <a:lstStyle/>
          <a:p>
            <a:pPr marL="231775" lvl="2" indent="-231775">
              <a:buClr>
                <a:srgbClr val="FF5B00"/>
              </a:buClr>
              <a:buSzPct val="85000"/>
              <a:defRPr/>
            </a:pPr>
            <a:r>
              <a:rPr lang="en-US" dirty="0" smtClean="0">
                <a:solidFill>
                  <a:srgbClr val="FFFFFF"/>
                </a:solidFill>
                <a:effectLst>
                  <a:outerShdw blurRad="38100" dist="38100" dir="2700000" algn="tl">
                    <a:srgbClr val="000000">
                      <a:alpha val="43137"/>
                    </a:srgbClr>
                  </a:outerShdw>
                </a:effectLst>
              </a:rPr>
              <a:t>Learn more at Virtual PC Website: </a:t>
            </a:r>
            <a:r>
              <a:rPr lang="en-US" dirty="0" smtClean="0">
                <a:solidFill>
                  <a:srgbClr val="FFFFFF"/>
                </a:solidFill>
                <a:effectLst>
                  <a:outerShdw blurRad="38100" dist="38100" dir="2700000" algn="tl">
                    <a:srgbClr val="000000">
                      <a:alpha val="43137"/>
                    </a:srgbClr>
                  </a:outerShdw>
                </a:effectLst>
                <a:hlinkClick r:id="rId9"/>
              </a:rPr>
              <a:t>http://www.microsoft.com/windows/virtual-pc/</a:t>
            </a:r>
            <a:r>
              <a:rPr lang="en-US" dirty="0" smtClean="0">
                <a:solidFill>
                  <a:srgbClr val="FFFFFF"/>
                </a:solidFill>
                <a:effectLst>
                  <a:outerShdw blurRad="38100" dist="38100" dir="2700000" algn="tl">
                    <a:srgbClr val="000000">
                      <a:alpha val="43137"/>
                    </a:srgbClr>
                  </a:outerShdw>
                </a:effectLst>
              </a:rPr>
              <a:t>   </a:t>
            </a:r>
          </a:p>
          <a:p>
            <a:pPr marL="231775" marR="0" lvl="2" indent="-231775" algn="l" defTabSz="914363" rtl="0" eaLnBrk="1" fontAlgn="auto" latinLnBrk="0" hangingPunct="1">
              <a:lnSpc>
                <a:spcPct val="100000"/>
              </a:lnSpc>
              <a:spcBef>
                <a:spcPts val="0"/>
              </a:spcBef>
              <a:spcAft>
                <a:spcPts val="0"/>
              </a:spcAft>
              <a:buClr>
                <a:srgbClr val="FF5B00"/>
              </a:buClr>
              <a:buSzPct val="85000"/>
              <a:buFontTx/>
              <a:buBlip>
                <a:blip r:embed="rId4"/>
              </a:buBlip>
              <a:tabLst/>
              <a:defRPr/>
            </a:pPr>
            <a:r>
              <a:rPr kumimoji="0" lang="en-US" sz="1500" b="0" i="0" u="none" strike="noStrike" kern="1200" cap="none" spc="0" normalizeH="0" baseline="0" noProof="0" dirty="0" smtClean="0">
                <a:ln>
                  <a:noFill/>
                </a:ln>
                <a:solidFill>
                  <a:srgbClr val="99CC99"/>
                </a:solidFill>
                <a:effectLst/>
                <a:uLnTx/>
                <a:uFillTx/>
                <a:latin typeface="+mn-lt"/>
                <a:ea typeface="+mn-ea"/>
                <a:cs typeface="+mn-cs"/>
              </a:rPr>
              <a:t>Hardware-Assisted Virtualization Detection Tool</a:t>
            </a:r>
          </a:p>
          <a:p>
            <a:pPr marL="231775" marR="0" lvl="2" indent="-231775" algn="l" defTabSz="914363" rtl="0" eaLnBrk="1" fontAlgn="auto" latinLnBrk="0" hangingPunct="1">
              <a:lnSpc>
                <a:spcPct val="100000"/>
              </a:lnSpc>
              <a:spcBef>
                <a:spcPts val="0"/>
              </a:spcBef>
              <a:spcAft>
                <a:spcPts val="0"/>
              </a:spcAft>
              <a:buClr>
                <a:srgbClr val="FF5B00"/>
              </a:buClr>
              <a:buSzPct val="85000"/>
              <a:buFontTx/>
              <a:buBlip>
                <a:blip r:embed="rId4"/>
              </a:buBlip>
              <a:tabLst/>
              <a:defRPr/>
            </a:pPr>
            <a:r>
              <a:rPr kumimoji="0" lang="en-US" sz="1500" b="0" i="0" u="none" strike="noStrike" kern="1200" cap="none" spc="0" normalizeH="0" baseline="0" noProof="0" dirty="0" smtClean="0">
                <a:ln>
                  <a:noFill/>
                </a:ln>
                <a:solidFill>
                  <a:srgbClr val="99CC99"/>
                </a:solidFill>
                <a:effectLst/>
                <a:uLnTx/>
                <a:uFillTx/>
                <a:latin typeface="+mn-lt"/>
                <a:ea typeface="+mn-ea"/>
                <a:cs typeface="+mn-cs"/>
              </a:rPr>
              <a:t>Windows XP Mode Deployment guide</a:t>
            </a:r>
          </a:p>
          <a:p>
            <a:pPr marL="231775" marR="0" lvl="2" indent="-231775" algn="l" defTabSz="914363" rtl="0" eaLnBrk="1" fontAlgn="auto" latinLnBrk="0" hangingPunct="1">
              <a:lnSpc>
                <a:spcPct val="100000"/>
              </a:lnSpc>
              <a:spcBef>
                <a:spcPts val="0"/>
              </a:spcBef>
              <a:spcAft>
                <a:spcPts val="0"/>
              </a:spcAft>
              <a:buClr>
                <a:srgbClr val="FF5B00"/>
              </a:buClr>
              <a:buSzPct val="85000"/>
              <a:buFontTx/>
              <a:buBlip>
                <a:blip r:embed="rId4"/>
              </a:buBlip>
              <a:tabLst/>
              <a:defRPr/>
            </a:pPr>
            <a:r>
              <a:rPr kumimoji="0" lang="en-US" sz="1500" b="0" i="0" u="none" strike="noStrike" kern="1200" cap="none" spc="0" normalizeH="0" baseline="0" noProof="0" dirty="0" smtClean="0">
                <a:ln>
                  <a:noFill/>
                </a:ln>
                <a:solidFill>
                  <a:srgbClr val="99CC99"/>
                </a:solidFill>
                <a:effectLst/>
                <a:uLnTx/>
                <a:uFillTx/>
                <a:latin typeface="+mn-lt"/>
                <a:ea typeface="+mn-ea"/>
                <a:cs typeface="+mn-cs"/>
              </a:rPr>
              <a:t>Windows XP Mode IT Pro video,</a:t>
            </a:r>
            <a:r>
              <a:rPr kumimoji="0" lang="en-US" sz="1500" b="0" i="0" u="none" strike="noStrike" kern="1200" cap="none" spc="0" normalizeH="0" noProof="0" dirty="0" smtClean="0">
                <a:ln>
                  <a:noFill/>
                </a:ln>
                <a:solidFill>
                  <a:srgbClr val="99CC99"/>
                </a:solidFill>
                <a:effectLst/>
                <a:uLnTx/>
                <a:uFillTx/>
                <a:latin typeface="+mn-lt"/>
                <a:ea typeface="+mn-ea"/>
                <a:cs typeface="+mn-cs"/>
              </a:rPr>
              <a:t> FAQs and more</a:t>
            </a:r>
            <a:endParaRPr kumimoji="0" lang="en-US" sz="1500" b="0" i="0" u="none" strike="noStrike" kern="1200" cap="none" spc="0" normalizeH="0" baseline="0" noProof="0" dirty="0" smtClean="0">
              <a:ln>
                <a:noFill/>
              </a:ln>
              <a:solidFill>
                <a:srgbClr val="99CC99"/>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 </a:t>
            </a:r>
            <a:r>
              <a:rPr lang="en-US" sz="8000" dirty="0" smtClean="0"/>
              <a:t>&amp; </a:t>
            </a:r>
            <a:r>
              <a:rPr lang="en-US" dirty="0" smtClean="0"/>
              <a:t>A</a:t>
            </a:r>
            <a:endParaRPr lang="en-US" sz="8000"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338252" y="4432662"/>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23" name="Text Placeholder 22"/>
          <p:cNvSpPr>
            <a:spLocks noGrp="1"/>
          </p:cNvSpPr>
          <p:nvPr>
            <p:ph type="body" sz="quarter" idx="10"/>
          </p:nvPr>
        </p:nvSpPr>
        <p:spPr>
          <a:xfrm>
            <a:off x="381000" y="1182952"/>
            <a:ext cx="8382000" cy="2210862"/>
          </a:xfrm>
        </p:spPr>
        <p:txBody>
          <a:bodyPr/>
          <a:lstStyle/>
          <a:p>
            <a:r>
              <a:rPr lang="en-US" dirty="0" smtClean="0"/>
              <a:t>The challenge of compatibility </a:t>
            </a:r>
          </a:p>
          <a:p>
            <a:r>
              <a:rPr lang="en-US" dirty="0" smtClean="0"/>
              <a:t>MED-V and Windows XP Mode</a:t>
            </a:r>
          </a:p>
          <a:p>
            <a:r>
              <a:rPr lang="en-US" dirty="0" smtClean="0"/>
              <a:t>Windows XP Mode </a:t>
            </a:r>
          </a:p>
          <a:p>
            <a:pPr lvl="1"/>
            <a:r>
              <a:rPr lang="en-US" dirty="0" smtClean="0"/>
              <a:t>Technology and how to setup </a:t>
            </a:r>
          </a:p>
          <a:p>
            <a:pPr lvl="1"/>
            <a:r>
              <a:rPr lang="en-US" dirty="0" smtClean="0"/>
              <a:t>Demo – key features</a:t>
            </a:r>
          </a:p>
          <a:p>
            <a:r>
              <a:rPr lang="en-US" dirty="0" smtClean="0"/>
              <a:t>MED-V</a:t>
            </a:r>
          </a:p>
          <a:p>
            <a:pPr lvl="1"/>
            <a:r>
              <a:rPr lang="en-US" dirty="0" smtClean="0"/>
              <a:t>Architecture and key capabilities </a:t>
            </a:r>
          </a:p>
          <a:p>
            <a:pPr lvl="1"/>
            <a:r>
              <a:rPr lang="en-US" dirty="0" smtClean="0"/>
              <a:t>Demo - configuring and deploying</a:t>
            </a:r>
          </a:p>
          <a:p>
            <a:pPr lvl="1"/>
            <a:r>
              <a:rPr lang="en-US" dirty="0" smtClean="0"/>
              <a:t>v1 System requirements </a:t>
            </a:r>
          </a:p>
          <a:p>
            <a:r>
              <a:rPr lang="en-US" dirty="0" smtClean="0"/>
              <a:t>Next steps and Q&amp;A</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381000" y="230188"/>
            <a:ext cx="8554656" cy="1329595"/>
          </a:xfrm>
        </p:spPr>
        <p:txBody>
          <a:bodyPr/>
          <a:lstStyle/>
          <a:p>
            <a:r>
              <a:rPr lang="en-US" dirty="0">
                <a:solidFill>
                  <a:schemeClr val="tx2"/>
                </a:solidFill>
              </a:rPr>
              <a:t>The challenge of </a:t>
            </a:r>
            <a:r>
              <a:rPr lang="en-US" dirty="0" smtClean="0">
                <a:solidFill>
                  <a:schemeClr val="tx2"/>
                </a:solidFill>
              </a:rPr>
              <a:t>compatibility when upgrading </a:t>
            </a:r>
            <a:r>
              <a:rPr lang="en-US" dirty="0">
                <a:solidFill>
                  <a:schemeClr val="tx2"/>
                </a:solidFill>
              </a:rPr>
              <a:t>to </a:t>
            </a:r>
            <a:r>
              <a:rPr lang="en-US" dirty="0" smtClean="0">
                <a:solidFill>
                  <a:schemeClr val="tx2"/>
                </a:solidFill>
              </a:rPr>
              <a:t>a new operating system</a:t>
            </a:r>
            <a:endParaRPr lang="en-US" sz="3400" dirty="0">
              <a:solidFill>
                <a:schemeClr val="tx2"/>
              </a:solidFill>
            </a:endParaRPr>
          </a:p>
        </p:txBody>
      </p:sp>
      <p:sp>
        <p:nvSpPr>
          <p:cNvPr id="23" name="Rectangle 22"/>
          <p:cNvSpPr/>
          <p:nvPr/>
        </p:nvSpPr>
        <p:spPr>
          <a:xfrm>
            <a:off x="657990" y="3897049"/>
            <a:ext cx="2328530" cy="1334803"/>
          </a:xfrm>
          <a:prstGeom prst="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dirty="0" smtClean="0">
                <a:gradFill>
                  <a:gsLst>
                    <a:gs pos="0">
                      <a:schemeClr val="tx1"/>
                    </a:gs>
                    <a:gs pos="81000">
                      <a:schemeClr val="tx1"/>
                    </a:gs>
                  </a:gsLst>
                  <a:lin ang="13500000" scaled="1"/>
                </a:gradFill>
                <a:latin typeface="Segoe" pitchFamily="34" charset="0"/>
              </a:rPr>
              <a:t>Test compatibility </a:t>
            </a:r>
            <a:br>
              <a:rPr lang="en-US" dirty="0" smtClean="0">
                <a:gradFill>
                  <a:gsLst>
                    <a:gs pos="0">
                      <a:schemeClr val="tx1"/>
                    </a:gs>
                    <a:gs pos="81000">
                      <a:schemeClr val="tx1"/>
                    </a:gs>
                  </a:gsLst>
                  <a:lin ang="13500000" scaled="1"/>
                </a:gradFill>
                <a:latin typeface="Segoe" pitchFamily="34" charset="0"/>
              </a:rPr>
            </a:br>
            <a:r>
              <a:rPr lang="en-US" dirty="0" smtClean="0">
                <a:gradFill>
                  <a:gsLst>
                    <a:gs pos="0">
                      <a:schemeClr val="tx1"/>
                    </a:gs>
                    <a:gs pos="81000">
                      <a:schemeClr val="tx1"/>
                    </a:gs>
                  </a:gsLst>
                  <a:lin ang="13500000" scaled="1"/>
                </a:gradFill>
                <a:latin typeface="Segoe" pitchFamily="34" charset="0"/>
              </a:rPr>
              <a:t>of all applications with the new OS </a:t>
            </a:r>
          </a:p>
        </p:txBody>
      </p:sp>
      <p:sp>
        <p:nvSpPr>
          <p:cNvPr id="24" name="Rectangle 23"/>
          <p:cNvSpPr/>
          <p:nvPr/>
        </p:nvSpPr>
        <p:spPr>
          <a:xfrm>
            <a:off x="3271320" y="3897049"/>
            <a:ext cx="2328530" cy="1334803"/>
          </a:xfrm>
          <a:prstGeom prst="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dirty="0" smtClean="0">
                <a:gradFill>
                  <a:gsLst>
                    <a:gs pos="0">
                      <a:schemeClr val="tx1"/>
                    </a:gs>
                    <a:gs pos="81000">
                      <a:schemeClr val="tx1"/>
                    </a:gs>
                  </a:gsLst>
                  <a:lin ang="13500000" scaled="1"/>
                </a:gradFill>
                <a:latin typeface="Segoe" pitchFamily="34" charset="0"/>
              </a:rPr>
              <a:t>Migrate or replace incompatible applications </a:t>
            </a:r>
          </a:p>
        </p:txBody>
      </p:sp>
      <p:sp>
        <p:nvSpPr>
          <p:cNvPr id="25" name="Rectangle 24"/>
          <p:cNvSpPr/>
          <p:nvPr/>
        </p:nvSpPr>
        <p:spPr>
          <a:xfrm>
            <a:off x="5884651" y="3897049"/>
            <a:ext cx="2328530" cy="1334803"/>
          </a:xfrm>
          <a:prstGeom prst="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dirty="0" smtClean="0">
                <a:gradFill>
                  <a:gsLst>
                    <a:gs pos="0">
                      <a:schemeClr val="tx1"/>
                    </a:gs>
                    <a:gs pos="81000">
                      <a:schemeClr val="tx1"/>
                    </a:gs>
                  </a:gsLst>
                  <a:lin ang="13500000" scaled="1"/>
                </a:gradFill>
                <a:latin typeface="Segoe" pitchFamily="34" charset="0"/>
              </a:rPr>
              <a:t>Upgrade the organization </a:t>
            </a:r>
            <a:br>
              <a:rPr lang="en-US" dirty="0" smtClean="0">
                <a:gradFill>
                  <a:gsLst>
                    <a:gs pos="0">
                      <a:schemeClr val="tx1"/>
                    </a:gs>
                    <a:gs pos="81000">
                      <a:schemeClr val="tx1"/>
                    </a:gs>
                  </a:gsLst>
                  <a:lin ang="13500000" scaled="1"/>
                </a:gradFill>
                <a:latin typeface="Segoe" pitchFamily="34" charset="0"/>
              </a:rPr>
            </a:br>
            <a:r>
              <a:rPr lang="en-US" dirty="0" smtClean="0">
                <a:gradFill>
                  <a:gsLst>
                    <a:gs pos="0">
                      <a:schemeClr val="tx1"/>
                    </a:gs>
                    <a:gs pos="81000">
                      <a:schemeClr val="tx1"/>
                    </a:gs>
                  </a:gsLst>
                  <a:lin ang="13500000" scaled="1"/>
                </a:gradFill>
                <a:latin typeface="Segoe" pitchFamily="34" charset="0"/>
              </a:rPr>
              <a:t>to the new OS</a:t>
            </a:r>
            <a:endParaRPr lang="he-IL" dirty="0" smtClean="0">
              <a:gradFill>
                <a:gsLst>
                  <a:gs pos="0">
                    <a:schemeClr val="tx1"/>
                  </a:gs>
                  <a:gs pos="81000">
                    <a:schemeClr val="tx1"/>
                  </a:gs>
                </a:gsLst>
                <a:lin ang="13500000" scaled="1"/>
              </a:gradFill>
              <a:latin typeface="Segoe" pitchFamily="34" charset="0"/>
            </a:endParaRPr>
          </a:p>
        </p:txBody>
      </p:sp>
      <p:sp>
        <p:nvSpPr>
          <p:cNvPr id="8" name="Chevron 7"/>
          <p:cNvSpPr/>
          <p:nvPr/>
        </p:nvSpPr>
        <p:spPr>
          <a:xfrm>
            <a:off x="574155" y="3043583"/>
            <a:ext cx="2843450" cy="869831"/>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indent="-342900" algn="ctr" defTabSz="914099" fontAlgn="base">
              <a:lnSpc>
                <a:spcPct val="85000"/>
              </a:lnSpc>
              <a:spcBef>
                <a:spcPct val="0"/>
              </a:spcBef>
              <a:spcAft>
                <a:spcPct val="0"/>
              </a:spcAft>
              <a:buClr>
                <a:srgbClr val="311852"/>
              </a:buClr>
              <a:buSzPct val="55000"/>
              <a:defRPr/>
            </a:pPr>
            <a:r>
              <a:rPr lang="en-US" sz="2800" dirty="0" smtClean="0">
                <a:solidFill>
                  <a:srgbClr val="FFFFFF"/>
                </a:solidFill>
                <a:effectLst>
                  <a:outerShdw blurRad="38100" dist="38100" dir="2700000" algn="tl">
                    <a:srgbClr val="000000">
                      <a:alpha val="43137"/>
                    </a:srgbClr>
                  </a:outerShdw>
                </a:effectLst>
              </a:rPr>
              <a:t>Test</a:t>
            </a:r>
          </a:p>
        </p:txBody>
      </p:sp>
      <p:sp>
        <p:nvSpPr>
          <p:cNvPr id="9" name="Chevron 8"/>
          <p:cNvSpPr/>
          <p:nvPr/>
        </p:nvSpPr>
        <p:spPr>
          <a:xfrm>
            <a:off x="3187485" y="3043583"/>
            <a:ext cx="2843450" cy="869831"/>
          </a:xfrm>
          <a:prstGeom prst="chevr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311852"/>
              </a:buClr>
              <a:buSzPct val="55000"/>
              <a:tabLst>
                <a:tab pos="424590" algn="l"/>
              </a:tabLst>
              <a:defRPr/>
            </a:pPr>
            <a:r>
              <a:rPr lang="en-US" altLang="zh-CN" sz="2800" dirty="0" smtClean="0">
                <a:solidFill>
                  <a:srgbClr val="FFFFFF"/>
                </a:solidFill>
                <a:effectLst>
                  <a:outerShdw blurRad="38100" dist="38100" dir="2700000" algn="tl">
                    <a:srgbClr val="000000">
                      <a:alpha val="43137"/>
                    </a:srgbClr>
                  </a:outerShdw>
                </a:effectLst>
              </a:rPr>
              <a:t>Migrate</a:t>
            </a:r>
          </a:p>
        </p:txBody>
      </p:sp>
      <p:sp>
        <p:nvSpPr>
          <p:cNvPr id="10" name="Chevron 9"/>
          <p:cNvSpPr/>
          <p:nvPr/>
        </p:nvSpPr>
        <p:spPr>
          <a:xfrm>
            <a:off x="5800816" y="3043583"/>
            <a:ext cx="2843450" cy="869831"/>
          </a:xfrm>
          <a:prstGeom prst="chevron">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342900" algn="ctr" defTabSz="914099" fontAlgn="base">
              <a:lnSpc>
                <a:spcPct val="85000"/>
              </a:lnSpc>
              <a:spcBef>
                <a:spcPct val="0"/>
              </a:spcBef>
              <a:spcAft>
                <a:spcPct val="0"/>
              </a:spcAft>
              <a:buClr>
                <a:srgbClr val="311852"/>
              </a:buClr>
              <a:buSzPct val="55000"/>
              <a:defRPr/>
            </a:pPr>
            <a:r>
              <a:rPr lang="en-US" sz="2800" dirty="0" smtClean="0">
                <a:solidFill>
                  <a:srgbClr val="FFFFFF"/>
                </a:solidFill>
                <a:effectLst>
                  <a:outerShdw blurRad="38100" dist="38100" dir="2700000" algn="tl">
                    <a:srgbClr val="000000">
                      <a:alpha val="43137"/>
                    </a:srgbClr>
                  </a:outerShdw>
                </a:effectLst>
              </a:rPr>
              <a:t>Upgrade</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blackGray">
          <a:xfrm>
            <a:off x="6061709" y="1713053"/>
            <a:ext cx="2697480" cy="1192193"/>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68" name="Rectangle 67"/>
          <p:cNvSpPr/>
          <p:nvPr/>
        </p:nvSpPr>
        <p:spPr bwMode="blackGray">
          <a:xfrm>
            <a:off x="6061709" y="3437681"/>
            <a:ext cx="2697480" cy="1504709"/>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82" name="Rectangle 81"/>
          <p:cNvSpPr/>
          <p:nvPr/>
        </p:nvSpPr>
        <p:spPr>
          <a:xfrm>
            <a:off x="6065133" y="3664103"/>
            <a:ext cx="2685327" cy="650947"/>
          </a:xfrm>
          <a:prstGeom prst="rect">
            <a:avLst/>
          </a:prstGeom>
        </p:spPr>
        <p:txBody>
          <a:bodyPr wrap="square" lIns="182880">
            <a:spAutoFit/>
          </a:bodyPr>
          <a:lstStyle/>
          <a:p>
            <a:pPr marL="231775"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Resolving conflicts between applications, and </a:t>
            </a:r>
            <a:br>
              <a:rPr lang="en-US" sz="1500" dirty="0" smtClean="0">
                <a:solidFill>
                  <a:srgbClr val="99CC99"/>
                </a:solidFill>
              </a:rPr>
            </a:br>
            <a:r>
              <a:rPr lang="en-US" sz="1500" dirty="0" smtClean="0">
                <a:solidFill>
                  <a:srgbClr val="99CC99"/>
                </a:solidFill>
              </a:rPr>
              <a:t>reduces testing</a:t>
            </a:r>
          </a:p>
        </p:txBody>
      </p:sp>
      <p:sp>
        <p:nvSpPr>
          <p:cNvPr id="84" name="Rounded Rectangle 83"/>
          <p:cNvSpPr/>
          <p:nvPr/>
        </p:nvSpPr>
        <p:spPr>
          <a:xfrm>
            <a:off x="6044889" y="3177914"/>
            <a:ext cx="2731121"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42900" algn="ctr" defTabSz="914099" fontAlgn="base">
              <a:lnSpc>
                <a:spcPct val="85000"/>
              </a:lnSpc>
              <a:spcBef>
                <a:spcPct val="0"/>
              </a:spcBef>
              <a:spcAft>
                <a:spcPct val="0"/>
              </a:spcAft>
              <a:buClr>
                <a:srgbClr val="311852"/>
              </a:buClr>
              <a:buSzPct val="55000"/>
              <a:defRPr/>
            </a:pPr>
            <a:r>
              <a:rPr lang="en-US" dirty="0" smtClean="0">
                <a:solidFill>
                  <a:schemeClr val="accent5"/>
                </a:solidFill>
                <a:effectLst>
                  <a:outerShdw blurRad="38100" dist="38100" dir="2700000" algn="tl">
                    <a:srgbClr val="000000">
                      <a:alpha val="43137"/>
                    </a:srgbClr>
                  </a:outerShdw>
                </a:effectLst>
                <a:cs typeface="Segoe UI" pitchFamily="34" charset="0"/>
              </a:rPr>
              <a:t>Good for:</a:t>
            </a:r>
          </a:p>
        </p:txBody>
      </p:sp>
      <p:sp>
        <p:nvSpPr>
          <p:cNvPr id="71" name="Rectangle 70"/>
          <p:cNvSpPr/>
          <p:nvPr/>
        </p:nvSpPr>
        <p:spPr>
          <a:xfrm>
            <a:off x="6102148" y="1898680"/>
            <a:ext cx="2616603" cy="928459"/>
          </a:xfrm>
          <a:prstGeom prst="rect">
            <a:avLst/>
          </a:prstGeom>
          <a:ln>
            <a:headEnd type="none" w="med" len="med"/>
            <a:tailEnd type="none" w="med" len="med"/>
          </a:ln>
        </p:spPr>
        <p:txBody>
          <a:bodyPr wrap="square" lIns="182880">
            <a:spAutoFit/>
          </a:bodyPr>
          <a:lstStyle/>
          <a:p>
            <a:pPr marL="231775"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Creates a package of </a:t>
            </a:r>
            <a:br>
              <a:rPr lang="en-US" sz="1500" dirty="0" smtClean="0">
                <a:solidFill>
                  <a:srgbClr val="99CC99"/>
                </a:solidFill>
              </a:rPr>
            </a:br>
            <a:r>
              <a:rPr lang="en-US" sz="1500" dirty="0" smtClean="0">
                <a:solidFill>
                  <a:srgbClr val="99CC99"/>
                </a:solidFill>
              </a:rPr>
              <a:t>a single application</a:t>
            </a:r>
          </a:p>
          <a:p>
            <a:pPr marL="231775"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Isolates from all other applications</a:t>
            </a:r>
          </a:p>
        </p:txBody>
      </p:sp>
      <p:sp>
        <p:nvSpPr>
          <p:cNvPr id="73" name="Rounded Rectangle 72"/>
          <p:cNvSpPr/>
          <p:nvPr/>
        </p:nvSpPr>
        <p:spPr>
          <a:xfrm>
            <a:off x="6044889" y="1417563"/>
            <a:ext cx="2731121"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accent5"/>
                </a:solidFill>
                <a:effectLst>
                  <a:outerShdw blurRad="38100" dist="38100" dir="2700000" algn="tl">
                    <a:srgbClr val="000000">
                      <a:alpha val="43137"/>
                    </a:srgbClr>
                  </a:outerShdw>
                </a:effectLst>
                <a:cs typeface="Segoe UI" pitchFamily="34" charset="0"/>
              </a:rPr>
              <a:t>Application Virtualization </a:t>
            </a:r>
          </a:p>
        </p:txBody>
      </p:sp>
      <p:sp>
        <p:nvSpPr>
          <p:cNvPr id="2" name="Title 1"/>
          <p:cNvSpPr>
            <a:spLocks noGrp="1"/>
          </p:cNvSpPr>
          <p:nvPr>
            <p:ph type="title"/>
          </p:nvPr>
        </p:nvSpPr>
        <p:spPr>
          <a:xfrm>
            <a:off x="381000" y="230188"/>
            <a:ext cx="8382000" cy="609398"/>
          </a:xfrm>
        </p:spPr>
        <p:txBody>
          <a:bodyPr/>
          <a:lstStyle/>
          <a:p>
            <a:r>
              <a:rPr lang="en-US" sz="4400" dirty="0" smtClean="0"/>
              <a:t>Desktop vs. Application Virtualization</a:t>
            </a:r>
            <a:endParaRPr lang="he-IL" sz="4400" dirty="0"/>
          </a:p>
        </p:txBody>
      </p:sp>
      <p:sp>
        <p:nvSpPr>
          <p:cNvPr id="28" name="Rounded Rectangle 27"/>
          <p:cNvSpPr/>
          <p:nvPr/>
        </p:nvSpPr>
        <p:spPr>
          <a:xfrm>
            <a:off x="3526636" y="3167266"/>
            <a:ext cx="2227270" cy="375850"/>
          </a:xfrm>
          <a:prstGeom prst="roundRect">
            <a:avLst>
              <a:gd name="adj" fmla="val 29576"/>
            </a:avLst>
          </a:prstGeom>
          <a:gradFill>
            <a:gsLst>
              <a:gs pos="50000">
                <a:schemeClr val="bg1">
                  <a:alpha val="0"/>
                </a:schemeClr>
              </a:gs>
              <a:gs pos="100000">
                <a:schemeClr val="bg1">
                  <a:alpha val="50000"/>
                </a:schemeClr>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Line 41"/>
          <p:cNvSpPr>
            <a:spLocks noChangeShapeType="1"/>
          </p:cNvSpPr>
          <p:nvPr/>
        </p:nvSpPr>
        <p:spPr bwMode="auto">
          <a:xfrm flipV="1">
            <a:off x="4272197" y="2163195"/>
            <a:ext cx="1682846" cy="0"/>
          </a:xfrm>
          <a:prstGeom prst="line">
            <a:avLst/>
          </a:prstGeom>
          <a:noFill/>
          <a:ln w="38100">
            <a:solidFill>
              <a:schemeClr val="accent4"/>
            </a:solidFill>
            <a:prstDash val="dashDot"/>
            <a:round/>
            <a:headEnd/>
            <a:tailEnd type="triangle"/>
          </a:ln>
        </p:spPr>
        <p:txBody>
          <a:bodyPr/>
          <a:lstStyle/>
          <a:p>
            <a:endParaRPr lang="en-US" dirty="0"/>
          </a:p>
        </p:txBody>
      </p:sp>
      <p:sp>
        <p:nvSpPr>
          <p:cNvPr id="26" name="Rounded Rectangle 25"/>
          <p:cNvSpPr/>
          <p:nvPr/>
        </p:nvSpPr>
        <p:spPr>
          <a:xfrm>
            <a:off x="3377310" y="1425020"/>
            <a:ext cx="2353547" cy="635845"/>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311852"/>
              </a:buClr>
              <a:buSzPct val="55000"/>
              <a:tabLst>
                <a:tab pos="424590" algn="l"/>
              </a:tabLst>
              <a:defRPr/>
            </a:pPr>
            <a:endParaRPr lang="en-US" altLang="zh-CN" sz="2400" dirty="0" smtClean="0">
              <a:gradFill>
                <a:gsLst>
                  <a:gs pos="0">
                    <a:schemeClr val="bg1"/>
                  </a:gs>
                  <a:gs pos="100000">
                    <a:schemeClr val="bg1"/>
                  </a:gs>
                </a:gsLst>
                <a:lin ang="13500000" scaled="1"/>
              </a:gradFill>
              <a:latin typeface="Segoe" pitchFamily="34" charset="0"/>
            </a:endParaRPr>
          </a:p>
        </p:txBody>
      </p:sp>
      <p:sp>
        <p:nvSpPr>
          <p:cNvPr id="27" name="Text Placeholder 27"/>
          <p:cNvSpPr txBox="1">
            <a:spLocks/>
          </p:cNvSpPr>
          <p:nvPr/>
        </p:nvSpPr>
        <p:spPr>
          <a:xfrm>
            <a:off x="4006339" y="1558276"/>
            <a:ext cx="1734271" cy="338554"/>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spcBef>
                <a:spcPct val="20000"/>
              </a:spcBef>
              <a:spcAft>
                <a:spcPts val="1200"/>
              </a:spcAft>
              <a:buClr>
                <a:srgbClr val="FF5B00"/>
              </a:buClr>
              <a:buSzPct val="65000"/>
            </a:pPr>
            <a:r>
              <a:rPr lang="en-US" sz="1600" dirty="0">
                <a:solidFill>
                  <a:schemeClr val="tx1"/>
                </a:solidFill>
                <a:latin typeface="+mn-lt"/>
              </a:rPr>
              <a:t>Applications</a:t>
            </a:r>
          </a:p>
        </p:txBody>
      </p:sp>
      <p:pic>
        <p:nvPicPr>
          <p:cNvPr id="32" name="Picture 45"/>
          <p:cNvPicPr>
            <a:picLocks noChangeAspect="1" noChangeArrowheads="1"/>
          </p:cNvPicPr>
          <p:nvPr/>
        </p:nvPicPr>
        <p:blipFill>
          <a:blip r:embed="rId4">
            <a:clrChange>
              <a:clrFrom>
                <a:srgbClr val="004040"/>
              </a:clrFrom>
              <a:clrTo>
                <a:srgbClr val="004040">
                  <a:alpha val="0"/>
                </a:srgbClr>
              </a:clrTo>
            </a:clrChange>
          </a:blip>
          <a:srcRect/>
          <a:stretch>
            <a:fillRect/>
          </a:stretch>
        </p:blipFill>
        <p:spPr bwMode="auto">
          <a:xfrm>
            <a:off x="3363414" y="1536767"/>
            <a:ext cx="556077" cy="490682"/>
          </a:xfrm>
          <a:prstGeom prst="rect">
            <a:avLst/>
          </a:prstGeom>
          <a:noFill/>
          <a:ln w="9525">
            <a:noFill/>
            <a:miter lim="800000"/>
            <a:headEnd/>
            <a:tailEnd/>
          </a:ln>
          <a:effectLst/>
        </p:spPr>
      </p:pic>
      <p:pic>
        <p:nvPicPr>
          <p:cNvPr id="33" name="Picture 46"/>
          <p:cNvPicPr>
            <a:picLocks noChangeAspect="1" noChangeArrowheads="1"/>
          </p:cNvPicPr>
          <p:nvPr/>
        </p:nvPicPr>
        <p:blipFill>
          <a:blip r:embed="rId4">
            <a:clrChange>
              <a:clrFrom>
                <a:srgbClr val="004040"/>
              </a:clrFrom>
              <a:clrTo>
                <a:srgbClr val="004040">
                  <a:alpha val="0"/>
                </a:srgbClr>
              </a:clrTo>
            </a:clrChange>
          </a:blip>
          <a:srcRect/>
          <a:stretch>
            <a:fillRect/>
          </a:stretch>
        </p:blipFill>
        <p:spPr bwMode="auto">
          <a:xfrm>
            <a:off x="3538636" y="1628361"/>
            <a:ext cx="556077" cy="490682"/>
          </a:xfrm>
          <a:prstGeom prst="rect">
            <a:avLst/>
          </a:prstGeom>
          <a:noFill/>
          <a:ln w="9525">
            <a:noFill/>
            <a:miter lim="800000"/>
            <a:headEnd/>
            <a:tailEnd/>
          </a:ln>
          <a:effectLst/>
        </p:spPr>
      </p:pic>
      <p:pic>
        <p:nvPicPr>
          <p:cNvPr id="34" name="Picture 47"/>
          <p:cNvPicPr>
            <a:picLocks noChangeAspect="1" noChangeArrowheads="1"/>
          </p:cNvPicPr>
          <p:nvPr/>
        </p:nvPicPr>
        <p:blipFill>
          <a:blip r:embed="rId4">
            <a:clrChange>
              <a:clrFrom>
                <a:srgbClr val="004040"/>
              </a:clrFrom>
              <a:clrTo>
                <a:srgbClr val="004040">
                  <a:alpha val="0"/>
                </a:srgbClr>
              </a:clrTo>
            </a:clrChange>
          </a:blip>
          <a:srcRect/>
          <a:stretch>
            <a:fillRect/>
          </a:stretch>
        </p:blipFill>
        <p:spPr bwMode="auto">
          <a:xfrm>
            <a:off x="3480711" y="1417368"/>
            <a:ext cx="556077" cy="490682"/>
          </a:xfrm>
          <a:prstGeom prst="rect">
            <a:avLst/>
          </a:prstGeom>
          <a:noFill/>
          <a:ln w="9525">
            <a:noFill/>
            <a:miter lim="800000"/>
            <a:headEnd/>
            <a:tailEnd/>
          </a:ln>
          <a:effectLst/>
        </p:spPr>
      </p:pic>
      <p:sp>
        <p:nvSpPr>
          <p:cNvPr id="58" name="Rounded Rectangle 57"/>
          <p:cNvSpPr/>
          <p:nvPr/>
        </p:nvSpPr>
        <p:spPr>
          <a:xfrm>
            <a:off x="3377933" y="2273853"/>
            <a:ext cx="2353547" cy="635845"/>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311852"/>
              </a:buClr>
              <a:buSzPct val="55000"/>
              <a:tabLst>
                <a:tab pos="424590" algn="l"/>
              </a:tabLst>
              <a:defRPr/>
            </a:pPr>
            <a:endParaRPr lang="en-US" altLang="zh-CN" sz="2400" dirty="0" smtClean="0">
              <a:gradFill>
                <a:gsLst>
                  <a:gs pos="0">
                    <a:schemeClr val="bg1"/>
                  </a:gs>
                  <a:gs pos="100000">
                    <a:schemeClr val="bg1"/>
                  </a:gs>
                </a:gsLst>
                <a:lin ang="13500000" scaled="1"/>
              </a:gradFill>
              <a:latin typeface="Segoe" pitchFamily="34" charset="0"/>
            </a:endParaRPr>
          </a:p>
        </p:txBody>
      </p:sp>
      <p:sp>
        <p:nvSpPr>
          <p:cNvPr id="59" name="Text Placeholder 27"/>
          <p:cNvSpPr txBox="1">
            <a:spLocks/>
          </p:cNvSpPr>
          <p:nvPr/>
        </p:nvSpPr>
        <p:spPr>
          <a:xfrm>
            <a:off x="4006962" y="2407109"/>
            <a:ext cx="1734271" cy="338554"/>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spcBef>
                <a:spcPct val="20000"/>
              </a:spcBef>
              <a:spcAft>
                <a:spcPts val="1200"/>
              </a:spcAft>
              <a:buClr>
                <a:srgbClr val="FF5B00"/>
              </a:buClr>
              <a:buSzPct val="65000"/>
            </a:pPr>
            <a:r>
              <a:rPr lang="en-US" sz="1600" dirty="0">
                <a:solidFill>
                  <a:schemeClr val="tx1"/>
                </a:solidFill>
                <a:latin typeface="+mn-lt"/>
              </a:rPr>
              <a:t>Operating System</a:t>
            </a:r>
          </a:p>
        </p:txBody>
      </p:sp>
      <p:pic>
        <p:nvPicPr>
          <p:cNvPr id="63" name="Picture 42"/>
          <p:cNvPicPr>
            <a:picLocks noChangeAspect="1" noChangeArrowheads="1"/>
          </p:cNvPicPr>
          <p:nvPr/>
        </p:nvPicPr>
        <p:blipFill>
          <a:blip r:embed="rId5" cstate="print">
            <a:clrChange>
              <a:clrFrom>
                <a:srgbClr val="008000"/>
              </a:clrFrom>
              <a:clrTo>
                <a:srgbClr val="008000">
                  <a:alpha val="0"/>
                </a:srgbClr>
              </a:clrTo>
            </a:clrChange>
          </a:blip>
          <a:srcRect l="5278" t="2331" r="6568" b="6061"/>
          <a:stretch>
            <a:fillRect/>
          </a:stretch>
        </p:blipFill>
        <p:spPr bwMode="auto">
          <a:xfrm>
            <a:off x="3477959" y="2384510"/>
            <a:ext cx="381410" cy="418834"/>
          </a:xfrm>
          <a:prstGeom prst="ellipse">
            <a:avLst/>
          </a:prstGeom>
          <a:noFill/>
          <a:ln w="9525">
            <a:noFill/>
            <a:miter lim="800000"/>
            <a:headEnd/>
            <a:tailEnd/>
          </a:ln>
          <a:effectLst>
            <a:outerShdw blurRad="50800" dist="38100" dir="2700000" algn="tl" rotWithShape="0">
              <a:prstClr val="black">
                <a:alpha val="40000"/>
              </a:prstClr>
            </a:outerShdw>
          </a:effectLst>
        </p:spPr>
      </p:pic>
      <p:sp>
        <p:nvSpPr>
          <p:cNvPr id="61" name="Rounded Rectangle 60"/>
          <p:cNvSpPr/>
          <p:nvPr/>
        </p:nvSpPr>
        <p:spPr>
          <a:xfrm>
            <a:off x="3377933" y="3122686"/>
            <a:ext cx="2353547" cy="635845"/>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311852"/>
              </a:buClr>
              <a:buSzPct val="55000"/>
              <a:tabLst>
                <a:tab pos="424590" algn="l"/>
              </a:tabLst>
              <a:defRPr/>
            </a:pPr>
            <a:endParaRPr lang="en-US" altLang="zh-CN" sz="2400" dirty="0" smtClean="0">
              <a:gradFill>
                <a:gsLst>
                  <a:gs pos="0">
                    <a:schemeClr val="bg1"/>
                  </a:gs>
                  <a:gs pos="100000">
                    <a:schemeClr val="bg1"/>
                  </a:gs>
                </a:gsLst>
                <a:lin ang="13500000" scaled="1"/>
              </a:gradFill>
              <a:latin typeface="Segoe" pitchFamily="34" charset="0"/>
            </a:endParaRPr>
          </a:p>
        </p:txBody>
      </p:sp>
      <p:sp>
        <p:nvSpPr>
          <p:cNvPr id="62" name="Text Placeholder 27"/>
          <p:cNvSpPr txBox="1">
            <a:spLocks/>
          </p:cNvSpPr>
          <p:nvPr/>
        </p:nvSpPr>
        <p:spPr>
          <a:xfrm>
            <a:off x="4006962" y="3255942"/>
            <a:ext cx="1734271" cy="338554"/>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spcBef>
                <a:spcPct val="20000"/>
              </a:spcBef>
              <a:spcAft>
                <a:spcPts val="1200"/>
              </a:spcAft>
              <a:buClr>
                <a:srgbClr val="FF5B00"/>
              </a:buClr>
              <a:buSzPct val="65000"/>
            </a:pPr>
            <a:r>
              <a:rPr lang="en-US" sz="1600" dirty="0">
                <a:solidFill>
                  <a:schemeClr val="tx1"/>
                </a:solidFill>
                <a:latin typeface="+mn-lt"/>
              </a:rPr>
              <a:t>Hardware</a:t>
            </a:r>
          </a:p>
        </p:txBody>
      </p:sp>
      <p:pic>
        <p:nvPicPr>
          <p:cNvPr id="64" name="Picture 2" descr="C:\Users\paul\AppData\Local\Microsoft\Windows\Temporary Internet Files\Content.IE5\DPP8BAT1\MCj04338340000[1].png"/>
          <p:cNvPicPr>
            <a:picLocks noChangeAspect="1" noChangeArrowheads="1"/>
          </p:cNvPicPr>
          <p:nvPr/>
        </p:nvPicPr>
        <p:blipFill>
          <a:blip r:embed="rId6"/>
          <a:srcRect/>
          <a:stretch>
            <a:fillRect/>
          </a:stretch>
        </p:blipFill>
        <p:spPr bwMode="auto">
          <a:xfrm>
            <a:off x="3406455" y="3117889"/>
            <a:ext cx="616006" cy="671286"/>
          </a:xfrm>
          <a:prstGeom prst="rect">
            <a:avLst/>
          </a:prstGeom>
          <a:noFill/>
          <a:effectLst>
            <a:outerShdw blurRad="50800" dist="38100" dir="2700000" algn="tl" rotWithShape="0">
              <a:prstClr val="black">
                <a:alpha val="40000"/>
              </a:prstClr>
            </a:outerShdw>
          </a:effectLst>
        </p:spPr>
      </p:pic>
      <p:sp>
        <p:nvSpPr>
          <p:cNvPr id="40" name="Line 40"/>
          <p:cNvSpPr>
            <a:spLocks noChangeShapeType="1"/>
          </p:cNvSpPr>
          <p:nvPr/>
        </p:nvSpPr>
        <p:spPr bwMode="auto">
          <a:xfrm flipV="1">
            <a:off x="3150632" y="3000172"/>
            <a:ext cx="1682496" cy="0"/>
          </a:xfrm>
          <a:prstGeom prst="line">
            <a:avLst/>
          </a:prstGeom>
          <a:noFill/>
          <a:ln w="38100">
            <a:solidFill>
              <a:schemeClr val="accent4"/>
            </a:solidFill>
            <a:prstDash val="dashDot"/>
            <a:round/>
            <a:headEnd type="triangle"/>
            <a:tailEnd/>
          </a:ln>
        </p:spPr>
        <p:txBody>
          <a:bodyPr/>
          <a:lstStyle/>
          <a:p>
            <a:endParaRPr lang="en-US" dirty="0"/>
          </a:p>
        </p:txBody>
      </p:sp>
      <p:grpSp>
        <p:nvGrpSpPr>
          <p:cNvPr id="3" name="Group 75"/>
          <p:cNvGrpSpPr/>
          <p:nvPr/>
        </p:nvGrpSpPr>
        <p:grpSpPr>
          <a:xfrm>
            <a:off x="366999" y="1417563"/>
            <a:ext cx="3383180" cy="3524827"/>
            <a:chOff x="332274" y="1417563"/>
            <a:chExt cx="3383180" cy="3524827"/>
          </a:xfrm>
        </p:grpSpPr>
        <p:sp>
          <p:nvSpPr>
            <p:cNvPr id="72" name="Rectangle 71"/>
            <p:cNvSpPr/>
            <p:nvPr/>
          </p:nvSpPr>
          <p:spPr bwMode="blackGray">
            <a:xfrm>
              <a:off x="349094" y="3437681"/>
              <a:ext cx="2697480" cy="1504709"/>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66" name="Rectangle 65"/>
            <p:cNvSpPr/>
            <p:nvPr/>
          </p:nvSpPr>
          <p:spPr bwMode="blackGray">
            <a:xfrm>
              <a:off x="349094" y="1713053"/>
              <a:ext cx="2697480" cy="1064871"/>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3" name="Rectangle 22"/>
            <p:cNvSpPr/>
            <p:nvPr/>
          </p:nvSpPr>
          <p:spPr>
            <a:xfrm>
              <a:off x="3515460" y="2476370"/>
              <a:ext cx="199994" cy="184666"/>
            </a:xfrm>
            <a:prstGeom prst="rect">
              <a:avLst/>
            </a:prstGeom>
          </p:spPr>
          <p:txBody>
            <a:bodyPr wrap="square">
              <a:spAutoFit/>
            </a:bodyPr>
            <a:lstStyle/>
            <a:p>
              <a:r>
                <a:rPr lang="en-US" sz="600" dirty="0" smtClean="0">
                  <a:solidFill>
                    <a:schemeClr val="bg1"/>
                  </a:solidFill>
                  <a:effectLst>
                    <a:outerShdw blurRad="38100" dist="38100" dir="2700000" algn="tl">
                      <a:srgbClr val="000000">
                        <a:alpha val="43137"/>
                      </a:srgbClr>
                    </a:outerShdw>
                  </a:effectLst>
                </a:rPr>
                <a:t>®</a:t>
              </a:r>
              <a:endParaRPr lang="en-US" sz="600" dirty="0">
                <a:solidFill>
                  <a:schemeClr val="bg1"/>
                </a:solidFill>
              </a:endParaRPr>
            </a:p>
          </p:txBody>
        </p:sp>
        <p:sp>
          <p:nvSpPr>
            <p:cNvPr id="39" name="Rectangle 38"/>
            <p:cNvSpPr/>
            <p:nvPr/>
          </p:nvSpPr>
          <p:spPr>
            <a:xfrm>
              <a:off x="3515460" y="2406920"/>
              <a:ext cx="199994" cy="184666"/>
            </a:xfrm>
            <a:prstGeom prst="rect">
              <a:avLst/>
            </a:prstGeom>
          </p:spPr>
          <p:txBody>
            <a:bodyPr wrap="square">
              <a:spAutoFit/>
            </a:bodyPr>
            <a:lstStyle/>
            <a:p>
              <a:r>
                <a:rPr lang="en-US" sz="600" dirty="0" smtClean="0">
                  <a:solidFill>
                    <a:schemeClr val="bg1"/>
                  </a:solidFill>
                  <a:effectLst>
                    <a:outerShdw blurRad="38100" dist="38100" dir="2700000" algn="tl">
                      <a:srgbClr val="000000">
                        <a:alpha val="43137"/>
                      </a:srgbClr>
                    </a:outerShdw>
                  </a:effectLst>
                </a:rPr>
                <a:t>®</a:t>
              </a:r>
              <a:endParaRPr lang="en-US" sz="600" dirty="0">
                <a:solidFill>
                  <a:schemeClr val="bg1"/>
                </a:solidFill>
              </a:endParaRPr>
            </a:p>
          </p:txBody>
        </p:sp>
        <p:sp>
          <p:nvSpPr>
            <p:cNvPr id="49" name="Rectangle 48"/>
            <p:cNvSpPr/>
            <p:nvPr/>
          </p:nvSpPr>
          <p:spPr>
            <a:xfrm>
              <a:off x="347241" y="3664103"/>
              <a:ext cx="2566080" cy="650947"/>
            </a:xfrm>
            <a:prstGeom prst="rect">
              <a:avLst/>
            </a:prstGeom>
            <a:ln>
              <a:headEnd type="none" w="med" len="med"/>
              <a:tailEnd type="none" w="med" len="med"/>
            </a:ln>
          </p:spPr>
          <p:txBody>
            <a:bodyPr wrap="square" lIns="182880">
              <a:spAutoFit/>
            </a:bodyPr>
            <a:lstStyle/>
            <a:p>
              <a:pPr marL="231775"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Resolving incompatibility between applications </a:t>
              </a:r>
              <a:br>
                <a:rPr lang="en-US" sz="1500" dirty="0" smtClean="0">
                  <a:solidFill>
                    <a:srgbClr val="99CC99"/>
                  </a:solidFill>
                </a:rPr>
              </a:br>
              <a:r>
                <a:rPr lang="en-US" sz="1500" dirty="0" smtClean="0">
                  <a:solidFill>
                    <a:srgbClr val="99CC99"/>
                  </a:solidFill>
                </a:rPr>
                <a:t>and a new OS</a:t>
              </a:r>
            </a:p>
          </p:txBody>
        </p:sp>
        <p:sp>
          <p:nvSpPr>
            <p:cNvPr id="51" name="Rounded Rectangle 50"/>
            <p:cNvSpPr/>
            <p:nvPr/>
          </p:nvSpPr>
          <p:spPr>
            <a:xfrm>
              <a:off x="332274" y="3177914"/>
              <a:ext cx="2731121"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indent="-342900" algn="ctr" defTabSz="914099" fontAlgn="base">
                <a:lnSpc>
                  <a:spcPct val="85000"/>
                </a:lnSpc>
                <a:spcBef>
                  <a:spcPct val="0"/>
                </a:spcBef>
                <a:spcAft>
                  <a:spcPct val="0"/>
                </a:spcAft>
                <a:buClr>
                  <a:srgbClr val="311852"/>
                </a:buClr>
                <a:buSzPct val="55000"/>
                <a:defRPr/>
              </a:pPr>
              <a:r>
                <a:rPr lang="en-US" dirty="0" smtClean="0">
                  <a:solidFill>
                    <a:schemeClr val="accent5"/>
                  </a:solidFill>
                  <a:effectLst>
                    <a:outerShdw blurRad="38100" dist="38100" dir="2700000" algn="tl">
                      <a:srgbClr val="000000">
                        <a:alpha val="43137"/>
                      </a:srgbClr>
                    </a:outerShdw>
                  </a:effectLst>
                  <a:cs typeface="Segoe UI" pitchFamily="34" charset="0"/>
                </a:rPr>
                <a:t>Good for</a:t>
              </a:r>
            </a:p>
          </p:txBody>
        </p:sp>
        <p:sp>
          <p:nvSpPr>
            <p:cNvPr id="56" name="Rectangle 55"/>
            <p:cNvSpPr/>
            <p:nvPr/>
          </p:nvSpPr>
          <p:spPr>
            <a:xfrm>
              <a:off x="335666" y="1898680"/>
              <a:ext cx="2605875" cy="466281"/>
            </a:xfrm>
            <a:prstGeom prst="rect">
              <a:avLst/>
            </a:prstGeom>
            <a:ln>
              <a:headEnd type="none" w="med" len="med"/>
              <a:tailEnd type="none" w="med" len="med"/>
            </a:ln>
          </p:spPr>
          <p:txBody>
            <a:bodyPr wrap="square" lIns="182880">
              <a:spAutoFit/>
            </a:bodyPr>
            <a:lstStyle/>
            <a:p>
              <a:pPr marL="231775" indent="-231775">
                <a:lnSpc>
                  <a:spcPct val="80000"/>
                </a:lnSpc>
                <a:spcBef>
                  <a:spcPct val="20000"/>
                </a:spcBef>
                <a:spcAft>
                  <a:spcPts val="400"/>
                </a:spcAft>
                <a:buClr>
                  <a:srgbClr val="FF5B00"/>
                </a:buClr>
                <a:buSzPct val="85000"/>
                <a:buBlip>
                  <a:blip r:embed="rId3"/>
                </a:buBlip>
              </a:pPr>
              <a:r>
                <a:rPr lang="en-US" sz="1500" dirty="0" smtClean="0">
                  <a:solidFill>
                    <a:srgbClr val="99CC99"/>
                  </a:solidFill>
                </a:rPr>
                <a:t>Creates a package with a full instance of Windows </a:t>
              </a:r>
            </a:p>
          </p:txBody>
        </p:sp>
        <p:sp>
          <p:nvSpPr>
            <p:cNvPr id="60" name="Rounded Rectangle 59"/>
            <p:cNvSpPr/>
            <p:nvPr/>
          </p:nvSpPr>
          <p:spPr>
            <a:xfrm>
              <a:off x="332274" y="1417563"/>
              <a:ext cx="2731121"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accent5"/>
                  </a:solidFill>
                  <a:effectLst>
                    <a:outerShdw blurRad="38100" dist="38100" dir="2700000" algn="tl">
                      <a:srgbClr val="000000">
                        <a:alpha val="43137"/>
                      </a:srgbClr>
                    </a:outerShdw>
                  </a:effectLst>
                  <a:cs typeface="Segoe UI" pitchFamily="34" charset="0"/>
                </a:rPr>
                <a:t>Desktop Virtualization</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000"/>
                                        <p:tgtEl>
                                          <p:spTgt spid="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right)">
                                      <p:cBhvr>
                                        <p:cTn id="15"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4"/>
          <p:cNvGrpSpPr/>
          <p:nvPr/>
        </p:nvGrpSpPr>
        <p:grpSpPr>
          <a:xfrm>
            <a:off x="6461350" y="3808566"/>
            <a:ext cx="2381692" cy="492443"/>
            <a:chOff x="6103088" y="2913319"/>
            <a:chExt cx="2381692" cy="492443"/>
          </a:xfrm>
        </p:grpSpPr>
        <p:pic>
          <p:nvPicPr>
            <p:cNvPr id="43" name="Picture 2" descr="C:\Users\aheaton\AppData\Local\Microsoft\Windows\Temporary Internet Files\Content.Outlook\RUD1F8JY\EDVwithicon_wht (2).png"/>
            <p:cNvPicPr>
              <a:picLocks noChangeAspect="1" noChangeArrowheads="1"/>
            </p:cNvPicPr>
            <p:nvPr/>
          </p:nvPicPr>
          <p:blipFill>
            <a:blip r:embed="rId3" cstate="print">
              <a:lum/>
            </a:blip>
            <a:stretch>
              <a:fillRect/>
            </a:stretch>
          </p:blipFill>
          <p:spPr bwMode="auto">
            <a:xfrm>
              <a:off x="6430670" y="2970279"/>
              <a:ext cx="2054110" cy="422027"/>
            </a:xfrm>
            <a:prstGeom prst="rect">
              <a:avLst/>
            </a:prstGeom>
            <a:noFill/>
          </p:spPr>
        </p:pic>
        <p:sp>
          <p:nvSpPr>
            <p:cNvPr id="44" name="TextBox 43"/>
            <p:cNvSpPr txBox="1"/>
            <p:nvPr/>
          </p:nvSpPr>
          <p:spPr>
            <a:xfrm>
              <a:off x="6103088" y="2913319"/>
              <a:ext cx="308345" cy="492443"/>
            </a:xfrm>
            <a:prstGeom prst="rect">
              <a:avLst/>
            </a:prstGeom>
            <a:noFill/>
          </p:spPr>
          <p:txBody>
            <a:bodyPr wrap="square" lIns="0" tIns="0" rIns="0" bIns="0" rtlCol="0">
              <a:spAutoFit/>
            </a:bodyPr>
            <a:lstStyle/>
            <a:p>
              <a:r>
                <a:rPr lang="en-US" sz="3200" b="1" dirty="0" smtClean="0">
                  <a:gradFill>
                    <a:gsLst>
                      <a:gs pos="0">
                        <a:schemeClr val="tx1"/>
                      </a:gs>
                      <a:gs pos="86000">
                        <a:schemeClr val="tx1"/>
                      </a:gs>
                    </a:gsLst>
                    <a:lin ang="5400000" scaled="0"/>
                  </a:gradFill>
                </a:rPr>
                <a:t>+</a:t>
              </a:r>
            </a:p>
          </p:txBody>
        </p:sp>
      </p:grpSp>
      <p:grpSp>
        <p:nvGrpSpPr>
          <p:cNvPr id="33" name="Group 32"/>
          <p:cNvGrpSpPr/>
          <p:nvPr/>
        </p:nvGrpSpPr>
        <p:grpSpPr>
          <a:xfrm>
            <a:off x="785183" y="2240599"/>
            <a:ext cx="5648723" cy="3663600"/>
            <a:chOff x="785183" y="2802308"/>
            <a:chExt cx="5648723" cy="3663600"/>
          </a:xfrm>
        </p:grpSpPr>
        <p:sp>
          <p:nvSpPr>
            <p:cNvPr id="46" name="Rounded Rectangle 45"/>
            <p:cNvSpPr/>
            <p:nvPr/>
          </p:nvSpPr>
          <p:spPr>
            <a:xfrm>
              <a:off x="3673311" y="2802308"/>
              <a:ext cx="2760595" cy="63584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2000" dirty="0" smtClean="0">
                <a:solidFill>
                  <a:schemeClr val="tx1"/>
                </a:solidFill>
                <a:effectLst>
                  <a:outerShdw blurRad="38100" dist="38100" dir="2700000" algn="tl">
                    <a:srgbClr val="000000">
                      <a:alpha val="43137"/>
                    </a:srgbClr>
                  </a:outerShdw>
                </a:effectLst>
              </a:endParaRPr>
            </a:p>
          </p:txBody>
        </p:sp>
        <p:sp>
          <p:nvSpPr>
            <p:cNvPr id="47" name="Rounded Rectangle 46"/>
            <p:cNvSpPr/>
            <p:nvPr/>
          </p:nvSpPr>
          <p:spPr>
            <a:xfrm>
              <a:off x="3673311" y="3550131"/>
              <a:ext cx="2760595" cy="63584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2000" dirty="0" smtClean="0">
                <a:solidFill>
                  <a:schemeClr val="tx1"/>
                </a:solidFill>
                <a:effectLst>
                  <a:outerShdw blurRad="38100" dist="38100" dir="2700000" algn="tl">
                    <a:srgbClr val="000000">
                      <a:alpha val="43137"/>
                    </a:srgbClr>
                  </a:outerShdw>
                </a:effectLst>
              </a:endParaRPr>
            </a:p>
          </p:txBody>
        </p:sp>
        <p:sp>
          <p:nvSpPr>
            <p:cNvPr id="42" name="Rounded Rectangle 41"/>
            <p:cNvSpPr/>
            <p:nvPr/>
          </p:nvSpPr>
          <p:spPr>
            <a:xfrm>
              <a:off x="804830" y="4297954"/>
              <a:ext cx="2760595" cy="635845"/>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2000" dirty="0">
                <a:solidFill>
                  <a:srgbClr val="FFFFFF"/>
                </a:solidFill>
                <a:effectLst>
                  <a:outerShdw blurRad="38100" dist="38100" dir="2700000" algn="tl">
                    <a:srgbClr val="000000">
                      <a:alpha val="43137"/>
                    </a:srgbClr>
                  </a:outerShdw>
                </a:effectLst>
              </a:endParaRPr>
            </a:p>
          </p:txBody>
        </p:sp>
        <p:sp>
          <p:nvSpPr>
            <p:cNvPr id="50" name="Rounded Rectangle 49"/>
            <p:cNvSpPr/>
            <p:nvPr/>
          </p:nvSpPr>
          <p:spPr>
            <a:xfrm>
              <a:off x="3673311" y="4297954"/>
              <a:ext cx="2760595" cy="635845"/>
            </a:xfrm>
            <a:prstGeom prst="roundRect">
              <a:avLst/>
            </a:prstGeom>
            <a:solidFill>
              <a:schemeClr val="accent1">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2000" dirty="0" smtClean="0">
                <a:solidFill>
                  <a:schemeClr val="tx1"/>
                </a:solidFill>
                <a:effectLst>
                  <a:outerShdw blurRad="38100" dist="38100" dir="2700000" algn="tl">
                    <a:srgbClr val="000000">
                      <a:alpha val="43137"/>
                    </a:srgbClr>
                  </a:outerShdw>
                </a:effectLst>
              </a:endParaRPr>
            </a:p>
          </p:txBody>
        </p:sp>
        <p:sp>
          <p:nvSpPr>
            <p:cNvPr id="61" name="Rounded Rectangle 60"/>
            <p:cNvSpPr/>
            <p:nvPr/>
          </p:nvSpPr>
          <p:spPr>
            <a:xfrm>
              <a:off x="804830" y="5045777"/>
              <a:ext cx="5613991" cy="635845"/>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dirty="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62" name="Rounded Rectangle 61"/>
            <p:cNvSpPr/>
            <p:nvPr/>
          </p:nvSpPr>
          <p:spPr>
            <a:xfrm>
              <a:off x="804830" y="5793601"/>
              <a:ext cx="5613991" cy="635845"/>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2000" dirty="0">
                <a:solidFill>
                  <a:srgbClr val="FFFFFF"/>
                </a:solidFill>
                <a:effectLst>
                  <a:outerShdw blurRad="38100" dist="38100" dir="2700000" algn="tl">
                    <a:srgbClr val="000000">
                      <a:alpha val="43137"/>
                    </a:srgbClr>
                  </a:outerShdw>
                </a:effectLst>
              </a:endParaRPr>
            </a:p>
          </p:txBody>
        </p:sp>
        <p:pic>
          <p:nvPicPr>
            <p:cNvPr id="56" name="Picture 42"/>
            <p:cNvPicPr>
              <a:picLocks noChangeAspect="1" noChangeArrowheads="1"/>
            </p:cNvPicPr>
            <p:nvPr/>
          </p:nvPicPr>
          <p:blipFill>
            <a:blip r:embed="rId4" cstate="print">
              <a:clrChange>
                <a:clrFrom>
                  <a:srgbClr val="008000"/>
                </a:clrFrom>
                <a:clrTo>
                  <a:srgbClr val="008000">
                    <a:alpha val="0"/>
                  </a:srgbClr>
                </a:clrTo>
              </a:clrChange>
            </a:blip>
            <a:srcRect l="5854" t="3507" r="6180" b="5064"/>
            <a:stretch>
              <a:fillRect/>
            </a:stretch>
          </p:blipFill>
          <p:spPr bwMode="auto">
            <a:xfrm>
              <a:off x="946694" y="5158377"/>
              <a:ext cx="414746" cy="418012"/>
            </a:xfrm>
            <a:prstGeom prst="ellipse">
              <a:avLst/>
            </a:prstGeom>
            <a:noFill/>
            <a:ln w="9525">
              <a:noFill/>
              <a:miter lim="800000"/>
              <a:headEnd/>
              <a:tailEnd/>
            </a:ln>
            <a:effectLst>
              <a:outerShdw blurRad="50800" dist="38100" dir="2700000" algn="tl" rotWithShape="0">
                <a:prstClr val="black">
                  <a:alpha val="40000"/>
                </a:prstClr>
              </a:outerShdw>
            </a:effectLst>
          </p:spPr>
        </p:pic>
        <p:pic>
          <p:nvPicPr>
            <p:cNvPr id="57" name="Picture 2" descr="C:\Users\paul\AppData\Local\Microsoft\Windows\Temporary Internet Files\Content.IE5\DPP8BAT1\MCj04338340000[1].png"/>
            <p:cNvPicPr>
              <a:picLocks noChangeAspect="1" noChangeArrowheads="1"/>
            </p:cNvPicPr>
            <p:nvPr/>
          </p:nvPicPr>
          <p:blipFill>
            <a:blip r:embed="rId5"/>
            <a:srcRect/>
            <a:stretch>
              <a:fillRect/>
            </a:stretch>
          </p:blipFill>
          <p:spPr bwMode="auto">
            <a:xfrm>
              <a:off x="900190" y="5794622"/>
              <a:ext cx="671286" cy="671286"/>
            </a:xfrm>
            <a:prstGeom prst="rect">
              <a:avLst/>
            </a:prstGeom>
            <a:noFill/>
            <a:effectLst>
              <a:outerShdw blurRad="50800" dist="38100" dir="2700000" algn="tl" rotWithShape="0">
                <a:prstClr val="black">
                  <a:alpha val="40000"/>
                </a:prstClr>
              </a:outerShdw>
            </a:effectLst>
          </p:spPr>
        </p:pic>
        <p:grpSp>
          <p:nvGrpSpPr>
            <p:cNvPr id="2" name="Group 44"/>
            <p:cNvGrpSpPr>
              <a:grpSpLocks/>
            </p:cNvGrpSpPr>
            <p:nvPr/>
          </p:nvGrpSpPr>
          <p:grpSpPr bwMode="auto">
            <a:xfrm>
              <a:off x="785183" y="4306037"/>
              <a:ext cx="796926" cy="701675"/>
              <a:chOff x="4006" y="2646"/>
              <a:chExt cx="505" cy="429"/>
            </a:xfrm>
            <a:effectLst>
              <a:outerShdw blurRad="50800" dist="38100" dir="2700000" algn="tl" rotWithShape="0">
                <a:prstClr val="black">
                  <a:alpha val="40000"/>
                </a:prstClr>
              </a:outerShdw>
            </a:effectLst>
          </p:grpSpPr>
          <p:pic>
            <p:nvPicPr>
              <p:cNvPr id="64" name="Picture 45"/>
              <p:cNvPicPr>
                <a:picLocks noChangeAspect="1" noChangeArrowheads="1"/>
              </p:cNvPicPr>
              <p:nvPr/>
            </p:nvPicPr>
            <p:blipFill>
              <a:blip r:embed="rId6">
                <a:clrChange>
                  <a:clrFrom>
                    <a:srgbClr val="004040"/>
                  </a:clrFrom>
                  <a:clrTo>
                    <a:srgbClr val="004040">
                      <a:alpha val="0"/>
                    </a:srgbClr>
                  </a:clrTo>
                </a:clrChange>
              </a:blip>
              <a:srcRect/>
              <a:stretch>
                <a:fillRect/>
              </a:stretch>
            </p:blipFill>
            <p:spPr bwMode="auto">
              <a:xfrm>
                <a:off x="4006" y="2719"/>
                <a:ext cx="384" cy="300"/>
              </a:xfrm>
              <a:prstGeom prst="rect">
                <a:avLst/>
              </a:prstGeom>
              <a:noFill/>
              <a:ln w="9525">
                <a:noFill/>
                <a:miter lim="800000"/>
                <a:headEnd/>
                <a:tailEnd/>
              </a:ln>
              <a:effectLst/>
            </p:spPr>
          </p:pic>
          <p:pic>
            <p:nvPicPr>
              <p:cNvPr id="65" name="Picture 46"/>
              <p:cNvPicPr>
                <a:picLocks noChangeAspect="1" noChangeArrowheads="1"/>
              </p:cNvPicPr>
              <p:nvPr/>
            </p:nvPicPr>
            <p:blipFill>
              <a:blip r:embed="rId6">
                <a:clrChange>
                  <a:clrFrom>
                    <a:srgbClr val="004040"/>
                  </a:clrFrom>
                  <a:clrTo>
                    <a:srgbClr val="004040">
                      <a:alpha val="0"/>
                    </a:srgbClr>
                  </a:clrTo>
                </a:clrChange>
              </a:blip>
              <a:srcRect/>
              <a:stretch>
                <a:fillRect/>
              </a:stretch>
            </p:blipFill>
            <p:spPr bwMode="auto">
              <a:xfrm>
                <a:off x="4127" y="2775"/>
                <a:ext cx="384" cy="300"/>
              </a:xfrm>
              <a:prstGeom prst="rect">
                <a:avLst/>
              </a:prstGeom>
              <a:noFill/>
              <a:ln w="9525">
                <a:noFill/>
                <a:miter lim="800000"/>
                <a:headEnd/>
                <a:tailEnd/>
              </a:ln>
              <a:effectLst/>
            </p:spPr>
          </p:pic>
          <p:pic>
            <p:nvPicPr>
              <p:cNvPr id="66" name="Picture 47"/>
              <p:cNvPicPr>
                <a:picLocks noChangeAspect="1" noChangeArrowheads="1"/>
              </p:cNvPicPr>
              <p:nvPr/>
            </p:nvPicPr>
            <p:blipFill>
              <a:blip r:embed="rId6">
                <a:clrChange>
                  <a:clrFrom>
                    <a:srgbClr val="004040"/>
                  </a:clrFrom>
                  <a:clrTo>
                    <a:srgbClr val="004040">
                      <a:alpha val="0"/>
                    </a:srgbClr>
                  </a:clrTo>
                </a:clrChange>
              </a:blip>
              <a:srcRect/>
              <a:stretch>
                <a:fillRect/>
              </a:stretch>
            </p:blipFill>
            <p:spPr bwMode="auto">
              <a:xfrm>
                <a:off x="4087" y="2646"/>
                <a:ext cx="384" cy="300"/>
              </a:xfrm>
              <a:prstGeom prst="rect">
                <a:avLst/>
              </a:prstGeom>
              <a:noFill/>
              <a:ln w="9525">
                <a:noFill/>
                <a:miter lim="800000"/>
                <a:headEnd/>
                <a:tailEnd/>
              </a:ln>
              <a:effectLst/>
            </p:spPr>
          </p:pic>
        </p:grpSp>
        <p:grpSp>
          <p:nvGrpSpPr>
            <p:cNvPr id="3" name="Group 44"/>
            <p:cNvGrpSpPr>
              <a:grpSpLocks/>
            </p:cNvGrpSpPr>
            <p:nvPr/>
          </p:nvGrpSpPr>
          <p:grpSpPr bwMode="auto">
            <a:xfrm>
              <a:off x="3668727" y="2812367"/>
              <a:ext cx="748405" cy="658952"/>
              <a:chOff x="4006" y="2646"/>
              <a:chExt cx="505" cy="429"/>
            </a:xfrm>
            <a:effectLst>
              <a:outerShdw blurRad="50800" dist="38100" dir="2700000" algn="tl" rotWithShape="0">
                <a:prstClr val="black">
                  <a:alpha val="40000"/>
                </a:prstClr>
              </a:outerShdw>
            </a:effectLst>
          </p:grpSpPr>
          <p:pic>
            <p:nvPicPr>
              <p:cNvPr id="80" name="Picture 45"/>
              <p:cNvPicPr>
                <a:picLocks noChangeAspect="1" noChangeArrowheads="1"/>
              </p:cNvPicPr>
              <p:nvPr/>
            </p:nvPicPr>
            <p:blipFill>
              <a:blip r:embed="rId6">
                <a:clrChange>
                  <a:clrFrom>
                    <a:srgbClr val="004040"/>
                  </a:clrFrom>
                  <a:clrTo>
                    <a:srgbClr val="004040">
                      <a:alpha val="0"/>
                    </a:srgbClr>
                  </a:clrTo>
                </a:clrChange>
              </a:blip>
              <a:srcRect/>
              <a:stretch>
                <a:fillRect/>
              </a:stretch>
            </p:blipFill>
            <p:spPr bwMode="auto">
              <a:xfrm>
                <a:off x="4006" y="2719"/>
                <a:ext cx="384" cy="300"/>
              </a:xfrm>
              <a:prstGeom prst="rect">
                <a:avLst/>
              </a:prstGeom>
              <a:noFill/>
              <a:ln w="9525">
                <a:noFill/>
                <a:miter lim="800000"/>
                <a:headEnd/>
                <a:tailEnd/>
              </a:ln>
            </p:spPr>
          </p:pic>
          <p:pic>
            <p:nvPicPr>
              <p:cNvPr id="81" name="Picture 46"/>
              <p:cNvPicPr>
                <a:picLocks noChangeAspect="1" noChangeArrowheads="1"/>
              </p:cNvPicPr>
              <p:nvPr/>
            </p:nvPicPr>
            <p:blipFill>
              <a:blip r:embed="rId6">
                <a:clrChange>
                  <a:clrFrom>
                    <a:srgbClr val="004040"/>
                  </a:clrFrom>
                  <a:clrTo>
                    <a:srgbClr val="004040">
                      <a:alpha val="0"/>
                    </a:srgbClr>
                  </a:clrTo>
                </a:clrChange>
              </a:blip>
              <a:srcRect/>
              <a:stretch>
                <a:fillRect/>
              </a:stretch>
            </p:blipFill>
            <p:spPr bwMode="auto">
              <a:xfrm>
                <a:off x="4127" y="2775"/>
                <a:ext cx="384" cy="300"/>
              </a:xfrm>
              <a:prstGeom prst="rect">
                <a:avLst/>
              </a:prstGeom>
              <a:noFill/>
              <a:ln w="9525">
                <a:noFill/>
                <a:miter lim="800000"/>
                <a:headEnd/>
                <a:tailEnd/>
              </a:ln>
            </p:spPr>
          </p:pic>
          <p:pic>
            <p:nvPicPr>
              <p:cNvPr id="82" name="Picture 47"/>
              <p:cNvPicPr>
                <a:picLocks noChangeAspect="1" noChangeArrowheads="1"/>
              </p:cNvPicPr>
              <p:nvPr/>
            </p:nvPicPr>
            <p:blipFill>
              <a:blip r:embed="rId6">
                <a:clrChange>
                  <a:clrFrom>
                    <a:srgbClr val="004040"/>
                  </a:clrFrom>
                  <a:clrTo>
                    <a:srgbClr val="004040">
                      <a:alpha val="0"/>
                    </a:srgbClr>
                  </a:clrTo>
                </a:clrChange>
              </a:blip>
              <a:srcRect/>
              <a:stretch>
                <a:fillRect/>
              </a:stretch>
            </p:blipFill>
            <p:spPr bwMode="auto">
              <a:xfrm>
                <a:off x="4087" y="2646"/>
                <a:ext cx="384" cy="300"/>
              </a:xfrm>
              <a:prstGeom prst="rect">
                <a:avLst/>
              </a:prstGeom>
              <a:noFill/>
              <a:ln w="9525">
                <a:noFill/>
                <a:miter lim="800000"/>
                <a:headEnd/>
                <a:tailEnd/>
              </a:ln>
            </p:spPr>
          </p:pic>
        </p:grpSp>
        <p:pic>
          <p:nvPicPr>
            <p:cNvPr id="76" name="Picture 18"/>
            <p:cNvPicPr>
              <a:picLocks noChangeAspect="1" noChangeArrowheads="1"/>
            </p:cNvPicPr>
            <p:nvPr/>
          </p:nvPicPr>
          <p:blipFill>
            <a:blip r:embed="rId7" cstate="print"/>
            <a:stretch>
              <a:fillRect/>
            </a:stretch>
          </p:blipFill>
          <p:spPr bwMode="auto">
            <a:xfrm>
              <a:off x="3784366" y="3663536"/>
              <a:ext cx="661639" cy="391177"/>
            </a:xfrm>
            <a:prstGeom prst="rect">
              <a:avLst/>
            </a:prstGeom>
            <a:noFill/>
            <a:ln w="9525">
              <a:noFill/>
              <a:miter lim="800000"/>
              <a:headEnd/>
              <a:tailEnd/>
            </a:ln>
            <a:effectLst>
              <a:outerShdw blurRad="190500" sx="102000" sy="102000" algn="ctr" rotWithShape="0">
                <a:prstClr val="black">
                  <a:alpha val="70000"/>
                </a:prstClr>
              </a:outerShdw>
            </a:effectLst>
          </p:spPr>
        </p:pic>
        <p:sp>
          <p:nvSpPr>
            <p:cNvPr id="67" name="Text Placeholder 27"/>
            <p:cNvSpPr txBox="1">
              <a:spLocks/>
            </p:cNvSpPr>
            <p:nvPr/>
          </p:nvSpPr>
          <p:spPr>
            <a:xfrm>
              <a:off x="1555345" y="4431210"/>
              <a:ext cx="1886360"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buClr>
                  <a:srgbClr val="FF5B00"/>
                </a:buClr>
                <a:buSzPct val="65000"/>
              </a:pPr>
              <a:r>
                <a:rPr lang="en-US" dirty="0">
                  <a:solidFill>
                    <a:schemeClr val="tx1"/>
                  </a:solidFill>
                  <a:latin typeface="+mn-lt"/>
                </a:rPr>
                <a:t>Applications</a:t>
              </a:r>
            </a:p>
          </p:txBody>
        </p:sp>
        <p:sp>
          <p:nvSpPr>
            <p:cNvPr id="71" name="Text Placeholder 27"/>
            <p:cNvSpPr txBox="1">
              <a:spLocks/>
            </p:cNvSpPr>
            <p:nvPr/>
          </p:nvSpPr>
          <p:spPr>
            <a:xfrm>
              <a:off x="1555345" y="5179033"/>
              <a:ext cx="2637727"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buClr>
                  <a:srgbClr val="FF5B00"/>
                </a:buClr>
                <a:buSzPct val="65000"/>
              </a:pPr>
              <a:r>
                <a:rPr lang="en-US" dirty="0">
                  <a:solidFill>
                    <a:schemeClr val="tx1"/>
                  </a:solidFill>
                  <a:latin typeface="+mn-lt"/>
                </a:rPr>
                <a:t>Operating System</a:t>
              </a:r>
            </a:p>
          </p:txBody>
        </p:sp>
        <p:sp>
          <p:nvSpPr>
            <p:cNvPr id="72" name="Text Placeholder 27"/>
            <p:cNvSpPr txBox="1">
              <a:spLocks/>
            </p:cNvSpPr>
            <p:nvPr/>
          </p:nvSpPr>
          <p:spPr>
            <a:xfrm>
              <a:off x="1555345" y="5926857"/>
              <a:ext cx="1886360"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buClr>
                  <a:srgbClr val="FF5B00"/>
                </a:buClr>
                <a:buSzPct val="65000"/>
              </a:pPr>
              <a:r>
                <a:rPr lang="en-US" dirty="0">
                  <a:solidFill>
                    <a:schemeClr val="tx1"/>
                  </a:solidFill>
                  <a:latin typeface="+mn-lt"/>
                </a:rPr>
                <a:t>Hardware</a:t>
              </a:r>
            </a:p>
          </p:txBody>
        </p:sp>
        <p:sp>
          <p:nvSpPr>
            <p:cNvPr id="73" name="Text Placeholder 27"/>
            <p:cNvSpPr txBox="1">
              <a:spLocks/>
            </p:cNvSpPr>
            <p:nvPr/>
          </p:nvSpPr>
          <p:spPr>
            <a:xfrm>
              <a:off x="4486386" y="2935564"/>
              <a:ext cx="1886360"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buClr>
                  <a:srgbClr val="FF5B00"/>
                </a:buClr>
                <a:buSzPct val="65000"/>
              </a:pPr>
              <a:r>
                <a:rPr lang="en-US" dirty="0">
                  <a:solidFill>
                    <a:schemeClr val="tx1"/>
                  </a:solidFill>
                  <a:latin typeface="+mn-lt"/>
                </a:rPr>
                <a:t>Applications</a:t>
              </a:r>
            </a:p>
          </p:txBody>
        </p:sp>
        <p:sp>
          <p:nvSpPr>
            <p:cNvPr id="78" name="Text Placeholder 27"/>
            <p:cNvSpPr txBox="1">
              <a:spLocks/>
            </p:cNvSpPr>
            <p:nvPr/>
          </p:nvSpPr>
          <p:spPr>
            <a:xfrm>
              <a:off x="4486386" y="3683387"/>
              <a:ext cx="1886360"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lvl="0" indent="-342900">
                <a:buClr>
                  <a:srgbClr val="FF5B00"/>
                </a:buClr>
                <a:buSzPct val="65000"/>
              </a:pPr>
              <a:r>
                <a:rPr lang="en-US" dirty="0">
                  <a:solidFill>
                    <a:schemeClr val="tx1"/>
                  </a:solidFill>
                  <a:latin typeface="+mn-lt"/>
                </a:rPr>
                <a:t>OS</a:t>
              </a:r>
            </a:p>
          </p:txBody>
        </p:sp>
        <p:pic>
          <p:nvPicPr>
            <p:cNvPr id="1026"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5856781" y="4332175"/>
              <a:ext cx="488402" cy="492443"/>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5" name="Text Placeholder 27"/>
            <p:cNvSpPr txBox="1">
              <a:spLocks/>
            </p:cNvSpPr>
            <p:nvPr/>
          </p:nvSpPr>
          <p:spPr>
            <a:xfrm>
              <a:off x="3797300" y="4278810"/>
              <a:ext cx="2575446" cy="677108"/>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lvl="0">
                <a:buClr>
                  <a:srgbClr val="FF5B00"/>
                </a:buClr>
                <a:buSzPct val="65000"/>
              </a:pPr>
              <a:r>
                <a:rPr lang="en-US" dirty="0">
                  <a:solidFill>
                    <a:schemeClr val="tx1"/>
                  </a:solidFill>
                  <a:latin typeface="+mn-lt"/>
                </a:rPr>
                <a:t>Virtual </a:t>
              </a:r>
              <a:r>
                <a:rPr lang="en-US" dirty="0" smtClean="0">
                  <a:solidFill>
                    <a:schemeClr val="tx1"/>
                  </a:solidFill>
                  <a:latin typeface="+mn-lt"/>
                </a:rPr>
                <a:t>PC </a:t>
              </a:r>
              <a:br>
                <a:rPr lang="en-US" dirty="0" smtClean="0">
                  <a:solidFill>
                    <a:schemeClr val="tx1"/>
                  </a:solidFill>
                  <a:latin typeface="+mn-lt"/>
                </a:rPr>
              </a:br>
              <a:r>
                <a:rPr lang="en-US" sz="1800" dirty="0" smtClean="0">
                  <a:solidFill>
                    <a:schemeClr val="tx1"/>
                  </a:solidFill>
                  <a:latin typeface="+mn-lt"/>
                </a:rPr>
                <a:t>(or Windows XP Mode)</a:t>
              </a:r>
              <a:endParaRPr lang="en-US" sz="1800" dirty="0">
                <a:solidFill>
                  <a:schemeClr val="tx1"/>
                </a:solidFill>
                <a:latin typeface="+mn-lt"/>
              </a:endParaRPr>
            </a:p>
          </p:txBody>
        </p:sp>
      </p:grpSp>
      <p:sp>
        <p:nvSpPr>
          <p:cNvPr id="35" name="Title 34"/>
          <p:cNvSpPr>
            <a:spLocks noGrp="1"/>
          </p:cNvSpPr>
          <p:nvPr>
            <p:ph type="title"/>
          </p:nvPr>
        </p:nvSpPr>
        <p:spPr>
          <a:xfrm>
            <a:off x="381000" y="230188"/>
            <a:ext cx="8382000" cy="1329595"/>
          </a:xfrm>
        </p:spPr>
        <p:txBody>
          <a:bodyPr/>
          <a:lstStyle/>
          <a:p>
            <a:r>
              <a:rPr lang="en-US" dirty="0"/>
              <a:t>Using </a:t>
            </a:r>
            <a:r>
              <a:rPr lang="en-US" dirty="0" smtClean="0"/>
              <a:t>desktop virtualization </a:t>
            </a:r>
            <a:r>
              <a:rPr lang="en-US" dirty="0"/>
              <a:t>for </a:t>
            </a:r>
            <a:br>
              <a:rPr lang="en-US" dirty="0"/>
            </a:br>
            <a:r>
              <a:rPr lang="en-US" dirty="0" smtClean="0"/>
              <a:t>Application-OS Compatibility</a:t>
            </a:r>
            <a:endParaRPr lang="en-U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381000" y="230188"/>
            <a:ext cx="8554656" cy="1329595"/>
          </a:xfrm>
        </p:spPr>
        <p:txBody>
          <a:bodyPr/>
          <a:lstStyle/>
          <a:p>
            <a:r>
              <a:rPr lang="en-US" dirty="0"/>
              <a:t>Using desktop virtualization for </a:t>
            </a:r>
            <a:br>
              <a:rPr lang="en-US" dirty="0"/>
            </a:br>
            <a:r>
              <a:rPr lang="en-US" dirty="0"/>
              <a:t>Application-OS Compatibility</a:t>
            </a:r>
            <a:endParaRPr lang="en-US" sz="3400" dirty="0">
              <a:solidFill>
                <a:schemeClr val="tx2"/>
              </a:solidFill>
            </a:endParaRPr>
          </a:p>
        </p:txBody>
      </p:sp>
      <p:sp>
        <p:nvSpPr>
          <p:cNvPr id="23" name="Rectangle 22"/>
          <p:cNvSpPr/>
          <p:nvPr/>
        </p:nvSpPr>
        <p:spPr>
          <a:xfrm>
            <a:off x="657990" y="3897049"/>
            <a:ext cx="2328530" cy="1334803"/>
          </a:xfrm>
          <a:prstGeom prst="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dirty="0" smtClean="0">
                <a:gradFill>
                  <a:gsLst>
                    <a:gs pos="0">
                      <a:schemeClr val="tx1"/>
                    </a:gs>
                    <a:gs pos="81000">
                      <a:schemeClr val="tx1"/>
                    </a:gs>
                  </a:gsLst>
                  <a:lin ang="13500000" scaled="1"/>
                </a:gradFill>
                <a:latin typeface="Segoe" pitchFamily="34" charset="0"/>
              </a:rPr>
              <a:t>Test compatibility </a:t>
            </a:r>
            <a:br>
              <a:rPr lang="en-US" dirty="0" smtClean="0">
                <a:gradFill>
                  <a:gsLst>
                    <a:gs pos="0">
                      <a:schemeClr val="tx1"/>
                    </a:gs>
                    <a:gs pos="81000">
                      <a:schemeClr val="tx1"/>
                    </a:gs>
                  </a:gsLst>
                  <a:lin ang="13500000" scaled="1"/>
                </a:gradFill>
                <a:latin typeface="Segoe" pitchFamily="34" charset="0"/>
              </a:rPr>
            </a:br>
            <a:r>
              <a:rPr lang="en-US" dirty="0" smtClean="0">
                <a:gradFill>
                  <a:gsLst>
                    <a:gs pos="0">
                      <a:schemeClr val="tx1"/>
                    </a:gs>
                    <a:gs pos="81000">
                      <a:schemeClr val="tx1"/>
                    </a:gs>
                  </a:gsLst>
                  <a:lin ang="13500000" scaled="1"/>
                </a:gradFill>
                <a:latin typeface="Segoe" pitchFamily="34" charset="0"/>
              </a:rPr>
              <a:t>of all applications with the new OS </a:t>
            </a:r>
          </a:p>
        </p:txBody>
      </p:sp>
      <p:sp>
        <p:nvSpPr>
          <p:cNvPr id="24" name="Rectangle 23"/>
          <p:cNvSpPr/>
          <p:nvPr/>
        </p:nvSpPr>
        <p:spPr>
          <a:xfrm>
            <a:off x="3271320" y="3897049"/>
            <a:ext cx="2328530" cy="1334803"/>
          </a:xfrm>
          <a:prstGeom prst="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dirty="0" smtClean="0">
                <a:gradFill>
                  <a:gsLst>
                    <a:gs pos="0">
                      <a:schemeClr val="tx1"/>
                    </a:gs>
                    <a:gs pos="81000">
                      <a:schemeClr val="tx1"/>
                    </a:gs>
                  </a:gsLst>
                  <a:lin ang="13500000" scaled="1"/>
                </a:gradFill>
                <a:latin typeface="Segoe" pitchFamily="34" charset="0"/>
              </a:rPr>
              <a:t>Migrate or replace incompatible applications </a:t>
            </a:r>
          </a:p>
        </p:txBody>
      </p:sp>
      <p:sp>
        <p:nvSpPr>
          <p:cNvPr id="25" name="Rectangle 24"/>
          <p:cNvSpPr/>
          <p:nvPr/>
        </p:nvSpPr>
        <p:spPr>
          <a:xfrm>
            <a:off x="5884651" y="3897049"/>
            <a:ext cx="2328530" cy="1334803"/>
          </a:xfrm>
          <a:prstGeom prst="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dirty="0" smtClean="0">
                <a:gradFill>
                  <a:gsLst>
                    <a:gs pos="0">
                      <a:schemeClr val="tx1"/>
                    </a:gs>
                    <a:gs pos="81000">
                      <a:schemeClr val="tx1"/>
                    </a:gs>
                  </a:gsLst>
                  <a:lin ang="13500000" scaled="1"/>
                </a:gradFill>
                <a:latin typeface="Segoe" pitchFamily="34" charset="0"/>
              </a:rPr>
              <a:t>Upgrade the organization </a:t>
            </a:r>
            <a:br>
              <a:rPr lang="en-US" dirty="0" smtClean="0">
                <a:gradFill>
                  <a:gsLst>
                    <a:gs pos="0">
                      <a:schemeClr val="tx1"/>
                    </a:gs>
                    <a:gs pos="81000">
                      <a:schemeClr val="tx1"/>
                    </a:gs>
                  </a:gsLst>
                  <a:lin ang="13500000" scaled="1"/>
                </a:gradFill>
                <a:latin typeface="Segoe" pitchFamily="34" charset="0"/>
              </a:rPr>
            </a:br>
            <a:r>
              <a:rPr lang="en-US" dirty="0" smtClean="0">
                <a:gradFill>
                  <a:gsLst>
                    <a:gs pos="0">
                      <a:schemeClr val="tx1"/>
                    </a:gs>
                    <a:gs pos="81000">
                      <a:schemeClr val="tx1"/>
                    </a:gs>
                  </a:gsLst>
                  <a:lin ang="13500000" scaled="1"/>
                </a:gradFill>
                <a:latin typeface="Segoe" pitchFamily="34" charset="0"/>
              </a:rPr>
              <a:t>to the new OS</a:t>
            </a:r>
            <a:endParaRPr lang="he-IL" dirty="0" smtClean="0">
              <a:gradFill>
                <a:gsLst>
                  <a:gs pos="0">
                    <a:schemeClr val="tx1"/>
                  </a:gs>
                  <a:gs pos="81000">
                    <a:schemeClr val="tx1"/>
                  </a:gs>
                </a:gsLst>
                <a:lin ang="13500000" scaled="1"/>
              </a:gradFill>
              <a:latin typeface="Segoe" pitchFamily="34" charset="0"/>
            </a:endParaRPr>
          </a:p>
        </p:txBody>
      </p:sp>
      <p:sp>
        <p:nvSpPr>
          <p:cNvPr id="8" name="Chevron 7"/>
          <p:cNvSpPr/>
          <p:nvPr/>
        </p:nvSpPr>
        <p:spPr>
          <a:xfrm>
            <a:off x="574155" y="3043583"/>
            <a:ext cx="2843450" cy="869831"/>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indent="-342900" algn="ctr" defTabSz="914099" fontAlgn="base">
              <a:lnSpc>
                <a:spcPct val="85000"/>
              </a:lnSpc>
              <a:spcBef>
                <a:spcPct val="0"/>
              </a:spcBef>
              <a:spcAft>
                <a:spcPct val="0"/>
              </a:spcAft>
              <a:buClr>
                <a:srgbClr val="311852"/>
              </a:buClr>
              <a:buSzPct val="55000"/>
              <a:defRPr/>
            </a:pPr>
            <a:r>
              <a:rPr lang="en-US" sz="2800" dirty="0" smtClean="0">
                <a:solidFill>
                  <a:srgbClr val="FFFFFF"/>
                </a:solidFill>
                <a:effectLst>
                  <a:outerShdw blurRad="38100" dist="38100" dir="2700000" algn="tl">
                    <a:srgbClr val="000000">
                      <a:alpha val="43137"/>
                    </a:srgbClr>
                  </a:outerShdw>
                </a:effectLst>
              </a:rPr>
              <a:t>Test</a:t>
            </a:r>
          </a:p>
        </p:txBody>
      </p:sp>
      <p:sp>
        <p:nvSpPr>
          <p:cNvPr id="9" name="Chevron 8"/>
          <p:cNvSpPr/>
          <p:nvPr/>
        </p:nvSpPr>
        <p:spPr>
          <a:xfrm>
            <a:off x="3187485" y="3043583"/>
            <a:ext cx="2843450" cy="869831"/>
          </a:xfrm>
          <a:prstGeom prst="chevr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311852"/>
              </a:buClr>
              <a:buSzPct val="55000"/>
              <a:tabLst>
                <a:tab pos="424590" algn="l"/>
              </a:tabLst>
              <a:defRPr/>
            </a:pPr>
            <a:r>
              <a:rPr lang="en-US" altLang="zh-CN" sz="2800" dirty="0" smtClean="0">
                <a:solidFill>
                  <a:srgbClr val="FFFFFF"/>
                </a:solidFill>
                <a:effectLst>
                  <a:outerShdw blurRad="38100" dist="38100" dir="2700000" algn="tl">
                    <a:srgbClr val="000000">
                      <a:alpha val="43137"/>
                    </a:srgbClr>
                  </a:outerShdw>
                </a:effectLst>
              </a:rPr>
              <a:t>Migrate</a:t>
            </a:r>
          </a:p>
        </p:txBody>
      </p:sp>
      <p:sp>
        <p:nvSpPr>
          <p:cNvPr id="10" name="Chevron 9"/>
          <p:cNvSpPr/>
          <p:nvPr/>
        </p:nvSpPr>
        <p:spPr>
          <a:xfrm>
            <a:off x="5800816" y="3043583"/>
            <a:ext cx="2843450" cy="869831"/>
          </a:xfrm>
          <a:prstGeom prst="chevron">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342900" algn="ctr" defTabSz="914099" fontAlgn="base">
              <a:lnSpc>
                <a:spcPct val="85000"/>
              </a:lnSpc>
              <a:spcBef>
                <a:spcPct val="0"/>
              </a:spcBef>
              <a:spcAft>
                <a:spcPct val="0"/>
              </a:spcAft>
              <a:buClr>
                <a:srgbClr val="311852"/>
              </a:buClr>
              <a:buSzPct val="55000"/>
              <a:defRPr/>
            </a:pPr>
            <a:r>
              <a:rPr lang="en-US" sz="2800" dirty="0" smtClean="0">
                <a:solidFill>
                  <a:srgbClr val="FFFFFF"/>
                </a:solidFill>
                <a:effectLst>
                  <a:outerShdw blurRad="38100" dist="38100" dir="2700000" algn="tl">
                    <a:srgbClr val="000000">
                      <a:alpha val="43137"/>
                    </a:srgbClr>
                  </a:outerShdw>
                </a:effectLst>
              </a:rPr>
              <a:t>Upgrade</a:t>
            </a:r>
          </a:p>
        </p:txBody>
      </p:sp>
    </p:spTree>
    <p:extLst>
      <p:ext uri="{BB962C8B-B14F-4D97-AF65-F5344CB8AC3E}">
        <p14:creationId xmlns="" xmlns:p14="http://schemas.microsoft.com/office/powerpoint/2010/main" val="4133323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5.55556E-7 7.40741E-7 L 0.28003 -0.00185 " pathEditMode="relative" rAng="0" ptsTypes="AA">
                                      <p:cBhvr>
                                        <p:cTn id="6" dur="2000" fill="hold"/>
                                        <p:tgtEl>
                                          <p:spTgt spid="24"/>
                                        </p:tgtEl>
                                        <p:attrNameLst>
                                          <p:attrName>ppt_x</p:attrName>
                                          <p:attrName>ppt_y</p:attrName>
                                        </p:attrNameLst>
                                      </p:cBhvr>
                                      <p:rCtr x="13993" y="-93"/>
                                    </p:animMotion>
                                  </p:childTnLst>
                                </p:cTn>
                              </p:par>
                              <p:par>
                                <p:cTn id="7" presetID="63" presetClass="path" presetSubtype="0" accel="50000" decel="50000" fill="hold" grpId="0" nodeType="withEffect">
                                  <p:stCondLst>
                                    <p:cond delay="0"/>
                                  </p:stCondLst>
                                  <p:childTnLst>
                                    <p:animMotion origin="layout" path="M -3.05556E-6 4.07407E-6 L 0.27726 4.07407E-6 " pathEditMode="relative" rAng="0" ptsTypes="AA">
                                      <p:cBhvr>
                                        <p:cTn id="8" dur="2000" fill="hold"/>
                                        <p:tgtEl>
                                          <p:spTgt spid="9"/>
                                        </p:tgtEl>
                                        <p:attrNameLst>
                                          <p:attrName>ppt_x</p:attrName>
                                          <p:attrName>ppt_y</p:attrName>
                                        </p:attrNameLst>
                                      </p:cBhvr>
                                      <p:rCtr x="139" y="0"/>
                                    </p:animMotion>
                                  </p:childTnLst>
                                </p:cTn>
                              </p:par>
                              <p:par>
                                <p:cTn id="9" presetID="35" presetClass="path" presetSubtype="0" accel="50000" decel="50000" fill="hold" grpId="0" nodeType="withEffect">
                                  <p:stCondLst>
                                    <p:cond delay="0"/>
                                  </p:stCondLst>
                                  <p:childTnLst>
                                    <p:animMotion origin="layout" path="M 0 4.07407E-6 L -0.28281 -0.00186 " pathEditMode="relative" rAng="0" ptsTypes="AA">
                                      <p:cBhvr>
                                        <p:cTn id="10" dur="2000" fill="hold"/>
                                        <p:tgtEl>
                                          <p:spTgt spid="10"/>
                                        </p:tgtEl>
                                        <p:attrNameLst>
                                          <p:attrName>ppt_x</p:attrName>
                                          <p:attrName>ppt_y</p:attrName>
                                        </p:attrNameLst>
                                      </p:cBhvr>
                                      <p:rCtr x="-141" y="-1"/>
                                    </p:animMotion>
                                  </p:childTnLst>
                                </p:cTn>
                              </p:par>
                              <p:par>
                                <p:cTn id="11" presetID="35" presetClass="path" presetSubtype="0" accel="50000" decel="50000" fill="hold" grpId="0" nodeType="withEffect">
                                  <p:stCondLst>
                                    <p:cond delay="0"/>
                                  </p:stCondLst>
                                  <p:childTnLst>
                                    <p:animMotion origin="layout" path="M -2.77778E-6 3.7037E-6 L -0.2842 0.00046 " pathEditMode="relative" rAng="0" ptsTypes="AA">
                                      <p:cBhvr>
                                        <p:cTn id="12" dur="2000" fill="hold"/>
                                        <p:tgtEl>
                                          <p:spTgt spid="25"/>
                                        </p:tgtEl>
                                        <p:attrNameLst>
                                          <p:attrName>ppt_x</p:attrName>
                                          <p:attrName>ppt_y</p:attrName>
                                        </p:attrNameLst>
                                      </p:cBhvr>
                                      <p:rCtr x="-14219"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blackGray">
          <a:xfrm>
            <a:off x="403860" y="1807209"/>
            <a:ext cx="8229600" cy="1523819"/>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6" name="Rectangle 15"/>
          <p:cNvSpPr/>
          <p:nvPr/>
        </p:nvSpPr>
        <p:spPr>
          <a:xfrm>
            <a:off x="350262" y="1931423"/>
            <a:ext cx="8075281" cy="1298817"/>
          </a:xfrm>
          <a:prstGeom prst="rect">
            <a:avLst/>
          </a:prstGeom>
        </p:spPr>
        <p:txBody>
          <a:bodyPr wrap="square">
            <a:spAutoFit/>
          </a:bodyPr>
          <a:lstStyle/>
          <a:p>
            <a:pPr marL="231775" indent="-231775">
              <a:lnSpc>
                <a:spcPct val="80000"/>
              </a:lnSpc>
              <a:spcBef>
                <a:spcPct val="20000"/>
              </a:spcBef>
              <a:spcAft>
                <a:spcPts val="400"/>
              </a:spcAft>
              <a:buClr>
                <a:srgbClr val="FF5B00"/>
              </a:buClr>
              <a:buSzPct val="85000"/>
              <a:buBlip>
                <a:blip r:embed="rId3"/>
              </a:buBlip>
            </a:pPr>
            <a:r>
              <a:rPr lang="en-US" dirty="0" smtClean="0">
                <a:solidFill>
                  <a:srgbClr val="99CC99"/>
                </a:solidFill>
              </a:rPr>
              <a:t>A </a:t>
            </a:r>
            <a:r>
              <a:rPr lang="en-US" b="1" dirty="0" smtClean="0">
                <a:solidFill>
                  <a:srgbClr val="99CC99"/>
                </a:solidFill>
              </a:rPr>
              <a:t>preconfigured</a:t>
            </a:r>
            <a:r>
              <a:rPr lang="en-US" dirty="0" smtClean="0">
                <a:solidFill>
                  <a:srgbClr val="99CC99"/>
                </a:solidFill>
              </a:rPr>
              <a:t> virtual Windows XP SP3 (32bit) environment</a:t>
            </a:r>
          </a:p>
          <a:p>
            <a:pPr marL="231775" indent="-231775">
              <a:lnSpc>
                <a:spcPct val="80000"/>
              </a:lnSpc>
              <a:spcBef>
                <a:spcPct val="20000"/>
              </a:spcBef>
              <a:spcAft>
                <a:spcPts val="400"/>
              </a:spcAft>
              <a:buClr>
                <a:srgbClr val="FF5B00"/>
              </a:buClr>
              <a:buSzPct val="85000"/>
              <a:buBlip>
                <a:blip r:embed="rId3"/>
              </a:buBlip>
            </a:pPr>
            <a:r>
              <a:rPr lang="en-US" b="1" dirty="0" smtClean="0">
                <a:solidFill>
                  <a:srgbClr val="99CC99"/>
                </a:solidFill>
              </a:rPr>
              <a:t>Easy to install </a:t>
            </a:r>
            <a:r>
              <a:rPr lang="en-US" dirty="0" smtClean="0">
                <a:solidFill>
                  <a:srgbClr val="99CC99"/>
                </a:solidFill>
              </a:rPr>
              <a:t>your applications on Windows XP and run from Windows 7 desktop</a:t>
            </a:r>
          </a:p>
          <a:p>
            <a:pPr marL="231775" indent="-231775">
              <a:lnSpc>
                <a:spcPct val="80000"/>
              </a:lnSpc>
              <a:spcBef>
                <a:spcPct val="20000"/>
              </a:spcBef>
              <a:spcAft>
                <a:spcPts val="400"/>
              </a:spcAft>
              <a:buClr>
                <a:srgbClr val="FF5B00"/>
              </a:buClr>
              <a:buSzPct val="85000"/>
              <a:buBlip>
                <a:blip r:embed="rId3"/>
              </a:buBlip>
            </a:pPr>
            <a:r>
              <a:rPr lang="en-US" dirty="0" smtClean="0">
                <a:solidFill>
                  <a:srgbClr val="99CC99"/>
                </a:solidFill>
              </a:rPr>
              <a:t>Well integrated into Windows 7</a:t>
            </a:r>
          </a:p>
          <a:p>
            <a:pPr marL="231775" indent="-231775">
              <a:lnSpc>
                <a:spcPct val="80000"/>
              </a:lnSpc>
              <a:spcBef>
                <a:spcPct val="20000"/>
              </a:spcBef>
              <a:spcAft>
                <a:spcPts val="400"/>
              </a:spcAft>
              <a:buClr>
                <a:srgbClr val="FF5B00"/>
              </a:buClr>
              <a:buSzPct val="85000"/>
              <a:buBlip>
                <a:blip r:embed="rId3"/>
              </a:buBlip>
            </a:pPr>
            <a:r>
              <a:rPr lang="en-US" dirty="0" smtClean="0">
                <a:solidFill>
                  <a:srgbClr val="99CC99"/>
                </a:solidFill>
              </a:rPr>
              <a:t>Designed </a:t>
            </a:r>
            <a:r>
              <a:rPr lang="en-US" b="1" dirty="0" smtClean="0">
                <a:solidFill>
                  <a:srgbClr val="99CC99"/>
                </a:solidFill>
              </a:rPr>
              <a:t>for small businesses </a:t>
            </a:r>
            <a:r>
              <a:rPr lang="en-US" dirty="0" smtClean="0">
                <a:solidFill>
                  <a:srgbClr val="99CC99"/>
                </a:solidFill>
              </a:rPr>
              <a:t>and consumers</a:t>
            </a:r>
          </a:p>
        </p:txBody>
      </p:sp>
      <p:sp>
        <p:nvSpPr>
          <p:cNvPr id="17" name="Rounded Rectangle 16"/>
          <p:cNvSpPr/>
          <p:nvPr/>
        </p:nvSpPr>
        <p:spPr>
          <a:xfrm>
            <a:off x="381000" y="1421595"/>
            <a:ext cx="8275320"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lnSpc>
                <a:spcPct val="85000"/>
              </a:lnSpc>
              <a:spcBef>
                <a:spcPct val="0"/>
              </a:spcBef>
              <a:spcAft>
                <a:spcPct val="0"/>
              </a:spcAft>
            </a:pPr>
            <a:r>
              <a:rPr lang="en-US" sz="2000" dirty="0" smtClean="0">
                <a:solidFill>
                  <a:schemeClr val="accent5"/>
                </a:solidFill>
                <a:effectLst>
                  <a:outerShdw blurRad="38100" dist="38100" dir="2700000" algn="tl">
                    <a:srgbClr val="000000">
                      <a:alpha val="43137"/>
                    </a:srgbClr>
                  </a:outerShdw>
                </a:effectLst>
                <a:cs typeface="Segoe UI" pitchFamily="34" charset="0"/>
              </a:rPr>
              <a:t>Windows XP Mode Provides the Ease of Use for End Users</a:t>
            </a:r>
          </a:p>
        </p:txBody>
      </p:sp>
      <p:sp>
        <p:nvSpPr>
          <p:cNvPr id="2" name="Title 1"/>
          <p:cNvSpPr>
            <a:spLocks noGrp="1"/>
          </p:cNvSpPr>
          <p:nvPr>
            <p:ph type="title"/>
          </p:nvPr>
        </p:nvSpPr>
        <p:spPr>
          <a:xfrm>
            <a:off x="380999" y="230188"/>
            <a:ext cx="8577805" cy="581698"/>
          </a:xfrm>
        </p:spPr>
        <p:txBody>
          <a:bodyPr/>
          <a:lstStyle/>
          <a:p>
            <a:r>
              <a:rPr lang="en-US" sz="4200" dirty="0" smtClean="0"/>
              <a:t>Windows XP Mode </a:t>
            </a:r>
            <a:r>
              <a:rPr lang="en-US" sz="4200" dirty="0"/>
              <a:t> </a:t>
            </a:r>
            <a:r>
              <a:rPr lang="en-US" sz="4200" dirty="0" smtClean="0"/>
              <a:t>and MED-V</a:t>
            </a:r>
            <a:endParaRPr lang="en-US" sz="4200" dirty="0"/>
          </a:p>
        </p:txBody>
      </p:sp>
      <p:grpSp>
        <p:nvGrpSpPr>
          <p:cNvPr id="3" name="Group 26"/>
          <p:cNvGrpSpPr/>
          <p:nvPr/>
        </p:nvGrpSpPr>
        <p:grpSpPr>
          <a:xfrm>
            <a:off x="381000" y="3868000"/>
            <a:ext cx="8275320" cy="2327277"/>
            <a:chOff x="381000" y="3136472"/>
            <a:chExt cx="8275320" cy="2327277"/>
          </a:xfrm>
        </p:grpSpPr>
        <p:sp>
          <p:nvSpPr>
            <p:cNvPr id="26" name="Rectangle 25"/>
            <p:cNvSpPr/>
            <p:nvPr/>
          </p:nvSpPr>
          <p:spPr bwMode="blackGray">
            <a:xfrm>
              <a:off x="403860" y="3473964"/>
              <a:ext cx="8229600" cy="1607322"/>
            </a:xfrm>
            <a:prstGeom prst="rect">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2" name="Rectangle 21"/>
            <p:cNvSpPr/>
            <p:nvPr/>
          </p:nvSpPr>
          <p:spPr>
            <a:xfrm>
              <a:off x="425212" y="3623150"/>
              <a:ext cx="8140054" cy="1587101"/>
            </a:xfrm>
            <a:prstGeom prst="rect">
              <a:avLst/>
            </a:prstGeom>
          </p:spPr>
          <p:txBody>
            <a:bodyPr wrap="square">
              <a:spAutoFit/>
            </a:bodyPr>
            <a:lstStyle/>
            <a:p>
              <a:pPr marL="231775" lvl="2" indent="-231775">
                <a:lnSpc>
                  <a:spcPct val="80000"/>
                </a:lnSpc>
                <a:spcBef>
                  <a:spcPct val="20000"/>
                </a:spcBef>
                <a:spcAft>
                  <a:spcPts val="400"/>
                </a:spcAft>
                <a:buClr>
                  <a:srgbClr val="FF5B00"/>
                </a:buClr>
                <a:buSzPct val="85000"/>
                <a:buBlip>
                  <a:blip r:embed="rId3"/>
                </a:buBlip>
              </a:pPr>
              <a:r>
                <a:rPr lang="en-US" b="1" dirty="0" smtClean="0">
                  <a:solidFill>
                    <a:srgbClr val="99CC99"/>
                  </a:solidFill>
                </a:rPr>
                <a:t>Deploy</a:t>
              </a:r>
              <a:r>
                <a:rPr lang="en-US" dirty="0" smtClean="0">
                  <a:solidFill>
                    <a:srgbClr val="99CC99"/>
                  </a:solidFill>
                </a:rPr>
                <a:t> virtual Windows XP images and </a:t>
              </a:r>
              <a:r>
                <a:rPr lang="en-US" b="1" dirty="0" smtClean="0">
                  <a:solidFill>
                    <a:srgbClr val="99CC99"/>
                  </a:solidFill>
                </a:rPr>
                <a:t>customize</a:t>
              </a:r>
              <a:r>
                <a:rPr lang="en-US" dirty="0" smtClean="0">
                  <a:solidFill>
                    <a:srgbClr val="99CC99"/>
                  </a:solidFill>
                </a:rPr>
                <a:t> per user</a:t>
              </a:r>
            </a:p>
            <a:p>
              <a:pPr marL="231775" lvl="2" indent="-231775">
                <a:lnSpc>
                  <a:spcPct val="80000"/>
                </a:lnSpc>
                <a:spcBef>
                  <a:spcPct val="20000"/>
                </a:spcBef>
                <a:spcAft>
                  <a:spcPts val="400"/>
                </a:spcAft>
                <a:buClr>
                  <a:srgbClr val="FF5B00"/>
                </a:buClr>
                <a:buSzPct val="85000"/>
                <a:buBlip>
                  <a:blip r:embed="rId3"/>
                </a:buBlip>
              </a:pPr>
              <a:r>
                <a:rPr lang="en-US" b="1" dirty="0" smtClean="0">
                  <a:solidFill>
                    <a:srgbClr val="99CC99"/>
                  </a:solidFill>
                </a:rPr>
                <a:t>Provision</a:t>
              </a:r>
              <a:r>
                <a:rPr lang="en-US" dirty="0" smtClean="0">
                  <a:solidFill>
                    <a:srgbClr val="99CC99"/>
                  </a:solidFill>
                </a:rPr>
                <a:t> and define applications and websites to users </a:t>
              </a:r>
            </a:p>
            <a:p>
              <a:pPr marL="231775" lvl="2" indent="-231775">
                <a:lnSpc>
                  <a:spcPct val="80000"/>
                </a:lnSpc>
                <a:spcBef>
                  <a:spcPct val="20000"/>
                </a:spcBef>
                <a:spcAft>
                  <a:spcPts val="400"/>
                </a:spcAft>
                <a:buClr>
                  <a:srgbClr val="FF5B00"/>
                </a:buClr>
                <a:buSzPct val="85000"/>
                <a:buBlip>
                  <a:blip r:embed="rId3"/>
                </a:buBlip>
              </a:pPr>
              <a:r>
                <a:rPr lang="en-US" b="1" dirty="0" smtClean="0">
                  <a:solidFill>
                    <a:srgbClr val="99CC99"/>
                  </a:solidFill>
                </a:rPr>
                <a:t>Control</a:t>
              </a:r>
              <a:r>
                <a:rPr lang="en-US" dirty="0" smtClean="0">
                  <a:solidFill>
                    <a:srgbClr val="99CC99"/>
                  </a:solidFill>
                </a:rPr>
                <a:t> Virtual PC settings</a:t>
              </a:r>
            </a:p>
            <a:p>
              <a:pPr marL="231775" lvl="2" indent="-231775">
                <a:lnSpc>
                  <a:spcPct val="80000"/>
                </a:lnSpc>
                <a:spcBef>
                  <a:spcPct val="20000"/>
                </a:spcBef>
                <a:spcAft>
                  <a:spcPts val="400"/>
                </a:spcAft>
                <a:buClr>
                  <a:srgbClr val="FF5B00"/>
                </a:buClr>
                <a:buSzPct val="85000"/>
                <a:buBlip>
                  <a:blip r:embed="rId3"/>
                </a:buBlip>
              </a:pPr>
              <a:r>
                <a:rPr lang="en-US" b="1" dirty="0" smtClean="0">
                  <a:solidFill>
                    <a:srgbClr val="99CC99"/>
                  </a:solidFill>
                </a:rPr>
                <a:t>Maintain and Support </a:t>
              </a:r>
              <a:r>
                <a:rPr lang="en-US" dirty="0" smtClean="0">
                  <a:solidFill>
                    <a:srgbClr val="99CC99"/>
                  </a:solidFill>
                </a:rPr>
                <a:t>endpoints through monitoring and troubleshooting</a:t>
              </a:r>
            </a:p>
            <a:p>
              <a:pPr marL="228600" lvl="2" indent="-228600">
                <a:lnSpc>
                  <a:spcPct val="90000"/>
                </a:lnSpc>
                <a:spcBef>
                  <a:spcPct val="20000"/>
                </a:spcBef>
                <a:spcAft>
                  <a:spcPts val="400"/>
                </a:spcAft>
                <a:buClr>
                  <a:srgbClr val="FF5B00"/>
                </a:buClr>
                <a:buSzPct val="85000"/>
                <a:buFont typeface="Wingdings 3" pitchFamily="18" charset="2"/>
                <a:buChar char="u"/>
              </a:pPr>
              <a:endParaRPr lang="en-US" sz="1400" dirty="0" smtClean="0">
                <a:gradFill>
                  <a:gsLst>
                    <a:gs pos="0">
                      <a:schemeClr val="tx1"/>
                    </a:gs>
                    <a:gs pos="100000">
                      <a:schemeClr val="tx1"/>
                    </a:gs>
                  </a:gsLst>
                  <a:lin ang="5400000" scaled="0"/>
                </a:gradFill>
                <a:latin typeface="Segoe" pitchFamily="34" charset="0"/>
              </a:endParaRPr>
            </a:p>
          </p:txBody>
        </p:sp>
        <p:sp>
          <p:nvSpPr>
            <p:cNvPr id="23" name="Rounded Rectangle 22"/>
            <p:cNvSpPr/>
            <p:nvPr/>
          </p:nvSpPr>
          <p:spPr>
            <a:xfrm>
              <a:off x="381000" y="3136472"/>
              <a:ext cx="8275320"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lnSpc>
                  <a:spcPct val="85000"/>
                </a:lnSpc>
                <a:spcBef>
                  <a:spcPct val="0"/>
                </a:spcBef>
                <a:spcAft>
                  <a:spcPct val="0"/>
                </a:spcAft>
              </a:pPr>
              <a:r>
                <a:rPr lang="en-US" sz="2000" dirty="0" smtClean="0">
                  <a:solidFill>
                    <a:schemeClr val="accent5"/>
                  </a:solidFill>
                  <a:effectLst>
                    <a:outerShdw blurRad="38100" dist="38100" dir="2700000" algn="tl">
                      <a:srgbClr val="000000">
                        <a:alpha val="43137"/>
                      </a:srgbClr>
                    </a:outerShdw>
                  </a:effectLst>
                  <a:cs typeface="Segoe UI" pitchFamily="34" charset="0"/>
                </a:rPr>
                <a:t>MED-V – Application-OS compatibility for the Enterprise</a:t>
              </a:r>
            </a:p>
          </p:txBody>
        </p:sp>
        <p:sp>
          <p:nvSpPr>
            <p:cNvPr id="30" name="Rectangle 29"/>
            <p:cNvSpPr/>
            <p:nvPr/>
          </p:nvSpPr>
          <p:spPr>
            <a:xfrm>
              <a:off x="398105" y="5094417"/>
              <a:ext cx="5197478" cy="369332"/>
            </a:xfrm>
            <a:prstGeom prst="rect">
              <a:avLst/>
            </a:prstGeom>
          </p:spPr>
          <p:txBody>
            <a:bodyPr wrap="square">
              <a:spAutoFit/>
            </a:bodyPr>
            <a:lstStyle/>
            <a:p>
              <a:pPr>
                <a:spcBef>
                  <a:spcPct val="20000"/>
                </a:spcBef>
                <a:spcAft>
                  <a:spcPts val="1200"/>
                </a:spcAft>
                <a:buClr>
                  <a:srgbClr val="FF5B00"/>
                </a:buClr>
              </a:pPr>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cs typeface="Segoe UI" pitchFamily="34" charset="0"/>
              </a:endParaRPr>
            </a:p>
          </p:txBody>
        </p:sp>
      </p:grpSp>
      <p:pic>
        <p:nvPicPr>
          <p:cNvPr id="7" name="Picture 6" descr="EDVwithicon_boxesonly_white.png"/>
          <p:cNvPicPr>
            <a:picLocks noChangeAspect="1"/>
          </p:cNvPicPr>
          <p:nvPr/>
        </p:nvPicPr>
        <p:blipFill>
          <a:blip r:embed="rId4" cstate="print">
            <a:lum/>
          </a:blip>
          <a:stretch>
            <a:fillRect/>
          </a:stretch>
        </p:blipFill>
        <p:spPr>
          <a:xfrm>
            <a:off x="6648994" y="3883857"/>
            <a:ext cx="1831524" cy="392866"/>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0793" y="4325080"/>
            <a:ext cx="8252207" cy="834750"/>
          </a:xfrm>
        </p:spPr>
        <p:txBody>
          <a:bodyPr/>
          <a:lstStyle/>
          <a:p>
            <a:r>
              <a:rPr lang="en-US" dirty="0" smtClean="0"/>
              <a:t>Windows Virtual PC and Windows XP Mode </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2009-11-02T09:03:25Z</outs:dateTime>
      <outs:isPinned>true</outs:isPinned>
    </outs:relatedDate>
    <outs:relatedDate>
      <outs:type>2</outs:type>
      <outs:displayName>Created</outs:displayName>
      <outs:dateTime>2009-03-17T17:00:19Z</outs:dateTime>
      <outs:isPinned>true</outs:isPinned>
    </outs:relatedDate>
    <outs:relatedDate>
      <outs:type>4</outs:type>
      <outs:displayName>Last Printed</outs:displayName>
      <outs:dateTime/>
      <outs:isPinned>true</outs:isPinned>
    </outs:relatedDate>
  </outs:relatedDates>
  <outs:relatedDocuments/>
  <outs:relatedPeople>
    <outs:relatedPeopleItem>
      <outs:category>Author</outs:category>
      <outs:people>
        <outs:relatedPerson>
          <outs:displayName>Ran Oelgiesser</outs:displayName>
          <outs:accountName/>
        </outs:relatedPerson>
      </outs:people>
      <outs:source>0</outs:source>
      <outs:isPinned>true</outs:isPinned>
    </outs:relatedPeopleItem>
    <outs:relatedPeopleItem>
      <outs:category>Last modified by</outs:category>
      <outs:people>
        <outs:relatedPerson>
          <outs:displayName>Ran Oelgiesser</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11307DDC-C8B4-4C4F-B707-0B035701CC26}">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
  <TotalTime>3063</TotalTime>
  <Words>1132</Words>
  <Application>Microsoft Office PowerPoint</Application>
  <PresentationFormat>On-screen Show (4:3)</PresentationFormat>
  <Paragraphs>198</Paragraphs>
  <Slides>27</Slides>
  <Notes>26</Notes>
  <HiddenSlides>0</HiddenSlides>
  <MMClips>0</MMClips>
  <ScaleCrop>false</ScaleCrop>
  <HeadingPairs>
    <vt:vector size="4" baseType="variant">
      <vt:variant>
        <vt:lpstr>Theme</vt:lpstr>
      </vt:variant>
      <vt:variant>
        <vt:i4>2</vt:i4>
      </vt:variant>
      <vt:variant>
        <vt:lpstr>Slide Titles</vt:lpstr>
      </vt:variant>
      <vt:variant>
        <vt:i4>27</vt:i4>
      </vt:variant>
    </vt:vector>
  </HeadingPairs>
  <TitlesOfParts>
    <vt:vector size="29" baseType="lpstr">
      <vt:lpstr>TechEd_Europe</vt:lpstr>
      <vt:lpstr>TechEd09_Europe template</vt:lpstr>
      <vt:lpstr>Slide 1</vt:lpstr>
      <vt:lpstr>Windows XP Mode and  Enterprise Desktop Virtualization (MED-V)</vt:lpstr>
      <vt:lpstr>Agenda</vt:lpstr>
      <vt:lpstr>The challenge of compatibility when upgrading to a new operating system</vt:lpstr>
      <vt:lpstr>Desktop vs. Application Virtualization</vt:lpstr>
      <vt:lpstr>Using desktop virtualization for  Application-OS Compatibility</vt:lpstr>
      <vt:lpstr>Using desktop virtualization for  Application-OS Compatibility</vt:lpstr>
      <vt:lpstr>Windows XP Mode  and MED-V</vt:lpstr>
      <vt:lpstr>Slide 9</vt:lpstr>
      <vt:lpstr>Windows XP Mode  Virtualization Technology </vt:lpstr>
      <vt:lpstr>Windows XP Mode Requirements</vt:lpstr>
      <vt:lpstr>Windows XP Mode Setup</vt:lpstr>
      <vt:lpstr>Windows XP Mode Setup</vt:lpstr>
      <vt:lpstr>Key Features</vt:lpstr>
      <vt:lpstr>Windows XP Mode</vt:lpstr>
      <vt:lpstr>Slide 16</vt:lpstr>
      <vt:lpstr>MED-V is Part of the MDOP Subscription </vt:lpstr>
      <vt:lpstr>MED-V v1 Key Capabilities</vt:lpstr>
      <vt:lpstr>MED-V v1 Architecture</vt:lpstr>
      <vt:lpstr>Typical Virtual Image life-cycle</vt:lpstr>
      <vt:lpstr>Slide 21</vt:lpstr>
      <vt:lpstr>MED-V v1 System Requirements </vt:lpstr>
      <vt:lpstr>V2 - Integrated with System Center</vt:lpstr>
      <vt:lpstr>Next Steps</vt:lpstr>
      <vt:lpstr>Slide 25</vt:lpstr>
      <vt:lpstr>Slide 26</vt:lpstr>
      <vt:lpstr>Slide 27</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Hidden Speaker Notes</dc:title>
  <dc:subject>tech·ed Europe 2009</dc:subject>
  <dc:creator>Ran Oelgiesser</dc:creator>
  <dc:description>tech·ed Europe 2009</dc:description>
  <cp:lastModifiedBy>cn_user</cp:lastModifiedBy>
  <cp:revision>64</cp:revision>
  <dcterms:created xsi:type="dcterms:W3CDTF">2009-03-17T17:00:19Z</dcterms:created>
  <dcterms:modified xsi:type="dcterms:W3CDTF">2009-11-11T12:12:24Z</dcterms:modified>
</cp:coreProperties>
</file>