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9.xml" ContentType="application/vnd.openxmlformats-officedocument.presentationml.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89"/>
  </p:notesMasterIdLst>
  <p:handoutMasterIdLst>
    <p:handoutMasterId r:id="rId90"/>
  </p:handoutMasterIdLst>
  <p:sldIdLst>
    <p:sldId id="256" r:id="rId2"/>
    <p:sldId id="285"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 id="337" r:id="rId55"/>
    <p:sldId id="338" r:id="rId56"/>
    <p:sldId id="339" r:id="rId57"/>
    <p:sldId id="340" r:id="rId58"/>
    <p:sldId id="341" r:id="rId59"/>
    <p:sldId id="342" r:id="rId60"/>
    <p:sldId id="343" r:id="rId61"/>
    <p:sldId id="344" r:id="rId62"/>
    <p:sldId id="345" r:id="rId63"/>
    <p:sldId id="346" r:id="rId64"/>
    <p:sldId id="347" r:id="rId65"/>
    <p:sldId id="348" r:id="rId66"/>
    <p:sldId id="349" r:id="rId67"/>
    <p:sldId id="350" r:id="rId68"/>
    <p:sldId id="351" r:id="rId69"/>
    <p:sldId id="352" r:id="rId70"/>
    <p:sldId id="353" r:id="rId71"/>
    <p:sldId id="354" r:id="rId72"/>
    <p:sldId id="355" r:id="rId73"/>
    <p:sldId id="356" r:id="rId74"/>
    <p:sldId id="357" r:id="rId75"/>
    <p:sldId id="358" r:id="rId76"/>
    <p:sldId id="359" r:id="rId77"/>
    <p:sldId id="360" r:id="rId78"/>
    <p:sldId id="361" r:id="rId79"/>
    <p:sldId id="362" r:id="rId80"/>
    <p:sldId id="363" r:id="rId81"/>
    <p:sldId id="364" r:id="rId82"/>
    <p:sldId id="365" r:id="rId83"/>
    <p:sldId id="274" r:id="rId84"/>
    <p:sldId id="282" r:id="rId85"/>
    <p:sldId id="284" r:id="rId86"/>
    <p:sldId id="366" r:id="rId87"/>
    <p:sldId id="280" r:id="rId8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CCCCCC"/>
    <a:srgbClr val="99CC99"/>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p:scale>
          <a:sx n="100" d="100"/>
          <a:sy n="100" d="100"/>
        </p:scale>
        <p:origin x="-456" y="-49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7736"/>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Europe2009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November 9 – 13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endParaRPr lang="en-US" sz="11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11/11/2009 9:20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13DA39B3-E6E3-478F-BB2F-A491AE01DDF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Could you please clarify why </a:t>
            </a:r>
            <a:r>
              <a:rPr lang="en-US" sz="1200" kern="1200" dirty="0" err="1" smtClean="0">
                <a:solidFill>
                  <a:schemeClr val="tx1"/>
                </a:solidFill>
                <a:latin typeface="+mn-lt"/>
                <a:ea typeface="+mn-ea"/>
                <a:cs typeface="+mn-cs"/>
              </a:rPr>
              <a:t>Prabu</a:t>
            </a:r>
            <a:r>
              <a:rPr lang="en-US" sz="1200" kern="1200" dirty="0" smtClean="0">
                <a:solidFill>
                  <a:schemeClr val="tx1"/>
                </a:solidFill>
                <a:latin typeface="+mn-lt"/>
                <a:ea typeface="+mn-ea"/>
                <a:cs typeface="+mn-cs"/>
              </a:rPr>
              <a:t> said they are waiting for a </a:t>
            </a:r>
            <a:r>
              <a:rPr lang="en-US" sz="1200" kern="1200" dirty="0" err="1" smtClean="0">
                <a:solidFill>
                  <a:schemeClr val="tx1"/>
                </a:solidFill>
                <a:latin typeface="+mn-lt"/>
                <a:ea typeface="+mn-ea"/>
                <a:cs typeface="+mn-cs"/>
              </a:rPr>
              <a:t>vss</a:t>
            </a:r>
            <a:r>
              <a:rPr lang="en-US" sz="1200" kern="1200" dirty="0" smtClean="0">
                <a:solidFill>
                  <a:schemeClr val="tx1"/>
                </a:solidFill>
                <a:latin typeface="+mn-lt"/>
                <a:ea typeface="+mn-ea"/>
                <a:cs typeface="+mn-cs"/>
              </a:rPr>
              <a:t> component from exchange? I thought exchange already had a VSS writer out for DPM 07? Or is this something different.</a:t>
            </a:r>
            <a:br>
              <a:rPr lang="en-US" sz="1200" kern="1200" dirty="0" smtClean="0">
                <a:solidFill>
                  <a:schemeClr val="tx1"/>
                </a:solidFill>
                <a:latin typeface="+mn-lt"/>
                <a:ea typeface="+mn-ea"/>
                <a:cs typeface="+mn-cs"/>
              </a:rPr>
            </a:br>
            <a:r>
              <a:rPr lang="en-US" sz="1200" b="1" kern="1200" dirty="0" smtClean="0">
                <a:solidFill>
                  <a:schemeClr val="tx1"/>
                </a:solidFill>
                <a:latin typeface="+mn-lt"/>
                <a:ea typeface="+mn-ea"/>
                <a:cs typeface="+mn-cs"/>
              </a:rPr>
              <a:t>A: </a:t>
            </a:r>
            <a:r>
              <a:rPr lang="en-US" sz="1200" kern="1200" dirty="0" smtClean="0">
                <a:solidFill>
                  <a:schemeClr val="tx1"/>
                </a:solidFill>
                <a:latin typeface="+mn-lt"/>
                <a:ea typeface="+mn-ea"/>
                <a:cs typeface="+mn-cs"/>
              </a:rPr>
              <a:t>There are 3 parts required to make application backup/recovery (</a:t>
            </a:r>
            <a:r>
              <a:rPr lang="en-US" sz="1200" kern="1200" dirty="0" err="1" smtClean="0">
                <a:solidFill>
                  <a:schemeClr val="tx1"/>
                </a:solidFill>
                <a:latin typeface="+mn-lt"/>
                <a:ea typeface="+mn-ea"/>
                <a:cs typeface="+mn-cs"/>
              </a:rPr>
              <a:t>Exchnage</a:t>
            </a:r>
            <a:r>
              <a:rPr lang="en-US" sz="1200" kern="1200" dirty="0" smtClean="0">
                <a:solidFill>
                  <a:schemeClr val="tx1"/>
                </a:solidFill>
                <a:latin typeface="+mn-lt"/>
                <a:ea typeface="+mn-ea"/>
                <a:cs typeface="+mn-cs"/>
              </a:rPr>
              <a:t>) work with SBS. Part1 :WSB's capability to backup a VSS based app (which is present). Part 2: A VSS </a:t>
            </a:r>
            <a:r>
              <a:rPr lang="en-US" sz="1200" kern="1200" dirty="0" err="1" smtClean="0">
                <a:solidFill>
                  <a:schemeClr val="tx1"/>
                </a:solidFill>
                <a:latin typeface="+mn-lt"/>
                <a:ea typeface="+mn-ea"/>
                <a:cs typeface="+mn-cs"/>
              </a:rPr>
              <a:t>absed</a:t>
            </a:r>
            <a:r>
              <a:rPr lang="en-US" sz="1200" kern="1200" dirty="0" smtClean="0">
                <a:solidFill>
                  <a:schemeClr val="tx1"/>
                </a:solidFill>
                <a:latin typeface="+mn-lt"/>
                <a:ea typeface="+mn-ea"/>
                <a:cs typeface="+mn-cs"/>
              </a:rPr>
              <a:t> application having a functional VSS writer (Which </a:t>
            </a:r>
            <a:r>
              <a:rPr lang="en-US" sz="1200" kern="1200" dirty="0" err="1" smtClean="0">
                <a:solidFill>
                  <a:schemeClr val="tx1"/>
                </a:solidFill>
                <a:latin typeface="+mn-lt"/>
                <a:ea typeface="+mn-ea"/>
                <a:cs typeface="+mn-cs"/>
              </a:rPr>
              <a:t>exchnage</a:t>
            </a:r>
            <a:r>
              <a:rPr lang="en-US" sz="1200" kern="1200" dirty="0" smtClean="0">
                <a:solidFill>
                  <a:schemeClr val="tx1"/>
                </a:solidFill>
                <a:latin typeface="+mn-lt"/>
                <a:ea typeface="+mn-ea"/>
                <a:cs typeface="+mn-cs"/>
              </a:rPr>
              <a:t> has) and Part 3: A "plug-in that can perform steps specific to exchange which cannot be done through standard VSS interfaces (such as running consistency check etc).  This last part (part 3) is what </a:t>
            </a:r>
            <a:r>
              <a:rPr lang="en-US" sz="1200" kern="1200" dirty="0" err="1" smtClean="0">
                <a:solidFill>
                  <a:schemeClr val="tx1"/>
                </a:solidFill>
                <a:latin typeface="+mn-lt"/>
                <a:ea typeface="+mn-ea"/>
                <a:cs typeface="+mn-cs"/>
              </a:rPr>
              <a:t>Exchnage</a:t>
            </a:r>
            <a:r>
              <a:rPr lang="en-US" sz="1200" kern="1200" dirty="0" smtClean="0">
                <a:solidFill>
                  <a:schemeClr val="tx1"/>
                </a:solidFill>
                <a:latin typeface="+mn-lt"/>
                <a:ea typeface="+mn-ea"/>
                <a:cs typeface="+mn-cs"/>
              </a:rPr>
              <a:t> Team is working for... Hope this clarifies.</a:t>
            </a:r>
            <a:br>
              <a:rPr lang="en-US" sz="1200" kern="120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AE86FF8C-3E24-4B56-A9C0-11CF7EB01F3E}"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83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84</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85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11/11/2009 9:20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cstate="print"/>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cstate="print"/>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hyperlink" Target="http://microsoft.com/technet" TargetMode="External"/><Relationship Id="rId10" Type="http://schemas.openxmlformats.org/officeDocument/2006/relationships/image" Target="../media/image2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8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Do This?</a:t>
            </a:r>
            <a:endParaRPr lang="en-US" dirty="0"/>
          </a:p>
        </p:txBody>
      </p:sp>
      <p:sp>
        <p:nvSpPr>
          <p:cNvPr id="3" name="Content Placeholder 2"/>
          <p:cNvSpPr>
            <a:spLocks noGrp="1"/>
          </p:cNvSpPr>
          <p:nvPr>
            <p:ph idx="1"/>
          </p:nvPr>
        </p:nvSpPr>
        <p:spPr/>
        <p:txBody>
          <a:bodyPr/>
          <a:lstStyle/>
          <a:p>
            <a:r>
              <a:rPr lang="en-US" smtClean="0"/>
              <a:t>Additionally, having a "Drive S:" (or whatever letter the little active partition eventually got) looked strange</a:t>
            </a:r>
          </a:p>
          <a:p>
            <a:r>
              <a:rPr lang="en-US" smtClean="0"/>
              <a:t>Win 7's an improvement because</a:t>
            </a:r>
          </a:p>
          <a:p>
            <a:pPr lvl="1"/>
            <a:r>
              <a:rPr lang="en-US" smtClean="0"/>
              <a:t>Separate partition's automatic, no after-the-fact fumbling with partitions to use BitLocker</a:t>
            </a:r>
          </a:p>
          <a:p>
            <a:pPr lvl="1"/>
            <a:r>
              <a:rPr lang="en-US" smtClean="0"/>
              <a:t>Separate active partition supports booting from VHDs</a:t>
            </a:r>
          </a:p>
          <a:p>
            <a:pPr lvl="1"/>
            <a:r>
              <a:rPr lang="en-US" smtClean="0"/>
              <a:t> Win 7 active partition only uses 0.1 gig on your drive rather than 1.5 gigs</a:t>
            </a:r>
            <a:endParaRPr lang="en-US"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Unlettered Volume?</a:t>
            </a:r>
            <a:br>
              <a:rPr lang="en-US" dirty="0" smtClean="0"/>
            </a:br>
            <a:r>
              <a:rPr lang="en-US" sz="3200" dirty="0" smtClean="0">
                <a:solidFill>
                  <a:schemeClr val="accent6"/>
                </a:solidFill>
              </a:rPr>
              <a:t>no problem!</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You probably </a:t>
            </a:r>
            <a:r>
              <a:rPr lang="en-US" i="1" dirty="0" smtClean="0"/>
              <a:t>don't</a:t>
            </a:r>
            <a:r>
              <a:rPr lang="en-US" dirty="0" smtClean="0"/>
              <a:t> have the unlettered volume, if you upgraded in place from Vista or Server 2008/3!</a:t>
            </a:r>
          </a:p>
          <a:p>
            <a:r>
              <a:rPr lang="en-US" dirty="0" smtClean="0"/>
              <a:t>Upgrades won't rearrange the existing disk structure to create the unlettered volume</a:t>
            </a:r>
          </a:p>
          <a:p>
            <a:r>
              <a:rPr lang="en-US" dirty="0" smtClean="0"/>
              <a:t>Upgrades won't "un-letter" an existing 1.5 GB system partition created for </a:t>
            </a:r>
            <a:r>
              <a:rPr lang="en-US" dirty="0" err="1" smtClean="0"/>
              <a:t>BitLocker</a:t>
            </a:r>
            <a:r>
              <a:rPr lang="en-US" dirty="0" smtClean="0"/>
              <a:t> under Vista</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Can Go at the Front or Back</a:t>
            </a:r>
            <a:endParaRPr lang="en-US" dirty="0"/>
          </a:p>
        </p:txBody>
      </p:sp>
      <p:sp>
        <p:nvSpPr>
          <p:cNvPr id="3" name="Content Placeholder 2"/>
          <p:cNvSpPr>
            <a:spLocks noGrp="1"/>
          </p:cNvSpPr>
          <p:nvPr>
            <p:ph idx="1"/>
          </p:nvPr>
        </p:nvSpPr>
        <p:spPr/>
        <p:txBody>
          <a:bodyPr/>
          <a:lstStyle/>
          <a:p>
            <a:r>
              <a:rPr lang="en-US" dirty="0" smtClean="0"/>
              <a:t>Must the 100 MB volume be the volume first physically placed on the hard drive? </a:t>
            </a:r>
          </a:p>
          <a:p>
            <a:r>
              <a:rPr lang="en-US" dirty="0" smtClean="0"/>
              <a:t>No – I've set it up both ways, and it works fine in both cases</a:t>
            </a:r>
          </a:p>
          <a:p>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p:txBody>
          <a:bodyPr/>
          <a:lstStyle/>
          <a:p>
            <a:r>
              <a:rPr lang="en-US" smtClean="0"/>
              <a:t>CompletePC Backup Changes in Windows 7/R2</a:t>
            </a:r>
            <a:endParaRPr lang="en-US" dirty="0"/>
          </a:p>
        </p:txBody>
      </p:sp>
      <p:sp>
        <p:nvSpPr>
          <p:cNvPr id="5" name="Subtitle 4"/>
          <p:cNvSpPr>
            <a:spLocks noGrp="1"/>
          </p:cNvSpPr>
          <p:nvPr>
            <p:ph type="subTitle" sz="quarter"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What's New</a:t>
            </a:r>
            <a:endParaRPr lang="en-US" dirty="0"/>
          </a:p>
        </p:txBody>
      </p:sp>
      <p:sp>
        <p:nvSpPr>
          <p:cNvPr id="6" name="Content Placeholder 5"/>
          <p:cNvSpPr>
            <a:spLocks noGrp="1"/>
          </p:cNvSpPr>
          <p:nvPr>
            <p:ph idx="1"/>
          </p:nvPr>
        </p:nvSpPr>
        <p:spPr/>
        <p:txBody>
          <a:bodyPr/>
          <a:lstStyle/>
          <a:p>
            <a:r>
              <a:rPr lang="en-US" smtClean="0"/>
              <a:t>Nothing major – this is basically the Vista/2008 backup tool</a:t>
            </a:r>
          </a:p>
          <a:p>
            <a:r>
              <a:rPr lang="en-US" smtClean="0"/>
              <a:t>Backup and Restore isn't in Accessories, it's in Control Panel / System and Security / Backup and Restore / Create an image backup</a:t>
            </a:r>
          </a:p>
          <a:p>
            <a:r>
              <a:rPr lang="en-US" smtClean="0"/>
              <a:t>You can also "Create a system repair disc," a WinRE CD/DVD from Control Panel (System and Security / Backup and Restore / Create a system repair disc" </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 From Vista</a:t>
            </a:r>
            <a:endParaRPr lang="en-US" dirty="0"/>
          </a:p>
        </p:txBody>
      </p:sp>
      <p:sp>
        <p:nvSpPr>
          <p:cNvPr id="3" name="Content Placeholder 2"/>
          <p:cNvSpPr>
            <a:spLocks noGrp="1"/>
          </p:cNvSpPr>
          <p:nvPr>
            <p:ph idx="1"/>
          </p:nvPr>
        </p:nvSpPr>
        <p:spPr/>
        <p:txBody>
          <a:bodyPr/>
          <a:lstStyle/>
          <a:p>
            <a:r>
              <a:rPr lang="en-US" dirty="0" smtClean="0"/>
              <a:t>If you use Win 7's backup to do "bare metal" backups from the "</a:t>
            </a:r>
            <a:r>
              <a:rPr lang="en-US" dirty="0" err="1" smtClean="0"/>
              <a:t>wbadmin</a:t>
            </a:r>
            <a:r>
              <a:rPr lang="en-US" dirty="0" smtClean="0"/>
              <a:t>" CLI then be sure to include the "-</a:t>
            </a:r>
            <a:r>
              <a:rPr lang="en-US" dirty="0" err="1" smtClean="0"/>
              <a:t>allcritical</a:t>
            </a:r>
            <a:r>
              <a:rPr lang="en-US" dirty="0" smtClean="0"/>
              <a:t>" switch to ensure that the unlettered volume gets backed up, as in this example</a:t>
            </a:r>
          </a:p>
          <a:p>
            <a:pPr>
              <a:buNone/>
            </a:pPr>
            <a:r>
              <a:rPr lang="en-US" b="1" dirty="0" err="1" smtClean="0">
                <a:latin typeface="Courier New" pitchFamily="49" charset="0"/>
                <a:cs typeface="Courier New" pitchFamily="49" charset="0"/>
              </a:rPr>
              <a:t>wbadmin</a:t>
            </a:r>
            <a:r>
              <a:rPr lang="en-US" b="1" dirty="0" smtClean="0">
                <a:latin typeface="Courier New" pitchFamily="49" charset="0"/>
                <a:cs typeface="Courier New" pitchFamily="49" charset="0"/>
              </a:rPr>
              <a:t> start backup –</a:t>
            </a:r>
            <a:r>
              <a:rPr lang="en-US" b="1" dirty="0" err="1" smtClean="0">
                <a:latin typeface="Courier New" pitchFamily="49" charset="0"/>
                <a:cs typeface="Courier New" pitchFamily="49" charset="0"/>
              </a:rPr>
              <a:t>backuptarget:m</a:t>
            </a:r>
            <a:r>
              <a:rPr lang="en-US" b="1" dirty="0" smtClean="0">
                <a:latin typeface="Courier New" pitchFamily="49" charset="0"/>
                <a:cs typeface="Courier New" pitchFamily="49" charset="0"/>
              </a:rPr>
              <a:t>: </a:t>
            </a:r>
            <a:br>
              <a:rPr lang="en-US" b="1" dirty="0" smtClean="0">
                <a:latin typeface="Courier New" pitchFamily="49" charset="0"/>
                <a:cs typeface="Courier New" pitchFamily="49" charset="0"/>
              </a:rPr>
            </a:b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allcritical</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include:e</a:t>
            </a:r>
            <a:r>
              <a:rPr lang="en-US" b="1" dirty="0" smtClean="0">
                <a:latin typeface="Courier New" pitchFamily="49" charset="0"/>
                <a:cs typeface="Courier New" pitchFamily="49" charset="0"/>
              </a:rPr>
              <a:t>:</a:t>
            </a:r>
          </a:p>
          <a:p>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What's New in Server Backup</a:t>
            </a:r>
            <a:endParaRPr lang="en-US" dirty="0"/>
          </a:p>
        </p:txBody>
      </p:sp>
      <p:sp>
        <p:nvSpPr>
          <p:cNvPr id="3" name="Content Placeholder 2"/>
          <p:cNvSpPr>
            <a:spLocks noGrp="1"/>
          </p:cNvSpPr>
          <p:nvPr>
            <p:ph idx="1"/>
          </p:nvPr>
        </p:nvSpPr>
        <p:spPr/>
        <p:txBody>
          <a:bodyPr/>
          <a:lstStyle/>
          <a:p>
            <a:r>
              <a:rPr lang="en-US" smtClean="0"/>
              <a:t>System State Backup (on 2008 R2) uses VSS now and is five times faster than Server 2008; no corresponding changes in W7, as SSB isn't meaningful on a desktop OS</a:t>
            </a:r>
          </a:p>
          <a:p>
            <a:r>
              <a:rPr lang="en-US" smtClean="0"/>
              <a:t>Particular file/folder backup (as Vista had but Server 2008 did not) is in Server 2008 R2</a:t>
            </a:r>
          </a:p>
          <a:p>
            <a:r>
              <a:rPr lang="en-US" smtClean="0"/>
              <a:t>Still no tape or Exchange backup capability</a:t>
            </a:r>
          </a:p>
          <a:p>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Storage Items…</a:t>
            </a:r>
            <a:endParaRPr lang="en-US" dirty="0"/>
          </a:p>
        </p:txBody>
      </p:sp>
      <p:sp>
        <p:nvSpPr>
          <p:cNvPr id="3" name="Content Placeholder 2"/>
          <p:cNvSpPr>
            <a:spLocks noGrp="1"/>
          </p:cNvSpPr>
          <p:nvPr>
            <p:ph idx="1"/>
          </p:nvPr>
        </p:nvSpPr>
        <p:spPr/>
        <p:txBody>
          <a:bodyPr/>
          <a:lstStyle/>
          <a:p>
            <a:r>
              <a:rPr lang="en-US" dirty="0" smtClean="0"/>
              <a:t>Built-in support for burning ISOs to CD, DVD and </a:t>
            </a:r>
            <a:r>
              <a:rPr lang="en-US" dirty="0" err="1" smtClean="0"/>
              <a:t>Blu</a:t>
            </a:r>
            <a:r>
              <a:rPr lang="en-US" dirty="0" smtClean="0"/>
              <a:t>-Ray </a:t>
            </a:r>
          </a:p>
          <a:p>
            <a:pPr lvl="1"/>
            <a:r>
              <a:rPr lang="en-US" dirty="0" smtClean="0"/>
              <a:t>Command-line tool in System32; syntax:</a:t>
            </a:r>
          </a:p>
          <a:p>
            <a:pPr lvl="1"/>
            <a:r>
              <a:rPr lang="en-US" dirty="0" err="1" smtClean="0"/>
              <a:t>isoburn</a:t>
            </a:r>
            <a:r>
              <a:rPr lang="en-US" dirty="0" smtClean="0"/>
              <a:t> /q [burner drive letter:] [file to burn]</a:t>
            </a:r>
          </a:p>
          <a:p>
            <a:pPr lvl="1"/>
            <a:r>
              <a:rPr lang="en-US" dirty="0" smtClean="0"/>
              <a:t>Example:</a:t>
            </a:r>
          </a:p>
          <a:p>
            <a:pPr lvl="1"/>
            <a:r>
              <a:rPr lang="en-US" dirty="0" err="1" smtClean="0"/>
              <a:t>isoburn</a:t>
            </a:r>
            <a:r>
              <a:rPr lang="en-US" dirty="0" smtClean="0"/>
              <a:t> /q e: myimage.iso</a:t>
            </a:r>
          </a:p>
          <a:p>
            <a:r>
              <a:rPr lang="en-US" dirty="0" smtClean="0"/>
              <a:t>Also there's shell support built-in</a:t>
            </a:r>
          </a:p>
          <a:p>
            <a:r>
              <a:rPr lang="en-US" dirty="0" smtClean="0"/>
              <a:t>No native ability to mount ISOs, but…</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Storage Items…</a:t>
            </a:r>
            <a:endParaRPr lang="en-US" dirty="0"/>
          </a:p>
        </p:txBody>
      </p:sp>
      <p:sp>
        <p:nvSpPr>
          <p:cNvPr id="3" name="Content Placeholder 2"/>
          <p:cNvSpPr>
            <a:spLocks noGrp="1"/>
          </p:cNvSpPr>
          <p:nvPr>
            <p:ph idx="1"/>
          </p:nvPr>
        </p:nvSpPr>
        <p:spPr/>
        <p:txBody>
          <a:bodyPr/>
          <a:lstStyle/>
          <a:p>
            <a:r>
              <a:rPr lang="en-US" dirty="0" smtClean="0"/>
              <a:t>Google "virtual clone drive" from </a:t>
            </a:r>
            <a:r>
              <a:rPr lang="en-US" dirty="0" err="1" smtClean="0"/>
              <a:t>Slysoft</a:t>
            </a:r>
            <a:r>
              <a:rPr lang="en-US" dirty="0" smtClean="0"/>
              <a:t>, it's free and does ISO mounting (even on 64-bit)</a:t>
            </a:r>
          </a:p>
          <a:p>
            <a:r>
              <a:rPr lang="en-US" dirty="0" smtClean="0"/>
              <a:t>DFS and FRS are, believe it or not, not just deprecated but </a:t>
            </a:r>
            <a:r>
              <a:rPr lang="en-US" i="1" dirty="0" smtClean="0"/>
              <a:t>gone</a:t>
            </a:r>
            <a:r>
              <a:rPr lang="en-US" dirty="0" smtClean="0"/>
              <a:t> from 2008 R2 apparently</a:t>
            </a:r>
          </a:p>
          <a:p>
            <a:r>
              <a:rPr lang="en-US" dirty="0" smtClean="0"/>
              <a:t>Exception is if you're still using FRS for </a:t>
            </a:r>
            <a:r>
              <a:rPr lang="en-US" dirty="0" err="1" smtClean="0"/>
              <a:t>Sysvol</a:t>
            </a:r>
            <a:endParaRPr lang="en-US" dirty="0" smtClean="0"/>
          </a:p>
          <a:p>
            <a:r>
              <a:rPr lang="en-US" dirty="0" smtClean="0"/>
              <a:t>You can now do RAID 1 (mirroring) on the desktop OS, Windows 7</a:t>
            </a:r>
          </a:p>
          <a:p>
            <a:r>
              <a:rPr lang="en-US" dirty="0" smtClean="0"/>
              <a:t>And now on to the BIG topic…</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p:txBody>
          <a:bodyPr/>
          <a:lstStyle/>
          <a:p>
            <a:r>
              <a:rPr lang="en-US" smtClean="0"/>
              <a:t>Native VHD Support in Windows 7</a:t>
            </a:r>
            <a:endParaRPr lang="en-US" dirty="0"/>
          </a:p>
        </p:txBody>
      </p:sp>
      <p:sp>
        <p:nvSpPr>
          <p:cNvPr id="5" name="Subtitle 4"/>
          <p:cNvSpPr>
            <a:spLocks noGrp="1"/>
          </p:cNvSpPr>
          <p:nvPr>
            <p:ph type="subTitle" sz="quarter"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400" dirty="0" smtClean="0"/>
              <a:t>How Windows Storage is Changing: Everything’s going VHD!</a:t>
            </a:r>
            <a:br>
              <a:rPr lang="en-US" sz="4400" dirty="0" smtClean="0"/>
            </a:br>
            <a:r>
              <a:rPr lang="en-US" sz="2400" dirty="0" smtClean="0"/>
              <a:t>(What's </a:t>
            </a:r>
            <a:r>
              <a:rPr lang="en-US" sz="2400" dirty="0" smtClean="0"/>
              <a:t>New in Windows </a:t>
            </a:r>
            <a:r>
              <a:rPr lang="en-US" sz="2400" dirty="0" smtClean="0"/>
              <a:t>Storage)</a:t>
            </a:r>
            <a:endParaRPr lang="en-US" sz="4400" dirty="0"/>
          </a:p>
        </p:txBody>
      </p:sp>
      <p:sp>
        <p:nvSpPr>
          <p:cNvPr id="4" name="Subtitle 3"/>
          <p:cNvSpPr>
            <a:spLocks noGrp="1"/>
          </p:cNvSpPr>
          <p:nvPr>
            <p:ph type="subTitle" idx="1"/>
          </p:nvPr>
        </p:nvSpPr>
        <p:spPr>
          <a:xfrm>
            <a:off x="4570471" y="5341785"/>
            <a:ext cx="3812443" cy="461665"/>
          </a:xfrm>
        </p:spPr>
        <p:txBody>
          <a:bodyPr/>
          <a:lstStyle/>
          <a:p>
            <a:r>
              <a:rPr lang="en-US" dirty="0" smtClean="0"/>
              <a:t>Presented by Mark Minasi</a:t>
            </a:r>
          </a:p>
          <a:p>
            <a:r>
              <a:rPr lang="en-US" sz="1800" dirty="0" smtClean="0"/>
              <a:t>contents copyright 2009 Mark Minasi</a:t>
            </a:r>
          </a:p>
          <a:p>
            <a:r>
              <a:rPr lang="en-US" sz="1800" dirty="0" smtClean="0"/>
              <a:t>Do not </a:t>
            </a:r>
            <a:r>
              <a:rPr lang="en-US" sz="1800" dirty="0" smtClean="0"/>
              <a:t>redistribute</a:t>
            </a:r>
          </a:p>
          <a:p>
            <a:endParaRPr lang="en-US" sz="1800" dirty="0" smtClean="0"/>
          </a:p>
          <a:p>
            <a:r>
              <a:rPr lang="en-US" sz="2000" dirty="0" smtClean="0"/>
              <a:t>Session Code: CLI302</a:t>
            </a:r>
            <a:endParaRPr lang="en-US" sz="2000" dirty="0" smtClean="0"/>
          </a:p>
          <a:p>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sz="half" idx="1"/>
          </p:nvPr>
        </p:nvSpPr>
        <p:spPr/>
        <p:txBody>
          <a:bodyPr/>
          <a:lstStyle/>
          <a:p>
            <a:r>
              <a:rPr lang="en-US" dirty="0" smtClean="0"/>
              <a:t>What VHDs do for Windows 7</a:t>
            </a:r>
          </a:p>
          <a:p>
            <a:r>
              <a:rPr lang="en-US" dirty="0" smtClean="0"/>
              <a:t>Native VHD support in Win 7 intro</a:t>
            </a:r>
          </a:p>
          <a:p>
            <a:r>
              <a:rPr lang="en-US" dirty="0" smtClean="0"/>
              <a:t>Creating VHDs step by step</a:t>
            </a:r>
          </a:p>
          <a:p>
            <a:r>
              <a:rPr lang="en-US" dirty="0" smtClean="0"/>
              <a:t>Attaching VHDs (nope, it </a:t>
            </a:r>
            <a:r>
              <a:rPr lang="en-US" dirty="0" err="1" smtClean="0"/>
              <a:t>ain't</a:t>
            </a:r>
            <a:r>
              <a:rPr lang="en-US" dirty="0" smtClean="0"/>
              <a:t> "mounting")</a:t>
            </a:r>
          </a:p>
          <a:p>
            <a:endParaRPr lang="en-US" dirty="0"/>
          </a:p>
        </p:txBody>
      </p:sp>
      <p:sp>
        <p:nvSpPr>
          <p:cNvPr id="5" name="Content Placeholder 4"/>
          <p:cNvSpPr>
            <a:spLocks noGrp="1"/>
          </p:cNvSpPr>
          <p:nvPr>
            <p:ph sz="half" idx="2"/>
          </p:nvPr>
        </p:nvSpPr>
        <p:spPr/>
        <p:txBody>
          <a:bodyPr/>
          <a:lstStyle/>
          <a:p>
            <a:r>
              <a:rPr lang="en-US" dirty="0" smtClean="0"/>
              <a:t>Boot from VHD (BFV)</a:t>
            </a:r>
          </a:p>
          <a:p>
            <a:r>
              <a:rPr lang="en-US" dirty="0" smtClean="0"/>
              <a:t>Simple "add a second image via VHD" steps</a:t>
            </a:r>
          </a:p>
          <a:p>
            <a:r>
              <a:rPr lang="en-US" dirty="0" err="1" smtClean="0"/>
              <a:t>Bcdedit</a:t>
            </a:r>
            <a:r>
              <a:rPr lang="en-US" dirty="0" smtClean="0"/>
              <a:t> in detail:  BFV's screwdriver and wrench</a:t>
            </a:r>
          </a:p>
          <a:p>
            <a:r>
              <a:rPr lang="en-US" dirty="0" smtClean="0"/>
              <a:t>Expert boot from VHD setup – boot your computer from one file</a:t>
            </a:r>
            <a:endParaRPr lang="en-US" dirty="0"/>
          </a:p>
        </p:txBody>
      </p:sp>
      <p:sp>
        <p:nvSpPr>
          <p:cNvPr id="6" name="Slide Number Placeholder 5"/>
          <p:cNvSpPr>
            <a:spLocks noGrp="1"/>
          </p:cNvSpPr>
          <p:nvPr>
            <p:ph type="sldNum" sz="quarter" idx="4294967295"/>
          </p:nvPr>
        </p:nvSpPr>
        <p:spPr>
          <a:xfrm>
            <a:off x="6858000" y="6323013"/>
            <a:ext cx="1905000" cy="457200"/>
          </a:xfrm>
          <a:prstGeom prst="rect">
            <a:avLst/>
          </a:prstGeom>
        </p:spPr>
        <p:txBody>
          <a:bodyPr/>
          <a:lstStyle/>
          <a:p>
            <a:fld id="{C6F4F8DA-28BA-4A0C-8471-22B490120112}" type="slidenum">
              <a:rPr lang="en-US" smtClean="0"/>
              <a:pPr/>
              <a:t>20</a:t>
            </a:fld>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Originally a Format for VM Disks</a:t>
            </a:r>
            <a:endParaRPr lang="en-US" dirty="0"/>
          </a:p>
        </p:txBody>
      </p:sp>
      <p:sp>
        <p:nvSpPr>
          <p:cNvPr id="6" name="Content Placeholder 5"/>
          <p:cNvSpPr>
            <a:spLocks noGrp="1"/>
          </p:cNvSpPr>
          <p:nvPr>
            <p:ph idx="1"/>
          </p:nvPr>
        </p:nvSpPr>
        <p:spPr/>
        <p:txBody>
          <a:bodyPr/>
          <a:lstStyle/>
          <a:p>
            <a:r>
              <a:rPr lang="en-US" dirty="0" smtClean="0"/>
              <a:t>VHDs were (and still are) a useful format for storing virtual machines – when you power down a VM, basically it's nothing but a bunch of files</a:t>
            </a:r>
          </a:p>
          <a:p>
            <a:r>
              <a:rPr lang="en-US" dirty="0" smtClean="0"/>
              <a:t>Virtual machines can have more than one imaginary hard disk, and each of those imaginary hard disks are stored in a file format with the quite sensible extension ".</a:t>
            </a:r>
            <a:r>
              <a:rPr lang="en-US" dirty="0" err="1" smtClean="0"/>
              <a:t>vhd</a:t>
            </a:r>
            <a:r>
              <a:rPr lang="en-US" dirty="0" smtClean="0"/>
              <a:t>"</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VHDs Store Structures and ACLs</a:t>
            </a:r>
            <a:endParaRPr lang="en-US" dirty="0"/>
          </a:p>
        </p:txBody>
      </p:sp>
      <p:sp>
        <p:nvSpPr>
          <p:cNvPr id="3" name="Content Placeholder 2"/>
          <p:cNvSpPr>
            <a:spLocks noGrp="1"/>
          </p:cNvSpPr>
          <p:nvPr>
            <p:ph idx="1"/>
          </p:nvPr>
        </p:nvSpPr>
        <p:spPr/>
        <p:txBody>
          <a:bodyPr/>
          <a:lstStyle/>
          <a:p>
            <a:r>
              <a:rPr lang="en-US" dirty="0" smtClean="0"/>
              <a:t>A VHD-format file can be a handy way to package (and easily transport) an entire drive into one file, incorporating the folder structure and its NTFS permissions – way more useful than a ZIP file!</a:t>
            </a:r>
          </a:p>
          <a:p>
            <a:r>
              <a:rPr lang="en-US" dirty="0" smtClean="0"/>
              <a:t>Thus, they can provide "non-virtual service" replacing ZIP and CAB files</a:t>
            </a:r>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VHDs Support Snapshots</a:t>
            </a:r>
            <a:endParaRPr lang="en-US" dirty="0"/>
          </a:p>
        </p:txBody>
      </p:sp>
      <p:sp>
        <p:nvSpPr>
          <p:cNvPr id="3" name="Content Placeholder 2"/>
          <p:cNvSpPr>
            <a:spLocks noGrp="1"/>
          </p:cNvSpPr>
          <p:nvPr>
            <p:ph idx="1"/>
          </p:nvPr>
        </p:nvSpPr>
        <p:spPr/>
        <p:txBody>
          <a:bodyPr/>
          <a:lstStyle/>
          <a:p>
            <a:r>
              <a:rPr lang="en-US" dirty="0" smtClean="0"/>
              <a:t>Virtual machine managers support the notion of "snapshots," a way to store the entire state of a VM that is both quick </a:t>
            </a:r>
            <a:r>
              <a:rPr lang="en-US" i="1" dirty="0" smtClean="0"/>
              <a:t>and</a:t>
            </a:r>
            <a:r>
              <a:rPr lang="en-US" dirty="0" smtClean="0"/>
              <a:t> that doesn't burn up a lot of hard disk space</a:t>
            </a:r>
          </a:p>
          <a:p>
            <a:r>
              <a:rPr lang="en-US" dirty="0" smtClean="0"/>
              <a:t>(Consider how large VMs are and how quickly snapshots happen!)</a:t>
            </a:r>
          </a:p>
          <a:p>
            <a:r>
              <a:rPr lang="en-US" dirty="0" smtClean="0"/>
              <a:t>VHDs, then, offer a useful format for backups and maintaining many incremental backups, as we saw in Vista/Win 7's "</a:t>
            </a:r>
            <a:r>
              <a:rPr lang="en-US" dirty="0" err="1" smtClean="0"/>
              <a:t>CompletePC</a:t>
            </a:r>
            <a:r>
              <a:rPr lang="en-US" dirty="0" smtClean="0"/>
              <a:t> Backup"</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the Most Interesting Part…</a:t>
            </a:r>
            <a:endParaRPr lang="en-US" dirty="0"/>
          </a:p>
        </p:txBody>
      </p:sp>
      <p:sp>
        <p:nvSpPr>
          <p:cNvPr id="3" name="Content Placeholder 2"/>
          <p:cNvSpPr>
            <a:spLocks noGrp="1"/>
          </p:cNvSpPr>
          <p:nvPr>
            <p:ph idx="1"/>
          </p:nvPr>
        </p:nvSpPr>
        <p:spPr/>
        <p:txBody>
          <a:bodyPr/>
          <a:lstStyle/>
          <a:p>
            <a:r>
              <a:rPr lang="en-US" dirty="0" smtClean="0"/>
              <a:t>Remember, a VHD can hold an entire drive</a:t>
            </a:r>
          </a:p>
          <a:p>
            <a:r>
              <a:rPr lang="en-US" dirty="0" smtClean="0"/>
              <a:t>With Win 7, that can be a </a:t>
            </a:r>
            <a:r>
              <a:rPr lang="en-US" b="1" dirty="0" smtClean="0"/>
              <a:t>bootable</a:t>
            </a:r>
            <a:r>
              <a:rPr lang="en-US" dirty="0" smtClean="0"/>
              <a:t> drive</a:t>
            </a:r>
          </a:p>
          <a:p>
            <a:r>
              <a:rPr lang="en-US" dirty="0" smtClean="0"/>
              <a:t>Place that VHD onto a system's otherwise-empty hard drive (with a BCD folder)</a:t>
            </a:r>
          </a:p>
          <a:p>
            <a:r>
              <a:rPr lang="en-US" dirty="0" smtClean="0"/>
              <a:t>And then you can boot the physical system from that one big hard disk that was packaged as a VHD file</a:t>
            </a:r>
          </a:p>
          <a:p>
            <a:r>
              <a:rPr lang="en-US" dirty="0" smtClean="0"/>
              <a:t>Again, not a "virtual" application at all </a:t>
            </a:r>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First, Some Pictures</a:t>
            </a:r>
            <a:endParaRPr lang="en-US" dirty="0"/>
          </a:p>
        </p:txBody>
      </p:sp>
      <p:sp>
        <p:nvSpPr>
          <p:cNvPr id="6" name="Content Placeholder 5"/>
          <p:cNvSpPr>
            <a:spLocks noGrp="1"/>
          </p:cNvSpPr>
          <p:nvPr>
            <p:ph idx="1"/>
          </p:nvPr>
        </p:nvSpPr>
        <p:spPr>
          <a:xfrm>
            <a:off x="228600" y="1371600"/>
            <a:ext cx="8686800" cy="4419600"/>
          </a:xfrm>
        </p:spPr>
        <p:txBody>
          <a:bodyPr/>
          <a:lstStyle/>
          <a:p>
            <a:r>
              <a:rPr lang="en-US" dirty="0" smtClean="0"/>
              <a:t>There's a lot to learn here, but let me do a quick overview of one of the outcomes of native VHD support</a:t>
            </a:r>
          </a:p>
          <a:p>
            <a:r>
              <a:rPr lang="en-US" dirty="0" smtClean="0"/>
              <a:t>Consider this the "10,000 foot view" of something that I will later explain step by step</a:t>
            </a:r>
          </a:p>
          <a:p>
            <a:r>
              <a:rPr lang="en-US" dirty="0" smtClean="0"/>
              <a:t>It presents what is perhaps the simplest-to-see design (if not the simplest to create!)</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VHD Boot Setup: "Big Picture"</a:t>
            </a:r>
            <a:endParaRPr lang="en-US" dirty="0"/>
          </a:p>
        </p:txBody>
      </p:sp>
      <p:sp>
        <p:nvSpPr>
          <p:cNvPr id="5" name="Can 4"/>
          <p:cNvSpPr/>
          <p:nvPr/>
        </p:nvSpPr>
        <p:spPr>
          <a:xfrm>
            <a:off x="381000" y="1600200"/>
            <a:ext cx="2667000" cy="42672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124200" y="1600200"/>
            <a:ext cx="6019800" cy="3785652"/>
          </a:xfrm>
          <a:prstGeom prst="rect">
            <a:avLst/>
          </a:prstGeom>
          <a:noFill/>
        </p:spPr>
        <p:txBody>
          <a:bodyPr wrap="square" rtlCol="0">
            <a:spAutoFit/>
          </a:bodyPr>
          <a:lstStyle/>
          <a:p>
            <a:r>
              <a:rPr lang="en-US" sz="2400" dirty="0" smtClean="0"/>
              <a:t>Start off with a clean hard disk, a WIM of the System Reserved Boot Partition and a VHD containing a Windows OS partition (you have to create those yourself, more info on that later)</a:t>
            </a:r>
          </a:p>
          <a:p>
            <a:endParaRPr lang="en-US" sz="2400" dirty="0" smtClean="0"/>
          </a:p>
          <a:p>
            <a:r>
              <a:rPr lang="en-US" sz="2400" dirty="0" smtClean="0"/>
              <a:t>Boot </a:t>
            </a:r>
            <a:r>
              <a:rPr lang="en-US" sz="2400" dirty="0" err="1" smtClean="0"/>
              <a:t>WinPE</a:t>
            </a:r>
            <a:endParaRPr lang="en-US" sz="2400" dirty="0" smtClean="0"/>
          </a:p>
          <a:p>
            <a:endParaRPr lang="en-US" sz="2400" dirty="0" smtClean="0"/>
          </a:p>
          <a:p>
            <a:r>
              <a:rPr lang="en-US" sz="2400" dirty="0" smtClean="0"/>
              <a:t>Using </a:t>
            </a:r>
            <a:r>
              <a:rPr lang="en-US" sz="2400" dirty="0" err="1" smtClean="0"/>
              <a:t>DiskPart</a:t>
            </a:r>
            <a:r>
              <a:rPr lang="en-US" sz="2400" dirty="0" smtClean="0"/>
              <a:t>, chop it up</a:t>
            </a:r>
          </a:p>
          <a:p>
            <a:endParaRPr lang="en-US" sz="2400" dirty="0" smtClean="0"/>
          </a:p>
        </p:txBody>
      </p:sp>
      <p:sp>
        <p:nvSpPr>
          <p:cNvPr id="7" name="Slide Number Placeholder 6"/>
          <p:cNvSpPr>
            <a:spLocks noGrp="1"/>
          </p:cNvSpPr>
          <p:nvPr>
            <p:ph type="sldNum" sz="quarter" idx="4294967295"/>
          </p:nvPr>
        </p:nvSpPr>
        <p:spPr>
          <a:xfrm>
            <a:off x="6858000" y="6323013"/>
            <a:ext cx="1905000" cy="457200"/>
          </a:xfrm>
          <a:prstGeom prst="rect">
            <a:avLst/>
          </a:prstGeom>
        </p:spPr>
        <p:txBody>
          <a:bodyPr/>
          <a:lstStyle/>
          <a:p>
            <a:fld id="{F996CC92-1803-4EA0-BEEB-E34F46289EAC}" type="slidenum">
              <a:rPr lang="en-US" smtClean="0"/>
              <a:pPr/>
              <a:t>26</a:t>
            </a:fld>
            <a:endParaRPr lang="en-US"/>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VHD Boot Setup : "Big Picture"</a:t>
            </a:r>
            <a:endParaRPr lang="en-US" dirty="0"/>
          </a:p>
        </p:txBody>
      </p:sp>
      <p:sp>
        <p:nvSpPr>
          <p:cNvPr id="5" name="Can 4"/>
          <p:cNvSpPr/>
          <p:nvPr/>
        </p:nvSpPr>
        <p:spPr>
          <a:xfrm>
            <a:off x="381000" y="1600200"/>
            <a:ext cx="2667000" cy="42672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0" y="5867400"/>
            <a:ext cx="8610600" cy="830997"/>
          </a:xfrm>
          <a:prstGeom prst="rect">
            <a:avLst/>
          </a:prstGeom>
          <a:noFill/>
        </p:spPr>
        <p:txBody>
          <a:bodyPr wrap="square" rtlCol="0">
            <a:spAutoFit/>
          </a:bodyPr>
          <a:lstStyle/>
          <a:p>
            <a:r>
              <a:rPr lang="en-US" sz="2400" dirty="0" smtClean="0"/>
              <a:t>Create two partitions: a 100 MB active partition, give it any drive letter (let's call it R:) </a:t>
            </a:r>
            <a:endParaRPr lang="en-US" sz="2400" dirty="0"/>
          </a:p>
        </p:txBody>
      </p:sp>
      <p:sp>
        <p:nvSpPr>
          <p:cNvPr id="7" name="Can 6"/>
          <p:cNvSpPr/>
          <p:nvPr/>
        </p:nvSpPr>
        <p:spPr>
          <a:xfrm>
            <a:off x="3962400" y="1600200"/>
            <a:ext cx="2667000" cy="990600"/>
          </a:xfrm>
          <a:prstGeom prst="can">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3962400" y="2667000"/>
            <a:ext cx="2667000" cy="3200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5" idx="4"/>
          </p:cNvCxnSpPr>
          <p:nvPr/>
        </p:nvCxnSpPr>
        <p:spPr>
          <a:xfrm flipV="1">
            <a:off x="3048000" y="2438400"/>
            <a:ext cx="914400" cy="1295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4"/>
          </p:cNvCxnSpPr>
          <p:nvPr/>
        </p:nvCxnSpPr>
        <p:spPr>
          <a:xfrm>
            <a:off x="3048000" y="3733800"/>
            <a:ext cx="8382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876800" y="2133600"/>
            <a:ext cx="838200" cy="369332"/>
          </a:xfrm>
          <a:prstGeom prst="rect">
            <a:avLst/>
          </a:prstGeom>
          <a:noFill/>
        </p:spPr>
        <p:txBody>
          <a:bodyPr wrap="square" rtlCol="0">
            <a:spAutoFit/>
          </a:bodyPr>
          <a:lstStyle/>
          <a:p>
            <a:r>
              <a:rPr lang="en-US" dirty="0" smtClean="0">
                <a:solidFill>
                  <a:schemeClr val="accent2">
                    <a:lumMod val="50000"/>
                  </a:schemeClr>
                </a:solidFill>
              </a:rPr>
              <a:t>R:</a:t>
            </a:r>
            <a:endParaRPr lang="en-US" dirty="0">
              <a:solidFill>
                <a:schemeClr val="accent2">
                  <a:lumMod val="50000"/>
                </a:schemeClr>
              </a:solidFill>
            </a:endParaRPr>
          </a:p>
        </p:txBody>
      </p:sp>
      <p:sp>
        <p:nvSpPr>
          <p:cNvPr id="13" name="TextBox 12"/>
          <p:cNvSpPr txBox="1"/>
          <p:nvPr/>
        </p:nvSpPr>
        <p:spPr>
          <a:xfrm>
            <a:off x="4495800" y="1676400"/>
            <a:ext cx="1600200" cy="381000"/>
          </a:xfrm>
          <a:prstGeom prst="rect">
            <a:avLst/>
          </a:prstGeom>
          <a:noFill/>
        </p:spPr>
        <p:txBody>
          <a:bodyPr wrap="square" rtlCol="0">
            <a:spAutoFit/>
          </a:bodyPr>
          <a:lstStyle/>
          <a:p>
            <a:r>
              <a:rPr lang="en-US" dirty="0" smtClean="0">
                <a:solidFill>
                  <a:schemeClr val="accent2">
                    <a:lumMod val="50000"/>
                  </a:schemeClr>
                </a:solidFill>
              </a:rPr>
              <a:t>100 MB</a:t>
            </a:r>
            <a:endParaRPr lang="en-US" dirty="0">
              <a:solidFill>
                <a:schemeClr val="accent2">
                  <a:lumMod val="50000"/>
                </a:schemeClr>
              </a:solidFill>
            </a:endParaRPr>
          </a:p>
        </p:txBody>
      </p:sp>
      <p:sp>
        <p:nvSpPr>
          <p:cNvPr id="14" name="Slide Number Placeholder 13"/>
          <p:cNvSpPr>
            <a:spLocks noGrp="1"/>
          </p:cNvSpPr>
          <p:nvPr>
            <p:ph type="sldNum" sz="quarter" idx="4294967295"/>
          </p:nvPr>
        </p:nvSpPr>
        <p:spPr>
          <a:xfrm>
            <a:off x="6858000" y="6323013"/>
            <a:ext cx="1905000" cy="457200"/>
          </a:xfrm>
          <a:prstGeom prst="rect">
            <a:avLst/>
          </a:prstGeom>
        </p:spPr>
        <p:txBody>
          <a:bodyPr/>
          <a:lstStyle/>
          <a:p>
            <a:fld id="{F996CC92-1803-4EA0-BEEB-E34F46289EAC}" type="slidenum">
              <a:rPr lang="en-US" smtClean="0"/>
              <a:pPr/>
              <a:t>27</a:t>
            </a:fld>
            <a:endParaRPr lang="en-US"/>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a:t>
            </a:r>
            <a:endParaRPr lang="en-US" dirty="0"/>
          </a:p>
        </p:txBody>
      </p:sp>
      <p:sp>
        <p:nvSpPr>
          <p:cNvPr id="4" name="Content Placeholder 3"/>
          <p:cNvSpPr>
            <a:spLocks noGrp="1"/>
          </p:cNvSpPr>
          <p:nvPr>
            <p:ph idx="1"/>
          </p:nvPr>
        </p:nvSpPr>
        <p:spPr/>
        <p:txBody>
          <a:bodyPr/>
          <a:lstStyle/>
          <a:p>
            <a:r>
              <a:rPr lang="en-US" dirty="0" smtClean="0"/>
              <a:t>Doesn't the drive letter matter?</a:t>
            </a:r>
          </a:p>
          <a:p>
            <a:r>
              <a:rPr lang="en-US" dirty="0" smtClean="0"/>
              <a:t>No – as we've seen, the system reserved boot partition won't have a drive letter eventually anyway</a:t>
            </a:r>
          </a:p>
          <a:p>
            <a:r>
              <a:rPr lang="en-US" dirty="0" smtClean="0"/>
              <a:t>We just need a drive letter now so that </a:t>
            </a:r>
            <a:r>
              <a:rPr lang="en-US" dirty="0" err="1" smtClean="0"/>
              <a:t>ImageX</a:t>
            </a:r>
            <a:r>
              <a:rPr lang="en-US" dirty="0" smtClean="0"/>
              <a:t> can do the next step</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VHD Boot Setup : "Big Picture"</a:t>
            </a:r>
            <a:endParaRPr lang="en-US" dirty="0"/>
          </a:p>
        </p:txBody>
      </p:sp>
      <p:sp>
        <p:nvSpPr>
          <p:cNvPr id="7" name="Can 6"/>
          <p:cNvSpPr/>
          <p:nvPr/>
        </p:nvSpPr>
        <p:spPr>
          <a:xfrm>
            <a:off x="381000" y="1600200"/>
            <a:ext cx="2667000" cy="990600"/>
          </a:xfrm>
          <a:prstGeom prst="can">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a:off x="381000" y="2667000"/>
            <a:ext cx="2667000" cy="3200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295400" y="2133600"/>
            <a:ext cx="838200" cy="400110"/>
          </a:xfrm>
          <a:prstGeom prst="rect">
            <a:avLst/>
          </a:prstGeom>
          <a:noFill/>
        </p:spPr>
        <p:txBody>
          <a:bodyPr wrap="square" rtlCol="0">
            <a:spAutoFit/>
          </a:bodyPr>
          <a:lstStyle/>
          <a:p>
            <a:r>
              <a:rPr lang="en-US" sz="2000" b="1" dirty="0" smtClean="0">
                <a:solidFill>
                  <a:schemeClr val="accent2">
                    <a:lumMod val="50000"/>
                  </a:schemeClr>
                </a:solidFill>
              </a:rPr>
              <a:t>R</a:t>
            </a:r>
            <a:r>
              <a:rPr lang="en-US" dirty="0" smtClean="0">
                <a:solidFill>
                  <a:schemeClr val="accent2">
                    <a:lumMod val="50000"/>
                  </a:schemeClr>
                </a:solidFill>
              </a:rPr>
              <a:t>:</a:t>
            </a:r>
            <a:endParaRPr lang="en-US" dirty="0">
              <a:solidFill>
                <a:schemeClr val="accent2">
                  <a:lumMod val="50000"/>
                </a:schemeClr>
              </a:solidFill>
            </a:endParaRPr>
          </a:p>
        </p:txBody>
      </p:sp>
      <p:sp>
        <p:nvSpPr>
          <p:cNvPr id="13" name="TextBox 12"/>
          <p:cNvSpPr txBox="1"/>
          <p:nvPr/>
        </p:nvSpPr>
        <p:spPr>
          <a:xfrm>
            <a:off x="914400" y="1676400"/>
            <a:ext cx="1600200" cy="381000"/>
          </a:xfrm>
          <a:prstGeom prst="rect">
            <a:avLst/>
          </a:prstGeom>
          <a:noFill/>
        </p:spPr>
        <p:txBody>
          <a:bodyPr wrap="square" rtlCol="0">
            <a:spAutoFit/>
          </a:bodyPr>
          <a:lstStyle/>
          <a:p>
            <a:r>
              <a:rPr lang="en-US" dirty="0" smtClean="0">
                <a:solidFill>
                  <a:schemeClr val="accent2">
                    <a:lumMod val="50000"/>
                  </a:schemeClr>
                </a:solidFill>
              </a:rPr>
              <a:t>100 MB</a:t>
            </a:r>
            <a:endParaRPr lang="en-US" dirty="0">
              <a:solidFill>
                <a:schemeClr val="accent2">
                  <a:lumMod val="50000"/>
                </a:schemeClr>
              </a:solidFill>
            </a:endParaRPr>
          </a:p>
        </p:txBody>
      </p:sp>
      <p:sp>
        <p:nvSpPr>
          <p:cNvPr id="14" name="Folded Corner 13"/>
          <p:cNvSpPr/>
          <p:nvPr/>
        </p:nvSpPr>
        <p:spPr>
          <a:xfrm flipH="1">
            <a:off x="6096000" y="3810000"/>
            <a:ext cx="1524000" cy="1752600"/>
          </a:xfrm>
          <a:prstGeom prst="foldedCorner">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2">
                    <a:lumMod val="50000"/>
                  </a:schemeClr>
                </a:solidFill>
              </a:rPr>
              <a:t>SRBM.wim</a:t>
            </a:r>
            <a:endParaRPr lang="en-US" b="1" dirty="0">
              <a:solidFill>
                <a:schemeClr val="accent2">
                  <a:lumMod val="50000"/>
                </a:schemeClr>
              </a:solidFill>
            </a:endParaRPr>
          </a:p>
        </p:txBody>
      </p:sp>
      <p:sp>
        <p:nvSpPr>
          <p:cNvPr id="15" name="TextBox 14"/>
          <p:cNvSpPr txBox="1"/>
          <p:nvPr/>
        </p:nvSpPr>
        <p:spPr>
          <a:xfrm>
            <a:off x="3581400" y="1447800"/>
            <a:ext cx="5181600" cy="1815882"/>
          </a:xfrm>
          <a:prstGeom prst="rect">
            <a:avLst/>
          </a:prstGeom>
          <a:noFill/>
        </p:spPr>
        <p:txBody>
          <a:bodyPr wrap="square" rtlCol="0">
            <a:spAutoFit/>
          </a:bodyPr>
          <a:lstStyle/>
          <a:p>
            <a:r>
              <a:rPr lang="en-US" sz="2800" dirty="0" smtClean="0"/>
              <a:t>Get the boot manager  (system reserved boot partition, "SRBP") code into the small partition with Setup or </a:t>
            </a:r>
            <a:r>
              <a:rPr lang="en-US" sz="2800" dirty="0" err="1" smtClean="0"/>
              <a:t>ImageX</a:t>
            </a:r>
            <a:endParaRPr lang="en-US" sz="2800" dirty="0"/>
          </a:p>
        </p:txBody>
      </p:sp>
      <p:sp>
        <p:nvSpPr>
          <p:cNvPr id="16" name="Folded Corner 15"/>
          <p:cNvSpPr/>
          <p:nvPr/>
        </p:nvSpPr>
        <p:spPr>
          <a:xfrm flipH="1">
            <a:off x="6096000" y="4343400"/>
            <a:ext cx="1524000" cy="533400"/>
          </a:xfrm>
          <a:prstGeom prst="foldedCorner">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2">
                    <a:lumMod val="50000"/>
                  </a:schemeClr>
                </a:solidFill>
              </a:rPr>
              <a:t>SRBP.wim</a:t>
            </a:r>
            <a:endParaRPr lang="en-US" b="1" dirty="0">
              <a:solidFill>
                <a:schemeClr val="accent2">
                  <a:lumMod val="50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par>
                          <p:cTn id="11" fill="hold">
                            <p:stCondLst>
                              <p:cond delay="0"/>
                            </p:stCondLst>
                            <p:childTnLst>
                              <p:par>
                                <p:cTn id="12" presetID="0" presetClass="path" presetSubtype="0" accel="50000" decel="50000" fill="hold" grpId="1" nodeType="afterEffect">
                                  <p:stCondLst>
                                    <p:cond delay="0"/>
                                  </p:stCondLst>
                                  <p:childTnLst>
                                    <p:animMotion origin="layout" path="M 0 0 C 0.00122 -0.04048 0.00643 -0.08904 -0.00746 -0.12743 C -0.00902 -0.14038 -0.01128 -0.15287 -0.01493 -0.16513 C -0.01614 -0.17345 -0.01736 -0.18317 -0.01944 -0.19103 C -0.02413 -0.20976 -0.021 -0.18964 -0.02378 -0.20491 C -0.02639 -0.21878 -0.0283 -0.24029 -0.03576 -0.2507 C -0.03958 -0.26481 -0.04097 -0.26504 -0.04948 -0.27637 C -0.05052 -0.27799 -0.05086 -0.28076 -0.05243 -0.28238 C -0.05399 -0.28423 -0.05642 -0.28469 -0.05833 -0.28631 C -0.05989 -0.28793 -0.06111 -0.29048 -0.06267 -0.29233 C -0.06458 -0.29441 -0.06666 -0.29649 -0.06875 -0.29834 C -0.08663 -0.31383 -0.11163 -0.33072 -0.13298 -0.33604 C -0.14809 -0.34459 -0.16562 -0.35084 -0.18211 -0.35407 C -0.18455 -0.35546 -0.18698 -0.35708 -0.18958 -0.35801 C -0.19305 -0.35916 -0.1967 -0.35847 -0.2 -0.35986 C -0.20173 -0.36055 -0.20277 -0.36309 -0.20451 -0.36402 C -0.20694 -0.36518 -0.20955 -0.36518 -0.21198 -0.36587 C -0.22465 -0.37258 -0.23194 -0.37373 -0.24618 -0.37581 C -0.25364 -0.37697 -0.26857 -0.37975 -0.26857 -0.37975 C -0.32656 -0.37882 -0.3592 -0.37789 -0.40885 -0.37396 C -0.42118 -0.37049 -0.43368 -0.36633 -0.44618 -0.36402 C -0.46805 -0.35407 -0.49097 -0.35546 -0.51336 -0.34991 C -0.52448 -0.34714 -0.53646 -0.34413 -0.54774 -0.34413 " pathEditMode="relative" ptsTypes="ffffffffffffffffffffffA">
                                      <p:cBhvr>
                                        <p:cTn id="13" dur="2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Overview</a:t>
            </a:r>
            <a:endParaRPr lang="en-US" dirty="0"/>
          </a:p>
        </p:txBody>
      </p:sp>
      <p:sp>
        <p:nvSpPr>
          <p:cNvPr id="3" name="Content Placeholder 2"/>
          <p:cNvSpPr>
            <a:spLocks noGrp="1"/>
          </p:cNvSpPr>
          <p:nvPr>
            <p:ph idx="1"/>
          </p:nvPr>
        </p:nvSpPr>
        <p:spPr>
          <a:xfrm>
            <a:off x="304800" y="1676400"/>
            <a:ext cx="8686800" cy="4419600"/>
          </a:xfrm>
        </p:spPr>
        <p:txBody>
          <a:bodyPr/>
          <a:lstStyle/>
          <a:p>
            <a:r>
              <a:rPr lang="en-US" dirty="0" smtClean="0"/>
              <a:t>Volumes as Seven  likes '</a:t>
            </a:r>
            <a:r>
              <a:rPr lang="en-US" dirty="0" err="1" smtClean="0"/>
              <a:t>em</a:t>
            </a:r>
            <a:r>
              <a:rPr lang="en-US" dirty="0" smtClean="0"/>
              <a:t>: The Case of the Unlettered Drive</a:t>
            </a:r>
          </a:p>
          <a:p>
            <a:r>
              <a:rPr lang="en-US" dirty="0" smtClean="0"/>
              <a:t>What's new in Win 7 backup</a:t>
            </a:r>
          </a:p>
          <a:p>
            <a:r>
              <a:rPr lang="en-US" dirty="0" smtClean="0"/>
              <a:t>Short Items</a:t>
            </a:r>
          </a:p>
          <a:p>
            <a:r>
              <a:rPr lang="en-US" dirty="0" smtClean="0"/>
              <a:t>VHDs</a:t>
            </a:r>
          </a:p>
          <a:p>
            <a:pPr lvl="1"/>
            <a:r>
              <a:rPr lang="en-US" dirty="0" smtClean="0"/>
              <a:t>Win 7 native support</a:t>
            </a:r>
          </a:p>
          <a:p>
            <a:pPr lvl="1"/>
            <a:r>
              <a:rPr lang="en-US" dirty="0" smtClean="0"/>
              <a:t>Storing OS volumes in VHDs</a:t>
            </a:r>
          </a:p>
          <a:p>
            <a:pPr lvl="1"/>
            <a:r>
              <a:rPr lang="en-US" dirty="0" smtClean="0"/>
              <a:t> </a:t>
            </a:r>
            <a:r>
              <a:rPr lang="en-US" i="1" dirty="0" smtClean="0"/>
              <a:t>Booting</a:t>
            </a:r>
            <a:r>
              <a:rPr lang="en-US" dirty="0" smtClean="0"/>
              <a:t> from a VHD</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VHD Boot Setup : "Big Picture"</a:t>
            </a:r>
            <a:endParaRPr lang="en-US" dirty="0"/>
          </a:p>
        </p:txBody>
      </p:sp>
      <p:sp>
        <p:nvSpPr>
          <p:cNvPr id="7" name="Can 6"/>
          <p:cNvSpPr/>
          <p:nvPr/>
        </p:nvSpPr>
        <p:spPr>
          <a:xfrm>
            <a:off x="381000" y="1600200"/>
            <a:ext cx="2667000" cy="990600"/>
          </a:xfrm>
          <a:prstGeom prst="can">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accent2">
                  <a:lumMod val="50000"/>
                </a:schemeClr>
              </a:solidFill>
            </a:endParaRPr>
          </a:p>
        </p:txBody>
      </p:sp>
      <p:sp>
        <p:nvSpPr>
          <p:cNvPr id="8" name="Can 7"/>
          <p:cNvSpPr/>
          <p:nvPr/>
        </p:nvSpPr>
        <p:spPr>
          <a:xfrm>
            <a:off x="381000" y="2667000"/>
            <a:ext cx="2667000" cy="3200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990600" y="2057400"/>
            <a:ext cx="1524000" cy="523220"/>
          </a:xfrm>
          <a:prstGeom prst="rect">
            <a:avLst/>
          </a:prstGeom>
          <a:noFill/>
        </p:spPr>
        <p:txBody>
          <a:bodyPr wrap="square" rtlCol="0">
            <a:spAutoFit/>
          </a:bodyPr>
          <a:lstStyle/>
          <a:p>
            <a:r>
              <a:rPr lang="en-US" sz="2800" b="1" dirty="0" smtClean="0">
                <a:solidFill>
                  <a:schemeClr val="accent2">
                    <a:lumMod val="50000"/>
                  </a:schemeClr>
                </a:solidFill>
              </a:rPr>
              <a:t>SRBP</a:t>
            </a:r>
            <a:endParaRPr lang="en-US" sz="2800" b="1" dirty="0">
              <a:solidFill>
                <a:schemeClr val="accent2">
                  <a:lumMod val="50000"/>
                </a:schemeClr>
              </a:solidFill>
            </a:endParaRPr>
          </a:p>
        </p:txBody>
      </p:sp>
      <p:sp>
        <p:nvSpPr>
          <p:cNvPr id="13" name="TextBox 12"/>
          <p:cNvSpPr txBox="1"/>
          <p:nvPr/>
        </p:nvSpPr>
        <p:spPr>
          <a:xfrm>
            <a:off x="914400" y="1676400"/>
            <a:ext cx="1600200" cy="381000"/>
          </a:xfrm>
          <a:prstGeom prst="rect">
            <a:avLst/>
          </a:prstGeom>
          <a:noFill/>
        </p:spPr>
        <p:txBody>
          <a:bodyPr wrap="square" rtlCol="0">
            <a:spAutoFit/>
          </a:bodyPr>
          <a:lstStyle/>
          <a:p>
            <a:r>
              <a:rPr lang="en-US" dirty="0" smtClean="0">
                <a:solidFill>
                  <a:schemeClr val="accent2">
                    <a:lumMod val="50000"/>
                  </a:schemeClr>
                </a:solidFill>
              </a:rPr>
              <a:t>100 MB</a:t>
            </a:r>
            <a:endParaRPr lang="en-US" dirty="0">
              <a:solidFill>
                <a:schemeClr val="accent2">
                  <a:lumMod val="50000"/>
                </a:schemeClr>
              </a:solidFill>
            </a:endParaRPr>
          </a:p>
        </p:txBody>
      </p:sp>
      <p:sp>
        <p:nvSpPr>
          <p:cNvPr id="15" name="TextBox 14"/>
          <p:cNvSpPr txBox="1"/>
          <p:nvPr/>
        </p:nvSpPr>
        <p:spPr>
          <a:xfrm>
            <a:off x="3352800" y="2438400"/>
            <a:ext cx="5257800" cy="2246769"/>
          </a:xfrm>
          <a:prstGeom prst="rect">
            <a:avLst/>
          </a:prstGeom>
          <a:noFill/>
        </p:spPr>
        <p:txBody>
          <a:bodyPr wrap="square" rtlCol="0">
            <a:spAutoFit/>
          </a:bodyPr>
          <a:lstStyle/>
          <a:p>
            <a:r>
              <a:rPr lang="en-US" sz="2800" dirty="0" smtClean="0"/>
              <a:t>Then, use the rest to create a big empty drive -- format it and call it drive S:  (Again, the particular drive letter you choose does not matter)</a:t>
            </a:r>
          </a:p>
        </p:txBody>
      </p:sp>
      <p:sp>
        <p:nvSpPr>
          <p:cNvPr id="10" name="TextBox 9"/>
          <p:cNvSpPr txBox="1"/>
          <p:nvPr/>
        </p:nvSpPr>
        <p:spPr>
          <a:xfrm>
            <a:off x="1143000" y="3429000"/>
            <a:ext cx="1371600" cy="646331"/>
          </a:xfrm>
          <a:prstGeom prst="rect">
            <a:avLst/>
          </a:prstGeom>
          <a:noFill/>
        </p:spPr>
        <p:txBody>
          <a:bodyPr wrap="square" rtlCol="0">
            <a:spAutoFit/>
          </a:bodyPr>
          <a:lstStyle/>
          <a:p>
            <a:r>
              <a:rPr lang="en-US" sz="3600" b="1" dirty="0" smtClean="0">
                <a:solidFill>
                  <a:schemeClr val="accent2">
                    <a:lumMod val="50000"/>
                  </a:schemeClr>
                </a:solidFill>
              </a:rPr>
              <a:t>S:</a:t>
            </a:r>
            <a:endParaRPr lang="en-US" sz="3600" b="1" dirty="0">
              <a:solidFill>
                <a:schemeClr val="accent2">
                  <a:lumMod val="50000"/>
                </a:schemeClr>
              </a:solidFill>
            </a:endParaRPr>
          </a:p>
        </p:txBody>
      </p:sp>
      <p:grpSp>
        <p:nvGrpSpPr>
          <p:cNvPr id="2" name="Group 15"/>
          <p:cNvGrpSpPr/>
          <p:nvPr/>
        </p:nvGrpSpPr>
        <p:grpSpPr>
          <a:xfrm>
            <a:off x="533400" y="3962400"/>
            <a:ext cx="7696200" cy="1868507"/>
            <a:chOff x="533400" y="3962400"/>
            <a:chExt cx="7696200" cy="1868507"/>
          </a:xfrm>
        </p:grpSpPr>
        <p:sp>
          <p:nvSpPr>
            <p:cNvPr id="12" name="TextBox 11"/>
            <p:cNvSpPr txBox="1"/>
            <p:nvPr/>
          </p:nvSpPr>
          <p:spPr>
            <a:xfrm>
              <a:off x="3429000" y="4876800"/>
              <a:ext cx="4800600" cy="954107"/>
            </a:xfrm>
            <a:prstGeom prst="rect">
              <a:avLst/>
            </a:prstGeom>
            <a:noFill/>
          </p:spPr>
          <p:txBody>
            <a:bodyPr wrap="square" rtlCol="0">
              <a:spAutoFit/>
            </a:bodyPr>
            <a:lstStyle/>
            <a:p>
              <a:r>
                <a:rPr lang="en-US" sz="2800" dirty="0" smtClean="0"/>
                <a:t>Create a folder in S:, call it anything</a:t>
              </a:r>
              <a:endParaRPr lang="en-US" sz="2800" dirty="0"/>
            </a:p>
          </p:txBody>
        </p:sp>
        <p:sp>
          <p:nvSpPr>
            <p:cNvPr id="14" name="File"/>
            <p:cNvSpPr>
              <a:spLocks noEditPoints="1" noChangeArrowheads="1"/>
            </p:cNvSpPr>
            <p:nvPr/>
          </p:nvSpPr>
          <p:spPr bwMode="auto">
            <a:xfrm>
              <a:off x="533400" y="3962400"/>
              <a:ext cx="2362200" cy="167640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VHD Boot Setup : "Big Picture"</a:t>
            </a:r>
            <a:endParaRPr lang="en-US" dirty="0"/>
          </a:p>
        </p:txBody>
      </p:sp>
      <p:sp>
        <p:nvSpPr>
          <p:cNvPr id="7" name="Can 6"/>
          <p:cNvSpPr/>
          <p:nvPr/>
        </p:nvSpPr>
        <p:spPr>
          <a:xfrm>
            <a:off x="381000" y="1600200"/>
            <a:ext cx="2667000" cy="990600"/>
          </a:xfrm>
          <a:prstGeom prst="can">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accent2">
                  <a:lumMod val="50000"/>
                </a:schemeClr>
              </a:solidFill>
            </a:endParaRPr>
          </a:p>
        </p:txBody>
      </p:sp>
      <p:sp>
        <p:nvSpPr>
          <p:cNvPr id="8" name="Can 7"/>
          <p:cNvSpPr/>
          <p:nvPr/>
        </p:nvSpPr>
        <p:spPr>
          <a:xfrm>
            <a:off x="381000" y="2667000"/>
            <a:ext cx="2667000" cy="3200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990600" y="2057400"/>
            <a:ext cx="1524000" cy="523220"/>
          </a:xfrm>
          <a:prstGeom prst="rect">
            <a:avLst/>
          </a:prstGeom>
          <a:noFill/>
        </p:spPr>
        <p:txBody>
          <a:bodyPr wrap="square" rtlCol="0">
            <a:spAutoFit/>
          </a:bodyPr>
          <a:lstStyle/>
          <a:p>
            <a:r>
              <a:rPr lang="en-US" sz="2800" b="1" dirty="0" smtClean="0">
                <a:solidFill>
                  <a:schemeClr val="accent2">
                    <a:lumMod val="50000"/>
                  </a:schemeClr>
                </a:solidFill>
              </a:rPr>
              <a:t>SRBP</a:t>
            </a:r>
            <a:endParaRPr lang="en-US" sz="2800" b="1" dirty="0">
              <a:solidFill>
                <a:schemeClr val="accent2">
                  <a:lumMod val="50000"/>
                </a:schemeClr>
              </a:solidFill>
            </a:endParaRPr>
          </a:p>
        </p:txBody>
      </p:sp>
      <p:sp>
        <p:nvSpPr>
          <p:cNvPr id="13" name="TextBox 12"/>
          <p:cNvSpPr txBox="1"/>
          <p:nvPr/>
        </p:nvSpPr>
        <p:spPr>
          <a:xfrm>
            <a:off x="914400" y="1676400"/>
            <a:ext cx="1600200" cy="381000"/>
          </a:xfrm>
          <a:prstGeom prst="rect">
            <a:avLst/>
          </a:prstGeom>
          <a:noFill/>
        </p:spPr>
        <p:txBody>
          <a:bodyPr wrap="square" rtlCol="0">
            <a:spAutoFit/>
          </a:bodyPr>
          <a:lstStyle/>
          <a:p>
            <a:r>
              <a:rPr lang="en-US" dirty="0" smtClean="0">
                <a:solidFill>
                  <a:schemeClr val="accent2">
                    <a:lumMod val="50000"/>
                  </a:schemeClr>
                </a:solidFill>
              </a:rPr>
              <a:t>100 MB</a:t>
            </a:r>
            <a:endParaRPr lang="en-US" dirty="0">
              <a:solidFill>
                <a:schemeClr val="accent2">
                  <a:lumMod val="50000"/>
                </a:schemeClr>
              </a:solidFill>
            </a:endParaRPr>
          </a:p>
        </p:txBody>
      </p:sp>
      <p:sp>
        <p:nvSpPr>
          <p:cNvPr id="10" name="TextBox 9"/>
          <p:cNvSpPr txBox="1"/>
          <p:nvPr/>
        </p:nvSpPr>
        <p:spPr>
          <a:xfrm>
            <a:off x="1066800" y="2667000"/>
            <a:ext cx="1371600" cy="646331"/>
          </a:xfrm>
          <a:prstGeom prst="rect">
            <a:avLst/>
          </a:prstGeom>
          <a:noFill/>
        </p:spPr>
        <p:txBody>
          <a:bodyPr wrap="square" rtlCol="0">
            <a:spAutoFit/>
          </a:bodyPr>
          <a:lstStyle/>
          <a:p>
            <a:r>
              <a:rPr lang="en-US" sz="3600" b="1" dirty="0" smtClean="0">
                <a:solidFill>
                  <a:schemeClr val="accent2">
                    <a:lumMod val="50000"/>
                  </a:schemeClr>
                </a:solidFill>
              </a:rPr>
              <a:t>S:</a:t>
            </a:r>
            <a:endParaRPr lang="en-US" sz="3600" b="1" dirty="0">
              <a:solidFill>
                <a:schemeClr val="accent2">
                  <a:lumMod val="50000"/>
                </a:schemeClr>
              </a:solidFill>
            </a:endParaRPr>
          </a:p>
        </p:txBody>
      </p:sp>
      <p:grpSp>
        <p:nvGrpSpPr>
          <p:cNvPr id="2" name="Group 13"/>
          <p:cNvGrpSpPr/>
          <p:nvPr/>
        </p:nvGrpSpPr>
        <p:grpSpPr>
          <a:xfrm>
            <a:off x="381000" y="1600200"/>
            <a:ext cx="7696200" cy="3886200"/>
            <a:chOff x="381000" y="1600200"/>
            <a:chExt cx="7696200" cy="3886200"/>
          </a:xfrm>
        </p:grpSpPr>
        <p:sp>
          <p:nvSpPr>
            <p:cNvPr id="10242" name="File"/>
            <p:cNvSpPr>
              <a:spLocks noEditPoints="1" noChangeArrowheads="1"/>
            </p:cNvSpPr>
            <p:nvPr/>
          </p:nvSpPr>
          <p:spPr bwMode="auto">
            <a:xfrm>
              <a:off x="381000" y="3352800"/>
              <a:ext cx="2590800" cy="213360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352800" y="1600200"/>
              <a:ext cx="4724400" cy="2246769"/>
            </a:xfrm>
            <a:prstGeom prst="rect">
              <a:avLst/>
            </a:prstGeom>
            <a:noFill/>
          </p:spPr>
          <p:txBody>
            <a:bodyPr wrap="square" rtlCol="0">
              <a:spAutoFit/>
            </a:bodyPr>
            <a:lstStyle/>
            <a:p>
              <a:r>
                <a:rPr lang="en-US" sz="2800" dirty="0" smtClean="0"/>
                <a:t>Into the folder, and copy an already-created Win 7 VHD which I've called image.vhd (and that I'll explain how to create later) to the folder</a:t>
              </a:r>
              <a:endParaRPr lang="en-US" sz="2800" dirty="0"/>
            </a:p>
          </p:txBody>
        </p:sp>
      </p:grpSp>
      <p:grpSp>
        <p:nvGrpSpPr>
          <p:cNvPr id="3" name="Group 17"/>
          <p:cNvGrpSpPr/>
          <p:nvPr/>
        </p:nvGrpSpPr>
        <p:grpSpPr>
          <a:xfrm>
            <a:off x="6324600" y="5181600"/>
            <a:ext cx="2069214" cy="1193537"/>
            <a:chOff x="4038600" y="5105400"/>
            <a:chExt cx="2069214" cy="1193537"/>
          </a:xfrm>
        </p:grpSpPr>
        <p:sp>
          <p:nvSpPr>
            <p:cNvPr id="10243" name="Document"/>
            <p:cNvSpPr>
              <a:spLocks noEditPoints="1" noChangeArrowheads="1"/>
            </p:cNvSpPr>
            <p:nvPr/>
          </p:nvSpPr>
          <p:spPr bwMode="auto">
            <a:xfrm>
              <a:off x="4038600" y="5105400"/>
              <a:ext cx="1905000" cy="9906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2000" b="1" dirty="0" smtClean="0">
                  <a:solidFill>
                    <a:schemeClr val="accent2">
                      <a:lumMod val="50000"/>
                    </a:schemeClr>
                  </a:solidFill>
                </a:rPr>
                <a:t>image.vhd</a:t>
              </a:r>
              <a:endParaRPr lang="en-US" sz="2000" b="1" dirty="0">
                <a:solidFill>
                  <a:schemeClr val="accent2">
                    <a:lumMod val="50000"/>
                  </a:schemeClr>
                </a:solidFill>
              </a:endParaRPr>
            </a:p>
          </p:txBody>
        </p:sp>
        <p:pic>
          <p:nvPicPr>
            <p:cNvPr id="17" name="Picture 16" descr="wjewel3.png"/>
            <p:cNvPicPr>
              <a:picLocks noChangeAspect="1"/>
            </p:cNvPicPr>
            <p:nvPr/>
          </p:nvPicPr>
          <p:blipFill>
            <a:blip r:embed="rId2" cstate="print"/>
            <a:stretch>
              <a:fillRect/>
            </a:stretch>
          </p:blipFill>
          <p:spPr>
            <a:xfrm>
              <a:off x="5181600" y="5410200"/>
              <a:ext cx="926214" cy="888737"/>
            </a:xfrm>
            <a:prstGeom prst="rect">
              <a:avLst/>
            </a:prstGeom>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1.11008E-6 C -0.0033 -0.00647 -0.00486 -0.01295 -0.00747 -0.01989 C -0.01302 -0.06175 -0.02639 -0.10754 -0.06111 -0.11725 C -0.06632 -0.12373 -0.07031 -0.12349 -0.0776 -0.12511 C -0.15625 -0.16651 -0.32604 -0.14662 -0.37309 -0.14708 C -0.4184 -0.14755 -0.46372 -0.14824 -0.50903 -0.14893 C -0.52118 -0.15472 -0.53663 -0.15379 -0.54931 -0.15495 C -0.57135 -0.16119 -0.55417 -0.15703 -0.60156 -0.15703 " pathEditMode="relative" ptsTypes="fffffffA">
                                      <p:cBhvr>
                                        <p:cTn id="6" dur="2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Notice the "Copy"</a:t>
            </a:r>
            <a:endParaRPr lang="en-US" dirty="0"/>
          </a:p>
        </p:txBody>
      </p:sp>
      <p:sp>
        <p:nvSpPr>
          <p:cNvPr id="4" name="Content Placeholder 3"/>
          <p:cNvSpPr>
            <a:spLocks noGrp="1"/>
          </p:cNvSpPr>
          <p:nvPr>
            <p:ph idx="1"/>
          </p:nvPr>
        </p:nvSpPr>
        <p:spPr>
          <a:xfrm>
            <a:off x="228600" y="1524000"/>
            <a:ext cx="8686800" cy="4419600"/>
          </a:xfrm>
        </p:spPr>
        <p:txBody>
          <a:bodyPr/>
          <a:lstStyle/>
          <a:p>
            <a:r>
              <a:rPr lang="en-US" dirty="0" smtClean="0"/>
              <a:t>If you've already got an OS image inside a VHD, then "deploying" it is as simple as </a:t>
            </a:r>
            <a:r>
              <a:rPr lang="en-US" dirty="0" err="1" smtClean="0"/>
              <a:t>XCOPYing</a:t>
            </a:r>
            <a:r>
              <a:rPr lang="en-US" dirty="0" smtClean="0"/>
              <a:t> the VHD file… no Ghost, no </a:t>
            </a:r>
            <a:r>
              <a:rPr lang="en-US" dirty="0" err="1" smtClean="0"/>
              <a:t>ImageX</a:t>
            </a:r>
            <a:endParaRPr lang="en-US" dirty="0" smtClean="0"/>
          </a:p>
          <a:p>
            <a:r>
              <a:rPr lang="en-US" dirty="0" smtClean="0"/>
              <a:t>(Again, we'll see how to create a VHD with an OS image in it in a moment)</a:t>
            </a:r>
          </a:p>
          <a:p>
            <a:r>
              <a:rPr lang="en-US" dirty="0" smtClean="0"/>
              <a:t>Note also:</a:t>
            </a:r>
          </a:p>
          <a:p>
            <a:pPr lvl="1"/>
            <a:r>
              <a:rPr lang="en-US" dirty="0" smtClean="0"/>
              <a:t>We've got a drive S: that contains the file s:\vhds\image.vhd that we want to boot from</a:t>
            </a:r>
          </a:p>
          <a:p>
            <a:r>
              <a:rPr lang="en-US" dirty="0" smtClean="0"/>
              <a:t>Then we'll do some </a:t>
            </a:r>
            <a:r>
              <a:rPr lang="en-US" dirty="0" err="1" smtClean="0"/>
              <a:t>bcdedit</a:t>
            </a:r>
            <a:r>
              <a:rPr lang="en-US" dirty="0" smtClean="0"/>
              <a:t> (details later)</a:t>
            </a:r>
          </a:p>
          <a:p>
            <a:r>
              <a:rPr lang="en-US" dirty="0" smtClean="0"/>
              <a:t>And reboot…</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After You Reboot: "Big Picture"</a:t>
            </a:r>
            <a:endParaRPr lang="en-US" dirty="0"/>
          </a:p>
        </p:txBody>
      </p:sp>
      <p:sp>
        <p:nvSpPr>
          <p:cNvPr id="7" name="Can 6"/>
          <p:cNvSpPr/>
          <p:nvPr/>
        </p:nvSpPr>
        <p:spPr>
          <a:xfrm>
            <a:off x="381000" y="1600200"/>
            <a:ext cx="2667000" cy="990600"/>
          </a:xfrm>
          <a:prstGeom prst="can">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accent2">
                  <a:lumMod val="50000"/>
                </a:schemeClr>
              </a:solidFill>
            </a:endParaRPr>
          </a:p>
        </p:txBody>
      </p:sp>
      <p:sp>
        <p:nvSpPr>
          <p:cNvPr id="8" name="Can 7"/>
          <p:cNvSpPr/>
          <p:nvPr/>
        </p:nvSpPr>
        <p:spPr>
          <a:xfrm>
            <a:off x="381000" y="2667000"/>
            <a:ext cx="2667000" cy="3200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990600" y="2057400"/>
            <a:ext cx="1524000" cy="523220"/>
          </a:xfrm>
          <a:prstGeom prst="rect">
            <a:avLst/>
          </a:prstGeom>
          <a:noFill/>
        </p:spPr>
        <p:txBody>
          <a:bodyPr wrap="square" rtlCol="0">
            <a:spAutoFit/>
          </a:bodyPr>
          <a:lstStyle/>
          <a:p>
            <a:r>
              <a:rPr lang="en-US" sz="2800" b="1" dirty="0" smtClean="0">
                <a:solidFill>
                  <a:schemeClr val="accent2">
                    <a:lumMod val="50000"/>
                  </a:schemeClr>
                </a:solidFill>
              </a:rPr>
              <a:t>SRBP</a:t>
            </a:r>
            <a:endParaRPr lang="en-US" sz="2800" b="1" dirty="0">
              <a:solidFill>
                <a:schemeClr val="accent2">
                  <a:lumMod val="50000"/>
                </a:schemeClr>
              </a:solidFill>
            </a:endParaRPr>
          </a:p>
        </p:txBody>
      </p:sp>
      <p:sp>
        <p:nvSpPr>
          <p:cNvPr id="13" name="TextBox 12"/>
          <p:cNvSpPr txBox="1"/>
          <p:nvPr/>
        </p:nvSpPr>
        <p:spPr>
          <a:xfrm>
            <a:off x="914400" y="1676400"/>
            <a:ext cx="1600200" cy="381000"/>
          </a:xfrm>
          <a:prstGeom prst="rect">
            <a:avLst/>
          </a:prstGeom>
          <a:noFill/>
        </p:spPr>
        <p:txBody>
          <a:bodyPr wrap="square" rtlCol="0">
            <a:spAutoFit/>
          </a:bodyPr>
          <a:lstStyle/>
          <a:p>
            <a:r>
              <a:rPr lang="en-US" dirty="0" smtClean="0">
                <a:solidFill>
                  <a:schemeClr val="accent2">
                    <a:lumMod val="50000"/>
                  </a:schemeClr>
                </a:solidFill>
              </a:rPr>
              <a:t>100 MB</a:t>
            </a:r>
            <a:endParaRPr lang="en-US" dirty="0">
              <a:solidFill>
                <a:schemeClr val="accent2">
                  <a:lumMod val="50000"/>
                </a:schemeClr>
              </a:solidFill>
            </a:endParaRPr>
          </a:p>
        </p:txBody>
      </p:sp>
      <p:sp>
        <p:nvSpPr>
          <p:cNvPr id="10" name="TextBox 9"/>
          <p:cNvSpPr txBox="1"/>
          <p:nvPr/>
        </p:nvSpPr>
        <p:spPr>
          <a:xfrm>
            <a:off x="1066800" y="2667000"/>
            <a:ext cx="1371600" cy="646331"/>
          </a:xfrm>
          <a:prstGeom prst="rect">
            <a:avLst/>
          </a:prstGeom>
          <a:noFill/>
        </p:spPr>
        <p:txBody>
          <a:bodyPr wrap="square" rtlCol="0">
            <a:spAutoFit/>
          </a:bodyPr>
          <a:lstStyle/>
          <a:p>
            <a:r>
              <a:rPr lang="en-US" sz="3600" b="1" dirty="0" smtClean="0">
                <a:solidFill>
                  <a:schemeClr val="accent2">
                    <a:lumMod val="50000"/>
                  </a:schemeClr>
                </a:solidFill>
              </a:rPr>
              <a:t>E:</a:t>
            </a:r>
            <a:endParaRPr lang="en-US" sz="3600" b="1" dirty="0">
              <a:solidFill>
                <a:schemeClr val="accent2">
                  <a:lumMod val="50000"/>
                </a:schemeClr>
              </a:solidFill>
            </a:endParaRPr>
          </a:p>
        </p:txBody>
      </p:sp>
      <p:sp>
        <p:nvSpPr>
          <p:cNvPr id="10242" name="File"/>
          <p:cNvSpPr>
            <a:spLocks noEditPoints="1" noChangeArrowheads="1"/>
          </p:cNvSpPr>
          <p:nvPr/>
        </p:nvSpPr>
        <p:spPr bwMode="auto">
          <a:xfrm>
            <a:off x="381000" y="3352800"/>
            <a:ext cx="2590800" cy="213360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3276600" y="1219200"/>
            <a:ext cx="5867400" cy="4832092"/>
          </a:xfrm>
          <a:prstGeom prst="rect">
            <a:avLst/>
          </a:prstGeom>
          <a:noFill/>
        </p:spPr>
        <p:txBody>
          <a:bodyPr wrap="square" rtlCol="0">
            <a:spAutoFit/>
          </a:bodyPr>
          <a:lstStyle/>
          <a:p>
            <a:r>
              <a:rPr lang="en-US" sz="2800" dirty="0" smtClean="0"/>
              <a:t>As before, the 100 MB partition has no letter</a:t>
            </a:r>
          </a:p>
          <a:p>
            <a:endParaRPr lang="en-US" sz="2800" dirty="0" smtClean="0"/>
          </a:p>
          <a:p>
            <a:r>
              <a:rPr lang="en-US" sz="2800" dirty="0" smtClean="0"/>
              <a:t>S: has been renamed to some other letter just above C:, like D: or E:, and has just one file in it</a:t>
            </a:r>
          </a:p>
          <a:p>
            <a:endParaRPr lang="en-US" sz="2800" dirty="0" smtClean="0"/>
          </a:p>
          <a:p>
            <a:r>
              <a:rPr lang="en-US" sz="2800" dirty="0" smtClean="0"/>
              <a:t>The attached VHD – which is just a VHD file sitting in a folder on "E:" – now shows up as a separate C: drive with the OS on it</a:t>
            </a:r>
            <a:endParaRPr lang="en-US" sz="2800" dirty="0"/>
          </a:p>
        </p:txBody>
      </p:sp>
      <p:grpSp>
        <p:nvGrpSpPr>
          <p:cNvPr id="2" name="Group 17"/>
          <p:cNvGrpSpPr/>
          <p:nvPr/>
        </p:nvGrpSpPr>
        <p:grpSpPr>
          <a:xfrm>
            <a:off x="457200" y="3810000"/>
            <a:ext cx="2590800" cy="1600200"/>
            <a:chOff x="4038600" y="5105400"/>
            <a:chExt cx="2069214" cy="1193537"/>
          </a:xfrm>
        </p:grpSpPr>
        <p:sp>
          <p:nvSpPr>
            <p:cNvPr id="10243" name="Document"/>
            <p:cNvSpPr>
              <a:spLocks noEditPoints="1" noChangeArrowheads="1"/>
            </p:cNvSpPr>
            <p:nvPr/>
          </p:nvSpPr>
          <p:spPr bwMode="auto">
            <a:xfrm>
              <a:off x="4038600" y="5105400"/>
              <a:ext cx="1905000" cy="9906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r>
                <a:rPr lang="en-US" sz="2000" b="1" dirty="0" smtClean="0">
                  <a:solidFill>
                    <a:schemeClr val="accent2">
                      <a:lumMod val="50000"/>
                    </a:schemeClr>
                  </a:solidFill>
                </a:rPr>
                <a:t>image.vhd</a:t>
              </a:r>
              <a:endParaRPr lang="en-US" sz="2000" b="1" dirty="0">
                <a:solidFill>
                  <a:schemeClr val="accent2">
                    <a:lumMod val="50000"/>
                  </a:schemeClr>
                </a:solidFill>
              </a:endParaRPr>
            </a:p>
          </p:txBody>
        </p:sp>
        <p:pic>
          <p:nvPicPr>
            <p:cNvPr id="17" name="Picture 16" descr="wjewel3.png"/>
            <p:cNvPicPr>
              <a:picLocks noChangeAspect="1"/>
            </p:cNvPicPr>
            <p:nvPr/>
          </p:nvPicPr>
          <p:blipFill>
            <a:blip r:embed="rId2" cstate="print"/>
            <a:stretch>
              <a:fillRect/>
            </a:stretch>
          </p:blipFill>
          <p:spPr>
            <a:xfrm>
              <a:off x="5181600" y="5410200"/>
              <a:ext cx="926214" cy="888737"/>
            </a:xfrm>
            <a:prstGeom prst="rect">
              <a:avLst/>
            </a:prstGeom>
          </p:spPr>
        </p:pic>
      </p:grpSp>
      <p:sp>
        <p:nvSpPr>
          <p:cNvPr id="14" name="TextBox 13"/>
          <p:cNvSpPr txBox="1"/>
          <p:nvPr/>
        </p:nvSpPr>
        <p:spPr>
          <a:xfrm>
            <a:off x="990600" y="4267200"/>
            <a:ext cx="685800" cy="646331"/>
          </a:xfrm>
          <a:prstGeom prst="rect">
            <a:avLst/>
          </a:prstGeom>
          <a:noFill/>
        </p:spPr>
        <p:txBody>
          <a:bodyPr wrap="square" rtlCol="0">
            <a:spAutoFit/>
          </a:bodyPr>
          <a:lstStyle/>
          <a:p>
            <a:r>
              <a:rPr lang="en-US" sz="3600" b="1" dirty="0" smtClean="0">
                <a:solidFill>
                  <a:schemeClr val="accent2">
                    <a:lumMod val="50000"/>
                  </a:schemeClr>
                </a:solidFill>
              </a:rPr>
              <a:t>C:</a:t>
            </a:r>
            <a:endParaRPr lang="en-US" sz="3600" b="1" dirty="0">
              <a:solidFill>
                <a:schemeClr val="accent2">
                  <a:lumMod val="50000"/>
                </a:schemeClr>
              </a:solidFill>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looks like when booted</a:t>
            </a:r>
            <a:endParaRPr lang="en-US" dirty="0"/>
          </a:p>
        </p:txBody>
      </p:sp>
      <p:pic>
        <p:nvPicPr>
          <p:cNvPr id="7170" name="Picture 2" descr="C:\Win7\Storage in Win 7\explorer view of one-drive VHD boot 1.png"/>
          <p:cNvPicPr>
            <a:picLocks noChangeAspect="1" noChangeArrowheads="1"/>
          </p:cNvPicPr>
          <p:nvPr/>
        </p:nvPicPr>
        <p:blipFill>
          <a:blip r:embed="rId2" cstate="print"/>
          <a:srcRect/>
          <a:stretch>
            <a:fillRect/>
          </a:stretch>
        </p:blipFill>
        <p:spPr bwMode="auto">
          <a:xfrm>
            <a:off x="304799" y="1295400"/>
            <a:ext cx="8706629" cy="4267200"/>
          </a:xfrm>
          <a:prstGeom prst="rect">
            <a:avLst/>
          </a:prstGeom>
          <a:noFill/>
        </p:spPr>
      </p:pic>
      <p:sp>
        <p:nvSpPr>
          <p:cNvPr id="4" name="TextBox 3"/>
          <p:cNvSpPr txBox="1"/>
          <p:nvPr/>
        </p:nvSpPr>
        <p:spPr>
          <a:xfrm>
            <a:off x="1143000" y="5943600"/>
            <a:ext cx="5486400" cy="523220"/>
          </a:xfrm>
          <a:prstGeom prst="rect">
            <a:avLst/>
          </a:prstGeom>
          <a:noFill/>
        </p:spPr>
        <p:txBody>
          <a:bodyPr wrap="square" rtlCol="0">
            <a:spAutoFit/>
          </a:bodyPr>
          <a:lstStyle/>
          <a:p>
            <a:r>
              <a:rPr lang="en-US" sz="2800" dirty="0" smtClean="0"/>
              <a:t>So on to the details!</a:t>
            </a: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VHD Support</a:t>
            </a:r>
            <a:br>
              <a:rPr lang="en-US" dirty="0" smtClean="0"/>
            </a:br>
            <a:r>
              <a:rPr lang="en-US" sz="3200" dirty="0" smtClean="0">
                <a:solidFill>
                  <a:schemeClr val="accent6"/>
                </a:solidFill>
              </a:rPr>
              <a:t>what Win 7/R2 can do</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Win 7 lets you create, from the CLI or (less completely) the GUI a brand-new VHD</a:t>
            </a:r>
          </a:p>
          <a:p>
            <a:r>
              <a:rPr lang="en-US" dirty="0" smtClean="0"/>
              <a:t>You can then access it by "attaching" it, which fools Windows into thinking that you've just added a new physical hard disk to the system</a:t>
            </a:r>
          </a:p>
          <a:p>
            <a:r>
              <a:rPr lang="en-US" dirty="0" smtClean="0"/>
              <a:t>You can then partition it, format it, etc</a:t>
            </a:r>
          </a:p>
          <a:p>
            <a:r>
              <a:rPr lang="en-US" dirty="0" smtClean="0"/>
              <a:t>From that point on, any other system that attaches that VHD sees its partitions, NTFS security and the like</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VHD Attachment</a:t>
            </a:r>
            <a:br>
              <a:rPr lang="en-US" dirty="0" smtClean="0"/>
            </a:br>
            <a:r>
              <a:rPr lang="en-US" sz="2800" dirty="0" smtClean="0">
                <a:solidFill>
                  <a:schemeClr val="accent6"/>
                </a:solidFill>
              </a:rPr>
              <a:t>simpler example that we can quickly see</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Take a computer with one physical hard disk and just one volume on that disk (except the hidden partition)</a:t>
            </a:r>
          </a:p>
          <a:p>
            <a:r>
              <a:rPr lang="en-US" dirty="0" smtClean="0"/>
              <a:t>We'll carve out a 1 GB fixed-size VHD file named "image.vhd" from C:</a:t>
            </a:r>
          </a:p>
          <a:p>
            <a:r>
              <a:rPr lang="en-US" dirty="0" smtClean="0"/>
              <a:t>Then we'll partition it, format it and make it drive D: with a volume label of "VHD Disk" or the like</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 7 VHD Workflow</a:t>
            </a:r>
            <a:br>
              <a:rPr lang="en-US" dirty="0" smtClean="0"/>
            </a:br>
            <a:r>
              <a:rPr lang="en-US" sz="2800" dirty="0" smtClean="0">
                <a:solidFill>
                  <a:schemeClr val="accent6"/>
                </a:solidFill>
              </a:rPr>
              <a:t>what we'll do to create the "extra" drive</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Initially create a VHD with logical disk manager (LDM), </a:t>
            </a:r>
            <a:r>
              <a:rPr lang="en-US" dirty="0" err="1" smtClean="0"/>
              <a:t>diskpart</a:t>
            </a:r>
            <a:r>
              <a:rPr lang="en-US" dirty="0" smtClean="0"/>
              <a:t> or, in some cases, start from an existing VHD</a:t>
            </a:r>
          </a:p>
          <a:p>
            <a:r>
              <a:rPr lang="en-US" dirty="0" smtClean="0"/>
              <a:t>Following that, "select" the VHD</a:t>
            </a:r>
          </a:p>
          <a:p>
            <a:r>
              <a:rPr lang="en-US" dirty="0" smtClean="0"/>
              <a:t>Then you "attach" the VHD</a:t>
            </a:r>
          </a:p>
          <a:p>
            <a:r>
              <a:rPr lang="en-US" dirty="0" smtClean="0"/>
              <a:t>Once it's attached, it looks like a new hard drive</a:t>
            </a:r>
          </a:p>
          <a:p>
            <a:r>
              <a:rPr lang="en-US" dirty="0" smtClean="0"/>
              <a:t>Now you treat it just like a regular drive – partition it, format it, etc</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Win 7's VHD Support</a:t>
            </a:r>
            <a:br>
              <a:rPr lang="en-US" dirty="0" smtClean="0"/>
            </a:br>
            <a:r>
              <a:rPr lang="en-US" sz="3200" dirty="0" smtClean="0">
                <a:solidFill>
                  <a:schemeClr val="accent6"/>
                </a:solidFill>
              </a:rPr>
              <a:t>command line tools (overview)</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Create VHDs from </a:t>
            </a:r>
            <a:r>
              <a:rPr lang="en-US" b="1" dirty="0" smtClean="0"/>
              <a:t>create </a:t>
            </a:r>
            <a:r>
              <a:rPr lang="en-US" b="1" dirty="0" err="1" smtClean="0"/>
              <a:t>vdisk</a:t>
            </a:r>
            <a:r>
              <a:rPr lang="en-US" b="1" dirty="0" smtClean="0"/>
              <a:t> file=…</a:t>
            </a:r>
          </a:p>
          <a:p>
            <a:r>
              <a:rPr lang="en-US" dirty="0" smtClean="0"/>
              <a:t>Connect to a VHD file with </a:t>
            </a:r>
            <a:r>
              <a:rPr lang="en-US" b="1" dirty="0" smtClean="0"/>
              <a:t>select </a:t>
            </a:r>
            <a:r>
              <a:rPr lang="en-US" b="1" dirty="0" err="1" smtClean="0"/>
              <a:t>vdisk</a:t>
            </a:r>
            <a:r>
              <a:rPr lang="en-US" b="1" dirty="0" smtClean="0"/>
              <a:t> file=…</a:t>
            </a:r>
          </a:p>
          <a:p>
            <a:r>
              <a:rPr lang="en-US" dirty="0" smtClean="0"/>
              <a:t>Then view it as if it were a physical with the </a:t>
            </a:r>
            <a:r>
              <a:rPr lang="en-US" b="1" dirty="0" smtClean="0"/>
              <a:t>attach </a:t>
            </a:r>
            <a:r>
              <a:rPr lang="en-US" b="1" dirty="0" err="1" smtClean="0"/>
              <a:t>vdisk</a:t>
            </a:r>
            <a:r>
              <a:rPr lang="en-US" b="1" dirty="0" smtClean="0"/>
              <a:t> </a:t>
            </a:r>
            <a:r>
              <a:rPr lang="en-US" dirty="0" smtClean="0"/>
              <a:t>command</a:t>
            </a:r>
          </a:p>
          <a:p>
            <a:r>
              <a:rPr lang="en-US" dirty="0" smtClean="0"/>
              <a:t>Once it's attached, you can treat it like a physical disk – create/delete partitions and volumes, format the volumes, give them a letter</a:t>
            </a:r>
          </a:p>
          <a:p>
            <a:r>
              <a:rPr lang="en-US" dirty="0" smtClean="0"/>
              <a:t>Let's get more specific</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p:txBody>
          <a:bodyPr/>
          <a:lstStyle/>
          <a:p>
            <a:r>
              <a:rPr lang="en-US" dirty="0" smtClean="0"/>
              <a:t>VHD Creation from the CLI</a:t>
            </a:r>
            <a:endParaRPr lang="en-US" dirty="0"/>
          </a:p>
        </p:txBody>
      </p:sp>
      <p:sp>
        <p:nvSpPr>
          <p:cNvPr id="5" name="Subtitle 4"/>
          <p:cNvSpPr>
            <a:spLocks noGrp="1"/>
          </p:cNvSpPr>
          <p:nvPr>
            <p:ph type="subTitle" sz="quarter"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p:txBody>
          <a:bodyPr/>
          <a:lstStyle/>
          <a:p>
            <a:r>
              <a:rPr lang="en-US" dirty="0" smtClean="0"/>
              <a:t>How Win 7 Setup Arranges Disks</a:t>
            </a:r>
            <a:endParaRPr lang="en-US" dirty="0"/>
          </a:p>
        </p:txBody>
      </p:sp>
      <p:sp>
        <p:nvSpPr>
          <p:cNvPr id="5" name="Subtitle 4"/>
          <p:cNvSpPr>
            <a:spLocks noGrp="1"/>
          </p:cNvSpPr>
          <p:nvPr>
            <p:ph type="subTitle" sz="quarter"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Kinds of VHDs</a:t>
            </a:r>
            <a:endParaRPr lang="en-US" dirty="0"/>
          </a:p>
        </p:txBody>
      </p:sp>
      <p:sp>
        <p:nvSpPr>
          <p:cNvPr id="3" name="Content Placeholder 2"/>
          <p:cNvSpPr>
            <a:spLocks noGrp="1"/>
          </p:cNvSpPr>
          <p:nvPr>
            <p:ph idx="1"/>
          </p:nvPr>
        </p:nvSpPr>
        <p:spPr/>
        <p:txBody>
          <a:bodyPr/>
          <a:lstStyle/>
          <a:p>
            <a:r>
              <a:rPr lang="en-US" dirty="0" smtClean="0"/>
              <a:t>Fixed: when you create the VHD, you tell Windows how large it should be, and that space gets allocated immediately</a:t>
            </a:r>
          </a:p>
          <a:p>
            <a:r>
              <a:rPr lang="en-US" dirty="0" smtClean="0"/>
              <a:t>Expandable: when created, you tell Windows the VHD's maximum size, but Windows only actually allocates the space as needed</a:t>
            </a:r>
          </a:p>
          <a:p>
            <a:r>
              <a:rPr lang="en-US" dirty="0" smtClean="0"/>
              <a:t>Differencing:  based on an existing "parent" VHD, this is a space-saving way to create several VHDs that are based on a "baseline" VHD</a:t>
            </a:r>
            <a:endParaRPr lang="en-US"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VHD:  CLI</a:t>
            </a:r>
            <a:endParaRPr lang="en-US" dirty="0">
              <a:solidFill>
                <a:schemeClr val="accent6"/>
              </a:solidFill>
            </a:endParaRPr>
          </a:p>
        </p:txBody>
      </p:sp>
      <p:sp>
        <p:nvSpPr>
          <p:cNvPr id="3" name="Content Placeholder 2"/>
          <p:cNvSpPr>
            <a:spLocks noGrp="1"/>
          </p:cNvSpPr>
          <p:nvPr>
            <p:ph idx="1"/>
          </p:nvPr>
        </p:nvSpPr>
        <p:spPr>
          <a:xfrm>
            <a:off x="304800" y="1185326"/>
            <a:ext cx="8686800" cy="4419600"/>
          </a:xfrm>
        </p:spPr>
        <p:txBody>
          <a:bodyPr/>
          <a:lstStyle/>
          <a:p>
            <a:r>
              <a:rPr lang="en-US" dirty="0" smtClean="0"/>
              <a:t>From the CLI:</a:t>
            </a:r>
          </a:p>
          <a:p>
            <a:pPr lvl="1"/>
            <a:r>
              <a:rPr lang="en-US" dirty="0" err="1" smtClean="0"/>
              <a:t>diskpart</a:t>
            </a:r>
            <a:endParaRPr lang="en-US" dirty="0" smtClean="0"/>
          </a:p>
          <a:p>
            <a:pPr lvl="1"/>
            <a:r>
              <a:rPr lang="en-US" dirty="0" smtClean="0"/>
              <a:t>create </a:t>
            </a:r>
            <a:r>
              <a:rPr lang="en-US" dirty="0" err="1" smtClean="0"/>
              <a:t>vdisk</a:t>
            </a:r>
            <a:r>
              <a:rPr lang="en-US" dirty="0" smtClean="0"/>
              <a:t> file=filename maximum=</a:t>
            </a:r>
            <a:r>
              <a:rPr lang="en-US" dirty="0" err="1" smtClean="0"/>
              <a:t>sizeinmegabytes</a:t>
            </a:r>
            <a:r>
              <a:rPr lang="en-US" dirty="0" smtClean="0"/>
              <a:t> [type=</a:t>
            </a:r>
            <a:r>
              <a:rPr lang="en-US" dirty="0" err="1" smtClean="0"/>
              <a:t>fixed|expandable</a:t>
            </a:r>
            <a:r>
              <a:rPr lang="en-US" dirty="0" smtClean="0"/>
              <a:t>]  (we'll skip differencing for now)</a:t>
            </a:r>
          </a:p>
          <a:p>
            <a:r>
              <a:rPr lang="en-US" dirty="0" smtClean="0"/>
              <a:t>ex: </a:t>
            </a:r>
          </a:p>
          <a:p>
            <a:pPr>
              <a:buNone/>
            </a:pPr>
            <a:r>
              <a:rPr lang="en-US" b="1" dirty="0" smtClean="0">
                <a:latin typeface="Courier New" pitchFamily="49" charset="0"/>
                <a:cs typeface="Courier New" pitchFamily="49" charset="0"/>
              </a:rPr>
              <a:t>create </a:t>
            </a:r>
            <a:r>
              <a:rPr lang="en-US" b="1" dirty="0" err="1" smtClean="0">
                <a:latin typeface="Courier New" pitchFamily="49" charset="0"/>
                <a:cs typeface="Courier New" pitchFamily="49" charset="0"/>
              </a:rPr>
              <a:t>vdisk</a:t>
            </a:r>
            <a:r>
              <a:rPr lang="en-US" b="1" dirty="0" smtClean="0">
                <a:latin typeface="Courier New" pitchFamily="49" charset="0"/>
                <a:cs typeface="Courier New" pitchFamily="49" charset="0"/>
              </a:rPr>
              <a:t> file="c:\vhds\image.vhd" maximum=1000</a:t>
            </a:r>
          </a:p>
          <a:p>
            <a:r>
              <a:rPr lang="en-US" dirty="0" smtClean="0"/>
              <a:t>"Fixed" is default, "expandable" can be much faster for big VHDs</a:t>
            </a:r>
            <a:endParaRPr lang="en-US"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VHD:  CLI</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Necessary intermediate step in using </a:t>
            </a:r>
            <a:r>
              <a:rPr lang="en-US" dirty="0" err="1" smtClean="0"/>
              <a:t>diskpart</a:t>
            </a:r>
            <a:r>
              <a:rPr lang="en-US" dirty="0" smtClean="0"/>
              <a:t> on a VHD</a:t>
            </a:r>
          </a:p>
          <a:p>
            <a:r>
              <a:rPr lang="en-US" dirty="0" smtClean="0"/>
              <a:t>Also, it's the </a:t>
            </a:r>
            <a:r>
              <a:rPr lang="en-US" i="1" dirty="0" smtClean="0"/>
              <a:t>first </a:t>
            </a:r>
            <a:r>
              <a:rPr lang="en-US" dirty="0" smtClean="0"/>
              <a:t>step if you want to use a VHD that you got from somewhere else</a:t>
            </a:r>
          </a:p>
          <a:p>
            <a:r>
              <a:rPr lang="en-US" dirty="0" smtClean="0"/>
              <a:t>Connect to a VHD file in </a:t>
            </a:r>
            <a:r>
              <a:rPr lang="en-US" dirty="0" err="1" smtClean="0"/>
              <a:t>diskpart</a:t>
            </a:r>
            <a:r>
              <a:rPr lang="en-US" dirty="0" smtClean="0"/>
              <a:t> with "select </a:t>
            </a:r>
            <a:r>
              <a:rPr lang="en-US" dirty="0" err="1" smtClean="0"/>
              <a:t>vdisk</a:t>
            </a:r>
            <a:r>
              <a:rPr lang="en-US" dirty="0" smtClean="0"/>
              <a:t> file=filename" – example:</a:t>
            </a:r>
          </a:p>
          <a:p>
            <a:r>
              <a:rPr lang="en-US" b="1" dirty="0" smtClean="0">
                <a:latin typeface="Courier New" pitchFamily="49" charset="0"/>
                <a:cs typeface="Courier New" pitchFamily="49" charset="0"/>
              </a:rPr>
              <a:t>select </a:t>
            </a:r>
            <a:r>
              <a:rPr lang="en-US" b="1" dirty="0" err="1" smtClean="0">
                <a:latin typeface="Courier New" pitchFamily="49" charset="0"/>
                <a:cs typeface="Courier New" pitchFamily="49" charset="0"/>
              </a:rPr>
              <a:t>vdisk</a:t>
            </a:r>
            <a:r>
              <a:rPr lang="en-US" b="1" dirty="0" smtClean="0">
                <a:latin typeface="Courier New" pitchFamily="49" charset="0"/>
                <a:cs typeface="Courier New" pitchFamily="49" charset="0"/>
              </a:rPr>
              <a:t> file=c:\vhds\image.vhd</a:t>
            </a:r>
          </a:p>
          <a:p>
            <a:r>
              <a:rPr lang="en-US" dirty="0" smtClean="0"/>
              <a:t>No options</a:t>
            </a: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Attaching a VHD:  CLI</a:t>
            </a:r>
            <a:endParaRPr lang="en-US" dirty="0">
              <a:solidFill>
                <a:schemeClr val="accent6"/>
              </a:solidFill>
            </a:endParaRPr>
          </a:p>
        </p:txBody>
      </p:sp>
      <p:sp>
        <p:nvSpPr>
          <p:cNvPr id="4" name="Content Placeholder 3"/>
          <p:cNvSpPr>
            <a:spLocks noGrp="1"/>
          </p:cNvSpPr>
          <p:nvPr>
            <p:ph idx="1"/>
          </p:nvPr>
        </p:nvSpPr>
        <p:spPr/>
        <p:txBody>
          <a:bodyPr/>
          <a:lstStyle/>
          <a:p>
            <a:r>
              <a:rPr lang="en-US" dirty="0" smtClean="0"/>
              <a:t>Next, a simple one:</a:t>
            </a:r>
          </a:p>
          <a:p>
            <a:r>
              <a:rPr lang="en-US" b="1" dirty="0" smtClean="0">
                <a:latin typeface="Courier New" pitchFamily="49" charset="0"/>
                <a:cs typeface="Courier New" pitchFamily="49" charset="0"/>
              </a:rPr>
              <a:t>attach </a:t>
            </a:r>
            <a:r>
              <a:rPr lang="en-US" b="1" dirty="0" err="1" smtClean="0">
                <a:latin typeface="Courier New" pitchFamily="49" charset="0"/>
                <a:cs typeface="Courier New" pitchFamily="49" charset="0"/>
              </a:rPr>
              <a:t>vdisk</a:t>
            </a:r>
            <a:endParaRPr lang="en-US" b="1" dirty="0" smtClean="0">
              <a:latin typeface="Courier New" pitchFamily="49" charset="0"/>
              <a:cs typeface="Courier New" pitchFamily="49" charset="0"/>
            </a:endParaRPr>
          </a:p>
          <a:p>
            <a:r>
              <a:rPr lang="en-US" dirty="0" smtClean="0"/>
              <a:t>Attaches whatever disk you named in the last command</a:t>
            </a:r>
          </a:p>
          <a:p>
            <a:r>
              <a:rPr lang="en-US" dirty="0" smtClean="0"/>
              <a:t>Can take "</a:t>
            </a:r>
            <a:r>
              <a:rPr lang="en-US" dirty="0" err="1" smtClean="0"/>
              <a:t>readonly</a:t>
            </a:r>
            <a:r>
              <a:rPr lang="en-US" dirty="0" smtClean="0"/>
              <a:t>" as an option, or create new in-the-</a:t>
            </a:r>
            <a:r>
              <a:rPr lang="en-US" dirty="0" err="1" smtClean="0"/>
              <a:t>vdisk</a:t>
            </a:r>
            <a:r>
              <a:rPr lang="en-US" dirty="0" smtClean="0"/>
              <a:t> permissions with the "</a:t>
            </a:r>
            <a:r>
              <a:rPr lang="en-US" dirty="0" err="1" smtClean="0"/>
              <a:t>usefilesd</a:t>
            </a:r>
            <a:r>
              <a:rPr lang="en-US" dirty="0" smtClean="0"/>
              <a:t>" or "SD=" options</a:t>
            </a:r>
          </a:p>
          <a:p>
            <a:r>
              <a:rPr lang="en-US" dirty="0" smtClean="0"/>
              <a:t>Now it's like you have an extra hard drive on your system… partition it, give it drive letters</a:t>
            </a:r>
            <a:endParaRPr lang="en-US"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0"/>
            <a:ext cx="8153400" cy="6902984"/>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7018609" cy="68580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 y="0"/>
            <a:ext cx="9105197" cy="48006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Disk Manager w/VHD drive</a:t>
            </a:r>
            <a:endParaRPr lang="en-US" dirty="0"/>
          </a:p>
        </p:txBody>
      </p:sp>
      <p:pic>
        <p:nvPicPr>
          <p:cNvPr id="1030" name="Picture 6" descr="C:\Win7\Storage in Win 7\disk manager picture for normal vhd mounted as a drive.png"/>
          <p:cNvPicPr>
            <a:picLocks noChangeAspect="1" noChangeArrowheads="1"/>
          </p:cNvPicPr>
          <p:nvPr/>
        </p:nvPicPr>
        <p:blipFill>
          <a:blip r:embed="rId2" cstate="print"/>
          <a:srcRect/>
          <a:stretch>
            <a:fillRect/>
          </a:stretch>
        </p:blipFill>
        <p:spPr bwMode="auto">
          <a:xfrm>
            <a:off x="0" y="1295400"/>
            <a:ext cx="7239000" cy="5501564"/>
          </a:xfrm>
          <a:prstGeom prst="rect">
            <a:avLst/>
          </a:prstGeom>
          <a:noFill/>
        </p:spPr>
      </p:pic>
      <p:sp>
        <p:nvSpPr>
          <p:cNvPr id="12" name="Rounded Rectangle 11"/>
          <p:cNvSpPr/>
          <p:nvPr/>
        </p:nvSpPr>
        <p:spPr bwMode="auto">
          <a:xfrm>
            <a:off x="-152400" y="4114800"/>
            <a:ext cx="5715000" cy="1066800"/>
          </a:xfrm>
          <a:prstGeom prst="roundRect">
            <a:avLst/>
          </a:prstGeom>
          <a:noFill/>
          <a:ln w="25400" cap="flat" cmpd="sng" algn="ctr">
            <a:solidFill>
              <a:schemeClr val="accent2">
                <a:lumMod val="50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sp>
        <p:nvSpPr>
          <p:cNvPr id="6" name="TextBox 5"/>
          <p:cNvSpPr txBox="1"/>
          <p:nvPr/>
        </p:nvSpPr>
        <p:spPr>
          <a:xfrm>
            <a:off x="7315200" y="4114800"/>
            <a:ext cx="1828800" cy="1200329"/>
          </a:xfrm>
          <a:prstGeom prst="rect">
            <a:avLst/>
          </a:prstGeom>
          <a:noFill/>
        </p:spPr>
        <p:txBody>
          <a:bodyPr wrap="square" rtlCol="0">
            <a:spAutoFit/>
          </a:bodyPr>
          <a:lstStyle/>
          <a:p>
            <a:r>
              <a:rPr lang="en-US" sz="2400" dirty="0" smtClean="0"/>
              <a:t>Really just a piece of C:</a:t>
            </a:r>
            <a:endParaRPr lang="en-US" sz="2400" dirty="0"/>
          </a:p>
        </p:txBody>
      </p:sp>
      <p:cxnSp>
        <p:nvCxnSpPr>
          <p:cNvPr id="8" name="Straight Arrow Connector 7"/>
          <p:cNvCxnSpPr/>
          <p:nvPr/>
        </p:nvCxnSpPr>
        <p:spPr bwMode="auto">
          <a:xfrm rot="10800000">
            <a:off x="5791200" y="4572000"/>
            <a:ext cx="1524000" cy="1588"/>
          </a:xfrm>
          <a:prstGeom prst="straightConnector1">
            <a:avLst/>
          </a:prstGeom>
          <a:solidFill>
            <a:schemeClr val="accent1"/>
          </a:solidFill>
          <a:ln w="38100" cap="flat" cmpd="sng" algn="ctr">
            <a:solidFill>
              <a:schemeClr val="accent2">
                <a:lumMod val="50000"/>
              </a:schemeClr>
            </a:solidFill>
            <a:prstDash val="solid"/>
            <a:round/>
            <a:headEnd type="none" w="sm" len="sm"/>
            <a:tailEnd type="arrow"/>
          </a:ln>
          <a:effectLst/>
        </p:spPr>
      </p:cxn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Explorer w/VHD drive</a:t>
            </a:r>
            <a:endParaRPr lang="en-US" dirty="0"/>
          </a:p>
        </p:txBody>
      </p:sp>
      <p:pic>
        <p:nvPicPr>
          <p:cNvPr id="2051" name="Picture 3" descr="C:\Win7\Storage in Win 7\explorer picture for normal vhd mounted as a drive.png"/>
          <p:cNvPicPr>
            <a:picLocks noChangeAspect="1" noChangeArrowheads="1"/>
          </p:cNvPicPr>
          <p:nvPr/>
        </p:nvPicPr>
        <p:blipFill>
          <a:blip r:embed="rId2" cstate="print"/>
          <a:srcRect/>
          <a:stretch>
            <a:fillRect/>
          </a:stretch>
        </p:blipFill>
        <p:spPr bwMode="auto">
          <a:xfrm>
            <a:off x="0" y="1219200"/>
            <a:ext cx="9238288" cy="3810000"/>
          </a:xfrm>
          <a:prstGeom prst="rect">
            <a:avLst/>
          </a:prstGeom>
          <a:noFill/>
        </p:spPr>
      </p:pic>
      <p:sp>
        <p:nvSpPr>
          <p:cNvPr id="5" name="Oval 4"/>
          <p:cNvSpPr/>
          <p:nvPr/>
        </p:nvSpPr>
        <p:spPr bwMode="auto">
          <a:xfrm>
            <a:off x="4876800" y="2209800"/>
            <a:ext cx="3048000" cy="1371600"/>
          </a:xfrm>
          <a:prstGeom prst="ellipse">
            <a:avLst/>
          </a:prstGeom>
          <a:noFill/>
          <a:ln w="25400" cap="flat" cmpd="sng" algn="ctr">
            <a:solidFill>
              <a:schemeClr val="accent6">
                <a:lumMod val="50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sp>
        <p:nvSpPr>
          <p:cNvPr id="6" name="TextBox 5"/>
          <p:cNvSpPr txBox="1"/>
          <p:nvPr/>
        </p:nvSpPr>
        <p:spPr>
          <a:xfrm>
            <a:off x="0" y="5334000"/>
            <a:ext cx="8991600" cy="830997"/>
          </a:xfrm>
          <a:prstGeom prst="rect">
            <a:avLst/>
          </a:prstGeom>
          <a:noFill/>
        </p:spPr>
        <p:txBody>
          <a:bodyPr wrap="square" rtlCol="0">
            <a:spAutoFit/>
          </a:bodyPr>
          <a:lstStyle/>
          <a:p>
            <a:r>
              <a:rPr lang="en-US" sz="2400" dirty="0" smtClean="0"/>
              <a:t>Remember, this system in actuality has only one physical hard disk and only visible partition, no matter what it looks like</a:t>
            </a:r>
            <a:endParaRPr lang="en-US" sz="24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p:txBody>
          <a:bodyPr/>
          <a:lstStyle/>
          <a:p>
            <a:r>
              <a:rPr lang="en-US" dirty="0" smtClean="0"/>
              <a:t>Taking VHDs Further:</a:t>
            </a:r>
            <a:br>
              <a:rPr lang="en-US" dirty="0" smtClean="0"/>
            </a:br>
            <a:r>
              <a:rPr lang="en-US" dirty="0" smtClean="0"/>
              <a:t>using "boot from VHD"</a:t>
            </a:r>
            <a:endParaRPr lang="en-US" dirty="0"/>
          </a:p>
        </p:txBody>
      </p:sp>
      <p:sp>
        <p:nvSpPr>
          <p:cNvPr id="5" name="Subtitle 4"/>
          <p:cNvSpPr>
            <a:spLocks noGrp="1"/>
          </p:cNvSpPr>
          <p:nvPr>
            <p:ph type="subTitle" sz="quarter"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Review:  BCD/BCDEDIT</a:t>
            </a:r>
            <a:endParaRPr lang="en-US" dirty="0"/>
          </a:p>
        </p:txBody>
      </p:sp>
      <p:sp>
        <p:nvSpPr>
          <p:cNvPr id="3" name="Content Placeholder 2"/>
          <p:cNvSpPr>
            <a:spLocks noGrp="1"/>
          </p:cNvSpPr>
          <p:nvPr>
            <p:ph idx="1"/>
          </p:nvPr>
        </p:nvSpPr>
        <p:spPr>
          <a:xfrm>
            <a:off x="228600" y="1371600"/>
            <a:ext cx="8686800" cy="4419600"/>
          </a:xfrm>
        </p:spPr>
        <p:txBody>
          <a:bodyPr/>
          <a:lstStyle/>
          <a:p>
            <a:r>
              <a:rPr lang="en-US" sz="2800" dirty="0" smtClean="0"/>
              <a:t>Let's back up and review something about how Vista boots and how W7 adapts that</a:t>
            </a:r>
          </a:p>
          <a:p>
            <a:r>
              <a:rPr lang="en-US" sz="2800" dirty="0" smtClean="0"/>
              <a:t>Vista doesn't use the NT boot loader that we've had since 3.1; instead, it uses a new "boot configuration database" (BCD), a hidden/system folder containing the boot loader and boot instructions</a:t>
            </a:r>
          </a:p>
          <a:p>
            <a:r>
              <a:rPr lang="en-US" sz="2800" dirty="0" smtClean="0"/>
              <a:t>It's why </a:t>
            </a:r>
            <a:r>
              <a:rPr lang="en-US" sz="2800" dirty="0" err="1" smtClean="0"/>
              <a:t>boot.ini's</a:t>
            </a:r>
            <a:r>
              <a:rPr lang="en-US" sz="2800" dirty="0" smtClean="0"/>
              <a:t> gone and </a:t>
            </a:r>
            <a:r>
              <a:rPr lang="en-US" sz="2800" dirty="0" err="1" smtClean="0"/>
              <a:t>bcdedit</a:t>
            </a:r>
            <a:r>
              <a:rPr lang="en-US" sz="2800" dirty="0" smtClean="0"/>
              <a:t> is essential</a:t>
            </a:r>
          </a:p>
          <a:p>
            <a:r>
              <a:rPr lang="en-US" sz="2800" dirty="0" smtClean="0"/>
              <a:t>Download the (free) first chapter of my Vista Security book for background and examples of </a:t>
            </a:r>
            <a:r>
              <a:rPr lang="en-US" sz="2800" dirty="0" err="1" smtClean="0"/>
              <a:t>bcdedit</a:t>
            </a:r>
            <a:r>
              <a:rPr lang="en-US" sz="2800" dirty="0" smtClean="0"/>
              <a:t> (</a:t>
            </a:r>
            <a:r>
              <a:rPr lang="en-US" sz="2800" i="1" dirty="0" smtClean="0"/>
              <a:t>Administering Windows Vista Security:  The Big Surprises</a:t>
            </a:r>
            <a:r>
              <a:rPr lang="en-US" sz="2800" dirty="0" smtClean="0"/>
              <a:t>) -- it's free, no advertising</a:t>
            </a:r>
            <a:endParaRPr lang="en-US" sz="2800"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 From VHD:  Basics</a:t>
            </a:r>
            <a:endParaRPr lang="en-US" dirty="0"/>
          </a:p>
        </p:txBody>
      </p:sp>
      <p:sp>
        <p:nvSpPr>
          <p:cNvPr id="3" name="Content Placeholder 2"/>
          <p:cNvSpPr>
            <a:spLocks noGrp="1"/>
          </p:cNvSpPr>
          <p:nvPr>
            <p:ph idx="1"/>
          </p:nvPr>
        </p:nvSpPr>
        <p:spPr>
          <a:xfrm>
            <a:off x="0" y="1447800"/>
            <a:ext cx="8686800" cy="4419600"/>
          </a:xfrm>
        </p:spPr>
        <p:txBody>
          <a:bodyPr/>
          <a:lstStyle/>
          <a:p>
            <a:r>
              <a:rPr lang="en-US" dirty="0" smtClean="0"/>
              <a:t>We've seen that a VHD can "become" a disk</a:t>
            </a:r>
          </a:p>
          <a:p>
            <a:r>
              <a:rPr lang="en-US" dirty="0" smtClean="0"/>
              <a:t>But what if that disk contained a bootable operating system image?</a:t>
            </a:r>
          </a:p>
          <a:p>
            <a:r>
              <a:rPr lang="en-US" dirty="0" smtClean="0"/>
              <a:t>Then you could (with Windows 7 Ultimate or Enterprise) tell Windows at boot time to automatically attach the VHD, essentially "unpacking it on the fly" and booting from the OS inside that VHD</a:t>
            </a:r>
          </a:p>
          <a:p>
            <a:r>
              <a:rPr lang="en-US" dirty="0" smtClean="0"/>
              <a:t>Better: you could have several VHDs for multi-boot, and deploying is basically </a:t>
            </a:r>
            <a:r>
              <a:rPr lang="en-US" dirty="0" err="1" smtClean="0"/>
              <a:t>XCOPYing</a:t>
            </a:r>
            <a:endParaRPr lang="en-US" dirty="0"/>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Hey, Wait A Minute…</a:t>
            </a:r>
            <a:endParaRPr lang="en-US" dirty="0"/>
          </a:p>
        </p:txBody>
      </p:sp>
      <p:sp>
        <p:nvSpPr>
          <p:cNvPr id="3" name="Content Placeholder 2"/>
          <p:cNvSpPr>
            <a:spLocks noGrp="1"/>
          </p:cNvSpPr>
          <p:nvPr>
            <p:ph idx="1"/>
          </p:nvPr>
        </p:nvSpPr>
        <p:spPr/>
        <p:txBody>
          <a:bodyPr/>
          <a:lstStyle/>
          <a:p>
            <a:r>
              <a:rPr lang="en-US" dirty="0" smtClean="0"/>
              <a:t>I copy some VHD – call it "image.vhd" – onto a computer and I can boot from it</a:t>
            </a:r>
          </a:p>
          <a:p>
            <a:r>
              <a:rPr lang="en-US" dirty="0" smtClean="0"/>
              <a:t>But wait… "image.vhd" has a bootable Windows image in it?????</a:t>
            </a:r>
          </a:p>
          <a:p>
            <a:r>
              <a:rPr lang="en-US" dirty="0" smtClean="0"/>
              <a:t>How do I get a Windows image into a VHD in the first place?</a:t>
            </a:r>
            <a:endParaRPr lang="en-US"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Bootable VHD: Steps</a:t>
            </a:r>
            <a:br>
              <a:rPr lang="en-US" dirty="0" smtClean="0"/>
            </a:br>
            <a:r>
              <a:rPr lang="en-US" sz="3200" dirty="0" smtClean="0">
                <a:solidFill>
                  <a:schemeClr val="accent6"/>
                </a:solidFill>
              </a:rPr>
              <a:t>(high level)</a:t>
            </a:r>
            <a:endParaRPr lang="en-US" dirty="0">
              <a:solidFill>
                <a:schemeClr val="accent6"/>
              </a:solidFill>
            </a:endParaRPr>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Get a Windows system the way you want it</a:t>
            </a:r>
          </a:p>
          <a:p>
            <a:pPr marL="514350" indent="-514350">
              <a:buFont typeface="+mj-lt"/>
              <a:buAutoNum type="arabicPeriod"/>
            </a:pPr>
            <a:r>
              <a:rPr lang="en-US" dirty="0" smtClean="0"/>
              <a:t>Sysprep it</a:t>
            </a:r>
          </a:p>
          <a:p>
            <a:pPr marL="514350" indent="-514350">
              <a:buFont typeface="+mj-lt"/>
              <a:buAutoNum type="arabicPeriod"/>
            </a:pPr>
            <a:r>
              <a:rPr lang="en-US" dirty="0" smtClean="0"/>
              <a:t>Boot the system with </a:t>
            </a:r>
            <a:r>
              <a:rPr lang="en-US" dirty="0" err="1" smtClean="0"/>
              <a:t>WinPE</a:t>
            </a:r>
            <a:r>
              <a:rPr lang="en-US" dirty="0" smtClean="0"/>
              <a:t> and use </a:t>
            </a:r>
            <a:r>
              <a:rPr lang="en-US" dirty="0" err="1" smtClean="0"/>
              <a:t>ImageX</a:t>
            </a:r>
            <a:r>
              <a:rPr lang="en-US" dirty="0" smtClean="0"/>
              <a:t> to capture the image to a WIM file – for example, let's call it "system.wim"</a:t>
            </a:r>
          </a:p>
          <a:p>
            <a:pPr marL="514350" indent="-514350">
              <a:buFont typeface="+mj-lt"/>
              <a:buAutoNum type="arabicPeriod"/>
            </a:pPr>
            <a:r>
              <a:rPr lang="en-US" dirty="0" smtClean="0"/>
              <a:t>Create a new VHD</a:t>
            </a:r>
          </a:p>
          <a:p>
            <a:pPr marL="514350" indent="-514350">
              <a:buFont typeface="+mj-lt"/>
              <a:buAutoNum type="arabicPeriod"/>
            </a:pPr>
            <a:r>
              <a:rPr lang="en-US" dirty="0" smtClean="0"/>
              <a:t>Mount it as a drive (call it G:)</a:t>
            </a:r>
          </a:p>
          <a:p>
            <a:pPr marL="514350" indent="-514350">
              <a:buFont typeface="+mj-lt"/>
              <a:buAutoNum type="arabicPeriod"/>
            </a:pPr>
            <a:r>
              <a:rPr lang="en-US" dirty="0" smtClean="0"/>
              <a:t>Use </a:t>
            </a:r>
            <a:r>
              <a:rPr lang="en-US" dirty="0" err="1" smtClean="0"/>
              <a:t>ImageX</a:t>
            </a:r>
            <a:r>
              <a:rPr lang="en-US" dirty="0" smtClean="0"/>
              <a:t> to deploy system.wim to G:</a:t>
            </a:r>
            <a:endParaRPr lang="en-US" dirty="0"/>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More Details</a:t>
            </a:r>
            <a:br>
              <a:rPr lang="en-US" dirty="0" smtClean="0"/>
            </a:br>
            <a:r>
              <a:rPr lang="en-US" sz="2800" dirty="0" smtClean="0">
                <a:solidFill>
                  <a:schemeClr val="accent6"/>
                </a:solidFill>
              </a:rPr>
              <a:t>(in case WIMs are still strange)</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I'll assume that you know how to get Windows installed and </a:t>
            </a:r>
            <a:r>
              <a:rPr lang="en-US" dirty="0" err="1" smtClean="0"/>
              <a:t>sysprepped</a:t>
            </a:r>
            <a:r>
              <a:rPr lang="en-US" dirty="0" smtClean="0"/>
              <a:t> (remember sysprep is now on all Windows at \windows\system32\sysprep)</a:t>
            </a:r>
          </a:p>
          <a:p>
            <a:r>
              <a:rPr lang="en-US" dirty="0" smtClean="0"/>
              <a:t>Get </a:t>
            </a:r>
            <a:r>
              <a:rPr lang="en-US" dirty="0" err="1" smtClean="0"/>
              <a:t>WinPE</a:t>
            </a:r>
            <a:r>
              <a:rPr lang="en-US" dirty="0" smtClean="0"/>
              <a:t> and </a:t>
            </a:r>
            <a:r>
              <a:rPr lang="en-US" dirty="0" err="1" smtClean="0"/>
              <a:t>ImageX</a:t>
            </a:r>
            <a:r>
              <a:rPr lang="en-US" dirty="0" smtClean="0"/>
              <a:t> by downloading the Windows Automated Installation Kit (WAIK) from Microsoft (it's free)</a:t>
            </a:r>
          </a:p>
          <a:p>
            <a:r>
              <a:rPr lang="en-US" dirty="0" smtClean="0"/>
              <a:t>Learn how to set up </a:t>
            </a:r>
            <a:r>
              <a:rPr lang="en-US" dirty="0" err="1" smtClean="0"/>
              <a:t>WinPE</a:t>
            </a:r>
            <a:r>
              <a:rPr lang="en-US" dirty="0" smtClean="0"/>
              <a:t> with my newsletter #59 at www.minasi.com</a:t>
            </a: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More Details</a:t>
            </a:r>
            <a:endParaRPr lang="en-US" dirty="0"/>
          </a:p>
        </p:txBody>
      </p:sp>
      <p:sp>
        <p:nvSpPr>
          <p:cNvPr id="3" name="Content Placeholder 2"/>
          <p:cNvSpPr>
            <a:spLocks noGrp="1"/>
          </p:cNvSpPr>
          <p:nvPr>
            <p:ph idx="1"/>
          </p:nvPr>
        </p:nvSpPr>
        <p:spPr/>
        <p:txBody>
          <a:bodyPr/>
          <a:lstStyle/>
          <a:p>
            <a:r>
              <a:rPr lang="en-US" dirty="0" smtClean="0"/>
              <a:t>Create the system.wim from the Windows system with </a:t>
            </a:r>
            <a:r>
              <a:rPr lang="en-US" dirty="0" err="1" smtClean="0"/>
              <a:t>ImageX</a:t>
            </a:r>
            <a:r>
              <a:rPr lang="en-US" dirty="0" smtClean="0"/>
              <a:t> (see newsletter #61 on my site), save it on a removable drive for simplicity</a:t>
            </a:r>
          </a:p>
          <a:p>
            <a:r>
              <a:rPr lang="en-US" dirty="0" smtClean="0"/>
              <a:t>Create a VHD ("image.vhd") with </a:t>
            </a:r>
            <a:r>
              <a:rPr lang="en-US" dirty="0" err="1" smtClean="0"/>
              <a:t>diskpart</a:t>
            </a:r>
            <a:r>
              <a:rPr lang="en-US" dirty="0" smtClean="0"/>
              <a:t>, as before</a:t>
            </a:r>
          </a:p>
          <a:p>
            <a:r>
              <a:rPr lang="en-US" dirty="0" smtClean="0"/>
              <a:t>Attach the VHD and give it a drive letter (G:, for example)</a:t>
            </a:r>
          </a:p>
          <a:p>
            <a:r>
              <a:rPr lang="en-US" dirty="0" smtClean="0"/>
              <a:t>Use </a:t>
            </a:r>
            <a:r>
              <a:rPr lang="en-US" dirty="0" err="1" smtClean="0"/>
              <a:t>ImageX</a:t>
            </a:r>
            <a:r>
              <a:rPr lang="en-US" dirty="0" smtClean="0"/>
              <a:t> /apply to apply the WIM to G:</a:t>
            </a:r>
          </a:p>
          <a:p>
            <a:r>
              <a:rPr lang="en-US" dirty="0" err="1" smtClean="0"/>
              <a:t>Unmount</a:t>
            </a:r>
            <a:r>
              <a:rPr lang="en-US" dirty="0" smtClean="0"/>
              <a:t> the VHD, and you now have a usable image.vhd</a:t>
            </a:r>
          </a:p>
          <a:p>
            <a:endParaRPr lang="en-US"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Worked-Out Example</a:t>
            </a:r>
            <a:endParaRPr lang="en-US" dirty="0"/>
          </a:p>
        </p:txBody>
      </p:sp>
      <p:sp>
        <p:nvSpPr>
          <p:cNvPr id="3" name="Content Placeholder 2"/>
          <p:cNvSpPr>
            <a:spLocks noGrp="1"/>
          </p:cNvSpPr>
          <p:nvPr>
            <p:ph idx="1"/>
          </p:nvPr>
        </p:nvSpPr>
        <p:spPr>
          <a:xfrm>
            <a:off x="355600" y="1219197"/>
            <a:ext cx="8626475" cy="4419600"/>
          </a:xfrm>
        </p:spPr>
        <p:txBody>
          <a:bodyPr/>
          <a:lstStyle/>
          <a:p>
            <a:r>
              <a:rPr lang="en-US" dirty="0" smtClean="0"/>
              <a:t>Start from the </a:t>
            </a:r>
            <a:r>
              <a:rPr lang="en-US" dirty="0" err="1" smtClean="0"/>
              <a:t>sysprepped</a:t>
            </a:r>
            <a:r>
              <a:rPr lang="en-US" dirty="0" smtClean="0"/>
              <a:t> system, you're booted into </a:t>
            </a:r>
            <a:r>
              <a:rPr lang="en-US" dirty="0" err="1" smtClean="0"/>
              <a:t>WinPE</a:t>
            </a:r>
            <a:endParaRPr lang="en-US" dirty="0" smtClean="0"/>
          </a:p>
          <a:p>
            <a:r>
              <a:rPr lang="en-US" dirty="0" smtClean="0"/>
              <a:t>You've attached an extra drive called H: (could be removable, could be a network share)</a:t>
            </a:r>
          </a:p>
          <a:p>
            <a:r>
              <a:rPr lang="en-US" dirty="0" smtClean="0"/>
              <a:t>Image the system to h:\system.wim:</a:t>
            </a:r>
          </a:p>
          <a:p>
            <a:r>
              <a:rPr lang="en-US" sz="2800" b="1" dirty="0" err="1" smtClean="0">
                <a:latin typeface="Courier New" pitchFamily="49" charset="0"/>
                <a:cs typeface="Courier New" pitchFamily="49" charset="0"/>
              </a:rPr>
              <a:t>imagex</a:t>
            </a:r>
            <a:r>
              <a:rPr lang="en-US" sz="2800" b="1" dirty="0" smtClean="0">
                <a:latin typeface="Courier New" pitchFamily="49" charset="0"/>
                <a:cs typeface="Courier New" pitchFamily="49" charset="0"/>
              </a:rPr>
              <a:t> /capture c: h:\system.wim "Basic W7 Image"</a:t>
            </a:r>
          </a:p>
          <a:p>
            <a:r>
              <a:rPr lang="en-US" dirty="0" smtClean="0"/>
              <a:t>Create image.vhd to h:</a:t>
            </a:r>
          </a:p>
          <a:p>
            <a:r>
              <a:rPr lang="en-US" dirty="0" err="1" smtClean="0"/>
              <a:t>md</a:t>
            </a:r>
            <a:r>
              <a:rPr lang="en-US" dirty="0" smtClean="0"/>
              <a:t> h:\vhds</a:t>
            </a:r>
          </a:p>
          <a:p>
            <a:r>
              <a:rPr lang="en-US" dirty="0" err="1" smtClean="0"/>
              <a:t>diskpart</a:t>
            </a:r>
            <a:endParaRPr lang="en-US" dirty="0" smtClean="0"/>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Worked-Out Example</a:t>
            </a:r>
            <a:endParaRPr lang="en-US" dirty="0"/>
          </a:p>
        </p:txBody>
      </p:sp>
      <p:sp>
        <p:nvSpPr>
          <p:cNvPr id="3" name="Content Placeholder 2"/>
          <p:cNvSpPr>
            <a:spLocks noGrp="1"/>
          </p:cNvSpPr>
          <p:nvPr>
            <p:ph idx="1"/>
          </p:nvPr>
        </p:nvSpPr>
        <p:spPr>
          <a:xfrm>
            <a:off x="364065" y="1151458"/>
            <a:ext cx="8331201" cy="4419600"/>
          </a:xfrm>
        </p:spPr>
        <p:txBody>
          <a:bodyPr/>
          <a:lstStyle/>
          <a:p>
            <a:r>
              <a:rPr lang="en-US" b="1" dirty="0" smtClean="0">
                <a:latin typeface="Courier New" pitchFamily="49" charset="0"/>
                <a:cs typeface="Courier New" pitchFamily="49" charset="0"/>
              </a:rPr>
              <a:t>create </a:t>
            </a:r>
            <a:r>
              <a:rPr lang="en-US" b="1" dirty="0" err="1" smtClean="0">
                <a:latin typeface="Courier New" pitchFamily="49" charset="0"/>
                <a:cs typeface="Courier New" pitchFamily="49" charset="0"/>
              </a:rPr>
              <a:t>vdisk</a:t>
            </a:r>
            <a:r>
              <a:rPr lang="en-US" b="1" dirty="0" smtClean="0">
                <a:latin typeface="Courier New" pitchFamily="49" charset="0"/>
                <a:cs typeface="Courier New" pitchFamily="49" charset="0"/>
              </a:rPr>
              <a:t> file="h:\vhds\system.vhd" type=expandable maximum=24000</a:t>
            </a:r>
          </a:p>
          <a:p>
            <a:r>
              <a:rPr lang="en-US" b="1" dirty="0" smtClean="0">
                <a:latin typeface="Courier New" pitchFamily="49" charset="0"/>
                <a:cs typeface="Courier New" pitchFamily="49" charset="0"/>
              </a:rPr>
              <a:t>select </a:t>
            </a:r>
            <a:r>
              <a:rPr lang="en-US" b="1" dirty="0" err="1" smtClean="0">
                <a:latin typeface="Courier New" pitchFamily="49" charset="0"/>
                <a:cs typeface="Courier New" pitchFamily="49" charset="0"/>
              </a:rPr>
              <a:t>vdisk</a:t>
            </a:r>
            <a:r>
              <a:rPr lang="en-US" b="1" dirty="0" smtClean="0">
                <a:latin typeface="Courier New" pitchFamily="49" charset="0"/>
                <a:cs typeface="Courier New" pitchFamily="49" charset="0"/>
              </a:rPr>
              <a:t> file="h:\vhds\system.vhd"</a:t>
            </a:r>
          </a:p>
          <a:p>
            <a:r>
              <a:rPr lang="en-US" b="1" dirty="0" smtClean="0">
                <a:latin typeface="Courier New" pitchFamily="49" charset="0"/>
                <a:cs typeface="Courier New" pitchFamily="49" charset="0"/>
              </a:rPr>
              <a:t>attach </a:t>
            </a:r>
            <a:r>
              <a:rPr lang="en-US" b="1" dirty="0" err="1" smtClean="0">
                <a:latin typeface="Courier New" pitchFamily="49" charset="0"/>
                <a:cs typeface="Courier New" pitchFamily="49" charset="0"/>
              </a:rPr>
              <a:t>vdisk</a:t>
            </a:r>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create partition primary</a:t>
            </a:r>
          </a:p>
          <a:p>
            <a:r>
              <a:rPr lang="en-US" b="1" dirty="0" smtClean="0">
                <a:latin typeface="Courier New" pitchFamily="49" charset="0"/>
                <a:cs typeface="Courier New" pitchFamily="49" charset="0"/>
              </a:rPr>
              <a:t>active</a:t>
            </a:r>
          </a:p>
          <a:p>
            <a:r>
              <a:rPr lang="en-US" b="1" dirty="0" smtClean="0">
                <a:latin typeface="Courier New" pitchFamily="49" charset="0"/>
                <a:cs typeface="Courier New" pitchFamily="49" charset="0"/>
              </a:rPr>
              <a:t>assign letter=g</a:t>
            </a:r>
          </a:p>
          <a:p>
            <a:r>
              <a:rPr lang="en-US" b="1" dirty="0" smtClean="0">
                <a:latin typeface="Courier New" pitchFamily="49" charset="0"/>
                <a:cs typeface="Courier New" pitchFamily="49" charset="0"/>
              </a:rPr>
              <a:t>format </a:t>
            </a:r>
            <a:r>
              <a:rPr lang="en-US" b="1" dirty="0" err="1" smtClean="0">
                <a:latin typeface="Courier New" pitchFamily="49" charset="0"/>
                <a:cs typeface="Courier New" pitchFamily="49" charset="0"/>
              </a:rPr>
              <a:t>fs</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ntfs</a:t>
            </a:r>
            <a:r>
              <a:rPr lang="en-US" b="1" dirty="0" smtClean="0">
                <a:latin typeface="Courier New" pitchFamily="49" charset="0"/>
                <a:cs typeface="Courier New" pitchFamily="49" charset="0"/>
              </a:rPr>
              <a:t> quick</a:t>
            </a:r>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Worked-Out Example</a:t>
            </a:r>
            <a:endParaRPr lang="en-US" dirty="0"/>
          </a:p>
        </p:txBody>
      </p:sp>
      <p:sp>
        <p:nvSpPr>
          <p:cNvPr id="3" name="Content Placeholder 2"/>
          <p:cNvSpPr>
            <a:spLocks noGrp="1"/>
          </p:cNvSpPr>
          <p:nvPr>
            <p:ph idx="1"/>
          </p:nvPr>
        </p:nvSpPr>
        <p:spPr/>
        <p:txBody>
          <a:bodyPr/>
          <a:lstStyle/>
          <a:p>
            <a:r>
              <a:rPr lang="en-US" b="1" dirty="0" smtClean="0">
                <a:latin typeface="Courier New" pitchFamily="49" charset="0"/>
                <a:cs typeface="Courier New" pitchFamily="49" charset="0"/>
              </a:rPr>
              <a:t>exit</a:t>
            </a:r>
            <a:r>
              <a:rPr lang="en-US" dirty="0" smtClean="0"/>
              <a:t> (gets out of </a:t>
            </a:r>
            <a:r>
              <a:rPr lang="en-US" dirty="0" err="1" smtClean="0"/>
              <a:t>diskpart</a:t>
            </a:r>
            <a:r>
              <a:rPr lang="en-US" dirty="0" smtClean="0"/>
              <a:t>)</a:t>
            </a:r>
          </a:p>
          <a:p>
            <a:r>
              <a:rPr lang="en-US" b="1" dirty="0" err="1" smtClean="0"/>
              <a:t>ImageX</a:t>
            </a:r>
            <a:r>
              <a:rPr lang="en-US" b="1" dirty="0" smtClean="0"/>
              <a:t> /apply  h:\system.wim 1 g: /verify</a:t>
            </a:r>
          </a:p>
          <a:p>
            <a:r>
              <a:rPr lang="en-US" b="1" dirty="0" err="1" smtClean="0">
                <a:latin typeface="Courier New" pitchFamily="49" charset="0"/>
                <a:cs typeface="Courier New" pitchFamily="49" charset="0"/>
              </a:rPr>
              <a:t>diskpart</a:t>
            </a:r>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detach </a:t>
            </a:r>
            <a:r>
              <a:rPr lang="en-US" b="1" dirty="0" err="1" smtClean="0">
                <a:latin typeface="Courier New" pitchFamily="49" charset="0"/>
                <a:cs typeface="Courier New" pitchFamily="49" charset="0"/>
              </a:rPr>
              <a:t>vdisk</a:t>
            </a:r>
            <a:endParaRPr lang="en-US" b="1" dirty="0" smtClean="0">
              <a:latin typeface="Courier New" pitchFamily="49" charset="0"/>
              <a:cs typeface="Courier New" pitchFamily="49" charset="0"/>
            </a:endParaRPr>
          </a:p>
          <a:p>
            <a:r>
              <a:rPr lang="en-US" b="1" dirty="0" smtClean="0">
                <a:latin typeface="Courier New" pitchFamily="49" charset="0"/>
                <a:cs typeface="Courier New" pitchFamily="49" charset="0"/>
              </a:rPr>
              <a:t>exit</a:t>
            </a:r>
          </a:p>
          <a:p>
            <a:r>
              <a:rPr lang="en-US" dirty="0" smtClean="0"/>
              <a:t>You now have an imagex.vhd!</a:t>
            </a:r>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VHD Boot</a:t>
            </a:r>
            <a:endParaRPr lang="en-US" dirty="0"/>
          </a:p>
        </p:txBody>
      </p:sp>
      <p:sp>
        <p:nvSpPr>
          <p:cNvPr id="3" name="Content Placeholder 2"/>
          <p:cNvSpPr>
            <a:spLocks noGrp="1"/>
          </p:cNvSpPr>
          <p:nvPr>
            <p:ph idx="1"/>
          </p:nvPr>
        </p:nvSpPr>
        <p:spPr/>
        <p:txBody>
          <a:bodyPr/>
          <a:lstStyle/>
          <a:p>
            <a:r>
              <a:rPr lang="en-US" dirty="0" smtClean="0"/>
              <a:t>We'll essentially employ just two steps to add a second bootable image to a Win 7/R2 PC using a VHD with a system image on it:</a:t>
            </a:r>
          </a:p>
          <a:p>
            <a:pPr lvl="1"/>
            <a:r>
              <a:rPr lang="en-US" dirty="0" smtClean="0"/>
              <a:t>Copy the VHD to a local hard drive on the system (for example put "image.vhd" into C:\VHDs)</a:t>
            </a:r>
          </a:p>
          <a:p>
            <a:pPr lvl="1"/>
            <a:r>
              <a:rPr lang="en-US" dirty="0" smtClean="0"/>
              <a:t>Use BCDEDIT to create a new OS entry and point that entry at the VHD</a:t>
            </a:r>
            <a:endParaRPr lang="en-US" dirty="0"/>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BCDEDIT Fits In</a:t>
            </a:r>
            <a:endParaRPr lang="en-US" dirty="0"/>
          </a:p>
        </p:txBody>
      </p:sp>
      <p:sp>
        <p:nvSpPr>
          <p:cNvPr id="3" name="Content Placeholder 2"/>
          <p:cNvSpPr>
            <a:spLocks noGrp="1"/>
          </p:cNvSpPr>
          <p:nvPr>
            <p:ph type="body" sz="quarter" idx="10"/>
          </p:nvPr>
        </p:nvSpPr>
        <p:spPr>
          <a:xfrm>
            <a:off x="381000" y="1157542"/>
            <a:ext cx="8382000" cy="2210862"/>
          </a:xfrm>
        </p:spPr>
        <p:txBody>
          <a:bodyPr/>
          <a:lstStyle/>
          <a:p>
            <a:pPr>
              <a:spcBef>
                <a:spcPts val="300"/>
              </a:spcBef>
            </a:pPr>
            <a:r>
              <a:rPr lang="en-US" dirty="0" smtClean="0"/>
              <a:t>Remember the 100 MB boot partition?</a:t>
            </a:r>
          </a:p>
          <a:p>
            <a:pPr>
              <a:spcBef>
                <a:spcPts val="300"/>
              </a:spcBef>
            </a:pPr>
            <a:r>
              <a:rPr lang="en-US" dirty="0" smtClean="0"/>
              <a:t>For the first few seconds, </a:t>
            </a:r>
            <a:r>
              <a:rPr lang="en-US" i="1" dirty="0" smtClean="0"/>
              <a:t>that</a:t>
            </a:r>
            <a:r>
              <a:rPr lang="en-US" dirty="0" smtClean="0"/>
              <a:t> is the only code running, and </a:t>
            </a:r>
            <a:r>
              <a:rPr lang="en-US" dirty="0" err="1" smtClean="0"/>
              <a:t>bcdedit</a:t>
            </a:r>
            <a:r>
              <a:rPr lang="en-US" dirty="0" smtClean="0"/>
              <a:t> is the main tool to tell it what to do</a:t>
            </a:r>
          </a:p>
          <a:p>
            <a:pPr>
              <a:spcBef>
                <a:spcPts val="300"/>
              </a:spcBef>
            </a:pPr>
            <a:r>
              <a:rPr lang="en-US" dirty="0" smtClean="0"/>
              <a:t>Windows Setup configured </a:t>
            </a:r>
            <a:r>
              <a:rPr lang="en-US" dirty="0" err="1" smtClean="0"/>
              <a:t>bcdedit</a:t>
            </a:r>
            <a:r>
              <a:rPr lang="en-US" dirty="0" smtClean="0"/>
              <a:t> to boot (usually) from c:\windows\system32\winload.exe</a:t>
            </a:r>
          </a:p>
          <a:p>
            <a:pPr>
              <a:spcBef>
                <a:spcPts val="300"/>
              </a:spcBef>
            </a:pPr>
            <a:r>
              <a:rPr lang="en-US" dirty="0" smtClean="0"/>
              <a:t>But Win 7's boot partition can do the VHD stuff, if we tell it to</a:t>
            </a:r>
          </a:p>
          <a:p>
            <a:pPr>
              <a:spcBef>
                <a:spcPts val="300"/>
              </a:spcBef>
            </a:pPr>
            <a:r>
              <a:rPr lang="en-US" dirty="0" smtClean="0"/>
              <a:t>The only problem is that the syntax is pretty ugly… so here goes!</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BCD in Win 7</a:t>
            </a:r>
            <a:endParaRPr lang="en-US" dirty="0"/>
          </a:p>
        </p:txBody>
      </p:sp>
      <p:sp>
        <p:nvSpPr>
          <p:cNvPr id="3" name="Content Placeholder 2"/>
          <p:cNvSpPr>
            <a:spLocks noGrp="1"/>
          </p:cNvSpPr>
          <p:nvPr>
            <p:ph idx="1"/>
          </p:nvPr>
        </p:nvSpPr>
        <p:spPr/>
        <p:txBody>
          <a:bodyPr/>
          <a:lstStyle/>
          <a:p>
            <a:r>
              <a:rPr lang="en-US" smtClean="0"/>
              <a:t>If you install Win 7 on a system with a C: drive larger than about 24 GB in size, you'll end up with just one lettered ("C:") drive… but you will not be able to find the BCD folder on that drive, even with "dir c: /as"</a:t>
            </a:r>
          </a:p>
          <a:p>
            <a:r>
              <a:rPr lang="en-US" smtClean="0"/>
              <a:t>The reason:  it's sitting on a separate partition that is not lettered</a:t>
            </a:r>
          </a:p>
          <a:p>
            <a:r>
              <a:rPr lang="en-US" smtClean="0"/>
              <a:t>For example:</a:t>
            </a:r>
            <a:endParaRPr lang="en-US" dirty="0"/>
          </a:p>
        </p:txBody>
      </p: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BCDEDIT</a:t>
            </a:r>
            <a:endParaRPr lang="en-US" dirty="0"/>
          </a:p>
        </p:txBody>
      </p:sp>
      <p:sp>
        <p:nvSpPr>
          <p:cNvPr id="3" name="Content Placeholder 2"/>
          <p:cNvSpPr>
            <a:spLocks noGrp="1"/>
          </p:cNvSpPr>
          <p:nvPr>
            <p:ph idx="1"/>
          </p:nvPr>
        </p:nvSpPr>
        <p:spPr/>
        <p:txBody>
          <a:bodyPr/>
          <a:lstStyle/>
          <a:p>
            <a:r>
              <a:rPr lang="en-US" dirty="0" smtClean="0"/>
              <a:t>First, start from an elevated command prompt</a:t>
            </a:r>
          </a:p>
          <a:p>
            <a:r>
              <a:rPr lang="en-US" dirty="0" smtClean="0"/>
              <a:t>Copy the current "OS entry," the word for a set of commands that tells the computer how to boot from C:, D:, a VHD or whatever, using a </a:t>
            </a:r>
            <a:r>
              <a:rPr lang="en-US" dirty="0" err="1" smtClean="0"/>
              <a:t>bcdedit</a:t>
            </a:r>
            <a:r>
              <a:rPr lang="en-US" dirty="0" smtClean="0"/>
              <a:t> command I'll show you</a:t>
            </a:r>
          </a:p>
          <a:p>
            <a:r>
              <a:rPr lang="en-US" dirty="0" smtClean="0"/>
              <a:t>Modify the copied entry that it shouldn't boot from C: but instead from c:\vhds\image.vhd</a:t>
            </a:r>
            <a:r>
              <a:rPr lang="en-US" dirty="0"/>
              <a:t> </a:t>
            </a:r>
            <a:r>
              <a:rPr lang="en-US" dirty="0" smtClean="0"/>
              <a:t>with, again, some </a:t>
            </a:r>
            <a:r>
              <a:rPr lang="en-US" dirty="0" err="1" smtClean="0"/>
              <a:t>bcdedit</a:t>
            </a:r>
            <a:r>
              <a:rPr lang="en-US" dirty="0" smtClean="0"/>
              <a:t> commands</a:t>
            </a: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BCDEDIT Setup</a:t>
            </a:r>
            <a:br>
              <a:rPr lang="en-US" dirty="0" smtClean="0"/>
            </a:br>
            <a:r>
              <a:rPr lang="en-US" sz="2800" dirty="0" smtClean="0">
                <a:solidFill>
                  <a:schemeClr val="accent6"/>
                </a:solidFill>
              </a:rPr>
              <a:t>our </a:t>
            </a:r>
            <a:r>
              <a:rPr lang="en-US" sz="2800" dirty="0" err="1" smtClean="0">
                <a:solidFill>
                  <a:schemeClr val="accent6"/>
                </a:solidFill>
              </a:rPr>
              <a:t>bcdedit</a:t>
            </a:r>
            <a:r>
              <a:rPr lang="en-US" sz="2800" dirty="0" smtClean="0">
                <a:solidFill>
                  <a:schemeClr val="accent6"/>
                </a:solidFill>
              </a:rPr>
              <a:t> tasks</a:t>
            </a:r>
            <a:endParaRPr lang="en-US" dirty="0">
              <a:solidFill>
                <a:schemeClr val="accent6"/>
              </a:solidFill>
            </a:endParaRPr>
          </a:p>
        </p:txBody>
      </p:sp>
      <p:sp>
        <p:nvSpPr>
          <p:cNvPr id="4" name="Content Placeholder 3"/>
          <p:cNvSpPr>
            <a:spLocks noGrp="1"/>
          </p:cNvSpPr>
          <p:nvPr>
            <p:ph idx="1"/>
          </p:nvPr>
        </p:nvSpPr>
        <p:spPr/>
        <p:txBody>
          <a:bodyPr/>
          <a:lstStyle/>
          <a:p>
            <a:r>
              <a:rPr lang="en-US" dirty="0" smtClean="0"/>
              <a:t>Here, we will use </a:t>
            </a:r>
            <a:r>
              <a:rPr lang="en-US" dirty="0" err="1" smtClean="0"/>
              <a:t>bcdedit</a:t>
            </a:r>
            <a:r>
              <a:rPr lang="en-US" dirty="0" smtClean="0"/>
              <a:t> to</a:t>
            </a:r>
          </a:p>
          <a:p>
            <a:pPr lvl="1"/>
            <a:r>
              <a:rPr lang="en-US" dirty="0" smtClean="0"/>
              <a:t>Copy the one existing bootable OS entry</a:t>
            </a:r>
          </a:p>
          <a:p>
            <a:pPr lvl="1"/>
            <a:r>
              <a:rPr lang="en-US" dirty="0" smtClean="0"/>
              <a:t>Give the new OS entry a name</a:t>
            </a:r>
          </a:p>
          <a:p>
            <a:pPr lvl="1"/>
            <a:r>
              <a:rPr lang="en-US" dirty="0" smtClean="0"/>
              <a:t>Change two parameters, "device" and "</a:t>
            </a:r>
            <a:r>
              <a:rPr lang="en-US" dirty="0" err="1" smtClean="0"/>
              <a:t>osdevice</a:t>
            </a:r>
            <a:r>
              <a:rPr lang="en-US" dirty="0" smtClean="0"/>
              <a:t>" to point to the VHD</a:t>
            </a:r>
          </a:p>
          <a:p>
            <a:pPr lvl="1"/>
            <a:r>
              <a:rPr lang="en-US" dirty="0" smtClean="0"/>
              <a:t>Optionally, tell it to rescan for plug and play changes with a "</a:t>
            </a:r>
            <a:r>
              <a:rPr lang="en-US" dirty="0" err="1" smtClean="0"/>
              <a:t>detecthal</a:t>
            </a:r>
            <a:r>
              <a:rPr lang="en-US" dirty="0" smtClean="0"/>
              <a:t>" parameter</a:t>
            </a:r>
            <a:endParaRPr lang="en-US"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BCDEDIT Setup</a:t>
            </a:r>
            <a:endParaRPr lang="en-US" dirty="0"/>
          </a:p>
        </p:txBody>
      </p:sp>
      <p:sp>
        <p:nvSpPr>
          <p:cNvPr id="4" name="Content Placeholder 3"/>
          <p:cNvSpPr>
            <a:spLocks noGrp="1"/>
          </p:cNvSpPr>
          <p:nvPr>
            <p:ph idx="1"/>
          </p:nvPr>
        </p:nvSpPr>
        <p:spPr/>
        <p:txBody>
          <a:bodyPr/>
          <a:lstStyle/>
          <a:p>
            <a:r>
              <a:rPr lang="en-US" dirty="0" smtClean="0"/>
              <a:t>To copy the current OS entry, type</a:t>
            </a:r>
          </a:p>
          <a:p>
            <a:pPr>
              <a:buNone/>
            </a:pPr>
            <a:r>
              <a:rPr lang="en-US" sz="2800" b="1" dirty="0" err="1" smtClean="0">
                <a:latin typeface="Courier New" pitchFamily="49" charset="0"/>
                <a:cs typeface="Courier New" pitchFamily="49" charset="0"/>
              </a:rPr>
              <a:t>bcdedit</a:t>
            </a:r>
            <a:r>
              <a:rPr lang="en-US" sz="2800" b="1" dirty="0" smtClean="0">
                <a:latin typeface="Courier New" pitchFamily="49" charset="0"/>
                <a:cs typeface="Courier New" pitchFamily="49" charset="0"/>
              </a:rPr>
              <a:t>  /copy {current} /d "Boot from VHD"</a:t>
            </a:r>
          </a:p>
          <a:p>
            <a:r>
              <a:rPr lang="en-US" dirty="0" smtClean="0"/>
              <a:t>The output, well, won't be pretty:</a:t>
            </a:r>
          </a:p>
          <a:p>
            <a:pPr>
              <a:buNone/>
            </a:pPr>
            <a:r>
              <a:rPr lang="en-US" sz="3200" b="1" dirty="0" smtClean="0">
                <a:latin typeface="Courier New" pitchFamily="49" charset="0"/>
                <a:cs typeface="Courier New" pitchFamily="49" charset="0"/>
              </a:rPr>
              <a:t>The entry was successfully copied to {f1776970-7ee6-11de-a72e-f4251c6d1ab0}.</a:t>
            </a:r>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"What</a:t>
            </a:r>
            <a:r>
              <a:rPr lang="en-US" dirty="0" smtClean="0"/>
              <a:t> was that hex thing?"</a:t>
            </a:r>
            <a:endParaRPr lang="en-US" dirty="0"/>
          </a:p>
        </p:txBody>
      </p:sp>
      <p:sp>
        <p:nvSpPr>
          <p:cNvPr id="4" name="Content Placeholder 3"/>
          <p:cNvSpPr>
            <a:spLocks noGrp="1"/>
          </p:cNvSpPr>
          <p:nvPr>
            <p:ph idx="1"/>
          </p:nvPr>
        </p:nvSpPr>
        <p:spPr/>
        <p:txBody>
          <a:bodyPr/>
          <a:lstStyle/>
          <a:p>
            <a:r>
              <a:rPr lang="en-US" dirty="0" smtClean="0"/>
              <a:t>Okay, the thing is that you can have more than one "OS Entry," and you can give them English names (or German or French or Polish or …) but internally, Windows assigns them GUIDs</a:t>
            </a:r>
            <a:endParaRPr lang="en-US" dirty="0"/>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BCDEDIT Setup</a:t>
            </a:r>
            <a:endParaRPr lang="en-US" dirty="0"/>
          </a:p>
        </p:txBody>
      </p:sp>
      <p:sp>
        <p:nvSpPr>
          <p:cNvPr id="3" name="Content Placeholder 2"/>
          <p:cNvSpPr>
            <a:spLocks noGrp="1"/>
          </p:cNvSpPr>
          <p:nvPr>
            <p:ph idx="1"/>
          </p:nvPr>
        </p:nvSpPr>
        <p:spPr>
          <a:xfrm>
            <a:off x="381000" y="1277402"/>
            <a:ext cx="8382000" cy="4561205"/>
          </a:xfrm>
        </p:spPr>
        <p:txBody>
          <a:bodyPr/>
          <a:lstStyle/>
          <a:p>
            <a:r>
              <a:rPr lang="en-US" dirty="0" smtClean="0"/>
              <a:t>Next, tell it where the boot device is, which looks like</a:t>
            </a:r>
          </a:p>
          <a:p>
            <a:r>
              <a:rPr lang="en-US" dirty="0" err="1" smtClean="0"/>
              <a:t>bcdedit</a:t>
            </a:r>
            <a:r>
              <a:rPr lang="en-US" dirty="0" smtClean="0"/>
              <a:t>  /set {</a:t>
            </a:r>
            <a:r>
              <a:rPr lang="en-US" i="1" dirty="0" err="1" smtClean="0"/>
              <a:t>guid</a:t>
            </a:r>
            <a:r>
              <a:rPr lang="en-US" dirty="0" smtClean="0"/>
              <a:t>} device </a:t>
            </a:r>
            <a:r>
              <a:rPr lang="en-US" dirty="0" err="1" smtClean="0"/>
              <a:t>vhd</a:t>
            </a:r>
            <a:r>
              <a:rPr lang="en-US" dirty="0" smtClean="0"/>
              <a:t>=</a:t>
            </a:r>
            <a:r>
              <a:rPr lang="en-US" i="1" dirty="0" smtClean="0"/>
              <a:t>VHD-</a:t>
            </a:r>
            <a:r>
              <a:rPr lang="en-US" i="1" dirty="0" err="1" smtClean="0"/>
              <a:t>filespec</a:t>
            </a:r>
            <a:endParaRPr lang="en-US" dirty="0" smtClean="0"/>
          </a:p>
          <a:p>
            <a:r>
              <a:rPr lang="en-US" dirty="0" smtClean="0"/>
              <a:t>Unfortunately this, too, is a bit ugly, as the drive letters will be different after the reboot, meaning the C:\VHDs </a:t>
            </a:r>
            <a:r>
              <a:rPr lang="en-US" dirty="0" err="1" smtClean="0"/>
              <a:t>ain't</a:t>
            </a:r>
            <a:r>
              <a:rPr lang="en-US" dirty="0" smtClean="0"/>
              <a:t> </a:t>
            </a:r>
            <a:r>
              <a:rPr lang="en-US" dirty="0" err="1" smtClean="0"/>
              <a:t>gonna</a:t>
            </a:r>
            <a:r>
              <a:rPr lang="en-US" dirty="0" smtClean="0"/>
              <a:t> be on C:\ any more</a:t>
            </a:r>
          </a:p>
          <a:p>
            <a:r>
              <a:rPr lang="en-US" dirty="0" smtClean="0"/>
              <a:t>So surround the drive letter in brackets:</a:t>
            </a:r>
          </a:p>
          <a:p>
            <a:pPr>
              <a:buNone/>
            </a:pPr>
            <a:r>
              <a:rPr lang="en-US" sz="2400" b="1" dirty="0" err="1" smtClean="0">
                <a:latin typeface="Courier New" pitchFamily="49" charset="0"/>
                <a:cs typeface="Courier New" pitchFamily="49" charset="0"/>
              </a:rPr>
              <a:t>bcdedit</a:t>
            </a:r>
            <a:r>
              <a:rPr lang="en-US" sz="2400" b="1" dirty="0" smtClean="0">
                <a:latin typeface="Courier New" pitchFamily="49" charset="0"/>
                <a:cs typeface="Courier New" pitchFamily="49" charset="0"/>
              </a:rPr>
              <a:t> /set {f1776970-7ee6-11de-a72e- f4251c6d1ab0} device </a:t>
            </a:r>
            <a:r>
              <a:rPr lang="en-US" sz="2400" b="1" dirty="0" err="1" smtClean="0">
                <a:latin typeface="Courier New" pitchFamily="49" charset="0"/>
                <a:cs typeface="Courier New" pitchFamily="49" charset="0"/>
              </a:rPr>
              <a:t>vhd</a:t>
            </a:r>
            <a:r>
              <a:rPr lang="en-US" sz="2400" b="1" dirty="0" smtClean="0">
                <a:latin typeface="Courier New" pitchFamily="49" charset="0"/>
                <a:cs typeface="Courier New" pitchFamily="49" charset="0"/>
              </a:rPr>
              <a:t>=[C:]\VHDs\image.vhd</a:t>
            </a:r>
            <a:endParaRPr lang="en-US" sz="2400" b="1" dirty="0">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Almost Done…</a:t>
            </a:r>
            <a:endParaRPr lang="en-US" dirty="0"/>
          </a:p>
        </p:txBody>
      </p:sp>
      <p:sp>
        <p:nvSpPr>
          <p:cNvPr id="3" name="Content Placeholder 2"/>
          <p:cNvSpPr>
            <a:spLocks noGrp="1"/>
          </p:cNvSpPr>
          <p:nvPr>
            <p:ph idx="1"/>
          </p:nvPr>
        </p:nvSpPr>
        <p:spPr/>
        <p:txBody>
          <a:bodyPr/>
          <a:lstStyle/>
          <a:p>
            <a:r>
              <a:rPr lang="en-US" dirty="0" smtClean="0"/>
              <a:t>We next need the same command for a parameter named not "device" but "</a:t>
            </a:r>
            <a:r>
              <a:rPr lang="en-US" dirty="0" err="1" smtClean="0"/>
              <a:t>osdevice</a:t>
            </a:r>
            <a:r>
              <a:rPr lang="en-US" dirty="0" smtClean="0"/>
              <a:t>:"</a:t>
            </a:r>
          </a:p>
          <a:p>
            <a:r>
              <a:rPr lang="en-US" sz="2800" b="1" dirty="0" err="1" smtClean="0">
                <a:latin typeface="Courier New" pitchFamily="49" charset="0"/>
                <a:cs typeface="Courier New" pitchFamily="49" charset="0"/>
              </a:rPr>
              <a:t>bcdedit</a:t>
            </a:r>
            <a:r>
              <a:rPr lang="en-US" sz="2800" b="1" dirty="0" smtClean="0">
                <a:latin typeface="Courier New" pitchFamily="49" charset="0"/>
                <a:cs typeface="Courier New" pitchFamily="49" charset="0"/>
              </a:rPr>
              <a:t> /set {f1776970-7ee6-11de-a72e-f4251c6d1ab0} </a:t>
            </a:r>
            <a:r>
              <a:rPr lang="en-US" sz="2800" b="1" smtClean="0">
                <a:latin typeface="Courier New" pitchFamily="49" charset="0"/>
                <a:cs typeface="Courier New" pitchFamily="49" charset="0"/>
              </a:rPr>
              <a:t>osdevice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vhd</a:t>
            </a:r>
            <a:r>
              <a:rPr lang="en-US" sz="2800" b="1" dirty="0" smtClean="0">
                <a:latin typeface="Courier New" pitchFamily="49" charset="0"/>
                <a:cs typeface="Courier New" pitchFamily="49" charset="0"/>
              </a:rPr>
              <a:t>=[C:]\VHDs\image.vhd</a:t>
            </a:r>
          </a:p>
          <a:p>
            <a:r>
              <a:rPr lang="en-US" sz="2800" dirty="0" smtClean="0"/>
              <a:t>Finally, set "</a:t>
            </a:r>
            <a:r>
              <a:rPr lang="en-US" sz="2800" dirty="0" err="1" smtClean="0"/>
              <a:t>detecthal</a:t>
            </a:r>
            <a:r>
              <a:rPr lang="en-US" sz="2800" dirty="0" smtClean="0"/>
              <a:t>" on:</a:t>
            </a:r>
          </a:p>
          <a:p>
            <a:r>
              <a:rPr lang="en-US" sz="2800" b="1" dirty="0" err="1" smtClean="0">
                <a:latin typeface="Courier New" pitchFamily="49" charset="0"/>
                <a:cs typeface="Courier New" pitchFamily="49" charset="0"/>
              </a:rPr>
              <a:t>bcdedit</a:t>
            </a:r>
            <a:r>
              <a:rPr lang="en-US" sz="2800" b="1" dirty="0" smtClean="0">
                <a:latin typeface="Courier New" pitchFamily="49" charset="0"/>
                <a:cs typeface="Courier New" pitchFamily="49" charset="0"/>
              </a:rPr>
              <a:t> /set {f1776970-7ee6-11de-a72e-f4251c6d1ab0} </a:t>
            </a:r>
            <a:r>
              <a:rPr lang="en-US" sz="2800" b="1" dirty="0" err="1" smtClean="0">
                <a:latin typeface="Courier New" pitchFamily="49" charset="0"/>
                <a:cs typeface="Courier New" pitchFamily="49" charset="0"/>
              </a:rPr>
              <a:t>detecthal</a:t>
            </a:r>
            <a:r>
              <a:rPr lang="en-US" sz="2800" b="1" dirty="0" smtClean="0">
                <a:latin typeface="Courier New" pitchFamily="49" charset="0"/>
                <a:cs typeface="Courier New" pitchFamily="49" charset="0"/>
              </a:rPr>
              <a:t> on </a:t>
            </a:r>
          </a:p>
          <a:p>
            <a:r>
              <a:rPr lang="en-US" sz="2800" dirty="0" smtClean="0"/>
              <a:t>You can see those commands in this screen shot</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Summary Run</a:t>
            </a:r>
            <a:endParaRPr lang="en-US" dirty="0"/>
          </a:p>
        </p:txBody>
      </p:sp>
      <p:pic>
        <p:nvPicPr>
          <p:cNvPr id="12290" name="Picture 2" descr="C:\Win7\Storage in Win 7\Real machine with VM added screen shots\Second VHD setup with bcdedit.png"/>
          <p:cNvPicPr>
            <a:picLocks noChangeAspect="1" noChangeArrowheads="1"/>
          </p:cNvPicPr>
          <p:nvPr/>
        </p:nvPicPr>
        <p:blipFill>
          <a:blip r:embed="rId2" cstate="print"/>
          <a:srcRect/>
          <a:stretch>
            <a:fillRect/>
          </a:stretch>
        </p:blipFill>
        <p:spPr bwMode="auto">
          <a:xfrm>
            <a:off x="0" y="1295400"/>
            <a:ext cx="9097540" cy="4343400"/>
          </a:xfrm>
          <a:prstGeom prst="rect">
            <a:avLst/>
          </a:prstGeom>
          <a:noFill/>
        </p:spPr>
      </p:pic>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Can't Figure Out the [Drive]?</a:t>
            </a:r>
            <a:endParaRPr lang="en-US" dirty="0"/>
          </a:p>
        </p:txBody>
      </p:sp>
      <p:sp>
        <p:nvSpPr>
          <p:cNvPr id="4" name="Content Placeholder 3"/>
          <p:cNvSpPr>
            <a:spLocks noGrp="1"/>
          </p:cNvSpPr>
          <p:nvPr>
            <p:ph idx="1"/>
          </p:nvPr>
        </p:nvSpPr>
        <p:spPr/>
        <p:txBody>
          <a:bodyPr/>
          <a:lstStyle/>
          <a:p>
            <a:r>
              <a:rPr lang="en-US" dirty="0" smtClean="0"/>
              <a:t>Sometimes typing in the current drive letter in the </a:t>
            </a:r>
            <a:r>
              <a:rPr lang="en-US" dirty="0" err="1" smtClean="0"/>
              <a:t>bcdedit</a:t>
            </a:r>
            <a:r>
              <a:rPr lang="en-US" dirty="0" smtClean="0"/>
              <a:t> /device/</a:t>
            </a:r>
            <a:r>
              <a:rPr lang="en-US" dirty="0" err="1" smtClean="0"/>
              <a:t>osdevice</a:t>
            </a:r>
            <a:r>
              <a:rPr lang="en-US" dirty="0" smtClean="0"/>
              <a:t> commands doesn't work so well</a:t>
            </a:r>
          </a:p>
          <a:p>
            <a:r>
              <a:rPr lang="en-US" dirty="0" smtClean="0"/>
              <a:t>In that case, there's a neat alternative that lets you tell the computer, "</a:t>
            </a:r>
            <a:r>
              <a:rPr lang="en-US" i="1" dirty="0" smtClean="0"/>
              <a:t>you</a:t>
            </a:r>
            <a:r>
              <a:rPr lang="en-US" dirty="0" smtClean="0"/>
              <a:t> go find the stupid VHD!"</a:t>
            </a:r>
          </a:p>
          <a:p>
            <a:r>
              <a:rPr lang="en-US" dirty="0" smtClean="0"/>
              <a:t>Instead of [C:] or [D:] or whatever, just type [locate], like</a:t>
            </a:r>
          </a:p>
          <a:p>
            <a:r>
              <a:rPr lang="en-US" sz="2400" dirty="0" err="1" smtClean="0"/>
              <a:t>bcdedit</a:t>
            </a:r>
            <a:r>
              <a:rPr lang="en-US" sz="2400" dirty="0" smtClean="0"/>
              <a:t> /set {</a:t>
            </a:r>
            <a:r>
              <a:rPr lang="en-US" sz="2400" dirty="0" err="1" smtClean="0"/>
              <a:t>guid</a:t>
            </a:r>
            <a:r>
              <a:rPr lang="en-US" sz="2400" dirty="0" smtClean="0"/>
              <a:t>} device </a:t>
            </a:r>
            <a:r>
              <a:rPr lang="en-US" sz="2400" dirty="0" err="1" smtClean="0"/>
              <a:t>vhd</a:t>
            </a:r>
            <a:r>
              <a:rPr lang="en-US" sz="2400" dirty="0" smtClean="0"/>
              <a:t>=[locate]\</a:t>
            </a:r>
            <a:r>
              <a:rPr lang="en-US" sz="2400" dirty="0" err="1" smtClean="0"/>
              <a:t>vhds</a:t>
            </a:r>
            <a:r>
              <a:rPr lang="en-US" sz="2400" dirty="0" smtClean="0"/>
              <a:t>\image.vhd</a:t>
            </a:r>
            <a:endParaRPr lang="en-US" sz="2400" dirty="0"/>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Booting an Existing VHD</a:t>
            </a:r>
            <a:r>
              <a:rPr lang="en-US" sz="2800" dirty="0" smtClean="0">
                <a:solidFill>
                  <a:schemeClr val="accent6"/>
                </a:solidFill>
              </a:rPr>
              <a:t/>
            </a:r>
            <a:br>
              <a:rPr lang="en-US" sz="2800" dirty="0" smtClean="0">
                <a:solidFill>
                  <a:schemeClr val="accent6"/>
                </a:solidFill>
              </a:rPr>
            </a:br>
            <a:r>
              <a:rPr lang="en-US" sz="2800" dirty="0" smtClean="0">
                <a:solidFill>
                  <a:schemeClr val="accent6"/>
                </a:solidFill>
              </a:rPr>
              <a:t>summary (reference)</a:t>
            </a:r>
            <a:endParaRPr lang="en-US" dirty="0">
              <a:solidFill>
                <a:schemeClr val="accent6"/>
              </a:solidFill>
            </a:endParaRPr>
          </a:p>
        </p:txBody>
      </p:sp>
      <p:sp>
        <p:nvSpPr>
          <p:cNvPr id="3" name="Text Placeholder 2"/>
          <p:cNvSpPr>
            <a:spLocks noGrp="1"/>
          </p:cNvSpPr>
          <p:nvPr>
            <p:ph type="body" sz="quarter" idx="10"/>
          </p:nvPr>
        </p:nvSpPr>
        <p:spPr>
          <a:xfrm>
            <a:off x="304800" y="1303861"/>
            <a:ext cx="8382000" cy="2210862"/>
          </a:xfrm>
        </p:spPr>
        <p:txBody>
          <a:bodyPr/>
          <a:lstStyle/>
          <a:p>
            <a:pPr>
              <a:spcBef>
                <a:spcPts val="100"/>
              </a:spcBef>
            </a:pPr>
            <a:r>
              <a:rPr lang="en-US" dirty="0" smtClean="0"/>
              <a:t>Copy the VHD (call it "image.vhd" in this example) – assume it's in c:\VHDs</a:t>
            </a:r>
          </a:p>
          <a:p>
            <a:pPr>
              <a:spcBef>
                <a:spcPts val="100"/>
              </a:spcBef>
            </a:pPr>
            <a:r>
              <a:rPr lang="en-US" dirty="0" smtClean="0"/>
              <a:t>Create a new OS entry in </a:t>
            </a:r>
            <a:r>
              <a:rPr lang="en-US" dirty="0" err="1" smtClean="0"/>
              <a:t>bcdedit</a:t>
            </a:r>
            <a:r>
              <a:rPr lang="en-US" dirty="0" smtClean="0"/>
              <a:t>, copy from your current one with</a:t>
            </a:r>
          </a:p>
          <a:p>
            <a:pPr>
              <a:spcBef>
                <a:spcPts val="100"/>
              </a:spcBef>
            </a:pPr>
            <a:r>
              <a:rPr lang="en-US" dirty="0" err="1" smtClean="0"/>
              <a:t>bcdedit</a:t>
            </a:r>
            <a:r>
              <a:rPr lang="en-US" dirty="0" smtClean="0"/>
              <a:t> /copy {current} /d "Boot Win7 VHD"</a:t>
            </a:r>
          </a:p>
          <a:p>
            <a:pPr>
              <a:spcBef>
                <a:spcPts val="100"/>
              </a:spcBef>
            </a:pPr>
            <a:r>
              <a:rPr lang="en-US" dirty="0" smtClean="0"/>
              <a:t>That will result in a long GUID; copy that and do a bit of configuration:</a:t>
            </a:r>
          </a:p>
          <a:p>
            <a:pPr>
              <a:spcBef>
                <a:spcPts val="100"/>
              </a:spcBef>
            </a:pPr>
            <a:r>
              <a:rPr lang="en-US" dirty="0" err="1" smtClean="0"/>
              <a:t>bcdedit</a:t>
            </a:r>
            <a:r>
              <a:rPr lang="en-US" dirty="0" smtClean="0"/>
              <a:t> /set {GUID} device </a:t>
            </a:r>
            <a:r>
              <a:rPr lang="en-US" dirty="0" err="1" smtClean="0"/>
              <a:t>vhd</a:t>
            </a:r>
            <a:r>
              <a:rPr lang="en-US" dirty="0" smtClean="0"/>
              <a:t>=[locate]\image.vhd</a:t>
            </a:r>
          </a:p>
          <a:p>
            <a:pPr>
              <a:spcBef>
                <a:spcPts val="100"/>
              </a:spcBef>
            </a:pPr>
            <a:r>
              <a:rPr lang="en-US" dirty="0" err="1" smtClean="0"/>
              <a:t>bcdedit</a:t>
            </a:r>
            <a:r>
              <a:rPr lang="en-US" dirty="0" smtClean="0"/>
              <a:t> /set {GUID} </a:t>
            </a:r>
            <a:r>
              <a:rPr lang="en-US" dirty="0" err="1" smtClean="0"/>
              <a:t>osdevice</a:t>
            </a:r>
            <a:r>
              <a:rPr lang="en-US" dirty="0" smtClean="0"/>
              <a:t>  </a:t>
            </a:r>
            <a:r>
              <a:rPr lang="en-US" dirty="0" err="1" smtClean="0"/>
              <a:t>vhd</a:t>
            </a:r>
            <a:r>
              <a:rPr lang="en-US" dirty="0" smtClean="0"/>
              <a:t>=[locate]\image.vhd</a:t>
            </a:r>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 Second VHD</a:t>
            </a:r>
            <a:endParaRPr lang="en-US" dirty="0"/>
          </a:p>
        </p:txBody>
      </p:sp>
      <p:sp>
        <p:nvSpPr>
          <p:cNvPr id="3" name="Content Placeholder 2"/>
          <p:cNvSpPr>
            <a:spLocks noGrp="1"/>
          </p:cNvSpPr>
          <p:nvPr>
            <p:ph idx="1"/>
          </p:nvPr>
        </p:nvSpPr>
        <p:spPr/>
        <p:txBody>
          <a:bodyPr/>
          <a:lstStyle/>
          <a:p>
            <a:r>
              <a:rPr lang="en-US" dirty="0" smtClean="0"/>
              <a:t>So now we've got a complete "standard" Win 7 install and a VHD-based Win 7, allowing a </a:t>
            </a:r>
            <a:r>
              <a:rPr lang="en-US" dirty="0" err="1" smtClean="0"/>
              <a:t>mult</a:t>
            </a:r>
            <a:r>
              <a:rPr lang="en-US" dirty="0" smtClean="0"/>
              <a:t>-boot situation</a:t>
            </a:r>
          </a:p>
          <a:p>
            <a:r>
              <a:rPr lang="en-US" dirty="0" smtClean="0"/>
              <a:t>What if we want to add another VHD?  No problem – just reproduce what we did here</a:t>
            </a:r>
          </a:p>
          <a:p>
            <a:r>
              <a:rPr lang="en-US" dirty="0" smtClean="0"/>
              <a:t>Except for the </a:t>
            </a:r>
            <a:r>
              <a:rPr lang="en-US" dirty="0" err="1" smtClean="0"/>
              <a:t>bcdedit</a:t>
            </a:r>
            <a:r>
              <a:rPr lang="en-US" dirty="0" smtClean="0"/>
              <a:t> hassles (which aren't bad once you've done them a few times and [locate] helps), this essentially allows "</a:t>
            </a:r>
            <a:r>
              <a:rPr lang="en-US" dirty="0" err="1" smtClean="0"/>
              <a:t>xcopy</a:t>
            </a:r>
            <a:r>
              <a:rPr lang="en-US" dirty="0" smtClean="0"/>
              <a:t> deployment" of extra images</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disk manager view of simple Win 7 install.png"/>
          <p:cNvPicPr>
            <a:picLocks noChangeAspect="1" noChangeArrowheads="1"/>
          </p:cNvPicPr>
          <p:nvPr/>
        </p:nvPicPr>
        <p:blipFill>
          <a:blip r:embed="rId2" cstate="print"/>
          <a:srcRect/>
          <a:stretch>
            <a:fillRect/>
          </a:stretch>
        </p:blipFill>
        <p:spPr bwMode="auto">
          <a:xfrm>
            <a:off x="-1" y="0"/>
            <a:ext cx="8396477" cy="6858000"/>
          </a:xfrm>
          <a:prstGeom prst="rect">
            <a:avLst/>
          </a:prstGeom>
          <a:noFill/>
        </p:spPr>
      </p:pic>
      <p:sp>
        <p:nvSpPr>
          <p:cNvPr id="6" name="Rectangle 5"/>
          <p:cNvSpPr/>
          <p:nvPr/>
        </p:nvSpPr>
        <p:spPr>
          <a:xfrm>
            <a:off x="990600" y="4495800"/>
            <a:ext cx="7162800" cy="1938992"/>
          </a:xfrm>
          <a:prstGeom prst="rect">
            <a:avLst/>
          </a:prstGeom>
          <a:solidFill>
            <a:schemeClr val="accent2">
              <a:lumMod val="50000"/>
            </a:schemeClr>
          </a:solidFill>
        </p:spPr>
        <p:txBody>
          <a:bodyPr wrap="square">
            <a:spAutoFit/>
          </a:bodyPr>
          <a:lstStyle/>
          <a:p>
            <a:r>
              <a:rPr lang="en-US" sz="2400" dirty="0" smtClean="0">
                <a:solidFill>
                  <a:schemeClr val="bg1"/>
                </a:solidFill>
              </a:rPr>
              <a:t>This system is a simple laptop with a single 100 GB C: drive.  I wiped the drives, told Win 7 to install to the one drive and did not tell it to chop the drive up… but here you see that it does that, creating an unlettered partition that contains the boot loader</a:t>
            </a:r>
            <a:endParaRPr lang="en-US" sz="24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Final Step:  VHD Only</a:t>
            </a:r>
            <a:endParaRPr lang="en-US" dirty="0"/>
          </a:p>
        </p:txBody>
      </p:sp>
      <p:sp>
        <p:nvSpPr>
          <p:cNvPr id="3" name="Content Placeholder 2"/>
          <p:cNvSpPr>
            <a:spLocks noGrp="1"/>
          </p:cNvSpPr>
          <p:nvPr>
            <p:ph idx="1"/>
          </p:nvPr>
        </p:nvSpPr>
        <p:spPr/>
        <p:txBody>
          <a:bodyPr/>
          <a:lstStyle/>
          <a:p>
            <a:r>
              <a:rPr lang="en-US" dirty="0" smtClean="0"/>
              <a:t>So we could imagine a system with, say, five images on it – one "standard," the other four "VHD"</a:t>
            </a:r>
          </a:p>
          <a:p>
            <a:r>
              <a:rPr lang="en-US" dirty="0" smtClean="0"/>
              <a:t>But what about a simpler arrangement:</a:t>
            </a:r>
          </a:p>
          <a:p>
            <a:pPr lvl="1"/>
            <a:r>
              <a:rPr lang="en-US" dirty="0" smtClean="0"/>
              <a:t>100 MB partition</a:t>
            </a:r>
          </a:p>
          <a:p>
            <a:pPr lvl="1"/>
            <a:r>
              <a:rPr lang="en-US" dirty="0" smtClean="0"/>
              <a:t>Big C: drive with just one file on it… image.vhd?</a:t>
            </a:r>
            <a:endParaRPr lang="en-US" dirty="0"/>
          </a:p>
        </p:txBody>
      </p:sp>
    </p:spTree>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Pure Boot From VHD</a:t>
            </a:r>
            <a:endParaRPr lang="en-US" dirty="0"/>
          </a:p>
        </p:txBody>
      </p:sp>
      <p:sp>
        <p:nvSpPr>
          <p:cNvPr id="3" name="Content Placeholder 2"/>
          <p:cNvSpPr>
            <a:spLocks noGrp="1"/>
          </p:cNvSpPr>
          <p:nvPr>
            <p:ph idx="1"/>
          </p:nvPr>
        </p:nvSpPr>
        <p:spPr>
          <a:xfrm>
            <a:off x="228600" y="1371600"/>
            <a:ext cx="8686800" cy="4419600"/>
          </a:xfrm>
        </p:spPr>
        <p:txBody>
          <a:bodyPr/>
          <a:lstStyle/>
          <a:p>
            <a:r>
              <a:rPr lang="en-US" dirty="0" smtClean="0"/>
              <a:t>Run Win 7 Setup</a:t>
            </a:r>
          </a:p>
          <a:p>
            <a:r>
              <a:rPr lang="en-US" dirty="0" smtClean="0"/>
              <a:t>Shift-F10 for a command prompt</a:t>
            </a:r>
          </a:p>
          <a:p>
            <a:r>
              <a:rPr lang="en-US" dirty="0" smtClean="0"/>
              <a:t>Wipe the hard disk</a:t>
            </a:r>
          </a:p>
          <a:p>
            <a:r>
              <a:rPr lang="en-US" dirty="0" smtClean="0"/>
              <a:t>Partition it with</a:t>
            </a:r>
          </a:p>
          <a:p>
            <a:pPr lvl="1"/>
            <a:r>
              <a:rPr lang="en-US" dirty="0" smtClean="0"/>
              <a:t>100 MB partition, set active</a:t>
            </a:r>
          </a:p>
          <a:p>
            <a:pPr lvl="1"/>
            <a:r>
              <a:rPr lang="en-US" dirty="0" smtClean="0"/>
              <a:t>the rest as one large partition; format</a:t>
            </a:r>
          </a:p>
          <a:p>
            <a:r>
              <a:rPr lang="en-US" dirty="0" smtClean="0"/>
              <a:t>Create a \VHDs folder on the large drive</a:t>
            </a:r>
          </a:p>
          <a:p>
            <a:r>
              <a:rPr lang="en-US" dirty="0" smtClean="0"/>
              <a:t>Create, select, attach a 24+ GB VHD</a:t>
            </a:r>
          </a:p>
          <a:p>
            <a:r>
              <a:rPr lang="en-US" dirty="0" smtClean="0"/>
              <a:t>Point Setup at the new "drive" now available</a:t>
            </a:r>
          </a:p>
        </p:txBody>
      </p:sp>
    </p:spTree>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by Steps</a:t>
            </a:r>
            <a:endParaRPr lang="en-US" dirty="0"/>
          </a:p>
        </p:txBody>
      </p:sp>
      <p:sp>
        <p:nvSpPr>
          <p:cNvPr id="3" name="Content Placeholder 2"/>
          <p:cNvSpPr>
            <a:spLocks noGrp="1"/>
          </p:cNvSpPr>
          <p:nvPr>
            <p:ph idx="1"/>
          </p:nvPr>
        </p:nvSpPr>
        <p:spPr/>
        <p:txBody>
          <a:bodyPr/>
          <a:lstStyle/>
          <a:p>
            <a:r>
              <a:rPr lang="en-US" dirty="0" smtClean="0"/>
              <a:t>Start Win 7 Startup</a:t>
            </a:r>
          </a:p>
          <a:p>
            <a:r>
              <a:rPr lang="en-US" dirty="0" smtClean="0"/>
              <a:t>Press shift-F10 to get a command prompt</a:t>
            </a:r>
          </a:p>
          <a:p>
            <a:r>
              <a:rPr lang="en-US" dirty="0" smtClean="0"/>
              <a:t>Commands to create 100 MB partition:</a:t>
            </a:r>
          </a:p>
          <a:p>
            <a:pPr lvl="1"/>
            <a:r>
              <a:rPr lang="en-US" dirty="0" err="1" smtClean="0"/>
              <a:t>diskpart</a:t>
            </a:r>
            <a:endParaRPr lang="en-US" dirty="0" smtClean="0"/>
          </a:p>
          <a:p>
            <a:pPr lvl="1"/>
            <a:r>
              <a:rPr lang="en-US" dirty="0" smtClean="0"/>
              <a:t>select disk 0</a:t>
            </a:r>
          </a:p>
          <a:p>
            <a:pPr lvl="1"/>
            <a:r>
              <a:rPr lang="en-US" dirty="0" smtClean="0"/>
              <a:t>clean</a:t>
            </a:r>
          </a:p>
          <a:p>
            <a:pPr lvl="1"/>
            <a:r>
              <a:rPr lang="en-US" dirty="0" smtClean="0"/>
              <a:t>create partition primary size=100</a:t>
            </a:r>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by Steps </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Create large drive (still in </a:t>
            </a:r>
            <a:r>
              <a:rPr lang="en-US" dirty="0" err="1" smtClean="0"/>
              <a:t>diskpart</a:t>
            </a:r>
            <a:r>
              <a:rPr lang="en-US" dirty="0" smtClean="0"/>
              <a:t>):</a:t>
            </a:r>
          </a:p>
          <a:p>
            <a:pPr lvl="1"/>
            <a:r>
              <a:rPr lang="en-US" dirty="0" smtClean="0"/>
              <a:t>create partition primary</a:t>
            </a:r>
          </a:p>
          <a:p>
            <a:pPr lvl="1"/>
            <a:r>
              <a:rPr lang="en-US" dirty="0" smtClean="0"/>
              <a:t>format </a:t>
            </a:r>
            <a:r>
              <a:rPr lang="en-US" dirty="0" err="1" smtClean="0"/>
              <a:t>fs</a:t>
            </a:r>
            <a:r>
              <a:rPr lang="en-US" dirty="0" smtClean="0"/>
              <a:t>=</a:t>
            </a:r>
            <a:r>
              <a:rPr lang="en-US" dirty="0" err="1" smtClean="0"/>
              <a:t>ntfs</a:t>
            </a:r>
            <a:r>
              <a:rPr lang="en-US" dirty="0" smtClean="0"/>
              <a:t> label="</a:t>
            </a:r>
            <a:r>
              <a:rPr lang="en-US" dirty="0" err="1" smtClean="0"/>
              <a:t>Cdrive</a:t>
            </a:r>
            <a:r>
              <a:rPr lang="en-US" dirty="0" smtClean="0"/>
              <a:t>" quick</a:t>
            </a:r>
          </a:p>
          <a:p>
            <a:pPr lvl="1"/>
            <a:r>
              <a:rPr lang="en-US" dirty="0" smtClean="0"/>
              <a:t>assign letter=s</a:t>
            </a:r>
          </a:p>
          <a:p>
            <a:pPr lvl="1"/>
            <a:r>
              <a:rPr lang="en-US" dirty="0" smtClean="0"/>
              <a:t>exit</a:t>
            </a:r>
          </a:p>
          <a:p>
            <a:pPr lvl="1"/>
            <a:r>
              <a:rPr lang="en-US" dirty="0" err="1" smtClean="0"/>
              <a:t>md</a:t>
            </a:r>
            <a:r>
              <a:rPr lang="en-US" dirty="0" smtClean="0"/>
              <a:t> s:\VHDs</a:t>
            </a:r>
          </a:p>
          <a:p>
            <a:pPr lvl="1"/>
            <a:r>
              <a:rPr lang="en-US" dirty="0" err="1" smtClean="0"/>
              <a:t>diskpart</a:t>
            </a:r>
            <a:endParaRPr lang="en-US" dirty="0" smtClean="0"/>
          </a:p>
        </p:txBody>
      </p:sp>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by Steps </a:t>
            </a:r>
            <a:br>
              <a:rPr lang="en-US" dirty="0" smtClean="0"/>
            </a:br>
            <a:r>
              <a:rPr lang="en-US" sz="3200" dirty="0" smtClean="0">
                <a:solidFill>
                  <a:schemeClr val="accent6"/>
                </a:solidFill>
              </a:rPr>
              <a:t>this should look sort of familiar by now</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Create VHD, attach it and partition it</a:t>
            </a:r>
          </a:p>
          <a:p>
            <a:pPr lvl="1"/>
            <a:r>
              <a:rPr lang="en-US" dirty="0" smtClean="0"/>
              <a:t>create </a:t>
            </a:r>
            <a:r>
              <a:rPr lang="en-US" dirty="0" err="1" smtClean="0"/>
              <a:t>vdisk</a:t>
            </a:r>
            <a:r>
              <a:rPr lang="en-US" dirty="0" smtClean="0"/>
              <a:t> file="s:\vhds\image.vhd" type=expandable</a:t>
            </a:r>
          </a:p>
          <a:p>
            <a:pPr lvl="1"/>
            <a:r>
              <a:rPr lang="en-US" dirty="0" smtClean="0"/>
              <a:t>select </a:t>
            </a:r>
            <a:r>
              <a:rPr lang="en-US" dirty="0" err="1" smtClean="0"/>
              <a:t>vdisk</a:t>
            </a:r>
            <a:r>
              <a:rPr lang="en-US" dirty="0" smtClean="0"/>
              <a:t> file="s:\vhds\image.vhd"</a:t>
            </a:r>
          </a:p>
          <a:p>
            <a:pPr lvl="1"/>
            <a:r>
              <a:rPr lang="en-US" dirty="0" smtClean="0"/>
              <a:t>attach </a:t>
            </a:r>
            <a:r>
              <a:rPr lang="en-US" dirty="0" err="1" smtClean="0"/>
              <a:t>vdisk</a:t>
            </a:r>
            <a:endParaRPr lang="en-US" dirty="0" smtClean="0"/>
          </a:p>
          <a:p>
            <a:pPr lvl="1"/>
            <a:r>
              <a:rPr lang="en-US" dirty="0" smtClean="0"/>
              <a:t>exit</a:t>
            </a:r>
          </a:p>
          <a:p>
            <a:pPr lvl="1"/>
            <a:r>
              <a:rPr lang="en-US" dirty="0" smtClean="0"/>
              <a:t>exit</a:t>
            </a:r>
          </a:p>
        </p:txBody>
      </p:sp>
    </p:spTree>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for the trick</a:t>
            </a:r>
            <a:endParaRPr lang="en-US" dirty="0"/>
          </a:p>
        </p:txBody>
      </p:sp>
      <p:sp>
        <p:nvSpPr>
          <p:cNvPr id="3" name="Content Placeholder 2"/>
          <p:cNvSpPr>
            <a:spLocks noGrp="1"/>
          </p:cNvSpPr>
          <p:nvPr>
            <p:ph idx="1"/>
          </p:nvPr>
        </p:nvSpPr>
        <p:spPr/>
        <p:txBody>
          <a:bodyPr/>
          <a:lstStyle/>
          <a:p>
            <a:r>
              <a:rPr lang="en-US" dirty="0" smtClean="0"/>
              <a:t>You're back in Setup</a:t>
            </a:r>
          </a:p>
          <a:p>
            <a:r>
              <a:rPr lang="en-US" dirty="0" smtClean="0"/>
              <a:t>Run the install; where it asks, "Where do you want to install Windows?," look at the new space you created (the size is the clue, it's probably the last one)</a:t>
            </a:r>
          </a:p>
          <a:p>
            <a:r>
              <a:rPr lang="en-US" dirty="0" smtClean="0"/>
              <a:t>Setup will say "Windows cannot be installed to this disk.  (Show details)"</a:t>
            </a:r>
          </a:p>
          <a:p>
            <a:r>
              <a:rPr lang="en-US" dirty="0" smtClean="0"/>
              <a:t>Click it an Next anyway; it'll install</a:t>
            </a:r>
            <a:endParaRPr lang="en-US" dirty="0"/>
          </a:p>
        </p:txBody>
      </p:sp>
    </p:spTree>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It Looks Like</a:t>
            </a:r>
            <a:endParaRPr lang="en-US" dirty="0"/>
          </a:p>
        </p:txBody>
      </p:sp>
      <p:sp>
        <p:nvSpPr>
          <p:cNvPr id="5" name="Content Placeholder 4"/>
          <p:cNvSpPr>
            <a:spLocks noGrp="1"/>
          </p:cNvSpPr>
          <p:nvPr>
            <p:ph idx="1"/>
          </p:nvPr>
        </p:nvSpPr>
        <p:spPr/>
        <p:txBody>
          <a:bodyPr/>
          <a:lstStyle/>
          <a:p>
            <a:r>
              <a:rPr lang="en-US" dirty="0" smtClean="0"/>
              <a:t>Set up roughly as we just did, here are the Explorer and Disk Manager views</a:t>
            </a:r>
            <a:endParaRPr lang="en-US" dirty="0"/>
          </a:p>
        </p:txBody>
      </p:sp>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Disk Manager View</a:t>
            </a:r>
            <a:endParaRPr lang="en-US" dirty="0"/>
          </a:p>
        </p:txBody>
      </p:sp>
      <p:pic>
        <p:nvPicPr>
          <p:cNvPr id="6146" name="Picture 2" descr="C:\Win7\Storage in Win 7\disk manager view of one-drive VHD boot.png"/>
          <p:cNvPicPr>
            <a:picLocks noChangeAspect="1" noChangeArrowheads="1"/>
          </p:cNvPicPr>
          <p:nvPr/>
        </p:nvPicPr>
        <p:blipFill>
          <a:blip r:embed="rId2" cstate="print"/>
          <a:srcRect/>
          <a:stretch>
            <a:fillRect/>
          </a:stretch>
        </p:blipFill>
        <p:spPr bwMode="auto">
          <a:xfrm>
            <a:off x="0" y="1600200"/>
            <a:ext cx="6478588" cy="5010150"/>
          </a:xfrm>
          <a:prstGeom prst="rect">
            <a:avLst/>
          </a:prstGeom>
          <a:noFill/>
        </p:spPr>
      </p:pic>
      <p:sp>
        <p:nvSpPr>
          <p:cNvPr id="6" name="TextBox 5"/>
          <p:cNvSpPr txBox="1"/>
          <p:nvPr/>
        </p:nvSpPr>
        <p:spPr>
          <a:xfrm>
            <a:off x="6578595" y="1600200"/>
            <a:ext cx="2438400" cy="3539430"/>
          </a:xfrm>
          <a:prstGeom prst="rect">
            <a:avLst/>
          </a:prstGeom>
          <a:noFill/>
        </p:spPr>
        <p:txBody>
          <a:bodyPr wrap="square" rtlCol="0">
            <a:spAutoFit/>
          </a:bodyPr>
          <a:lstStyle/>
          <a:p>
            <a:r>
              <a:rPr lang="en-US" sz="2800" dirty="0" smtClean="0"/>
              <a:t>Remember, there's really only one hard drive here; "Windows 7 Image" is really a VHD file in </a:t>
            </a:r>
            <a:r>
              <a:rPr lang="en-US" sz="2800" dirty="0" smtClean="0"/>
              <a:t/>
            </a:r>
            <a:br>
              <a:rPr lang="en-US" sz="2800" dirty="0" smtClean="0"/>
            </a:br>
            <a:r>
              <a:rPr lang="en-US" sz="2800" dirty="0" smtClean="0"/>
              <a:t>"</a:t>
            </a:r>
            <a:r>
              <a:rPr lang="en-US" sz="2800" dirty="0" smtClean="0"/>
              <a:t>C Physical"</a:t>
            </a:r>
            <a:endParaRPr lang="en-US" sz="2800" dirty="0"/>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Explorer View:  All Drives</a:t>
            </a:r>
            <a:endParaRPr lang="en-US" dirty="0"/>
          </a:p>
        </p:txBody>
      </p:sp>
      <p:pic>
        <p:nvPicPr>
          <p:cNvPr id="7170" name="Picture 2" descr="C:\Win7\Storage in Win 7\explorer view of one-drive VHD boot 1.png"/>
          <p:cNvPicPr>
            <a:picLocks noChangeAspect="1" noChangeArrowheads="1"/>
          </p:cNvPicPr>
          <p:nvPr/>
        </p:nvPicPr>
        <p:blipFill>
          <a:blip r:embed="rId2" cstate="print"/>
          <a:srcRect/>
          <a:stretch>
            <a:fillRect/>
          </a:stretch>
        </p:blipFill>
        <p:spPr bwMode="auto">
          <a:xfrm>
            <a:off x="2657" y="1413937"/>
            <a:ext cx="9132875" cy="4476107"/>
          </a:xfrm>
          <a:prstGeom prst="rect">
            <a:avLst/>
          </a:prstGeom>
          <a:noFill/>
        </p:spPr>
      </p:pic>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Explorer View:  C:</a:t>
            </a:r>
            <a:endParaRPr lang="en-US" dirty="0"/>
          </a:p>
        </p:txBody>
      </p:sp>
      <p:pic>
        <p:nvPicPr>
          <p:cNvPr id="8194" name="Picture 2" descr="C:\Win7\Storage in Win 7\explorer view of one-drive VHD boot 2.png"/>
          <p:cNvPicPr>
            <a:picLocks noChangeAspect="1" noChangeArrowheads="1"/>
          </p:cNvPicPr>
          <p:nvPr/>
        </p:nvPicPr>
        <p:blipFill>
          <a:blip r:embed="rId2" cstate="print"/>
          <a:srcRect/>
          <a:stretch>
            <a:fillRect/>
          </a:stretch>
        </p:blipFill>
        <p:spPr bwMode="auto">
          <a:xfrm>
            <a:off x="-1" y="1413929"/>
            <a:ext cx="8998559" cy="4724400"/>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Now Compare Explorer</a:t>
            </a:r>
            <a:endParaRPr lang="en-US" dirty="0"/>
          </a:p>
        </p:txBody>
      </p:sp>
      <p:pic>
        <p:nvPicPr>
          <p:cNvPr id="4098" name="Picture 2" descr="C:\Win7\Storage in Win 7\explorer picture of simple Win 7 install with unlettered drive.png"/>
          <p:cNvPicPr>
            <a:picLocks noChangeAspect="1" noChangeArrowheads="1"/>
          </p:cNvPicPr>
          <p:nvPr/>
        </p:nvPicPr>
        <p:blipFill>
          <a:blip r:embed="rId2" cstate="print"/>
          <a:srcRect/>
          <a:stretch>
            <a:fillRect/>
          </a:stretch>
        </p:blipFill>
        <p:spPr bwMode="auto">
          <a:xfrm>
            <a:off x="-1" y="1371600"/>
            <a:ext cx="8868757" cy="3657600"/>
          </a:xfrm>
          <a:prstGeom prst="rect">
            <a:avLst/>
          </a:prstGeom>
          <a:noFill/>
        </p:spPr>
      </p:pic>
      <p:sp>
        <p:nvSpPr>
          <p:cNvPr id="5" name="TextBox 4"/>
          <p:cNvSpPr txBox="1"/>
          <p:nvPr/>
        </p:nvSpPr>
        <p:spPr>
          <a:xfrm>
            <a:off x="304800" y="5257800"/>
            <a:ext cx="8839200" cy="1384995"/>
          </a:xfrm>
          <a:prstGeom prst="rect">
            <a:avLst/>
          </a:prstGeom>
          <a:noFill/>
        </p:spPr>
        <p:txBody>
          <a:bodyPr wrap="square" rtlCol="0">
            <a:spAutoFit/>
          </a:bodyPr>
          <a:lstStyle/>
          <a:p>
            <a:r>
              <a:rPr lang="en-US" sz="2800" dirty="0" smtClean="0"/>
              <a:t>The Explorer view, in contrast, looks just like a Vista one-drive system – the unlettered volume doesn't appear at all</a:t>
            </a:r>
            <a:endParaRPr lang="en-US" sz="2800" dirty="0"/>
          </a:p>
        </p:txBody>
      </p:sp>
    </p:spTree>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Explorer View: E:</a:t>
            </a:r>
            <a:endParaRPr lang="en-US" dirty="0"/>
          </a:p>
        </p:txBody>
      </p:sp>
      <p:pic>
        <p:nvPicPr>
          <p:cNvPr id="9219" name="Picture 3" descr="C:\Win7\Storage in Win 7\explorer view of one-drive VHD boot 3.png"/>
          <p:cNvPicPr>
            <a:picLocks noChangeAspect="1" noChangeArrowheads="1"/>
          </p:cNvPicPr>
          <p:nvPr/>
        </p:nvPicPr>
        <p:blipFill>
          <a:blip r:embed="rId2" cstate="print"/>
          <a:srcRect/>
          <a:stretch>
            <a:fillRect/>
          </a:stretch>
        </p:blipFill>
        <p:spPr bwMode="auto">
          <a:xfrm>
            <a:off x="0" y="1413926"/>
            <a:ext cx="9036257" cy="3886200"/>
          </a:xfrm>
          <a:prstGeom prst="rect">
            <a:avLst/>
          </a:prstGeom>
          <a:noFill/>
        </p:spPr>
      </p:pic>
      <p:sp>
        <p:nvSpPr>
          <p:cNvPr id="5" name="TextBox 4"/>
          <p:cNvSpPr txBox="1"/>
          <p:nvPr/>
        </p:nvSpPr>
        <p:spPr>
          <a:xfrm>
            <a:off x="380999" y="5435586"/>
            <a:ext cx="8576733" cy="523220"/>
          </a:xfrm>
          <a:prstGeom prst="rect">
            <a:avLst/>
          </a:prstGeom>
          <a:noFill/>
        </p:spPr>
        <p:txBody>
          <a:bodyPr wrap="square" rtlCol="0">
            <a:spAutoFit/>
          </a:bodyPr>
          <a:lstStyle/>
          <a:p>
            <a:r>
              <a:rPr lang="en-US" sz="2800" dirty="0" smtClean="0"/>
              <a:t>This is the only folder on C:, containing just one VHD file</a:t>
            </a:r>
            <a:endParaRPr lang="en-US" sz="2800" dirty="0"/>
          </a:p>
        </p:txBody>
      </p:sp>
    </p:spTree>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All-VHD </a:t>
            </a:r>
            <a:r>
              <a:rPr lang="en-US" dirty="0" err="1" smtClean="0"/>
              <a:t>Gotchas</a:t>
            </a:r>
            <a:r>
              <a:rPr lang="en-US" dirty="0" smtClean="0"/>
              <a:t>:  Insomnia</a:t>
            </a:r>
            <a:endParaRPr lang="en-US" dirty="0"/>
          </a:p>
        </p:txBody>
      </p:sp>
      <p:sp>
        <p:nvSpPr>
          <p:cNvPr id="3" name="Content Placeholder 2"/>
          <p:cNvSpPr>
            <a:spLocks noGrp="1"/>
          </p:cNvSpPr>
          <p:nvPr>
            <p:ph idx="1"/>
          </p:nvPr>
        </p:nvSpPr>
        <p:spPr/>
        <p:txBody>
          <a:bodyPr/>
          <a:lstStyle/>
          <a:p>
            <a:r>
              <a:rPr lang="en-US" dirty="0" smtClean="0"/>
              <a:t>In my experience, running a system from VHD does have a couple of down-sides:</a:t>
            </a:r>
          </a:p>
          <a:p>
            <a:pPr lvl="1"/>
            <a:r>
              <a:rPr lang="en-US" dirty="0" smtClean="0"/>
              <a:t>hibernate seems not to work</a:t>
            </a:r>
          </a:p>
          <a:p>
            <a:pPr lvl="1"/>
            <a:r>
              <a:rPr lang="en-US" dirty="0" smtClean="0"/>
              <a:t>you can't put a system to sleep</a:t>
            </a:r>
            <a:endParaRPr lang="en-US" dirty="0"/>
          </a:p>
        </p:txBody>
      </p:sp>
    </p:spTree>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Thank You!</a:t>
            </a:r>
            <a:endParaRPr lang="en-US" dirty="0"/>
          </a:p>
        </p:txBody>
      </p:sp>
      <p:sp>
        <p:nvSpPr>
          <p:cNvPr id="3" name="Content Placeholder 2"/>
          <p:cNvSpPr>
            <a:spLocks noGrp="1"/>
          </p:cNvSpPr>
          <p:nvPr>
            <p:ph idx="1"/>
          </p:nvPr>
        </p:nvSpPr>
        <p:spPr/>
        <p:txBody>
          <a:bodyPr/>
          <a:lstStyle/>
          <a:p>
            <a:r>
              <a:rPr lang="en-US" dirty="0" smtClean="0"/>
              <a:t>I am at help@minasi.com</a:t>
            </a:r>
          </a:p>
          <a:p>
            <a:r>
              <a:rPr lang="en-US" dirty="0" smtClean="0"/>
              <a:t>Find out about my free newsletter and online www.minasi.com</a:t>
            </a:r>
          </a:p>
          <a:p>
            <a:r>
              <a:rPr lang="en-US" dirty="0" smtClean="0"/>
              <a:t>Please take a moment and do an evaluation</a:t>
            </a:r>
          </a:p>
          <a:p>
            <a:r>
              <a:rPr lang="en-US" dirty="0" smtClean="0"/>
              <a:t>Two more talks!</a:t>
            </a:r>
          </a:p>
          <a:p>
            <a:pPr lvl="1"/>
            <a:r>
              <a:rPr lang="en-US" dirty="0" smtClean="0"/>
              <a:t>Why you should learn IPV6 and save your job (1 PM today)</a:t>
            </a:r>
          </a:p>
          <a:p>
            <a:pPr lvl="1"/>
            <a:r>
              <a:rPr lang="en-US" dirty="0" smtClean="0"/>
              <a:t>Cracking Open Kerberos (5 PM today)</a:t>
            </a:r>
          </a:p>
        </p:txBody>
      </p:sp>
    </p:spTree>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37474" y="-60065"/>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pic>
        <p:nvPicPr>
          <p:cNvPr id="16" name="Picture 15" descr="xbox_360_elite_2_2.png"/>
          <p:cNvPicPr>
            <a:picLocks noChangeAspect="1"/>
          </p:cNvPicPr>
          <p:nvPr/>
        </p:nvPicPr>
        <p:blipFill>
          <a:blip r:embed="rId3"/>
          <a:stretch>
            <a:fillRect/>
          </a:stretch>
        </p:blipFill>
        <p:spPr>
          <a:xfrm>
            <a:off x="4794692" y="404813"/>
            <a:ext cx="4349308" cy="5781675"/>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Did Microsoft Do This?</a:t>
            </a:r>
            <a:endParaRPr lang="en-US" dirty="0"/>
          </a:p>
        </p:txBody>
      </p:sp>
      <p:sp>
        <p:nvSpPr>
          <p:cNvPr id="3" name="Content Placeholder 2"/>
          <p:cNvSpPr>
            <a:spLocks noGrp="1"/>
          </p:cNvSpPr>
          <p:nvPr>
            <p:ph idx="1"/>
          </p:nvPr>
        </p:nvSpPr>
        <p:spPr/>
        <p:txBody>
          <a:bodyPr/>
          <a:lstStyle/>
          <a:p>
            <a:r>
              <a:rPr lang="en-US" smtClean="0"/>
              <a:t>Vista introduced the BitLocker drive encryption tool</a:t>
            </a:r>
          </a:p>
          <a:p>
            <a:r>
              <a:rPr lang="en-US" smtClean="0"/>
              <a:t>It's useful, but it required you to boot from a separate 1.5 GB partition that contained nothing more than the BOOT folder</a:t>
            </a:r>
          </a:p>
          <a:p>
            <a:r>
              <a:rPr lang="en-US" smtClean="0"/>
              <a:t>It was a pain to set up and didn't really need all that space, but MS put it in for compatibility</a:t>
            </a:r>
          </a:p>
          <a:p>
            <a:r>
              <a:rPr lang="en-US" smtClean="0"/>
              <a:t>This 100 MB volume now does the job</a:t>
            </a:r>
            <a:endParaRPr lang="en-US"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 template</Template>
  <TotalTime>25</TotalTime>
  <Words>4382</Words>
  <Application>Microsoft Office PowerPoint</Application>
  <PresentationFormat>On-screen Show (4:3)</PresentationFormat>
  <Paragraphs>413</Paragraphs>
  <Slides>87</Slides>
  <Notes>7</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TechEd09_Europe template</vt:lpstr>
      <vt:lpstr>Slide 1</vt:lpstr>
      <vt:lpstr>How Windows Storage is Changing: Everything’s going VHD! (What's New in Windows Storage)</vt:lpstr>
      <vt:lpstr>Overview</vt:lpstr>
      <vt:lpstr>How Win 7 Setup Arranges Disks</vt:lpstr>
      <vt:lpstr>Quick Review:  BCD/BCDEDIT</vt:lpstr>
      <vt:lpstr>BCD in Win 7</vt:lpstr>
      <vt:lpstr>Slide 7</vt:lpstr>
      <vt:lpstr>Now Compare Explorer</vt:lpstr>
      <vt:lpstr>Why Did Microsoft Do This?</vt:lpstr>
      <vt:lpstr>Why Do This?</vt:lpstr>
      <vt:lpstr>No Unlettered Volume? no problem!</vt:lpstr>
      <vt:lpstr>It Can Go at the Front or Back</vt:lpstr>
      <vt:lpstr>CompletePC Backup Changes in Windows 7/R2</vt:lpstr>
      <vt:lpstr>What's New</vt:lpstr>
      <vt:lpstr>Difference From Vista</vt:lpstr>
      <vt:lpstr>What's New in Server Backup</vt:lpstr>
      <vt:lpstr>Short Storage Items…</vt:lpstr>
      <vt:lpstr>Short Storage Items…</vt:lpstr>
      <vt:lpstr>Native VHD Support in Windows 7</vt:lpstr>
      <vt:lpstr>Agenda</vt:lpstr>
      <vt:lpstr>Originally a Format for VM Disks</vt:lpstr>
      <vt:lpstr>VHDs Store Structures and ACLs</vt:lpstr>
      <vt:lpstr>VHDs Support Snapshots</vt:lpstr>
      <vt:lpstr>And the Most Interesting Part…</vt:lpstr>
      <vt:lpstr>First, Some Pictures</vt:lpstr>
      <vt:lpstr>VHD Boot Setup: "Big Picture"</vt:lpstr>
      <vt:lpstr>VHD Boot Setup : "Big Picture"</vt:lpstr>
      <vt:lpstr>"R:?"</vt:lpstr>
      <vt:lpstr>VHD Boot Setup : "Big Picture"</vt:lpstr>
      <vt:lpstr>VHD Boot Setup : "Big Picture"</vt:lpstr>
      <vt:lpstr>VHD Boot Setup : "Big Picture"</vt:lpstr>
      <vt:lpstr>Notice the "Copy"</vt:lpstr>
      <vt:lpstr>After You Reboot: "Big Picture"</vt:lpstr>
      <vt:lpstr>What it looks like when booted</vt:lpstr>
      <vt:lpstr>Native VHD Support what Win 7/R2 can do</vt:lpstr>
      <vt:lpstr>VHD Attachment simpler example that we can quickly see</vt:lpstr>
      <vt:lpstr>Win 7 VHD Workflow what we'll do to create the "extra" drive</vt:lpstr>
      <vt:lpstr>Using Win 7's VHD Support command line tools (overview)</vt:lpstr>
      <vt:lpstr>VHD Creation from the CLI</vt:lpstr>
      <vt:lpstr>Three Kinds of VHDs</vt:lpstr>
      <vt:lpstr>Creating a VHD:  CLI</vt:lpstr>
      <vt:lpstr>Selecting a VHD:  CLI</vt:lpstr>
      <vt:lpstr>Attaching a VHD:  CLI</vt:lpstr>
      <vt:lpstr>Slide 44</vt:lpstr>
      <vt:lpstr>Slide 45</vt:lpstr>
      <vt:lpstr>Slide 46</vt:lpstr>
      <vt:lpstr>Disk Manager w/VHD drive</vt:lpstr>
      <vt:lpstr>Explorer w/VHD drive</vt:lpstr>
      <vt:lpstr>Taking VHDs Further: using "boot from VHD"</vt:lpstr>
      <vt:lpstr>Boot From VHD:  Basics</vt:lpstr>
      <vt:lpstr>Hey, Wait A Minute…</vt:lpstr>
      <vt:lpstr>Create a Bootable VHD: Steps (high level)</vt:lpstr>
      <vt:lpstr>Background:  More Details (in case WIMs are still strange)</vt:lpstr>
      <vt:lpstr>Background: More Details</vt:lpstr>
      <vt:lpstr>Worked-Out Example</vt:lpstr>
      <vt:lpstr>Worked-Out Example</vt:lpstr>
      <vt:lpstr>Worked-Out Example</vt:lpstr>
      <vt:lpstr>The Basic VHD Boot</vt:lpstr>
      <vt:lpstr>Where BCDEDIT Fits In</vt:lpstr>
      <vt:lpstr>Using BCDEDIT</vt:lpstr>
      <vt:lpstr>BCDEDIT Setup our bcdedit tasks</vt:lpstr>
      <vt:lpstr>BCDEDIT Setup</vt:lpstr>
      <vt:lpstr>"What was that hex thing?"</vt:lpstr>
      <vt:lpstr>BCDEDIT Setup</vt:lpstr>
      <vt:lpstr>Almost Done…</vt:lpstr>
      <vt:lpstr>Summary Run</vt:lpstr>
      <vt:lpstr>Can't Figure Out the [Drive]?</vt:lpstr>
      <vt:lpstr>Booting an Existing VHD summary (reference)</vt:lpstr>
      <vt:lpstr>Adding A Second VHD</vt:lpstr>
      <vt:lpstr>The Final Step:  VHD Only</vt:lpstr>
      <vt:lpstr>Overview:  Pure Boot From VHD</vt:lpstr>
      <vt:lpstr>Step by Steps</vt:lpstr>
      <vt:lpstr>Step by Steps </vt:lpstr>
      <vt:lpstr>Step by Steps  this should look sort of familiar by now</vt:lpstr>
      <vt:lpstr>Now for the trick</vt:lpstr>
      <vt:lpstr>What It Looks Like</vt:lpstr>
      <vt:lpstr>Disk Manager View</vt:lpstr>
      <vt:lpstr>Explorer View:  All Drives</vt:lpstr>
      <vt:lpstr>Explorer View:  C:</vt:lpstr>
      <vt:lpstr>Explorer View: E:</vt:lpstr>
      <vt:lpstr>All-VHD Gotchas:  Insomnia</vt:lpstr>
      <vt:lpstr>Thank You!</vt:lpstr>
      <vt:lpstr>Slide 83</vt:lpstr>
      <vt:lpstr>Resources</vt:lpstr>
      <vt:lpstr>Slide 85</vt:lpstr>
      <vt:lpstr>Slide 86</vt:lpstr>
      <vt:lpstr>Slide 87</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Lives Here</dc:title>
  <dc:subject>Tech-Ed Europe 2009</dc:subject>
  <dc:creator>Eliot Rosewater</dc:creator>
  <dc:description>Tech-Ed Europe 2009</dc:description>
  <cp:lastModifiedBy>cn_user</cp:lastModifiedBy>
  <cp:revision>12</cp:revision>
  <dcterms:created xsi:type="dcterms:W3CDTF">2009-11-08T13:27:43Z</dcterms:created>
  <dcterms:modified xsi:type="dcterms:W3CDTF">2009-11-11T08:37:38Z</dcterms:modified>
</cp:coreProperties>
</file>