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 id="2147483707" r:id="rId3"/>
  </p:sldMasterIdLst>
  <p:notesMasterIdLst>
    <p:notesMasterId r:id="rId25"/>
  </p:notesMasterIdLst>
  <p:handoutMasterIdLst>
    <p:handoutMasterId r:id="rId26"/>
  </p:handoutMasterIdLst>
  <p:sldIdLst>
    <p:sldId id="256" r:id="rId4"/>
    <p:sldId id="257" r:id="rId5"/>
    <p:sldId id="286" r:id="rId6"/>
    <p:sldId id="285" r:id="rId7"/>
    <p:sldId id="293" r:id="rId8"/>
    <p:sldId id="317" r:id="rId9"/>
    <p:sldId id="287" r:id="rId10"/>
    <p:sldId id="297" r:id="rId11"/>
    <p:sldId id="311" r:id="rId12"/>
    <p:sldId id="312" r:id="rId13"/>
    <p:sldId id="300" r:id="rId14"/>
    <p:sldId id="313" r:id="rId15"/>
    <p:sldId id="303" r:id="rId16"/>
    <p:sldId id="314" r:id="rId17"/>
    <p:sldId id="305" r:id="rId18"/>
    <p:sldId id="315" r:id="rId19"/>
    <p:sldId id="308" r:id="rId20"/>
    <p:sldId id="316" r:id="rId21"/>
    <p:sldId id="318" r:id="rId22"/>
    <p:sldId id="319" r:id="rId23"/>
    <p:sldId id="280" r:id="rId2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FFFFFF"/>
    <a:srgbClr val="CCFFCC"/>
    <a:srgbClr val="CCCCCC"/>
    <a:srgbClr val="99CC99"/>
    <a:srgbClr val="F6AE1E"/>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70" d="100"/>
          <a:sy n="70" d="100"/>
        </p:scale>
        <p:origin x="-1266" y="-84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70" d="100"/>
        <a:sy n="7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60.png"/></Relationships>
</file>

<file path=ppt/diagrams/_rels/data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image" Target="../media/image60.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0.png"/></Relationships>
</file>

<file path=ppt/diagrams/_rels/drawing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image" Target="../media/image60.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6A5B95-FFCD-4612-A0EC-1E5BBF37EFE6}" type="doc">
      <dgm:prSet loTypeId="urn:microsoft.com/office/officeart/2005/8/layout/vList3#1" loCatId="list" qsTypeId="urn:microsoft.com/office/officeart/2005/8/quickstyle/simple2" qsCatId="simple" csTypeId="urn:microsoft.com/office/officeart/2005/8/colors/accent3_2" csCatId="accent3" phldr="1"/>
      <dgm:spPr/>
    </dgm:pt>
    <dgm:pt modelId="{0810EB20-811B-4D87-B69B-8421B6FB7D4F}">
      <dgm:prSet phldrT="[Text]"/>
      <dgm:spPr/>
      <dgm:t>
        <a:bodyPr/>
        <a:lstStyle/>
        <a:p>
          <a:r>
            <a:rPr lang="en-US" dirty="0" smtClean="0"/>
            <a:t>Antivirus</a:t>
          </a:r>
          <a:endParaRPr lang="en-US" dirty="0"/>
        </a:p>
      </dgm:t>
    </dgm:pt>
    <dgm:pt modelId="{BDA994E7-8B71-4334-A42B-EDB80A7CBF1A}" type="parTrans" cxnId="{81563D30-B79E-4634-BF9F-133A8287610B}">
      <dgm:prSet/>
      <dgm:spPr/>
      <dgm:t>
        <a:bodyPr/>
        <a:lstStyle/>
        <a:p>
          <a:endParaRPr lang="en-US"/>
        </a:p>
      </dgm:t>
    </dgm:pt>
    <dgm:pt modelId="{0A07A4FA-64D0-42E6-921D-AFF0735DB7D9}" type="sibTrans" cxnId="{81563D30-B79E-4634-BF9F-133A8287610B}">
      <dgm:prSet/>
      <dgm:spPr/>
      <dgm:t>
        <a:bodyPr/>
        <a:lstStyle/>
        <a:p>
          <a:endParaRPr lang="en-US"/>
        </a:p>
      </dgm:t>
    </dgm:pt>
    <dgm:pt modelId="{757801B3-7EB9-494A-B182-0A86B846758F}">
      <dgm:prSet phldrT="[Text]"/>
      <dgm:spPr/>
      <dgm:t>
        <a:bodyPr/>
        <a:lstStyle/>
        <a:p>
          <a:r>
            <a:rPr lang="en-US" dirty="0" err="1" smtClean="0"/>
            <a:t>Antimallware</a:t>
          </a:r>
          <a:endParaRPr lang="en-US" dirty="0"/>
        </a:p>
      </dgm:t>
    </dgm:pt>
    <dgm:pt modelId="{02D289E1-5CEC-4C5E-865E-964723D6635C}" type="parTrans" cxnId="{7E8B5F71-2B47-404A-88E3-E8BFC62BDAEC}">
      <dgm:prSet/>
      <dgm:spPr/>
      <dgm:t>
        <a:bodyPr/>
        <a:lstStyle/>
        <a:p>
          <a:endParaRPr lang="en-US"/>
        </a:p>
      </dgm:t>
    </dgm:pt>
    <dgm:pt modelId="{C44126E7-AC15-437E-B6FE-97EA44F2DB66}" type="sibTrans" cxnId="{7E8B5F71-2B47-404A-88E3-E8BFC62BDAEC}">
      <dgm:prSet/>
      <dgm:spPr/>
      <dgm:t>
        <a:bodyPr/>
        <a:lstStyle/>
        <a:p>
          <a:endParaRPr lang="en-US"/>
        </a:p>
      </dgm:t>
    </dgm:pt>
    <dgm:pt modelId="{B8AA1611-5007-495B-9CF1-3EE71A0C2E34}">
      <dgm:prSet phldrT="[Text]"/>
      <dgm:spPr/>
      <dgm:t>
        <a:bodyPr/>
        <a:lstStyle/>
        <a:p>
          <a:r>
            <a:rPr lang="en-US" dirty="0" smtClean="0"/>
            <a:t>Updates</a:t>
          </a:r>
          <a:endParaRPr lang="en-US" dirty="0"/>
        </a:p>
      </dgm:t>
    </dgm:pt>
    <dgm:pt modelId="{696C6033-7F36-4F72-AAE2-49398EF0968C}" type="parTrans" cxnId="{0E9364BC-677C-44D9-8949-4EA6DCD13FE6}">
      <dgm:prSet/>
      <dgm:spPr/>
      <dgm:t>
        <a:bodyPr/>
        <a:lstStyle/>
        <a:p>
          <a:endParaRPr lang="en-US"/>
        </a:p>
      </dgm:t>
    </dgm:pt>
    <dgm:pt modelId="{1948E753-4494-4951-B3ED-0B8DAF10E99D}" type="sibTrans" cxnId="{0E9364BC-677C-44D9-8949-4EA6DCD13FE6}">
      <dgm:prSet/>
      <dgm:spPr/>
      <dgm:t>
        <a:bodyPr/>
        <a:lstStyle/>
        <a:p>
          <a:endParaRPr lang="en-US"/>
        </a:p>
      </dgm:t>
    </dgm:pt>
    <dgm:pt modelId="{D18CE723-9D72-42C1-B3BB-4F802AF19543}">
      <dgm:prSet phldrT="[Text]"/>
      <dgm:spPr/>
      <dgm:t>
        <a:bodyPr/>
        <a:lstStyle/>
        <a:p>
          <a:r>
            <a:rPr lang="en-US" dirty="0" smtClean="0"/>
            <a:t>Firewall</a:t>
          </a:r>
          <a:endParaRPr lang="en-US" dirty="0"/>
        </a:p>
      </dgm:t>
    </dgm:pt>
    <dgm:pt modelId="{CE0DC152-B011-46BB-B872-D1EB9904F806}" type="parTrans" cxnId="{64FE3E4A-AA90-41AE-9B5D-785EAFB35D71}">
      <dgm:prSet/>
      <dgm:spPr/>
      <dgm:t>
        <a:bodyPr/>
        <a:lstStyle/>
        <a:p>
          <a:endParaRPr lang="en-US"/>
        </a:p>
      </dgm:t>
    </dgm:pt>
    <dgm:pt modelId="{3950BC9B-AECE-4703-B524-A6F10120251B}" type="sibTrans" cxnId="{64FE3E4A-AA90-41AE-9B5D-785EAFB35D71}">
      <dgm:prSet/>
      <dgm:spPr/>
      <dgm:t>
        <a:bodyPr/>
        <a:lstStyle/>
        <a:p>
          <a:endParaRPr lang="en-US"/>
        </a:p>
      </dgm:t>
    </dgm:pt>
    <dgm:pt modelId="{983B7D15-787D-4861-A5B2-A9747744D051}" type="pres">
      <dgm:prSet presAssocID="{E36A5B95-FFCD-4612-A0EC-1E5BBF37EFE6}" presName="linearFlow" presStyleCnt="0">
        <dgm:presLayoutVars>
          <dgm:dir/>
          <dgm:resizeHandles val="exact"/>
        </dgm:presLayoutVars>
      </dgm:prSet>
      <dgm:spPr/>
    </dgm:pt>
    <dgm:pt modelId="{1A03D3F5-047A-4E7D-9F4D-67C7BBC1CB93}" type="pres">
      <dgm:prSet presAssocID="{0810EB20-811B-4D87-B69B-8421B6FB7D4F}" presName="composite" presStyleCnt="0"/>
      <dgm:spPr/>
    </dgm:pt>
    <dgm:pt modelId="{6D44780E-1813-4727-AEFF-C03963FBDC67}" type="pres">
      <dgm:prSet presAssocID="{0810EB20-811B-4D87-B69B-8421B6FB7D4F}" presName="imgShp" presStyleLbl="fgImgPlace1" presStyleIdx="0" presStyleCnt="4"/>
      <dgm:spPr>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dgm:spPr>
      <dgm:extLst>
        <a:ext uri="{E40237B7-FDA0-4F09-8148-C483321AD2D9}">
          <dgm14:cNvPr xmlns:dgm14="http://schemas.microsoft.com/office/drawing/2010/diagram" xmlns="" id="0" name="" descr="Checkmark check green okay ok approved.png"/>
        </a:ext>
      </dgm:extLst>
    </dgm:pt>
    <dgm:pt modelId="{720ACAFE-DAB2-4840-9AA3-76A6431322BD}" type="pres">
      <dgm:prSet presAssocID="{0810EB20-811B-4D87-B69B-8421B6FB7D4F}" presName="txShp" presStyleLbl="node1" presStyleIdx="0" presStyleCnt="4">
        <dgm:presLayoutVars>
          <dgm:bulletEnabled val="1"/>
        </dgm:presLayoutVars>
      </dgm:prSet>
      <dgm:spPr/>
      <dgm:t>
        <a:bodyPr/>
        <a:lstStyle/>
        <a:p>
          <a:endParaRPr lang="en-US"/>
        </a:p>
      </dgm:t>
    </dgm:pt>
    <dgm:pt modelId="{1BA01061-AC9E-4A34-9A42-8F9A7D3A348D}" type="pres">
      <dgm:prSet presAssocID="{0A07A4FA-64D0-42E6-921D-AFF0735DB7D9}" presName="spacing" presStyleCnt="0"/>
      <dgm:spPr/>
    </dgm:pt>
    <dgm:pt modelId="{7C8DED3E-C628-4AA8-93F7-90A37B831516}" type="pres">
      <dgm:prSet presAssocID="{D18CE723-9D72-42C1-B3BB-4F802AF19543}" presName="composite" presStyleCnt="0"/>
      <dgm:spPr/>
    </dgm:pt>
    <dgm:pt modelId="{4135F340-E7C5-4DE9-A41E-DAE42810B954}" type="pres">
      <dgm:prSet presAssocID="{D18CE723-9D72-42C1-B3BB-4F802AF19543}" presName="imgShp" presStyleLbl="fgImgPlace1" presStyleIdx="1" presStyleCnt="4"/>
      <dgm:spPr>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dgm:spPr>
      <dgm:extLst>
        <a:ext uri="{E40237B7-FDA0-4F09-8148-C483321AD2D9}">
          <dgm14:cNvPr xmlns:dgm14="http://schemas.microsoft.com/office/drawing/2010/diagram" xmlns="" id="0" name="" descr="Checkmark check green okay ok approved.png"/>
        </a:ext>
      </dgm:extLst>
    </dgm:pt>
    <dgm:pt modelId="{A2E66401-7659-4625-8239-5319F5084D92}" type="pres">
      <dgm:prSet presAssocID="{D18CE723-9D72-42C1-B3BB-4F802AF19543}" presName="txShp" presStyleLbl="node1" presStyleIdx="1" presStyleCnt="4">
        <dgm:presLayoutVars>
          <dgm:bulletEnabled val="1"/>
        </dgm:presLayoutVars>
      </dgm:prSet>
      <dgm:spPr/>
      <dgm:t>
        <a:bodyPr/>
        <a:lstStyle/>
        <a:p>
          <a:endParaRPr lang="en-US"/>
        </a:p>
      </dgm:t>
    </dgm:pt>
    <dgm:pt modelId="{898C5DD2-80B1-4FBE-A82B-3D687C0C1CEA}" type="pres">
      <dgm:prSet presAssocID="{3950BC9B-AECE-4703-B524-A6F10120251B}" presName="spacing" presStyleCnt="0"/>
      <dgm:spPr/>
    </dgm:pt>
    <dgm:pt modelId="{1EF44896-D7C2-45E7-B929-333562492586}" type="pres">
      <dgm:prSet presAssocID="{757801B3-7EB9-494A-B182-0A86B846758F}" presName="composite" presStyleCnt="0"/>
      <dgm:spPr/>
    </dgm:pt>
    <dgm:pt modelId="{AA29F222-60A6-44FA-B415-93AC10F337B9}" type="pres">
      <dgm:prSet presAssocID="{757801B3-7EB9-494A-B182-0A86B846758F}" presName="imgShp" presStyleLbl="fgImgPlace1" presStyleIdx="2" presStyleCnt="4"/>
      <dgm:spPr>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dgm:spPr>
      <dgm:extLst>
        <a:ext uri="{E40237B7-FDA0-4F09-8148-C483321AD2D9}">
          <dgm14:cNvPr xmlns:dgm14="http://schemas.microsoft.com/office/drawing/2010/diagram" xmlns="" id="0" name="" descr="Checkmark check green okay ok approved.png"/>
        </a:ext>
      </dgm:extLst>
    </dgm:pt>
    <dgm:pt modelId="{48DC9653-20BF-404D-8208-85C401D58244}" type="pres">
      <dgm:prSet presAssocID="{757801B3-7EB9-494A-B182-0A86B846758F}" presName="txShp" presStyleLbl="node1" presStyleIdx="2" presStyleCnt="4">
        <dgm:presLayoutVars>
          <dgm:bulletEnabled val="1"/>
        </dgm:presLayoutVars>
      </dgm:prSet>
      <dgm:spPr/>
      <dgm:t>
        <a:bodyPr/>
        <a:lstStyle/>
        <a:p>
          <a:endParaRPr lang="en-US"/>
        </a:p>
      </dgm:t>
    </dgm:pt>
    <dgm:pt modelId="{E9E81E89-9FD7-442D-8A17-07F28C7B172A}" type="pres">
      <dgm:prSet presAssocID="{C44126E7-AC15-437E-B6FE-97EA44F2DB66}" presName="spacing" presStyleCnt="0"/>
      <dgm:spPr/>
    </dgm:pt>
    <dgm:pt modelId="{90906E26-E89A-4EC5-B423-82F30D4BCE58}" type="pres">
      <dgm:prSet presAssocID="{B8AA1611-5007-495B-9CF1-3EE71A0C2E34}" presName="composite" presStyleCnt="0"/>
      <dgm:spPr/>
    </dgm:pt>
    <dgm:pt modelId="{DF4DCE9B-F11E-4D24-A93E-604228A5F12D}" type="pres">
      <dgm:prSet presAssocID="{B8AA1611-5007-495B-9CF1-3EE71A0C2E34}" presName="imgShp" presStyleLbl="fgImgPlace1" presStyleIdx="3" presStyleCnt="4"/>
      <dgm:spPr>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dgm:spPr>
      <dgm:extLst>
        <a:ext uri="{E40237B7-FDA0-4F09-8148-C483321AD2D9}">
          <dgm14:cNvPr xmlns:dgm14="http://schemas.microsoft.com/office/drawing/2010/diagram" xmlns="" id="0" name="" descr="Checkmark check green okay ok approved.png"/>
        </a:ext>
      </dgm:extLst>
    </dgm:pt>
    <dgm:pt modelId="{92BC7158-CF92-42BD-B1A2-1CCA65044C7B}" type="pres">
      <dgm:prSet presAssocID="{B8AA1611-5007-495B-9CF1-3EE71A0C2E34}" presName="txShp" presStyleLbl="node1" presStyleIdx="3" presStyleCnt="4">
        <dgm:presLayoutVars>
          <dgm:bulletEnabled val="1"/>
        </dgm:presLayoutVars>
      </dgm:prSet>
      <dgm:spPr/>
      <dgm:t>
        <a:bodyPr/>
        <a:lstStyle/>
        <a:p>
          <a:endParaRPr lang="en-US"/>
        </a:p>
      </dgm:t>
    </dgm:pt>
  </dgm:ptLst>
  <dgm:cxnLst>
    <dgm:cxn modelId="{1837A9A7-C60D-46ED-A092-504A0683D97A}" type="presOf" srcId="{E36A5B95-FFCD-4612-A0EC-1E5BBF37EFE6}" destId="{983B7D15-787D-4861-A5B2-A9747744D051}" srcOrd="0" destOrd="0" presId="urn:microsoft.com/office/officeart/2005/8/layout/vList3#1"/>
    <dgm:cxn modelId="{64FE3E4A-AA90-41AE-9B5D-785EAFB35D71}" srcId="{E36A5B95-FFCD-4612-A0EC-1E5BBF37EFE6}" destId="{D18CE723-9D72-42C1-B3BB-4F802AF19543}" srcOrd="1" destOrd="0" parTransId="{CE0DC152-B011-46BB-B872-D1EB9904F806}" sibTransId="{3950BC9B-AECE-4703-B524-A6F10120251B}"/>
    <dgm:cxn modelId="{81563D30-B79E-4634-BF9F-133A8287610B}" srcId="{E36A5B95-FFCD-4612-A0EC-1E5BBF37EFE6}" destId="{0810EB20-811B-4D87-B69B-8421B6FB7D4F}" srcOrd="0" destOrd="0" parTransId="{BDA994E7-8B71-4334-A42B-EDB80A7CBF1A}" sibTransId="{0A07A4FA-64D0-42E6-921D-AFF0735DB7D9}"/>
    <dgm:cxn modelId="{0E9364BC-677C-44D9-8949-4EA6DCD13FE6}" srcId="{E36A5B95-FFCD-4612-A0EC-1E5BBF37EFE6}" destId="{B8AA1611-5007-495B-9CF1-3EE71A0C2E34}" srcOrd="3" destOrd="0" parTransId="{696C6033-7F36-4F72-AAE2-49398EF0968C}" sibTransId="{1948E753-4494-4951-B3ED-0B8DAF10E99D}"/>
    <dgm:cxn modelId="{C816E94F-6587-46FA-823F-BF5B9242B9A1}" type="presOf" srcId="{D18CE723-9D72-42C1-B3BB-4F802AF19543}" destId="{A2E66401-7659-4625-8239-5319F5084D92}" srcOrd="0" destOrd="0" presId="urn:microsoft.com/office/officeart/2005/8/layout/vList3#1"/>
    <dgm:cxn modelId="{9B9F5ADA-7C01-4D49-B3B0-D016F72DCF3D}" type="presOf" srcId="{757801B3-7EB9-494A-B182-0A86B846758F}" destId="{48DC9653-20BF-404D-8208-85C401D58244}" srcOrd="0" destOrd="0" presId="urn:microsoft.com/office/officeart/2005/8/layout/vList3#1"/>
    <dgm:cxn modelId="{5B606B60-3EFC-4941-B5D4-4DCD3C208354}" type="presOf" srcId="{B8AA1611-5007-495B-9CF1-3EE71A0C2E34}" destId="{92BC7158-CF92-42BD-B1A2-1CCA65044C7B}" srcOrd="0" destOrd="0" presId="urn:microsoft.com/office/officeart/2005/8/layout/vList3#1"/>
    <dgm:cxn modelId="{7E8B5F71-2B47-404A-88E3-E8BFC62BDAEC}" srcId="{E36A5B95-FFCD-4612-A0EC-1E5BBF37EFE6}" destId="{757801B3-7EB9-494A-B182-0A86B846758F}" srcOrd="2" destOrd="0" parTransId="{02D289E1-5CEC-4C5E-865E-964723D6635C}" sibTransId="{C44126E7-AC15-437E-B6FE-97EA44F2DB66}"/>
    <dgm:cxn modelId="{AAD126C0-9B0B-43A0-AB0B-BA6C56EF8420}" type="presOf" srcId="{0810EB20-811B-4D87-B69B-8421B6FB7D4F}" destId="{720ACAFE-DAB2-4840-9AA3-76A6431322BD}" srcOrd="0" destOrd="0" presId="urn:microsoft.com/office/officeart/2005/8/layout/vList3#1"/>
    <dgm:cxn modelId="{07A6D653-CADF-49D4-B725-FD748FC03D99}" type="presParOf" srcId="{983B7D15-787D-4861-A5B2-A9747744D051}" destId="{1A03D3F5-047A-4E7D-9F4D-67C7BBC1CB93}" srcOrd="0" destOrd="0" presId="urn:microsoft.com/office/officeart/2005/8/layout/vList3#1"/>
    <dgm:cxn modelId="{03D3334E-C09A-4B53-8230-BF1F5C09436A}" type="presParOf" srcId="{1A03D3F5-047A-4E7D-9F4D-67C7BBC1CB93}" destId="{6D44780E-1813-4727-AEFF-C03963FBDC67}" srcOrd="0" destOrd="0" presId="urn:microsoft.com/office/officeart/2005/8/layout/vList3#1"/>
    <dgm:cxn modelId="{EFDA7F54-3C8E-4B72-8F78-F771E23C6028}" type="presParOf" srcId="{1A03D3F5-047A-4E7D-9F4D-67C7BBC1CB93}" destId="{720ACAFE-DAB2-4840-9AA3-76A6431322BD}" srcOrd="1" destOrd="0" presId="urn:microsoft.com/office/officeart/2005/8/layout/vList3#1"/>
    <dgm:cxn modelId="{F5BD8B52-4DAD-43E5-9404-0FBBE40EDDA4}" type="presParOf" srcId="{983B7D15-787D-4861-A5B2-A9747744D051}" destId="{1BA01061-AC9E-4A34-9A42-8F9A7D3A348D}" srcOrd="1" destOrd="0" presId="urn:microsoft.com/office/officeart/2005/8/layout/vList3#1"/>
    <dgm:cxn modelId="{AE37E0D9-8195-4682-8E6A-4A402E9FC158}" type="presParOf" srcId="{983B7D15-787D-4861-A5B2-A9747744D051}" destId="{7C8DED3E-C628-4AA8-93F7-90A37B831516}" srcOrd="2" destOrd="0" presId="urn:microsoft.com/office/officeart/2005/8/layout/vList3#1"/>
    <dgm:cxn modelId="{808B45C0-9084-4008-BDFE-258B44B20144}" type="presParOf" srcId="{7C8DED3E-C628-4AA8-93F7-90A37B831516}" destId="{4135F340-E7C5-4DE9-A41E-DAE42810B954}" srcOrd="0" destOrd="0" presId="urn:microsoft.com/office/officeart/2005/8/layout/vList3#1"/>
    <dgm:cxn modelId="{DCB1BAC5-78BC-4BB5-AEFF-4473D533052D}" type="presParOf" srcId="{7C8DED3E-C628-4AA8-93F7-90A37B831516}" destId="{A2E66401-7659-4625-8239-5319F5084D92}" srcOrd="1" destOrd="0" presId="urn:microsoft.com/office/officeart/2005/8/layout/vList3#1"/>
    <dgm:cxn modelId="{4597CF36-29F0-4C6B-ACDB-242ACB2E7E7C}" type="presParOf" srcId="{983B7D15-787D-4861-A5B2-A9747744D051}" destId="{898C5DD2-80B1-4FBE-A82B-3D687C0C1CEA}" srcOrd="3" destOrd="0" presId="urn:microsoft.com/office/officeart/2005/8/layout/vList3#1"/>
    <dgm:cxn modelId="{D5BC24D5-EBD7-4B69-A9CB-9A677AE03C53}" type="presParOf" srcId="{983B7D15-787D-4861-A5B2-A9747744D051}" destId="{1EF44896-D7C2-45E7-B929-333562492586}" srcOrd="4" destOrd="0" presId="urn:microsoft.com/office/officeart/2005/8/layout/vList3#1"/>
    <dgm:cxn modelId="{FB503386-77C1-404D-B2D4-E864EAB6E6A5}" type="presParOf" srcId="{1EF44896-D7C2-45E7-B929-333562492586}" destId="{AA29F222-60A6-44FA-B415-93AC10F337B9}" srcOrd="0" destOrd="0" presId="urn:microsoft.com/office/officeart/2005/8/layout/vList3#1"/>
    <dgm:cxn modelId="{4A8A5BF5-38AD-41E6-AA4B-1D3E67FF67F4}" type="presParOf" srcId="{1EF44896-D7C2-45E7-B929-333562492586}" destId="{48DC9653-20BF-404D-8208-85C401D58244}" srcOrd="1" destOrd="0" presId="urn:microsoft.com/office/officeart/2005/8/layout/vList3#1"/>
    <dgm:cxn modelId="{81C1846E-68CC-4CA6-AC1E-B9C18EF78F8E}" type="presParOf" srcId="{983B7D15-787D-4861-A5B2-A9747744D051}" destId="{E9E81E89-9FD7-442D-8A17-07F28C7B172A}" srcOrd="5" destOrd="0" presId="urn:microsoft.com/office/officeart/2005/8/layout/vList3#1"/>
    <dgm:cxn modelId="{A45D34B8-C21C-4CBE-ADC2-A7888FEA892F}" type="presParOf" srcId="{983B7D15-787D-4861-A5B2-A9747744D051}" destId="{90906E26-E89A-4EC5-B423-82F30D4BCE58}" srcOrd="6" destOrd="0" presId="urn:microsoft.com/office/officeart/2005/8/layout/vList3#1"/>
    <dgm:cxn modelId="{3B621620-D9E5-4FCB-A76F-7A471BFEF022}" type="presParOf" srcId="{90906E26-E89A-4EC5-B423-82F30D4BCE58}" destId="{DF4DCE9B-F11E-4D24-A93E-604228A5F12D}" srcOrd="0" destOrd="0" presId="urn:microsoft.com/office/officeart/2005/8/layout/vList3#1"/>
    <dgm:cxn modelId="{2B34DD7E-BE13-47AD-A689-E2641C5F732F}" type="presParOf" srcId="{90906E26-E89A-4EC5-B423-82F30D4BCE58}" destId="{92BC7158-CF92-42BD-B1A2-1CCA65044C7B}" srcOrd="1" destOrd="0" presId="urn:microsoft.com/office/officeart/2005/8/layout/vList3#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6A5B95-FFCD-4612-A0EC-1E5BBF37EFE6}" type="doc">
      <dgm:prSet loTypeId="urn:microsoft.com/office/officeart/2005/8/layout/vList3#2" loCatId="list" qsTypeId="urn:microsoft.com/office/officeart/2005/8/quickstyle/simple2" qsCatId="simple" csTypeId="urn:microsoft.com/office/officeart/2005/8/colors/accent3_2" csCatId="accent3" phldr="1"/>
      <dgm:spPr/>
    </dgm:pt>
    <dgm:pt modelId="{0810EB20-811B-4D87-B69B-8421B6FB7D4F}">
      <dgm:prSet phldrT="[Text]"/>
      <dgm:spPr/>
      <dgm:t>
        <a:bodyPr/>
        <a:lstStyle/>
        <a:p>
          <a:r>
            <a:rPr lang="en-US" dirty="0" smtClean="0"/>
            <a:t>Antivirus</a:t>
          </a:r>
          <a:endParaRPr lang="en-US" dirty="0"/>
        </a:p>
      </dgm:t>
    </dgm:pt>
    <dgm:pt modelId="{BDA994E7-8B71-4334-A42B-EDB80A7CBF1A}" type="parTrans" cxnId="{81563D30-B79E-4634-BF9F-133A8287610B}">
      <dgm:prSet/>
      <dgm:spPr/>
      <dgm:t>
        <a:bodyPr/>
        <a:lstStyle/>
        <a:p>
          <a:endParaRPr lang="en-US"/>
        </a:p>
      </dgm:t>
    </dgm:pt>
    <dgm:pt modelId="{0A07A4FA-64D0-42E6-921D-AFF0735DB7D9}" type="sibTrans" cxnId="{81563D30-B79E-4634-BF9F-133A8287610B}">
      <dgm:prSet/>
      <dgm:spPr/>
      <dgm:t>
        <a:bodyPr/>
        <a:lstStyle/>
        <a:p>
          <a:endParaRPr lang="en-US"/>
        </a:p>
      </dgm:t>
    </dgm:pt>
    <dgm:pt modelId="{757801B3-7EB9-494A-B182-0A86B846758F}">
      <dgm:prSet phldrT="[Text]"/>
      <dgm:spPr/>
      <dgm:t>
        <a:bodyPr/>
        <a:lstStyle/>
        <a:p>
          <a:r>
            <a:rPr lang="en-US" dirty="0" err="1" smtClean="0"/>
            <a:t>Antimallware</a:t>
          </a:r>
          <a:endParaRPr lang="en-US" dirty="0"/>
        </a:p>
      </dgm:t>
    </dgm:pt>
    <dgm:pt modelId="{02D289E1-5CEC-4C5E-865E-964723D6635C}" type="parTrans" cxnId="{7E8B5F71-2B47-404A-88E3-E8BFC62BDAEC}">
      <dgm:prSet/>
      <dgm:spPr/>
      <dgm:t>
        <a:bodyPr/>
        <a:lstStyle/>
        <a:p>
          <a:endParaRPr lang="en-US"/>
        </a:p>
      </dgm:t>
    </dgm:pt>
    <dgm:pt modelId="{C44126E7-AC15-437E-B6FE-97EA44F2DB66}" type="sibTrans" cxnId="{7E8B5F71-2B47-404A-88E3-E8BFC62BDAEC}">
      <dgm:prSet/>
      <dgm:spPr/>
      <dgm:t>
        <a:bodyPr/>
        <a:lstStyle/>
        <a:p>
          <a:endParaRPr lang="en-US"/>
        </a:p>
      </dgm:t>
    </dgm:pt>
    <dgm:pt modelId="{B8AA1611-5007-495B-9CF1-3EE71A0C2E34}">
      <dgm:prSet phldrT="[Text]"/>
      <dgm:spPr/>
      <dgm:t>
        <a:bodyPr/>
        <a:lstStyle/>
        <a:p>
          <a:r>
            <a:rPr lang="en-US" dirty="0" smtClean="0"/>
            <a:t>Updates</a:t>
          </a:r>
          <a:endParaRPr lang="en-US" dirty="0"/>
        </a:p>
      </dgm:t>
    </dgm:pt>
    <dgm:pt modelId="{696C6033-7F36-4F72-AAE2-49398EF0968C}" type="parTrans" cxnId="{0E9364BC-677C-44D9-8949-4EA6DCD13FE6}">
      <dgm:prSet/>
      <dgm:spPr/>
      <dgm:t>
        <a:bodyPr/>
        <a:lstStyle/>
        <a:p>
          <a:endParaRPr lang="en-US"/>
        </a:p>
      </dgm:t>
    </dgm:pt>
    <dgm:pt modelId="{1948E753-4494-4951-B3ED-0B8DAF10E99D}" type="sibTrans" cxnId="{0E9364BC-677C-44D9-8949-4EA6DCD13FE6}">
      <dgm:prSet/>
      <dgm:spPr/>
      <dgm:t>
        <a:bodyPr/>
        <a:lstStyle/>
        <a:p>
          <a:endParaRPr lang="en-US"/>
        </a:p>
      </dgm:t>
    </dgm:pt>
    <dgm:pt modelId="{D18CE723-9D72-42C1-B3BB-4F802AF19543}">
      <dgm:prSet phldrT="[Text]"/>
      <dgm:spPr>
        <a:solidFill>
          <a:srgbClr val="FF0000"/>
        </a:solidFill>
      </dgm:spPr>
      <dgm:t>
        <a:bodyPr/>
        <a:lstStyle/>
        <a:p>
          <a:r>
            <a:rPr lang="en-US" dirty="0" smtClean="0"/>
            <a:t>Firewall</a:t>
          </a:r>
          <a:endParaRPr lang="en-US" dirty="0"/>
        </a:p>
      </dgm:t>
    </dgm:pt>
    <dgm:pt modelId="{CE0DC152-B011-46BB-B872-D1EB9904F806}" type="parTrans" cxnId="{64FE3E4A-AA90-41AE-9B5D-785EAFB35D71}">
      <dgm:prSet/>
      <dgm:spPr/>
      <dgm:t>
        <a:bodyPr/>
        <a:lstStyle/>
        <a:p>
          <a:endParaRPr lang="en-US"/>
        </a:p>
      </dgm:t>
    </dgm:pt>
    <dgm:pt modelId="{3950BC9B-AECE-4703-B524-A6F10120251B}" type="sibTrans" cxnId="{64FE3E4A-AA90-41AE-9B5D-785EAFB35D71}">
      <dgm:prSet/>
      <dgm:spPr/>
      <dgm:t>
        <a:bodyPr/>
        <a:lstStyle/>
        <a:p>
          <a:endParaRPr lang="en-US"/>
        </a:p>
      </dgm:t>
    </dgm:pt>
    <dgm:pt modelId="{983B7D15-787D-4861-A5B2-A9747744D051}" type="pres">
      <dgm:prSet presAssocID="{E36A5B95-FFCD-4612-A0EC-1E5BBF37EFE6}" presName="linearFlow" presStyleCnt="0">
        <dgm:presLayoutVars>
          <dgm:dir/>
          <dgm:resizeHandles val="exact"/>
        </dgm:presLayoutVars>
      </dgm:prSet>
      <dgm:spPr/>
    </dgm:pt>
    <dgm:pt modelId="{1A03D3F5-047A-4E7D-9F4D-67C7BBC1CB93}" type="pres">
      <dgm:prSet presAssocID="{0810EB20-811B-4D87-B69B-8421B6FB7D4F}" presName="composite" presStyleCnt="0"/>
      <dgm:spPr/>
    </dgm:pt>
    <dgm:pt modelId="{6D44780E-1813-4727-AEFF-C03963FBDC67}" type="pres">
      <dgm:prSet presAssocID="{0810EB20-811B-4D87-B69B-8421B6FB7D4F}" presName="imgShp" presStyleLbl="fgImgPlace1" presStyleIdx="0" presStyleCnt="4"/>
      <dgm:spPr>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dgm:spPr>
      <dgm:extLst>
        <a:ext uri="{E40237B7-FDA0-4F09-8148-C483321AD2D9}">
          <dgm14:cNvPr xmlns:dgm14="http://schemas.microsoft.com/office/drawing/2010/diagram" xmlns="" id="0" name="" descr="Checkmark check green okay ok approved.png"/>
        </a:ext>
      </dgm:extLst>
    </dgm:pt>
    <dgm:pt modelId="{720ACAFE-DAB2-4840-9AA3-76A6431322BD}" type="pres">
      <dgm:prSet presAssocID="{0810EB20-811B-4D87-B69B-8421B6FB7D4F}" presName="txShp" presStyleLbl="node1" presStyleIdx="0" presStyleCnt="4">
        <dgm:presLayoutVars>
          <dgm:bulletEnabled val="1"/>
        </dgm:presLayoutVars>
      </dgm:prSet>
      <dgm:spPr/>
      <dgm:t>
        <a:bodyPr/>
        <a:lstStyle/>
        <a:p>
          <a:endParaRPr lang="en-US"/>
        </a:p>
      </dgm:t>
    </dgm:pt>
    <dgm:pt modelId="{1BA01061-AC9E-4A34-9A42-8F9A7D3A348D}" type="pres">
      <dgm:prSet presAssocID="{0A07A4FA-64D0-42E6-921D-AFF0735DB7D9}" presName="spacing" presStyleCnt="0"/>
      <dgm:spPr/>
    </dgm:pt>
    <dgm:pt modelId="{7C8DED3E-C628-4AA8-93F7-90A37B831516}" type="pres">
      <dgm:prSet presAssocID="{D18CE723-9D72-42C1-B3BB-4F802AF19543}" presName="composite" presStyleCnt="0"/>
      <dgm:spPr/>
    </dgm:pt>
    <dgm:pt modelId="{4135F340-E7C5-4DE9-A41E-DAE42810B954}" type="pres">
      <dgm:prSet presAssocID="{D18CE723-9D72-42C1-B3BB-4F802AF19543}" presName="imgShp" presStyleLbl="fgImgPlace1" presStyleIdx="1" presStyleCnt="4"/>
      <dgm:spPr>
        <a:blipFill rotWithShape="0">
          <a:blip xmlns:r="http://schemas.openxmlformats.org/officeDocument/2006/relationships" r:embed="rId2" cstate="email">
            <a:extLst>
              <a:ext uri="{28A0092B-C50C-407E-A947-70E740481C1C}">
                <a14:useLocalDpi xmlns:a14="http://schemas.microsoft.com/office/drawing/2010/main" xmlns=""/>
              </a:ext>
            </a:extLst>
          </a:blip>
          <a:stretch>
            <a:fillRect/>
          </a:stretch>
        </a:blipFill>
      </dgm:spPr>
      <dgm:extLst>
        <a:ext uri="{E40237B7-FDA0-4F09-8148-C483321AD2D9}">
          <dgm14:cNvPr xmlns:dgm14="http://schemas.microsoft.com/office/drawing/2010/diagram" xmlns="" id="0" name="" descr="Disable disabled x bad.png"/>
        </a:ext>
      </dgm:extLst>
    </dgm:pt>
    <dgm:pt modelId="{A2E66401-7659-4625-8239-5319F5084D92}" type="pres">
      <dgm:prSet presAssocID="{D18CE723-9D72-42C1-B3BB-4F802AF19543}" presName="txShp" presStyleLbl="node1" presStyleIdx="1" presStyleCnt="4">
        <dgm:presLayoutVars>
          <dgm:bulletEnabled val="1"/>
        </dgm:presLayoutVars>
      </dgm:prSet>
      <dgm:spPr/>
      <dgm:t>
        <a:bodyPr/>
        <a:lstStyle/>
        <a:p>
          <a:endParaRPr lang="en-US"/>
        </a:p>
      </dgm:t>
    </dgm:pt>
    <dgm:pt modelId="{898C5DD2-80B1-4FBE-A82B-3D687C0C1CEA}" type="pres">
      <dgm:prSet presAssocID="{3950BC9B-AECE-4703-B524-A6F10120251B}" presName="spacing" presStyleCnt="0"/>
      <dgm:spPr/>
    </dgm:pt>
    <dgm:pt modelId="{1EF44896-D7C2-45E7-B929-333562492586}" type="pres">
      <dgm:prSet presAssocID="{757801B3-7EB9-494A-B182-0A86B846758F}" presName="composite" presStyleCnt="0"/>
      <dgm:spPr/>
    </dgm:pt>
    <dgm:pt modelId="{AA29F222-60A6-44FA-B415-93AC10F337B9}" type="pres">
      <dgm:prSet presAssocID="{757801B3-7EB9-494A-B182-0A86B846758F}" presName="imgShp" presStyleLbl="fgImgPlace1" presStyleIdx="2" presStyleCnt="4"/>
      <dgm:spPr>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dgm:spPr>
      <dgm:extLst>
        <a:ext uri="{E40237B7-FDA0-4F09-8148-C483321AD2D9}">
          <dgm14:cNvPr xmlns:dgm14="http://schemas.microsoft.com/office/drawing/2010/diagram" xmlns="" id="0" name="" descr="Checkmark check green okay ok approved.png"/>
        </a:ext>
      </dgm:extLst>
    </dgm:pt>
    <dgm:pt modelId="{48DC9653-20BF-404D-8208-85C401D58244}" type="pres">
      <dgm:prSet presAssocID="{757801B3-7EB9-494A-B182-0A86B846758F}" presName="txShp" presStyleLbl="node1" presStyleIdx="2" presStyleCnt="4">
        <dgm:presLayoutVars>
          <dgm:bulletEnabled val="1"/>
        </dgm:presLayoutVars>
      </dgm:prSet>
      <dgm:spPr/>
      <dgm:t>
        <a:bodyPr/>
        <a:lstStyle/>
        <a:p>
          <a:endParaRPr lang="en-US"/>
        </a:p>
      </dgm:t>
    </dgm:pt>
    <dgm:pt modelId="{E9E81E89-9FD7-442D-8A17-07F28C7B172A}" type="pres">
      <dgm:prSet presAssocID="{C44126E7-AC15-437E-B6FE-97EA44F2DB66}" presName="spacing" presStyleCnt="0"/>
      <dgm:spPr/>
    </dgm:pt>
    <dgm:pt modelId="{90906E26-E89A-4EC5-B423-82F30D4BCE58}" type="pres">
      <dgm:prSet presAssocID="{B8AA1611-5007-495B-9CF1-3EE71A0C2E34}" presName="composite" presStyleCnt="0"/>
      <dgm:spPr/>
    </dgm:pt>
    <dgm:pt modelId="{DF4DCE9B-F11E-4D24-A93E-604228A5F12D}" type="pres">
      <dgm:prSet presAssocID="{B8AA1611-5007-495B-9CF1-3EE71A0C2E34}" presName="imgShp" presStyleLbl="fgImgPlace1" presStyleIdx="3" presStyleCnt="4"/>
      <dgm:spPr>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dgm:spPr>
      <dgm:extLst>
        <a:ext uri="{E40237B7-FDA0-4F09-8148-C483321AD2D9}">
          <dgm14:cNvPr xmlns:dgm14="http://schemas.microsoft.com/office/drawing/2010/diagram" xmlns="" id="0" name="" descr="Checkmark check green okay ok approved.png"/>
        </a:ext>
      </dgm:extLst>
    </dgm:pt>
    <dgm:pt modelId="{92BC7158-CF92-42BD-B1A2-1CCA65044C7B}" type="pres">
      <dgm:prSet presAssocID="{B8AA1611-5007-495B-9CF1-3EE71A0C2E34}" presName="txShp" presStyleLbl="node1" presStyleIdx="3" presStyleCnt="4">
        <dgm:presLayoutVars>
          <dgm:bulletEnabled val="1"/>
        </dgm:presLayoutVars>
      </dgm:prSet>
      <dgm:spPr/>
      <dgm:t>
        <a:bodyPr/>
        <a:lstStyle/>
        <a:p>
          <a:endParaRPr lang="en-US"/>
        </a:p>
      </dgm:t>
    </dgm:pt>
  </dgm:ptLst>
  <dgm:cxnLst>
    <dgm:cxn modelId="{64FE3E4A-AA90-41AE-9B5D-785EAFB35D71}" srcId="{E36A5B95-FFCD-4612-A0EC-1E5BBF37EFE6}" destId="{D18CE723-9D72-42C1-B3BB-4F802AF19543}" srcOrd="1" destOrd="0" parTransId="{CE0DC152-B011-46BB-B872-D1EB9904F806}" sibTransId="{3950BC9B-AECE-4703-B524-A6F10120251B}"/>
    <dgm:cxn modelId="{81563D30-B79E-4634-BF9F-133A8287610B}" srcId="{E36A5B95-FFCD-4612-A0EC-1E5BBF37EFE6}" destId="{0810EB20-811B-4D87-B69B-8421B6FB7D4F}" srcOrd="0" destOrd="0" parTransId="{BDA994E7-8B71-4334-A42B-EDB80A7CBF1A}" sibTransId="{0A07A4FA-64D0-42E6-921D-AFF0735DB7D9}"/>
    <dgm:cxn modelId="{E3388C50-BECD-42E9-851D-71F64BA146B9}" type="presOf" srcId="{757801B3-7EB9-494A-B182-0A86B846758F}" destId="{48DC9653-20BF-404D-8208-85C401D58244}" srcOrd="0" destOrd="0" presId="urn:microsoft.com/office/officeart/2005/8/layout/vList3#2"/>
    <dgm:cxn modelId="{0E9364BC-677C-44D9-8949-4EA6DCD13FE6}" srcId="{E36A5B95-FFCD-4612-A0EC-1E5BBF37EFE6}" destId="{B8AA1611-5007-495B-9CF1-3EE71A0C2E34}" srcOrd="3" destOrd="0" parTransId="{696C6033-7F36-4F72-AAE2-49398EF0968C}" sibTransId="{1948E753-4494-4951-B3ED-0B8DAF10E99D}"/>
    <dgm:cxn modelId="{306D4FB6-3BFE-4D98-B8C9-7B458E85B53A}" type="presOf" srcId="{D18CE723-9D72-42C1-B3BB-4F802AF19543}" destId="{A2E66401-7659-4625-8239-5319F5084D92}" srcOrd="0" destOrd="0" presId="urn:microsoft.com/office/officeart/2005/8/layout/vList3#2"/>
    <dgm:cxn modelId="{4114F889-4308-429D-9F87-B9ECCE4677E3}" type="presOf" srcId="{0810EB20-811B-4D87-B69B-8421B6FB7D4F}" destId="{720ACAFE-DAB2-4840-9AA3-76A6431322BD}" srcOrd="0" destOrd="0" presId="urn:microsoft.com/office/officeart/2005/8/layout/vList3#2"/>
    <dgm:cxn modelId="{969D56B3-714E-4E4F-B419-65C0FE326F4C}" type="presOf" srcId="{B8AA1611-5007-495B-9CF1-3EE71A0C2E34}" destId="{92BC7158-CF92-42BD-B1A2-1CCA65044C7B}" srcOrd="0" destOrd="0" presId="urn:microsoft.com/office/officeart/2005/8/layout/vList3#2"/>
    <dgm:cxn modelId="{7E8B5F71-2B47-404A-88E3-E8BFC62BDAEC}" srcId="{E36A5B95-FFCD-4612-A0EC-1E5BBF37EFE6}" destId="{757801B3-7EB9-494A-B182-0A86B846758F}" srcOrd="2" destOrd="0" parTransId="{02D289E1-5CEC-4C5E-865E-964723D6635C}" sibTransId="{C44126E7-AC15-437E-B6FE-97EA44F2DB66}"/>
    <dgm:cxn modelId="{FA0AD8E8-14C5-4E36-B90B-716E626FC0B7}" type="presOf" srcId="{E36A5B95-FFCD-4612-A0EC-1E5BBF37EFE6}" destId="{983B7D15-787D-4861-A5B2-A9747744D051}" srcOrd="0" destOrd="0" presId="urn:microsoft.com/office/officeart/2005/8/layout/vList3#2"/>
    <dgm:cxn modelId="{7C59BC4E-4A3C-4EE7-9CB0-4D14D634FBC4}" type="presParOf" srcId="{983B7D15-787D-4861-A5B2-A9747744D051}" destId="{1A03D3F5-047A-4E7D-9F4D-67C7BBC1CB93}" srcOrd="0" destOrd="0" presId="urn:microsoft.com/office/officeart/2005/8/layout/vList3#2"/>
    <dgm:cxn modelId="{9F42C15A-DBA8-4F87-AF2F-B078F113EDDC}" type="presParOf" srcId="{1A03D3F5-047A-4E7D-9F4D-67C7BBC1CB93}" destId="{6D44780E-1813-4727-AEFF-C03963FBDC67}" srcOrd="0" destOrd="0" presId="urn:microsoft.com/office/officeart/2005/8/layout/vList3#2"/>
    <dgm:cxn modelId="{FB4F220A-FAEA-4B46-8902-24AFF2D27DBD}" type="presParOf" srcId="{1A03D3F5-047A-4E7D-9F4D-67C7BBC1CB93}" destId="{720ACAFE-DAB2-4840-9AA3-76A6431322BD}" srcOrd="1" destOrd="0" presId="urn:microsoft.com/office/officeart/2005/8/layout/vList3#2"/>
    <dgm:cxn modelId="{955564F6-081D-4FAD-838F-576D560792FC}" type="presParOf" srcId="{983B7D15-787D-4861-A5B2-A9747744D051}" destId="{1BA01061-AC9E-4A34-9A42-8F9A7D3A348D}" srcOrd="1" destOrd="0" presId="urn:microsoft.com/office/officeart/2005/8/layout/vList3#2"/>
    <dgm:cxn modelId="{47AB0516-F01F-4535-80D3-D21AF4D99503}" type="presParOf" srcId="{983B7D15-787D-4861-A5B2-A9747744D051}" destId="{7C8DED3E-C628-4AA8-93F7-90A37B831516}" srcOrd="2" destOrd="0" presId="urn:microsoft.com/office/officeart/2005/8/layout/vList3#2"/>
    <dgm:cxn modelId="{D077007D-EFBF-468C-B78D-21E79B87B769}" type="presParOf" srcId="{7C8DED3E-C628-4AA8-93F7-90A37B831516}" destId="{4135F340-E7C5-4DE9-A41E-DAE42810B954}" srcOrd="0" destOrd="0" presId="urn:microsoft.com/office/officeart/2005/8/layout/vList3#2"/>
    <dgm:cxn modelId="{FACB0F05-0D17-4BC5-BAB3-D6DD8E9CA59E}" type="presParOf" srcId="{7C8DED3E-C628-4AA8-93F7-90A37B831516}" destId="{A2E66401-7659-4625-8239-5319F5084D92}" srcOrd="1" destOrd="0" presId="urn:microsoft.com/office/officeart/2005/8/layout/vList3#2"/>
    <dgm:cxn modelId="{BC37A2D8-35F5-42F4-92EB-A4963EF782DA}" type="presParOf" srcId="{983B7D15-787D-4861-A5B2-A9747744D051}" destId="{898C5DD2-80B1-4FBE-A82B-3D687C0C1CEA}" srcOrd="3" destOrd="0" presId="urn:microsoft.com/office/officeart/2005/8/layout/vList3#2"/>
    <dgm:cxn modelId="{029FF64B-F07F-4E68-A88E-43C74642FCD8}" type="presParOf" srcId="{983B7D15-787D-4861-A5B2-A9747744D051}" destId="{1EF44896-D7C2-45E7-B929-333562492586}" srcOrd="4" destOrd="0" presId="urn:microsoft.com/office/officeart/2005/8/layout/vList3#2"/>
    <dgm:cxn modelId="{F7BA1286-DF5B-4468-B977-CBBECA112FCF}" type="presParOf" srcId="{1EF44896-D7C2-45E7-B929-333562492586}" destId="{AA29F222-60A6-44FA-B415-93AC10F337B9}" srcOrd="0" destOrd="0" presId="urn:microsoft.com/office/officeart/2005/8/layout/vList3#2"/>
    <dgm:cxn modelId="{132DFDEF-AEC4-4D4F-B8ED-2F6540980FF4}" type="presParOf" srcId="{1EF44896-D7C2-45E7-B929-333562492586}" destId="{48DC9653-20BF-404D-8208-85C401D58244}" srcOrd="1" destOrd="0" presId="urn:microsoft.com/office/officeart/2005/8/layout/vList3#2"/>
    <dgm:cxn modelId="{9919114C-19C3-4263-AD8B-CB3084BC7A7B}" type="presParOf" srcId="{983B7D15-787D-4861-A5B2-A9747744D051}" destId="{E9E81E89-9FD7-442D-8A17-07F28C7B172A}" srcOrd="5" destOrd="0" presId="urn:microsoft.com/office/officeart/2005/8/layout/vList3#2"/>
    <dgm:cxn modelId="{FB861DAC-5622-4D0A-95F9-BBBBA981DA70}" type="presParOf" srcId="{983B7D15-787D-4861-A5B2-A9747744D051}" destId="{90906E26-E89A-4EC5-B423-82F30D4BCE58}" srcOrd="6" destOrd="0" presId="urn:microsoft.com/office/officeart/2005/8/layout/vList3#2"/>
    <dgm:cxn modelId="{893455A1-0599-4207-BE99-B78762161214}" type="presParOf" srcId="{90906E26-E89A-4EC5-B423-82F30D4BCE58}" destId="{DF4DCE9B-F11E-4D24-A93E-604228A5F12D}" srcOrd="0" destOrd="0" presId="urn:microsoft.com/office/officeart/2005/8/layout/vList3#2"/>
    <dgm:cxn modelId="{422CC658-BA3B-4B19-BE0A-0471D8B42FBA}" type="presParOf" srcId="{90906E26-E89A-4EC5-B423-82F30D4BCE58}" destId="{92BC7158-CF92-42BD-B1A2-1CCA65044C7B}" srcOrd="1" destOrd="0" presId="urn:microsoft.com/office/officeart/2005/8/layout/vList3#2"/>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0ACAFE-DAB2-4840-9AA3-76A6431322BD}">
      <dsp:nvSpPr>
        <dsp:cNvPr id="0" name=""/>
        <dsp:cNvSpPr/>
      </dsp:nvSpPr>
      <dsp:spPr>
        <a:xfrm rot="10800000">
          <a:off x="404327" y="309"/>
          <a:ext cx="1330175" cy="277131"/>
        </a:xfrm>
        <a:prstGeom prst="homePlate">
          <a:avLst/>
        </a:prstGeom>
        <a:solidFill>
          <a:schemeClr val="accent3">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smtClean="0"/>
            <a:t>Antivirus</a:t>
          </a:r>
          <a:endParaRPr lang="en-US" sz="1100" kern="1200" dirty="0"/>
        </a:p>
      </dsp:txBody>
      <dsp:txXfrm rot="10800000">
        <a:off x="404327" y="309"/>
        <a:ext cx="1330175" cy="277131"/>
      </dsp:txXfrm>
    </dsp:sp>
    <dsp:sp modelId="{6D44780E-1813-4727-AEFF-C03963FBDC67}">
      <dsp:nvSpPr>
        <dsp:cNvPr id="0" name=""/>
        <dsp:cNvSpPr/>
      </dsp:nvSpPr>
      <dsp:spPr>
        <a:xfrm>
          <a:off x="265761" y="309"/>
          <a:ext cx="277131" cy="27713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 modelId="{A2E66401-7659-4625-8239-5319F5084D92}">
      <dsp:nvSpPr>
        <dsp:cNvPr id="0" name=""/>
        <dsp:cNvSpPr/>
      </dsp:nvSpPr>
      <dsp:spPr>
        <a:xfrm rot="10800000">
          <a:off x="404327" y="360166"/>
          <a:ext cx="1330175" cy="277131"/>
        </a:xfrm>
        <a:prstGeom prst="homePlate">
          <a:avLst/>
        </a:prstGeom>
        <a:solidFill>
          <a:schemeClr val="accent3">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smtClean="0"/>
            <a:t>Firewall</a:t>
          </a:r>
          <a:endParaRPr lang="en-US" sz="1100" kern="1200" dirty="0"/>
        </a:p>
      </dsp:txBody>
      <dsp:txXfrm rot="10800000">
        <a:off x="404327" y="360166"/>
        <a:ext cx="1330175" cy="277131"/>
      </dsp:txXfrm>
    </dsp:sp>
    <dsp:sp modelId="{4135F340-E7C5-4DE9-A41E-DAE42810B954}">
      <dsp:nvSpPr>
        <dsp:cNvPr id="0" name=""/>
        <dsp:cNvSpPr/>
      </dsp:nvSpPr>
      <dsp:spPr>
        <a:xfrm>
          <a:off x="265761" y="360166"/>
          <a:ext cx="277131" cy="27713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 modelId="{48DC9653-20BF-404D-8208-85C401D58244}">
      <dsp:nvSpPr>
        <dsp:cNvPr id="0" name=""/>
        <dsp:cNvSpPr/>
      </dsp:nvSpPr>
      <dsp:spPr>
        <a:xfrm rot="10800000">
          <a:off x="404327" y="720023"/>
          <a:ext cx="1330175" cy="277131"/>
        </a:xfrm>
        <a:prstGeom prst="homePlate">
          <a:avLst/>
        </a:prstGeom>
        <a:solidFill>
          <a:schemeClr val="accent3">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err="1" smtClean="0"/>
            <a:t>Antimallware</a:t>
          </a:r>
          <a:endParaRPr lang="en-US" sz="1100" kern="1200" dirty="0"/>
        </a:p>
      </dsp:txBody>
      <dsp:txXfrm rot="10800000">
        <a:off x="404327" y="720023"/>
        <a:ext cx="1330175" cy="277131"/>
      </dsp:txXfrm>
    </dsp:sp>
    <dsp:sp modelId="{AA29F222-60A6-44FA-B415-93AC10F337B9}">
      <dsp:nvSpPr>
        <dsp:cNvPr id="0" name=""/>
        <dsp:cNvSpPr/>
      </dsp:nvSpPr>
      <dsp:spPr>
        <a:xfrm>
          <a:off x="265761" y="720023"/>
          <a:ext cx="277131" cy="27713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 modelId="{92BC7158-CF92-42BD-B1A2-1CCA65044C7B}">
      <dsp:nvSpPr>
        <dsp:cNvPr id="0" name=""/>
        <dsp:cNvSpPr/>
      </dsp:nvSpPr>
      <dsp:spPr>
        <a:xfrm rot="10800000">
          <a:off x="404327" y="1079880"/>
          <a:ext cx="1330175" cy="277131"/>
        </a:xfrm>
        <a:prstGeom prst="homePlate">
          <a:avLst/>
        </a:prstGeom>
        <a:solidFill>
          <a:schemeClr val="accent3">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smtClean="0"/>
            <a:t>Updates</a:t>
          </a:r>
          <a:endParaRPr lang="en-US" sz="1100" kern="1200" dirty="0"/>
        </a:p>
      </dsp:txBody>
      <dsp:txXfrm rot="10800000">
        <a:off x="404327" y="1079880"/>
        <a:ext cx="1330175" cy="277131"/>
      </dsp:txXfrm>
    </dsp:sp>
    <dsp:sp modelId="{DF4DCE9B-F11E-4D24-A93E-604228A5F12D}">
      <dsp:nvSpPr>
        <dsp:cNvPr id="0" name=""/>
        <dsp:cNvSpPr/>
      </dsp:nvSpPr>
      <dsp:spPr>
        <a:xfrm>
          <a:off x="265761" y="1079880"/>
          <a:ext cx="277131" cy="27713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0ACAFE-DAB2-4840-9AA3-76A6431322BD}">
      <dsp:nvSpPr>
        <dsp:cNvPr id="0" name=""/>
        <dsp:cNvSpPr/>
      </dsp:nvSpPr>
      <dsp:spPr>
        <a:xfrm rot="10800000">
          <a:off x="404327" y="309"/>
          <a:ext cx="1330175" cy="277131"/>
        </a:xfrm>
        <a:prstGeom prst="homePlate">
          <a:avLst/>
        </a:prstGeom>
        <a:solidFill>
          <a:schemeClr val="accent3">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smtClean="0"/>
            <a:t>Antivirus</a:t>
          </a:r>
          <a:endParaRPr lang="en-US" sz="1100" kern="1200" dirty="0"/>
        </a:p>
      </dsp:txBody>
      <dsp:txXfrm rot="10800000">
        <a:off x="404327" y="309"/>
        <a:ext cx="1330175" cy="277131"/>
      </dsp:txXfrm>
    </dsp:sp>
    <dsp:sp modelId="{6D44780E-1813-4727-AEFF-C03963FBDC67}">
      <dsp:nvSpPr>
        <dsp:cNvPr id="0" name=""/>
        <dsp:cNvSpPr/>
      </dsp:nvSpPr>
      <dsp:spPr>
        <a:xfrm>
          <a:off x="265761" y="309"/>
          <a:ext cx="277131" cy="27713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 modelId="{A2E66401-7659-4625-8239-5319F5084D92}">
      <dsp:nvSpPr>
        <dsp:cNvPr id="0" name=""/>
        <dsp:cNvSpPr/>
      </dsp:nvSpPr>
      <dsp:spPr>
        <a:xfrm rot="10800000">
          <a:off x="404327" y="360166"/>
          <a:ext cx="1330175" cy="277131"/>
        </a:xfrm>
        <a:prstGeom prst="homePlate">
          <a:avLst/>
        </a:prstGeom>
        <a:solidFill>
          <a:srgbClr val="FF0000"/>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smtClean="0"/>
            <a:t>Firewall</a:t>
          </a:r>
          <a:endParaRPr lang="en-US" sz="1100" kern="1200" dirty="0"/>
        </a:p>
      </dsp:txBody>
      <dsp:txXfrm rot="10800000">
        <a:off x="404327" y="360166"/>
        <a:ext cx="1330175" cy="277131"/>
      </dsp:txXfrm>
    </dsp:sp>
    <dsp:sp modelId="{4135F340-E7C5-4DE9-A41E-DAE42810B954}">
      <dsp:nvSpPr>
        <dsp:cNvPr id="0" name=""/>
        <dsp:cNvSpPr/>
      </dsp:nvSpPr>
      <dsp:spPr>
        <a:xfrm>
          <a:off x="265761" y="360166"/>
          <a:ext cx="277131" cy="277131"/>
        </a:xfrm>
        <a:prstGeom prst="ellipse">
          <a:avLst/>
        </a:prstGeom>
        <a:blipFill rotWithShape="0">
          <a:blip xmlns:r="http://schemas.openxmlformats.org/officeDocument/2006/relationships" r:embed="rId2" cstate="email">
            <a:extLst>
              <a:ext uri="{28A0092B-C50C-407E-A947-70E740481C1C}">
                <a14:useLocalDpi xmlns:a14="http://schemas.microsoft.com/office/drawing/2010/main" xmlns=""/>
              </a:ext>
            </a:extLst>
          </a:blip>
          <a:stretch>
            <a:fillRect/>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 modelId="{48DC9653-20BF-404D-8208-85C401D58244}">
      <dsp:nvSpPr>
        <dsp:cNvPr id="0" name=""/>
        <dsp:cNvSpPr/>
      </dsp:nvSpPr>
      <dsp:spPr>
        <a:xfrm rot="10800000">
          <a:off x="404327" y="720023"/>
          <a:ext cx="1330175" cy="277131"/>
        </a:xfrm>
        <a:prstGeom prst="homePlate">
          <a:avLst/>
        </a:prstGeom>
        <a:solidFill>
          <a:schemeClr val="accent3">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err="1" smtClean="0"/>
            <a:t>Antimallware</a:t>
          </a:r>
          <a:endParaRPr lang="en-US" sz="1100" kern="1200" dirty="0"/>
        </a:p>
      </dsp:txBody>
      <dsp:txXfrm rot="10800000">
        <a:off x="404327" y="720023"/>
        <a:ext cx="1330175" cy="277131"/>
      </dsp:txXfrm>
    </dsp:sp>
    <dsp:sp modelId="{AA29F222-60A6-44FA-B415-93AC10F337B9}">
      <dsp:nvSpPr>
        <dsp:cNvPr id="0" name=""/>
        <dsp:cNvSpPr/>
      </dsp:nvSpPr>
      <dsp:spPr>
        <a:xfrm>
          <a:off x="265761" y="720023"/>
          <a:ext cx="277131" cy="27713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 modelId="{92BC7158-CF92-42BD-B1A2-1CCA65044C7B}">
      <dsp:nvSpPr>
        <dsp:cNvPr id="0" name=""/>
        <dsp:cNvSpPr/>
      </dsp:nvSpPr>
      <dsp:spPr>
        <a:xfrm rot="10800000">
          <a:off x="404327" y="1079880"/>
          <a:ext cx="1330175" cy="277131"/>
        </a:xfrm>
        <a:prstGeom prst="homePlate">
          <a:avLst/>
        </a:prstGeom>
        <a:solidFill>
          <a:schemeClr val="accent3">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2207" tIns="41910" rIns="78232" bIns="41910" numCol="1" spcCol="1270" anchor="ctr" anchorCtr="0">
          <a:noAutofit/>
        </a:bodyPr>
        <a:lstStyle/>
        <a:p>
          <a:pPr lvl="0" algn="ctr" defTabSz="488950">
            <a:lnSpc>
              <a:spcPct val="90000"/>
            </a:lnSpc>
            <a:spcBef>
              <a:spcPct val="0"/>
            </a:spcBef>
            <a:spcAft>
              <a:spcPct val="35000"/>
            </a:spcAft>
          </a:pPr>
          <a:r>
            <a:rPr lang="en-US" sz="1100" kern="1200" dirty="0" smtClean="0"/>
            <a:t>Updates</a:t>
          </a:r>
          <a:endParaRPr lang="en-US" sz="1100" kern="1200" dirty="0"/>
        </a:p>
      </dsp:txBody>
      <dsp:txXfrm rot="10800000">
        <a:off x="404327" y="1079880"/>
        <a:ext cx="1330175" cy="277131"/>
      </dsp:txXfrm>
    </dsp:sp>
    <dsp:sp modelId="{DF4DCE9B-F11E-4D24-A93E-604228A5F12D}">
      <dsp:nvSpPr>
        <dsp:cNvPr id="0" name=""/>
        <dsp:cNvSpPr/>
      </dsp:nvSpPr>
      <dsp:spPr>
        <a:xfrm>
          <a:off x="265761" y="1079880"/>
          <a:ext cx="277131" cy="277131"/>
        </a:xfrm>
        <a:prstGeom prst="ellipse">
          <a:avLst/>
        </a:prstGeom>
        <a:blipFill rotWithShape="0">
          <a:blip xmlns:r="http://schemas.openxmlformats.org/officeDocument/2006/relationships" r:embed="rId1" cstate="email">
            <a:extLst>
              <a:ext uri="{28A0092B-C50C-407E-A947-70E740481C1C}">
                <a14:useLocalDpi xmlns:a14="http://schemas.microsoft.com/office/drawing/2010/main" xmlns=""/>
              </a:ext>
            </a:extLst>
          </a:blip>
          <a:stretch>
            <a:fillRect t="-17000" b="-17000"/>
          </a:stretch>
        </a:blip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7000"/>
    <dgm:cat type="pictureconvert" pri="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7000"/>
    <dgm:cat type="pictureconvert" pri="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cli201_krijnen.pptx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591741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26223608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endParaRPr lang="en-US"/>
          </a:p>
        </p:txBody>
      </p:sp>
      <p:sp>
        <p:nvSpPr>
          <p:cNvPr id="38915" name="Rectangle 6"/>
          <p:cNvSpPr>
            <a:spLocks noGrp="1" noChangeArrowheads="1"/>
          </p:cNvSpPr>
          <p:nvPr>
            <p:ph type="ftr" sz="quarter" idx="4"/>
          </p:nvPr>
        </p:nvSpPr>
        <p:spPr>
          <a:noFill/>
        </p:spPr>
        <p:txBody>
          <a:bodyPr/>
          <a:lstStyle/>
          <a:p>
            <a:endParaRPr lang="en-US" sz="1200"/>
          </a:p>
        </p:txBody>
      </p:sp>
      <p:sp>
        <p:nvSpPr>
          <p:cNvPr id="38916" name="Rectangle 7"/>
          <p:cNvSpPr>
            <a:spLocks noGrp="1" noChangeArrowheads="1"/>
          </p:cNvSpPr>
          <p:nvPr>
            <p:ph type="sldNum" sz="quarter" idx="5"/>
          </p:nvPr>
        </p:nvSpPr>
        <p:spPr>
          <a:noFill/>
        </p:spPr>
        <p:txBody>
          <a:bodyPr/>
          <a:lstStyle/>
          <a:p>
            <a:endParaRPr lang="en-US"/>
          </a:p>
        </p:txBody>
      </p:sp>
      <p:sp>
        <p:nvSpPr>
          <p:cNvPr id="38917" name="Rectangle 2"/>
          <p:cNvSpPr>
            <a:spLocks noGrp="1" noRot="1" noChangeAspect="1" noChangeArrowheads="1" noTextEdit="1"/>
          </p:cNvSpPr>
          <p:nvPr>
            <p:ph type="sldImg"/>
          </p:nvPr>
        </p:nvSpPr>
        <p:spPr>
          <a:ln/>
        </p:spPr>
      </p:sp>
      <p:sp>
        <p:nvSpPr>
          <p:cNvPr id="38918" name="Rectangle 3"/>
          <p:cNvSpPr>
            <a:spLocks noGrp="1" noChangeArrowheads="1"/>
          </p:cNvSpPr>
          <p:nvPr>
            <p:ph type="body" idx="1"/>
          </p:nvPr>
        </p:nvSpPr>
        <p:spPr/>
        <p:txBody>
          <a:bodyPr/>
          <a:lstStyle/>
          <a:p>
            <a:pPr eaLnBrk="1" hangingPunct="1">
              <a:lnSpc>
                <a:spcPct val="70000"/>
              </a:lnSpc>
            </a:pPr>
            <a:endParaRPr lang="en-US" sz="10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endParaRPr lang="en-US"/>
          </a:p>
        </p:txBody>
      </p:sp>
      <p:sp>
        <p:nvSpPr>
          <p:cNvPr id="38915" name="Rectangle 6"/>
          <p:cNvSpPr>
            <a:spLocks noGrp="1" noChangeArrowheads="1"/>
          </p:cNvSpPr>
          <p:nvPr>
            <p:ph type="ftr" sz="quarter" idx="4"/>
          </p:nvPr>
        </p:nvSpPr>
        <p:spPr>
          <a:noFill/>
        </p:spPr>
        <p:txBody>
          <a:bodyPr/>
          <a:lstStyle/>
          <a:p>
            <a:endParaRPr lang="en-US" sz="1200"/>
          </a:p>
        </p:txBody>
      </p:sp>
      <p:sp>
        <p:nvSpPr>
          <p:cNvPr id="38916" name="Rectangle 7"/>
          <p:cNvSpPr>
            <a:spLocks noGrp="1" noChangeArrowheads="1"/>
          </p:cNvSpPr>
          <p:nvPr>
            <p:ph type="sldNum" sz="quarter" idx="5"/>
          </p:nvPr>
        </p:nvSpPr>
        <p:spPr>
          <a:noFill/>
        </p:spPr>
        <p:txBody>
          <a:bodyPr/>
          <a:lstStyle/>
          <a:p>
            <a:endParaRPr lang="en-US"/>
          </a:p>
        </p:txBody>
      </p:sp>
      <p:sp>
        <p:nvSpPr>
          <p:cNvPr id="38917" name="Rectangle 2"/>
          <p:cNvSpPr>
            <a:spLocks noGrp="1" noRot="1" noChangeAspect="1" noChangeArrowheads="1" noTextEdit="1"/>
          </p:cNvSpPr>
          <p:nvPr>
            <p:ph type="sldImg"/>
          </p:nvPr>
        </p:nvSpPr>
        <p:spPr>
          <a:ln/>
        </p:spPr>
      </p:sp>
      <p:sp>
        <p:nvSpPr>
          <p:cNvPr id="38918" name="Rectangle 3"/>
          <p:cNvSpPr>
            <a:spLocks noGrp="1" noChangeArrowheads="1"/>
          </p:cNvSpPr>
          <p:nvPr>
            <p:ph type="body" idx="1"/>
          </p:nvPr>
        </p:nvSpPr>
        <p:spPr/>
        <p:txBody>
          <a:bodyPr/>
          <a:lstStyle/>
          <a:p>
            <a:endParaRPr lang="en-US" sz="1200" kern="1200" dirty="0">
              <a:solidFill>
                <a:schemeClr val="tx1"/>
              </a:solidFill>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
        <p:nvSpPr>
          <p:cNvPr id="5" name="Header Placeholder 4"/>
          <p:cNvSpPr>
            <a:spLocks noGrp="1"/>
          </p:cNvSpPr>
          <p:nvPr>
            <p:ph type="hdr" sz="quarter" idx="1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6"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18" Type="http://schemas.openxmlformats.org/officeDocument/2006/relationships/image" Target="../media/image47.png"/><Relationship Id="rId26" Type="http://schemas.openxmlformats.org/officeDocument/2006/relationships/image" Target="../media/image55.png"/><Relationship Id="rId3" Type="http://schemas.openxmlformats.org/officeDocument/2006/relationships/image" Target="../media/image32.png"/><Relationship Id="rId21" Type="http://schemas.openxmlformats.org/officeDocument/2006/relationships/image" Target="../media/image50.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46.png"/><Relationship Id="rId25" Type="http://schemas.openxmlformats.org/officeDocument/2006/relationships/image" Target="../media/image54.png"/><Relationship Id="rId2" Type="http://schemas.openxmlformats.org/officeDocument/2006/relationships/notesSlide" Target="../notesSlides/notesSlide10.xml"/><Relationship Id="rId16" Type="http://schemas.openxmlformats.org/officeDocument/2006/relationships/image" Target="../media/image45.png"/><Relationship Id="rId20" Type="http://schemas.openxmlformats.org/officeDocument/2006/relationships/image" Target="../media/image49.png"/><Relationship Id="rId29"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40.png"/><Relationship Id="rId24" Type="http://schemas.openxmlformats.org/officeDocument/2006/relationships/image" Target="../media/image53.png"/><Relationship Id="rId5" Type="http://schemas.openxmlformats.org/officeDocument/2006/relationships/image" Target="../media/image34.png"/><Relationship Id="rId15" Type="http://schemas.openxmlformats.org/officeDocument/2006/relationships/image" Target="../media/image44.png"/><Relationship Id="rId23" Type="http://schemas.openxmlformats.org/officeDocument/2006/relationships/image" Target="../media/image52.png"/><Relationship Id="rId28" Type="http://schemas.openxmlformats.org/officeDocument/2006/relationships/image" Target="../media/image57.png"/><Relationship Id="rId10" Type="http://schemas.openxmlformats.org/officeDocument/2006/relationships/image" Target="../media/image39.png"/><Relationship Id="rId19" Type="http://schemas.openxmlformats.org/officeDocument/2006/relationships/image" Target="../media/image48.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 Id="rId22" Type="http://schemas.openxmlformats.org/officeDocument/2006/relationships/image" Target="../media/image51.png"/><Relationship Id="rId27" Type="http://schemas.openxmlformats.org/officeDocument/2006/relationships/image" Target="../media/image56.png"/></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diagramData" Target="../diagrams/data2.xml"/><Relationship Id="rId18" Type="http://schemas.openxmlformats.org/officeDocument/2006/relationships/image" Target="../media/image62.png"/><Relationship Id="rId3" Type="http://schemas.openxmlformats.org/officeDocument/2006/relationships/image" Target="../media/image28.png"/><Relationship Id="rId7" Type="http://schemas.openxmlformats.org/officeDocument/2006/relationships/image" Target="../media/image59.png"/><Relationship Id="rId12" Type="http://schemas.microsoft.com/office/2007/relationships/diagramDrawing" Target="../diagrams/drawing1.xml"/><Relationship Id="rId17" Type="http://schemas.microsoft.com/office/2007/relationships/diagramDrawing" Target="../diagrams/drawing2.xml"/><Relationship Id="rId2" Type="http://schemas.openxmlformats.org/officeDocument/2006/relationships/notesSlide" Target="../notesSlides/notesSlide11.xml"/><Relationship Id="rId16" Type="http://schemas.openxmlformats.org/officeDocument/2006/relationships/diagramColors" Target="../diagrams/colors2.xml"/><Relationship Id="rId20"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diagramColors" Target="../diagrams/colors1.xml"/><Relationship Id="rId5" Type="http://schemas.openxmlformats.org/officeDocument/2006/relationships/image" Target="../media/image24.png"/><Relationship Id="rId15" Type="http://schemas.openxmlformats.org/officeDocument/2006/relationships/diagramQuickStyle" Target="../diagrams/quickStyle2.xml"/><Relationship Id="rId10" Type="http://schemas.openxmlformats.org/officeDocument/2006/relationships/diagramQuickStyle" Target="../diagrams/quickStyle1.xml"/><Relationship Id="rId19" Type="http://schemas.openxmlformats.org/officeDocument/2006/relationships/image" Target="../media/image63.png"/><Relationship Id="rId4" Type="http://schemas.openxmlformats.org/officeDocument/2006/relationships/image" Target="../media/image23.png"/><Relationship Id="rId9" Type="http://schemas.openxmlformats.org/officeDocument/2006/relationships/diagramLayout" Target="../diagrams/layout1.xml"/><Relationship Id="rId1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6.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ounded Rectangle 79"/>
          <p:cNvSpPr/>
          <p:nvPr/>
        </p:nvSpPr>
        <p:spPr bwMode="auto">
          <a:xfrm>
            <a:off x="317264" y="2421120"/>
            <a:ext cx="1828800" cy="25146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9" name="Rounded Rectangle 78"/>
          <p:cNvSpPr/>
          <p:nvPr/>
        </p:nvSpPr>
        <p:spPr bwMode="auto">
          <a:xfrm>
            <a:off x="4681199" y="2470476"/>
            <a:ext cx="1828800" cy="2514600"/>
          </a:xfrm>
          <a:prstGeom prst="roundRect">
            <a:avLst/>
          </a:prstGeom>
          <a:solidFill>
            <a:srgbClr val="7030A0"/>
          </a:solidFill>
          <a:ln>
            <a:solidFill>
              <a:srgbClr val="7030A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29980" name="Text Box 124"/>
          <p:cNvSpPr txBox="1">
            <a:spLocks noChangeArrowheads="1"/>
          </p:cNvSpPr>
          <p:nvPr/>
        </p:nvSpPr>
        <p:spPr bwMode="auto">
          <a:xfrm>
            <a:off x="317265" y="2563995"/>
            <a:ext cx="1828799" cy="646331"/>
          </a:xfrm>
          <a:prstGeom prst="rect">
            <a:avLst/>
          </a:prstGeom>
          <a:noFill/>
          <a:ln w="12700" algn="ctr">
            <a:noFill/>
            <a:miter lim="800000"/>
            <a:headEnd/>
            <a:tailEnd/>
          </a:ln>
          <a:effectLst/>
        </p:spPr>
        <p:txBody>
          <a:bodyPr vert="horz" wrap="square" lIns="91440" tIns="45720" rIns="91440" bIns="45720" numCol="1" anchor="t" anchorCtr="0" compatLnSpc="1">
            <a:prstTxWarp prst="textNoShape">
              <a:avLst/>
            </a:prstTxWarp>
            <a:spAutoFit/>
          </a:bodyPr>
          <a:lstStyle/>
          <a:p>
            <a:pPr algn="ctr" eaLnBrk="1" hangingPunct="1">
              <a:buFontTx/>
              <a:buNone/>
              <a:defRPr/>
            </a:pPr>
            <a:r>
              <a:rPr lang="en-US" dirty="0" smtClean="0">
                <a:effectLst>
                  <a:outerShdw blurRad="38100" dist="38100" dir="2700000" algn="tl">
                    <a:srgbClr val="000000">
                      <a:alpha val="43137"/>
                    </a:srgbClr>
                  </a:outerShdw>
                </a:effectLst>
              </a:rPr>
              <a:t>Fundamentally Secure Platform</a:t>
            </a:r>
            <a:endParaRPr lang="en-US" dirty="0">
              <a:effectLst>
                <a:outerShdw blurRad="38100" dist="38100" dir="2700000" algn="tl">
                  <a:srgbClr val="000000">
                    <a:alpha val="43137"/>
                  </a:srgbClr>
                </a:outerShdw>
              </a:effectLst>
            </a:endParaRPr>
          </a:p>
        </p:txBody>
      </p:sp>
      <p:sp>
        <p:nvSpPr>
          <p:cNvPr id="1529982" name="Text Box 126"/>
          <p:cNvSpPr txBox="1">
            <a:spLocks noChangeArrowheads="1"/>
          </p:cNvSpPr>
          <p:nvPr/>
        </p:nvSpPr>
        <p:spPr bwMode="auto">
          <a:xfrm>
            <a:off x="4655799" y="2613351"/>
            <a:ext cx="1828800" cy="646331"/>
          </a:xfrm>
          <a:prstGeom prst="rect">
            <a:avLst/>
          </a:prstGeom>
          <a:noFill/>
          <a:ln w="12700" algn="ctr">
            <a:noFill/>
            <a:miter lim="800000"/>
            <a:headEnd/>
            <a:tailEnd/>
          </a:ln>
          <a:effectLst/>
        </p:spPr>
        <p:txBody>
          <a:bodyPr vert="horz" wrap="square" lIns="91440" tIns="45720" rIns="91440" bIns="45720" numCol="1" anchor="t" anchorCtr="0" compatLnSpc="1">
            <a:prstTxWarp prst="textNoShape">
              <a:avLst/>
            </a:prstTxWarp>
            <a:spAutoFit/>
          </a:bodyPr>
          <a:lstStyle/>
          <a:p>
            <a:pPr algn="ctr" eaLnBrk="1" hangingPunct="1">
              <a:buFontTx/>
              <a:buNone/>
              <a:defRPr/>
            </a:pPr>
            <a:r>
              <a:rPr lang="en-US" dirty="0" smtClean="0">
                <a:effectLst>
                  <a:outerShdw blurRad="38100" dist="38100" dir="2700000" algn="tl">
                    <a:srgbClr val="000000">
                      <a:alpha val="43137"/>
                    </a:srgbClr>
                  </a:outerShdw>
                </a:effectLst>
              </a:rPr>
              <a:t>Protect Users &amp; Infrastructure</a:t>
            </a:r>
            <a:endParaRPr lang="en-US" dirty="0">
              <a:effectLst>
                <a:outerShdw blurRad="38100" dist="38100" dir="2700000" algn="tl">
                  <a:srgbClr val="000000">
                    <a:alpha val="43137"/>
                  </a:srgbClr>
                </a:outerShdw>
              </a:effectLst>
            </a:endParaRPr>
          </a:p>
        </p:txBody>
      </p:sp>
      <p:sp>
        <p:nvSpPr>
          <p:cNvPr id="12303" name="Text Box 14"/>
          <p:cNvSpPr txBox="1">
            <a:spLocks noChangeArrowheads="1"/>
          </p:cNvSpPr>
          <p:nvPr/>
        </p:nvSpPr>
        <p:spPr bwMode="auto">
          <a:xfrm>
            <a:off x="317264" y="2649720"/>
            <a:ext cx="18288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eaLnBrk="1" hangingPunct="1">
              <a:buFontTx/>
              <a:buNone/>
            </a:pPr>
            <a:endParaRPr lang="en-US" sz="2400" dirty="0">
              <a:solidFill>
                <a:srgbClr val="FFFFFF"/>
              </a:solidFill>
              <a:effectLst>
                <a:outerShdw blurRad="38100" dist="38100" dir="2700000" algn="tl">
                  <a:srgbClr val="000000">
                    <a:alpha val="43137"/>
                  </a:srgbClr>
                </a:outerShdw>
              </a:effectLst>
            </a:endParaRPr>
          </a:p>
        </p:txBody>
      </p:sp>
      <p:sp>
        <p:nvSpPr>
          <p:cNvPr id="12304" name="Text Box 16"/>
          <p:cNvSpPr txBox="1">
            <a:spLocks noChangeArrowheads="1"/>
          </p:cNvSpPr>
          <p:nvPr/>
        </p:nvSpPr>
        <p:spPr bwMode="auto">
          <a:xfrm>
            <a:off x="2249363" y="2657193"/>
            <a:ext cx="16002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eaLnBrk="1" hangingPunct="1">
              <a:buFontTx/>
              <a:buNone/>
            </a:pPr>
            <a:endParaRPr lang="en-US" sz="2400">
              <a:solidFill>
                <a:srgbClr val="FFFFFF"/>
              </a:solidFill>
            </a:endParaRPr>
          </a:p>
        </p:txBody>
      </p:sp>
      <p:grpSp>
        <p:nvGrpSpPr>
          <p:cNvPr id="2" name="Group 35"/>
          <p:cNvGrpSpPr/>
          <p:nvPr/>
        </p:nvGrpSpPr>
        <p:grpSpPr>
          <a:xfrm>
            <a:off x="317264" y="3490301"/>
            <a:ext cx="1733550" cy="1138238"/>
            <a:chOff x="612775" y="2838450"/>
            <a:chExt cx="1733550" cy="1138238"/>
          </a:xfrm>
        </p:grpSpPr>
        <p:pic>
          <p:nvPicPr>
            <p:cNvPr id="12313" name="Picture 137" descr="blue disc M"/>
            <p:cNvPicPr>
              <a:picLocks noChangeAspect="1" noChangeArrowheads="1"/>
            </p:cNvPicPr>
            <p:nvPr/>
          </p:nvPicPr>
          <p:blipFill>
            <a:blip r:embed="rId3" cstate="email"/>
            <a:srcRect/>
            <a:stretch>
              <a:fillRect/>
            </a:stretch>
          </p:blipFill>
          <p:spPr bwMode="auto">
            <a:xfrm>
              <a:off x="612775" y="3297238"/>
              <a:ext cx="1733550" cy="679450"/>
            </a:xfrm>
            <a:prstGeom prst="rect">
              <a:avLst/>
            </a:prstGeom>
            <a:noFill/>
            <a:ln w="9525">
              <a:noFill/>
              <a:miter lim="800000"/>
              <a:headEnd/>
              <a:tailEnd/>
            </a:ln>
          </p:spPr>
        </p:pic>
        <p:pic>
          <p:nvPicPr>
            <p:cNvPr id="2051" name="Picture 3" descr="E:\DVD_ART34\Artwork_Imagery\Icons - Illustrations\_WINDOWS SERVER ICONS\Security\Lock locked secure security.png"/>
            <p:cNvPicPr>
              <a:picLocks noChangeAspect="1" noChangeArrowheads="1"/>
            </p:cNvPicPr>
            <p:nvPr/>
          </p:nvPicPr>
          <p:blipFill>
            <a:blip r:embed="rId4" cstate="email"/>
            <a:srcRect/>
            <a:stretch>
              <a:fillRect/>
            </a:stretch>
          </p:blipFill>
          <p:spPr bwMode="auto">
            <a:xfrm flipH="1">
              <a:off x="1447800" y="2971800"/>
              <a:ext cx="546735" cy="803434"/>
            </a:xfrm>
            <a:prstGeom prst="rect">
              <a:avLst/>
            </a:prstGeom>
            <a:noFill/>
          </p:spPr>
        </p:pic>
        <p:pic>
          <p:nvPicPr>
            <p:cNvPr id="12314" name="Picture 138" descr="developer Tools toolbox"/>
            <p:cNvPicPr>
              <a:picLocks noChangeAspect="1" noChangeArrowheads="1"/>
            </p:cNvPicPr>
            <p:nvPr/>
          </p:nvPicPr>
          <p:blipFill>
            <a:blip r:embed="rId5" cstate="email">
              <a:clrChange>
                <a:clrFrom>
                  <a:srgbClr val="373535"/>
                </a:clrFrom>
                <a:clrTo>
                  <a:srgbClr val="373535">
                    <a:alpha val="0"/>
                  </a:srgbClr>
                </a:clrTo>
              </a:clrChange>
            </a:blip>
            <a:srcRect/>
            <a:stretch>
              <a:fillRect/>
            </a:stretch>
          </p:blipFill>
          <p:spPr bwMode="auto">
            <a:xfrm>
              <a:off x="968375" y="2838450"/>
              <a:ext cx="620713" cy="933450"/>
            </a:xfrm>
            <a:prstGeom prst="rect">
              <a:avLst/>
            </a:prstGeom>
            <a:noFill/>
            <a:ln w="9525">
              <a:noFill/>
              <a:miter lim="800000"/>
              <a:headEnd/>
              <a:tailEnd/>
            </a:ln>
          </p:spPr>
        </p:pic>
      </p:grpSp>
      <p:sp>
        <p:nvSpPr>
          <p:cNvPr id="43" name="Title 39"/>
          <p:cNvSpPr>
            <a:spLocks noGrp="1"/>
          </p:cNvSpPr>
          <p:nvPr>
            <p:ph type="title"/>
          </p:nvPr>
        </p:nvSpPr>
        <p:spPr>
          <a:xfrm>
            <a:off x="365760" y="259080"/>
            <a:ext cx="8382000" cy="664797"/>
          </a:xfrm>
        </p:spPr>
        <p:txBody>
          <a:bodyPr/>
          <a:lstStyle/>
          <a:p>
            <a:r>
              <a:rPr smtClean="0"/>
              <a:t>Windows 7 Enterprise Security</a:t>
            </a:r>
            <a:endParaRPr lang="en-US" sz="2400" dirty="0">
              <a:solidFill>
                <a:schemeClr val="tx1"/>
              </a:solidFill>
            </a:endParaRPr>
          </a:p>
        </p:txBody>
      </p:sp>
      <p:sp>
        <p:nvSpPr>
          <p:cNvPr id="46" name="Rounded Rectangle 45"/>
          <p:cNvSpPr/>
          <p:nvPr/>
        </p:nvSpPr>
        <p:spPr bwMode="auto">
          <a:xfrm>
            <a:off x="2522413" y="2428593"/>
            <a:ext cx="1828800" cy="2514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7" name="Text Box 126"/>
          <p:cNvSpPr txBox="1">
            <a:spLocks noChangeArrowheads="1"/>
          </p:cNvSpPr>
          <p:nvPr/>
        </p:nvSpPr>
        <p:spPr bwMode="auto">
          <a:xfrm>
            <a:off x="2446213" y="2571468"/>
            <a:ext cx="1981200" cy="923330"/>
          </a:xfrm>
          <a:prstGeom prst="rect">
            <a:avLst/>
          </a:prstGeom>
          <a:noFill/>
          <a:ln w="12700" algn="ctr">
            <a:noFill/>
            <a:miter lim="800000"/>
            <a:headEnd/>
            <a:tailEnd/>
          </a:ln>
          <a:effectLst/>
        </p:spPr>
        <p:txBody>
          <a:bodyPr vert="horz" wrap="square" lIns="91440" tIns="45720" rIns="91440" bIns="45720" numCol="1" anchor="t" anchorCtr="0" compatLnSpc="1">
            <a:prstTxWarp prst="textNoShape">
              <a:avLst/>
            </a:prstTxWarp>
            <a:spAutoFit/>
          </a:bodyPr>
          <a:lstStyle/>
          <a:p>
            <a:pPr algn="ctr" eaLnBrk="1" hangingPunct="1">
              <a:buFontTx/>
              <a:buNone/>
              <a:defRPr/>
            </a:pPr>
            <a:r>
              <a:rPr lang="en-US" dirty="0" smtClean="0">
                <a:effectLst>
                  <a:outerShdw blurRad="38100" dist="38100" dir="2700000" algn="tl">
                    <a:srgbClr val="000000">
                      <a:alpha val="43137"/>
                    </a:srgbClr>
                  </a:outerShdw>
                </a:effectLst>
              </a:rPr>
              <a:t>Protect Data from Unauthorized Viewing</a:t>
            </a:r>
            <a:endParaRPr lang="en-US" dirty="0">
              <a:effectLst>
                <a:outerShdw blurRad="38100" dist="38100" dir="2700000" algn="tl">
                  <a:srgbClr val="000000">
                    <a:alpha val="43137"/>
                  </a:srgbClr>
                </a:outerShdw>
              </a:effectLst>
            </a:endParaRPr>
          </a:p>
        </p:txBody>
      </p:sp>
      <p:grpSp>
        <p:nvGrpSpPr>
          <p:cNvPr id="3" name="Group 51"/>
          <p:cNvGrpSpPr/>
          <p:nvPr/>
        </p:nvGrpSpPr>
        <p:grpSpPr>
          <a:xfrm>
            <a:off x="2751013" y="3495393"/>
            <a:ext cx="1600200" cy="1143000"/>
            <a:chOff x="3429000" y="5486400"/>
            <a:chExt cx="1600200" cy="1143000"/>
          </a:xfrm>
        </p:grpSpPr>
        <p:pic>
          <p:nvPicPr>
            <p:cNvPr id="50" name="Picture 3" descr="C:\Program Files\Microsoft Resource DVD Artwork\DVD_ART\Artwork_Imagery\HARDWARE_IMAGERY\Photos - OEM Hardware\Computer\Vista Laptop\Gateway M680 laptop Vista Business.png"/>
            <p:cNvPicPr>
              <a:picLocks noChangeAspect="1" noChangeArrowheads="1"/>
            </p:cNvPicPr>
            <p:nvPr/>
          </p:nvPicPr>
          <p:blipFill>
            <a:blip r:embed="rId6" cstate="email"/>
            <a:srcRect r="-600" b="-6220"/>
            <a:stretch>
              <a:fillRect/>
            </a:stretch>
          </p:blipFill>
          <p:spPr bwMode="auto">
            <a:xfrm>
              <a:off x="3429000" y="5486400"/>
              <a:ext cx="1600200" cy="1143000"/>
            </a:xfrm>
            <a:prstGeom prst="rect">
              <a:avLst/>
            </a:prstGeom>
            <a:noFill/>
            <a:effectLst>
              <a:outerShdw blurRad="50800" dist="38100" dir="2700000" algn="tl" rotWithShape="0">
                <a:prstClr val="black">
                  <a:alpha val="40000"/>
                </a:prstClr>
              </a:outerShdw>
            </a:effectLst>
          </p:spPr>
        </p:pic>
        <p:pic>
          <p:nvPicPr>
            <p:cNvPr id="51" name="Picture 2" descr="\\eventsql\dvd\Online_ART\DVD_ART34\Artwork_Imagery\Icons - Illustrations\_WINDOWS VISTA ICONS\Keys secure security.png"/>
            <p:cNvPicPr>
              <a:picLocks noChangeAspect="1" noChangeArrowheads="1"/>
            </p:cNvPicPr>
            <p:nvPr/>
          </p:nvPicPr>
          <p:blipFill>
            <a:blip r:embed="rId7" cstate="email"/>
            <a:srcRect/>
            <a:stretch>
              <a:fillRect/>
            </a:stretch>
          </p:blipFill>
          <p:spPr bwMode="auto">
            <a:xfrm>
              <a:off x="3962400" y="5791200"/>
              <a:ext cx="645016" cy="631252"/>
            </a:xfrm>
            <a:prstGeom prst="rect">
              <a:avLst/>
            </a:prstGeom>
            <a:noFill/>
          </p:spPr>
        </p:pic>
      </p:grpSp>
      <p:grpSp>
        <p:nvGrpSpPr>
          <p:cNvPr id="5" name="Group 100"/>
          <p:cNvGrpSpPr>
            <a:grpSpLocks noChangeAspect="1"/>
          </p:cNvGrpSpPr>
          <p:nvPr/>
        </p:nvGrpSpPr>
        <p:grpSpPr>
          <a:xfrm>
            <a:off x="4731999" y="3642432"/>
            <a:ext cx="1755648" cy="932688"/>
            <a:chOff x="5791200" y="2438400"/>
            <a:chExt cx="2438400" cy="1295400"/>
          </a:xfrm>
        </p:grpSpPr>
        <p:grpSp>
          <p:nvGrpSpPr>
            <p:cNvPr id="6" name="Group 25"/>
            <p:cNvGrpSpPr/>
            <p:nvPr/>
          </p:nvGrpSpPr>
          <p:grpSpPr>
            <a:xfrm>
              <a:off x="7505221" y="2455343"/>
              <a:ext cx="724376" cy="479899"/>
              <a:chOff x="1676401" y="1295400"/>
              <a:chExt cx="676274" cy="427046"/>
            </a:xfrm>
          </p:grpSpPr>
          <p:pic>
            <p:nvPicPr>
              <p:cNvPr id="115" name="Picture 5" descr="E:\DVD_ART34\Logos\Microsoft Office 2007 - all products\Outlook 2007\Office Outlook 2007 Product Icon.png"/>
              <p:cNvPicPr>
                <a:picLocks noChangeAspect="1" noChangeArrowheads="1"/>
              </p:cNvPicPr>
              <p:nvPr/>
            </p:nvPicPr>
            <p:blipFill>
              <a:blip r:embed="rId8" cstate="email"/>
              <a:srcRect/>
              <a:stretch>
                <a:fillRect/>
              </a:stretch>
            </p:blipFill>
            <p:spPr bwMode="auto">
              <a:xfrm>
                <a:off x="1676401" y="1295400"/>
                <a:ext cx="457200" cy="427046"/>
              </a:xfrm>
              <a:prstGeom prst="rect">
                <a:avLst/>
              </a:prstGeom>
              <a:noFill/>
            </p:spPr>
          </p:pic>
          <p:pic>
            <p:nvPicPr>
              <p:cNvPr id="116" name="Picture 5" descr="E:\DVD_ART34\Artwork_Imagery\Icons - Illustrations\_WINDOWS VISTA ICONS\Green Check checkmark okay.png"/>
              <p:cNvPicPr>
                <a:picLocks noChangeAspect="1" noChangeArrowheads="1"/>
              </p:cNvPicPr>
              <p:nvPr/>
            </p:nvPicPr>
            <p:blipFill>
              <a:blip r:embed="rId9" cstate="email"/>
              <a:srcRect/>
              <a:stretch>
                <a:fillRect/>
              </a:stretch>
            </p:blipFill>
            <p:spPr bwMode="auto">
              <a:xfrm>
                <a:off x="1981200" y="1295400"/>
                <a:ext cx="371475" cy="367886"/>
              </a:xfrm>
              <a:prstGeom prst="rect">
                <a:avLst/>
              </a:prstGeom>
              <a:noFill/>
            </p:spPr>
          </p:pic>
        </p:grpSp>
        <p:grpSp>
          <p:nvGrpSpPr>
            <p:cNvPr id="7" name="Group 20"/>
            <p:cNvGrpSpPr/>
            <p:nvPr/>
          </p:nvGrpSpPr>
          <p:grpSpPr>
            <a:xfrm>
              <a:off x="5791200" y="2438400"/>
              <a:ext cx="724380" cy="513785"/>
              <a:chOff x="228600" y="1752600"/>
              <a:chExt cx="676275" cy="457200"/>
            </a:xfrm>
          </p:grpSpPr>
          <p:pic>
            <p:nvPicPr>
              <p:cNvPr id="113" name="Picture 4" descr="E:\DVD_ART34\Logos\Microsoft Office 2007 - all products\Word 2007\Office Word 2007 Product Icon.png"/>
              <p:cNvPicPr>
                <a:picLocks noChangeAspect="1" noChangeArrowheads="1"/>
              </p:cNvPicPr>
              <p:nvPr/>
            </p:nvPicPr>
            <p:blipFill>
              <a:blip r:embed="rId10" cstate="email"/>
              <a:srcRect/>
              <a:stretch>
                <a:fillRect/>
              </a:stretch>
            </p:blipFill>
            <p:spPr bwMode="auto">
              <a:xfrm>
                <a:off x="228600" y="1752600"/>
                <a:ext cx="459641" cy="457200"/>
              </a:xfrm>
              <a:prstGeom prst="rect">
                <a:avLst/>
              </a:prstGeom>
              <a:noFill/>
            </p:spPr>
          </p:pic>
          <p:pic>
            <p:nvPicPr>
              <p:cNvPr id="114" name="Picture 5" descr="E:\DVD_ART34\Artwork_Imagery\Icons - Illustrations\_WINDOWS VISTA ICONS\Green Check checkmark okay.png"/>
              <p:cNvPicPr>
                <a:picLocks noChangeAspect="1" noChangeArrowheads="1"/>
              </p:cNvPicPr>
              <p:nvPr/>
            </p:nvPicPr>
            <p:blipFill>
              <a:blip r:embed="rId9" cstate="email"/>
              <a:srcRect/>
              <a:stretch>
                <a:fillRect/>
              </a:stretch>
            </p:blipFill>
            <p:spPr bwMode="auto">
              <a:xfrm>
                <a:off x="533400" y="1752600"/>
                <a:ext cx="371475" cy="367886"/>
              </a:xfrm>
              <a:prstGeom prst="rect">
                <a:avLst/>
              </a:prstGeom>
              <a:noFill/>
            </p:spPr>
          </p:pic>
        </p:grpSp>
        <p:grpSp>
          <p:nvGrpSpPr>
            <p:cNvPr id="8" name="Group 21"/>
            <p:cNvGrpSpPr/>
            <p:nvPr/>
          </p:nvGrpSpPr>
          <p:grpSpPr>
            <a:xfrm>
              <a:off x="6689021" y="2438400"/>
              <a:ext cx="724379" cy="513785"/>
              <a:chOff x="228600" y="3429000"/>
              <a:chExt cx="676275" cy="457200"/>
            </a:xfrm>
          </p:grpSpPr>
          <p:pic>
            <p:nvPicPr>
              <p:cNvPr id="111" name="Picture 6" descr="Adobe%20Reader%208.png"/>
              <p:cNvPicPr>
                <a:picLocks noChangeAspect="1"/>
              </p:cNvPicPr>
              <p:nvPr/>
            </p:nvPicPr>
            <p:blipFill>
              <a:blip r:embed="rId11" cstate="email"/>
              <a:stretch>
                <a:fillRect/>
              </a:stretch>
            </p:blipFill>
            <p:spPr>
              <a:xfrm>
                <a:off x="228600" y="3429000"/>
                <a:ext cx="457200" cy="457200"/>
              </a:xfrm>
              <a:prstGeom prst="rect">
                <a:avLst/>
              </a:prstGeom>
            </p:spPr>
          </p:pic>
          <p:pic>
            <p:nvPicPr>
              <p:cNvPr id="112" name="Picture 5" descr="E:\DVD_ART34\Artwork_Imagery\Icons - Illustrations\_WINDOWS VISTA ICONS\Green Check checkmark okay.png"/>
              <p:cNvPicPr>
                <a:picLocks noChangeAspect="1" noChangeArrowheads="1"/>
              </p:cNvPicPr>
              <p:nvPr/>
            </p:nvPicPr>
            <p:blipFill>
              <a:blip r:embed="rId9" cstate="email"/>
              <a:srcRect/>
              <a:stretch>
                <a:fillRect/>
              </a:stretch>
            </p:blipFill>
            <p:spPr bwMode="auto">
              <a:xfrm>
                <a:off x="533400" y="3429000"/>
                <a:ext cx="371475" cy="367886"/>
              </a:xfrm>
              <a:prstGeom prst="rect">
                <a:avLst/>
              </a:prstGeom>
              <a:noFill/>
            </p:spPr>
          </p:pic>
        </p:grpSp>
        <p:grpSp>
          <p:nvGrpSpPr>
            <p:cNvPr id="9" name="Group 55"/>
            <p:cNvGrpSpPr/>
            <p:nvPr/>
          </p:nvGrpSpPr>
          <p:grpSpPr>
            <a:xfrm>
              <a:off x="7086600" y="3124200"/>
              <a:ext cx="803380" cy="609600"/>
              <a:chOff x="5867399" y="4495800"/>
              <a:chExt cx="803380" cy="609600"/>
            </a:xfrm>
          </p:grpSpPr>
          <p:pic>
            <p:nvPicPr>
              <p:cNvPr id="109" name="Picture 18" descr="E:\DVD_ART34\Artwork_Imagery\Icons - Illustrations\software boxes\software CD product package.png"/>
              <p:cNvPicPr>
                <a:picLocks noChangeAspect="1" noChangeArrowheads="1"/>
              </p:cNvPicPr>
              <p:nvPr/>
            </p:nvPicPr>
            <p:blipFill>
              <a:blip r:embed="rId12" cstate="email"/>
              <a:srcRect/>
              <a:stretch>
                <a:fillRect/>
              </a:stretch>
            </p:blipFill>
            <p:spPr bwMode="auto">
              <a:xfrm>
                <a:off x="5867399" y="4495800"/>
                <a:ext cx="664075" cy="609600"/>
              </a:xfrm>
              <a:prstGeom prst="rect">
                <a:avLst/>
              </a:prstGeom>
              <a:noFill/>
            </p:spPr>
          </p:pic>
          <p:pic>
            <p:nvPicPr>
              <p:cNvPr id="110" name="Picture 6" descr="E:\DVD_ART34\Artwork_Imagery\Icons - Illustrations\_WINDOWS VISTA ICONS\Delete remove.png"/>
              <p:cNvPicPr>
                <a:picLocks noChangeAspect="1" noChangeArrowheads="1"/>
              </p:cNvPicPr>
              <p:nvPr/>
            </p:nvPicPr>
            <p:blipFill>
              <a:blip r:embed="rId13" cstate="email"/>
              <a:srcRect/>
              <a:stretch>
                <a:fillRect/>
              </a:stretch>
            </p:blipFill>
            <p:spPr bwMode="auto">
              <a:xfrm>
                <a:off x="6248400" y="4572000"/>
                <a:ext cx="422379" cy="411730"/>
              </a:xfrm>
              <a:prstGeom prst="rect">
                <a:avLst/>
              </a:prstGeom>
              <a:noFill/>
            </p:spPr>
          </p:pic>
        </p:grpSp>
        <p:grpSp>
          <p:nvGrpSpPr>
            <p:cNvPr id="10" name="Group 54"/>
            <p:cNvGrpSpPr/>
            <p:nvPr/>
          </p:nvGrpSpPr>
          <p:grpSpPr>
            <a:xfrm>
              <a:off x="6172200" y="3124200"/>
              <a:ext cx="727179" cy="609600"/>
              <a:chOff x="4495800" y="4495800"/>
              <a:chExt cx="727179" cy="609600"/>
            </a:xfrm>
          </p:grpSpPr>
          <p:pic>
            <p:nvPicPr>
              <p:cNvPr id="107" name="Picture 106" descr="Solitaire.png"/>
              <p:cNvPicPr>
                <a:picLocks noChangeAspect="1"/>
              </p:cNvPicPr>
              <p:nvPr/>
            </p:nvPicPr>
            <p:blipFill>
              <a:blip r:embed="rId14" cstate="email"/>
              <a:stretch>
                <a:fillRect/>
              </a:stretch>
            </p:blipFill>
            <p:spPr>
              <a:xfrm>
                <a:off x="4495800" y="4495800"/>
                <a:ext cx="609600" cy="609600"/>
              </a:xfrm>
              <a:prstGeom prst="rect">
                <a:avLst/>
              </a:prstGeom>
            </p:spPr>
          </p:pic>
          <p:pic>
            <p:nvPicPr>
              <p:cNvPr id="108" name="Picture 6" descr="E:\DVD_ART34\Artwork_Imagery\Icons - Illustrations\_WINDOWS VISTA ICONS\Delete remove.png"/>
              <p:cNvPicPr>
                <a:picLocks noChangeAspect="1" noChangeArrowheads="1"/>
              </p:cNvPicPr>
              <p:nvPr/>
            </p:nvPicPr>
            <p:blipFill>
              <a:blip r:embed="rId13" cstate="email"/>
              <a:srcRect/>
              <a:stretch>
                <a:fillRect/>
              </a:stretch>
            </p:blipFill>
            <p:spPr bwMode="auto">
              <a:xfrm>
                <a:off x="4800600" y="4572000"/>
                <a:ext cx="422379" cy="411730"/>
              </a:xfrm>
              <a:prstGeom prst="rect">
                <a:avLst/>
              </a:prstGeom>
              <a:noFill/>
            </p:spPr>
          </p:pic>
        </p:grpSp>
      </p:grpSp>
      <p:sp>
        <p:nvSpPr>
          <p:cNvPr id="76" name="Rounded Rectangle 75"/>
          <p:cNvSpPr/>
          <p:nvPr/>
        </p:nvSpPr>
        <p:spPr bwMode="auto">
          <a:xfrm>
            <a:off x="6931639" y="2470476"/>
            <a:ext cx="1828800" cy="25146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8" name="Text Box 42"/>
          <p:cNvSpPr txBox="1">
            <a:spLocks noChangeArrowheads="1"/>
          </p:cNvSpPr>
          <p:nvPr/>
        </p:nvSpPr>
        <p:spPr bwMode="auto">
          <a:xfrm>
            <a:off x="6957040" y="2613351"/>
            <a:ext cx="1752600" cy="923330"/>
          </a:xfrm>
          <a:prstGeom prst="rect">
            <a:avLst/>
          </a:prstGeom>
          <a:noFill/>
          <a:ln w="12700" algn="ctr">
            <a:noFill/>
            <a:miter lim="800000"/>
            <a:headEnd/>
            <a:tailEnd/>
          </a:ln>
          <a:effectLst/>
        </p:spPr>
        <p:txBody>
          <a:bodyPr vert="horz" wrap="square" lIns="91440" tIns="45720" rIns="91440" bIns="45720" numCol="1" anchor="t" anchorCtr="0" compatLnSpc="1">
            <a:prstTxWarp prst="textNoShape">
              <a:avLst/>
            </a:prstTxWarp>
            <a:spAutoFit/>
          </a:bodyPr>
          <a:lstStyle/>
          <a:p>
            <a:pPr algn="ctr" eaLnBrk="1" hangingPunct="1">
              <a:buFontTx/>
              <a:buNone/>
              <a:defRPr/>
            </a:pPr>
            <a:r>
              <a:rPr lang="en-US" dirty="0" smtClean="0">
                <a:effectLst>
                  <a:outerShdw blurRad="38100" dist="38100" dir="2700000" algn="tl">
                    <a:srgbClr val="000000">
                      <a:alpha val="43137"/>
                    </a:srgbClr>
                  </a:outerShdw>
                </a:effectLst>
              </a:rPr>
              <a:t>Securing Anywhere Access</a:t>
            </a:r>
            <a:endParaRPr lang="en-US" dirty="0">
              <a:effectLst>
                <a:outerShdw blurRad="38100" dist="38100" dir="2700000" algn="tl">
                  <a:srgbClr val="000000">
                    <a:alpha val="43137"/>
                  </a:srgbClr>
                </a:outerShdw>
              </a:effectLst>
            </a:endParaRPr>
          </a:p>
        </p:txBody>
      </p:sp>
      <p:grpSp>
        <p:nvGrpSpPr>
          <p:cNvPr id="101" name="Group 63"/>
          <p:cNvGrpSpPr>
            <a:grpSpLocks noChangeAspect="1"/>
          </p:cNvGrpSpPr>
          <p:nvPr/>
        </p:nvGrpSpPr>
        <p:grpSpPr bwMode="auto">
          <a:xfrm>
            <a:off x="7033239" y="3497175"/>
            <a:ext cx="1706880" cy="1223203"/>
            <a:chOff x="2400" y="1368"/>
            <a:chExt cx="3368" cy="2794"/>
          </a:xfrm>
        </p:grpSpPr>
        <p:sp>
          <p:nvSpPr>
            <p:cNvPr id="102" name="Text Box 82"/>
            <p:cNvSpPr txBox="1">
              <a:spLocks noChangeArrowheads="1"/>
            </p:cNvSpPr>
            <p:nvPr/>
          </p:nvSpPr>
          <p:spPr bwMode="auto">
            <a:xfrm>
              <a:off x="4249" y="1392"/>
              <a:ext cx="1008" cy="773"/>
            </a:xfrm>
            <a:prstGeom prst="rect">
              <a:avLst/>
            </a:prstGeom>
            <a:noFill/>
            <a:ln w="9525">
              <a:noFill/>
              <a:miter lim="800000"/>
              <a:headEnd/>
              <a:tailEnd/>
            </a:ln>
          </p:spPr>
          <p:txBody>
            <a:bodyPr>
              <a:spAutoFit/>
            </a:bodyPr>
            <a:lstStyle/>
            <a:p>
              <a:pPr eaLnBrk="1" hangingPunct="1">
                <a:buFontTx/>
                <a:buNone/>
              </a:pPr>
              <a:endParaRPr lang="en-US" sz="1600">
                <a:solidFill>
                  <a:srgbClr val="FFFFFF"/>
                </a:solidFill>
                <a:latin typeface="+mn-lt"/>
              </a:endParaRPr>
            </a:p>
          </p:txBody>
        </p:sp>
        <p:sp>
          <p:nvSpPr>
            <p:cNvPr id="103" name="Text Box 84"/>
            <p:cNvSpPr txBox="1">
              <a:spLocks noChangeArrowheads="1"/>
            </p:cNvSpPr>
            <p:nvPr/>
          </p:nvSpPr>
          <p:spPr bwMode="auto">
            <a:xfrm>
              <a:off x="2400" y="1392"/>
              <a:ext cx="912" cy="773"/>
            </a:xfrm>
            <a:prstGeom prst="rect">
              <a:avLst/>
            </a:prstGeom>
            <a:noFill/>
            <a:ln w="9525">
              <a:noFill/>
              <a:miter lim="800000"/>
              <a:headEnd/>
              <a:tailEnd/>
            </a:ln>
          </p:spPr>
          <p:txBody>
            <a:bodyPr>
              <a:spAutoFit/>
            </a:bodyPr>
            <a:lstStyle/>
            <a:p>
              <a:pPr eaLnBrk="1" hangingPunct="1">
                <a:buFontTx/>
                <a:buNone/>
              </a:pPr>
              <a:endParaRPr lang="en-US" sz="1600">
                <a:solidFill>
                  <a:srgbClr val="FFFFFF"/>
                </a:solidFill>
                <a:latin typeface="+mn-lt"/>
              </a:endParaRPr>
            </a:p>
          </p:txBody>
        </p:sp>
        <p:sp>
          <p:nvSpPr>
            <p:cNvPr id="104" name="Text Box 15"/>
            <p:cNvSpPr txBox="1">
              <a:spLocks noChangeArrowheads="1"/>
            </p:cNvSpPr>
            <p:nvPr/>
          </p:nvSpPr>
          <p:spPr bwMode="auto">
            <a:xfrm>
              <a:off x="2400" y="1392"/>
              <a:ext cx="912" cy="773"/>
            </a:xfrm>
            <a:prstGeom prst="rect">
              <a:avLst/>
            </a:prstGeom>
            <a:noFill/>
            <a:ln w="9525">
              <a:noFill/>
              <a:miter lim="800000"/>
              <a:headEnd/>
              <a:tailEnd/>
            </a:ln>
          </p:spPr>
          <p:txBody>
            <a:bodyPr>
              <a:spAutoFit/>
            </a:bodyPr>
            <a:lstStyle/>
            <a:p>
              <a:pPr eaLnBrk="1" hangingPunct="1">
                <a:buFontTx/>
                <a:buNone/>
              </a:pPr>
              <a:endParaRPr lang="en-US" sz="1600">
                <a:solidFill>
                  <a:srgbClr val="FFFFFF"/>
                </a:solidFill>
                <a:latin typeface="+mn-lt"/>
              </a:endParaRPr>
            </a:p>
          </p:txBody>
        </p:sp>
        <p:pic>
          <p:nvPicPr>
            <p:cNvPr id="105" name="Picture 22" descr="internet cloud"/>
            <p:cNvPicPr>
              <a:picLocks noChangeAspect="1" noChangeArrowheads="1"/>
            </p:cNvPicPr>
            <p:nvPr/>
          </p:nvPicPr>
          <p:blipFill>
            <a:blip r:embed="rId15" cstate="email"/>
            <a:srcRect/>
            <a:stretch>
              <a:fillRect/>
            </a:stretch>
          </p:blipFill>
          <p:spPr bwMode="auto">
            <a:xfrm>
              <a:off x="2523" y="1368"/>
              <a:ext cx="3245" cy="2794"/>
            </a:xfrm>
            <a:prstGeom prst="rect">
              <a:avLst/>
            </a:prstGeom>
            <a:noFill/>
            <a:ln w="9525">
              <a:noFill/>
              <a:miter lim="800000"/>
              <a:headEnd/>
              <a:tailEnd/>
            </a:ln>
          </p:spPr>
        </p:pic>
        <p:pic>
          <p:nvPicPr>
            <p:cNvPr id="106" name="Picture 25" descr="clear bubble"/>
            <p:cNvPicPr>
              <a:picLocks noChangeAspect="1" noChangeArrowheads="1"/>
            </p:cNvPicPr>
            <p:nvPr/>
          </p:nvPicPr>
          <p:blipFill>
            <a:blip r:embed="rId16" cstate="email"/>
            <a:srcRect/>
            <a:stretch>
              <a:fillRect/>
            </a:stretch>
          </p:blipFill>
          <p:spPr bwMode="auto">
            <a:xfrm>
              <a:off x="3000" y="3163"/>
              <a:ext cx="620" cy="377"/>
            </a:xfrm>
            <a:prstGeom prst="rect">
              <a:avLst/>
            </a:prstGeom>
            <a:noFill/>
            <a:ln w="9525">
              <a:noFill/>
              <a:miter lim="800000"/>
              <a:headEnd/>
              <a:tailEnd/>
            </a:ln>
          </p:spPr>
        </p:pic>
        <p:pic>
          <p:nvPicPr>
            <p:cNvPr id="117" name="Picture 26" descr="clear bubble"/>
            <p:cNvPicPr>
              <a:picLocks noChangeAspect="1" noChangeArrowheads="1"/>
            </p:cNvPicPr>
            <p:nvPr/>
          </p:nvPicPr>
          <p:blipFill>
            <a:blip r:embed="rId17" cstate="email"/>
            <a:srcRect/>
            <a:stretch>
              <a:fillRect/>
            </a:stretch>
          </p:blipFill>
          <p:spPr bwMode="auto">
            <a:xfrm>
              <a:off x="3622" y="1938"/>
              <a:ext cx="1881" cy="1145"/>
            </a:xfrm>
            <a:prstGeom prst="rect">
              <a:avLst/>
            </a:prstGeom>
            <a:noFill/>
            <a:ln w="9525">
              <a:noFill/>
              <a:miter lim="800000"/>
              <a:headEnd/>
              <a:tailEnd/>
            </a:ln>
          </p:spPr>
        </p:pic>
        <p:pic>
          <p:nvPicPr>
            <p:cNvPr id="118" name="Picture 27" descr="clear bubble"/>
            <p:cNvPicPr>
              <a:picLocks noChangeAspect="1" noChangeArrowheads="1"/>
            </p:cNvPicPr>
            <p:nvPr/>
          </p:nvPicPr>
          <p:blipFill>
            <a:blip r:embed="rId18" cstate="email"/>
            <a:srcRect/>
            <a:stretch>
              <a:fillRect/>
            </a:stretch>
          </p:blipFill>
          <p:spPr bwMode="auto">
            <a:xfrm>
              <a:off x="4260" y="2148"/>
              <a:ext cx="1160" cy="706"/>
            </a:xfrm>
            <a:prstGeom prst="rect">
              <a:avLst/>
            </a:prstGeom>
            <a:noFill/>
            <a:ln w="9525">
              <a:noFill/>
              <a:miter lim="800000"/>
              <a:headEnd/>
              <a:tailEnd/>
            </a:ln>
          </p:spPr>
        </p:pic>
        <p:pic>
          <p:nvPicPr>
            <p:cNvPr id="119" name="Picture 28" descr="building white w awning"/>
            <p:cNvPicPr>
              <a:picLocks noChangeAspect="1" noChangeArrowheads="1"/>
            </p:cNvPicPr>
            <p:nvPr/>
          </p:nvPicPr>
          <p:blipFill>
            <a:blip r:embed="rId19" cstate="email"/>
            <a:srcRect/>
            <a:stretch>
              <a:fillRect/>
            </a:stretch>
          </p:blipFill>
          <p:spPr bwMode="auto">
            <a:xfrm>
              <a:off x="3478" y="1866"/>
              <a:ext cx="316" cy="343"/>
            </a:xfrm>
            <a:prstGeom prst="rect">
              <a:avLst/>
            </a:prstGeom>
            <a:noFill/>
            <a:ln w="9525">
              <a:noFill/>
              <a:miter lim="800000"/>
              <a:headEnd/>
              <a:tailEnd/>
            </a:ln>
          </p:spPr>
        </p:pic>
        <p:pic>
          <p:nvPicPr>
            <p:cNvPr id="120" name="Picture 29" descr="house yellow"/>
            <p:cNvPicPr>
              <a:picLocks noChangeAspect="1" noChangeArrowheads="1"/>
            </p:cNvPicPr>
            <p:nvPr/>
          </p:nvPicPr>
          <p:blipFill>
            <a:blip r:embed="rId20" cstate="email"/>
            <a:srcRect/>
            <a:stretch>
              <a:fillRect/>
            </a:stretch>
          </p:blipFill>
          <p:spPr bwMode="auto">
            <a:xfrm>
              <a:off x="3287" y="2530"/>
              <a:ext cx="272" cy="272"/>
            </a:xfrm>
            <a:prstGeom prst="rect">
              <a:avLst/>
            </a:prstGeom>
            <a:noFill/>
            <a:ln w="9525">
              <a:noFill/>
              <a:miter lim="800000"/>
              <a:headEnd/>
              <a:tailEnd/>
            </a:ln>
          </p:spPr>
        </p:pic>
        <p:pic>
          <p:nvPicPr>
            <p:cNvPr id="121" name="Picture 30" descr="laptop"/>
            <p:cNvPicPr>
              <a:picLocks noChangeAspect="1" noChangeArrowheads="1"/>
            </p:cNvPicPr>
            <p:nvPr/>
          </p:nvPicPr>
          <p:blipFill>
            <a:blip r:embed="rId21" cstate="email"/>
            <a:srcRect/>
            <a:stretch>
              <a:fillRect/>
            </a:stretch>
          </p:blipFill>
          <p:spPr bwMode="auto">
            <a:xfrm>
              <a:off x="3595" y="2123"/>
              <a:ext cx="210" cy="163"/>
            </a:xfrm>
            <a:prstGeom prst="rect">
              <a:avLst/>
            </a:prstGeom>
            <a:noFill/>
            <a:ln w="9525">
              <a:noFill/>
              <a:miter lim="800000"/>
              <a:headEnd/>
              <a:tailEnd/>
            </a:ln>
          </p:spPr>
        </p:pic>
        <p:pic>
          <p:nvPicPr>
            <p:cNvPr id="122" name="Picture 31" descr="laptop"/>
            <p:cNvPicPr>
              <a:picLocks noChangeAspect="1" noChangeArrowheads="1"/>
            </p:cNvPicPr>
            <p:nvPr/>
          </p:nvPicPr>
          <p:blipFill>
            <a:blip r:embed="rId21" cstate="email"/>
            <a:srcRect/>
            <a:stretch>
              <a:fillRect/>
            </a:stretch>
          </p:blipFill>
          <p:spPr bwMode="auto">
            <a:xfrm>
              <a:off x="3335" y="2641"/>
              <a:ext cx="210" cy="163"/>
            </a:xfrm>
            <a:prstGeom prst="rect">
              <a:avLst/>
            </a:prstGeom>
            <a:noFill/>
            <a:ln w="9525">
              <a:noFill/>
              <a:miter lim="800000"/>
              <a:headEnd/>
              <a:tailEnd/>
            </a:ln>
          </p:spPr>
        </p:pic>
        <p:pic>
          <p:nvPicPr>
            <p:cNvPr id="123" name="Picture 32" descr="tv monitor"/>
            <p:cNvPicPr>
              <a:picLocks noChangeAspect="1" noChangeArrowheads="1"/>
            </p:cNvPicPr>
            <p:nvPr/>
          </p:nvPicPr>
          <p:blipFill>
            <a:blip r:embed="rId22" cstate="email"/>
            <a:srcRect/>
            <a:stretch>
              <a:fillRect/>
            </a:stretch>
          </p:blipFill>
          <p:spPr bwMode="auto">
            <a:xfrm>
              <a:off x="3239" y="3305"/>
              <a:ext cx="159" cy="143"/>
            </a:xfrm>
            <a:prstGeom prst="rect">
              <a:avLst/>
            </a:prstGeom>
            <a:noFill/>
            <a:ln w="9525">
              <a:noFill/>
              <a:miter lim="800000"/>
              <a:headEnd/>
              <a:tailEnd/>
            </a:ln>
          </p:spPr>
        </p:pic>
        <p:pic>
          <p:nvPicPr>
            <p:cNvPr id="124" name="Picture 33" descr="pc"/>
            <p:cNvPicPr>
              <a:picLocks noChangeAspect="1" noChangeArrowheads="1"/>
            </p:cNvPicPr>
            <p:nvPr/>
          </p:nvPicPr>
          <p:blipFill>
            <a:blip r:embed="rId23" cstate="email"/>
            <a:srcRect/>
            <a:stretch>
              <a:fillRect/>
            </a:stretch>
          </p:blipFill>
          <p:spPr bwMode="auto">
            <a:xfrm>
              <a:off x="3776" y="3205"/>
              <a:ext cx="352" cy="351"/>
            </a:xfrm>
            <a:prstGeom prst="rect">
              <a:avLst/>
            </a:prstGeom>
            <a:noFill/>
            <a:ln w="9525">
              <a:noFill/>
              <a:miter lim="800000"/>
              <a:headEnd/>
              <a:tailEnd/>
            </a:ln>
          </p:spPr>
        </p:pic>
        <p:pic>
          <p:nvPicPr>
            <p:cNvPr id="125" name="Picture 34" descr="scanner"/>
            <p:cNvPicPr>
              <a:picLocks noChangeAspect="1" noChangeArrowheads="1"/>
            </p:cNvPicPr>
            <p:nvPr/>
          </p:nvPicPr>
          <p:blipFill>
            <a:blip r:embed="rId24" cstate="email"/>
            <a:srcRect/>
            <a:stretch>
              <a:fillRect/>
            </a:stretch>
          </p:blipFill>
          <p:spPr bwMode="auto">
            <a:xfrm>
              <a:off x="4486" y="3268"/>
              <a:ext cx="244" cy="185"/>
            </a:xfrm>
            <a:prstGeom prst="rect">
              <a:avLst/>
            </a:prstGeom>
            <a:noFill/>
            <a:ln w="9525">
              <a:noFill/>
              <a:miter lim="800000"/>
              <a:headEnd/>
              <a:tailEnd/>
            </a:ln>
          </p:spPr>
        </p:pic>
        <p:pic>
          <p:nvPicPr>
            <p:cNvPr id="126" name="Picture 35" descr="Server"/>
            <p:cNvPicPr>
              <a:picLocks noChangeAspect="1" noChangeArrowheads="1"/>
            </p:cNvPicPr>
            <p:nvPr/>
          </p:nvPicPr>
          <p:blipFill>
            <a:blip r:embed="rId25" cstate="email"/>
            <a:srcRect/>
            <a:stretch>
              <a:fillRect/>
            </a:stretch>
          </p:blipFill>
          <p:spPr bwMode="auto">
            <a:xfrm>
              <a:off x="4148" y="2143"/>
              <a:ext cx="185" cy="272"/>
            </a:xfrm>
            <a:prstGeom prst="rect">
              <a:avLst/>
            </a:prstGeom>
            <a:noFill/>
            <a:ln w="9525">
              <a:noFill/>
              <a:miter lim="800000"/>
              <a:headEnd/>
              <a:tailEnd/>
            </a:ln>
          </p:spPr>
        </p:pic>
        <p:pic>
          <p:nvPicPr>
            <p:cNvPr id="127" name="Picture 36" descr="Server"/>
            <p:cNvPicPr>
              <a:picLocks noChangeAspect="1" noChangeArrowheads="1"/>
            </p:cNvPicPr>
            <p:nvPr/>
          </p:nvPicPr>
          <p:blipFill>
            <a:blip r:embed="rId25" cstate="email"/>
            <a:srcRect/>
            <a:stretch>
              <a:fillRect/>
            </a:stretch>
          </p:blipFill>
          <p:spPr bwMode="auto">
            <a:xfrm>
              <a:off x="3956" y="2530"/>
              <a:ext cx="185" cy="272"/>
            </a:xfrm>
            <a:prstGeom prst="rect">
              <a:avLst/>
            </a:prstGeom>
            <a:noFill/>
            <a:ln w="9525">
              <a:noFill/>
              <a:miter lim="800000"/>
              <a:headEnd/>
              <a:tailEnd/>
            </a:ln>
          </p:spPr>
        </p:pic>
        <p:pic>
          <p:nvPicPr>
            <p:cNvPr id="128" name="Picture 37" descr="Server"/>
            <p:cNvPicPr>
              <a:picLocks noChangeAspect="1" noChangeArrowheads="1"/>
            </p:cNvPicPr>
            <p:nvPr/>
          </p:nvPicPr>
          <p:blipFill>
            <a:blip r:embed="rId25" cstate="email"/>
            <a:srcRect/>
            <a:stretch>
              <a:fillRect/>
            </a:stretch>
          </p:blipFill>
          <p:spPr bwMode="auto">
            <a:xfrm>
              <a:off x="4195" y="2751"/>
              <a:ext cx="185" cy="272"/>
            </a:xfrm>
            <a:prstGeom prst="rect">
              <a:avLst/>
            </a:prstGeom>
            <a:noFill/>
            <a:ln w="9525">
              <a:noFill/>
              <a:miter lim="800000"/>
              <a:headEnd/>
              <a:tailEnd/>
            </a:ln>
          </p:spPr>
        </p:pic>
        <p:pic>
          <p:nvPicPr>
            <p:cNvPr id="129" name="Picture 38" descr="Server"/>
            <p:cNvPicPr>
              <a:picLocks noChangeAspect="1" noChangeArrowheads="1"/>
            </p:cNvPicPr>
            <p:nvPr/>
          </p:nvPicPr>
          <p:blipFill>
            <a:blip r:embed="rId26" cstate="email"/>
            <a:srcRect/>
            <a:stretch>
              <a:fillRect/>
            </a:stretch>
          </p:blipFill>
          <p:spPr bwMode="auto">
            <a:xfrm>
              <a:off x="4847" y="2316"/>
              <a:ext cx="178" cy="260"/>
            </a:xfrm>
            <a:prstGeom prst="rect">
              <a:avLst/>
            </a:prstGeom>
            <a:noFill/>
            <a:ln w="9525">
              <a:noFill/>
              <a:miter lim="800000"/>
              <a:headEnd/>
              <a:tailEnd/>
            </a:ln>
          </p:spPr>
        </p:pic>
        <p:pic>
          <p:nvPicPr>
            <p:cNvPr id="130" name="Picture 39" descr="Server"/>
            <p:cNvPicPr>
              <a:picLocks noChangeAspect="1" noChangeArrowheads="1"/>
            </p:cNvPicPr>
            <p:nvPr/>
          </p:nvPicPr>
          <p:blipFill>
            <a:blip r:embed="rId26" cstate="email"/>
            <a:srcRect/>
            <a:stretch>
              <a:fillRect/>
            </a:stretch>
          </p:blipFill>
          <p:spPr bwMode="auto">
            <a:xfrm>
              <a:off x="4911" y="2356"/>
              <a:ext cx="178" cy="260"/>
            </a:xfrm>
            <a:prstGeom prst="rect">
              <a:avLst/>
            </a:prstGeom>
            <a:noFill/>
            <a:ln w="9525">
              <a:noFill/>
              <a:miter lim="800000"/>
              <a:headEnd/>
              <a:tailEnd/>
            </a:ln>
          </p:spPr>
        </p:pic>
        <p:pic>
          <p:nvPicPr>
            <p:cNvPr id="131" name="Picture 40" descr="Server"/>
            <p:cNvPicPr>
              <a:picLocks noChangeAspect="1" noChangeArrowheads="1"/>
            </p:cNvPicPr>
            <p:nvPr/>
          </p:nvPicPr>
          <p:blipFill>
            <a:blip r:embed="rId26" cstate="email"/>
            <a:srcRect/>
            <a:stretch>
              <a:fillRect/>
            </a:stretch>
          </p:blipFill>
          <p:spPr bwMode="auto">
            <a:xfrm>
              <a:off x="4983" y="2396"/>
              <a:ext cx="178" cy="260"/>
            </a:xfrm>
            <a:prstGeom prst="rect">
              <a:avLst/>
            </a:prstGeom>
            <a:noFill/>
            <a:ln w="9525">
              <a:noFill/>
              <a:miter lim="800000"/>
              <a:headEnd/>
              <a:tailEnd/>
            </a:ln>
          </p:spPr>
        </p:pic>
        <p:pic>
          <p:nvPicPr>
            <p:cNvPr id="132" name="Picture 41" descr="pc"/>
            <p:cNvPicPr>
              <a:picLocks noChangeAspect="1" noChangeArrowheads="1"/>
            </p:cNvPicPr>
            <p:nvPr/>
          </p:nvPicPr>
          <p:blipFill>
            <a:blip r:embed="rId27" cstate="email"/>
            <a:srcRect/>
            <a:stretch>
              <a:fillRect/>
            </a:stretch>
          </p:blipFill>
          <p:spPr bwMode="auto">
            <a:xfrm>
              <a:off x="4332" y="2487"/>
              <a:ext cx="232" cy="231"/>
            </a:xfrm>
            <a:prstGeom prst="rect">
              <a:avLst/>
            </a:prstGeom>
            <a:noFill/>
            <a:ln w="9525">
              <a:noFill/>
              <a:miter lim="800000"/>
              <a:headEnd/>
              <a:tailEnd/>
            </a:ln>
          </p:spPr>
        </p:pic>
        <p:pic>
          <p:nvPicPr>
            <p:cNvPr id="133" name="Picture 42" descr="laptop"/>
            <p:cNvPicPr>
              <a:picLocks noChangeAspect="1" noChangeArrowheads="1"/>
            </p:cNvPicPr>
            <p:nvPr/>
          </p:nvPicPr>
          <p:blipFill>
            <a:blip r:embed="rId21" cstate="email"/>
            <a:srcRect/>
            <a:stretch>
              <a:fillRect/>
            </a:stretch>
          </p:blipFill>
          <p:spPr bwMode="auto">
            <a:xfrm>
              <a:off x="4587" y="2544"/>
              <a:ext cx="210" cy="163"/>
            </a:xfrm>
            <a:prstGeom prst="rect">
              <a:avLst/>
            </a:prstGeom>
            <a:noFill/>
            <a:ln w="9525">
              <a:noFill/>
              <a:miter lim="800000"/>
              <a:headEnd/>
              <a:tailEnd/>
            </a:ln>
          </p:spPr>
        </p:pic>
        <p:sp>
          <p:nvSpPr>
            <p:cNvPr id="134" name="Line 54"/>
            <p:cNvSpPr>
              <a:spLocks noChangeShapeType="1"/>
            </p:cNvSpPr>
            <p:nvPr/>
          </p:nvSpPr>
          <p:spPr bwMode="auto">
            <a:xfrm>
              <a:off x="3909" y="2143"/>
              <a:ext cx="171" cy="52"/>
            </a:xfrm>
            <a:prstGeom prst="line">
              <a:avLst/>
            </a:prstGeom>
            <a:noFill/>
            <a:ln w="12700">
              <a:solidFill>
                <a:schemeClr val="tx2"/>
              </a:solidFill>
              <a:round/>
              <a:headEnd type="triangle" w="med" len="med"/>
              <a:tailEnd type="triangle" w="med" len="med"/>
            </a:ln>
            <a:effectLst>
              <a:prstShdw prst="shdw17" dist="17961" dir="2700000">
                <a:schemeClr val="tx2">
                  <a:gamma/>
                  <a:shade val="60000"/>
                  <a:invGamma/>
                </a:schemeClr>
              </a:prstShdw>
            </a:effectLst>
          </p:spPr>
          <p:txBody>
            <a:bodyPr wrap="none" anchor="ctr"/>
            <a:lstStyle/>
            <a:p>
              <a:pPr>
                <a:defRPr/>
              </a:pPr>
              <a:endParaRPr lang="en-US" sz="1200">
                <a:solidFill>
                  <a:srgbClr val="FFFFFF"/>
                </a:solidFill>
                <a:latin typeface="+mn-lt"/>
              </a:endParaRPr>
            </a:p>
          </p:txBody>
        </p:sp>
        <p:sp>
          <p:nvSpPr>
            <p:cNvPr id="135" name="Line 55"/>
            <p:cNvSpPr>
              <a:spLocks noChangeShapeType="1"/>
            </p:cNvSpPr>
            <p:nvPr/>
          </p:nvSpPr>
          <p:spPr bwMode="auto">
            <a:xfrm>
              <a:off x="3574" y="2641"/>
              <a:ext cx="353" cy="0"/>
            </a:xfrm>
            <a:prstGeom prst="line">
              <a:avLst/>
            </a:prstGeom>
            <a:noFill/>
            <a:ln w="12700">
              <a:solidFill>
                <a:schemeClr val="tx2"/>
              </a:solidFill>
              <a:round/>
              <a:headEnd type="triangle" w="med" len="med"/>
              <a:tailEnd type="triangle" w="med" len="med"/>
            </a:ln>
            <a:effectLst>
              <a:prstShdw prst="shdw17" dist="17961" dir="2700000">
                <a:schemeClr val="tx2">
                  <a:gamma/>
                  <a:shade val="60000"/>
                  <a:invGamma/>
                </a:schemeClr>
              </a:prstShdw>
            </a:effectLst>
          </p:spPr>
          <p:txBody>
            <a:bodyPr wrap="none" anchor="ctr"/>
            <a:lstStyle/>
            <a:p>
              <a:pPr>
                <a:defRPr/>
              </a:pPr>
              <a:endParaRPr lang="en-US" sz="1200">
                <a:solidFill>
                  <a:srgbClr val="FFFFFF"/>
                </a:solidFill>
                <a:latin typeface="+mn-lt"/>
              </a:endParaRPr>
            </a:p>
          </p:txBody>
        </p:sp>
        <p:sp>
          <p:nvSpPr>
            <p:cNvPr id="136" name="Line 56"/>
            <p:cNvSpPr>
              <a:spLocks noChangeShapeType="1"/>
            </p:cNvSpPr>
            <p:nvPr/>
          </p:nvSpPr>
          <p:spPr bwMode="auto">
            <a:xfrm flipV="1">
              <a:off x="4061" y="3104"/>
              <a:ext cx="67" cy="108"/>
            </a:xfrm>
            <a:prstGeom prst="line">
              <a:avLst/>
            </a:prstGeom>
            <a:noFill/>
            <a:ln w="12700">
              <a:solidFill>
                <a:srgbClr val="FF0000"/>
              </a:solidFill>
              <a:round/>
              <a:headEnd/>
              <a:tailEnd type="triangle" w="med" len="med"/>
            </a:ln>
            <a:effectLst>
              <a:prstShdw prst="shdw17" dist="17961" dir="2700000">
                <a:srgbClr val="990000"/>
              </a:prstShdw>
            </a:effectLst>
          </p:spPr>
          <p:txBody>
            <a:bodyPr wrap="none" anchor="ctr"/>
            <a:lstStyle/>
            <a:p>
              <a:endParaRPr lang="en-US" sz="1200">
                <a:solidFill>
                  <a:srgbClr val="FFFFFF"/>
                </a:solidFill>
                <a:latin typeface="+mn-lt"/>
              </a:endParaRPr>
            </a:p>
          </p:txBody>
        </p:sp>
        <p:sp>
          <p:nvSpPr>
            <p:cNvPr id="137" name="Line 57"/>
            <p:cNvSpPr>
              <a:spLocks noChangeShapeType="1"/>
            </p:cNvSpPr>
            <p:nvPr/>
          </p:nvSpPr>
          <p:spPr bwMode="auto">
            <a:xfrm flipH="1">
              <a:off x="3656" y="3318"/>
              <a:ext cx="188" cy="1"/>
            </a:xfrm>
            <a:prstGeom prst="line">
              <a:avLst/>
            </a:prstGeom>
            <a:noFill/>
            <a:ln w="12700">
              <a:solidFill>
                <a:srgbClr val="FF0000"/>
              </a:solidFill>
              <a:round/>
              <a:headEnd/>
              <a:tailEnd type="triangle" w="med" len="med"/>
            </a:ln>
            <a:effectLst>
              <a:prstShdw prst="shdw17" dist="17961" dir="2700000">
                <a:srgbClr val="990000"/>
              </a:prstShdw>
            </a:effectLst>
          </p:spPr>
          <p:txBody>
            <a:bodyPr wrap="none" anchor="ctr"/>
            <a:lstStyle/>
            <a:p>
              <a:endParaRPr lang="en-US" sz="1200">
                <a:solidFill>
                  <a:srgbClr val="FFFFFF"/>
                </a:solidFill>
                <a:latin typeface="+mn-lt"/>
              </a:endParaRPr>
            </a:p>
          </p:txBody>
        </p:sp>
        <p:sp>
          <p:nvSpPr>
            <p:cNvPr id="138" name="Line 58"/>
            <p:cNvSpPr>
              <a:spLocks noChangeShapeType="1"/>
            </p:cNvSpPr>
            <p:nvPr/>
          </p:nvSpPr>
          <p:spPr bwMode="auto">
            <a:xfrm>
              <a:off x="4353" y="3075"/>
              <a:ext cx="114" cy="119"/>
            </a:xfrm>
            <a:prstGeom prst="line">
              <a:avLst/>
            </a:prstGeom>
            <a:noFill/>
            <a:ln w="12700">
              <a:solidFill>
                <a:schemeClr val="tx2"/>
              </a:solidFill>
              <a:round/>
              <a:headEnd type="triangle" w="med" len="med"/>
              <a:tailEnd type="triangle" w="med" len="med"/>
            </a:ln>
            <a:effectLst>
              <a:prstShdw prst="shdw17" dist="17961" dir="2700000">
                <a:schemeClr val="tx2">
                  <a:gamma/>
                  <a:shade val="60000"/>
                  <a:invGamma/>
                </a:schemeClr>
              </a:prstShdw>
            </a:effectLst>
          </p:spPr>
          <p:txBody>
            <a:bodyPr wrap="none" anchor="ctr"/>
            <a:lstStyle/>
            <a:p>
              <a:pPr>
                <a:defRPr/>
              </a:pPr>
              <a:endParaRPr lang="en-US" sz="1200">
                <a:solidFill>
                  <a:srgbClr val="FFFFFF"/>
                </a:solidFill>
                <a:latin typeface="+mn-lt"/>
              </a:endParaRPr>
            </a:p>
          </p:txBody>
        </p:sp>
        <p:sp>
          <p:nvSpPr>
            <p:cNvPr id="139" name="Line 59"/>
            <p:cNvSpPr>
              <a:spLocks noChangeShapeType="1"/>
            </p:cNvSpPr>
            <p:nvPr/>
          </p:nvSpPr>
          <p:spPr bwMode="auto">
            <a:xfrm flipV="1">
              <a:off x="4434" y="2749"/>
              <a:ext cx="347" cy="168"/>
            </a:xfrm>
            <a:prstGeom prst="line">
              <a:avLst/>
            </a:prstGeom>
            <a:noFill/>
            <a:ln w="12700">
              <a:solidFill>
                <a:schemeClr val="tx2"/>
              </a:solidFill>
              <a:round/>
              <a:headEnd type="triangle" w="med" len="med"/>
              <a:tailEnd type="triangle" w="med" len="med"/>
            </a:ln>
            <a:effectLst>
              <a:prstShdw prst="shdw17" dist="17961" dir="2700000">
                <a:schemeClr val="tx2">
                  <a:gamma/>
                  <a:shade val="60000"/>
                  <a:invGamma/>
                </a:schemeClr>
              </a:prstShdw>
            </a:effectLst>
          </p:spPr>
          <p:txBody>
            <a:bodyPr wrap="none" anchor="ctr"/>
            <a:lstStyle/>
            <a:p>
              <a:pPr>
                <a:defRPr/>
              </a:pPr>
              <a:endParaRPr lang="en-US" sz="1200">
                <a:solidFill>
                  <a:srgbClr val="FFFFFF"/>
                </a:solidFill>
                <a:latin typeface="+mn-lt"/>
              </a:endParaRPr>
            </a:p>
          </p:txBody>
        </p:sp>
        <p:sp>
          <p:nvSpPr>
            <p:cNvPr id="140" name="Line 60"/>
            <p:cNvSpPr>
              <a:spLocks noChangeShapeType="1"/>
            </p:cNvSpPr>
            <p:nvPr/>
          </p:nvSpPr>
          <p:spPr bwMode="auto">
            <a:xfrm>
              <a:off x="4195" y="2641"/>
              <a:ext cx="462" cy="5"/>
            </a:xfrm>
            <a:prstGeom prst="line">
              <a:avLst/>
            </a:prstGeom>
            <a:noFill/>
            <a:ln w="12700">
              <a:solidFill>
                <a:schemeClr val="hlink"/>
              </a:solidFill>
              <a:round/>
              <a:headEnd type="triangle" w="med" len="med"/>
              <a:tailEnd/>
            </a:ln>
            <a:effectLst>
              <a:prstShdw prst="shdw17" dist="17961" dir="2700000">
                <a:schemeClr val="hlink">
                  <a:gamma/>
                  <a:shade val="60000"/>
                  <a:invGamma/>
                </a:schemeClr>
              </a:prstShdw>
            </a:effectLst>
          </p:spPr>
          <p:txBody>
            <a:bodyPr wrap="none" anchor="ctr"/>
            <a:lstStyle/>
            <a:p>
              <a:pPr>
                <a:defRPr/>
              </a:pPr>
              <a:endParaRPr lang="en-US" sz="1200">
                <a:solidFill>
                  <a:srgbClr val="FFFFFF"/>
                </a:solidFill>
                <a:latin typeface="+mn-lt"/>
              </a:endParaRPr>
            </a:p>
          </p:txBody>
        </p:sp>
        <p:pic>
          <p:nvPicPr>
            <p:cNvPr id="141" name="Picture 61" descr="plus sign"/>
            <p:cNvPicPr>
              <a:picLocks noChangeAspect="1" noChangeArrowheads="1"/>
            </p:cNvPicPr>
            <p:nvPr/>
          </p:nvPicPr>
          <p:blipFill>
            <a:blip r:embed="rId28" cstate="email"/>
            <a:srcRect/>
            <a:stretch>
              <a:fillRect/>
            </a:stretch>
          </p:blipFill>
          <p:spPr bwMode="auto">
            <a:xfrm>
              <a:off x="4100" y="2963"/>
              <a:ext cx="175" cy="180"/>
            </a:xfrm>
            <a:prstGeom prst="rect">
              <a:avLst/>
            </a:prstGeom>
            <a:noFill/>
            <a:ln w="9525">
              <a:noFill/>
              <a:miter lim="800000"/>
              <a:headEnd/>
              <a:tailEnd/>
            </a:ln>
          </p:spPr>
        </p:pic>
        <p:pic>
          <p:nvPicPr>
            <p:cNvPr id="142" name="Picture 62" descr="Ann Disable"/>
            <p:cNvPicPr>
              <a:picLocks noChangeAspect="1" noChangeArrowheads="1"/>
            </p:cNvPicPr>
            <p:nvPr/>
          </p:nvPicPr>
          <p:blipFill>
            <a:blip r:embed="rId29" cstate="email"/>
            <a:srcRect/>
            <a:stretch>
              <a:fillRect/>
            </a:stretch>
          </p:blipFill>
          <p:spPr bwMode="auto">
            <a:xfrm>
              <a:off x="3493" y="3232"/>
              <a:ext cx="156" cy="156"/>
            </a:xfrm>
            <a:prstGeom prst="rect">
              <a:avLst/>
            </a:prstGeom>
            <a:noFill/>
            <a:ln w="9525">
              <a:noFill/>
              <a:miter lim="800000"/>
              <a:headEnd/>
              <a:tailEnd/>
            </a:ln>
          </p:spPr>
        </p:pic>
      </p:grpSp>
    </p:spTree>
    <p:extLst>
      <p:ext uri="{BB962C8B-B14F-4D97-AF65-F5344CB8AC3E}">
        <p14:creationId xmlns:p14="http://schemas.microsoft.com/office/powerpoint/2010/main" xmlns="" val="102255898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nl-NL" dirty="0"/>
              <a:t>Network Access Protection</a:t>
            </a:r>
            <a:br>
              <a:rPr lang="nl-NL" dirty="0"/>
            </a:br>
            <a:endParaRPr lang="nl-NL" dirty="0"/>
          </a:p>
        </p:txBody>
      </p:sp>
      <p:pic>
        <p:nvPicPr>
          <p:cNvPr id="4" name="Picture 3" descr="C:\MSClipart\Artwork_Imagery\Icons - Illustrations\_WINDOWS VISTA ICONS\Laptop notebook mobility pc.pn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42876" y="1864633"/>
            <a:ext cx="1647828" cy="1647828"/>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5" name="Oval 4"/>
          <p:cNvSpPr/>
          <p:nvPr/>
        </p:nvSpPr>
        <p:spPr>
          <a:xfrm>
            <a:off x="5429288" y="2078947"/>
            <a:ext cx="3857620" cy="1857388"/>
          </a:xfrm>
          <a:prstGeom prst="ellipse">
            <a:avLst/>
          </a:prstGeom>
          <a:solidFill>
            <a:schemeClr val="accent1">
              <a:lumMod val="40000"/>
              <a:lumOff val="60000"/>
            </a:schemeClr>
          </a:solidFill>
          <a:effectLst>
            <a:outerShdw blurRad="50800" dist="38100" dir="2700000" algn="tl"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C:\MSClipart\Artwork_Imagery\Icons - Illustrations\_XML ICONS\Servers computer XML Web Service.pn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6715172" y="2436137"/>
            <a:ext cx="637314" cy="977948"/>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7" name="Picture 6" descr="C:\MSClipart\Artwork_Imagery\Icons - Illustrations\_XML ICONS\Servers SQL database computer.png"/>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7841644" y="2364699"/>
            <a:ext cx="706973" cy="1046414"/>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8" name="Picture 7" descr="C:\MSClipart\Artwork_Imagery\Icons - Illustrations\_XML ICONS\Servers RTC communications computer.pn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7221911" y="2426985"/>
            <a:ext cx="713228" cy="1009284"/>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9" name="TextBox 8"/>
          <p:cNvSpPr txBox="1"/>
          <p:nvPr/>
        </p:nvSpPr>
        <p:spPr>
          <a:xfrm>
            <a:off x="6143668" y="3364831"/>
            <a:ext cx="2428892" cy="571504"/>
          </a:xfrm>
          <a:prstGeom prst="rect">
            <a:avLst/>
          </a:prstGeom>
        </p:spPr>
        <p:txBody>
          <a:bodyPr vert="horz" wrap="none" lIns="91440" tIns="45720" rIns="91440" bIns="45720" rtlCol="0">
            <a:normAutofit/>
          </a:bodyPr>
          <a:lstStyle/>
          <a:p>
            <a:pPr algn="ctr"/>
            <a:r>
              <a:rPr lang="en-US" dirty="0" smtClean="0">
                <a:solidFill>
                  <a:schemeClr val="accent1">
                    <a:lumMod val="75000"/>
                  </a:schemeClr>
                </a:solidFill>
                <a:effectLst>
                  <a:outerShdw blurRad="38100" dist="38100" dir="2700000" algn="tl">
                    <a:srgbClr val="000000">
                      <a:alpha val="43137"/>
                    </a:srgbClr>
                  </a:outerShdw>
                </a:effectLst>
              </a:rPr>
              <a:t>Corporate Resources</a:t>
            </a:r>
          </a:p>
        </p:txBody>
      </p:sp>
      <p:sp>
        <p:nvSpPr>
          <p:cNvPr id="10" name="Oval 9"/>
          <p:cNvSpPr/>
          <p:nvPr/>
        </p:nvSpPr>
        <p:spPr>
          <a:xfrm>
            <a:off x="5786478" y="4246989"/>
            <a:ext cx="2928926" cy="1214446"/>
          </a:xfrm>
          <a:prstGeom prst="ellipse">
            <a:avLst/>
          </a:prstGeom>
          <a:solidFill>
            <a:schemeClr val="accent1">
              <a:lumMod val="40000"/>
              <a:lumOff val="60000"/>
            </a:schemeClr>
          </a:solidFill>
          <a:effectLst>
            <a:outerShdw blurRad="50800" dist="38100" dir="2700000" algn="tl"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5929354" y="4889931"/>
            <a:ext cx="2428892" cy="571504"/>
          </a:xfrm>
          <a:prstGeom prst="rect">
            <a:avLst/>
          </a:prstGeom>
        </p:spPr>
        <p:txBody>
          <a:bodyPr vert="horz" wrap="none" lIns="91440" tIns="45720" rIns="91440" bIns="45720" rtlCol="0">
            <a:normAutofit/>
          </a:bodyPr>
          <a:lstStyle/>
          <a:p>
            <a:pPr algn="ctr"/>
            <a:r>
              <a:rPr lang="en-US" dirty="0" smtClean="0">
                <a:solidFill>
                  <a:schemeClr val="accent1">
                    <a:lumMod val="75000"/>
                  </a:schemeClr>
                </a:solidFill>
                <a:effectLst>
                  <a:outerShdw blurRad="38100" dist="38100" dir="2700000" algn="tl">
                    <a:srgbClr val="000000">
                      <a:alpha val="43137"/>
                    </a:srgbClr>
                  </a:outerShdw>
                </a:effectLst>
              </a:rPr>
              <a:t>Quarantine network</a:t>
            </a:r>
          </a:p>
        </p:txBody>
      </p:sp>
      <p:pic>
        <p:nvPicPr>
          <p:cNvPr id="12" name="Picture 2" descr="C:\MSClipart\Artwork_Imagery\Icons - Illustrations\_XML ICONS\Servers computer.png"/>
          <p:cNvPicPr>
            <a:picLocks noChangeAspect="1"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a:off x="6829099" y="3864897"/>
            <a:ext cx="743329" cy="109647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13" name="TextBox 12"/>
          <p:cNvSpPr txBox="1"/>
          <p:nvPr/>
        </p:nvSpPr>
        <p:spPr>
          <a:xfrm>
            <a:off x="3429024" y="4579277"/>
            <a:ext cx="1285884" cy="571504"/>
          </a:xfrm>
          <a:prstGeom prst="rect">
            <a:avLst/>
          </a:prstGeom>
        </p:spPr>
        <p:txBody>
          <a:bodyPr vert="horz" wrap="none" lIns="91440" tIns="45720" rIns="91440" bIns="45720" rtlCol="0">
            <a:normAutofit fontScale="92500" lnSpcReduction="10000"/>
          </a:bodyPr>
          <a:lstStyle/>
          <a:p>
            <a:pPr algn="ctr"/>
            <a:r>
              <a:rPr lang="en-US" dirty="0" err="1" smtClean="0">
                <a:solidFill>
                  <a:schemeClr val="bg1"/>
                </a:solidFill>
              </a:rPr>
              <a:t>Netwerk</a:t>
            </a:r>
            <a:r>
              <a:rPr lang="en-US" dirty="0" smtClean="0">
                <a:solidFill>
                  <a:schemeClr val="bg1"/>
                </a:solidFill>
              </a:rPr>
              <a:t> Policy </a:t>
            </a:r>
            <a:br>
              <a:rPr lang="en-US" dirty="0" smtClean="0">
                <a:solidFill>
                  <a:schemeClr val="bg1"/>
                </a:solidFill>
              </a:rPr>
            </a:br>
            <a:r>
              <a:rPr lang="en-US" dirty="0" smtClean="0">
                <a:solidFill>
                  <a:schemeClr val="bg1"/>
                </a:solidFill>
              </a:rPr>
              <a:t>Server</a:t>
            </a:r>
          </a:p>
        </p:txBody>
      </p:sp>
      <p:sp>
        <p:nvSpPr>
          <p:cNvPr id="14" name="TextBox 13"/>
          <p:cNvSpPr txBox="1"/>
          <p:nvPr/>
        </p:nvSpPr>
        <p:spPr>
          <a:xfrm>
            <a:off x="1500198" y="5293657"/>
            <a:ext cx="1500198" cy="571504"/>
          </a:xfrm>
          <a:prstGeom prst="rect">
            <a:avLst/>
          </a:prstGeom>
        </p:spPr>
        <p:txBody>
          <a:bodyPr vert="horz" wrap="none" lIns="91440" tIns="45720" rIns="91440" bIns="45720" rtlCol="0">
            <a:normAutofit/>
          </a:bodyPr>
          <a:lstStyle/>
          <a:p>
            <a:pPr algn="ctr"/>
            <a:r>
              <a:rPr lang="en-US" sz="1400" dirty="0" smtClean="0">
                <a:solidFill>
                  <a:schemeClr val="bg1"/>
                </a:solidFill>
              </a:rPr>
              <a:t>Client Computer</a:t>
            </a:r>
          </a:p>
        </p:txBody>
      </p:sp>
      <p:graphicFrame>
        <p:nvGraphicFramePr>
          <p:cNvPr id="15" name="Diagram 14"/>
          <p:cNvGraphicFramePr/>
          <p:nvPr>
            <p:extLst>
              <p:ext uri="{D42A27DB-BD31-4B8C-83A1-F6EECF244321}">
                <p14:modId xmlns:p14="http://schemas.microsoft.com/office/powerpoint/2010/main" xmlns="" val="1741185132"/>
              </p:ext>
            </p:extLst>
          </p:nvPr>
        </p:nvGraphicFramePr>
        <p:xfrm>
          <a:off x="1214414" y="1936071"/>
          <a:ext cx="2000264" cy="13573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6" name="Picture 15" descr="C:\MSClipart\Artwork_Imagery\Icons - Illustrations\_WINDOWS VISTA ICONS\Laptop notebook mobility pc.pn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42908" y="3793459"/>
            <a:ext cx="1647828" cy="1647828"/>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graphicFrame>
        <p:nvGraphicFramePr>
          <p:cNvPr id="17" name="Diagram 16"/>
          <p:cNvGraphicFramePr/>
          <p:nvPr>
            <p:extLst>
              <p:ext uri="{D42A27DB-BD31-4B8C-83A1-F6EECF244321}">
                <p14:modId xmlns:p14="http://schemas.microsoft.com/office/powerpoint/2010/main" xmlns="" val="2455560838"/>
              </p:ext>
            </p:extLst>
          </p:nvPr>
        </p:nvGraphicFramePr>
        <p:xfrm>
          <a:off x="1214446" y="3864897"/>
          <a:ext cx="2000264" cy="135732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8" name="TextBox 17"/>
          <p:cNvSpPr txBox="1"/>
          <p:nvPr/>
        </p:nvSpPr>
        <p:spPr>
          <a:xfrm>
            <a:off x="1571636" y="3293393"/>
            <a:ext cx="1500198" cy="571504"/>
          </a:xfrm>
          <a:prstGeom prst="rect">
            <a:avLst/>
          </a:prstGeom>
        </p:spPr>
        <p:txBody>
          <a:bodyPr vert="horz" wrap="none" lIns="91440" tIns="45720" rIns="91440" bIns="45720" rtlCol="0">
            <a:normAutofit/>
          </a:bodyPr>
          <a:lstStyle/>
          <a:p>
            <a:pPr algn="ctr"/>
            <a:r>
              <a:rPr lang="en-US" sz="1400" dirty="0" smtClean="0">
                <a:solidFill>
                  <a:schemeClr val="bg1"/>
                </a:solidFill>
              </a:rPr>
              <a:t>Client Computer</a:t>
            </a:r>
          </a:p>
        </p:txBody>
      </p:sp>
      <p:pic>
        <p:nvPicPr>
          <p:cNvPr id="19" name="Picture 2" descr="C:\MSClipart\Artwork_Imagery\Shapes\Arrows\Curved\double headed arrow2.png"/>
          <p:cNvPicPr>
            <a:picLocks noChangeAspect="1" noChangeArrowheads="1"/>
          </p:cNvPicPr>
          <p:nvPr/>
        </p:nvPicPr>
        <p:blipFill>
          <a:blip r:embed="rId18" cstate="email">
            <a:extLst>
              <a:ext uri="{28A0092B-C50C-407E-A947-70E740481C1C}">
                <a14:useLocalDpi xmlns:a14="http://schemas.microsoft.com/office/drawing/2010/main" xmlns=""/>
              </a:ext>
            </a:extLst>
          </a:blip>
          <a:srcRect/>
          <a:stretch>
            <a:fillRect/>
          </a:stretch>
        </p:blipFill>
        <p:spPr bwMode="auto">
          <a:xfrm rot="2287813">
            <a:off x="3122849" y="3619079"/>
            <a:ext cx="2972738" cy="1886806"/>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0" name="Picture 3" descr="C:\MSClipart\Artwork_Imagery\Shapes\Arrows\Curved\double headed arrow4.png"/>
          <p:cNvPicPr>
            <a:picLocks noChangeAspect="1" noChangeArrowheads="1"/>
          </p:cNvPicPr>
          <p:nvPr/>
        </p:nvPicPr>
        <p:blipFill>
          <a:blip r:embed="rId19" cstate="email">
            <a:extLst>
              <a:ext uri="{28A0092B-C50C-407E-A947-70E740481C1C}">
                <a14:useLocalDpi xmlns:a14="http://schemas.microsoft.com/office/drawing/2010/main" xmlns=""/>
              </a:ext>
            </a:extLst>
          </a:blip>
          <a:srcRect/>
          <a:stretch>
            <a:fillRect/>
          </a:stretch>
        </p:blipFill>
        <p:spPr bwMode="auto">
          <a:xfrm rot="19377309" flipV="1">
            <a:off x="3058228" y="2093841"/>
            <a:ext cx="2987403" cy="190435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1" name="Picture 20" descr="C:\MSClipart\Artwork_Imagery\Icons - Illustrations\_XML ICONS\Servers ISAS - firewall secure security.png"/>
          <p:cNvPicPr>
            <a:picLocks noChangeAspect="1" noChangeArrowheads="1"/>
          </p:cNvPicPr>
          <p:nvPr/>
        </p:nvPicPr>
        <p:blipFill>
          <a:blip r:embed="rId20" cstate="email">
            <a:extLst>
              <a:ext uri="{28A0092B-C50C-407E-A947-70E740481C1C}">
                <a14:useLocalDpi xmlns:a14="http://schemas.microsoft.com/office/drawing/2010/main" xmlns=""/>
              </a:ext>
            </a:extLst>
          </a:blip>
          <a:srcRect/>
          <a:stretch>
            <a:fillRect/>
          </a:stretch>
        </p:blipFill>
        <p:spPr bwMode="auto">
          <a:xfrm>
            <a:off x="3571900" y="3007641"/>
            <a:ext cx="1000132" cy="1592408"/>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22" name="TextBox 21"/>
          <p:cNvSpPr txBox="1"/>
          <p:nvPr/>
        </p:nvSpPr>
        <p:spPr>
          <a:xfrm>
            <a:off x="4572032" y="3293393"/>
            <a:ext cx="1143008" cy="428628"/>
          </a:xfrm>
          <a:prstGeom prst="rect">
            <a:avLst/>
          </a:prstGeom>
        </p:spPr>
        <p:txBody>
          <a:bodyPr vert="horz" wrap="none" lIns="91440" tIns="45720" rIns="91440" bIns="45720" rtlCol="0">
            <a:normAutofit/>
          </a:bodyPr>
          <a:lstStyle/>
          <a:p>
            <a:pPr algn="ctr"/>
            <a:r>
              <a:rPr lang="en-US" dirty="0" smtClean="0"/>
              <a:t>Compliant</a:t>
            </a:r>
          </a:p>
        </p:txBody>
      </p:sp>
      <p:sp>
        <p:nvSpPr>
          <p:cNvPr id="23" name="TextBox 22"/>
          <p:cNvSpPr txBox="1"/>
          <p:nvPr/>
        </p:nvSpPr>
        <p:spPr>
          <a:xfrm>
            <a:off x="4786346" y="3864897"/>
            <a:ext cx="1143008" cy="428628"/>
          </a:xfrm>
          <a:prstGeom prst="rect">
            <a:avLst/>
          </a:prstGeom>
        </p:spPr>
        <p:txBody>
          <a:bodyPr vert="horz" wrap="none" lIns="91440" tIns="45720" rIns="91440" bIns="45720" rtlCol="0">
            <a:normAutofit/>
          </a:bodyPr>
          <a:lstStyle/>
          <a:p>
            <a:pPr algn="ctr"/>
            <a:r>
              <a:rPr lang="en-US" dirty="0" smtClean="0"/>
              <a:t>Non compliant</a:t>
            </a:r>
          </a:p>
        </p:txBody>
      </p:sp>
    </p:spTree>
    <p:extLst>
      <p:ext uri="{BB962C8B-B14F-4D97-AF65-F5344CB8AC3E}">
        <p14:creationId xmlns:p14="http://schemas.microsoft.com/office/powerpoint/2010/main" xmlns="" val="90368581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2331" y="4992403"/>
            <a:ext cx="7916209" cy="752822"/>
          </a:xfrm>
        </p:spPr>
        <p:txBody>
          <a:bodyPr/>
          <a:lstStyle/>
          <a:p>
            <a:pPr marL="0" lvl="2">
              <a:lnSpc>
                <a:spcPct val="90000"/>
              </a:lnSpc>
              <a:spcBef>
                <a:spcPct val="20000"/>
              </a:spcBef>
              <a:spcAft>
                <a:spcPts val="400"/>
              </a:spcAft>
            </a:pPr>
            <a:r>
              <a:rPr lang="nl-NL" sz="4000" dirty="0" smtClean="0">
                <a:latin typeface="Segoe" pitchFamily="34" charset="0"/>
              </a:rPr>
              <a:t>Minimize risks with security and control</a:t>
            </a:r>
          </a:p>
        </p:txBody>
      </p:sp>
      <p:sp>
        <p:nvSpPr>
          <p:cNvPr id="4" name="Text Placeholder 3"/>
          <p:cNvSpPr>
            <a:spLocks noGrp="1"/>
          </p:cNvSpPr>
          <p:nvPr>
            <p:ph type="body" sz="quarter" idx="10"/>
          </p:nvPr>
        </p:nvSpPr>
        <p:spPr/>
        <p:txBody>
          <a:bodyPr/>
          <a:lstStyle/>
          <a:p>
            <a:r>
              <a:rPr lang="nl-NL" dirty="0" smtClean="0"/>
              <a:t>DEMO</a:t>
            </a:r>
            <a:endParaRPr lang="nl-NL" dirty="0"/>
          </a:p>
        </p:txBody>
      </p:sp>
      <p:grpSp>
        <p:nvGrpSpPr>
          <p:cNvPr id="8" name="Group 7"/>
          <p:cNvGrpSpPr/>
          <p:nvPr/>
        </p:nvGrpSpPr>
        <p:grpSpPr>
          <a:xfrm>
            <a:off x="3528776" y="1433028"/>
            <a:ext cx="4535267" cy="2143122"/>
            <a:chOff x="3898426" y="2014512"/>
            <a:chExt cx="2978259" cy="1407365"/>
          </a:xfrm>
        </p:grpSpPr>
        <p:pic>
          <p:nvPicPr>
            <p:cNvPr id="9" name="Picture 8" descr="C:\Users\maryfj\Desktop\Online_ART\DVD_ART36\Artwork_Imagery\Brand Photos\Scenarios\FY08 Brand - Business - No_exp\man hands typing laptop working developer IW mobility.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20852"/>
            <a:stretch/>
          </p:blipFill>
          <p:spPr bwMode="auto">
            <a:xfrm>
              <a:off x="4214610" y="2059370"/>
              <a:ext cx="2662075" cy="136250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0" name="Picture 9" descr="C:\Users\mollie\AppData\Local\Microsoft\Windows\Temporary Internet Files\Content.IE5\02T384ZI\MPj04054280000[1].jpg"/>
            <p:cNvPicPr>
              <a:picLocks noChangeAspect="1" noChangeArrowheads="1"/>
            </p:cNvPicPr>
            <p:nvPr/>
          </p:nvPicPr>
          <p:blipFill>
            <a:blip r:embed="rId4" cstate="email">
              <a:extLst>
                <a:ext uri="{28A0092B-C50C-407E-A947-70E740481C1C}">
                  <a14:useLocalDpi xmlns:a14="http://schemas.microsoft.com/office/drawing/2010/main" xmlns=""/>
                </a:ext>
              </a:extLst>
            </a:blip>
            <a:srcRect b="17617"/>
            <a:stretch>
              <a:fillRect/>
            </a:stretch>
          </p:blipFill>
          <p:spPr bwMode="auto">
            <a:xfrm>
              <a:off x="3898426" y="2014512"/>
              <a:ext cx="944292" cy="1407365"/>
            </a:xfrm>
            <a:prstGeom prst="rect">
              <a:avLst/>
            </a:prstGeom>
            <a:noFill/>
          </p:spPr>
        </p:pic>
      </p:grpSp>
    </p:spTree>
    <p:extLst>
      <p:ext uri="{BB962C8B-B14F-4D97-AF65-F5344CB8AC3E}">
        <p14:creationId xmlns:p14="http://schemas.microsoft.com/office/powerpoint/2010/main" xmlns="" val="27032733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3211998" y="2180489"/>
            <a:ext cx="5604456" cy="2732566"/>
            <a:chOff x="3211998" y="1000114"/>
            <a:chExt cx="5604456" cy="2732566"/>
          </a:xfrm>
        </p:grpSpPr>
        <p:sp>
          <p:nvSpPr>
            <p:cNvPr id="40" name="Rectangle 39"/>
            <p:cNvSpPr/>
            <p:nvPr/>
          </p:nvSpPr>
          <p:spPr>
            <a:xfrm>
              <a:off x="3211998" y="1000114"/>
              <a:ext cx="560445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1" name="Rectangle 40"/>
            <p:cNvSpPr/>
            <p:nvPr/>
          </p:nvSpPr>
          <p:spPr bwMode="auto">
            <a:xfrm>
              <a:off x="3304744" y="1085187"/>
              <a:ext cx="5410659"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2" name="TextBox 41"/>
            <p:cNvSpPr txBox="1">
              <a:spLocks noChangeArrowheads="1"/>
            </p:cNvSpPr>
            <p:nvPr/>
          </p:nvSpPr>
          <p:spPr bwMode="invGray">
            <a:xfrm>
              <a:off x="3500430" y="1285866"/>
              <a:ext cx="5000660" cy="2308324"/>
            </a:xfrm>
            <a:prstGeom prst="rect">
              <a:avLst/>
            </a:prstGeom>
            <a:noFill/>
            <a:ln w="9525" cap="flat" cmpd="sng" algn="ctr">
              <a:noFill/>
              <a:prstDash val="solid"/>
              <a:miter lim="800000"/>
              <a:headEnd type="none" w="med" len="med"/>
              <a:tailEnd type="none" w="med" len="med"/>
            </a:ln>
            <a:effectLst/>
          </p:spPr>
          <p:txBody>
            <a:bodyPr wrap="square" lIns="0" tIns="0" rIns="0" bIns="0">
              <a:spAutoFit/>
            </a:bodyPr>
            <a:lstStyle>
              <a:lvl1pPr marL="173038" lvl="0" indent="-173038">
                <a:lnSpc>
                  <a:spcPts val="2000"/>
                </a:lnSpc>
                <a:buFont typeface="Arial" pitchFamily="34" charset="0"/>
                <a:buChar char="•"/>
                <a:defRPr kern="0">
                  <a:gradFill>
                    <a:gsLst>
                      <a:gs pos="0">
                        <a:schemeClr val="tx1"/>
                      </a:gs>
                      <a:gs pos="100000">
                        <a:schemeClr val="tx1"/>
                      </a:gs>
                    </a:gsLst>
                    <a:lin ang="5400000" scaled="0"/>
                  </a:gradFill>
                  <a:latin typeface="Segoe Condensed" pitchFamily="34" charset="0"/>
                  <a:ea typeface="Segoe UI" pitchFamily="34" charset="0"/>
                  <a:cs typeface="Segoe UI" pitchFamily="34" charset="0"/>
                </a:defRPr>
              </a:lvl1pPr>
            </a:lstStyle>
            <a:p>
              <a:pPr marL="342900" indent="-342900">
                <a:buFont typeface="Wingdings" pitchFamily="2" charset="2"/>
                <a:buChar char="ü"/>
                <a:defRPr/>
              </a:pPr>
              <a:r>
                <a:rPr lang="nl-NL" sz="2000" dirty="0" smtClean="0">
                  <a:solidFill>
                    <a:schemeClr val="tx1"/>
                  </a:solidFill>
                </a:rPr>
                <a:t>User Account Control</a:t>
              </a:r>
              <a:r>
                <a:rPr lang="nl-NL" sz="2000" dirty="0">
                  <a:solidFill>
                    <a:schemeClr val="tx1"/>
                  </a:solidFill>
                </a:rPr>
                <a:t/>
              </a:r>
              <a:br>
                <a:rPr lang="nl-NL" sz="2000" dirty="0">
                  <a:solidFill>
                    <a:schemeClr val="tx1"/>
                  </a:solidFill>
                </a:rPr>
              </a:br>
              <a:r>
                <a:rPr lang="nl-NL" sz="2000" dirty="0">
                  <a:solidFill>
                    <a:schemeClr val="tx1"/>
                  </a:solidFill>
                </a:rPr>
                <a:t> </a:t>
              </a:r>
            </a:p>
            <a:p>
              <a:pPr marL="342900" indent="-342900">
                <a:buFont typeface="Wingdings" pitchFamily="2" charset="2"/>
                <a:buChar char="ü"/>
                <a:defRPr/>
              </a:pPr>
              <a:r>
                <a:rPr lang="nl-NL" sz="2000" dirty="0" smtClean="0">
                  <a:solidFill>
                    <a:schemeClr val="tx1"/>
                  </a:solidFill>
                </a:rPr>
                <a:t>Internet Explorer 8</a:t>
              </a:r>
              <a:endParaRPr lang="nl-NL" sz="2000" dirty="0">
                <a:solidFill>
                  <a:schemeClr val="tx1"/>
                </a:solidFill>
              </a:endParaRPr>
            </a:p>
            <a:p>
              <a:pPr marL="342900" indent="-342900">
                <a:buFont typeface="Wingdings" pitchFamily="2" charset="2"/>
                <a:buChar char="ü"/>
                <a:defRPr/>
              </a:pPr>
              <a:endParaRPr lang="nl-NL" sz="2000" dirty="0">
                <a:solidFill>
                  <a:schemeClr val="tx1"/>
                </a:solidFill>
              </a:endParaRPr>
            </a:p>
            <a:p>
              <a:pPr marL="342900" indent="-342900">
                <a:buFont typeface="Wingdings" pitchFamily="2" charset="2"/>
                <a:buChar char="ü"/>
                <a:defRPr/>
              </a:pPr>
              <a:r>
                <a:rPr lang="nl-NL" sz="2000" dirty="0" smtClean="0">
                  <a:solidFill>
                    <a:schemeClr val="tx1"/>
                  </a:solidFill>
                </a:rPr>
                <a:t>Bitlocker-To-Go</a:t>
              </a:r>
            </a:p>
            <a:p>
              <a:pPr marL="342900" indent="-342900">
                <a:buFont typeface="Wingdings" pitchFamily="2" charset="2"/>
                <a:buChar char="ü"/>
                <a:defRPr/>
              </a:pPr>
              <a:endParaRPr lang="nl-NL" sz="2000" dirty="0">
                <a:solidFill>
                  <a:schemeClr val="tx1"/>
                </a:solidFill>
              </a:endParaRPr>
            </a:p>
            <a:p>
              <a:pPr marL="342900" indent="-342900">
                <a:buFont typeface="Wingdings" pitchFamily="2" charset="2"/>
                <a:buChar char="ü"/>
                <a:defRPr/>
              </a:pPr>
              <a:r>
                <a:rPr lang="nl-NL" sz="2000" dirty="0" smtClean="0">
                  <a:solidFill>
                    <a:schemeClr val="tx1"/>
                  </a:solidFill>
                </a:rPr>
                <a:t>Applocker</a:t>
              </a:r>
            </a:p>
            <a:p>
              <a:pPr marL="342900" indent="-342900">
                <a:buFont typeface="Wingdings" pitchFamily="2" charset="2"/>
                <a:buChar char="ü"/>
                <a:defRPr/>
              </a:pPr>
              <a:endParaRPr lang="nl-NL" sz="2000" dirty="0" smtClean="0">
                <a:solidFill>
                  <a:schemeClr val="tx1"/>
                </a:solidFill>
              </a:endParaRPr>
            </a:p>
            <a:p>
              <a:pPr marL="342900" indent="-342900">
                <a:buFont typeface="Wingdings" pitchFamily="2" charset="2"/>
                <a:buChar char="ü"/>
                <a:defRPr/>
              </a:pPr>
              <a:r>
                <a:rPr lang="en-US" sz="2000" dirty="0">
                  <a:solidFill>
                    <a:schemeClr val="tx1"/>
                  </a:solidFill>
                </a:rPr>
                <a:t>Network Access Protection</a:t>
              </a:r>
            </a:p>
          </p:txBody>
        </p:sp>
      </p:grpSp>
      <p:sp>
        <p:nvSpPr>
          <p:cNvPr id="19" name="Rectangle 18"/>
          <p:cNvSpPr/>
          <p:nvPr/>
        </p:nvSpPr>
        <p:spPr>
          <a:xfrm>
            <a:off x="347472" y="2180489"/>
            <a:ext cx="273686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20" name="Rectangle 19"/>
          <p:cNvSpPr/>
          <p:nvPr/>
        </p:nvSpPr>
        <p:spPr bwMode="auto">
          <a:xfrm>
            <a:off x="456062" y="2265562"/>
            <a:ext cx="2519687"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3" name="Title 1"/>
          <p:cNvSpPr>
            <a:spLocks noGrp="1"/>
          </p:cNvSpPr>
          <p:nvPr>
            <p:ph type="title"/>
          </p:nvPr>
        </p:nvSpPr>
        <p:spPr/>
        <p:txBody>
          <a:bodyPr/>
          <a:lstStyle/>
          <a:p>
            <a:r>
              <a:rPr lang="nl-NL" dirty="0"/>
              <a:t>Innovation by Optimalisation</a:t>
            </a:r>
          </a:p>
        </p:txBody>
      </p:sp>
      <p:sp>
        <p:nvSpPr>
          <p:cNvPr id="13" name="Rectangle 12"/>
          <p:cNvSpPr/>
          <p:nvPr/>
        </p:nvSpPr>
        <p:spPr>
          <a:xfrm>
            <a:off x="454007"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a:latin typeface="Segoe" pitchFamily="34" charset="0"/>
              </a:rPr>
              <a:t>Minimize risks with security and control</a:t>
            </a:r>
          </a:p>
        </p:txBody>
      </p:sp>
      <p:grpSp>
        <p:nvGrpSpPr>
          <p:cNvPr id="14" name="Group 8"/>
          <p:cNvGrpSpPr/>
          <p:nvPr/>
        </p:nvGrpSpPr>
        <p:grpSpPr>
          <a:xfrm>
            <a:off x="348639" y="3394935"/>
            <a:ext cx="2721183" cy="1285884"/>
            <a:chOff x="3898426" y="2014512"/>
            <a:chExt cx="2978259" cy="1407365"/>
          </a:xfrm>
        </p:grpSpPr>
        <p:pic>
          <p:nvPicPr>
            <p:cNvPr id="15" name="Picture 14" descr="C:\Users\maryfj\Desktop\Online_ART\DVD_ART36\Artwork_Imagery\Brand Photos\Scenarios\FY08 Brand - Business - No_exp\man hands typing laptop working developer IW mobility.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20852"/>
            <a:stretch/>
          </p:blipFill>
          <p:spPr bwMode="auto">
            <a:xfrm>
              <a:off x="4214610" y="2059370"/>
              <a:ext cx="2662075" cy="136250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6" name="Picture 10" descr="C:\Users\mollie\AppData\Local\Microsoft\Windows\Temporary Internet Files\Content.IE5\02T384ZI\MPj04054280000[1].jpg"/>
            <p:cNvPicPr>
              <a:picLocks noChangeAspect="1" noChangeArrowheads="1"/>
            </p:cNvPicPr>
            <p:nvPr/>
          </p:nvPicPr>
          <p:blipFill>
            <a:blip r:embed="rId4" cstate="email">
              <a:extLst>
                <a:ext uri="{28A0092B-C50C-407E-A947-70E740481C1C}">
                  <a14:useLocalDpi xmlns:a14="http://schemas.microsoft.com/office/drawing/2010/main" xmlns=""/>
                </a:ext>
              </a:extLst>
            </a:blip>
            <a:srcRect b="17617"/>
            <a:stretch>
              <a:fillRect/>
            </a:stretch>
          </p:blipFill>
          <p:spPr bwMode="auto">
            <a:xfrm>
              <a:off x="3898426" y="2014512"/>
              <a:ext cx="944292" cy="1407365"/>
            </a:xfrm>
            <a:prstGeom prst="rect">
              <a:avLst/>
            </a:prstGeom>
            <a:noFill/>
          </p:spPr>
        </p:pic>
      </p:grpSp>
    </p:spTree>
    <p:extLst>
      <p:ext uri="{BB962C8B-B14F-4D97-AF65-F5344CB8AC3E}">
        <p14:creationId xmlns:p14="http://schemas.microsoft.com/office/powerpoint/2010/main" xmlns="" val="309822497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nl-NL" dirty="0" smtClean="0"/>
              <a:t>Innovation by Optimalisation</a:t>
            </a:r>
            <a:endParaRPr lang="nl-NL" dirty="0"/>
          </a:p>
        </p:txBody>
      </p:sp>
      <p:sp>
        <p:nvSpPr>
          <p:cNvPr id="4" name="Rectangle 3"/>
          <p:cNvSpPr/>
          <p:nvPr/>
        </p:nvSpPr>
        <p:spPr>
          <a:xfrm>
            <a:off x="3211998" y="2180489"/>
            <a:ext cx="2705180"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5" name="Rectangle 4"/>
          <p:cNvSpPr/>
          <p:nvPr/>
        </p:nvSpPr>
        <p:spPr bwMode="auto">
          <a:xfrm>
            <a:off x="3304745"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6" name="Rectangle 5"/>
          <p:cNvSpPr/>
          <p:nvPr/>
        </p:nvSpPr>
        <p:spPr>
          <a:xfrm>
            <a:off x="6069424" y="2180489"/>
            <a:ext cx="2719694"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7" name="Rectangle 6"/>
          <p:cNvSpPr/>
          <p:nvPr/>
        </p:nvSpPr>
        <p:spPr bwMode="auto">
          <a:xfrm>
            <a:off x="6169428"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8" name="Rectangle 7"/>
          <p:cNvSpPr/>
          <p:nvPr/>
        </p:nvSpPr>
        <p:spPr>
          <a:xfrm>
            <a:off x="347472" y="2180489"/>
            <a:ext cx="273686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9" name="Rectangle 8"/>
          <p:cNvSpPr/>
          <p:nvPr/>
        </p:nvSpPr>
        <p:spPr bwMode="auto">
          <a:xfrm>
            <a:off x="456062" y="2265562"/>
            <a:ext cx="2519687"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10" name="Rectangle 9"/>
          <p:cNvSpPr/>
          <p:nvPr/>
        </p:nvSpPr>
        <p:spPr>
          <a:xfrm>
            <a:off x="460097" y="2351807"/>
            <a:ext cx="2481444" cy="286232"/>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Work whenever, wherever</a:t>
            </a:r>
            <a:endParaRPr lang="en-US" sz="1400" dirty="0" smtClean="0">
              <a:latin typeface="Segoe" pitchFamily="34" charset="0"/>
            </a:endParaRPr>
          </a:p>
        </p:txBody>
      </p:sp>
      <p:sp>
        <p:nvSpPr>
          <p:cNvPr id="11" name="Rectangle 10"/>
          <p:cNvSpPr/>
          <p:nvPr/>
        </p:nvSpPr>
        <p:spPr>
          <a:xfrm>
            <a:off x="3313507"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Minimize risks with security and control</a:t>
            </a:r>
          </a:p>
        </p:txBody>
      </p:sp>
      <p:sp>
        <p:nvSpPr>
          <p:cNvPr id="12" name="Rectangle 11"/>
          <p:cNvSpPr/>
          <p:nvPr/>
        </p:nvSpPr>
        <p:spPr>
          <a:xfrm>
            <a:off x="6173546"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Cut down costs with optimized management</a:t>
            </a:r>
          </a:p>
        </p:txBody>
      </p:sp>
      <p:grpSp>
        <p:nvGrpSpPr>
          <p:cNvPr id="21" name="Group 8"/>
          <p:cNvGrpSpPr/>
          <p:nvPr/>
        </p:nvGrpSpPr>
        <p:grpSpPr>
          <a:xfrm>
            <a:off x="3208139" y="3394935"/>
            <a:ext cx="2721183" cy="1285884"/>
            <a:chOff x="3898426" y="2014512"/>
            <a:chExt cx="2978259" cy="1407365"/>
          </a:xfrm>
        </p:grpSpPr>
        <p:pic>
          <p:nvPicPr>
            <p:cNvPr id="22" name="Picture 21" descr="C:\Users\maryfj\Desktop\Online_ART\DVD_ART36\Artwork_Imagery\Brand Photos\Scenarios\FY08 Brand - Business - No_exp\man hands typing laptop working developer IW mobility.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20852"/>
            <a:stretch/>
          </p:blipFill>
          <p:spPr bwMode="auto">
            <a:xfrm>
              <a:off x="4214610" y="2059370"/>
              <a:ext cx="2662075" cy="136250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3" name="Picture 10" descr="C:\Users\mollie\AppData\Local\Microsoft\Windows\Temporary Internet Files\Content.IE5\02T384ZI\MPj04054280000[1].jpg"/>
            <p:cNvPicPr>
              <a:picLocks noChangeAspect="1" noChangeArrowheads="1"/>
            </p:cNvPicPr>
            <p:nvPr/>
          </p:nvPicPr>
          <p:blipFill>
            <a:blip r:embed="rId4" cstate="email">
              <a:extLst>
                <a:ext uri="{28A0092B-C50C-407E-A947-70E740481C1C}">
                  <a14:useLocalDpi xmlns:a14="http://schemas.microsoft.com/office/drawing/2010/main" xmlns=""/>
                </a:ext>
              </a:extLst>
            </a:blip>
            <a:srcRect b="17617"/>
            <a:stretch>
              <a:fillRect/>
            </a:stretch>
          </p:blipFill>
          <p:spPr bwMode="auto">
            <a:xfrm>
              <a:off x="3898426" y="2014512"/>
              <a:ext cx="944292" cy="1407365"/>
            </a:xfrm>
            <a:prstGeom prst="rect">
              <a:avLst/>
            </a:prstGeom>
            <a:noFill/>
          </p:spPr>
        </p:pic>
      </p:grpSp>
      <p:grpSp>
        <p:nvGrpSpPr>
          <p:cNvPr id="24" name="Group 9"/>
          <p:cNvGrpSpPr/>
          <p:nvPr/>
        </p:nvGrpSpPr>
        <p:grpSpPr>
          <a:xfrm>
            <a:off x="428596" y="2894869"/>
            <a:ext cx="2621087" cy="1714512"/>
            <a:chOff x="964136" y="1651084"/>
            <a:chExt cx="2692025" cy="1760914"/>
          </a:xfrm>
        </p:grpSpPr>
        <p:pic>
          <p:nvPicPr>
            <p:cNvPr id="25" name="Picture 3" descr="C:\Users\maryfj\Desktop\Online_ART\DVD_ART36\Artwork_Imagery\Brand Photos\Scenarios\FY08 Windows Mobile\Airport luggage cell phone walking talking light rail man woman.png"/>
            <p:cNvPicPr>
              <a:picLocks noChangeAspect="1" noChangeArrowheads="1"/>
            </p:cNvPicPr>
            <p:nvPr/>
          </p:nvPicPr>
          <p:blipFill rotWithShape="1">
            <a:blip r:embed="rId5" cstate="email">
              <a:extLst>
                <a:ext uri="{28A0092B-C50C-407E-A947-70E740481C1C}">
                  <a14:useLocalDpi xmlns:a14="http://schemas.microsoft.com/office/drawing/2010/main" xmlns=""/>
                </a:ext>
              </a:extLst>
            </a:blip>
            <a:srcRect b="13072"/>
            <a:stretch/>
          </p:blipFill>
          <p:spPr bwMode="auto">
            <a:xfrm>
              <a:off x="964136" y="1759752"/>
              <a:ext cx="2692025" cy="164977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6" name="Picture 2" descr="D:\DVD_ART36\Artwork_Imagery\Brand Photos\Scenarios\FY09 Customer Business Center - no exp\man standing laptop business casual tie people.png"/>
            <p:cNvPicPr>
              <a:picLocks noChangeAspect="1" noChangeArrowheads="1"/>
            </p:cNvPicPr>
            <p:nvPr/>
          </p:nvPicPr>
          <p:blipFill rotWithShape="1">
            <a:blip r:embed="rId6" cstate="email">
              <a:extLst>
                <a:ext uri="{28A0092B-C50C-407E-A947-70E740481C1C}">
                  <a14:useLocalDpi xmlns:a14="http://schemas.microsoft.com/office/drawing/2010/main" xmlns=""/>
                </a:ext>
              </a:extLst>
            </a:blip>
            <a:srcRect b="4375"/>
            <a:stretch/>
          </p:blipFill>
          <p:spPr bwMode="auto">
            <a:xfrm>
              <a:off x="1793195" y="1651084"/>
              <a:ext cx="1230726" cy="1760914"/>
            </a:xfrm>
            <a:prstGeom prst="rect">
              <a:avLst/>
            </a:prstGeom>
            <a:noFill/>
            <a:ln>
              <a:noFill/>
            </a:ln>
          </p:spPr>
        </p:pic>
      </p:grpSp>
      <p:grpSp>
        <p:nvGrpSpPr>
          <p:cNvPr id="27" name="Group 26"/>
          <p:cNvGrpSpPr/>
          <p:nvPr/>
        </p:nvGrpSpPr>
        <p:grpSpPr>
          <a:xfrm>
            <a:off x="6034978" y="3252059"/>
            <a:ext cx="2751864" cy="1489718"/>
            <a:chOff x="7182929" y="2028137"/>
            <a:chExt cx="2756215" cy="1492073"/>
          </a:xfrm>
        </p:grpSpPr>
        <p:pic>
          <p:nvPicPr>
            <p:cNvPr id="28" name="Picture 27"/>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7587966" y="2028137"/>
              <a:ext cx="1936266" cy="197204"/>
            </a:xfrm>
            <a:prstGeom prst="rect">
              <a:avLst/>
            </a:prstGeom>
          </p:spPr>
        </p:pic>
        <p:pic>
          <p:nvPicPr>
            <p:cNvPr id="29" name="Picture 28"/>
            <p:cNvPicPr>
              <a:picLocks noChangeAspect="1"/>
            </p:cNvPicPr>
            <p:nvPr/>
          </p:nvPicPr>
          <p:blipFill>
            <a:blip r:embed="rId8" cstate="email">
              <a:extLst>
                <a:ext uri="{28A0092B-C50C-407E-A947-70E740481C1C}">
                  <a14:useLocalDpi xmlns:a14="http://schemas.microsoft.com/office/drawing/2010/main" xmlns=""/>
                </a:ext>
              </a:extLst>
            </a:blip>
            <a:stretch>
              <a:fillRect/>
            </a:stretch>
          </p:blipFill>
          <p:spPr>
            <a:xfrm>
              <a:off x="7212568" y="2184545"/>
              <a:ext cx="2687062" cy="273671"/>
            </a:xfrm>
            <a:prstGeom prst="rect">
              <a:avLst/>
            </a:prstGeom>
          </p:spPr>
        </p:pic>
        <p:pic>
          <p:nvPicPr>
            <p:cNvPr id="30" name="Picture 29"/>
            <p:cNvPicPr>
              <a:picLocks noChangeAspect="1"/>
            </p:cNvPicPr>
            <p:nvPr/>
          </p:nvPicPr>
          <p:blipFill rotWithShape="1">
            <a:blip r:embed="rId9" cstate="email">
              <a:extLst>
                <a:ext uri="{28A0092B-C50C-407E-A947-70E740481C1C}">
                  <a14:useLocalDpi xmlns:a14="http://schemas.microsoft.com/office/drawing/2010/main" xmlns=""/>
                </a:ext>
              </a:extLst>
            </a:blip>
            <a:srcRect l="15122" r="32545"/>
            <a:stretch/>
          </p:blipFill>
          <p:spPr>
            <a:xfrm>
              <a:off x="7182929" y="2339671"/>
              <a:ext cx="2756215" cy="536398"/>
            </a:xfrm>
            <a:prstGeom prst="rect">
              <a:avLst/>
            </a:prstGeom>
          </p:spPr>
        </p:pic>
        <p:grpSp>
          <p:nvGrpSpPr>
            <p:cNvPr id="31" name="Group 3"/>
            <p:cNvGrpSpPr/>
            <p:nvPr/>
          </p:nvGrpSpPr>
          <p:grpSpPr>
            <a:xfrm>
              <a:off x="7621640" y="2298316"/>
              <a:ext cx="1868918" cy="1221894"/>
              <a:chOff x="1187661" y="2821657"/>
              <a:chExt cx="4283285" cy="2800404"/>
            </a:xfrm>
          </p:grpSpPr>
          <p:grpSp>
            <p:nvGrpSpPr>
              <p:cNvPr id="32" name="Group 62"/>
              <p:cNvGrpSpPr/>
              <p:nvPr/>
            </p:nvGrpSpPr>
            <p:grpSpPr>
              <a:xfrm>
                <a:off x="1187661" y="2821657"/>
                <a:ext cx="4283285" cy="2800404"/>
                <a:chOff x="3084075" y="3002508"/>
                <a:chExt cx="4013818" cy="2624227"/>
              </a:xfrm>
            </p:grpSpPr>
            <p:pic>
              <p:nvPicPr>
                <p:cNvPr id="34" name="Picture 4" descr="C:\Users\sakuu\Desktop\U450p_image_2.png"/>
                <p:cNvPicPr>
                  <a:picLocks noChangeAspect="1" noChangeArrowheads="1"/>
                </p:cNvPicPr>
                <p:nvPr/>
              </p:nvPicPr>
              <p:blipFill>
                <a:blip r:embed="rId10" cstate="email">
                  <a:extLst>
                    <a:ext uri="{28A0092B-C50C-407E-A947-70E740481C1C}">
                      <a14:useLocalDpi xmlns:a14="http://schemas.microsoft.com/office/drawing/2010/main" xmlns=""/>
                    </a:ext>
                  </a:extLst>
                </a:blip>
                <a:stretch>
                  <a:fillRect/>
                </a:stretch>
              </p:blipFill>
              <p:spPr bwMode="auto">
                <a:xfrm>
                  <a:off x="3084075" y="3002508"/>
                  <a:ext cx="4013818" cy="2624227"/>
                </a:xfrm>
                <a:prstGeom prst="rect">
                  <a:avLst/>
                </a:prstGeom>
                <a:noFill/>
                <a:ln>
                  <a:noFill/>
                </a:ln>
              </p:spPr>
            </p:pic>
            <p:pic>
              <p:nvPicPr>
                <p:cNvPr id="35" name="Picture 34" descr="plain-blue-screens.png"/>
                <p:cNvPicPr>
                  <a:picLocks noChangeAspect="1"/>
                </p:cNvPicPr>
                <p:nvPr/>
              </p:nvPicPr>
              <p:blipFill>
                <a:blip r:embed="rId11" cstate="email">
                  <a:extLst>
                    <a:ext uri="{28A0092B-C50C-407E-A947-70E740481C1C}">
                      <a14:useLocalDpi xmlns:a14="http://schemas.microsoft.com/office/drawing/2010/main" xmlns=""/>
                    </a:ext>
                  </a:extLst>
                </a:blip>
                <a:srcRect l="24917" t="27759" r="51205" b="25488"/>
                <a:stretch>
                  <a:fillRect/>
                </a:stretch>
              </p:blipFill>
              <p:spPr>
                <a:xfrm>
                  <a:off x="3871356" y="3218213"/>
                  <a:ext cx="2458192" cy="1531917"/>
                </a:xfrm>
                <a:prstGeom prst="rect">
                  <a:avLst/>
                </a:prstGeom>
              </p:spPr>
            </p:pic>
          </p:grpSp>
          <p:pic>
            <p:nvPicPr>
              <p:cNvPr id="33" name="Picture 32"/>
              <p:cNvPicPr>
                <a:picLocks noChangeAspect="1"/>
              </p:cNvPicPr>
              <p:nvPr/>
            </p:nvPicPr>
            <p:blipFill rotWithShape="1">
              <a:blip r:embed="rId12" cstate="email">
                <a:extLst>
                  <a:ext uri="{28A0092B-C50C-407E-A947-70E740481C1C}">
                    <a14:useLocalDpi xmlns:a14="http://schemas.microsoft.com/office/drawing/2010/main" xmlns=""/>
                  </a:ext>
                </a:extLst>
              </a:blip>
              <a:srcRect l="24780" t="28690" r="50701" b="26750"/>
              <a:stretch/>
            </p:blipFill>
            <p:spPr>
              <a:xfrm>
                <a:off x="2018805" y="3099461"/>
                <a:ext cx="2683824" cy="1552408"/>
              </a:xfrm>
              <a:prstGeom prst="rect">
                <a:avLst/>
              </a:prstGeom>
            </p:spPr>
          </p:pic>
        </p:grpSp>
      </p:grpSp>
    </p:spTree>
    <p:extLst>
      <p:ext uri="{BB962C8B-B14F-4D97-AF65-F5344CB8AC3E}">
        <p14:creationId xmlns:p14="http://schemas.microsoft.com/office/powerpoint/2010/main" xmlns="" val="308433599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ounded Rectangle 79"/>
          <p:cNvSpPr/>
          <p:nvPr/>
        </p:nvSpPr>
        <p:spPr bwMode="auto">
          <a:xfrm>
            <a:off x="3226725" y="2327535"/>
            <a:ext cx="2514600" cy="21336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1" name="Rounded Rectangle 80"/>
          <p:cNvSpPr/>
          <p:nvPr/>
        </p:nvSpPr>
        <p:spPr bwMode="auto">
          <a:xfrm>
            <a:off x="304800" y="2327535"/>
            <a:ext cx="2514600" cy="21336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9" name="Rounded Rectangle 78"/>
          <p:cNvSpPr/>
          <p:nvPr/>
        </p:nvSpPr>
        <p:spPr bwMode="auto">
          <a:xfrm>
            <a:off x="6174975" y="2327535"/>
            <a:ext cx="2514600" cy="2133600"/>
          </a:xfrm>
          <a:prstGeom prst="roundRect">
            <a:avLst/>
          </a:prstGeom>
          <a:solidFill>
            <a:srgbClr val="7030A0"/>
          </a:solidFill>
          <a:ln>
            <a:solidFill>
              <a:srgbClr val="7030A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529980" name="Text Box 124"/>
          <p:cNvSpPr txBox="1">
            <a:spLocks noChangeArrowheads="1"/>
          </p:cNvSpPr>
          <p:nvPr/>
        </p:nvSpPr>
        <p:spPr bwMode="auto">
          <a:xfrm>
            <a:off x="347663" y="2394210"/>
            <a:ext cx="2414587" cy="646331"/>
          </a:xfrm>
          <a:prstGeom prst="rect">
            <a:avLst/>
          </a:prstGeom>
          <a:noFill/>
          <a:ln w="12700" algn="ctr">
            <a:noFill/>
            <a:miter lim="800000"/>
            <a:headEnd/>
            <a:tailEnd/>
          </a:ln>
          <a:effectLst/>
        </p:spPr>
        <p:txBody>
          <a:bodyPr vert="horz" wrap="square" lIns="91440" tIns="45720" rIns="91440" bIns="45720" numCol="1" anchor="t" anchorCtr="0" compatLnSpc="1">
            <a:prstTxWarp prst="textNoShape">
              <a:avLst/>
            </a:prstTxWarp>
            <a:spAutoFit/>
          </a:bodyPr>
          <a:lstStyle/>
          <a:p>
            <a:pPr algn="ctr">
              <a:defRPr/>
            </a:pPr>
            <a:r>
              <a:rPr lang="en-US" dirty="0" smtClean="0">
                <a:effectLst>
                  <a:outerShdw blurRad="38100" dist="38100" dir="2700000" algn="tl">
                    <a:srgbClr val="000000"/>
                  </a:outerShdw>
                </a:effectLst>
              </a:rPr>
              <a:t>Increased Automation </a:t>
            </a:r>
            <a:br>
              <a:rPr lang="en-US" dirty="0" smtClean="0">
                <a:effectLst>
                  <a:outerShdw blurRad="38100" dist="38100" dir="2700000" algn="tl">
                    <a:srgbClr val="000000"/>
                  </a:outerShdw>
                </a:effectLst>
              </a:rPr>
            </a:br>
            <a:r>
              <a:rPr lang="en-US" dirty="0" smtClean="0">
                <a:effectLst>
                  <a:outerShdw blurRad="38100" dist="38100" dir="2700000" algn="tl">
                    <a:srgbClr val="000000"/>
                  </a:outerShdw>
                </a:effectLst>
              </a:rPr>
              <a:t>to Reduce Costs</a:t>
            </a:r>
          </a:p>
        </p:txBody>
      </p:sp>
      <p:sp>
        <p:nvSpPr>
          <p:cNvPr id="1529982" name="Text Box 126"/>
          <p:cNvSpPr txBox="1">
            <a:spLocks noChangeArrowheads="1"/>
          </p:cNvSpPr>
          <p:nvPr/>
        </p:nvSpPr>
        <p:spPr bwMode="auto">
          <a:xfrm>
            <a:off x="6281338" y="2394210"/>
            <a:ext cx="2297112" cy="646331"/>
          </a:xfrm>
          <a:prstGeom prst="rect">
            <a:avLst/>
          </a:prstGeom>
          <a:noFill/>
          <a:ln w="12700" algn="ctr">
            <a:noFill/>
            <a:miter lim="800000"/>
            <a:headEnd/>
            <a:tailEnd/>
          </a:ln>
          <a:effectLst/>
        </p:spPr>
        <p:txBody>
          <a:bodyPr vert="horz" wrap="square" lIns="91440" tIns="45720" rIns="91440" bIns="45720" numCol="1" anchor="t" anchorCtr="0" compatLnSpc="1">
            <a:prstTxWarp prst="textNoShape">
              <a:avLst/>
            </a:prstTxWarp>
            <a:spAutoFit/>
          </a:bodyPr>
          <a:lstStyle/>
          <a:p>
            <a:pPr algn="ctr">
              <a:defRPr/>
            </a:pPr>
            <a:r>
              <a:rPr lang="en-US" dirty="0" smtClean="0">
                <a:effectLst>
                  <a:outerShdw blurRad="38100" dist="38100" dir="2700000" algn="tl">
                    <a:srgbClr val="000000"/>
                  </a:outerShdw>
                </a:effectLst>
              </a:rPr>
              <a:t>Flexible </a:t>
            </a:r>
            <a:br>
              <a:rPr lang="en-US" dirty="0" smtClean="0">
                <a:effectLst>
                  <a:outerShdw blurRad="38100" dist="38100" dir="2700000" algn="tl">
                    <a:srgbClr val="000000"/>
                  </a:outerShdw>
                </a:effectLst>
              </a:rPr>
            </a:br>
            <a:r>
              <a:rPr lang="en-US" dirty="0" smtClean="0">
                <a:effectLst>
                  <a:outerShdw blurRad="38100" dist="38100" dir="2700000" algn="tl">
                    <a:srgbClr val="000000"/>
                  </a:outerShdw>
                </a:effectLst>
              </a:rPr>
              <a:t>Administrative Control</a:t>
            </a:r>
          </a:p>
        </p:txBody>
      </p:sp>
      <p:sp>
        <p:nvSpPr>
          <p:cNvPr id="12303" name="Text Box 14"/>
          <p:cNvSpPr txBox="1">
            <a:spLocks noChangeArrowheads="1"/>
          </p:cNvSpPr>
          <p:nvPr/>
        </p:nvSpPr>
        <p:spPr bwMode="auto">
          <a:xfrm>
            <a:off x="793750" y="2479935"/>
            <a:ext cx="1447800" cy="420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eaLnBrk="1" hangingPunct="1">
              <a:buFontTx/>
              <a:buNone/>
            </a:pPr>
            <a:endParaRPr lang="en-US" sz="2400">
              <a:solidFill>
                <a:schemeClr val="accent1"/>
              </a:solidFill>
            </a:endParaRPr>
          </a:p>
        </p:txBody>
      </p:sp>
      <p:sp>
        <p:nvSpPr>
          <p:cNvPr id="12304" name="Text Box 16"/>
          <p:cNvSpPr txBox="1">
            <a:spLocks noChangeArrowheads="1"/>
          </p:cNvSpPr>
          <p:nvPr/>
        </p:nvSpPr>
        <p:spPr bwMode="auto">
          <a:xfrm>
            <a:off x="6587725" y="2479935"/>
            <a:ext cx="16002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eaLnBrk="1" hangingPunct="1">
              <a:buFontTx/>
              <a:buNone/>
            </a:pPr>
            <a:endParaRPr lang="en-US" b="1" dirty="0"/>
          </a:p>
        </p:txBody>
      </p:sp>
      <p:sp>
        <p:nvSpPr>
          <p:cNvPr id="77" name="Text Box 42"/>
          <p:cNvSpPr txBox="1">
            <a:spLocks noChangeArrowheads="1"/>
          </p:cNvSpPr>
          <p:nvPr/>
        </p:nvSpPr>
        <p:spPr bwMode="auto">
          <a:xfrm>
            <a:off x="3372775" y="2394210"/>
            <a:ext cx="2297113" cy="646331"/>
          </a:xfrm>
          <a:prstGeom prst="rect">
            <a:avLst/>
          </a:prstGeom>
          <a:noFill/>
          <a:ln w="12700" algn="ctr">
            <a:noFill/>
            <a:miter lim="800000"/>
            <a:headEnd/>
            <a:tailEnd/>
          </a:ln>
          <a:effectLst/>
        </p:spPr>
        <p:txBody>
          <a:bodyPr vert="horz" wrap="square" lIns="91440" tIns="45720" rIns="91440" bIns="45720" numCol="1" anchor="t" anchorCtr="0" compatLnSpc="1">
            <a:prstTxWarp prst="textNoShape">
              <a:avLst/>
            </a:prstTxWarp>
            <a:spAutoFit/>
          </a:bodyPr>
          <a:lstStyle/>
          <a:p>
            <a:pPr algn="ctr">
              <a:defRPr/>
            </a:pPr>
            <a:r>
              <a:rPr lang="en-US" dirty="0" smtClean="0">
                <a:solidFill>
                  <a:srgbClr val="FFFFFF"/>
                </a:solidFill>
                <a:effectLst>
                  <a:outerShdw blurRad="38100" dist="38100" dir="2700000" algn="tl">
                    <a:srgbClr val="000000"/>
                  </a:outerShdw>
                </a:effectLst>
              </a:rPr>
              <a:t>Less Help Desk Calls &amp; Keep Users Productive</a:t>
            </a:r>
          </a:p>
        </p:txBody>
      </p:sp>
      <p:sp>
        <p:nvSpPr>
          <p:cNvPr id="43" name="Title 39"/>
          <p:cNvSpPr>
            <a:spLocks noGrp="1"/>
          </p:cNvSpPr>
          <p:nvPr>
            <p:ph type="title" idx="4294967295"/>
          </p:nvPr>
        </p:nvSpPr>
        <p:spPr>
          <a:xfrm>
            <a:off x="381000" y="230188"/>
            <a:ext cx="8001000" cy="665162"/>
          </a:xfrm>
        </p:spPr>
        <p:txBody>
          <a:bodyPr/>
          <a:lstStyle/>
          <a:p>
            <a:r>
              <a:rPr dirty="0" smtClean="0">
                <a:latin typeface="Segoe" pitchFamily="34" charset="0"/>
              </a:rPr>
              <a:t>Windows 7 Manageability</a:t>
            </a:r>
            <a:endParaRPr lang="en-US" sz="2400" dirty="0">
              <a:solidFill>
                <a:schemeClr val="tx1"/>
              </a:solidFill>
              <a:latin typeface="Segoe" pitchFamily="34" charset="0"/>
            </a:endParaRPr>
          </a:p>
        </p:txBody>
      </p:sp>
      <p:grpSp>
        <p:nvGrpSpPr>
          <p:cNvPr id="28" name="Group 12"/>
          <p:cNvGrpSpPr/>
          <p:nvPr/>
        </p:nvGrpSpPr>
        <p:grpSpPr>
          <a:xfrm>
            <a:off x="918772" y="3106824"/>
            <a:ext cx="1221638" cy="1223805"/>
            <a:chOff x="2853070" y="1707022"/>
            <a:chExt cx="3437860" cy="3443956"/>
          </a:xfrm>
        </p:grpSpPr>
        <p:pic>
          <p:nvPicPr>
            <p:cNvPr id="29" name="Picture 2" descr="C:\Documents and Settings\alyssaj\My Documents\My Pictures\DVD_ART34\Artwork_Imagery\Shapes\rings\circle frame round borders.png"/>
            <p:cNvPicPr>
              <a:picLocks noChangeAspect="1" noChangeArrowheads="1"/>
            </p:cNvPicPr>
            <p:nvPr/>
          </p:nvPicPr>
          <p:blipFill>
            <a:blip r:embed="rId3" cstate="email"/>
            <a:srcRect/>
            <a:stretch>
              <a:fillRect/>
            </a:stretch>
          </p:blipFill>
          <p:spPr bwMode="auto">
            <a:xfrm>
              <a:off x="2853070" y="1707022"/>
              <a:ext cx="3437860" cy="3443956"/>
            </a:xfrm>
            <a:prstGeom prst="rect">
              <a:avLst/>
            </a:prstGeom>
            <a:noFill/>
          </p:spPr>
        </p:pic>
        <p:pic>
          <p:nvPicPr>
            <p:cNvPr id="32" name="Picture 11" descr="C:\Users\jchapman\Pictures\Artwork_Imagery\Icons - Illustrations\_WINDOWS SERVER ICONS\Misc\gears cogwheels cog.png"/>
            <p:cNvPicPr>
              <a:picLocks noChangeAspect="1" noChangeArrowheads="1"/>
            </p:cNvPicPr>
            <p:nvPr/>
          </p:nvPicPr>
          <p:blipFill>
            <a:blip r:embed="rId4" cstate="email"/>
            <a:srcRect/>
            <a:stretch>
              <a:fillRect/>
            </a:stretch>
          </p:blipFill>
          <p:spPr bwMode="auto">
            <a:xfrm>
              <a:off x="3612121" y="2422837"/>
              <a:ext cx="1930821" cy="1918977"/>
            </a:xfrm>
            <a:prstGeom prst="rect">
              <a:avLst/>
            </a:prstGeom>
            <a:noFill/>
          </p:spPr>
        </p:pic>
      </p:grpSp>
      <p:grpSp>
        <p:nvGrpSpPr>
          <p:cNvPr id="33" name="Group 15"/>
          <p:cNvGrpSpPr/>
          <p:nvPr/>
        </p:nvGrpSpPr>
        <p:grpSpPr>
          <a:xfrm>
            <a:off x="3909216" y="3071365"/>
            <a:ext cx="1225224" cy="1349587"/>
            <a:chOff x="4092926" y="4801598"/>
            <a:chExt cx="958148" cy="1055403"/>
          </a:xfrm>
        </p:grpSpPr>
        <p:pic>
          <p:nvPicPr>
            <p:cNvPr id="35" name="Picture 2" descr="C:\Documents and Settings\alyssaj\My Documents\My Pictures\DVD_ART34\Artwork_Imagery\Shapes\rings\circle frame round borders.png"/>
            <p:cNvPicPr>
              <a:picLocks noChangeAspect="1" noChangeArrowheads="1"/>
            </p:cNvPicPr>
            <p:nvPr/>
          </p:nvPicPr>
          <p:blipFill>
            <a:blip r:embed="rId5" cstate="email"/>
            <a:srcRect/>
            <a:stretch>
              <a:fillRect/>
            </a:stretch>
          </p:blipFill>
          <p:spPr bwMode="auto">
            <a:xfrm>
              <a:off x="4092926" y="4801598"/>
              <a:ext cx="958148" cy="959847"/>
            </a:xfrm>
            <a:prstGeom prst="rect">
              <a:avLst/>
            </a:prstGeom>
            <a:noFill/>
          </p:spPr>
        </p:pic>
        <p:pic>
          <p:nvPicPr>
            <p:cNvPr id="36" name="Picture 2" descr="C:\Documents and Settings\alyssaj\My Documents\My Pictures\DVD_ART34\Artwork_Imagery\Icons - Illustrations\_MSN ICONS\MSN icon info information member center.png"/>
            <p:cNvPicPr>
              <a:picLocks noChangeAspect="1" noChangeArrowheads="1"/>
            </p:cNvPicPr>
            <p:nvPr/>
          </p:nvPicPr>
          <p:blipFill>
            <a:blip r:embed="rId6" cstate="email"/>
            <a:srcRect/>
            <a:stretch>
              <a:fillRect/>
            </a:stretch>
          </p:blipFill>
          <p:spPr bwMode="auto">
            <a:xfrm>
              <a:off x="4339744" y="5010913"/>
              <a:ext cx="517549" cy="846088"/>
            </a:xfrm>
            <a:prstGeom prst="rect">
              <a:avLst/>
            </a:prstGeom>
            <a:noFill/>
          </p:spPr>
        </p:pic>
      </p:grpSp>
      <p:grpSp>
        <p:nvGrpSpPr>
          <p:cNvPr id="37" name="Group 19"/>
          <p:cNvGrpSpPr/>
          <p:nvPr/>
        </p:nvGrpSpPr>
        <p:grpSpPr>
          <a:xfrm>
            <a:off x="6911070" y="3098400"/>
            <a:ext cx="1223127" cy="1447916"/>
            <a:chOff x="3681034" y="4983816"/>
            <a:chExt cx="1223127" cy="1447916"/>
          </a:xfrm>
        </p:grpSpPr>
        <p:pic>
          <p:nvPicPr>
            <p:cNvPr id="38" name="Picture 7" descr="C:\Documents and Settings\alyssaj\My Documents\My Pictures\DVD_ART34\Artwork_Imagery\Shapes\rings\circle frame round borders.png"/>
            <p:cNvPicPr>
              <a:picLocks noChangeAspect="1" noChangeArrowheads="1"/>
            </p:cNvPicPr>
            <p:nvPr/>
          </p:nvPicPr>
          <p:blipFill>
            <a:blip r:embed="rId7" cstate="email"/>
            <a:srcRect/>
            <a:stretch>
              <a:fillRect/>
            </a:stretch>
          </p:blipFill>
          <p:spPr bwMode="auto">
            <a:xfrm>
              <a:off x="3681034" y="4983816"/>
              <a:ext cx="1223127" cy="1225296"/>
            </a:xfrm>
            <a:prstGeom prst="rect">
              <a:avLst/>
            </a:prstGeom>
            <a:noFill/>
          </p:spPr>
        </p:pic>
        <p:pic>
          <p:nvPicPr>
            <p:cNvPr id="39" name="Picture 8" descr="C:\Documents and Settings\alyssaj\My Documents\My Pictures\DVD_ART34\Artwork_Imagery\Icons - Illustrations\_MSN ICONS\MSN icon secure security safety shield.png"/>
            <p:cNvPicPr>
              <a:picLocks noChangeAspect="1" noChangeArrowheads="1"/>
            </p:cNvPicPr>
            <p:nvPr/>
          </p:nvPicPr>
          <p:blipFill>
            <a:blip r:embed="rId8" cstate="email"/>
            <a:srcRect/>
            <a:stretch>
              <a:fillRect/>
            </a:stretch>
          </p:blipFill>
          <p:spPr bwMode="auto">
            <a:xfrm>
              <a:off x="3975281" y="5325534"/>
              <a:ext cx="676656" cy="1106198"/>
            </a:xfrm>
            <a:prstGeom prst="rect">
              <a:avLst/>
            </a:prstGeom>
            <a:noFill/>
          </p:spPr>
        </p:pic>
      </p:grpSp>
    </p:spTree>
    <p:extLst>
      <p:ext uri="{BB962C8B-B14F-4D97-AF65-F5344CB8AC3E}">
        <p14:creationId xmlns:p14="http://schemas.microsoft.com/office/powerpoint/2010/main" xmlns="" val="27475345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2331" y="4992403"/>
            <a:ext cx="7916209" cy="752822"/>
          </a:xfrm>
        </p:spPr>
        <p:txBody>
          <a:bodyPr/>
          <a:lstStyle/>
          <a:p>
            <a:pPr marL="0" lvl="2">
              <a:lnSpc>
                <a:spcPct val="90000"/>
              </a:lnSpc>
              <a:spcBef>
                <a:spcPct val="20000"/>
              </a:spcBef>
              <a:spcAft>
                <a:spcPts val="400"/>
              </a:spcAft>
            </a:pPr>
            <a:r>
              <a:rPr lang="nl-NL" sz="4000" dirty="0" smtClean="0">
                <a:latin typeface="Segoe" pitchFamily="34" charset="0"/>
              </a:rPr>
              <a:t>Cut down costs with optimized management</a:t>
            </a:r>
          </a:p>
        </p:txBody>
      </p:sp>
      <p:sp>
        <p:nvSpPr>
          <p:cNvPr id="4" name="Text Placeholder 3"/>
          <p:cNvSpPr>
            <a:spLocks noGrp="1"/>
          </p:cNvSpPr>
          <p:nvPr>
            <p:ph type="body" sz="quarter" idx="10"/>
          </p:nvPr>
        </p:nvSpPr>
        <p:spPr/>
        <p:txBody>
          <a:bodyPr/>
          <a:lstStyle/>
          <a:p>
            <a:r>
              <a:rPr lang="nl-NL" dirty="0" smtClean="0"/>
              <a:t>DEMO</a:t>
            </a:r>
            <a:endParaRPr lang="nl-NL" dirty="0"/>
          </a:p>
        </p:txBody>
      </p:sp>
      <p:grpSp>
        <p:nvGrpSpPr>
          <p:cNvPr id="7" name="Group 6"/>
          <p:cNvGrpSpPr/>
          <p:nvPr/>
        </p:nvGrpSpPr>
        <p:grpSpPr>
          <a:xfrm>
            <a:off x="3823145" y="1560994"/>
            <a:ext cx="4429156" cy="2397718"/>
            <a:chOff x="7182929" y="2028137"/>
            <a:chExt cx="2756215" cy="1492073"/>
          </a:xfrm>
        </p:grpSpPr>
        <p:pic>
          <p:nvPicPr>
            <p:cNvPr id="11" name="Picture 10"/>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7587966" y="2028137"/>
              <a:ext cx="1936266" cy="197204"/>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7212568" y="2184545"/>
              <a:ext cx="2687062" cy="273671"/>
            </a:xfrm>
            <a:prstGeom prst="rect">
              <a:avLst/>
            </a:prstGeom>
          </p:spPr>
        </p:pic>
        <p:pic>
          <p:nvPicPr>
            <p:cNvPr id="13" name="Picture 12"/>
            <p:cNvPicPr>
              <a:picLocks noChangeAspect="1"/>
            </p:cNvPicPr>
            <p:nvPr/>
          </p:nvPicPr>
          <p:blipFill rotWithShape="1">
            <a:blip r:embed="rId5" cstate="email">
              <a:extLst>
                <a:ext uri="{28A0092B-C50C-407E-A947-70E740481C1C}">
                  <a14:useLocalDpi xmlns:a14="http://schemas.microsoft.com/office/drawing/2010/main" xmlns=""/>
                </a:ext>
              </a:extLst>
            </a:blip>
            <a:srcRect l="15122" r="32545"/>
            <a:stretch/>
          </p:blipFill>
          <p:spPr>
            <a:xfrm>
              <a:off x="7182929" y="2339671"/>
              <a:ext cx="2756215" cy="536398"/>
            </a:xfrm>
            <a:prstGeom prst="rect">
              <a:avLst/>
            </a:prstGeom>
          </p:spPr>
        </p:pic>
        <p:grpSp>
          <p:nvGrpSpPr>
            <p:cNvPr id="14" name="Group 3"/>
            <p:cNvGrpSpPr/>
            <p:nvPr/>
          </p:nvGrpSpPr>
          <p:grpSpPr>
            <a:xfrm>
              <a:off x="7621640" y="2298316"/>
              <a:ext cx="1868918" cy="1221894"/>
              <a:chOff x="1187661" y="2821657"/>
              <a:chExt cx="4283285" cy="2800404"/>
            </a:xfrm>
          </p:grpSpPr>
          <p:grpSp>
            <p:nvGrpSpPr>
              <p:cNvPr id="15" name="Group 62"/>
              <p:cNvGrpSpPr/>
              <p:nvPr/>
            </p:nvGrpSpPr>
            <p:grpSpPr>
              <a:xfrm>
                <a:off x="1187661" y="2821657"/>
                <a:ext cx="4283285" cy="2800404"/>
                <a:chOff x="3084075" y="3002508"/>
                <a:chExt cx="4013818" cy="2624227"/>
              </a:xfrm>
            </p:grpSpPr>
            <p:pic>
              <p:nvPicPr>
                <p:cNvPr id="17" name="Picture 4" descr="C:\Users\sakuu\Desktop\U450p_image_2.png"/>
                <p:cNvPicPr>
                  <a:picLocks noChangeAspect="1" noChangeArrowheads="1"/>
                </p:cNvPicPr>
                <p:nvPr/>
              </p:nvPicPr>
              <p:blipFill>
                <a:blip r:embed="rId6" cstate="email">
                  <a:extLst>
                    <a:ext uri="{28A0092B-C50C-407E-A947-70E740481C1C}">
                      <a14:useLocalDpi xmlns:a14="http://schemas.microsoft.com/office/drawing/2010/main" xmlns=""/>
                    </a:ext>
                  </a:extLst>
                </a:blip>
                <a:stretch>
                  <a:fillRect/>
                </a:stretch>
              </p:blipFill>
              <p:spPr bwMode="auto">
                <a:xfrm>
                  <a:off x="3084075" y="3002508"/>
                  <a:ext cx="4013818" cy="2624227"/>
                </a:xfrm>
                <a:prstGeom prst="rect">
                  <a:avLst/>
                </a:prstGeom>
                <a:noFill/>
                <a:ln>
                  <a:noFill/>
                </a:ln>
              </p:spPr>
            </p:pic>
            <p:pic>
              <p:nvPicPr>
                <p:cNvPr id="18" name="Picture 17" descr="plain-blue-screens.png"/>
                <p:cNvPicPr>
                  <a:picLocks noChangeAspect="1"/>
                </p:cNvPicPr>
                <p:nvPr/>
              </p:nvPicPr>
              <p:blipFill>
                <a:blip r:embed="rId7" cstate="email">
                  <a:extLst>
                    <a:ext uri="{28A0092B-C50C-407E-A947-70E740481C1C}">
                      <a14:useLocalDpi xmlns:a14="http://schemas.microsoft.com/office/drawing/2010/main" xmlns=""/>
                    </a:ext>
                  </a:extLst>
                </a:blip>
                <a:srcRect l="24917" t="27759" r="51205" b="25488"/>
                <a:stretch>
                  <a:fillRect/>
                </a:stretch>
              </p:blipFill>
              <p:spPr>
                <a:xfrm>
                  <a:off x="3871356" y="3218213"/>
                  <a:ext cx="2458192" cy="1531917"/>
                </a:xfrm>
                <a:prstGeom prst="rect">
                  <a:avLst/>
                </a:prstGeom>
              </p:spPr>
            </p:pic>
          </p:grpSp>
          <p:pic>
            <p:nvPicPr>
              <p:cNvPr id="16" name="Picture 15"/>
              <p:cNvPicPr>
                <a:picLocks noChangeAspect="1"/>
              </p:cNvPicPr>
              <p:nvPr/>
            </p:nvPicPr>
            <p:blipFill rotWithShape="1">
              <a:blip r:embed="rId8" cstate="email">
                <a:extLst>
                  <a:ext uri="{28A0092B-C50C-407E-A947-70E740481C1C}">
                    <a14:useLocalDpi xmlns:a14="http://schemas.microsoft.com/office/drawing/2010/main" xmlns=""/>
                  </a:ext>
                </a:extLst>
              </a:blip>
              <a:srcRect l="24780" t="28690" r="50701" b="26750"/>
              <a:stretch/>
            </p:blipFill>
            <p:spPr>
              <a:xfrm>
                <a:off x="2018805" y="3099461"/>
                <a:ext cx="2683824" cy="1552408"/>
              </a:xfrm>
              <a:prstGeom prst="rect">
                <a:avLst/>
              </a:prstGeom>
            </p:spPr>
          </p:pic>
        </p:grpSp>
      </p:grpSp>
    </p:spTree>
    <p:extLst>
      <p:ext uri="{BB962C8B-B14F-4D97-AF65-F5344CB8AC3E}">
        <p14:creationId xmlns:p14="http://schemas.microsoft.com/office/powerpoint/2010/main" xmlns="" val="271029815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3211998" y="2180489"/>
            <a:ext cx="5604456" cy="2732566"/>
            <a:chOff x="3211998" y="1000114"/>
            <a:chExt cx="5604456" cy="2732566"/>
          </a:xfrm>
        </p:grpSpPr>
        <p:sp>
          <p:nvSpPr>
            <p:cNvPr id="40" name="Rectangle 39"/>
            <p:cNvSpPr/>
            <p:nvPr/>
          </p:nvSpPr>
          <p:spPr>
            <a:xfrm>
              <a:off x="3211998" y="1000114"/>
              <a:ext cx="560445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1" name="Rectangle 40"/>
            <p:cNvSpPr/>
            <p:nvPr/>
          </p:nvSpPr>
          <p:spPr bwMode="auto">
            <a:xfrm>
              <a:off x="3304744" y="1085187"/>
              <a:ext cx="5410659"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2" name="TextBox 41"/>
            <p:cNvSpPr txBox="1">
              <a:spLocks noChangeArrowheads="1"/>
            </p:cNvSpPr>
            <p:nvPr/>
          </p:nvSpPr>
          <p:spPr bwMode="invGray">
            <a:xfrm>
              <a:off x="3500430" y="1285866"/>
              <a:ext cx="5000660" cy="2308324"/>
            </a:xfrm>
            <a:prstGeom prst="rect">
              <a:avLst/>
            </a:prstGeom>
            <a:noFill/>
            <a:ln w="9525" cap="flat" cmpd="sng" algn="ctr">
              <a:noFill/>
              <a:prstDash val="solid"/>
              <a:miter lim="800000"/>
              <a:headEnd type="none" w="med" len="med"/>
              <a:tailEnd type="none" w="med" len="med"/>
            </a:ln>
            <a:effectLst/>
          </p:spPr>
          <p:txBody>
            <a:bodyPr wrap="square" lIns="0" tIns="0" rIns="0" bIns="0">
              <a:spAutoFit/>
            </a:bodyPr>
            <a:lstStyle>
              <a:lvl1pPr marL="173038" lvl="0" indent="-173038">
                <a:lnSpc>
                  <a:spcPts val="2000"/>
                </a:lnSpc>
                <a:buFont typeface="Arial" pitchFamily="34" charset="0"/>
                <a:buChar char="•"/>
                <a:defRPr kern="0">
                  <a:gradFill>
                    <a:gsLst>
                      <a:gs pos="0">
                        <a:schemeClr val="tx1"/>
                      </a:gs>
                      <a:gs pos="100000">
                        <a:schemeClr val="tx1"/>
                      </a:gs>
                    </a:gsLst>
                    <a:lin ang="5400000" scaled="0"/>
                  </a:gradFill>
                  <a:latin typeface="Segoe Condensed" pitchFamily="34" charset="0"/>
                  <a:ea typeface="Segoe UI" pitchFamily="34" charset="0"/>
                  <a:cs typeface="Segoe UI" pitchFamily="34" charset="0"/>
                </a:defRPr>
              </a:lvl1pPr>
            </a:lstStyle>
            <a:p>
              <a:pPr marL="342900" indent="-342900">
                <a:buFont typeface="Wingdings" pitchFamily="2" charset="2"/>
                <a:buChar char="ü"/>
                <a:defRPr/>
              </a:pPr>
              <a:r>
                <a:rPr lang="en-US" sz="2000" dirty="0" smtClean="0">
                  <a:solidFill>
                    <a:schemeClr val="tx1"/>
                  </a:solidFill>
                </a:rPr>
                <a:t>Problem Steps Recorder</a:t>
              </a:r>
              <a:r>
                <a:rPr lang="en-US" sz="2000" dirty="0">
                  <a:solidFill>
                    <a:schemeClr val="tx1"/>
                  </a:solidFill>
                </a:rPr>
                <a:t/>
              </a:r>
              <a:br>
                <a:rPr lang="en-US" sz="2000" dirty="0">
                  <a:solidFill>
                    <a:schemeClr val="tx1"/>
                  </a:solidFill>
                </a:rPr>
              </a:br>
              <a:endParaRPr lang="en-US" sz="2000" dirty="0">
                <a:solidFill>
                  <a:schemeClr val="tx1"/>
                </a:solidFill>
              </a:endParaRPr>
            </a:p>
            <a:p>
              <a:pPr marL="342900" indent="-342900">
                <a:buFont typeface="Wingdings" pitchFamily="2" charset="2"/>
                <a:buChar char="ü"/>
                <a:defRPr/>
              </a:pPr>
              <a:r>
                <a:rPr lang="nl-NL" sz="2000" dirty="0" smtClean="0">
                  <a:solidFill>
                    <a:schemeClr val="tx1"/>
                  </a:solidFill>
                </a:rPr>
                <a:t>Troubleshooting Platform</a:t>
              </a:r>
              <a:r>
                <a:rPr lang="nl-NL" sz="2000" dirty="0">
                  <a:solidFill>
                    <a:schemeClr val="tx1"/>
                  </a:solidFill>
                </a:rPr>
                <a:t/>
              </a:r>
              <a:br>
                <a:rPr lang="nl-NL" sz="2000" dirty="0">
                  <a:solidFill>
                    <a:schemeClr val="tx1"/>
                  </a:solidFill>
                </a:rPr>
              </a:br>
              <a:endParaRPr lang="nl-NL" sz="2000" dirty="0">
                <a:solidFill>
                  <a:schemeClr val="tx1"/>
                </a:solidFill>
              </a:endParaRPr>
            </a:p>
            <a:p>
              <a:pPr marL="342900" indent="-342900">
                <a:buFont typeface="Wingdings" pitchFamily="2" charset="2"/>
                <a:buChar char="ü"/>
                <a:defRPr/>
              </a:pPr>
              <a:r>
                <a:rPr lang="nl-NL" sz="2000" dirty="0" smtClean="0">
                  <a:solidFill>
                    <a:schemeClr val="tx1"/>
                  </a:solidFill>
                </a:rPr>
                <a:t>Application </a:t>
              </a:r>
              <a:r>
                <a:rPr lang="nl-NL" sz="2000" dirty="0" smtClean="0">
                  <a:solidFill>
                    <a:schemeClr val="tx1"/>
                  </a:solidFill>
                </a:rPr>
                <a:t>Compatibility</a:t>
              </a:r>
            </a:p>
            <a:p>
              <a:pPr marL="342900" indent="-342900">
                <a:buFont typeface="Wingdings" pitchFamily="2" charset="2"/>
                <a:buChar char="ü"/>
                <a:defRPr/>
              </a:pPr>
              <a:endParaRPr lang="nl-NL" sz="2000" dirty="0" smtClean="0">
                <a:solidFill>
                  <a:schemeClr val="tx1"/>
                </a:solidFill>
              </a:endParaRPr>
            </a:p>
            <a:p>
              <a:pPr marL="342900" indent="-342900">
                <a:buFont typeface="Wingdings" pitchFamily="2" charset="2"/>
                <a:buChar char="ü"/>
                <a:defRPr/>
              </a:pPr>
              <a:r>
                <a:rPr lang="nl-NL" sz="2000" dirty="0" smtClean="0">
                  <a:solidFill>
                    <a:schemeClr val="tx1"/>
                  </a:solidFill>
                </a:rPr>
                <a:t>Windows XP Mode</a:t>
              </a:r>
              <a:endParaRPr lang="nl-NL" sz="2000" dirty="0" smtClean="0">
                <a:solidFill>
                  <a:schemeClr val="tx1"/>
                </a:solidFill>
              </a:endParaRPr>
            </a:p>
            <a:p>
              <a:pPr marL="342900" indent="-342900">
                <a:buNone/>
                <a:defRPr/>
              </a:pPr>
              <a:endParaRPr lang="nl-NL" sz="2000" dirty="0">
                <a:solidFill>
                  <a:schemeClr val="tx1"/>
                </a:solidFill>
              </a:endParaRPr>
            </a:p>
            <a:p>
              <a:pPr marL="342900" indent="-342900">
                <a:buFont typeface="Wingdings" pitchFamily="2" charset="2"/>
                <a:buChar char="ü"/>
                <a:defRPr/>
              </a:pPr>
              <a:r>
                <a:rPr lang="nl-NL" sz="2000" dirty="0" smtClean="0">
                  <a:solidFill>
                    <a:schemeClr val="tx1"/>
                  </a:solidFill>
                </a:rPr>
                <a:t>Windows Recovery Environment</a:t>
              </a:r>
              <a:endParaRPr lang="en-US" sz="2000" dirty="0">
                <a:solidFill>
                  <a:schemeClr val="tx1"/>
                </a:solidFill>
              </a:endParaRPr>
            </a:p>
          </p:txBody>
        </p:sp>
      </p:grpSp>
      <p:sp>
        <p:nvSpPr>
          <p:cNvPr id="19" name="Rectangle 18"/>
          <p:cNvSpPr/>
          <p:nvPr/>
        </p:nvSpPr>
        <p:spPr>
          <a:xfrm>
            <a:off x="347472" y="2180489"/>
            <a:ext cx="273686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20" name="Rectangle 19"/>
          <p:cNvSpPr/>
          <p:nvPr/>
        </p:nvSpPr>
        <p:spPr bwMode="auto">
          <a:xfrm>
            <a:off x="456062" y="2265562"/>
            <a:ext cx="2519687"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3" name="Title 1"/>
          <p:cNvSpPr>
            <a:spLocks noGrp="1"/>
          </p:cNvSpPr>
          <p:nvPr>
            <p:ph type="title"/>
          </p:nvPr>
        </p:nvSpPr>
        <p:spPr/>
        <p:txBody>
          <a:bodyPr/>
          <a:lstStyle/>
          <a:p>
            <a:r>
              <a:rPr lang="nl-NL" dirty="0"/>
              <a:t>Innovation by Optimalisation</a:t>
            </a:r>
          </a:p>
        </p:txBody>
      </p:sp>
      <p:sp>
        <p:nvSpPr>
          <p:cNvPr id="14" name="Rectangle 13"/>
          <p:cNvSpPr/>
          <p:nvPr/>
        </p:nvSpPr>
        <p:spPr>
          <a:xfrm>
            <a:off x="471171"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a:latin typeface="Segoe" pitchFamily="34" charset="0"/>
              </a:rPr>
              <a:t>Cut down costs with optimized management</a:t>
            </a:r>
          </a:p>
        </p:txBody>
      </p:sp>
      <p:grpSp>
        <p:nvGrpSpPr>
          <p:cNvPr id="15" name="Group 14"/>
          <p:cNvGrpSpPr/>
          <p:nvPr/>
        </p:nvGrpSpPr>
        <p:grpSpPr>
          <a:xfrm>
            <a:off x="332603" y="3252059"/>
            <a:ext cx="2751864" cy="1489718"/>
            <a:chOff x="7182929" y="2028137"/>
            <a:chExt cx="2756215" cy="1492073"/>
          </a:xfrm>
        </p:grpSpPr>
        <p:pic>
          <p:nvPicPr>
            <p:cNvPr id="16" name="Picture 15"/>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7587966" y="2028137"/>
              <a:ext cx="1936266" cy="197204"/>
            </a:xfrm>
            <a:prstGeom prst="rect">
              <a:avLst/>
            </a:prstGeom>
          </p:spPr>
        </p:pic>
        <p:pic>
          <p:nvPicPr>
            <p:cNvPr id="17" name="Picture 16"/>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7212568" y="2184545"/>
              <a:ext cx="2687062" cy="273671"/>
            </a:xfrm>
            <a:prstGeom prst="rect">
              <a:avLst/>
            </a:prstGeom>
          </p:spPr>
        </p:pic>
        <p:pic>
          <p:nvPicPr>
            <p:cNvPr id="18" name="Picture 17"/>
            <p:cNvPicPr>
              <a:picLocks noChangeAspect="1"/>
            </p:cNvPicPr>
            <p:nvPr/>
          </p:nvPicPr>
          <p:blipFill rotWithShape="1">
            <a:blip r:embed="rId5" cstate="email">
              <a:extLst>
                <a:ext uri="{28A0092B-C50C-407E-A947-70E740481C1C}">
                  <a14:useLocalDpi xmlns:a14="http://schemas.microsoft.com/office/drawing/2010/main" xmlns=""/>
                </a:ext>
              </a:extLst>
            </a:blip>
            <a:srcRect l="15122" r="32545"/>
            <a:stretch/>
          </p:blipFill>
          <p:spPr>
            <a:xfrm>
              <a:off x="7182929" y="2339671"/>
              <a:ext cx="2756215" cy="536398"/>
            </a:xfrm>
            <a:prstGeom prst="rect">
              <a:avLst/>
            </a:prstGeom>
          </p:spPr>
        </p:pic>
        <p:grpSp>
          <p:nvGrpSpPr>
            <p:cNvPr id="22" name="Group 3"/>
            <p:cNvGrpSpPr/>
            <p:nvPr/>
          </p:nvGrpSpPr>
          <p:grpSpPr>
            <a:xfrm>
              <a:off x="7621640" y="2298316"/>
              <a:ext cx="1868918" cy="1221894"/>
              <a:chOff x="1187661" y="2821657"/>
              <a:chExt cx="4283285" cy="2800404"/>
            </a:xfrm>
          </p:grpSpPr>
          <p:grpSp>
            <p:nvGrpSpPr>
              <p:cNvPr id="23" name="Group 62"/>
              <p:cNvGrpSpPr/>
              <p:nvPr/>
            </p:nvGrpSpPr>
            <p:grpSpPr>
              <a:xfrm>
                <a:off x="1187661" y="2821657"/>
                <a:ext cx="4283285" cy="2800404"/>
                <a:chOff x="3084075" y="3002508"/>
                <a:chExt cx="4013818" cy="2624227"/>
              </a:xfrm>
            </p:grpSpPr>
            <p:pic>
              <p:nvPicPr>
                <p:cNvPr id="25" name="Picture 4" descr="C:\Users\sakuu\Desktop\U450p_image_2.png"/>
                <p:cNvPicPr>
                  <a:picLocks noChangeAspect="1" noChangeArrowheads="1"/>
                </p:cNvPicPr>
                <p:nvPr/>
              </p:nvPicPr>
              <p:blipFill>
                <a:blip r:embed="rId6" cstate="email">
                  <a:extLst>
                    <a:ext uri="{28A0092B-C50C-407E-A947-70E740481C1C}">
                      <a14:useLocalDpi xmlns:a14="http://schemas.microsoft.com/office/drawing/2010/main" xmlns=""/>
                    </a:ext>
                  </a:extLst>
                </a:blip>
                <a:stretch>
                  <a:fillRect/>
                </a:stretch>
              </p:blipFill>
              <p:spPr bwMode="auto">
                <a:xfrm>
                  <a:off x="3084075" y="3002508"/>
                  <a:ext cx="4013818" cy="2624227"/>
                </a:xfrm>
                <a:prstGeom prst="rect">
                  <a:avLst/>
                </a:prstGeom>
                <a:noFill/>
                <a:ln>
                  <a:noFill/>
                </a:ln>
              </p:spPr>
            </p:pic>
            <p:pic>
              <p:nvPicPr>
                <p:cNvPr id="26" name="Picture 25" descr="plain-blue-screens.png"/>
                <p:cNvPicPr>
                  <a:picLocks noChangeAspect="1"/>
                </p:cNvPicPr>
                <p:nvPr/>
              </p:nvPicPr>
              <p:blipFill>
                <a:blip r:embed="rId7" cstate="email">
                  <a:extLst>
                    <a:ext uri="{28A0092B-C50C-407E-A947-70E740481C1C}">
                      <a14:useLocalDpi xmlns:a14="http://schemas.microsoft.com/office/drawing/2010/main" xmlns=""/>
                    </a:ext>
                  </a:extLst>
                </a:blip>
                <a:srcRect l="24917" t="27759" r="51205" b="25488"/>
                <a:stretch>
                  <a:fillRect/>
                </a:stretch>
              </p:blipFill>
              <p:spPr>
                <a:xfrm>
                  <a:off x="3871356" y="3218213"/>
                  <a:ext cx="2458192" cy="1531917"/>
                </a:xfrm>
                <a:prstGeom prst="rect">
                  <a:avLst/>
                </a:prstGeom>
              </p:spPr>
            </p:pic>
          </p:grpSp>
          <p:pic>
            <p:nvPicPr>
              <p:cNvPr id="24" name="Picture 23"/>
              <p:cNvPicPr>
                <a:picLocks noChangeAspect="1"/>
              </p:cNvPicPr>
              <p:nvPr/>
            </p:nvPicPr>
            <p:blipFill rotWithShape="1">
              <a:blip r:embed="rId8" cstate="email">
                <a:extLst>
                  <a:ext uri="{28A0092B-C50C-407E-A947-70E740481C1C}">
                    <a14:useLocalDpi xmlns:a14="http://schemas.microsoft.com/office/drawing/2010/main" xmlns=""/>
                  </a:ext>
                </a:extLst>
              </a:blip>
              <a:srcRect l="24780" t="28690" r="50701" b="26750"/>
              <a:stretch/>
            </p:blipFill>
            <p:spPr>
              <a:xfrm>
                <a:off x="2018805" y="3099461"/>
                <a:ext cx="2683824" cy="1552408"/>
              </a:xfrm>
              <a:prstGeom prst="rect">
                <a:avLst/>
              </a:prstGeom>
            </p:spPr>
          </p:pic>
        </p:grpSp>
      </p:grpSp>
    </p:spTree>
    <p:extLst>
      <p:ext uri="{BB962C8B-B14F-4D97-AF65-F5344CB8AC3E}">
        <p14:creationId xmlns:p14="http://schemas.microsoft.com/office/powerpoint/2010/main" xmlns="" val="364500130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nl-NL" dirty="0" smtClean="0"/>
              <a:t>Innovation by Optimalisation</a:t>
            </a:r>
            <a:endParaRPr lang="nl-NL" dirty="0"/>
          </a:p>
        </p:txBody>
      </p:sp>
      <p:sp>
        <p:nvSpPr>
          <p:cNvPr id="4" name="Rectangle 3"/>
          <p:cNvSpPr/>
          <p:nvPr/>
        </p:nvSpPr>
        <p:spPr>
          <a:xfrm>
            <a:off x="3211998" y="2180489"/>
            <a:ext cx="2705180"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5" name="Rectangle 4"/>
          <p:cNvSpPr/>
          <p:nvPr/>
        </p:nvSpPr>
        <p:spPr bwMode="auto">
          <a:xfrm>
            <a:off x="3304745"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6" name="Rectangle 5"/>
          <p:cNvSpPr/>
          <p:nvPr/>
        </p:nvSpPr>
        <p:spPr>
          <a:xfrm>
            <a:off x="6069424" y="2180489"/>
            <a:ext cx="2719694"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7" name="Rectangle 6"/>
          <p:cNvSpPr/>
          <p:nvPr/>
        </p:nvSpPr>
        <p:spPr bwMode="auto">
          <a:xfrm>
            <a:off x="6169428"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8" name="Rectangle 7"/>
          <p:cNvSpPr/>
          <p:nvPr/>
        </p:nvSpPr>
        <p:spPr>
          <a:xfrm>
            <a:off x="347472" y="2180489"/>
            <a:ext cx="273686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9" name="Rectangle 8"/>
          <p:cNvSpPr/>
          <p:nvPr/>
        </p:nvSpPr>
        <p:spPr bwMode="auto">
          <a:xfrm>
            <a:off x="456062" y="2265562"/>
            <a:ext cx="2519687"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10" name="Rectangle 9"/>
          <p:cNvSpPr/>
          <p:nvPr/>
        </p:nvSpPr>
        <p:spPr>
          <a:xfrm>
            <a:off x="460097" y="2351807"/>
            <a:ext cx="2481444" cy="286232"/>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Work whenever, wherever</a:t>
            </a:r>
            <a:endParaRPr lang="en-US" sz="1400" dirty="0" smtClean="0">
              <a:latin typeface="Segoe" pitchFamily="34" charset="0"/>
            </a:endParaRPr>
          </a:p>
        </p:txBody>
      </p:sp>
      <p:sp>
        <p:nvSpPr>
          <p:cNvPr id="11" name="Rectangle 10"/>
          <p:cNvSpPr/>
          <p:nvPr/>
        </p:nvSpPr>
        <p:spPr>
          <a:xfrm>
            <a:off x="3313507"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Minimize risks with security and control</a:t>
            </a:r>
          </a:p>
        </p:txBody>
      </p:sp>
      <p:sp>
        <p:nvSpPr>
          <p:cNvPr id="12" name="Rectangle 11"/>
          <p:cNvSpPr/>
          <p:nvPr/>
        </p:nvSpPr>
        <p:spPr>
          <a:xfrm>
            <a:off x="6173546"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Cut down costs with optimized management</a:t>
            </a:r>
          </a:p>
        </p:txBody>
      </p:sp>
      <p:grpSp>
        <p:nvGrpSpPr>
          <p:cNvPr id="21" name="Group 8"/>
          <p:cNvGrpSpPr/>
          <p:nvPr/>
        </p:nvGrpSpPr>
        <p:grpSpPr>
          <a:xfrm>
            <a:off x="3208139" y="3394935"/>
            <a:ext cx="2721183" cy="1285884"/>
            <a:chOff x="3898426" y="2014512"/>
            <a:chExt cx="2978259" cy="1407365"/>
          </a:xfrm>
        </p:grpSpPr>
        <p:pic>
          <p:nvPicPr>
            <p:cNvPr id="22" name="Picture 21" descr="C:\Users\maryfj\Desktop\Online_ART\DVD_ART36\Artwork_Imagery\Brand Photos\Scenarios\FY08 Brand - Business - No_exp\man hands typing laptop working developer IW mobility.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20852"/>
            <a:stretch/>
          </p:blipFill>
          <p:spPr bwMode="auto">
            <a:xfrm>
              <a:off x="4214610" y="2059370"/>
              <a:ext cx="2662075" cy="136250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3" name="Picture 10" descr="C:\Users\mollie\AppData\Local\Microsoft\Windows\Temporary Internet Files\Content.IE5\02T384ZI\MPj04054280000[1].jpg"/>
            <p:cNvPicPr>
              <a:picLocks noChangeAspect="1" noChangeArrowheads="1"/>
            </p:cNvPicPr>
            <p:nvPr/>
          </p:nvPicPr>
          <p:blipFill>
            <a:blip r:embed="rId4" cstate="email">
              <a:extLst>
                <a:ext uri="{28A0092B-C50C-407E-A947-70E740481C1C}">
                  <a14:useLocalDpi xmlns:a14="http://schemas.microsoft.com/office/drawing/2010/main" xmlns=""/>
                </a:ext>
              </a:extLst>
            </a:blip>
            <a:srcRect b="17617"/>
            <a:stretch>
              <a:fillRect/>
            </a:stretch>
          </p:blipFill>
          <p:spPr bwMode="auto">
            <a:xfrm>
              <a:off x="3898426" y="2014512"/>
              <a:ext cx="944292" cy="1407365"/>
            </a:xfrm>
            <a:prstGeom prst="rect">
              <a:avLst/>
            </a:prstGeom>
            <a:noFill/>
          </p:spPr>
        </p:pic>
      </p:grpSp>
      <p:grpSp>
        <p:nvGrpSpPr>
          <p:cNvPr id="24" name="Group 9"/>
          <p:cNvGrpSpPr/>
          <p:nvPr/>
        </p:nvGrpSpPr>
        <p:grpSpPr>
          <a:xfrm>
            <a:off x="428596" y="2894869"/>
            <a:ext cx="2621087" cy="1714512"/>
            <a:chOff x="964136" y="1651084"/>
            <a:chExt cx="2692025" cy="1760914"/>
          </a:xfrm>
        </p:grpSpPr>
        <p:pic>
          <p:nvPicPr>
            <p:cNvPr id="25" name="Picture 3" descr="C:\Users\maryfj\Desktop\Online_ART\DVD_ART36\Artwork_Imagery\Brand Photos\Scenarios\FY08 Windows Mobile\Airport luggage cell phone walking talking light rail man woman.png"/>
            <p:cNvPicPr>
              <a:picLocks noChangeAspect="1" noChangeArrowheads="1"/>
            </p:cNvPicPr>
            <p:nvPr/>
          </p:nvPicPr>
          <p:blipFill rotWithShape="1">
            <a:blip r:embed="rId5" cstate="email">
              <a:extLst>
                <a:ext uri="{28A0092B-C50C-407E-A947-70E740481C1C}">
                  <a14:useLocalDpi xmlns:a14="http://schemas.microsoft.com/office/drawing/2010/main" xmlns=""/>
                </a:ext>
              </a:extLst>
            </a:blip>
            <a:srcRect b="13072"/>
            <a:stretch/>
          </p:blipFill>
          <p:spPr bwMode="auto">
            <a:xfrm>
              <a:off x="964136" y="1759752"/>
              <a:ext cx="2692025" cy="164977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6" name="Picture 2" descr="D:\DVD_ART36\Artwork_Imagery\Brand Photos\Scenarios\FY09 Customer Business Center - no exp\man standing laptop business casual tie people.png"/>
            <p:cNvPicPr>
              <a:picLocks noChangeAspect="1" noChangeArrowheads="1"/>
            </p:cNvPicPr>
            <p:nvPr/>
          </p:nvPicPr>
          <p:blipFill rotWithShape="1">
            <a:blip r:embed="rId6" cstate="email">
              <a:extLst>
                <a:ext uri="{28A0092B-C50C-407E-A947-70E740481C1C}">
                  <a14:useLocalDpi xmlns:a14="http://schemas.microsoft.com/office/drawing/2010/main" xmlns=""/>
                </a:ext>
              </a:extLst>
            </a:blip>
            <a:srcRect b="4375"/>
            <a:stretch/>
          </p:blipFill>
          <p:spPr bwMode="auto">
            <a:xfrm>
              <a:off x="1793195" y="1651084"/>
              <a:ext cx="1230726" cy="1760914"/>
            </a:xfrm>
            <a:prstGeom prst="rect">
              <a:avLst/>
            </a:prstGeom>
            <a:noFill/>
            <a:ln>
              <a:noFill/>
            </a:ln>
          </p:spPr>
        </p:pic>
      </p:grpSp>
      <p:grpSp>
        <p:nvGrpSpPr>
          <p:cNvPr id="27" name="Group 26"/>
          <p:cNvGrpSpPr/>
          <p:nvPr/>
        </p:nvGrpSpPr>
        <p:grpSpPr>
          <a:xfrm>
            <a:off x="6034978" y="3252059"/>
            <a:ext cx="2751864" cy="1489718"/>
            <a:chOff x="7182929" y="2028137"/>
            <a:chExt cx="2756215" cy="1492073"/>
          </a:xfrm>
        </p:grpSpPr>
        <p:pic>
          <p:nvPicPr>
            <p:cNvPr id="28" name="Picture 27"/>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7587966" y="2028137"/>
              <a:ext cx="1936266" cy="197204"/>
            </a:xfrm>
            <a:prstGeom prst="rect">
              <a:avLst/>
            </a:prstGeom>
          </p:spPr>
        </p:pic>
        <p:pic>
          <p:nvPicPr>
            <p:cNvPr id="29" name="Picture 28"/>
            <p:cNvPicPr>
              <a:picLocks noChangeAspect="1"/>
            </p:cNvPicPr>
            <p:nvPr/>
          </p:nvPicPr>
          <p:blipFill>
            <a:blip r:embed="rId8" cstate="email">
              <a:extLst>
                <a:ext uri="{28A0092B-C50C-407E-A947-70E740481C1C}">
                  <a14:useLocalDpi xmlns:a14="http://schemas.microsoft.com/office/drawing/2010/main" xmlns=""/>
                </a:ext>
              </a:extLst>
            </a:blip>
            <a:stretch>
              <a:fillRect/>
            </a:stretch>
          </p:blipFill>
          <p:spPr>
            <a:xfrm>
              <a:off x="7212568" y="2184545"/>
              <a:ext cx="2687062" cy="273671"/>
            </a:xfrm>
            <a:prstGeom prst="rect">
              <a:avLst/>
            </a:prstGeom>
          </p:spPr>
        </p:pic>
        <p:pic>
          <p:nvPicPr>
            <p:cNvPr id="30" name="Picture 29"/>
            <p:cNvPicPr>
              <a:picLocks noChangeAspect="1"/>
            </p:cNvPicPr>
            <p:nvPr/>
          </p:nvPicPr>
          <p:blipFill rotWithShape="1">
            <a:blip r:embed="rId9" cstate="email">
              <a:extLst>
                <a:ext uri="{28A0092B-C50C-407E-A947-70E740481C1C}">
                  <a14:useLocalDpi xmlns:a14="http://schemas.microsoft.com/office/drawing/2010/main" xmlns=""/>
                </a:ext>
              </a:extLst>
            </a:blip>
            <a:srcRect l="15122" r="32545"/>
            <a:stretch/>
          </p:blipFill>
          <p:spPr>
            <a:xfrm>
              <a:off x="7182929" y="2339671"/>
              <a:ext cx="2756215" cy="536398"/>
            </a:xfrm>
            <a:prstGeom prst="rect">
              <a:avLst/>
            </a:prstGeom>
          </p:spPr>
        </p:pic>
        <p:grpSp>
          <p:nvGrpSpPr>
            <p:cNvPr id="31" name="Group 3"/>
            <p:cNvGrpSpPr/>
            <p:nvPr/>
          </p:nvGrpSpPr>
          <p:grpSpPr>
            <a:xfrm>
              <a:off x="7621640" y="2298316"/>
              <a:ext cx="1868918" cy="1221894"/>
              <a:chOff x="1187661" y="2821657"/>
              <a:chExt cx="4283285" cy="2800404"/>
            </a:xfrm>
          </p:grpSpPr>
          <p:grpSp>
            <p:nvGrpSpPr>
              <p:cNvPr id="32" name="Group 62"/>
              <p:cNvGrpSpPr/>
              <p:nvPr/>
            </p:nvGrpSpPr>
            <p:grpSpPr>
              <a:xfrm>
                <a:off x="1187661" y="2821657"/>
                <a:ext cx="4283285" cy="2800404"/>
                <a:chOff x="3084075" y="3002508"/>
                <a:chExt cx="4013818" cy="2624227"/>
              </a:xfrm>
            </p:grpSpPr>
            <p:pic>
              <p:nvPicPr>
                <p:cNvPr id="34" name="Picture 4" descr="C:\Users\sakuu\Desktop\U450p_image_2.png"/>
                <p:cNvPicPr>
                  <a:picLocks noChangeAspect="1" noChangeArrowheads="1"/>
                </p:cNvPicPr>
                <p:nvPr/>
              </p:nvPicPr>
              <p:blipFill>
                <a:blip r:embed="rId10" cstate="email">
                  <a:extLst>
                    <a:ext uri="{28A0092B-C50C-407E-A947-70E740481C1C}">
                      <a14:useLocalDpi xmlns:a14="http://schemas.microsoft.com/office/drawing/2010/main" xmlns=""/>
                    </a:ext>
                  </a:extLst>
                </a:blip>
                <a:stretch>
                  <a:fillRect/>
                </a:stretch>
              </p:blipFill>
              <p:spPr bwMode="auto">
                <a:xfrm>
                  <a:off x="3084075" y="3002508"/>
                  <a:ext cx="4013818" cy="2624227"/>
                </a:xfrm>
                <a:prstGeom prst="rect">
                  <a:avLst/>
                </a:prstGeom>
                <a:noFill/>
                <a:ln>
                  <a:noFill/>
                </a:ln>
              </p:spPr>
            </p:pic>
            <p:pic>
              <p:nvPicPr>
                <p:cNvPr id="35" name="Picture 34" descr="plain-blue-screens.png"/>
                <p:cNvPicPr>
                  <a:picLocks noChangeAspect="1"/>
                </p:cNvPicPr>
                <p:nvPr/>
              </p:nvPicPr>
              <p:blipFill>
                <a:blip r:embed="rId11" cstate="email">
                  <a:extLst>
                    <a:ext uri="{28A0092B-C50C-407E-A947-70E740481C1C}">
                      <a14:useLocalDpi xmlns:a14="http://schemas.microsoft.com/office/drawing/2010/main" xmlns=""/>
                    </a:ext>
                  </a:extLst>
                </a:blip>
                <a:srcRect l="24917" t="27759" r="51205" b="25488"/>
                <a:stretch>
                  <a:fillRect/>
                </a:stretch>
              </p:blipFill>
              <p:spPr>
                <a:xfrm>
                  <a:off x="3871356" y="3218213"/>
                  <a:ext cx="2458192" cy="1531917"/>
                </a:xfrm>
                <a:prstGeom prst="rect">
                  <a:avLst/>
                </a:prstGeom>
              </p:spPr>
            </p:pic>
          </p:grpSp>
          <p:pic>
            <p:nvPicPr>
              <p:cNvPr id="33" name="Picture 32"/>
              <p:cNvPicPr>
                <a:picLocks noChangeAspect="1"/>
              </p:cNvPicPr>
              <p:nvPr/>
            </p:nvPicPr>
            <p:blipFill rotWithShape="1">
              <a:blip r:embed="rId12" cstate="email">
                <a:extLst>
                  <a:ext uri="{28A0092B-C50C-407E-A947-70E740481C1C}">
                    <a14:useLocalDpi xmlns:a14="http://schemas.microsoft.com/office/drawing/2010/main" xmlns=""/>
                  </a:ext>
                </a:extLst>
              </a:blip>
              <a:srcRect l="24780" t="28690" r="50701" b="26750"/>
              <a:stretch/>
            </p:blipFill>
            <p:spPr>
              <a:xfrm>
                <a:off x="2018805" y="3099461"/>
                <a:ext cx="2683824" cy="1552408"/>
              </a:xfrm>
              <a:prstGeom prst="rect">
                <a:avLst/>
              </a:prstGeom>
            </p:spPr>
          </p:pic>
        </p:grpSp>
      </p:grpSp>
    </p:spTree>
    <p:extLst>
      <p:ext uri="{BB962C8B-B14F-4D97-AF65-F5344CB8AC3E}">
        <p14:creationId xmlns:p14="http://schemas.microsoft.com/office/powerpoint/2010/main" xmlns="" val="291426084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nl-NL" dirty="0">
                <a:effectLst/>
              </a:rPr>
              <a:t>Windows 7 Demo </a:t>
            </a:r>
            <a:r>
              <a:rPr lang="nl-NL" dirty="0" smtClean="0">
                <a:effectLst/>
              </a:rPr>
              <a:t>Mania</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4" name="TextBox 3"/>
          <p:cNvSpPr txBox="1"/>
          <p:nvPr/>
        </p:nvSpPr>
        <p:spPr>
          <a:xfrm>
            <a:off x="542064" y="5385962"/>
            <a:ext cx="3442447" cy="1015663"/>
          </a:xfrm>
          <a:prstGeom prst="rect">
            <a:avLst/>
          </a:prstGeom>
          <a:noFill/>
        </p:spPr>
        <p:txBody>
          <a:bodyPr wrap="square" rtlCol="0">
            <a:spAutoFit/>
          </a:bodyPr>
          <a:lstStyle/>
          <a:p>
            <a:pPr algn="r"/>
            <a:r>
              <a:rPr lang="nl-NL" sz="2000" dirty="0" smtClean="0">
                <a:solidFill>
                  <a:srgbClr val="FFFFFF"/>
                </a:solidFill>
                <a:latin typeface="+mj-lt"/>
              </a:rPr>
              <a:t>Tony Krijnen</a:t>
            </a:r>
          </a:p>
          <a:p>
            <a:pPr algn="r"/>
            <a:r>
              <a:rPr lang="nl-NL" sz="2000" dirty="0" smtClean="0">
                <a:solidFill>
                  <a:srgbClr val="FFFFFF"/>
                </a:solidFill>
                <a:latin typeface="+mj-lt"/>
              </a:rPr>
              <a:t>IT Pro Evangelist</a:t>
            </a:r>
          </a:p>
          <a:p>
            <a:pPr algn="r"/>
            <a:r>
              <a:rPr lang="nl-NL" sz="2000" dirty="0" smtClean="0">
                <a:solidFill>
                  <a:srgbClr val="FFFFFF"/>
                </a:solidFill>
                <a:latin typeface="+mj-lt"/>
              </a:rPr>
              <a:t>tony.krijnen@microsoft.com</a:t>
            </a:r>
          </a:p>
        </p:txBody>
      </p:sp>
      <p:sp>
        <p:nvSpPr>
          <p:cNvPr id="5" name="TextBox 4"/>
          <p:cNvSpPr txBox="1"/>
          <p:nvPr/>
        </p:nvSpPr>
        <p:spPr>
          <a:xfrm>
            <a:off x="4846106" y="5385962"/>
            <a:ext cx="3137304" cy="1323439"/>
          </a:xfrm>
          <a:prstGeom prst="rect">
            <a:avLst/>
          </a:prstGeom>
          <a:noFill/>
        </p:spPr>
        <p:txBody>
          <a:bodyPr wrap="square" rtlCol="0">
            <a:spAutoFit/>
          </a:bodyPr>
          <a:lstStyle/>
          <a:p>
            <a:r>
              <a:rPr lang="nl-NL" sz="2000" dirty="0" smtClean="0">
                <a:solidFill>
                  <a:srgbClr val="FFFFFF"/>
                </a:solidFill>
                <a:latin typeface="+mj-lt"/>
              </a:rPr>
              <a:t>Daniel van Soest</a:t>
            </a:r>
          </a:p>
          <a:p>
            <a:r>
              <a:rPr lang="nl-NL" sz="2000" dirty="0" smtClean="0">
                <a:solidFill>
                  <a:srgbClr val="FFFFFF"/>
                </a:solidFill>
                <a:latin typeface="+mj-lt"/>
              </a:rPr>
              <a:t>IT Pro Evangelist</a:t>
            </a:r>
          </a:p>
          <a:p>
            <a:r>
              <a:rPr lang="nl-NL" sz="2000" dirty="0" smtClean="0">
                <a:solidFill>
                  <a:srgbClr val="FFFFFF"/>
                </a:solidFill>
                <a:latin typeface="+mj-lt"/>
              </a:rPr>
              <a:t>danielvs@microsoft.com</a:t>
            </a:r>
          </a:p>
          <a:p>
            <a:r>
              <a:rPr lang="en-US" sz="2000" dirty="0" smtClean="0"/>
              <a:t>Session Code:	CLI201</a:t>
            </a:r>
            <a:endParaRPr lang="nl-NL" sz="2000" dirty="0" smtClean="0">
              <a:solidFill>
                <a:srgbClr val="FFFFFF"/>
              </a:solidFill>
              <a:latin typeface="+mj-lt"/>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
        <p:nvSpPr>
          <p:cNvPr id="7" name="TextBox 6"/>
          <p:cNvSpPr txBox="1"/>
          <p:nvPr/>
        </p:nvSpPr>
        <p:spPr>
          <a:xfrm>
            <a:off x="2927063" y="4479432"/>
            <a:ext cx="3289875" cy="400110"/>
          </a:xfrm>
          <a:prstGeom prst="rect">
            <a:avLst/>
          </a:prstGeom>
          <a:noFill/>
        </p:spPr>
        <p:txBody>
          <a:bodyPr wrap="square" rtlCol="0">
            <a:spAutoFit/>
          </a:bodyPr>
          <a:lstStyle/>
          <a:p>
            <a:pPr algn="ctr"/>
            <a:r>
              <a:rPr lang="nl-NL" sz="2000" dirty="0" smtClean="0">
                <a:latin typeface="+mj-lt"/>
              </a:rPr>
              <a:t>t</a:t>
            </a:r>
            <a:r>
              <a:rPr lang="nl-NL" sz="2000" dirty="0" smtClean="0">
                <a:solidFill>
                  <a:schemeClr val="tx1"/>
                </a:solidFill>
                <a:latin typeface="+mj-lt"/>
              </a:rPr>
              <a:t>ony.krijnen@microsoft.com</a:t>
            </a:r>
          </a:p>
        </p:txBody>
      </p:sp>
      <p:sp>
        <p:nvSpPr>
          <p:cNvPr id="8" name="TextBox 7"/>
          <p:cNvSpPr txBox="1"/>
          <p:nvPr/>
        </p:nvSpPr>
        <p:spPr>
          <a:xfrm>
            <a:off x="3003348" y="4928403"/>
            <a:ext cx="3137304" cy="400110"/>
          </a:xfrm>
          <a:prstGeom prst="rect">
            <a:avLst/>
          </a:prstGeom>
          <a:noFill/>
        </p:spPr>
        <p:txBody>
          <a:bodyPr wrap="square" rtlCol="0">
            <a:spAutoFit/>
          </a:bodyPr>
          <a:lstStyle/>
          <a:p>
            <a:pPr algn="ctr"/>
            <a:r>
              <a:rPr lang="nl-NL" sz="2000" dirty="0" smtClean="0">
                <a:solidFill>
                  <a:schemeClr val="tx1"/>
                </a:solidFill>
                <a:latin typeface="+mj-lt"/>
              </a:rPr>
              <a:t>danielvs@microsoft.com</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nl-NL" dirty="0" smtClean="0"/>
              <a:t>Innovation by Optimalisation</a:t>
            </a:r>
            <a:endParaRPr lang="nl-NL" dirty="0"/>
          </a:p>
        </p:txBody>
      </p:sp>
      <p:sp>
        <p:nvSpPr>
          <p:cNvPr id="4" name="Rectangle 3"/>
          <p:cNvSpPr/>
          <p:nvPr/>
        </p:nvSpPr>
        <p:spPr>
          <a:xfrm>
            <a:off x="3211998" y="2180489"/>
            <a:ext cx="2705180"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5" name="Rectangle 4"/>
          <p:cNvSpPr/>
          <p:nvPr/>
        </p:nvSpPr>
        <p:spPr bwMode="auto">
          <a:xfrm>
            <a:off x="3304745"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6" name="Rectangle 5"/>
          <p:cNvSpPr/>
          <p:nvPr/>
        </p:nvSpPr>
        <p:spPr>
          <a:xfrm>
            <a:off x="6069424" y="2180489"/>
            <a:ext cx="2719694"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7" name="Rectangle 6"/>
          <p:cNvSpPr/>
          <p:nvPr/>
        </p:nvSpPr>
        <p:spPr bwMode="auto">
          <a:xfrm>
            <a:off x="6169428"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8" name="Rectangle 7"/>
          <p:cNvSpPr/>
          <p:nvPr/>
        </p:nvSpPr>
        <p:spPr>
          <a:xfrm>
            <a:off x="347472" y="2180489"/>
            <a:ext cx="273686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9" name="Rectangle 8"/>
          <p:cNvSpPr/>
          <p:nvPr/>
        </p:nvSpPr>
        <p:spPr bwMode="auto">
          <a:xfrm>
            <a:off x="460097" y="2265562"/>
            <a:ext cx="2519687"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10" name="Rectangle 9"/>
          <p:cNvSpPr/>
          <p:nvPr/>
        </p:nvSpPr>
        <p:spPr>
          <a:xfrm>
            <a:off x="460097" y="2351807"/>
            <a:ext cx="2481444" cy="286232"/>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Work whenever, wherever</a:t>
            </a:r>
            <a:endParaRPr lang="en-US" sz="1400" dirty="0" smtClean="0">
              <a:latin typeface="Segoe" pitchFamily="34" charset="0"/>
            </a:endParaRPr>
          </a:p>
        </p:txBody>
      </p:sp>
      <p:sp>
        <p:nvSpPr>
          <p:cNvPr id="11" name="Rectangle 10"/>
          <p:cNvSpPr/>
          <p:nvPr/>
        </p:nvSpPr>
        <p:spPr>
          <a:xfrm>
            <a:off x="3313507"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Minimize risks with security and control</a:t>
            </a:r>
          </a:p>
        </p:txBody>
      </p:sp>
      <p:sp>
        <p:nvSpPr>
          <p:cNvPr id="12" name="Rectangle 11"/>
          <p:cNvSpPr/>
          <p:nvPr/>
        </p:nvSpPr>
        <p:spPr>
          <a:xfrm>
            <a:off x="6173546"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Cut down costs with optimized management</a:t>
            </a:r>
          </a:p>
        </p:txBody>
      </p:sp>
      <p:grpSp>
        <p:nvGrpSpPr>
          <p:cNvPr id="21" name="Group 8"/>
          <p:cNvGrpSpPr/>
          <p:nvPr/>
        </p:nvGrpSpPr>
        <p:grpSpPr>
          <a:xfrm>
            <a:off x="3208139" y="3394935"/>
            <a:ext cx="2721183" cy="1285884"/>
            <a:chOff x="3898426" y="2014512"/>
            <a:chExt cx="2978259" cy="1407365"/>
          </a:xfrm>
        </p:grpSpPr>
        <p:pic>
          <p:nvPicPr>
            <p:cNvPr id="22" name="Picture 21" descr="C:\Users\maryfj\Desktop\Online_ART\DVD_ART36\Artwork_Imagery\Brand Photos\Scenarios\FY08 Brand - Business - No_exp\man hands typing laptop working developer IW mobility.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20852"/>
            <a:stretch/>
          </p:blipFill>
          <p:spPr bwMode="auto">
            <a:xfrm>
              <a:off x="4214610" y="2059370"/>
              <a:ext cx="2662075" cy="136250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3" name="Picture 10" descr="C:\Users\mollie\AppData\Local\Microsoft\Windows\Temporary Internet Files\Content.IE5\02T384ZI\MPj04054280000[1].jpg"/>
            <p:cNvPicPr>
              <a:picLocks noChangeAspect="1" noChangeArrowheads="1"/>
            </p:cNvPicPr>
            <p:nvPr/>
          </p:nvPicPr>
          <p:blipFill>
            <a:blip r:embed="rId4" cstate="email">
              <a:extLst>
                <a:ext uri="{28A0092B-C50C-407E-A947-70E740481C1C}">
                  <a14:useLocalDpi xmlns:a14="http://schemas.microsoft.com/office/drawing/2010/main" xmlns=""/>
                </a:ext>
              </a:extLst>
            </a:blip>
            <a:srcRect b="17617"/>
            <a:stretch>
              <a:fillRect/>
            </a:stretch>
          </p:blipFill>
          <p:spPr bwMode="auto">
            <a:xfrm>
              <a:off x="3898426" y="2014512"/>
              <a:ext cx="944292" cy="1407365"/>
            </a:xfrm>
            <a:prstGeom prst="rect">
              <a:avLst/>
            </a:prstGeom>
            <a:noFill/>
          </p:spPr>
        </p:pic>
      </p:grpSp>
      <p:grpSp>
        <p:nvGrpSpPr>
          <p:cNvPr id="24" name="Group 9"/>
          <p:cNvGrpSpPr/>
          <p:nvPr/>
        </p:nvGrpSpPr>
        <p:grpSpPr>
          <a:xfrm>
            <a:off x="428596" y="2894869"/>
            <a:ext cx="2621087" cy="1714512"/>
            <a:chOff x="964136" y="1651084"/>
            <a:chExt cx="2692025" cy="1760914"/>
          </a:xfrm>
        </p:grpSpPr>
        <p:pic>
          <p:nvPicPr>
            <p:cNvPr id="25" name="Picture 3" descr="C:\Users\maryfj\Desktop\Online_ART\DVD_ART36\Artwork_Imagery\Brand Photos\Scenarios\FY08 Windows Mobile\Airport luggage cell phone walking talking light rail man woman.png"/>
            <p:cNvPicPr>
              <a:picLocks noChangeAspect="1" noChangeArrowheads="1"/>
            </p:cNvPicPr>
            <p:nvPr/>
          </p:nvPicPr>
          <p:blipFill rotWithShape="1">
            <a:blip r:embed="rId5" cstate="email">
              <a:extLst>
                <a:ext uri="{28A0092B-C50C-407E-A947-70E740481C1C}">
                  <a14:useLocalDpi xmlns:a14="http://schemas.microsoft.com/office/drawing/2010/main" xmlns=""/>
                </a:ext>
              </a:extLst>
            </a:blip>
            <a:srcRect b="13072"/>
            <a:stretch/>
          </p:blipFill>
          <p:spPr bwMode="auto">
            <a:xfrm>
              <a:off x="964136" y="1759752"/>
              <a:ext cx="2692025" cy="164977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6" name="Picture 2" descr="D:\DVD_ART36\Artwork_Imagery\Brand Photos\Scenarios\FY09 Customer Business Center - no exp\man standing laptop business casual tie people.png"/>
            <p:cNvPicPr>
              <a:picLocks noChangeAspect="1" noChangeArrowheads="1"/>
            </p:cNvPicPr>
            <p:nvPr/>
          </p:nvPicPr>
          <p:blipFill rotWithShape="1">
            <a:blip r:embed="rId6" cstate="email">
              <a:extLst>
                <a:ext uri="{28A0092B-C50C-407E-A947-70E740481C1C}">
                  <a14:useLocalDpi xmlns:a14="http://schemas.microsoft.com/office/drawing/2010/main" xmlns=""/>
                </a:ext>
              </a:extLst>
            </a:blip>
            <a:srcRect b="4375"/>
            <a:stretch/>
          </p:blipFill>
          <p:spPr bwMode="auto">
            <a:xfrm>
              <a:off x="1793195" y="1651084"/>
              <a:ext cx="1230726" cy="1760914"/>
            </a:xfrm>
            <a:prstGeom prst="rect">
              <a:avLst/>
            </a:prstGeom>
            <a:noFill/>
            <a:ln>
              <a:noFill/>
            </a:ln>
          </p:spPr>
        </p:pic>
      </p:grpSp>
      <p:grpSp>
        <p:nvGrpSpPr>
          <p:cNvPr id="27" name="Group 26"/>
          <p:cNvGrpSpPr/>
          <p:nvPr/>
        </p:nvGrpSpPr>
        <p:grpSpPr>
          <a:xfrm>
            <a:off x="6034978" y="3252059"/>
            <a:ext cx="2751864" cy="1489718"/>
            <a:chOff x="7182929" y="2028137"/>
            <a:chExt cx="2756215" cy="1492073"/>
          </a:xfrm>
        </p:grpSpPr>
        <p:pic>
          <p:nvPicPr>
            <p:cNvPr id="28" name="Picture 27"/>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7587966" y="2028137"/>
              <a:ext cx="1936266" cy="197204"/>
            </a:xfrm>
            <a:prstGeom prst="rect">
              <a:avLst/>
            </a:prstGeom>
          </p:spPr>
        </p:pic>
        <p:pic>
          <p:nvPicPr>
            <p:cNvPr id="29" name="Picture 28"/>
            <p:cNvPicPr>
              <a:picLocks noChangeAspect="1"/>
            </p:cNvPicPr>
            <p:nvPr/>
          </p:nvPicPr>
          <p:blipFill>
            <a:blip r:embed="rId8" cstate="email">
              <a:extLst>
                <a:ext uri="{28A0092B-C50C-407E-A947-70E740481C1C}">
                  <a14:useLocalDpi xmlns:a14="http://schemas.microsoft.com/office/drawing/2010/main" xmlns=""/>
                </a:ext>
              </a:extLst>
            </a:blip>
            <a:stretch>
              <a:fillRect/>
            </a:stretch>
          </p:blipFill>
          <p:spPr>
            <a:xfrm>
              <a:off x="7212568" y="2184545"/>
              <a:ext cx="2687062" cy="273671"/>
            </a:xfrm>
            <a:prstGeom prst="rect">
              <a:avLst/>
            </a:prstGeom>
          </p:spPr>
        </p:pic>
        <p:pic>
          <p:nvPicPr>
            <p:cNvPr id="30" name="Picture 29"/>
            <p:cNvPicPr>
              <a:picLocks noChangeAspect="1"/>
            </p:cNvPicPr>
            <p:nvPr/>
          </p:nvPicPr>
          <p:blipFill rotWithShape="1">
            <a:blip r:embed="rId9" cstate="email">
              <a:extLst>
                <a:ext uri="{28A0092B-C50C-407E-A947-70E740481C1C}">
                  <a14:useLocalDpi xmlns:a14="http://schemas.microsoft.com/office/drawing/2010/main" xmlns=""/>
                </a:ext>
              </a:extLst>
            </a:blip>
            <a:srcRect l="15122" r="32545"/>
            <a:stretch/>
          </p:blipFill>
          <p:spPr>
            <a:xfrm>
              <a:off x="7182929" y="2339671"/>
              <a:ext cx="2756215" cy="536398"/>
            </a:xfrm>
            <a:prstGeom prst="rect">
              <a:avLst/>
            </a:prstGeom>
          </p:spPr>
        </p:pic>
        <p:grpSp>
          <p:nvGrpSpPr>
            <p:cNvPr id="31" name="Group 3"/>
            <p:cNvGrpSpPr/>
            <p:nvPr/>
          </p:nvGrpSpPr>
          <p:grpSpPr>
            <a:xfrm>
              <a:off x="7621640" y="2298316"/>
              <a:ext cx="1868918" cy="1221894"/>
              <a:chOff x="1187661" y="2821657"/>
              <a:chExt cx="4283285" cy="2800404"/>
            </a:xfrm>
          </p:grpSpPr>
          <p:grpSp>
            <p:nvGrpSpPr>
              <p:cNvPr id="32" name="Group 62"/>
              <p:cNvGrpSpPr/>
              <p:nvPr/>
            </p:nvGrpSpPr>
            <p:grpSpPr>
              <a:xfrm>
                <a:off x="1187661" y="2821657"/>
                <a:ext cx="4283285" cy="2800404"/>
                <a:chOff x="3084075" y="3002508"/>
                <a:chExt cx="4013818" cy="2624227"/>
              </a:xfrm>
            </p:grpSpPr>
            <p:pic>
              <p:nvPicPr>
                <p:cNvPr id="34" name="Picture 4" descr="C:\Users\sakuu\Desktop\U450p_image_2.png"/>
                <p:cNvPicPr>
                  <a:picLocks noChangeAspect="1" noChangeArrowheads="1"/>
                </p:cNvPicPr>
                <p:nvPr/>
              </p:nvPicPr>
              <p:blipFill>
                <a:blip r:embed="rId10" cstate="email">
                  <a:extLst>
                    <a:ext uri="{28A0092B-C50C-407E-A947-70E740481C1C}">
                      <a14:useLocalDpi xmlns:a14="http://schemas.microsoft.com/office/drawing/2010/main" xmlns=""/>
                    </a:ext>
                  </a:extLst>
                </a:blip>
                <a:stretch>
                  <a:fillRect/>
                </a:stretch>
              </p:blipFill>
              <p:spPr bwMode="auto">
                <a:xfrm>
                  <a:off x="3084075" y="3002508"/>
                  <a:ext cx="4013818" cy="2624227"/>
                </a:xfrm>
                <a:prstGeom prst="rect">
                  <a:avLst/>
                </a:prstGeom>
                <a:noFill/>
                <a:ln>
                  <a:noFill/>
                </a:ln>
              </p:spPr>
            </p:pic>
            <p:pic>
              <p:nvPicPr>
                <p:cNvPr id="35" name="Picture 34" descr="plain-blue-screens.png"/>
                <p:cNvPicPr>
                  <a:picLocks noChangeAspect="1"/>
                </p:cNvPicPr>
                <p:nvPr/>
              </p:nvPicPr>
              <p:blipFill>
                <a:blip r:embed="rId11" cstate="email">
                  <a:extLst>
                    <a:ext uri="{28A0092B-C50C-407E-A947-70E740481C1C}">
                      <a14:useLocalDpi xmlns:a14="http://schemas.microsoft.com/office/drawing/2010/main" xmlns=""/>
                    </a:ext>
                  </a:extLst>
                </a:blip>
                <a:srcRect l="24917" t="27759" r="51205" b="25488"/>
                <a:stretch>
                  <a:fillRect/>
                </a:stretch>
              </p:blipFill>
              <p:spPr>
                <a:xfrm>
                  <a:off x="3871356" y="3218213"/>
                  <a:ext cx="2458192" cy="1531917"/>
                </a:xfrm>
                <a:prstGeom prst="rect">
                  <a:avLst/>
                </a:prstGeom>
              </p:spPr>
            </p:pic>
          </p:grpSp>
          <p:pic>
            <p:nvPicPr>
              <p:cNvPr id="33" name="Picture 32"/>
              <p:cNvPicPr>
                <a:picLocks noChangeAspect="1"/>
              </p:cNvPicPr>
              <p:nvPr/>
            </p:nvPicPr>
            <p:blipFill rotWithShape="1">
              <a:blip r:embed="rId12" cstate="email">
                <a:extLst>
                  <a:ext uri="{28A0092B-C50C-407E-A947-70E740481C1C}">
                    <a14:useLocalDpi xmlns:a14="http://schemas.microsoft.com/office/drawing/2010/main" xmlns=""/>
                  </a:ext>
                </a:extLst>
              </a:blip>
              <a:srcRect l="24780" t="28690" r="50701" b="26750"/>
              <a:stretch/>
            </p:blipFill>
            <p:spPr>
              <a:xfrm>
                <a:off x="2018805" y="3099461"/>
                <a:ext cx="2683824" cy="1552408"/>
              </a:xfrm>
              <a:prstGeom prst="rect">
                <a:avLst/>
              </a:prstGeom>
            </p:spPr>
          </p:pic>
        </p:grpSp>
      </p:grpSp>
    </p:spTree>
    <p:extLst>
      <p:ext uri="{BB962C8B-B14F-4D97-AF65-F5344CB8AC3E}">
        <p14:creationId xmlns:p14="http://schemas.microsoft.com/office/powerpoint/2010/main" xmlns="" val="199858230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2332" y="4992403"/>
            <a:ext cx="7651245" cy="752822"/>
          </a:xfrm>
        </p:spPr>
        <p:txBody>
          <a:bodyPr/>
          <a:lstStyle/>
          <a:p>
            <a:r>
              <a:rPr lang="nl-NL" dirty="0" smtClean="0"/>
              <a:t>Work Whenever, Wherever.</a:t>
            </a:r>
            <a:endParaRPr lang="nl-NL" dirty="0"/>
          </a:p>
        </p:txBody>
      </p:sp>
      <p:sp>
        <p:nvSpPr>
          <p:cNvPr id="4" name="Text Placeholder 3"/>
          <p:cNvSpPr>
            <a:spLocks noGrp="1"/>
          </p:cNvSpPr>
          <p:nvPr>
            <p:ph type="body" sz="quarter" idx="10"/>
          </p:nvPr>
        </p:nvSpPr>
        <p:spPr/>
        <p:txBody>
          <a:bodyPr/>
          <a:lstStyle/>
          <a:p>
            <a:r>
              <a:rPr lang="nl-NL" dirty="0" smtClean="0"/>
              <a:t>DEMO</a:t>
            </a:r>
            <a:endParaRPr lang="nl-NL" dirty="0"/>
          </a:p>
        </p:txBody>
      </p:sp>
      <p:grpSp>
        <p:nvGrpSpPr>
          <p:cNvPr id="5" name="Group 9"/>
          <p:cNvGrpSpPr/>
          <p:nvPr/>
        </p:nvGrpSpPr>
        <p:grpSpPr>
          <a:xfrm>
            <a:off x="3411369" y="761446"/>
            <a:ext cx="4150055" cy="2714644"/>
            <a:chOff x="964136" y="1651084"/>
            <a:chExt cx="2692025" cy="1760914"/>
          </a:xfrm>
        </p:grpSpPr>
        <p:pic>
          <p:nvPicPr>
            <p:cNvPr id="6" name="Picture 3" descr="C:\Users\maryfj\Desktop\Online_ART\DVD_ART36\Artwork_Imagery\Brand Photos\Scenarios\FY08 Windows Mobile\Airport luggage cell phone walking talking light rail man woman.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13072"/>
            <a:stretch/>
          </p:blipFill>
          <p:spPr bwMode="auto">
            <a:xfrm>
              <a:off x="964136" y="1759752"/>
              <a:ext cx="2692025" cy="164977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7" name="Picture 2" descr="D:\DVD_ART36\Artwork_Imagery\Brand Photos\Scenarios\FY09 Customer Business Center - no exp\man standing laptop business casual tie people.png"/>
            <p:cNvPicPr>
              <a:picLocks noChangeAspect="1" noChangeArrowheads="1"/>
            </p:cNvPicPr>
            <p:nvPr/>
          </p:nvPicPr>
          <p:blipFill rotWithShape="1">
            <a:blip r:embed="rId4" cstate="email">
              <a:extLst>
                <a:ext uri="{28A0092B-C50C-407E-A947-70E740481C1C}">
                  <a14:useLocalDpi xmlns:a14="http://schemas.microsoft.com/office/drawing/2010/main" xmlns=""/>
                </a:ext>
              </a:extLst>
            </a:blip>
            <a:srcRect b="4375"/>
            <a:stretch/>
          </p:blipFill>
          <p:spPr bwMode="auto">
            <a:xfrm>
              <a:off x="1793195" y="1651084"/>
              <a:ext cx="1230726" cy="1760914"/>
            </a:xfrm>
            <a:prstGeom prst="rect">
              <a:avLst/>
            </a:prstGeom>
            <a:noFill/>
            <a:ln>
              <a:noFill/>
            </a:ln>
          </p:spPr>
        </p:pic>
      </p:grpSp>
    </p:spTree>
    <p:extLst>
      <p:ext uri="{BB962C8B-B14F-4D97-AF65-F5344CB8AC3E}">
        <p14:creationId xmlns:p14="http://schemas.microsoft.com/office/powerpoint/2010/main" xmlns="" val="149936481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nl-NL" dirty="0"/>
              <a:t>Direct </a:t>
            </a:r>
            <a:r>
              <a:rPr lang="nl-NL" dirty="0" smtClean="0"/>
              <a:t>Access</a:t>
            </a:r>
            <a:endParaRPr lang="nl-NL" dirty="0"/>
          </a:p>
        </p:txBody>
      </p:sp>
      <p:sp>
        <p:nvSpPr>
          <p:cNvPr id="4" name="Oval 3"/>
          <p:cNvSpPr/>
          <p:nvPr/>
        </p:nvSpPr>
        <p:spPr>
          <a:xfrm>
            <a:off x="5143504" y="2838227"/>
            <a:ext cx="3857620" cy="1857388"/>
          </a:xfrm>
          <a:prstGeom prst="ellipse">
            <a:avLst/>
          </a:prstGeom>
          <a:solidFill>
            <a:schemeClr val="accent1">
              <a:lumMod val="40000"/>
              <a:lumOff val="60000"/>
            </a:schemeClr>
          </a:solidFill>
          <a:effectLst>
            <a:outerShdw blurRad="50800" dist="38100" dir="2700000" algn="tl"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Rectangle 2"/>
          <p:cNvSpPr>
            <a:spLocks noChangeArrowheads="1"/>
          </p:cNvSpPr>
          <p:nvPr/>
        </p:nvSpPr>
        <p:spPr bwMode="auto">
          <a:xfrm>
            <a:off x="0" y="9676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 name="Picture 5" descr="C:\MSClipart\Artwork_Imagery\Icons - Illustrations\Internet Clouds web\cloud 2.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714348" y="2552493"/>
            <a:ext cx="4824050" cy="242889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9" name="Picture 8" descr="C:\MSClipart\Artwork_Imagery\Icons - Illustrations\_WINDOWS SERVER ICONS\Tools\Pipes connected metal pipeline 2.png"/>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5500695" y="3236157"/>
            <a:ext cx="1000132" cy="497420"/>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0" name="Picture 4" descr="C:\MSClipart\Artwork_Imagery\Shapes\Arrows\Curved\double headed arrow2.png"/>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rot="2009104">
            <a:off x="1919217" y="2266098"/>
            <a:ext cx="2998524" cy="1903173"/>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1" name="Picture 10" descr="C:\MSClipart\Artwork_Imagery\Icons - Illustrations\_XML ICONS\Servers ISAS - firewall secure security.pn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5000628" y="3123979"/>
            <a:ext cx="642942" cy="1023691"/>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2" name="Picture 11" descr="C:\MSClipart\Artwork_Imagery\Icons - Illustrations\_XML ICONS\Servers computer XML Web Service.png"/>
          <p:cNvPicPr>
            <a:picLocks noChangeAspect="1" noChangeArrowheads="1"/>
          </p:cNvPicPr>
          <p:nvPr/>
        </p:nvPicPr>
        <p:blipFill>
          <a:blip r:embed="rId7" cstate="email">
            <a:extLst>
              <a:ext uri="{28A0092B-C50C-407E-A947-70E740481C1C}">
                <a14:useLocalDpi xmlns:a14="http://schemas.microsoft.com/office/drawing/2010/main" xmlns=""/>
              </a:ext>
            </a:extLst>
          </a:blip>
          <a:srcRect/>
          <a:stretch>
            <a:fillRect/>
          </a:stretch>
        </p:blipFill>
        <p:spPr bwMode="auto">
          <a:xfrm>
            <a:off x="6429388" y="3195417"/>
            <a:ext cx="637314" cy="977948"/>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3" name="Picture 6" descr="C:\MSClipart\Artwork_Imagery\Icons - Illustrations\_XML ICONS\Servers SQL database computer.png"/>
          <p:cNvPicPr>
            <a:picLocks noChangeAspect="1" noChangeArrowheads="1"/>
          </p:cNvPicPr>
          <p:nvPr/>
        </p:nvPicPr>
        <p:blipFill>
          <a:blip r:embed="rId8" cstate="email">
            <a:extLst>
              <a:ext uri="{28A0092B-C50C-407E-A947-70E740481C1C}">
                <a14:useLocalDpi xmlns:a14="http://schemas.microsoft.com/office/drawing/2010/main" xmlns=""/>
              </a:ext>
            </a:extLst>
          </a:blip>
          <a:srcRect/>
          <a:stretch>
            <a:fillRect/>
          </a:stretch>
        </p:blipFill>
        <p:spPr bwMode="auto">
          <a:xfrm>
            <a:off x="7555860" y="3123979"/>
            <a:ext cx="706973" cy="1046414"/>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4" name="Picture 13" descr="C:\MSClipart\Artwork_Imagery\Icons - Illustrations\_XML ICONS\Servers RTC communications computer.png"/>
          <p:cNvPicPr>
            <a:picLocks noChangeAspect="1" noChangeArrowheads="1"/>
          </p:cNvPicPr>
          <p:nvPr/>
        </p:nvPicPr>
        <p:blipFill>
          <a:blip r:embed="rId9" cstate="email">
            <a:extLst>
              <a:ext uri="{28A0092B-C50C-407E-A947-70E740481C1C}">
                <a14:useLocalDpi xmlns:a14="http://schemas.microsoft.com/office/drawing/2010/main" xmlns=""/>
              </a:ext>
            </a:extLst>
          </a:blip>
          <a:srcRect/>
          <a:stretch>
            <a:fillRect/>
          </a:stretch>
        </p:blipFill>
        <p:spPr bwMode="auto">
          <a:xfrm>
            <a:off x="6936127" y="3186265"/>
            <a:ext cx="713228" cy="1009284"/>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5" name="Picture 7" descr="C:\MSClipart\Artwork_Imagery\Icons - Illustrations\_WINDOWS SERVER ICONS\Misc\building office with shadow.png"/>
          <p:cNvPicPr>
            <a:picLocks noChangeAspect="1" noChangeArrowheads="1"/>
          </p:cNvPicPr>
          <p:nvPr/>
        </p:nvPicPr>
        <p:blipFill>
          <a:blip r:embed="rId10" cstate="email">
            <a:extLst>
              <a:ext uri="{28A0092B-C50C-407E-A947-70E740481C1C}">
                <a14:useLocalDpi xmlns:a14="http://schemas.microsoft.com/office/drawing/2010/main" xmlns=""/>
              </a:ext>
            </a:extLst>
          </a:blip>
          <a:srcRect/>
          <a:stretch>
            <a:fillRect/>
          </a:stretch>
        </p:blipFill>
        <p:spPr bwMode="auto">
          <a:xfrm>
            <a:off x="5691211" y="2068435"/>
            <a:ext cx="1238243" cy="1269858"/>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6" name="Picture 8" descr="C:\MSClipart\Artwork_Imagery\Shapes\Arrows\Curved\double headed arrow4.png"/>
          <p:cNvPicPr>
            <a:picLocks noChangeAspect="1" noChangeArrowheads="1"/>
          </p:cNvPicPr>
          <p:nvPr/>
        </p:nvPicPr>
        <p:blipFill>
          <a:blip r:embed="rId11" cstate="email">
            <a:extLst>
              <a:ext uri="{28A0092B-C50C-407E-A947-70E740481C1C}">
                <a14:useLocalDpi xmlns:a14="http://schemas.microsoft.com/office/drawing/2010/main" xmlns=""/>
              </a:ext>
            </a:extLst>
          </a:blip>
          <a:srcRect/>
          <a:stretch>
            <a:fillRect/>
          </a:stretch>
        </p:blipFill>
        <p:spPr bwMode="auto">
          <a:xfrm rot="3235105">
            <a:off x="1733179" y="3270031"/>
            <a:ext cx="1648017" cy="1486871"/>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7" name="Picture 2" descr="C:\MSClipart\Artwork_Imagery\Icons - Illustrations\_WINDOWS VISTA ICONS\Laptop notebook mobility pc.png"/>
          <p:cNvPicPr>
            <a:picLocks noChangeAspect="1" noChangeArrowheads="1"/>
          </p:cNvPicPr>
          <p:nvPr/>
        </p:nvPicPr>
        <p:blipFill>
          <a:blip r:embed="rId12" cstate="email">
            <a:extLst>
              <a:ext uri="{28A0092B-C50C-407E-A947-70E740481C1C}">
                <a14:useLocalDpi xmlns:a14="http://schemas.microsoft.com/office/drawing/2010/main" xmlns=""/>
              </a:ext>
            </a:extLst>
          </a:blip>
          <a:srcRect/>
          <a:stretch>
            <a:fillRect/>
          </a:stretch>
        </p:blipFill>
        <p:spPr bwMode="auto">
          <a:xfrm>
            <a:off x="142844" y="2552475"/>
            <a:ext cx="1647828" cy="1647828"/>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8" name="Picture 3" descr="C:\MSClipart\Logos\Windows 7\windows 7 rev h.png"/>
          <p:cNvPicPr>
            <a:picLocks noChangeAspect="1" noChangeArrowheads="1"/>
          </p:cNvPicPr>
          <p:nvPr/>
        </p:nvPicPr>
        <p:blipFill>
          <a:blip r:embed="rId13" cstate="email">
            <a:extLst>
              <a:ext uri="{28A0092B-C50C-407E-A947-70E740481C1C}">
                <a14:useLocalDpi xmlns:a14="http://schemas.microsoft.com/office/drawing/2010/main" xmlns=""/>
              </a:ext>
            </a:extLst>
          </a:blip>
          <a:srcRect/>
          <a:stretch>
            <a:fillRect/>
          </a:stretch>
        </p:blipFill>
        <p:spPr bwMode="auto">
          <a:xfrm>
            <a:off x="571472" y="3266855"/>
            <a:ext cx="1143008" cy="180543"/>
          </a:xfrm>
          <a:prstGeom prst="rect">
            <a:avLst/>
          </a:prstGeom>
          <a:scene3d>
            <a:camera prst="isometricOffAxis2Left"/>
            <a:lightRig rig="threePt" dir="t"/>
          </a:scene3d>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19" name="TextBox 18"/>
          <p:cNvSpPr txBox="1"/>
          <p:nvPr/>
        </p:nvSpPr>
        <p:spPr>
          <a:xfrm>
            <a:off x="2214546" y="3052577"/>
            <a:ext cx="1714512" cy="428628"/>
          </a:xfrm>
          <a:prstGeom prst="rect">
            <a:avLst/>
          </a:prstGeom>
        </p:spPr>
        <p:txBody>
          <a:bodyPr vert="horz" wrap="none" lIns="91440" tIns="45720" rIns="91440" bIns="45720" rtlCol="0">
            <a:noAutofit/>
          </a:bodyPr>
          <a:lstStyle/>
          <a:p>
            <a:pPr algn="ctr"/>
            <a:r>
              <a:rPr lang="en-US" sz="3200" dirty="0" smtClean="0">
                <a:effectLst>
                  <a:outerShdw blurRad="38100" dist="38100" dir="2700000" algn="tl">
                    <a:srgbClr val="000000">
                      <a:alpha val="43137"/>
                    </a:srgbClr>
                  </a:outerShdw>
                </a:effectLst>
                <a:latin typeface="Segoe" pitchFamily="34" charset="0"/>
              </a:rPr>
              <a:t>Internet</a:t>
            </a:r>
          </a:p>
        </p:txBody>
      </p:sp>
      <p:sp>
        <p:nvSpPr>
          <p:cNvPr id="20" name="TextBox 19"/>
          <p:cNvSpPr txBox="1"/>
          <p:nvPr/>
        </p:nvSpPr>
        <p:spPr>
          <a:xfrm>
            <a:off x="4357686" y="4052673"/>
            <a:ext cx="1571636" cy="571504"/>
          </a:xfrm>
          <a:prstGeom prst="rect">
            <a:avLst/>
          </a:prstGeom>
        </p:spPr>
        <p:txBody>
          <a:bodyPr vert="horz" wrap="none" lIns="91440" tIns="45720" rIns="91440" bIns="45720" rtlCol="0">
            <a:normAutofit fontScale="92500" lnSpcReduction="10000"/>
          </a:bodyPr>
          <a:lstStyle/>
          <a:p>
            <a:pPr algn="ctr"/>
            <a:r>
              <a:rPr lang="en-US" dirty="0" err="1" smtClean="0">
                <a:effectLst>
                  <a:outerShdw blurRad="38100" dist="38100" dir="2700000" algn="tl">
                    <a:srgbClr val="000000">
                      <a:alpha val="43137"/>
                    </a:srgbClr>
                  </a:outerShdw>
                </a:effectLst>
              </a:rPr>
              <a:t>DirectAccess</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Server</a:t>
            </a:r>
          </a:p>
        </p:txBody>
      </p:sp>
      <p:pic>
        <p:nvPicPr>
          <p:cNvPr id="21" name="Picture 2" descr="C:\MSClipart\Artwork_Imagery\Icons - Illustrations\_XML ICONS\Servers Content Management computer.png"/>
          <p:cNvPicPr>
            <a:picLocks noChangeAspect="1" noChangeArrowheads="1"/>
          </p:cNvPicPr>
          <p:nvPr/>
        </p:nvPicPr>
        <p:blipFill>
          <a:blip r:embed="rId14" cstate="email">
            <a:extLst>
              <a:ext uri="{28A0092B-C50C-407E-A947-70E740481C1C}">
                <a14:useLocalDpi xmlns:a14="http://schemas.microsoft.com/office/drawing/2010/main" xmlns=""/>
              </a:ext>
            </a:extLst>
          </a:blip>
          <a:srcRect/>
          <a:stretch>
            <a:fillRect/>
          </a:stretch>
        </p:blipFill>
        <p:spPr bwMode="auto">
          <a:xfrm>
            <a:off x="3428992" y="4052691"/>
            <a:ext cx="725811" cy="107155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22" name="TextBox 21"/>
          <p:cNvSpPr txBox="1"/>
          <p:nvPr/>
        </p:nvSpPr>
        <p:spPr>
          <a:xfrm>
            <a:off x="5929322" y="4195549"/>
            <a:ext cx="2428892" cy="571504"/>
          </a:xfrm>
          <a:prstGeom prst="rect">
            <a:avLst/>
          </a:prstGeom>
        </p:spPr>
        <p:txBody>
          <a:bodyPr vert="horz" wrap="none" lIns="91440" tIns="45720" rIns="91440" bIns="45720" rtlCol="0">
            <a:normAutofit/>
          </a:bodyPr>
          <a:lstStyle/>
          <a:p>
            <a:pPr algn="ctr"/>
            <a:r>
              <a:rPr lang="en-US" dirty="0" smtClean="0">
                <a:effectLst>
                  <a:outerShdw blurRad="38100" dist="38100" dir="2700000" algn="tl">
                    <a:srgbClr val="000000">
                      <a:alpha val="43137"/>
                    </a:srgbClr>
                  </a:outerShdw>
                </a:effectLst>
              </a:rPr>
              <a:t>Corporate Resources</a:t>
            </a:r>
          </a:p>
        </p:txBody>
      </p:sp>
      <p:sp>
        <p:nvSpPr>
          <p:cNvPr id="23" name="TextBox 22"/>
          <p:cNvSpPr txBox="1"/>
          <p:nvPr/>
        </p:nvSpPr>
        <p:spPr>
          <a:xfrm>
            <a:off x="71406" y="4124111"/>
            <a:ext cx="1571636" cy="571504"/>
          </a:xfrm>
          <a:prstGeom prst="rect">
            <a:avLst/>
          </a:prstGeom>
        </p:spPr>
        <p:txBody>
          <a:bodyPr vert="horz" wrap="none" lIns="91440" tIns="45720" rIns="91440" bIns="45720" rtlCol="0">
            <a:normAutofit fontScale="92500" lnSpcReduction="10000"/>
          </a:bodyPr>
          <a:lstStyle/>
          <a:p>
            <a:pPr algn="ctr"/>
            <a:r>
              <a:rPr lang="en-US" dirty="0" err="1" smtClean="0">
                <a:effectLst>
                  <a:outerShdw blurRad="38100" dist="38100" dir="2700000" algn="tl">
                    <a:srgbClr val="000000">
                      <a:alpha val="43137"/>
                    </a:srgbClr>
                  </a:outerShdw>
                </a:effectLst>
              </a:rPr>
              <a:t>DirectAccess</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Client</a:t>
            </a:r>
          </a:p>
        </p:txBody>
      </p:sp>
      <p:pic>
        <p:nvPicPr>
          <p:cNvPr id="24" name="Picture 2" descr="C:\MSClipart\Artwork_Imagery\Icons - Illustrations\_XML ICONS\Servers Content Management computer.png"/>
          <p:cNvPicPr>
            <a:picLocks noChangeAspect="1" noChangeArrowheads="1"/>
          </p:cNvPicPr>
          <p:nvPr/>
        </p:nvPicPr>
        <p:blipFill>
          <a:blip r:embed="rId14" cstate="email">
            <a:extLst>
              <a:ext uri="{28A0092B-C50C-407E-A947-70E740481C1C}">
                <a14:useLocalDpi xmlns:a14="http://schemas.microsoft.com/office/drawing/2010/main" xmlns=""/>
              </a:ext>
            </a:extLst>
          </a:blip>
          <a:srcRect/>
          <a:stretch>
            <a:fillRect/>
          </a:stretch>
        </p:blipFill>
        <p:spPr bwMode="auto">
          <a:xfrm>
            <a:off x="3714744" y="4267023"/>
            <a:ext cx="725811" cy="107155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5" name="Picture 2" descr="C:\MSClipart\Artwork_Imagery\Icons - Illustrations\_XML ICONS\Servers Content Management computer.png"/>
          <p:cNvPicPr>
            <a:picLocks noChangeAspect="1" noChangeArrowheads="1"/>
          </p:cNvPicPr>
          <p:nvPr/>
        </p:nvPicPr>
        <p:blipFill>
          <a:blip r:embed="rId14" cstate="email">
            <a:extLst>
              <a:ext uri="{28A0092B-C50C-407E-A947-70E740481C1C}">
                <a14:useLocalDpi xmlns:a14="http://schemas.microsoft.com/office/drawing/2010/main" xmlns=""/>
              </a:ext>
            </a:extLst>
          </a:blip>
          <a:srcRect/>
          <a:stretch>
            <a:fillRect/>
          </a:stretch>
        </p:blipFill>
        <p:spPr bwMode="auto">
          <a:xfrm>
            <a:off x="4000496" y="4481337"/>
            <a:ext cx="725811" cy="1071552"/>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26" name="TextBox 25"/>
          <p:cNvSpPr txBox="1"/>
          <p:nvPr/>
        </p:nvSpPr>
        <p:spPr>
          <a:xfrm>
            <a:off x="2786050" y="5267137"/>
            <a:ext cx="1571636" cy="571504"/>
          </a:xfrm>
          <a:prstGeom prst="rect">
            <a:avLst/>
          </a:prstGeom>
        </p:spPr>
        <p:txBody>
          <a:bodyPr vert="horz" wrap="none" lIns="91440" tIns="45720" rIns="91440" bIns="45720" rtlCol="0">
            <a:normAutofit fontScale="92500" lnSpcReduction="10000"/>
          </a:bodyPr>
          <a:lstStyle/>
          <a:p>
            <a:pPr algn="ctr"/>
            <a:r>
              <a:rPr lang="en-US" dirty="0" smtClean="0">
                <a:effectLst>
                  <a:outerShdw blurRad="38100" dist="38100" dir="2700000" algn="tl">
                    <a:srgbClr val="000000">
                      <a:alpha val="43137"/>
                    </a:srgbClr>
                  </a:outerShdw>
                </a:effectLst>
              </a:rPr>
              <a:t>Public</a:t>
            </a: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Web Servers</a:t>
            </a:r>
          </a:p>
        </p:txBody>
      </p:sp>
    </p:spTree>
    <p:extLst>
      <p:ext uri="{BB962C8B-B14F-4D97-AF65-F5344CB8AC3E}">
        <p14:creationId xmlns:p14="http://schemas.microsoft.com/office/powerpoint/2010/main" xmlns="" val="100276760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230188"/>
            <a:ext cx="8382000" cy="1219200"/>
          </a:xfrm>
        </p:spPr>
        <p:txBody>
          <a:bodyPr>
            <a:normAutofit/>
          </a:bodyPr>
          <a:lstStyle/>
          <a:p>
            <a:r>
              <a:rPr dirty="0" err="1" smtClean="0"/>
              <a:t>BranchCache</a:t>
            </a:r>
            <a:endParaRPr lang="en-US" dirty="0"/>
          </a:p>
        </p:txBody>
      </p:sp>
      <p:sp>
        <p:nvSpPr>
          <p:cNvPr id="88" name="TextBox 87"/>
          <p:cNvSpPr txBox="1"/>
          <p:nvPr/>
        </p:nvSpPr>
        <p:spPr>
          <a:xfrm>
            <a:off x="146756" y="7484357"/>
            <a:ext cx="3752851" cy="536044"/>
          </a:xfrm>
          <a:prstGeom prst="rect">
            <a:avLst/>
          </a:prstGeom>
          <a:noFill/>
        </p:spPr>
        <p:txBody>
          <a:bodyPr wrap="square" rtlCol="0">
            <a:spAutoFit/>
          </a:bodyPr>
          <a:lstStyle/>
          <a:p>
            <a:pPr marL="228600" lvl="1" indent="-228600" fontAlgn="base">
              <a:lnSpc>
                <a:spcPct val="90000"/>
              </a:lnSpc>
              <a:spcBef>
                <a:spcPct val="20000"/>
              </a:spcBef>
              <a:spcAft>
                <a:spcPts val="100"/>
              </a:spcAft>
              <a:buFont typeface="Segoe" pitchFamily="34" charset="0"/>
              <a:buChar char="»"/>
              <a:defRPr/>
            </a:pPr>
            <a:endParaRPr lang="en-US" sz="1400" dirty="0" smtClean="0">
              <a:solidFill>
                <a:schemeClr val="bg1"/>
              </a:solidFill>
              <a:latin typeface="Segoe" pitchFamily="34" charset="0"/>
            </a:endParaRPr>
          </a:p>
          <a:p>
            <a:pPr marL="228600" lvl="1" indent="-228600" fontAlgn="base">
              <a:lnSpc>
                <a:spcPct val="90000"/>
              </a:lnSpc>
              <a:spcBef>
                <a:spcPct val="20000"/>
              </a:spcBef>
              <a:spcAft>
                <a:spcPts val="100"/>
              </a:spcAft>
              <a:buFont typeface="Segoe" pitchFamily="34" charset="0"/>
              <a:buChar char="»"/>
              <a:defRPr/>
            </a:pPr>
            <a:endParaRPr lang="en-US" sz="1400" dirty="0" smtClean="0">
              <a:solidFill>
                <a:schemeClr val="bg1"/>
              </a:solidFill>
              <a:latin typeface="Segoe" pitchFamily="34" charset="0"/>
            </a:endParaRPr>
          </a:p>
        </p:txBody>
      </p:sp>
      <p:sp>
        <p:nvSpPr>
          <p:cNvPr id="84" name="Rounded Rectangle 83"/>
          <p:cNvSpPr/>
          <p:nvPr/>
        </p:nvSpPr>
        <p:spPr>
          <a:xfrm rot="5400000">
            <a:off x="2037189" y="3694344"/>
            <a:ext cx="599762" cy="4184650"/>
          </a:xfrm>
          <a:prstGeom prst="roundRect">
            <a:avLst>
              <a:gd name="adj" fmla="val 30623"/>
            </a:avLst>
          </a:prstGeom>
          <a:solidFill>
            <a:srgbClr val="00B050"/>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36000" numCol="1" rtlCol="0" anchor="ctr" anchorCtr="0" compatLnSpc="1">
            <a:prstTxWarp prst="textNoShape">
              <a:avLst/>
            </a:prstTxWarp>
          </a:bodyPr>
          <a:lstStyle/>
          <a:p>
            <a:pPr marL="177800" indent="-177800" defTabSz="914099" fontAlgn="base">
              <a:lnSpc>
                <a:spcPts val="2000"/>
              </a:lnSpc>
              <a:spcBef>
                <a:spcPct val="0"/>
              </a:spcBef>
              <a:spcAft>
                <a:spcPct val="0"/>
              </a:spcAft>
              <a:defRPr/>
            </a:pPr>
            <a:endParaRPr lang="en-US" sz="2400" b="1" dirty="0">
              <a:solidFill>
                <a:srgbClr val="FFFFFF"/>
              </a:solidFill>
              <a:effectLst>
                <a:outerShdw blurRad="38100" dist="38100" dir="2700000" algn="tl">
                  <a:srgbClr val="000000">
                    <a:alpha val="43137"/>
                  </a:srgbClr>
                </a:outerShdw>
              </a:effectLst>
              <a:latin typeface="Calibri" pitchFamily="34" charset="0"/>
            </a:endParaRPr>
          </a:p>
        </p:txBody>
      </p:sp>
      <p:sp>
        <p:nvSpPr>
          <p:cNvPr id="89" name="TextBox 11277"/>
          <p:cNvSpPr txBox="1">
            <a:spLocks noChangeArrowheads="1"/>
          </p:cNvSpPr>
          <p:nvPr/>
        </p:nvSpPr>
        <p:spPr bwMode="white">
          <a:xfrm>
            <a:off x="505705" y="5559585"/>
            <a:ext cx="3923690" cy="769441"/>
          </a:xfrm>
          <a:prstGeom prst="rect">
            <a:avLst/>
          </a:prstGeom>
          <a:noFill/>
          <a:ln w="9525">
            <a:noFill/>
            <a:miter lim="800000"/>
            <a:headEnd/>
            <a:tailEnd/>
          </a:ln>
        </p:spPr>
        <p:txBody>
          <a:bodyPr wrap="square" lIns="0" tIns="0" rIns="0" bIns="0" anchor="t" anchorCtr="0">
            <a:spAutoFit/>
          </a:bodyPr>
          <a:lstStyle/>
          <a:p>
            <a:pPr marL="177800" indent="-177800" defTabSz="914099" fontAlgn="base">
              <a:lnSpc>
                <a:spcPts val="2000"/>
              </a:lnSpc>
              <a:spcBef>
                <a:spcPct val="0"/>
              </a:spcBef>
              <a:spcAft>
                <a:spcPct val="0"/>
              </a:spcAft>
              <a:defRPr/>
            </a:pPr>
            <a:r>
              <a:rPr lang="en-US" sz="2200" b="1" dirty="0" smtClean="0">
                <a:solidFill>
                  <a:srgbClr val="FFFFFF"/>
                </a:solidFill>
                <a:effectLst>
                  <a:outerShdw blurRad="38100" dist="38100" dir="2700000" algn="tl">
                    <a:srgbClr val="000000">
                      <a:alpha val="43137"/>
                    </a:srgbClr>
                  </a:outerShdw>
                </a:effectLst>
                <a:latin typeface="Calibri" pitchFamily="34" charset="0"/>
              </a:rPr>
              <a:t>Distributed Cache</a:t>
            </a:r>
          </a:p>
          <a:p>
            <a:pPr marL="177800" indent="-177800" defTabSz="914099" fontAlgn="base">
              <a:lnSpc>
                <a:spcPts val="2000"/>
              </a:lnSpc>
              <a:spcBef>
                <a:spcPct val="0"/>
              </a:spcBef>
              <a:spcAft>
                <a:spcPct val="0"/>
              </a:spcAft>
              <a:defRPr/>
            </a:pPr>
            <a:r>
              <a:rPr lang="it-IT" sz="2000" dirty="0" smtClean="0">
                <a:solidFill>
                  <a:srgbClr val="FFFFFF"/>
                </a:solidFill>
                <a:effectLst>
                  <a:outerShdw blurRad="38100" dist="38100" dir="2700000" algn="tl">
                    <a:srgbClr val="000000">
                      <a:alpha val="43137"/>
                    </a:srgbClr>
                  </a:outerShdw>
                </a:effectLst>
                <a:latin typeface="Calibri" pitchFamily="34" charset="0"/>
              </a:rPr>
              <a:t>Data cached in cache pool</a:t>
            </a:r>
          </a:p>
          <a:p>
            <a:pPr marL="177800" indent="-177800" defTabSz="914099" fontAlgn="base">
              <a:lnSpc>
                <a:spcPts val="2000"/>
              </a:lnSpc>
              <a:spcBef>
                <a:spcPct val="0"/>
              </a:spcBef>
              <a:spcAft>
                <a:spcPct val="0"/>
              </a:spcAft>
              <a:defRPr/>
            </a:pPr>
            <a:endParaRPr lang="en-US" sz="2200" b="1"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91" name="Rounded Rectangle 90"/>
          <p:cNvSpPr/>
          <p:nvPr/>
        </p:nvSpPr>
        <p:spPr>
          <a:xfrm rot="5400000">
            <a:off x="6531406" y="3770745"/>
            <a:ext cx="599762" cy="4022724"/>
          </a:xfrm>
          <a:prstGeom prst="roundRect">
            <a:avLst>
              <a:gd name="adj" fmla="val 30623"/>
            </a:avLst>
          </a:prstGeom>
          <a:solidFill>
            <a:srgbClr val="00B050"/>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36000" numCol="1" rtlCol="0" anchor="ctr" anchorCtr="0" compatLnSpc="1">
            <a:prstTxWarp prst="textNoShape">
              <a:avLst/>
            </a:prstTxWarp>
          </a:bodyPr>
          <a:lstStyle/>
          <a:p>
            <a:pPr marL="177800" indent="-177800" defTabSz="914099" fontAlgn="base">
              <a:lnSpc>
                <a:spcPts val="2000"/>
              </a:lnSpc>
              <a:spcBef>
                <a:spcPct val="0"/>
              </a:spcBef>
              <a:spcAft>
                <a:spcPct val="0"/>
              </a:spcAft>
              <a:defRPr/>
            </a:pPr>
            <a:endParaRPr lang="en-US" sz="2400" b="1" dirty="0">
              <a:solidFill>
                <a:srgbClr val="FFFFFF"/>
              </a:solidFill>
              <a:effectLst>
                <a:outerShdw blurRad="38100" dist="38100" dir="2700000" algn="tl">
                  <a:srgbClr val="000000">
                    <a:alpha val="43137"/>
                  </a:srgbClr>
                </a:outerShdw>
              </a:effectLst>
              <a:latin typeface="Calibri" pitchFamily="34" charset="0"/>
            </a:endParaRPr>
          </a:p>
        </p:txBody>
      </p:sp>
      <p:sp>
        <p:nvSpPr>
          <p:cNvPr id="92" name="TextBox 11277"/>
          <p:cNvSpPr txBox="1">
            <a:spLocks noChangeArrowheads="1"/>
          </p:cNvSpPr>
          <p:nvPr/>
        </p:nvSpPr>
        <p:spPr bwMode="white">
          <a:xfrm>
            <a:off x="4840916" y="5555024"/>
            <a:ext cx="3854774" cy="523348"/>
          </a:xfrm>
          <a:prstGeom prst="rect">
            <a:avLst/>
          </a:prstGeom>
          <a:noFill/>
          <a:ln w="9525">
            <a:noFill/>
            <a:miter lim="800000"/>
            <a:headEnd/>
            <a:tailEnd/>
          </a:ln>
        </p:spPr>
        <p:txBody>
          <a:bodyPr wrap="square" lIns="0" tIns="0" rIns="0" bIns="0" anchor="t" anchorCtr="0">
            <a:spAutoFit/>
          </a:bodyPr>
          <a:lstStyle/>
          <a:p>
            <a:pPr algn="r" defTabSz="914099" fontAlgn="base">
              <a:lnSpc>
                <a:spcPts val="2000"/>
              </a:lnSpc>
              <a:spcBef>
                <a:spcPct val="0"/>
              </a:spcBef>
              <a:spcAft>
                <a:spcPct val="0"/>
              </a:spcAft>
              <a:defRPr/>
            </a:pPr>
            <a:r>
              <a:rPr lang="en-US" sz="2200" b="1" dirty="0" smtClean="0">
                <a:solidFill>
                  <a:srgbClr val="FFFFFF"/>
                </a:solidFill>
                <a:effectLst>
                  <a:outerShdw blurRad="38100" dist="38100" dir="2700000" algn="tl">
                    <a:srgbClr val="000000">
                      <a:alpha val="43137"/>
                    </a:srgbClr>
                  </a:outerShdw>
                </a:effectLst>
                <a:latin typeface="Calibri" pitchFamily="34" charset="0"/>
              </a:rPr>
              <a:t>Hosted Cache</a:t>
            </a:r>
            <a:br>
              <a:rPr lang="en-US" sz="2200" b="1" dirty="0" smtClean="0">
                <a:solidFill>
                  <a:srgbClr val="FFFFFF"/>
                </a:solidFill>
                <a:effectLst>
                  <a:outerShdw blurRad="38100" dist="38100" dir="2700000" algn="tl">
                    <a:srgbClr val="000000">
                      <a:alpha val="43137"/>
                    </a:srgbClr>
                  </a:outerShdw>
                </a:effectLst>
                <a:latin typeface="Calibri" pitchFamily="34" charset="0"/>
              </a:rPr>
            </a:br>
            <a:r>
              <a:rPr lang="en-US" sz="2000" dirty="0" smtClean="0">
                <a:solidFill>
                  <a:srgbClr val="FFFFFF"/>
                </a:solidFill>
                <a:effectLst>
                  <a:outerShdw blurRad="38100" dist="38100" dir="2700000" algn="tl">
                    <a:srgbClr val="000000">
                      <a:alpha val="43137"/>
                    </a:srgbClr>
                  </a:outerShdw>
                </a:effectLst>
                <a:latin typeface="Calibri" pitchFamily="34" charset="0"/>
              </a:rPr>
              <a:t>Data cached at the host server</a:t>
            </a:r>
            <a:endParaRPr lang="en-US" sz="22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4" name="Afbeelding 73" descr="branchcache2.png"/>
          <p:cNvPicPr>
            <a:picLocks noChangeAspect="1"/>
          </p:cNvPicPr>
          <p:nvPr/>
        </p:nvPicPr>
        <p:blipFill>
          <a:blip r:embed="rId3"/>
          <a:stretch>
            <a:fillRect/>
          </a:stretch>
        </p:blipFill>
        <p:spPr>
          <a:xfrm>
            <a:off x="100196" y="814919"/>
            <a:ext cx="8943607" cy="4444369"/>
          </a:xfrm>
          <a:prstGeom prst="rect">
            <a:avLst/>
          </a:prstGeom>
        </p:spPr>
      </p:pic>
    </p:spTree>
    <p:extLst>
      <p:ext uri="{BB962C8B-B14F-4D97-AF65-F5344CB8AC3E}">
        <p14:creationId xmlns:p14="http://schemas.microsoft.com/office/powerpoint/2010/main" xmlns="" val="79097266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2332" y="4992403"/>
            <a:ext cx="7651245" cy="752822"/>
          </a:xfrm>
        </p:spPr>
        <p:txBody>
          <a:bodyPr/>
          <a:lstStyle/>
          <a:p>
            <a:r>
              <a:rPr lang="nl-NL" dirty="0"/>
              <a:t>Work Whenever, Wherever.</a:t>
            </a:r>
          </a:p>
        </p:txBody>
      </p:sp>
      <p:sp>
        <p:nvSpPr>
          <p:cNvPr id="4" name="Text Placeholder 3"/>
          <p:cNvSpPr>
            <a:spLocks noGrp="1"/>
          </p:cNvSpPr>
          <p:nvPr>
            <p:ph type="body" sz="quarter" idx="10"/>
          </p:nvPr>
        </p:nvSpPr>
        <p:spPr/>
        <p:txBody>
          <a:bodyPr/>
          <a:lstStyle/>
          <a:p>
            <a:r>
              <a:rPr lang="nl-NL" dirty="0" smtClean="0"/>
              <a:t>DEMO</a:t>
            </a:r>
            <a:endParaRPr lang="nl-NL" dirty="0"/>
          </a:p>
        </p:txBody>
      </p:sp>
      <p:grpSp>
        <p:nvGrpSpPr>
          <p:cNvPr id="5" name="Group 9"/>
          <p:cNvGrpSpPr/>
          <p:nvPr/>
        </p:nvGrpSpPr>
        <p:grpSpPr>
          <a:xfrm>
            <a:off x="3411369" y="761446"/>
            <a:ext cx="4150055" cy="2714644"/>
            <a:chOff x="964136" y="1651084"/>
            <a:chExt cx="2692025" cy="1760914"/>
          </a:xfrm>
        </p:grpSpPr>
        <p:pic>
          <p:nvPicPr>
            <p:cNvPr id="6" name="Picture 3" descr="C:\Users\maryfj\Desktop\Online_ART\DVD_ART36\Artwork_Imagery\Brand Photos\Scenarios\FY08 Windows Mobile\Airport luggage cell phone walking talking light rail man woman.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13072"/>
            <a:stretch/>
          </p:blipFill>
          <p:spPr bwMode="auto">
            <a:xfrm>
              <a:off x="964136" y="1759752"/>
              <a:ext cx="2692025" cy="164977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7" name="Picture 2" descr="D:\DVD_ART36\Artwork_Imagery\Brand Photos\Scenarios\FY09 Customer Business Center - no exp\man standing laptop business casual tie people.png"/>
            <p:cNvPicPr>
              <a:picLocks noChangeAspect="1" noChangeArrowheads="1"/>
            </p:cNvPicPr>
            <p:nvPr/>
          </p:nvPicPr>
          <p:blipFill rotWithShape="1">
            <a:blip r:embed="rId4" cstate="email">
              <a:extLst>
                <a:ext uri="{28A0092B-C50C-407E-A947-70E740481C1C}">
                  <a14:useLocalDpi xmlns:a14="http://schemas.microsoft.com/office/drawing/2010/main" xmlns=""/>
                </a:ext>
              </a:extLst>
            </a:blip>
            <a:srcRect b="4375"/>
            <a:stretch/>
          </p:blipFill>
          <p:spPr bwMode="auto">
            <a:xfrm>
              <a:off x="1793195" y="1651084"/>
              <a:ext cx="1230726" cy="1760914"/>
            </a:xfrm>
            <a:prstGeom prst="rect">
              <a:avLst/>
            </a:prstGeom>
            <a:noFill/>
            <a:ln>
              <a:noFill/>
            </a:ln>
          </p:spPr>
        </p:pic>
      </p:grpSp>
    </p:spTree>
    <p:extLst>
      <p:ext uri="{BB962C8B-B14F-4D97-AF65-F5344CB8AC3E}">
        <p14:creationId xmlns:p14="http://schemas.microsoft.com/office/powerpoint/2010/main" xmlns="" val="178053736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3211998" y="2180489"/>
            <a:ext cx="5604456" cy="2732566"/>
            <a:chOff x="3211998" y="1000114"/>
            <a:chExt cx="5604456" cy="2732566"/>
          </a:xfrm>
        </p:grpSpPr>
        <p:sp>
          <p:nvSpPr>
            <p:cNvPr id="40" name="Rectangle 39"/>
            <p:cNvSpPr/>
            <p:nvPr/>
          </p:nvSpPr>
          <p:spPr>
            <a:xfrm>
              <a:off x="3211998" y="1000114"/>
              <a:ext cx="560445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1" name="Rectangle 40"/>
            <p:cNvSpPr/>
            <p:nvPr/>
          </p:nvSpPr>
          <p:spPr bwMode="auto">
            <a:xfrm>
              <a:off x="3304744" y="1085187"/>
              <a:ext cx="5410659"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42" name="TextBox 41"/>
            <p:cNvSpPr txBox="1">
              <a:spLocks noChangeArrowheads="1"/>
            </p:cNvSpPr>
            <p:nvPr/>
          </p:nvSpPr>
          <p:spPr bwMode="invGray">
            <a:xfrm>
              <a:off x="3500430" y="1285866"/>
              <a:ext cx="5000660" cy="1538883"/>
            </a:xfrm>
            <a:prstGeom prst="rect">
              <a:avLst/>
            </a:prstGeom>
            <a:noFill/>
            <a:ln w="9525" cap="flat" cmpd="sng" algn="ctr">
              <a:noFill/>
              <a:prstDash val="solid"/>
              <a:miter lim="800000"/>
              <a:headEnd type="none" w="med" len="med"/>
              <a:tailEnd type="none" w="med" len="med"/>
            </a:ln>
            <a:effectLst/>
          </p:spPr>
          <p:txBody>
            <a:bodyPr wrap="square" lIns="0" tIns="0" rIns="0" bIns="0">
              <a:spAutoFit/>
            </a:bodyPr>
            <a:lstStyle>
              <a:lvl1pPr marL="173038" lvl="0" indent="-173038">
                <a:lnSpc>
                  <a:spcPts val="2000"/>
                </a:lnSpc>
                <a:buFont typeface="Arial" pitchFamily="34" charset="0"/>
                <a:buChar char="•"/>
                <a:defRPr kern="0">
                  <a:gradFill>
                    <a:gsLst>
                      <a:gs pos="0">
                        <a:schemeClr val="tx1"/>
                      </a:gs>
                      <a:gs pos="100000">
                        <a:schemeClr val="tx1"/>
                      </a:gs>
                    </a:gsLst>
                    <a:lin ang="5400000" scaled="0"/>
                  </a:gradFill>
                  <a:latin typeface="Segoe Condensed" pitchFamily="34" charset="0"/>
                  <a:ea typeface="Segoe UI" pitchFamily="34" charset="0"/>
                  <a:cs typeface="Segoe UI" pitchFamily="34" charset="0"/>
                </a:defRPr>
              </a:lvl1pPr>
            </a:lstStyle>
            <a:p>
              <a:pPr marL="342900" indent="-342900">
                <a:buFont typeface="Wingdings" pitchFamily="2" charset="2"/>
                <a:buChar char="ü"/>
                <a:defRPr/>
              </a:pPr>
              <a:r>
                <a:rPr lang="en-US" sz="2000" dirty="0" smtClean="0">
                  <a:solidFill>
                    <a:schemeClr val="tx1"/>
                  </a:solidFill>
                </a:rPr>
                <a:t>Improvements in the User Interface</a:t>
              </a:r>
              <a:r>
                <a:rPr lang="en-US" sz="2000" dirty="0">
                  <a:solidFill>
                    <a:schemeClr val="tx1"/>
                  </a:solidFill>
                </a:rPr>
                <a:t/>
              </a:r>
              <a:br>
                <a:rPr lang="en-US" sz="2000" dirty="0">
                  <a:solidFill>
                    <a:schemeClr val="tx1"/>
                  </a:solidFill>
                </a:rPr>
              </a:br>
              <a:r>
                <a:rPr lang="nl-NL" sz="2000" dirty="0">
                  <a:solidFill>
                    <a:schemeClr val="tx1"/>
                  </a:solidFill>
                </a:rPr>
                <a:t/>
              </a:r>
              <a:br>
                <a:rPr lang="nl-NL" sz="2000" dirty="0">
                  <a:solidFill>
                    <a:schemeClr val="tx1"/>
                  </a:solidFill>
                </a:rPr>
              </a:br>
              <a:endParaRPr lang="nl-NL" sz="2000" dirty="0">
                <a:solidFill>
                  <a:schemeClr val="tx1"/>
                </a:solidFill>
              </a:endParaRPr>
            </a:p>
            <a:p>
              <a:pPr marL="342900" indent="-342900">
                <a:buFont typeface="Wingdings" pitchFamily="2" charset="2"/>
                <a:buChar char="ü"/>
                <a:defRPr/>
              </a:pPr>
              <a:r>
                <a:rPr lang="nl-NL" sz="2000" dirty="0">
                  <a:solidFill>
                    <a:schemeClr val="tx1"/>
                  </a:solidFill>
                </a:rPr>
                <a:t>Direct Access </a:t>
              </a:r>
              <a:r>
                <a:rPr lang="nl-NL" sz="2000" dirty="0" smtClean="0">
                  <a:solidFill>
                    <a:schemeClr val="tx1"/>
                  </a:solidFill>
                </a:rPr>
                <a:t>and </a:t>
              </a:r>
              <a:r>
                <a:rPr lang="nl-NL" sz="2000" dirty="0">
                  <a:solidFill>
                    <a:schemeClr val="tx1"/>
                  </a:solidFill>
                </a:rPr>
                <a:t>Federated Search</a:t>
              </a:r>
            </a:p>
            <a:p>
              <a:pPr marL="342900" indent="-342900">
                <a:buFont typeface="Wingdings" pitchFamily="2" charset="2"/>
                <a:buChar char="ü"/>
                <a:defRPr/>
              </a:pPr>
              <a:endParaRPr lang="nl-NL" sz="2000" dirty="0">
                <a:solidFill>
                  <a:schemeClr val="tx1"/>
                </a:solidFill>
              </a:endParaRPr>
            </a:p>
            <a:p>
              <a:pPr marL="342900" indent="-342900">
                <a:buFont typeface="Wingdings" pitchFamily="2" charset="2"/>
                <a:buChar char="ü"/>
                <a:defRPr/>
              </a:pPr>
              <a:r>
                <a:rPr lang="nl-NL" sz="2000" dirty="0" err="1">
                  <a:solidFill>
                    <a:schemeClr val="tx1"/>
                  </a:solidFill>
                </a:rPr>
                <a:t>Branch</a:t>
              </a:r>
              <a:r>
                <a:rPr lang="nl-NL" sz="2000" dirty="0">
                  <a:solidFill>
                    <a:schemeClr val="tx1"/>
                  </a:solidFill>
                </a:rPr>
                <a:t> Cache</a:t>
              </a:r>
              <a:endParaRPr lang="en-US" sz="2000" dirty="0">
                <a:solidFill>
                  <a:schemeClr val="tx1"/>
                </a:solidFill>
              </a:endParaRPr>
            </a:p>
          </p:txBody>
        </p:sp>
      </p:grpSp>
      <p:sp>
        <p:nvSpPr>
          <p:cNvPr id="19" name="Rectangle 18"/>
          <p:cNvSpPr/>
          <p:nvPr/>
        </p:nvSpPr>
        <p:spPr>
          <a:xfrm>
            <a:off x="347472" y="2180489"/>
            <a:ext cx="273686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20" name="Rectangle 19"/>
          <p:cNvSpPr/>
          <p:nvPr/>
        </p:nvSpPr>
        <p:spPr bwMode="auto">
          <a:xfrm>
            <a:off x="456062" y="2265562"/>
            <a:ext cx="2519687"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grpSp>
        <p:nvGrpSpPr>
          <p:cNvPr id="27" name="Group 9"/>
          <p:cNvGrpSpPr/>
          <p:nvPr/>
        </p:nvGrpSpPr>
        <p:grpSpPr>
          <a:xfrm>
            <a:off x="428596" y="2894869"/>
            <a:ext cx="2621087" cy="1714512"/>
            <a:chOff x="964136" y="1651084"/>
            <a:chExt cx="2692025" cy="1760914"/>
          </a:xfrm>
        </p:grpSpPr>
        <p:pic>
          <p:nvPicPr>
            <p:cNvPr id="28" name="Picture 3" descr="C:\Users\maryfj\Desktop\Online_ART\DVD_ART36\Artwork_Imagery\Brand Photos\Scenarios\FY08 Windows Mobile\Airport luggage cell phone walking talking light rail man woman.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13072"/>
            <a:stretch/>
          </p:blipFill>
          <p:spPr bwMode="auto">
            <a:xfrm>
              <a:off x="964136" y="1759752"/>
              <a:ext cx="2692025" cy="164977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9" name="Picture 2" descr="D:\DVD_ART36\Artwork_Imagery\Brand Photos\Scenarios\FY09 Customer Business Center - no exp\man standing laptop business casual tie people.png"/>
            <p:cNvPicPr>
              <a:picLocks noChangeAspect="1" noChangeArrowheads="1"/>
            </p:cNvPicPr>
            <p:nvPr/>
          </p:nvPicPr>
          <p:blipFill rotWithShape="1">
            <a:blip r:embed="rId4" cstate="email">
              <a:extLst>
                <a:ext uri="{28A0092B-C50C-407E-A947-70E740481C1C}">
                  <a14:useLocalDpi xmlns:a14="http://schemas.microsoft.com/office/drawing/2010/main" xmlns=""/>
                </a:ext>
              </a:extLst>
            </a:blip>
            <a:srcRect b="4375"/>
            <a:stretch/>
          </p:blipFill>
          <p:spPr bwMode="auto">
            <a:xfrm>
              <a:off x="1793195" y="1651084"/>
              <a:ext cx="1230726" cy="1760914"/>
            </a:xfrm>
            <a:prstGeom prst="rect">
              <a:avLst/>
            </a:prstGeom>
            <a:noFill/>
            <a:ln>
              <a:noFill/>
            </a:ln>
          </p:spPr>
        </p:pic>
      </p:grpSp>
      <p:sp>
        <p:nvSpPr>
          <p:cNvPr id="43" name="Title 1"/>
          <p:cNvSpPr>
            <a:spLocks noGrp="1"/>
          </p:cNvSpPr>
          <p:nvPr>
            <p:ph type="title"/>
          </p:nvPr>
        </p:nvSpPr>
        <p:spPr/>
        <p:txBody>
          <a:bodyPr/>
          <a:lstStyle/>
          <a:p>
            <a:r>
              <a:rPr lang="nl-NL" dirty="0"/>
              <a:t>Innovation by Optimalisation</a:t>
            </a:r>
          </a:p>
        </p:txBody>
      </p:sp>
      <p:sp>
        <p:nvSpPr>
          <p:cNvPr id="13" name="Rectangle 12"/>
          <p:cNvSpPr/>
          <p:nvPr/>
        </p:nvSpPr>
        <p:spPr>
          <a:xfrm>
            <a:off x="460097" y="2351807"/>
            <a:ext cx="2481444" cy="286232"/>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Work whenever, wherever</a:t>
            </a:r>
            <a:endParaRPr lang="en-US" sz="1400" dirty="0" smtClean="0">
              <a:latin typeface="Segoe" pitchFamily="34" charset="0"/>
            </a:endParaRPr>
          </a:p>
        </p:txBody>
      </p:sp>
    </p:spTree>
    <p:extLst>
      <p:ext uri="{BB962C8B-B14F-4D97-AF65-F5344CB8AC3E}">
        <p14:creationId xmlns:p14="http://schemas.microsoft.com/office/powerpoint/2010/main" xmlns="" val="165360412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lang="nl-NL" dirty="0" smtClean="0"/>
              <a:t>Innovation by Optimalisation</a:t>
            </a:r>
            <a:endParaRPr lang="nl-NL" dirty="0"/>
          </a:p>
        </p:txBody>
      </p:sp>
      <p:sp>
        <p:nvSpPr>
          <p:cNvPr id="4" name="Rectangle 3"/>
          <p:cNvSpPr/>
          <p:nvPr/>
        </p:nvSpPr>
        <p:spPr>
          <a:xfrm>
            <a:off x="3211998" y="2180489"/>
            <a:ext cx="2705180"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5" name="Rectangle 4"/>
          <p:cNvSpPr/>
          <p:nvPr/>
        </p:nvSpPr>
        <p:spPr bwMode="auto">
          <a:xfrm>
            <a:off x="3304745"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6" name="Rectangle 5"/>
          <p:cNvSpPr/>
          <p:nvPr/>
        </p:nvSpPr>
        <p:spPr>
          <a:xfrm>
            <a:off x="6069424" y="2180489"/>
            <a:ext cx="2719694"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7" name="Rectangle 6"/>
          <p:cNvSpPr/>
          <p:nvPr/>
        </p:nvSpPr>
        <p:spPr bwMode="auto">
          <a:xfrm>
            <a:off x="6169428" y="2265562"/>
            <a:ext cx="2519686"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8" name="Rectangle 7"/>
          <p:cNvSpPr/>
          <p:nvPr/>
        </p:nvSpPr>
        <p:spPr>
          <a:xfrm>
            <a:off x="347472" y="2180489"/>
            <a:ext cx="2736866" cy="2732566"/>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9" name="Rectangle 8"/>
          <p:cNvSpPr/>
          <p:nvPr/>
        </p:nvSpPr>
        <p:spPr bwMode="auto">
          <a:xfrm>
            <a:off x="456062" y="2265562"/>
            <a:ext cx="2519687" cy="2551799"/>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000000"/>
              </a:solidFill>
              <a:latin typeface="Segoe" pitchFamily="34" charset="0"/>
            </a:endParaRPr>
          </a:p>
        </p:txBody>
      </p:sp>
      <p:sp>
        <p:nvSpPr>
          <p:cNvPr id="10" name="Rectangle 9"/>
          <p:cNvSpPr/>
          <p:nvPr/>
        </p:nvSpPr>
        <p:spPr>
          <a:xfrm>
            <a:off x="460097" y="2351807"/>
            <a:ext cx="2481444" cy="286232"/>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Work whenever, wherever</a:t>
            </a:r>
            <a:endParaRPr lang="en-US" sz="1400" dirty="0" smtClean="0">
              <a:latin typeface="Segoe" pitchFamily="34" charset="0"/>
            </a:endParaRPr>
          </a:p>
        </p:txBody>
      </p:sp>
      <p:sp>
        <p:nvSpPr>
          <p:cNvPr id="11" name="Rectangle 10"/>
          <p:cNvSpPr/>
          <p:nvPr/>
        </p:nvSpPr>
        <p:spPr>
          <a:xfrm>
            <a:off x="3313507"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Minimize risks with security and control</a:t>
            </a:r>
          </a:p>
        </p:txBody>
      </p:sp>
      <p:sp>
        <p:nvSpPr>
          <p:cNvPr id="12" name="Rectangle 11"/>
          <p:cNvSpPr/>
          <p:nvPr/>
        </p:nvSpPr>
        <p:spPr>
          <a:xfrm>
            <a:off x="6173546" y="2351807"/>
            <a:ext cx="2481444" cy="480131"/>
          </a:xfrm>
          <a:prstGeom prst="rect">
            <a:avLst/>
          </a:prstGeom>
        </p:spPr>
        <p:txBody>
          <a:bodyPr wrap="square">
            <a:spAutoFit/>
          </a:bodyPr>
          <a:lstStyle/>
          <a:p>
            <a:pPr marL="0" lvl="2" algn="ctr">
              <a:lnSpc>
                <a:spcPct val="90000"/>
              </a:lnSpc>
              <a:spcBef>
                <a:spcPct val="20000"/>
              </a:spcBef>
              <a:spcAft>
                <a:spcPts val="400"/>
              </a:spcAft>
              <a:buClr>
                <a:srgbClr val="FF5B00"/>
              </a:buClr>
              <a:buSzPct val="85000"/>
            </a:pPr>
            <a:r>
              <a:rPr lang="nl-NL" sz="1400" dirty="0" smtClean="0">
                <a:latin typeface="Segoe" pitchFamily="34" charset="0"/>
              </a:rPr>
              <a:t>Cut down costs with optimized management</a:t>
            </a:r>
          </a:p>
        </p:txBody>
      </p:sp>
      <p:grpSp>
        <p:nvGrpSpPr>
          <p:cNvPr id="21" name="Group 8"/>
          <p:cNvGrpSpPr/>
          <p:nvPr/>
        </p:nvGrpSpPr>
        <p:grpSpPr>
          <a:xfrm>
            <a:off x="3208139" y="3394935"/>
            <a:ext cx="2721183" cy="1285884"/>
            <a:chOff x="3898426" y="2014512"/>
            <a:chExt cx="2978259" cy="1407365"/>
          </a:xfrm>
        </p:grpSpPr>
        <p:pic>
          <p:nvPicPr>
            <p:cNvPr id="22" name="Picture 21" descr="C:\Users\maryfj\Desktop\Online_ART\DVD_ART36\Artwork_Imagery\Brand Photos\Scenarios\FY08 Brand - Business - No_exp\man hands typing laptop working developer IW mobility.pn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b="20852"/>
            <a:stretch/>
          </p:blipFill>
          <p:spPr bwMode="auto">
            <a:xfrm>
              <a:off x="4214610" y="2059370"/>
              <a:ext cx="2662075" cy="136250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3" name="Picture 10" descr="C:\Users\mollie\AppData\Local\Microsoft\Windows\Temporary Internet Files\Content.IE5\02T384ZI\MPj04054280000[1].jpg"/>
            <p:cNvPicPr>
              <a:picLocks noChangeAspect="1" noChangeArrowheads="1"/>
            </p:cNvPicPr>
            <p:nvPr/>
          </p:nvPicPr>
          <p:blipFill>
            <a:blip r:embed="rId4" cstate="email">
              <a:extLst>
                <a:ext uri="{28A0092B-C50C-407E-A947-70E740481C1C}">
                  <a14:useLocalDpi xmlns:a14="http://schemas.microsoft.com/office/drawing/2010/main" xmlns=""/>
                </a:ext>
              </a:extLst>
            </a:blip>
            <a:srcRect b="17617"/>
            <a:stretch>
              <a:fillRect/>
            </a:stretch>
          </p:blipFill>
          <p:spPr bwMode="auto">
            <a:xfrm>
              <a:off x="3898426" y="2014512"/>
              <a:ext cx="944292" cy="1407365"/>
            </a:xfrm>
            <a:prstGeom prst="rect">
              <a:avLst/>
            </a:prstGeom>
            <a:noFill/>
          </p:spPr>
        </p:pic>
      </p:grpSp>
      <p:grpSp>
        <p:nvGrpSpPr>
          <p:cNvPr id="24" name="Group 9"/>
          <p:cNvGrpSpPr/>
          <p:nvPr/>
        </p:nvGrpSpPr>
        <p:grpSpPr>
          <a:xfrm>
            <a:off x="428596" y="2894869"/>
            <a:ext cx="2621087" cy="1714512"/>
            <a:chOff x="964136" y="1651084"/>
            <a:chExt cx="2692025" cy="1760914"/>
          </a:xfrm>
        </p:grpSpPr>
        <p:pic>
          <p:nvPicPr>
            <p:cNvPr id="25" name="Picture 3" descr="C:\Users\maryfj\Desktop\Online_ART\DVD_ART36\Artwork_Imagery\Brand Photos\Scenarios\FY08 Windows Mobile\Airport luggage cell phone walking talking light rail man woman.png"/>
            <p:cNvPicPr>
              <a:picLocks noChangeAspect="1" noChangeArrowheads="1"/>
            </p:cNvPicPr>
            <p:nvPr/>
          </p:nvPicPr>
          <p:blipFill rotWithShape="1">
            <a:blip r:embed="rId5" cstate="email">
              <a:extLst>
                <a:ext uri="{28A0092B-C50C-407E-A947-70E740481C1C}">
                  <a14:useLocalDpi xmlns:a14="http://schemas.microsoft.com/office/drawing/2010/main" xmlns=""/>
                </a:ext>
              </a:extLst>
            </a:blip>
            <a:srcRect b="13072"/>
            <a:stretch/>
          </p:blipFill>
          <p:spPr bwMode="auto">
            <a:xfrm>
              <a:off x="964136" y="1759752"/>
              <a:ext cx="2692025" cy="1649777"/>
            </a:xfrm>
            <a:prstGeom prst="rect">
              <a:avLst/>
            </a:prstGeom>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26" name="Picture 2" descr="D:\DVD_ART36\Artwork_Imagery\Brand Photos\Scenarios\FY09 Customer Business Center - no exp\man standing laptop business casual tie people.png"/>
            <p:cNvPicPr>
              <a:picLocks noChangeAspect="1" noChangeArrowheads="1"/>
            </p:cNvPicPr>
            <p:nvPr/>
          </p:nvPicPr>
          <p:blipFill rotWithShape="1">
            <a:blip r:embed="rId6" cstate="email">
              <a:extLst>
                <a:ext uri="{28A0092B-C50C-407E-A947-70E740481C1C}">
                  <a14:useLocalDpi xmlns:a14="http://schemas.microsoft.com/office/drawing/2010/main" xmlns=""/>
                </a:ext>
              </a:extLst>
            </a:blip>
            <a:srcRect b="4375"/>
            <a:stretch/>
          </p:blipFill>
          <p:spPr bwMode="auto">
            <a:xfrm>
              <a:off x="1793195" y="1651084"/>
              <a:ext cx="1230726" cy="1760914"/>
            </a:xfrm>
            <a:prstGeom prst="rect">
              <a:avLst/>
            </a:prstGeom>
            <a:noFill/>
            <a:ln>
              <a:noFill/>
            </a:ln>
          </p:spPr>
        </p:pic>
      </p:grpSp>
      <p:grpSp>
        <p:nvGrpSpPr>
          <p:cNvPr id="27" name="Group 26"/>
          <p:cNvGrpSpPr/>
          <p:nvPr/>
        </p:nvGrpSpPr>
        <p:grpSpPr>
          <a:xfrm>
            <a:off x="6034978" y="3252059"/>
            <a:ext cx="2751864" cy="1489718"/>
            <a:chOff x="7182929" y="2028137"/>
            <a:chExt cx="2756215" cy="1492073"/>
          </a:xfrm>
        </p:grpSpPr>
        <p:pic>
          <p:nvPicPr>
            <p:cNvPr id="28" name="Picture 27"/>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7587966" y="2028137"/>
              <a:ext cx="1936266" cy="197204"/>
            </a:xfrm>
            <a:prstGeom prst="rect">
              <a:avLst/>
            </a:prstGeom>
          </p:spPr>
        </p:pic>
        <p:pic>
          <p:nvPicPr>
            <p:cNvPr id="29" name="Picture 28"/>
            <p:cNvPicPr>
              <a:picLocks noChangeAspect="1"/>
            </p:cNvPicPr>
            <p:nvPr/>
          </p:nvPicPr>
          <p:blipFill>
            <a:blip r:embed="rId8" cstate="email">
              <a:extLst>
                <a:ext uri="{28A0092B-C50C-407E-A947-70E740481C1C}">
                  <a14:useLocalDpi xmlns:a14="http://schemas.microsoft.com/office/drawing/2010/main" xmlns=""/>
                </a:ext>
              </a:extLst>
            </a:blip>
            <a:stretch>
              <a:fillRect/>
            </a:stretch>
          </p:blipFill>
          <p:spPr>
            <a:xfrm>
              <a:off x="7212568" y="2184545"/>
              <a:ext cx="2687062" cy="273671"/>
            </a:xfrm>
            <a:prstGeom prst="rect">
              <a:avLst/>
            </a:prstGeom>
          </p:spPr>
        </p:pic>
        <p:pic>
          <p:nvPicPr>
            <p:cNvPr id="30" name="Picture 29"/>
            <p:cNvPicPr>
              <a:picLocks noChangeAspect="1"/>
            </p:cNvPicPr>
            <p:nvPr/>
          </p:nvPicPr>
          <p:blipFill rotWithShape="1">
            <a:blip r:embed="rId9" cstate="email">
              <a:extLst>
                <a:ext uri="{28A0092B-C50C-407E-A947-70E740481C1C}">
                  <a14:useLocalDpi xmlns:a14="http://schemas.microsoft.com/office/drawing/2010/main" xmlns=""/>
                </a:ext>
              </a:extLst>
            </a:blip>
            <a:srcRect l="15122" r="32545"/>
            <a:stretch/>
          </p:blipFill>
          <p:spPr>
            <a:xfrm>
              <a:off x="7182929" y="2339671"/>
              <a:ext cx="2756215" cy="536398"/>
            </a:xfrm>
            <a:prstGeom prst="rect">
              <a:avLst/>
            </a:prstGeom>
          </p:spPr>
        </p:pic>
        <p:grpSp>
          <p:nvGrpSpPr>
            <p:cNvPr id="31" name="Group 3"/>
            <p:cNvGrpSpPr/>
            <p:nvPr/>
          </p:nvGrpSpPr>
          <p:grpSpPr>
            <a:xfrm>
              <a:off x="7621640" y="2298316"/>
              <a:ext cx="1868918" cy="1221894"/>
              <a:chOff x="1187661" y="2821657"/>
              <a:chExt cx="4283285" cy="2800404"/>
            </a:xfrm>
          </p:grpSpPr>
          <p:grpSp>
            <p:nvGrpSpPr>
              <p:cNvPr id="32" name="Group 62"/>
              <p:cNvGrpSpPr/>
              <p:nvPr/>
            </p:nvGrpSpPr>
            <p:grpSpPr>
              <a:xfrm>
                <a:off x="1187661" y="2821657"/>
                <a:ext cx="4283285" cy="2800404"/>
                <a:chOff x="3084075" y="3002508"/>
                <a:chExt cx="4013818" cy="2624227"/>
              </a:xfrm>
            </p:grpSpPr>
            <p:pic>
              <p:nvPicPr>
                <p:cNvPr id="34" name="Picture 4" descr="C:\Users\sakuu\Desktop\U450p_image_2.png"/>
                <p:cNvPicPr>
                  <a:picLocks noChangeAspect="1" noChangeArrowheads="1"/>
                </p:cNvPicPr>
                <p:nvPr/>
              </p:nvPicPr>
              <p:blipFill>
                <a:blip r:embed="rId10" cstate="email">
                  <a:extLst>
                    <a:ext uri="{28A0092B-C50C-407E-A947-70E740481C1C}">
                      <a14:useLocalDpi xmlns:a14="http://schemas.microsoft.com/office/drawing/2010/main" xmlns=""/>
                    </a:ext>
                  </a:extLst>
                </a:blip>
                <a:stretch>
                  <a:fillRect/>
                </a:stretch>
              </p:blipFill>
              <p:spPr bwMode="auto">
                <a:xfrm>
                  <a:off x="3084075" y="3002508"/>
                  <a:ext cx="4013818" cy="2624227"/>
                </a:xfrm>
                <a:prstGeom prst="rect">
                  <a:avLst/>
                </a:prstGeom>
                <a:noFill/>
                <a:ln>
                  <a:noFill/>
                </a:ln>
              </p:spPr>
            </p:pic>
            <p:pic>
              <p:nvPicPr>
                <p:cNvPr id="35" name="Picture 34" descr="plain-blue-screens.png"/>
                <p:cNvPicPr>
                  <a:picLocks noChangeAspect="1"/>
                </p:cNvPicPr>
                <p:nvPr/>
              </p:nvPicPr>
              <p:blipFill>
                <a:blip r:embed="rId11" cstate="email">
                  <a:extLst>
                    <a:ext uri="{28A0092B-C50C-407E-A947-70E740481C1C}">
                      <a14:useLocalDpi xmlns:a14="http://schemas.microsoft.com/office/drawing/2010/main" xmlns=""/>
                    </a:ext>
                  </a:extLst>
                </a:blip>
                <a:srcRect l="24917" t="27759" r="51205" b="25488"/>
                <a:stretch>
                  <a:fillRect/>
                </a:stretch>
              </p:blipFill>
              <p:spPr>
                <a:xfrm>
                  <a:off x="3871356" y="3218213"/>
                  <a:ext cx="2458192" cy="1531917"/>
                </a:xfrm>
                <a:prstGeom prst="rect">
                  <a:avLst/>
                </a:prstGeom>
              </p:spPr>
            </p:pic>
          </p:grpSp>
          <p:pic>
            <p:nvPicPr>
              <p:cNvPr id="33" name="Picture 32"/>
              <p:cNvPicPr>
                <a:picLocks noChangeAspect="1"/>
              </p:cNvPicPr>
              <p:nvPr/>
            </p:nvPicPr>
            <p:blipFill rotWithShape="1">
              <a:blip r:embed="rId12" cstate="email">
                <a:extLst>
                  <a:ext uri="{28A0092B-C50C-407E-A947-70E740481C1C}">
                    <a14:useLocalDpi xmlns:a14="http://schemas.microsoft.com/office/drawing/2010/main" xmlns=""/>
                  </a:ext>
                </a:extLst>
              </a:blip>
              <a:srcRect l="24780" t="28690" r="50701" b="26750"/>
              <a:stretch/>
            </p:blipFill>
            <p:spPr>
              <a:xfrm>
                <a:off x="2018805" y="3099461"/>
                <a:ext cx="2683824" cy="1552408"/>
              </a:xfrm>
              <a:prstGeom prst="rect">
                <a:avLst/>
              </a:prstGeom>
            </p:spPr>
          </p:pic>
        </p:grpSp>
      </p:grpSp>
    </p:spTree>
    <p:extLst>
      <p:ext uri="{BB962C8B-B14F-4D97-AF65-F5344CB8AC3E}">
        <p14:creationId xmlns:p14="http://schemas.microsoft.com/office/powerpoint/2010/main" xmlns="" val="153739760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215</TotalTime>
  <Words>370</Words>
  <Application>Microsoft Office PowerPoint</Application>
  <PresentationFormat>On-screen Show (4:3)</PresentationFormat>
  <Paragraphs>98</Paragraphs>
  <Slides>21</Slides>
  <Notes>19</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TechEd09_Europe</vt:lpstr>
      <vt:lpstr>TechEd09_Europe template</vt:lpstr>
      <vt:lpstr>TechEd_Europe4x3</vt:lpstr>
      <vt:lpstr>Slide 1</vt:lpstr>
      <vt:lpstr>Windows 7 Demo Mania</vt:lpstr>
      <vt:lpstr>Innovation by Optimalisation</vt:lpstr>
      <vt:lpstr>Work Whenever, Wherever.</vt:lpstr>
      <vt:lpstr>Direct Access</vt:lpstr>
      <vt:lpstr>BranchCache</vt:lpstr>
      <vt:lpstr>Work Whenever, Wherever.</vt:lpstr>
      <vt:lpstr>Innovation by Optimalisation</vt:lpstr>
      <vt:lpstr>Innovation by Optimalisation</vt:lpstr>
      <vt:lpstr>Windows 7 Enterprise Security</vt:lpstr>
      <vt:lpstr>Network Access Protection </vt:lpstr>
      <vt:lpstr>Minimize risks with security and control</vt:lpstr>
      <vt:lpstr>Innovation by Optimalisation</vt:lpstr>
      <vt:lpstr>Innovation by Optimalisation</vt:lpstr>
      <vt:lpstr>Windows 7 Manageability</vt:lpstr>
      <vt:lpstr>Cut down costs with optimized management</vt:lpstr>
      <vt:lpstr>Innovation by Optimalisation</vt:lpstr>
      <vt:lpstr>Innovation by Optimalisation</vt:lpstr>
      <vt:lpstr>Slide 19</vt:lpstr>
      <vt:lpstr>Slide 20</vt:lpstr>
      <vt:lpstr>Slide 21</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
  <dc:description>Tech·Ed Europe 2009</dc:description>
  <cp:lastModifiedBy>cn_user</cp:lastModifiedBy>
  <cp:revision>19</cp:revision>
  <dcterms:created xsi:type="dcterms:W3CDTF">2009-11-02T14:03:46Z</dcterms:created>
  <dcterms:modified xsi:type="dcterms:W3CDTF">2009-11-10T09:20:41Z</dcterms:modified>
</cp:coreProperties>
</file>