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04" r:id="rId2"/>
  </p:sldMasterIdLst>
  <p:notesMasterIdLst>
    <p:notesMasterId r:id="rId60"/>
  </p:notesMasterIdLst>
  <p:handoutMasterIdLst>
    <p:handoutMasterId r:id="rId61"/>
  </p:handoutMasterIdLst>
  <p:sldIdLst>
    <p:sldId id="256" r:id="rId3"/>
    <p:sldId id="257" r:id="rId4"/>
    <p:sldId id="283" r:id="rId5"/>
    <p:sldId id="284" r:id="rId6"/>
    <p:sldId id="286" r:id="rId7"/>
    <p:sldId id="287" r:id="rId8"/>
    <p:sldId id="285" r:id="rId9"/>
    <p:sldId id="289" r:id="rId10"/>
    <p:sldId id="295" r:id="rId11"/>
    <p:sldId id="292" r:id="rId12"/>
    <p:sldId id="291" r:id="rId13"/>
    <p:sldId id="293" r:id="rId14"/>
    <p:sldId id="296" r:id="rId15"/>
    <p:sldId id="294" r:id="rId16"/>
    <p:sldId id="297" r:id="rId17"/>
    <p:sldId id="298" r:id="rId18"/>
    <p:sldId id="290" r:id="rId19"/>
    <p:sldId id="299" r:id="rId20"/>
    <p:sldId id="300" r:id="rId21"/>
    <p:sldId id="301" r:id="rId22"/>
    <p:sldId id="303" r:id="rId23"/>
    <p:sldId id="304" r:id="rId24"/>
    <p:sldId id="307" r:id="rId25"/>
    <p:sldId id="308" r:id="rId26"/>
    <p:sldId id="302" r:id="rId27"/>
    <p:sldId id="329" r:id="rId28"/>
    <p:sldId id="310" r:id="rId29"/>
    <p:sldId id="311" r:id="rId30"/>
    <p:sldId id="309" r:id="rId31"/>
    <p:sldId id="312" r:id="rId32"/>
    <p:sldId id="313" r:id="rId33"/>
    <p:sldId id="315" r:id="rId34"/>
    <p:sldId id="316" r:id="rId35"/>
    <p:sldId id="317" r:id="rId36"/>
    <p:sldId id="318" r:id="rId37"/>
    <p:sldId id="320" r:id="rId38"/>
    <p:sldId id="321" r:id="rId39"/>
    <p:sldId id="322" r:id="rId40"/>
    <p:sldId id="330" r:id="rId41"/>
    <p:sldId id="323" r:id="rId42"/>
    <p:sldId id="324" r:id="rId43"/>
    <p:sldId id="325" r:id="rId44"/>
    <p:sldId id="326" r:id="rId45"/>
    <p:sldId id="332" r:id="rId46"/>
    <p:sldId id="333" r:id="rId47"/>
    <p:sldId id="334" r:id="rId48"/>
    <p:sldId id="327" r:id="rId49"/>
    <p:sldId id="328" r:id="rId50"/>
    <p:sldId id="274" r:id="rId51"/>
    <p:sldId id="314" r:id="rId52"/>
    <p:sldId id="319" r:id="rId53"/>
    <p:sldId id="288" r:id="rId54"/>
    <p:sldId id="335" r:id="rId55"/>
    <p:sldId id="338" r:id="rId56"/>
    <p:sldId id="336" r:id="rId57"/>
    <p:sldId id="337" r:id="rId58"/>
    <p:sldId id="280" r:id="rId5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6AE1E"/>
    <a:srgbClr val="FFFFFF"/>
    <a:srgbClr val="CCFFCC"/>
    <a:srgbClr val="CCCCCC"/>
    <a:srgbClr val="99CC99"/>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6" autoAdjust="0"/>
    <p:restoredTop sz="61934" autoAdjust="0"/>
  </p:normalViewPr>
  <p:slideViewPr>
    <p:cSldViewPr snapToGrid="0">
      <p:cViewPr varScale="1">
        <p:scale>
          <a:sx n="66" d="100"/>
          <a:sy n="66" d="100"/>
        </p:scale>
        <p:origin x="-1386" y="-96"/>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2" d="100"/>
          <a:sy n="82" d="100"/>
        </p:scale>
        <p:origin x="-206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13/11/2009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arc402_wilt.pptx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4796870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2318035387"/>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2589094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345583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5.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51.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mvp.support.microsoft.com/profile=360AD572-CB39-46A4-9B71-0F547359C07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hyperlink" Target="http://www.microsoft.com/learning/mcp/architect/bios/jim_wilt/default.mspx"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6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0.png"/><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xml"/><Relationship Id="rId5" Type="http://schemas.openxmlformats.org/officeDocument/2006/relationships/image" Target="../media/image76.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channel9.msdn.com/shows/geekSpeak/geekSpeak-Security-from-a-Public-Anonymous-Windows-SharePoint-Services-30-Site-with-Jim-Wilt/"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hyperlink" Target="https://www.mriwm.com/ProjectSites/Learn%20SharePoint/default.aspx" TargetMode="External"/><Relationship Id="rId3" Type="http://schemas.openxmlformats.org/officeDocument/2006/relationships/hyperlink" Target="mailto:matth@hessingerconsulting.com" TargetMode="External"/><Relationship Id="rId7" Type="http://schemas.openxmlformats.org/officeDocument/2006/relationships/hyperlink" Target="http://headrush.typepad.com/creating_passionate_users/2006/11/why_web_20_is_m.html"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www.microsoft.com/downloads/details.aspx?displaylang=en&amp;FamilyID=91f3c22c-8be7-4721-9449-84f699337d55#tm" TargetMode="External"/><Relationship Id="rId5" Type="http://schemas.openxmlformats.org/officeDocument/2006/relationships/hyperlink" Target="http://www.wssdemo.com/Pages/websites.aspx" TargetMode="External"/><Relationship Id="rId4" Type="http://schemas.openxmlformats.org/officeDocument/2006/relationships/hyperlink" Target="mailto:jim.wilt@metricsreporting.com"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82.png"/><Relationship Id="rId7" Type="http://schemas.openxmlformats.org/officeDocument/2006/relationships/image" Target="../media/image84.png"/><Relationship Id="rId12" Type="http://schemas.openxmlformats.org/officeDocument/2006/relationships/image" Target="../media/image87.emf"/><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83.png"/><Relationship Id="rId11" Type="http://schemas.openxmlformats.org/officeDocument/2006/relationships/image" Target="../media/image86.png"/><Relationship Id="rId5" Type="http://schemas.openxmlformats.org/officeDocument/2006/relationships/hyperlink" Target="http://microsoft.com/technet" TargetMode="External"/><Relationship Id="rId10" Type="http://schemas.openxmlformats.org/officeDocument/2006/relationships/image" Target="../media/image8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2" Type="http://schemas.openxmlformats.org/officeDocument/2006/relationships/notesSlide" Target="../notesSlides/notesSlide6.xml"/><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32" Type="http://schemas.openxmlformats.org/officeDocument/2006/relationships/image" Target="../media/image37.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45.pn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911" y="2005013"/>
            <a:ext cx="8382000" cy="1606594"/>
          </a:xfrm>
        </p:spPr>
        <p:txBody>
          <a:bodyPr/>
          <a:lstStyle/>
          <a:p>
            <a:pPr algn="ctr"/>
            <a:r>
              <a:rPr lang="en-US" sz="4400" dirty="0" smtClean="0"/>
              <a:t>So, why a </a:t>
            </a:r>
            <a:r>
              <a:rPr lang="en-US" sz="4400" i="1" dirty="0" smtClean="0"/>
              <a:t>SharePoint</a:t>
            </a:r>
            <a:r>
              <a:rPr lang="en-US" sz="4400" dirty="0" smtClean="0"/>
              <a:t> pattern language?</a:t>
            </a:r>
            <a:br>
              <a:rPr lang="en-US" sz="4400" dirty="0" smtClean="0"/>
            </a:br>
            <a:r>
              <a:rPr lang="en-US" sz="4400" dirty="0" smtClean="0"/>
              <a:t/>
            </a:r>
            <a:br>
              <a:rPr lang="en-US" sz="4400" dirty="0" smtClean="0"/>
            </a:br>
            <a:r>
              <a:rPr lang="en-US" sz="2800" dirty="0" smtClean="0"/>
              <a:t>( </a:t>
            </a:r>
            <a:r>
              <a:rPr lang="en-US" sz="2800" i="1" dirty="0" smtClean="0"/>
              <a:t>why not use an existing pattern language? </a:t>
            </a:r>
            <a:r>
              <a:rPr lang="en-US" sz="2800" dirty="0" smtClean="0"/>
              <a:t>)</a:t>
            </a:r>
            <a:endParaRPr lang="en-US" sz="2800" dirty="0"/>
          </a:p>
        </p:txBody>
      </p:sp>
    </p:spTree>
    <p:extLst>
      <p:ext uri="{BB962C8B-B14F-4D97-AF65-F5344CB8AC3E}">
        <p14:creationId xmlns:p14="http://schemas.microsoft.com/office/powerpoint/2010/main" xmlns="" val="205277418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Universal Languages</a:t>
            </a:r>
            <a:endParaRPr lang="en-US" dirty="0"/>
          </a:p>
        </p:txBody>
      </p:sp>
      <p:sp>
        <p:nvSpPr>
          <p:cNvPr id="3" name="Content Placeholder 2"/>
          <p:cNvSpPr>
            <a:spLocks noGrp="1"/>
          </p:cNvSpPr>
          <p:nvPr>
            <p:ph idx="1"/>
          </p:nvPr>
        </p:nvSpPr>
        <p:spPr/>
        <p:txBody>
          <a:bodyPr/>
          <a:lstStyle/>
          <a:p>
            <a:r>
              <a:rPr lang="en-US" dirty="0" smtClean="0">
                <a:solidFill>
                  <a:srgbClr val="FFC000"/>
                </a:solidFill>
              </a:rPr>
              <a:t>Music</a:t>
            </a:r>
            <a:br>
              <a:rPr lang="en-US" dirty="0" smtClean="0">
                <a:solidFill>
                  <a:srgbClr val="FFC000"/>
                </a:solidFill>
              </a:rPr>
            </a:br>
            <a:r>
              <a:rPr lang="en-US" dirty="0" smtClean="0">
                <a:solidFill>
                  <a:srgbClr val="FFC000"/>
                </a:solidFill>
              </a:rPr>
              <a:t/>
            </a:r>
            <a:br>
              <a:rPr lang="en-US" dirty="0" smtClean="0">
                <a:solidFill>
                  <a:srgbClr val="FFC000"/>
                </a:solidFill>
              </a:rPr>
            </a:br>
            <a:r>
              <a:rPr lang="en-US" dirty="0" smtClean="0">
                <a:solidFill>
                  <a:srgbClr val="FFC000"/>
                </a:solidFill>
              </a:rPr>
              <a:t/>
            </a:r>
            <a:br>
              <a:rPr lang="en-US" dirty="0" smtClean="0">
                <a:solidFill>
                  <a:srgbClr val="FFC000"/>
                </a:solidFill>
              </a:rPr>
            </a:br>
            <a:endParaRPr lang="en-US" dirty="0" smtClean="0">
              <a:solidFill>
                <a:srgbClr val="FFC000"/>
              </a:solidFill>
            </a:endParaRPr>
          </a:p>
          <a:p>
            <a:r>
              <a:rPr lang="en-US" dirty="0" smtClean="0">
                <a:solidFill>
                  <a:srgbClr val="FFC000"/>
                </a:solidFill>
              </a:rPr>
              <a:t>Math</a:t>
            </a:r>
            <a:br>
              <a:rPr lang="en-US" dirty="0" smtClean="0">
                <a:solidFill>
                  <a:srgbClr val="FFC000"/>
                </a:solidFill>
              </a:rPr>
            </a:br>
            <a:r>
              <a:rPr lang="en-US" dirty="0" smtClean="0">
                <a:solidFill>
                  <a:srgbClr val="FFC000"/>
                </a:solidFill>
              </a:rPr>
              <a:t/>
            </a:r>
            <a:br>
              <a:rPr lang="en-US" dirty="0" smtClean="0">
                <a:solidFill>
                  <a:srgbClr val="FFC000"/>
                </a:solidFill>
              </a:rPr>
            </a:br>
            <a:r>
              <a:rPr lang="en-US" dirty="0" smtClean="0">
                <a:solidFill>
                  <a:srgbClr val="FFC000"/>
                </a:solidFill>
              </a:rPr>
              <a:t/>
            </a:r>
            <a:br>
              <a:rPr lang="en-US" dirty="0" smtClean="0">
                <a:solidFill>
                  <a:srgbClr val="FFC000"/>
                </a:solidFill>
              </a:rPr>
            </a:br>
            <a:endParaRPr lang="en-US" dirty="0" smtClean="0">
              <a:solidFill>
                <a:srgbClr val="FFC000"/>
              </a:solidFill>
            </a:endParaRPr>
          </a:p>
          <a:p>
            <a:r>
              <a:rPr lang="en-US" dirty="0" smtClean="0">
                <a:solidFill>
                  <a:srgbClr val="FFC000"/>
                </a:solidFill>
              </a:rPr>
              <a:t>Code</a:t>
            </a:r>
            <a:br>
              <a:rPr lang="en-US" dirty="0" smtClean="0">
                <a:solidFill>
                  <a:srgbClr val="FFC000"/>
                </a:solidFill>
              </a:rPr>
            </a:br>
            <a:endParaRPr lang="en-US" dirty="0">
              <a:solidFill>
                <a:srgbClr val="FFC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09851" y="1128712"/>
            <a:ext cx="5410200"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bwMode="auto">
          <a:xfrm>
            <a:off x="2614612" y="2928937"/>
            <a:ext cx="5400675" cy="1042988"/>
          </a:xfrm>
          <a:prstGeom prst="rect">
            <a:avLst/>
          </a:prstGeom>
          <a:solidFill>
            <a:schemeClr val="tx1"/>
          </a:solidFill>
          <a:ln>
            <a:no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chemeClr val="bg1"/>
                </a:solidFill>
                <a:effectLst>
                  <a:outerShdw blurRad="38100" dist="38100" dir="2700000" algn="tl">
                    <a:srgbClr val="000000">
                      <a:alpha val="43137"/>
                    </a:srgbClr>
                  </a:outerShdw>
                </a:effectLst>
                <a:latin typeface="Calibri" pitchFamily="34" charset="0"/>
              </a:rPr>
              <a:t>1 + 2 = 3</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614611" y="4805363"/>
            <a:ext cx="5400675" cy="981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1235230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Universal Languages are often </a:t>
            </a:r>
            <a:r>
              <a:rPr lang="en-US" sz="4400" i="1" dirty="0" smtClean="0"/>
              <a:t>Specific</a:t>
            </a:r>
            <a:endParaRPr lang="en-US" sz="4400" i="1" dirty="0"/>
          </a:p>
        </p:txBody>
      </p:sp>
      <p:sp>
        <p:nvSpPr>
          <p:cNvPr id="3" name="Content Placeholder 2"/>
          <p:cNvSpPr>
            <a:spLocks noGrp="1"/>
          </p:cNvSpPr>
          <p:nvPr>
            <p:ph idx="1"/>
          </p:nvPr>
        </p:nvSpPr>
        <p:spPr/>
        <p:txBody>
          <a:bodyPr/>
          <a:lstStyle/>
          <a:p>
            <a:r>
              <a:rPr lang="en-US" dirty="0" smtClean="0">
                <a:solidFill>
                  <a:srgbClr val="FFC000"/>
                </a:solidFill>
              </a:rPr>
              <a:t>Music</a:t>
            </a:r>
            <a:br>
              <a:rPr lang="en-US" dirty="0" smtClean="0">
                <a:solidFill>
                  <a:srgbClr val="FFC000"/>
                </a:solidFill>
              </a:rPr>
            </a:br>
            <a:r>
              <a:rPr lang="en-US" dirty="0" smtClean="0">
                <a:solidFill>
                  <a:srgbClr val="FFC000"/>
                </a:solidFill>
              </a:rPr>
              <a:t/>
            </a:r>
            <a:br>
              <a:rPr lang="en-US" dirty="0" smtClean="0">
                <a:solidFill>
                  <a:srgbClr val="FFC000"/>
                </a:solidFill>
              </a:rPr>
            </a:br>
            <a:r>
              <a:rPr lang="en-US" dirty="0" smtClean="0">
                <a:solidFill>
                  <a:srgbClr val="FFC000"/>
                </a:solidFill>
              </a:rPr>
              <a:t/>
            </a:r>
            <a:br>
              <a:rPr lang="en-US" dirty="0" smtClean="0">
                <a:solidFill>
                  <a:srgbClr val="FFC000"/>
                </a:solidFill>
              </a:rPr>
            </a:br>
            <a:endParaRPr lang="en-US" dirty="0" smtClean="0">
              <a:solidFill>
                <a:srgbClr val="FFC000"/>
              </a:solidFill>
            </a:endParaRPr>
          </a:p>
          <a:p>
            <a:r>
              <a:rPr lang="en-US" dirty="0" smtClean="0">
                <a:solidFill>
                  <a:srgbClr val="FFC000"/>
                </a:solidFill>
              </a:rPr>
              <a:t>Math</a:t>
            </a:r>
            <a:br>
              <a:rPr lang="en-US" dirty="0" smtClean="0">
                <a:solidFill>
                  <a:srgbClr val="FFC000"/>
                </a:solidFill>
              </a:rPr>
            </a:br>
            <a:r>
              <a:rPr lang="en-US" dirty="0" smtClean="0">
                <a:solidFill>
                  <a:srgbClr val="FFC000"/>
                </a:solidFill>
              </a:rPr>
              <a:t/>
            </a:r>
            <a:br>
              <a:rPr lang="en-US" dirty="0" smtClean="0">
                <a:solidFill>
                  <a:srgbClr val="FFC000"/>
                </a:solidFill>
              </a:rPr>
            </a:br>
            <a:r>
              <a:rPr lang="en-US" dirty="0" smtClean="0">
                <a:solidFill>
                  <a:srgbClr val="FFC000"/>
                </a:solidFill>
              </a:rPr>
              <a:t/>
            </a:r>
            <a:br>
              <a:rPr lang="en-US" dirty="0" smtClean="0">
                <a:solidFill>
                  <a:srgbClr val="FFC000"/>
                </a:solidFill>
              </a:rPr>
            </a:br>
            <a:endParaRPr lang="en-US" dirty="0" smtClean="0">
              <a:solidFill>
                <a:srgbClr val="FFC000"/>
              </a:solidFill>
            </a:endParaRPr>
          </a:p>
          <a:p>
            <a:r>
              <a:rPr lang="en-US" dirty="0" smtClean="0">
                <a:solidFill>
                  <a:srgbClr val="FFC000"/>
                </a:solidFill>
              </a:rPr>
              <a:t>Code</a:t>
            </a:r>
            <a:br>
              <a:rPr lang="en-US" dirty="0" smtClean="0">
                <a:solidFill>
                  <a:srgbClr val="FFC000"/>
                </a:solidFill>
              </a:rPr>
            </a:br>
            <a:endParaRPr lang="en-US" dirty="0">
              <a:solidFill>
                <a:srgbClr val="FFC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09851" y="1128712"/>
            <a:ext cx="2705099"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bwMode="auto">
          <a:xfrm>
            <a:off x="2614612" y="2928937"/>
            <a:ext cx="2700337" cy="1042988"/>
          </a:xfrm>
          <a:prstGeom prst="rect">
            <a:avLst/>
          </a:prstGeom>
          <a:solidFill>
            <a:schemeClr val="tx1"/>
          </a:solidFill>
          <a:ln>
            <a:no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chemeClr val="bg1"/>
                </a:solidFill>
                <a:effectLst>
                  <a:outerShdw blurRad="38100" dist="38100" dir="2700000" algn="tl">
                    <a:srgbClr val="000000">
                      <a:alpha val="43137"/>
                    </a:srgbClr>
                  </a:outerShdw>
                </a:effectLst>
                <a:latin typeface="Calibri" pitchFamily="34" charset="0"/>
              </a:rPr>
              <a:t>1 + 2 = 3</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614611" y="4805363"/>
            <a:ext cx="2700337" cy="981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872163" y="4800601"/>
            <a:ext cx="3028950" cy="985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943599" y="1128714"/>
            <a:ext cx="2943225"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929312" y="2940843"/>
            <a:ext cx="2943225" cy="1019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Content Placeholder 2"/>
          <p:cNvSpPr txBox="1">
            <a:spLocks/>
          </p:cNvSpPr>
          <p:nvPr/>
        </p:nvSpPr>
        <p:spPr>
          <a:xfrm>
            <a:off x="200023" y="6269018"/>
            <a:ext cx="8658227"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8"/>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9"/>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9"/>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t>A SharePoint pattern language </a:t>
            </a:r>
            <a:r>
              <a:rPr lang="en-US" i="1" dirty="0" smtClean="0"/>
              <a:t>does</a:t>
            </a:r>
            <a:r>
              <a:rPr lang="en-US" dirty="0" smtClean="0"/>
              <a:t> make sense!</a:t>
            </a:r>
            <a:endParaRPr lang="en-US" dirty="0"/>
          </a:p>
        </p:txBody>
      </p:sp>
    </p:spTree>
    <p:extLst>
      <p:ext uri="{BB962C8B-B14F-4D97-AF65-F5344CB8AC3E}">
        <p14:creationId xmlns:p14="http://schemas.microsoft.com/office/powerpoint/2010/main" xmlns="" val="15186335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Hasn’t P&amp;P already done this?</a:t>
            </a:r>
            <a:endParaRPr lang="en-US" dirty="0"/>
          </a:p>
        </p:txBody>
      </p:sp>
      <p:sp>
        <p:nvSpPr>
          <p:cNvPr id="3" name="Content Placeholder 2"/>
          <p:cNvSpPr>
            <a:spLocks noGrp="1"/>
          </p:cNvSpPr>
          <p:nvPr>
            <p:ph idx="1"/>
          </p:nvPr>
        </p:nvSpPr>
        <p:spPr>
          <a:xfrm>
            <a:off x="352425" y="1055687"/>
            <a:ext cx="4319588" cy="515938"/>
          </a:xfrm>
        </p:spPr>
        <p:txBody>
          <a:bodyPr/>
          <a:lstStyle/>
          <a:p>
            <a:pPr marL="0" indent="0">
              <a:buNone/>
            </a:pPr>
            <a:r>
              <a:rPr lang="en-US" dirty="0" smtClean="0"/>
              <a:t>Yes, and it’s great…</a:t>
            </a:r>
            <a:endParaRPr lang="en-US" dirty="0"/>
          </a:p>
        </p:txBody>
      </p:sp>
      <p:sp>
        <p:nvSpPr>
          <p:cNvPr id="5" name="Content Placeholder 2"/>
          <p:cNvSpPr txBox="1">
            <a:spLocks/>
          </p:cNvSpPr>
          <p:nvPr/>
        </p:nvSpPr>
        <p:spPr>
          <a:xfrm>
            <a:off x="5343525" y="1098549"/>
            <a:ext cx="3643312"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dirty="0" smtClean="0"/>
              <a:t>You might also like…</a:t>
            </a:r>
            <a:endParaRPr lang="en-US" dirty="0"/>
          </a:p>
        </p:txBody>
      </p:sp>
      <p:pic>
        <p:nvPicPr>
          <p:cNvPr id="5123"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47662" y="1685926"/>
            <a:ext cx="3844941" cy="41224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12114" r="11340"/>
          <a:stretch/>
        </p:blipFill>
        <p:spPr bwMode="auto">
          <a:xfrm>
            <a:off x="6329363" y="1685926"/>
            <a:ext cx="1414462"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296026" y="3786187"/>
            <a:ext cx="1495425" cy="1943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Content Placeholder 2"/>
          <p:cNvSpPr txBox="1">
            <a:spLocks/>
          </p:cNvSpPr>
          <p:nvPr/>
        </p:nvSpPr>
        <p:spPr>
          <a:xfrm>
            <a:off x="0" y="6269018"/>
            <a:ext cx="9143999"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Also all good, but all focus on execution</a:t>
            </a:r>
            <a:endParaRPr lang="en-US" dirty="0"/>
          </a:p>
        </p:txBody>
      </p:sp>
    </p:spTree>
    <p:extLst>
      <p:ext uri="{BB962C8B-B14F-4D97-AF65-F5344CB8AC3E}">
        <p14:creationId xmlns:p14="http://schemas.microsoft.com/office/powerpoint/2010/main" xmlns="" val="1058228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fade">
                                      <p:cBhvr>
                                        <p:cTn id="11" dur="500"/>
                                        <p:tgtEl>
                                          <p:spTgt spid="51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25"/>
                                        </p:tgtEl>
                                        <p:attrNameLst>
                                          <p:attrName>style.visibility</p:attrName>
                                        </p:attrNameLst>
                                      </p:cBhvr>
                                      <p:to>
                                        <p:strVal val="visible"/>
                                      </p:to>
                                    </p:set>
                                    <p:animEffect transition="in" filter="fade">
                                      <p:cBhvr>
                                        <p:cTn id="15" dur="500"/>
                                        <p:tgtEl>
                                          <p:spTgt spid="5125"/>
                                        </p:tgtEl>
                                      </p:cBhvr>
                                    </p:animEffect>
                                  </p:childTnLst>
                                </p:cTn>
                              </p:par>
                            </p:childTnLst>
                          </p:cTn>
                        </p:par>
                        <p:par>
                          <p:cTn id="16" fill="hold">
                            <p:stCondLst>
                              <p:cond delay="1500"/>
                            </p:stCondLst>
                            <p:childTnLst>
                              <p:par>
                                <p:cTn id="17" presetID="10" presetClass="entr" presetSubtype="0" fill="hold" grpId="0" nodeType="afterEffect">
                                  <p:stCondLst>
                                    <p:cond delay="200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85939" y="2318219"/>
            <a:ext cx="5643560" cy="14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230188"/>
            <a:ext cx="8382000" cy="997196"/>
          </a:xfrm>
        </p:spPr>
        <p:txBody>
          <a:bodyPr/>
          <a:lstStyle/>
          <a:p>
            <a:r>
              <a:rPr lang="en-US" sz="3600" i="1" dirty="0" smtClean="0"/>
              <a:t>Gang-of-Four</a:t>
            </a:r>
            <a:r>
              <a:rPr lang="en-US" sz="3600" dirty="0" smtClean="0"/>
              <a:t> and </a:t>
            </a:r>
            <a:r>
              <a:rPr lang="en-US" sz="3600" i="1" dirty="0" smtClean="0"/>
              <a:t>P&amp;P</a:t>
            </a:r>
            <a:r>
              <a:rPr lang="en-US" sz="3600" dirty="0" smtClean="0"/>
              <a:t> each effectively addresses specific audiences…</a:t>
            </a:r>
            <a:endParaRPr lang="en-US" sz="3600" dirty="0"/>
          </a:p>
        </p:txBody>
      </p:sp>
      <p:pic>
        <p:nvPicPr>
          <p:cNvPr id="4" name="Picture 4"/>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9731" r="10660"/>
          <a:stretch/>
        </p:blipFill>
        <p:spPr bwMode="auto">
          <a:xfrm>
            <a:off x="338286" y="2090171"/>
            <a:ext cx="1509414" cy="18960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Content Placeholder 2"/>
          <p:cNvSpPr txBox="1">
            <a:spLocks/>
          </p:cNvSpPr>
          <p:nvPr/>
        </p:nvSpPr>
        <p:spPr>
          <a:xfrm>
            <a:off x="200024" y="4127499"/>
            <a:ext cx="1900240"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Theoretical</a:t>
            </a:r>
            <a:endParaRPr lang="en-US" dirty="0">
              <a:solidFill>
                <a:srgbClr val="FFC000"/>
              </a:solidFill>
            </a:endParaRPr>
          </a:p>
        </p:txBody>
      </p:sp>
      <p:pic>
        <p:nvPicPr>
          <p:cNvPr id="6" name="Picture 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7429498" y="2089132"/>
            <a:ext cx="1505820" cy="18859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Content Placeholder 2"/>
          <p:cNvSpPr txBox="1">
            <a:spLocks/>
          </p:cNvSpPr>
          <p:nvPr/>
        </p:nvSpPr>
        <p:spPr>
          <a:xfrm>
            <a:off x="7429497" y="4021103"/>
            <a:ext cx="1428753"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Applied</a:t>
            </a:r>
            <a:endParaRPr lang="en-US" dirty="0">
              <a:solidFill>
                <a:srgbClr val="FFC000"/>
              </a:solidFill>
            </a:endParaRPr>
          </a:p>
        </p:txBody>
      </p:sp>
      <p:sp>
        <p:nvSpPr>
          <p:cNvPr id="8" name="Content Placeholder 2"/>
          <p:cNvSpPr txBox="1">
            <a:spLocks/>
          </p:cNvSpPr>
          <p:nvPr/>
        </p:nvSpPr>
        <p:spPr>
          <a:xfrm>
            <a:off x="200024" y="5456220"/>
            <a:ext cx="8658227"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t>…but are at opposite ends of the spectrum</a:t>
            </a:r>
            <a:endParaRPr lang="en-US" dirty="0"/>
          </a:p>
        </p:txBody>
      </p:sp>
    </p:spTree>
    <p:extLst>
      <p:ext uri="{BB962C8B-B14F-4D97-AF65-F5344CB8AC3E}">
        <p14:creationId xmlns:p14="http://schemas.microsoft.com/office/powerpoint/2010/main" xmlns="" val="2765957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wipe(left)">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29086" y="2386013"/>
            <a:ext cx="6101641" cy="1481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230188"/>
            <a:ext cx="8382000" cy="498598"/>
          </a:xfrm>
        </p:spPr>
        <p:txBody>
          <a:bodyPr/>
          <a:lstStyle/>
          <a:p>
            <a:r>
              <a:rPr lang="en-US" sz="3600" dirty="0" smtClean="0"/>
              <a:t>A SharePoint pattern language can bridge the gap</a:t>
            </a:r>
            <a:endParaRPr lang="en-US" sz="3600" dirty="0"/>
          </a:p>
        </p:txBody>
      </p:sp>
      <p:pic>
        <p:nvPicPr>
          <p:cNvPr id="4" name="Picture 4"/>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9731" r="10660"/>
          <a:stretch/>
        </p:blipFill>
        <p:spPr bwMode="auto">
          <a:xfrm>
            <a:off x="338286" y="2090171"/>
            <a:ext cx="1509414" cy="18960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Content Placeholder 2"/>
          <p:cNvSpPr txBox="1">
            <a:spLocks/>
          </p:cNvSpPr>
          <p:nvPr/>
        </p:nvSpPr>
        <p:spPr>
          <a:xfrm>
            <a:off x="200023" y="4127499"/>
            <a:ext cx="2093233"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Best Architecture</a:t>
            </a:r>
            <a:endParaRPr lang="en-US" dirty="0">
              <a:solidFill>
                <a:srgbClr val="FFC000"/>
              </a:solidFill>
            </a:endParaRPr>
          </a:p>
        </p:txBody>
      </p:sp>
      <p:pic>
        <p:nvPicPr>
          <p:cNvPr id="6" name="Picture 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7429498" y="2089132"/>
            <a:ext cx="1505820" cy="18859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Content Placeholder 2"/>
          <p:cNvSpPr txBox="1">
            <a:spLocks/>
          </p:cNvSpPr>
          <p:nvPr/>
        </p:nvSpPr>
        <p:spPr>
          <a:xfrm>
            <a:off x="6715124" y="4041706"/>
            <a:ext cx="2428876"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dirty="0" smtClean="0">
                <a:solidFill>
                  <a:srgbClr val="FFC000"/>
                </a:solidFill>
              </a:rPr>
              <a:t>Best Implementation</a:t>
            </a:r>
            <a:endParaRPr lang="en-US" sz="2800" dirty="0">
              <a:solidFill>
                <a:srgbClr val="FFC000"/>
              </a:solidFill>
            </a:endParaRPr>
          </a:p>
        </p:txBody>
      </p:sp>
      <p:sp>
        <p:nvSpPr>
          <p:cNvPr id="8" name="Content Placeholder 2"/>
          <p:cNvSpPr txBox="1">
            <a:spLocks/>
          </p:cNvSpPr>
          <p:nvPr/>
        </p:nvSpPr>
        <p:spPr>
          <a:xfrm>
            <a:off x="200024" y="5246557"/>
            <a:ext cx="8658227" cy="797040"/>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dirty="0" smtClean="0"/>
              <a:t>It pulls from the best standard patterns and </a:t>
            </a:r>
            <a:br>
              <a:rPr lang="en-US" sz="2800" dirty="0" smtClean="0"/>
            </a:br>
            <a:r>
              <a:rPr lang="en-US" sz="2800" dirty="0" smtClean="0"/>
              <a:t>pushes to the best implementation patterns</a:t>
            </a:r>
            <a:endParaRPr lang="en-US" sz="2800" dirty="0"/>
          </a:p>
        </p:txBody>
      </p:sp>
      <p:sp>
        <p:nvSpPr>
          <p:cNvPr id="10" name="Content Placeholder 2"/>
          <p:cNvSpPr txBox="1">
            <a:spLocks/>
          </p:cNvSpPr>
          <p:nvPr/>
        </p:nvSpPr>
        <p:spPr>
          <a:xfrm>
            <a:off x="3193144" y="2982910"/>
            <a:ext cx="2772228"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Best </a:t>
            </a:r>
            <a:br>
              <a:rPr lang="en-US" dirty="0" smtClean="0">
                <a:solidFill>
                  <a:srgbClr val="FFC000"/>
                </a:solidFill>
              </a:rPr>
            </a:br>
            <a:r>
              <a:rPr lang="en-US" dirty="0" smtClean="0">
                <a:solidFill>
                  <a:srgbClr val="FFC000"/>
                </a:solidFill>
              </a:rPr>
              <a:t>Solution Design</a:t>
            </a:r>
            <a:endParaRPr lang="en-US" dirty="0">
              <a:solidFill>
                <a:srgbClr val="FFC000"/>
              </a:solidFill>
            </a:endParaRPr>
          </a:p>
        </p:txBody>
      </p:sp>
    </p:spTree>
    <p:extLst>
      <p:ext uri="{BB962C8B-B14F-4D97-AF65-F5344CB8AC3E}">
        <p14:creationId xmlns:p14="http://schemas.microsoft.com/office/powerpoint/2010/main" xmlns="" val="2527721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left)">
                                      <p:cBhvr>
                                        <p:cTn id="7" dur="500"/>
                                        <p:tgtEl>
                                          <p:spTgt spid="717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29086" y="2386013"/>
            <a:ext cx="6101641" cy="1481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230188"/>
            <a:ext cx="8382000" cy="498598"/>
          </a:xfrm>
        </p:spPr>
        <p:txBody>
          <a:bodyPr/>
          <a:lstStyle/>
          <a:p>
            <a:r>
              <a:rPr lang="en-US" sz="3600" dirty="0" smtClean="0"/>
              <a:t>A SharePoint pattern language can bridge the gap</a:t>
            </a:r>
            <a:endParaRPr lang="en-US" sz="3600" dirty="0"/>
          </a:p>
        </p:txBody>
      </p:sp>
      <p:pic>
        <p:nvPicPr>
          <p:cNvPr id="4" name="Picture 4"/>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9731" r="10660"/>
          <a:stretch/>
        </p:blipFill>
        <p:spPr bwMode="auto">
          <a:xfrm>
            <a:off x="338286" y="2090171"/>
            <a:ext cx="1509414" cy="18960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429498" y="2089132"/>
            <a:ext cx="1505820" cy="18859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Content Placeholder 2"/>
          <p:cNvSpPr txBox="1">
            <a:spLocks/>
          </p:cNvSpPr>
          <p:nvPr/>
        </p:nvSpPr>
        <p:spPr>
          <a:xfrm>
            <a:off x="0" y="5343525"/>
            <a:ext cx="9143999" cy="700072"/>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dirty="0" smtClean="0"/>
              <a:t>Adding </a:t>
            </a:r>
            <a:r>
              <a:rPr lang="en-US" sz="2800" i="1" dirty="0" smtClean="0"/>
              <a:t>field experience</a:t>
            </a:r>
            <a:r>
              <a:rPr lang="en-US" sz="2800" dirty="0" smtClean="0"/>
              <a:t> will further enhance the patterns</a:t>
            </a:r>
            <a:endParaRPr lang="en-US" sz="2800" dirty="0"/>
          </a:p>
        </p:txBody>
      </p:sp>
      <p:pic>
        <p:nvPicPr>
          <p:cNvPr id="3" name="Picture 2"/>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3629027" y="1547617"/>
            <a:ext cx="2171700" cy="948081"/>
          </a:xfrm>
          <a:prstGeom prst="rect">
            <a:avLst/>
          </a:prstGeom>
        </p:spPr>
      </p:pic>
      <p:sp>
        <p:nvSpPr>
          <p:cNvPr id="12" name="Content Placeholder 2"/>
          <p:cNvSpPr txBox="1">
            <a:spLocks/>
          </p:cNvSpPr>
          <p:nvPr/>
        </p:nvSpPr>
        <p:spPr>
          <a:xfrm>
            <a:off x="3623581" y="1494246"/>
            <a:ext cx="1896835" cy="350036"/>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b="1" dirty="0" smtClean="0">
                <a:solidFill>
                  <a:schemeClr val="accent3">
                    <a:lumMod val="60000"/>
                    <a:lumOff val="40000"/>
                  </a:schemeClr>
                </a:solidFill>
              </a:rPr>
              <a:t>Experience</a:t>
            </a:r>
            <a:endParaRPr lang="en-US" sz="2800" b="1" dirty="0">
              <a:solidFill>
                <a:schemeClr val="accent3">
                  <a:lumMod val="60000"/>
                  <a:lumOff val="40000"/>
                </a:schemeClr>
              </a:solidFill>
            </a:endParaRPr>
          </a:p>
        </p:txBody>
      </p:sp>
      <p:sp>
        <p:nvSpPr>
          <p:cNvPr id="13" name="Content Placeholder 2"/>
          <p:cNvSpPr txBox="1">
            <a:spLocks/>
          </p:cNvSpPr>
          <p:nvPr/>
        </p:nvSpPr>
        <p:spPr>
          <a:xfrm>
            <a:off x="200023" y="4127499"/>
            <a:ext cx="2093233"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Best Architecture</a:t>
            </a:r>
            <a:endParaRPr lang="en-US" dirty="0">
              <a:solidFill>
                <a:srgbClr val="FFC000"/>
              </a:solidFill>
            </a:endParaRPr>
          </a:p>
        </p:txBody>
      </p:sp>
      <p:sp>
        <p:nvSpPr>
          <p:cNvPr id="14" name="Content Placeholder 2"/>
          <p:cNvSpPr txBox="1">
            <a:spLocks/>
          </p:cNvSpPr>
          <p:nvPr/>
        </p:nvSpPr>
        <p:spPr>
          <a:xfrm>
            <a:off x="6715124" y="4041706"/>
            <a:ext cx="2428876"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dirty="0" smtClean="0">
                <a:solidFill>
                  <a:srgbClr val="FFC000"/>
                </a:solidFill>
              </a:rPr>
              <a:t>Best Implementation</a:t>
            </a:r>
            <a:endParaRPr lang="en-US" sz="2800" dirty="0">
              <a:solidFill>
                <a:srgbClr val="FFC000"/>
              </a:solidFill>
            </a:endParaRPr>
          </a:p>
        </p:txBody>
      </p:sp>
      <p:sp>
        <p:nvSpPr>
          <p:cNvPr id="15" name="Content Placeholder 2"/>
          <p:cNvSpPr txBox="1">
            <a:spLocks/>
          </p:cNvSpPr>
          <p:nvPr/>
        </p:nvSpPr>
        <p:spPr>
          <a:xfrm>
            <a:off x="3193144" y="2982910"/>
            <a:ext cx="2772228"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dirty="0" smtClean="0">
                <a:solidFill>
                  <a:srgbClr val="FFC000"/>
                </a:solidFill>
              </a:rPr>
              <a:t>Best </a:t>
            </a:r>
            <a:br>
              <a:rPr lang="en-US" dirty="0" smtClean="0">
                <a:solidFill>
                  <a:srgbClr val="FFC000"/>
                </a:solidFill>
              </a:rPr>
            </a:br>
            <a:r>
              <a:rPr lang="en-US" dirty="0" smtClean="0">
                <a:solidFill>
                  <a:srgbClr val="FFC000"/>
                </a:solidFill>
              </a:rPr>
              <a:t>Solution Design</a:t>
            </a:r>
            <a:endParaRPr lang="en-US" dirty="0">
              <a:solidFill>
                <a:srgbClr val="FFC000"/>
              </a:solidFill>
            </a:endParaRPr>
          </a:p>
        </p:txBody>
      </p:sp>
    </p:spTree>
    <p:extLst>
      <p:ext uri="{BB962C8B-B14F-4D97-AF65-F5344CB8AC3E}">
        <p14:creationId xmlns:p14="http://schemas.microsoft.com/office/powerpoint/2010/main" xmlns="" val="2399343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a Pattern Language</a:t>
            </a:r>
            <a:endParaRPr lang="en-US" dirty="0"/>
          </a:p>
        </p:txBody>
      </p:sp>
      <p:pic>
        <p:nvPicPr>
          <p:cNvPr id="5" name="Picture 7" descr="paper Headline 3"/>
          <p:cNvPicPr>
            <a:picLocks noChangeAspect="1" noChangeArrowheads="1"/>
          </p:cNvPicPr>
          <p:nvPr/>
        </p:nvPicPr>
        <p:blipFill>
          <a:blip r:embed="rId3"/>
          <a:srcRect/>
          <a:stretch>
            <a:fillRect/>
          </a:stretch>
        </p:blipFill>
        <p:spPr bwMode="auto">
          <a:xfrm>
            <a:off x="0" y="1371600"/>
            <a:ext cx="9144000" cy="4191000"/>
          </a:xfrm>
          <a:prstGeom prst="rect">
            <a:avLst/>
          </a:prstGeom>
          <a:noFill/>
          <a:ln w="9525">
            <a:noFill/>
            <a:miter lim="800000"/>
            <a:headEnd/>
            <a:tailEnd/>
          </a:ln>
        </p:spPr>
      </p:pic>
      <p:sp>
        <p:nvSpPr>
          <p:cNvPr id="6" name="Text Box 8"/>
          <p:cNvSpPr txBox="1">
            <a:spLocks noChangeArrowheads="1"/>
          </p:cNvSpPr>
          <p:nvPr/>
        </p:nvSpPr>
        <p:spPr bwMode="auto">
          <a:xfrm>
            <a:off x="762000" y="2362200"/>
            <a:ext cx="7527925" cy="1938992"/>
          </a:xfrm>
          <a:prstGeom prst="rect">
            <a:avLst/>
          </a:prstGeom>
          <a:noFill/>
          <a:ln w="9525" algn="ctr">
            <a:noFill/>
            <a:miter lim="800000"/>
            <a:headEnd/>
            <a:tailEnd/>
          </a:ln>
          <a:effectLst/>
        </p:spPr>
        <p:txBody>
          <a:bodyPr>
            <a:spAutoFit/>
          </a:bodyPr>
          <a:lstStyle/>
          <a:p>
            <a:pPr fontAlgn="auto">
              <a:spcBef>
                <a:spcPts val="0"/>
              </a:spcBef>
              <a:spcAft>
                <a:spcPts val="0"/>
              </a:spcAft>
              <a:defRPr/>
            </a:pPr>
            <a:r>
              <a:rPr lang="en-US" sz="3000" dirty="0">
                <a:solidFill>
                  <a:srgbClr val="002060"/>
                </a:solidFill>
                <a:latin typeface="+mj-lt"/>
              </a:rPr>
              <a:t>“Each pattern is a three-part rule which expresses a relation between a certain context, a problem, and a solution.” </a:t>
            </a:r>
            <a:r>
              <a:rPr lang="en-US" sz="3000" b="1" dirty="0">
                <a:solidFill>
                  <a:srgbClr val="002060"/>
                </a:solidFill>
                <a:latin typeface="+mj-lt"/>
              </a:rPr>
              <a:t/>
            </a:r>
            <a:br>
              <a:rPr lang="en-US" sz="3000" b="1" dirty="0">
                <a:solidFill>
                  <a:srgbClr val="002060"/>
                </a:solidFill>
                <a:latin typeface="+mj-lt"/>
              </a:rPr>
            </a:br>
            <a:r>
              <a:rPr lang="en-US" sz="3000" b="1" dirty="0">
                <a:solidFill>
                  <a:srgbClr val="002060"/>
                </a:solidFill>
                <a:latin typeface="+mj-lt"/>
              </a:rPr>
              <a:t>			-- </a:t>
            </a:r>
            <a:r>
              <a:rPr lang="en-US" sz="3000" dirty="0">
                <a:solidFill>
                  <a:srgbClr val="002060"/>
                </a:solidFill>
                <a:latin typeface="+mj-lt"/>
              </a:rPr>
              <a:t>Christopher Alexander</a:t>
            </a:r>
          </a:p>
        </p:txBody>
      </p:sp>
    </p:spTree>
    <p:extLst>
      <p:ext uri="{BB962C8B-B14F-4D97-AF65-F5344CB8AC3E}">
        <p14:creationId xmlns:p14="http://schemas.microsoft.com/office/powerpoint/2010/main" xmlns="" val="274054438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dirty="0" smtClean="0"/>
              <a:t>Pattern languages are composed of 4 elements:</a:t>
            </a:r>
            <a:endParaRPr lang="en-US" sz="3600" dirty="0"/>
          </a:p>
        </p:txBody>
      </p:sp>
      <p:sp>
        <p:nvSpPr>
          <p:cNvPr id="3" name="Content Placeholder 2"/>
          <p:cNvSpPr>
            <a:spLocks noGrp="1"/>
          </p:cNvSpPr>
          <p:nvPr>
            <p:ph idx="1"/>
          </p:nvPr>
        </p:nvSpPr>
        <p:spPr/>
        <p:txBody>
          <a:bodyPr/>
          <a:lstStyle/>
          <a:p>
            <a:r>
              <a:rPr lang="en-US" sz="2800" dirty="0" smtClean="0"/>
              <a:t>The </a:t>
            </a:r>
            <a:r>
              <a:rPr lang="en-US" sz="2800" b="1" dirty="0" smtClean="0">
                <a:solidFill>
                  <a:srgbClr val="F6AE1E"/>
                </a:solidFill>
              </a:rPr>
              <a:t>pattern name</a:t>
            </a:r>
            <a:r>
              <a:rPr lang="en-US" sz="2800" dirty="0" smtClean="0">
                <a:solidFill>
                  <a:srgbClr val="F6AE1E"/>
                </a:solidFill>
              </a:rPr>
              <a:t> </a:t>
            </a:r>
            <a:r>
              <a:rPr lang="en-US" sz="2800" dirty="0"/>
              <a:t>is a handle used to describe </a:t>
            </a:r>
            <a:r>
              <a:rPr lang="en-US" sz="2800" dirty="0" smtClean="0"/>
              <a:t>the problem</a:t>
            </a:r>
          </a:p>
          <a:p>
            <a:endParaRPr lang="en-US" sz="2800" dirty="0" smtClean="0">
              <a:solidFill>
                <a:srgbClr val="F6AE1E"/>
              </a:solidFill>
            </a:endParaRPr>
          </a:p>
          <a:p>
            <a:r>
              <a:rPr lang="en-US" sz="2800" dirty="0"/>
              <a:t>The </a:t>
            </a:r>
            <a:r>
              <a:rPr lang="en-US" sz="2800" b="1" dirty="0" smtClean="0">
                <a:solidFill>
                  <a:srgbClr val="F6AE1E"/>
                </a:solidFill>
              </a:rPr>
              <a:t>problem</a:t>
            </a:r>
            <a:r>
              <a:rPr lang="en-US" sz="2800" dirty="0" smtClean="0">
                <a:solidFill>
                  <a:srgbClr val="F6AE1E"/>
                </a:solidFill>
              </a:rPr>
              <a:t> </a:t>
            </a:r>
            <a:r>
              <a:rPr lang="en-US" sz="2800" dirty="0"/>
              <a:t>describes when to apply the pattern</a:t>
            </a:r>
          </a:p>
          <a:p>
            <a:endParaRPr lang="en-US" sz="2800" dirty="0">
              <a:solidFill>
                <a:srgbClr val="F6AE1E"/>
              </a:solidFill>
            </a:endParaRPr>
          </a:p>
          <a:p>
            <a:r>
              <a:rPr lang="en-US" sz="2800" dirty="0"/>
              <a:t>The </a:t>
            </a:r>
            <a:r>
              <a:rPr lang="en-US" sz="2800" b="1" dirty="0" smtClean="0">
                <a:solidFill>
                  <a:srgbClr val="F6AE1E"/>
                </a:solidFill>
              </a:rPr>
              <a:t>solution</a:t>
            </a:r>
            <a:r>
              <a:rPr lang="en-US" sz="2800" dirty="0" smtClean="0">
                <a:solidFill>
                  <a:srgbClr val="F6AE1E"/>
                </a:solidFill>
              </a:rPr>
              <a:t> </a:t>
            </a:r>
            <a:r>
              <a:rPr lang="en-US" sz="2800" dirty="0"/>
              <a:t>describes the elements that make up the </a:t>
            </a:r>
            <a:r>
              <a:rPr lang="en-US" sz="2800" dirty="0" smtClean="0"/>
              <a:t>design and their </a:t>
            </a:r>
            <a:r>
              <a:rPr lang="en-US" sz="2800" dirty="0"/>
              <a:t>relationships</a:t>
            </a:r>
          </a:p>
          <a:p>
            <a:endParaRPr lang="en-US" sz="2800" dirty="0">
              <a:solidFill>
                <a:srgbClr val="F6AE1E"/>
              </a:solidFill>
            </a:endParaRPr>
          </a:p>
          <a:p>
            <a:r>
              <a:rPr lang="en-US" sz="2800" dirty="0"/>
              <a:t>The </a:t>
            </a:r>
            <a:r>
              <a:rPr lang="en-US" sz="2800" b="1" dirty="0">
                <a:solidFill>
                  <a:srgbClr val="F6AE1E"/>
                </a:solidFill>
              </a:rPr>
              <a:t>consequences</a:t>
            </a:r>
            <a:r>
              <a:rPr lang="en-US" sz="2800" dirty="0">
                <a:solidFill>
                  <a:srgbClr val="F6AE1E"/>
                </a:solidFill>
              </a:rPr>
              <a:t> </a:t>
            </a:r>
            <a:r>
              <a:rPr lang="en-US" sz="2800" dirty="0"/>
              <a:t>are the results and trade-offs when applying the pattern</a:t>
            </a:r>
          </a:p>
        </p:txBody>
      </p:sp>
    </p:spTree>
    <p:extLst>
      <p:ext uri="{BB962C8B-B14F-4D97-AF65-F5344CB8AC3E}">
        <p14:creationId xmlns:p14="http://schemas.microsoft.com/office/powerpoint/2010/main" xmlns="" val="232910514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Additions</a:t>
            </a:r>
            <a:endParaRPr lang="en-US" dirty="0"/>
          </a:p>
        </p:txBody>
      </p:sp>
      <p:sp>
        <p:nvSpPr>
          <p:cNvPr id="3" name="Content Placeholder 2"/>
          <p:cNvSpPr>
            <a:spLocks noGrp="1"/>
          </p:cNvSpPr>
          <p:nvPr>
            <p:ph idx="1"/>
          </p:nvPr>
        </p:nvSpPr>
        <p:spPr>
          <a:xfrm>
            <a:off x="381000" y="2335237"/>
            <a:ext cx="8382000" cy="3638842"/>
          </a:xfrm>
        </p:spPr>
        <p:txBody>
          <a:bodyPr/>
          <a:lstStyle/>
          <a:p>
            <a:r>
              <a:rPr lang="en-US" dirty="0" smtClean="0"/>
              <a:t>The </a:t>
            </a:r>
            <a:r>
              <a:rPr lang="en-US" i="1" dirty="0" smtClean="0"/>
              <a:t>Solution Scope </a:t>
            </a:r>
            <a:r>
              <a:rPr lang="en-US" dirty="0" smtClean="0"/>
              <a:t>dimension</a:t>
            </a:r>
          </a:p>
          <a:p>
            <a:endParaRPr lang="en-US" dirty="0"/>
          </a:p>
          <a:p>
            <a:r>
              <a:rPr lang="en-US" smtClean="0"/>
              <a:t>The </a:t>
            </a:r>
            <a:r>
              <a:rPr lang="en-US" i="1" smtClean="0"/>
              <a:t>Implementation Approach </a:t>
            </a:r>
            <a:r>
              <a:rPr lang="en-US" dirty="0" smtClean="0"/>
              <a:t>dimension</a:t>
            </a:r>
          </a:p>
        </p:txBody>
      </p:sp>
    </p:spTree>
    <p:extLst>
      <p:ext uri="{BB962C8B-B14F-4D97-AF65-F5344CB8AC3E}">
        <p14:creationId xmlns:p14="http://schemas.microsoft.com/office/powerpoint/2010/main" xmlns="" val="323845617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A SharePoint Pattern Language</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3812443" cy="1373340"/>
          </a:xfrm>
        </p:spPr>
        <p:txBody>
          <a:bodyPr/>
          <a:lstStyle/>
          <a:p>
            <a:r>
              <a:rPr lang="en-US" dirty="0" smtClean="0">
                <a:solidFill>
                  <a:schemeClr val="tx1"/>
                </a:solidFill>
              </a:rPr>
              <a:t>Jim Wilt</a:t>
            </a:r>
          </a:p>
          <a:p>
            <a:r>
              <a:rPr lang="en-US" dirty="0" smtClean="0">
                <a:solidFill>
                  <a:schemeClr val="tx1"/>
                </a:solidFill>
              </a:rPr>
              <a:t>Chief Software Architect</a:t>
            </a:r>
          </a:p>
          <a:p>
            <a:r>
              <a:rPr lang="en-US" dirty="0" smtClean="0"/>
              <a:t>Metrics Reporting, Inc.</a:t>
            </a:r>
            <a:endParaRPr lang="en-US" dirty="0"/>
          </a:p>
          <a:p>
            <a:r>
              <a:rPr lang="en-US" dirty="0" smtClean="0">
                <a:solidFill>
                  <a:schemeClr val="tx1"/>
                </a:solidFill>
              </a:rPr>
              <a:t> ARC402</a:t>
            </a:r>
          </a:p>
        </p:txBody>
      </p:sp>
      <p:pic>
        <p:nvPicPr>
          <p:cNvPr id="1026" name="Picture 2" descr="MVP Logo">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365829" y="5707741"/>
            <a:ext cx="1749427" cy="736601"/>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25" name="Picture 3" descr="MCA Logo">
            <a:hlinkClick r:id="rId5"/>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80572" y="5696857"/>
            <a:ext cx="1715820" cy="74748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p:cNvSpPr>
            <a:spLocks noChangeArrowheads="1"/>
          </p:cNvSpPr>
          <p:nvPr/>
        </p:nvSpPr>
        <p:spPr bwMode="auto">
          <a:xfrm>
            <a:off x="0" y="3810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6"/>
          <p:cNvSpPr>
            <a:spLocks noChangeArrowheads="1"/>
          </p:cNvSpPr>
          <p:nvPr/>
        </p:nvSpPr>
        <p:spPr bwMode="auto">
          <a:xfrm>
            <a:off x="0" y="7620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7"/>
          <p:cNvSpPr>
            <a:spLocks noChangeArrowheads="1"/>
          </p:cNvSpPr>
          <p:nvPr/>
        </p:nvSpPr>
        <p:spPr bwMode="auto">
          <a:xfrm>
            <a:off x="0" y="11811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r>
            <a:b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br>
            <a: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r>
            <a:br>
              <a:rPr kumimoji="0" lang="en-U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207034" y="946030"/>
            <a:ext cx="8540151" cy="3746740"/>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sz="1500" dirty="0" smtClean="0">
                <a:solidFill>
                  <a:srgbClr val="FFFFFF"/>
                </a:solidFill>
                <a:effectLst>
                  <a:outerShdw blurRad="38100" dist="38100" dir="2700000" algn="tl">
                    <a:srgbClr val="000000">
                      <a:alpha val="43137"/>
                    </a:srgbClr>
                  </a:outerShdw>
                </a:effectLst>
                <a:latin typeface="Segoe" pitchFamily="34" charset="0"/>
              </a:rPr>
              <a:t>SharePoint Platform</a:t>
            </a:r>
          </a:p>
        </p:txBody>
      </p:sp>
      <p:pic>
        <p:nvPicPr>
          <p:cNvPr id="32" name="Picture 9" descr="D:\Pennie's documents\Images for TechEd06\Shapes_and_Graphics\Arrows\arrow 0 blue shadow arrow left.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5400000">
            <a:off x="-215870" y="4330672"/>
            <a:ext cx="1816388" cy="622648"/>
          </a:xfrm>
          <a:prstGeom prst="rect">
            <a:avLst/>
          </a:prstGeom>
          <a:noFill/>
        </p:spPr>
      </p:pic>
      <p:pic>
        <p:nvPicPr>
          <p:cNvPr id="36" name="Picture 9" descr="D:\Pennie's documents\Images for TechEd06\Shapes_and_Graphics\Arrows\arrow 0 blue shadow arrow left.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5400000">
            <a:off x="2194674" y="4229163"/>
            <a:ext cx="1434626" cy="622648"/>
          </a:xfrm>
          <a:prstGeom prst="rect">
            <a:avLst/>
          </a:prstGeom>
          <a:noFill/>
        </p:spPr>
      </p:pic>
      <p:pic>
        <p:nvPicPr>
          <p:cNvPr id="37" name="Picture 9" descr="D:\Pennie's documents\Images for TechEd06\Shapes_and_Graphics\Arrows\arrow 0 blue shadow arrow left.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5400000">
            <a:off x="6549139" y="4148618"/>
            <a:ext cx="934124" cy="622648"/>
          </a:xfrm>
          <a:prstGeom prst="rect">
            <a:avLst/>
          </a:prstGeom>
          <a:noFill/>
        </p:spPr>
      </p:pic>
      <p:sp>
        <p:nvSpPr>
          <p:cNvPr id="2" name="Title 1"/>
          <p:cNvSpPr>
            <a:spLocks noGrp="1"/>
          </p:cNvSpPr>
          <p:nvPr>
            <p:ph type="title"/>
          </p:nvPr>
        </p:nvSpPr>
        <p:spPr/>
        <p:txBody>
          <a:bodyPr/>
          <a:lstStyle/>
          <a:p>
            <a:r>
              <a:rPr dirty="0" smtClean="0"/>
              <a:t>Solution Scope Dimension</a:t>
            </a:r>
            <a:endParaRPr lang="en-US" dirty="0"/>
          </a:p>
        </p:txBody>
      </p:sp>
      <p:sp>
        <p:nvSpPr>
          <p:cNvPr id="3" name="Rectangle 2"/>
          <p:cNvSpPr/>
          <p:nvPr/>
        </p:nvSpPr>
        <p:spPr bwMode="auto">
          <a:xfrm>
            <a:off x="5272093" y="1241744"/>
            <a:ext cx="1366198" cy="119528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 name="Rectangle 3"/>
          <p:cNvSpPr/>
          <p:nvPr/>
        </p:nvSpPr>
        <p:spPr bwMode="auto">
          <a:xfrm>
            <a:off x="5187825" y="1333184"/>
            <a:ext cx="1366198" cy="119528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Rectangle 4"/>
          <p:cNvSpPr/>
          <p:nvPr/>
        </p:nvSpPr>
        <p:spPr bwMode="auto">
          <a:xfrm>
            <a:off x="406100" y="2026920"/>
            <a:ext cx="498440" cy="37383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ectangle 5"/>
          <p:cNvSpPr/>
          <p:nvPr/>
        </p:nvSpPr>
        <p:spPr bwMode="auto">
          <a:xfrm>
            <a:off x="1828800" y="1626197"/>
            <a:ext cx="2069052" cy="1802804"/>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 name="Rectangle 6"/>
          <p:cNvSpPr/>
          <p:nvPr/>
        </p:nvSpPr>
        <p:spPr bwMode="auto">
          <a:xfrm>
            <a:off x="1974027" y="1749909"/>
            <a:ext cx="498440" cy="37383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Rectangle 7"/>
          <p:cNvSpPr/>
          <p:nvPr/>
        </p:nvSpPr>
        <p:spPr bwMode="auto">
          <a:xfrm>
            <a:off x="2576455" y="1749909"/>
            <a:ext cx="498440" cy="37383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 name="Rectangle 8"/>
          <p:cNvSpPr/>
          <p:nvPr/>
        </p:nvSpPr>
        <p:spPr bwMode="auto">
          <a:xfrm>
            <a:off x="3213846" y="1749909"/>
            <a:ext cx="498440" cy="37383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 name="Picture 2" descr="D:\Pennie's documents\Images for TechEd06\Hardware_Imagery\XML Web Service front Triangle.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2249245" y="2243829"/>
            <a:ext cx="527498" cy="504054"/>
          </a:xfrm>
          <a:prstGeom prst="rect">
            <a:avLst/>
          </a:prstGeom>
          <a:noFill/>
        </p:spPr>
      </p:pic>
      <p:pic>
        <p:nvPicPr>
          <p:cNvPr id="11" name="Picture 8" descr="D:\Pennie's documents\Images for TechEd06\Hardware_Imagery\database green.png"/>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3228588" y="2920701"/>
            <a:ext cx="590376" cy="707036"/>
          </a:xfrm>
          <a:prstGeom prst="rect">
            <a:avLst/>
          </a:prstGeom>
          <a:noFill/>
        </p:spPr>
      </p:pic>
      <p:pic>
        <p:nvPicPr>
          <p:cNvPr id="12" name="Picture 11" descr="D:\Pennie's documents\Images for TechEd06\Hardware_Imagery\Document.png"/>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1981200" y="2953871"/>
            <a:ext cx="372752" cy="798755"/>
          </a:xfrm>
          <a:prstGeom prst="rect">
            <a:avLst/>
          </a:prstGeom>
          <a:noFill/>
        </p:spPr>
      </p:pic>
      <p:pic>
        <p:nvPicPr>
          <p:cNvPr id="13" name="Picture 2" descr="D:\Pennie's documents\Images for TechEd06\Hardware_Imagery\XML Web Service front Triangle.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2901502" y="2243829"/>
            <a:ext cx="527498" cy="504054"/>
          </a:xfrm>
          <a:prstGeom prst="rect">
            <a:avLst/>
          </a:prstGeom>
          <a:noFill/>
        </p:spPr>
      </p:pic>
      <p:pic>
        <p:nvPicPr>
          <p:cNvPr id="14" name="Picture 11" descr="D:\Pennie's documents\Images for TechEd06\Hardware_Imagery\Document.png"/>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2045746" y="2875878"/>
            <a:ext cx="372752" cy="798755"/>
          </a:xfrm>
          <a:prstGeom prst="rect">
            <a:avLst/>
          </a:prstGeom>
          <a:noFill/>
        </p:spPr>
      </p:pic>
      <p:pic>
        <p:nvPicPr>
          <p:cNvPr id="15" name="Picture 11" descr="D:\Pennie's documents\Images for TechEd06\Hardware_Imagery\Document.png"/>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2120153" y="2809539"/>
            <a:ext cx="372752" cy="798755"/>
          </a:xfrm>
          <a:prstGeom prst="rect">
            <a:avLst/>
          </a:prstGeom>
          <a:noFill/>
        </p:spPr>
      </p:pic>
      <p:pic>
        <p:nvPicPr>
          <p:cNvPr id="16" name="Picture 5"/>
          <p:cNvPicPr>
            <a:picLocks noChangeAspect="1" noChangeArrowheads="1"/>
          </p:cNvPicPr>
          <p:nvPr/>
        </p:nvPicPr>
        <p:blipFill>
          <a:blip r:embed="rId7" cstate="print">
            <a:duotone>
              <a:schemeClr val="accent2">
                <a:shade val="45000"/>
                <a:satMod val="135000"/>
              </a:schemeClr>
              <a:prstClr val="white"/>
            </a:duotone>
          </a:blip>
          <a:srcRect/>
          <a:stretch>
            <a:fillRect/>
          </a:stretch>
        </p:blipFill>
        <p:spPr bwMode="auto">
          <a:xfrm>
            <a:off x="2648076" y="3007658"/>
            <a:ext cx="433094" cy="550434"/>
          </a:xfrm>
          <a:prstGeom prst="rect">
            <a:avLst/>
          </a:prstGeom>
          <a:noFill/>
          <a:ln w="9525">
            <a:noFill/>
            <a:miter lim="800000"/>
            <a:headEnd/>
            <a:tailEnd/>
          </a:ln>
          <a:effectLst/>
        </p:spPr>
      </p:pic>
      <p:pic>
        <p:nvPicPr>
          <p:cNvPr id="17" name="Picture 2" descr="D:\Pennie's documents\Images for TechEd06\Hardware_Imagery\XML Web Service front Triangle.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372932" y="2603315"/>
            <a:ext cx="527498" cy="504054"/>
          </a:xfrm>
          <a:prstGeom prst="rect">
            <a:avLst/>
          </a:prstGeom>
          <a:noFill/>
        </p:spPr>
      </p:pic>
      <p:sp>
        <p:nvSpPr>
          <p:cNvPr id="19" name="Rectangle 18"/>
          <p:cNvSpPr/>
          <p:nvPr/>
        </p:nvSpPr>
        <p:spPr bwMode="auto">
          <a:xfrm>
            <a:off x="7186133" y="1241744"/>
            <a:ext cx="1366198" cy="119528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ectangle 19"/>
          <p:cNvSpPr/>
          <p:nvPr/>
        </p:nvSpPr>
        <p:spPr bwMode="auto">
          <a:xfrm>
            <a:off x="7101865" y="1333184"/>
            <a:ext cx="1366198" cy="119528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22" name="Straight Connector 21"/>
          <p:cNvCxnSpPr/>
          <p:nvPr/>
        </p:nvCxnSpPr>
        <p:spPr>
          <a:xfrm flipV="1">
            <a:off x="5174428" y="2983807"/>
            <a:ext cx="3351169" cy="544"/>
          </a:xfrm>
          <a:prstGeom prst="line">
            <a:avLst/>
          </a:prstGeom>
        </p:spPr>
        <p:style>
          <a:lnRef idx="3">
            <a:schemeClr val="accent2"/>
          </a:lnRef>
          <a:fillRef idx="0">
            <a:schemeClr val="accent2"/>
          </a:fillRef>
          <a:effectRef idx="2">
            <a:schemeClr val="accent2"/>
          </a:effectRef>
          <a:fontRef idx="minor">
            <a:schemeClr val="tx1"/>
          </a:fontRef>
        </p:style>
      </p:cxnSp>
      <p:sp>
        <p:nvSpPr>
          <p:cNvPr id="23" name="Rectangle 22"/>
          <p:cNvSpPr/>
          <p:nvPr/>
        </p:nvSpPr>
        <p:spPr bwMode="auto">
          <a:xfrm>
            <a:off x="6259870" y="3311465"/>
            <a:ext cx="559772" cy="421554"/>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5"/>
          <p:cNvPicPr>
            <a:picLocks noChangeAspect="1" noChangeArrowheads="1"/>
          </p:cNvPicPr>
          <p:nvPr/>
        </p:nvPicPr>
        <p:blipFill>
          <a:blip r:embed="rId8" cstate="print">
            <a:duotone>
              <a:schemeClr val="accent2">
                <a:shade val="45000"/>
                <a:satMod val="135000"/>
              </a:schemeClr>
              <a:prstClr val="white"/>
            </a:duotone>
          </a:blip>
          <a:srcRect/>
          <a:stretch>
            <a:fillRect/>
          </a:stretch>
        </p:blipFill>
        <p:spPr bwMode="auto">
          <a:xfrm>
            <a:off x="5486400" y="3314534"/>
            <a:ext cx="390356" cy="496118"/>
          </a:xfrm>
          <a:prstGeom prst="rect">
            <a:avLst/>
          </a:prstGeom>
          <a:noFill/>
          <a:ln w="9525">
            <a:noFill/>
            <a:miter lim="800000"/>
            <a:headEnd/>
            <a:tailEnd/>
          </a:ln>
          <a:effectLst/>
        </p:spPr>
      </p:pic>
      <p:sp>
        <p:nvSpPr>
          <p:cNvPr id="25" name="Rectangle 24"/>
          <p:cNvSpPr/>
          <p:nvPr/>
        </p:nvSpPr>
        <p:spPr bwMode="auto">
          <a:xfrm>
            <a:off x="6206082" y="3364357"/>
            <a:ext cx="559772" cy="421554"/>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6" name="Rectangle 25"/>
          <p:cNvSpPr/>
          <p:nvPr/>
        </p:nvSpPr>
        <p:spPr bwMode="auto">
          <a:xfrm>
            <a:off x="6147811" y="3415456"/>
            <a:ext cx="559772" cy="421554"/>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 descr="D:\Pennie's documents\Images for TechEd06\Hardware_Imagery\XML Web Service front Triangle.png"/>
          <p:cNvPicPr>
            <a:picLocks noChangeAspect="1" noChangeArrowheads="1"/>
          </p:cNvPicPr>
          <p:nvPr/>
        </p:nvPicPr>
        <p:blipFill>
          <a:blip r:embed="rId9" cstate="print">
            <a:duotone>
              <a:schemeClr val="accent2">
                <a:shade val="45000"/>
                <a:satMod val="135000"/>
              </a:schemeClr>
              <a:prstClr val="white"/>
            </a:duotone>
          </a:blip>
          <a:srcRect/>
          <a:stretch>
            <a:fillRect/>
          </a:stretch>
        </p:blipFill>
        <p:spPr bwMode="auto">
          <a:xfrm>
            <a:off x="7155105" y="3238548"/>
            <a:ext cx="516078" cy="493142"/>
          </a:xfrm>
          <a:prstGeom prst="rect">
            <a:avLst/>
          </a:prstGeom>
          <a:noFill/>
        </p:spPr>
      </p:pic>
      <p:pic>
        <p:nvPicPr>
          <p:cNvPr id="28" name="Picture 2" descr="D:\Pennie's documents\Images for TechEd06\Hardware_Imagery\XML Web Service front Triangle.png"/>
          <p:cNvPicPr>
            <a:picLocks noChangeAspect="1" noChangeArrowheads="1"/>
          </p:cNvPicPr>
          <p:nvPr/>
        </p:nvPicPr>
        <p:blipFill>
          <a:blip r:embed="rId9" cstate="print">
            <a:duotone>
              <a:schemeClr val="accent2">
                <a:shade val="45000"/>
                <a:satMod val="135000"/>
              </a:schemeClr>
              <a:prstClr val="white"/>
            </a:duotone>
          </a:blip>
          <a:srcRect/>
          <a:stretch>
            <a:fillRect/>
          </a:stretch>
        </p:blipFill>
        <p:spPr bwMode="auto">
          <a:xfrm>
            <a:off x="6998746" y="3339849"/>
            <a:ext cx="516078" cy="493142"/>
          </a:xfrm>
          <a:prstGeom prst="rect">
            <a:avLst/>
          </a:prstGeom>
          <a:noFill/>
        </p:spPr>
      </p:pic>
      <p:pic>
        <p:nvPicPr>
          <p:cNvPr id="29" name="Picture 7"/>
          <p:cNvPicPr>
            <a:picLocks noChangeAspect="1" noChangeArrowheads="1"/>
          </p:cNvPicPr>
          <p:nvPr/>
        </p:nvPicPr>
        <p:blipFill>
          <a:blip r:embed="rId10" cstate="print"/>
          <a:srcRect/>
          <a:stretch>
            <a:fillRect/>
          </a:stretch>
        </p:blipFill>
        <p:spPr bwMode="auto">
          <a:xfrm>
            <a:off x="7840686" y="3230282"/>
            <a:ext cx="338130" cy="625438"/>
          </a:xfrm>
          <a:prstGeom prst="rect">
            <a:avLst/>
          </a:prstGeom>
          <a:noFill/>
          <a:ln w="9525">
            <a:noFill/>
            <a:miter lim="800000"/>
            <a:headEnd/>
            <a:tailEnd/>
          </a:ln>
          <a:effectLst/>
        </p:spPr>
      </p:pic>
      <p:cxnSp>
        <p:nvCxnSpPr>
          <p:cNvPr id="30" name="Straight Connector 29"/>
          <p:cNvCxnSpPr/>
          <p:nvPr/>
        </p:nvCxnSpPr>
        <p:spPr>
          <a:xfrm rot="5400000">
            <a:off x="-167640" y="2529046"/>
            <a:ext cx="2926080" cy="1588"/>
          </a:xfrm>
          <a:prstGeom prst="line">
            <a:avLst/>
          </a:prstGeom>
        </p:spPr>
        <p:style>
          <a:lnRef idx="3">
            <a:schemeClr val="accent1"/>
          </a:lnRef>
          <a:fillRef idx="0">
            <a:schemeClr val="accent1"/>
          </a:fillRef>
          <a:effectRef idx="2">
            <a:schemeClr val="accent1"/>
          </a:effectRef>
          <a:fontRef idx="minor">
            <a:schemeClr val="tx1"/>
          </a:fontRef>
        </p:style>
      </p:cxnSp>
      <p:cxnSp>
        <p:nvCxnSpPr>
          <p:cNvPr id="31" name="Straight Connector 30"/>
          <p:cNvCxnSpPr/>
          <p:nvPr/>
        </p:nvCxnSpPr>
        <p:spPr>
          <a:xfrm rot="5400000">
            <a:off x="2936838" y="2529046"/>
            <a:ext cx="2926080" cy="1588"/>
          </a:xfrm>
          <a:prstGeom prst="line">
            <a:avLst/>
          </a:prstGeom>
        </p:spPr>
        <p:style>
          <a:lnRef idx="3">
            <a:schemeClr val="accent1"/>
          </a:lnRef>
          <a:fillRef idx="0">
            <a:schemeClr val="accent1"/>
          </a:fillRef>
          <a:effectRef idx="2">
            <a:schemeClr val="accent1"/>
          </a:effectRef>
          <a:fontRef idx="minor">
            <a:schemeClr val="tx1"/>
          </a:fontRef>
        </p:style>
      </p:cxnSp>
      <p:sp>
        <p:nvSpPr>
          <p:cNvPr id="33" name="TextBox 32"/>
          <p:cNvSpPr txBox="1"/>
          <p:nvPr/>
        </p:nvSpPr>
        <p:spPr>
          <a:xfrm>
            <a:off x="0" y="5414404"/>
            <a:ext cx="2920402" cy="584775"/>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Micro-feature: Single web part, field, content type, etc.</a:t>
            </a:r>
          </a:p>
        </p:txBody>
      </p:sp>
      <p:sp>
        <p:nvSpPr>
          <p:cNvPr id="34" name="TextBox 33"/>
          <p:cNvSpPr txBox="1"/>
          <p:nvPr/>
        </p:nvSpPr>
        <p:spPr>
          <a:xfrm>
            <a:off x="2753164" y="5122017"/>
            <a:ext cx="3291840" cy="584775"/>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Contained application: Centralized, single instance</a:t>
            </a:r>
          </a:p>
        </p:txBody>
      </p:sp>
      <p:sp>
        <p:nvSpPr>
          <p:cNvPr id="35" name="TextBox 34"/>
          <p:cNvSpPr txBox="1"/>
          <p:nvPr/>
        </p:nvSpPr>
        <p:spPr>
          <a:xfrm>
            <a:off x="5955192" y="4809722"/>
            <a:ext cx="3238052" cy="584775"/>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Organic Application: Templates, reusable features, configurability.</a:t>
            </a:r>
          </a:p>
        </p:txBody>
      </p:sp>
      <p:pic>
        <p:nvPicPr>
          <p:cNvPr id="6146" name="Picture 2"/>
          <p:cNvPicPr>
            <a:picLocks noChangeAspect="1" noChangeArrowheads="1"/>
          </p:cNvPicPr>
          <p:nvPr/>
        </p:nvPicPr>
        <p:blipFill>
          <a:blip r:embed="rId11"/>
          <a:srcRect/>
          <a:stretch>
            <a:fillRect/>
          </a:stretch>
        </p:blipFill>
        <p:spPr bwMode="auto">
          <a:xfrm>
            <a:off x="5020574" y="1387596"/>
            <a:ext cx="1497851" cy="1477494"/>
          </a:xfrm>
          <a:prstGeom prst="rect">
            <a:avLst/>
          </a:prstGeom>
          <a:noFill/>
          <a:ln w="9525">
            <a:noFill/>
            <a:miter lim="800000"/>
            <a:headEnd/>
            <a:tailEnd/>
          </a:ln>
          <a:effectLst/>
        </p:spPr>
      </p:pic>
      <p:pic>
        <p:nvPicPr>
          <p:cNvPr id="42" name="Picture 2"/>
          <p:cNvPicPr>
            <a:picLocks noChangeAspect="1" noChangeArrowheads="1"/>
          </p:cNvPicPr>
          <p:nvPr/>
        </p:nvPicPr>
        <p:blipFill>
          <a:blip r:embed="rId11"/>
          <a:srcRect/>
          <a:stretch>
            <a:fillRect/>
          </a:stretch>
        </p:blipFill>
        <p:spPr bwMode="auto">
          <a:xfrm>
            <a:off x="6919823" y="1387596"/>
            <a:ext cx="1497851" cy="1477494"/>
          </a:xfrm>
          <a:prstGeom prst="rect">
            <a:avLst/>
          </a:prstGeom>
          <a:noFill/>
          <a:ln w="9525">
            <a:noFill/>
            <a:miter lim="800000"/>
            <a:headEnd/>
            <a:tailEnd/>
          </a:ln>
          <a:effectLst/>
        </p:spPr>
      </p:pic>
    </p:spTree>
    <p:extLst>
      <p:ext uri="{BB962C8B-B14F-4D97-AF65-F5344CB8AC3E}">
        <p14:creationId xmlns:p14="http://schemas.microsoft.com/office/powerpoint/2010/main" xmlns="" val="238249083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Solution Scope Dimension</a:t>
            </a:r>
            <a:endParaRPr lang="en-US" dirty="0"/>
          </a:p>
        </p:txBody>
      </p:sp>
      <p:sp>
        <p:nvSpPr>
          <p:cNvPr id="39" name="Content Placeholder 38"/>
          <p:cNvSpPr>
            <a:spLocks noGrp="1"/>
          </p:cNvSpPr>
          <p:nvPr>
            <p:ph type="body" sz="quarter" idx="10"/>
          </p:nvPr>
        </p:nvSpPr>
        <p:spPr>
          <a:xfrm>
            <a:off x="609600" y="1097281"/>
            <a:ext cx="8382000" cy="5233181"/>
          </a:xfrm>
          <a:prstGeom prst="rect">
            <a:avLst/>
          </a:prstGeom>
        </p:spPr>
        <p:txBody>
          <a:bodyPr>
            <a:normAutofit fontScale="70000" lnSpcReduction="20000"/>
          </a:bodyPr>
          <a:lstStyle/>
          <a:p>
            <a:r>
              <a:rPr lang="en-US" dirty="0" smtClean="0"/>
              <a:t>Micro feature</a:t>
            </a:r>
          </a:p>
          <a:p>
            <a:pPr lvl="1"/>
            <a:r>
              <a:rPr lang="en-US" dirty="0" smtClean="0"/>
              <a:t>Very specific component or other feature asset that can be used in a SharePoint solution</a:t>
            </a:r>
          </a:p>
          <a:p>
            <a:pPr lvl="1"/>
            <a:r>
              <a:rPr lang="en-US" dirty="0" smtClean="0"/>
              <a:t>Examples:</a:t>
            </a:r>
          </a:p>
          <a:p>
            <a:pPr lvl="2"/>
            <a:r>
              <a:rPr lang="en-US" dirty="0" smtClean="0"/>
              <a:t>Accessible text editing web part</a:t>
            </a:r>
          </a:p>
          <a:p>
            <a:pPr lvl="2"/>
            <a:r>
              <a:rPr lang="en-US" dirty="0" smtClean="0"/>
              <a:t>Workflow activity that connect to your application’s services</a:t>
            </a:r>
            <a:br>
              <a:rPr lang="en-US" dirty="0" smtClean="0"/>
            </a:br>
            <a:endParaRPr lang="en-US" dirty="0" smtClean="0"/>
          </a:p>
          <a:p>
            <a:r>
              <a:rPr lang="en-US" dirty="0" smtClean="0"/>
              <a:t>Contained application</a:t>
            </a:r>
          </a:p>
          <a:p>
            <a:pPr lvl="1"/>
            <a:r>
              <a:rPr lang="en-US" dirty="0" smtClean="0"/>
              <a:t>A full featured application that uses SharePoint capabilities to solve a set of needs in a centralized way</a:t>
            </a:r>
          </a:p>
          <a:p>
            <a:pPr lvl="1"/>
            <a:r>
              <a:rPr lang="en-US" dirty="0" smtClean="0"/>
              <a:t>Examples:</a:t>
            </a:r>
          </a:p>
          <a:p>
            <a:pPr lvl="2"/>
            <a:r>
              <a:rPr lang="en-US" dirty="0" smtClean="0"/>
              <a:t>HR system</a:t>
            </a:r>
          </a:p>
          <a:p>
            <a:pPr lvl="2"/>
            <a:r>
              <a:rPr lang="en-US" dirty="0" smtClean="0"/>
              <a:t>Public web presence</a:t>
            </a:r>
            <a:br>
              <a:rPr lang="en-US" dirty="0" smtClean="0"/>
            </a:br>
            <a:endParaRPr lang="en-US" dirty="0" smtClean="0"/>
          </a:p>
          <a:p>
            <a:r>
              <a:rPr lang="en-US" dirty="0" smtClean="0"/>
              <a:t>Organic application</a:t>
            </a:r>
          </a:p>
          <a:p>
            <a:pPr lvl="1"/>
            <a:r>
              <a:rPr lang="en-US" dirty="0" smtClean="0"/>
              <a:t>The combination of a full feature set that a business can use as foundation for creating additional applications </a:t>
            </a:r>
          </a:p>
          <a:p>
            <a:pPr lvl="1"/>
            <a:r>
              <a:rPr lang="en-US" dirty="0" smtClean="0"/>
              <a:t>Examples:</a:t>
            </a:r>
          </a:p>
          <a:p>
            <a:pPr lvl="2"/>
            <a:r>
              <a:rPr lang="en-US" dirty="0" smtClean="0"/>
              <a:t>Project management </a:t>
            </a:r>
          </a:p>
          <a:p>
            <a:pPr lvl="2"/>
            <a:r>
              <a:rPr lang="en-US" dirty="0" smtClean="0"/>
              <a:t>Collaboration centers</a:t>
            </a:r>
            <a:endParaRPr lang="en-US" dirty="0"/>
          </a:p>
        </p:txBody>
      </p:sp>
      <p:grpSp>
        <p:nvGrpSpPr>
          <p:cNvPr id="4" name="Group 3"/>
          <p:cNvGrpSpPr/>
          <p:nvPr/>
        </p:nvGrpSpPr>
        <p:grpSpPr>
          <a:xfrm>
            <a:off x="170583" y="2504655"/>
            <a:ext cx="790754" cy="705144"/>
            <a:chOff x="170583" y="2729738"/>
            <a:chExt cx="790754" cy="705144"/>
          </a:xfrm>
        </p:grpSpPr>
        <p:sp>
          <p:nvSpPr>
            <p:cNvPr id="12" name="Rectangle 11"/>
            <p:cNvSpPr/>
            <p:nvPr/>
          </p:nvSpPr>
          <p:spPr bwMode="auto">
            <a:xfrm>
              <a:off x="170583" y="2729738"/>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8" name="Picture 2"/>
            <p:cNvPicPr>
              <a:picLocks noChangeAspect="1" noChangeArrowheads="1"/>
            </p:cNvPicPr>
            <p:nvPr/>
          </p:nvPicPr>
          <p:blipFill>
            <a:blip r:embed="rId3"/>
            <a:srcRect/>
            <a:stretch>
              <a:fillRect/>
            </a:stretch>
          </p:blipFill>
          <p:spPr bwMode="auto">
            <a:xfrm>
              <a:off x="338527" y="2871316"/>
              <a:ext cx="468972" cy="462598"/>
            </a:xfrm>
            <a:prstGeom prst="rect">
              <a:avLst/>
            </a:prstGeom>
            <a:noFill/>
            <a:ln w="9525">
              <a:noFill/>
              <a:miter lim="800000"/>
              <a:headEnd/>
              <a:tailEnd/>
            </a:ln>
            <a:effectLst/>
          </p:spPr>
        </p:pic>
      </p:grpSp>
      <p:grpSp>
        <p:nvGrpSpPr>
          <p:cNvPr id="5" name="Group 4"/>
          <p:cNvGrpSpPr/>
          <p:nvPr/>
        </p:nvGrpSpPr>
        <p:grpSpPr>
          <a:xfrm>
            <a:off x="170583" y="4271732"/>
            <a:ext cx="790754" cy="705144"/>
            <a:chOff x="170583" y="4230408"/>
            <a:chExt cx="790754" cy="705144"/>
          </a:xfrm>
        </p:grpSpPr>
        <p:sp>
          <p:nvSpPr>
            <p:cNvPr id="11" name="Rectangle 10"/>
            <p:cNvSpPr/>
            <p:nvPr/>
          </p:nvSpPr>
          <p:spPr bwMode="auto">
            <a:xfrm>
              <a:off x="170583" y="4230408"/>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7171" name="Picture 3"/>
            <p:cNvPicPr>
              <a:picLocks noChangeAspect="1" noChangeArrowheads="1"/>
            </p:cNvPicPr>
            <p:nvPr/>
          </p:nvPicPr>
          <p:blipFill>
            <a:blip r:embed="rId4"/>
            <a:srcRect/>
            <a:stretch>
              <a:fillRect/>
            </a:stretch>
          </p:blipFill>
          <p:spPr bwMode="auto">
            <a:xfrm>
              <a:off x="253344" y="4378600"/>
              <a:ext cx="637542" cy="485800"/>
            </a:xfrm>
            <a:prstGeom prst="rect">
              <a:avLst/>
            </a:prstGeom>
            <a:noFill/>
            <a:ln w="9525">
              <a:noFill/>
              <a:miter lim="800000"/>
              <a:headEnd/>
              <a:tailEnd/>
            </a:ln>
            <a:effectLst/>
          </p:spPr>
        </p:pic>
      </p:grpSp>
      <p:grpSp>
        <p:nvGrpSpPr>
          <p:cNvPr id="3" name="Group 2"/>
          <p:cNvGrpSpPr/>
          <p:nvPr/>
        </p:nvGrpSpPr>
        <p:grpSpPr>
          <a:xfrm>
            <a:off x="177636" y="810100"/>
            <a:ext cx="790754" cy="705144"/>
            <a:chOff x="177636" y="992980"/>
            <a:chExt cx="790754" cy="705144"/>
          </a:xfrm>
        </p:grpSpPr>
        <p:sp>
          <p:nvSpPr>
            <p:cNvPr id="13" name="Rectangle 12"/>
            <p:cNvSpPr/>
            <p:nvPr/>
          </p:nvSpPr>
          <p:spPr bwMode="auto">
            <a:xfrm>
              <a:off x="177636" y="992980"/>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7170" name="Picture 2"/>
            <p:cNvPicPr>
              <a:picLocks noChangeAspect="1" noChangeArrowheads="1"/>
            </p:cNvPicPr>
            <p:nvPr/>
          </p:nvPicPr>
          <p:blipFill>
            <a:blip r:embed="rId5"/>
            <a:srcRect/>
            <a:stretch>
              <a:fillRect/>
            </a:stretch>
          </p:blipFill>
          <p:spPr bwMode="auto">
            <a:xfrm>
              <a:off x="430528" y="1070778"/>
              <a:ext cx="329390" cy="575430"/>
            </a:xfrm>
            <a:prstGeom prst="rect">
              <a:avLst/>
            </a:prstGeom>
            <a:noFill/>
            <a:ln w="9525">
              <a:noFill/>
              <a:miter lim="800000"/>
              <a:headEnd/>
              <a:tailEnd/>
            </a:ln>
            <a:effectLst/>
          </p:spPr>
        </p:pic>
      </p:grpSp>
      <p:sp>
        <p:nvSpPr>
          <p:cNvPr id="14" name="Content Placeholder 2"/>
          <p:cNvSpPr txBox="1">
            <a:spLocks/>
          </p:cNvSpPr>
          <p:nvPr/>
        </p:nvSpPr>
        <p:spPr>
          <a:xfrm>
            <a:off x="0" y="6269018"/>
            <a:ext cx="9143999"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Generally, </a:t>
            </a:r>
            <a:r>
              <a:rPr lang="en-US" dirty="0"/>
              <a:t>o</a:t>
            </a:r>
            <a:r>
              <a:rPr lang="en-US" dirty="0" smtClean="0"/>
              <a:t>nly one solution scope dimension applies</a:t>
            </a:r>
            <a:endParaRPr lang="en-US" dirty="0"/>
          </a:p>
        </p:txBody>
      </p:sp>
    </p:spTree>
    <p:extLst>
      <p:ext uri="{BB962C8B-B14F-4D97-AF65-F5344CB8AC3E}">
        <p14:creationId xmlns:p14="http://schemas.microsoft.com/office/powerpoint/2010/main" xmlns="" val="1727869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Implementation Approach Dimension</a:t>
            </a:r>
            <a:endParaRPr lang="en-US" sz="4400" dirty="0"/>
          </a:p>
        </p:txBody>
      </p:sp>
      <p:sp>
        <p:nvSpPr>
          <p:cNvPr id="14" name="TextBox 13"/>
          <p:cNvSpPr txBox="1"/>
          <p:nvPr/>
        </p:nvSpPr>
        <p:spPr>
          <a:xfrm>
            <a:off x="3048000" y="1384079"/>
            <a:ext cx="3511269" cy="1159665"/>
          </a:xfrm>
          <a:prstGeom prst="rect">
            <a:avLst/>
          </a:prstGeom>
          <a:solidFill>
            <a:srgbClr val="FFFFFF"/>
          </a:solidFill>
          <a:ln w="40000" cap="flat" cmpd="sng" algn="ctr">
            <a:solidFill>
              <a:srgbClr val="DA804E"/>
            </a:solidFill>
            <a:prstDash val="solid"/>
          </a:ln>
          <a:effectLst/>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Search scopes</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Site structure</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BDC configuration</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List structuring</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Native web part configurations</a:t>
            </a:r>
          </a:p>
        </p:txBody>
      </p:sp>
      <p:sp>
        <p:nvSpPr>
          <p:cNvPr id="15" name="TextBox 14"/>
          <p:cNvSpPr txBox="1"/>
          <p:nvPr/>
        </p:nvSpPr>
        <p:spPr>
          <a:xfrm>
            <a:off x="4184930" y="2983030"/>
            <a:ext cx="3511269" cy="1160657"/>
          </a:xfrm>
          <a:prstGeom prst="rect">
            <a:avLst/>
          </a:prstGeom>
          <a:solidFill>
            <a:srgbClr val="FFFFFF"/>
          </a:solidFill>
          <a:ln w="40000" cap="flat" cmpd="sng" algn="ctr">
            <a:solidFill>
              <a:srgbClr val="DA804E"/>
            </a:solidFill>
            <a:prstDash val="solid"/>
          </a:ln>
          <a:effectLst/>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CSS &amp; chrome</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Master page layout and customization</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Workflow composition</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Meta-data and document types</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List definitions and form customization</a:t>
            </a:r>
          </a:p>
        </p:txBody>
      </p:sp>
      <p:sp>
        <p:nvSpPr>
          <p:cNvPr id="16" name="TextBox 15"/>
          <p:cNvSpPr txBox="1"/>
          <p:nvPr/>
        </p:nvSpPr>
        <p:spPr>
          <a:xfrm>
            <a:off x="5181599" y="4563196"/>
            <a:ext cx="3835791" cy="1181686"/>
          </a:xfrm>
          <a:prstGeom prst="rect">
            <a:avLst/>
          </a:prstGeom>
          <a:solidFill>
            <a:srgbClr val="FFFFFF"/>
          </a:solidFill>
          <a:ln w="40000" cap="flat" cmpd="sng" algn="ctr">
            <a:solidFill>
              <a:srgbClr val="DA804E"/>
            </a:solidFill>
            <a:prstDash val="solid"/>
          </a:ln>
          <a:effectLst/>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Custom web parts</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Site and list template creation and packaging</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Feature packaging</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Custom workflow activities</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0" cap="none" spc="0" normalizeH="0" baseline="0" noProof="0" dirty="0" smtClean="0">
                <a:ln>
                  <a:noFill/>
                </a:ln>
                <a:solidFill>
                  <a:srgbClr val="000000"/>
                </a:solidFill>
                <a:effectLst/>
                <a:uLnTx/>
                <a:uFillTx/>
                <a:latin typeface="Segoe"/>
                <a:ea typeface="+mn-ea"/>
                <a:cs typeface="+mn-cs"/>
              </a:rPr>
              <a:t>Event receivers</a:t>
            </a:r>
          </a:p>
        </p:txBody>
      </p:sp>
      <p:sp>
        <p:nvSpPr>
          <p:cNvPr id="19" name="Rectangle 18"/>
          <p:cNvSpPr/>
          <p:nvPr/>
        </p:nvSpPr>
        <p:spPr bwMode="auto">
          <a:xfrm>
            <a:off x="914400" y="1655741"/>
            <a:ext cx="2133600" cy="616342"/>
          </a:xfrm>
          <a:prstGeom prst="rect">
            <a:avLst/>
          </a:prstGeom>
          <a:gradFill rotWithShape="1">
            <a:gsLst>
              <a:gs pos="0">
                <a:srgbClr val="DA804E">
                  <a:tint val="74000"/>
                </a:srgbClr>
              </a:gs>
              <a:gs pos="49000">
                <a:srgbClr val="DA804E">
                  <a:tint val="96000"/>
                  <a:shade val="84000"/>
                  <a:satMod val="110000"/>
                </a:srgbClr>
              </a:gs>
              <a:gs pos="49100">
                <a:srgbClr val="DA804E">
                  <a:shade val="55000"/>
                  <a:satMod val="150000"/>
                </a:srgbClr>
              </a:gs>
              <a:gs pos="92000">
                <a:srgbClr val="DA804E">
                  <a:tint val="98000"/>
                  <a:shade val="90000"/>
                  <a:satMod val="128000"/>
                </a:srgbClr>
              </a:gs>
              <a:gs pos="100000">
                <a:srgbClr val="DA804E">
                  <a:tint val="90000"/>
                  <a:shade val="97000"/>
                  <a:satMod val="128000"/>
                </a:srgbClr>
              </a:gs>
            </a:gsLst>
            <a:lin ang="5400000" scaled="1"/>
          </a:gradFill>
          <a:ln>
            <a:noFill/>
            <a:headEnd type="none" w="med" len="med"/>
            <a:tailEnd type="none" w="med" len="med"/>
          </a:ln>
          <a:effectLst>
            <a:outerShdw blurRad="39000" dist="25400" dir="5400000" rotWithShape="0">
              <a:srgbClr val="DA804E">
                <a:shade val="33000"/>
                <a:alpha val="83000"/>
              </a:srgbClr>
            </a:outerShdw>
          </a:effectLst>
          <a:scene3d>
            <a:camera prst="orthographicFront" fov="0">
              <a:rot lat="0" lon="0" rev="0"/>
            </a:camera>
            <a:lightRig rig="contrasting" dir="t">
              <a:rot lat="0" lon="0" rev="1500000"/>
            </a:lightRig>
          </a:scene3d>
          <a:sp3d extrusionH="127000" prstMaterial="powder">
            <a:bevelT w="50800" h="63500"/>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No code</a:t>
            </a:r>
          </a:p>
        </p:txBody>
      </p:sp>
      <p:sp>
        <p:nvSpPr>
          <p:cNvPr id="20" name="Rectangle 19"/>
          <p:cNvSpPr/>
          <p:nvPr/>
        </p:nvSpPr>
        <p:spPr bwMode="auto">
          <a:xfrm>
            <a:off x="2051331" y="3255188"/>
            <a:ext cx="2133600" cy="616342"/>
          </a:xfrm>
          <a:prstGeom prst="rect">
            <a:avLst/>
          </a:prstGeom>
          <a:gradFill rotWithShape="1">
            <a:gsLst>
              <a:gs pos="0">
                <a:srgbClr val="DA804E">
                  <a:tint val="74000"/>
                </a:srgbClr>
              </a:gs>
              <a:gs pos="49000">
                <a:srgbClr val="DA804E">
                  <a:tint val="96000"/>
                  <a:shade val="84000"/>
                  <a:satMod val="110000"/>
                </a:srgbClr>
              </a:gs>
              <a:gs pos="49100">
                <a:srgbClr val="DA804E">
                  <a:shade val="55000"/>
                  <a:satMod val="150000"/>
                </a:srgbClr>
              </a:gs>
              <a:gs pos="92000">
                <a:srgbClr val="DA804E">
                  <a:tint val="98000"/>
                  <a:shade val="90000"/>
                  <a:satMod val="128000"/>
                </a:srgbClr>
              </a:gs>
              <a:gs pos="100000">
                <a:srgbClr val="DA804E">
                  <a:tint val="90000"/>
                  <a:shade val="97000"/>
                  <a:satMod val="128000"/>
                </a:srgbClr>
              </a:gs>
            </a:gsLst>
            <a:lin ang="5400000" scaled="1"/>
          </a:gradFill>
          <a:ln>
            <a:noFill/>
            <a:headEnd type="none" w="med" len="med"/>
            <a:tailEnd type="none" w="med" len="med"/>
          </a:ln>
          <a:effectLst>
            <a:outerShdw blurRad="39000" dist="25400" dir="5400000" rotWithShape="0">
              <a:srgbClr val="DA804E">
                <a:shade val="33000"/>
                <a:alpha val="83000"/>
              </a:srgbClr>
            </a:outerShdw>
          </a:effectLst>
          <a:scene3d>
            <a:camera prst="orthographicFront" fov="0">
              <a:rot lat="0" lon="0" rev="0"/>
            </a:camera>
            <a:lightRig rig="contrasting" dir="t">
              <a:rot lat="0" lon="0" rev="1500000"/>
            </a:lightRig>
          </a:scene3d>
          <a:sp3d extrusionH="127000" prstMaterial="powder">
            <a:bevelT w="50800" h="63500"/>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SharePoint Designer</a:t>
            </a:r>
          </a:p>
        </p:txBody>
      </p:sp>
      <p:sp>
        <p:nvSpPr>
          <p:cNvPr id="21" name="Rectangle 20"/>
          <p:cNvSpPr/>
          <p:nvPr/>
        </p:nvSpPr>
        <p:spPr bwMode="auto">
          <a:xfrm>
            <a:off x="3048000" y="4845868"/>
            <a:ext cx="2133600" cy="616342"/>
          </a:xfrm>
          <a:prstGeom prst="rect">
            <a:avLst/>
          </a:prstGeom>
          <a:gradFill rotWithShape="1">
            <a:gsLst>
              <a:gs pos="0">
                <a:srgbClr val="DA804E">
                  <a:tint val="74000"/>
                </a:srgbClr>
              </a:gs>
              <a:gs pos="49000">
                <a:srgbClr val="DA804E">
                  <a:tint val="96000"/>
                  <a:shade val="84000"/>
                  <a:satMod val="110000"/>
                </a:srgbClr>
              </a:gs>
              <a:gs pos="49100">
                <a:srgbClr val="DA804E">
                  <a:shade val="55000"/>
                  <a:satMod val="150000"/>
                </a:srgbClr>
              </a:gs>
              <a:gs pos="92000">
                <a:srgbClr val="DA804E">
                  <a:tint val="98000"/>
                  <a:shade val="90000"/>
                  <a:satMod val="128000"/>
                </a:srgbClr>
              </a:gs>
              <a:gs pos="100000">
                <a:srgbClr val="DA804E">
                  <a:tint val="90000"/>
                  <a:shade val="97000"/>
                  <a:satMod val="128000"/>
                </a:srgbClr>
              </a:gs>
            </a:gsLst>
            <a:lin ang="5400000" scaled="1"/>
          </a:gradFill>
          <a:ln>
            <a:noFill/>
            <a:headEnd type="none" w="med" len="med"/>
            <a:tailEnd type="none" w="med" len="med"/>
          </a:ln>
          <a:effectLst>
            <a:outerShdw blurRad="39000" dist="25400" dir="5400000" rotWithShape="0">
              <a:srgbClr val="DA804E">
                <a:shade val="33000"/>
                <a:alpha val="83000"/>
              </a:srgbClr>
            </a:outerShdw>
          </a:effectLst>
          <a:scene3d>
            <a:camera prst="orthographicFront" fov="0">
              <a:rot lat="0" lon="0" rev="0"/>
            </a:camera>
            <a:lightRig rig="contrasting" dir="t">
              <a:rot lat="0" lon="0" rev="1500000"/>
            </a:lightRig>
          </a:scene3d>
          <a:sp3d extrusionH="127000" prstMaterial="powder">
            <a:bevelT w="50800" h="63500"/>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Visual Studio</a:t>
            </a:r>
          </a:p>
        </p:txBody>
      </p:sp>
      <p:pic>
        <p:nvPicPr>
          <p:cNvPr id="2050" name="Picture 2"/>
          <p:cNvPicPr>
            <a:picLocks noChangeAspect="1" noChangeArrowheads="1"/>
          </p:cNvPicPr>
          <p:nvPr/>
        </p:nvPicPr>
        <p:blipFill>
          <a:blip r:embed="rId3"/>
          <a:srcRect/>
          <a:stretch>
            <a:fillRect/>
          </a:stretch>
        </p:blipFill>
        <p:spPr bwMode="auto">
          <a:xfrm>
            <a:off x="1325227" y="3184430"/>
            <a:ext cx="802386" cy="76466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1" name="Picture 3"/>
          <p:cNvPicPr>
            <a:picLocks noChangeAspect="1" noChangeArrowheads="1"/>
          </p:cNvPicPr>
          <p:nvPr/>
        </p:nvPicPr>
        <p:blipFill>
          <a:blip r:embed="rId4"/>
          <a:srcRect/>
          <a:stretch>
            <a:fillRect/>
          </a:stretch>
        </p:blipFill>
        <p:spPr bwMode="auto">
          <a:xfrm>
            <a:off x="1987269" y="4792595"/>
            <a:ext cx="1052703" cy="71666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2" name="Picture 4"/>
          <p:cNvPicPr>
            <a:picLocks noChangeAspect="1" noChangeArrowheads="1"/>
          </p:cNvPicPr>
          <p:nvPr/>
        </p:nvPicPr>
        <p:blipFill>
          <a:blip r:embed="rId5"/>
          <a:srcRect/>
          <a:stretch>
            <a:fillRect/>
          </a:stretch>
        </p:blipFill>
        <p:spPr bwMode="auto">
          <a:xfrm>
            <a:off x="400809" y="1582443"/>
            <a:ext cx="824460" cy="7296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Content Placeholder 2"/>
          <p:cNvSpPr txBox="1">
            <a:spLocks/>
          </p:cNvSpPr>
          <p:nvPr/>
        </p:nvSpPr>
        <p:spPr>
          <a:xfrm>
            <a:off x="0" y="6269018"/>
            <a:ext cx="9143999"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One to many implementation approaches may apply</a:t>
            </a:r>
            <a:endParaRPr lang="en-US" dirty="0"/>
          </a:p>
        </p:txBody>
      </p:sp>
    </p:spTree>
    <p:extLst>
      <p:ext uri="{BB962C8B-B14F-4D97-AF65-F5344CB8AC3E}">
        <p14:creationId xmlns:p14="http://schemas.microsoft.com/office/powerpoint/2010/main" xmlns="" val="3531977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Connector 60"/>
          <p:cNvCxnSpPr/>
          <p:nvPr/>
        </p:nvCxnSpPr>
        <p:spPr>
          <a:xfrm flipV="1">
            <a:off x="6454109" y="1067595"/>
            <a:ext cx="0" cy="5741801"/>
          </a:xfrm>
          <a:prstGeom prst="line">
            <a:avLst/>
          </a:prstGeom>
          <a:ln/>
        </p:spPr>
        <p:style>
          <a:lnRef idx="3">
            <a:schemeClr val="accent5"/>
          </a:lnRef>
          <a:fillRef idx="0">
            <a:schemeClr val="accent5"/>
          </a:fillRef>
          <a:effectRef idx="2">
            <a:schemeClr val="accent5"/>
          </a:effectRef>
          <a:fontRef idx="minor">
            <a:schemeClr val="tx1"/>
          </a:fontRef>
        </p:style>
      </p:cxnSp>
      <p:sp>
        <p:nvSpPr>
          <p:cNvPr id="64" name="Title 63"/>
          <p:cNvSpPr>
            <a:spLocks noGrp="1"/>
          </p:cNvSpPr>
          <p:nvPr>
            <p:ph type="title"/>
          </p:nvPr>
        </p:nvSpPr>
        <p:spPr>
          <a:xfrm>
            <a:off x="381000" y="230188"/>
            <a:ext cx="8382000" cy="609398"/>
          </a:xfrm>
        </p:spPr>
        <p:txBody>
          <a:bodyPr/>
          <a:lstStyle/>
          <a:p>
            <a:r>
              <a:rPr lang="en-US" sz="4400" dirty="0" smtClean="0"/>
              <a:t>A note on Solution Complexity &amp; Cost</a:t>
            </a:r>
            <a:endParaRPr lang="en-US" sz="4400" dirty="0"/>
          </a:p>
        </p:txBody>
      </p:sp>
      <p:sp>
        <p:nvSpPr>
          <p:cNvPr id="54" name="Rectangle 53"/>
          <p:cNvSpPr/>
          <p:nvPr/>
        </p:nvSpPr>
        <p:spPr bwMode="auto">
          <a:xfrm rot="16200000">
            <a:off x="469304" y="4589478"/>
            <a:ext cx="1449590" cy="355003"/>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Micro Feature</a:t>
            </a:r>
          </a:p>
        </p:txBody>
      </p:sp>
      <p:sp>
        <p:nvSpPr>
          <p:cNvPr id="55" name="Rectangle 54"/>
          <p:cNvSpPr/>
          <p:nvPr/>
        </p:nvSpPr>
        <p:spPr bwMode="auto">
          <a:xfrm rot="16200000">
            <a:off x="469304" y="3061894"/>
            <a:ext cx="1449590" cy="355003"/>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Contained App</a:t>
            </a:r>
          </a:p>
        </p:txBody>
      </p:sp>
      <p:sp>
        <p:nvSpPr>
          <p:cNvPr id="65" name="Rectangle 64"/>
          <p:cNvSpPr/>
          <p:nvPr/>
        </p:nvSpPr>
        <p:spPr bwMode="auto">
          <a:xfrm rot="16200000">
            <a:off x="469304" y="1553135"/>
            <a:ext cx="1449590" cy="355003"/>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Organic App</a:t>
            </a:r>
          </a:p>
        </p:txBody>
      </p:sp>
      <p:cxnSp>
        <p:nvCxnSpPr>
          <p:cNvPr id="89" name="Straight Connector 88"/>
          <p:cNvCxnSpPr/>
          <p:nvPr/>
        </p:nvCxnSpPr>
        <p:spPr>
          <a:xfrm rot="5400000" flipH="1" flipV="1">
            <a:off x="-684740" y="3352538"/>
            <a:ext cx="4571207" cy="1322"/>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92" name="Straight Connector 91"/>
          <p:cNvCxnSpPr/>
          <p:nvPr/>
        </p:nvCxnSpPr>
        <p:spPr>
          <a:xfrm>
            <a:off x="1600200" y="5638800"/>
            <a:ext cx="7162800" cy="1588"/>
          </a:xfrm>
          <a:prstGeom prst="line">
            <a:avLst/>
          </a:prstGeom>
          <a:ln/>
        </p:spPr>
        <p:style>
          <a:lnRef idx="3">
            <a:schemeClr val="accent3"/>
          </a:lnRef>
          <a:fillRef idx="0">
            <a:schemeClr val="accent3"/>
          </a:fillRef>
          <a:effectRef idx="2">
            <a:schemeClr val="accent3"/>
          </a:effectRef>
          <a:fontRef idx="minor">
            <a:schemeClr val="tx1"/>
          </a:fontRef>
        </p:style>
      </p:cxnSp>
      <p:grpSp>
        <p:nvGrpSpPr>
          <p:cNvPr id="39" name="Group 38"/>
          <p:cNvGrpSpPr/>
          <p:nvPr/>
        </p:nvGrpSpPr>
        <p:grpSpPr>
          <a:xfrm>
            <a:off x="170583" y="3000627"/>
            <a:ext cx="790754" cy="705144"/>
            <a:chOff x="170583" y="2729738"/>
            <a:chExt cx="790754" cy="705144"/>
          </a:xfrm>
        </p:grpSpPr>
        <p:sp>
          <p:nvSpPr>
            <p:cNvPr id="40" name="Rectangle 39"/>
            <p:cNvSpPr/>
            <p:nvPr/>
          </p:nvSpPr>
          <p:spPr bwMode="auto">
            <a:xfrm>
              <a:off x="170583" y="2729738"/>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41" name="Picture 2"/>
            <p:cNvPicPr>
              <a:picLocks noChangeAspect="1" noChangeArrowheads="1"/>
            </p:cNvPicPr>
            <p:nvPr/>
          </p:nvPicPr>
          <p:blipFill>
            <a:blip r:embed="rId3"/>
            <a:srcRect/>
            <a:stretch>
              <a:fillRect/>
            </a:stretch>
          </p:blipFill>
          <p:spPr bwMode="auto">
            <a:xfrm>
              <a:off x="338527" y="2871316"/>
              <a:ext cx="468972" cy="462598"/>
            </a:xfrm>
            <a:prstGeom prst="rect">
              <a:avLst/>
            </a:prstGeom>
            <a:noFill/>
            <a:ln w="9525">
              <a:noFill/>
              <a:miter lim="800000"/>
              <a:headEnd/>
              <a:tailEnd/>
            </a:ln>
            <a:effectLst/>
          </p:spPr>
        </p:pic>
      </p:grpSp>
      <p:grpSp>
        <p:nvGrpSpPr>
          <p:cNvPr id="42" name="Group 41"/>
          <p:cNvGrpSpPr/>
          <p:nvPr/>
        </p:nvGrpSpPr>
        <p:grpSpPr>
          <a:xfrm>
            <a:off x="170583" y="1378064"/>
            <a:ext cx="790754" cy="705144"/>
            <a:chOff x="170583" y="4230408"/>
            <a:chExt cx="790754" cy="705144"/>
          </a:xfrm>
        </p:grpSpPr>
        <p:sp>
          <p:nvSpPr>
            <p:cNvPr id="43" name="Rectangle 42"/>
            <p:cNvSpPr/>
            <p:nvPr/>
          </p:nvSpPr>
          <p:spPr bwMode="auto">
            <a:xfrm>
              <a:off x="170583" y="4230408"/>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44" name="Picture 3"/>
            <p:cNvPicPr>
              <a:picLocks noChangeAspect="1" noChangeArrowheads="1"/>
            </p:cNvPicPr>
            <p:nvPr/>
          </p:nvPicPr>
          <p:blipFill>
            <a:blip r:embed="rId4"/>
            <a:srcRect/>
            <a:stretch>
              <a:fillRect/>
            </a:stretch>
          </p:blipFill>
          <p:spPr bwMode="auto">
            <a:xfrm>
              <a:off x="253344" y="4378600"/>
              <a:ext cx="637542" cy="485800"/>
            </a:xfrm>
            <a:prstGeom prst="rect">
              <a:avLst/>
            </a:prstGeom>
            <a:noFill/>
            <a:ln w="9525">
              <a:noFill/>
              <a:miter lim="800000"/>
              <a:headEnd/>
              <a:tailEnd/>
            </a:ln>
            <a:effectLst/>
          </p:spPr>
        </p:pic>
      </p:grpSp>
      <p:grpSp>
        <p:nvGrpSpPr>
          <p:cNvPr id="45" name="Group 44"/>
          <p:cNvGrpSpPr/>
          <p:nvPr/>
        </p:nvGrpSpPr>
        <p:grpSpPr>
          <a:xfrm>
            <a:off x="170583" y="4501020"/>
            <a:ext cx="790754" cy="705144"/>
            <a:chOff x="177636" y="992980"/>
            <a:chExt cx="790754" cy="705144"/>
          </a:xfrm>
        </p:grpSpPr>
        <p:sp>
          <p:nvSpPr>
            <p:cNvPr id="48" name="Rectangle 47"/>
            <p:cNvSpPr/>
            <p:nvPr/>
          </p:nvSpPr>
          <p:spPr bwMode="auto">
            <a:xfrm>
              <a:off x="177636" y="992980"/>
              <a:ext cx="790754" cy="705144"/>
            </a:xfrm>
            <a:prstGeom prst="rect">
              <a:avLst/>
            </a:prstGeom>
            <a:gradFill>
              <a:gsLst>
                <a:gs pos="0">
                  <a:schemeClr val="accent5">
                    <a:tint val="15000"/>
                    <a:satMod val="250000"/>
                    <a:alpha val="59000"/>
                  </a:schemeClr>
                </a:gs>
                <a:gs pos="49000">
                  <a:schemeClr val="accent6">
                    <a:lumMod val="40000"/>
                    <a:lumOff val="60000"/>
                    <a:alpha val="56000"/>
                  </a:schemeClr>
                </a:gs>
                <a:gs pos="92000">
                  <a:schemeClr val="accent6">
                    <a:lumMod val="60000"/>
                    <a:lumOff val="40000"/>
                    <a:alpha val="34000"/>
                  </a:schemeClr>
                </a:gs>
              </a:gsLst>
            </a:gra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sz="15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56" name="Picture 2"/>
            <p:cNvPicPr>
              <a:picLocks noChangeAspect="1" noChangeArrowheads="1"/>
            </p:cNvPicPr>
            <p:nvPr/>
          </p:nvPicPr>
          <p:blipFill>
            <a:blip r:embed="rId5"/>
            <a:srcRect/>
            <a:stretch>
              <a:fillRect/>
            </a:stretch>
          </p:blipFill>
          <p:spPr bwMode="auto">
            <a:xfrm>
              <a:off x="430528" y="1070778"/>
              <a:ext cx="329390" cy="575430"/>
            </a:xfrm>
            <a:prstGeom prst="rect">
              <a:avLst/>
            </a:prstGeom>
            <a:noFill/>
            <a:ln w="9525">
              <a:noFill/>
              <a:miter lim="800000"/>
              <a:headEnd/>
              <a:tailEnd/>
            </a:ln>
            <a:effectLst/>
          </p:spPr>
        </p:pic>
      </p:grpSp>
      <p:sp>
        <p:nvSpPr>
          <p:cNvPr id="46" name="Right Arrow 45"/>
          <p:cNvSpPr/>
          <p:nvPr/>
        </p:nvSpPr>
        <p:spPr bwMode="auto">
          <a:xfrm rot="16200000">
            <a:off x="96522" y="2716348"/>
            <a:ext cx="3972559" cy="551543"/>
          </a:xfrm>
          <a:prstGeom prst="rightArrow">
            <a:avLst>
              <a:gd name="adj1" fmla="val 50000"/>
              <a:gd name="adj2" fmla="val 52632"/>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Features</a:t>
            </a:r>
          </a:p>
        </p:txBody>
      </p:sp>
      <p:sp>
        <p:nvSpPr>
          <p:cNvPr id="47" name="Right Arrow 46"/>
          <p:cNvSpPr/>
          <p:nvPr/>
        </p:nvSpPr>
        <p:spPr bwMode="auto">
          <a:xfrm>
            <a:off x="2281566" y="5087257"/>
            <a:ext cx="6387305" cy="551543"/>
          </a:xfrm>
          <a:prstGeom prst="rightArrow">
            <a:avLst>
              <a:gd name="adj1" fmla="val 50000"/>
              <a:gd name="adj2" fmla="val 52632"/>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Architecture &amp; Development</a:t>
            </a:r>
          </a:p>
        </p:txBody>
      </p:sp>
      <p:sp>
        <p:nvSpPr>
          <p:cNvPr id="57" name="Right Arrow 56"/>
          <p:cNvSpPr/>
          <p:nvPr/>
        </p:nvSpPr>
        <p:spPr bwMode="auto">
          <a:xfrm rot="19041596">
            <a:off x="1491056" y="2879690"/>
            <a:ext cx="5889706" cy="551543"/>
          </a:xfrm>
          <a:prstGeom prst="rightArrow">
            <a:avLst>
              <a:gd name="adj1" fmla="val 50000"/>
              <a:gd name="adj2" fmla="val 52632"/>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Deployment, Management, Governance, Support</a:t>
            </a:r>
          </a:p>
        </p:txBody>
      </p:sp>
      <p:pic>
        <p:nvPicPr>
          <p:cNvPr id="58" name="Picture 2"/>
          <p:cNvPicPr>
            <a:picLocks noChangeAspect="1" noChangeArrowheads="1"/>
          </p:cNvPicPr>
          <p:nvPr/>
        </p:nvPicPr>
        <p:blipFill>
          <a:blip r:embed="rId6"/>
          <a:srcRect/>
          <a:stretch>
            <a:fillRect/>
          </a:stretch>
        </p:blipFill>
        <p:spPr bwMode="auto">
          <a:xfrm>
            <a:off x="5056521" y="5758217"/>
            <a:ext cx="544900" cy="51928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9" name="Picture 3"/>
          <p:cNvPicPr>
            <a:picLocks noChangeAspect="1" noChangeArrowheads="1"/>
          </p:cNvPicPr>
          <p:nvPr/>
        </p:nvPicPr>
        <p:blipFill>
          <a:blip r:embed="rId7"/>
          <a:srcRect/>
          <a:stretch>
            <a:fillRect/>
          </a:stretch>
        </p:blipFill>
        <p:spPr bwMode="auto">
          <a:xfrm>
            <a:off x="7291688" y="5795294"/>
            <a:ext cx="714893" cy="4866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0" name="Picture 4"/>
          <p:cNvPicPr>
            <a:picLocks noChangeAspect="1" noChangeArrowheads="1"/>
          </p:cNvPicPr>
          <p:nvPr/>
        </p:nvPicPr>
        <p:blipFill>
          <a:blip r:embed="rId8"/>
          <a:srcRect/>
          <a:stretch>
            <a:fillRect/>
          </a:stretch>
        </p:blipFill>
        <p:spPr bwMode="auto">
          <a:xfrm>
            <a:off x="2522201" y="5789182"/>
            <a:ext cx="559892" cy="4955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1" name="Rectangle 50"/>
          <p:cNvSpPr/>
          <p:nvPr/>
        </p:nvSpPr>
        <p:spPr bwMode="auto">
          <a:xfrm>
            <a:off x="4152900" y="6400800"/>
            <a:ext cx="2039471" cy="355003"/>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SharePoint Designer</a:t>
            </a:r>
          </a:p>
        </p:txBody>
      </p:sp>
      <p:sp>
        <p:nvSpPr>
          <p:cNvPr id="52" name="Rectangle 51"/>
          <p:cNvSpPr/>
          <p:nvPr/>
        </p:nvSpPr>
        <p:spPr bwMode="auto">
          <a:xfrm>
            <a:off x="1676400" y="6400800"/>
            <a:ext cx="2039471" cy="355003"/>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No Code</a:t>
            </a:r>
          </a:p>
        </p:txBody>
      </p:sp>
      <p:sp>
        <p:nvSpPr>
          <p:cNvPr id="53" name="Rectangle 52"/>
          <p:cNvSpPr/>
          <p:nvPr/>
        </p:nvSpPr>
        <p:spPr bwMode="auto">
          <a:xfrm>
            <a:off x="6629400" y="6400800"/>
            <a:ext cx="2039471" cy="355003"/>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rPr>
              <a:t>Visual Studio</a:t>
            </a:r>
          </a:p>
        </p:txBody>
      </p:sp>
      <p:sp>
        <p:nvSpPr>
          <p:cNvPr id="2" name="Cloud Callout 1"/>
          <p:cNvSpPr/>
          <p:nvPr/>
        </p:nvSpPr>
        <p:spPr bwMode="auto">
          <a:xfrm>
            <a:off x="3944694" y="3580963"/>
            <a:ext cx="2247677" cy="1272628"/>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2343637 w 2476481"/>
              <a:gd name="connsiteY0" fmla="*/ 153593 h 1413780"/>
              <a:gd name="connsiteX1" fmla="*/ 2304365 w 2476481"/>
              <a:gd name="connsiteY1" fmla="*/ 192865 h 1413780"/>
              <a:gd name="connsiteX2" fmla="*/ 2265093 w 2476481"/>
              <a:gd name="connsiteY2" fmla="*/ 153593 h 1413780"/>
              <a:gd name="connsiteX3" fmla="*/ 2304365 w 2476481"/>
              <a:gd name="connsiteY3" fmla="*/ 114321 h 1413780"/>
              <a:gd name="connsiteX4" fmla="*/ 2343637 w 2476481"/>
              <a:gd name="connsiteY4" fmla="*/ 153593 h 1413780"/>
              <a:gd name="connsiteX0" fmla="*/ 2356181 w 2476481"/>
              <a:gd name="connsiteY0" fmla="*/ 167464 h 1413780"/>
              <a:gd name="connsiteX1" fmla="*/ 2277638 w 2476481"/>
              <a:gd name="connsiteY1" fmla="*/ 246007 h 1413780"/>
              <a:gd name="connsiteX2" fmla="*/ 2199095 w 2476481"/>
              <a:gd name="connsiteY2" fmla="*/ 167464 h 1413780"/>
              <a:gd name="connsiteX3" fmla="*/ 2277638 w 2476481"/>
              <a:gd name="connsiteY3" fmla="*/ 88921 h 1413780"/>
              <a:gd name="connsiteX4" fmla="*/ 2356181 w 2476481"/>
              <a:gd name="connsiteY4" fmla="*/ 167464 h 1413780"/>
              <a:gd name="connsiteX0" fmla="*/ 2299011 w 2476481"/>
              <a:gd name="connsiteY0" fmla="*/ 217516 h 1413780"/>
              <a:gd name="connsiteX1" fmla="*/ 2181196 w 2476481"/>
              <a:gd name="connsiteY1" fmla="*/ 335331 h 1413780"/>
              <a:gd name="connsiteX2" fmla="*/ 2063381 w 2476481"/>
              <a:gd name="connsiteY2" fmla="*/ 217516 h 1413780"/>
              <a:gd name="connsiteX3" fmla="*/ 2181196 w 2476481"/>
              <a:gd name="connsiteY3" fmla="*/ 99701 h 1413780"/>
              <a:gd name="connsiteX4" fmla="*/ 2299011 w 2476481"/>
              <a:gd name="connsiteY4" fmla="*/ 217516 h 141378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345701 w 2479692"/>
              <a:gd name="connsiteY0" fmla="*/ 148979 h 1414402"/>
              <a:gd name="connsiteX1" fmla="*/ 2306429 w 2479692"/>
              <a:gd name="connsiteY1" fmla="*/ 188251 h 1414402"/>
              <a:gd name="connsiteX2" fmla="*/ 2267157 w 2479692"/>
              <a:gd name="connsiteY2" fmla="*/ 148979 h 1414402"/>
              <a:gd name="connsiteX3" fmla="*/ 2306429 w 2479692"/>
              <a:gd name="connsiteY3" fmla="*/ 109707 h 1414402"/>
              <a:gd name="connsiteX4" fmla="*/ 2345701 w 2479692"/>
              <a:gd name="connsiteY4" fmla="*/ 148979 h 1414402"/>
              <a:gd name="connsiteX0" fmla="*/ 2358245 w 2479692"/>
              <a:gd name="connsiteY0" fmla="*/ 162850 h 1414402"/>
              <a:gd name="connsiteX1" fmla="*/ 2279702 w 2479692"/>
              <a:gd name="connsiteY1" fmla="*/ 241393 h 1414402"/>
              <a:gd name="connsiteX2" fmla="*/ 2201159 w 2479692"/>
              <a:gd name="connsiteY2" fmla="*/ 162850 h 1414402"/>
              <a:gd name="connsiteX3" fmla="*/ 2279702 w 2479692"/>
              <a:gd name="connsiteY3" fmla="*/ 84307 h 1414402"/>
              <a:gd name="connsiteX4" fmla="*/ 2358245 w 2479692"/>
              <a:gd name="connsiteY4" fmla="*/ 162850 h 1414402"/>
              <a:gd name="connsiteX0" fmla="*/ 2301075 w 2479692"/>
              <a:gd name="connsiteY0" fmla="*/ 212902 h 1414402"/>
              <a:gd name="connsiteX1" fmla="*/ 2183260 w 2479692"/>
              <a:gd name="connsiteY1" fmla="*/ 330717 h 1414402"/>
              <a:gd name="connsiteX2" fmla="*/ 2065445 w 2479692"/>
              <a:gd name="connsiteY2" fmla="*/ 212902 h 1414402"/>
              <a:gd name="connsiteX3" fmla="*/ 2183260 w 2479692"/>
              <a:gd name="connsiteY3" fmla="*/ 95087 h 1414402"/>
              <a:gd name="connsiteX4" fmla="*/ 2301075 w 2479692"/>
              <a:gd name="connsiteY4" fmla="*/ 212902 h 1414402"/>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2345701 w 2479692"/>
              <a:gd name="connsiteY0" fmla="*/ 148979 h 1414402"/>
              <a:gd name="connsiteX1" fmla="*/ 2306429 w 2479692"/>
              <a:gd name="connsiteY1" fmla="*/ 188251 h 1414402"/>
              <a:gd name="connsiteX2" fmla="*/ 2267157 w 2479692"/>
              <a:gd name="connsiteY2" fmla="*/ 148979 h 1414402"/>
              <a:gd name="connsiteX3" fmla="*/ 2306429 w 2479692"/>
              <a:gd name="connsiteY3" fmla="*/ 109707 h 1414402"/>
              <a:gd name="connsiteX4" fmla="*/ 2345701 w 2479692"/>
              <a:gd name="connsiteY4" fmla="*/ 148979 h 1414402"/>
              <a:gd name="connsiteX0" fmla="*/ 2358245 w 2479692"/>
              <a:gd name="connsiteY0" fmla="*/ 162850 h 1414402"/>
              <a:gd name="connsiteX1" fmla="*/ 2279702 w 2479692"/>
              <a:gd name="connsiteY1" fmla="*/ 241393 h 1414402"/>
              <a:gd name="connsiteX2" fmla="*/ 2279702 w 2479692"/>
              <a:gd name="connsiteY2" fmla="*/ 84307 h 1414402"/>
              <a:gd name="connsiteX3" fmla="*/ 2358245 w 2479692"/>
              <a:gd name="connsiteY3" fmla="*/ 162850 h 1414402"/>
              <a:gd name="connsiteX0" fmla="*/ 2301075 w 2479692"/>
              <a:gd name="connsiteY0" fmla="*/ 212902 h 1414402"/>
              <a:gd name="connsiteX1" fmla="*/ 2183260 w 2479692"/>
              <a:gd name="connsiteY1" fmla="*/ 330717 h 1414402"/>
              <a:gd name="connsiteX2" fmla="*/ 2065445 w 2479692"/>
              <a:gd name="connsiteY2" fmla="*/ 212902 h 1414402"/>
              <a:gd name="connsiteX3" fmla="*/ 2183260 w 2479692"/>
              <a:gd name="connsiteY3" fmla="*/ 95087 h 1414402"/>
              <a:gd name="connsiteX4" fmla="*/ 2301075 w 2479692"/>
              <a:gd name="connsiteY4" fmla="*/ 212902 h 1414402"/>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89 h 43279"/>
              <a:gd name="connsiteX1" fmla="*/ 5659 w 43256"/>
              <a:gd name="connsiteY1" fmla="*/ 6826 h 43279"/>
              <a:gd name="connsiteX2" fmla="*/ 14041 w 43256"/>
              <a:gd name="connsiteY2" fmla="*/ 5121 h 43279"/>
              <a:gd name="connsiteX3" fmla="*/ 22492 w 43256"/>
              <a:gd name="connsiteY3" fmla="*/ 3351 h 43279"/>
              <a:gd name="connsiteX4" fmla="*/ 25785 w 43256"/>
              <a:gd name="connsiteY4" fmla="*/ 119 h 43279"/>
              <a:gd name="connsiteX5" fmla="*/ 29869 w 43256"/>
              <a:gd name="connsiteY5" fmla="*/ 2400 h 43279"/>
              <a:gd name="connsiteX6" fmla="*/ 35499 w 43256"/>
              <a:gd name="connsiteY6" fmla="*/ 609 h 43279"/>
              <a:gd name="connsiteX7" fmla="*/ 42018 w 43256"/>
              <a:gd name="connsiteY7" fmla="*/ 10237 h 43279"/>
              <a:gd name="connsiteX8" fmla="*/ 41854 w 43256"/>
              <a:gd name="connsiteY8" fmla="*/ 15379 h 43279"/>
              <a:gd name="connsiteX9" fmla="*/ 43052 w 43256"/>
              <a:gd name="connsiteY9" fmla="*/ 23241 h 43279"/>
              <a:gd name="connsiteX10" fmla="*/ 37440 w 43256"/>
              <a:gd name="connsiteY10" fmla="*/ 30123 h 43279"/>
              <a:gd name="connsiteX11" fmla="*/ 35431 w 43256"/>
              <a:gd name="connsiteY11" fmla="*/ 36020 h 43279"/>
              <a:gd name="connsiteX12" fmla="*/ 28591 w 43256"/>
              <a:gd name="connsiteY12" fmla="*/ 36734 h 43279"/>
              <a:gd name="connsiteX13" fmla="*/ 23703 w 43256"/>
              <a:gd name="connsiteY13" fmla="*/ 43025 h 43279"/>
              <a:gd name="connsiteX14" fmla="*/ 16516 w 43256"/>
              <a:gd name="connsiteY14" fmla="*/ 39185 h 43279"/>
              <a:gd name="connsiteX15" fmla="*/ 5840 w 43256"/>
              <a:gd name="connsiteY15" fmla="*/ 35391 h 43279"/>
              <a:gd name="connsiteX16" fmla="*/ 1146 w 43256"/>
              <a:gd name="connsiteY16" fmla="*/ 31169 h 43279"/>
              <a:gd name="connsiteX17" fmla="*/ 2149 w 43256"/>
              <a:gd name="connsiteY17" fmla="*/ 25470 h 43279"/>
              <a:gd name="connsiteX18" fmla="*/ 31 w 43256"/>
              <a:gd name="connsiteY18" fmla="*/ 19623 h 43279"/>
              <a:gd name="connsiteX19" fmla="*/ 3899 w 43256"/>
              <a:gd name="connsiteY19" fmla="*/ 14426 h 43279"/>
              <a:gd name="connsiteX20" fmla="*/ 3936 w 43256"/>
              <a:gd name="connsiteY20" fmla="*/ 14289 h 43279"/>
              <a:gd name="connsiteX0" fmla="*/ 2345701 w 2479692"/>
              <a:gd name="connsiteY0" fmla="*/ 150943 h 1416366"/>
              <a:gd name="connsiteX1" fmla="*/ 2306429 w 2479692"/>
              <a:gd name="connsiteY1" fmla="*/ 190215 h 1416366"/>
              <a:gd name="connsiteX2" fmla="*/ 2267157 w 2479692"/>
              <a:gd name="connsiteY2" fmla="*/ 150943 h 1416366"/>
              <a:gd name="connsiteX3" fmla="*/ 2306429 w 2479692"/>
              <a:gd name="connsiteY3" fmla="*/ 111671 h 1416366"/>
              <a:gd name="connsiteX4" fmla="*/ 2345701 w 2479692"/>
              <a:gd name="connsiteY4" fmla="*/ 150943 h 1416366"/>
              <a:gd name="connsiteX0" fmla="*/ 2358245 w 2479692"/>
              <a:gd name="connsiteY0" fmla="*/ 164814 h 1416366"/>
              <a:gd name="connsiteX1" fmla="*/ 2279702 w 2479692"/>
              <a:gd name="connsiteY1" fmla="*/ 243357 h 1416366"/>
              <a:gd name="connsiteX2" fmla="*/ 2279702 w 2479692"/>
              <a:gd name="connsiteY2" fmla="*/ 86271 h 1416366"/>
              <a:gd name="connsiteX3" fmla="*/ 2358245 w 2479692"/>
              <a:gd name="connsiteY3" fmla="*/ 164814 h 1416366"/>
              <a:gd name="connsiteX0" fmla="*/ 2301075 w 2479692"/>
              <a:gd name="connsiteY0" fmla="*/ 214866 h 1416366"/>
              <a:gd name="connsiteX1" fmla="*/ 2183260 w 2479692"/>
              <a:gd name="connsiteY1" fmla="*/ 332681 h 1416366"/>
              <a:gd name="connsiteX2" fmla="*/ 2065445 w 2479692"/>
              <a:gd name="connsiteY2" fmla="*/ 214866 h 1416366"/>
              <a:gd name="connsiteX3" fmla="*/ 2183260 w 2479692"/>
              <a:gd name="connsiteY3" fmla="*/ 97051 h 1416366"/>
              <a:gd name="connsiteX4" fmla="*/ 2301075 w 2479692"/>
              <a:gd name="connsiteY4" fmla="*/ 214866 h 1416366"/>
              <a:gd name="connsiteX0" fmla="*/ 4729 w 43256"/>
              <a:gd name="connsiteY0" fmla="*/ 26096 h 43279"/>
              <a:gd name="connsiteX1" fmla="*/ 2196 w 43256"/>
              <a:gd name="connsiteY1" fmla="*/ 25299 h 43279"/>
              <a:gd name="connsiteX2" fmla="*/ 6964 w 43256"/>
              <a:gd name="connsiteY2" fmla="*/ 34818 h 43279"/>
              <a:gd name="connsiteX3" fmla="*/ 5856 w 43256"/>
              <a:gd name="connsiteY3" fmla="*/ 35199 h 43279"/>
              <a:gd name="connsiteX4" fmla="*/ 16514 w 43256"/>
              <a:gd name="connsiteY4" fmla="*/ 39009 h 43279"/>
              <a:gd name="connsiteX5" fmla="*/ 15846 w 43256"/>
              <a:gd name="connsiteY5" fmla="*/ 37269 h 43279"/>
              <a:gd name="connsiteX6" fmla="*/ 28863 w 43256"/>
              <a:gd name="connsiteY6" fmla="*/ 34670 h 43279"/>
              <a:gd name="connsiteX7" fmla="*/ 28596 w 43256"/>
              <a:gd name="connsiteY7" fmla="*/ 36579 h 43279"/>
              <a:gd name="connsiteX8" fmla="*/ 34165 w 43256"/>
              <a:gd name="connsiteY8" fmla="*/ 22873 h 43279"/>
              <a:gd name="connsiteX9" fmla="*/ 37416 w 43256"/>
              <a:gd name="connsiteY9" fmla="*/ 30009 h 43279"/>
              <a:gd name="connsiteX10" fmla="*/ 41834 w 43256"/>
              <a:gd name="connsiteY10" fmla="*/ 15273 h 43279"/>
              <a:gd name="connsiteX11" fmla="*/ 40386 w 43256"/>
              <a:gd name="connsiteY11" fmla="*/ 17949 h 43279"/>
              <a:gd name="connsiteX12" fmla="*/ 29114 w 43256"/>
              <a:gd name="connsiteY12" fmla="*/ 3871 h 43279"/>
              <a:gd name="connsiteX13" fmla="*/ 29856 w 43256"/>
              <a:gd name="connsiteY13" fmla="*/ 2259 h 43279"/>
              <a:gd name="connsiteX14" fmla="*/ 22177 w 43256"/>
              <a:gd name="connsiteY14" fmla="*/ 4639 h 43279"/>
              <a:gd name="connsiteX15" fmla="*/ 22536 w 43256"/>
              <a:gd name="connsiteY15" fmla="*/ 3249 h 43279"/>
              <a:gd name="connsiteX16" fmla="*/ 14036 w 43256"/>
              <a:gd name="connsiteY16" fmla="*/ 5111 h 43279"/>
              <a:gd name="connsiteX17" fmla="*/ 15336 w 43256"/>
              <a:gd name="connsiteY17" fmla="*/ 6459 h 43279"/>
              <a:gd name="connsiteX18" fmla="*/ 4163 w 43256"/>
              <a:gd name="connsiteY18" fmla="*/ 15708 h 43279"/>
              <a:gd name="connsiteX19" fmla="*/ 3936 w 43256"/>
              <a:gd name="connsiteY19" fmla="*/ 14289 h 43279"/>
              <a:gd name="connsiteX0" fmla="*/ 3936 w 43256"/>
              <a:gd name="connsiteY0" fmla="*/ 14289 h 43279"/>
              <a:gd name="connsiteX1" fmla="*/ 5659 w 43256"/>
              <a:gd name="connsiteY1" fmla="*/ 6826 h 43279"/>
              <a:gd name="connsiteX2" fmla="*/ 14041 w 43256"/>
              <a:gd name="connsiteY2" fmla="*/ 5121 h 43279"/>
              <a:gd name="connsiteX3" fmla="*/ 22492 w 43256"/>
              <a:gd name="connsiteY3" fmla="*/ 3351 h 43279"/>
              <a:gd name="connsiteX4" fmla="*/ 25785 w 43256"/>
              <a:gd name="connsiteY4" fmla="*/ 119 h 43279"/>
              <a:gd name="connsiteX5" fmla="*/ 29869 w 43256"/>
              <a:gd name="connsiteY5" fmla="*/ 2400 h 43279"/>
              <a:gd name="connsiteX6" fmla="*/ 35499 w 43256"/>
              <a:gd name="connsiteY6" fmla="*/ 609 h 43279"/>
              <a:gd name="connsiteX7" fmla="*/ 42018 w 43256"/>
              <a:gd name="connsiteY7" fmla="*/ 10237 h 43279"/>
              <a:gd name="connsiteX8" fmla="*/ 41854 w 43256"/>
              <a:gd name="connsiteY8" fmla="*/ 15379 h 43279"/>
              <a:gd name="connsiteX9" fmla="*/ 43052 w 43256"/>
              <a:gd name="connsiteY9" fmla="*/ 23241 h 43279"/>
              <a:gd name="connsiteX10" fmla="*/ 37440 w 43256"/>
              <a:gd name="connsiteY10" fmla="*/ 30123 h 43279"/>
              <a:gd name="connsiteX11" fmla="*/ 35431 w 43256"/>
              <a:gd name="connsiteY11" fmla="*/ 36020 h 43279"/>
              <a:gd name="connsiteX12" fmla="*/ 28591 w 43256"/>
              <a:gd name="connsiteY12" fmla="*/ 36734 h 43279"/>
              <a:gd name="connsiteX13" fmla="*/ 23703 w 43256"/>
              <a:gd name="connsiteY13" fmla="*/ 43025 h 43279"/>
              <a:gd name="connsiteX14" fmla="*/ 16516 w 43256"/>
              <a:gd name="connsiteY14" fmla="*/ 39185 h 43279"/>
              <a:gd name="connsiteX15" fmla="*/ 5840 w 43256"/>
              <a:gd name="connsiteY15" fmla="*/ 35391 h 43279"/>
              <a:gd name="connsiteX16" fmla="*/ 1146 w 43256"/>
              <a:gd name="connsiteY16" fmla="*/ 31169 h 43279"/>
              <a:gd name="connsiteX17" fmla="*/ 2149 w 43256"/>
              <a:gd name="connsiteY17" fmla="*/ 25470 h 43279"/>
              <a:gd name="connsiteX18" fmla="*/ 31 w 43256"/>
              <a:gd name="connsiteY18" fmla="*/ 19623 h 43279"/>
              <a:gd name="connsiteX19" fmla="*/ 3899 w 43256"/>
              <a:gd name="connsiteY19" fmla="*/ 14426 h 43279"/>
              <a:gd name="connsiteX20" fmla="*/ 3936 w 43256"/>
              <a:gd name="connsiteY20" fmla="*/ 14289 h 43279"/>
              <a:gd name="connsiteX0" fmla="*/ 2345701 w 2479692"/>
              <a:gd name="connsiteY0" fmla="*/ 150943 h 1416366"/>
              <a:gd name="connsiteX1" fmla="*/ 2306429 w 2479692"/>
              <a:gd name="connsiteY1" fmla="*/ 190215 h 1416366"/>
              <a:gd name="connsiteX2" fmla="*/ 2267157 w 2479692"/>
              <a:gd name="connsiteY2" fmla="*/ 150943 h 1416366"/>
              <a:gd name="connsiteX3" fmla="*/ 2306429 w 2479692"/>
              <a:gd name="connsiteY3" fmla="*/ 111671 h 1416366"/>
              <a:gd name="connsiteX4" fmla="*/ 2345701 w 2479692"/>
              <a:gd name="connsiteY4" fmla="*/ 150943 h 1416366"/>
              <a:gd name="connsiteX0" fmla="*/ 2358245 w 2479692"/>
              <a:gd name="connsiteY0" fmla="*/ 164814 h 1416366"/>
              <a:gd name="connsiteX1" fmla="*/ 2279702 w 2479692"/>
              <a:gd name="connsiteY1" fmla="*/ 86271 h 1416366"/>
              <a:gd name="connsiteX2" fmla="*/ 2358245 w 2479692"/>
              <a:gd name="connsiteY2" fmla="*/ 164814 h 1416366"/>
              <a:gd name="connsiteX0" fmla="*/ 2301075 w 2479692"/>
              <a:gd name="connsiteY0" fmla="*/ 214866 h 1416366"/>
              <a:gd name="connsiteX1" fmla="*/ 2183260 w 2479692"/>
              <a:gd name="connsiteY1" fmla="*/ 332681 h 1416366"/>
              <a:gd name="connsiteX2" fmla="*/ 2065445 w 2479692"/>
              <a:gd name="connsiteY2" fmla="*/ 214866 h 1416366"/>
              <a:gd name="connsiteX3" fmla="*/ 2183260 w 2479692"/>
              <a:gd name="connsiteY3" fmla="*/ 97051 h 1416366"/>
              <a:gd name="connsiteX4" fmla="*/ 2301075 w 2479692"/>
              <a:gd name="connsiteY4" fmla="*/ 214866 h 1416366"/>
              <a:gd name="connsiteX0" fmla="*/ 4729 w 43256"/>
              <a:gd name="connsiteY0" fmla="*/ 26096 h 43279"/>
              <a:gd name="connsiteX1" fmla="*/ 2196 w 43256"/>
              <a:gd name="connsiteY1" fmla="*/ 25299 h 43279"/>
              <a:gd name="connsiteX2" fmla="*/ 6964 w 43256"/>
              <a:gd name="connsiteY2" fmla="*/ 34818 h 43279"/>
              <a:gd name="connsiteX3" fmla="*/ 5856 w 43256"/>
              <a:gd name="connsiteY3" fmla="*/ 35199 h 43279"/>
              <a:gd name="connsiteX4" fmla="*/ 16514 w 43256"/>
              <a:gd name="connsiteY4" fmla="*/ 39009 h 43279"/>
              <a:gd name="connsiteX5" fmla="*/ 15846 w 43256"/>
              <a:gd name="connsiteY5" fmla="*/ 37269 h 43279"/>
              <a:gd name="connsiteX6" fmla="*/ 28863 w 43256"/>
              <a:gd name="connsiteY6" fmla="*/ 34670 h 43279"/>
              <a:gd name="connsiteX7" fmla="*/ 28596 w 43256"/>
              <a:gd name="connsiteY7" fmla="*/ 36579 h 43279"/>
              <a:gd name="connsiteX8" fmla="*/ 34165 w 43256"/>
              <a:gd name="connsiteY8" fmla="*/ 22873 h 43279"/>
              <a:gd name="connsiteX9" fmla="*/ 37416 w 43256"/>
              <a:gd name="connsiteY9" fmla="*/ 30009 h 43279"/>
              <a:gd name="connsiteX10" fmla="*/ 41834 w 43256"/>
              <a:gd name="connsiteY10" fmla="*/ 15273 h 43279"/>
              <a:gd name="connsiteX11" fmla="*/ 40386 w 43256"/>
              <a:gd name="connsiteY11" fmla="*/ 17949 h 43279"/>
              <a:gd name="connsiteX12" fmla="*/ 29114 w 43256"/>
              <a:gd name="connsiteY12" fmla="*/ 3871 h 43279"/>
              <a:gd name="connsiteX13" fmla="*/ 29856 w 43256"/>
              <a:gd name="connsiteY13" fmla="*/ 2259 h 43279"/>
              <a:gd name="connsiteX14" fmla="*/ 22177 w 43256"/>
              <a:gd name="connsiteY14" fmla="*/ 4639 h 43279"/>
              <a:gd name="connsiteX15" fmla="*/ 22536 w 43256"/>
              <a:gd name="connsiteY15" fmla="*/ 3249 h 43279"/>
              <a:gd name="connsiteX16" fmla="*/ 14036 w 43256"/>
              <a:gd name="connsiteY16" fmla="*/ 5111 h 43279"/>
              <a:gd name="connsiteX17" fmla="*/ 15336 w 43256"/>
              <a:gd name="connsiteY17" fmla="*/ 6459 h 43279"/>
              <a:gd name="connsiteX18" fmla="*/ 4163 w 43256"/>
              <a:gd name="connsiteY18" fmla="*/ 15708 h 43279"/>
              <a:gd name="connsiteX19" fmla="*/ 3936 w 43256"/>
              <a:gd name="connsiteY19" fmla="*/ 14289 h 43279"/>
              <a:gd name="connsiteX0" fmla="*/ 3936 w 43256"/>
              <a:gd name="connsiteY0" fmla="*/ 14289 h 43279"/>
              <a:gd name="connsiteX1" fmla="*/ 5659 w 43256"/>
              <a:gd name="connsiteY1" fmla="*/ 6826 h 43279"/>
              <a:gd name="connsiteX2" fmla="*/ 14041 w 43256"/>
              <a:gd name="connsiteY2" fmla="*/ 5121 h 43279"/>
              <a:gd name="connsiteX3" fmla="*/ 22492 w 43256"/>
              <a:gd name="connsiteY3" fmla="*/ 3351 h 43279"/>
              <a:gd name="connsiteX4" fmla="*/ 25785 w 43256"/>
              <a:gd name="connsiteY4" fmla="*/ 119 h 43279"/>
              <a:gd name="connsiteX5" fmla="*/ 29869 w 43256"/>
              <a:gd name="connsiteY5" fmla="*/ 2400 h 43279"/>
              <a:gd name="connsiteX6" fmla="*/ 35499 w 43256"/>
              <a:gd name="connsiteY6" fmla="*/ 609 h 43279"/>
              <a:gd name="connsiteX7" fmla="*/ 42018 w 43256"/>
              <a:gd name="connsiteY7" fmla="*/ 10237 h 43279"/>
              <a:gd name="connsiteX8" fmla="*/ 41854 w 43256"/>
              <a:gd name="connsiteY8" fmla="*/ 15379 h 43279"/>
              <a:gd name="connsiteX9" fmla="*/ 43052 w 43256"/>
              <a:gd name="connsiteY9" fmla="*/ 23241 h 43279"/>
              <a:gd name="connsiteX10" fmla="*/ 37440 w 43256"/>
              <a:gd name="connsiteY10" fmla="*/ 30123 h 43279"/>
              <a:gd name="connsiteX11" fmla="*/ 35431 w 43256"/>
              <a:gd name="connsiteY11" fmla="*/ 36020 h 43279"/>
              <a:gd name="connsiteX12" fmla="*/ 28591 w 43256"/>
              <a:gd name="connsiteY12" fmla="*/ 36734 h 43279"/>
              <a:gd name="connsiteX13" fmla="*/ 23703 w 43256"/>
              <a:gd name="connsiteY13" fmla="*/ 43025 h 43279"/>
              <a:gd name="connsiteX14" fmla="*/ 16516 w 43256"/>
              <a:gd name="connsiteY14" fmla="*/ 39185 h 43279"/>
              <a:gd name="connsiteX15" fmla="*/ 5840 w 43256"/>
              <a:gd name="connsiteY15" fmla="*/ 35391 h 43279"/>
              <a:gd name="connsiteX16" fmla="*/ 1146 w 43256"/>
              <a:gd name="connsiteY16" fmla="*/ 31169 h 43279"/>
              <a:gd name="connsiteX17" fmla="*/ 2149 w 43256"/>
              <a:gd name="connsiteY17" fmla="*/ 25470 h 43279"/>
              <a:gd name="connsiteX18" fmla="*/ 31 w 43256"/>
              <a:gd name="connsiteY18" fmla="*/ 19623 h 43279"/>
              <a:gd name="connsiteX19" fmla="*/ 3899 w 43256"/>
              <a:gd name="connsiteY19" fmla="*/ 14426 h 43279"/>
              <a:gd name="connsiteX20" fmla="*/ 3936 w 43256"/>
              <a:gd name="connsiteY20" fmla="*/ 14289 h 43279"/>
              <a:gd name="connsiteX0" fmla="*/ 2345701 w 2479692"/>
              <a:gd name="connsiteY0" fmla="*/ 150943 h 1416366"/>
              <a:gd name="connsiteX1" fmla="*/ 2306429 w 2479692"/>
              <a:gd name="connsiteY1" fmla="*/ 190215 h 1416366"/>
              <a:gd name="connsiteX2" fmla="*/ 2267157 w 2479692"/>
              <a:gd name="connsiteY2" fmla="*/ 150943 h 1416366"/>
              <a:gd name="connsiteX3" fmla="*/ 2306429 w 2479692"/>
              <a:gd name="connsiteY3" fmla="*/ 111671 h 1416366"/>
              <a:gd name="connsiteX4" fmla="*/ 2345701 w 2479692"/>
              <a:gd name="connsiteY4" fmla="*/ 150943 h 1416366"/>
              <a:gd name="connsiteX0" fmla="*/ 2358245 w 2479692"/>
              <a:gd name="connsiteY0" fmla="*/ 164814 h 1416366"/>
              <a:gd name="connsiteX1" fmla="*/ 2279702 w 2479692"/>
              <a:gd name="connsiteY1" fmla="*/ 86271 h 1416366"/>
              <a:gd name="connsiteX2" fmla="*/ 2358245 w 2479692"/>
              <a:gd name="connsiteY2" fmla="*/ 164814 h 1416366"/>
              <a:gd name="connsiteX0" fmla="*/ 2301075 w 2479692"/>
              <a:gd name="connsiteY0" fmla="*/ 214866 h 1416366"/>
              <a:gd name="connsiteX1" fmla="*/ 2065445 w 2479692"/>
              <a:gd name="connsiteY1" fmla="*/ 214866 h 1416366"/>
              <a:gd name="connsiteX2" fmla="*/ 2183260 w 2479692"/>
              <a:gd name="connsiteY2" fmla="*/ 97051 h 1416366"/>
              <a:gd name="connsiteX3" fmla="*/ 2301075 w 2479692"/>
              <a:gd name="connsiteY3" fmla="*/ 214866 h 1416366"/>
              <a:gd name="connsiteX0" fmla="*/ 4729 w 43256"/>
              <a:gd name="connsiteY0" fmla="*/ 26096 h 43279"/>
              <a:gd name="connsiteX1" fmla="*/ 2196 w 43256"/>
              <a:gd name="connsiteY1" fmla="*/ 25299 h 43279"/>
              <a:gd name="connsiteX2" fmla="*/ 6964 w 43256"/>
              <a:gd name="connsiteY2" fmla="*/ 34818 h 43279"/>
              <a:gd name="connsiteX3" fmla="*/ 5856 w 43256"/>
              <a:gd name="connsiteY3" fmla="*/ 35199 h 43279"/>
              <a:gd name="connsiteX4" fmla="*/ 16514 w 43256"/>
              <a:gd name="connsiteY4" fmla="*/ 39009 h 43279"/>
              <a:gd name="connsiteX5" fmla="*/ 15846 w 43256"/>
              <a:gd name="connsiteY5" fmla="*/ 37269 h 43279"/>
              <a:gd name="connsiteX6" fmla="*/ 28863 w 43256"/>
              <a:gd name="connsiteY6" fmla="*/ 34670 h 43279"/>
              <a:gd name="connsiteX7" fmla="*/ 28596 w 43256"/>
              <a:gd name="connsiteY7" fmla="*/ 36579 h 43279"/>
              <a:gd name="connsiteX8" fmla="*/ 34165 w 43256"/>
              <a:gd name="connsiteY8" fmla="*/ 22873 h 43279"/>
              <a:gd name="connsiteX9" fmla="*/ 37416 w 43256"/>
              <a:gd name="connsiteY9" fmla="*/ 30009 h 43279"/>
              <a:gd name="connsiteX10" fmla="*/ 41834 w 43256"/>
              <a:gd name="connsiteY10" fmla="*/ 15273 h 43279"/>
              <a:gd name="connsiteX11" fmla="*/ 40386 w 43256"/>
              <a:gd name="connsiteY11" fmla="*/ 17949 h 43279"/>
              <a:gd name="connsiteX12" fmla="*/ 29114 w 43256"/>
              <a:gd name="connsiteY12" fmla="*/ 3871 h 43279"/>
              <a:gd name="connsiteX13" fmla="*/ 29856 w 43256"/>
              <a:gd name="connsiteY13" fmla="*/ 2259 h 43279"/>
              <a:gd name="connsiteX14" fmla="*/ 22177 w 43256"/>
              <a:gd name="connsiteY14" fmla="*/ 4639 h 43279"/>
              <a:gd name="connsiteX15" fmla="*/ 22536 w 43256"/>
              <a:gd name="connsiteY15" fmla="*/ 3249 h 43279"/>
              <a:gd name="connsiteX16" fmla="*/ 14036 w 43256"/>
              <a:gd name="connsiteY16" fmla="*/ 5111 h 43279"/>
              <a:gd name="connsiteX17" fmla="*/ 15336 w 43256"/>
              <a:gd name="connsiteY17" fmla="*/ 6459 h 43279"/>
              <a:gd name="connsiteX18" fmla="*/ 4163 w 43256"/>
              <a:gd name="connsiteY18" fmla="*/ 15708 h 43279"/>
              <a:gd name="connsiteX19" fmla="*/ 3936 w 43256"/>
              <a:gd name="connsiteY19" fmla="*/ 14289 h 43279"/>
              <a:gd name="connsiteX0" fmla="*/ 3936 w 43256"/>
              <a:gd name="connsiteY0" fmla="*/ 14289 h 43279"/>
              <a:gd name="connsiteX1" fmla="*/ 5659 w 43256"/>
              <a:gd name="connsiteY1" fmla="*/ 6826 h 43279"/>
              <a:gd name="connsiteX2" fmla="*/ 14041 w 43256"/>
              <a:gd name="connsiteY2" fmla="*/ 5121 h 43279"/>
              <a:gd name="connsiteX3" fmla="*/ 22492 w 43256"/>
              <a:gd name="connsiteY3" fmla="*/ 3351 h 43279"/>
              <a:gd name="connsiteX4" fmla="*/ 25785 w 43256"/>
              <a:gd name="connsiteY4" fmla="*/ 119 h 43279"/>
              <a:gd name="connsiteX5" fmla="*/ 29869 w 43256"/>
              <a:gd name="connsiteY5" fmla="*/ 2400 h 43279"/>
              <a:gd name="connsiteX6" fmla="*/ 35499 w 43256"/>
              <a:gd name="connsiteY6" fmla="*/ 609 h 43279"/>
              <a:gd name="connsiteX7" fmla="*/ 42018 w 43256"/>
              <a:gd name="connsiteY7" fmla="*/ 10237 h 43279"/>
              <a:gd name="connsiteX8" fmla="*/ 41854 w 43256"/>
              <a:gd name="connsiteY8" fmla="*/ 15379 h 43279"/>
              <a:gd name="connsiteX9" fmla="*/ 43052 w 43256"/>
              <a:gd name="connsiteY9" fmla="*/ 23241 h 43279"/>
              <a:gd name="connsiteX10" fmla="*/ 37440 w 43256"/>
              <a:gd name="connsiteY10" fmla="*/ 30123 h 43279"/>
              <a:gd name="connsiteX11" fmla="*/ 35431 w 43256"/>
              <a:gd name="connsiteY11" fmla="*/ 36020 h 43279"/>
              <a:gd name="connsiteX12" fmla="*/ 28591 w 43256"/>
              <a:gd name="connsiteY12" fmla="*/ 36734 h 43279"/>
              <a:gd name="connsiteX13" fmla="*/ 23703 w 43256"/>
              <a:gd name="connsiteY13" fmla="*/ 43025 h 43279"/>
              <a:gd name="connsiteX14" fmla="*/ 16516 w 43256"/>
              <a:gd name="connsiteY14" fmla="*/ 39185 h 43279"/>
              <a:gd name="connsiteX15" fmla="*/ 5840 w 43256"/>
              <a:gd name="connsiteY15" fmla="*/ 35391 h 43279"/>
              <a:gd name="connsiteX16" fmla="*/ 1146 w 43256"/>
              <a:gd name="connsiteY16" fmla="*/ 31169 h 43279"/>
              <a:gd name="connsiteX17" fmla="*/ 2149 w 43256"/>
              <a:gd name="connsiteY17" fmla="*/ 25470 h 43279"/>
              <a:gd name="connsiteX18" fmla="*/ 31 w 43256"/>
              <a:gd name="connsiteY18" fmla="*/ 19623 h 43279"/>
              <a:gd name="connsiteX19" fmla="*/ 3899 w 43256"/>
              <a:gd name="connsiteY19" fmla="*/ 14426 h 43279"/>
              <a:gd name="connsiteX20" fmla="*/ 3936 w 43256"/>
              <a:gd name="connsiteY20" fmla="*/ 14289 h 43279"/>
              <a:gd name="connsiteX0" fmla="*/ 2345701 w 2479692"/>
              <a:gd name="connsiteY0" fmla="*/ 150943 h 1416366"/>
              <a:gd name="connsiteX1" fmla="*/ 2306429 w 2479692"/>
              <a:gd name="connsiteY1" fmla="*/ 190215 h 1416366"/>
              <a:gd name="connsiteX2" fmla="*/ 2267157 w 2479692"/>
              <a:gd name="connsiteY2" fmla="*/ 150943 h 1416366"/>
              <a:gd name="connsiteX3" fmla="*/ 2306429 w 2479692"/>
              <a:gd name="connsiteY3" fmla="*/ 111671 h 1416366"/>
              <a:gd name="connsiteX4" fmla="*/ 2345701 w 2479692"/>
              <a:gd name="connsiteY4" fmla="*/ 150943 h 1416366"/>
              <a:gd name="connsiteX0" fmla="*/ 2358245 w 2479692"/>
              <a:gd name="connsiteY0" fmla="*/ 164814 h 1416366"/>
              <a:gd name="connsiteX1" fmla="*/ 2279702 w 2479692"/>
              <a:gd name="connsiteY1" fmla="*/ 86271 h 1416366"/>
              <a:gd name="connsiteX2" fmla="*/ 2358245 w 2479692"/>
              <a:gd name="connsiteY2" fmla="*/ 164814 h 1416366"/>
              <a:gd name="connsiteX0" fmla="*/ 2301075 w 2479692"/>
              <a:gd name="connsiteY0" fmla="*/ 214866 h 1416366"/>
              <a:gd name="connsiteX1" fmla="*/ 2183260 w 2479692"/>
              <a:gd name="connsiteY1" fmla="*/ 97051 h 1416366"/>
              <a:gd name="connsiteX2" fmla="*/ 2301075 w 2479692"/>
              <a:gd name="connsiteY2" fmla="*/ 214866 h 1416366"/>
              <a:gd name="connsiteX0" fmla="*/ 4729 w 43256"/>
              <a:gd name="connsiteY0" fmla="*/ 26096 h 43279"/>
              <a:gd name="connsiteX1" fmla="*/ 2196 w 43256"/>
              <a:gd name="connsiteY1" fmla="*/ 25299 h 43279"/>
              <a:gd name="connsiteX2" fmla="*/ 6964 w 43256"/>
              <a:gd name="connsiteY2" fmla="*/ 34818 h 43279"/>
              <a:gd name="connsiteX3" fmla="*/ 5856 w 43256"/>
              <a:gd name="connsiteY3" fmla="*/ 35199 h 43279"/>
              <a:gd name="connsiteX4" fmla="*/ 16514 w 43256"/>
              <a:gd name="connsiteY4" fmla="*/ 39009 h 43279"/>
              <a:gd name="connsiteX5" fmla="*/ 15846 w 43256"/>
              <a:gd name="connsiteY5" fmla="*/ 37269 h 43279"/>
              <a:gd name="connsiteX6" fmla="*/ 28863 w 43256"/>
              <a:gd name="connsiteY6" fmla="*/ 34670 h 43279"/>
              <a:gd name="connsiteX7" fmla="*/ 28596 w 43256"/>
              <a:gd name="connsiteY7" fmla="*/ 36579 h 43279"/>
              <a:gd name="connsiteX8" fmla="*/ 34165 w 43256"/>
              <a:gd name="connsiteY8" fmla="*/ 22873 h 43279"/>
              <a:gd name="connsiteX9" fmla="*/ 37416 w 43256"/>
              <a:gd name="connsiteY9" fmla="*/ 30009 h 43279"/>
              <a:gd name="connsiteX10" fmla="*/ 41834 w 43256"/>
              <a:gd name="connsiteY10" fmla="*/ 15273 h 43279"/>
              <a:gd name="connsiteX11" fmla="*/ 40386 w 43256"/>
              <a:gd name="connsiteY11" fmla="*/ 17949 h 43279"/>
              <a:gd name="connsiteX12" fmla="*/ 29114 w 43256"/>
              <a:gd name="connsiteY12" fmla="*/ 3871 h 43279"/>
              <a:gd name="connsiteX13" fmla="*/ 29856 w 43256"/>
              <a:gd name="connsiteY13" fmla="*/ 2259 h 43279"/>
              <a:gd name="connsiteX14" fmla="*/ 22177 w 43256"/>
              <a:gd name="connsiteY14" fmla="*/ 4639 h 43279"/>
              <a:gd name="connsiteX15" fmla="*/ 22536 w 43256"/>
              <a:gd name="connsiteY15" fmla="*/ 3249 h 43279"/>
              <a:gd name="connsiteX16" fmla="*/ 14036 w 43256"/>
              <a:gd name="connsiteY16" fmla="*/ 5111 h 43279"/>
              <a:gd name="connsiteX17" fmla="*/ 15336 w 43256"/>
              <a:gd name="connsiteY17" fmla="*/ 6459 h 43279"/>
              <a:gd name="connsiteX18" fmla="*/ 4163 w 43256"/>
              <a:gd name="connsiteY18" fmla="*/ 15708 h 43279"/>
              <a:gd name="connsiteX19" fmla="*/ 3936 w 43256"/>
              <a:gd name="connsiteY19" fmla="*/ 14289 h 4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56" h="43279">
                <a:moveTo>
                  <a:pt x="3936" y="14289"/>
                </a:moveTo>
                <a:cubicBezTo>
                  <a:pt x="3665" y="11576"/>
                  <a:pt x="4297" y="8840"/>
                  <a:pt x="5659" y="6826"/>
                </a:cubicBezTo>
                <a:cubicBezTo>
                  <a:pt x="7811" y="3645"/>
                  <a:pt x="11300" y="2936"/>
                  <a:pt x="14041" y="5121"/>
                </a:cubicBezTo>
                <a:cubicBezTo>
                  <a:pt x="15714" y="828"/>
                  <a:pt x="19950" y="-59"/>
                  <a:pt x="22492" y="3351"/>
                </a:cubicBezTo>
                <a:cubicBezTo>
                  <a:pt x="23133" y="1602"/>
                  <a:pt x="24364" y="393"/>
                  <a:pt x="25785" y="119"/>
                </a:cubicBezTo>
                <a:cubicBezTo>
                  <a:pt x="27349" y="-183"/>
                  <a:pt x="28911" y="689"/>
                  <a:pt x="29869" y="2400"/>
                </a:cubicBezTo>
                <a:cubicBezTo>
                  <a:pt x="31251" y="186"/>
                  <a:pt x="33474" y="-697"/>
                  <a:pt x="35499" y="609"/>
                </a:cubicBezTo>
                <a:cubicBezTo>
                  <a:pt x="37524" y="1915"/>
                  <a:pt x="40959" y="7775"/>
                  <a:pt x="42018" y="10237"/>
                </a:cubicBezTo>
                <a:cubicBezTo>
                  <a:pt x="43077" y="12699"/>
                  <a:pt x="42367" y="13750"/>
                  <a:pt x="41854" y="15379"/>
                </a:cubicBezTo>
                <a:cubicBezTo>
                  <a:pt x="43115" y="17613"/>
                  <a:pt x="43556" y="20509"/>
                  <a:pt x="43052" y="23241"/>
                </a:cubicBezTo>
                <a:cubicBezTo>
                  <a:pt x="42382" y="26873"/>
                  <a:pt x="40164" y="29593"/>
                  <a:pt x="37440" y="30123"/>
                </a:cubicBezTo>
                <a:cubicBezTo>
                  <a:pt x="37427" y="32390"/>
                  <a:pt x="36694" y="34540"/>
                  <a:pt x="35431" y="36020"/>
                </a:cubicBezTo>
                <a:cubicBezTo>
                  <a:pt x="33512" y="38269"/>
                  <a:pt x="30740" y="38558"/>
                  <a:pt x="28591" y="36734"/>
                </a:cubicBezTo>
                <a:cubicBezTo>
                  <a:pt x="27896" y="39867"/>
                  <a:pt x="26035" y="42262"/>
                  <a:pt x="23703" y="43025"/>
                </a:cubicBezTo>
                <a:cubicBezTo>
                  <a:pt x="20955" y="43924"/>
                  <a:pt x="18087" y="42392"/>
                  <a:pt x="16516" y="39185"/>
                </a:cubicBezTo>
                <a:cubicBezTo>
                  <a:pt x="12808" y="42229"/>
                  <a:pt x="7992" y="40518"/>
                  <a:pt x="5840" y="35391"/>
                </a:cubicBezTo>
                <a:cubicBezTo>
                  <a:pt x="3726" y="35728"/>
                  <a:pt x="1741" y="33943"/>
                  <a:pt x="1146" y="31169"/>
                </a:cubicBezTo>
                <a:cubicBezTo>
                  <a:pt x="715" y="29162"/>
                  <a:pt x="1096" y="26996"/>
                  <a:pt x="2149" y="25470"/>
                </a:cubicBezTo>
                <a:cubicBezTo>
                  <a:pt x="655" y="24273"/>
                  <a:pt x="-177" y="21976"/>
                  <a:pt x="31" y="19623"/>
                </a:cubicBezTo>
                <a:cubicBezTo>
                  <a:pt x="275" y="16868"/>
                  <a:pt x="1881" y="14710"/>
                  <a:pt x="3899" y="14426"/>
                </a:cubicBezTo>
                <a:cubicBezTo>
                  <a:pt x="3911" y="14380"/>
                  <a:pt x="3924" y="14335"/>
                  <a:pt x="3936" y="14289"/>
                </a:cubicBezTo>
                <a:close/>
              </a:path>
              <a:path w="2479692" h="1416366">
                <a:moveTo>
                  <a:pt x="2345701" y="150943"/>
                </a:moveTo>
                <a:cubicBezTo>
                  <a:pt x="2345701" y="172632"/>
                  <a:pt x="2328118" y="190215"/>
                  <a:pt x="2306429" y="190215"/>
                </a:cubicBezTo>
                <a:cubicBezTo>
                  <a:pt x="2284740" y="190215"/>
                  <a:pt x="2267157" y="172632"/>
                  <a:pt x="2267157" y="150943"/>
                </a:cubicBezTo>
                <a:cubicBezTo>
                  <a:pt x="2267157" y="129254"/>
                  <a:pt x="2284740" y="111671"/>
                  <a:pt x="2306429" y="111671"/>
                </a:cubicBezTo>
                <a:cubicBezTo>
                  <a:pt x="2328118" y="111671"/>
                  <a:pt x="2345701" y="129254"/>
                  <a:pt x="2345701" y="150943"/>
                </a:cubicBezTo>
                <a:close/>
              </a:path>
              <a:path w="2479692" h="1416366">
                <a:moveTo>
                  <a:pt x="2358245" y="164814"/>
                </a:moveTo>
                <a:lnTo>
                  <a:pt x="2279702" y="86271"/>
                </a:lnTo>
                <a:cubicBezTo>
                  <a:pt x="2292792" y="73181"/>
                  <a:pt x="2358245" y="121436"/>
                  <a:pt x="2358245" y="164814"/>
                </a:cubicBezTo>
                <a:close/>
              </a:path>
              <a:path w="2479692" h="1416366">
                <a:moveTo>
                  <a:pt x="2301075" y="214866"/>
                </a:moveTo>
                <a:lnTo>
                  <a:pt x="2183260" y="97051"/>
                </a:lnTo>
                <a:cubicBezTo>
                  <a:pt x="2248327" y="97051"/>
                  <a:pt x="2301075" y="149799"/>
                  <a:pt x="2301075" y="214866"/>
                </a:cubicBezTo>
                <a:close/>
              </a:path>
              <a:path w="43256" h="43279" fill="none" extrusionOk="0">
                <a:moveTo>
                  <a:pt x="4729" y="26096"/>
                </a:moveTo>
                <a:cubicBezTo>
                  <a:pt x="3845" y="26190"/>
                  <a:pt x="2961" y="25912"/>
                  <a:pt x="2196" y="25299"/>
                </a:cubicBezTo>
                <a:moveTo>
                  <a:pt x="6964" y="34818"/>
                </a:moveTo>
                <a:cubicBezTo>
                  <a:pt x="6609" y="35011"/>
                  <a:pt x="6236" y="35139"/>
                  <a:pt x="5856" y="35199"/>
                </a:cubicBezTo>
                <a:moveTo>
                  <a:pt x="16514" y="39009"/>
                </a:moveTo>
                <a:cubicBezTo>
                  <a:pt x="16247" y="38463"/>
                  <a:pt x="16023" y="37880"/>
                  <a:pt x="15846" y="37269"/>
                </a:cubicBezTo>
                <a:moveTo>
                  <a:pt x="28863" y="34670"/>
                </a:moveTo>
                <a:cubicBezTo>
                  <a:pt x="28824" y="35317"/>
                  <a:pt x="28734" y="35957"/>
                  <a:pt x="28596" y="36579"/>
                </a:cubicBezTo>
                <a:moveTo>
                  <a:pt x="34165" y="22873"/>
                </a:moveTo>
                <a:cubicBezTo>
                  <a:pt x="36169" y="24201"/>
                  <a:pt x="37434" y="26977"/>
                  <a:pt x="37416" y="30009"/>
                </a:cubicBezTo>
                <a:moveTo>
                  <a:pt x="41834" y="15273"/>
                </a:moveTo>
                <a:cubicBezTo>
                  <a:pt x="41509" y="16305"/>
                  <a:pt x="41014" y="17221"/>
                  <a:pt x="40386" y="17949"/>
                </a:cubicBezTo>
                <a:moveTo>
                  <a:pt x="29114" y="3871"/>
                </a:moveTo>
                <a:cubicBezTo>
                  <a:pt x="29303" y="3288"/>
                  <a:pt x="29552" y="2745"/>
                  <a:pt x="29856" y="2259"/>
                </a:cubicBezTo>
                <a:moveTo>
                  <a:pt x="22177" y="4639"/>
                </a:moveTo>
                <a:cubicBezTo>
                  <a:pt x="22254" y="4157"/>
                  <a:pt x="22375" y="3690"/>
                  <a:pt x="22536" y="3249"/>
                </a:cubicBezTo>
                <a:moveTo>
                  <a:pt x="14036" y="5111"/>
                </a:moveTo>
                <a:cubicBezTo>
                  <a:pt x="14508" y="5487"/>
                  <a:pt x="14944" y="5940"/>
                  <a:pt x="15336" y="6459"/>
                </a:cubicBezTo>
                <a:moveTo>
                  <a:pt x="4163" y="15708"/>
                </a:moveTo>
                <a:cubicBezTo>
                  <a:pt x="4060" y="15244"/>
                  <a:pt x="3984" y="14770"/>
                  <a:pt x="3936" y="14289"/>
                </a:cubicBezTo>
              </a:path>
            </a:pathLst>
          </a:custGeom>
          <a:solidFill>
            <a:schemeClr val="tx1"/>
          </a:solidFill>
          <a:ln>
            <a:solidFill>
              <a:srgbClr val="FFFFFF"/>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Hosted/Cloud Friendly</a:t>
            </a:r>
          </a:p>
        </p:txBody>
      </p:sp>
      <p:sp>
        <p:nvSpPr>
          <p:cNvPr id="9" name="Flowchart: Document 8"/>
          <p:cNvSpPr/>
          <p:nvPr/>
        </p:nvSpPr>
        <p:spPr bwMode="auto">
          <a:xfrm>
            <a:off x="6830892" y="3585028"/>
            <a:ext cx="1636486" cy="1381565"/>
          </a:xfrm>
          <a:prstGeom prst="flowChartDocument">
            <a:avLst/>
          </a:prstGeom>
          <a:solidFill>
            <a:schemeClr val="tx1"/>
          </a:solidFill>
          <a:ln>
            <a:solidFill>
              <a:srgbClr val="FFFFFF"/>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solidFill>
                <a:effectLst>
                  <a:outerShdw blurRad="38100" dist="38100" dir="2700000" algn="tl">
                    <a:srgbClr val="000000">
                      <a:alpha val="43137"/>
                    </a:srgbClr>
                  </a:outerShdw>
                </a:effectLst>
                <a:latin typeface="Calibri" pitchFamily="34" charset="0"/>
              </a:rPr>
              <a:t>Local/</a:t>
            </a:r>
            <a:br>
              <a:rPr lang="en-US" sz="2000" dirty="0" smtClean="0">
                <a:solidFill>
                  <a:schemeClr val="bg1"/>
                </a:solidFill>
                <a:effectLst>
                  <a:outerShdw blurRad="38100" dist="38100" dir="2700000" algn="tl">
                    <a:srgbClr val="000000">
                      <a:alpha val="43137"/>
                    </a:srgbClr>
                  </a:outerShdw>
                </a:effectLst>
                <a:latin typeface="Calibri" pitchFamily="34" charset="0"/>
              </a:rPr>
            </a:br>
            <a:r>
              <a:rPr lang="en-US" sz="2000" dirty="0" smtClean="0">
                <a:solidFill>
                  <a:schemeClr val="bg1"/>
                </a:solidFill>
                <a:effectLst>
                  <a:outerShdw blurRad="38100" dist="38100" dir="2700000" algn="tl">
                    <a:srgbClr val="000000">
                      <a:alpha val="43137"/>
                    </a:srgbClr>
                  </a:outerShdw>
                </a:effectLst>
                <a:latin typeface="Calibri" pitchFamily="34" charset="0"/>
              </a:rPr>
              <a:t>Enterprise Hosted</a:t>
            </a:r>
          </a:p>
        </p:txBody>
      </p:sp>
      <p:sp>
        <p:nvSpPr>
          <p:cNvPr id="11" name="Flowchart: Merge 10"/>
          <p:cNvSpPr/>
          <p:nvPr/>
        </p:nvSpPr>
        <p:spPr bwMode="auto">
          <a:xfrm>
            <a:off x="2960914" y="1378064"/>
            <a:ext cx="1741715" cy="1350622"/>
          </a:xfrm>
          <a:prstGeom prst="flowChartMerg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Less Costly</a:t>
            </a:r>
          </a:p>
          <a:p>
            <a:pPr algn="ctr" defTabSz="914099" fontAlgn="base">
              <a:spcBef>
                <a:spcPct val="0"/>
              </a:spcBef>
              <a:spcAft>
                <a:spcPct val="0"/>
              </a:spcAft>
            </a:pPr>
            <a:r>
              <a:rPr lang="en-US" sz="2000" dirty="0">
                <a:solidFill>
                  <a:srgbClr val="FFFFFF"/>
                </a:solidFill>
                <a:effectLst>
                  <a:outerShdw blurRad="38100" dist="38100" dir="2700000" algn="tl">
                    <a:srgbClr val="000000">
                      <a:alpha val="43137"/>
                    </a:srgbClr>
                  </a:outerShdw>
                </a:effectLst>
                <a:latin typeface="Calibri" pitchFamily="34" charset="0"/>
              </a:rPr>
              <a:t>$</a:t>
            </a: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Flowchart: Extract 11"/>
          <p:cNvSpPr/>
          <p:nvPr/>
        </p:nvSpPr>
        <p:spPr bwMode="auto">
          <a:xfrm>
            <a:off x="6830892" y="1142684"/>
            <a:ext cx="1673683" cy="1350622"/>
          </a:xfrm>
          <a:prstGeom prst="flowChartExtra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More Costly</a:t>
            </a:r>
          </a:p>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a:t>
            </a: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xmlns="" val="2725639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down)">
                                      <p:cBhvr>
                                        <p:cTn id="22" dur="500"/>
                                        <p:tgtEl>
                                          <p:spTgt spid="6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00"/>
                                        <p:tgtEl>
                                          <p:spTgt spid="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57" grpId="0" animBg="1"/>
      <p:bldP spid="2" grpId="0" animBg="1"/>
      <p:bldP spid="9"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ent Arrow 5"/>
          <p:cNvSpPr/>
          <p:nvPr/>
        </p:nvSpPr>
        <p:spPr bwMode="auto">
          <a:xfrm rot="5400000">
            <a:off x="2946399" y="2772227"/>
            <a:ext cx="1320800" cy="1103086"/>
          </a:xfrm>
          <a:prstGeom prst="ben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 name="Bent Arrow 6"/>
          <p:cNvSpPr/>
          <p:nvPr/>
        </p:nvSpPr>
        <p:spPr bwMode="auto">
          <a:xfrm rot="16200000" flipH="1">
            <a:off x="4659085" y="2772228"/>
            <a:ext cx="1320800" cy="1103086"/>
          </a:xfrm>
          <a:prstGeom prst="ben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en-US" dirty="0" smtClean="0"/>
              <a:t>The approach…</a:t>
            </a:r>
            <a:endParaRPr lang="en-US" dirty="0"/>
          </a:p>
        </p:txBody>
      </p:sp>
      <p:pic>
        <p:nvPicPr>
          <p:cNvPr id="3" name="Picture 4"/>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9731" r="10660"/>
          <a:stretch/>
        </p:blipFill>
        <p:spPr bwMode="auto">
          <a:xfrm>
            <a:off x="1606511" y="1277371"/>
            <a:ext cx="1509414" cy="18960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809381" y="1174732"/>
            <a:ext cx="1505820" cy="18859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Rounded Rectangle 7"/>
          <p:cNvSpPr/>
          <p:nvPr/>
        </p:nvSpPr>
        <p:spPr bwMode="auto">
          <a:xfrm>
            <a:off x="1335314" y="3984171"/>
            <a:ext cx="6357258" cy="12192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dirty="0" smtClean="0">
                <a:solidFill>
                  <a:srgbClr val="FFFFFF"/>
                </a:solidFill>
                <a:effectLst>
                  <a:outerShdw blurRad="38100" dist="38100" dir="2700000" algn="tl">
                    <a:srgbClr val="000000">
                      <a:alpha val="43137"/>
                    </a:srgbClr>
                  </a:outerShdw>
                </a:effectLst>
                <a:latin typeface="Calibri" pitchFamily="34" charset="0"/>
              </a:rPr>
              <a:t>A SharePoint Pattern Language</a:t>
            </a:r>
          </a:p>
        </p:txBody>
      </p:sp>
    </p:spTree>
    <p:extLst>
      <p:ext uri="{BB962C8B-B14F-4D97-AF65-F5344CB8AC3E}">
        <p14:creationId xmlns:p14="http://schemas.microsoft.com/office/powerpoint/2010/main" xmlns="" val="361641128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smtClean="0"/>
              <a:t>SharePoint </a:t>
            </a:r>
            <a:r>
              <a:rPr lang="en-US" sz="4000" dirty="0"/>
              <a:t>Pattern </a:t>
            </a:r>
            <a:r>
              <a:rPr lang="en-US" sz="4000" dirty="0" smtClean="0"/>
              <a:t>Language Sections</a:t>
            </a:r>
            <a:endParaRPr lang="en-US" sz="4000" dirty="0"/>
          </a:p>
        </p:txBody>
      </p:sp>
      <p:sp>
        <p:nvSpPr>
          <p:cNvPr id="3" name="Content Placeholder 2"/>
          <p:cNvSpPr>
            <a:spLocks noGrp="1"/>
          </p:cNvSpPr>
          <p:nvPr>
            <p:ph idx="1"/>
          </p:nvPr>
        </p:nvSpPr>
        <p:spPr/>
        <p:txBody>
          <a:bodyPr/>
          <a:lstStyle/>
          <a:p>
            <a:r>
              <a:rPr lang="en-US" dirty="0"/>
              <a:t>Pattern Name</a:t>
            </a:r>
          </a:p>
          <a:p>
            <a:r>
              <a:rPr lang="en-US" dirty="0" smtClean="0"/>
              <a:t>Intent</a:t>
            </a:r>
          </a:p>
          <a:p>
            <a:r>
              <a:rPr lang="en-US" dirty="0" smtClean="0"/>
              <a:t>Design Scenario</a:t>
            </a:r>
          </a:p>
          <a:p>
            <a:r>
              <a:rPr lang="en-US" dirty="0" smtClean="0"/>
              <a:t>Structure/Concept</a:t>
            </a:r>
          </a:p>
          <a:p>
            <a:r>
              <a:rPr lang="en-US" dirty="0"/>
              <a:t>Consequences &amp; </a:t>
            </a:r>
            <a:r>
              <a:rPr lang="en-US" dirty="0" smtClean="0"/>
              <a:t>Trade-Offs</a:t>
            </a:r>
          </a:p>
          <a:p>
            <a:r>
              <a:rPr lang="en-US" dirty="0"/>
              <a:t>Scope </a:t>
            </a:r>
            <a:r>
              <a:rPr lang="en-US" dirty="0" smtClean="0"/>
              <a:t>Considerations</a:t>
            </a:r>
          </a:p>
          <a:p>
            <a:r>
              <a:rPr lang="en-US" dirty="0"/>
              <a:t>Related Patterns &amp; </a:t>
            </a:r>
            <a:r>
              <a:rPr lang="en-US" dirty="0" smtClean="0"/>
              <a:t>Anti-Patterns</a:t>
            </a:r>
          </a:p>
          <a:p>
            <a:r>
              <a:rPr lang="en-US" dirty="0"/>
              <a:t>Reference Links</a:t>
            </a:r>
          </a:p>
        </p:txBody>
      </p:sp>
    </p:spTree>
    <p:extLst>
      <p:ext uri="{BB962C8B-B14F-4D97-AF65-F5344CB8AC3E}">
        <p14:creationId xmlns:p14="http://schemas.microsoft.com/office/powerpoint/2010/main" xmlns="" val="424846430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paper Headline 3"/>
          <p:cNvPicPr>
            <a:picLocks noChangeAspect="1" noChangeArrowheads="1"/>
          </p:cNvPicPr>
          <p:nvPr/>
        </p:nvPicPr>
        <p:blipFill>
          <a:blip r:embed="rId3"/>
          <a:srcRect/>
          <a:stretch>
            <a:fillRect/>
          </a:stretch>
        </p:blipFill>
        <p:spPr bwMode="auto">
          <a:xfrm>
            <a:off x="-145143" y="795698"/>
            <a:ext cx="4513944" cy="5736206"/>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Pattern Name</a:t>
            </a:r>
            <a:endParaRPr lang="en-US" dirty="0"/>
          </a:p>
        </p:txBody>
      </p:sp>
      <p:sp>
        <p:nvSpPr>
          <p:cNvPr id="3" name="Content Placeholder 2"/>
          <p:cNvSpPr>
            <a:spLocks noGrp="1"/>
          </p:cNvSpPr>
          <p:nvPr>
            <p:ph idx="1"/>
          </p:nvPr>
        </p:nvSpPr>
        <p:spPr>
          <a:xfrm>
            <a:off x="159657" y="1973942"/>
            <a:ext cx="3846286" cy="3396343"/>
          </a:xfrm>
        </p:spPr>
        <p:txBody>
          <a:bodyPr/>
          <a:lstStyle/>
          <a:p>
            <a:pPr marL="0" indent="0">
              <a:buNone/>
            </a:pPr>
            <a:r>
              <a:rPr lang="en-US" sz="2400" dirty="0" smtClean="0">
                <a:solidFill>
                  <a:schemeClr val="accent3">
                    <a:lumMod val="50000"/>
                  </a:schemeClr>
                </a:solidFill>
              </a:rPr>
              <a:t>“It's </a:t>
            </a:r>
            <a:r>
              <a:rPr lang="en-US" sz="2400" dirty="0">
                <a:solidFill>
                  <a:schemeClr val="accent3">
                    <a:lumMod val="50000"/>
                  </a:schemeClr>
                </a:solidFill>
              </a:rPr>
              <a:t>not about </a:t>
            </a:r>
            <a:r>
              <a:rPr lang="en-US" sz="2400" i="1" dirty="0">
                <a:solidFill>
                  <a:schemeClr val="accent3">
                    <a:lumMod val="50000"/>
                  </a:schemeClr>
                </a:solidFill>
              </a:rPr>
              <a:t>elitism</a:t>
            </a:r>
            <a:r>
              <a:rPr lang="en-US" sz="2400" dirty="0">
                <a:solidFill>
                  <a:schemeClr val="accent3">
                    <a:lumMod val="50000"/>
                  </a:schemeClr>
                </a:solidFill>
              </a:rPr>
              <a:t>--it's about </a:t>
            </a:r>
            <a:r>
              <a:rPr lang="en-US" sz="2400" i="1" dirty="0">
                <a:solidFill>
                  <a:schemeClr val="accent3">
                    <a:lumMod val="50000"/>
                  </a:schemeClr>
                </a:solidFill>
              </a:rPr>
              <a:t>efficiency</a:t>
            </a:r>
            <a:r>
              <a:rPr lang="en-US" sz="2400" dirty="0">
                <a:solidFill>
                  <a:schemeClr val="accent3">
                    <a:lumMod val="50000"/>
                  </a:schemeClr>
                </a:solidFill>
              </a:rPr>
              <a:t>.  It's not about impressing others--it's about a shared understanding of specific concepts.  It's about being able to talk about ideas or processes or even </a:t>
            </a:r>
            <a:r>
              <a:rPr lang="en-US" sz="2400" i="1" dirty="0">
                <a:solidFill>
                  <a:schemeClr val="accent3">
                    <a:lumMod val="50000"/>
                  </a:schemeClr>
                </a:solidFill>
              </a:rPr>
              <a:t>parts</a:t>
            </a:r>
            <a:r>
              <a:rPr lang="en-US" sz="2400" dirty="0">
                <a:solidFill>
                  <a:schemeClr val="accent3">
                    <a:lumMod val="50000"/>
                  </a:schemeClr>
                </a:solidFill>
              </a:rPr>
              <a:t> with fewer words and (potentially) greater meaning</a:t>
            </a:r>
            <a:r>
              <a:rPr lang="en-US" sz="2400" dirty="0" smtClean="0">
                <a:solidFill>
                  <a:schemeClr val="accent3">
                    <a:lumMod val="50000"/>
                  </a:schemeClr>
                </a:solidFill>
              </a:rPr>
              <a:t>.“</a:t>
            </a:r>
          </a:p>
          <a:p>
            <a:pPr marL="0" indent="0">
              <a:buNone/>
            </a:pPr>
            <a:r>
              <a:rPr lang="en-US" sz="2400" dirty="0" smtClean="0">
                <a:solidFill>
                  <a:schemeClr val="accent3">
                    <a:lumMod val="50000"/>
                  </a:schemeClr>
                </a:solidFill>
              </a:rPr>
              <a:t>		--</a:t>
            </a:r>
            <a:r>
              <a:rPr lang="en-US" sz="2400" dirty="0">
                <a:solidFill>
                  <a:schemeClr val="accent3">
                    <a:lumMod val="50000"/>
                  </a:schemeClr>
                </a:solidFill>
              </a:rPr>
              <a:t>Kathy Sierra </a:t>
            </a:r>
          </a:p>
          <a:p>
            <a:endParaRPr lang="en-US" sz="2400" dirty="0">
              <a:solidFill>
                <a:schemeClr val="accent3">
                  <a:lumMod val="50000"/>
                </a:schemeClr>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455886" y="1074058"/>
            <a:ext cx="4535243" cy="467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709992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Intent</a:t>
            </a:r>
            <a:endParaRPr lang="en-US" dirty="0"/>
          </a:p>
        </p:txBody>
      </p:sp>
      <p:sp>
        <p:nvSpPr>
          <p:cNvPr id="3" name="Content Placeholder 2"/>
          <p:cNvSpPr>
            <a:spLocks noGrp="1"/>
          </p:cNvSpPr>
          <p:nvPr>
            <p:ph idx="1"/>
          </p:nvPr>
        </p:nvSpPr>
        <p:spPr/>
        <p:txBody>
          <a:bodyPr/>
          <a:lstStyle/>
          <a:p>
            <a:r>
              <a:rPr lang="en-US" i="1" dirty="0"/>
              <a:t>What does the design pattern do? </a:t>
            </a:r>
            <a:endParaRPr lang="en-US" i="1" dirty="0" smtClean="0"/>
          </a:p>
          <a:p>
            <a:endParaRPr lang="en-US" i="1" dirty="0"/>
          </a:p>
          <a:p>
            <a:r>
              <a:rPr lang="en-US" i="1" dirty="0"/>
              <a:t>What is its rationale and intent</a:t>
            </a:r>
            <a:r>
              <a:rPr lang="en-US" i="1" dirty="0" smtClean="0"/>
              <a:t>?</a:t>
            </a:r>
          </a:p>
          <a:p>
            <a:endParaRPr lang="en-US" i="1" dirty="0"/>
          </a:p>
          <a:p>
            <a:r>
              <a:rPr lang="en-US" i="1" dirty="0"/>
              <a:t>What particular design issue or problem does it address?</a:t>
            </a:r>
            <a:endParaRPr lang="en-US" dirty="0"/>
          </a:p>
        </p:txBody>
      </p:sp>
    </p:spTree>
    <p:extLst>
      <p:ext uri="{BB962C8B-B14F-4D97-AF65-F5344CB8AC3E}">
        <p14:creationId xmlns:p14="http://schemas.microsoft.com/office/powerpoint/2010/main" xmlns="" val="348998511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t>Design </a:t>
            </a:r>
            <a:r>
              <a:rPr lang="en-US" dirty="0" smtClean="0"/>
              <a:t>Scenario</a:t>
            </a:r>
            <a:endParaRPr lang="en-US" dirty="0"/>
          </a:p>
        </p:txBody>
      </p:sp>
      <p:sp>
        <p:nvSpPr>
          <p:cNvPr id="3" name="Content Placeholder 2"/>
          <p:cNvSpPr>
            <a:spLocks noGrp="1"/>
          </p:cNvSpPr>
          <p:nvPr>
            <p:ph idx="1"/>
          </p:nvPr>
        </p:nvSpPr>
        <p:spPr>
          <a:xfrm>
            <a:off x="381000" y="1828800"/>
            <a:ext cx="8382000" cy="4145279"/>
          </a:xfrm>
        </p:spPr>
        <p:txBody>
          <a:bodyPr/>
          <a:lstStyle/>
          <a:p>
            <a:r>
              <a:rPr lang="en-US" i="1" dirty="0"/>
              <a:t>A scenario that illustrates a design problem and how the pattern solves the </a:t>
            </a:r>
            <a:r>
              <a:rPr lang="en-US" i="1" dirty="0" smtClean="0"/>
              <a:t>problem</a:t>
            </a:r>
          </a:p>
          <a:p>
            <a:endParaRPr lang="en-US" i="1" dirty="0"/>
          </a:p>
          <a:p>
            <a:r>
              <a:rPr lang="en-US" i="1" dirty="0" smtClean="0"/>
              <a:t>The </a:t>
            </a:r>
            <a:r>
              <a:rPr lang="en-US" i="1" dirty="0"/>
              <a:t>scenario helps clarify the more abstract description of the pattern that follows</a:t>
            </a:r>
            <a:endParaRPr lang="en-US" dirty="0"/>
          </a:p>
        </p:txBody>
      </p:sp>
    </p:spTree>
    <p:extLst>
      <p:ext uri="{BB962C8B-B14F-4D97-AF65-F5344CB8AC3E}">
        <p14:creationId xmlns:p14="http://schemas.microsoft.com/office/powerpoint/2010/main" xmlns="" val="171690743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Structure/Concept</a:t>
            </a:r>
            <a:endParaRPr lang="en-US" dirty="0"/>
          </a:p>
        </p:txBody>
      </p:sp>
      <p:sp>
        <p:nvSpPr>
          <p:cNvPr id="3" name="Content Placeholder 2"/>
          <p:cNvSpPr>
            <a:spLocks noGrp="1"/>
          </p:cNvSpPr>
          <p:nvPr>
            <p:ph idx="1"/>
          </p:nvPr>
        </p:nvSpPr>
        <p:spPr/>
        <p:txBody>
          <a:bodyPr/>
          <a:lstStyle/>
          <a:p>
            <a:r>
              <a:rPr lang="en-US" i="1" dirty="0"/>
              <a:t>A representation of the components in the </a:t>
            </a:r>
            <a:r>
              <a:rPr lang="en-US" i="1" dirty="0" smtClean="0"/>
              <a:t>pattern</a:t>
            </a:r>
          </a:p>
          <a:p>
            <a:endParaRPr lang="en-US" i="1" dirty="0"/>
          </a:p>
          <a:p>
            <a:r>
              <a:rPr lang="en-US" i="1" dirty="0" smtClean="0"/>
              <a:t>Can be anything from logical diagrams to mock-up screens</a:t>
            </a:r>
            <a:endParaRPr lang="en-US" dirty="0"/>
          </a:p>
        </p:txBody>
      </p:sp>
    </p:spTree>
    <p:extLst>
      <p:ext uri="{BB962C8B-B14F-4D97-AF65-F5344CB8AC3E}">
        <p14:creationId xmlns:p14="http://schemas.microsoft.com/office/powerpoint/2010/main" xmlns="" val="203076741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352864" y="1089317"/>
            <a:ext cx="8382000" cy="4776910"/>
          </a:xfrm>
        </p:spPr>
        <p:txBody>
          <a:bodyPr/>
          <a:lstStyle/>
          <a:p>
            <a:r>
              <a:rPr lang="en-US" dirty="0" smtClean="0"/>
              <a:t>Answer the question, “</a:t>
            </a:r>
            <a:r>
              <a:rPr lang="en-US" i="1" dirty="0" smtClean="0"/>
              <a:t>What is an </a:t>
            </a:r>
            <a:r>
              <a:rPr lang="en-US" i="1" dirty="0"/>
              <a:t>architectural pattern and pattern </a:t>
            </a:r>
            <a:r>
              <a:rPr lang="en-US" i="1" dirty="0" smtClean="0"/>
              <a:t>language?</a:t>
            </a:r>
            <a:r>
              <a:rPr lang="en-US" dirty="0" smtClean="0"/>
              <a:t>” </a:t>
            </a:r>
          </a:p>
          <a:p>
            <a:pPr>
              <a:buFont typeface="Arial" pitchFamily="34" charset="0"/>
              <a:buChar char="•"/>
            </a:pPr>
            <a:endParaRPr lang="en-US" dirty="0" smtClean="0"/>
          </a:p>
          <a:p>
            <a:r>
              <a:rPr lang="en-US" dirty="0" smtClean="0"/>
              <a:t>Define a SharePoint </a:t>
            </a:r>
            <a:r>
              <a:rPr lang="en-US" dirty="0"/>
              <a:t>specific </a:t>
            </a:r>
            <a:r>
              <a:rPr lang="en-US" dirty="0" smtClean="0"/>
              <a:t>pattern language in support of repeatable </a:t>
            </a:r>
            <a:r>
              <a:rPr lang="en-US" dirty="0"/>
              <a:t>solutions</a:t>
            </a:r>
          </a:p>
          <a:p>
            <a:endParaRPr lang="en-US" dirty="0"/>
          </a:p>
          <a:p>
            <a:r>
              <a:rPr lang="en-US" dirty="0" smtClean="0"/>
              <a:t>Demonstrate how a SharePoint pattern language is actionable</a:t>
            </a:r>
            <a:endParaRPr lang="en-US" dirty="0"/>
          </a:p>
        </p:txBody>
      </p:sp>
    </p:spTree>
    <p:extLst>
      <p:ext uri="{BB962C8B-B14F-4D97-AF65-F5344CB8AC3E}">
        <p14:creationId xmlns:p14="http://schemas.microsoft.com/office/powerpoint/2010/main" xmlns="" val="397734071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Consequences &amp; </a:t>
            </a:r>
            <a:r>
              <a:rPr lang="en-US" b="1" dirty="0" smtClean="0"/>
              <a:t>Trade-Offs</a:t>
            </a:r>
            <a:endParaRPr lang="en-US" dirty="0"/>
          </a:p>
        </p:txBody>
      </p:sp>
      <p:sp>
        <p:nvSpPr>
          <p:cNvPr id="3" name="Content Placeholder 2"/>
          <p:cNvSpPr>
            <a:spLocks noGrp="1"/>
          </p:cNvSpPr>
          <p:nvPr>
            <p:ph idx="1"/>
          </p:nvPr>
        </p:nvSpPr>
        <p:spPr>
          <a:xfrm>
            <a:off x="381000" y="1828800"/>
            <a:ext cx="8382000" cy="4145279"/>
          </a:xfrm>
        </p:spPr>
        <p:txBody>
          <a:bodyPr/>
          <a:lstStyle/>
          <a:p>
            <a:r>
              <a:rPr lang="en-US" i="1" dirty="0"/>
              <a:t>How does the pattern support its objectives</a:t>
            </a:r>
            <a:r>
              <a:rPr lang="en-US" i="1" dirty="0" smtClean="0"/>
              <a:t>?</a:t>
            </a:r>
          </a:p>
          <a:p>
            <a:endParaRPr lang="en-US" i="1" dirty="0"/>
          </a:p>
          <a:p>
            <a:r>
              <a:rPr lang="en-US" i="1" dirty="0"/>
              <a:t>What are the trade-offs and results of using the pattern?</a:t>
            </a:r>
            <a:endParaRPr lang="en-US" i="1" dirty="0" smtClean="0"/>
          </a:p>
          <a:p>
            <a:endParaRPr lang="en-US" i="1" dirty="0"/>
          </a:p>
          <a:p>
            <a:endParaRPr lang="en-US" dirty="0"/>
          </a:p>
        </p:txBody>
      </p:sp>
    </p:spTree>
    <p:extLst>
      <p:ext uri="{BB962C8B-B14F-4D97-AF65-F5344CB8AC3E}">
        <p14:creationId xmlns:p14="http://schemas.microsoft.com/office/powerpoint/2010/main" xmlns="" val="344640032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Scope </a:t>
            </a:r>
            <a:r>
              <a:rPr lang="en-US" b="1" dirty="0" smtClean="0"/>
              <a:t>Considerations</a:t>
            </a:r>
            <a:endParaRPr lang="en-US" dirty="0"/>
          </a:p>
        </p:txBody>
      </p:sp>
      <p:sp>
        <p:nvSpPr>
          <p:cNvPr id="3" name="Content Placeholder 2"/>
          <p:cNvSpPr>
            <a:spLocks noGrp="1"/>
          </p:cNvSpPr>
          <p:nvPr>
            <p:ph idx="1"/>
          </p:nvPr>
        </p:nvSpPr>
        <p:spPr/>
        <p:txBody>
          <a:bodyPr/>
          <a:lstStyle/>
          <a:p>
            <a:r>
              <a:rPr lang="en-US" dirty="0" smtClean="0"/>
              <a:t>Micro-feature</a:t>
            </a:r>
          </a:p>
          <a:p>
            <a:r>
              <a:rPr lang="en-US" dirty="0" smtClean="0"/>
              <a:t>Contained Application</a:t>
            </a:r>
          </a:p>
          <a:p>
            <a:r>
              <a:rPr lang="en-US" dirty="0" smtClean="0"/>
              <a:t>Organic Application</a:t>
            </a:r>
          </a:p>
          <a:p>
            <a:endParaRPr lang="en-US" dirty="0"/>
          </a:p>
          <a:p>
            <a:endParaRPr lang="en-US" dirty="0" smtClean="0"/>
          </a:p>
          <a:p>
            <a:r>
              <a:rPr lang="en-US" dirty="0" smtClean="0"/>
              <a:t>Generally, only one of these applies</a:t>
            </a:r>
            <a:endParaRPr lang="en-US" dirty="0"/>
          </a:p>
        </p:txBody>
      </p:sp>
    </p:spTree>
    <p:extLst>
      <p:ext uri="{BB962C8B-B14F-4D97-AF65-F5344CB8AC3E}">
        <p14:creationId xmlns:p14="http://schemas.microsoft.com/office/powerpoint/2010/main" xmlns="" val="24540342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smtClean="0"/>
              <a:t>Implementation Considerations</a:t>
            </a:r>
            <a:endParaRPr lang="en-US" dirty="0"/>
          </a:p>
        </p:txBody>
      </p:sp>
      <p:sp>
        <p:nvSpPr>
          <p:cNvPr id="3" name="Content Placeholder 2"/>
          <p:cNvSpPr>
            <a:spLocks noGrp="1"/>
          </p:cNvSpPr>
          <p:nvPr>
            <p:ph idx="1"/>
          </p:nvPr>
        </p:nvSpPr>
        <p:spPr/>
        <p:txBody>
          <a:bodyPr/>
          <a:lstStyle/>
          <a:p>
            <a:r>
              <a:rPr lang="en-US" dirty="0" smtClean="0"/>
              <a:t>No Code</a:t>
            </a:r>
          </a:p>
          <a:p>
            <a:r>
              <a:rPr lang="en-US" dirty="0" smtClean="0"/>
              <a:t>SharePoint Designer</a:t>
            </a:r>
          </a:p>
          <a:p>
            <a:r>
              <a:rPr lang="en-US" dirty="0" smtClean="0"/>
              <a:t>Visual Studio</a:t>
            </a:r>
          </a:p>
          <a:p>
            <a:endParaRPr lang="en-US" dirty="0"/>
          </a:p>
          <a:p>
            <a:r>
              <a:rPr lang="en-US" dirty="0" smtClean="0"/>
              <a:t>One or more of these may apply and they are then rated as:</a:t>
            </a:r>
          </a:p>
          <a:p>
            <a:pPr lvl="1"/>
            <a:r>
              <a:rPr lang="en-US" dirty="0" smtClean="0"/>
              <a:t>Less recommended</a:t>
            </a:r>
          </a:p>
          <a:p>
            <a:pPr lvl="1"/>
            <a:r>
              <a:rPr lang="en-US" dirty="0" smtClean="0"/>
              <a:t>Recommended</a:t>
            </a:r>
          </a:p>
          <a:p>
            <a:pPr lvl="1"/>
            <a:r>
              <a:rPr lang="en-US" dirty="0" smtClean="0"/>
              <a:t>Best choice</a:t>
            </a:r>
            <a:endParaRPr lang="en-US" dirty="0"/>
          </a:p>
        </p:txBody>
      </p:sp>
    </p:spTree>
    <p:extLst>
      <p:ext uri="{BB962C8B-B14F-4D97-AF65-F5344CB8AC3E}">
        <p14:creationId xmlns:p14="http://schemas.microsoft.com/office/powerpoint/2010/main" xmlns="" val="106792735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Related Patterns &amp; </a:t>
            </a:r>
            <a:r>
              <a:rPr lang="en-US" b="1" dirty="0" smtClean="0"/>
              <a:t>Anti-Patterns</a:t>
            </a:r>
            <a:endParaRPr lang="en-US" dirty="0"/>
          </a:p>
        </p:txBody>
      </p:sp>
      <p:sp>
        <p:nvSpPr>
          <p:cNvPr id="3" name="Content Placeholder 2"/>
          <p:cNvSpPr>
            <a:spLocks noGrp="1"/>
          </p:cNvSpPr>
          <p:nvPr>
            <p:ph idx="1"/>
          </p:nvPr>
        </p:nvSpPr>
        <p:spPr>
          <a:xfrm>
            <a:off x="381000" y="1930400"/>
            <a:ext cx="8382000" cy="4043679"/>
          </a:xfrm>
        </p:spPr>
        <p:txBody>
          <a:bodyPr/>
          <a:lstStyle/>
          <a:p>
            <a:r>
              <a:rPr lang="en-US" i="1" dirty="0"/>
              <a:t>What design patterns are closely related to this one? What are the important differences? </a:t>
            </a:r>
            <a:endParaRPr lang="en-US" dirty="0"/>
          </a:p>
          <a:p>
            <a:endParaRPr lang="en-US" dirty="0" smtClean="0"/>
          </a:p>
          <a:p>
            <a:r>
              <a:rPr lang="en-US" i="1" dirty="0"/>
              <a:t>Are there anti-patterns which exemplify what to not do?</a:t>
            </a:r>
            <a:endParaRPr lang="en-US" dirty="0"/>
          </a:p>
        </p:txBody>
      </p:sp>
    </p:spTree>
    <p:extLst>
      <p:ext uri="{BB962C8B-B14F-4D97-AF65-F5344CB8AC3E}">
        <p14:creationId xmlns:p14="http://schemas.microsoft.com/office/powerpoint/2010/main" xmlns="" val="206333182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Reference Links</a:t>
            </a:r>
            <a:endParaRPr lang="en-US" dirty="0"/>
          </a:p>
        </p:txBody>
      </p:sp>
      <p:sp>
        <p:nvSpPr>
          <p:cNvPr id="3" name="Content Placeholder 2"/>
          <p:cNvSpPr>
            <a:spLocks noGrp="1"/>
          </p:cNvSpPr>
          <p:nvPr>
            <p:ph idx="1"/>
          </p:nvPr>
        </p:nvSpPr>
        <p:spPr/>
        <p:txBody>
          <a:bodyPr/>
          <a:lstStyle/>
          <a:p>
            <a:r>
              <a:rPr lang="en-US" dirty="0" smtClean="0"/>
              <a:t>Push to the P&amp;P content to further direct configuration, optimization, and implementation</a:t>
            </a:r>
          </a:p>
          <a:p>
            <a:endParaRPr lang="en-US" dirty="0"/>
          </a:p>
          <a:p>
            <a:r>
              <a:rPr lang="en-US" dirty="0" smtClean="0"/>
              <a:t>Link to any documentation, online references, webinars, etc. that promote further understanding and direction to implementation</a:t>
            </a:r>
            <a:endParaRPr lang="en-US" dirty="0"/>
          </a:p>
        </p:txBody>
      </p:sp>
    </p:spTree>
    <p:extLst>
      <p:ext uri="{BB962C8B-B14F-4D97-AF65-F5344CB8AC3E}">
        <p14:creationId xmlns:p14="http://schemas.microsoft.com/office/powerpoint/2010/main" xmlns="" val="148571363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example</a:t>
            </a:r>
            <a:endParaRPr lang="en-US" sz="8000" dirty="0"/>
          </a:p>
        </p:txBody>
      </p:sp>
    </p:spTree>
    <p:extLst>
      <p:ext uri="{BB962C8B-B14F-4D97-AF65-F5344CB8AC3E}">
        <p14:creationId xmlns:p14="http://schemas.microsoft.com/office/powerpoint/2010/main" xmlns="" val="74951102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smtClean="0"/>
              <a:t>Pattern Name</a:t>
            </a:r>
            <a:endParaRPr lang="en-US" sz="4000" dirty="0"/>
          </a:p>
        </p:txBody>
      </p:sp>
      <p:sp>
        <p:nvSpPr>
          <p:cNvPr id="3" name="Content Placeholder 2"/>
          <p:cNvSpPr>
            <a:spLocks noGrp="1"/>
          </p:cNvSpPr>
          <p:nvPr>
            <p:ph idx="1"/>
          </p:nvPr>
        </p:nvSpPr>
        <p:spPr>
          <a:xfrm>
            <a:off x="381000" y="2467429"/>
            <a:ext cx="8382000" cy="3506650"/>
          </a:xfrm>
        </p:spPr>
        <p:txBody>
          <a:bodyPr/>
          <a:lstStyle/>
          <a:p>
            <a:pPr marL="0" indent="0" algn="ctr">
              <a:buNone/>
            </a:pPr>
            <a:r>
              <a:rPr lang="en-US" sz="6000" dirty="0"/>
              <a:t>Secured Anonymous Input</a:t>
            </a:r>
          </a:p>
        </p:txBody>
      </p:sp>
    </p:spTree>
    <p:extLst>
      <p:ext uri="{BB962C8B-B14F-4D97-AF65-F5344CB8AC3E}">
        <p14:creationId xmlns:p14="http://schemas.microsoft.com/office/powerpoint/2010/main" xmlns="" val="370966410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Intent</a:t>
            </a:r>
            <a:endParaRPr lang="en-US" dirty="0"/>
          </a:p>
        </p:txBody>
      </p:sp>
      <p:sp>
        <p:nvSpPr>
          <p:cNvPr id="3" name="Content Placeholder 2"/>
          <p:cNvSpPr>
            <a:spLocks noGrp="1"/>
          </p:cNvSpPr>
          <p:nvPr>
            <p:ph idx="1"/>
          </p:nvPr>
        </p:nvSpPr>
        <p:spPr/>
        <p:txBody>
          <a:bodyPr/>
          <a:lstStyle/>
          <a:p>
            <a:r>
              <a:rPr lang="en-US" sz="2000" i="1" dirty="0"/>
              <a:t>What does the design pattern do? </a:t>
            </a:r>
            <a:br>
              <a:rPr lang="en-US" sz="2000" i="1" dirty="0"/>
            </a:br>
            <a:r>
              <a:rPr lang="en-US" sz="2000" dirty="0">
                <a:solidFill>
                  <a:srgbClr val="F6AE1E"/>
                </a:solidFill>
              </a:rPr>
              <a:t>This pattern is for acquiring private information from an anonymous source that remains secure from other public access</a:t>
            </a:r>
            <a:r>
              <a:rPr lang="en-US" sz="2000" i="1" dirty="0">
                <a:solidFill>
                  <a:srgbClr val="F6AE1E"/>
                </a:solidFill>
              </a:rPr>
              <a:t>.</a:t>
            </a:r>
          </a:p>
          <a:p>
            <a:endParaRPr lang="en-US" sz="2000" i="1" dirty="0"/>
          </a:p>
          <a:p>
            <a:r>
              <a:rPr lang="en-US" sz="2000" i="1" dirty="0"/>
              <a:t>What is its rationale and intent?</a:t>
            </a:r>
            <a:br>
              <a:rPr lang="en-US" sz="2000" i="1" dirty="0"/>
            </a:br>
            <a:r>
              <a:rPr lang="en-US" sz="2000" dirty="0">
                <a:solidFill>
                  <a:srgbClr val="F6AE1E"/>
                </a:solidFill>
              </a:rPr>
              <a:t>There are times when from a public site you may wish to acquire information (e.g., contact data like address, phone, etc.) from a non-authenticated user where you must assure the data you collect remains private. This is the pattern for getting information from an anonymous source in a secure, private manner.</a:t>
            </a:r>
            <a:endParaRPr lang="en-US" sz="2000" dirty="0" smtClean="0">
              <a:solidFill>
                <a:srgbClr val="F6AE1E"/>
              </a:solidFill>
            </a:endParaRPr>
          </a:p>
          <a:p>
            <a:endParaRPr lang="en-US" sz="2000" i="1" dirty="0"/>
          </a:p>
          <a:p>
            <a:r>
              <a:rPr lang="en-US" sz="2000" i="1" dirty="0"/>
              <a:t>What particular design issue or problem does it address?</a:t>
            </a:r>
            <a:br>
              <a:rPr lang="en-US" sz="2000" i="1" dirty="0"/>
            </a:br>
            <a:r>
              <a:rPr lang="en-US" sz="2000" dirty="0">
                <a:solidFill>
                  <a:srgbClr val="F6AE1E"/>
                </a:solidFill>
              </a:rPr>
              <a:t>Securely acquiring information from a pubic facing site's anonymous users.</a:t>
            </a:r>
          </a:p>
        </p:txBody>
      </p:sp>
    </p:spTree>
    <p:extLst>
      <p:ext uri="{BB962C8B-B14F-4D97-AF65-F5344CB8AC3E}">
        <p14:creationId xmlns:p14="http://schemas.microsoft.com/office/powerpoint/2010/main" xmlns="" val="361939920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t>Design </a:t>
            </a:r>
            <a:r>
              <a:rPr lang="en-US" dirty="0" smtClean="0"/>
              <a:t>Scenario</a:t>
            </a:r>
            <a:endParaRPr lang="en-US" dirty="0"/>
          </a:p>
        </p:txBody>
      </p:sp>
      <p:sp>
        <p:nvSpPr>
          <p:cNvPr id="3" name="Content Placeholder 2"/>
          <p:cNvSpPr>
            <a:spLocks noGrp="1"/>
          </p:cNvSpPr>
          <p:nvPr>
            <p:ph idx="1"/>
          </p:nvPr>
        </p:nvSpPr>
        <p:spPr>
          <a:xfrm>
            <a:off x="381000" y="914400"/>
            <a:ext cx="8382000" cy="5059679"/>
          </a:xfrm>
        </p:spPr>
        <p:txBody>
          <a:bodyPr/>
          <a:lstStyle/>
          <a:p>
            <a:r>
              <a:rPr lang="en-US" sz="1800" i="1" dirty="0"/>
              <a:t>A scenario that illustrates a design problem and how the pattern solves the </a:t>
            </a:r>
            <a:r>
              <a:rPr lang="en-US" sz="1800" i="1" dirty="0" smtClean="0"/>
              <a:t>problem</a:t>
            </a:r>
          </a:p>
          <a:p>
            <a:pPr marL="517525" lvl="1" indent="0">
              <a:buNone/>
            </a:pPr>
            <a:r>
              <a:rPr lang="en-US" sz="1600" dirty="0" smtClean="0">
                <a:solidFill>
                  <a:srgbClr val="F6AE1E"/>
                </a:solidFill>
              </a:rPr>
              <a:t>This </a:t>
            </a:r>
            <a:r>
              <a:rPr lang="en-US" sz="1600" dirty="0">
                <a:solidFill>
                  <a:srgbClr val="F6AE1E"/>
                </a:solidFill>
              </a:rPr>
              <a:t>pattern is for a public facing site that would like to acquire information from a non-logged in user. It might be contact information, a survey where they can securely issue a complaint, or perhaps, financial or other sensitive information to be gathered. </a:t>
            </a:r>
          </a:p>
          <a:p>
            <a:pPr marL="517525" lvl="1" indent="0">
              <a:buNone/>
            </a:pPr>
            <a:r>
              <a:rPr lang="en-US" sz="1600" dirty="0">
                <a:solidFill>
                  <a:srgbClr val="F6AE1E"/>
                </a:solidFill>
              </a:rPr>
              <a:t> </a:t>
            </a:r>
          </a:p>
          <a:p>
            <a:pPr marL="517525" lvl="1" indent="0">
              <a:buNone/>
            </a:pPr>
            <a:r>
              <a:rPr lang="en-US" sz="1600" dirty="0">
                <a:solidFill>
                  <a:srgbClr val="F6AE1E"/>
                </a:solidFill>
              </a:rPr>
              <a:t>For a membership-site, this pattern would be used by the public facing side to present an application for membership to public users. </a:t>
            </a:r>
            <a:r>
              <a:rPr lang="en-US" sz="1600" dirty="0" smtClean="0">
                <a:solidFill>
                  <a:srgbClr val="F6AE1E"/>
                </a:solidFill>
              </a:rPr>
              <a:t>What anonymous users see:</a:t>
            </a:r>
          </a:p>
          <a:p>
            <a:pPr marL="517525" lvl="1" indent="0">
              <a:buNone/>
            </a:pPr>
            <a:endParaRPr lang="en-US" sz="1600" dirty="0">
              <a:solidFill>
                <a:srgbClr val="F6AE1E"/>
              </a:solidFill>
            </a:endParaRPr>
          </a:p>
          <a:p>
            <a:pPr marL="517525" lvl="1" indent="0">
              <a:buNone/>
            </a:pPr>
            <a:endParaRPr lang="en-US" sz="1600" dirty="0">
              <a:solidFill>
                <a:srgbClr val="F6AE1E"/>
              </a:solidFill>
            </a:endParaRPr>
          </a:p>
          <a:p>
            <a:endParaRPr lang="en-US" sz="1600" i="1" dirty="0" smtClean="0"/>
          </a:p>
        </p:txBody>
      </p:sp>
      <p:graphicFrame>
        <p:nvGraphicFramePr>
          <p:cNvPr id="7" name="Table 6"/>
          <p:cNvGraphicFramePr>
            <a:graphicFrameLocks noGrp="1"/>
          </p:cNvGraphicFramePr>
          <p:nvPr>
            <p:extLst>
              <p:ext uri="{D42A27DB-BD31-4B8C-83A1-F6EECF244321}">
                <p14:modId xmlns:p14="http://schemas.microsoft.com/office/powerpoint/2010/main" xmlns="" val="3894268894"/>
              </p:ext>
            </p:extLst>
          </p:nvPr>
        </p:nvGraphicFramePr>
        <p:xfrm>
          <a:off x="827313" y="2906486"/>
          <a:ext cx="7692571" cy="3029857"/>
        </p:xfrm>
        <a:graphic>
          <a:graphicData uri="http://schemas.openxmlformats.org/drawingml/2006/table">
            <a:tbl>
              <a:tblPr firstRow="1" bandRow="1">
                <a:tableStyleId>{5C22544A-7EE6-4342-B048-85BDC9FD1C3A}</a:tableStyleId>
              </a:tblPr>
              <a:tblGrid>
                <a:gridCol w="3086149"/>
                <a:gridCol w="4606422"/>
              </a:tblGrid>
              <a:tr h="3029857">
                <a:tc>
                  <a:txBody>
                    <a:bodyPr/>
                    <a:lstStyle/>
                    <a:p>
                      <a:r>
                        <a:rPr lang="en-US" sz="1600" kern="1200" dirty="0" smtClean="0">
                          <a:solidFill>
                            <a:srgbClr val="F6AE1E"/>
                          </a:solidFill>
                          <a:latin typeface="+mn-lt"/>
                          <a:ea typeface="+mn-ea"/>
                          <a:cs typeface="+mn-cs"/>
                        </a:rPr>
                        <a:t>Information may be collected:</a:t>
                      </a:r>
                    </a:p>
                    <a:p>
                      <a:endParaRPr lang="en-US" sz="1600" kern="1200" dirty="0">
                        <a:solidFill>
                          <a:srgbClr val="F6AE1E"/>
                        </a:solidFill>
                        <a:latin typeface="+mn-lt"/>
                        <a:ea typeface="+mn-ea"/>
                        <a:cs typeface="+mn-cs"/>
                      </a:endParaRPr>
                    </a:p>
                  </a:txBody>
                  <a:tcP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kern="1200" dirty="0" smtClean="0">
                          <a:solidFill>
                            <a:srgbClr val="F6AE1E"/>
                          </a:solidFill>
                          <a:latin typeface="+mn-lt"/>
                          <a:ea typeface="+mn-ea"/>
                          <a:cs typeface="+mn-cs"/>
                        </a:rPr>
                        <a:t>Access to that information is guarded through obfuscation:</a:t>
                      </a:r>
                    </a:p>
                    <a:p>
                      <a:endParaRPr lang="en-US" sz="2000" dirty="0">
                        <a:solidFill>
                          <a:srgbClr val="F6AE1E"/>
                        </a:solidFill>
                      </a:endParaRPr>
                    </a:p>
                  </a:txBody>
                  <a:tcPr>
                    <a:noFill/>
                  </a:tcPr>
                </a:tc>
              </a:tr>
            </a:tbl>
          </a:graphicData>
        </a:graphic>
      </p:graphicFrame>
      <p:pic>
        <p:nvPicPr>
          <p:cNvPr id="2055"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47511" y="3218771"/>
            <a:ext cx="2869746" cy="2647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93312" y="3483429"/>
            <a:ext cx="4449459" cy="2380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1754840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t>Design </a:t>
            </a:r>
            <a:r>
              <a:rPr lang="en-US" dirty="0" smtClean="0"/>
              <a:t>Scenario (continued)</a:t>
            </a:r>
            <a:endParaRPr lang="en-US" dirty="0"/>
          </a:p>
        </p:txBody>
      </p:sp>
      <p:sp>
        <p:nvSpPr>
          <p:cNvPr id="3" name="Content Placeholder 2"/>
          <p:cNvSpPr>
            <a:spLocks noGrp="1"/>
          </p:cNvSpPr>
          <p:nvPr>
            <p:ph idx="1"/>
          </p:nvPr>
        </p:nvSpPr>
        <p:spPr>
          <a:xfrm>
            <a:off x="381000" y="914400"/>
            <a:ext cx="8382000" cy="5059679"/>
          </a:xfrm>
        </p:spPr>
        <p:txBody>
          <a:bodyPr/>
          <a:lstStyle/>
          <a:p>
            <a:r>
              <a:rPr lang="en-US" sz="1800" i="1" dirty="0"/>
              <a:t>A scenario that illustrates a design problem and how the pattern solves the </a:t>
            </a:r>
            <a:r>
              <a:rPr lang="en-US" sz="1800" i="1" dirty="0" smtClean="0"/>
              <a:t>problem (continued)</a:t>
            </a:r>
          </a:p>
          <a:p>
            <a:pPr marL="517525" lvl="1" indent="0">
              <a:buNone/>
            </a:pPr>
            <a:r>
              <a:rPr lang="en-US" sz="1600" dirty="0">
                <a:solidFill>
                  <a:srgbClr val="F6AE1E"/>
                </a:solidFill>
              </a:rPr>
              <a:t>Only Administration has access to the collected </a:t>
            </a:r>
            <a:r>
              <a:rPr lang="en-US" sz="1600" dirty="0" smtClean="0">
                <a:solidFill>
                  <a:srgbClr val="F6AE1E"/>
                </a:solidFill>
              </a:rPr>
              <a:t>data through a web part view only they can access. What administrators see: </a:t>
            </a:r>
          </a:p>
          <a:p>
            <a:pPr marL="517525" lvl="1" indent="0">
              <a:buNone/>
            </a:pPr>
            <a:endParaRPr lang="en-US" sz="1600" dirty="0">
              <a:solidFill>
                <a:srgbClr val="F6AE1E"/>
              </a:solidFill>
            </a:endParaRPr>
          </a:p>
          <a:p>
            <a:pPr marL="517525" lvl="1" indent="0">
              <a:buNone/>
            </a:pPr>
            <a:endParaRPr lang="en-US" sz="1600" dirty="0">
              <a:solidFill>
                <a:srgbClr val="F6AE1E"/>
              </a:solidFill>
            </a:endParaRPr>
          </a:p>
          <a:p>
            <a:endParaRPr lang="en-US" sz="1600" i="1" dirty="0" smtClean="0"/>
          </a:p>
        </p:txBody>
      </p:sp>
      <p:pic>
        <p:nvPicPr>
          <p:cNvPr id="3074" name="Picture 2" descr="C:\Users\Jim Wilt\AppData\Local\Microsoft\Windows\Temporary Internet Files\Content.MSO\B78487EF.tm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61786" y="1959430"/>
            <a:ext cx="7750793" cy="394788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9213254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r>
              <a:rPr lang="en-US" sz="2800" dirty="0" smtClean="0"/>
              <a:t>(</a:t>
            </a:r>
            <a:r>
              <a:rPr lang="en-US" sz="2800" i="1" dirty="0" smtClean="0">
                <a:solidFill>
                  <a:srgbClr val="FFC000"/>
                </a:solidFill>
              </a:rPr>
              <a:t>special</a:t>
            </a:r>
            <a:r>
              <a:rPr lang="en-US" sz="2800" dirty="0" smtClean="0"/>
              <a:t>)</a:t>
            </a:r>
            <a:endParaRPr lang="en-US" sz="2800" dirty="0"/>
          </a:p>
        </p:txBody>
      </p:sp>
      <p:sp>
        <p:nvSpPr>
          <p:cNvPr id="3" name="Content Placeholder 2"/>
          <p:cNvSpPr>
            <a:spLocks noGrp="1"/>
          </p:cNvSpPr>
          <p:nvPr>
            <p:ph idx="1"/>
          </p:nvPr>
        </p:nvSpPr>
        <p:spPr/>
        <p:txBody>
          <a:bodyPr/>
          <a:lstStyle/>
          <a:p>
            <a:r>
              <a:rPr lang="en-US" dirty="0" smtClean="0"/>
              <a:t> Your feedback on:	</a:t>
            </a:r>
          </a:p>
          <a:p>
            <a:pPr lvl="1"/>
            <a:r>
              <a:rPr lang="en-US" b="1" i="1" dirty="0" smtClean="0">
                <a:solidFill>
                  <a:srgbClr val="FFC000"/>
                </a:solidFill>
              </a:rPr>
              <a:t>Q1</a:t>
            </a:r>
            <a:r>
              <a:rPr lang="en-US" dirty="0" smtClean="0"/>
              <a:t>: </a:t>
            </a:r>
            <a:r>
              <a:rPr lang="en-US" dirty="0"/>
              <a:t>Does this special </a:t>
            </a:r>
            <a:r>
              <a:rPr lang="en-US" dirty="0" smtClean="0"/>
              <a:t>type of </a:t>
            </a:r>
            <a:r>
              <a:rPr lang="en-US" dirty="0"/>
              <a:t>pattern </a:t>
            </a:r>
            <a:r>
              <a:rPr lang="en-US" dirty="0" smtClean="0"/>
              <a:t>language add value to </a:t>
            </a:r>
            <a:r>
              <a:rPr lang="en-US" dirty="0"/>
              <a:t>your solution design efforts?</a:t>
            </a:r>
          </a:p>
          <a:p>
            <a:pPr lvl="1"/>
            <a:endParaRPr lang="en-US" dirty="0"/>
          </a:p>
          <a:p>
            <a:pPr lvl="1"/>
            <a:r>
              <a:rPr lang="en-US" b="1" i="1" dirty="0" smtClean="0">
                <a:solidFill>
                  <a:srgbClr val="FFC000"/>
                </a:solidFill>
              </a:rPr>
              <a:t>Q2</a:t>
            </a:r>
            <a:r>
              <a:rPr lang="en-US" dirty="0" smtClean="0"/>
              <a:t>: </a:t>
            </a:r>
            <a:r>
              <a:rPr lang="en-US" dirty="0"/>
              <a:t>Who do you say the </a:t>
            </a:r>
            <a:r>
              <a:rPr lang="en-US" dirty="0" smtClean="0"/>
              <a:t>target audience </a:t>
            </a:r>
            <a:r>
              <a:rPr lang="en-US" dirty="0"/>
              <a:t>of this material should be</a:t>
            </a:r>
            <a:r>
              <a:rPr lang="en-US" dirty="0" smtClean="0"/>
              <a:t>?</a:t>
            </a:r>
          </a:p>
          <a:p>
            <a:pPr marL="517525" lvl="1" indent="0">
              <a:buNone/>
            </a:pPr>
            <a:endParaRPr lang="en-US" dirty="0"/>
          </a:p>
          <a:p>
            <a:pPr marL="517525" lvl="1" indent="0">
              <a:buNone/>
            </a:pPr>
            <a:endParaRPr lang="en-US" i="1" dirty="0" smtClean="0"/>
          </a:p>
          <a:p>
            <a:pPr marL="517525" lvl="1" indent="0">
              <a:buNone/>
            </a:pPr>
            <a:r>
              <a:rPr lang="en-US" i="1" dirty="0" smtClean="0"/>
              <a:t>(please write answers to these special objectives in the comments section of your evaluation)</a:t>
            </a:r>
            <a:endParaRPr lang="en-US" i="1" dirty="0"/>
          </a:p>
        </p:txBody>
      </p:sp>
    </p:spTree>
    <p:extLst>
      <p:ext uri="{BB962C8B-B14F-4D97-AF65-F5344CB8AC3E}">
        <p14:creationId xmlns:p14="http://schemas.microsoft.com/office/powerpoint/2010/main" xmlns="" val="2428570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9245" y="1378857"/>
            <a:ext cx="3590925" cy="4760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230188"/>
            <a:ext cx="8382000" cy="664797"/>
          </a:xfrm>
        </p:spPr>
        <p:txBody>
          <a:bodyPr/>
          <a:lstStyle/>
          <a:p>
            <a:r>
              <a:rPr lang="en-US" dirty="0" smtClean="0"/>
              <a:t>Structure/Concept</a:t>
            </a:r>
            <a:endParaRPr lang="en-US" dirty="0"/>
          </a:p>
        </p:txBody>
      </p:sp>
      <p:sp>
        <p:nvSpPr>
          <p:cNvPr id="3" name="Content Placeholder 2"/>
          <p:cNvSpPr>
            <a:spLocks noGrp="1"/>
          </p:cNvSpPr>
          <p:nvPr>
            <p:ph idx="1"/>
          </p:nvPr>
        </p:nvSpPr>
        <p:spPr>
          <a:xfrm>
            <a:off x="293915" y="991959"/>
            <a:ext cx="8382000" cy="575583"/>
          </a:xfrm>
        </p:spPr>
        <p:txBody>
          <a:bodyPr/>
          <a:lstStyle/>
          <a:p>
            <a:r>
              <a:rPr lang="en-US" sz="1800" i="1" dirty="0"/>
              <a:t>A representation of the components in the </a:t>
            </a:r>
            <a:r>
              <a:rPr lang="en-US" sz="1800" i="1" dirty="0" smtClean="0"/>
              <a:t>pattern</a:t>
            </a:r>
            <a:endParaRPr lang="en-US" sz="1800" dirty="0"/>
          </a:p>
        </p:txBody>
      </p:sp>
      <p:sp>
        <p:nvSpPr>
          <p:cNvPr id="6" name="Content Placeholder 2"/>
          <p:cNvSpPr txBox="1">
            <a:spLocks/>
          </p:cNvSpPr>
          <p:nvPr/>
        </p:nvSpPr>
        <p:spPr>
          <a:xfrm>
            <a:off x="3831770" y="1393371"/>
            <a:ext cx="5065487" cy="4746172"/>
          </a:xfrm>
          <a:prstGeom prst="rect">
            <a:avLst/>
          </a:prstGeom>
          <a:ln>
            <a:noFill/>
          </a:ln>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solidFill>
                  <a:srgbClr val="F6AE1E"/>
                </a:solidFill>
              </a:rPr>
              <a:t>This feature is implemented using a </a:t>
            </a:r>
            <a:r>
              <a:rPr lang="en-US" sz="1600" i="1" dirty="0">
                <a:solidFill>
                  <a:srgbClr val="F6AE1E"/>
                </a:solidFill>
              </a:rPr>
              <a:t>Custom List</a:t>
            </a:r>
            <a:r>
              <a:rPr lang="en-US" sz="1600" dirty="0">
                <a:solidFill>
                  <a:srgbClr val="F6AE1E"/>
                </a:solidFill>
              </a:rPr>
              <a:t>: </a:t>
            </a:r>
          </a:p>
          <a:p>
            <a:pPr marL="0" indent="0">
              <a:buNone/>
            </a:pPr>
            <a:r>
              <a:rPr lang="en-US" sz="1600" dirty="0">
                <a:solidFill>
                  <a:srgbClr val="F6AE1E"/>
                </a:solidFill>
              </a:rPr>
              <a:t> </a:t>
            </a:r>
          </a:p>
          <a:p>
            <a:pPr marL="0" indent="0">
              <a:buNone/>
            </a:pPr>
            <a:r>
              <a:rPr lang="en-US" sz="1600" dirty="0">
                <a:solidFill>
                  <a:srgbClr val="F6AE1E"/>
                </a:solidFill>
              </a:rPr>
              <a:t>The custom list is created as any normal list with the addition of a </a:t>
            </a:r>
            <a:r>
              <a:rPr lang="en-US" sz="1600" u="sng" dirty="0">
                <a:solidFill>
                  <a:srgbClr val="F6AE1E"/>
                </a:solidFill>
              </a:rPr>
              <a:t>calculated field</a:t>
            </a:r>
            <a:r>
              <a:rPr lang="en-US" sz="1600" dirty="0">
                <a:solidFill>
                  <a:srgbClr val="F6AE1E"/>
                </a:solidFill>
              </a:rPr>
              <a:t>, </a:t>
            </a:r>
            <a:r>
              <a:rPr lang="en-US" sz="1600" i="1" dirty="0">
                <a:solidFill>
                  <a:srgbClr val="F6AE1E"/>
                </a:solidFill>
              </a:rPr>
              <a:t>Thank You</a:t>
            </a:r>
            <a:r>
              <a:rPr lang="en-US" sz="1600" dirty="0">
                <a:solidFill>
                  <a:srgbClr val="F6AE1E"/>
                </a:solidFill>
              </a:rPr>
              <a:t>, that will contain a message displayed after the private input form is submitted. The field is calculated so that it is not displayed in the input form and so the text displayed can easily be modified by authorized designers only.</a:t>
            </a:r>
            <a:br>
              <a:rPr lang="en-US" sz="1600" dirty="0">
                <a:solidFill>
                  <a:srgbClr val="F6AE1E"/>
                </a:solidFill>
              </a:rPr>
            </a:br>
            <a:r>
              <a:rPr lang="en-US" sz="1600" dirty="0">
                <a:solidFill>
                  <a:srgbClr val="F6AE1E"/>
                </a:solidFill>
              </a:rPr>
              <a:t/>
            </a:r>
            <a:br>
              <a:rPr lang="en-US" sz="1600" dirty="0">
                <a:solidFill>
                  <a:srgbClr val="F6AE1E"/>
                </a:solidFill>
              </a:rPr>
            </a:br>
            <a:r>
              <a:rPr lang="en-US" sz="1600" dirty="0">
                <a:solidFill>
                  <a:srgbClr val="F6AE1E"/>
                </a:solidFill>
              </a:rPr>
              <a:t>The list is made private &amp; secure by deleting the </a:t>
            </a:r>
            <a:r>
              <a:rPr lang="en-US" sz="1600" i="1" dirty="0">
                <a:solidFill>
                  <a:srgbClr val="F6AE1E"/>
                </a:solidFill>
              </a:rPr>
              <a:t>All Items</a:t>
            </a:r>
            <a:r>
              <a:rPr lang="en-US" sz="1600" dirty="0">
                <a:solidFill>
                  <a:srgbClr val="F6AE1E"/>
                </a:solidFill>
              </a:rPr>
              <a:t> view, replacing it with a </a:t>
            </a:r>
            <a:r>
              <a:rPr lang="en-US" sz="1600" i="1" dirty="0">
                <a:solidFill>
                  <a:srgbClr val="F6AE1E"/>
                </a:solidFill>
              </a:rPr>
              <a:t>Thank-You</a:t>
            </a:r>
            <a:r>
              <a:rPr lang="en-US" sz="1600" dirty="0">
                <a:solidFill>
                  <a:srgbClr val="F6AE1E"/>
                </a:solidFill>
              </a:rPr>
              <a:t> view (</a:t>
            </a:r>
            <a:r>
              <a:rPr lang="en-US" sz="1600" u="sng" dirty="0">
                <a:solidFill>
                  <a:srgbClr val="F6AE1E"/>
                </a:solidFill>
              </a:rPr>
              <a:t>w/no toolbar</a:t>
            </a:r>
            <a:r>
              <a:rPr lang="en-US" sz="1600" dirty="0">
                <a:solidFill>
                  <a:srgbClr val="F6AE1E"/>
                </a:solidFill>
              </a:rPr>
              <a:t>) that displays only one record (</a:t>
            </a:r>
            <a:r>
              <a:rPr lang="en-US" sz="1600" u="sng" dirty="0">
                <a:solidFill>
                  <a:srgbClr val="F6AE1E"/>
                </a:solidFill>
              </a:rPr>
              <a:t>filter</a:t>
            </a:r>
            <a:r>
              <a:rPr lang="en-US" sz="1600" i="1" u="sng" dirty="0">
                <a:solidFill>
                  <a:srgbClr val="F6AE1E"/>
                </a:solidFill>
              </a:rPr>
              <a:t> ID=1</a:t>
            </a:r>
            <a:r>
              <a:rPr lang="en-US" sz="1600" dirty="0">
                <a:solidFill>
                  <a:srgbClr val="F6AE1E"/>
                </a:solidFill>
              </a:rPr>
              <a:t>) which is seeded in the list. </a:t>
            </a:r>
            <a:br>
              <a:rPr lang="en-US" sz="1600" dirty="0">
                <a:solidFill>
                  <a:srgbClr val="F6AE1E"/>
                </a:solidFill>
              </a:rPr>
            </a:br>
            <a:r>
              <a:rPr lang="en-US" sz="1600" dirty="0">
                <a:solidFill>
                  <a:srgbClr val="F6AE1E"/>
                </a:solidFill>
              </a:rPr>
              <a:t/>
            </a:r>
            <a:br>
              <a:rPr lang="en-US" sz="1600" dirty="0">
                <a:solidFill>
                  <a:srgbClr val="F6AE1E"/>
                </a:solidFill>
              </a:rPr>
            </a:br>
            <a:r>
              <a:rPr lang="en-US" sz="1600" dirty="0">
                <a:solidFill>
                  <a:srgbClr val="F6AE1E"/>
                </a:solidFill>
              </a:rPr>
              <a:t>Administrative access to the list contents is made through the creation of a </a:t>
            </a:r>
            <a:r>
              <a:rPr lang="en-US" sz="1600" i="1" dirty="0">
                <a:solidFill>
                  <a:srgbClr val="F6AE1E"/>
                </a:solidFill>
              </a:rPr>
              <a:t>Web-Part</a:t>
            </a:r>
            <a:r>
              <a:rPr lang="en-US" sz="1600" dirty="0">
                <a:solidFill>
                  <a:srgbClr val="F6AE1E"/>
                </a:solidFill>
              </a:rPr>
              <a:t> document library that uses the list's web-part with full toolbar and </a:t>
            </a:r>
            <a:r>
              <a:rPr lang="en-US" sz="1600" u="sng" dirty="0">
                <a:solidFill>
                  <a:srgbClr val="F6AE1E"/>
                </a:solidFill>
              </a:rPr>
              <a:t>filter</a:t>
            </a:r>
            <a:r>
              <a:rPr lang="en-US" sz="1600" i="1" u="sng" dirty="0">
                <a:solidFill>
                  <a:srgbClr val="F6AE1E"/>
                </a:solidFill>
              </a:rPr>
              <a:t> ID≠1</a:t>
            </a:r>
            <a:r>
              <a:rPr lang="en-US" sz="1600" dirty="0">
                <a:solidFill>
                  <a:srgbClr val="F6AE1E"/>
                </a:solidFill>
              </a:rPr>
              <a:t>.</a:t>
            </a:r>
            <a:br>
              <a:rPr lang="en-US" sz="1600" dirty="0">
                <a:solidFill>
                  <a:srgbClr val="F6AE1E"/>
                </a:solidFill>
              </a:rPr>
            </a:br>
            <a:r>
              <a:rPr lang="en-US" sz="1600" dirty="0">
                <a:solidFill>
                  <a:srgbClr val="F6AE1E"/>
                </a:solidFill>
              </a:rPr>
              <a:t/>
            </a:r>
            <a:br>
              <a:rPr lang="en-US" sz="1600" dirty="0">
                <a:solidFill>
                  <a:srgbClr val="F6AE1E"/>
                </a:solidFill>
              </a:rPr>
            </a:br>
            <a:r>
              <a:rPr lang="en-US" sz="1600" dirty="0">
                <a:solidFill>
                  <a:srgbClr val="F6AE1E"/>
                </a:solidFill>
              </a:rPr>
              <a:t>Further security is obtained by obfuscating the </a:t>
            </a:r>
            <a:r>
              <a:rPr lang="en-US" sz="1600" i="1" dirty="0">
                <a:solidFill>
                  <a:srgbClr val="F6AE1E"/>
                </a:solidFill>
              </a:rPr>
              <a:t>DispForm.aspx</a:t>
            </a:r>
            <a:r>
              <a:rPr lang="en-US" sz="1600" dirty="0">
                <a:solidFill>
                  <a:srgbClr val="F6AE1E"/>
                </a:solidFill>
              </a:rPr>
              <a:t> for the list (requires </a:t>
            </a:r>
            <a:r>
              <a:rPr lang="en-US" sz="1600" i="1" dirty="0">
                <a:solidFill>
                  <a:srgbClr val="F6AE1E"/>
                </a:solidFill>
              </a:rPr>
              <a:t>SharePoint Designer</a:t>
            </a:r>
            <a:r>
              <a:rPr lang="en-US" sz="1600" dirty="0">
                <a:solidFill>
                  <a:srgbClr val="F6AE1E"/>
                </a:solidFill>
              </a:rPr>
              <a:t>)</a:t>
            </a:r>
          </a:p>
          <a:p>
            <a:pPr marL="0" indent="0">
              <a:buNone/>
            </a:pPr>
            <a:endParaRPr lang="en-US" sz="1600" dirty="0">
              <a:solidFill>
                <a:srgbClr val="F6AE1E"/>
              </a:solidFill>
            </a:endParaRPr>
          </a:p>
        </p:txBody>
      </p:sp>
    </p:spTree>
    <p:extLst>
      <p:ext uri="{BB962C8B-B14F-4D97-AF65-F5344CB8AC3E}">
        <p14:creationId xmlns:p14="http://schemas.microsoft.com/office/powerpoint/2010/main" xmlns="" val="300527689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Consequences &amp; </a:t>
            </a:r>
            <a:r>
              <a:rPr lang="en-US" b="1" dirty="0" smtClean="0"/>
              <a:t>Trade-Offs</a:t>
            </a:r>
            <a:endParaRPr lang="en-US" dirty="0"/>
          </a:p>
        </p:txBody>
      </p:sp>
      <p:sp>
        <p:nvSpPr>
          <p:cNvPr id="3" name="Content Placeholder 2"/>
          <p:cNvSpPr>
            <a:spLocks noGrp="1"/>
          </p:cNvSpPr>
          <p:nvPr>
            <p:ph idx="1"/>
          </p:nvPr>
        </p:nvSpPr>
        <p:spPr>
          <a:xfrm>
            <a:off x="381000" y="1204686"/>
            <a:ext cx="8382000" cy="4769394"/>
          </a:xfrm>
        </p:spPr>
        <p:txBody>
          <a:bodyPr/>
          <a:lstStyle/>
          <a:p>
            <a:r>
              <a:rPr lang="en-US" sz="2000" i="1" dirty="0"/>
              <a:t>How does the pattern support its objectives</a:t>
            </a:r>
            <a:r>
              <a:rPr lang="en-US" sz="2000" i="1" dirty="0" smtClean="0"/>
              <a:t>?</a:t>
            </a:r>
            <a:br>
              <a:rPr lang="en-US" sz="2000" i="1" dirty="0" smtClean="0"/>
            </a:br>
            <a:r>
              <a:rPr lang="en-US" sz="2000" dirty="0">
                <a:solidFill>
                  <a:srgbClr val="F6AE1E"/>
                </a:solidFill>
              </a:rPr>
              <a:t>This pattern is easy to implement and requires little SharePoint Designer involvement to result in an effective, pleasant/clean, and highly functional interface to anonymous users that behaves close to most Web 2.0 systems currently in the public domain. </a:t>
            </a:r>
            <a:r>
              <a:rPr lang="en-US" sz="2000" dirty="0" smtClean="0">
                <a:solidFill>
                  <a:srgbClr val="F6AE1E"/>
                </a:solidFill>
              </a:rPr>
              <a:t/>
            </a:r>
            <a:br>
              <a:rPr lang="en-US" sz="2000" dirty="0" smtClean="0">
                <a:solidFill>
                  <a:srgbClr val="F6AE1E"/>
                </a:solidFill>
              </a:rPr>
            </a:br>
            <a:r>
              <a:rPr lang="en-US" sz="2000" dirty="0" smtClean="0">
                <a:solidFill>
                  <a:srgbClr val="F6AE1E"/>
                </a:solidFill>
              </a:rPr>
              <a:t/>
            </a:r>
            <a:br>
              <a:rPr lang="en-US" sz="2000" dirty="0" smtClean="0">
                <a:solidFill>
                  <a:srgbClr val="F6AE1E"/>
                </a:solidFill>
              </a:rPr>
            </a:br>
            <a:r>
              <a:rPr lang="en-US" sz="2000" dirty="0" smtClean="0">
                <a:solidFill>
                  <a:srgbClr val="F6AE1E"/>
                </a:solidFill>
              </a:rPr>
              <a:t>Not </a:t>
            </a:r>
            <a:r>
              <a:rPr lang="en-US" sz="2000" dirty="0">
                <a:solidFill>
                  <a:srgbClr val="F6AE1E"/>
                </a:solidFill>
              </a:rPr>
              <a:t>having to deploy custom DLLs is a real plus, especially when working in a </a:t>
            </a:r>
            <a:r>
              <a:rPr lang="en-US" sz="2000" i="1" dirty="0">
                <a:solidFill>
                  <a:srgbClr val="F6AE1E"/>
                </a:solidFill>
              </a:rPr>
              <a:t>Software Plus Services</a:t>
            </a:r>
            <a:r>
              <a:rPr lang="en-US" sz="2000" dirty="0">
                <a:solidFill>
                  <a:srgbClr val="F6AE1E"/>
                </a:solidFill>
              </a:rPr>
              <a:t> environment where SharePoint is </a:t>
            </a:r>
            <a:r>
              <a:rPr lang="en-US" sz="2000" dirty="0" smtClean="0">
                <a:solidFill>
                  <a:srgbClr val="F6AE1E"/>
                </a:solidFill>
              </a:rPr>
              <a:t>hosted and adding custom DLLs is generally prohibited.</a:t>
            </a:r>
            <a:endParaRPr lang="en-US" sz="2000" dirty="0">
              <a:solidFill>
                <a:srgbClr val="F6AE1E"/>
              </a:solidFill>
            </a:endParaRPr>
          </a:p>
          <a:p>
            <a:endParaRPr lang="en-US" sz="2000" i="1" dirty="0" smtClean="0"/>
          </a:p>
          <a:p>
            <a:r>
              <a:rPr lang="en-US" sz="2000" i="1" dirty="0" smtClean="0"/>
              <a:t>What </a:t>
            </a:r>
            <a:r>
              <a:rPr lang="en-US" sz="2000" i="1" dirty="0"/>
              <a:t>are the trade-offs and results of using the pattern</a:t>
            </a:r>
            <a:r>
              <a:rPr lang="en-US" sz="2000" i="1" dirty="0" smtClean="0"/>
              <a:t>?</a:t>
            </a:r>
            <a:br>
              <a:rPr lang="en-US" sz="2000" i="1" dirty="0" smtClean="0"/>
            </a:br>
            <a:r>
              <a:rPr lang="en-US" sz="2000" dirty="0">
                <a:solidFill>
                  <a:srgbClr val="F6AE1E"/>
                </a:solidFill>
              </a:rPr>
              <a:t>Security through obscurity is not as solid as protecting anonymous data through custom </a:t>
            </a:r>
            <a:r>
              <a:rPr lang="en-US" sz="2000" dirty="0" smtClean="0">
                <a:solidFill>
                  <a:srgbClr val="F6AE1E"/>
                </a:solidFill>
              </a:rPr>
              <a:t>code.</a:t>
            </a:r>
            <a:endParaRPr lang="en-US" sz="2000" dirty="0">
              <a:solidFill>
                <a:srgbClr val="F6AE1E"/>
              </a:solidFill>
            </a:endParaRPr>
          </a:p>
          <a:p>
            <a:endParaRPr lang="en-US" sz="2000" i="1" dirty="0" smtClean="0"/>
          </a:p>
          <a:p>
            <a:endParaRPr lang="en-US" sz="2000" i="1" dirty="0"/>
          </a:p>
          <a:p>
            <a:endParaRPr lang="en-US" sz="2000" dirty="0"/>
          </a:p>
        </p:txBody>
      </p:sp>
    </p:spTree>
    <p:extLst>
      <p:ext uri="{BB962C8B-B14F-4D97-AF65-F5344CB8AC3E}">
        <p14:creationId xmlns:p14="http://schemas.microsoft.com/office/powerpoint/2010/main" xmlns="" val="136936489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Scope </a:t>
            </a:r>
            <a:r>
              <a:rPr lang="en-US" b="1" dirty="0" smtClean="0"/>
              <a:t>Considerations</a:t>
            </a:r>
            <a:endParaRPr lang="en-US" dirty="0"/>
          </a:p>
        </p:txBody>
      </p:sp>
      <p:sp>
        <p:nvSpPr>
          <p:cNvPr id="3" name="Content Placeholder 2"/>
          <p:cNvSpPr>
            <a:spLocks noGrp="1"/>
          </p:cNvSpPr>
          <p:nvPr>
            <p:ph idx="1"/>
          </p:nvPr>
        </p:nvSpPr>
        <p:spPr/>
        <p:txBody>
          <a:bodyPr/>
          <a:lstStyle/>
          <a:p>
            <a:r>
              <a:rPr lang="en-US" sz="2000" dirty="0" smtClean="0">
                <a:solidFill>
                  <a:srgbClr val="F6AE1E"/>
                </a:solidFill>
              </a:rPr>
              <a:t>This is a </a:t>
            </a:r>
            <a:r>
              <a:rPr lang="en-US" sz="2000" dirty="0" smtClean="0"/>
              <a:t>Micro-feature</a:t>
            </a:r>
          </a:p>
        </p:txBody>
      </p:sp>
    </p:spTree>
    <p:extLst>
      <p:ext uri="{BB962C8B-B14F-4D97-AF65-F5344CB8AC3E}">
        <p14:creationId xmlns:p14="http://schemas.microsoft.com/office/powerpoint/2010/main" xmlns="" val="88220232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smtClean="0"/>
              <a:t>Implementation Considerations</a:t>
            </a:r>
            <a:endParaRPr lang="en-US" dirty="0"/>
          </a:p>
        </p:txBody>
      </p:sp>
      <p:sp>
        <p:nvSpPr>
          <p:cNvPr id="3" name="Content Placeholder 2"/>
          <p:cNvSpPr>
            <a:spLocks noGrp="1"/>
          </p:cNvSpPr>
          <p:nvPr>
            <p:ph idx="1"/>
          </p:nvPr>
        </p:nvSpPr>
        <p:spPr>
          <a:xfrm>
            <a:off x="322943" y="1122590"/>
            <a:ext cx="8382000" cy="430440"/>
          </a:xfrm>
        </p:spPr>
        <p:txBody>
          <a:bodyPr/>
          <a:lstStyle/>
          <a:p>
            <a:r>
              <a:rPr lang="en-US" sz="2000" dirty="0" smtClean="0"/>
              <a:t>No Code</a:t>
            </a:r>
            <a:r>
              <a:rPr lang="en-US" sz="2000" dirty="0"/>
              <a:t>: </a:t>
            </a:r>
            <a:r>
              <a:rPr lang="en-US" sz="2000" dirty="0">
                <a:solidFill>
                  <a:srgbClr val="F6AE1E"/>
                </a:solidFill>
              </a:rPr>
              <a:t>Recommended</a:t>
            </a:r>
            <a:endParaRPr lang="en-US" sz="2000" dirty="0" smtClean="0"/>
          </a:p>
        </p:txBody>
      </p:sp>
      <p:sp>
        <p:nvSpPr>
          <p:cNvPr id="4" name="Content Placeholder 2"/>
          <p:cNvSpPr txBox="1">
            <a:spLocks/>
          </p:cNvSpPr>
          <p:nvPr/>
        </p:nvSpPr>
        <p:spPr>
          <a:xfrm>
            <a:off x="711199" y="1470932"/>
            <a:ext cx="8157030" cy="33133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Char char="•"/>
            </a:pPr>
            <a:r>
              <a:rPr lang="en-US" sz="2000" dirty="0" smtClean="0">
                <a:solidFill>
                  <a:srgbClr val="F6AE1E"/>
                </a:solidFill>
              </a:rPr>
              <a:t>Create </a:t>
            </a:r>
            <a:r>
              <a:rPr lang="en-US" sz="2000" dirty="0">
                <a:solidFill>
                  <a:srgbClr val="F6AE1E"/>
                </a:solidFill>
              </a:rPr>
              <a:t>a </a:t>
            </a:r>
            <a:r>
              <a:rPr lang="en-US" sz="2000" i="1" dirty="0">
                <a:solidFill>
                  <a:srgbClr val="F6AE1E"/>
                </a:solidFill>
              </a:rPr>
              <a:t>Custom List </a:t>
            </a:r>
            <a:r>
              <a:rPr lang="en-US" sz="2000" dirty="0">
                <a:solidFill>
                  <a:srgbClr val="F6AE1E"/>
                </a:solidFill>
              </a:rPr>
              <a:t>and set up the input fields for the data to be captured</a:t>
            </a:r>
            <a:r>
              <a:rPr lang="en-US" sz="2000" dirty="0" smtClean="0">
                <a:solidFill>
                  <a:srgbClr val="F6AE1E"/>
                </a:solidFill>
              </a:rPr>
              <a:t>.</a:t>
            </a:r>
          </a:p>
        </p:txBody>
      </p:sp>
      <p:sp>
        <p:nvSpPr>
          <p:cNvPr id="5" name="Content Placeholder 2"/>
          <p:cNvSpPr txBox="1">
            <a:spLocks/>
          </p:cNvSpPr>
          <p:nvPr/>
        </p:nvSpPr>
        <p:spPr>
          <a:xfrm>
            <a:off x="711196" y="1833790"/>
            <a:ext cx="4223657" cy="327773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Char char="•"/>
            </a:pPr>
            <a:r>
              <a:rPr lang="en-US" sz="2000" dirty="0" smtClean="0">
                <a:solidFill>
                  <a:srgbClr val="F6AE1E"/>
                </a:solidFill>
              </a:rPr>
              <a:t>Create </a:t>
            </a:r>
            <a:r>
              <a:rPr lang="en-US" sz="2000" dirty="0">
                <a:solidFill>
                  <a:srgbClr val="F6AE1E"/>
                </a:solidFill>
              </a:rPr>
              <a:t>an additional</a:t>
            </a:r>
            <a:r>
              <a:rPr lang="en-US" sz="2000" i="1" dirty="0">
                <a:solidFill>
                  <a:srgbClr val="F6AE1E"/>
                </a:solidFill>
              </a:rPr>
              <a:t> Thank-You</a:t>
            </a:r>
            <a:r>
              <a:rPr lang="en-US" sz="2000" dirty="0">
                <a:solidFill>
                  <a:srgbClr val="F6AE1E"/>
                </a:solidFill>
              </a:rPr>
              <a:t> field as a calculated field with the desired post-submit </a:t>
            </a:r>
            <a:r>
              <a:rPr lang="en-US" sz="2000" dirty="0" smtClean="0">
                <a:solidFill>
                  <a:srgbClr val="F6AE1E"/>
                </a:solidFill>
              </a:rPr>
              <a:t>message.</a:t>
            </a:r>
            <a:endParaRPr lang="en-US" sz="2000" dirty="0">
              <a:solidFill>
                <a:srgbClr val="F6AE1E"/>
              </a:solidFill>
            </a:endParaRPr>
          </a:p>
          <a:p>
            <a:pPr>
              <a:buFont typeface="Arial" pitchFamily="34" charset="0"/>
              <a:buChar char="•"/>
            </a:pPr>
            <a:endParaRPr lang="en-US" sz="2000" dirty="0" smtClean="0">
              <a:solidFill>
                <a:srgbClr val="F6AE1E"/>
              </a:solidFill>
            </a:endParaRPr>
          </a:p>
          <a:p>
            <a:pPr marL="0" indent="0">
              <a:buNone/>
            </a:pPr>
            <a:r>
              <a:rPr lang="en-US" sz="2000" dirty="0">
                <a:solidFill>
                  <a:srgbClr val="F6AE1E"/>
                </a:solidFill>
              </a:rPr>
              <a:t>A calculated field is never displayed on the input form. Because the message is displayed both when the form is submitted and cancelled, it must be generic enough to represent both actions.</a:t>
            </a:r>
            <a:r>
              <a:rPr lang="en-US" sz="2000" dirty="0"/>
              <a:t/>
            </a:r>
            <a:br>
              <a:rPr lang="en-US" sz="2000" dirty="0"/>
            </a:br>
            <a:endParaRPr lang="en-US" sz="2000" dirty="0">
              <a:solidFill>
                <a:srgbClr val="F6AE1E"/>
              </a:solidFill>
            </a:endParaRPr>
          </a:p>
          <a:p>
            <a:pPr>
              <a:buFont typeface="Arial" pitchFamily="34" charset="0"/>
              <a:buChar char="•"/>
            </a:pPr>
            <a:endParaRPr lang="en-US" sz="2000" dirty="0" smtClean="0">
              <a:solidFill>
                <a:srgbClr val="F6AE1E"/>
              </a:solidFill>
            </a:endParaRPr>
          </a:p>
        </p:txBody>
      </p:sp>
      <p:pic>
        <p:nvPicPr>
          <p:cNvPr id="5122" name="Picture 2" descr="C:\Users\Jim Wilt\Documents\thank you column.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239657" y="1833790"/>
            <a:ext cx="3396343" cy="4309831"/>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57141425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b="1" dirty="0" smtClean="0"/>
              <a:t>Implementation Considerations (continued)</a:t>
            </a:r>
            <a:endParaRPr lang="en-US" sz="3600" dirty="0"/>
          </a:p>
        </p:txBody>
      </p:sp>
      <p:sp>
        <p:nvSpPr>
          <p:cNvPr id="3" name="Content Placeholder 2"/>
          <p:cNvSpPr>
            <a:spLocks noGrp="1"/>
          </p:cNvSpPr>
          <p:nvPr>
            <p:ph idx="1"/>
          </p:nvPr>
        </p:nvSpPr>
        <p:spPr>
          <a:xfrm>
            <a:off x="293914" y="890361"/>
            <a:ext cx="8382000" cy="430440"/>
          </a:xfrm>
        </p:spPr>
        <p:txBody>
          <a:bodyPr/>
          <a:lstStyle/>
          <a:p>
            <a:r>
              <a:rPr lang="en-US" sz="2000" dirty="0"/>
              <a:t>No </a:t>
            </a:r>
            <a:r>
              <a:rPr lang="en-US" sz="2000" dirty="0" smtClean="0"/>
              <a:t>Code (</a:t>
            </a:r>
            <a:r>
              <a:rPr lang="en-US" sz="2000" dirty="0"/>
              <a:t>continued): </a:t>
            </a:r>
            <a:r>
              <a:rPr lang="en-US" sz="2000" dirty="0" smtClean="0">
                <a:solidFill>
                  <a:srgbClr val="F6AE1E"/>
                </a:solidFill>
              </a:rPr>
              <a:t>Recommended</a:t>
            </a:r>
          </a:p>
        </p:txBody>
      </p:sp>
      <p:sp>
        <p:nvSpPr>
          <p:cNvPr id="4" name="Content Placeholder 2"/>
          <p:cNvSpPr txBox="1">
            <a:spLocks/>
          </p:cNvSpPr>
          <p:nvPr/>
        </p:nvSpPr>
        <p:spPr>
          <a:xfrm>
            <a:off x="711199" y="1248229"/>
            <a:ext cx="4383315" cy="4905828"/>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Char char="•"/>
            </a:pPr>
            <a:r>
              <a:rPr lang="en-US" sz="1800" dirty="0" smtClean="0">
                <a:solidFill>
                  <a:srgbClr val="F6AE1E"/>
                </a:solidFill>
              </a:rPr>
              <a:t>Modify the default List View a </a:t>
            </a:r>
            <a:r>
              <a:rPr lang="en-US" sz="1800" i="1" dirty="0">
                <a:solidFill>
                  <a:srgbClr val="F6AE1E"/>
                </a:solidFill>
              </a:rPr>
              <a:t>Thank You view</a:t>
            </a:r>
            <a:r>
              <a:rPr lang="en-US" sz="1800" dirty="0">
                <a:solidFill>
                  <a:srgbClr val="F6AE1E"/>
                </a:solidFill>
              </a:rPr>
              <a:t> which </a:t>
            </a:r>
            <a:r>
              <a:rPr lang="en-US" sz="1800" dirty="0" smtClean="0">
                <a:solidFill>
                  <a:srgbClr val="F6AE1E"/>
                </a:solidFill>
              </a:rPr>
              <a:t>only presents </a:t>
            </a:r>
            <a:r>
              <a:rPr lang="en-US" sz="1800" dirty="0">
                <a:solidFill>
                  <a:srgbClr val="F6AE1E"/>
                </a:solidFill>
              </a:rPr>
              <a:t>the calculated </a:t>
            </a:r>
            <a:r>
              <a:rPr lang="en-US" sz="1800" i="1" dirty="0">
                <a:solidFill>
                  <a:srgbClr val="F6AE1E"/>
                </a:solidFill>
              </a:rPr>
              <a:t>Thank-You</a:t>
            </a:r>
            <a:r>
              <a:rPr lang="en-US" sz="1800" dirty="0">
                <a:solidFill>
                  <a:srgbClr val="F6AE1E"/>
                </a:solidFill>
              </a:rPr>
              <a:t> </a:t>
            </a:r>
            <a:r>
              <a:rPr lang="en-US" sz="1800" dirty="0" smtClean="0">
                <a:solidFill>
                  <a:srgbClr val="F6AE1E"/>
                </a:solidFill>
              </a:rPr>
              <a:t>field, has </a:t>
            </a:r>
            <a:r>
              <a:rPr lang="en-US" sz="1800" dirty="0">
                <a:solidFill>
                  <a:srgbClr val="F6AE1E"/>
                </a:solidFill>
              </a:rPr>
              <a:t>no </a:t>
            </a:r>
            <a:r>
              <a:rPr lang="en-US" sz="1800" dirty="0" smtClean="0">
                <a:solidFill>
                  <a:srgbClr val="F6AE1E"/>
                </a:solidFill>
              </a:rPr>
              <a:t>toolbar, and only displays the first (seeded) list item.</a:t>
            </a:r>
          </a:p>
          <a:p>
            <a:pPr>
              <a:buFont typeface="Arial" pitchFamily="34" charset="0"/>
              <a:buChar char="•"/>
            </a:pPr>
            <a:endParaRPr lang="en-US" sz="1800" dirty="0">
              <a:solidFill>
                <a:srgbClr val="F6AE1E"/>
              </a:solidFill>
            </a:endParaRPr>
          </a:p>
          <a:p>
            <a:pPr>
              <a:buFont typeface="Arial" pitchFamily="34" charset="0"/>
              <a:buChar char="•"/>
            </a:pPr>
            <a:r>
              <a:rPr lang="en-US" sz="1800" dirty="0">
                <a:solidFill>
                  <a:srgbClr val="F6AE1E"/>
                </a:solidFill>
              </a:rPr>
              <a:t>A document library (e.g</a:t>
            </a:r>
            <a:r>
              <a:rPr lang="en-US" sz="1800" i="1" dirty="0">
                <a:solidFill>
                  <a:srgbClr val="F6AE1E"/>
                </a:solidFill>
              </a:rPr>
              <a:t>., PrivateContent</a:t>
            </a:r>
            <a:r>
              <a:rPr lang="en-US" sz="1800" dirty="0">
                <a:solidFill>
                  <a:srgbClr val="F6AE1E"/>
                </a:solidFill>
              </a:rPr>
              <a:t>)</a:t>
            </a:r>
            <a:r>
              <a:rPr lang="en-US" sz="1800" i="1" dirty="0">
                <a:solidFill>
                  <a:srgbClr val="F6AE1E"/>
                </a:solidFill>
              </a:rPr>
              <a:t> </a:t>
            </a:r>
            <a:r>
              <a:rPr lang="en-US" sz="1800" dirty="0">
                <a:solidFill>
                  <a:srgbClr val="F6AE1E"/>
                </a:solidFill>
              </a:rPr>
              <a:t>is created to host</a:t>
            </a:r>
            <a:r>
              <a:rPr lang="en-US" sz="1800" i="1" dirty="0">
                <a:solidFill>
                  <a:srgbClr val="F6AE1E"/>
                </a:solidFill>
              </a:rPr>
              <a:t> Web-Part Pages</a:t>
            </a:r>
            <a:r>
              <a:rPr lang="en-US" sz="1800" dirty="0">
                <a:solidFill>
                  <a:srgbClr val="F6AE1E"/>
                </a:solidFill>
              </a:rPr>
              <a:t> with permission set to only allow access to administrators . A </a:t>
            </a:r>
            <a:r>
              <a:rPr lang="en-US" sz="1800" i="1" dirty="0">
                <a:solidFill>
                  <a:srgbClr val="F6AE1E"/>
                </a:solidFill>
              </a:rPr>
              <a:t>Web-Part Page</a:t>
            </a:r>
            <a:r>
              <a:rPr lang="en-US" sz="1800" dirty="0">
                <a:solidFill>
                  <a:srgbClr val="F6AE1E"/>
                </a:solidFill>
              </a:rPr>
              <a:t> is created in the document library with a web-part to the custom list content. The web-part is configured to display the content as desired (</a:t>
            </a:r>
            <a:r>
              <a:rPr lang="en-US" sz="1800" i="1" dirty="0">
                <a:solidFill>
                  <a:srgbClr val="F6AE1E"/>
                </a:solidFill>
              </a:rPr>
              <a:t>Edit the current view</a:t>
            </a:r>
            <a:r>
              <a:rPr lang="en-US" sz="1800" dirty="0">
                <a:solidFill>
                  <a:srgbClr val="F6AE1E"/>
                </a:solidFill>
              </a:rPr>
              <a:t>) and </a:t>
            </a:r>
            <a:r>
              <a:rPr lang="en-US" sz="1800" i="1" dirty="0">
                <a:solidFill>
                  <a:srgbClr val="F6AE1E"/>
                </a:solidFill>
              </a:rPr>
              <a:t>a Full Toolbar</a:t>
            </a:r>
            <a:r>
              <a:rPr lang="en-US" sz="1800" dirty="0">
                <a:solidFill>
                  <a:srgbClr val="F6AE1E"/>
                </a:solidFill>
              </a:rPr>
              <a:t> is used to allow modifications to the custom list </a:t>
            </a:r>
            <a:r>
              <a:rPr lang="en-US" sz="1800" dirty="0" smtClean="0">
                <a:solidFill>
                  <a:srgbClr val="F6AE1E"/>
                </a:solidFill>
              </a:rPr>
              <a:t>settings.</a:t>
            </a:r>
          </a:p>
          <a:p>
            <a:pPr>
              <a:buFont typeface="Arial" pitchFamily="34" charset="0"/>
              <a:buChar char="•"/>
            </a:pPr>
            <a:endParaRPr lang="en-US" sz="1800" dirty="0">
              <a:solidFill>
                <a:srgbClr val="F6AE1E"/>
              </a:solidFill>
            </a:endParaRPr>
          </a:p>
          <a:p>
            <a:pPr>
              <a:buFont typeface="Arial" pitchFamily="34" charset="0"/>
              <a:buChar char="•"/>
            </a:pPr>
            <a:r>
              <a:rPr lang="en-US" sz="1800" dirty="0">
                <a:solidFill>
                  <a:srgbClr val="F6AE1E"/>
                </a:solidFill>
              </a:rPr>
              <a:t>An SSL link to the SharePoint site is highly </a:t>
            </a:r>
            <a:r>
              <a:rPr lang="en-US" sz="1800" dirty="0" smtClean="0">
                <a:solidFill>
                  <a:srgbClr val="F6AE1E"/>
                </a:solidFill>
              </a:rPr>
              <a:t>recommended when collecting sensitive information.</a:t>
            </a:r>
            <a:endParaRPr lang="en-US" sz="1800" dirty="0">
              <a:solidFill>
                <a:srgbClr val="F6AE1E"/>
              </a:solidFill>
            </a:endParaRPr>
          </a:p>
        </p:txBody>
      </p:sp>
      <p:pic>
        <p:nvPicPr>
          <p:cNvPr id="6146" name="Picture 2" descr="C:\Users\Jim Wilt\Documents\Restrict to thank you.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486400" y="1016001"/>
            <a:ext cx="3040908" cy="13208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6148" name="Picture 4" descr="C:\Users\Jim Wilt\Documents\Access through back door.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094514" y="2492148"/>
            <a:ext cx="3766458" cy="241799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86875984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b="1" dirty="0" smtClean="0"/>
              <a:t>Implementation Considerations (continued)</a:t>
            </a:r>
            <a:endParaRPr lang="en-US" sz="3600" dirty="0"/>
          </a:p>
        </p:txBody>
      </p:sp>
      <p:sp>
        <p:nvSpPr>
          <p:cNvPr id="3" name="Content Placeholder 2"/>
          <p:cNvSpPr>
            <a:spLocks noGrp="1"/>
          </p:cNvSpPr>
          <p:nvPr>
            <p:ph idx="1"/>
          </p:nvPr>
        </p:nvSpPr>
        <p:spPr>
          <a:xfrm>
            <a:off x="293914" y="890361"/>
            <a:ext cx="8382000" cy="430440"/>
          </a:xfrm>
        </p:spPr>
        <p:txBody>
          <a:bodyPr/>
          <a:lstStyle/>
          <a:p>
            <a:r>
              <a:rPr lang="en-US" sz="2000" dirty="0" smtClean="0"/>
              <a:t>SharePoint Designer: </a:t>
            </a:r>
            <a:r>
              <a:rPr lang="en-US" sz="2000" dirty="0" smtClean="0">
                <a:solidFill>
                  <a:srgbClr val="F6AE1E"/>
                </a:solidFill>
              </a:rPr>
              <a:t>Best choice</a:t>
            </a:r>
          </a:p>
        </p:txBody>
      </p:sp>
      <p:sp>
        <p:nvSpPr>
          <p:cNvPr id="4" name="Content Placeholder 2"/>
          <p:cNvSpPr txBox="1">
            <a:spLocks/>
          </p:cNvSpPr>
          <p:nvPr/>
        </p:nvSpPr>
        <p:spPr>
          <a:xfrm>
            <a:off x="711199" y="1248229"/>
            <a:ext cx="8177968" cy="550591"/>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rgbClr val="F6AE1E"/>
                </a:solidFill>
              </a:rPr>
              <a:t>Do the following in addition to the </a:t>
            </a:r>
            <a:r>
              <a:rPr lang="en-US" sz="1800" dirty="0" smtClean="0">
                <a:solidFill>
                  <a:schemeClr val="accent1"/>
                </a:solidFill>
              </a:rPr>
              <a:t>No Code</a:t>
            </a:r>
            <a:r>
              <a:rPr lang="en-US" sz="1800" dirty="0" smtClean="0">
                <a:solidFill>
                  <a:srgbClr val="F6AE1E"/>
                </a:solidFill>
              </a:rPr>
              <a:t> option:</a:t>
            </a:r>
            <a:endParaRPr lang="en-US" sz="1800" dirty="0">
              <a:solidFill>
                <a:srgbClr val="F6AE1E"/>
              </a:solidFill>
            </a:endParaRPr>
          </a:p>
        </p:txBody>
      </p:sp>
      <p:sp>
        <p:nvSpPr>
          <p:cNvPr id="7" name="Content Placeholder 2"/>
          <p:cNvSpPr txBox="1">
            <a:spLocks/>
          </p:cNvSpPr>
          <p:nvPr/>
        </p:nvSpPr>
        <p:spPr>
          <a:xfrm>
            <a:off x="711199" y="1540061"/>
            <a:ext cx="4383315" cy="4905828"/>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Char char="•"/>
            </a:pPr>
            <a:r>
              <a:rPr lang="en-US" sz="1800" dirty="0">
                <a:solidFill>
                  <a:srgbClr val="FFC000"/>
                </a:solidFill>
              </a:rPr>
              <a:t>Obfuscate the </a:t>
            </a:r>
            <a:r>
              <a:rPr lang="en-US" sz="1800" i="1" dirty="0">
                <a:solidFill>
                  <a:srgbClr val="FFC000"/>
                </a:solidFill>
              </a:rPr>
              <a:t>DispForm.aspx</a:t>
            </a:r>
            <a:r>
              <a:rPr lang="en-US" sz="1800" dirty="0">
                <a:solidFill>
                  <a:srgbClr val="FFC000"/>
                </a:solidFill>
              </a:rPr>
              <a:t> to mitigate SharePoint-aware </a:t>
            </a:r>
            <a:r>
              <a:rPr lang="en-US" sz="1800" dirty="0" smtClean="0">
                <a:solidFill>
                  <a:srgbClr val="FFC000"/>
                </a:solidFill>
              </a:rPr>
              <a:t>hacking.</a:t>
            </a:r>
            <a:endParaRPr lang="en-US" sz="1800" dirty="0" smtClean="0">
              <a:solidFill>
                <a:srgbClr val="F6AE1E"/>
              </a:solidFill>
            </a:endParaRPr>
          </a:p>
          <a:p>
            <a:pPr>
              <a:buFont typeface="Arial" pitchFamily="34" charset="0"/>
              <a:buChar char="•"/>
            </a:pPr>
            <a:endParaRPr lang="en-US" sz="1800" dirty="0" smtClean="0">
              <a:solidFill>
                <a:srgbClr val="F6AE1E"/>
              </a:solidFill>
            </a:endParaRPr>
          </a:p>
          <a:p>
            <a:pPr>
              <a:buFont typeface="Arial" pitchFamily="34" charset="0"/>
              <a:buChar char="•"/>
            </a:pPr>
            <a:endParaRPr lang="en-US" sz="1800" dirty="0" smtClean="0">
              <a:solidFill>
                <a:srgbClr val="F6AE1E"/>
              </a:solidFill>
            </a:endParaRPr>
          </a:p>
          <a:p>
            <a:pPr>
              <a:buFont typeface="Arial" pitchFamily="34" charset="0"/>
              <a:buChar char="•"/>
            </a:pPr>
            <a:endParaRPr lang="en-US" sz="1800" dirty="0">
              <a:solidFill>
                <a:srgbClr val="F6AE1E"/>
              </a:solidFill>
            </a:endParaRPr>
          </a:p>
          <a:p>
            <a:pPr>
              <a:buFont typeface="Arial" pitchFamily="34" charset="0"/>
              <a:buChar char="•"/>
            </a:pPr>
            <a:r>
              <a:rPr lang="en-US" sz="1800" dirty="0">
                <a:solidFill>
                  <a:srgbClr val="FFC000"/>
                </a:solidFill>
              </a:rPr>
              <a:t>Check-Out the </a:t>
            </a:r>
            <a:r>
              <a:rPr lang="en-US" sz="1800" i="1" dirty="0">
                <a:solidFill>
                  <a:srgbClr val="FFC000"/>
                </a:solidFill>
              </a:rPr>
              <a:t>associated Thank-You</a:t>
            </a:r>
            <a:r>
              <a:rPr lang="en-US" sz="1800" dirty="0">
                <a:solidFill>
                  <a:srgbClr val="FFC000"/>
                </a:solidFill>
              </a:rPr>
              <a:t> List View</a:t>
            </a:r>
            <a:r>
              <a:rPr lang="en-US" sz="1800" i="1" dirty="0">
                <a:solidFill>
                  <a:srgbClr val="FFC000"/>
                </a:solidFill>
              </a:rPr>
              <a:t> </a:t>
            </a:r>
            <a:r>
              <a:rPr lang="en-US" sz="1800" dirty="0">
                <a:solidFill>
                  <a:srgbClr val="FFC000"/>
                </a:solidFill>
              </a:rPr>
              <a:t>(e.g.,  ThankYou.aspx) and add custom style sheets to format the list display more </a:t>
            </a:r>
            <a:r>
              <a:rPr lang="en-US" sz="1800" dirty="0" smtClean="0">
                <a:solidFill>
                  <a:srgbClr val="FFC000"/>
                </a:solidFill>
              </a:rPr>
              <a:t>prominently.</a:t>
            </a:r>
            <a:endParaRPr lang="en-US" sz="1800" dirty="0">
              <a:solidFill>
                <a:srgbClr val="FFC000"/>
              </a:solidFill>
            </a:endParaRPr>
          </a:p>
        </p:txBody>
      </p:sp>
      <p:sp>
        <p:nvSpPr>
          <p:cNvPr id="5" name="Rectangle 4"/>
          <p:cNvSpPr/>
          <p:nvPr/>
        </p:nvSpPr>
        <p:spPr>
          <a:xfrm>
            <a:off x="5261549" y="2394639"/>
            <a:ext cx="3627618" cy="341632"/>
          </a:xfrm>
          <a:prstGeom prst="rect">
            <a:avLst/>
          </a:prstGeom>
        </p:spPr>
        <p:txBody>
          <a:bodyPr vert="horz" wrap="square" lIns="0" tIns="0" rIns="0" bIns="0" rtlCol="0">
            <a:noAutofit/>
          </a:bodyPr>
          <a:lstStyle/>
          <a:p>
            <a:pPr algn="ctr">
              <a:lnSpc>
                <a:spcPct val="90000"/>
              </a:lnSpc>
              <a:spcBef>
                <a:spcPct val="20000"/>
              </a:spcBef>
            </a:pPr>
            <a:r>
              <a:rPr lang="en-US" dirty="0">
                <a:solidFill>
                  <a:srgbClr val="FFC000"/>
                </a:solidFill>
              </a:rPr>
              <a:t>Using a GUID is a good idea.</a:t>
            </a:r>
          </a:p>
        </p:txBody>
      </p:sp>
      <p:pic>
        <p:nvPicPr>
          <p:cNvPr id="7170" name="Picture 2" descr="C:\Users\Jim Wilt\Documents\Obfuscate.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276538" y="1480100"/>
            <a:ext cx="3620043" cy="81339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7172" name="Picture 4" descr="C:\Users\Jim Wilt\Documents\style sheets.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261548" y="2966439"/>
            <a:ext cx="1963711" cy="1354961"/>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7174" name="Picture 6" descr="C:\Users\Jim Wilt\Documents\thank you message.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777522" y="4525416"/>
            <a:ext cx="4916774" cy="153061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25114282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b="1" dirty="0" smtClean="0"/>
              <a:t>Implementation Considerations (continued)</a:t>
            </a:r>
            <a:endParaRPr lang="en-US" sz="3600" dirty="0"/>
          </a:p>
        </p:txBody>
      </p:sp>
      <p:sp>
        <p:nvSpPr>
          <p:cNvPr id="3" name="Content Placeholder 2"/>
          <p:cNvSpPr>
            <a:spLocks noGrp="1"/>
          </p:cNvSpPr>
          <p:nvPr>
            <p:ph idx="1"/>
          </p:nvPr>
        </p:nvSpPr>
        <p:spPr>
          <a:xfrm>
            <a:off x="293914" y="890361"/>
            <a:ext cx="8382000" cy="430440"/>
          </a:xfrm>
        </p:spPr>
        <p:txBody>
          <a:bodyPr/>
          <a:lstStyle/>
          <a:p>
            <a:r>
              <a:rPr lang="en-US" sz="2000" dirty="0" smtClean="0"/>
              <a:t>Visual Studio: </a:t>
            </a:r>
            <a:r>
              <a:rPr lang="en-US" sz="2000" dirty="0" smtClean="0">
                <a:solidFill>
                  <a:srgbClr val="F6AE1E"/>
                </a:solidFill>
              </a:rPr>
              <a:t>Less recommended</a:t>
            </a:r>
          </a:p>
        </p:txBody>
      </p:sp>
      <p:sp>
        <p:nvSpPr>
          <p:cNvPr id="4" name="Content Placeholder 2"/>
          <p:cNvSpPr txBox="1">
            <a:spLocks/>
          </p:cNvSpPr>
          <p:nvPr/>
        </p:nvSpPr>
        <p:spPr>
          <a:xfrm>
            <a:off x="711199" y="1248229"/>
            <a:ext cx="8177968" cy="550591"/>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rgbClr val="F6AE1E"/>
                </a:solidFill>
              </a:rPr>
              <a:t>There currently is no value advantage when using Visual Studio in this approach.</a:t>
            </a:r>
            <a:endParaRPr lang="en-US" sz="1800" dirty="0">
              <a:solidFill>
                <a:srgbClr val="F6AE1E"/>
              </a:solidFill>
            </a:endParaRPr>
          </a:p>
        </p:txBody>
      </p:sp>
    </p:spTree>
    <p:extLst>
      <p:ext uri="{BB962C8B-B14F-4D97-AF65-F5344CB8AC3E}">
        <p14:creationId xmlns:p14="http://schemas.microsoft.com/office/powerpoint/2010/main" xmlns="" val="321744655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Related Patterns &amp; </a:t>
            </a:r>
            <a:r>
              <a:rPr lang="en-US" b="1" dirty="0" smtClean="0"/>
              <a:t>Anti-Patterns</a:t>
            </a:r>
            <a:endParaRPr lang="en-US" dirty="0"/>
          </a:p>
        </p:txBody>
      </p:sp>
      <p:sp>
        <p:nvSpPr>
          <p:cNvPr id="3" name="Content Placeholder 2"/>
          <p:cNvSpPr>
            <a:spLocks noGrp="1"/>
          </p:cNvSpPr>
          <p:nvPr>
            <p:ph idx="1"/>
          </p:nvPr>
        </p:nvSpPr>
        <p:spPr>
          <a:xfrm>
            <a:off x="337457" y="943429"/>
            <a:ext cx="8382000" cy="4992914"/>
          </a:xfrm>
        </p:spPr>
        <p:txBody>
          <a:bodyPr/>
          <a:lstStyle/>
          <a:p>
            <a:r>
              <a:rPr lang="en-US" sz="2000" i="1" dirty="0"/>
              <a:t>What design patterns are closely related to this one? What are the important differences? </a:t>
            </a:r>
            <a:endParaRPr lang="en-US" sz="2000" i="1" dirty="0" smtClean="0"/>
          </a:p>
          <a:p>
            <a:pPr lvl="1"/>
            <a:r>
              <a:rPr lang="en-US" sz="1800" dirty="0" smtClean="0">
                <a:solidFill>
                  <a:srgbClr val="FFC000"/>
                </a:solidFill>
              </a:rPr>
              <a:t>Initially</a:t>
            </a:r>
            <a:r>
              <a:rPr lang="en-US" sz="1800" dirty="0">
                <a:solidFill>
                  <a:srgbClr val="FFC000"/>
                </a:solidFill>
              </a:rPr>
              <a:t>, one might think that using a </a:t>
            </a:r>
            <a:r>
              <a:rPr lang="en-US" sz="1800" i="1" dirty="0">
                <a:solidFill>
                  <a:srgbClr val="FFC000"/>
                </a:solidFill>
              </a:rPr>
              <a:t>Survey</a:t>
            </a:r>
            <a:r>
              <a:rPr lang="en-US" sz="1800" dirty="0">
                <a:solidFill>
                  <a:srgbClr val="FFC000"/>
                </a:solidFill>
              </a:rPr>
              <a:t> with anonymous access would be easier, but this is a completely different approach. Collecting, manipulating, and formatting information out of a custom list is much easier and </a:t>
            </a:r>
            <a:r>
              <a:rPr lang="en-US" sz="1800" dirty="0" smtClean="0">
                <a:solidFill>
                  <a:srgbClr val="FFC000"/>
                </a:solidFill>
              </a:rPr>
              <a:t>more flexible </a:t>
            </a:r>
            <a:r>
              <a:rPr lang="en-US" sz="1800" dirty="0">
                <a:solidFill>
                  <a:srgbClr val="FFC000"/>
                </a:solidFill>
              </a:rPr>
              <a:t>when compared to surveys. Further, there is greater control over the response to submitted information in a custom list</a:t>
            </a:r>
            <a:r>
              <a:rPr lang="en-US" sz="1800" dirty="0" smtClean="0">
                <a:solidFill>
                  <a:srgbClr val="FFC000"/>
                </a:solidFill>
              </a:rPr>
              <a:t>.</a:t>
            </a:r>
            <a:br>
              <a:rPr lang="en-US" sz="1800" dirty="0" smtClean="0">
                <a:solidFill>
                  <a:srgbClr val="FFC000"/>
                </a:solidFill>
              </a:rPr>
            </a:br>
            <a:endParaRPr lang="en-US" sz="1800" dirty="0" smtClean="0">
              <a:solidFill>
                <a:srgbClr val="FFC000"/>
              </a:solidFill>
            </a:endParaRPr>
          </a:p>
          <a:p>
            <a:pPr lvl="1"/>
            <a:r>
              <a:rPr lang="en-US" sz="1800" dirty="0" smtClean="0">
                <a:solidFill>
                  <a:srgbClr val="FFC000"/>
                </a:solidFill>
              </a:rPr>
              <a:t>Using </a:t>
            </a:r>
            <a:r>
              <a:rPr lang="en-US" sz="1800" dirty="0">
                <a:solidFill>
                  <a:srgbClr val="FFC000"/>
                </a:solidFill>
              </a:rPr>
              <a:t>a </a:t>
            </a:r>
            <a:r>
              <a:rPr lang="en-US" sz="1800" i="1" dirty="0" smtClean="0">
                <a:solidFill>
                  <a:srgbClr val="FFC000"/>
                </a:solidFill>
              </a:rPr>
              <a:t>Discussion</a:t>
            </a:r>
            <a:r>
              <a:rPr lang="en-US" sz="1800" dirty="0" smtClean="0">
                <a:solidFill>
                  <a:srgbClr val="FFC000"/>
                </a:solidFill>
              </a:rPr>
              <a:t> </a:t>
            </a:r>
            <a:r>
              <a:rPr lang="en-US" sz="1800" dirty="0">
                <a:solidFill>
                  <a:srgbClr val="FFC000"/>
                </a:solidFill>
              </a:rPr>
              <a:t>is similar to a survey, but </a:t>
            </a:r>
            <a:r>
              <a:rPr lang="en-US" sz="1800" dirty="0" smtClean="0">
                <a:solidFill>
                  <a:srgbClr val="FFC000"/>
                </a:solidFill>
              </a:rPr>
              <a:t>it renders </a:t>
            </a:r>
            <a:r>
              <a:rPr lang="en-US" sz="1800" dirty="0">
                <a:solidFill>
                  <a:srgbClr val="FFC000"/>
                </a:solidFill>
              </a:rPr>
              <a:t>all input public</a:t>
            </a:r>
            <a:r>
              <a:rPr lang="en-US" sz="1800" dirty="0" smtClean="0">
                <a:solidFill>
                  <a:srgbClr val="FFC000"/>
                </a:solidFill>
              </a:rPr>
              <a:t>.</a:t>
            </a:r>
            <a:endParaRPr lang="en-US" sz="1800" dirty="0">
              <a:solidFill>
                <a:srgbClr val="FFC000"/>
              </a:solidFill>
            </a:endParaRPr>
          </a:p>
          <a:p>
            <a:endParaRPr lang="en-US" sz="2000" dirty="0" smtClean="0"/>
          </a:p>
          <a:p>
            <a:r>
              <a:rPr lang="en-US" sz="2000" i="1" dirty="0"/>
              <a:t>Are there anti-patterns which exemplify what to not </a:t>
            </a:r>
            <a:r>
              <a:rPr lang="en-US" sz="2000" i="1" dirty="0" smtClean="0"/>
              <a:t>do?</a:t>
            </a:r>
          </a:p>
          <a:p>
            <a:pPr lvl="1"/>
            <a:r>
              <a:rPr lang="en-US" sz="1800" dirty="0" smtClean="0">
                <a:solidFill>
                  <a:srgbClr val="FFC000"/>
                </a:solidFill>
              </a:rPr>
              <a:t>It </a:t>
            </a:r>
            <a:r>
              <a:rPr lang="en-US" sz="1800" dirty="0">
                <a:solidFill>
                  <a:srgbClr val="FFC000"/>
                </a:solidFill>
              </a:rPr>
              <a:t>is less desirable to collect private or secured information from an anonymous user in any form of an open </a:t>
            </a:r>
            <a:r>
              <a:rPr lang="en-US" sz="1800" dirty="0" smtClean="0">
                <a:solidFill>
                  <a:srgbClr val="FFC000"/>
                </a:solidFill>
              </a:rPr>
              <a:t>format. </a:t>
            </a:r>
            <a:br>
              <a:rPr lang="en-US" sz="1800" dirty="0" smtClean="0">
                <a:solidFill>
                  <a:srgbClr val="FFC000"/>
                </a:solidFill>
              </a:rPr>
            </a:br>
            <a:endParaRPr lang="en-US" sz="1800" dirty="0" smtClean="0">
              <a:solidFill>
                <a:srgbClr val="FFC000"/>
              </a:solidFill>
            </a:endParaRPr>
          </a:p>
          <a:p>
            <a:pPr lvl="1"/>
            <a:r>
              <a:rPr lang="en-US" sz="1800" dirty="0" smtClean="0">
                <a:solidFill>
                  <a:srgbClr val="FFC000"/>
                </a:solidFill>
              </a:rPr>
              <a:t>Any </a:t>
            </a:r>
            <a:r>
              <a:rPr lang="en-US" sz="1800" dirty="0">
                <a:solidFill>
                  <a:srgbClr val="FFC000"/>
                </a:solidFill>
              </a:rPr>
              <a:t>attempt to control anonymous input information with workflow will fail. Forcing impersonation to allow workflow from anonymous accounts is a serious breach of security in that it compromises the entire server greatly.</a:t>
            </a:r>
          </a:p>
          <a:p>
            <a:pPr lvl="1"/>
            <a:endParaRPr lang="en-US" sz="1600" dirty="0"/>
          </a:p>
        </p:txBody>
      </p:sp>
    </p:spTree>
    <p:extLst>
      <p:ext uri="{BB962C8B-B14F-4D97-AF65-F5344CB8AC3E}">
        <p14:creationId xmlns:p14="http://schemas.microsoft.com/office/powerpoint/2010/main" xmlns="" val="1469293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dirty="0"/>
              <a:t>Reference Links</a:t>
            </a:r>
            <a:endParaRPr lang="en-US" dirty="0"/>
          </a:p>
        </p:txBody>
      </p:sp>
      <p:sp>
        <p:nvSpPr>
          <p:cNvPr id="3" name="Content Placeholder 2"/>
          <p:cNvSpPr>
            <a:spLocks noGrp="1"/>
          </p:cNvSpPr>
          <p:nvPr>
            <p:ph idx="1"/>
          </p:nvPr>
        </p:nvSpPr>
        <p:spPr/>
        <p:txBody>
          <a:bodyPr/>
          <a:lstStyle/>
          <a:p>
            <a:r>
              <a:rPr lang="en-US" sz="2000" dirty="0"/>
              <a:t>A complete webinar demonstrating this pattern can be found here:</a:t>
            </a:r>
          </a:p>
          <a:p>
            <a:pPr lvl="1"/>
            <a:r>
              <a:rPr lang="en-US" sz="1800" dirty="0">
                <a:hlinkClick r:id="rId3"/>
              </a:rPr>
              <a:t>geekSpeak: Security from a Public, Anonymous Windows SharePoint Services 3.0</a:t>
            </a:r>
            <a:r>
              <a:rPr lang="en-US" sz="1800" dirty="0"/>
              <a:t> </a:t>
            </a:r>
          </a:p>
        </p:txBody>
      </p:sp>
    </p:spTree>
    <p:extLst>
      <p:ext uri="{BB962C8B-B14F-4D97-AF65-F5344CB8AC3E}">
        <p14:creationId xmlns:p14="http://schemas.microsoft.com/office/powerpoint/2010/main" xmlns="" val="174923711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demo</a:t>
            </a:r>
            <a:endParaRPr lang="en-US" sz="800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Single Out SharePoint?</a:t>
            </a:r>
            <a:endParaRPr lang="en-US" dirty="0"/>
          </a:p>
        </p:txBody>
      </p:sp>
      <p:sp>
        <p:nvSpPr>
          <p:cNvPr id="3" name="Content Placeholder 2"/>
          <p:cNvSpPr>
            <a:spLocks noGrp="1"/>
          </p:cNvSpPr>
          <p:nvPr>
            <p:ph idx="1"/>
          </p:nvPr>
        </p:nvSpPr>
        <p:spPr>
          <a:xfrm>
            <a:off x="381000" y="2250830"/>
            <a:ext cx="8382000" cy="3723249"/>
          </a:xfrm>
        </p:spPr>
        <p:txBody>
          <a:bodyPr/>
          <a:lstStyle/>
          <a:p>
            <a:pPr marL="0" indent="0" algn="ctr">
              <a:buNone/>
            </a:pPr>
            <a:r>
              <a:rPr lang="en-US" sz="4400" dirty="0" smtClean="0"/>
              <a:t>Because it is a </a:t>
            </a:r>
            <a:r>
              <a:rPr lang="en-US" sz="4400" i="1" dirty="0" smtClean="0"/>
              <a:t>premier platform</a:t>
            </a:r>
            <a:r>
              <a:rPr lang="en-US" sz="4400" dirty="0" smtClean="0"/>
              <a:t> for web applications both in the </a:t>
            </a:r>
            <a:r>
              <a:rPr lang="en-US" sz="4400" i="1" dirty="0" smtClean="0"/>
              <a:t>enterprise</a:t>
            </a:r>
            <a:r>
              <a:rPr lang="en-US" sz="4400" dirty="0" smtClean="0"/>
              <a:t> and in the </a:t>
            </a:r>
            <a:r>
              <a:rPr lang="en-US" sz="4400" i="1" dirty="0" smtClean="0"/>
              <a:t>cloud</a:t>
            </a:r>
            <a:r>
              <a:rPr lang="en-US" sz="4400" dirty="0" smtClean="0"/>
              <a:t>!</a:t>
            </a:r>
            <a:endParaRPr lang="en-US" sz="4400" dirty="0"/>
          </a:p>
        </p:txBody>
      </p:sp>
    </p:spTree>
    <p:extLst>
      <p:ext uri="{BB962C8B-B14F-4D97-AF65-F5344CB8AC3E}">
        <p14:creationId xmlns:p14="http://schemas.microsoft.com/office/powerpoint/2010/main" xmlns="" val="863224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Pattern Delivery Options</a:t>
            </a:r>
            <a:endParaRPr lang="en-US" dirty="0"/>
          </a:p>
        </p:txBody>
      </p:sp>
      <p:sp>
        <p:nvSpPr>
          <p:cNvPr id="3" name="Content Placeholder 2"/>
          <p:cNvSpPr>
            <a:spLocks noGrp="1"/>
          </p:cNvSpPr>
          <p:nvPr>
            <p:ph idx="1"/>
          </p:nvPr>
        </p:nvSpPr>
        <p:spPr/>
        <p:txBody>
          <a:bodyPr/>
          <a:lstStyle/>
          <a:p>
            <a:r>
              <a:rPr lang="en-US" dirty="0" smtClean="0">
                <a:solidFill>
                  <a:srgbClr val="FFC000"/>
                </a:solidFill>
              </a:rPr>
              <a:t>Word</a:t>
            </a:r>
          </a:p>
          <a:p>
            <a:endParaRPr lang="en-US" dirty="0" smtClean="0">
              <a:solidFill>
                <a:srgbClr val="FFC000"/>
              </a:solidFill>
            </a:endParaRPr>
          </a:p>
          <a:p>
            <a:r>
              <a:rPr lang="en-US" dirty="0" smtClean="0">
                <a:solidFill>
                  <a:srgbClr val="FFC000"/>
                </a:solidFill>
              </a:rPr>
              <a:t>OneNote</a:t>
            </a:r>
          </a:p>
          <a:p>
            <a:endParaRPr lang="en-US" dirty="0" smtClean="0">
              <a:solidFill>
                <a:srgbClr val="FFC000"/>
              </a:solidFill>
            </a:endParaRPr>
          </a:p>
          <a:p>
            <a:r>
              <a:rPr lang="en-US" dirty="0" smtClean="0">
                <a:solidFill>
                  <a:srgbClr val="FFC000"/>
                </a:solidFill>
              </a:rPr>
              <a:t>InfoPath</a:t>
            </a:r>
          </a:p>
          <a:p>
            <a:endParaRPr lang="en-US" dirty="0"/>
          </a:p>
          <a:p>
            <a:endParaRPr lang="en-US" dirty="0" smtClean="0"/>
          </a:p>
          <a:p>
            <a:pPr marL="0" indent="0" algn="ctr">
              <a:buNone/>
            </a:pPr>
            <a:r>
              <a:rPr lang="en-US" dirty="0" smtClean="0"/>
              <a:t>Which do </a:t>
            </a:r>
            <a:r>
              <a:rPr lang="en-US" i="1" dirty="0" smtClean="0"/>
              <a:t>you</a:t>
            </a:r>
            <a:r>
              <a:rPr lang="en-US" dirty="0" smtClean="0"/>
              <a:t> prefer?</a:t>
            </a:r>
            <a:endParaRPr lang="en-US" dirty="0"/>
          </a:p>
        </p:txBody>
      </p:sp>
    </p:spTree>
    <p:extLst>
      <p:ext uri="{BB962C8B-B14F-4D97-AF65-F5344CB8AC3E}">
        <p14:creationId xmlns:p14="http://schemas.microsoft.com/office/powerpoint/2010/main" xmlns="" val="131463779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10531"/>
            <a:ext cx="9144000" cy="609398"/>
          </a:xfrm>
        </p:spPr>
        <p:txBody>
          <a:bodyPr/>
          <a:lstStyle/>
          <a:p>
            <a:pPr algn="ctr"/>
            <a:r>
              <a:rPr lang="en-US" sz="4400" dirty="0" smtClean="0"/>
              <a:t>More to come with SharePoint 2010!</a:t>
            </a:r>
            <a:endParaRPr lang="en-US" sz="4400" dirty="0"/>
          </a:p>
        </p:txBody>
      </p:sp>
      <p:sp>
        <p:nvSpPr>
          <p:cNvPr id="4" name="Title 1"/>
          <p:cNvSpPr txBox="1">
            <a:spLocks/>
          </p:cNvSpPr>
          <p:nvPr/>
        </p:nvSpPr>
        <p:spPr>
          <a:xfrm>
            <a:off x="221343" y="288245"/>
            <a:ext cx="8382000"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sz="4400" dirty="0" smtClean="0"/>
              <a:t>To be continued…	</a:t>
            </a:r>
            <a:endParaRPr lang="en-US" sz="4400" dirty="0"/>
          </a:p>
        </p:txBody>
      </p:sp>
    </p:spTree>
    <p:extLst>
      <p:ext uri="{BB962C8B-B14F-4D97-AF65-F5344CB8AC3E}">
        <p14:creationId xmlns:p14="http://schemas.microsoft.com/office/powerpoint/2010/main" xmlns="" val="24128246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154745" y="1393370"/>
            <a:ext cx="8820443" cy="4580709"/>
          </a:xfrm>
        </p:spPr>
        <p:txBody>
          <a:bodyPr/>
          <a:lstStyle/>
          <a:p>
            <a:r>
              <a:rPr lang="en-US" sz="2000" dirty="0" smtClean="0"/>
              <a:t>Matt Hessinger, Hessinger Consulting</a:t>
            </a:r>
            <a:r>
              <a:rPr lang="en-US" sz="2000" dirty="0"/>
              <a:t>: </a:t>
            </a:r>
            <a:r>
              <a:rPr lang="en-US" sz="2000" dirty="0" smtClean="0">
                <a:hlinkClick r:id="rId3"/>
              </a:rPr>
              <a:t>matth@hessingerconsulting.com</a:t>
            </a:r>
            <a:endParaRPr lang="en-US" sz="2000" dirty="0" smtClean="0"/>
          </a:p>
          <a:p>
            <a:r>
              <a:rPr lang="en-US" sz="2000" dirty="0" smtClean="0"/>
              <a:t>Jim Wilt, Metrics Reporting, Inc: </a:t>
            </a:r>
            <a:r>
              <a:rPr lang="en-US" sz="2000" dirty="0" smtClean="0">
                <a:hlinkClick r:id="rId4"/>
              </a:rPr>
              <a:t>jim.wilt@metricsreporting.com</a:t>
            </a:r>
            <a:r>
              <a:rPr lang="en-US" sz="2000" dirty="0" smtClean="0"/>
              <a:t> </a:t>
            </a:r>
            <a:endParaRPr lang="en-US" sz="2000" dirty="0"/>
          </a:p>
          <a:p>
            <a:r>
              <a:rPr lang="en-US" sz="2000" dirty="0" smtClean="0"/>
              <a:t>1007 public websites delivered on SharePoint:  </a:t>
            </a:r>
            <a:r>
              <a:rPr lang="en-US" sz="2000" dirty="0" smtClean="0">
                <a:hlinkClick r:id="rId5"/>
              </a:rPr>
              <a:t>http</a:t>
            </a:r>
            <a:r>
              <a:rPr lang="en-US" sz="2000" dirty="0">
                <a:hlinkClick r:id="rId5"/>
              </a:rPr>
              <a:t>://</a:t>
            </a:r>
            <a:r>
              <a:rPr lang="en-US" sz="2000" dirty="0" smtClean="0">
                <a:hlinkClick r:id="rId5"/>
              </a:rPr>
              <a:t>www.wssdemo.com/Pages/websites.aspx</a:t>
            </a:r>
            <a:endParaRPr lang="en-US" sz="2000" dirty="0" smtClean="0"/>
          </a:p>
          <a:p>
            <a:r>
              <a:rPr lang="en-US" sz="2000" dirty="0"/>
              <a:t>Alexander, Ishikawa, Silverstein, "</a:t>
            </a:r>
            <a:r>
              <a:rPr lang="en-US" sz="2000" i="1" dirty="0"/>
              <a:t>A Pattern Language</a:t>
            </a:r>
            <a:r>
              <a:rPr lang="en-US" sz="2000" dirty="0"/>
              <a:t>", New York, Oxford University Press, </a:t>
            </a:r>
            <a:r>
              <a:rPr lang="en-US" sz="2000" dirty="0" smtClean="0"/>
              <a:t>1977</a:t>
            </a:r>
          </a:p>
          <a:p>
            <a:r>
              <a:rPr lang="en-US" sz="2000" dirty="0"/>
              <a:t>Gamma, Helm, Johnson, </a:t>
            </a:r>
            <a:r>
              <a:rPr lang="en-US" sz="2000" dirty="0" err="1"/>
              <a:t>Vlissides</a:t>
            </a:r>
            <a:r>
              <a:rPr lang="en-US" sz="2000" dirty="0"/>
              <a:t>, "</a:t>
            </a:r>
            <a:r>
              <a:rPr lang="en-US" sz="2000" i="1" dirty="0"/>
              <a:t>Design Patterns: Elements of Reusable Object-Oriented Software</a:t>
            </a:r>
            <a:r>
              <a:rPr lang="en-US" sz="2000" dirty="0"/>
              <a:t>", Addison-Wesley, </a:t>
            </a:r>
            <a:r>
              <a:rPr lang="en-US" sz="2000" dirty="0" smtClean="0"/>
              <a:t>1995</a:t>
            </a:r>
          </a:p>
          <a:p>
            <a:r>
              <a:rPr lang="en-US" sz="2000" dirty="0" smtClean="0"/>
              <a:t>Microsoft Patterns </a:t>
            </a:r>
            <a:r>
              <a:rPr lang="en-US" sz="2000" dirty="0"/>
              <a:t>&amp; Practices </a:t>
            </a:r>
            <a:r>
              <a:rPr lang="en-US" sz="2000" dirty="0" smtClean="0"/>
              <a:t>SharePoint </a:t>
            </a:r>
            <a:r>
              <a:rPr lang="en-US" sz="2000" dirty="0"/>
              <a:t>Guidance-August 2009: </a:t>
            </a:r>
            <a:r>
              <a:rPr lang="en-US" sz="2000" dirty="0">
                <a:hlinkClick r:id="rId6"/>
              </a:rPr>
              <a:t>http://</a:t>
            </a:r>
            <a:r>
              <a:rPr lang="en-US" sz="2000" dirty="0" smtClean="0">
                <a:hlinkClick r:id="rId6"/>
              </a:rPr>
              <a:t>www.microsoft.com/downloads/details.aspx?displaylang=en&amp;FamilyID=91f3c22c-8be7-4721-9449-84f699337d55#tm</a:t>
            </a:r>
            <a:r>
              <a:rPr lang="en-US" sz="2000" dirty="0" smtClean="0"/>
              <a:t> </a:t>
            </a:r>
          </a:p>
          <a:p>
            <a:r>
              <a:rPr lang="en-US" sz="2000" dirty="0"/>
              <a:t>Kathy Sierra, "Why Web 2.0 is more than a buzzword", 2006, </a:t>
            </a:r>
            <a:r>
              <a:rPr lang="en-US" sz="2000" dirty="0">
                <a:hlinkClick r:id="rId7"/>
              </a:rPr>
              <a:t>http://</a:t>
            </a:r>
            <a:r>
              <a:rPr lang="en-US" sz="2000" dirty="0" smtClean="0">
                <a:hlinkClick r:id="rId7"/>
              </a:rPr>
              <a:t>headrush.typepad.com/creating_passionate_users/2006/11/why_web_20_is_m.html</a:t>
            </a:r>
            <a:endParaRPr lang="en-US" sz="2000" dirty="0" smtClean="0"/>
          </a:p>
          <a:p>
            <a:r>
              <a:rPr lang="en-US" sz="2000" dirty="0"/>
              <a:t>Metrics Reporting SharePoint Learning Center: </a:t>
            </a:r>
            <a:r>
              <a:rPr lang="en-US" sz="2000" dirty="0" smtClean="0">
                <a:hlinkClick r:id="rId8"/>
              </a:rPr>
              <a:t>https</a:t>
            </a:r>
            <a:r>
              <a:rPr lang="en-US" sz="2000" dirty="0">
                <a:hlinkClick r:id="rId8"/>
              </a:rPr>
              <a:t>://</a:t>
            </a:r>
            <a:r>
              <a:rPr lang="en-US" sz="2000" dirty="0" smtClean="0">
                <a:hlinkClick r:id="rId8"/>
              </a:rPr>
              <a:t>www.mriwm.com/ProjectSites/Learn%20SharePoint/default.aspx</a:t>
            </a:r>
            <a:r>
              <a:rPr lang="en-US" sz="2000" dirty="0" smtClean="0"/>
              <a:t> </a:t>
            </a:r>
            <a:endParaRPr lang="en-US" sz="2000" dirty="0"/>
          </a:p>
          <a:p>
            <a:endParaRPr lang="en-US" sz="2000" dirty="0"/>
          </a:p>
          <a:p>
            <a:endParaRPr lang="en-US" sz="2000" dirty="0"/>
          </a:p>
          <a:p>
            <a:endParaRPr lang="en-US" sz="2000" dirty="0" smtClean="0"/>
          </a:p>
          <a:p>
            <a:endParaRPr lang="en-US" sz="2000" dirty="0"/>
          </a:p>
        </p:txBody>
      </p:sp>
    </p:spTree>
    <p:extLst>
      <p:ext uri="{BB962C8B-B14F-4D97-AF65-F5344CB8AC3E}">
        <p14:creationId xmlns:p14="http://schemas.microsoft.com/office/powerpoint/2010/main" xmlns="" val="370806714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extLst>
      <p:ext uri="{BB962C8B-B14F-4D97-AF65-F5344CB8AC3E}">
        <p14:creationId xmlns:p14="http://schemas.microsoft.com/office/powerpoint/2010/main" xmlns="" val="376400110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r>
              <a:rPr lang="en-US" sz="2800" dirty="0" smtClean="0"/>
              <a:t>(</a:t>
            </a:r>
            <a:r>
              <a:rPr lang="en-US" sz="2800" i="1" dirty="0" smtClean="0">
                <a:solidFill>
                  <a:srgbClr val="FFC000"/>
                </a:solidFill>
              </a:rPr>
              <a:t>special</a:t>
            </a:r>
            <a:r>
              <a:rPr lang="en-US" sz="2800" dirty="0" smtClean="0"/>
              <a:t>)</a:t>
            </a:r>
            <a:endParaRPr lang="en-US" sz="2800" dirty="0"/>
          </a:p>
        </p:txBody>
      </p:sp>
      <p:sp>
        <p:nvSpPr>
          <p:cNvPr id="3" name="Content Placeholder 2"/>
          <p:cNvSpPr>
            <a:spLocks noGrp="1"/>
          </p:cNvSpPr>
          <p:nvPr>
            <p:ph idx="1"/>
          </p:nvPr>
        </p:nvSpPr>
        <p:spPr/>
        <p:txBody>
          <a:bodyPr/>
          <a:lstStyle/>
          <a:p>
            <a:r>
              <a:rPr lang="en-US" dirty="0" smtClean="0"/>
              <a:t> Your feedback on:	</a:t>
            </a:r>
          </a:p>
          <a:p>
            <a:pPr lvl="1"/>
            <a:r>
              <a:rPr lang="en-US" b="1" i="1" dirty="0" smtClean="0">
                <a:solidFill>
                  <a:srgbClr val="FFC000"/>
                </a:solidFill>
              </a:rPr>
              <a:t>Q1</a:t>
            </a:r>
            <a:r>
              <a:rPr lang="en-US" dirty="0" smtClean="0"/>
              <a:t>: </a:t>
            </a:r>
            <a:r>
              <a:rPr lang="en-US" dirty="0"/>
              <a:t>Does this special level of pattern add valve to your solution design efforts?</a:t>
            </a:r>
          </a:p>
          <a:p>
            <a:pPr lvl="1"/>
            <a:endParaRPr lang="en-US" dirty="0"/>
          </a:p>
          <a:p>
            <a:pPr lvl="1"/>
            <a:r>
              <a:rPr lang="en-US" b="1" i="1" dirty="0" smtClean="0">
                <a:solidFill>
                  <a:srgbClr val="FFC000"/>
                </a:solidFill>
              </a:rPr>
              <a:t>Q2</a:t>
            </a:r>
            <a:r>
              <a:rPr lang="en-US" dirty="0" smtClean="0"/>
              <a:t>: </a:t>
            </a:r>
            <a:r>
              <a:rPr lang="en-US" dirty="0"/>
              <a:t>Who do you say the </a:t>
            </a:r>
            <a:r>
              <a:rPr lang="en-US" dirty="0" smtClean="0"/>
              <a:t>target audience </a:t>
            </a:r>
            <a:r>
              <a:rPr lang="en-US" dirty="0"/>
              <a:t>of this material should be</a:t>
            </a:r>
            <a:r>
              <a:rPr lang="en-US" dirty="0" smtClean="0"/>
              <a:t>?</a:t>
            </a:r>
          </a:p>
          <a:p>
            <a:pPr marL="517525" lvl="1" indent="0">
              <a:buNone/>
            </a:pPr>
            <a:endParaRPr lang="en-US" dirty="0"/>
          </a:p>
          <a:p>
            <a:pPr marL="517525" lvl="1" indent="0">
              <a:buNone/>
            </a:pPr>
            <a:endParaRPr lang="en-US" i="1" dirty="0" smtClean="0"/>
          </a:p>
          <a:p>
            <a:pPr marL="517525" lvl="1" indent="0">
              <a:buNone/>
            </a:pPr>
            <a:r>
              <a:rPr lang="en-US" i="1" dirty="0" smtClean="0"/>
              <a:t>(please write answers to these special objectives in the comments section of your evaluation)</a:t>
            </a:r>
            <a:endParaRPr lang="en-US" i="1" dirty="0"/>
          </a:p>
        </p:txBody>
      </p:sp>
    </p:spTree>
    <p:extLst>
      <p:ext uri="{BB962C8B-B14F-4D97-AF65-F5344CB8AC3E}">
        <p14:creationId xmlns:p14="http://schemas.microsoft.com/office/powerpoint/2010/main" xmlns="" val="30222671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286552" y="5427994"/>
            <a:ext cx="6528121" cy="685800"/>
          </a:xfrm>
          <a:prstGeom prst="rect">
            <a:avLst/>
          </a:prstGeom>
          <a:gradFill flip="none" rotWithShape="1">
            <a:gsLst>
              <a:gs pos="0">
                <a:schemeClr val="tx1">
                  <a:shade val="30000"/>
                  <a:satMod val="115000"/>
                  <a:alpha val="0"/>
                </a:schemeClr>
              </a:gs>
              <a:gs pos="80000">
                <a:schemeClr val="accent2">
                  <a:alpha val="30000"/>
                </a:schemeClr>
              </a:gs>
              <a:gs pos="100000">
                <a:schemeClr val="tx1">
                  <a:shade val="100000"/>
                  <a:satMod val="115000"/>
                  <a:alpha val="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9" name="Rounded Rectangle 28"/>
          <p:cNvSpPr/>
          <p:nvPr/>
        </p:nvSpPr>
        <p:spPr bwMode="auto">
          <a:xfrm>
            <a:off x="162044" y="979714"/>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220650"/>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bwMode="black">
          <a:xfrm>
            <a:off x="762000" y="3320818"/>
            <a:ext cx="3624263" cy="738032"/>
          </a:xfrm>
          <a:prstGeom prst="rect">
            <a:avLst/>
          </a:prstGeom>
        </p:spPr>
      </p:pic>
      <p:grpSp>
        <p:nvGrpSpPr>
          <p:cNvPr id="2" name="Group 29"/>
          <p:cNvGrpSpPr/>
          <p:nvPr/>
        </p:nvGrpSpPr>
        <p:grpSpPr>
          <a:xfrm>
            <a:off x="276225" y="1227364"/>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074964"/>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124093"/>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188100"/>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082353"/>
            <a:ext cx="2409825" cy="1076325"/>
          </a:xfrm>
          <a:prstGeom prst="rect">
            <a:avLst/>
          </a:prstGeom>
        </p:spPr>
      </p:pic>
      <p:sp>
        <p:nvSpPr>
          <p:cNvPr id="22" name="Rounded Rectangle 21"/>
          <p:cNvSpPr/>
          <p:nvPr/>
        </p:nvSpPr>
        <p:spPr bwMode="auto">
          <a:xfrm>
            <a:off x="4612234" y="3220650"/>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296850"/>
            <a:ext cx="1857375" cy="942975"/>
          </a:xfrm>
          <a:prstGeom prst="rect">
            <a:avLst/>
          </a:prstGeom>
        </p:spPr>
      </p:pic>
      <p:sp>
        <p:nvSpPr>
          <p:cNvPr id="28" name="Rectangle 27"/>
          <p:cNvSpPr/>
          <p:nvPr/>
        </p:nvSpPr>
        <p:spPr>
          <a:xfrm>
            <a:off x="5457615" y="4188100"/>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472400"/>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377875"/>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472400"/>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320000"/>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979714"/>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227364"/>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074964"/>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2051" name="Rectangle 3"/>
          <p:cNvSpPr>
            <a:spLocks noChangeArrowheads="1"/>
          </p:cNvSpPr>
          <p:nvPr/>
        </p:nvSpPr>
        <p:spPr bwMode="auto">
          <a:xfrm>
            <a:off x="1108355" y="5416951"/>
            <a:ext cx="578734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ea typeface="Calibri" pitchFamily="34" charset="0"/>
                <a:cs typeface="Arial" pitchFamily="34" charset="0"/>
                <a:hlinkClick r:id="rId9"/>
              </a:rPr>
              <a:t>www.microsoft.com/learning</a:t>
            </a:r>
            <a:endParaRPr kumimoji="0" lang="en-US"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effectLst/>
                <a:ea typeface="Calibri" pitchFamily="34" charset="0"/>
                <a:cs typeface="Arial" pitchFamily="34" charset="0"/>
              </a:rPr>
              <a:t>Microsoft Certification and Training </a:t>
            </a:r>
            <a:r>
              <a:rPr lang="en-US" sz="2000" dirty="0" smtClean="0">
                <a:ea typeface="Calibri" pitchFamily="34" charset="0"/>
                <a:cs typeface="Arial" pitchFamily="34" charset="0"/>
              </a:rPr>
              <a:t>R</a:t>
            </a:r>
            <a:r>
              <a:rPr kumimoji="0" lang="en-US" sz="2000" b="0" i="0" u="none" strike="noStrike" cap="none" normalizeH="0" baseline="0" dirty="0" smtClean="0">
                <a:ln>
                  <a:noFill/>
                </a:ln>
                <a:effectLst/>
                <a:ea typeface="Calibri" pitchFamily="34" charset="0"/>
                <a:cs typeface="Arial" pitchFamily="34" charset="0"/>
              </a:rPr>
              <a:t>esources</a:t>
            </a:r>
            <a:endParaRPr kumimoji="0" lang="en-US" sz="3600" b="0" i="0" u="none" strike="noStrike" cap="none" normalizeH="0" baseline="0" dirty="0" smtClean="0">
              <a:ln>
                <a:noFill/>
              </a:ln>
              <a:effectLst/>
              <a:cs typeface="Arial" pitchFamily="34" charset="0"/>
            </a:endParaRPr>
          </a:p>
        </p:txBody>
      </p:sp>
      <p:sp>
        <p:nvSpPr>
          <p:cNvPr id="57" name="Rectangle 56"/>
          <p:cNvSpPr/>
          <p:nvPr/>
        </p:nvSpPr>
        <p:spPr>
          <a:xfrm>
            <a:off x="4629872" y="2124093"/>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036053"/>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black">
            <a:xfrm>
              <a:off x="5561787" y="254642"/>
              <a:ext cx="1693646" cy="312516"/>
            </a:xfrm>
            <a:prstGeom prst="rect">
              <a:avLst/>
            </a:prstGeom>
            <a:noFill/>
          </p:spPr>
        </p:pic>
      </p:grpSp>
      <p:pic>
        <p:nvPicPr>
          <p:cNvPr id="55" name="Picture 54" descr="Tech·Ed_circle_arrow_black.emf"/>
          <p:cNvPicPr>
            <a:picLocks noChangeAspect="1"/>
          </p:cNvPicPr>
          <p:nvPr/>
        </p:nvPicPr>
        <p:blipFill>
          <a:blip r:embed="rId12"/>
          <a:stretch>
            <a:fillRect/>
          </a:stretch>
        </p:blipFill>
        <p:spPr>
          <a:xfrm>
            <a:off x="285588" y="5482865"/>
            <a:ext cx="576059" cy="576059"/>
          </a:xfrm>
          <a:prstGeom prst="rect">
            <a:avLst/>
          </a:prstGeom>
        </p:spPr>
      </p:pic>
    </p:spTree>
    <p:extLst>
      <p:ext uri="{BB962C8B-B14F-4D97-AF65-F5344CB8AC3E}">
        <p14:creationId xmlns:p14="http://schemas.microsoft.com/office/powerpoint/2010/main" xmlns="" val="11877851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extLst>
      <p:ext uri="{BB962C8B-B14F-4D97-AF65-F5344CB8AC3E}">
        <p14:creationId xmlns:p14="http://schemas.microsoft.com/office/powerpoint/2010/main" xmlns="" val="242808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i="1" dirty="0" smtClean="0"/>
              <a:t>Need Proof?</a:t>
            </a:r>
            <a:endParaRPr lang="en-US" i="1" dirty="0"/>
          </a:p>
        </p:txBody>
      </p:sp>
      <p:grpSp>
        <p:nvGrpSpPr>
          <p:cNvPr id="4" name="Group 3"/>
          <p:cNvGrpSpPr/>
          <p:nvPr/>
        </p:nvGrpSpPr>
        <p:grpSpPr>
          <a:xfrm>
            <a:off x="228600" y="1219200"/>
            <a:ext cx="8610600" cy="4876800"/>
            <a:chOff x="0" y="1066800"/>
            <a:chExt cx="8610600" cy="4876800"/>
          </a:xfrm>
        </p:grpSpPr>
        <p:pic>
          <p:nvPicPr>
            <p:cNvPr id="5" name="Picture 2"/>
            <p:cNvPicPr>
              <a:picLocks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6" name="Picture 4"/>
            <p:cNvPicPr>
              <a:picLocks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144780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7" name="Picture 5"/>
            <p:cNvPicPr>
              <a:picLocks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289560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8" name="Picture 6"/>
            <p:cNvPicPr>
              <a:picLocks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434340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9" name="Picture 7"/>
            <p:cNvPicPr>
              <a:picLocks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579120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0" name="Picture 8"/>
            <p:cNvPicPr>
              <a:picLocks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1" name="Picture 9"/>
            <p:cNvPicPr>
              <a:picLocks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144780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2" name="Picture 10"/>
            <p:cNvPicPr>
              <a:picLocks noChangeArrowheads="1"/>
            </p:cNvPicPr>
            <p:nvPr/>
          </p:nvPicPr>
          <p:blipFill>
            <a:blip r:embed="rId10" cstate="screen">
              <a:extLst>
                <a:ext uri="{28A0092B-C50C-407E-A947-70E740481C1C}">
                  <a14:useLocalDpi xmlns:a14="http://schemas.microsoft.com/office/drawing/2010/main" xmlns=""/>
                </a:ext>
              </a:extLst>
            </a:blip>
            <a:srcRect/>
            <a:stretch>
              <a:fillRect/>
            </a:stretch>
          </p:blipFill>
          <p:spPr bwMode="auto">
            <a:xfrm>
              <a:off x="289560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3" name="Picture 11"/>
            <p:cNvPicPr>
              <a:picLocks noChangeArrowheads="1"/>
            </p:cNvPicPr>
            <p:nvPr/>
          </p:nvPicPr>
          <p:blipFill>
            <a:blip r:embed="rId11" cstate="screen">
              <a:extLst>
                <a:ext uri="{28A0092B-C50C-407E-A947-70E740481C1C}">
                  <a14:useLocalDpi xmlns:a14="http://schemas.microsoft.com/office/drawing/2010/main" xmlns=""/>
                </a:ext>
              </a:extLst>
            </a:blip>
            <a:srcRect/>
            <a:stretch>
              <a:fillRect/>
            </a:stretch>
          </p:blipFill>
          <p:spPr bwMode="auto">
            <a:xfrm>
              <a:off x="434340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4" name="Picture 12"/>
            <p:cNvPicPr>
              <a:picLocks noChangeArrowheads="1"/>
            </p:cNvPicPr>
            <p:nvPr/>
          </p:nvPicPr>
          <p:blipFill>
            <a:blip r:embed="rId12" cstate="screen">
              <a:extLst>
                <a:ext uri="{28A0092B-C50C-407E-A947-70E740481C1C}">
                  <a14:useLocalDpi xmlns:a14="http://schemas.microsoft.com/office/drawing/2010/main" xmlns=""/>
                </a:ext>
              </a:extLst>
            </a:blip>
            <a:srcRect/>
            <a:stretch>
              <a:fillRect/>
            </a:stretch>
          </p:blipFill>
          <p:spPr bwMode="auto">
            <a:xfrm>
              <a:off x="7239000" y="10668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5" name="Picture 13"/>
            <p:cNvPicPr>
              <a:picLocks noChangeArrowheads="1"/>
            </p:cNvPicPr>
            <p:nvPr/>
          </p:nvPicPr>
          <p:blipFill>
            <a:blip r:embed="rId13" cstate="screen">
              <a:extLst>
                <a:ext uri="{28A0092B-C50C-407E-A947-70E740481C1C}">
                  <a14:useLocalDpi xmlns:a14="http://schemas.microsoft.com/office/drawing/2010/main" xmlns=""/>
                </a:ext>
              </a:extLst>
            </a:blip>
            <a:srcRect/>
            <a:stretch>
              <a:fillRect/>
            </a:stretch>
          </p:blipFill>
          <p:spPr bwMode="auto">
            <a:xfrm>
              <a:off x="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6" name="Picture 14"/>
            <p:cNvPicPr>
              <a:picLocks noChangeArrowheads="1"/>
            </p:cNvPicPr>
            <p:nvPr/>
          </p:nvPicPr>
          <p:blipFill>
            <a:blip r:embed="rId14" cstate="screen">
              <a:extLst>
                <a:ext uri="{28A0092B-C50C-407E-A947-70E740481C1C}">
                  <a14:useLocalDpi xmlns:a14="http://schemas.microsoft.com/office/drawing/2010/main" xmlns=""/>
                </a:ext>
              </a:extLst>
            </a:blip>
            <a:srcRect/>
            <a:stretch>
              <a:fillRect/>
            </a:stretch>
          </p:blipFill>
          <p:spPr bwMode="auto">
            <a:xfrm>
              <a:off x="144780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7" name="Picture 15"/>
            <p:cNvPicPr>
              <a:picLocks noChangeArrowheads="1"/>
            </p:cNvPicPr>
            <p:nvPr/>
          </p:nvPicPr>
          <p:blipFill>
            <a:blip r:embed="rId15" cstate="screen">
              <a:extLst>
                <a:ext uri="{28A0092B-C50C-407E-A947-70E740481C1C}">
                  <a14:useLocalDpi xmlns:a14="http://schemas.microsoft.com/office/drawing/2010/main" xmlns=""/>
                </a:ext>
              </a:extLst>
            </a:blip>
            <a:srcRect/>
            <a:stretch>
              <a:fillRect/>
            </a:stretch>
          </p:blipFill>
          <p:spPr bwMode="auto">
            <a:xfrm>
              <a:off x="289560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8" name="Picture 16"/>
            <p:cNvPicPr>
              <a:picLocks noChangeArrowheads="1"/>
            </p:cNvPicPr>
            <p:nvPr/>
          </p:nvPicPr>
          <p:blipFill>
            <a:blip r:embed="rId16" cstate="screen">
              <a:extLst>
                <a:ext uri="{28A0092B-C50C-407E-A947-70E740481C1C}">
                  <a14:useLocalDpi xmlns:a14="http://schemas.microsoft.com/office/drawing/2010/main" xmlns=""/>
                </a:ext>
              </a:extLst>
            </a:blip>
            <a:srcRect/>
            <a:stretch>
              <a:fillRect/>
            </a:stretch>
          </p:blipFill>
          <p:spPr bwMode="auto">
            <a:xfrm>
              <a:off x="579120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19" name="Picture 17"/>
            <p:cNvPicPr>
              <a:picLocks noChangeArrowheads="1"/>
            </p:cNvPicPr>
            <p:nvPr/>
          </p:nvPicPr>
          <p:blipFill>
            <a:blip r:embed="rId17" cstate="screen">
              <a:extLst>
                <a:ext uri="{28A0092B-C50C-407E-A947-70E740481C1C}">
                  <a14:useLocalDpi xmlns:a14="http://schemas.microsoft.com/office/drawing/2010/main" xmlns=""/>
                </a:ext>
              </a:extLst>
            </a:blip>
            <a:srcRect/>
            <a:stretch>
              <a:fillRect/>
            </a:stretch>
          </p:blipFill>
          <p:spPr bwMode="auto">
            <a:xfrm>
              <a:off x="7239000" y="20574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0" name="Picture 18"/>
            <p:cNvPicPr>
              <a:picLocks noChangeArrowheads="1"/>
            </p:cNvPicPr>
            <p:nvPr/>
          </p:nvPicPr>
          <p:blipFill>
            <a:blip r:embed="rId18" cstate="screen">
              <a:extLst>
                <a:ext uri="{28A0092B-C50C-407E-A947-70E740481C1C}">
                  <a14:useLocalDpi xmlns:a14="http://schemas.microsoft.com/office/drawing/2010/main" xmlns=""/>
                </a:ext>
              </a:extLst>
            </a:blip>
            <a:srcRect/>
            <a:stretch>
              <a:fillRect/>
            </a:stretch>
          </p:blipFill>
          <p:spPr bwMode="auto">
            <a:xfrm>
              <a:off x="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1" name="Picture 19"/>
            <p:cNvPicPr>
              <a:picLocks noChangeArrowheads="1"/>
            </p:cNvPicPr>
            <p:nvPr/>
          </p:nvPicPr>
          <p:blipFill>
            <a:blip r:embed="rId19" cstate="screen">
              <a:extLst>
                <a:ext uri="{28A0092B-C50C-407E-A947-70E740481C1C}">
                  <a14:useLocalDpi xmlns:a14="http://schemas.microsoft.com/office/drawing/2010/main" xmlns=""/>
                </a:ext>
              </a:extLst>
            </a:blip>
            <a:srcRect/>
            <a:stretch>
              <a:fillRect/>
            </a:stretch>
          </p:blipFill>
          <p:spPr bwMode="auto">
            <a:xfrm>
              <a:off x="144780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2" name="Picture 20"/>
            <p:cNvPicPr>
              <a:picLocks noChangeArrowheads="1"/>
            </p:cNvPicPr>
            <p:nvPr/>
          </p:nvPicPr>
          <p:blipFill>
            <a:blip r:embed="rId20" cstate="screen">
              <a:extLst>
                <a:ext uri="{28A0092B-C50C-407E-A947-70E740481C1C}">
                  <a14:useLocalDpi xmlns:a14="http://schemas.microsoft.com/office/drawing/2010/main" xmlns=""/>
                </a:ext>
              </a:extLst>
            </a:blip>
            <a:srcRect/>
            <a:stretch>
              <a:fillRect/>
            </a:stretch>
          </p:blipFill>
          <p:spPr bwMode="auto">
            <a:xfrm>
              <a:off x="289560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3" name="Picture 22"/>
            <p:cNvPicPr>
              <a:picLocks noChangeArrowheads="1"/>
            </p:cNvPicPr>
            <p:nvPr/>
          </p:nvPicPr>
          <p:blipFill>
            <a:blip r:embed="rId21" cstate="screen">
              <a:extLst>
                <a:ext uri="{28A0092B-C50C-407E-A947-70E740481C1C}">
                  <a14:useLocalDpi xmlns:a14="http://schemas.microsoft.com/office/drawing/2010/main" xmlns=""/>
                </a:ext>
              </a:extLst>
            </a:blip>
            <a:srcRect/>
            <a:stretch>
              <a:fillRect/>
            </a:stretch>
          </p:blipFill>
          <p:spPr bwMode="auto">
            <a:xfrm>
              <a:off x="434340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4" name="Picture 24"/>
            <p:cNvPicPr>
              <a:picLocks noChangeArrowheads="1"/>
            </p:cNvPicPr>
            <p:nvPr/>
          </p:nvPicPr>
          <p:blipFill>
            <a:blip r:embed="rId22" cstate="screen">
              <a:extLst>
                <a:ext uri="{28A0092B-C50C-407E-A947-70E740481C1C}">
                  <a14:useLocalDpi xmlns:a14="http://schemas.microsoft.com/office/drawing/2010/main" xmlns=""/>
                </a:ext>
              </a:extLst>
            </a:blip>
            <a:srcRect/>
            <a:stretch>
              <a:fillRect/>
            </a:stretch>
          </p:blipFill>
          <p:spPr bwMode="auto">
            <a:xfrm>
              <a:off x="579120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5" name="Picture 25"/>
            <p:cNvPicPr>
              <a:picLocks noChangeArrowheads="1"/>
            </p:cNvPicPr>
            <p:nvPr/>
          </p:nvPicPr>
          <p:blipFill>
            <a:blip r:embed="rId23" cstate="screen">
              <a:extLst>
                <a:ext uri="{28A0092B-C50C-407E-A947-70E740481C1C}">
                  <a14:useLocalDpi xmlns:a14="http://schemas.microsoft.com/office/drawing/2010/main" xmlns=""/>
                </a:ext>
              </a:extLst>
            </a:blip>
            <a:srcRect/>
            <a:stretch>
              <a:fillRect/>
            </a:stretch>
          </p:blipFill>
          <p:spPr bwMode="auto">
            <a:xfrm>
              <a:off x="7239000" y="30480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6" name="Picture 26"/>
            <p:cNvPicPr>
              <a:picLocks noChangeArrowheads="1"/>
            </p:cNvPicPr>
            <p:nvPr/>
          </p:nvPicPr>
          <p:blipFill>
            <a:blip r:embed="rId24" cstate="screen">
              <a:extLst>
                <a:ext uri="{28A0092B-C50C-407E-A947-70E740481C1C}">
                  <a14:useLocalDpi xmlns:a14="http://schemas.microsoft.com/office/drawing/2010/main" xmlns=""/>
                </a:ext>
              </a:extLst>
            </a:blip>
            <a:srcRect/>
            <a:stretch>
              <a:fillRect/>
            </a:stretch>
          </p:blipFill>
          <p:spPr bwMode="auto">
            <a:xfrm>
              <a:off x="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7" name="Picture 27"/>
            <p:cNvPicPr>
              <a:picLocks noChangeArrowheads="1"/>
            </p:cNvPicPr>
            <p:nvPr/>
          </p:nvPicPr>
          <p:blipFill>
            <a:blip r:embed="rId25" cstate="screen">
              <a:extLst>
                <a:ext uri="{28A0092B-C50C-407E-A947-70E740481C1C}">
                  <a14:useLocalDpi xmlns:a14="http://schemas.microsoft.com/office/drawing/2010/main" xmlns=""/>
                </a:ext>
              </a:extLst>
            </a:blip>
            <a:srcRect/>
            <a:stretch>
              <a:fillRect/>
            </a:stretch>
          </p:blipFill>
          <p:spPr bwMode="auto">
            <a:xfrm>
              <a:off x="144780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8" name="Picture 28"/>
            <p:cNvPicPr>
              <a:picLocks noChangeArrowheads="1"/>
            </p:cNvPicPr>
            <p:nvPr/>
          </p:nvPicPr>
          <p:blipFill>
            <a:blip r:embed="rId26" cstate="screen">
              <a:extLst>
                <a:ext uri="{28A0092B-C50C-407E-A947-70E740481C1C}">
                  <a14:useLocalDpi xmlns:a14="http://schemas.microsoft.com/office/drawing/2010/main" xmlns=""/>
                </a:ext>
              </a:extLst>
            </a:blip>
            <a:srcRect/>
            <a:stretch>
              <a:fillRect/>
            </a:stretch>
          </p:blipFill>
          <p:spPr bwMode="auto">
            <a:xfrm>
              <a:off x="723900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29" name="Picture 29"/>
            <p:cNvPicPr>
              <a:picLocks noChangeArrowheads="1"/>
            </p:cNvPicPr>
            <p:nvPr/>
          </p:nvPicPr>
          <p:blipFill>
            <a:blip r:embed="rId27" cstate="screen">
              <a:extLst>
                <a:ext uri="{28A0092B-C50C-407E-A947-70E740481C1C}">
                  <a14:useLocalDpi xmlns:a14="http://schemas.microsoft.com/office/drawing/2010/main" xmlns=""/>
                </a:ext>
              </a:extLst>
            </a:blip>
            <a:srcRect/>
            <a:stretch>
              <a:fillRect/>
            </a:stretch>
          </p:blipFill>
          <p:spPr bwMode="auto">
            <a:xfrm>
              <a:off x="434340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30" name="Picture 31"/>
            <p:cNvPicPr>
              <a:picLocks noChangeArrowheads="1"/>
            </p:cNvPicPr>
            <p:nvPr/>
          </p:nvPicPr>
          <p:blipFill>
            <a:blip r:embed="rId28" cstate="screen">
              <a:extLst>
                <a:ext uri="{28A0092B-C50C-407E-A947-70E740481C1C}">
                  <a14:useLocalDpi xmlns:a14="http://schemas.microsoft.com/office/drawing/2010/main" xmlns=""/>
                </a:ext>
              </a:extLst>
            </a:blip>
            <a:srcRect/>
            <a:stretch>
              <a:fillRect/>
            </a:stretch>
          </p:blipFill>
          <p:spPr bwMode="auto">
            <a:xfrm>
              <a:off x="5791200" y="40386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31" name="Picture 32"/>
            <p:cNvPicPr>
              <a:picLocks noChangeArrowheads="1"/>
            </p:cNvPicPr>
            <p:nvPr/>
          </p:nvPicPr>
          <p:blipFill>
            <a:blip r:embed="rId29" cstate="screen">
              <a:extLst>
                <a:ext uri="{28A0092B-C50C-407E-A947-70E740481C1C}">
                  <a14:useLocalDpi xmlns:a14="http://schemas.microsoft.com/office/drawing/2010/main" xmlns=""/>
                </a:ext>
              </a:extLst>
            </a:blip>
            <a:srcRect/>
            <a:stretch>
              <a:fillRect/>
            </a:stretch>
          </p:blipFill>
          <p:spPr bwMode="auto">
            <a:xfrm>
              <a:off x="289560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32" name="Picture 33"/>
            <p:cNvPicPr>
              <a:picLocks noChangeArrowheads="1"/>
            </p:cNvPicPr>
            <p:nvPr/>
          </p:nvPicPr>
          <p:blipFill>
            <a:blip r:embed="rId30" cstate="screen">
              <a:extLst>
                <a:ext uri="{28A0092B-C50C-407E-A947-70E740481C1C}">
                  <a14:useLocalDpi xmlns:a14="http://schemas.microsoft.com/office/drawing/2010/main" xmlns=""/>
                </a:ext>
              </a:extLst>
            </a:blip>
            <a:srcRect/>
            <a:stretch>
              <a:fillRect/>
            </a:stretch>
          </p:blipFill>
          <p:spPr bwMode="auto">
            <a:xfrm>
              <a:off x="434340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33" name="Picture 34"/>
            <p:cNvPicPr>
              <a:picLocks noChangeArrowheads="1"/>
            </p:cNvPicPr>
            <p:nvPr/>
          </p:nvPicPr>
          <p:blipFill>
            <a:blip r:embed="rId31" cstate="screen">
              <a:extLst>
                <a:ext uri="{28A0092B-C50C-407E-A947-70E740481C1C}">
                  <a14:useLocalDpi xmlns:a14="http://schemas.microsoft.com/office/drawing/2010/main" xmlns=""/>
                </a:ext>
              </a:extLst>
            </a:blip>
            <a:srcRect/>
            <a:stretch>
              <a:fillRect/>
            </a:stretch>
          </p:blipFill>
          <p:spPr bwMode="auto">
            <a:xfrm>
              <a:off x="579120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pic>
          <p:nvPicPr>
            <p:cNvPr id="34" name="Picture 35"/>
            <p:cNvPicPr>
              <a:picLocks noChangeArrowheads="1"/>
            </p:cNvPicPr>
            <p:nvPr/>
          </p:nvPicPr>
          <p:blipFill>
            <a:blip r:embed="rId32" cstate="screen">
              <a:extLst>
                <a:ext uri="{28A0092B-C50C-407E-A947-70E740481C1C}">
                  <a14:useLocalDpi xmlns:a14="http://schemas.microsoft.com/office/drawing/2010/main" xmlns=""/>
                </a:ext>
              </a:extLst>
            </a:blip>
            <a:srcRect/>
            <a:stretch>
              <a:fillRect/>
            </a:stretch>
          </p:blipFill>
          <p:spPr bwMode="auto">
            <a:xfrm>
              <a:off x="7239000" y="5029200"/>
              <a:ext cx="1371600" cy="9144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grpSp>
      <p:sp>
        <p:nvSpPr>
          <p:cNvPr id="35" name="TextBox 34"/>
          <p:cNvSpPr txBox="1"/>
          <p:nvPr/>
        </p:nvSpPr>
        <p:spPr>
          <a:xfrm>
            <a:off x="171450" y="6413082"/>
            <a:ext cx="8815388" cy="369332"/>
          </a:xfrm>
          <a:prstGeom prst="rect">
            <a:avLst/>
          </a:prstGeom>
          <a:noFill/>
        </p:spPr>
        <p:txBody>
          <a:bodyPr wrap="square" rtlCol="0">
            <a:spAutoFit/>
          </a:bodyPr>
          <a:lstStyle/>
          <a:p>
            <a:pPr algn="ctr"/>
            <a:r>
              <a:rPr lang="en-US" i="1" dirty="0" smtClean="0"/>
              <a:t>It’s already happening…</a:t>
            </a:r>
            <a:endParaRPr lang="en-US" i="1" dirty="0"/>
          </a:p>
        </p:txBody>
      </p:sp>
    </p:spTree>
    <p:extLst>
      <p:ext uri="{BB962C8B-B14F-4D97-AF65-F5344CB8AC3E}">
        <p14:creationId xmlns:p14="http://schemas.microsoft.com/office/powerpoint/2010/main" xmlns="" val="30753383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Patterns?</a:t>
            </a:r>
            <a:endParaRPr lang="en-US" dirty="0"/>
          </a:p>
        </p:txBody>
      </p:sp>
      <p:pic>
        <p:nvPicPr>
          <p:cNvPr id="5" name="Picture 7" descr="paper Headline 3"/>
          <p:cNvPicPr>
            <a:picLocks noChangeAspect="1" noChangeArrowheads="1"/>
          </p:cNvPicPr>
          <p:nvPr/>
        </p:nvPicPr>
        <p:blipFill>
          <a:blip r:embed="rId3"/>
          <a:srcRect/>
          <a:stretch>
            <a:fillRect/>
          </a:stretch>
        </p:blipFill>
        <p:spPr bwMode="auto">
          <a:xfrm>
            <a:off x="0" y="900333"/>
            <a:ext cx="9144000" cy="5556738"/>
          </a:xfrm>
          <a:prstGeom prst="rect">
            <a:avLst/>
          </a:prstGeom>
          <a:noFill/>
          <a:ln w="9525">
            <a:noFill/>
            <a:miter lim="800000"/>
            <a:headEnd/>
            <a:tailEnd/>
          </a:ln>
        </p:spPr>
      </p:pic>
      <p:sp>
        <p:nvSpPr>
          <p:cNvPr id="6" name="Text Box 8"/>
          <p:cNvSpPr txBox="1">
            <a:spLocks noChangeArrowheads="1"/>
          </p:cNvSpPr>
          <p:nvPr/>
        </p:nvSpPr>
        <p:spPr bwMode="auto">
          <a:xfrm>
            <a:off x="808036" y="1927787"/>
            <a:ext cx="7527925" cy="3324225"/>
          </a:xfrm>
          <a:prstGeom prst="rect">
            <a:avLst/>
          </a:prstGeom>
          <a:noFill/>
          <a:ln w="9525" algn="ctr">
            <a:noFill/>
            <a:miter lim="800000"/>
            <a:headEnd/>
            <a:tailEnd/>
          </a:ln>
          <a:effectLst/>
        </p:spPr>
        <p:txBody>
          <a:bodyPr>
            <a:spAutoFit/>
          </a:bodyPr>
          <a:lstStyle/>
          <a:p>
            <a:pPr fontAlgn="auto">
              <a:spcBef>
                <a:spcPts val="0"/>
              </a:spcBef>
              <a:spcAft>
                <a:spcPts val="0"/>
              </a:spcAft>
              <a:defRPr/>
            </a:pPr>
            <a:r>
              <a:rPr lang="en-US" sz="3000" dirty="0">
                <a:solidFill>
                  <a:srgbClr val="002060"/>
                </a:solidFill>
                <a:latin typeface="+mj-lt"/>
              </a:rPr>
              <a:t>“Each pattern describes a problem which occurs over and over again in our environment, and then describes the core of the solution to that problem, in such a way that you can use this solution a million times over and over, without ever doing it the same way twice” </a:t>
            </a:r>
            <a:r>
              <a:rPr lang="en-US" sz="3000" b="1" dirty="0">
                <a:solidFill>
                  <a:srgbClr val="002060"/>
                </a:solidFill>
                <a:latin typeface="+mj-lt"/>
              </a:rPr>
              <a:t/>
            </a:r>
            <a:br>
              <a:rPr lang="en-US" sz="3000" b="1" dirty="0">
                <a:solidFill>
                  <a:srgbClr val="002060"/>
                </a:solidFill>
                <a:latin typeface="+mj-lt"/>
              </a:rPr>
            </a:br>
            <a:r>
              <a:rPr lang="en-US" sz="3000" b="1" dirty="0">
                <a:solidFill>
                  <a:srgbClr val="002060"/>
                </a:solidFill>
                <a:latin typeface="+mj-lt"/>
              </a:rPr>
              <a:t>			-- </a:t>
            </a:r>
            <a:r>
              <a:rPr lang="en-US" sz="3000" dirty="0">
                <a:solidFill>
                  <a:srgbClr val="002060"/>
                </a:solidFill>
                <a:latin typeface="+mj-lt"/>
              </a:rPr>
              <a:t>Christopher Alexander</a:t>
            </a:r>
          </a:p>
        </p:txBody>
      </p:sp>
    </p:spTree>
    <p:extLst>
      <p:ext uri="{BB962C8B-B14F-4D97-AF65-F5344CB8AC3E}">
        <p14:creationId xmlns:p14="http://schemas.microsoft.com/office/powerpoint/2010/main" xmlns="" val="364779745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example, an Arch</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48628" y="988427"/>
            <a:ext cx="3805940" cy="2359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6772" t="5195" r="6493" b="6493"/>
          <a:stretch/>
        </p:blipFill>
        <p:spPr bwMode="auto">
          <a:xfrm>
            <a:off x="6231990" y="464234"/>
            <a:ext cx="2243796" cy="28557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2938" t="2692" r="1938" b="2363"/>
          <a:stretch/>
        </p:blipFill>
        <p:spPr bwMode="auto">
          <a:xfrm>
            <a:off x="4107765" y="3571713"/>
            <a:ext cx="3305908" cy="250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78056" y="3567361"/>
            <a:ext cx="2479211" cy="25105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4167720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Universal Pattern Language</a:t>
            </a:r>
            <a:endParaRPr lang="en-US" dirty="0"/>
          </a:p>
        </p:txBody>
      </p:sp>
      <p:sp>
        <p:nvSpPr>
          <p:cNvPr id="3" name="Content Placeholder 2"/>
          <p:cNvSpPr>
            <a:spLocks noGrp="1"/>
          </p:cNvSpPr>
          <p:nvPr>
            <p:ph idx="1"/>
          </p:nvPr>
        </p:nvSpPr>
        <p:spPr>
          <a:xfrm>
            <a:off x="5343525" y="1098549"/>
            <a:ext cx="3643312" cy="587377"/>
          </a:xfrm>
        </p:spPr>
        <p:txBody>
          <a:bodyPr/>
          <a:lstStyle/>
          <a:p>
            <a:pPr marL="0" indent="0">
              <a:buNone/>
            </a:pPr>
            <a:r>
              <a:rPr lang="en-US" dirty="0" smtClean="0"/>
              <a:t>You might also like…</a:t>
            </a:r>
            <a:endParaRPr lang="en-US" dirty="0"/>
          </a:p>
        </p:txBody>
      </p:sp>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9731" r="10660"/>
          <a:stretch/>
        </p:blipFill>
        <p:spPr bwMode="auto">
          <a:xfrm>
            <a:off x="614363" y="1047183"/>
            <a:ext cx="3852476" cy="48392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16700" r="17001"/>
          <a:stretch/>
        </p:blipFill>
        <p:spPr bwMode="auto">
          <a:xfrm>
            <a:off x="6429377" y="1662994"/>
            <a:ext cx="1389316"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4307" r="15539"/>
          <a:stretch/>
        </p:blipFill>
        <p:spPr bwMode="auto">
          <a:xfrm>
            <a:off x="6443882" y="3971926"/>
            <a:ext cx="1390144" cy="1981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Content Placeholder 2"/>
          <p:cNvSpPr txBox="1">
            <a:spLocks/>
          </p:cNvSpPr>
          <p:nvPr/>
        </p:nvSpPr>
        <p:spPr>
          <a:xfrm>
            <a:off x="0" y="6269018"/>
            <a:ext cx="9143999" cy="587377"/>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All good, but all require time to digest</a:t>
            </a:r>
            <a:endParaRPr lang="en-US" dirty="0"/>
          </a:p>
        </p:txBody>
      </p:sp>
    </p:spTree>
    <p:extLst>
      <p:ext uri="{BB962C8B-B14F-4D97-AF65-F5344CB8AC3E}">
        <p14:creationId xmlns:p14="http://schemas.microsoft.com/office/powerpoint/2010/main" xmlns="" val="100205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01"/>
                                        </p:tgtEl>
                                        <p:attrNameLst>
                                          <p:attrName>style.visibility</p:attrName>
                                        </p:attrNameLst>
                                      </p:cBhvr>
                                      <p:to>
                                        <p:strVal val="visible"/>
                                      </p:to>
                                    </p:set>
                                    <p:animEffect transition="in" filter="fade">
                                      <p:cBhvr>
                                        <p:cTn id="11" dur="500"/>
                                        <p:tgtEl>
                                          <p:spTgt spid="410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02"/>
                                        </p:tgtEl>
                                        <p:attrNameLst>
                                          <p:attrName>style.visibility</p:attrName>
                                        </p:attrNameLst>
                                      </p:cBhvr>
                                      <p:to>
                                        <p:strVal val="visible"/>
                                      </p:to>
                                    </p:set>
                                    <p:animEffect transition="in" filter="fade">
                                      <p:cBhvr>
                                        <p:cTn id="15" dur="500"/>
                                        <p:tgtEl>
                                          <p:spTgt spid="4102"/>
                                        </p:tgtEl>
                                      </p:cBhvr>
                                    </p:animEffect>
                                  </p:childTnLst>
                                </p:cTn>
                              </p:par>
                            </p:childTnLst>
                          </p:cTn>
                        </p:par>
                        <p:par>
                          <p:cTn id="16" fill="hold">
                            <p:stCondLst>
                              <p:cond delay="1500"/>
                            </p:stCondLst>
                            <p:childTnLst>
                              <p:par>
                                <p:cTn id="17" presetID="10" presetClass="entr" presetSubtype="0" fill="hold" grpId="0" nodeType="afterEffect">
                                  <p:stCondLst>
                                    <p:cond delay="200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build="p"/>
    </p:bld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1873</TotalTime>
  <Words>1706</Words>
  <Application>Microsoft Office PowerPoint</Application>
  <PresentationFormat>On-screen Show (4:3)</PresentationFormat>
  <Paragraphs>312</Paragraphs>
  <Slides>57</Slides>
  <Notes>57</Notes>
  <HiddenSlides>0</HiddenSlides>
  <MMClips>0</MMClips>
  <ScaleCrop>false</ScaleCrop>
  <HeadingPairs>
    <vt:vector size="4" baseType="variant">
      <vt:variant>
        <vt:lpstr>Theme</vt:lpstr>
      </vt:variant>
      <vt:variant>
        <vt:i4>2</vt:i4>
      </vt:variant>
      <vt:variant>
        <vt:lpstr>Slide Titles</vt:lpstr>
      </vt:variant>
      <vt:variant>
        <vt:i4>57</vt:i4>
      </vt:variant>
    </vt:vector>
  </HeadingPairs>
  <TitlesOfParts>
    <vt:vector size="59" baseType="lpstr">
      <vt:lpstr>TechEd09_Europe</vt:lpstr>
      <vt:lpstr>TechEd09_Europe template</vt:lpstr>
      <vt:lpstr>Slide 1</vt:lpstr>
      <vt:lpstr>A SharePoint Pattern Language</vt:lpstr>
      <vt:lpstr>Objectives</vt:lpstr>
      <vt:lpstr>Objectives (special)</vt:lpstr>
      <vt:lpstr>Why Single Out SharePoint?</vt:lpstr>
      <vt:lpstr>What? Need Proof?</vt:lpstr>
      <vt:lpstr>Why Patterns?</vt:lpstr>
      <vt:lpstr>For example, an Arch</vt:lpstr>
      <vt:lpstr>A Universal Pattern Language</vt:lpstr>
      <vt:lpstr>So, why a SharePoint pattern language?  ( why not use an existing pattern language? )</vt:lpstr>
      <vt:lpstr>Other Universal Languages</vt:lpstr>
      <vt:lpstr>Universal Languages are often Specific</vt:lpstr>
      <vt:lpstr>Hasn’t P&amp;P already done this?</vt:lpstr>
      <vt:lpstr>Gang-of-Four and P&amp;P each effectively addresses specific audiences…</vt:lpstr>
      <vt:lpstr>A SharePoint pattern language can bridge the gap</vt:lpstr>
      <vt:lpstr>A SharePoint pattern language can bridge the gap</vt:lpstr>
      <vt:lpstr>Defining a Pattern Language</vt:lpstr>
      <vt:lpstr>Pattern languages are composed of 4 elements:</vt:lpstr>
      <vt:lpstr>SharePoint Additions</vt:lpstr>
      <vt:lpstr>Solution Scope Dimension</vt:lpstr>
      <vt:lpstr>Solution Scope Dimension</vt:lpstr>
      <vt:lpstr>Implementation Approach Dimension</vt:lpstr>
      <vt:lpstr>A note on Solution Complexity &amp; Cost</vt:lpstr>
      <vt:lpstr>The approach…</vt:lpstr>
      <vt:lpstr>SharePoint Pattern Language Sections</vt:lpstr>
      <vt:lpstr>Pattern Name</vt:lpstr>
      <vt:lpstr>Intent</vt:lpstr>
      <vt:lpstr>Design Scenario</vt:lpstr>
      <vt:lpstr>Structure/Concept</vt:lpstr>
      <vt:lpstr>Consequences &amp; Trade-Offs</vt:lpstr>
      <vt:lpstr>Scope Considerations</vt:lpstr>
      <vt:lpstr>Implementation Considerations</vt:lpstr>
      <vt:lpstr>Related Patterns &amp; Anti-Patterns</vt:lpstr>
      <vt:lpstr>Reference Links</vt:lpstr>
      <vt:lpstr>Slide 35</vt:lpstr>
      <vt:lpstr>Pattern Name</vt:lpstr>
      <vt:lpstr>Intent</vt:lpstr>
      <vt:lpstr>Design Scenario</vt:lpstr>
      <vt:lpstr>Design Scenario (continued)</vt:lpstr>
      <vt:lpstr>Structure/Concept</vt:lpstr>
      <vt:lpstr>Consequences &amp; Trade-Offs</vt:lpstr>
      <vt:lpstr>Scope Considerations</vt:lpstr>
      <vt:lpstr>Implementation Considerations</vt:lpstr>
      <vt:lpstr>Implementation Considerations (continued)</vt:lpstr>
      <vt:lpstr>Implementation Considerations (continued)</vt:lpstr>
      <vt:lpstr>Implementation Considerations (continued)</vt:lpstr>
      <vt:lpstr>Related Patterns &amp; Anti-Patterns</vt:lpstr>
      <vt:lpstr>Reference Links</vt:lpstr>
      <vt:lpstr>Slide 49</vt:lpstr>
      <vt:lpstr>SharePoint Pattern Delivery Options</vt:lpstr>
      <vt:lpstr>More to come with SharePoint 2010!</vt:lpstr>
      <vt:lpstr>References</vt:lpstr>
      <vt:lpstr>Slide 53</vt:lpstr>
      <vt:lpstr>Objectives (special)</vt:lpstr>
      <vt:lpstr>Resources</vt:lpstr>
      <vt:lpstr>Slide 56</vt:lpstr>
      <vt:lpstr>Slide 57</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Jim Wilt</dc:creator>
  <dc:description>tech·ed europe 2009</dc:description>
  <cp:lastModifiedBy>cn_user</cp:lastModifiedBy>
  <cp:revision>76</cp:revision>
  <dcterms:created xsi:type="dcterms:W3CDTF">2009-11-11T16:18:48Z</dcterms:created>
  <dcterms:modified xsi:type="dcterms:W3CDTF">2009-11-13T07:00:33Z</dcterms:modified>
</cp:coreProperties>
</file>