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Default Extension="sldx" ContentType="application/vnd.openxmlformats-officedocument.presentationml.slide"/>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notesSlides/notesSlide17.xml" ContentType="application/vnd.openxmlformats-officedocument.presentationml.notesSlide+xml"/>
  <Override PartName="/ppt/diagrams/quickStyle1.xml" ContentType="application/vnd.openxmlformats-officedocument.drawingml.diagramStyl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tags/tag1.xml" ContentType="application/vnd.openxmlformats-officedocument.presentationml.tags+xml"/>
  <Override PartName="/ppt/notesSlides/notesSlide24.xml" ContentType="application/vnd.openxmlformats-officedocument.presentationml.notesSlide+xml"/>
  <Override PartName="/ppt/theme/themeOverride2.xml" ContentType="application/vnd.openxmlformats-officedocument.themeOverr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Default Extension="xls" ContentType="application/vnd.ms-excel"/>
  <Override PartName="/ppt/tags/tag2.xml" ContentType="application/vnd.openxmlformats-officedocument.presentationml.tags+xml"/>
  <Override PartName="/ppt/notesSlides/notesSlide18.xml" ContentType="application/vnd.openxmlformats-officedocument.presentationml.notesSlide+xml"/>
  <Override PartName="/ppt/theme/themeOverride3.xml" ContentType="application/vnd.openxmlformats-officedocument.themeOverr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5" r:id="rId2"/>
  </p:sldMasterIdLst>
  <p:notesMasterIdLst>
    <p:notesMasterId r:id="rId34"/>
  </p:notesMasterIdLst>
  <p:handoutMasterIdLst>
    <p:handoutMasterId r:id="rId35"/>
  </p:handoutMasterIdLst>
  <p:sldIdLst>
    <p:sldId id="256" r:id="rId3"/>
    <p:sldId id="257" r:id="rId4"/>
    <p:sldId id="283" r:id="rId5"/>
    <p:sldId id="284" r:id="rId6"/>
    <p:sldId id="285" r:id="rId7"/>
    <p:sldId id="287" r:id="rId8"/>
    <p:sldId id="288" r:id="rId9"/>
    <p:sldId id="289" r:id="rId10"/>
    <p:sldId id="290" r:id="rId11"/>
    <p:sldId id="291" r:id="rId12"/>
    <p:sldId id="292" r:id="rId13"/>
    <p:sldId id="293" r:id="rId14"/>
    <p:sldId id="294" r:id="rId15"/>
    <p:sldId id="295" r:id="rId16"/>
    <p:sldId id="296" r:id="rId17"/>
    <p:sldId id="297" r:id="rId18"/>
    <p:sldId id="300" r:id="rId19"/>
    <p:sldId id="298" r:id="rId20"/>
    <p:sldId id="299" r:id="rId21"/>
    <p:sldId id="301" r:id="rId22"/>
    <p:sldId id="302" r:id="rId23"/>
    <p:sldId id="303" r:id="rId24"/>
    <p:sldId id="304" r:id="rId25"/>
    <p:sldId id="305" r:id="rId26"/>
    <p:sldId id="306" r:id="rId27"/>
    <p:sldId id="307" r:id="rId28"/>
    <p:sldId id="308" r:id="rId29"/>
    <p:sldId id="274" r:id="rId30"/>
    <p:sldId id="282" r:id="rId31"/>
    <p:sldId id="309" r:id="rId32"/>
    <p:sldId id="280" r:id="rId33"/>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96105" autoAdjust="0"/>
  </p:normalViewPr>
  <p:slideViewPr>
    <p:cSldViewPr snapToGrid="0">
      <p:cViewPr varScale="1">
        <p:scale>
          <a:sx n="108" d="100"/>
          <a:sy n="108" d="100"/>
        </p:scale>
        <p:origin x="-396"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2478"/>
    </p:cViewPr>
  </p:sorterViewPr>
  <p:notesViewPr>
    <p:cSldViewPr snapToGrid="0"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Users\cbelady\AppData\Local\Microsoft\Windows\Temporary%20Internet%20Files\Content.Outlook\IOMZNSRZ\Generic%20Server%20TCO%20Model.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lang val="en-GB"/>
  <c:clrMapOvr bg1="dk1" tx1="lt1" bg2="dk2" tx2="lt2" accent1="accent1" accent2="accent2" accent3="accent3" accent4="accent4" accent5="accent5" accent6="accent6" hlink="hlink" folHlink="folHlink"/>
  <c:chart>
    <c:title>
      <c:tx>
        <c:rich>
          <a:bodyPr/>
          <a:lstStyle/>
          <a:p>
            <a:pPr>
              <a:defRPr/>
            </a:pPr>
            <a:r>
              <a:rPr lang="en-US" dirty="0" smtClean="0"/>
              <a:t>Microsoft</a:t>
            </a:r>
            <a:r>
              <a:rPr lang="en-US" baseline="0" dirty="0" smtClean="0"/>
              <a:t>‘s </a:t>
            </a:r>
            <a:r>
              <a:rPr lang="en-US" dirty="0" smtClean="0"/>
              <a:t>Annualized Costs</a:t>
            </a:r>
            <a:endParaRPr lang="en-US" dirty="0"/>
          </a:p>
        </c:rich>
      </c:tx>
      <c:layout/>
    </c:title>
    <c:plotArea>
      <c:layout/>
      <c:pieChart>
        <c:varyColors val="1"/>
        <c:ser>
          <c:idx val="1"/>
          <c:order val="1"/>
          <c:spPr>
            <a:scene3d>
              <a:camera prst="orthographicFront"/>
              <a:lightRig rig="threePt" dir="t"/>
            </a:scene3d>
            <a:sp3d>
              <a:bevelT/>
            </a:sp3d>
          </c:spPr>
          <c:cat>
            <c:strRef>
              <c:f>Sheet1!$A$37:$A$40</c:f>
              <c:strCache>
                <c:ptCount val="4"/>
                <c:pt idx="0">
                  <c:v>Total equipment cost per server</c:v>
                </c:pt>
                <c:pt idx="1">
                  <c:v>Power cost per server</c:v>
                </c:pt>
                <c:pt idx="2">
                  <c:v>Data Center cost per server</c:v>
                </c:pt>
                <c:pt idx="3">
                  <c:v>Data Center operating cost per server</c:v>
                </c:pt>
              </c:strCache>
            </c:strRef>
          </c:cat>
          <c:val>
            <c:numRef>
              <c:f>Sheet1!$C$37:$C$40</c:f>
              <c:numCache>
                <c:formatCode>_("$"* #,##0.00_);_("$"* \(#,##0.00\);_("$"* "-"??_);_(@_)</c:formatCode>
                <c:ptCount val="4"/>
                <c:pt idx="0">
                  <c:v>3000</c:v>
                </c:pt>
                <c:pt idx="1">
                  <c:v>1177.3439999999998</c:v>
                </c:pt>
                <c:pt idx="2">
                  <c:v>1400</c:v>
                </c:pt>
                <c:pt idx="3">
                  <c:v>600</c:v>
                </c:pt>
              </c:numCache>
            </c:numRef>
          </c:val>
        </c:ser>
        <c:ser>
          <c:idx val="0"/>
          <c:order val="0"/>
          <c:cat>
            <c:strRef>
              <c:f>Sheet1!$A$37:$A$40</c:f>
              <c:strCache>
                <c:ptCount val="4"/>
                <c:pt idx="0">
                  <c:v>Total equipment cost per server</c:v>
                </c:pt>
                <c:pt idx="1">
                  <c:v>Power cost per server</c:v>
                </c:pt>
                <c:pt idx="2">
                  <c:v>Data Center cost per server</c:v>
                </c:pt>
                <c:pt idx="3">
                  <c:v>Data Center operating cost per server</c:v>
                </c:pt>
              </c:strCache>
            </c:strRef>
          </c:cat>
          <c:val>
            <c:numRef>
              <c:f>Sheet1!$B$37:$B$40</c:f>
            </c:numRef>
          </c:val>
        </c:ser>
        <c:dLbls/>
        <c:firstSliceAng val="0"/>
      </c:pieChart>
    </c:plotArea>
    <c:plotVisOnly val="1"/>
    <c:dispBlanksAs val="zero"/>
  </c:chart>
  <c:spPr>
    <a:noFill/>
  </c:spPr>
  <c:externalData r:id="rId2"/>
  <c:userShapes r:id="rId3"/>
</c:chartSpace>
</file>

<file path=ppt/charts/chart2.xml><?xml version="1.0" encoding="utf-8"?>
<c:chartSpace xmlns:c="http://schemas.openxmlformats.org/drawingml/2006/chart" xmlns:a="http://schemas.openxmlformats.org/drawingml/2006/main" xmlns:r="http://schemas.openxmlformats.org/officeDocument/2006/relationships">
  <c:lang val="en-GB"/>
  <c:style val="35"/>
  <c:clrMapOvr bg1="dk1" tx1="lt1" bg2="dk2" tx2="lt2" accent1="accent1" accent2="accent2" accent3="accent3" accent4="accent4" accent5="accent5" accent6="accent6" hlink="hlink" folHlink="folHlink"/>
  <c:chart>
    <c:view3D>
      <c:rAngAx val="1"/>
    </c:view3D>
    <c:sideWall>
      <c:spPr>
        <a:noFill/>
        <a:ln w="25400">
          <a:noFill/>
        </a:ln>
      </c:spPr>
    </c:sideWall>
    <c:backWall>
      <c:spPr>
        <a:noFill/>
        <a:ln w="25400">
          <a:noFill/>
        </a:ln>
      </c:spPr>
    </c:backWall>
    <c:plotArea>
      <c:layout/>
      <c:bar3DChart>
        <c:barDir val="col"/>
        <c:grouping val="stacked"/>
        <c:ser>
          <c:idx val="0"/>
          <c:order val="0"/>
          <c:cat>
            <c:strRef>
              <c:f>Sheet1!$C$4:$C$27</c:f>
              <c:strCache>
                <c:ptCount val="24"/>
                <c:pt idx="0">
                  <c:v>Jan</c:v>
                </c:pt>
                <c:pt idx="1">
                  <c:v>feb</c:v>
                </c:pt>
                <c:pt idx="2">
                  <c:v>Mar</c:v>
                </c:pt>
                <c:pt idx="3">
                  <c:v>Apr</c:v>
                </c:pt>
                <c:pt idx="4">
                  <c:v>May</c:v>
                </c:pt>
                <c:pt idx="5">
                  <c:v>Jun</c:v>
                </c:pt>
                <c:pt idx="6">
                  <c:v>Jul</c:v>
                </c:pt>
                <c:pt idx="7">
                  <c:v>Aug</c:v>
                </c:pt>
                <c:pt idx="8">
                  <c:v>Sep</c:v>
                </c:pt>
                <c:pt idx="9">
                  <c:v>Oct</c:v>
                </c:pt>
                <c:pt idx="10">
                  <c:v>Nov</c:v>
                </c:pt>
                <c:pt idx="11">
                  <c:v>Dec</c:v>
                </c:pt>
                <c:pt idx="12">
                  <c:v>Jan</c:v>
                </c:pt>
                <c:pt idx="13">
                  <c:v>Feb</c:v>
                </c:pt>
                <c:pt idx="14">
                  <c:v>Mar</c:v>
                </c:pt>
                <c:pt idx="15">
                  <c:v>Apr</c:v>
                </c:pt>
                <c:pt idx="16">
                  <c:v>May</c:v>
                </c:pt>
                <c:pt idx="17">
                  <c:v>Jun</c:v>
                </c:pt>
                <c:pt idx="18">
                  <c:v>Jul</c:v>
                </c:pt>
                <c:pt idx="19">
                  <c:v>Aug</c:v>
                </c:pt>
                <c:pt idx="20">
                  <c:v>Sep</c:v>
                </c:pt>
                <c:pt idx="21">
                  <c:v>Oct</c:v>
                </c:pt>
                <c:pt idx="22">
                  <c:v>Nov</c:v>
                </c:pt>
                <c:pt idx="23">
                  <c:v>Dec</c:v>
                </c:pt>
              </c:strCache>
            </c:strRef>
          </c:cat>
          <c:val>
            <c:numRef>
              <c:f>Sheet1!$D$4:$D$27</c:f>
              <c:numCache>
                <c:formatCode>General</c:formatCode>
                <c:ptCount val="24"/>
                <c:pt idx="0">
                  <c:v>2</c:v>
                </c:pt>
                <c:pt idx="1">
                  <c:v>3</c:v>
                </c:pt>
                <c:pt idx="2">
                  <c:v>2</c:v>
                </c:pt>
                <c:pt idx="3">
                  <c:v>2</c:v>
                </c:pt>
                <c:pt idx="4">
                  <c:v>3</c:v>
                </c:pt>
                <c:pt idx="5">
                  <c:v>3</c:v>
                </c:pt>
                <c:pt idx="6">
                  <c:v>3</c:v>
                </c:pt>
                <c:pt idx="7">
                  <c:v>4</c:v>
                </c:pt>
                <c:pt idx="8">
                  <c:v>3</c:v>
                </c:pt>
                <c:pt idx="9">
                  <c:v>5</c:v>
                </c:pt>
                <c:pt idx="10">
                  <c:v>6</c:v>
                </c:pt>
                <c:pt idx="11">
                  <c:v>8</c:v>
                </c:pt>
                <c:pt idx="12">
                  <c:v>3</c:v>
                </c:pt>
                <c:pt idx="13">
                  <c:v>4</c:v>
                </c:pt>
                <c:pt idx="14">
                  <c:v>5</c:v>
                </c:pt>
                <c:pt idx="15">
                  <c:v>5</c:v>
                </c:pt>
                <c:pt idx="16">
                  <c:v>7</c:v>
                </c:pt>
                <c:pt idx="17">
                  <c:v>7</c:v>
                </c:pt>
                <c:pt idx="18">
                  <c:v>8</c:v>
                </c:pt>
                <c:pt idx="19">
                  <c:v>9</c:v>
                </c:pt>
                <c:pt idx="20">
                  <c:v>10</c:v>
                </c:pt>
                <c:pt idx="21">
                  <c:v>11</c:v>
                </c:pt>
                <c:pt idx="22">
                  <c:v>14</c:v>
                </c:pt>
                <c:pt idx="23">
                  <c:v>17</c:v>
                </c:pt>
              </c:numCache>
            </c:numRef>
          </c:val>
        </c:ser>
        <c:dLbls/>
        <c:shape val="box"/>
        <c:axId val="33687424"/>
        <c:axId val="34052736"/>
        <c:axId val="0"/>
      </c:bar3DChart>
      <c:catAx>
        <c:axId val="33687424"/>
        <c:scaling>
          <c:orientation val="minMax"/>
        </c:scaling>
        <c:axPos val="b"/>
        <c:numFmt formatCode="General" sourceLinked="1"/>
        <c:tickLblPos val="nextTo"/>
        <c:crossAx val="34052736"/>
        <c:crosses val="autoZero"/>
        <c:auto val="1"/>
        <c:lblAlgn val="ctr"/>
        <c:lblOffset val="100"/>
      </c:catAx>
      <c:valAx>
        <c:axId val="34052736"/>
        <c:scaling>
          <c:orientation val="minMax"/>
        </c:scaling>
        <c:delete val="1"/>
        <c:axPos val="l"/>
        <c:numFmt formatCode="General" sourceLinked="1"/>
        <c:tickLblPos val="none"/>
        <c:crossAx val="33687424"/>
        <c:crosses val="autoZero"/>
        <c:crossBetween val="between"/>
      </c:valAx>
    </c:plotArea>
    <c:plotVisOnly val="1"/>
    <c:dispBlanksAs val="zero"/>
  </c:chart>
  <c:spPr>
    <a:gradFill>
      <a:gsLst>
        <a:gs pos="0">
          <a:srgbClr val="FFC000">
            <a:tint val="66000"/>
            <a:satMod val="160000"/>
          </a:srgbClr>
        </a:gs>
        <a:gs pos="50000">
          <a:srgbClr val="FFC000">
            <a:tint val="44500"/>
            <a:satMod val="160000"/>
          </a:srgbClr>
        </a:gs>
        <a:gs pos="100000">
          <a:srgbClr val="FFC000">
            <a:tint val="23500"/>
            <a:satMod val="160000"/>
          </a:srgbClr>
        </a:gs>
      </a:gsLst>
      <a:lin ang="5400000" scaled="0"/>
    </a:gradFill>
  </c:spPr>
  <c:txPr>
    <a:bodyPr/>
    <a:lstStyle/>
    <a:p>
      <a:pPr>
        <a:defRPr sz="1800"/>
      </a:pPr>
      <a:endParaRPr lang="en-US"/>
    </a:p>
  </c:txPr>
  <c:externalData r:id="rId2"/>
</c:chartSpace>
</file>

<file path=ppt/charts/chart3.xml><?xml version="1.0" encoding="utf-8"?>
<c:chartSpace xmlns:c="http://schemas.openxmlformats.org/drawingml/2006/chart" xmlns:a="http://schemas.openxmlformats.org/drawingml/2006/main" xmlns:r="http://schemas.openxmlformats.org/officeDocument/2006/relationships">
  <c:lang val="en-GB"/>
  <c:style val="35"/>
  <c:clrMapOvr bg1="dk1" tx1="lt1" bg2="dk2" tx2="lt2" accent1="accent1" accent2="accent2" accent3="accent3" accent4="accent4" accent5="accent5" accent6="accent6" hlink="hlink" folHlink="folHlink"/>
  <c:chart>
    <c:view3D>
      <c:rAngAx val="1"/>
    </c:view3D>
    <c:sideWall>
      <c:spPr>
        <a:noFill/>
        <a:ln w="25400">
          <a:noFill/>
        </a:ln>
      </c:spPr>
    </c:sideWall>
    <c:backWall>
      <c:spPr>
        <a:noFill/>
      </c:spPr>
    </c:backWall>
    <c:plotArea>
      <c:layout/>
      <c:bar3DChart>
        <c:barDir val="col"/>
        <c:grouping val="stacked"/>
        <c:ser>
          <c:idx val="0"/>
          <c:order val="0"/>
          <c:cat>
            <c:numRef>
              <c:f>Sheet1!$C$29:$C$41</c:f>
              <c:numCache>
                <c:formatCode>General</c:formatCode>
                <c:ptCount val="13"/>
                <c:pt idx="0">
                  <c:v>0</c:v>
                </c:pt>
                <c:pt idx="1">
                  <c:v>2</c:v>
                </c:pt>
                <c:pt idx="2">
                  <c:v>4</c:v>
                </c:pt>
                <c:pt idx="3">
                  <c:v>6</c:v>
                </c:pt>
                <c:pt idx="4">
                  <c:v>8</c:v>
                </c:pt>
                <c:pt idx="5">
                  <c:v>10</c:v>
                </c:pt>
                <c:pt idx="6">
                  <c:v>12</c:v>
                </c:pt>
                <c:pt idx="7">
                  <c:v>14</c:v>
                </c:pt>
                <c:pt idx="8">
                  <c:v>16</c:v>
                </c:pt>
                <c:pt idx="9">
                  <c:v>18</c:v>
                </c:pt>
                <c:pt idx="10">
                  <c:v>20</c:v>
                </c:pt>
                <c:pt idx="11">
                  <c:v>22</c:v>
                </c:pt>
                <c:pt idx="12">
                  <c:v>24</c:v>
                </c:pt>
              </c:numCache>
            </c:numRef>
          </c:cat>
          <c:val>
            <c:numRef>
              <c:f>Sheet1!$D$29:$D$41</c:f>
              <c:numCache>
                <c:formatCode>General</c:formatCode>
                <c:ptCount val="13"/>
                <c:pt idx="0">
                  <c:v>10</c:v>
                </c:pt>
                <c:pt idx="1">
                  <c:v>10</c:v>
                </c:pt>
                <c:pt idx="2">
                  <c:v>15</c:v>
                </c:pt>
                <c:pt idx="3">
                  <c:v>15</c:v>
                </c:pt>
                <c:pt idx="4">
                  <c:v>25</c:v>
                </c:pt>
                <c:pt idx="5">
                  <c:v>50</c:v>
                </c:pt>
                <c:pt idx="6">
                  <c:v>100</c:v>
                </c:pt>
                <c:pt idx="7">
                  <c:v>100</c:v>
                </c:pt>
                <c:pt idx="8">
                  <c:v>75</c:v>
                </c:pt>
                <c:pt idx="9">
                  <c:v>100</c:v>
                </c:pt>
                <c:pt idx="10">
                  <c:v>100</c:v>
                </c:pt>
                <c:pt idx="11">
                  <c:v>30</c:v>
                </c:pt>
                <c:pt idx="12">
                  <c:v>10</c:v>
                </c:pt>
              </c:numCache>
            </c:numRef>
          </c:val>
        </c:ser>
        <c:dLbls/>
        <c:shape val="box"/>
        <c:axId val="36099584"/>
        <c:axId val="36101504"/>
        <c:axId val="0"/>
      </c:bar3DChart>
      <c:catAx>
        <c:axId val="36099584"/>
        <c:scaling>
          <c:orientation val="minMax"/>
        </c:scaling>
        <c:axPos val="b"/>
        <c:numFmt formatCode="General" sourceLinked="1"/>
        <c:tickLblPos val="nextTo"/>
        <c:crossAx val="36101504"/>
        <c:crosses val="autoZero"/>
        <c:auto val="1"/>
        <c:lblAlgn val="ctr"/>
        <c:lblOffset val="100"/>
      </c:catAx>
      <c:valAx>
        <c:axId val="36101504"/>
        <c:scaling>
          <c:orientation val="minMax"/>
        </c:scaling>
        <c:delete val="1"/>
        <c:axPos val="l"/>
        <c:numFmt formatCode="General" sourceLinked="1"/>
        <c:tickLblPos val="none"/>
        <c:crossAx val="36099584"/>
        <c:crosses val="autoZero"/>
        <c:crossBetween val="between"/>
      </c:valAx>
    </c:plotArea>
    <c:plotVisOnly val="1"/>
    <c:dispBlanksAs val="zero"/>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a:outerShdw blurRad="50800" dist="38100" dir="8100000" algn="tr" rotWithShape="0">
        <a:prstClr val="black">
          <a:alpha val="40000"/>
        </a:prstClr>
      </a:outerShdw>
    </a:effectLst>
  </c:spPr>
  <c:txPr>
    <a:bodyPr/>
    <a:lstStyle/>
    <a:p>
      <a:pPr>
        <a:defRPr sz="1800"/>
      </a:pPr>
      <a:endParaRPr lang="en-US"/>
    </a:p>
  </c:txPr>
  <c:externalData r:id="rId2"/>
</c:chartSpace>
</file>

<file path=ppt/diagrams/colors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AA94BD-6389-4F5B-BA64-C648BCA0D913}" type="doc">
      <dgm:prSet loTypeId="urn:microsoft.com/office/officeart/2005/8/layout/vList5" loCatId="list" qsTypeId="urn:microsoft.com/office/officeart/2005/8/quickstyle/simple1" qsCatId="simple" csTypeId="urn:microsoft.com/office/officeart/2005/8/colors/accent5_5" csCatId="accent5" phldr="1"/>
      <dgm:spPr/>
      <dgm:t>
        <a:bodyPr/>
        <a:lstStyle/>
        <a:p>
          <a:endParaRPr lang="en-US"/>
        </a:p>
      </dgm:t>
    </dgm:pt>
    <dgm:pt modelId="{26527680-8AEA-432F-A54E-C4ED7CFB08CA}">
      <dgm:prSet phldrT="[Text]"/>
      <dgm:spPr/>
      <dgm:t>
        <a:bodyPr/>
        <a:lstStyle/>
        <a:p>
          <a:r>
            <a:rPr lang="en-US" dirty="0" smtClean="0">
              <a:solidFill>
                <a:schemeClr val="bg1"/>
              </a:solidFill>
            </a:rPr>
            <a:t>SaaS</a:t>
          </a:r>
          <a:endParaRPr lang="en-US" dirty="0">
            <a:solidFill>
              <a:schemeClr val="bg1"/>
            </a:solidFill>
          </a:endParaRPr>
        </a:p>
      </dgm:t>
    </dgm:pt>
    <dgm:pt modelId="{550890EC-F333-4023-9F0C-CAF1CCFE14D4}" type="parTrans" cxnId="{2C4882C1-5C7F-4655-9C2F-2F68C96BE66C}">
      <dgm:prSet/>
      <dgm:spPr/>
      <dgm:t>
        <a:bodyPr/>
        <a:lstStyle/>
        <a:p>
          <a:endParaRPr lang="en-US">
            <a:solidFill>
              <a:schemeClr val="bg1"/>
            </a:solidFill>
          </a:endParaRPr>
        </a:p>
      </dgm:t>
    </dgm:pt>
    <dgm:pt modelId="{5BE4E863-7C9A-4EC7-81C8-54B937A0C659}" type="sibTrans" cxnId="{2C4882C1-5C7F-4655-9C2F-2F68C96BE66C}">
      <dgm:prSet/>
      <dgm:spPr/>
      <dgm:t>
        <a:bodyPr/>
        <a:lstStyle/>
        <a:p>
          <a:endParaRPr lang="en-US">
            <a:solidFill>
              <a:schemeClr val="bg1"/>
            </a:solidFill>
          </a:endParaRPr>
        </a:p>
      </dgm:t>
    </dgm:pt>
    <dgm:pt modelId="{D685A942-ED11-496F-8647-973E711107E9}">
      <dgm:prSet phldrT="[Text]"/>
      <dgm:spPr/>
      <dgm:t>
        <a:bodyPr/>
        <a:lstStyle/>
        <a:p>
          <a:r>
            <a:rPr lang="en-US" dirty="0" smtClean="0">
              <a:solidFill>
                <a:schemeClr val="bg1"/>
              </a:solidFill>
            </a:rPr>
            <a:t>Deployed software operates as service</a:t>
          </a:r>
          <a:endParaRPr lang="en-US" dirty="0">
            <a:solidFill>
              <a:schemeClr val="bg1"/>
            </a:solidFill>
          </a:endParaRPr>
        </a:p>
      </dgm:t>
    </dgm:pt>
    <dgm:pt modelId="{37C6CE1F-059E-4659-82A0-16A22DE549E5}" type="parTrans" cxnId="{7B11CD5E-278D-4ACF-86A5-65729923BE3C}">
      <dgm:prSet/>
      <dgm:spPr/>
      <dgm:t>
        <a:bodyPr/>
        <a:lstStyle/>
        <a:p>
          <a:endParaRPr lang="en-US">
            <a:solidFill>
              <a:schemeClr val="bg1"/>
            </a:solidFill>
          </a:endParaRPr>
        </a:p>
      </dgm:t>
    </dgm:pt>
    <dgm:pt modelId="{E2A5B295-453F-48F1-9B76-870349048A50}" type="sibTrans" cxnId="{7B11CD5E-278D-4ACF-86A5-65729923BE3C}">
      <dgm:prSet/>
      <dgm:spPr/>
      <dgm:t>
        <a:bodyPr/>
        <a:lstStyle/>
        <a:p>
          <a:endParaRPr lang="en-US">
            <a:solidFill>
              <a:schemeClr val="bg1"/>
            </a:solidFill>
          </a:endParaRPr>
        </a:p>
      </dgm:t>
    </dgm:pt>
    <dgm:pt modelId="{F329E845-D3B9-4D0A-A471-AB41925D865C}">
      <dgm:prSet phldrT="[Text]"/>
      <dgm:spPr/>
      <dgm:t>
        <a:bodyPr/>
        <a:lstStyle/>
        <a:p>
          <a:r>
            <a:rPr lang="en-US" dirty="0" smtClean="0">
              <a:solidFill>
                <a:schemeClr val="bg1"/>
              </a:solidFill>
            </a:rPr>
            <a:t>Applications run on standardized ‘hosts’ – SharePoint, </a:t>
          </a:r>
          <a:r>
            <a:rPr lang="en-US" dirty="0" err="1" smtClean="0">
              <a:solidFill>
                <a:schemeClr val="bg1"/>
              </a:solidFill>
            </a:rPr>
            <a:t>etc</a:t>
          </a:r>
          <a:endParaRPr lang="en-US" dirty="0">
            <a:solidFill>
              <a:schemeClr val="bg1"/>
            </a:solidFill>
          </a:endParaRPr>
        </a:p>
      </dgm:t>
    </dgm:pt>
    <dgm:pt modelId="{E27ABFBA-FA34-477F-AF9A-AFE4FDDFA068}" type="parTrans" cxnId="{17DF6923-25BE-4C92-BD12-3D215E2443DB}">
      <dgm:prSet/>
      <dgm:spPr/>
      <dgm:t>
        <a:bodyPr/>
        <a:lstStyle/>
        <a:p>
          <a:endParaRPr lang="en-US">
            <a:solidFill>
              <a:schemeClr val="bg1"/>
            </a:solidFill>
          </a:endParaRPr>
        </a:p>
      </dgm:t>
    </dgm:pt>
    <dgm:pt modelId="{731467B4-7CEF-44DC-8DEF-1B2B81D86400}" type="sibTrans" cxnId="{17DF6923-25BE-4C92-BD12-3D215E2443DB}">
      <dgm:prSet/>
      <dgm:spPr/>
      <dgm:t>
        <a:bodyPr/>
        <a:lstStyle/>
        <a:p>
          <a:endParaRPr lang="en-US">
            <a:solidFill>
              <a:schemeClr val="bg1"/>
            </a:solidFill>
          </a:endParaRPr>
        </a:p>
      </dgm:t>
    </dgm:pt>
    <dgm:pt modelId="{879559A4-9F74-4189-9D69-D552EA82260F}">
      <dgm:prSet phldrT="[Text]"/>
      <dgm:spPr/>
      <dgm:t>
        <a:bodyPr/>
        <a:lstStyle/>
        <a:p>
          <a:r>
            <a:rPr lang="en-US" dirty="0" smtClean="0">
              <a:solidFill>
                <a:schemeClr val="bg1"/>
              </a:solidFill>
            </a:rPr>
            <a:t>PaaS</a:t>
          </a:r>
          <a:endParaRPr lang="en-US" dirty="0">
            <a:solidFill>
              <a:schemeClr val="bg1"/>
            </a:solidFill>
          </a:endParaRPr>
        </a:p>
      </dgm:t>
    </dgm:pt>
    <dgm:pt modelId="{4C61D2CD-8740-44DC-8E18-8D9CB71376C6}" type="parTrans" cxnId="{1CBBA73C-0DCE-4881-A637-BF61C451E346}">
      <dgm:prSet/>
      <dgm:spPr/>
      <dgm:t>
        <a:bodyPr/>
        <a:lstStyle/>
        <a:p>
          <a:endParaRPr lang="en-US">
            <a:solidFill>
              <a:schemeClr val="bg1"/>
            </a:solidFill>
          </a:endParaRPr>
        </a:p>
      </dgm:t>
    </dgm:pt>
    <dgm:pt modelId="{9F1420C0-F4EA-450B-8E90-57DF83FA8E36}" type="sibTrans" cxnId="{1CBBA73C-0DCE-4881-A637-BF61C451E346}">
      <dgm:prSet/>
      <dgm:spPr/>
      <dgm:t>
        <a:bodyPr/>
        <a:lstStyle/>
        <a:p>
          <a:endParaRPr lang="en-US">
            <a:solidFill>
              <a:schemeClr val="bg1"/>
            </a:solidFill>
          </a:endParaRPr>
        </a:p>
      </dgm:t>
    </dgm:pt>
    <dgm:pt modelId="{807811DA-9642-4787-A8C7-0F2BAE965162}">
      <dgm:prSet phldrT="[Text]"/>
      <dgm:spPr/>
      <dgm:t>
        <a:bodyPr/>
        <a:lstStyle/>
        <a:p>
          <a:r>
            <a:rPr lang="en-US" dirty="0" smtClean="0">
              <a:solidFill>
                <a:schemeClr val="bg1"/>
              </a:solidFill>
            </a:rPr>
            <a:t>Standardized platform services</a:t>
          </a:r>
        </a:p>
      </dgm:t>
    </dgm:pt>
    <dgm:pt modelId="{104DDB9F-992D-4444-B5FF-5D8AB919B813}" type="parTrans" cxnId="{DFF8910E-26FB-405D-B9B0-3AA400D9E5F4}">
      <dgm:prSet/>
      <dgm:spPr/>
      <dgm:t>
        <a:bodyPr/>
        <a:lstStyle/>
        <a:p>
          <a:endParaRPr lang="en-US">
            <a:solidFill>
              <a:schemeClr val="bg1"/>
            </a:solidFill>
          </a:endParaRPr>
        </a:p>
      </dgm:t>
    </dgm:pt>
    <dgm:pt modelId="{1B673721-6918-459C-85E1-36D70B54F079}" type="sibTrans" cxnId="{DFF8910E-26FB-405D-B9B0-3AA400D9E5F4}">
      <dgm:prSet/>
      <dgm:spPr/>
      <dgm:t>
        <a:bodyPr/>
        <a:lstStyle/>
        <a:p>
          <a:endParaRPr lang="en-US">
            <a:solidFill>
              <a:schemeClr val="bg1"/>
            </a:solidFill>
          </a:endParaRPr>
        </a:p>
      </dgm:t>
    </dgm:pt>
    <dgm:pt modelId="{E4EAEAA8-5890-4F81-9AE0-EC81BF403BA7}">
      <dgm:prSet phldrT="[Text]"/>
      <dgm:spPr/>
      <dgm:t>
        <a:bodyPr/>
        <a:lstStyle/>
        <a:p>
          <a:r>
            <a:rPr lang="en-US" dirty="0" smtClean="0">
              <a:solidFill>
                <a:schemeClr val="bg1"/>
              </a:solidFill>
            </a:rPr>
            <a:t>Windows Azure Services platform as possible template</a:t>
          </a:r>
        </a:p>
      </dgm:t>
    </dgm:pt>
    <dgm:pt modelId="{FE9E6BCE-0F60-4E8F-BFF4-FD328E3F81EB}" type="parTrans" cxnId="{C88ACA81-611E-498B-AB11-CC7677814234}">
      <dgm:prSet/>
      <dgm:spPr/>
      <dgm:t>
        <a:bodyPr/>
        <a:lstStyle/>
        <a:p>
          <a:endParaRPr lang="en-US">
            <a:solidFill>
              <a:schemeClr val="bg1"/>
            </a:solidFill>
          </a:endParaRPr>
        </a:p>
      </dgm:t>
    </dgm:pt>
    <dgm:pt modelId="{FAD5B83E-A77A-4231-A937-02E203460660}" type="sibTrans" cxnId="{C88ACA81-611E-498B-AB11-CC7677814234}">
      <dgm:prSet/>
      <dgm:spPr/>
      <dgm:t>
        <a:bodyPr/>
        <a:lstStyle/>
        <a:p>
          <a:endParaRPr lang="en-US">
            <a:solidFill>
              <a:schemeClr val="bg1"/>
            </a:solidFill>
          </a:endParaRPr>
        </a:p>
      </dgm:t>
    </dgm:pt>
    <dgm:pt modelId="{8B8879BE-39DC-4764-827E-9AE4C4715180}">
      <dgm:prSet phldrT="[Text]"/>
      <dgm:spPr/>
      <dgm:t>
        <a:bodyPr/>
        <a:lstStyle/>
        <a:p>
          <a:r>
            <a:rPr lang="en-US" dirty="0" smtClean="0">
              <a:solidFill>
                <a:schemeClr val="bg1"/>
              </a:solidFill>
            </a:rPr>
            <a:t>IaaS</a:t>
          </a:r>
          <a:endParaRPr lang="en-US" dirty="0">
            <a:solidFill>
              <a:schemeClr val="bg1"/>
            </a:solidFill>
          </a:endParaRPr>
        </a:p>
      </dgm:t>
    </dgm:pt>
    <dgm:pt modelId="{8D8AB222-8233-4D0E-9EA4-8B9840718BC6}" type="parTrans" cxnId="{D1225A20-56F2-427F-ADB4-942FA9DF52C9}">
      <dgm:prSet/>
      <dgm:spPr/>
      <dgm:t>
        <a:bodyPr/>
        <a:lstStyle/>
        <a:p>
          <a:endParaRPr lang="en-US">
            <a:solidFill>
              <a:schemeClr val="bg1"/>
            </a:solidFill>
          </a:endParaRPr>
        </a:p>
      </dgm:t>
    </dgm:pt>
    <dgm:pt modelId="{779A750C-8BC6-4172-9692-DCB188CB10A4}" type="sibTrans" cxnId="{D1225A20-56F2-427F-ADB4-942FA9DF52C9}">
      <dgm:prSet/>
      <dgm:spPr/>
      <dgm:t>
        <a:bodyPr/>
        <a:lstStyle/>
        <a:p>
          <a:endParaRPr lang="en-US">
            <a:solidFill>
              <a:schemeClr val="bg1"/>
            </a:solidFill>
          </a:endParaRPr>
        </a:p>
      </dgm:t>
    </dgm:pt>
    <dgm:pt modelId="{D5C60111-F5BC-4E35-8A36-35E360EFEB70}">
      <dgm:prSet phldrT="[Text]"/>
      <dgm:spPr/>
      <dgm:t>
        <a:bodyPr/>
        <a:lstStyle/>
        <a:p>
          <a:r>
            <a:rPr lang="en-US" dirty="0" smtClean="0">
              <a:solidFill>
                <a:schemeClr val="bg1"/>
              </a:solidFill>
            </a:rPr>
            <a:t>Resource-pool based model for physical resource (compute, storage, network)</a:t>
          </a:r>
        </a:p>
      </dgm:t>
    </dgm:pt>
    <dgm:pt modelId="{B5C2724B-514B-411C-82BA-ABE2AFE84246}" type="parTrans" cxnId="{B2942D24-2FA9-48B8-93C8-71C212450F0E}">
      <dgm:prSet/>
      <dgm:spPr/>
      <dgm:t>
        <a:bodyPr/>
        <a:lstStyle/>
        <a:p>
          <a:endParaRPr lang="en-US">
            <a:solidFill>
              <a:schemeClr val="bg1"/>
            </a:solidFill>
          </a:endParaRPr>
        </a:p>
      </dgm:t>
    </dgm:pt>
    <dgm:pt modelId="{F70F0DB2-DFC6-426C-B280-F081EC2315FB}" type="sibTrans" cxnId="{B2942D24-2FA9-48B8-93C8-71C212450F0E}">
      <dgm:prSet/>
      <dgm:spPr/>
      <dgm:t>
        <a:bodyPr/>
        <a:lstStyle/>
        <a:p>
          <a:endParaRPr lang="en-US">
            <a:solidFill>
              <a:schemeClr val="bg1"/>
            </a:solidFill>
          </a:endParaRPr>
        </a:p>
      </dgm:t>
    </dgm:pt>
    <dgm:pt modelId="{558BF4DF-31C8-4E58-9C43-B9475308248D}">
      <dgm:prSet phldrT="[Text]"/>
      <dgm:spPr/>
      <dgm:t>
        <a:bodyPr/>
        <a:lstStyle/>
        <a:p>
          <a:r>
            <a:rPr lang="en-US" dirty="0" smtClean="0">
              <a:solidFill>
                <a:schemeClr val="bg1"/>
              </a:solidFill>
            </a:rPr>
            <a:t>DCaaS</a:t>
          </a:r>
          <a:endParaRPr lang="en-US" dirty="0">
            <a:solidFill>
              <a:schemeClr val="bg1"/>
            </a:solidFill>
          </a:endParaRPr>
        </a:p>
      </dgm:t>
    </dgm:pt>
    <dgm:pt modelId="{455A9693-67DF-419B-A7A1-25FBE15A87A5}" type="parTrans" cxnId="{11E13040-DEC1-4AC5-ACEB-7547D9D1D494}">
      <dgm:prSet/>
      <dgm:spPr/>
      <dgm:t>
        <a:bodyPr/>
        <a:lstStyle/>
        <a:p>
          <a:endParaRPr lang="en-US">
            <a:solidFill>
              <a:schemeClr val="bg1"/>
            </a:solidFill>
          </a:endParaRPr>
        </a:p>
      </dgm:t>
    </dgm:pt>
    <dgm:pt modelId="{BAA9440E-3C36-4381-9DDD-385E6D4CFBBD}" type="sibTrans" cxnId="{11E13040-DEC1-4AC5-ACEB-7547D9D1D494}">
      <dgm:prSet/>
      <dgm:spPr/>
      <dgm:t>
        <a:bodyPr/>
        <a:lstStyle/>
        <a:p>
          <a:endParaRPr lang="en-US">
            <a:solidFill>
              <a:schemeClr val="bg1"/>
            </a:solidFill>
          </a:endParaRPr>
        </a:p>
      </dgm:t>
    </dgm:pt>
    <dgm:pt modelId="{5510C98B-6C05-4510-8F85-4B05A4062889}">
      <dgm:prSet phldrT="[Text]"/>
      <dgm:spPr/>
      <dgm:t>
        <a:bodyPr/>
        <a:lstStyle/>
        <a:p>
          <a:r>
            <a:rPr lang="en-US" dirty="0" smtClean="0">
              <a:solidFill>
                <a:schemeClr val="bg1"/>
              </a:solidFill>
            </a:rPr>
            <a:t>Modular dc build out strategy</a:t>
          </a:r>
        </a:p>
      </dgm:t>
    </dgm:pt>
    <dgm:pt modelId="{6ABE7CD5-CDD4-4E0E-8DD3-9588DB8262D5}" type="parTrans" cxnId="{CB754153-5251-4BA7-A0A8-8094ABB66F73}">
      <dgm:prSet/>
      <dgm:spPr/>
      <dgm:t>
        <a:bodyPr/>
        <a:lstStyle/>
        <a:p>
          <a:endParaRPr lang="en-US">
            <a:solidFill>
              <a:schemeClr val="bg1"/>
            </a:solidFill>
          </a:endParaRPr>
        </a:p>
      </dgm:t>
    </dgm:pt>
    <dgm:pt modelId="{81D3A0A5-0F45-417B-A22F-1E2195A8BAB2}" type="sibTrans" cxnId="{CB754153-5251-4BA7-A0A8-8094ABB66F73}">
      <dgm:prSet/>
      <dgm:spPr/>
      <dgm:t>
        <a:bodyPr/>
        <a:lstStyle/>
        <a:p>
          <a:endParaRPr lang="en-US">
            <a:solidFill>
              <a:schemeClr val="bg1"/>
            </a:solidFill>
          </a:endParaRPr>
        </a:p>
      </dgm:t>
    </dgm:pt>
    <dgm:pt modelId="{F2DC0698-6E17-4DC0-A96A-7E52FE41C38E}">
      <dgm:prSet phldrT="[Text]"/>
      <dgm:spPr/>
      <dgm:t>
        <a:bodyPr/>
        <a:lstStyle/>
        <a:p>
          <a:r>
            <a:rPr lang="en-US" dirty="0" smtClean="0">
              <a:solidFill>
                <a:schemeClr val="bg1"/>
              </a:solidFill>
            </a:rPr>
            <a:t>Possible </a:t>
          </a:r>
          <a:r>
            <a:rPr lang="en-US" dirty="0" err="1" smtClean="0">
              <a:solidFill>
                <a:schemeClr val="bg1"/>
              </a:solidFill>
            </a:rPr>
            <a:t>OpEx</a:t>
          </a:r>
          <a:r>
            <a:rPr lang="en-US" dirty="0" smtClean="0">
              <a:solidFill>
                <a:schemeClr val="bg1"/>
              </a:solidFill>
            </a:rPr>
            <a:t> model with partners</a:t>
          </a:r>
        </a:p>
      </dgm:t>
    </dgm:pt>
    <dgm:pt modelId="{29876570-E6E6-4E5C-83B4-5E0AE59A0BD1}" type="parTrans" cxnId="{A0F4303A-B959-497E-AFCD-35EC8480556C}">
      <dgm:prSet/>
      <dgm:spPr/>
      <dgm:t>
        <a:bodyPr/>
        <a:lstStyle/>
        <a:p>
          <a:endParaRPr lang="en-US">
            <a:solidFill>
              <a:schemeClr val="bg1"/>
            </a:solidFill>
          </a:endParaRPr>
        </a:p>
      </dgm:t>
    </dgm:pt>
    <dgm:pt modelId="{4A835F81-80CF-4B28-B0FF-45FA2E39600C}" type="sibTrans" cxnId="{A0F4303A-B959-497E-AFCD-35EC8480556C}">
      <dgm:prSet/>
      <dgm:spPr/>
      <dgm:t>
        <a:bodyPr/>
        <a:lstStyle/>
        <a:p>
          <a:endParaRPr lang="en-US">
            <a:solidFill>
              <a:schemeClr val="bg1"/>
            </a:solidFill>
          </a:endParaRPr>
        </a:p>
      </dgm:t>
    </dgm:pt>
    <dgm:pt modelId="{1C438DB1-F208-403B-B894-661DBAFB8443}">
      <dgm:prSet phldrT="[Text]"/>
      <dgm:spPr/>
      <dgm:t>
        <a:bodyPr/>
        <a:lstStyle/>
        <a:p>
          <a:r>
            <a:rPr lang="en-US" dirty="0" smtClean="0">
              <a:solidFill>
                <a:schemeClr val="bg1"/>
              </a:solidFill>
            </a:rPr>
            <a:t>Virtualized environment (goal: 100%)</a:t>
          </a:r>
        </a:p>
      </dgm:t>
    </dgm:pt>
    <dgm:pt modelId="{E1BD84CC-FFCA-442B-B015-9576900B4A3E}" type="parTrans" cxnId="{7E2660CC-34EE-4FF4-8DEA-BB78E4BAEE85}">
      <dgm:prSet/>
      <dgm:spPr/>
      <dgm:t>
        <a:bodyPr/>
        <a:lstStyle/>
        <a:p>
          <a:endParaRPr lang="en-US">
            <a:solidFill>
              <a:schemeClr val="bg1"/>
            </a:solidFill>
          </a:endParaRPr>
        </a:p>
      </dgm:t>
    </dgm:pt>
    <dgm:pt modelId="{52DDCD68-FF10-459D-B0C4-E6C65C5373DB}" type="sibTrans" cxnId="{7E2660CC-34EE-4FF4-8DEA-BB78E4BAEE85}">
      <dgm:prSet/>
      <dgm:spPr/>
      <dgm:t>
        <a:bodyPr/>
        <a:lstStyle/>
        <a:p>
          <a:endParaRPr lang="en-US">
            <a:solidFill>
              <a:schemeClr val="bg1"/>
            </a:solidFill>
          </a:endParaRPr>
        </a:p>
      </dgm:t>
    </dgm:pt>
    <dgm:pt modelId="{BEE35A34-BC99-4D2E-A3DE-0AED3E7C0B62}" type="pres">
      <dgm:prSet presAssocID="{F5AA94BD-6389-4F5B-BA64-C648BCA0D913}" presName="Name0" presStyleCnt="0">
        <dgm:presLayoutVars>
          <dgm:dir/>
          <dgm:animLvl val="lvl"/>
          <dgm:resizeHandles val="exact"/>
        </dgm:presLayoutVars>
      </dgm:prSet>
      <dgm:spPr/>
      <dgm:t>
        <a:bodyPr/>
        <a:lstStyle/>
        <a:p>
          <a:endParaRPr lang="en-US"/>
        </a:p>
      </dgm:t>
    </dgm:pt>
    <dgm:pt modelId="{51AC5B12-795D-4E1D-95CD-54D506D21A76}" type="pres">
      <dgm:prSet presAssocID="{26527680-8AEA-432F-A54E-C4ED7CFB08CA}" presName="linNode" presStyleCnt="0"/>
      <dgm:spPr/>
    </dgm:pt>
    <dgm:pt modelId="{18D26A5E-0B32-43C9-82D9-DCBEBC9A7354}" type="pres">
      <dgm:prSet presAssocID="{26527680-8AEA-432F-A54E-C4ED7CFB08CA}" presName="parentText" presStyleLbl="node1" presStyleIdx="0" presStyleCnt="4">
        <dgm:presLayoutVars>
          <dgm:chMax val="1"/>
          <dgm:bulletEnabled val="1"/>
        </dgm:presLayoutVars>
      </dgm:prSet>
      <dgm:spPr/>
      <dgm:t>
        <a:bodyPr/>
        <a:lstStyle/>
        <a:p>
          <a:endParaRPr lang="en-US"/>
        </a:p>
      </dgm:t>
    </dgm:pt>
    <dgm:pt modelId="{6A01C8C8-E882-4011-A5E8-DB6901656F4D}" type="pres">
      <dgm:prSet presAssocID="{26527680-8AEA-432F-A54E-C4ED7CFB08CA}" presName="descendantText" presStyleLbl="alignAccFollowNode1" presStyleIdx="0" presStyleCnt="4">
        <dgm:presLayoutVars>
          <dgm:bulletEnabled val="1"/>
        </dgm:presLayoutVars>
      </dgm:prSet>
      <dgm:spPr/>
      <dgm:t>
        <a:bodyPr/>
        <a:lstStyle/>
        <a:p>
          <a:endParaRPr lang="en-US"/>
        </a:p>
      </dgm:t>
    </dgm:pt>
    <dgm:pt modelId="{2C6DCCB5-C976-4A3D-8C91-FA085DDD7B06}" type="pres">
      <dgm:prSet presAssocID="{5BE4E863-7C9A-4EC7-81C8-54B937A0C659}" presName="sp" presStyleCnt="0"/>
      <dgm:spPr/>
    </dgm:pt>
    <dgm:pt modelId="{D12A8026-2E82-4FB3-B123-4CB3563B6336}" type="pres">
      <dgm:prSet presAssocID="{879559A4-9F74-4189-9D69-D552EA82260F}" presName="linNode" presStyleCnt="0"/>
      <dgm:spPr/>
    </dgm:pt>
    <dgm:pt modelId="{F164C62A-16A9-45FE-A651-172996CFA9D0}" type="pres">
      <dgm:prSet presAssocID="{879559A4-9F74-4189-9D69-D552EA82260F}" presName="parentText" presStyleLbl="node1" presStyleIdx="1" presStyleCnt="4">
        <dgm:presLayoutVars>
          <dgm:chMax val="1"/>
          <dgm:bulletEnabled val="1"/>
        </dgm:presLayoutVars>
      </dgm:prSet>
      <dgm:spPr/>
      <dgm:t>
        <a:bodyPr/>
        <a:lstStyle/>
        <a:p>
          <a:endParaRPr lang="en-US"/>
        </a:p>
      </dgm:t>
    </dgm:pt>
    <dgm:pt modelId="{B7850CE6-DF1C-4C71-82A4-B5454690938B}" type="pres">
      <dgm:prSet presAssocID="{879559A4-9F74-4189-9D69-D552EA82260F}" presName="descendantText" presStyleLbl="alignAccFollowNode1" presStyleIdx="1" presStyleCnt="4">
        <dgm:presLayoutVars>
          <dgm:bulletEnabled val="1"/>
        </dgm:presLayoutVars>
      </dgm:prSet>
      <dgm:spPr/>
      <dgm:t>
        <a:bodyPr/>
        <a:lstStyle/>
        <a:p>
          <a:endParaRPr lang="en-US"/>
        </a:p>
      </dgm:t>
    </dgm:pt>
    <dgm:pt modelId="{6C6E7C51-79B3-4ED3-909F-6700B87137B2}" type="pres">
      <dgm:prSet presAssocID="{9F1420C0-F4EA-450B-8E90-57DF83FA8E36}" presName="sp" presStyleCnt="0"/>
      <dgm:spPr/>
    </dgm:pt>
    <dgm:pt modelId="{06BE7C62-778E-458A-AC1F-052E14B6A1D5}" type="pres">
      <dgm:prSet presAssocID="{8B8879BE-39DC-4764-827E-9AE4C4715180}" presName="linNode" presStyleCnt="0"/>
      <dgm:spPr/>
    </dgm:pt>
    <dgm:pt modelId="{E4A3CE96-D8B2-4513-AB15-39DE5CDFD0D0}" type="pres">
      <dgm:prSet presAssocID="{8B8879BE-39DC-4764-827E-9AE4C4715180}" presName="parentText" presStyleLbl="node1" presStyleIdx="2" presStyleCnt="4">
        <dgm:presLayoutVars>
          <dgm:chMax val="1"/>
          <dgm:bulletEnabled val="1"/>
        </dgm:presLayoutVars>
      </dgm:prSet>
      <dgm:spPr/>
      <dgm:t>
        <a:bodyPr/>
        <a:lstStyle/>
        <a:p>
          <a:endParaRPr lang="en-US"/>
        </a:p>
      </dgm:t>
    </dgm:pt>
    <dgm:pt modelId="{4DB53D59-3CB5-4F6D-AEF1-2D216F3A57DE}" type="pres">
      <dgm:prSet presAssocID="{8B8879BE-39DC-4764-827E-9AE4C4715180}" presName="descendantText" presStyleLbl="alignAccFollowNode1" presStyleIdx="2" presStyleCnt="4">
        <dgm:presLayoutVars>
          <dgm:bulletEnabled val="1"/>
        </dgm:presLayoutVars>
      </dgm:prSet>
      <dgm:spPr/>
      <dgm:t>
        <a:bodyPr/>
        <a:lstStyle/>
        <a:p>
          <a:endParaRPr lang="en-US"/>
        </a:p>
      </dgm:t>
    </dgm:pt>
    <dgm:pt modelId="{D5487D47-24DB-421E-A6CA-296D420CC418}" type="pres">
      <dgm:prSet presAssocID="{779A750C-8BC6-4172-9692-DCB188CB10A4}" presName="sp" presStyleCnt="0"/>
      <dgm:spPr/>
    </dgm:pt>
    <dgm:pt modelId="{05BF3538-DBB5-4335-8B07-E5AD1ACB277C}" type="pres">
      <dgm:prSet presAssocID="{558BF4DF-31C8-4E58-9C43-B9475308248D}" presName="linNode" presStyleCnt="0"/>
      <dgm:spPr/>
    </dgm:pt>
    <dgm:pt modelId="{8061773B-B968-44B0-B8D5-9214C08C6C7F}" type="pres">
      <dgm:prSet presAssocID="{558BF4DF-31C8-4E58-9C43-B9475308248D}" presName="parentText" presStyleLbl="node1" presStyleIdx="3" presStyleCnt="4">
        <dgm:presLayoutVars>
          <dgm:chMax val="1"/>
          <dgm:bulletEnabled val="1"/>
        </dgm:presLayoutVars>
      </dgm:prSet>
      <dgm:spPr/>
      <dgm:t>
        <a:bodyPr/>
        <a:lstStyle/>
        <a:p>
          <a:endParaRPr lang="en-US"/>
        </a:p>
      </dgm:t>
    </dgm:pt>
    <dgm:pt modelId="{641D1AC4-F37E-472A-85B8-2F29C277EE53}" type="pres">
      <dgm:prSet presAssocID="{558BF4DF-31C8-4E58-9C43-B9475308248D}" presName="descendantText" presStyleLbl="alignAccFollowNode1" presStyleIdx="3" presStyleCnt="4">
        <dgm:presLayoutVars>
          <dgm:bulletEnabled val="1"/>
        </dgm:presLayoutVars>
      </dgm:prSet>
      <dgm:spPr/>
      <dgm:t>
        <a:bodyPr/>
        <a:lstStyle/>
        <a:p>
          <a:endParaRPr lang="en-US"/>
        </a:p>
      </dgm:t>
    </dgm:pt>
  </dgm:ptLst>
  <dgm:cxnLst>
    <dgm:cxn modelId="{C88ACA81-611E-498B-AB11-CC7677814234}" srcId="{879559A4-9F74-4189-9D69-D552EA82260F}" destId="{E4EAEAA8-5890-4F81-9AE0-EC81BF403BA7}" srcOrd="1" destOrd="0" parTransId="{FE9E6BCE-0F60-4E8F-BFF4-FD328E3F81EB}" sibTransId="{FAD5B83E-A77A-4231-A937-02E203460660}"/>
    <dgm:cxn modelId="{FC85D01C-4ADB-4DF1-80AB-4EDB2358BBE9}" type="presOf" srcId="{D5C60111-F5BC-4E35-8A36-35E360EFEB70}" destId="{4DB53D59-3CB5-4F6D-AEF1-2D216F3A57DE}" srcOrd="0" destOrd="0" presId="urn:microsoft.com/office/officeart/2005/8/layout/vList5"/>
    <dgm:cxn modelId="{C7655D8F-7870-4AF9-B468-805752D93EC0}" type="presOf" srcId="{8B8879BE-39DC-4764-827E-9AE4C4715180}" destId="{E4A3CE96-D8B2-4513-AB15-39DE5CDFD0D0}" srcOrd="0" destOrd="0" presId="urn:microsoft.com/office/officeart/2005/8/layout/vList5"/>
    <dgm:cxn modelId="{2C4882C1-5C7F-4655-9C2F-2F68C96BE66C}" srcId="{F5AA94BD-6389-4F5B-BA64-C648BCA0D913}" destId="{26527680-8AEA-432F-A54E-C4ED7CFB08CA}" srcOrd="0" destOrd="0" parTransId="{550890EC-F333-4023-9F0C-CAF1CCFE14D4}" sibTransId="{5BE4E863-7C9A-4EC7-81C8-54B937A0C659}"/>
    <dgm:cxn modelId="{1CBBA73C-0DCE-4881-A637-BF61C451E346}" srcId="{F5AA94BD-6389-4F5B-BA64-C648BCA0D913}" destId="{879559A4-9F74-4189-9D69-D552EA82260F}" srcOrd="1" destOrd="0" parTransId="{4C61D2CD-8740-44DC-8E18-8D9CB71376C6}" sibTransId="{9F1420C0-F4EA-450B-8E90-57DF83FA8E36}"/>
    <dgm:cxn modelId="{E53DEBC3-1376-4027-A03B-7C70BABE1173}" type="presOf" srcId="{879559A4-9F74-4189-9D69-D552EA82260F}" destId="{F164C62A-16A9-45FE-A651-172996CFA9D0}" srcOrd="0" destOrd="0" presId="urn:microsoft.com/office/officeart/2005/8/layout/vList5"/>
    <dgm:cxn modelId="{D1225A20-56F2-427F-ADB4-942FA9DF52C9}" srcId="{F5AA94BD-6389-4F5B-BA64-C648BCA0D913}" destId="{8B8879BE-39DC-4764-827E-9AE4C4715180}" srcOrd="2" destOrd="0" parTransId="{8D8AB222-8233-4D0E-9EA4-8B9840718BC6}" sibTransId="{779A750C-8BC6-4172-9692-DCB188CB10A4}"/>
    <dgm:cxn modelId="{7E2660CC-34EE-4FF4-8DEA-BB78E4BAEE85}" srcId="{8B8879BE-39DC-4764-827E-9AE4C4715180}" destId="{1C438DB1-F208-403B-B894-661DBAFB8443}" srcOrd="1" destOrd="0" parTransId="{E1BD84CC-FFCA-442B-B015-9576900B4A3E}" sibTransId="{52DDCD68-FF10-459D-B0C4-E6C65C5373DB}"/>
    <dgm:cxn modelId="{15403B17-A112-4FC9-9E1D-4845AF7CC136}" type="presOf" srcId="{F2DC0698-6E17-4DC0-A96A-7E52FE41C38E}" destId="{641D1AC4-F37E-472A-85B8-2F29C277EE53}" srcOrd="0" destOrd="1" presId="urn:microsoft.com/office/officeart/2005/8/layout/vList5"/>
    <dgm:cxn modelId="{1E154F2C-0AE3-45BB-9259-D3759F0A2AA5}" type="presOf" srcId="{558BF4DF-31C8-4E58-9C43-B9475308248D}" destId="{8061773B-B968-44B0-B8D5-9214C08C6C7F}" srcOrd="0" destOrd="0" presId="urn:microsoft.com/office/officeart/2005/8/layout/vList5"/>
    <dgm:cxn modelId="{B2942D24-2FA9-48B8-93C8-71C212450F0E}" srcId="{8B8879BE-39DC-4764-827E-9AE4C4715180}" destId="{D5C60111-F5BC-4E35-8A36-35E360EFEB70}" srcOrd="0" destOrd="0" parTransId="{B5C2724B-514B-411C-82BA-ABE2AFE84246}" sibTransId="{F70F0DB2-DFC6-426C-B280-F081EC2315FB}"/>
    <dgm:cxn modelId="{17DF6923-25BE-4C92-BD12-3D215E2443DB}" srcId="{26527680-8AEA-432F-A54E-C4ED7CFB08CA}" destId="{F329E845-D3B9-4D0A-A471-AB41925D865C}" srcOrd="1" destOrd="0" parTransId="{E27ABFBA-FA34-477F-AF9A-AFE4FDDFA068}" sibTransId="{731467B4-7CEF-44DC-8DEF-1B2B81D86400}"/>
    <dgm:cxn modelId="{BAC8D032-9541-428E-8EE2-45404277909A}" type="presOf" srcId="{26527680-8AEA-432F-A54E-C4ED7CFB08CA}" destId="{18D26A5E-0B32-43C9-82D9-DCBEBC9A7354}" srcOrd="0" destOrd="0" presId="urn:microsoft.com/office/officeart/2005/8/layout/vList5"/>
    <dgm:cxn modelId="{CB754153-5251-4BA7-A0A8-8094ABB66F73}" srcId="{558BF4DF-31C8-4E58-9C43-B9475308248D}" destId="{5510C98B-6C05-4510-8F85-4B05A4062889}" srcOrd="0" destOrd="0" parTransId="{6ABE7CD5-CDD4-4E0E-8DD3-9588DB8262D5}" sibTransId="{81D3A0A5-0F45-417B-A22F-1E2195A8BAB2}"/>
    <dgm:cxn modelId="{6FEF29AE-0F33-4599-8B1A-F727128A44DC}" type="presOf" srcId="{807811DA-9642-4787-A8C7-0F2BAE965162}" destId="{B7850CE6-DF1C-4C71-82A4-B5454690938B}" srcOrd="0" destOrd="0" presId="urn:microsoft.com/office/officeart/2005/8/layout/vList5"/>
    <dgm:cxn modelId="{0BFDF939-6F18-4D9D-8B79-05C44ACB3AB5}" type="presOf" srcId="{E4EAEAA8-5890-4F81-9AE0-EC81BF403BA7}" destId="{B7850CE6-DF1C-4C71-82A4-B5454690938B}" srcOrd="0" destOrd="1" presId="urn:microsoft.com/office/officeart/2005/8/layout/vList5"/>
    <dgm:cxn modelId="{DFF8910E-26FB-405D-B9B0-3AA400D9E5F4}" srcId="{879559A4-9F74-4189-9D69-D552EA82260F}" destId="{807811DA-9642-4787-A8C7-0F2BAE965162}" srcOrd="0" destOrd="0" parTransId="{104DDB9F-992D-4444-B5FF-5D8AB919B813}" sibTransId="{1B673721-6918-459C-85E1-36D70B54F079}"/>
    <dgm:cxn modelId="{72B7C520-F4B1-4408-9642-484F307130FF}" type="presOf" srcId="{1C438DB1-F208-403B-B894-661DBAFB8443}" destId="{4DB53D59-3CB5-4F6D-AEF1-2D216F3A57DE}" srcOrd="0" destOrd="1" presId="urn:microsoft.com/office/officeart/2005/8/layout/vList5"/>
    <dgm:cxn modelId="{11E13040-DEC1-4AC5-ACEB-7547D9D1D494}" srcId="{F5AA94BD-6389-4F5B-BA64-C648BCA0D913}" destId="{558BF4DF-31C8-4E58-9C43-B9475308248D}" srcOrd="3" destOrd="0" parTransId="{455A9693-67DF-419B-A7A1-25FBE15A87A5}" sibTransId="{BAA9440E-3C36-4381-9DDD-385E6D4CFBBD}"/>
    <dgm:cxn modelId="{A0F4303A-B959-497E-AFCD-35EC8480556C}" srcId="{558BF4DF-31C8-4E58-9C43-B9475308248D}" destId="{F2DC0698-6E17-4DC0-A96A-7E52FE41C38E}" srcOrd="1" destOrd="0" parTransId="{29876570-E6E6-4E5C-83B4-5E0AE59A0BD1}" sibTransId="{4A835F81-80CF-4B28-B0FF-45FA2E39600C}"/>
    <dgm:cxn modelId="{557DEB8A-8DD4-4E79-82B1-BE60F522A23F}" type="presOf" srcId="{F5AA94BD-6389-4F5B-BA64-C648BCA0D913}" destId="{BEE35A34-BC99-4D2E-A3DE-0AED3E7C0B62}" srcOrd="0" destOrd="0" presId="urn:microsoft.com/office/officeart/2005/8/layout/vList5"/>
    <dgm:cxn modelId="{7B11CD5E-278D-4ACF-86A5-65729923BE3C}" srcId="{26527680-8AEA-432F-A54E-C4ED7CFB08CA}" destId="{D685A942-ED11-496F-8647-973E711107E9}" srcOrd="0" destOrd="0" parTransId="{37C6CE1F-059E-4659-82A0-16A22DE549E5}" sibTransId="{E2A5B295-453F-48F1-9B76-870349048A50}"/>
    <dgm:cxn modelId="{3FA39FA0-D24D-45C7-B8B3-2A3548737928}" type="presOf" srcId="{5510C98B-6C05-4510-8F85-4B05A4062889}" destId="{641D1AC4-F37E-472A-85B8-2F29C277EE53}" srcOrd="0" destOrd="0" presId="urn:microsoft.com/office/officeart/2005/8/layout/vList5"/>
    <dgm:cxn modelId="{F5862D3D-0EF7-4C25-80BE-403A4D08865B}" type="presOf" srcId="{F329E845-D3B9-4D0A-A471-AB41925D865C}" destId="{6A01C8C8-E882-4011-A5E8-DB6901656F4D}" srcOrd="0" destOrd="1" presId="urn:microsoft.com/office/officeart/2005/8/layout/vList5"/>
    <dgm:cxn modelId="{219611CE-D084-4D4F-A41D-CA60E6767C15}" type="presOf" srcId="{D685A942-ED11-496F-8647-973E711107E9}" destId="{6A01C8C8-E882-4011-A5E8-DB6901656F4D}" srcOrd="0" destOrd="0" presId="urn:microsoft.com/office/officeart/2005/8/layout/vList5"/>
    <dgm:cxn modelId="{40B035FD-4D69-402F-9F08-EA3C88DB186B}" type="presParOf" srcId="{BEE35A34-BC99-4D2E-A3DE-0AED3E7C0B62}" destId="{51AC5B12-795D-4E1D-95CD-54D506D21A76}" srcOrd="0" destOrd="0" presId="urn:microsoft.com/office/officeart/2005/8/layout/vList5"/>
    <dgm:cxn modelId="{855A69D9-60E1-4DC8-9CC8-3A3C2E87220F}" type="presParOf" srcId="{51AC5B12-795D-4E1D-95CD-54D506D21A76}" destId="{18D26A5E-0B32-43C9-82D9-DCBEBC9A7354}" srcOrd="0" destOrd="0" presId="urn:microsoft.com/office/officeart/2005/8/layout/vList5"/>
    <dgm:cxn modelId="{352D2043-D447-49E1-BB4A-09EBCDD337B8}" type="presParOf" srcId="{51AC5B12-795D-4E1D-95CD-54D506D21A76}" destId="{6A01C8C8-E882-4011-A5E8-DB6901656F4D}" srcOrd="1" destOrd="0" presId="urn:microsoft.com/office/officeart/2005/8/layout/vList5"/>
    <dgm:cxn modelId="{988F8414-A74E-4117-8DC6-A62B39DC8021}" type="presParOf" srcId="{BEE35A34-BC99-4D2E-A3DE-0AED3E7C0B62}" destId="{2C6DCCB5-C976-4A3D-8C91-FA085DDD7B06}" srcOrd="1" destOrd="0" presId="urn:microsoft.com/office/officeart/2005/8/layout/vList5"/>
    <dgm:cxn modelId="{0C0BE8CA-7B5F-44DE-855C-1F723CE7F7A1}" type="presParOf" srcId="{BEE35A34-BC99-4D2E-A3DE-0AED3E7C0B62}" destId="{D12A8026-2E82-4FB3-B123-4CB3563B6336}" srcOrd="2" destOrd="0" presId="urn:microsoft.com/office/officeart/2005/8/layout/vList5"/>
    <dgm:cxn modelId="{0030976D-5C55-4ED9-AD07-A9398F39A161}" type="presParOf" srcId="{D12A8026-2E82-4FB3-B123-4CB3563B6336}" destId="{F164C62A-16A9-45FE-A651-172996CFA9D0}" srcOrd="0" destOrd="0" presId="urn:microsoft.com/office/officeart/2005/8/layout/vList5"/>
    <dgm:cxn modelId="{E196FE57-6629-4A55-9AC8-760FD30CCBDA}" type="presParOf" srcId="{D12A8026-2E82-4FB3-B123-4CB3563B6336}" destId="{B7850CE6-DF1C-4C71-82A4-B5454690938B}" srcOrd="1" destOrd="0" presId="urn:microsoft.com/office/officeart/2005/8/layout/vList5"/>
    <dgm:cxn modelId="{E34D70A4-DE1E-48AF-88AA-CF62CD836C64}" type="presParOf" srcId="{BEE35A34-BC99-4D2E-A3DE-0AED3E7C0B62}" destId="{6C6E7C51-79B3-4ED3-909F-6700B87137B2}" srcOrd="3" destOrd="0" presId="urn:microsoft.com/office/officeart/2005/8/layout/vList5"/>
    <dgm:cxn modelId="{CD50F914-0E44-4161-8438-3EEB79ED1D45}" type="presParOf" srcId="{BEE35A34-BC99-4D2E-A3DE-0AED3E7C0B62}" destId="{06BE7C62-778E-458A-AC1F-052E14B6A1D5}" srcOrd="4" destOrd="0" presId="urn:microsoft.com/office/officeart/2005/8/layout/vList5"/>
    <dgm:cxn modelId="{91A0371E-4FAE-4D61-89B3-8CD2A21BB29C}" type="presParOf" srcId="{06BE7C62-778E-458A-AC1F-052E14B6A1D5}" destId="{E4A3CE96-D8B2-4513-AB15-39DE5CDFD0D0}" srcOrd="0" destOrd="0" presId="urn:microsoft.com/office/officeart/2005/8/layout/vList5"/>
    <dgm:cxn modelId="{CF11410B-9D15-44B4-8732-721C89C32D8B}" type="presParOf" srcId="{06BE7C62-778E-458A-AC1F-052E14B6A1D5}" destId="{4DB53D59-3CB5-4F6D-AEF1-2D216F3A57DE}" srcOrd="1" destOrd="0" presId="urn:microsoft.com/office/officeart/2005/8/layout/vList5"/>
    <dgm:cxn modelId="{4C181C4F-9603-4A2E-A46F-EDFA4F58A354}" type="presParOf" srcId="{BEE35A34-BC99-4D2E-A3DE-0AED3E7C0B62}" destId="{D5487D47-24DB-421E-A6CA-296D420CC418}" srcOrd="5" destOrd="0" presId="urn:microsoft.com/office/officeart/2005/8/layout/vList5"/>
    <dgm:cxn modelId="{C6E81261-184F-4BA3-A442-A1B0529BEDDE}" type="presParOf" srcId="{BEE35A34-BC99-4D2E-A3DE-0AED3E7C0B62}" destId="{05BF3538-DBB5-4335-8B07-E5AD1ACB277C}" srcOrd="6" destOrd="0" presId="urn:microsoft.com/office/officeart/2005/8/layout/vList5"/>
    <dgm:cxn modelId="{93F7062A-3403-4297-AD69-4D2FA3EED27E}" type="presParOf" srcId="{05BF3538-DBB5-4335-8B07-E5AD1ACB277C}" destId="{8061773B-B968-44B0-B8D5-9214C08C6C7F}" srcOrd="0" destOrd="0" presId="urn:microsoft.com/office/officeart/2005/8/layout/vList5"/>
    <dgm:cxn modelId="{9477F4BF-84CA-4BA3-BA81-6633862DEEA1}" type="presParOf" srcId="{05BF3538-DBB5-4335-8B07-E5AD1ACB277C}" destId="{641D1AC4-F37E-472A-85B8-2F29C277EE53}" srcOrd="1" destOrd="0" presId="urn:microsoft.com/office/officeart/2005/8/layout/vList5"/>
  </dgm:cxnLst>
  <dgm:bg>
    <a:solidFill>
      <a:schemeClr val="bg2">
        <a:lumMod val="25000"/>
      </a:schemeClr>
    </a:solidFill>
  </dgm:bg>
  <dgm:whole>
    <a:ln>
      <a:solidFill>
        <a:schemeClr val="accent2"/>
      </a:solidFill>
    </a:ln>
  </dgm:whole>
  <dgm:extLst>
    <a:ext uri="{C62137D5-CB1D-491B-B009-E17868A290BF}">
      <dgm14:recolorImg xmlns:dgm14="http://schemas.microsoft.com/office/drawing/2010/diagram" xmlns="" val="1"/>
    </a:ex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D88FD6-F02F-4468-B08A-915842C9B565}" type="doc">
      <dgm:prSet loTypeId="urn:microsoft.com/office/officeart/2005/8/layout/process3" loCatId="process" qsTypeId="urn:microsoft.com/office/officeart/2005/8/quickstyle/simple1" qsCatId="simple" csTypeId="urn:microsoft.com/office/officeart/2005/8/colors/accent2_2" csCatId="accent2" phldr="1"/>
      <dgm:spPr/>
    </dgm:pt>
    <dgm:pt modelId="{C717421B-64F3-4DF6-BE73-49473790B5B3}">
      <dgm:prSet phldrT="[Text]" custT="1"/>
      <dgm:spPr/>
      <dgm:t>
        <a:bodyPr/>
        <a:lstStyle/>
        <a:p>
          <a:r>
            <a:rPr lang="en-US" sz="1050" dirty="0" smtClean="0"/>
            <a:t>Initial Size</a:t>
          </a:r>
          <a:endParaRPr lang="en-US" sz="1050" dirty="0"/>
        </a:p>
      </dgm:t>
    </dgm:pt>
    <dgm:pt modelId="{106B909F-EDD9-409F-8480-E9B79C1D258C}" type="parTrans" cxnId="{AFD5967F-3456-4EA2-9064-806C32C2AB94}">
      <dgm:prSet/>
      <dgm:spPr/>
      <dgm:t>
        <a:bodyPr/>
        <a:lstStyle/>
        <a:p>
          <a:endParaRPr lang="en-US"/>
        </a:p>
      </dgm:t>
    </dgm:pt>
    <dgm:pt modelId="{ACD6343D-23C1-40A6-BB50-2E1A9879B336}" type="sibTrans" cxnId="{AFD5967F-3456-4EA2-9064-806C32C2AB94}">
      <dgm:prSet/>
      <dgm:spPr/>
      <dgm:t>
        <a:bodyPr/>
        <a:lstStyle/>
        <a:p>
          <a:endParaRPr lang="en-US" dirty="0"/>
        </a:p>
      </dgm:t>
    </dgm:pt>
    <dgm:pt modelId="{C8234BE1-3F2B-4ABE-A8EF-049E0EA4DE2C}">
      <dgm:prSet phldrT="[Text]" custT="1"/>
      <dgm:spPr/>
      <dgm:t>
        <a:bodyPr/>
        <a:lstStyle/>
        <a:p>
          <a:r>
            <a:rPr lang="en-US" sz="1050" dirty="0" smtClean="0"/>
            <a:t>Growth Unit A</a:t>
          </a:r>
        </a:p>
        <a:p>
          <a:r>
            <a:rPr lang="en-US" sz="1050" dirty="0" smtClean="0"/>
            <a:t>Capacity Driver: # of users</a:t>
          </a:r>
          <a:endParaRPr lang="en-US" sz="1050" dirty="0"/>
        </a:p>
      </dgm:t>
    </dgm:pt>
    <dgm:pt modelId="{E54517A0-0D5C-4F06-9340-3047A39CED6E}" type="parTrans" cxnId="{9C18AD6D-596B-4873-830B-87205CA951E2}">
      <dgm:prSet/>
      <dgm:spPr/>
      <dgm:t>
        <a:bodyPr/>
        <a:lstStyle/>
        <a:p>
          <a:endParaRPr lang="en-US"/>
        </a:p>
      </dgm:t>
    </dgm:pt>
    <dgm:pt modelId="{E7581891-5756-443B-A4E5-A483A06E88BA}" type="sibTrans" cxnId="{9C18AD6D-596B-4873-830B-87205CA951E2}">
      <dgm:prSet/>
      <dgm:spPr/>
      <dgm:t>
        <a:bodyPr/>
        <a:lstStyle/>
        <a:p>
          <a:endParaRPr lang="en-US" dirty="0"/>
        </a:p>
      </dgm:t>
    </dgm:pt>
    <dgm:pt modelId="{6F21C473-A045-4811-90DD-BBAE56EBB8D4}">
      <dgm:prSet phldrT="[Text]" custT="1"/>
      <dgm:spPr/>
      <dgm:t>
        <a:bodyPr/>
        <a:lstStyle/>
        <a:p>
          <a:r>
            <a:rPr lang="en-US" sz="1050" dirty="0" smtClean="0"/>
            <a:t>Max Growth</a:t>
          </a:r>
          <a:endParaRPr lang="en-US" sz="1050" dirty="0"/>
        </a:p>
      </dgm:t>
    </dgm:pt>
    <dgm:pt modelId="{8367AF79-786D-44E9-B93E-B16901CEA8D5}" type="parTrans" cxnId="{C29853F6-EA9F-4907-8852-26681F60FF5B}">
      <dgm:prSet/>
      <dgm:spPr/>
      <dgm:t>
        <a:bodyPr/>
        <a:lstStyle/>
        <a:p>
          <a:endParaRPr lang="en-US"/>
        </a:p>
      </dgm:t>
    </dgm:pt>
    <dgm:pt modelId="{A139DC2B-D612-4EB2-8D63-B4997BC98818}" type="sibTrans" cxnId="{C29853F6-EA9F-4907-8852-26681F60FF5B}">
      <dgm:prSet/>
      <dgm:spPr/>
      <dgm:t>
        <a:bodyPr/>
        <a:lstStyle/>
        <a:p>
          <a:endParaRPr lang="en-US"/>
        </a:p>
      </dgm:t>
    </dgm:pt>
    <dgm:pt modelId="{9B2CEFF4-20E6-4D56-9A7B-B493CC9F9C1E}">
      <dgm:prSet custT="1"/>
      <dgm:spPr/>
      <dgm:t>
        <a:bodyPr/>
        <a:lstStyle/>
        <a:p>
          <a:r>
            <a:rPr lang="en-US" sz="1100" dirty="0" smtClean="0"/>
            <a:t> 2 SharePoint App Servers</a:t>
          </a:r>
          <a:endParaRPr lang="en-US" sz="1100" dirty="0"/>
        </a:p>
      </dgm:t>
    </dgm:pt>
    <dgm:pt modelId="{82776270-91AD-4A3B-96CA-261D90B45C73}" type="parTrans" cxnId="{E52C0A56-C571-4DDF-AC41-8A5A6FA029F2}">
      <dgm:prSet/>
      <dgm:spPr/>
      <dgm:t>
        <a:bodyPr/>
        <a:lstStyle/>
        <a:p>
          <a:endParaRPr lang="en-US"/>
        </a:p>
      </dgm:t>
    </dgm:pt>
    <dgm:pt modelId="{DA9B4D51-3E44-4B71-A16A-6E0B1E7DFAF0}" type="sibTrans" cxnId="{E52C0A56-C571-4DDF-AC41-8A5A6FA029F2}">
      <dgm:prSet/>
      <dgm:spPr/>
      <dgm:t>
        <a:bodyPr/>
        <a:lstStyle/>
        <a:p>
          <a:endParaRPr lang="en-US"/>
        </a:p>
      </dgm:t>
    </dgm:pt>
    <dgm:pt modelId="{FCE6DBF3-7EB6-4CA3-BA7C-FA7B64A92692}">
      <dgm:prSet custT="1"/>
      <dgm:spPr/>
      <dgm:t>
        <a:bodyPr/>
        <a:lstStyle/>
        <a:p>
          <a:r>
            <a:rPr lang="en-US" sz="1100" dirty="0" smtClean="0"/>
            <a:t> 1 SQL Server</a:t>
          </a:r>
          <a:endParaRPr lang="en-US" sz="1100" dirty="0"/>
        </a:p>
      </dgm:t>
    </dgm:pt>
    <dgm:pt modelId="{DBC14512-8E95-49E1-ABF8-2D7C9F4736CC}" type="parTrans" cxnId="{8B60EF97-4CB0-4DBA-8E5E-D0F19A6E0903}">
      <dgm:prSet/>
      <dgm:spPr/>
      <dgm:t>
        <a:bodyPr/>
        <a:lstStyle/>
        <a:p>
          <a:endParaRPr lang="en-US"/>
        </a:p>
      </dgm:t>
    </dgm:pt>
    <dgm:pt modelId="{EEB7D18A-A9A4-4403-9DA5-A1237ED45575}" type="sibTrans" cxnId="{8B60EF97-4CB0-4DBA-8E5E-D0F19A6E0903}">
      <dgm:prSet/>
      <dgm:spPr/>
      <dgm:t>
        <a:bodyPr/>
        <a:lstStyle/>
        <a:p>
          <a:endParaRPr lang="en-US"/>
        </a:p>
      </dgm:t>
    </dgm:pt>
    <dgm:pt modelId="{7B5747EA-700D-45F1-A9CD-66385D6CC79E}">
      <dgm:prSet custT="1"/>
      <dgm:spPr/>
      <dgm:t>
        <a:bodyPr/>
        <a:lstStyle/>
        <a:p>
          <a:r>
            <a:rPr lang="en-US" sz="1100" dirty="0" smtClean="0"/>
            <a:t> +1 SharePoint Application Server</a:t>
          </a:r>
          <a:endParaRPr lang="en-US" sz="1100" dirty="0"/>
        </a:p>
      </dgm:t>
    </dgm:pt>
    <dgm:pt modelId="{5A418F74-8B84-40AC-8CE9-2DEB1AB2653C}" type="parTrans" cxnId="{71617C1A-2855-41C8-856F-7568E8298D17}">
      <dgm:prSet/>
      <dgm:spPr/>
      <dgm:t>
        <a:bodyPr/>
        <a:lstStyle/>
        <a:p>
          <a:endParaRPr lang="en-US"/>
        </a:p>
      </dgm:t>
    </dgm:pt>
    <dgm:pt modelId="{3F57C9CD-6D8D-4E94-AECB-178DE8F2022C}" type="sibTrans" cxnId="{71617C1A-2855-41C8-856F-7568E8298D17}">
      <dgm:prSet/>
      <dgm:spPr/>
      <dgm:t>
        <a:bodyPr/>
        <a:lstStyle/>
        <a:p>
          <a:endParaRPr lang="en-US"/>
        </a:p>
      </dgm:t>
    </dgm:pt>
    <dgm:pt modelId="{1A27796E-BFB2-4D63-8C4B-E23B005E945C}">
      <dgm:prSet custT="1"/>
      <dgm:spPr/>
      <dgm:t>
        <a:bodyPr/>
        <a:lstStyle/>
        <a:p>
          <a:r>
            <a:rPr lang="en-US" sz="1050" dirty="0" smtClean="0"/>
            <a:t>Growth Unit B</a:t>
          </a:r>
          <a:br>
            <a:rPr lang="en-US" sz="1050" dirty="0" smtClean="0"/>
          </a:br>
          <a:r>
            <a:rPr lang="en-US" sz="1050" dirty="0" smtClean="0"/>
            <a:t>Capacity driver: content db size </a:t>
          </a:r>
          <a:endParaRPr lang="en-US" sz="1050" dirty="0"/>
        </a:p>
      </dgm:t>
    </dgm:pt>
    <dgm:pt modelId="{18CEA236-7364-4660-8696-6ACBA6F5CF90}" type="parTrans" cxnId="{4DAB903A-FE76-49AA-854F-D3FA4A606B11}">
      <dgm:prSet/>
      <dgm:spPr/>
      <dgm:t>
        <a:bodyPr/>
        <a:lstStyle/>
        <a:p>
          <a:endParaRPr lang="en-US"/>
        </a:p>
      </dgm:t>
    </dgm:pt>
    <dgm:pt modelId="{B8D65944-195B-461B-984B-33BECA4ADEE8}" type="sibTrans" cxnId="{4DAB903A-FE76-49AA-854F-D3FA4A606B11}">
      <dgm:prSet/>
      <dgm:spPr/>
      <dgm:t>
        <a:bodyPr/>
        <a:lstStyle/>
        <a:p>
          <a:endParaRPr lang="en-US" dirty="0"/>
        </a:p>
      </dgm:t>
    </dgm:pt>
    <dgm:pt modelId="{9BA80060-31D1-4517-859F-C3434706A999}">
      <dgm:prSet custT="1"/>
      <dgm:spPr/>
      <dgm:t>
        <a:bodyPr/>
        <a:lstStyle/>
        <a:p>
          <a:r>
            <a:rPr lang="en-US" sz="1100" dirty="0" smtClean="0"/>
            <a:t> +1 SQL Server</a:t>
          </a:r>
          <a:endParaRPr lang="en-US" sz="1100" dirty="0"/>
        </a:p>
      </dgm:t>
    </dgm:pt>
    <dgm:pt modelId="{EF9C8E60-D77A-43BE-AF7B-23AE6D549B04}" type="parTrans" cxnId="{0F305708-B0BD-43F4-AB7B-987D6BD2EFC0}">
      <dgm:prSet/>
      <dgm:spPr/>
      <dgm:t>
        <a:bodyPr/>
        <a:lstStyle/>
        <a:p>
          <a:endParaRPr lang="en-US"/>
        </a:p>
      </dgm:t>
    </dgm:pt>
    <dgm:pt modelId="{D7A8B9FE-46F4-4E79-906C-141691661736}" type="sibTrans" cxnId="{0F305708-B0BD-43F4-AB7B-987D6BD2EFC0}">
      <dgm:prSet/>
      <dgm:spPr/>
      <dgm:t>
        <a:bodyPr/>
        <a:lstStyle/>
        <a:p>
          <a:endParaRPr lang="en-US"/>
        </a:p>
      </dgm:t>
    </dgm:pt>
    <dgm:pt modelId="{BA950B71-9498-42B9-853A-C2494CADA637}">
      <dgm:prSet custT="1"/>
      <dgm:spPr/>
      <dgm:t>
        <a:bodyPr/>
        <a:lstStyle/>
        <a:p>
          <a:r>
            <a:rPr lang="en-US" sz="1100" dirty="0" smtClean="0"/>
            <a:t>4 SharePoint App Servers</a:t>
          </a:r>
        </a:p>
      </dgm:t>
    </dgm:pt>
    <dgm:pt modelId="{11D593EB-3149-4675-B1E1-AD0CF7CDCC47}" type="parTrans" cxnId="{257E66EE-0598-411F-A913-3BBB8961B286}">
      <dgm:prSet/>
      <dgm:spPr/>
      <dgm:t>
        <a:bodyPr/>
        <a:lstStyle/>
        <a:p>
          <a:endParaRPr lang="en-US"/>
        </a:p>
      </dgm:t>
    </dgm:pt>
    <dgm:pt modelId="{62B981E3-2B41-40D8-9A6E-6D77D4A935B4}" type="sibTrans" cxnId="{257E66EE-0598-411F-A913-3BBB8961B286}">
      <dgm:prSet/>
      <dgm:spPr/>
      <dgm:t>
        <a:bodyPr/>
        <a:lstStyle/>
        <a:p>
          <a:endParaRPr lang="en-US"/>
        </a:p>
      </dgm:t>
    </dgm:pt>
    <dgm:pt modelId="{89DF0E85-65CC-4FBA-9860-AD7EFAFBB4A0}">
      <dgm:prSet custT="1"/>
      <dgm:spPr/>
      <dgm:t>
        <a:bodyPr/>
        <a:lstStyle/>
        <a:p>
          <a:r>
            <a:rPr lang="en-US" sz="1100" dirty="0" smtClean="0"/>
            <a:t>2 SQL Server</a:t>
          </a:r>
          <a:endParaRPr lang="en-US" sz="1100" dirty="0"/>
        </a:p>
      </dgm:t>
    </dgm:pt>
    <dgm:pt modelId="{FE94A438-636E-44F1-829F-7D89634499C9}" type="parTrans" cxnId="{81C7A74F-18B7-40A8-961A-0551282D2676}">
      <dgm:prSet/>
      <dgm:spPr/>
      <dgm:t>
        <a:bodyPr/>
        <a:lstStyle/>
        <a:p>
          <a:endParaRPr lang="en-US"/>
        </a:p>
      </dgm:t>
    </dgm:pt>
    <dgm:pt modelId="{92BF5FCD-A3CF-4700-BE20-3624DF579AED}" type="sibTrans" cxnId="{81C7A74F-18B7-40A8-961A-0551282D2676}">
      <dgm:prSet/>
      <dgm:spPr/>
      <dgm:t>
        <a:bodyPr/>
        <a:lstStyle/>
        <a:p>
          <a:endParaRPr lang="en-US"/>
        </a:p>
      </dgm:t>
    </dgm:pt>
    <dgm:pt modelId="{FCE399A9-FBF6-4B0E-8C43-6E9E3E370536}" type="pres">
      <dgm:prSet presAssocID="{DED88FD6-F02F-4468-B08A-915842C9B565}" presName="linearFlow" presStyleCnt="0">
        <dgm:presLayoutVars>
          <dgm:dir/>
          <dgm:animLvl val="lvl"/>
          <dgm:resizeHandles val="exact"/>
        </dgm:presLayoutVars>
      </dgm:prSet>
      <dgm:spPr/>
    </dgm:pt>
    <dgm:pt modelId="{DC003C24-7EFE-4D34-86FF-8FEB5763E81D}" type="pres">
      <dgm:prSet presAssocID="{C717421B-64F3-4DF6-BE73-49473790B5B3}" presName="composite" presStyleCnt="0"/>
      <dgm:spPr/>
    </dgm:pt>
    <dgm:pt modelId="{A5E5B7E3-97DC-4637-B38D-DFE73E36BB02}" type="pres">
      <dgm:prSet presAssocID="{C717421B-64F3-4DF6-BE73-49473790B5B3}" presName="parTx" presStyleLbl="node1" presStyleIdx="0" presStyleCnt="4">
        <dgm:presLayoutVars>
          <dgm:chMax val="0"/>
          <dgm:chPref val="0"/>
          <dgm:bulletEnabled val="1"/>
        </dgm:presLayoutVars>
      </dgm:prSet>
      <dgm:spPr/>
      <dgm:t>
        <a:bodyPr/>
        <a:lstStyle/>
        <a:p>
          <a:endParaRPr lang="en-US"/>
        </a:p>
      </dgm:t>
    </dgm:pt>
    <dgm:pt modelId="{F811848E-2014-472A-8B7D-D14BC2874122}" type="pres">
      <dgm:prSet presAssocID="{C717421B-64F3-4DF6-BE73-49473790B5B3}" presName="parSh" presStyleLbl="node1" presStyleIdx="0" presStyleCnt="4" custLinFactNeighborX="3798"/>
      <dgm:spPr/>
      <dgm:t>
        <a:bodyPr/>
        <a:lstStyle/>
        <a:p>
          <a:endParaRPr lang="en-US"/>
        </a:p>
      </dgm:t>
    </dgm:pt>
    <dgm:pt modelId="{8CD2D835-740E-4873-B33B-9DC963A78F69}" type="pres">
      <dgm:prSet presAssocID="{C717421B-64F3-4DF6-BE73-49473790B5B3}" presName="desTx" presStyleLbl="fgAcc1" presStyleIdx="0" presStyleCnt="4">
        <dgm:presLayoutVars>
          <dgm:bulletEnabled val="1"/>
        </dgm:presLayoutVars>
      </dgm:prSet>
      <dgm:spPr/>
      <dgm:t>
        <a:bodyPr/>
        <a:lstStyle/>
        <a:p>
          <a:endParaRPr lang="en-US"/>
        </a:p>
      </dgm:t>
    </dgm:pt>
    <dgm:pt modelId="{C91B3005-A019-452C-9A46-99B7A0CDE33C}" type="pres">
      <dgm:prSet presAssocID="{ACD6343D-23C1-40A6-BB50-2E1A9879B336}" presName="sibTrans" presStyleLbl="sibTrans2D1" presStyleIdx="0" presStyleCnt="3"/>
      <dgm:spPr/>
      <dgm:t>
        <a:bodyPr/>
        <a:lstStyle/>
        <a:p>
          <a:endParaRPr lang="en-US"/>
        </a:p>
      </dgm:t>
    </dgm:pt>
    <dgm:pt modelId="{2EEDFD59-78EC-462F-B2D4-6D1D67005C83}" type="pres">
      <dgm:prSet presAssocID="{ACD6343D-23C1-40A6-BB50-2E1A9879B336}" presName="connTx" presStyleLbl="sibTrans2D1" presStyleIdx="0" presStyleCnt="3"/>
      <dgm:spPr/>
      <dgm:t>
        <a:bodyPr/>
        <a:lstStyle/>
        <a:p>
          <a:endParaRPr lang="en-US"/>
        </a:p>
      </dgm:t>
    </dgm:pt>
    <dgm:pt modelId="{299579A1-3464-4C8F-9C29-FB002C6849A1}" type="pres">
      <dgm:prSet presAssocID="{C8234BE1-3F2B-4ABE-A8EF-049E0EA4DE2C}" presName="composite" presStyleCnt="0"/>
      <dgm:spPr/>
    </dgm:pt>
    <dgm:pt modelId="{DD681085-FF99-4B99-9BA6-1A80A8D0F96A}" type="pres">
      <dgm:prSet presAssocID="{C8234BE1-3F2B-4ABE-A8EF-049E0EA4DE2C}" presName="parTx" presStyleLbl="node1" presStyleIdx="0" presStyleCnt="4">
        <dgm:presLayoutVars>
          <dgm:chMax val="0"/>
          <dgm:chPref val="0"/>
          <dgm:bulletEnabled val="1"/>
        </dgm:presLayoutVars>
      </dgm:prSet>
      <dgm:spPr/>
      <dgm:t>
        <a:bodyPr/>
        <a:lstStyle/>
        <a:p>
          <a:endParaRPr lang="en-US"/>
        </a:p>
      </dgm:t>
    </dgm:pt>
    <dgm:pt modelId="{F3E97678-3242-4532-914C-43FC118CA07A}" type="pres">
      <dgm:prSet presAssocID="{C8234BE1-3F2B-4ABE-A8EF-049E0EA4DE2C}" presName="parSh" presStyleLbl="node1" presStyleIdx="1" presStyleCnt="4" custLinFactNeighborX="3798"/>
      <dgm:spPr/>
      <dgm:t>
        <a:bodyPr/>
        <a:lstStyle/>
        <a:p>
          <a:endParaRPr lang="en-US"/>
        </a:p>
      </dgm:t>
    </dgm:pt>
    <dgm:pt modelId="{831C0486-3347-4A5F-8D0F-118503312C03}" type="pres">
      <dgm:prSet presAssocID="{C8234BE1-3F2B-4ABE-A8EF-049E0EA4DE2C}" presName="desTx" presStyleLbl="fgAcc1" presStyleIdx="1" presStyleCnt="4">
        <dgm:presLayoutVars>
          <dgm:bulletEnabled val="1"/>
        </dgm:presLayoutVars>
      </dgm:prSet>
      <dgm:spPr/>
      <dgm:t>
        <a:bodyPr/>
        <a:lstStyle/>
        <a:p>
          <a:endParaRPr lang="en-US"/>
        </a:p>
      </dgm:t>
    </dgm:pt>
    <dgm:pt modelId="{6BF7F520-EE6A-433C-AA1E-7A1577B19C1D}" type="pres">
      <dgm:prSet presAssocID="{E7581891-5756-443B-A4E5-A483A06E88BA}" presName="sibTrans" presStyleLbl="sibTrans2D1" presStyleIdx="1" presStyleCnt="3"/>
      <dgm:spPr/>
      <dgm:t>
        <a:bodyPr/>
        <a:lstStyle/>
        <a:p>
          <a:endParaRPr lang="en-US"/>
        </a:p>
      </dgm:t>
    </dgm:pt>
    <dgm:pt modelId="{F17A2236-2C54-410D-A905-DBE6A2EAF030}" type="pres">
      <dgm:prSet presAssocID="{E7581891-5756-443B-A4E5-A483A06E88BA}" presName="connTx" presStyleLbl="sibTrans2D1" presStyleIdx="1" presStyleCnt="3"/>
      <dgm:spPr/>
      <dgm:t>
        <a:bodyPr/>
        <a:lstStyle/>
        <a:p>
          <a:endParaRPr lang="en-US"/>
        </a:p>
      </dgm:t>
    </dgm:pt>
    <dgm:pt modelId="{C20EF145-5A2C-4029-BD18-A8F2A2F000B2}" type="pres">
      <dgm:prSet presAssocID="{1A27796E-BFB2-4D63-8C4B-E23B005E945C}" presName="composite" presStyleCnt="0"/>
      <dgm:spPr/>
    </dgm:pt>
    <dgm:pt modelId="{F7E96391-91F4-44DF-B698-10D060F23B34}" type="pres">
      <dgm:prSet presAssocID="{1A27796E-BFB2-4D63-8C4B-E23B005E945C}" presName="parTx" presStyleLbl="node1" presStyleIdx="1" presStyleCnt="4">
        <dgm:presLayoutVars>
          <dgm:chMax val="0"/>
          <dgm:chPref val="0"/>
          <dgm:bulletEnabled val="1"/>
        </dgm:presLayoutVars>
      </dgm:prSet>
      <dgm:spPr/>
      <dgm:t>
        <a:bodyPr/>
        <a:lstStyle/>
        <a:p>
          <a:endParaRPr lang="en-US"/>
        </a:p>
      </dgm:t>
    </dgm:pt>
    <dgm:pt modelId="{59A12316-A166-42D4-9956-E0D84AC4E2DB}" type="pres">
      <dgm:prSet presAssocID="{1A27796E-BFB2-4D63-8C4B-E23B005E945C}" presName="parSh" presStyleLbl="node1" presStyleIdx="2" presStyleCnt="4" custLinFactNeighborX="3798"/>
      <dgm:spPr/>
      <dgm:t>
        <a:bodyPr/>
        <a:lstStyle/>
        <a:p>
          <a:endParaRPr lang="en-US"/>
        </a:p>
      </dgm:t>
    </dgm:pt>
    <dgm:pt modelId="{5C144438-7FD5-4BA1-8DD9-D64736380116}" type="pres">
      <dgm:prSet presAssocID="{1A27796E-BFB2-4D63-8C4B-E23B005E945C}" presName="desTx" presStyleLbl="fgAcc1" presStyleIdx="2" presStyleCnt="4">
        <dgm:presLayoutVars>
          <dgm:bulletEnabled val="1"/>
        </dgm:presLayoutVars>
      </dgm:prSet>
      <dgm:spPr/>
      <dgm:t>
        <a:bodyPr/>
        <a:lstStyle/>
        <a:p>
          <a:endParaRPr lang="en-US"/>
        </a:p>
      </dgm:t>
    </dgm:pt>
    <dgm:pt modelId="{C6FDED08-211E-4A46-908A-0B6437268965}" type="pres">
      <dgm:prSet presAssocID="{B8D65944-195B-461B-984B-33BECA4ADEE8}" presName="sibTrans" presStyleLbl="sibTrans2D1" presStyleIdx="2" presStyleCnt="3"/>
      <dgm:spPr/>
      <dgm:t>
        <a:bodyPr/>
        <a:lstStyle/>
        <a:p>
          <a:endParaRPr lang="en-US"/>
        </a:p>
      </dgm:t>
    </dgm:pt>
    <dgm:pt modelId="{AB674F17-D6A7-49B7-B286-2794AFC30A35}" type="pres">
      <dgm:prSet presAssocID="{B8D65944-195B-461B-984B-33BECA4ADEE8}" presName="connTx" presStyleLbl="sibTrans2D1" presStyleIdx="2" presStyleCnt="3"/>
      <dgm:spPr/>
      <dgm:t>
        <a:bodyPr/>
        <a:lstStyle/>
        <a:p>
          <a:endParaRPr lang="en-US"/>
        </a:p>
      </dgm:t>
    </dgm:pt>
    <dgm:pt modelId="{C1DB9333-C820-48DB-8AEA-8F3616F8BCAB}" type="pres">
      <dgm:prSet presAssocID="{6F21C473-A045-4811-90DD-BBAE56EBB8D4}" presName="composite" presStyleCnt="0"/>
      <dgm:spPr/>
    </dgm:pt>
    <dgm:pt modelId="{48DBBA22-C36D-43DA-B7E8-4D5E58A8B863}" type="pres">
      <dgm:prSet presAssocID="{6F21C473-A045-4811-90DD-BBAE56EBB8D4}" presName="parTx" presStyleLbl="node1" presStyleIdx="2" presStyleCnt="4">
        <dgm:presLayoutVars>
          <dgm:chMax val="0"/>
          <dgm:chPref val="0"/>
          <dgm:bulletEnabled val="1"/>
        </dgm:presLayoutVars>
      </dgm:prSet>
      <dgm:spPr/>
      <dgm:t>
        <a:bodyPr/>
        <a:lstStyle/>
        <a:p>
          <a:endParaRPr lang="en-US"/>
        </a:p>
      </dgm:t>
    </dgm:pt>
    <dgm:pt modelId="{AAB59566-F1A6-41AB-8980-D09F0CD2ACB9}" type="pres">
      <dgm:prSet presAssocID="{6F21C473-A045-4811-90DD-BBAE56EBB8D4}" presName="parSh" presStyleLbl="node1" presStyleIdx="3" presStyleCnt="4" custLinFactNeighborX="3798"/>
      <dgm:spPr/>
      <dgm:t>
        <a:bodyPr/>
        <a:lstStyle/>
        <a:p>
          <a:endParaRPr lang="en-US"/>
        </a:p>
      </dgm:t>
    </dgm:pt>
    <dgm:pt modelId="{D053B146-6110-4466-A6B2-9568F7EC333B}" type="pres">
      <dgm:prSet presAssocID="{6F21C473-A045-4811-90DD-BBAE56EBB8D4}" presName="desTx" presStyleLbl="fgAcc1" presStyleIdx="3" presStyleCnt="4">
        <dgm:presLayoutVars>
          <dgm:bulletEnabled val="1"/>
        </dgm:presLayoutVars>
      </dgm:prSet>
      <dgm:spPr/>
      <dgm:t>
        <a:bodyPr/>
        <a:lstStyle/>
        <a:p>
          <a:endParaRPr lang="en-US"/>
        </a:p>
      </dgm:t>
    </dgm:pt>
  </dgm:ptLst>
  <dgm:cxnLst>
    <dgm:cxn modelId="{EACEE79D-637E-4CD6-BB79-38709A061952}" type="presOf" srcId="{9BA80060-31D1-4517-859F-C3434706A999}" destId="{5C144438-7FD5-4BA1-8DD9-D64736380116}" srcOrd="0" destOrd="0" presId="urn:microsoft.com/office/officeart/2005/8/layout/process3"/>
    <dgm:cxn modelId="{A6CB329D-6BCD-451E-93B5-C4D434652732}" type="presOf" srcId="{ACD6343D-23C1-40A6-BB50-2E1A9879B336}" destId="{C91B3005-A019-452C-9A46-99B7A0CDE33C}" srcOrd="0" destOrd="0" presId="urn:microsoft.com/office/officeart/2005/8/layout/process3"/>
    <dgm:cxn modelId="{B1D0558D-36F5-4913-8002-7B8110A05F64}" type="presOf" srcId="{C8234BE1-3F2B-4ABE-A8EF-049E0EA4DE2C}" destId="{F3E97678-3242-4532-914C-43FC118CA07A}" srcOrd="1" destOrd="0" presId="urn:microsoft.com/office/officeart/2005/8/layout/process3"/>
    <dgm:cxn modelId="{4DAB903A-FE76-49AA-854F-D3FA4A606B11}" srcId="{DED88FD6-F02F-4468-B08A-915842C9B565}" destId="{1A27796E-BFB2-4D63-8C4B-E23B005E945C}" srcOrd="2" destOrd="0" parTransId="{18CEA236-7364-4660-8696-6ACBA6F5CF90}" sibTransId="{B8D65944-195B-461B-984B-33BECA4ADEE8}"/>
    <dgm:cxn modelId="{81C7A74F-18B7-40A8-961A-0551282D2676}" srcId="{6F21C473-A045-4811-90DD-BBAE56EBB8D4}" destId="{89DF0E85-65CC-4FBA-9860-AD7EFAFBB4A0}" srcOrd="1" destOrd="0" parTransId="{FE94A438-636E-44F1-829F-7D89634499C9}" sibTransId="{92BF5FCD-A3CF-4700-BE20-3624DF579AED}"/>
    <dgm:cxn modelId="{3F9B4FC2-9915-4978-83E7-AE114FF2D602}" type="presOf" srcId="{9B2CEFF4-20E6-4D56-9A7B-B493CC9F9C1E}" destId="{8CD2D835-740E-4873-B33B-9DC963A78F69}" srcOrd="0" destOrd="0" presId="urn:microsoft.com/office/officeart/2005/8/layout/process3"/>
    <dgm:cxn modelId="{DD3E5C17-3AAE-4FAB-81D4-52545DDA00B5}" type="presOf" srcId="{C717421B-64F3-4DF6-BE73-49473790B5B3}" destId="{F811848E-2014-472A-8B7D-D14BC2874122}" srcOrd="1" destOrd="0" presId="urn:microsoft.com/office/officeart/2005/8/layout/process3"/>
    <dgm:cxn modelId="{F59C9F1B-4A82-479E-AF2A-A394200AEA27}" type="presOf" srcId="{ACD6343D-23C1-40A6-BB50-2E1A9879B336}" destId="{2EEDFD59-78EC-462F-B2D4-6D1D67005C83}" srcOrd="1" destOrd="0" presId="urn:microsoft.com/office/officeart/2005/8/layout/process3"/>
    <dgm:cxn modelId="{FA53497D-32BE-4F96-9FDF-8CAC980962F6}" type="presOf" srcId="{7B5747EA-700D-45F1-A9CD-66385D6CC79E}" destId="{831C0486-3347-4A5F-8D0F-118503312C03}" srcOrd="0" destOrd="0" presId="urn:microsoft.com/office/officeart/2005/8/layout/process3"/>
    <dgm:cxn modelId="{40AA134F-96A3-4730-8DCB-65B474CF5AC6}" type="presOf" srcId="{B8D65944-195B-461B-984B-33BECA4ADEE8}" destId="{AB674F17-D6A7-49B7-B286-2794AFC30A35}" srcOrd="1" destOrd="0" presId="urn:microsoft.com/office/officeart/2005/8/layout/process3"/>
    <dgm:cxn modelId="{E52C0A56-C571-4DDF-AC41-8A5A6FA029F2}" srcId="{C717421B-64F3-4DF6-BE73-49473790B5B3}" destId="{9B2CEFF4-20E6-4D56-9A7B-B493CC9F9C1E}" srcOrd="0" destOrd="0" parTransId="{82776270-91AD-4A3B-96CA-261D90B45C73}" sibTransId="{DA9B4D51-3E44-4B71-A16A-6E0B1E7DFAF0}"/>
    <dgm:cxn modelId="{65D16C65-BBA5-480A-8622-8F212C2DEE38}" type="presOf" srcId="{DED88FD6-F02F-4468-B08A-915842C9B565}" destId="{FCE399A9-FBF6-4B0E-8C43-6E9E3E370536}" srcOrd="0" destOrd="0" presId="urn:microsoft.com/office/officeart/2005/8/layout/process3"/>
    <dgm:cxn modelId="{B3AED398-B03D-42EE-B70F-278EAEB4931C}" type="presOf" srcId="{89DF0E85-65CC-4FBA-9860-AD7EFAFBB4A0}" destId="{D053B146-6110-4466-A6B2-9568F7EC333B}" srcOrd="0" destOrd="1" presId="urn:microsoft.com/office/officeart/2005/8/layout/process3"/>
    <dgm:cxn modelId="{0F305708-B0BD-43F4-AB7B-987D6BD2EFC0}" srcId="{1A27796E-BFB2-4D63-8C4B-E23B005E945C}" destId="{9BA80060-31D1-4517-859F-C3434706A999}" srcOrd="0" destOrd="0" parTransId="{EF9C8E60-D77A-43BE-AF7B-23AE6D549B04}" sibTransId="{D7A8B9FE-46F4-4E79-906C-141691661736}"/>
    <dgm:cxn modelId="{BF4B5A07-F8F4-4685-A852-93EC7AF8BE9C}" type="presOf" srcId="{1A27796E-BFB2-4D63-8C4B-E23B005E945C}" destId="{F7E96391-91F4-44DF-B698-10D060F23B34}" srcOrd="0" destOrd="0" presId="urn:microsoft.com/office/officeart/2005/8/layout/process3"/>
    <dgm:cxn modelId="{C74FF117-3A25-4B39-A71E-5564B3D782D2}" type="presOf" srcId="{6F21C473-A045-4811-90DD-BBAE56EBB8D4}" destId="{AAB59566-F1A6-41AB-8980-D09F0CD2ACB9}" srcOrd="1" destOrd="0" presId="urn:microsoft.com/office/officeart/2005/8/layout/process3"/>
    <dgm:cxn modelId="{257E66EE-0598-411F-A913-3BBB8961B286}" srcId="{6F21C473-A045-4811-90DD-BBAE56EBB8D4}" destId="{BA950B71-9498-42B9-853A-C2494CADA637}" srcOrd="0" destOrd="0" parTransId="{11D593EB-3149-4675-B1E1-AD0CF7CDCC47}" sibTransId="{62B981E3-2B41-40D8-9A6E-6D77D4A935B4}"/>
    <dgm:cxn modelId="{9C18AD6D-596B-4873-830B-87205CA951E2}" srcId="{DED88FD6-F02F-4468-B08A-915842C9B565}" destId="{C8234BE1-3F2B-4ABE-A8EF-049E0EA4DE2C}" srcOrd="1" destOrd="0" parTransId="{E54517A0-0D5C-4F06-9340-3047A39CED6E}" sibTransId="{E7581891-5756-443B-A4E5-A483A06E88BA}"/>
    <dgm:cxn modelId="{9B7444DD-28E5-4DD0-BBA7-64C046A779EB}" type="presOf" srcId="{BA950B71-9498-42B9-853A-C2494CADA637}" destId="{D053B146-6110-4466-A6B2-9568F7EC333B}" srcOrd="0" destOrd="0" presId="urn:microsoft.com/office/officeart/2005/8/layout/process3"/>
    <dgm:cxn modelId="{8B60EF97-4CB0-4DBA-8E5E-D0F19A6E0903}" srcId="{C717421B-64F3-4DF6-BE73-49473790B5B3}" destId="{FCE6DBF3-7EB6-4CA3-BA7C-FA7B64A92692}" srcOrd="1" destOrd="0" parTransId="{DBC14512-8E95-49E1-ABF8-2D7C9F4736CC}" sibTransId="{EEB7D18A-A9A4-4403-9DA5-A1237ED45575}"/>
    <dgm:cxn modelId="{25757609-9117-47A5-8721-E77942E97AAF}" type="presOf" srcId="{E7581891-5756-443B-A4E5-A483A06E88BA}" destId="{6BF7F520-EE6A-433C-AA1E-7A1577B19C1D}" srcOrd="0" destOrd="0" presId="urn:microsoft.com/office/officeart/2005/8/layout/process3"/>
    <dgm:cxn modelId="{D16B6750-1987-4798-BA4B-E341524CE73E}" type="presOf" srcId="{FCE6DBF3-7EB6-4CA3-BA7C-FA7B64A92692}" destId="{8CD2D835-740E-4873-B33B-9DC963A78F69}" srcOrd="0" destOrd="1" presId="urn:microsoft.com/office/officeart/2005/8/layout/process3"/>
    <dgm:cxn modelId="{9E2367B9-96AB-49DE-A943-59A9478CDE59}" type="presOf" srcId="{C717421B-64F3-4DF6-BE73-49473790B5B3}" destId="{A5E5B7E3-97DC-4637-B38D-DFE73E36BB02}" srcOrd="0" destOrd="0" presId="urn:microsoft.com/office/officeart/2005/8/layout/process3"/>
    <dgm:cxn modelId="{FEF67067-F938-422A-9C85-A1ACB41DE491}" type="presOf" srcId="{E7581891-5756-443B-A4E5-A483A06E88BA}" destId="{F17A2236-2C54-410D-A905-DBE6A2EAF030}" srcOrd="1" destOrd="0" presId="urn:microsoft.com/office/officeart/2005/8/layout/process3"/>
    <dgm:cxn modelId="{3A39F94B-22A3-4715-87A2-5930A680EEC1}" type="presOf" srcId="{B8D65944-195B-461B-984B-33BECA4ADEE8}" destId="{C6FDED08-211E-4A46-908A-0B6437268965}" srcOrd="0" destOrd="0" presId="urn:microsoft.com/office/officeart/2005/8/layout/process3"/>
    <dgm:cxn modelId="{C29853F6-EA9F-4907-8852-26681F60FF5B}" srcId="{DED88FD6-F02F-4468-B08A-915842C9B565}" destId="{6F21C473-A045-4811-90DD-BBAE56EBB8D4}" srcOrd="3" destOrd="0" parTransId="{8367AF79-786D-44E9-B93E-B16901CEA8D5}" sibTransId="{A139DC2B-D612-4EB2-8D63-B4997BC98818}"/>
    <dgm:cxn modelId="{AFD5967F-3456-4EA2-9064-806C32C2AB94}" srcId="{DED88FD6-F02F-4468-B08A-915842C9B565}" destId="{C717421B-64F3-4DF6-BE73-49473790B5B3}" srcOrd="0" destOrd="0" parTransId="{106B909F-EDD9-409F-8480-E9B79C1D258C}" sibTransId="{ACD6343D-23C1-40A6-BB50-2E1A9879B336}"/>
    <dgm:cxn modelId="{04F14540-4E3A-4C01-8746-E4EF847695EC}" type="presOf" srcId="{1A27796E-BFB2-4D63-8C4B-E23B005E945C}" destId="{59A12316-A166-42D4-9956-E0D84AC4E2DB}" srcOrd="1" destOrd="0" presId="urn:microsoft.com/office/officeart/2005/8/layout/process3"/>
    <dgm:cxn modelId="{71617C1A-2855-41C8-856F-7568E8298D17}" srcId="{C8234BE1-3F2B-4ABE-A8EF-049E0EA4DE2C}" destId="{7B5747EA-700D-45F1-A9CD-66385D6CC79E}" srcOrd="0" destOrd="0" parTransId="{5A418F74-8B84-40AC-8CE9-2DEB1AB2653C}" sibTransId="{3F57C9CD-6D8D-4E94-AECB-178DE8F2022C}"/>
    <dgm:cxn modelId="{4F9FC535-4FF3-49E1-9321-093D1D230748}" type="presOf" srcId="{6F21C473-A045-4811-90DD-BBAE56EBB8D4}" destId="{48DBBA22-C36D-43DA-B7E8-4D5E58A8B863}" srcOrd="0" destOrd="0" presId="urn:microsoft.com/office/officeart/2005/8/layout/process3"/>
    <dgm:cxn modelId="{073541A4-B64B-4FBC-8DA9-6D38A730804B}" type="presOf" srcId="{C8234BE1-3F2B-4ABE-A8EF-049E0EA4DE2C}" destId="{DD681085-FF99-4B99-9BA6-1A80A8D0F96A}" srcOrd="0" destOrd="0" presId="urn:microsoft.com/office/officeart/2005/8/layout/process3"/>
    <dgm:cxn modelId="{4D118782-D8DE-40D3-9A63-4B39A6D16CB8}" type="presParOf" srcId="{FCE399A9-FBF6-4B0E-8C43-6E9E3E370536}" destId="{DC003C24-7EFE-4D34-86FF-8FEB5763E81D}" srcOrd="0" destOrd="0" presId="urn:microsoft.com/office/officeart/2005/8/layout/process3"/>
    <dgm:cxn modelId="{54561404-FF5F-4EA7-8077-CF96A70CCBB4}" type="presParOf" srcId="{DC003C24-7EFE-4D34-86FF-8FEB5763E81D}" destId="{A5E5B7E3-97DC-4637-B38D-DFE73E36BB02}" srcOrd="0" destOrd="0" presId="urn:microsoft.com/office/officeart/2005/8/layout/process3"/>
    <dgm:cxn modelId="{6B7FD44E-86EA-4005-AA76-582CB727731C}" type="presParOf" srcId="{DC003C24-7EFE-4D34-86FF-8FEB5763E81D}" destId="{F811848E-2014-472A-8B7D-D14BC2874122}" srcOrd="1" destOrd="0" presId="urn:microsoft.com/office/officeart/2005/8/layout/process3"/>
    <dgm:cxn modelId="{2C9E46EC-09DB-4F48-9BC7-D74AEA012EC6}" type="presParOf" srcId="{DC003C24-7EFE-4D34-86FF-8FEB5763E81D}" destId="{8CD2D835-740E-4873-B33B-9DC963A78F69}" srcOrd="2" destOrd="0" presId="urn:microsoft.com/office/officeart/2005/8/layout/process3"/>
    <dgm:cxn modelId="{C092294C-B89E-4FFA-A6E7-98086260A7EE}" type="presParOf" srcId="{FCE399A9-FBF6-4B0E-8C43-6E9E3E370536}" destId="{C91B3005-A019-452C-9A46-99B7A0CDE33C}" srcOrd="1" destOrd="0" presId="urn:microsoft.com/office/officeart/2005/8/layout/process3"/>
    <dgm:cxn modelId="{BA24EC2C-ED76-4AB1-973D-FE224DFA3895}" type="presParOf" srcId="{C91B3005-A019-452C-9A46-99B7A0CDE33C}" destId="{2EEDFD59-78EC-462F-B2D4-6D1D67005C83}" srcOrd="0" destOrd="0" presId="urn:microsoft.com/office/officeart/2005/8/layout/process3"/>
    <dgm:cxn modelId="{ED8419E2-E0B8-4620-B354-C81245501DBF}" type="presParOf" srcId="{FCE399A9-FBF6-4B0E-8C43-6E9E3E370536}" destId="{299579A1-3464-4C8F-9C29-FB002C6849A1}" srcOrd="2" destOrd="0" presId="urn:microsoft.com/office/officeart/2005/8/layout/process3"/>
    <dgm:cxn modelId="{30CA6C7A-D68F-4194-A85E-4A9D92C76044}" type="presParOf" srcId="{299579A1-3464-4C8F-9C29-FB002C6849A1}" destId="{DD681085-FF99-4B99-9BA6-1A80A8D0F96A}" srcOrd="0" destOrd="0" presId="urn:microsoft.com/office/officeart/2005/8/layout/process3"/>
    <dgm:cxn modelId="{244887B8-95CE-4B62-A43A-0306C08CDCE1}" type="presParOf" srcId="{299579A1-3464-4C8F-9C29-FB002C6849A1}" destId="{F3E97678-3242-4532-914C-43FC118CA07A}" srcOrd="1" destOrd="0" presId="urn:microsoft.com/office/officeart/2005/8/layout/process3"/>
    <dgm:cxn modelId="{089BA956-1960-432D-8BBF-E2FE761966E3}" type="presParOf" srcId="{299579A1-3464-4C8F-9C29-FB002C6849A1}" destId="{831C0486-3347-4A5F-8D0F-118503312C03}" srcOrd="2" destOrd="0" presId="urn:microsoft.com/office/officeart/2005/8/layout/process3"/>
    <dgm:cxn modelId="{4E813419-4D94-4002-9524-6C94B8A883E6}" type="presParOf" srcId="{FCE399A9-FBF6-4B0E-8C43-6E9E3E370536}" destId="{6BF7F520-EE6A-433C-AA1E-7A1577B19C1D}" srcOrd="3" destOrd="0" presId="urn:microsoft.com/office/officeart/2005/8/layout/process3"/>
    <dgm:cxn modelId="{87933592-3752-4C06-AAD6-782C9C60C6CD}" type="presParOf" srcId="{6BF7F520-EE6A-433C-AA1E-7A1577B19C1D}" destId="{F17A2236-2C54-410D-A905-DBE6A2EAF030}" srcOrd="0" destOrd="0" presId="urn:microsoft.com/office/officeart/2005/8/layout/process3"/>
    <dgm:cxn modelId="{2B531D53-782D-47B5-9C0D-C7FF1D0127CD}" type="presParOf" srcId="{FCE399A9-FBF6-4B0E-8C43-6E9E3E370536}" destId="{C20EF145-5A2C-4029-BD18-A8F2A2F000B2}" srcOrd="4" destOrd="0" presId="urn:microsoft.com/office/officeart/2005/8/layout/process3"/>
    <dgm:cxn modelId="{B1ED35E5-0DB7-47AA-AD54-C955F37F469B}" type="presParOf" srcId="{C20EF145-5A2C-4029-BD18-A8F2A2F000B2}" destId="{F7E96391-91F4-44DF-B698-10D060F23B34}" srcOrd="0" destOrd="0" presId="urn:microsoft.com/office/officeart/2005/8/layout/process3"/>
    <dgm:cxn modelId="{7D66A9CF-DBCF-41E7-B6BB-629194E8E57C}" type="presParOf" srcId="{C20EF145-5A2C-4029-BD18-A8F2A2F000B2}" destId="{59A12316-A166-42D4-9956-E0D84AC4E2DB}" srcOrd="1" destOrd="0" presId="urn:microsoft.com/office/officeart/2005/8/layout/process3"/>
    <dgm:cxn modelId="{E2C47B35-1B92-45FC-9872-1F0ABAA4E385}" type="presParOf" srcId="{C20EF145-5A2C-4029-BD18-A8F2A2F000B2}" destId="{5C144438-7FD5-4BA1-8DD9-D64736380116}" srcOrd="2" destOrd="0" presId="urn:microsoft.com/office/officeart/2005/8/layout/process3"/>
    <dgm:cxn modelId="{3B1BD530-C52B-41F4-BB62-7E1A9A0A295E}" type="presParOf" srcId="{FCE399A9-FBF6-4B0E-8C43-6E9E3E370536}" destId="{C6FDED08-211E-4A46-908A-0B6437268965}" srcOrd="5" destOrd="0" presId="urn:microsoft.com/office/officeart/2005/8/layout/process3"/>
    <dgm:cxn modelId="{E8C54B09-1950-49A1-9DB5-10D54DA6BE45}" type="presParOf" srcId="{C6FDED08-211E-4A46-908A-0B6437268965}" destId="{AB674F17-D6A7-49B7-B286-2794AFC30A35}" srcOrd="0" destOrd="0" presId="urn:microsoft.com/office/officeart/2005/8/layout/process3"/>
    <dgm:cxn modelId="{8BC2D50C-966C-44BE-B0E7-D51C1CCDD1D8}" type="presParOf" srcId="{FCE399A9-FBF6-4B0E-8C43-6E9E3E370536}" destId="{C1DB9333-C820-48DB-8AEA-8F3616F8BCAB}" srcOrd="6" destOrd="0" presId="urn:microsoft.com/office/officeart/2005/8/layout/process3"/>
    <dgm:cxn modelId="{4F83BF13-84FB-4AD3-AFE6-E1193500FFC2}" type="presParOf" srcId="{C1DB9333-C820-48DB-8AEA-8F3616F8BCAB}" destId="{48DBBA22-C36D-43DA-B7E8-4D5E58A8B863}" srcOrd="0" destOrd="0" presId="urn:microsoft.com/office/officeart/2005/8/layout/process3"/>
    <dgm:cxn modelId="{90265090-27FC-450F-9F26-29618F925D22}" type="presParOf" srcId="{C1DB9333-C820-48DB-8AEA-8F3616F8BCAB}" destId="{AAB59566-F1A6-41AB-8980-D09F0CD2ACB9}" srcOrd="1" destOrd="0" presId="urn:microsoft.com/office/officeart/2005/8/layout/process3"/>
    <dgm:cxn modelId="{5E53AB9A-FE90-4D12-97DF-18948A63AAF2}" type="presParOf" srcId="{C1DB9333-C820-48DB-8AEA-8F3616F8BCAB}" destId="{D053B146-6110-4466-A6B2-9568F7EC333B}" srcOrd="2" destOrd="0" presId="urn:microsoft.com/office/officeart/2005/8/layout/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A01C8C8-E882-4011-A5E8-DB6901656F4D}">
      <dsp:nvSpPr>
        <dsp:cNvPr id="0" name=""/>
        <dsp:cNvSpPr/>
      </dsp:nvSpPr>
      <dsp:spPr>
        <a:xfrm rot="5400000">
          <a:off x="5160327" y="-2086456"/>
          <a:ext cx="871601" cy="5266944"/>
        </a:xfrm>
        <a:prstGeom prst="round2SameRect">
          <a:avLst/>
        </a:prstGeom>
        <a:solidFill>
          <a:schemeClr val="accent5">
            <a:alpha val="90000"/>
            <a:tint val="40000"/>
            <a:hueOff val="0"/>
            <a:satOff val="0"/>
            <a:lumOff val="0"/>
            <a:alphaOff val="0"/>
          </a:schemeClr>
        </a:solidFill>
        <a:ln w="55000" cap="flat" cmpd="thickThin" algn="ctr">
          <a:solidFill>
            <a:schemeClr val="accent5">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solidFill>
                <a:schemeClr val="bg1"/>
              </a:solidFill>
            </a:rPr>
            <a:t>Deployed software operates as service</a:t>
          </a:r>
          <a:endParaRPr lang="en-US" sz="1600" kern="1200" dirty="0">
            <a:solidFill>
              <a:schemeClr val="bg1"/>
            </a:solidFill>
          </a:endParaRPr>
        </a:p>
        <a:p>
          <a:pPr marL="171450" lvl="1" indent="-171450" algn="l" defTabSz="711200">
            <a:lnSpc>
              <a:spcPct val="90000"/>
            </a:lnSpc>
            <a:spcBef>
              <a:spcPct val="0"/>
            </a:spcBef>
            <a:spcAft>
              <a:spcPct val="15000"/>
            </a:spcAft>
            <a:buChar char="••"/>
          </a:pPr>
          <a:r>
            <a:rPr lang="en-US" sz="1600" kern="1200" dirty="0" smtClean="0">
              <a:solidFill>
                <a:schemeClr val="bg1"/>
              </a:solidFill>
            </a:rPr>
            <a:t>Applications run on standardized ‘hosts’ – SharePoint, </a:t>
          </a:r>
          <a:r>
            <a:rPr lang="en-US" sz="1600" kern="1200" dirty="0" err="1" smtClean="0">
              <a:solidFill>
                <a:schemeClr val="bg1"/>
              </a:solidFill>
            </a:rPr>
            <a:t>etc</a:t>
          </a:r>
          <a:endParaRPr lang="en-US" sz="1600" kern="1200" dirty="0">
            <a:solidFill>
              <a:schemeClr val="bg1"/>
            </a:solidFill>
          </a:endParaRPr>
        </a:p>
      </dsp:txBody>
      <dsp:txXfrm rot="5400000">
        <a:off x="5160327" y="-2086456"/>
        <a:ext cx="871601" cy="5266944"/>
      </dsp:txXfrm>
    </dsp:sp>
    <dsp:sp modelId="{18D26A5E-0B32-43C9-82D9-DCBEBC9A7354}">
      <dsp:nvSpPr>
        <dsp:cNvPr id="0" name=""/>
        <dsp:cNvSpPr/>
      </dsp:nvSpPr>
      <dsp:spPr>
        <a:xfrm>
          <a:off x="0" y="2265"/>
          <a:ext cx="2962656" cy="1089501"/>
        </a:xfrm>
        <a:prstGeom prst="roundRect">
          <a:avLst/>
        </a:prstGeom>
        <a:solidFill>
          <a:schemeClr val="accent5">
            <a:alpha val="9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104775" rIns="209550" bIns="104775" numCol="1" spcCol="1270" anchor="ctr" anchorCtr="0">
          <a:noAutofit/>
        </a:bodyPr>
        <a:lstStyle/>
        <a:p>
          <a:pPr lvl="0" algn="ctr" defTabSz="2444750">
            <a:lnSpc>
              <a:spcPct val="90000"/>
            </a:lnSpc>
            <a:spcBef>
              <a:spcPct val="0"/>
            </a:spcBef>
            <a:spcAft>
              <a:spcPct val="35000"/>
            </a:spcAft>
          </a:pPr>
          <a:r>
            <a:rPr lang="en-US" sz="5500" kern="1200" dirty="0" smtClean="0">
              <a:solidFill>
                <a:schemeClr val="bg1"/>
              </a:solidFill>
            </a:rPr>
            <a:t>SaaS</a:t>
          </a:r>
          <a:endParaRPr lang="en-US" sz="5500" kern="1200" dirty="0">
            <a:solidFill>
              <a:schemeClr val="bg1"/>
            </a:solidFill>
          </a:endParaRPr>
        </a:p>
      </dsp:txBody>
      <dsp:txXfrm>
        <a:off x="0" y="2265"/>
        <a:ext cx="2962656" cy="1089501"/>
      </dsp:txXfrm>
    </dsp:sp>
    <dsp:sp modelId="{B7850CE6-DF1C-4C71-82A4-B5454690938B}">
      <dsp:nvSpPr>
        <dsp:cNvPr id="0" name=""/>
        <dsp:cNvSpPr/>
      </dsp:nvSpPr>
      <dsp:spPr>
        <a:xfrm rot="5400000">
          <a:off x="5160327" y="-942479"/>
          <a:ext cx="871601" cy="5266944"/>
        </a:xfrm>
        <a:prstGeom prst="round2SameRect">
          <a:avLst/>
        </a:prstGeom>
        <a:solidFill>
          <a:schemeClr val="accent5">
            <a:alpha val="90000"/>
            <a:tint val="40000"/>
            <a:hueOff val="0"/>
            <a:satOff val="0"/>
            <a:lumOff val="0"/>
            <a:alphaOff val="0"/>
          </a:schemeClr>
        </a:solidFill>
        <a:ln w="55000" cap="flat" cmpd="thickThin" algn="ctr">
          <a:solidFill>
            <a:schemeClr val="accent5">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solidFill>
                <a:schemeClr val="bg1"/>
              </a:solidFill>
            </a:rPr>
            <a:t>Standardized platform services</a:t>
          </a:r>
        </a:p>
        <a:p>
          <a:pPr marL="171450" lvl="1" indent="-171450" algn="l" defTabSz="711200">
            <a:lnSpc>
              <a:spcPct val="90000"/>
            </a:lnSpc>
            <a:spcBef>
              <a:spcPct val="0"/>
            </a:spcBef>
            <a:spcAft>
              <a:spcPct val="15000"/>
            </a:spcAft>
            <a:buChar char="••"/>
          </a:pPr>
          <a:r>
            <a:rPr lang="en-US" sz="1600" kern="1200" dirty="0" smtClean="0">
              <a:solidFill>
                <a:schemeClr val="bg1"/>
              </a:solidFill>
            </a:rPr>
            <a:t>Windows Azure Services platform as possible template</a:t>
          </a:r>
        </a:p>
      </dsp:txBody>
      <dsp:txXfrm rot="5400000">
        <a:off x="5160327" y="-942479"/>
        <a:ext cx="871601" cy="5266944"/>
      </dsp:txXfrm>
    </dsp:sp>
    <dsp:sp modelId="{F164C62A-16A9-45FE-A651-172996CFA9D0}">
      <dsp:nvSpPr>
        <dsp:cNvPr id="0" name=""/>
        <dsp:cNvSpPr/>
      </dsp:nvSpPr>
      <dsp:spPr>
        <a:xfrm>
          <a:off x="0" y="1146241"/>
          <a:ext cx="2962656" cy="1089501"/>
        </a:xfrm>
        <a:prstGeom prst="roundRect">
          <a:avLst/>
        </a:prstGeom>
        <a:solidFill>
          <a:schemeClr val="accent5">
            <a:alpha val="90000"/>
            <a:hueOff val="0"/>
            <a:satOff val="0"/>
            <a:lumOff val="0"/>
            <a:alphaOff val="-13333"/>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104775" rIns="209550" bIns="104775" numCol="1" spcCol="1270" anchor="ctr" anchorCtr="0">
          <a:noAutofit/>
        </a:bodyPr>
        <a:lstStyle/>
        <a:p>
          <a:pPr lvl="0" algn="ctr" defTabSz="2444750">
            <a:lnSpc>
              <a:spcPct val="90000"/>
            </a:lnSpc>
            <a:spcBef>
              <a:spcPct val="0"/>
            </a:spcBef>
            <a:spcAft>
              <a:spcPct val="35000"/>
            </a:spcAft>
          </a:pPr>
          <a:r>
            <a:rPr lang="en-US" sz="5500" kern="1200" dirty="0" smtClean="0">
              <a:solidFill>
                <a:schemeClr val="bg1"/>
              </a:solidFill>
            </a:rPr>
            <a:t>PaaS</a:t>
          </a:r>
          <a:endParaRPr lang="en-US" sz="5500" kern="1200" dirty="0">
            <a:solidFill>
              <a:schemeClr val="bg1"/>
            </a:solidFill>
          </a:endParaRPr>
        </a:p>
      </dsp:txBody>
      <dsp:txXfrm>
        <a:off x="0" y="1146241"/>
        <a:ext cx="2962656" cy="1089501"/>
      </dsp:txXfrm>
    </dsp:sp>
    <dsp:sp modelId="{4DB53D59-3CB5-4F6D-AEF1-2D216F3A57DE}">
      <dsp:nvSpPr>
        <dsp:cNvPr id="0" name=""/>
        <dsp:cNvSpPr/>
      </dsp:nvSpPr>
      <dsp:spPr>
        <a:xfrm rot="5400000">
          <a:off x="5160327" y="201497"/>
          <a:ext cx="871601" cy="5266944"/>
        </a:xfrm>
        <a:prstGeom prst="round2SameRect">
          <a:avLst/>
        </a:prstGeom>
        <a:solidFill>
          <a:schemeClr val="accent5">
            <a:alpha val="90000"/>
            <a:tint val="40000"/>
            <a:hueOff val="0"/>
            <a:satOff val="0"/>
            <a:lumOff val="0"/>
            <a:alphaOff val="0"/>
          </a:schemeClr>
        </a:solidFill>
        <a:ln w="55000" cap="flat" cmpd="thickThin" algn="ctr">
          <a:solidFill>
            <a:schemeClr val="accent5">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solidFill>
                <a:schemeClr val="bg1"/>
              </a:solidFill>
            </a:rPr>
            <a:t>Resource-pool based model for physical resource (compute, storage, network)</a:t>
          </a:r>
        </a:p>
        <a:p>
          <a:pPr marL="171450" lvl="1" indent="-171450" algn="l" defTabSz="711200">
            <a:lnSpc>
              <a:spcPct val="90000"/>
            </a:lnSpc>
            <a:spcBef>
              <a:spcPct val="0"/>
            </a:spcBef>
            <a:spcAft>
              <a:spcPct val="15000"/>
            </a:spcAft>
            <a:buChar char="••"/>
          </a:pPr>
          <a:r>
            <a:rPr lang="en-US" sz="1600" kern="1200" dirty="0" smtClean="0">
              <a:solidFill>
                <a:schemeClr val="bg1"/>
              </a:solidFill>
            </a:rPr>
            <a:t>Virtualized environment (goal: 100%)</a:t>
          </a:r>
        </a:p>
      </dsp:txBody>
      <dsp:txXfrm rot="5400000">
        <a:off x="5160327" y="201497"/>
        <a:ext cx="871601" cy="5266944"/>
      </dsp:txXfrm>
    </dsp:sp>
    <dsp:sp modelId="{E4A3CE96-D8B2-4513-AB15-39DE5CDFD0D0}">
      <dsp:nvSpPr>
        <dsp:cNvPr id="0" name=""/>
        <dsp:cNvSpPr/>
      </dsp:nvSpPr>
      <dsp:spPr>
        <a:xfrm>
          <a:off x="0" y="2290218"/>
          <a:ext cx="2962656" cy="1089501"/>
        </a:xfrm>
        <a:prstGeom prst="roundRect">
          <a:avLst/>
        </a:prstGeom>
        <a:solidFill>
          <a:schemeClr val="accent5">
            <a:alpha val="90000"/>
            <a:hueOff val="0"/>
            <a:satOff val="0"/>
            <a:lumOff val="0"/>
            <a:alphaOff val="-26667"/>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104775" rIns="209550" bIns="104775" numCol="1" spcCol="1270" anchor="ctr" anchorCtr="0">
          <a:noAutofit/>
        </a:bodyPr>
        <a:lstStyle/>
        <a:p>
          <a:pPr lvl="0" algn="ctr" defTabSz="2444750">
            <a:lnSpc>
              <a:spcPct val="90000"/>
            </a:lnSpc>
            <a:spcBef>
              <a:spcPct val="0"/>
            </a:spcBef>
            <a:spcAft>
              <a:spcPct val="35000"/>
            </a:spcAft>
          </a:pPr>
          <a:r>
            <a:rPr lang="en-US" sz="5500" kern="1200" dirty="0" smtClean="0">
              <a:solidFill>
                <a:schemeClr val="bg1"/>
              </a:solidFill>
            </a:rPr>
            <a:t>IaaS</a:t>
          </a:r>
          <a:endParaRPr lang="en-US" sz="5500" kern="1200" dirty="0">
            <a:solidFill>
              <a:schemeClr val="bg1"/>
            </a:solidFill>
          </a:endParaRPr>
        </a:p>
      </dsp:txBody>
      <dsp:txXfrm>
        <a:off x="0" y="2290218"/>
        <a:ext cx="2962656" cy="1089501"/>
      </dsp:txXfrm>
    </dsp:sp>
    <dsp:sp modelId="{641D1AC4-F37E-472A-85B8-2F29C277EE53}">
      <dsp:nvSpPr>
        <dsp:cNvPr id="0" name=""/>
        <dsp:cNvSpPr/>
      </dsp:nvSpPr>
      <dsp:spPr>
        <a:xfrm rot="5400000">
          <a:off x="5160327" y="1345474"/>
          <a:ext cx="871601" cy="5266944"/>
        </a:xfrm>
        <a:prstGeom prst="round2SameRect">
          <a:avLst/>
        </a:prstGeom>
        <a:solidFill>
          <a:schemeClr val="accent5">
            <a:alpha val="90000"/>
            <a:tint val="40000"/>
            <a:hueOff val="0"/>
            <a:satOff val="0"/>
            <a:lumOff val="0"/>
            <a:alphaOff val="0"/>
          </a:schemeClr>
        </a:solidFill>
        <a:ln w="55000" cap="flat" cmpd="thickThin" algn="ctr">
          <a:solidFill>
            <a:schemeClr val="accent5">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solidFill>
                <a:schemeClr val="bg1"/>
              </a:solidFill>
            </a:rPr>
            <a:t>Modular dc build out strategy</a:t>
          </a:r>
        </a:p>
        <a:p>
          <a:pPr marL="171450" lvl="1" indent="-171450" algn="l" defTabSz="711200">
            <a:lnSpc>
              <a:spcPct val="90000"/>
            </a:lnSpc>
            <a:spcBef>
              <a:spcPct val="0"/>
            </a:spcBef>
            <a:spcAft>
              <a:spcPct val="15000"/>
            </a:spcAft>
            <a:buChar char="••"/>
          </a:pPr>
          <a:r>
            <a:rPr lang="en-US" sz="1600" kern="1200" dirty="0" smtClean="0">
              <a:solidFill>
                <a:schemeClr val="bg1"/>
              </a:solidFill>
            </a:rPr>
            <a:t>Possible </a:t>
          </a:r>
          <a:r>
            <a:rPr lang="en-US" sz="1600" kern="1200" dirty="0" err="1" smtClean="0">
              <a:solidFill>
                <a:schemeClr val="bg1"/>
              </a:solidFill>
            </a:rPr>
            <a:t>OpEx</a:t>
          </a:r>
          <a:r>
            <a:rPr lang="en-US" sz="1600" kern="1200" dirty="0" smtClean="0">
              <a:solidFill>
                <a:schemeClr val="bg1"/>
              </a:solidFill>
            </a:rPr>
            <a:t> model with partners</a:t>
          </a:r>
        </a:p>
      </dsp:txBody>
      <dsp:txXfrm rot="5400000">
        <a:off x="5160327" y="1345474"/>
        <a:ext cx="871601" cy="5266944"/>
      </dsp:txXfrm>
    </dsp:sp>
    <dsp:sp modelId="{8061773B-B968-44B0-B8D5-9214C08C6C7F}">
      <dsp:nvSpPr>
        <dsp:cNvPr id="0" name=""/>
        <dsp:cNvSpPr/>
      </dsp:nvSpPr>
      <dsp:spPr>
        <a:xfrm>
          <a:off x="0" y="3434195"/>
          <a:ext cx="2962656" cy="1089501"/>
        </a:xfrm>
        <a:prstGeom prst="roundRect">
          <a:avLst/>
        </a:prstGeom>
        <a:solidFill>
          <a:schemeClr val="accent5">
            <a:alpha val="90000"/>
            <a:hueOff val="0"/>
            <a:satOff val="0"/>
            <a:lumOff val="0"/>
            <a:alphaOff val="-40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104775" rIns="209550" bIns="104775" numCol="1" spcCol="1270" anchor="ctr" anchorCtr="0">
          <a:noAutofit/>
        </a:bodyPr>
        <a:lstStyle/>
        <a:p>
          <a:pPr lvl="0" algn="ctr" defTabSz="2444750">
            <a:lnSpc>
              <a:spcPct val="90000"/>
            </a:lnSpc>
            <a:spcBef>
              <a:spcPct val="0"/>
            </a:spcBef>
            <a:spcAft>
              <a:spcPct val="35000"/>
            </a:spcAft>
          </a:pPr>
          <a:r>
            <a:rPr lang="en-US" sz="5500" kern="1200" dirty="0" smtClean="0">
              <a:solidFill>
                <a:schemeClr val="bg1"/>
              </a:solidFill>
            </a:rPr>
            <a:t>DCaaS</a:t>
          </a:r>
          <a:endParaRPr lang="en-US" sz="5500" kern="1200" dirty="0">
            <a:solidFill>
              <a:schemeClr val="bg1"/>
            </a:solidFill>
          </a:endParaRPr>
        </a:p>
      </dsp:txBody>
      <dsp:txXfrm>
        <a:off x="0" y="3434195"/>
        <a:ext cx="2962656" cy="108950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811848E-2014-472A-8B7D-D14BC2874122}">
      <dsp:nvSpPr>
        <dsp:cNvPr id="0" name=""/>
        <dsp:cNvSpPr/>
      </dsp:nvSpPr>
      <dsp:spPr>
        <a:xfrm>
          <a:off x="52959" y="26243"/>
          <a:ext cx="1365780" cy="1036799"/>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41910" numCol="1" spcCol="1270" anchor="t" anchorCtr="0">
          <a:noAutofit/>
        </a:bodyPr>
        <a:lstStyle/>
        <a:p>
          <a:pPr lvl="0" algn="l" defTabSz="466725">
            <a:lnSpc>
              <a:spcPct val="90000"/>
            </a:lnSpc>
            <a:spcBef>
              <a:spcPct val="0"/>
            </a:spcBef>
            <a:spcAft>
              <a:spcPct val="35000"/>
            </a:spcAft>
          </a:pPr>
          <a:r>
            <a:rPr lang="en-US" sz="1050" kern="1200" dirty="0" smtClean="0"/>
            <a:t>Initial Size</a:t>
          </a:r>
          <a:endParaRPr lang="en-US" sz="1050" kern="1200" dirty="0"/>
        </a:p>
      </dsp:txBody>
      <dsp:txXfrm>
        <a:off x="52959" y="26243"/>
        <a:ext cx="1365780" cy="546312"/>
      </dsp:txXfrm>
    </dsp:sp>
    <dsp:sp modelId="{8CD2D835-740E-4873-B33B-9DC963A78F69}">
      <dsp:nvSpPr>
        <dsp:cNvPr id="0" name=""/>
        <dsp:cNvSpPr/>
      </dsp:nvSpPr>
      <dsp:spPr>
        <a:xfrm>
          <a:off x="280824" y="572556"/>
          <a:ext cx="1365780" cy="1382400"/>
        </a:xfrm>
        <a:prstGeom prst="roundRect">
          <a:avLst>
            <a:gd name="adj" fmla="val 10000"/>
          </a:avLst>
        </a:prstGeom>
        <a:solidFill>
          <a:schemeClr val="lt1">
            <a:alpha val="90000"/>
            <a:hueOff val="0"/>
            <a:satOff val="0"/>
            <a:lumOff val="0"/>
            <a:alphaOff val="0"/>
          </a:schemeClr>
        </a:solidFill>
        <a:ln w="55000" cap="flat" cmpd="thickThin"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78232" rIns="78232" bIns="78232" numCol="1" spcCol="1270" anchor="t" anchorCtr="0">
          <a:noAutofit/>
        </a:bodyPr>
        <a:lstStyle/>
        <a:p>
          <a:pPr marL="57150" lvl="1" indent="-57150" algn="l" defTabSz="488950">
            <a:lnSpc>
              <a:spcPct val="90000"/>
            </a:lnSpc>
            <a:spcBef>
              <a:spcPct val="0"/>
            </a:spcBef>
            <a:spcAft>
              <a:spcPct val="15000"/>
            </a:spcAft>
            <a:buChar char="••"/>
          </a:pPr>
          <a:r>
            <a:rPr lang="en-US" sz="1100" kern="1200" dirty="0" smtClean="0"/>
            <a:t> 2 SharePoint App Servers</a:t>
          </a:r>
          <a:endParaRPr lang="en-US" sz="1100" kern="1200" dirty="0"/>
        </a:p>
        <a:p>
          <a:pPr marL="57150" lvl="1" indent="-57150" algn="l" defTabSz="488950">
            <a:lnSpc>
              <a:spcPct val="90000"/>
            </a:lnSpc>
            <a:spcBef>
              <a:spcPct val="0"/>
            </a:spcBef>
            <a:spcAft>
              <a:spcPct val="15000"/>
            </a:spcAft>
            <a:buChar char="••"/>
          </a:pPr>
          <a:r>
            <a:rPr lang="en-US" sz="1100" kern="1200" dirty="0" smtClean="0"/>
            <a:t> 1 SQL Server</a:t>
          </a:r>
          <a:endParaRPr lang="en-US" sz="1100" kern="1200" dirty="0"/>
        </a:p>
      </dsp:txBody>
      <dsp:txXfrm>
        <a:off x="280824" y="572556"/>
        <a:ext cx="1365780" cy="1382400"/>
      </dsp:txXfrm>
    </dsp:sp>
    <dsp:sp modelId="{C91B3005-A019-452C-9A46-99B7A0CDE33C}">
      <dsp:nvSpPr>
        <dsp:cNvPr id="0" name=""/>
        <dsp:cNvSpPr/>
      </dsp:nvSpPr>
      <dsp:spPr>
        <a:xfrm>
          <a:off x="1625786" y="129380"/>
          <a:ext cx="438940" cy="340039"/>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1625786" y="129380"/>
        <a:ext cx="438940" cy="340039"/>
      </dsp:txXfrm>
    </dsp:sp>
    <dsp:sp modelId="{F3E97678-3242-4532-914C-43FC118CA07A}">
      <dsp:nvSpPr>
        <dsp:cNvPr id="0" name=""/>
        <dsp:cNvSpPr/>
      </dsp:nvSpPr>
      <dsp:spPr>
        <a:xfrm>
          <a:off x="2246928" y="26243"/>
          <a:ext cx="1365780" cy="1036799"/>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41910" numCol="1" spcCol="1270" anchor="t" anchorCtr="0">
          <a:noAutofit/>
        </a:bodyPr>
        <a:lstStyle/>
        <a:p>
          <a:pPr lvl="0" algn="l" defTabSz="466725">
            <a:lnSpc>
              <a:spcPct val="90000"/>
            </a:lnSpc>
            <a:spcBef>
              <a:spcPct val="0"/>
            </a:spcBef>
            <a:spcAft>
              <a:spcPct val="35000"/>
            </a:spcAft>
          </a:pPr>
          <a:r>
            <a:rPr lang="en-US" sz="1050" kern="1200" dirty="0" smtClean="0"/>
            <a:t>Growth Unit A</a:t>
          </a:r>
        </a:p>
        <a:p>
          <a:pPr lvl="0" algn="l" defTabSz="466725">
            <a:lnSpc>
              <a:spcPct val="90000"/>
            </a:lnSpc>
            <a:spcBef>
              <a:spcPct val="0"/>
            </a:spcBef>
            <a:spcAft>
              <a:spcPct val="35000"/>
            </a:spcAft>
          </a:pPr>
          <a:r>
            <a:rPr lang="en-US" sz="1050" kern="1200" dirty="0" smtClean="0"/>
            <a:t>Capacity Driver: # of users</a:t>
          </a:r>
          <a:endParaRPr lang="en-US" sz="1050" kern="1200" dirty="0"/>
        </a:p>
      </dsp:txBody>
      <dsp:txXfrm>
        <a:off x="2246928" y="26243"/>
        <a:ext cx="1365780" cy="546312"/>
      </dsp:txXfrm>
    </dsp:sp>
    <dsp:sp modelId="{831C0486-3347-4A5F-8D0F-118503312C03}">
      <dsp:nvSpPr>
        <dsp:cNvPr id="0" name=""/>
        <dsp:cNvSpPr/>
      </dsp:nvSpPr>
      <dsp:spPr>
        <a:xfrm>
          <a:off x="2474794" y="572556"/>
          <a:ext cx="1365780" cy="1382400"/>
        </a:xfrm>
        <a:prstGeom prst="roundRect">
          <a:avLst>
            <a:gd name="adj" fmla="val 10000"/>
          </a:avLst>
        </a:prstGeom>
        <a:solidFill>
          <a:schemeClr val="lt1">
            <a:alpha val="90000"/>
            <a:hueOff val="0"/>
            <a:satOff val="0"/>
            <a:lumOff val="0"/>
            <a:alphaOff val="0"/>
          </a:schemeClr>
        </a:solidFill>
        <a:ln w="55000" cap="flat" cmpd="thickThin"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78232" rIns="78232" bIns="78232" numCol="1" spcCol="1270" anchor="t" anchorCtr="0">
          <a:noAutofit/>
        </a:bodyPr>
        <a:lstStyle/>
        <a:p>
          <a:pPr marL="57150" lvl="1" indent="-57150" algn="l" defTabSz="488950">
            <a:lnSpc>
              <a:spcPct val="90000"/>
            </a:lnSpc>
            <a:spcBef>
              <a:spcPct val="0"/>
            </a:spcBef>
            <a:spcAft>
              <a:spcPct val="15000"/>
            </a:spcAft>
            <a:buChar char="••"/>
          </a:pPr>
          <a:r>
            <a:rPr lang="en-US" sz="1100" kern="1200" dirty="0" smtClean="0"/>
            <a:t> +1 SharePoint Application Server</a:t>
          </a:r>
          <a:endParaRPr lang="en-US" sz="1100" kern="1200" dirty="0"/>
        </a:p>
      </dsp:txBody>
      <dsp:txXfrm>
        <a:off x="2474794" y="572556"/>
        <a:ext cx="1365780" cy="1382400"/>
      </dsp:txXfrm>
    </dsp:sp>
    <dsp:sp modelId="{6BF7F520-EE6A-433C-AA1E-7A1577B19C1D}">
      <dsp:nvSpPr>
        <dsp:cNvPr id="0" name=""/>
        <dsp:cNvSpPr/>
      </dsp:nvSpPr>
      <dsp:spPr>
        <a:xfrm>
          <a:off x="3819755" y="129380"/>
          <a:ext cx="438940" cy="340039"/>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3819755" y="129380"/>
        <a:ext cx="438940" cy="340039"/>
      </dsp:txXfrm>
    </dsp:sp>
    <dsp:sp modelId="{59A12316-A166-42D4-9956-E0D84AC4E2DB}">
      <dsp:nvSpPr>
        <dsp:cNvPr id="0" name=""/>
        <dsp:cNvSpPr/>
      </dsp:nvSpPr>
      <dsp:spPr>
        <a:xfrm>
          <a:off x="4440897" y="26243"/>
          <a:ext cx="1365780" cy="1036799"/>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41910" numCol="1" spcCol="1270" anchor="t" anchorCtr="0">
          <a:noAutofit/>
        </a:bodyPr>
        <a:lstStyle/>
        <a:p>
          <a:pPr lvl="0" algn="l" defTabSz="466725">
            <a:lnSpc>
              <a:spcPct val="90000"/>
            </a:lnSpc>
            <a:spcBef>
              <a:spcPct val="0"/>
            </a:spcBef>
            <a:spcAft>
              <a:spcPct val="35000"/>
            </a:spcAft>
          </a:pPr>
          <a:r>
            <a:rPr lang="en-US" sz="1050" kern="1200" dirty="0" smtClean="0"/>
            <a:t>Growth Unit B</a:t>
          </a:r>
          <a:br>
            <a:rPr lang="en-US" sz="1050" kern="1200" dirty="0" smtClean="0"/>
          </a:br>
          <a:r>
            <a:rPr lang="en-US" sz="1050" kern="1200" dirty="0" smtClean="0"/>
            <a:t>Capacity driver: content db size </a:t>
          </a:r>
          <a:endParaRPr lang="en-US" sz="1050" kern="1200" dirty="0"/>
        </a:p>
      </dsp:txBody>
      <dsp:txXfrm>
        <a:off x="4440897" y="26243"/>
        <a:ext cx="1365780" cy="546312"/>
      </dsp:txXfrm>
    </dsp:sp>
    <dsp:sp modelId="{5C144438-7FD5-4BA1-8DD9-D64736380116}">
      <dsp:nvSpPr>
        <dsp:cNvPr id="0" name=""/>
        <dsp:cNvSpPr/>
      </dsp:nvSpPr>
      <dsp:spPr>
        <a:xfrm>
          <a:off x="4668763" y="572556"/>
          <a:ext cx="1365780" cy="1382400"/>
        </a:xfrm>
        <a:prstGeom prst="roundRect">
          <a:avLst>
            <a:gd name="adj" fmla="val 10000"/>
          </a:avLst>
        </a:prstGeom>
        <a:solidFill>
          <a:schemeClr val="lt1">
            <a:alpha val="90000"/>
            <a:hueOff val="0"/>
            <a:satOff val="0"/>
            <a:lumOff val="0"/>
            <a:alphaOff val="0"/>
          </a:schemeClr>
        </a:solidFill>
        <a:ln w="55000" cap="flat" cmpd="thickThin"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78232" rIns="78232" bIns="78232" numCol="1" spcCol="1270" anchor="t" anchorCtr="0">
          <a:noAutofit/>
        </a:bodyPr>
        <a:lstStyle/>
        <a:p>
          <a:pPr marL="57150" lvl="1" indent="-57150" algn="l" defTabSz="488950">
            <a:lnSpc>
              <a:spcPct val="90000"/>
            </a:lnSpc>
            <a:spcBef>
              <a:spcPct val="0"/>
            </a:spcBef>
            <a:spcAft>
              <a:spcPct val="15000"/>
            </a:spcAft>
            <a:buChar char="••"/>
          </a:pPr>
          <a:r>
            <a:rPr lang="en-US" sz="1100" kern="1200" dirty="0" smtClean="0"/>
            <a:t> +1 SQL Server</a:t>
          </a:r>
          <a:endParaRPr lang="en-US" sz="1100" kern="1200" dirty="0"/>
        </a:p>
      </dsp:txBody>
      <dsp:txXfrm>
        <a:off x="4668763" y="572556"/>
        <a:ext cx="1365780" cy="1382400"/>
      </dsp:txXfrm>
    </dsp:sp>
    <dsp:sp modelId="{C6FDED08-211E-4A46-908A-0B6437268965}">
      <dsp:nvSpPr>
        <dsp:cNvPr id="0" name=""/>
        <dsp:cNvSpPr/>
      </dsp:nvSpPr>
      <dsp:spPr>
        <a:xfrm>
          <a:off x="6013725" y="129380"/>
          <a:ext cx="438940" cy="340039"/>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6013725" y="129380"/>
        <a:ext cx="438940" cy="340039"/>
      </dsp:txXfrm>
    </dsp:sp>
    <dsp:sp modelId="{AAB59566-F1A6-41AB-8980-D09F0CD2ACB9}">
      <dsp:nvSpPr>
        <dsp:cNvPr id="0" name=""/>
        <dsp:cNvSpPr/>
      </dsp:nvSpPr>
      <dsp:spPr>
        <a:xfrm>
          <a:off x="6634867" y="26243"/>
          <a:ext cx="1365780" cy="1036799"/>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41910" numCol="1" spcCol="1270" anchor="t" anchorCtr="0">
          <a:noAutofit/>
        </a:bodyPr>
        <a:lstStyle/>
        <a:p>
          <a:pPr lvl="0" algn="l" defTabSz="466725">
            <a:lnSpc>
              <a:spcPct val="90000"/>
            </a:lnSpc>
            <a:spcBef>
              <a:spcPct val="0"/>
            </a:spcBef>
            <a:spcAft>
              <a:spcPct val="35000"/>
            </a:spcAft>
          </a:pPr>
          <a:r>
            <a:rPr lang="en-US" sz="1050" kern="1200" dirty="0" smtClean="0"/>
            <a:t>Max Growth</a:t>
          </a:r>
          <a:endParaRPr lang="en-US" sz="1050" kern="1200" dirty="0"/>
        </a:p>
      </dsp:txBody>
      <dsp:txXfrm>
        <a:off x="6634867" y="26243"/>
        <a:ext cx="1365780" cy="546312"/>
      </dsp:txXfrm>
    </dsp:sp>
    <dsp:sp modelId="{D053B146-6110-4466-A6B2-9568F7EC333B}">
      <dsp:nvSpPr>
        <dsp:cNvPr id="0" name=""/>
        <dsp:cNvSpPr/>
      </dsp:nvSpPr>
      <dsp:spPr>
        <a:xfrm>
          <a:off x="6862733" y="572556"/>
          <a:ext cx="1365780" cy="1382400"/>
        </a:xfrm>
        <a:prstGeom prst="roundRect">
          <a:avLst>
            <a:gd name="adj" fmla="val 10000"/>
          </a:avLst>
        </a:prstGeom>
        <a:solidFill>
          <a:schemeClr val="lt1">
            <a:alpha val="90000"/>
            <a:hueOff val="0"/>
            <a:satOff val="0"/>
            <a:lumOff val="0"/>
            <a:alphaOff val="0"/>
          </a:schemeClr>
        </a:solidFill>
        <a:ln w="55000" cap="flat" cmpd="thickThin"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78232" rIns="78232" bIns="78232" numCol="1" spcCol="1270" anchor="t" anchorCtr="0">
          <a:noAutofit/>
        </a:bodyPr>
        <a:lstStyle/>
        <a:p>
          <a:pPr marL="57150" lvl="1" indent="-57150" algn="l" defTabSz="488950">
            <a:lnSpc>
              <a:spcPct val="90000"/>
            </a:lnSpc>
            <a:spcBef>
              <a:spcPct val="0"/>
            </a:spcBef>
            <a:spcAft>
              <a:spcPct val="15000"/>
            </a:spcAft>
            <a:buChar char="••"/>
          </a:pPr>
          <a:r>
            <a:rPr lang="en-US" sz="1100" kern="1200" dirty="0" smtClean="0"/>
            <a:t>4 SharePoint App Servers</a:t>
          </a:r>
        </a:p>
        <a:p>
          <a:pPr marL="57150" lvl="1" indent="-57150" algn="l" defTabSz="488950">
            <a:lnSpc>
              <a:spcPct val="90000"/>
            </a:lnSpc>
            <a:spcBef>
              <a:spcPct val="0"/>
            </a:spcBef>
            <a:spcAft>
              <a:spcPct val="15000"/>
            </a:spcAft>
            <a:buChar char="••"/>
          </a:pPr>
          <a:r>
            <a:rPr lang="en-US" sz="1100" kern="1200" dirty="0" smtClean="0"/>
            <a:t>2 SQL Server</a:t>
          </a:r>
          <a:endParaRPr lang="en-US" sz="1100" kern="1200" dirty="0"/>
        </a:p>
      </dsp:txBody>
      <dsp:txXfrm>
        <a:off x="6862733" y="572556"/>
        <a:ext cx="1365780" cy="138240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emf"/></Relationships>
</file>

<file path=ppt/drawings/drawing1.xml><?xml version="1.0" encoding="utf-8"?>
<c:userShapes xmlns:c="http://schemas.openxmlformats.org/drawingml/2006/chart">
  <cdr:relSizeAnchor xmlns:cdr="http://schemas.openxmlformats.org/drawingml/2006/chartDrawing">
    <cdr:from>
      <cdr:x>0.5831</cdr:x>
      <cdr:y>0.48454</cdr:y>
    </cdr:from>
    <cdr:to>
      <cdr:x>0.6479</cdr:x>
      <cdr:y>0.59794</cdr:y>
    </cdr:to>
    <cdr:sp macro="" textlink="">
      <cdr:nvSpPr>
        <cdr:cNvPr id="2" name="TextBox 1"/>
        <cdr:cNvSpPr txBox="1"/>
      </cdr:nvSpPr>
      <cdr:spPr>
        <a:xfrm xmlns:a="http://schemas.openxmlformats.org/drawingml/2006/main">
          <a:off x="3200021" y="1790700"/>
          <a:ext cx="355600" cy="4191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pPr algn="l" rtl="0" fontAlgn="base">
            <a:spcBef>
              <a:spcPct val="20000"/>
            </a:spcBef>
            <a:spcAft>
              <a:spcPct val="0"/>
            </a:spcAft>
            <a:buClr>
              <a:srgbClr val="FFCC00"/>
            </a:buClr>
          </a:pPr>
          <a:r>
            <a:rPr lang="en-US" sz="2400" b="1" kern="1200" dirty="0">
              <a:solidFill>
                <a:schemeClr val="bg1"/>
              </a:solidFill>
              <a:effectLst>
                <a:outerShdw blurRad="38100" dist="38100" dir="2700000" algn="tl">
                  <a:srgbClr val="000000">
                    <a:alpha val="43137"/>
                  </a:srgbClr>
                </a:outerShdw>
              </a:effectLst>
            </a:rPr>
            <a:t>IT</a:t>
          </a:r>
        </a:p>
      </cdr:txBody>
    </cdr:sp>
  </cdr:relSizeAnchor>
  <cdr:relSizeAnchor xmlns:cdr="http://schemas.openxmlformats.org/drawingml/2006/chartDrawing">
    <cdr:from>
      <cdr:x>0.40187</cdr:x>
      <cdr:y>0.18333</cdr:y>
    </cdr:from>
    <cdr:to>
      <cdr:x>0.46667</cdr:x>
      <cdr:y>0.29673</cdr:y>
    </cdr:to>
    <cdr:sp macro="" textlink="">
      <cdr:nvSpPr>
        <cdr:cNvPr id="3" name="TextBox 1"/>
        <cdr:cNvSpPr txBox="1"/>
      </cdr:nvSpPr>
      <cdr:spPr>
        <a:xfrm xmlns:a="http://schemas.openxmlformats.org/drawingml/2006/main">
          <a:off x="3276600" y="838200"/>
          <a:ext cx="528340" cy="518465"/>
        </a:xfrm>
        <a:prstGeom xmlns:a="http://schemas.openxmlformats.org/drawingml/2006/main" prst="rect">
          <a:avLst/>
        </a:prstGeom>
      </cdr:spPr>
      <cdr:txBody>
        <a:bodyPr xmlns:a="http://schemas.openxmlformats.org/drawingml/2006/main" wrap="none" rtlCol="0"/>
        <a:lstStyle xmlns:a="http://schemas.openxmlformats.org/drawingml/2006/main">
          <a:defPPr>
            <a:defRPr lang="en-US"/>
          </a:defPPr>
          <a:lvl1pPr algn="l" rtl="0" fontAlgn="base">
            <a:spcBef>
              <a:spcPct val="20000"/>
            </a:spcBef>
            <a:spcAft>
              <a:spcPct val="0"/>
            </a:spcAft>
            <a:buClr>
              <a:srgbClr val="FFCC00"/>
            </a:buClr>
            <a:buChar char="•"/>
            <a:defRPr kern="1200">
              <a:solidFill>
                <a:srgbClr val="FFFFFF"/>
              </a:solidFill>
              <a:effectLst>
                <a:outerShdw blurRad="38100" dist="38100" dir="2700000" algn="tl">
                  <a:srgbClr val="000000">
                    <a:alpha val="43137"/>
                  </a:srgbClr>
                </a:outerShdw>
              </a:effectLst>
              <a:latin typeface="Arial" charset="0"/>
            </a:defRPr>
          </a:lvl1pPr>
          <a:lvl2pPr marL="457200" algn="l" rtl="0" fontAlgn="base">
            <a:spcBef>
              <a:spcPct val="20000"/>
            </a:spcBef>
            <a:spcAft>
              <a:spcPct val="0"/>
            </a:spcAft>
            <a:buClr>
              <a:srgbClr val="FFCC00"/>
            </a:buClr>
            <a:buChar char="•"/>
            <a:defRPr kern="1200">
              <a:solidFill>
                <a:srgbClr val="FFFFFF"/>
              </a:solidFill>
              <a:effectLst>
                <a:outerShdw blurRad="38100" dist="38100" dir="2700000" algn="tl">
                  <a:srgbClr val="000000">
                    <a:alpha val="43137"/>
                  </a:srgbClr>
                </a:outerShdw>
              </a:effectLst>
              <a:latin typeface="Arial" charset="0"/>
            </a:defRPr>
          </a:lvl2pPr>
          <a:lvl3pPr marL="914400" algn="l" rtl="0" fontAlgn="base">
            <a:spcBef>
              <a:spcPct val="20000"/>
            </a:spcBef>
            <a:spcAft>
              <a:spcPct val="0"/>
            </a:spcAft>
            <a:buClr>
              <a:srgbClr val="FFCC00"/>
            </a:buClr>
            <a:buChar char="•"/>
            <a:defRPr kern="1200">
              <a:solidFill>
                <a:srgbClr val="FFFFFF"/>
              </a:solidFill>
              <a:effectLst>
                <a:outerShdw blurRad="38100" dist="38100" dir="2700000" algn="tl">
                  <a:srgbClr val="000000">
                    <a:alpha val="43137"/>
                  </a:srgbClr>
                </a:outerShdw>
              </a:effectLst>
              <a:latin typeface="Arial" charset="0"/>
            </a:defRPr>
          </a:lvl3pPr>
          <a:lvl4pPr marL="1371600" algn="l" rtl="0" fontAlgn="base">
            <a:spcBef>
              <a:spcPct val="20000"/>
            </a:spcBef>
            <a:spcAft>
              <a:spcPct val="0"/>
            </a:spcAft>
            <a:buClr>
              <a:srgbClr val="FFCC00"/>
            </a:buClr>
            <a:buChar char="•"/>
            <a:defRPr kern="1200">
              <a:solidFill>
                <a:srgbClr val="FFFFFF"/>
              </a:solidFill>
              <a:effectLst>
                <a:outerShdw blurRad="38100" dist="38100" dir="2700000" algn="tl">
                  <a:srgbClr val="000000">
                    <a:alpha val="43137"/>
                  </a:srgbClr>
                </a:outerShdw>
              </a:effectLst>
              <a:latin typeface="Arial" charset="0"/>
            </a:defRPr>
          </a:lvl4pPr>
          <a:lvl5pPr marL="1828800" algn="l" rtl="0" fontAlgn="base">
            <a:spcBef>
              <a:spcPct val="20000"/>
            </a:spcBef>
            <a:spcAft>
              <a:spcPct val="0"/>
            </a:spcAft>
            <a:buClr>
              <a:srgbClr val="FFCC00"/>
            </a:buClr>
            <a:buChar char="•"/>
            <a:defRPr kern="1200">
              <a:solidFill>
                <a:srgbClr val="FFFFFF"/>
              </a:solidFill>
              <a:effectLst>
                <a:outerShdw blurRad="38100" dist="38100" dir="2700000" algn="tl">
                  <a:srgbClr val="000000">
                    <a:alpha val="43137"/>
                  </a:srgbClr>
                </a:outerShdw>
              </a:effectLst>
              <a:latin typeface="Arial" charset="0"/>
            </a:defRPr>
          </a:lvl5pPr>
          <a:lvl6pPr marL="2286000" algn="l" defTabSz="914400" rtl="0" eaLnBrk="1" latinLnBrk="0" hangingPunct="1">
            <a:defRPr kern="1200">
              <a:solidFill>
                <a:srgbClr val="FFFFFF"/>
              </a:solidFill>
              <a:effectLst>
                <a:outerShdw blurRad="38100" dist="38100" dir="2700000" algn="tl">
                  <a:srgbClr val="000000">
                    <a:alpha val="43137"/>
                  </a:srgbClr>
                </a:outerShdw>
              </a:effectLst>
              <a:latin typeface="Arial" charset="0"/>
            </a:defRPr>
          </a:lvl6pPr>
          <a:lvl7pPr marL="2743200" algn="l" defTabSz="914400" rtl="0" eaLnBrk="1" latinLnBrk="0" hangingPunct="1">
            <a:defRPr kern="1200">
              <a:solidFill>
                <a:srgbClr val="FFFFFF"/>
              </a:solidFill>
              <a:effectLst>
                <a:outerShdw blurRad="38100" dist="38100" dir="2700000" algn="tl">
                  <a:srgbClr val="000000">
                    <a:alpha val="43137"/>
                  </a:srgbClr>
                </a:outerShdw>
              </a:effectLst>
              <a:latin typeface="Arial" charset="0"/>
            </a:defRPr>
          </a:lvl7pPr>
          <a:lvl8pPr marL="3200400" algn="l" defTabSz="914400" rtl="0" eaLnBrk="1" latinLnBrk="0" hangingPunct="1">
            <a:defRPr kern="1200">
              <a:solidFill>
                <a:srgbClr val="FFFFFF"/>
              </a:solidFill>
              <a:effectLst>
                <a:outerShdw blurRad="38100" dist="38100" dir="2700000" algn="tl">
                  <a:srgbClr val="000000">
                    <a:alpha val="43137"/>
                  </a:srgbClr>
                </a:outerShdw>
              </a:effectLst>
              <a:latin typeface="Arial" charset="0"/>
            </a:defRPr>
          </a:lvl8pPr>
          <a:lvl9pPr marL="3657600" algn="l" defTabSz="914400" rtl="0" eaLnBrk="1" latinLnBrk="0" hangingPunct="1">
            <a:defRPr kern="1200">
              <a:solidFill>
                <a:srgbClr val="FFFFFF"/>
              </a:solidFill>
              <a:effectLst>
                <a:outerShdw blurRad="38100" dist="38100" dir="2700000" algn="tl">
                  <a:srgbClr val="000000">
                    <a:alpha val="43137"/>
                  </a:srgbClr>
                </a:outerShdw>
              </a:effectLst>
              <a:latin typeface="Arial" charset="0"/>
            </a:defRPr>
          </a:lvl9pPr>
        </a:lstStyle>
        <a:p xmlns:a="http://schemas.openxmlformats.org/drawingml/2006/main">
          <a:pPr>
            <a:buNone/>
          </a:pPr>
          <a:r>
            <a:rPr lang="en-US" sz="2400" b="1" dirty="0" smtClean="0">
              <a:solidFill>
                <a:srgbClr val="000066"/>
              </a:solidFill>
            </a:rPr>
            <a:t>Ops</a:t>
          </a:r>
          <a:endParaRPr lang="en-US" sz="2400" b="1" dirty="0">
            <a:solidFill>
              <a:srgbClr val="000066"/>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11/10/2009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arc307_homann.pptx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2940302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2919541547"/>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defTabSz="912813" eaLnBrk="1" fontAlgn="base" hangingPunct="1">
              <a:spcBef>
                <a:spcPct val="0"/>
              </a:spcBef>
              <a:spcAft>
                <a:spcPct val="0"/>
              </a:spcAft>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6349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3492"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z="1200" smtClean="0">
              <a:latin typeface="Segoe"/>
            </a:endParaRPr>
          </a:p>
        </p:txBody>
      </p:sp>
      <p:sp>
        <p:nvSpPr>
          <p:cNvPr id="63493" name="Footer Placeholder 7"/>
          <p:cNvSpPr>
            <a:spLocks noGrp="1"/>
          </p:cNvSpPr>
          <p:nvPr>
            <p:ph type="ftr" sz="quarter" idx="4"/>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defTabSz="912813" eaLnBrk="1" fontAlgn="base" hangingPunct="1">
              <a:spcBef>
                <a:spcPct val="0"/>
              </a:spcBef>
              <a:spcAft>
                <a:spcPct val="0"/>
              </a:spcAft>
            </a:pPr>
            <a:endParaRPr lang="en-US" smtClean="0">
              <a:solidFill>
                <a:srgbClr val="000000"/>
              </a:solidFill>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charset="0"/>
                <a:cs typeface="+mn-cs"/>
              </a:defRPr>
            </a:lvl1pPr>
          </a:lstStyle>
          <a:p>
            <a:pPr>
              <a:defRPr/>
            </a:pPr>
            <a:fld id="{A04CA52D-B766-4CD2-935B-EFD0E6A8EDD4}" type="datetimeFigureOut">
              <a:rPr lang="en-US"/>
              <a:pPr>
                <a:defRPr/>
              </a:pPr>
              <a:t>11/10/2009</a:t>
            </a:fld>
            <a:endParaRPr lang="en-US"/>
          </a:p>
        </p:txBody>
      </p:sp>
      <p:sp>
        <p:nvSpPr>
          <p:cNvPr id="5" name="Footer Placeholder 4"/>
          <p:cNvSpPr>
            <a:spLocks noGrp="1"/>
          </p:cNvSpPr>
          <p:nvPr>
            <p:ph type="ftr" sz="quarter" idx="11"/>
          </p:nvPr>
        </p:nvSpPr>
        <p:spPr>
          <a:xfrm>
            <a:off x="1003300" y="6573838"/>
            <a:ext cx="4799013" cy="228600"/>
          </a:xfrm>
          <a:prstGeom prst="rect">
            <a:avLst/>
          </a:prstGeom>
        </p:spPr>
        <p:txBody>
          <a:bodyPr/>
          <a:lstStyle>
            <a:lvl1pPr>
              <a:defRPr>
                <a:latin typeface="Arial" charset="0"/>
                <a:cs typeface="+mn-cs"/>
              </a:defRPr>
            </a:lvl1pPr>
          </a:lstStyle>
          <a:p>
            <a:pPr>
              <a:defRPr/>
            </a:pPr>
            <a:endParaRPr lang="en-US"/>
          </a:p>
        </p:txBody>
      </p:sp>
      <p:sp>
        <p:nvSpPr>
          <p:cNvPr id="6" name="Slide Number Placeholder 5"/>
          <p:cNvSpPr>
            <a:spLocks noGrp="1"/>
          </p:cNvSpPr>
          <p:nvPr>
            <p:ph type="sldNum" sz="quarter" idx="12"/>
          </p:nvPr>
        </p:nvSpPr>
        <p:spPr>
          <a:xfrm>
            <a:off x="166688" y="6483350"/>
            <a:ext cx="215900" cy="212725"/>
          </a:xfrm>
          <a:prstGeom prst="rect">
            <a:avLst/>
          </a:prstGeom>
        </p:spPr>
        <p:txBody>
          <a:bodyPr/>
          <a:lstStyle>
            <a:lvl1pPr>
              <a:defRPr>
                <a:latin typeface="Arial" charset="0"/>
                <a:cs typeface="+mn-cs"/>
              </a:defRPr>
            </a:lvl1pPr>
          </a:lstStyle>
          <a:p>
            <a:pPr>
              <a:defRPr/>
            </a:pPr>
            <a:fld id="{63A09D1F-BCF5-49CD-AA16-59591749DA96}" type="slidenum">
              <a:rPr lang="en-US"/>
              <a:pPr>
                <a:defRPr/>
              </a:pPr>
              <a:t>‹#›</a:t>
            </a:fld>
            <a:endParaRPr lang="en-US"/>
          </a:p>
        </p:txBody>
      </p:sp>
    </p:spTree>
    <p:extLst>
      <p:ext uri="{BB962C8B-B14F-4D97-AF65-F5344CB8AC3E}">
        <p14:creationId xmlns:p14="http://schemas.microsoft.com/office/powerpoint/2010/main" xmlns="" val="4112917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6"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tags" Target="../tags/tag2.xml"/><Relationship Id="rId7" Type="http://schemas.openxmlformats.org/officeDocument/2006/relationships/notesSlide" Target="../notesSlides/notesSlide16.xml"/><Relationship Id="rId2" Type="http://schemas.openxmlformats.org/officeDocument/2006/relationships/tags" Target="../tags/tag1.xml"/><Relationship Id="rId1" Type="http://schemas.openxmlformats.org/officeDocument/2006/relationships/vmlDrawing" Target="../drawings/vmlDrawing2.vml"/><Relationship Id="rId6" Type="http://schemas.openxmlformats.org/officeDocument/2006/relationships/slideLayout" Target="../slideLayouts/slideLayout8.xml"/><Relationship Id="rId11" Type="http://schemas.openxmlformats.org/officeDocument/2006/relationships/image" Target="../media/image15.png"/><Relationship Id="rId5" Type="http://schemas.openxmlformats.org/officeDocument/2006/relationships/tags" Target="../tags/tag4.xml"/><Relationship Id="rId10" Type="http://schemas.openxmlformats.org/officeDocument/2006/relationships/image" Target="../media/image14.jpeg"/><Relationship Id="rId4" Type="http://schemas.openxmlformats.org/officeDocument/2006/relationships/tags" Target="../tags/tag3.xml"/><Relationship Id="rId9"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package" Target="../embeddings/Microsoft_Office_PowerPoint_Slide1.sldx"/></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9.png"/><Relationship Id="rId7"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20.png"/><Relationship Id="rId11" Type="http://schemas.openxmlformats.org/officeDocument/2006/relationships/image" Target="../media/image23.png"/><Relationship Id="rId5" Type="http://schemas.openxmlformats.org/officeDocument/2006/relationships/hyperlink" Target="http://microsoft.com/technet" TargetMode="External"/><Relationship Id="rId10" Type="http://schemas.openxmlformats.org/officeDocument/2006/relationships/image" Target="../media/image22.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oleObject" Target="../embeddings/Microsoft_Office_Excel_Chart1.xls"/></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3961" y="2133600"/>
            <a:ext cx="8744638" cy="1015663"/>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defRPr/>
            </a:pPr>
            <a:r>
              <a:rPr lang="en-US" sz="6000" spc="-113"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reflection blurRad="6350" stA="50000" endA="300" endPos="50000" dist="60007" dir="5400000" sy="-100000" algn="bl" rotWithShape="0"/>
                </a:effectLst>
                <a:latin typeface="+mj-lt"/>
                <a:cs typeface="Arial" charset="0"/>
              </a:rPr>
              <a:t>“Success” - a design tenet</a:t>
            </a:r>
          </a:p>
        </p:txBody>
      </p:sp>
    </p:spTree>
    <p:extLst>
      <p:ext uri="{BB962C8B-B14F-4D97-AF65-F5344CB8AC3E}">
        <p14:creationId xmlns:p14="http://schemas.microsoft.com/office/powerpoint/2010/main" xmlns="" val="1877157315"/>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2152" y="2133600"/>
            <a:ext cx="8228278" cy="1754326"/>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defRPr/>
            </a:pPr>
            <a:r>
              <a:rPr lang="en-US" sz="6000" spc="-113"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reflection blurRad="6350" stA="50000" endA="300" endPos="50000" dist="60007" dir="5400000" sy="-100000" algn="bl" rotWithShape="0"/>
                </a:effectLst>
                <a:latin typeface="+mj-lt"/>
                <a:cs typeface="Arial" charset="0"/>
              </a:rPr>
              <a:t>SOYP – </a:t>
            </a:r>
          </a:p>
          <a:p>
            <a:pPr algn="ctr">
              <a:defRPr/>
            </a:pPr>
            <a:r>
              <a:rPr lang="en-US" sz="4800" spc="-113"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reflection blurRad="6350" stA="50000" endA="300" endPos="50000" dist="60007" dir="5400000" sy="-100000" algn="bl" rotWithShape="0"/>
                </a:effectLst>
                <a:latin typeface="+mj-lt"/>
                <a:cs typeface="Arial" charset="0"/>
              </a:rPr>
              <a:t>capacity planning methodology</a:t>
            </a:r>
          </a:p>
        </p:txBody>
      </p:sp>
    </p:spTree>
    <p:extLst>
      <p:ext uri="{BB962C8B-B14F-4D97-AF65-F5344CB8AC3E}">
        <p14:creationId xmlns:p14="http://schemas.microsoft.com/office/powerpoint/2010/main" xmlns="" val="259958506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6218" y="2133600"/>
            <a:ext cx="8140177" cy="1754326"/>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defRPr/>
            </a:pPr>
            <a:r>
              <a:rPr lang="en-US" sz="6000" spc="-113" dirty="0">
                <a:ln w="3175">
                  <a:noFill/>
                </a:ln>
                <a:gradFill flip="none" rotWithShape="1">
                  <a:gsLst>
                    <a:gs pos="0">
                      <a:srgbClr val="FFFFB9"/>
                    </a:gs>
                    <a:gs pos="36000">
                      <a:srgbClr val="FFFF99"/>
                    </a:gs>
                    <a:gs pos="86000">
                      <a:srgbClr val="F6AE1E"/>
                    </a:gs>
                  </a:gsLst>
                  <a:lin ang="5400000" scaled="0"/>
                  <a:tileRect/>
                </a:gradFill>
                <a:effectLst>
                  <a:reflection blurRad="6350" stA="50000" endA="300" endPos="50000" dist="60007" dir="5400000" sy="-100000" algn="bl" rotWithShape="0"/>
                </a:effectLst>
                <a:latin typeface="+mj-lt"/>
                <a:cs typeface="Arial" charset="0"/>
              </a:rPr>
              <a:t>Application architects – </a:t>
            </a:r>
          </a:p>
          <a:p>
            <a:pPr algn="ctr">
              <a:defRPr/>
            </a:pPr>
            <a:r>
              <a:rPr lang="en-US" sz="4800" spc="-113" dirty="0">
                <a:ln w="3175">
                  <a:noFill/>
                </a:ln>
                <a:gradFill flip="none" rotWithShape="1">
                  <a:gsLst>
                    <a:gs pos="0">
                      <a:srgbClr val="FFFFB9"/>
                    </a:gs>
                    <a:gs pos="36000">
                      <a:srgbClr val="FFFF99"/>
                    </a:gs>
                    <a:gs pos="86000">
                      <a:srgbClr val="F6AE1E"/>
                    </a:gs>
                  </a:gsLst>
                  <a:lin ang="5400000" scaled="0"/>
                  <a:tileRect/>
                </a:gradFill>
                <a:effectLst>
                  <a:reflection blurRad="6350" stA="50000" endA="300" endPos="50000" dist="60007" dir="5400000" sy="-100000" algn="bl" rotWithShape="0"/>
                </a:effectLst>
                <a:latin typeface="+mj-lt"/>
                <a:cs typeface="Arial" charset="0"/>
              </a:rPr>
              <a:t>Belts-and-suspenders people?</a:t>
            </a:r>
            <a:endParaRPr lang="en-US" sz="4000" spc="-113" dirty="0">
              <a:ln w="3175">
                <a:noFill/>
              </a:ln>
              <a:gradFill flip="none" rotWithShape="1">
                <a:gsLst>
                  <a:gs pos="0">
                    <a:srgbClr val="FFFFB9"/>
                  </a:gs>
                  <a:gs pos="36000">
                    <a:srgbClr val="FFFF99"/>
                  </a:gs>
                  <a:gs pos="86000">
                    <a:srgbClr val="F6AE1E"/>
                  </a:gs>
                </a:gsLst>
                <a:lin ang="5400000" scaled="0"/>
                <a:tileRect/>
              </a:gradFill>
              <a:effectLst>
                <a:reflection blurRad="6350" stA="50000" endA="300" endPos="50000" dist="60007" dir="5400000" sy="-100000" algn="bl" rotWithShape="0"/>
              </a:effectLst>
              <a:latin typeface="+mj-lt"/>
              <a:cs typeface="Arial" charset="0"/>
            </a:endParaRPr>
          </a:p>
        </p:txBody>
      </p:sp>
    </p:spTree>
    <p:extLst>
      <p:ext uri="{BB962C8B-B14F-4D97-AF65-F5344CB8AC3E}">
        <p14:creationId xmlns:p14="http://schemas.microsoft.com/office/powerpoint/2010/main" xmlns="" val="4023552271"/>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8382000" cy="914096"/>
          </a:xfrm>
        </p:spPr>
        <p:txBody>
          <a:bodyPr/>
          <a:lstStyle/>
          <a:p>
            <a:pPr algn="ctr">
              <a:defRPr/>
            </a:pPr>
            <a:r>
              <a:rPr sz="6600" smtClean="0"/>
              <a:t>Solution approaches</a:t>
            </a:r>
            <a:endParaRPr sz="6600"/>
          </a:p>
        </p:txBody>
      </p:sp>
    </p:spTree>
    <p:extLst>
      <p:ext uri="{BB962C8B-B14F-4D97-AF65-F5344CB8AC3E}">
        <p14:creationId xmlns:p14="http://schemas.microsoft.com/office/powerpoint/2010/main" xmlns="" val="144829743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802"/>
            <a:ext cx="8382000" cy="609398"/>
          </a:xfrm>
        </p:spPr>
        <p:txBody>
          <a:bodyPr/>
          <a:lstStyle/>
          <a:p>
            <a:pPr>
              <a:defRPr/>
            </a:pPr>
            <a:r>
              <a:rPr sz="4400" smtClean="0"/>
              <a:t>Constraint based planning</a:t>
            </a:r>
            <a:endParaRPr sz="4400"/>
          </a:p>
        </p:txBody>
      </p:sp>
      <p:cxnSp>
        <p:nvCxnSpPr>
          <p:cNvPr id="5" name="Straight Arrow Connector 4"/>
          <p:cNvCxnSpPr/>
          <p:nvPr/>
        </p:nvCxnSpPr>
        <p:spPr>
          <a:xfrm>
            <a:off x="1066800" y="5481638"/>
            <a:ext cx="4648200" cy="1587"/>
          </a:xfrm>
          <a:prstGeom prst="straightConnector1">
            <a:avLst/>
          </a:prstGeom>
          <a:ln w="34925">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flipH="1" flipV="1">
            <a:off x="-991393" y="3425031"/>
            <a:ext cx="4114800" cy="1587"/>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rot="16200000">
            <a:off x="-916444" y="3157708"/>
            <a:ext cx="3208955" cy="461665"/>
          </a:xfrm>
          <a:prstGeom prst="rect">
            <a:avLst/>
          </a:prstGeom>
          <a:noFill/>
        </p:spPr>
        <p:txBody>
          <a:bodyPr wrap="none">
            <a:spAutoFit/>
          </a:bodyPr>
          <a:lstStyle/>
          <a:p>
            <a:pPr>
              <a:defRPr/>
            </a:pPr>
            <a:r>
              <a:rPr lang="en-US" sz="24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Service Units Available</a:t>
            </a:r>
          </a:p>
        </p:txBody>
      </p:sp>
      <p:sp>
        <p:nvSpPr>
          <p:cNvPr id="14" name="TextBox 13"/>
          <p:cNvSpPr txBox="1"/>
          <p:nvPr/>
        </p:nvSpPr>
        <p:spPr>
          <a:xfrm>
            <a:off x="2557463" y="5539152"/>
            <a:ext cx="1557337" cy="461962"/>
          </a:xfrm>
          <a:prstGeom prst="rect">
            <a:avLst/>
          </a:prstGeom>
          <a:noFill/>
        </p:spPr>
        <p:txBody>
          <a:bodyPr wrap="none">
            <a:spAutoFit/>
          </a:bodyPr>
          <a:lstStyle/>
          <a:p>
            <a:pPr>
              <a:defRPr/>
            </a:pPr>
            <a:r>
              <a:rPr lang="en-US" sz="2400" dirty="0">
                <a:solidFill>
                  <a:schemeClr val="accent2"/>
                </a:solidFill>
                <a:effectLst>
                  <a:outerShdw blurRad="38100" dist="38100" dir="2700000" algn="tl">
                    <a:srgbClr val="000000">
                      <a:alpha val="43137"/>
                    </a:srgbClr>
                  </a:outerShdw>
                </a:effectLst>
                <a:latin typeface="+mj-lt"/>
                <a:cs typeface="+mn-cs"/>
              </a:rPr>
              <a:t>#’s of DC’s</a:t>
            </a:r>
          </a:p>
        </p:txBody>
      </p:sp>
      <p:cxnSp>
        <p:nvCxnSpPr>
          <p:cNvPr id="19" name="Straight Connector 18"/>
          <p:cNvCxnSpPr/>
          <p:nvPr/>
        </p:nvCxnSpPr>
        <p:spPr>
          <a:xfrm rot="5400000" flipH="1" flipV="1">
            <a:off x="2019300" y="3386138"/>
            <a:ext cx="4192587" cy="1588"/>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565730" y="914400"/>
            <a:ext cx="2578270" cy="2400657"/>
          </a:xfrm>
          <a:prstGeom prst="rect">
            <a:avLst/>
          </a:prstGeom>
          <a:noFill/>
        </p:spPr>
        <p:txBody>
          <a:bodyPr wrap="none">
            <a:spAutoFit/>
          </a:bodyPr>
          <a:lstStyle/>
          <a:p>
            <a:pPr>
              <a:defRPr/>
            </a:pPr>
            <a:r>
              <a:rPr lang="en-US"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You can:</a:t>
            </a:r>
          </a:p>
          <a:p>
            <a:pPr lvl="1">
              <a:buFont typeface="Arial" pitchFamily="34" charset="0"/>
              <a:buChar char="•"/>
              <a:defRPr/>
            </a:pPr>
            <a:r>
              <a:rPr lang="en-US" sz="16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Increase DC count</a:t>
            </a:r>
          </a:p>
          <a:p>
            <a:pPr lvl="1">
              <a:buFont typeface="Arial" pitchFamily="34" charset="0"/>
              <a:buChar char="•"/>
              <a:defRPr/>
            </a:pPr>
            <a:r>
              <a:rPr lang="en-US" sz="16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Hold # DC</a:t>
            </a:r>
          </a:p>
          <a:p>
            <a:pPr lvl="1">
              <a:buFont typeface="Arial" pitchFamily="34" charset="0"/>
              <a:buChar char="•"/>
              <a:defRPr/>
            </a:pPr>
            <a:r>
              <a:rPr lang="en-US" sz="16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Decrease # DC</a:t>
            </a:r>
          </a:p>
          <a:p>
            <a:pPr>
              <a:buFont typeface="Arial" pitchFamily="34" charset="0"/>
              <a:buChar char="•"/>
              <a:defRPr/>
            </a:pPr>
            <a:r>
              <a:rPr lang="en-US" sz="16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With a corresponding</a:t>
            </a:r>
          </a:p>
          <a:p>
            <a:pPr lvl="1">
              <a:buFont typeface="Arial" pitchFamily="34" charset="0"/>
              <a:buChar char="•"/>
              <a:defRPr/>
            </a:pPr>
            <a:r>
              <a:rPr lang="en-US" sz="16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Increase Capacity</a:t>
            </a:r>
          </a:p>
          <a:p>
            <a:pPr lvl="1">
              <a:buFont typeface="Arial" pitchFamily="34" charset="0"/>
              <a:buChar char="•"/>
              <a:defRPr/>
            </a:pPr>
            <a:r>
              <a:rPr lang="en-US" sz="16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Hold capacity steady</a:t>
            </a:r>
          </a:p>
          <a:p>
            <a:pPr lvl="1">
              <a:buFont typeface="Arial" pitchFamily="34" charset="0"/>
              <a:buChar char="•"/>
              <a:defRPr/>
            </a:pPr>
            <a:r>
              <a:rPr lang="en-US" sz="16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Decrease Capacity</a:t>
            </a:r>
          </a:p>
          <a:p>
            <a:pPr lvl="1">
              <a:buFont typeface="Arial" pitchFamily="34" charset="0"/>
              <a:buChar char="•"/>
              <a:defRPr/>
            </a:pPr>
            <a:endParaRPr lang="en-US" sz="16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endParaRPr>
          </a:p>
        </p:txBody>
      </p:sp>
      <p:sp>
        <p:nvSpPr>
          <p:cNvPr id="20" name="TextBox 19"/>
          <p:cNvSpPr txBox="1"/>
          <p:nvPr/>
        </p:nvSpPr>
        <p:spPr>
          <a:xfrm>
            <a:off x="838200" y="5769646"/>
            <a:ext cx="7750776" cy="461665"/>
          </a:xfrm>
          <a:prstGeom prst="rect">
            <a:avLst/>
          </a:prstGeom>
          <a:noFill/>
        </p:spPr>
        <p:txBody>
          <a:bodyPr wrap="none">
            <a:spAutoFit/>
          </a:bodyPr>
          <a:lstStyle/>
          <a:p>
            <a:pPr>
              <a:defRPr/>
            </a:pPr>
            <a:r>
              <a:rPr lang="en-US" sz="24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Key lesson:  Servers use vital resources whether on or off</a:t>
            </a:r>
          </a:p>
        </p:txBody>
      </p:sp>
      <p:sp>
        <p:nvSpPr>
          <p:cNvPr id="21" name="Rectangle 20"/>
          <p:cNvSpPr/>
          <p:nvPr/>
        </p:nvSpPr>
        <p:spPr bwMode="auto">
          <a:xfrm>
            <a:off x="2590799" y="3576935"/>
            <a:ext cx="1447800" cy="188490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18" name="Rectangle 17"/>
          <p:cNvSpPr/>
          <p:nvPr/>
        </p:nvSpPr>
        <p:spPr bwMode="auto">
          <a:xfrm>
            <a:off x="1102807" y="3576935"/>
            <a:ext cx="1447800" cy="188490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rPr>
              <a:t>Data</a:t>
            </a:r>
          </a:p>
          <a:p>
            <a:pPr algn="ctr" defTabSz="914099">
              <a:defRPr/>
            </a:pPr>
            <a:r>
              <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rPr>
              <a:t>Center</a:t>
            </a:r>
          </a:p>
        </p:txBody>
      </p:sp>
      <p:sp>
        <p:nvSpPr>
          <p:cNvPr id="15" name="Left-Right Arrow 14"/>
          <p:cNvSpPr/>
          <p:nvPr/>
        </p:nvSpPr>
        <p:spPr bwMode="auto">
          <a:xfrm>
            <a:off x="3581400" y="4491335"/>
            <a:ext cx="1066800" cy="533400"/>
          </a:xfrm>
          <a:prstGeom prst="leftRightArrow">
            <a:avLst/>
          </a:prstGeom>
          <a:solidFill>
            <a:schemeClr val="tx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cxnSp>
        <p:nvCxnSpPr>
          <p:cNvPr id="26" name="Elbow Connector 25"/>
          <p:cNvCxnSpPr>
            <a:cxnSpLocks noChangeShapeType="1"/>
          </p:cNvCxnSpPr>
          <p:nvPr/>
        </p:nvCxnSpPr>
        <p:spPr bwMode="auto">
          <a:xfrm flipV="1">
            <a:off x="1066800" y="1595438"/>
            <a:ext cx="2971800" cy="1905000"/>
          </a:xfrm>
          <a:prstGeom prst="bentConnector3">
            <a:avLst>
              <a:gd name="adj1" fmla="val 50000"/>
            </a:avLst>
          </a:prstGeom>
          <a:noFill/>
          <a:ln w="55000" cmpd="thickThin" algn="ctr">
            <a:solidFill>
              <a:schemeClr val="accent1"/>
            </a:solidFill>
            <a:miter lim="800000"/>
            <a:headEnd/>
            <a:tailEnd/>
          </a:ln>
          <a:effectLst>
            <a:outerShdw blurRad="50800" dist="38100" dir="5400000" rotWithShape="0">
              <a:srgbClr val="000000">
                <a:alpha val="34999"/>
              </a:srgbClr>
            </a:outerShdw>
          </a:effectLst>
          <a:extLst>
            <a:ext uri="{909E8E84-426E-40DD-AFC4-6F175D3DCCD1}">
              <a14:hiddenFill xmlns:a14="http://schemas.microsoft.com/office/drawing/2010/main" xmlns="">
                <a:noFill/>
              </a14:hiddenFill>
            </a:ext>
          </a:extLst>
        </p:spPr>
      </p:cxnSp>
      <p:sp>
        <p:nvSpPr>
          <p:cNvPr id="28" name="Rectangle 27"/>
          <p:cNvSpPr/>
          <p:nvPr/>
        </p:nvSpPr>
        <p:spPr bwMode="auto">
          <a:xfrm>
            <a:off x="2590799" y="1671935"/>
            <a:ext cx="1447800" cy="188490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cxnSp>
        <p:nvCxnSpPr>
          <p:cNvPr id="34" name="Straight Arrow Connector 33"/>
          <p:cNvCxnSpPr>
            <a:cxnSpLocks noChangeShapeType="1"/>
          </p:cNvCxnSpPr>
          <p:nvPr/>
        </p:nvCxnSpPr>
        <p:spPr bwMode="auto">
          <a:xfrm rot="5400000" flipH="1" flipV="1">
            <a:off x="269081" y="1940719"/>
            <a:ext cx="4338638" cy="2743200"/>
          </a:xfrm>
          <a:prstGeom prst="straightConnector1">
            <a:avLst/>
          </a:prstGeom>
          <a:noFill/>
          <a:ln w="55000" cmpd="thickThin" algn="ctr">
            <a:solidFill>
              <a:srgbClr val="9D6DCD"/>
            </a:solidFill>
            <a:round/>
            <a:headEnd/>
            <a:tailEnd type="arrow" w="med" len="med"/>
          </a:ln>
          <a:effectLst>
            <a:outerShdw blurRad="50800" dist="38100" dir="5400000" rotWithShape="0">
              <a:srgbClr val="000000">
                <a:alpha val="34999"/>
              </a:srgbClr>
            </a:outerShdw>
          </a:effectLst>
          <a:extLst>
            <a:ext uri="{909E8E84-426E-40DD-AFC4-6F175D3DCCD1}">
              <a14:hiddenFill xmlns:a14="http://schemas.microsoft.com/office/drawing/2010/main" xmlns="">
                <a:noFill/>
              </a14:hiddenFill>
            </a:ext>
          </a:extLst>
        </p:spPr>
      </p:cxnSp>
      <p:cxnSp>
        <p:nvCxnSpPr>
          <p:cNvPr id="38" name="Straight Arrow Connector 37"/>
          <p:cNvCxnSpPr/>
          <p:nvPr/>
        </p:nvCxnSpPr>
        <p:spPr>
          <a:xfrm>
            <a:off x="1066800" y="1366838"/>
            <a:ext cx="4648200" cy="1587"/>
          </a:xfrm>
          <a:prstGeom prst="straightConnector1">
            <a:avLst/>
          </a:prstGeom>
          <a:ln w="349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cxnSpLocks noChangeShapeType="1"/>
          </p:cNvCxnSpPr>
          <p:nvPr/>
        </p:nvCxnSpPr>
        <p:spPr bwMode="auto">
          <a:xfrm rot="5400000" flipH="1" flipV="1">
            <a:off x="3580607" y="3423444"/>
            <a:ext cx="4114800" cy="1587"/>
          </a:xfrm>
          <a:prstGeom prst="straightConnector1">
            <a:avLst/>
          </a:prstGeom>
          <a:noFill/>
          <a:ln w="55000" cmpd="thickThin" algn="ctr">
            <a:solidFill>
              <a:srgbClr val="9D6DCD"/>
            </a:solidFill>
            <a:round/>
            <a:headEnd/>
            <a:tailEnd type="arrow" w="med" len="med"/>
          </a:ln>
          <a:effectLst>
            <a:outerShdw blurRad="50800" dist="38100" dir="5400000" rotWithShape="0">
              <a:srgbClr val="000000">
                <a:alpha val="34999"/>
              </a:srgbClr>
            </a:outerShdw>
          </a:effectLst>
          <a:extLst>
            <a:ext uri="{909E8E84-426E-40DD-AFC4-6F175D3DCCD1}">
              <a14:hiddenFill xmlns:a14="http://schemas.microsoft.com/office/drawing/2010/main" xmlns="">
                <a:noFill/>
              </a14:hiddenFill>
            </a:ext>
          </a:extLst>
        </p:spPr>
      </p:cxnSp>
      <p:cxnSp>
        <p:nvCxnSpPr>
          <p:cNvPr id="41" name="Straight Connector 40"/>
          <p:cNvCxnSpPr/>
          <p:nvPr/>
        </p:nvCxnSpPr>
        <p:spPr>
          <a:xfrm rot="5400000">
            <a:off x="2438401" y="1289050"/>
            <a:ext cx="152400" cy="31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4724401" y="5557837"/>
            <a:ext cx="152400" cy="317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0800000">
            <a:off x="914400" y="3500438"/>
            <a:ext cx="1524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0800000">
            <a:off x="914400" y="1595438"/>
            <a:ext cx="1524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rot="16200000">
            <a:off x="4223848" y="3197981"/>
            <a:ext cx="3435043" cy="461665"/>
          </a:xfrm>
          <a:prstGeom prst="rect">
            <a:avLst/>
          </a:prstGeom>
          <a:noFill/>
        </p:spPr>
        <p:txBody>
          <a:bodyPr wrap="none">
            <a:spAutoFit/>
          </a:bodyPr>
          <a:lstStyle/>
          <a:p>
            <a:pPr>
              <a:defRPr/>
            </a:pPr>
            <a:r>
              <a:rPr lang="en-US" sz="24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Service Units Consumed</a:t>
            </a:r>
          </a:p>
        </p:txBody>
      </p:sp>
      <p:cxnSp>
        <p:nvCxnSpPr>
          <p:cNvPr id="56" name="Straight Connector 55"/>
          <p:cNvCxnSpPr/>
          <p:nvPr/>
        </p:nvCxnSpPr>
        <p:spPr>
          <a:xfrm rot="5400000">
            <a:off x="3199607" y="5557044"/>
            <a:ext cx="152400" cy="1587"/>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1677194" y="5557044"/>
            <a:ext cx="152400" cy="1588"/>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39394" y="1289844"/>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Up-Down Arrow 11"/>
          <p:cNvSpPr/>
          <p:nvPr/>
        </p:nvSpPr>
        <p:spPr bwMode="auto">
          <a:xfrm>
            <a:off x="1600199" y="2967335"/>
            <a:ext cx="502919" cy="1066800"/>
          </a:xfrm>
          <a:prstGeom prst="upDownArrow">
            <a:avLst/>
          </a:prstGeom>
          <a:solidFill>
            <a:schemeClr val="accent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60" name="TextBox 59"/>
          <p:cNvSpPr txBox="1"/>
          <p:nvPr/>
        </p:nvSpPr>
        <p:spPr>
          <a:xfrm>
            <a:off x="2057400" y="838200"/>
            <a:ext cx="2035175" cy="461963"/>
          </a:xfrm>
          <a:prstGeom prst="rect">
            <a:avLst/>
          </a:prstGeom>
          <a:noFill/>
        </p:spPr>
        <p:txBody>
          <a:bodyPr wrap="none">
            <a:spAutoFit/>
          </a:bodyPr>
          <a:lstStyle/>
          <a:p>
            <a:pPr>
              <a:defRPr/>
            </a:pPr>
            <a:r>
              <a:rPr lang="en-US" sz="2400" dirty="0">
                <a:effectLst>
                  <a:outerShdw blurRad="38100" dist="38100" dir="2700000" algn="tl">
                    <a:srgbClr val="000000">
                      <a:alpha val="43137"/>
                    </a:srgbClr>
                  </a:outerShdw>
                </a:effectLst>
                <a:latin typeface="+mj-lt"/>
                <a:cs typeface="+mn-cs"/>
              </a:rPr>
              <a:t>Energy Spend</a:t>
            </a:r>
          </a:p>
        </p:txBody>
      </p:sp>
      <p:sp>
        <p:nvSpPr>
          <p:cNvPr id="65" name="TextBox 64"/>
          <p:cNvSpPr txBox="1"/>
          <p:nvPr/>
        </p:nvSpPr>
        <p:spPr>
          <a:xfrm>
            <a:off x="6565731" y="3429000"/>
            <a:ext cx="2578270" cy="2585323"/>
          </a:xfrm>
          <a:prstGeom prst="rect">
            <a:avLst/>
          </a:prstGeom>
          <a:noFill/>
        </p:spPr>
        <p:txBody>
          <a:bodyPr>
            <a:spAutoFit/>
          </a:bodyPr>
          <a:lstStyle/>
          <a:p>
            <a:pPr>
              <a:defRPr/>
            </a:pPr>
            <a:r>
              <a:rPr lang="en-US"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You can:</a:t>
            </a:r>
          </a:p>
          <a:p>
            <a:pPr lvl="1">
              <a:buFont typeface="Arial" pitchFamily="34" charset="0"/>
              <a:buChar char="•"/>
              <a:defRPr/>
            </a:pPr>
            <a:r>
              <a:rPr lang="en-US" sz="16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Increase DC size</a:t>
            </a:r>
          </a:p>
          <a:p>
            <a:pPr lvl="1">
              <a:buFont typeface="Arial" pitchFamily="34" charset="0"/>
              <a:buChar char="•"/>
              <a:defRPr/>
            </a:pPr>
            <a:r>
              <a:rPr lang="en-US" sz="16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Hold DC Size</a:t>
            </a:r>
          </a:p>
          <a:p>
            <a:pPr lvl="1">
              <a:buFont typeface="Arial" pitchFamily="34" charset="0"/>
              <a:buChar char="•"/>
              <a:defRPr/>
            </a:pPr>
            <a:r>
              <a:rPr lang="en-US" sz="16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Decrease DC size</a:t>
            </a:r>
          </a:p>
          <a:p>
            <a:pPr>
              <a:buFont typeface="Arial" pitchFamily="34" charset="0"/>
              <a:buChar char="•"/>
              <a:defRPr/>
            </a:pPr>
            <a:r>
              <a:rPr lang="en-US" sz="16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With a corresponding</a:t>
            </a:r>
          </a:p>
          <a:p>
            <a:pPr lvl="1">
              <a:buFont typeface="Arial" pitchFamily="34" charset="0"/>
              <a:buChar char="•"/>
              <a:defRPr/>
            </a:pPr>
            <a:r>
              <a:rPr lang="en-US" sz="16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Increase power $$</a:t>
            </a:r>
          </a:p>
          <a:p>
            <a:pPr lvl="1">
              <a:buFont typeface="Arial" pitchFamily="34" charset="0"/>
              <a:buChar char="•"/>
              <a:defRPr/>
            </a:pPr>
            <a:r>
              <a:rPr lang="en-US" sz="16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No change</a:t>
            </a:r>
          </a:p>
          <a:p>
            <a:pPr lvl="1">
              <a:buFont typeface="Arial" pitchFamily="34" charset="0"/>
              <a:buChar char="•"/>
              <a:defRPr/>
            </a:pPr>
            <a:r>
              <a:rPr lang="en-US" sz="16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Increase flexibility at a cost of faster to full</a:t>
            </a:r>
          </a:p>
          <a:p>
            <a:pPr lvl="1">
              <a:buFont typeface="Arial" pitchFamily="34" charset="0"/>
              <a:buChar char="•"/>
              <a:defRPr/>
            </a:pPr>
            <a:endParaRPr lang="en-US" sz="16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endParaRPr>
          </a:p>
        </p:txBody>
      </p:sp>
    </p:spTree>
    <p:extLst>
      <p:ext uri="{BB962C8B-B14F-4D97-AF65-F5344CB8AC3E}">
        <p14:creationId xmlns:p14="http://schemas.microsoft.com/office/powerpoint/2010/main" xmlns="" val="280196841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03200" y="169333"/>
            <a:ext cx="8640549" cy="664797"/>
          </a:xfrm>
        </p:spPr>
        <p:txBody>
          <a:bodyPr/>
          <a:lstStyle/>
          <a:p>
            <a:pPr>
              <a:defRPr/>
            </a:pPr>
            <a:r>
              <a:rPr smtClean="0"/>
              <a:t>Trends in DC design</a:t>
            </a:r>
            <a:endParaRPr sz="3600" smtClean="0"/>
          </a:p>
        </p:txBody>
      </p:sp>
      <p:sp>
        <p:nvSpPr>
          <p:cNvPr id="30723" name="Rectangle 3"/>
          <p:cNvSpPr>
            <a:spLocks noGrp="1" noChangeArrowheads="1"/>
          </p:cNvSpPr>
          <p:nvPr>
            <p:ph type="body" idx="1"/>
          </p:nvPr>
        </p:nvSpPr>
        <p:spPr>
          <a:xfrm>
            <a:off x="293298" y="656166"/>
            <a:ext cx="5878902" cy="5198346"/>
          </a:xfrm>
        </p:spPr>
        <p:txBody>
          <a:bodyPr/>
          <a:lstStyle/>
          <a:p>
            <a:pPr>
              <a:lnSpc>
                <a:spcPct val="70000"/>
              </a:lnSpc>
              <a:defRPr/>
            </a:pPr>
            <a:endParaRPr lang="en-US" sz="1800" dirty="0" smtClean="0"/>
          </a:p>
          <a:p>
            <a:pPr>
              <a:lnSpc>
                <a:spcPct val="70000"/>
              </a:lnSpc>
              <a:defRPr/>
            </a:pPr>
            <a:r>
              <a:rPr lang="en-US" sz="2000" b="1" dirty="0" smtClean="0"/>
              <a:t>Configuration &amp; Construction</a:t>
            </a:r>
          </a:p>
          <a:p>
            <a:pPr lvl="1">
              <a:lnSpc>
                <a:spcPct val="70000"/>
              </a:lnSpc>
              <a:defRPr/>
            </a:pPr>
            <a:r>
              <a:rPr lang="en-US" sz="1600" dirty="0" smtClean="0"/>
              <a:t>Modularize the Data Center</a:t>
            </a:r>
          </a:p>
          <a:p>
            <a:pPr lvl="1">
              <a:lnSpc>
                <a:spcPct val="70000"/>
              </a:lnSpc>
              <a:defRPr/>
            </a:pPr>
            <a:r>
              <a:rPr lang="en-US" sz="1600" dirty="0" smtClean="0"/>
              <a:t>Use the same kit of parts in pre-manufactured modules</a:t>
            </a:r>
          </a:p>
          <a:p>
            <a:pPr lvl="1">
              <a:lnSpc>
                <a:spcPct val="70000"/>
              </a:lnSpc>
              <a:defRPr/>
            </a:pPr>
            <a:r>
              <a:rPr lang="en-US" sz="1600" dirty="0" smtClean="0"/>
              <a:t>Solution to accept racks, skids or containers</a:t>
            </a:r>
          </a:p>
          <a:p>
            <a:pPr lvl="1">
              <a:lnSpc>
                <a:spcPct val="70000"/>
              </a:lnSpc>
              <a:defRPr/>
            </a:pPr>
            <a:r>
              <a:rPr lang="en-US" sz="1600" dirty="0" smtClean="0"/>
              <a:t>Redundancy &amp; Reliability customized to each DC Class</a:t>
            </a:r>
          </a:p>
          <a:p>
            <a:pPr lvl="1">
              <a:lnSpc>
                <a:spcPct val="70000"/>
              </a:lnSpc>
              <a:defRPr/>
            </a:pPr>
            <a:r>
              <a:rPr lang="en-US" sz="1600" dirty="0" smtClean="0"/>
              <a:t>Facility to accommodate Variable Power Density</a:t>
            </a:r>
          </a:p>
          <a:p>
            <a:pPr lvl="1">
              <a:lnSpc>
                <a:spcPct val="70000"/>
              </a:lnSpc>
              <a:buFont typeface="Wingdings" pitchFamily="2" charset="2"/>
              <a:buNone/>
              <a:defRPr/>
            </a:pPr>
            <a:endParaRPr lang="en-US" sz="1600" dirty="0" smtClean="0"/>
          </a:p>
          <a:p>
            <a:pPr>
              <a:lnSpc>
                <a:spcPct val="70000"/>
              </a:lnSpc>
              <a:defRPr/>
            </a:pPr>
            <a:r>
              <a:rPr lang="en-US" sz="2000" b="1" dirty="0" smtClean="0"/>
              <a:t>Cost</a:t>
            </a:r>
          </a:p>
          <a:p>
            <a:pPr lvl="1">
              <a:lnSpc>
                <a:spcPct val="70000"/>
              </a:lnSpc>
              <a:defRPr/>
            </a:pPr>
            <a:r>
              <a:rPr lang="en-US" sz="1600" dirty="0" smtClean="0"/>
              <a:t>Reduce capital cost/MW by Class</a:t>
            </a:r>
          </a:p>
          <a:p>
            <a:pPr lvl="1">
              <a:lnSpc>
                <a:spcPct val="70000"/>
              </a:lnSpc>
              <a:defRPr/>
            </a:pPr>
            <a:r>
              <a:rPr lang="en-US" sz="1600" dirty="0" smtClean="0"/>
              <a:t>Leverage industry to drive down initial &amp; operating costs</a:t>
            </a:r>
          </a:p>
          <a:p>
            <a:pPr lvl="1">
              <a:lnSpc>
                <a:spcPct val="70000"/>
              </a:lnSpc>
              <a:defRPr/>
            </a:pPr>
            <a:r>
              <a:rPr lang="en-US" sz="1600" dirty="0" smtClean="0"/>
              <a:t>Time To Market - Move to lowest $ Cost DC investment</a:t>
            </a:r>
          </a:p>
          <a:p>
            <a:pPr lvl="1">
              <a:lnSpc>
                <a:spcPct val="70000"/>
              </a:lnSpc>
              <a:defRPr/>
            </a:pPr>
            <a:r>
              <a:rPr lang="en-US" sz="1600" dirty="0" smtClean="0"/>
              <a:t>Data Center Facility delivered with the servers</a:t>
            </a:r>
          </a:p>
          <a:p>
            <a:pPr lvl="1">
              <a:lnSpc>
                <a:spcPct val="70000"/>
              </a:lnSpc>
              <a:defRPr/>
            </a:pPr>
            <a:r>
              <a:rPr lang="en-US" sz="1600" dirty="0" smtClean="0"/>
              <a:t>&gt;ROIC – return on invested capital</a:t>
            </a:r>
          </a:p>
          <a:p>
            <a:pPr lvl="1">
              <a:lnSpc>
                <a:spcPct val="70000"/>
              </a:lnSpc>
              <a:defRPr/>
            </a:pPr>
            <a:endParaRPr lang="en-US" sz="1600" dirty="0" smtClean="0"/>
          </a:p>
          <a:p>
            <a:pPr>
              <a:lnSpc>
                <a:spcPct val="80000"/>
              </a:lnSpc>
              <a:defRPr/>
            </a:pPr>
            <a:r>
              <a:rPr lang="en-US" sz="2400" b="1" dirty="0" smtClean="0"/>
              <a:t>Sustainability</a:t>
            </a:r>
          </a:p>
          <a:p>
            <a:pPr lvl="1">
              <a:lnSpc>
                <a:spcPct val="80000"/>
              </a:lnSpc>
              <a:defRPr/>
            </a:pPr>
            <a:r>
              <a:rPr lang="en-US" sz="1600" dirty="0" smtClean="0"/>
              <a:t>Lowest yearly average PUE in the Industry</a:t>
            </a:r>
          </a:p>
          <a:p>
            <a:pPr lvl="2">
              <a:lnSpc>
                <a:spcPct val="80000"/>
              </a:lnSpc>
              <a:defRPr/>
            </a:pPr>
            <a:r>
              <a:rPr lang="en-US" sz="1600" dirty="0" smtClean="0"/>
              <a:t>2008 </a:t>
            </a:r>
            <a:r>
              <a:rPr lang="en-US" sz="1600" dirty="0" smtClean="0">
                <a:cs typeface="Arial" charset="0"/>
              </a:rPr>
              <a:t>&lt; 1.5, </a:t>
            </a:r>
            <a:r>
              <a:rPr lang="en-US" sz="1600" dirty="0" smtClean="0"/>
              <a:t>2010 </a:t>
            </a:r>
            <a:r>
              <a:rPr lang="en-US" sz="1600" dirty="0" smtClean="0">
                <a:cs typeface="Arial" charset="0"/>
              </a:rPr>
              <a:t>&lt; 1.25, </a:t>
            </a:r>
            <a:r>
              <a:rPr lang="en-US" sz="1600" dirty="0" smtClean="0"/>
              <a:t>2012 </a:t>
            </a:r>
            <a:r>
              <a:rPr lang="en-US" sz="1600" dirty="0" smtClean="0">
                <a:cs typeface="Arial" charset="0"/>
              </a:rPr>
              <a:t>&lt; 1.125</a:t>
            </a:r>
            <a:endParaRPr lang="en-US" sz="1600" dirty="0" smtClean="0"/>
          </a:p>
          <a:p>
            <a:pPr lvl="1">
              <a:lnSpc>
                <a:spcPct val="70000"/>
              </a:lnSpc>
              <a:defRPr/>
            </a:pPr>
            <a:r>
              <a:rPr lang="en-US" sz="1600" dirty="0" smtClean="0"/>
              <a:t>Calculate TCOE not just operational efficiency</a:t>
            </a:r>
          </a:p>
          <a:p>
            <a:pPr lvl="1">
              <a:lnSpc>
                <a:spcPct val="70000"/>
              </a:lnSpc>
              <a:defRPr/>
            </a:pPr>
            <a:r>
              <a:rPr lang="en-US" sz="1600" dirty="0" smtClean="0"/>
              <a:t>Initiative to reduce building, copper, water</a:t>
            </a:r>
          </a:p>
          <a:p>
            <a:pPr lvl="1">
              <a:lnSpc>
                <a:spcPct val="70000"/>
              </a:lnSpc>
              <a:defRPr/>
            </a:pPr>
            <a:r>
              <a:rPr lang="en-US" sz="1600" dirty="0" smtClean="0"/>
              <a:t>Drive to Chiller-less data centers and aggressive outside economization </a:t>
            </a:r>
          </a:p>
        </p:txBody>
      </p:sp>
      <p:pic>
        <p:nvPicPr>
          <p:cNvPr id="43012" name="Picture 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172200" y="1295400"/>
            <a:ext cx="2743200" cy="312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3013"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6163573" y="4598808"/>
            <a:ext cx="28194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4578414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034" name="Rectangle 28" hidden="1"/>
          <p:cNvGraphicFramePr>
            <a:graphicFrameLocks/>
          </p:cNvGraphicFramePr>
          <p:nvPr/>
        </p:nvGraphicFramePr>
        <p:xfrm>
          <a:off x="0" y="0"/>
          <a:ext cx="161925" cy="161925"/>
        </p:xfrm>
        <a:graphic>
          <a:graphicData uri="http://schemas.openxmlformats.org/presentationml/2006/ole">
            <p:oleObj spid="_x0000_s2051" r:id="rId8" imgW="0" imgH="0" progId="">
              <p:embed/>
            </p:oleObj>
          </a:graphicData>
        </a:graphic>
      </p:graphicFrame>
      <p:sp>
        <p:nvSpPr>
          <p:cNvPr id="44035" name="Rectangle 23"/>
          <p:cNvSpPr>
            <a:spLocks noChangeArrowheads="1"/>
          </p:cNvSpPr>
          <p:nvPr>
            <p:custDataLst>
              <p:tags r:id="rId2"/>
            </p:custDataLst>
          </p:nvPr>
        </p:nvSpPr>
        <p:spPr bwMode="auto">
          <a:xfrm>
            <a:off x="4216400" y="3606800"/>
            <a:ext cx="1604963" cy="1108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defTabSz="911225">
              <a:spcAft>
                <a:spcPct val="50000"/>
              </a:spcAft>
              <a:buClr>
                <a:schemeClr val="folHlink"/>
              </a:buClr>
            </a:pPr>
            <a:r>
              <a:rPr lang="en-US" sz="1200"/>
              <a:t>Pre-assembled containers (PAC)</a:t>
            </a:r>
          </a:p>
          <a:p>
            <a:pPr defTabSz="911225">
              <a:spcAft>
                <a:spcPct val="50000"/>
              </a:spcAft>
              <a:buClr>
                <a:schemeClr val="folHlink"/>
              </a:buClr>
            </a:pPr>
            <a:endParaRPr lang="en-US" sz="1200"/>
          </a:p>
          <a:p>
            <a:pPr defTabSz="911225">
              <a:spcAft>
                <a:spcPct val="50000"/>
              </a:spcAft>
              <a:buClr>
                <a:schemeClr val="folHlink"/>
              </a:buClr>
            </a:pPr>
            <a:r>
              <a:rPr lang="en-US" sz="1200"/>
              <a:t>Pre-manufactured buildings (PMB)</a:t>
            </a:r>
          </a:p>
        </p:txBody>
      </p:sp>
      <p:sp>
        <p:nvSpPr>
          <p:cNvPr id="44036" name="Freeform 25"/>
          <p:cNvSpPr>
            <a:spLocks/>
          </p:cNvSpPr>
          <p:nvPr>
            <p:custDataLst>
              <p:tags r:id="rId3"/>
            </p:custDataLst>
          </p:nvPr>
        </p:nvSpPr>
        <p:spPr bwMode="auto">
          <a:xfrm>
            <a:off x="3606800" y="3911600"/>
            <a:ext cx="514350" cy="381000"/>
          </a:xfrm>
          <a:custGeom>
            <a:avLst/>
            <a:gdLst>
              <a:gd name="T0" fmla="*/ 0 w 558"/>
              <a:gd name="T1" fmla="*/ 2147483647 h 204"/>
              <a:gd name="T2" fmla="*/ 2147483647 w 558"/>
              <a:gd name="T3" fmla="*/ 2147483647 h 204"/>
              <a:gd name="T4" fmla="*/ 2147483647 w 558"/>
              <a:gd name="T5" fmla="*/ 0 h 204"/>
              <a:gd name="T6" fmla="*/ 2147483647 w 558"/>
              <a:gd name="T7" fmla="*/ 0 h 204"/>
              <a:gd name="T8" fmla="*/ 0 60000 65536"/>
              <a:gd name="T9" fmla="*/ 0 60000 65536"/>
              <a:gd name="T10" fmla="*/ 0 60000 65536"/>
              <a:gd name="T11" fmla="*/ 0 60000 65536"/>
              <a:gd name="T12" fmla="*/ 0 w 558"/>
              <a:gd name="T13" fmla="*/ 0 h 204"/>
              <a:gd name="T14" fmla="*/ 558 w 558"/>
              <a:gd name="T15" fmla="*/ 204 h 204"/>
            </a:gdLst>
            <a:ahLst/>
            <a:cxnLst>
              <a:cxn ang="T8">
                <a:pos x="T0" y="T1"/>
              </a:cxn>
              <a:cxn ang="T9">
                <a:pos x="T2" y="T3"/>
              </a:cxn>
              <a:cxn ang="T10">
                <a:pos x="T4" y="T5"/>
              </a:cxn>
              <a:cxn ang="T11">
                <a:pos x="T6" y="T7"/>
              </a:cxn>
            </a:cxnLst>
            <a:rect l="T12" t="T13" r="T14" b="T15"/>
            <a:pathLst>
              <a:path w="558" h="204">
                <a:moveTo>
                  <a:pt x="0" y="204"/>
                </a:moveTo>
                <a:lnTo>
                  <a:pt x="348" y="204"/>
                </a:lnTo>
                <a:lnTo>
                  <a:pt x="348" y="0"/>
                </a:lnTo>
                <a:lnTo>
                  <a:pt x="558" y="0"/>
                </a:lnTo>
              </a:path>
            </a:pathLst>
          </a:custGeom>
          <a:noFill/>
          <a:ln w="1905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lIns="93286" tIns="46643" rIns="93286" bIns="46643" anchor="ctr"/>
          <a:lstStyle/>
          <a:p>
            <a:endParaRPr lang="en-US"/>
          </a:p>
        </p:txBody>
      </p:sp>
      <p:sp>
        <p:nvSpPr>
          <p:cNvPr id="44037" name="Freeform 26"/>
          <p:cNvSpPr>
            <a:spLocks/>
          </p:cNvSpPr>
          <p:nvPr>
            <p:custDataLst>
              <p:tags r:id="rId4"/>
            </p:custDataLst>
          </p:nvPr>
        </p:nvSpPr>
        <p:spPr bwMode="auto">
          <a:xfrm flipV="1">
            <a:off x="3606800" y="4292600"/>
            <a:ext cx="514350" cy="344488"/>
          </a:xfrm>
          <a:custGeom>
            <a:avLst/>
            <a:gdLst>
              <a:gd name="T0" fmla="*/ 0 w 558"/>
              <a:gd name="T1" fmla="*/ 2147483647 h 204"/>
              <a:gd name="T2" fmla="*/ 2147483647 w 558"/>
              <a:gd name="T3" fmla="*/ 2147483647 h 204"/>
              <a:gd name="T4" fmla="*/ 2147483647 w 558"/>
              <a:gd name="T5" fmla="*/ 0 h 204"/>
              <a:gd name="T6" fmla="*/ 2147483647 w 558"/>
              <a:gd name="T7" fmla="*/ 0 h 204"/>
              <a:gd name="T8" fmla="*/ 0 60000 65536"/>
              <a:gd name="T9" fmla="*/ 0 60000 65536"/>
              <a:gd name="T10" fmla="*/ 0 60000 65536"/>
              <a:gd name="T11" fmla="*/ 0 60000 65536"/>
              <a:gd name="T12" fmla="*/ 0 w 558"/>
              <a:gd name="T13" fmla="*/ 0 h 204"/>
              <a:gd name="T14" fmla="*/ 558 w 558"/>
              <a:gd name="T15" fmla="*/ 204 h 204"/>
            </a:gdLst>
            <a:ahLst/>
            <a:cxnLst>
              <a:cxn ang="T8">
                <a:pos x="T0" y="T1"/>
              </a:cxn>
              <a:cxn ang="T9">
                <a:pos x="T2" y="T3"/>
              </a:cxn>
              <a:cxn ang="T10">
                <a:pos x="T4" y="T5"/>
              </a:cxn>
              <a:cxn ang="T11">
                <a:pos x="T6" y="T7"/>
              </a:cxn>
            </a:cxnLst>
            <a:rect l="T12" t="T13" r="T14" b="T15"/>
            <a:pathLst>
              <a:path w="558" h="204">
                <a:moveTo>
                  <a:pt x="0" y="204"/>
                </a:moveTo>
                <a:lnTo>
                  <a:pt x="348" y="204"/>
                </a:lnTo>
                <a:lnTo>
                  <a:pt x="348" y="0"/>
                </a:lnTo>
                <a:lnTo>
                  <a:pt x="558" y="0"/>
                </a:lnTo>
              </a:path>
            </a:pathLst>
          </a:custGeom>
          <a:noFill/>
          <a:ln w="1905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lIns="93286" tIns="46643" rIns="93286" bIns="46643" anchor="ctr"/>
          <a:lstStyle/>
          <a:p>
            <a:endParaRPr lang="en-US"/>
          </a:p>
        </p:txBody>
      </p:sp>
      <p:sp>
        <p:nvSpPr>
          <p:cNvPr id="44038" name="TextBox 7"/>
          <p:cNvSpPr txBox="1">
            <a:spLocks noChangeArrowheads="1"/>
          </p:cNvSpPr>
          <p:nvPr>
            <p:custDataLst>
              <p:tags r:id="rId5"/>
            </p:custDataLst>
          </p:nvPr>
        </p:nvSpPr>
        <p:spPr bwMode="auto">
          <a:xfrm>
            <a:off x="366713" y="3365500"/>
            <a:ext cx="3506787" cy="2968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3286" tIns="46643" rIns="93286" bIns="46643">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eaLnBrk="1" hangingPunct="1">
              <a:buFont typeface="Wingdings" pitchFamily="2" charset="2"/>
              <a:buChar char="ü"/>
            </a:pPr>
            <a:r>
              <a:rPr lang="en-US" sz="1400"/>
              <a:t>Modular</a:t>
            </a:r>
          </a:p>
          <a:p>
            <a:pPr eaLnBrk="1" hangingPunct="1">
              <a:buFont typeface="Wingdings" pitchFamily="2" charset="2"/>
              <a:buChar char="ü"/>
            </a:pPr>
            <a:r>
              <a:rPr lang="en-US" sz="1400"/>
              <a:t>Scalable</a:t>
            </a:r>
          </a:p>
          <a:p>
            <a:pPr eaLnBrk="1" hangingPunct="1">
              <a:buFont typeface="Wingdings" pitchFamily="2" charset="2"/>
              <a:buChar char="ü"/>
            </a:pPr>
            <a:r>
              <a:rPr lang="en-US" sz="1400"/>
              <a:t>Plug-and-play infrastructure</a:t>
            </a:r>
          </a:p>
          <a:p>
            <a:pPr eaLnBrk="1" hangingPunct="1">
              <a:buFont typeface="Wingdings" pitchFamily="2" charset="2"/>
              <a:buChar char="ü"/>
            </a:pPr>
            <a:r>
              <a:rPr lang="en-US" sz="1400"/>
              <a:t>Factory pre-assembled PACs &amp; PMBs</a:t>
            </a:r>
          </a:p>
          <a:p>
            <a:pPr eaLnBrk="1" hangingPunct="1">
              <a:buFont typeface="Wingdings" pitchFamily="2" charset="2"/>
              <a:buChar char="ü"/>
            </a:pPr>
            <a:r>
              <a:rPr lang="en-US" sz="1400"/>
              <a:t>Rapid deployment</a:t>
            </a:r>
          </a:p>
          <a:p>
            <a:pPr eaLnBrk="1" hangingPunct="1">
              <a:buFont typeface="Wingdings" pitchFamily="2" charset="2"/>
              <a:buChar char="ü"/>
            </a:pPr>
            <a:r>
              <a:rPr lang="en-US" sz="1400"/>
              <a:t>Demountable</a:t>
            </a:r>
          </a:p>
          <a:p>
            <a:pPr eaLnBrk="1" hangingPunct="1">
              <a:buFont typeface="Wingdings" pitchFamily="2" charset="2"/>
              <a:buChar char="ü"/>
            </a:pPr>
            <a:r>
              <a:rPr lang="en-US" sz="1400"/>
              <a:t>"Fail Small“</a:t>
            </a:r>
          </a:p>
          <a:p>
            <a:pPr eaLnBrk="1" hangingPunct="1">
              <a:buFont typeface="Wingdings" pitchFamily="2" charset="2"/>
              <a:buChar char="ü"/>
            </a:pPr>
            <a:r>
              <a:rPr lang="en-US" sz="1400"/>
              <a:t>Reduce TTM</a:t>
            </a:r>
          </a:p>
          <a:p>
            <a:pPr eaLnBrk="1" hangingPunct="1">
              <a:buFont typeface="Wingdings" pitchFamily="2" charset="2"/>
              <a:buChar char="ü"/>
            </a:pPr>
            <a:r>
              <a:rPr lang="en-US" sz="1400"/>
              <a:t>Reduced construction</a:t>
            </a:r>
          </a:p>
          <a:p>
            <a:pPr eaLnBrk="1" hangingPunct="1">
              <a:buFont typeface="Wingdings" pitchFamily="2" charset="2"/>
              <a:buChar char="ü"/>
            </a:pPr>
            <a:r>
              <a:rPr lang="en-US" sz="1400"/>
              <a:t>Sustainable measures</a:t>
            </a:r>
            <a:endParaRPr lang="en-US"/>
          </a:p>
          <a:p>
            <a:pPr eaLnBrk="1" hangingPunct="1">
              <a:buFont typeface="Wingdings" pitchFamily="2" charset="2"/>
              <a:buNone/>
            </a:pPr>
            <a:endParaRPr lang="en-US"/>
          </a:p>
        </p:txBody>
      </p:sp>
      <p:pic>
        <p:nvPicPr>
          <p:cNvPr id="44039" name="Picture 2"/>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5656263" y="2894013"/>
            <a:ext cx="3057525" cy="1614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pic>
        <p:nvPicPr>
          <p:cNvPr id="44040" name="Picture 11" descr="DC Class 1.JPG"/>
          <p:cNvPicPr>
            <a:picLocks noChangeAspect="1"/>
          </p:cNvPicPr>
          <p:nvPr/>
        </p:nvPicPr>
        <p:blipFill>
          <a:blip r:embed="rId10">
            <a:extLst>
              <a:ext uri="{28A0092B-C50C-407E-A947-70E740481C1C}">
                <a14:useLocalDpi xmlns:a14="http://schemas.microsoft.com/office/drawing/2010/main" xmlns="" val="0"/>
              </a:ext>
            </a:extLst>
          </a:blip>
          <a:srcRect/>
          <a:stretch>
            <a:fillRect/>
          </a:stretch>
        </p:blipFill>
        <p:spPr bwMode="auto">
          <a:xfrm>
            <a:off x="1409700" y="1066800"/>
            <a:ext cx="5995988" cy="1676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41" name="Picture 3"/>
          <p:cNvPicPr>
            <a:picLocks noChangeAspect="1" noChangeArrowheads="1"/>
          </p:cNvPicPr>
          <p:nvPr/>
        </p:nvPicPr>
        <p:blipFill>
          <a:blip r:embed="rId11">
            <a:extLst>
              <a:ext uri="{28A0092B-C50C-407E-A947-70E740481C1C}">
                <a14:useLocalDpi xmlns:a14="http://schemas.microsoft.com/office/drawing/2010/main" xmlns="" val="0"/>
              </a:ext>
            </a:extLst>
          </a:blip>
          <a:srcRect/>
          <a:stretch>
            <a:fillRect/>
          </a:stretch>
        </p:blipFill>
        <p:spPr bwMode="auto">
          <a:xfrm>
            <a:off x="5656263" y="4611688"/>
            <a:ext cx="3057525" cy="1495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 name="Rectangle 2"/>
          <p:cNvSpPr txBox="1">
            <a:spLocks noChangeArrowheads="1"/>
          </p:cNvSpPr>
          <p:nvPr/>
        </p:nvSpPr>
        <p:spPr>
          <a:xfrm>
            <a:off x="203200" y="169863"/>
            <a:ext cx="8640763" cy="666750"/>
          </a:xfrm>
          <a:prstGeom prst="rect">
            <a:avLst/>
          </a:prstGeom>
        </p:spPr>
        <p:txBody>
          <a:bodyPr/>
          <a:lstStyle/>
          <a:p>
            <a:pPr defTabSz="914400" eaLnBrk="0" hangingPunct="0">
              <a:lnSpc>
                <a:spcPct val="85000"/>
              </a:lnSpc>
              <a:defRPr/>
            </a:pPr>
            <a:r>
              <a:rPr lang="en-US" sz="3600" b="1" kern="0" dirty="0">
                <a:solidFill>
                  <a:schemeClr val="tx2"/>
                </a:solidFill>
                <a:effectLst>
                  <a:outerShdw blurRad="38100" dist="38100" dir="2700000" algn="tl">
                    <a:srgbClr val="000000"/>
                  </a:outerShdw>
                </a:effectLst>
                <a:latin typeface="+mj-lt"/>
                <a:ea typeface="+mj-ea"/>
                <a:cs typeface="+mj-cs"/>
              </a:rPr>
              <a:t>Next Gen DC - Key Characteristics</a:t>
            </a:r>
          </a:p>
        </p:txBody>
      </p:sp>
    </p:spTree>
    <p:extLst>
      <p:ext uri="{BB962C8B-B14F-4D97-AF65-F5344CB8AC3E}">
        <p14:creationId xmlns:p14="http://schemas.microsoft.com/office/powerpoint/2010/main" xmlns="" val="696125922"/>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smtClean="0"/>
              <a:t>A Responsible Dynamic Topology?</a:t>
            </a:r>
            <a:endParaRPr/>
          </a:p>
        </p:txBody>
      </p:sp>
      <p:pic>
        <p:nvPicPr>
          <p:cNvPr id="5" name="Picture 4" descr="\\.PSF\Parallels Share\Virtualization Slides\Server-Physical-3U.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39713" y="3984625"/>
            <a:ext cx="1881187" cy="179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3" name="Group 6"/>
          <p:cNvGrpSpPr>
            <a:grpSpLocks/>
          </p:cNvGrpSpPr>
          <p:nvPr/>
        </p:nvGrpSpPr>
        <p:grpSpPr bwMode="auto">
          <a:xfrm>
            <a:off x="503238" y="3487738"/>
            <a:ext cx="1308100" cy="1277937"/>
            <a:chOff x="5207797" y="3253923"/>
            <a:chExt cx="1308491" cy="958122"/>
          </a:xfrm>
        </p:grpSpPr>
        <p:pic>
          <p:nvPicPr>
            <p:cNvPr id="8" name="Picture 2" descr="\\.PSF\Parallels Share\DDC\Server-Virtual-2U.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207797" y="3253923"/>
              <a:ext cx="1308491" cy="958122"/>
            </a:xfrm>
            <a:prstGeom prst="rect">
              <a:avLst/>
            </a:prstGeom>
            <a:noFill/>
            <a:ln>
              <a:noFill/>
            </a:ln>
            <a:effectLst>
              <a:outerShdw blurRad="50800" dist="50800" dir="5400000" algn="ctr" rotWithShape="0">
                <a:srgbClr val="000000">
                  <a:alpha val="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47" name="TextBox 8"/>
            <p:cNvSpPr txBox="1">
              <a:spLocks noChangeArrowheads="1"/>
            </p:cNvSpPr>
            <p:nvPr/>
          </p:nvSpPr>
          <p:spPr bwMode="auto">
            <a:xfrm rot="-1727694">
              <a:off x="5991176" y="3759442"/>
              <a:ext cx="402674" cy="183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eaLnBrk="1" hangingPunct="1">
                <a:lnSpc>
                  <a:spcPct val="90000"/>
                </a:lnSpc>
              </a:pPr>
              <a:r>
                <a:rPr lang="en-US" sz="1100">
                  <a:solidFill>
                    <a:schemeClr val="bg1"/>
                  </a:solidFill>
                </a:rPr>
                <a:t>SQL</a:t>
              </a:r>
            </a:p>
          </p:txBody>
        </p:sp>
      </p:grpSp>
      <p:pic>
        <p:nvPicPr>
          <p:cNvPr id="10" name="Picture 9" descr="\\.PSF\Parallels Share\Virtualization Slides\Server-Physical-3U.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960563" y="3984625"/>
            <a:ext cx="1881187" cy="179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10" descr="\\.PSF\Parallels Share\Virtualization Slides\Server-Physical-3U.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683000" y="3984625"/>
            <a:ext cx="1881188" cy="179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4" name="Group 13"/>
          <p:cNvGrpSpPr>
            <a:grpSpLocks/>
          </p:cNvGrpSpPr>
          <p:nvPr/>
        </p:nvGrpSpPr>
        <p:grpSpPr bwMode="auto">
          <a:xfrm>
            <a:off x="2224088" y="3487738"/>
            <a:ext cx="1309687" cy="1277937"/>
            <a:chOff x="5207797" y="3253923"/>
            <a:chExt cx="1308491" cy="958122"/>
          </a:xfrm>
        </p:grpSpPr>
        <p:pic>
          <p:nvPicPr>
            <p:cNvPr id="16" name="Picture 2" descr="\\.PSF\Parallels Share\DDC\Server-Virtual-2U.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207797" y="3253923"/>
              <a:ext cx="1308491" cy="958122"/>
            </a:xfrm>
            <a:prstGeom prst="rect">
              <a:avLst/>
            </a:prstGeom>
            <a:noFill/>
            <a:ln>
              <a:noFill/>
            </a:ln>
            <a:effectLst>
              <a:outerShdw blurRad="50800" dist="50800" dir="5400000" algn="ctr" rotWithShape="0">
                <a:srgbClr val="000000">
                  <a:alpha val="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45" name="TextBox 16"/>
            <p:cNvSpPr txBox="1">
              <a:spLocks noChangeArrowheads="1"/>
            </p:cNvSpPr>
            <p:nvPr/>
          </p:nvSpPr>
          <p:spPr bwMode="auto">
            <a:xfrm rot="-1727694">
              <a:off x="6032854" y="3759442"/>
              <a:ext cx="319318" cy="183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eaLnBrk="1" hangingPunct="1">
                <a:lnSpc>
                  <a:spcPct val="90000"/>
                </a:lnSpc>
              </a:pPr>
              <a:r>
                <a:rPr lang="en-US" sz="1100">
                  <a:solidFill>
                    <a:schemeClr val="bg1"/>
                  </a:solidFill>
                </a:rPr>
                <a:t>IIS</a:t>
              </a:r>
            </a:p>
          </p:txBody>
        </p:sp>
      </p:grpSp>
      <p:grpSp>
        <p:nvGrpSpPr>
          <p:cNvPr id="6" name="Group 17"/>
          <p:cNvGrpSpPr>
            <a:grpSpLocks/>
          </p:cNvGrpSpPr>
          <p:nvPr/>
        </p:nvGrpSpPr>
        <p:grpSpPr bwMode="auto">
          <a:xfrm>
            <a:off x="3946525" y="3487738"/>
            <a:ext cx="1308100" cy="1277937"/>
            <a:chOff x="5207797" y="3253923"/>
            <a:chExt cx="1308491" cy="958122"/>
          </a:xfrm>
        </p:grpSpPr>
        <p:pic>
          <p:nvPicPr>
            <p:cNvPr id="19" name="Picture 2" descr="\\.PSF\Parallels Share\DDC\Server-Virtual-2U.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207797" y="3253923"/>
              <a:ext cx="1308491" cy="958122"/>
            </a:xfrm>
            <a:prstGeom prst="rect">
              <a:avLst/>
            </a:prstGeom>
            <a:noFill/>
            <a:ln>
              <a:noFill/>
            </a:ln>
            <a:effectLst>
              <a:outerShdw blurRad="50800" dist="50800" dir="5400000" algn="ctr" rotWithShape="0">
                <a:srgbClr val="000000">
                  <a:alpha val="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43" name="TextBox 19"/>
            <p:cNvSpPr txBox="1">
              <a:spLocks noChangeArrowheads="1"/>
            </p:cNvSpPr>
            <p:nvPr/>
          </p:nvSpPr>
          <p:spPr bwMode="auto">
            <a:xfrm rot="-1727694">
              <a:off x="6032854" y="3759442"/>
              <a:ext cx="319318" cy="183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eaLnBrk="1" hangingPunct="1">
                <a:lnSpc>
                  <a:spcPct val="90000"/>
                </a:lnSpc>
              </a:pPr>
              <a:r>
                <a:rPr lang="en-US" sz="1100">
                  <a:solidFill>
                    <a:schemeClr val="bg1"/>
                  </a:solidFill>
                </a:rPr>
                <a:t>IIS</a:t>
              </a:r>
            </a:p>
          </p:txBody>
        </p:sp>
      </p:grpSp>
      <p:pic>
        <p:nvPicPr>
          <p:cNvPr id="21" name="Picture 20" descr="\\.PSF\Parallels Share\Virtualization Slides\Server-Physical-3U.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405438" y="3971925"/>
            <a:ext cx="1881187" cy="179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2" name="Picture 21" descr="\\.PSF\Parallels Share\Virtualization Slides\Server-Physical-3U.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127875" y="3971925"/>
            <a:ext cx="1881188" cy="179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7" name="Group 22"/>
          <p:cNvGrpSpPr>
            <a:grpSpLocks/>
          </p:cNvGrpSpPr>
          <p:nvPr/>
        </p:nvGrpSpPr>
        <p:grpSpPr bwMode="auto">
          <a:xfrm>
            <a:off x="5668963" y="3475038"/>
            <a:ext cx="1308100" cy="1277937"/>
            <a:chOff x="5207797" y="3253923"/>
            <a:chExt cx="1308491" cy="958122"/>
          </a:xfrm>
        </p:grpSpPr>
        <p:pic>
          <p:nvPicPr>
            <p:cNvPr id="24" name="Picture 2" descr="\\.PSF\Parallels Share\DDC\Server-Virtual-2U.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207797" y="3253923"/>
              <a:ext cx="1308491" cy="958122"/>
            </a:xfrm>
            <a:prstGeom prst="rect">
              <a:avLst/>
            </a:prstGeom>
            <a:noFill/>
            <a:ln>
              <a:noFill/>
            </a:ln>
            <a:effectLst>
              <a:outerShdw blurRad="50800" dist="50800" dir="5400000" algn="ctr" rotWithShape="0">
                <a:srgbClr val="000000">
                  <a:alpha val="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41" name="TextBox 24"/>
            <p:cNvSpPr txBox="1">
              <a:spLocks noChangeArrowheads="1"/>
            </p:cNvSpPr>
            <p:nvPr/>
          </p:nvSpPr>
          <p:spPr bwMode="auto">
            <a:xfrm rot="-1727694">
              <a:off x="5991176" y="3759442"/>
              <a:ext cx="402674" cy="183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eaLnBrk="1" hangingPunct="1">
                <a:lnSpc>
                  <a:spcPct val="90000"/>
                </a:lnSpc>
              </a:pPr>
              <a:r>
                <a:rPr lang="en-US" sz="1100">
                  <a:solidFill>
                    <a:schemeClr val="bg1"/>
                  </a:solidFill>
                </a:rPr>
                <a:t>ASP</a:t>
              </a:r>
            </a:p>
          </p:txBody>
        </p:sp>
      </p:grpSp>
      <p:grpSp>
        <p:nvGrpSpPr>
          <p:cNvPr id="12" name="Group 25"/>
          <p:cNvGrpSpPr>
            <a:grpSpLocks/>
          </p:cNvGrpSpPr>
          <p:nvPr/>
        </p:nvGrpSpPr>
        <p:grpSpPr bwMode="auto">
          <a:xfrm>
            <a:off x="7391400" y="3475038"/>
            <a:ext cx="1308100" cy="1277937"/>
            <a:chOff x="5207797" y="3253923"/>
            <a:chExt cx="1308491" cy="958122"/>
          </a:xfrm>
        </p:grpSpPr>
        <p:pic>
          <p:nvPicPr>
            <p:cNvPr id="27" name="Picture 2" descr="\\.PSF\Parallels Share\DDC\Server-Virtual-2U.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207797" y="3253923"/>
              <a:ext cx="1308491" cy="958122"/>
            </a:xfrm>
            <a:prstGeom prst="rect">
              <a:avLst/>
            </a:prstGeom>
            <a:noFill/>
            <a:ln>
              <a:noFill/>
            </a:ln>
            <a:effectLst>
              <a:outerShdw blurRad="50800" dist="50800" dir="5400000" algn="ctr" rotWithShape="0">
                <a:srgbClr val="000000">
                  <a:alpha val="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39" name="TextBox 27"/>
            <p:cNvSpPr txBox="1">
              <a:spLocks noChangeArrowheads="1"/>
            </p:cNvSpPr>
            <p:nvPr/>
          </p:nvSpPr>
          <p:spPr bwMode="auto">
            <a:xfrm rot="-1727694">
              <a:off x="5991176" y="3759442"/>
              <a:ext cx="402674" cy="183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eaLnBrk="1" hangingPunct="1">
                <a:lnSpc>
                  <a:spcPct val="90000"/>
                </a:lnSpc>
              </a:pPr>
              <a:r>
                <a:rPr lang="en-US" sz="1100">
                  <a:solidFill>
                    <a:schemeClr val="bg1"/>
                  </a:solidFill>
                </a:rPr>
                <a:t>ASP</a:t>
              </a:r>
            </a:p>
          </p:txBody>
        </p:sp>
      </p:grpSp>
      <p:grpSp>
        <p:nvGrpSpPr>
          <p:cNvPr id="13" name="Group 28"/>
          <p:cNvGrpSpPr>
            <a:grpSpLocks/>
          </p:cNvGrpSpPr>
          <p:nvPr/>
        </p:nvGrpSpPr>
        <p:grpSpPr bwMode="auto">
          <a:xfrm>
            <a:off x="2224088" y="3132138"/>
            <a:ext cx="1309687" cy="1277937"/>
            <a:chOff x="5207797" y="3253923"/>
            <a:chExt cx="1308491" cy="958122"/>
          </a:xfrm>
        </p:grpSpPr>
        <p:pic>
          <p:nvPicPr>
            <p:cNvPr id="30" name="Picture 2" descr="\\.PSF\Parallels Share\DDC\Server-Virtual-2U.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207797" y="3253923"/>
              <a:ext cx="1308491" cy="958122"/>
            </a:xfrm>
            <a:prstGeom prst="rect">
              <a:avLst/>
            </a:prstGeom>
            <a:noFill/>
            <a:ln>
              <a:noFill/>
            </a:ln>
            <a:effectLst>
              <a:outerShdw blurRad="50800" dist="50800" dir="5400000" algn="ctr" rotWithShape="0">
                <a:srgbClr val="000000">
                  <a:alpha val="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37" name="TextBox 30"/>
            <p:cNvSpPr txBox="1">
              <a:spLocks noChangeArrowheads="1"/>
            </p:cNvSpPr>
            <p:nvPr/>
          </p:nvSpPr>
          <p:spPr bwMode="auto">
            <a:xfrm rot="-1727694">
              <a:off x="6032854" y="3759442"/>
              <a:ext cx="319318" cy="183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eaLnBrk="1" hangingPunct="1">
                <a:lnSpc>
                  <a:spcPct val="90000"/>
                </a:lnSpc>
              </a:pPr>
              <a:r>
                <a:rPr lang="en-US" sz="1100">
                  <a:solidFill>
                    <a:schemeClr val="bg1"/>
                  </a:solidFill>
                </a:rPr>
                <a:t>IIS</a:t>
              </a:r>
            </a:p>
          </p:txBody>
        </p:sp>
      </p:grpSp>
      <p:grpSp>
        <p:nvGrpSpPr>
          <p:cNvPr id="14" name="Group 34"/>
          <p:cNvGrpSpPr>
            <a:grpSpLocks/>
          </p:cNvGrpSpPr>
          <p:nvPr/>
        </p:nvGrpSpPr>
        <p:grpSpPr bwMode="auto">
          <a:xfrm>
            <a:off x="5659438" y="3106738"/>
            <a:ext cx="1308100" cy="1277937"/>
            <a:chOff x="5207797" y="3253923"/>
            <a:chExt cx="1308491" cy="958122"/>
          </a:xfrm>
        </p:grpSpPr>
        <p:pic>
          <p:nvPicPr>
            <p:cNvPr id="36" name="Picture 2" descr="\\.PSF\Parallels Share\DDC\Server-Virtual-2U.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207797" y="3253923"/>
              <a:ext cx="1308491" cy="958122"/>
            </a:xfrm>
            <a:prstGeom prst="rect">
              <a:avLst/>
            </a:prstGeom>
            <a:noFill/>
            <a:ln>
              <a:noFill/>
            </a:ln>
            <a:effectLst>
              <a:outerShdw blurRad="50800" dist="50800" dir="5400000" algn="ctr" rotWithShape="0">
                <a:srgbClr val="000000">
                  <a:alpha val="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35" name="TextBox 36"/>
            <p:cNvSpPr txBox="1">
              <a:spLocks noChangeArrowheads="1"/>
            </p:cNvSpPr>
            <p:nvPr/>
          </p:nvSpPr>
          <p:spPr bwMode="auto">
            <a:xfrm rot="-1727694">
              <a:off x="5991176" y="3759442"/>
              <a:ext cx="402674" cy="183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eaLnBrk="1" hangingPunct="1">
                <a:lnSpc>
                  <a:spcPct val="90000"/>
                </a:lnSpc>
              </a:pPr>
              <a:r>
                <a:rPr lang="en-US" sz="1100">
                  <a:solidFill>
                    <a:schemeClr val="bg1"/>
                  </a:solidFill>
                </a:rPr>
                <a:t>ASP</a:t>
              </a:r>
            </a:p>
          </p:txBody>
        </p:sp>
      </p:grpSp>
      <p:grpSp>
        <p:nvGrpSpPr>
          <p:cNvPr id="15" name="Group 54"/>
          <p:cNvGrpSpPr>
            <a:grpSpLocks/>
          </p:cNvGrpSpPr>
          <p:nvPr/>
        </p:nvGrpSpPr>
        <p:grpSpPr bwMode="auto">
          <a:xfrm>
            <a:off x="496888" y="2065338"/>
            <a:ext cx="1317625" cy="2357437"/>
            <a:chOff x="497053" y="1548948"/>
            <a:chExt cx="1318016" cy="1767747"/>
          </a:xfrm>
        </p:grpSpPr>
        <p:grpSp>
          <p:nvGrpSpPr>
            <p:cNvPr id="47120" name="Group 46"/>
            <p:cNvGrpSpPr>
              <a:grpSpLocks/>
            </p:cNvGrpSpPr>
            <p:nvPr/>
          </p:nvGrpSpPr>
          <p:grpSpPr bwMode="auto">
            <a:xfrm>
              <a:off x="500649" y="2091873"/>
              <a:ext cx="1308491" cy="1224822"/>
              <a:chOff x="500649" y="2091873"/>
              <a:chExt cx="1308491" cy="1224822"/>
            </a:xfrm>
          </p:grpSpPr>
          <p:grpSp>
            <p:nvGrpSpPr>
              <p:cNvPr id="47128" name="Group 40"/>
              <p:cNvGrpSpPr>
                <a:grpSpLocks/>
              </p:cNvGrpSpPr>
              <p:nvPr/>
            </p:nvGrpSpPr>
            <p:grpSpPr bwMode="auto">
              <a:xfrm>
                <a:off x="500649" y="2358573"/>
                <a:ext cx="1308491" cy="958122"/>
                <a:chOff x="5207797" y="3253923"/>
                <a:chExt cx="1308491" cy="958122"/>
              </a:xfrm>
            </p:grpSpPr>
            <p:pic>
              <p:nvPicPr>
                <p:cNvPr id="42" name="Picture 2" descr="\\.PSF\Parallels Share\DDC\Server-Virtual-2U.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207797" y="3253923"/>
                  <a:ext cx="1308491" cy="958122"/>
                </a:xfrm>
                <a:prstGeom prst="rect">
                  <a:avLst/>
                </a:prstGeom>
                <a:noFill/>
                <a:ln>
                  <a:noFill/>
                </a:ln>
                <a:effectLst>
                  <a:outerShdw blurRad="50800" dist="50800" dir="5400000" algn="ctr" rotWithShape="0">
                    <a:srgbClr val="000000">
                      <a:alpha val="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33" name="TextBox 42"/>
                <p:cNvSpPr txBox="1">
                  <a:spLocks noChangeArrowheads="1"/>
                </p:cNvSpPr>
                <p:nvPr/>
              </p:nvSpPr>
              <p:spPr bwMode="auto">
                <a:xfrm rot="-1727694">
                  <a:off x="6032854" y="3759442"/>
                  <a:ext cx="319318" cy="183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eaLnBrk="1" hangingPunct="1">
                    <a:lnSpc>
                      <a:spcPct val="90000"/>
                    </a:lnSpc>
                  </a:pPr>
                  <a:r>
                    <a:rPr lang="en-US" sz="1100">
                      <a:solidFill>
                        <a:schemeClr val="bg1"/>
                      </a:solidFill>
                    </a:rPr>
                    <a:t>IIS</a:t>
                  </a:r>
                </a:p>
              </p:txBody>
            </p:sp>
          </p:grpSp>
          <p:grpSp>
            <p:nvGrpSpPr>
              <p:cNvPr id="47129" name="Group 43"/>
              <p:cNvGrpSpPr>
                <a:grpSpLocks/>
              </p:cNvGrpSpPr>
              <p:nvPr/>
            </p:nvGrpSpPr>
            <p:grpSpPr bwMode="auto">
              <a:xfrm>
                <a:off x="500649" y="2091873"/>
                <a:ext cx="1308491" cy="958122"/>
                <a:chOff x="5207797" y="3253923"/>
                <a:chExt cx="1308491" cy="958122"/>
              </a:xfrm>
            </p:grpSpPr>
            <p:pic>
              <p:nvPicPr>
                <p:cNvPr id="45" name="Picture 2" descr="\\.PSF\Parallels Share\DDC\Server-Virtual-2U.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207797" y="3253923"/>
                  <a:ext cx="1308491" cy="958122"/>
                </a:xfrm>
                <a:prstGeom prst="rect">
                  <a:avLst/>
                </a:prstGeom>
                <a:noFill/>
                <a:ln>
                  <a:noFill/>
                </a:ln>
                <a:effectLst>
                  <a:outerShdw blurRad="50800" dist="50800" dir="5400000" algn="ctr" rotWithShape="0">
                    <a:srgbClr val="000000">
                      <a:alpha val="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31" name="TextBox 45"/>
                <p:cNvSpPr txBox="1">
                  <a:spLocks noChangeArrowheads="1"/>
                </p:cNvSpPr>
                <p:nvPr/>
              </p:nvSpPr>
              <p:spPr bwMode="auto">
                <a:xfrm rot="-1727694">
                  <a:off x="6032854" y="3759442"/>
                  <a:ext cx="319318" cy="183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eaLnBrk="1" hangingPunct="1">
                    <a:lnSpc>
                      <a:spcPct val="90000"/>
                    </a:lnSpc>
                  </a:pPr>
                  <a:r>
                    <a:rPr lang="en-US" sz="1100">
                      <a:solidFill>
                        <a:schemeClr val="bg1"/>
                      </a:solidFill>
                    </a:rPr>
                    <a:t>IIS</a:t>
                  </a:r>
                </a:p>
              </p:txBody>
            </p:sp>
          </p:grpSp>
        </p:grpSp>
        <p:grpSp>
          <p:nvGrpSpPr>
            <p:cNvPr id="47121" name="Group 53"/>
            <p:cNvGrpSpPr>
              <a:grpSpLocks/>
            </p:cNvGrpSpPr>
            <p:nvPr/>
          </p:nvGrpSpPr>
          <p:grpSpPr bwMode="auto">
            <a:xfrm>
              <a:off x="497053" y="1548948"/>
              <a:ext cx="1318016" cy="1234347"/>
              <a:chOff x="516103" y="882198"/>
              <a:chExt cx="1318016" cy="1234347"/>
            </a:xfrm>
          </p:grpSpPr>
          <p:grpSp>
            <p:nvGrpSpPr>
              <p:cNvPr id="47122" name="Group 47"/>
              <p:cNvGrpSpPr>
                <a:grpSpLocks/>
              </p:cNvGrpSpPr>
              <p:nvPr/>
            </p:nvGrpSpPr>
            <p:grpSpPr bwMode="auto">
              <a:xfrm>
                <a:off x="525628" y="1158423"/>
                <a:ext cx="1308491" cy="958122"/>
                <a:chOff x="5207797" y="3253923"/>
                <a:chExt cx="1308491" cy="958122"/>
              </a:xfrm>
            </p:grpSpPr>
            <p:pic>
              <p:nvPicPr>
                <p:cNvPr id="49" name="Picture 2" descr="\\.PSF\Parallels Share\DDC\Server-Virtual-2U.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207797" y="3253923"/>
                  <a:ext cx="1308491" cy="958122"/>
                </a:xfrm>
                <a:prstGeom prst="rect">
                  <a:avLst/>
                </a:prstGeom>
                <a:noFill/>
                <a:ln>
                  <a:noFill/>
                </a:ln>
                <a:effectLst>
                  <a:outerShdw blurRad="50800" dist="50800" dir="5400000" algn="ctr" rotWithShape="0">
                    <a:srgbClr val="000000">
                      <a:alpha val="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27" name="TextBox 49"/>
                <p:cNvSpPr txBox="1">
                  <a:spLocks noChangeArrowheads="1"/>
                </p:cNvSpPr>
                <p:nvPr/>
              </p:nvSpPr>
              <p:spPr bwMode="auto">
                <a:xfrm rot="-1727694">
                  <a:off x="5991176" y="3759442"/>
                  <a:ext cx="402674" cy="183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eaLnBrk="1" hangingPunct="1">
                    <a:lnSpc>
                      <a:spcPct val="90000"/>
                    </a:lnSpc>
                  </a:pPr>
                  <a:r>
                    <a:rPr lang="en-US" sz="1100">
                      <a:solidFill>
                        <a:schemeClr val="bg1"/>
                      </a:solidFill>
                    </a:rPr>
                    <a:t>ASP</a:t>
                  </a:r>
                </a:p>
              </p:txBody>
            </p:sp>
          </p:grpSp>
          <p:grpSp>
            <p:nvGrpSpPr>
              <p:cNvPr id="47123" name="Group 50"/>
              <p:cNvGrpSpPr>
                <a:grpSpLocks/>
              </p:cNvGrpSpPr>
              <p:nvPr/>
            </p:nvGrpSpPr>
            <p:grpSpPr bwMode="auto">
              <a:xfrm>
                <a:off x="516103" y="882198"/>
                <a:ext cx="1308491" cy="958122"/>
                <a:chOff x="5207797" y="3253923"/>
                <a:chExt cx="1308491" cy="958122"/>
              </a:xfrm>
            </p:grpSpPr>
            <p:pic>
              <p:nvPicPr>
                <p:cNvPr id="52" name="Picture 2" descr="\\.PSF\Parallels Share\DDC\Server-Virtual-2U.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207797" y="3253923"/>
                  <a:ext cx="1308491" cy="958122"/>
                </a:xfrm>
                <a:prstGeom prst="rect">
                  <a:avLst/>
                </a:prstGeom>
                <a:noFill/>
                <a:ln>
                  <a:noFill/>
                </a:ln>
                <a:effectLst>
                  <a:outerShdw blurRad="50800" dist="50800" dir="5400000" algn="ctr" rotWithShape="0">
                    <a:srgbClr val="000000">
                      <a:alpha val="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25" name="TextBox 52"/>
                <p:cNvSpPr txBox="1">
                  <a:spLocks noChangeArrowheads="1"/>
                </p:cNvSpPr>
                <p:nvPr/>
              </p:nvSpPr>
              <p:spPr bwMode="auto">
                <a:xfrm rot="-1727694">
                  <a:off x="5991176" y="3759442"/>
                  <a:ext cx="402674" cy="183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eaLnBrk="1" hangingPunct="1">
                    <a:lnSpc>
                      <a:spcPct val="90000"/>
                    </a:lnSpc>
                  </a:pPr>
                  <a:r>
                    <a:rPr lang="en-US" sz="1100">
                      <a:solidFill>
                        <a:schemeClr val="bg1"/>
                      </a:solidFill>
                    </a:rPr>
                    <a:t>ASP</a:t>
                  </a:r>
                </a:p>
              </p:txBody>
            </p:sp>
          </p:grpSp>
        </p:grpSp>
      </p:grpSp>
    </p:spTree>
    <p:extLst>
      <p:ext uri="{BB962C8B-B14F-4D97-AF65-F5344CB8AC3E}">
        <p14:creationId xmlns:p14="http://schemas.microsoft.com/office/powerpoint/2010/main" xmlns="" val="2507059054"/>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par>
                                <p:cTn id="11" presetID="9"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dissolve">
                                      <p:cBhvr>
                                        <p:cTn id="13" dur="500"/>
                                        <p:tgtEl>
                                          <p:spTgt spid="11"/>
                                        </p:tgtEl>
                                      </p:cBhvr>
                                    </p:animEffect>
                                  </p:childTnLst>
                                </p:cTn>
                              </p:par>
                              <p:par>
                                <p:cTn id="14" presetID="9"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dissolve">
                                      <p:cBhvr>
                                        <p:cTn id="16" dur="500"/>
                                        <p:tgtEl>
                                          <p:spTgt spid="21"/>
                                        </p:tgtEl>
                                      </p:cBhvr>
                                    </p:animEffect>
                                  </p:childTnLst>
                                </p:cTn>
                              </p:par>
                              <p:par>
                                <p:cTn id="17" presetID="9"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dissolve">
                                      <p:cBhvr>
                                        <p:cTn id="19" dur="500"/>
                                        <p:tgtEl>
                                          <p:spTgt spid="22"/>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9" presetClass="entr" presetSubtype="0"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dissolve">
                                      <p:cBhvr>
                                        <p:cTn id="24" dur="1000"/>
                                        <p:tgtEl>
                                          <p:spTgt spid="3"/>
                                        </p:tgtEl>
                                      </p:cBhvr>
                                    </p:animEffect>
                                  </p:childTnLst>
                                </p:cTn>
                              </p:par>
                              <p:par>
                                <p:cTn id="25" presetID="9"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dissolve">
                                      <p:cBhvr>
                                        <p:cTn id="27" dur="1000"/>
                                        <p:tgtEl>
                                          <p:spTgt spid="4"/>
                                        </p:tgtEl>
                                      </p:cBhvr>
                                    </p:animEffect>
                                  </p:childTnLst>
                                </p:cTn>
                              </p:par>
                              <p:par>
                                <p:cTn id="28" presetID="9" presetClass="entr" presetSubtype="0" fill="hold"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dissolve">
                                      <p:cBhvr>
                                        <p:cTn id="30" dur="1000"/>
                                        <p:tgtEl>
                                          <p:spTgt spid="7"/>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9"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dissolve">
                                      <p:cBhvr>
                                        <p:cTn id="35" dur="1000"/>
                                        <p:tgtEl>
                                          <p:spTgt spid="14"/>
                                        </p:tgtEl>
                                      </p:cBhvr>
                                    </p:animEffect>
                                  </p:childTnLst>
                                </p:cTn>
                              </p:par>
                              <p:par>
                                <p:cTn id="36" presetID="9" presetClass="entr" presetSubtype="0" fill="hold"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dissolve">
                                      <p:cBhvr>
                                        <p:cTn id="38" dur="1000"/>
                                        <p:tgtEl>
                                          <p:spTgt spid="13"/>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9" presetClass="entr" presetSubtype="0"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dissolve">
                                      <p:cBhvr>
                                        <p:cTn id="43" dur="1000"/>
                                        <p:tgtEl>
                                          <p:spTgt spid="12"/>
                                        </p:tgtEl>
                                      </p:cBhvr>
                                    </p:animEffect>
                                  </p:childTnLst>
                                </p:cTn>
                              </p:par>
                              <p:par>
                                <p:cTn id="44" presetID="9" presetClass="entr" presetSubtype="0" fill="hold"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dissolve">
                                      <p:cBhvr>
                                        <p:cTn id="46" dur="1000"/>
                                        <p:tgtEl>
                                          <p:spTgt spid="6"/>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9" presetClass="emph" presetSubtype="0" nodeType="clickEffect">
                                  <p:stCondLst>
                                    <p:cond delay="0"/>
                                  </p:stCondLst>
                                  <p:childTnLst>
                                    <p:set>
                                      <p:cBhvr rctx="PPT">
                                        <p:cTn id="50" dur="indefinite"/>
                                        <p:tgtEl>
                                          <p:spTgt spid="6"/>
                                        </p:tgtEl>
                                        <p:attrNameLst>
                                          <p:attrName>style.opacity</p:attrName>
                                        </p:attrNameLst>
                                      </p:cBhvr>
                                      <p:to>
                                        <p:strVal val="0"/>
                                      </p:to>
                                    </p:set>
                                    <p:animEffect filter="image" prLst="opacity: 0">
                                      <p:cBhvr rctx="IE">
                                        <p:cTn id="51" dur="indefinite"/>
                                        <p:tgtEl>
                                          <p:spTgt spid="6"/>
                                        </p:tgtEl>
                                      </p:cBhvr>
                                    </p:animEffect>
                                  </p:childTnLst>
                                </p:cTn>
                              </p:par>
                            </p:childTnLst>
                          </p:cTn>
                        </p:par>
                        <p:par>
                          <p:cTn id="52" fill="hold" nodeType="afterGroup">
                            <p:stCondLst>
                              <p:cond delay="0"/>
                            </p:stCondLst>
                            <p:childTnLst>
                              <p:par>
                                <p:cTn id="53" presetID="9" presetClass="emph" presetSubtype="0" nodeType="afterEffect">
                                  <p:stCondLst>
                                    <p:cond delay="0"/>
                                  </p:stCondLst>
                                  <p:childTnLst>
                                    <p:set>
                                      <p:cBhvr rctx="PPT">
                                        <p:cTn id="54" dur="indefinite"/>
                                        <p:tgtEl>
                                          <p:spTgt spid="22"/>
                                        </p:tgtEl>
                                        <p:attrNameLst>
                                          <p:attrName>style.opacity</p:attrName>
                                        </p:attrNameLst>
                                      </p:cBhvr>
                                      <p:to>
                                        <p:strVal val="0.25"/>
                                      </p:to>
                                    </p:set>
                                    <p:animEffect filter="image" prLst="opacity: 0.25">
                                      <p:cBhvr rctx="IE">
                                        <p:cTn id="55" dur="indefinite"/>
                                        <p:tgtEl>
                                          <p:spTgt spid="22"/>
                                        </p:tgtEl>
                                      </p:cBhvr>
                                    </p:animEffect>
                                  </p:childTnLst>
                                </p:cTn>
                              </p:par>
                              <p:par>
                                <p:cTn id="56" presetID="9" presetClass="emph" presetSubtype="0" nodeType="withEffect">
                                  <p:stCondLst>
                                    <p:cond delay="0"/>
                                  </p:stCondLst>
                                  <p:childTnLst>
                                    <p:set>
                                      <p:cBhvr rctx="PPT">
                                        <p:cTn id="57" dur="indefinite"/>
                                        <p:tgtEl>
                                          <p:spTgt spid="11"/>
                                        </p:tgtEl>
                                        <p:attrNameLst>
                                          <p:attrName>style.opacity</p:attrName>
                                        </p:attrNameLst>
                                      </p:cBhvr>
                                      <p:to>
                                        <p:strVal val="0.25"/>
                                      </p:to>
                                    </p:set>
                                    <p:animEffect filter="image" prLst="opacity: 0.25">
                                      <p:cBhvr rctx="IE">
                                        <p:cTn id="58" dur="indefinite"/>
                                        <p:tgtEl>
                                          <p:spTgt spid="11"/>
                                        </p:tgtEl>
                                      </p:cBhvr>
                                    </p:animEffect>
                                  </p:childTnLst>
                                </p:cTn>
                              </p:par>
                              <p:par>
                                <p:cTn id="59" presetID="9" presetClass="emph" presetSubtype="0" nodeType="withEffect">
                                  <p:stCondLst>
                                    <p:cond delay="0"/>
                                  </p:stCondLst>
                                  <p:childTnLst>
                                    <p:set>
                                      <p:cBhvr rctx="PPT">
                                        <p:cTn id="60" dur="indefinite"/>
                                        <p:tgtEl>
                                          <p:spTgt spid="12"/>
                                        </p:tgtEl>
                                        <p:attrNameLst>
                                          <p:attrName>style.opacity</p:attrName>
                                        </p:attrNameLst>
                                      </p:cBhvr>
                                      <p:to>
                                        <p:strVal val="0"/>
                                      </p:to>
                                    </p:set>
                                    <p:animEffect filter="image" prLst="opacity: 0">
                                      <p:cBhvr rctx="IE">
                                        <p:cTn id="61" dur="indefinite"/>
                                        <p:tgtEl>
                                          <p:spTgt spid="12"/>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9" presetClass="emph" presetSubtype="0" nodeType="clickEffect">
                                  <p:stCondLst>
                                    <p:cond delay="0"/>
                                  </p:stCondLst>
                                  <p:childTnLst>
                                    <p:set>
                                      <p:cBhvr rctx="PPT">
                                        <p:cTn id="65" dur="indefinite"/>
                                        <p:tgtEl>
                                          <p:spTgt spid="4"/>
                                        </p:tgtEl>
                                        <p:attrNameLst>
                                          <p:attrName>style.opacity</p:attrName>
                                        </p:attrNameLst>
                                      </p:cBhvr>
                                      <p:to>
                                        <p:strVal val="0"/>
                                      </p:to>
                                    </p:set>
                                    <p:animEffect filter="image" prLst="opacity: 0">
                                      <p:cBhvr rctx="IE">
                                        <p:cTn id="66" dur="indefinite"/>
                                        <p:tgtEl>
                                          <p:spTgt spid="4"/>
                                        </p:tgtEl>
                                      </p:cBhvr>
                                    </p:animEffect>
                                  </p:childTnLst>
                                </p:cTn>
                              </p:par>
                              <p:par>
                                <p:cTn id="67" presetID="9" presetClass="emph" presetSubtype="0" nodeType="withEffect">
                                  <p:stCondLst>
                                    <p:cond delay="0"/>
                                  </p:stCondLst>
                                  <p:childTnLst>
                                    <p:set>
                                      <p:cBhvr rctx="PPT">
                                        <p:cTn id="68" dur="indefinite"/>
                                        <p:tgtEl>
                                          <p:spTgt spid="13"/>
                                        </p:tgtEl>
                                        <p:attrNameLst>
                                          <p:attrName>style.opacity</p:attrName>
                                        </p:attrNameLst>
                                      </p:cBhvr>
                                      <p:to>
                                        <p:strVal val="0"/>
                                      </p:to>
                                    </p:set>
                                    <p:animEffect filter="image" prLst="opacity: 0">
                                      <p:cBhvr rctx="IE">
                                        <p:cTn id="69" dur="indefinite"/>
                                        <p:tgtEl>
                                          <p:spTgt spid="13"/>
                                        </p:tgtEl>
                                      </p:cBhvr>
                                    </p:animEffect>
                                  </p:childTnLst>
                                </p:cTn>
                              </p:par>
                              <p:par>
                                <p:cTn id="70" presetID="9" presetClass="emph" presetSubtype="0" nodeType="withEffect">
                                  <p:stCondLst>
                                    <p:cond delay="0"/>
                                  </p:stCondLst>
                                  <p:childTnLst>
                                    <p:set>
                                      <p:cBhvr rctx="PPT">
                                        <p:cTn id="71" dur="indefinite"/>
                                        <p:tgtEl>
                                          <p:spTgt spid="7"/>
                                        </p:tgtEl>
                                        <p:attrNameLst>
                                          <p:attrName>style.opacity</p:attrName>
                                        </p:attrNameLst>
                                      </p:cBhvr>
                                      <p:to>
                                        <p:strVal val="0"/>
                                      </p:to>
                                    </p:set>
                                    <p:animEffect filter="image" prLst="opacity: 0">
                                      <p:cBhvr rctx="IE">
                                        <p:cTn id="72" dur="indefinite"/>
                                        <p:tgtEl>
                                          <p:spTgt spid="7"/>
                                        </p:tgtEl>
                                      </p:cBhvr>
                                    </p:animEffect>
                                  </p:childTnLst>
                                </p:cTn>
                              </p:par>
                              <p:par>
                                <p:cTn id="73" presetID="9" presetClass="emph" presetSubtype="0" nodeType="withEffect">
                                  <p:stCondLst>
                                    <p:cond delay="0"/>
                                  </p:stCondLst>
                                  <p:childTnLst>
                                    <p:set>
                                      <p:cBhvr rctx="PPT">
                                        <p:cTn id="74" dur="indefinite"/>
                                        <p:tgtEl>
                                          <p:spTgt spid="14"/>
                                        </p:tgtEl>
                                        <p:attrNameLst>
                                          <p:attrName>style.opacity</p:attrName>
                                        </p:attrNameLst>
                                      </p:cBhvr>
                                      <p:to>
                                        <p:strVal val="0"/>
                                      </p:to>
                                    </p:set>
                                    <p:animEffect filter="image" prLst="opacity: 0">
                                      <p:cBhvr rctx="IE">
                                        <p:cTn id="75" dur="indefinite"/>
                                        <p:tgtEl>
                                          <p:spTgt spid="14"/>
                                        </p:tgtEl>
                                      </p:cBhvr>
                                    </p:animEffect>
                                  </p:childTnLst>
                                </p:cTn>
                              </p:par>
                              <p:par>
                                <p:cTn id="76" presetID="9" presetClass="entr" presetSubtype="0" fill="hold" nodeType="with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dissolve">
                                      <p:cBhvr>
                                        <p:cTn id="78" dur="1000"/>
                                        <p:tgtEl>
                                          <p:spTgt spid="15"/>
                                        </p:tgtEl>
                                      </p:cBhvr>
                                    </p:animEffect>
                                  </p:childTnLst>
                                </p:cTn>
                              </p:par>
                            </p:childTnLst>
                          </p:cTn>
                        </p:par>
                        <p:par>
                          <p:cTn id="79" fill="hold" nodeType="afterGroup">
                            <p:stCondLst>
                              <p:cond delay="1000"/>
                            </p:stCondLst>
                            <p:childTnLst>
                              <p:par>
                                <p:cTn id="80" presetID="9" presetClass="emph" presetSubtype="0" nodeType="afterEffect">
                                  <p:stCondLst>
                                    <p:cond delay="500"/>
                                  </p:stCondLst>
                                  <p:childTnLst>
                                    <p:set>
                                      <p:cBhvr rctx="PPT">
                                        <p:cTn id="81" dur="indefinite"/>
                                        <p:tgtEl>
                                          <p:spTgt spid="10"/>
                                        </p:tgtEl>
                                        <p:attrNameLst>
                                          <p:attrName>style.opacity</p:attrName>
                                        </p:attrNameLst>
                                      </p:cBhvr>
                                      <p:to>
                                        <p:strVal val="0.25"/>
                                      </p:to>
                                    </p:set>
                                    <p:animEffect filter="image" prLst="opacity: 0.25">
                                      <p:cBhvr rctx="IE">
                                        <p:cTn id="82" dur="indefinite"/>
                                        <p:tgtEl>
                                          <p:spTgt spid="10"/>
                                        </p:tgtEl>
                                      </p:cBhvr>
                                    </p:animEffect>
                                  </p:childTnLst>
                                </p:cTn>
                              </p:par>
                              <p:par>
                                <p:cTn id="83" presetID="9" presetClass="emph" presetSubtype="0" nodeType="withEffect">
                                  <p:stCondLst>
                                    <p:cond delay="500"/>
                                  </p:stCondLst>
                                  <p:childTnLst>
                                    <p:set>
                                      <p:cBhvr rctx="PPT">
                                        <p:cTn id="84" dur="indefinite"/>
                                        <p:tgtEl>
                                          <p:spTgt spid="21"/>
                                        </p:tgtEl>
                                        <p:attrNameLst>
                                          <p:attrName>style.opacity</p:attrName>
                                        </p:attrNameLst>
                                      </p:cBhvr>
                                      <p:to>
                                        <p:strVal val="0.25"/>
                                      </p:to>
                                    </p:set>
                                    <p:animEffect filter="image" prLst="opacity: 0.25">
                                      <p:cBhvr rctx="IE">
                                        <p:cTn id="85" dur="indefinite"/>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smtClean="0"/>
              <a:t>Key transformation elements</a:t>
            </a:r>
            <a:endParaRPr/>
          </a:p>
        </p:txBody>
      </p:sp>
      <p:sp>
        <p:nvSpPr>
          <p:cNvPr id="4" name="Content Placeholder 3"/>
          <p:cNvSpPr>
            <a:spLocks noGrp="1"/>
          </p:cNvSpPr>
          <p:nvPr>
            <p:ph sz="half" idx="1"/>
          </p:nvPr>
        </p:nvSpPr>
        <p:spPr>
          <a:xfrm>
            <a:off x="381000" y="1411552"/>
            <a:ext cx="4114800" cy="3465247"/>
          </a:xfrm>
        </p:spPr>
        <p:txBody>
          <a:bodyPr/>
          <a:lstStyle/>
          <a:p>
            <a:pPr marL="0" indent="0">
              <a:buFontTx/>
              <a:buNone/>
              <a:defRPr/>
            </a:pPr>
            <a:r>
              <a:rPr lang="en-US" dirty="0" smtClean="0"/>
              <a:t>Approach:</a:t>
            </a:r>
          </a:p>
          <a:p>
            <a:pPr marL="342900" indent="-342900">
              <a:buFont typeface="Arial" pitchFamily="34" charset="0"/>
              <a:buChar char="•"/>
              <a:defRPr/>
            </a:pPr>
            <a:r>
              <a:rPr lang="en-US" dirty="0" smtClean="0"/>
              <a:t>Modular</a:t>
            </a:r>
          </a:p>
          <a:p>
            <a:pPr marL="342900" indent="-342900">
              <a:buFont typeface="Arial" pitchFamily="34" charset="0"/>
              <a:buChar char="•"/>
              <a:defRPr/>
            </a:pPr>
            <a:r>
              <a:rPr lang="en-US" dirty="0" smtClean="0"/>
              <a:t>As-needed reliability</a:t>
            </a:r>
          </a:p>
          <a:p>
            <a:pPr marL="342900" indent="-342900">
              <a:buFont typeface="Arial" pitchFamily="34" charset="0"/>
              <a:buChar char="•"/>
              <a:defRPr/>
            </a:pPr>
            <a:r>
              <a:rPr lang="en-US" dirty="0" smtClean="0"/>
              <a:t>As-needed maintainability</a:t>
            </a:r>
          </a:p>
          <a:p>
            <a:pPr marL="342900" indent="-342900">
              <a:buFont typeface="Arial" pitchFamily="34" charset="0"/>
              <a:buChar char="•"/>
              <a:defRPr/>
            </a:pPr>
            <a:r>
              <a:rPr lang="en-US" dirty="0" smtClean="0"/>
              <a:t>Manufacturing-oriented</a:t>
            </a:r>
          </a:p>
          <a:p>
            <a:pPr marL="342900" indent="-342900">
              <a:buFont typeface="Arial" pitchFamily="34" charset="0"/>
              <a:buChar char="•"/>
              <a:defRPr/>
            </a:pPr>
            <a:r>
              <a:rPr lang="en-US" dirty="0" smtClean="0"/>
              <a:t>Services-based </a:t>
            </a:r>
            <a:endParaRPr lang="en-US" dirty="0"/>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xmlns="" val="2865381712"/>
              </p:ext>
            </p:extLst>
          </p:nvPr>
        </p:nvGraphicFramePr>
        <p:xfrm>
          <a:off x="4636706" y="1531192"/>
          <a:ext cx="4191000" cy="3538540"/>
        </p:xfrm>
        <a:graphic>
          <a:graphicData uri="http://schemas.openxmlformats.org/drawingml/2006/table">
            <a:tbl>
              <a:tblPr firstRow="1">
                <a:tableStyleId>{3C2FFA5D-87B4-456A-9821-1D502468CF0F}</a:tableStyleId>
              </a:tblPr>
              <a:tblGrid>
                <a:gridCol w="1964531"/>
                <a:gridCol w="2226469"/>
              </a:tblGrid>
              <a:tr h="435513">
                <a:tc>
                  <a:txBody>
                    <a:bodyPr/>
                    <a:lstStyle/>
                    <a:p>
                      <a:r>
                        <a:rPr lang="en-US" sz="1800" dirty="0" smtClean="0"/>
                        <a:t>‘Traditional’</a:t>
                      </a:r>
                      <a:endParaRPr lang="en-US" sz="1800" dirty="0">
                        <a:solidFill>
                          <a:schemeClr val="bg1"/>
                        </a:solidFill>
                      </a:endParaRPr>
                    </a:p>
                  </a:txBody>
                  <a:tcPr marT="45729" marB="45729"/>
                </a:tc>
                <a:tc>
                  <a:txBody>
                    <a:bodyPr/>
                    <a:lstStyle/>
                    <a:p>
                      <a:r>
                        <a:rPr lang="en-US" sz="1800" dirty="0" smtClean="0"/>
                        <a:t>New</a:t>
                      </a:r>
                      <a:endParaRPr lang="en-US" sz="1800" dirty="0">
                        <a:solidFill>
                          <a:schemeClr val="bg1"/>
                        </a:solidFill>
                      </a:endParaRPr>
                    </a:p>
                  </a:txBody>
                  <a:tcPr marT="45729" marB="45729"/>
                </a:tc>
              </a:tr>
              <a:tr h="435513">
                <a:tc>
                  <a:txBody>
                    <a:bodyPr/>
                    <a:lstStyle/>
                    <a:p>
                      <a:r>
                        <a:rPr lang="en-US" sz="1800" dirty="0" smtClean="0"/>
                        <a:t>Space</a:t>
                      </a:r>
                      <a:endParaRPr lang="en-US" sz="1800" dirty="0">
                        <a:solidFill>
                          <a:schemeClr val="bg1"/>
                        </a:solidFill>
                      </a:endParaRPr>
                    </a:p>
                  </a:txBody>
                  <a:tcPr marT="45729" marB="45729"/>
                </a:tc>
                <a:tc>
                  <a:txBody>
                    <a:bodyPr/>
                    <a:lstStyle/>
                    <a:p>
                      <a:r>
                        <a:rPr lang="en-US" sz="1800" dirty="0" smtClean="0"/>
                        <a:t>Watts</a:t>
                      </a:r>
                      <a:endParaRPr lang="en-US" sz="1800" dirty="0">
                        <a:solidFill>
                          <a:schemeClr val="bg1"/>
                        </a:solidFill>
                      </a:endParaRPr>
                    </a:p>
                  </a:txBody>
                  <a:tcPr marT="45729" marB="45729"/>
                </a:tc>
              </a:tr>
              <a:tr h="435513">
                <a:tc>
                  <a:txBody>
                    <a:bodyPr/>
                    <a:lstStyle/>
                    <a:p>
                      <a:r>
                        <a:rPr lang="en-US" sz="1800" dirty="0" smtClean="0"/>
                        <a:t>Per</a:t>
                      </a:r>
                      <a:r>
                        <a:rPr lang="en-US" sz="1800" baseline="0" dirty="0" smtClean="0"/>
                        <a:t> layer thinking</a:t>
                      </a:r>
                      <a:endParaRPr lang="en-US" sz="1800" dirty="0">
                        <a:solidFill>
                          <a:schemeClr val="bg1"/>
                        </a:solidFill>
                      </a:endParaRPr>
                    </a:p>
                  </a:txBody>
                  <a:tcPr marT="45729" marB="45729"/>
                </a:tc>
                <a:tc>
                  <a:txBody>
                    <a:bodyPr/>
                    <a:lstStyle/>
                    <a:p>
                      <a:r>
                        <a:rPr lang="en-US" sz="1800" dirty="0" smtClean="0"/>
                        <a:t>Integrated</a:t>
                      </a:r>
                      <a:r>
                        <a:rPr lang="en-US" sz="1800" baseline="0" dirty="0" smtClean="0"/>
                        <a:t> systems</a:t>
                      </a:r>
                      <a:endParaRPr lang="en-US" sz="1800" dirty="0">
                        <a:solidFill>
                          <a:schemeClr val="bg1"/>
                        </a:solidFill>
                      </a:endParaRPr>
                    </a:p>
                  </a:txBody>
                  <a:tcPr marT="45729" marB="45729"/>
                </a:tc>
              </a:tr>
              <a:tr h="446399">
                <a:tc>
                  <a:txBody>
                    <a:bodyPr/>
                    <a:lstStyle/>
                    <a:p>
                      <a:r>
                        <a:rPr lang="en-US" sz="1800" dirty="0" smtClean="0"/>
                        <a:t>Monolithic</a:t>
                      </a:r>
                      <a:endParaRPr lang="en-US" sz="1800" dirty="0">
                        <a:solidFill>
                          <a:schemeClr val="bg1"/>
                        </a:solidFill>
                      </a:endParaRPr>
                    </a:p>
                  </a:txBody>
                  <a:tcPr marT="45729" marB="45729"/>
                </a:tc>
                <a:tc>
                  <a:txBody>
                    <a:bodyPr/>
                    <a:lstStyle/>
                    <a:p>
                      <a:r>
                        <a:rPr lang="en-US" sz="1800" dirty="0" smtClean="0"/>
                        <a:t>Modular</a:t>
                      </a:r>
                      <a:endParaRPr lang="en-US" sz="1800" dirty="0">
                        <a:solidFill>
                          <a:schemeClr val="bg1"/>
                        </a:solidFill>
                      </a:endParaRPr>
                    </a:p>
                  </a:txBody>
                  <a:tcPr marT="45729" marB="45729"/>
                </a:tc>
              </a:tr>
              <a:tr h="435513">
                <a:tc>
                  <a:txBody>
                    <a:bodyPr/>
                    <a:lstStyle/>
                    <a:p>
                      <a:endParaRPr lang="en-US" sz="1800" dirty="0">
                        <a:solidFill>
                          <a:schemeClr val="bg1"/>
                        </a:solidFill>
                      </a:endParaRPr>
                    </a:p>
                  </a:txBody>
                  <a:tcPr marT="45729" marB="45729"/>
                </a:tc>
                <a:tc>
                  <a:txBody>
                    <a:bodyPr/>
                    <a:lstStyle/>
                    <a:p>
                      <a:r>
                        <a:rPr lang="en-US" sz="1800" dirty="0" smtClean="0"/>
                        <a:t>Network-centric</a:t>
                      </a:r>
                      <a:endParaRPr lang="en-US" sz="1800" dirty="0">
                        <a:solidFill>
                          <a:schemeClr val="bg1"/>
                        </a:solidFill>
                      </a:endParaRPr>
                    </a:p>
                  </a:txBody>
                  <a:tcPr marT="45729" marB="45729"/>
                </a:tc>
              </a:tr>
              <a:tr h="435513">
                <a:tc>
                  <a:txBody>
                    <a:bodyPr/>
                    <a:lstStyle/>
                    <a:p>
                      <a:r>
                        <a:rPr lang="en-US" sz="1800" dirty="0" smtClean="0"/>
                        <a:t>Custom</a:t>
                      </a:r>
                      <a:endParaRPr lang="en-US" sz="1800" dirty="0">
                        <a:solidFill>
                          <a:schemeClr val="bg1"/>
                        </a:solidFill>
                      </a:endParaRPr>
                    </a:p>
                  </a:txBody>
                  <a:tcPr marT="45729" marB="45729"/>
                </a:tc>
                <a:tc>
                  <a:txBody>
                    <a:bodyPr/>
                    <a:lstStyle/>
                    <a:p>
                      <a:r>
                        <a:rPr lang="en-US" sz="1800" dirty="0" smtClean="0"/>
                        <a:t>Standard</a:t>
                      </a:r>
                      <a:endParaRPr lang="en-US" sz="1800" dirty="0">
                        <a:solidFill>
                          <a:schemeClr val="bg1"/>
                        </a:solidFill>
                      </a:endParaRPr>
                    </a:p>
                  </a:txBody>
                  <a:tcPr marT="45729" marB="45729"/>
                </a:tc>
              </a:tr>
              <a:tr h="914576">
                <a:tc>
                  <a:txBody>
                    <a:bodyPr/>
                    <a:lstStyle/>
                    <a:p>
                      <a:r>
                        <a:rPr lang="en-US" sz="1800" dirty="0" smtClean="0"/>
                        <a:t>‘Free-form’ variability</a:t>
                      </a:r>
                      <a:endParaRPr lang="en-US" sz="1800" dirty="0">
                        <a:solidFill>
                          <a:schemeClr val="bg1"/>
                        </a:solidFill>
                      </a:endParaRPr>
                    </a:p>
                  </a:txBody>
                  <a:tcPr marT="45729" marB="45729"/>
                </a:tc>
                <a:tc>
                  <a:txBody>
                    <a:bodyPr/>
                    <a:lstStyle/>
                    <a:p>
                      <a:r>
                        <a:rPr lang="en-US" sz="1800" dirty="0" smtClean="0"/>
                        <a:t>Managed variability (product line approach)</a:t>
                      </a:r>
                      <a:endParaRPr lang="en-US" sz="1800" dirty="0">
                        <a:solidFill>
                          <a:schemeClr val="bg1"/>
                        </a:solidFill>
                      </a:endParaRPr>
                    </a:p>
                  </a:txBody>
                  <a:tcPr marT="45729" marB="45729"/>
                </a:tc>
              </a:tr>
            </a:tbl>
          </a:graphicData>
        </a:graphic>
      </p:graphicFrame>
    </p:spTree>
    <p:extLst>
      <p:ext uri="{BB962C8B-B14F-4D97-AF65-F5344CB8AC3E}">
        <p14:creationId xmlns:p14="http://schemas.microsoft.com/office/powerpoint/2010/main" xmlns="" val="181025747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smtClean="0"/>
              <a:t>Services-based approach</a:t>
            </a:r>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xmlns="" val="1886786618"/>
              </p:ext>
            </p:extLst>
          </p:nvPr>
        </p:nvGraphicFramePr>
        <p:xfrm>
          <a:off x="457200" y="1189038"/>
          <a:ext cx="8229600"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83647941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4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Application models for utility computing</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3307405" y="5341785"/>
            <a:ext cx="4980260" cy="461665"/>
          </a:xfrm>
        </p:spPr>
        <p:txBody>
          <a:bodyPr/>
          <a:lstStyle/>
          <a:p>
            <a:r>
              <a:rPr lang="en-US" dirty="0" smtClean="0">
                <a:solidFill>
                  <a:schemeClr val="tx1"/>
                </a:solidFill>
              </a:rPr>
              <a:t>Ulrich (</a:t>
            </a:r>
            <a:r>
              <a:rPr lang="en-US" dirty="0" err="1" smtClean="0">
                <a:solidFill>
                  <a:schemeClr val="tx1"/>
                </a:solidFill>
              </a:rPr>
              <a:t>Uli</a:t>
            </a:r>
            <a:r>
              <a:rPr lang="en-US" dirty="0" smtClean="0">
                <a:solidFill>
                  <a:schemeClr val="tx1"/>
                </a:solidFill>
              </a:rPr>
              <a:t>) </a:t>
            </a:r>
            <a:r>
              <a:rPr lang="en-US" dirty="0" err="1" smtClean="0">
                <a:solidFill>
                  <a:schemeClr val="tx1"/>
                </a:solidFill>
              </a:rPr>
              <a:t>Homann</a:t>
            </a:r>
            <a:endParaRPr lang="en-US" dirty="0" smtClean="0">
              <a:solidFill>
                <a:schemeClr val="tx1"/>
              </a:solidFill>
            </a:endParaRPr>
          </a:p>
          <a:p>
            <a:r>
              <a:rPr lang="en-US" dirty="0" smtClean="0"/>
              <a:t>Chief Architect, WW Enterprise Services</a:t>
            </a:r>
            <a:endParaRPr lang="en-US" dirty="0" smtClean="0">
              <a:solidFill>
                <a:schemeClr val="tx1"/>
              </a:solidFill>
            </a:endParaRPr>
          </a:p>
          <a:p>
            <a:r>
              <a:rPr lang="en-US" dirty="0" smtClean="0">
                <a:solidFill>
                  <a:schemeClr val="tx1"/>
                </a:solidFill>
              </a:rPr>
              <a:t>Microsoft Corp.</a:t>
            </a:r>
          </a:p>
          <a:p>
            <a:r>
              <a:rPr lang="en-US" dirty="0" smtClean="0">
                <a:solidFill>
                  <a:schemeClr val="tx1"/>
                </a:solidFill>
              </a:rPr>
              <a:t>Session Code: ARC307</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en-US"/>
          </a:p>
        </p:txBody>
      </p:sp>
      <p:graphicFrame>
        <p:nvGraphicFramePr>
          <p:cNvPr id="48131" name="Object 1"/>
          <p:cNvGraphicFramePr>
            <a:graphicFrameLocks noChangeAspect="1"/>
          </p:cNvGraphicFramePr>
          <p:nvPr/>
        </p:nvGraphicFramePr>
        <p:xfrm>
          <a:off x="0" y="0"/>
          <a:ext cx="9144000" cy="6858000"/>
        </p:xfrm>
        <a:graphic>
          <a:graphicData uri="http://schemas.openxmlformats.org/presentationml/2006/ole">
            <p:oleObj spid="_x0000_s3075" name="Slide" r:id="rId4" imgW="4439264" imgH="3328285" progId="PowerPoint.Slide.12">
              <p:embed/>
            </p:oleObj>
          </a:graphicData>
        </a:graphic>
      </p:graphicFrame>
    </p:spTree>
    <p:extLst>
      <p:ext uri="{BB962C8B-B14F-4D97-AF65-F5344CB8AC3E}">
        <p14:creationId xmlns:p14="http://schemas.microsoft.com/office/powerpoint/2010/main" xmlns="" val="2643396128"/>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smtClean="0"/>
              <a:t>Segment your solution</a:t>
            </a:r>
            <a:endParaRPr/>
          </a:p>
        </p:txBody>
      </p:sp>
      <p:grpSp>
        <p:nvGrpSpPr>
          <p:cNvPr id="49155" name="Group 6"/>
          <p:cNvGrpSpPr>
            <a:grpSpLocks/>
          </p:cNvGrpSpPr>
          <p:nvPr/>
        </p:nvGrpSpPr>
        <p:grpSpPr bwMode="auto">
          <a:xfrm>
            <a:off x="304800" y="990600"/>
            <a:ext cx="8001000" cy="5257800"/>
            <a:chOff x="1101242" y="1744807"/>
            <a:chExt cx="3616418" cy="3436793"/>
          </a:xfrm>
        </p:grpSpPr>
        <p:sp>
          <p:nvSpPr>
            <p:cNvPr id="5" name="Rounded Rectangle 4"/>
            <p:cNvSpPr/>
            <p:nvPr/>
          </p:nvSpPr>
          <p:spPr>
            <a:xfrm>
              <a:off x="3256742" y="2193084"/>
              <a:ext cx="1460918" cy="30404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1400" b="1" dirty="0" smtClean="0">
                  <a:solidFill>
                    <a:schemeClr val="bg1"/>
                  </a:solidFill>
                </a:rPr>
                <a:t>&lt;</a:t>
              </a:r>
              <a:r>
                <a:rPr lang="en-US" sz="1400" b="1" dirty="0" err="1" smtClean="0">
                  <a:solidFill>
                    <a:schemeClr val="bg1"/>
                  </a:solidFill>
                </a:rPr>
                <a:t>ITService</a:t>
              </a:r>
              <a:r>
                <a:rPr lang="en-US" sz="1400" b="1" dirty="0" smtClean="0">
                  <a:solidFill>
                    <a:schemeClr val="bg1"/>
                  </a:solidFill>
                </a:rPr>
                <a:t>&gt;</a:t>
              </a:r>
              <a:endParaRPr lang="en-GB" sz="1400" b="1" dirty="0">
                <a:solidFill>
                  <a:schemeClr val="bg1"/>
                </a:solidFill>
              </a:endParaRPr>
            </a:p>
          </p:txBody>
        </p:sp>
        <p:sp>
          <p:nvSpPr>
            <p:cNvPr id="6" name="Rounded Rectangle 5"/>
            <p:cNvSpPr/>
            <p:nvPr/>
          </p:nvSpPr>
          <p:spPr>
            <a:xfrm>
              <a:off x="3256742" y="3258781"/>
              <a:ext cx="1460918" cy="30507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1400" b="1" dirty="0" smtClean="0">
                  <a:solidFill>
                    <a:schemeClr val="bg1"/>
                  </a:solidFill>
                </a:rPr>
                <a:t>&lt;Server Group&gt;</a:t>
              </a:r>
              <a:endParaRPr lang="en-GB" sz="1400" b="1" dirty="0">
                <a:solidFill>
                  <a:schemeClr val="bg1"/>
                </a:solidFill>
              </a:endParaRPr>
            </a:p>
          </p:txBody>
        </p:sp>
        <p:sp>
          <p:nvSpPr>
            <p:cNvPr id="7" name="Rounded Rectangle 6"/>
            <p:cNvSpPr/>
            <p:nvPr/>
          </p:nvSpPr>
          <p:spPr>
            <a:xfrm>
              <a:off x="3256742" y="3867898"/>
              <a:ext cx="1409255" cy="30507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1400" b="1" dirty="0" smtClean="0">
                  <a:solidFill>
                    <a:schemeClr val="bg1"/>
                  </a:solidFill>
                </a:rPr>
                <a:t>&lt;Server&gt;</a:t>
              </a:r>
              <a:endParaRPr lang="en-GB" sz="1400" b="1" dirty="0">
                <a:solidFill>
                  <a:schemeClr val="bg1"/>
                </a:solidFill>
              </a:endParaRPr>
            </a:p>
          </p:txBody>
        </p:sp>
        <p:sp>
          <p:nvSpPr>
            <p:cNvPr id="8" name="Rounded Rectangle 7"/>
            <p:cNvSpPr/>
            <p:nvPr/>
          </p:nvSpPr>
          <p:spPr>
            <a:xfrm>
              <a:off x="3256742" y="4479092"/>
              <a:ext cx="1460918" cy="30300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1400" b="1" dirty="0" smtClean="0">
                  <a:solidFill>
                    <a:schemeClr val="bg1"/>
                  </a:solidFill>
                </a:rPr>
                <a:t>&lt;</a:t>
              </a:r>
              <a:r>
                <a:rPr lang="en-US" sz="1400" b="1" dirty="0" err="1" smtClean="0">
                  <a:solidFill>
                    <a:schemeClr val="bg1"/>
                  </a:solidFill>
                </a:rPr>
                <a:t>ServerRole</a:t>
              </a:r>
              <a:r>
                <a:rPr lang="en-US" sz="1400" b="1" dirty="0" smtClean="0">
                  <a:solidFill>
                    <a:schemeClr val="bg1"/>
                  </a:solidFill>
                </a:rPr>
                <a:t>&gt;</a:t>
              </a:r>
              <a:endParaRPr lang="en-GB" sz="1400" b="1" dirty="0">
                <a:solidFill>
                  <a:schemeClr val="bg1"/>
                </a:solidFill>
              </a:endParaRPr>
            </a:p>
          </p:txBody>
        </p:sp>
        <p:cxnSp>
          <p:nvCxnSpPr>
            <p:cNvPr id="9" name="Shape 154"/>
            <p:cNvCxnSpPr>
              <a:stCxn id="12" idx="2"/>
              <a:endCxn id="6" idx="0"/>
            </p:cNvCxnSpPr>
            <p:nvPr/>
          </p:nvCxnSpPr>
          <p:spPr>
            <a:xfrm rot="5400000">
              <a:off x="3872179" y="3143758"/>
              <a:ext cx="229327" cy="717"/>
            </a:xfrm>
            <a:prstGeom prst="bentConnector3">
              <a:avLst>
                <a:gd name="adj1" fmla="val 50000"/>
              </a:avLst>
            </a:prstGeom>
            <a:ln w="22225">
              <a:tailEnd type="arrow"/>
            </a:ln>
          </p:spPr>
          <p:style>
            <a:lnRef idx="1">
              <a:schemeClr val="accent1"/>
            </a:lnRef>
            <a:fillRef idx="0">
              <a:schemeClr val="accent1"/>
            </a:fillRef>
            <a:effectRef idx="0">
              <a:schemeClr val="accent1"/>
            </a:effectRef>
            <a:fontRef idx="minor">
              <a:schemeClr val="tx1"/>
            </a:fontRef>
          </p:style>
        </p:cxnSp>
        <p:sp>
          <p:nvSpPr>
            <p:cNvPr id="49161" name="TextBox 14"/>
            <p:cNvSpPr txBox="1">
              <a:spLocks noChangeArrowheads="1"/>
            </p:cNvSpPr>
            <p:nvPr/>
          </p:nvSpPr>
          <p:spPr bwMode="auto">
            <a:xfrm>
              <a:off x="3425631" y="1744807"/>
              <a:ext cx="1185333" cy="2936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eaLnBrk="1" hangingPunct="1"/>
              <a:r>
                <a:rPr lang="en-US" sz="1600"/>
                <a:t>Service Model</a:t>
              </a:r>
              <a:endParaRPr lang="en-GB" sz="1600"/>
            </a:p>
          </p:txBody>
        </p:sp>
        <p:sp>
          <p:nvSpPr>
            <p:cNvPr id="11" name="Left Brace 10"/>
            <p:cNvSpPr/>
            <p:nvPr/>
          </p:nvSpPr>
          <p:spPr>
            <a:xfrm>
              <a:off x="2532023" y="1828859"/>
              <a:ext cx="645789" cy="3352741"/>
            </a:xfrm>
            <a:prstGeom prst="leftBrace">
              <a:avLst>
                <a:gd name="adj1" fmla="val 8333"/>
                <a:gd name="adj2" fmla="val 50000"/>
              </a:avLst>
            </a:prstGeom>
            <a:ln w="22225"/>
          </p:spPr>
          <p:style>
            <a:lnRef idx="1">
              <a:schemeClr val="accent1"/>
            </a:lnRef>
            <a:fillRef idx="0">
              <a:schemeClr val="accent1"/>
            </a:fillRef>
            <a:effectRef idx="0">
              <a:schemeClr val="accent1"/>
            </a:effectRef>
            <a:fontRef idx="minor">
              <a:schemeClr val="tx1"/>
            </a:fontRef>
          </p:style>
          <p:txBody>
            <a:bodyPr anchor="ctr"/>
            <a:lstStyle>
              <a:defPPr>
                <a:defRPr lang="en-US"/>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algn="ctr">
                <a:defRPr/>
              </a:pPr>
              <a:endParaRPr lang="en-GB"/>
            </a:p>
          </p:txBody>
        </p:sp>
        <p:sp>
          <p:nvSpPr>
            <p:cNvPr id="12" name="Rounded Rectangle 11"/>
            <p:cNvSpPr/>
            <p:nvPr/>
          </p:nvSpPr>
          <p:spPr>
            <a:xfrm>
              <a:off x="3256742" y="2725414"/>
              <a:ext cx="1460918" cy="30404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1400" b="1" dirty="0" smtClean="0">
                  <a:solidFill>
                    <a:schemeClr val="bg1"/>
                  </a:solidFill>
                </a:rPr>
                <a:t>&lt;Site&gt;</a:t>
              </a:r>
              <a:endParaRPr lang="en-GB" sz="1400" b="1" dirty="0">
                <a:solidFill>
                  <a:schemeClr val="bg1"/>
                </a:solidFill>
              </a:endParaRPr>
            </a:p>
          </p:txBody>
        </p:sp>
        <p:cxnSp>
          <p:nvCxnSpPr>
            <p:cNvPr id="13" name="Shape 154"/>
            <p:cNvCxnSpPr>
              <a:endCxn id="12" idx="0"/>
            </p:cNvCxnSpPr>
            <p:nvPr/>
          </p:nvCxnSpPr>
          <p:spPr>
            <a:xfrm rot="5400000">
              <a:off x="3876644" y="2607681"/>
              <a:ext cx="228289" cy="7175"/>
            </a:xfrm>
            <a:prstGeom prst="bentConnector3">
              <a:avLst>
                <a:gd name="adj1" fmla="val 50000"/>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14" name="Shape 154"/>
            <p:cNvCxnSpPr/>
            <p:nvPr/>
          </p:nvCxnSpPr>
          <p:spPr>
            <a:xfrm rot="16200000" flipH="1">
              <a:off x="3829904" y="4349900"/>
              <a:ext cx="328945" cy="0"/>
            </a:xfrm>
            <a:prstGeom prst="bentConnector3">
              <a:avLst>
                <a:gd name="adj1" fmla="val 50000"/>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15" name="Shape 154"/>
            <p:cNvCxnSpPr/>
            <p:nvPr/>
          </p:nvCxnSpPr>
          <p:spPr>
            <a:xfrm rot="16200000" flipH="1">
              <a:off x="3831461" y="3723661"/>
              <a:ext cx="325831" cy="0"/>
            </a:xfrm>
            <a:prstGeom prst="bentConnector3">
              <a:avLst>
                <a:gd name="adj1" fmla="val 50000"/>
              </a:avLst>
            </a:prstGeom>
            <a:ln w="22225">
              <a:tailEnd type="arrow"/>
            </a:ln>
          </p:spPr>
          <p:style>
            <a:lnRef idx="1">
              <a:schemeClr val="accent1"/>
            </a:lnRef>
            <a:fillRef idx="0">
              <a:schemeClr val="accent1"/>
            </a:fillRef>
            <a:effectRef idx="0">
              <a:schemeClr val="accent1"/>
            </a:effectRef>
            <a:fontRef idx="minor">
              <a:schemeClr val="tx1"/>
            </a:fontRef>
          </p:style>
        </p:cxnSp>
        <p:sp>
          <p:nvSpPr>
            <p:cNvPr id="49167" name="TextBox 33"/>
            <p:cNvSpPr txBox="1">
              <a:spLocks noChangeArrowheads="1"/>
            </p:cNvSpPr>
            <p:nvPr/>
          </p:nvSpPr>
          <p:spPr bwMode="auto">
            <a:xfrm>
              <a:off x="1101242" y="3288873"/>
              <a:ext cx="1412125" cy="3017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eaLnBrk="1" hangingPunct="1"/>
              <a:r>
                <a:rPr lang="en-US" sz="2400"/>
                <a:t>Simple topology view</a:t>
              </a:r>
            </a:p>
          </p:txBody>
        </p:sp>
      </p:grpSp>
    </p:spTree>
    <p:extLst>
      <p:ext uri="{BB962C8B-B14F-4D97-AF65-F5344CB8AC3E}">
        <p14:creationId xmlns:p14="http://schemas.microsoft.com/office/powerpoint/2010/main" xmlns="" val="629329190"/>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smtClean="0"/>
              <a:t>Server (workload) segmentation</a:t>
            </a:r>
            <a:endParaRPr/>
          </a:p>
        </p:txBody>
      </p:sp>
      <p:sp>
        <p:nvSpPr>
          <p:cNvPr id="3" name="Content Placeholder 2"/>
          <p:cNvSpPr>
            <a:spLocks noGrp="1"/>
          </p:cNvSpPr>
          <p:nvPr>
            <p:ph idx="1"/>
          </p:nvPr>
        </p:nvSpPr>
        <p:spPr>
          <a:xfrm>
            <a:off x="381000" y="1412875"/>
            <a:ext cx="8382000" cy="3742563"/>
          </a:xfrm>
        </p:spPr>
        <p:txBody>
          <a:bodyPr/>
          <a:lstStyle/>
          <a:p>
            <a:pPr>
              <a:defRPr/>
            </a:pPr>
            <a:r>
              <a:rPr lang="en-US" dirty="0" smtClean="0"/>
              <a:t>Server Groups manage like servers (workloads);</a:t>
            </a:r>
          </a:p>
          <a:p>
            <a:pPr>
              <a:defRPr/>
            </a:pPr>
            <a:r>
              <a:rPr lang="en-US" dirty="0" smtClean="0"/>
              <a:t>Today Server Groups are static – numbers of instances are effectively fixed;</a:t>
            </a:r>
          </a:p>
          <a:p>
            <a:pPr>
              <a:defRPr/>
            </a:pPr>
            <a:r>
              <a:rPr lang="en-US" dirty="0" smtClean="0"/>
              <a:t>Enable your solutions and deployment to allow the infrastructure to reduce and increase the numbers of servers in any given server group at any given time;</a:t>
            </a:r>
            <a:endParaRPr lang="en-US" dirty="0"/>
          </a:p>
        </p:txBody>
      </p:sp>
      <p:sp>
        <p:nvSpPr>
          <p:cNvPr id="4" name="TextBox 3"/>
          <p:cNvSpPr txBox="1"/>
          <p:nvPr/>
        </p:nvSpPr>
        <p:spPr>
          <a:xfrm>
            <a:off x="421088" y="5698952"/>
            <a:ext cx="8654742" cy="523220"/>
          </a:xfrm>
          <a:prstGeom prst="rect">
            <a:avLst/>
          </a:prstGeom>
          <a:noFill/>
        </p:spPr>
        <p:txBody>
          <a:bodyPr wrap="none">
            <a:spAutoFit/>
          </a:bodyPr>
          <a:lstStyle/>
          <a:p>
            <a:pPr>
              <a:defRPr/>
            </a:pPr>
            <a:r>
              <a:rPr lang="en-US" sz="28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The term “server” doesn’t mean what it used to anymore!</a:t>
            </a:r>
            <a:endParaRPr lang="en-US" sz="2800" dirty="0" err="1">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endParaRPr>
          </a:p>
        </p:txBody>
      </p:sp>
    </p:spTree>
    <p:extLst>
      <p:ext uri="{BB962C8B-B14F-4D97-AF65-F5344CB8AC3E}">
        <p14:creationId xmlns:p14="http://schemas.microsoft.com/office/powerpoint/2010/main" xmlns="" val="4246031501"/>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smtClean="0"/>
              <a:t>Server Role segmentation</a:t>
            </a:r>
            <a:endParaRPr/>
          </a:p>
        </p:txBody>
      </p:sp>
      <p:sp>
        <p:nvSpPr>
          <p:cNvPr id="3" name="Content Placeholder 2"/>
          <p:cNvSpPr>
            <a:spLocks noGrp="1"/>
          </p:cNvSpPr>
          <p:nvPr>
            <p:ph idx="1"/>
          </p:nvPr>
        </p:nvSpPr>
        <p:spPr>
          <a:xfrm>
            <a:off x="381000" y="1412875"/>
            <a:ext cx="8382000" cy="4733604"/>
          </a:xfrm>
        </p:spPr>
        <p:txBody>
          <a:bodyPr/>
          <a:lstStyle/>
          <a:p>
            <a:pPr>
              <a:defRPr/>
            </a:pPr>
            <a:r>
              <a:rPr lang="en-US" dirty="0" smtClean="0"/>
              <a:t>Introduce Server Roles as part of your solution</a:t>
            </a:r>
          </a:p>
          <a:p>
            <a:pPr lvl="1">
              <a:defRPr/>
            </a:pPr>
            <a:r>
              <a:rPr lang="en-US" dirty="0" smtClean="0"/>
              <a:t>Going from component to Services is not granular enough</a:t>
            </a:r>
          </a:p>
          <a:p>
            <a:pPr>
              <a:defRPr/>
            </a:pPr>
            <a:r>
              <a:rPr lang="en-US" dirty="0" smtClean="0"/>
              <a:t>Group related functionality in Server Roles</a:t>
            </a:r>
          </a:p>
          <a:p>
            <a:pPr lvl="1">
              <a:defRPr/>
            </a:pPr>
            <a:r>
              <a:rPr lang="en-US" dirty="0" smtClean="0"/>
              <a:t>E.g. Payrolls, general ledger</a:t>
            </a:r>
          </a:p>
          <a:p>
            <a:pPr>
              <a:defRPr/>
            </a:pPr>
            <a:r>
              <a:rPr lang="en-US" dirty="0" smtClean="0"/>
              <a:t>Plan your Services deployment with Server Role isolation in mind</a:t>
            </a:r>
          </a:p>
          <a:p>
            <a:pPr>
              <a:defRPr/>
            </a:pPr>
            <a:r>
              <a:rPr lang="en-US" dirty="0" smtClean="0"/>
              <a:t>Allow the infrastructure to dynamically start and stop server roles </a:t>
            </a:r>
            <a:r>
              <a:rPr lang="en-US" smtClean="0"/>
              <a:t>(deployed as VM’s)</a:t>
            </a:r>
            <a:endParaRPr lang="en-US" dirty="0"/>
          </a:p>
        </p:txBody>
      </p:sp>
    </p:spTree>
    <p:extLst>
      <p:ext uri="{BB962C8B-B14F-4D97-AF65-F5344CB8AC3E}">
        <p14:creationId xmlns:p14="http://schemas.microsoft.com/office/powerpoint/2010/main" xmlns="" val="231323645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pPr>
              <a:defRPr/>
            </a:pPr>
            <a:r>
              <a:rPr lang="en-GB" sz="4400" smtClean="0"/>
              <a:t>Start slow and grow in ‘scale units’</a:t>
            </a:r>
            <a:endParaRPr lang="en-GB" sz="440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660465637"/>
              </p:ext>
            </p:extLst>
          </p:nvPr>
        </p:nvGraphicFramePr>
        <p:xfrm>
          <a:off x="533400" y="2174240"/>
          <a:ext cx="8229600"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2228" name="TextBox 4"/>
          <p:cNvSpPr txBox="1">
            <a:spLocks noChangeArrowheads="1"/>
          </p:cNvSpPr>
          <p:nvPr/>
        </p:nvSpPr>
        <p:spPr bwMode="auto">
          <a:xfrm>
            <a:off x="483849" y="867773"/>
            <a:ext cx="5712413" cy="11695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17" tIns="45710" rIns="91417" bIns="4571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eaLnBrk="1" hangingPunct="1"/>
            <a:r>
              <a:rPr lang="en-US" sz="1400" u="sng" dirty="0"/>
              <a:t>Pete’s SharePoint order (representing max growth)</a:t>
            </a:r>
            <a:r>
              <a:rPr lang="en-US" sz="1400" dirty="0"/>
              <a:t>:</a:t>
            </a:r>
          </a:p>
          <a:p>
            <a:pPr eaLnBrk="1" hangingPunct="1">
              <a:buFontTx/>
              <a:buChar char="-"/>
            </a:pPr>
            <a:r>
              <a:rPr lang="en-US" sz="1400" dirty="0"/>
              <a:t> 50,000 users</a:t>
            </a:r>
          </a:p>
          <a:p>
            <a:pPr eaLnBrk="1" hangingPunct="1">
              <a:buFontTx/>
              <a:buChar char="-"/>
            </a:pPr>
            <a:r>
              <a:rPr lang="en-US" sz="1400" dirty="0"/>
              <a:t> 20,000 team sites</a:t>
            </a:r>
          </a:p>
          <a:p>
            <a:pPr eaLnBrk="1" hangingPunct="1">
              <a:buFontTx/>
              <a:buChar char="-"/>
            </a:pPr>
            <a:r>
              <a:rPr lang="en-US" sz="1400" dirty="0"/>
              <a:t> 150MB/site</a:t>
            </a:r>
          </a:p>
          <a:p>
            <a:pPr eaLnBrk="1" hangingPunct="1">
              <a:buFontTx/>
              <a:buChar char="-"/>
            </a:pPr>
            <a:r>
              <a:rPr lang="en-US" sz="1400" dirty="0"/>
              <a:t> Responses per second: 100</a:t>
            </a:r>
          </a:p>
        </p:txBody>
      </p:sp>
      <p:sp>
        <p:nvSpPr>
          <p:cNvPr id="6" name="Right Brace 5"/>
          <p:cNvSpPr/>
          <p:nvPr/>
        </p:nvSpPr>
        <p:spPr>
          <a:xfrm rot="16200000">
            <a:off x="4229100" y="-2206625"/>
            <a:ext cx="762000" cy="8458200"/>
          </a:xfrm>
          <a:prstGeom prst="rightBrace">
            <a:avLst/>
          </a:prstGeom>
          <a:ln w="25400">
            <a:solidFill>
              <a:schemeClr val="accent2"/>
            </a:solidFill>
          </a:ln>
        </p:spPr>
        <p:style>
          <a:lnRef idx="1">
            <a:schemeClr val="accent1"/>
          </a:lnRef>
          <a:fillRef idx="0">
            <a:schemeClr val="accent1"/>
          </a:fillRef>
          <a:effectRef idx="0">
            <a:schemeClr val="accent1"/>
          </a:effectRef>
          <a:fontRef idx="minor">
            <a:schemeClr val="tx1"/>
          </a:fontRef>
        </p:style>
        <p:txBody>
          <a:bodyPr lIns="91417" tIns="45710" rIns="91417" bIns="45710" anchor="ctr"/>
          <a:lstStyle/>
          <a:p>
            <a:pPr>
              <a:defRPr/>
            </a:pPr>
            <a:endParaRPr lang="en-US" dirty="0">
              <a:solidFill>
                <a:schemeClr val="accent2"/>
              </a:solidFill>
            </a:endParaRPr>
          </a:p>
        </p:txBody>
      </p:sp>
      <p:graphicFrame>
        <p:nvGraphicFramePr>
          <p:cNvPr id="7" name="Table 6"/>
          <p:cNvGraphicFramePr>
            <a:graphicFrameLocks noGrp="1"/>
          </p:cNvGraphicFramePr>
          <p:nvPr/>
        </p:nvGraphicFramePr>
        <p:xfrm>
          <a:off x="533400" y="4343400"/>
          <a:ext cx="1600200" cy="512884"/>
        </p:xfrm>
        <a:graphic>
          <a:graphicData uri="http://schemas.openxmlformats.org/drawingml/2006/table">
            <a:tbl>
              <a:tblPr/>
              <a:tblGrid>
                <a:gridCol w="800100"/>
                <a:gridCol w="800100"/>
              </a:tblGrid>
              <a:tr h="280295">
                <a:tc>
                  <a:txBody>
                    <a:bodyPr/>
                    <a:lstStyle/>
                    <a:p>
                      <a:pPr marL="0" marR="0">
                        <a:lnSpc>
                          <a:spcPct val="115000"/>
                        </a:lnSpc>
                        <a:spcBef>
                          <a:spcPts val="300"/>
                        </a:spcBef>
                        <a:spcAft>
                          <a:spcPts val="1000"/>
                        </a:spcAft>
                      </a:pPr>
                      <a:r>
                        <a:rPr lang="en-US" sz="800" b="1" dirty="0">
                          <a:solidFill>
                            <a:schemeClr val="tx1"/>
                          </a:solidFill>
                          <a:latin typeface="Calibri"/>
                          <a:ea typeface="Calibri"/>
                          <a:cs typeface="Times New Roman"/>
                        </a:rPr>
                        <a:t>Farm configuration</a:t>
                      </a:r>
                      <a:endParaRPr lang="en-US" sz="800" dirty="0">
                        <a:solidFill>
                          <a:schemeClr val="tx1"/>
                        </a:solidFill>
                        <a:latin typeface="Calibri"/>
                        <a:ea typeface="Calibri"/>
                        <a:cs typeface="Times New Roman"/>
                      </a:endParaRPr>
                    </a:p>
                  </a:txBody>
                  <a:tcPr marL="14951" marR="14951" marT="0" marB="0">
                    <a:lnL w="1905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90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9D9D9"/>
                    </a:solidFill>
                  </a:tcPr>
                </a:tc>
                <a:tc>
                  <a:txBody>
                    <a:bodyPr/>
                    <a:lstStyle/>
                    <a:p>
                      <a:pPr marL="0" marR="0">
                        <a:lnSpc>
                          <a:spcPct val="115000"/>
                        </a:lnSpc>
                        <a:spcBef>
                          <a:spcPts val="300"/>
                        </a:spcBef>
                        <a:spcAft>
                          <a:spcPts val="1000"/>
                        </a:spcAft>
                      </a:pPr>
                      <a:r>
                        <a:rPr lang="en-US" sz="800" b="1" dirty="0">
                          <a:solidFill>
                            <a:schemeClr val="tx1"/>
                          </a:solidFill>
                          <a:latin typeface="Calibri"/>
                          <a:ea typeface="Calibri"/>
                          <a:cs typeface="Times New Roman"/>
                        </a:rPr>
                        <a:t>RPS</a:t>
                      </a:r>
                      <a:endParaRPr lang="en-US" sz="800" dirty="0">
                        <a:solidFill>
                          <a:schemeClr val="tx1"/>
                        </a:solidFill>
                        <a:latin typeface="Calibri"/>
                        <a:ea typeface="Calibri"/>
                        <a:cs typeface="Times New Roman"/>
                      </a:endParaRPr>
                    </a:p>
                  </a:txBody>
                  <a:tcPr marL="14951" marR="14951"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90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9D9D9"/>
                    </a:solidFill>
                  </a:tcPr>
                </a:tc>
              </a:tr>
              <a:tr h="232468">
                <a:tc>
                  <a:txBody>
                    <a:bodyPr/>
                    <a:lstStyle/>
                    <a:p>
                      <a:pPr marL="0" marR="0">
                        <a:lnSpc>
                          <a:spcPct val="115000"/>
                        </a:lnSpc>
                        <a:spcBef>
                          <a:spcPts val="300"/>
                        </a:spcBef>
                        <a:spcAft>
                          <a:spcPts val="1000"/>
                        </a:spcAft>
                      </a:pPr>
                      <a:r>
                        <a:rPr lang="en-US" sz="800" dirty="0">
                          <a:solidFill>
                            <a:schemeClr val="bg1"/>
                          </a:solidFill>
                          <a:latin typeface="Calibri"/>
                          <a:ea typeface="Calibri"/>
                          <a:cs typeface="Times New Roman"/>
                        </a:rPr>
                        <a:t>2 by 1</a:t>
                      </a:r>
                    </a:p>
                  </a:txBody>
                  <a:tcPr marL="14951" marR="14951" marT="0" marB="0">
                    <a:lnL w="1905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marL="0" marR="0">
                        <a:lnSpc>
                          <a:spcPct val="115000"/>
                        </a:lnSpc>
                        <a:spcBef>
                          <a:spcPts val="300"/>
                        </a:spcBef>
                        <a:spcAft>
                          <a:spcPts val="1000"/>
                        </a:spcAft>
                      </a:pPr>
                      <a:r>
                        <a:rPr lang="en-US" sz="800" dirty="0">
                          <a:solidFill>
                            <a:schemeClr val="bg1"/>
                          </a:solidFill>
                          <a:latin typeface="Calibri"/>
                          <a:ea typeface="Calibri"/>
                          <a:cs typeface="Times New Roman"/>
                        </a:rPr>
                        <a:t>99</a:t>
                      </a:r>
                    </a:p>
                  </a:txBody>
                  <a:tcPr marL="14951" marR="14951"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nvGraphicFramePr>
        <p:xfrm>
          <a:off x="7239000" y="4316413"/>
          <a:ext cx="1447800" cy="538162"/>
        </p:xfrm>
        <a:graphic>
          <a:graphicData uri="http://schemas.openxmlformats.org/drawingml/2006/table">
            <a:tbl>
              <a:tblPr/>
              <a:tblGrid>
                <a:gridCol w="723900"/>
                <a:gridCol w="723900"/>
              </a:tblGrid>
              <a:tr h="292431">
                <a:tc>
                  <a:txBody>
                    <a:bodyPr/>
                    <a:lstStyle/>
                    <a:p>
                      <a:pPr marL="0" marR="0">
                        <a:lnSpc>
                          <a:spcPct val="115000"/>
                        </a:lnSpc>
                        <a:spcBef>
                          <a:spcPts val="300"/>
                        </a:spcBef>
                        <a:spcAft>
                          <a:spcPts val="1000"/>
                        </a:spcAft>
                      </a:pPr>
                      <a:r>
                        <a:rPr lang="en-US" sz="800" b="1" dirty="0">
                          <a:latin typeface="Calibri"/>
                          <a:ea typeface="Calibri"/>
                          <a:cs typeface="Times New Roman"/>
                        </a:rPr>
                        <a:t>Farm configuration</a:t>
                      </a:r>
                      <a:endParaRPr lang="en-US" sz="800" dirty="0">
                        <a:latin typeface="Calibri"/>
                        <a:ea typeface="Calibri"/>
                        <a:cs typeface="Times New Roman"/>
                      </a:endParaRPr>
                    </a:p>
                  </a:txBody>
                  <a:tcPr marL="14951" marR="14951" marT="0" marB="0">
                    <a:lnL w="1905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90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9D9D9"/>
                    </a:solidFill>
                  </a:tcPr>
                </a:tc>
                <a:tc>
                  <a:txBody>
                    <a:bodyPr/>
                    <a:lstStyle/>
                    <a:p>
                      <a:pPr marL="0" marR="0">
                        <a:lnSpc>
                          <a:spcPct val="115000"/>
                        </a:lnSpc>
                        <a:spcBef>
                          <a:spcPts val="300"/>
                        </a:spcBef>
                        <a:spcAft>
                          <a:spcPts val="1000"/>
                        </a:spcAft>
                      </a:pPr>
                      <a:r>
                        <a:rPr lang="en-US" sz="800" b="1" dirty="0">
                          <a:latin typeface="Calibri"/>
                          <a:ea typeface="Calibri"/>
                          <a:cs typeface="Times New Roman"/>
                        </a:rPr>
                        <a:t>RPS</a:t>
                      </a:r>
                      <a:endParaRPr lang="en-US" sz="800" dirty="0">
                        <a:latin typeface="Calibri"/>
                        <a:ea typeface="Calibri"/>
                        <a:cs typeface="Times New Roman"/>
                      </a:endParaRPr>
                    </a:p>
                  </a:txBody>
                  <a:tcPr marL="14951" marR="14951"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90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9D9D9"/>
                    </a:solidFill>
                  </a:tcPr>
                </a:tc>
              </a:tr>
              <a:tr h="245731">
                <a:tc>
                  <a:txBody>
                    <a:bodyPr/>
                    <a:lstStyle/>
                    <a:p>
                      <a:pPr marL="0" marR="0">
                        <a:lnSpc>
                          <a:spcPct val="115000"/>
                        </a:lnSpc>
                        <a:spcBef>
                          <a:spcPts val="300"/>
                        </a:spcBef>
                        <a:spcAft>
                          <a:spcPts val="1000"/>
                        </a:spcAft>
                      </a:pPr>
                      <a:r>
                        <a:rPr lang="en-US" sz="800" dirty="0" smtClean="0">
                          <a:solidFill>
                            <a:schemeClr val="bg1"/>
                          </a:solidFill>
                          <a:latin typeface="Calibri"/>
                          <a:ea typeface="Calibri"/>
                          <a:cs typeface="Times New Roman"/>
                        </a:rPr>
                        <a:t>4 </a:t>
                      </a:r>
                      <a:r>
                        <a:rPr lang="en-US" sz="800" dirty="0">
                          <a:solidFill>
                            <a:schemeClr val="bg1"/>
                          </a:solidFill>
                          <a:latin typeface="Calibri"/>
                          <a:ea typeface="Calibri"/>
                          <a:cs typeface="Times New Roman"/>
                        </a:rPr>
                        <a:t>by </a:t>
                      </a:r>
                      <a:r>
                        <a:rPr lang="en-US" sz="800" dirty="0" smtClean="0">
                          <a:solidFill>
                            <a:schemeClr val="bg1"/>
                          </a:solidFill>
                          <a:latin typeface="Calibri"/>
                          <a:ea typeface="Calibri"/>
                          <a:cs typeface="Times New Roman"/>
                        </a:rPr>
                        <a:t>2</a:t>
                      </a:r>
                      <a:endParaRPr lang="en-US" sz="800" dirty="0">
                        <a:solidFill>
                          <a:schemeClr val="bg1"/>
                        </a:solidFill>
                        <a:latin typeface="Calibri"/>
                        <a:ea typeface="Calibri"/>
                        <a:cs typeface="Times New Roman"/>
                      </a:endParaRPr>
                    </a:p>
                  </a:txBody>
                  <a:tcPr marL="14951" marR="14951" marT="0" marB="0">
                    <a:lnL w="1905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marL="0" marR="0">
                        <a:lnSpc>
                          <a:spcPct val="115000"/>
                        </a:lnSpc>
                        <a:spcBef>
                          <a:spcPts val="300"/>
                        </a:spcBef>
                        <a:spcAft>
                          <a:spcPts val="1000"/>
                        </a:spcAft>
                      </a:pPr>
                      <a:r>
                        <a:rPr lang="en-US" sz="800" dirty="0" smtClean="0">
                          <a:solidFill>
                            <a:schemeClr val="bg1"/>
                          </a:solidFill>
                          <a:latin typeface="Calibri"/>
                          <a:ea typeface="Calibri"/>
                          <a:cs typeface="Times New Roman"/>
                        </a:rPr>
                        <a:t>120</a:t>
                      </a:r>
                      <a:endParaRPr lang="en-US" sz="800" dirty="0">
                        <a:solidFill>
                          <a:schemeClr val="bg1"/>
                        </a:solidFill>
                        <a:latin typeface="Calibri"/>
                        <a:ea typeface="Calibri"/>
                        <a:cs typeface="Times New Roman"/>
                      </a:endParaRPr>
                    </a:p>
                  </a:txBody>
                  <a:tcPr marL="14951" marR="14951"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bl>
          </a:graphicData>
        </a:graphic>
      </p:graphicFrame>
      <p:graphicFrame>
        <p:nvGraphicFramePr>
          <p:cNvPr id="9" name="Table 8"/>
          <p:cNvGraphicFramePr>
            <a:graphicFrameLocks noGrp="1"/>
          </p:cNvGraphicFramePr>
          <p:nvPr/>
        </p:nvGraphicFramePr>
        <p:xfrm>
          <a:off x="2819400" y="4308475"/>
          <a:ext cx="1600200" cy="523875"/>
        </p:xfrm>
        <a:graphic>
          <a:graphicData uri="http://schemas.openxmlformats.org/drawingml/2006/table">
            <a:tbl>
              <a:tblPr/>
              <a:tblGrid>
                <a:gridCol w="800100"/>
                <a:gridCol w="800100"/>
              </a:tblGrid>
              <a:tr h="291659">
                <a:tc>
                  <a:txBody>
                    <a:bodyPr/>
                    <a:lstStyle/>
                    <a:p>
                      <a:pPr marL="0" marR="0">
                        <a:lnSpc>
                          <a:spcPct val="115000"/>
                        </a:lnSpc>
                        <a:spcBef>
                          <a:spcPts val="300"/>
                        </a:spcBef>
                        <a:spcAft>
                          <a:spcPts val="1000"/>
                        </a:spcAft>
                      </a:pPr>
                      <a:r>
                        <a:rPr lang="en-US" sz="800" b="1" dirty="0">
                          <a:latin typeface="Calibri"/>
                          <a:ea typeface="Calibri"/>
                          <a:cs typeface="Times New Roman"/>
                        </a:rPr>
                        <a:t>Farm configuration</a:t>
                      </a:r>
                      <a:endParaRPr lang="en-US" sz="800" dirty="0">
                        <a:latin typeface="Calibri"/>
                        <a:ea typeface="Calibri"/>
                        <a:cs typeface="Times New Roman"/>
                      </a:endParaRPr>
                    </a:p>
                  </a:txBody>
                  <a:tcPr marL="14951" marR="14951" marT="0" marB="0">
                    <a:lnL w="1905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90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9D9D9"/>
                    </a:solidFill>
                  </a:tcPr>
                </a:tc>
                <a:tc>
                  <a:txBody>
                    <a:bodyPr/>
                    <a:lstStyle/>
                    <a:p>
                      <a:pPr marL="0" marR="0">
                        <a:lnSpc>
                          <a:spcPct val="115000"/>
                        </a:lnSpc>
                        <a:spcBef>
                          <a:spcPts val="300"/>
                        </a:spcBef>
                        <a:spcAft>
                          <a:spcPts val="1000"/>
                        </a:spcAft>
                      </a:pPr>
                      <a:r>
                        <a:rPr lang="en-US" sz="800" b="1" dirty="0">
                          <a:latin typeface="Calibri"/>
                          <a:ea typeface="Calibri"/>
                          <a:cs typeface="Times New Roman"/>
                        </a:rPr>
                        <a:t>RPS</a:t>
                      </a:r>
                      <a:endParaRPr lang="en-US" sz="800" dirty="0">
                        <a:latin typeface="Calibri"/>
                        <a:ea typeface="Calibri"/>
                        <a:cs typeface="Times New Roman"/>
                      </a:endParaRPr>
                    </a:p>
                  </a:txBody>
                  <a:tcPr marL="14951" marR="14951"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90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9D9D9"/>
                    </a:solidFill>
                  </a:tcPr>
                </a:tc>
              </a:tr>
              <a:tr h="232216">
                <a:tc>
                  <a:txBody>
                    <a:bodyPr/>
                    <a:lstStyle/>
                    <a:p>
                      <a:pPr marL="0" marR="0">
                        <a:lnSpc>
                          <a:spcPct val="115000"/>
                        </a:lnSpc>
                        <a:spcBef>
                          <a:spcPts val="300"/>
                        </a:spcBef>
                        <a:spcAft>
                          <a:spcPts val="1000"/>
                        </a:spcAft>
                      </a:pPr>
                      <a:r>
                        <a:rPr lang="en-US" sz="800" dirty="0" smtClean="0">
                          <a:solidFill>
                            <a:schemeClr val="bg1"/>
                          </a:solidFill>
                          <a:latin typeface="Calibri"/>
                          <a:ea typeface="Calibri"/>
                          <a:cs typeface="Times New Roman"/>
                        </a:rPr>
                        <a:t>3 by</a:t>
                      </a:r>
                      <a:r>
                        <a:rPr lang="en-US" sz="800" baseline="0" dirty="0" smtClean="0">
                          <a:solidFill>
                            <a:schemeClr val="bg1"/>
                          </a:solidFill>
                          <a:latin typeface="Calibri"/>
                          <a:ea typeface="Calibri"/>
                          <a:cs typeface="Times New Roman"/>
                        </a:rPr>
                        <a:t> 1</a:t>
                      </a:r>
                      <a:endParaRPr lang="en-US" sz="800" dirty="0">
                        <a:solidFill>
                          <a:schemeClr val="bg1"/>
                        </a:solidFill>
                        <a:latin typeface="Calibri"/>
                        <a:ea typeface="Calibri"/>
                        <a:cs typeface="Times New Roman"/>
                      </a:endParaRPr>
                    </a:p>
                  </a:txBody>
                  <a:tcPr marL="14951" marR="14951" marT="0" marB="0">
                    <a:lnL w="1905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marL="0" marR="0">
                        <a:lnSpc>
                          <a:spcPct val="115000"/>
                        </a:lnSpc>
                        <a:spcBef>
                          <a:spcPts val="300"/>
                        </a:spcBef>
                        <a:spcAft>
                          <a:spcPts val="1000"/>
                        </a:spcAft>
                      </a:pPr>
                      <a:r>
                        <a:rPr lang="en-US" sz="800" dirty="0" smtClean="0">
                          <a:solidFill>
                            <a:schemeClr val="bg1"/>
                          </a:solidFill>
                          <a:latin typeface="Calibri"/>
                          <a:ea typeface="Calibri"/>
                          <a:cs typeface="Times New Roman"/>
                        </a:rPr>
                        <a:t>115</a:t>
                      </a:r>
                      <a:endParaRPr lang="en-US" sz="800" dirty="0">
                        <a:solidFill>
                          <a:schemeClr val="bg1"/>
                        </a:solidFill>
                        <a:latin typeface="Calibri"/>
                        <a:ea typeface="Calibri"/>
                        <a:cs typeface="Times New Roman"/>
                      </a:endParaRPr>
                    </a:p>
                  </a:txBody>
                  <a:tcPr marL="14951" marR="14951"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bl>
          </a:graphicData>
        </a:graphic>
      </p:graphicFrame>
      <p:sp>
        <p:nvSpPr>
          <p:cNvPr id="10" name="Right Bracket 9"/>
          <p:cNvSpPr/>
          <p:nvPr/>
        </p:nvSpPr>
        <p:spPr>
          <a:xfrm rot="5400000">
            <a:off x="4438650" y="820738"/>
            <a:ext cx="342900" cy="8458200"/>
          </a:xfrm>
          <a:prstGeom prst="rightBracket">
            <a:avLst/>
          </a:prstGeom>
          <a:ln w="25400" cmpd="sng">
            <a:solidFill>
              <a:schemeClr val="tx1"/>
            </a:solidFill>
          </a:ln>
        </p:spPr>
        <p:style>
          <a:lnRef idx="1">
            <a:schemeClr val="accent1"/>
          </a:lnRef>
          <a:fillRef idx="0">
            <a:schemeClr val="accent1"/>
          </a:fillRef>
          <a:effectRef idx="0">
            <a:schemeClr val="accent1"/>
          </a:effectRef>
          <a:fontRef idx="minor">
            <a:schemeClr val="tx1"/>
          </a:fontRef>
        </p:style>
        <p:txBody>
          <a:bodyPr lIns="91417" tIns="45710" rIns="91417" bIns="45710" anchor="ctr"/>
          <a:lstStyle/>
          <a:p>
            <a:pPr>
              <a:defRPr/>
            </a:pPr>
            <a:endParaRPr lang="en-US" dirty="0"/>
          </a:p>
        </p:txBody>
      </p:sp>
      <p:sp>
        <p:nvSpPr>
          <p:cNvPr id="52264" name="TextBox 12"/>
          <p:cNvSpPr txBox="1">
            <a:spLocks noChangeArrowheads="1"/>
          </p:cNvSpPr>
          <p:nvPr/>
        </p:nvSpPr>
        <p:spPr bwMode="auto">
          <a:xfrm>
            <a:off x="381000" y="5335588"/>
            <a:ext cx="83820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17" tIns="45710" rIns="91417" bIns="4571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eaLnBrk="1" hangingPunct="1"/>
            <a:r>
              <a:rPr lang="en-US" sz="1200" dirty="0"/>
              <a:t>Monitoring counters in the operational configuration and monitoring environment (SC OM 2007) trigger growth (or shrink) provisioning once the specific capacity driver hits 80% of specified value:</a:t>
            </a:r>
          </a:p>
          <a:p>
            <a:pPr eaLnBrk="1" hangingPunct="1">
              <a:buFontTx/>
              <a:buChar char="-"/>
            </a:pPr>
            <a:r>
              <a:rPr lang="en-US" sz="1200" dirty="0"/>
              <a:t> Growth based upon RPS (growth type A): initial size – 99 RPS; counter is set to 80 RPS</a:t>
            </a:r>
          </a:p>
          <a:p>
            <a:pPr eaLnBrk="1" hangingPunct="1">
              <a:buFontTx/>
              <a:buChar char="-"/>
            </a:pPr>
            <a:r>
              <a:rPr lang="en-US" sz="1200" dirty="0"/>
              <a:t> Growth based upon content </a:t>
            </a:r>
            <a:r>
              <a:rPr lang="en-US" sz="1200" dirty="0" err="1"/>
              <a:t>db</a:t>
            </a:r>
            <a:r>
              <a:rPr lang="en-US" sz="1200" dirty="0"/>
              <a:t> size (growth type B): initial size – 0.8 TB; counter is set to 0.7 TB</a:t>
            </a:r>
          </a:p>
        </p:txBody>
      </p:sp>
    </p:spTree>
    <p:extLst>
      <p:ext uri="{BB962C8B-B14F-4D97-AF65-F5344CB8AC3E}">
        <p14:creationId xmlns:p14="http://schemas.microsoft.com/office/powerpoint/2010/main" xmlns="" val="117148641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smtClean="0"/>
              <a:t>Projected Load Profile</a:t>
            </a:r>
            <a:endParaRPr/>
          </a:p>
        </p:txBody>
      </p:sp>
      <p:graphicFrame>
        <p:nvGraphicFramePr>
          <p:cNvPr id="5" name="Chart 4"/>
          <p:cNvGraphicFramePr/>
          <p:nvPr/>
        </p:nvGraphicFramePr>
        <p:xfrm>
          <a:off x="1004528" y="1084291"/>
          <a:ext cx="7243763" cy="50927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816791022"/>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smtClean="0"/>
              <a:t>Load by Time of Day</a:t>
            </a:r>
            <a:endParaRPr/>
          </a:p>
        </p:txBody>
      </p:sp>
      <p:graphicFrame>
        <p:nvGraphicFramePr>
          <p:cNvPr id="4" name="Content Placeholder 3"/>
          <p:cNvGraphicFramePr>
            <a:graphicFrameLocks noGrp="1"/>
          </p:cNvGraphicFramePr>
          <p:nvPr>
            <p:ph idx="1"/>
          </p:nvPr>
        </p:nvGraphicFramePr>
        <p:xfrm>
          <a:off x="895888" y="1284537"/>
          <a:ext cx="7324725" cy="487256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4116015914"/>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pPr>
              <a:defRPr/>
            </a:pPr>
            <a:r>
              <a:rPr sz="4400" smtClean="0"/>
              <a:t>Enable Virtualization and "Run Full"</a:t>
            </a:r>
            <a:endParaRPr sz="4400"/>
          </a:p>
        </p:txBody>
      </p:sp>
      <p:sp>
        <p:nvSpPr>
          <p:cNvPr id="3" name="Text Placeholder 2"/>
          <p:cNvSpPr>
            <a:spLocks noGrp="1"/>
          </p:cNvSpPr>
          <p:nvPr>
            <p:ph type="body" idx="1"/>
          </p:nvPr>
        </p:nvSpPr>
        <p:spPr>
          <a:xfrm>
            <a:off x="381000" y="914400"/>
            <a:ext cx="8382000" cy="5613845"/>
          </a:xfrm>
        </p:spPr>
        <p:txBody>
          <a:bodyPr/>
          <a:lstStyle/>
          <a:p>
            <a:pPr>
              <a:defRPr/>
            </a:pPr>
            <a:r>
              <a:rPr lang="en-US" sz="2000" dirty="0" smtClean="0"/>
              <a:t>Decompose application into work loads (servers) that can be dynamically scheduled</a:t>
            </a:r>
          </a:p>
          <a:p>
            <a:pPr>
              <a:defRPr/>
            </a:pPr>
            <a:r>
              <a:rPr lang="en-US" sz="2000" dirty="0" smtClean="0"/>
              <a:t>Break dependencies between your product’s services</a:t>
            </a:r>
          </a:p>
          <a:p>
            <a:pPr lvl="1">
              <a:defRPr/>
            </a:pPr>
            <a:r>
              <a:rPr lang="en-US" sz="1800" dirty="0" smtClean="0"/>
              <a:t>Allow customers to pick time of day, day of week, etc, and allocate capacity of individual parts dynamically</a:t>
            </a:r>
          </a:p>
          <a:p>
            <a:pPr lvl="1">
              <a:defRPr/>
            </a:pPr>
            <a:r>
              <a:rPr lang="en-US" sz="1800" dirty="0" smtClean="0"/>
              <a:t>If one server role is “out” right now, application should not break</a:t>
            </a:r>
          </a:p>
          <a:p>
            <a:pPr>
              <a:defRPr/>
            </a:pPr>
            <a:r>
              <a:rPr lang="en-US" sz="2000" dirty="0" smtClean="0"/>
              <a:t>Define scale units for your server roles so that they can be reduced in size to a minimal level and grown in chunks</a:t>
            </a:r>
          </a:p>
          <a:p>
            <a:pPr>
              <a:defRPr/>
            </a:pPr>
            <a:r>
              <a:rPr lang="en-US" sz="2000" dirty="0" smtClean="0"/>
              <a:t>Application server roles should not break if resources get allocated by quota by application role</a:t>
            </a:r>
          </a:p>
          <a:p>
            <a:pPr lvl="1">
              <a:defRPr/>
            </a:pPr>
            <a:r>
              <a:rPr lang="en-US" sz="1800" dirty="0" smtClean="0"/>
              <a:t>(20% CPU for you, 60% for you)</a:t>
            </a:r>
          </a:p>
          <a:p>
            <a:pPr>
              <a:defRPr/>
            </a:pPr>
            <a:r>
              <a:rPr lang="en-US" sz="2000" dirty="0" smtClean="0"/>
              <a:t>Monitoring can no longer assume all parts are “on” at all times.</a:t>
            </a:r>
          </a:p>
          <a:p>
            <a:pPr lvl="1">
              <a:defRPr/>
            </a:pPr>
            <a:r>
              <a:rPr lang="en-US" sz="1600" dirty="0" smtClean="0"/>
              <a:t>Server roles become dependency bound for scheduling of parts that need to run together.</a:t>
            </a:r>
          </a:p>
          <a:p>
            <a:pPr lvl="1">
              <a:defRPr/>
            </a:pPr>
            <a:r>
              <a:rPr lang="en-US" sz="1600" dirty="0" smtClean="0"/>
              <a:t>If inseparable parts, put in same server role, deploy in same image</a:t>
            </a:r>
          </a:p>
          <a:p>
            <a:pPr>
              <a:defRPr/>
            </a:pPr>
            <a:r>
              <a:rPr lang="en-US" sz="2000" dirty="0" smtClean="0"/>
              <a:t>Break up the work types that your application does so they can operate out of band over units of time</a:t>
            </a:r>
          </a:p>
          <a:p>
            <a:pPr>
              <a:defRPr/>
            </a:pPr>
            <a:r>
              <a:rPr lang="en-US" sz="2000" dirty="0" smtClean="0"/>
              <a:t>Synchronicity (scale out) is not by server.  It is by virtual server image.</a:t>
            </a:r>
          </a:p>
          <a:p>
            <a:pPr lvl="1">
              <a:defRPr/>
            </a:pPr>
            <a:r>
              <a:rPr lang="en-US" sz="1600" dirty="0" smtClean="0"/>
              <a:t>Parts communicate across images</a:t>
            </a:r>
            <a:endParaRPr lang="en-US" sz="1600" dirty="0"/>
          </a:p>
        </p:txBody>
      </p:sp>
    </p:spTree>
    <p:extLst>
      <p:ext uri="{BB962C8B-B14F-4D97-AF65-F5344CB8AC3E}">
        <p14:creationId xmlns:p14="http://schemas.microsoft.com/office/powerpoint/2010/main" xmlns="" val="2646753824"/>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a:xfrm>
            <a:off x="381000" y="230188"/>
            <a:ext cx="8382000" cy="609398"/>
          </a:xfrm>
        </p:spPr>
        <p:txBody>
          <a:bodyPr/>
          <a:lstStyle/>
          <a:p>
            <a:pPr defTabSz="914363" fontAlgn="auto">
              <a:spcAft>
                <a:spcPts val="0"/>
              </a:spcAft>
              <a:defRPr/>
            </a:pPr>
            <a:r>
              <a:rPr sz="4400"/>
              <a:t>Session Objectives And Takeaways</a:t>
            </a:r>
          </a:p>
        </p:txBody>
      </p:sp>
      <p:sp>
        <p:nvSpPr>
          <p:cNvPr id="29698" name="Rectangle 9"/>
          <p:cNvSpPr>
            <a:spLocks noGrp="1" noChangeArrowheads="1"/>
          </p:cNvSpPr>
          <p:nvPr>
            <p:ph type="body" sz="quarter" idx="10"/>
          </p:nvPr>
        </p:nvSpPr>
        <p:spPr>
          <a:xfrm>
            <a:off x="381000" y="1066800"/>
            <a:ext cx="8382000" cy="4555093"/>
          </a:xfrm>
        </p:spPr>
        <p:txBody>
          <a:bodyPr/>
          <a:lstStyle/>
          <a:p>
            <a:pPr>
              <a:buFontTx/>
              <a:buNone/>
              <a:defRPr/>
            </a:pPr>
            <a:endParaRPr lang="en-US" sz="3600" dirty="0" smtClean="0"/>
          </a:p>
          <a:p>
            <a:pPr>
              <a:defRPr/>
            </a:pPr>
            <a:r>
              <a:rPr lang="en-US" sz="3600" dirty="0" smtClean="0"/>
              <a:t>Highlight the looming energy crisis in the data center</a:t>
            </a:r>
          </a:p>
          <a:p>
            <a:pPr>
              <a:defRPr/>
            </a:pPr>
            <a:r>
              <a:rPr lang="en-US" sz="3600" dirty="0" smtClean="0"/>
              <a:t>Understand the application designers role in reducing energy consumption</a:t>
            </a:r>
          </a:p>
          <a:p>
            <a:pPr>
              <a:defRPr/>
            </a:pPr>
            <a:r>
              <a:rPr lang="en-US" sz="3600" dirty="0" smtClean="0"/>
              <a:t>Understand how virtualization can support you in going </a:t>
            </a:r>
            <a:r>
              <a:rPr lang="en-US" sz="4000" dirty="0" smtClean="0"/>
              <a:t>Green</a:t>
            </a:r>
          </a:p>
          <a:p>
            <a:pPr>
              <a:defRPr/>
            </a:pPr>
            <a:endParaRPr lang="en-US" sz="4000" dirty="0" smtClean="0"/>
          </a:p>
        </p:txBody>
      </p:sp>
    </p:spTree>
    <p:extLst>
      <p:ext uri="{BB962C8B-B14F-4D97-AF65-F5344CB8AC3E}">
        <p14:creationId xmlns:p14="http://schemas.microsoft.com/office/powerpoint/2010/main" xmlns="" val="3530487451"/>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468" y="127001"/>
            <a:ext cx="8916532" cy="1243417"/>
          </a:xfrm>
        </p:spPr>
        <p:txBody>
          <a:bodyPr/>
          <a:lstStyle/>
          <a:p>
            <a:pPr>
              <a:defRPr/>
            </a:pPr>
            <a:r>
              <a:rPr sz="4400" dirty="0" smtClean="0"/>
              <a:t>Will your Data Centers be Rated by the Government?</a:t>
            </a:r>
            <a:endParaRPr sz="4400" dirty="0"/>
          </a:p>
        </p:txBody>
      </p:sp>
      <p:sp>
        <p:nvSpPr>
          <p:cNvPr id="30723" name="TextBox 5"/>
          <p:cNvSpPr txBox="1">
            <a:spLocks noChangeArrowheads="1"/>
          </p:cNvSpPr>
          <p:nvPr/>
        </p:nvSpPr>
        <p:spPr bwMode="auto">
          <a:xfrm>
            <a:off x="227013" y="1370013"/>
            <a:ext cx="4365625" cy="2363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eaLnBrk="1" hangingPunct="1"/>
            <a:r>
              <a:rPr lang="en-US" b="1"/>
              <a:t>Congress Passed Public Law 109-431 </a:t>
            </a:r>
          </a:p>
          <a:p>
            <a:pPr eaLnBrk="1" hangingPunct="1"/>
            <a:r>
              <a:rPr lang="en-US" b="1"/>
              <a:t>Dec 2006</a:t>
            </a:r>
          </a:p>
          <a:p>
            <a:pPr eaLnBrk="1" hangingPunct="1"/>
            <a:r>
              <a:rPr lang="en-US"/>
              <a:t>EPA to study and promote IT Efficiency</a:t>
            </a:r>
          </a:p>
          <a:p>
            <a:pPr eaLnBrk="1" hangingPunct="1"/>
            <a:r>
              <a:rPr lang="en-US"/>
              <a:t>EPA provided response August 2007</a:t>
            </a:r>
          </a:p>
          <a:p>
            <a:pPr eaLnBrk="1" hangingPunct="1"/>
            <a:endParaRPr lang="en-US"/>
          </a:p>
          <a:p>
            <a:pPr eaLnBrk="1" hangingPunct="1"/>
            <a:endParaRPr lang="en-US"/>
          </a:p>
          <a:p>
            <a:pPr eaLnBrk="1" hangingPunct="1"/>
            <a:endParaRPr lang="en-US"/>
          </a:p>
        </p:txBody>
      </p:sp>
      <p:pic>
        <p:nvPicPr>
          <p:cNvPr id="7" name="Picture 2"/>
          <p:cNvPicPr>
            <a:picLocks noChangeAspect="1" noChangeArrowheads="1"/>
          </p:cNvPicPr>
          <p:nvPr/>
        </p:nvPicPr>
        <p:blipFill>
          <a:blip r:embed="rId3" cstate="print"/>
          <a:srcRect/>
          <a:stretch>
            <a:fillRect/>
          </a:stretch>
        </p:blipFill>
        <p:spPr bwMode="auto">
          <a:xfrm>
            <a:off x="284633" y="2971800"/>
            <a:ext cx="4115872" cy="3327400"/>
          </a:xfrm>
          <a:prstGeom prst="rect">
            <a:avLst/>
          </a:prstGeom>
          <a:noFill/>
          <a:ln w="9525">
            <a:noFill/>
            <a:miter lim="800000"/>
            <a:headEnd/>
            <a:tailEnd/>
          </a:ln>
          <a:effectLst>
            <a:softEdge rad="31750"/>
          </a:effectLst>
        </p:spPr>
      </p:pic>
      <p:pic>
        <p:nvPicPr>
          <p:cNvPr id="8" name="Picture 3"/>
          <p:cNvPicPr>
            <a:picLocks noChangeAspect="1" noChangeArrowheads="1"/>
          </p:cNvPicPr>
          <p:nvPr/>
        </p:nvPicPr>
        <p:blipFill>
          <a:blip r:embed="rId4" cstate="print"/>
          <a:srcRect/>
          <a:stretch>
            <a:fillRect/>
          </a:stretch>
        </p:blipFill>
        <p:spPr bwMode="auto">
          <a:xfrm>
            <a:off x="4572000" y="2971801"/>
            <a:ext cx="4115872" cy="3327399"/>
          </a:xfrm>
          <a:prstGeom prst="rect">
            <a:avLst/>
          </a:prstGeom>
          <a:noFill/>
          <a:ln w="9525">
            <a:noFill/>
            <a:miter lim="800000"/>
            <a:headEnd/>
            <a:tailEnd/>
          </a:ln>
          <a:effectLst>
            <a:softEdge rad="31750"/>
          </a:effectLst>
        </p:spPr>
      </p:pic>
      <p:sp>
        <p:nvSpPr>
          <p:cNvPr id="30726" name="Rectangle 8"/>
          <p:cNvSpPr>
            <a:spLocks noChangeArrowheads="1"/>
          </p:cNvSpPr>
          <p:nvPr/>
        </p:nvSpPr>
        <p:spPr bwMode="auto">
          <a:xfrm>
            <a:off x="284163" y="2705100"/>
            <a:ext cx="9147175" cy="363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800">
                <a:hlinkClick r:id=""/>
              </a:rPr>
              <a:t>http://www.energystar.gov/ia/partners/prod_development/downloads/EPA_Datacenter_Report_Congress_Final1.pdf</a:t>
            </a:r>
            <a:endParaRPr lang="en-US" sz="800"/>
          </a:p>
          <a:p>
            <a:endParaRPr lang="en-US" sz="800"/>
          </a:p>
        </p:txBody>
      </p:sp>
      <p:sp>
        <p:nvSpPr>
          <p:cNvPr id="30727" name="TextBox 9"/>
          <p:cNvSpPr txBox="1">
            <a:spLocks noChangeArrowheads="1"/>
          </p:cNvSpPr>
          <p:nvPr/>
        </p:nvSpPr>
        <p:spPr bwMode="auto">
          <a:xfrm>
            <a:off x="4436308" y="1357981"/>
            <a:ext cx="4789488" cy="203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eaLnBrk="1" hangingPunct="1"/>
            <a:r>
              <a:rPr lang="en-US" b="1" dirty="0"/>
              <a:t>Outcome: EPA Energy Star Program</a:t>
            </a:r>
          </a:p>
          <a:p>
            <a:pPr eaLnBrk="1" hangingPunct="1">
              <a:buFont typeface="Arial" pitchFamily="34" charset="0"/>
              <a:buChar char="•"/>
            </a:pPr>
            <a:r>
              <a:rPr lang="en-US" dirty="0"/>
              <a:t>Energy Star for Servers  </a:t>
            </a:r>
            <a:r>
              <a:rPr lang="en-US" dirty="0">
                <a:sym typeface="Wingdings" pitchFamily="2" charset="2"/>
              </a:rPr>
              <a:t>	May 2009 release</a:t>
            </a:r>
            <a:endParaRPr lang="en-US" dirty="0"/>
          </a:p>
          <a:p>
            <a:pPr eaLnBrk="1" hangingPunct="1">
              <a:buFont typeface="Arial" pitchFamily="34" charset="0"/>
              <a:buChar char="•"/>
            </a:pPr>
            <a:r>
              <a:rPr lang="en-US" dirty="0"/>
              <a:t>Energy Star for DCs </a:t>
            </a:r>
            <a:r>
              <a:rPr lang="en-US" dirty="0">
                <a:sym typeface="Wingdings" pitchFamily="2" charset="2"/>
              </a:rPr>
              <a:t>	Jan 2010 release</a:t>
            </a:r>
            <a:endParaRPr lang="en-US" dirty="0"/>
          </a:p>
          <a:p>
            <a:pPr eaLnBrk="1" hangingPunct="1"/>
            <a:endParaRPr lang="en-US" dirty="0"/>
          </a:p>
          <a:p>
            <a:pPr eaLnBrk="1" hangingPunct="1"/>
            <a:endParaRPr lang="en-US" dirty="0"/>
          </a:p>
          <a:p>
            <a:pPr eaLnBrk="1" hangingPunct="1"/>
            <a:endParaRPr lang="en-US" dirty="0"/>
          </a:p>
        </p:txBody>
      </p:sp>
      <p:sp>
        <p:nvSpPr>
          <p:cNvPr id="30728" name="Rectangle 10"/>
          <p:cNvSpPr>
            <a:spLocks noChangeArrowheads="1"/>
          </p:cNvSpPr>
          <p:nvPr/>
        </p:nvSpPr>
        <p:spPr bwMode="auto">
          <a:xfrm>
            <a:off x="4565650" y="2362200"/>
            <a:ext cx="4570413" cy="363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800">
                <a:hlinkClick r:id=""/>
              </a:rPr>
              <a:t>http://www.energystar.gov/index.cfm?c=prod_development.server_efficiency</a:t>
            </a:r>
            <a:endParaRPr lang="en-US" sz="800"/>
          </a:p>
          <a:p>
            <a:endParaRPr lang="en-US" sz="800"/>
          </a:p>
        </p:txBody>
      </p:sp>
      <p:sp>
        <p:nvSpPr>
          <p:cNvPr id="13" name="Slide Number Placeholder 4"/>
          <p:cNvSpPr txBox="1">
            <a:spLocks/>
          </p:cNvSpPr>
          <p:nvPr/>
        </p:nvSpPr>
        <p:spPr bwMode="auto">
          <a:xfrm>
            <a:off x="-42863" y="6556375"/>
            <a:ext cx="393701" cy="365125"/>
          </a:xfrm>
          <a:prstGeom prst="rect">
            <a:avLst/>
          </a:prstGeom>
          <a:noFill/>
          <a:ln>
            <a:miter lim="800000"/>
            <a:headEnd/>
            <a:tailEnd/>
          </a:ln>
        </p:spPr>
        <p:txBody>
          <a:bodyPr/>
          <a:lstStyle/>
          <a:p>
            <a:pPr>
              <a:defRPr/>
            </a:pPr>
            <a:fld id="{82C2DA6C-BC85-403E-B9A0-A8282BFC615D}" type="slidenum">
              <a:rPr lang="en-US">
                <a:latin typeface="+mn-lt"/>
                <a:cs typeface="+mn-cs"/>
              </a:rPr>
              <a:pPr>
                <a:defRPr/>
              </a:pPr>
              <a:t>4</a:t>
            </a:fld>
            <a:endParaRPr lang="en-US" dirty="0">
              <a:latin typeface="+mn-lt"/>
              <a:cs typeface="+mn-cs"/>
            </a:endParaRPr>
          </a:p>
        </p:txBody>
      </p:sp>
    </p:spTree>
    <p:extLst>
      <p:ext uri="{BB962C8B-B14F-4D97-AF65-F5344CB8AC3E}">
        <p14:creationId xmlns:p14="http://schemas.microsoft.com/office/powerpoint/2010/main" xmlns="" val="156700274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14854" y="422011"/>
            <a:ext cx="8245740" cy="667875"/>
          </a:xfrm>
        </p:spPr>
        <p:txBody>
          <a:bodyPr/>
          <a:lstStyle/>
          <a:p>
            <a:pPr defTabSz="912703">
              <a:defRPr/>
            </a:pPr>
            <a:r>
              <a:rPr sz="4400" smtClean="0"/>
              <a:t>Why the </a:t>
            </a:r>
            <a:r>
              <a:rPr sz="4400"/>
              <a:t>G</a:t>
            </a:r>
            <a:r>
              <a:rPr sz="4400" smtClean="0"/>
              <a:t>overnment Cares?</a:t>
            </a:r>
            <a:endParaRPr sz="4400"/>
          </a:p>
        </p:txBody>
      </p:sp>
      <p:pic>
        <p:nvPicPr>
          <p:cNvPr id="23556" name="Picture 2"/>
          <p:cNvPicPr>
            <a:picLocks noChangeAspect="1" noChangeArrowheads="1"/>
          </p:cNvPicPr>
          <p:nvPr/>
        </p:nvPicPr>
        <p:blipFill>
          <a:blip r:embed="rId3" cstate="print"/>
          <a:srcRect/>
          <a:stretch>
            <a:fillRect/>
          </a:stretch>
        </p:blipFill>
        <p:spPr bwMode="auto">
          <a:xfrm>
            <a:off x="284633" y="1676401"/>
            <a:ext cx="5423389" cy="4316019"/>
          </a:xfrm>
          <a:prstGeom prst="rect">
            <a:avLst/>
          </a:prstGeom>
          <a:noFill/>
          <a:ln w="9525">
            <a:solidFill>
              <a:schemeClr val="bg2"/>
            </a:solidFill>
            <a:miter lim="800000"/>
            <a:headEnd/>
            <a:tailEnd/>
          </a:ln>
          <a:effectLst>
            <a:softEdge rad="31750"/>
          </a:effectLst>
        </p:spPr>
      </p:pic>
      <p:grpSp>
        <p:nvGrpSpPr>
          <p:cNvPr id="31748" name="Group 5"/>
          <p:cNvGrpSpPr>
            <a:grpSpLocks/>
          </p:cNvGrpSpPr>
          <p:nvPr/>
        </p:nvGrpSpPr>
        <p:grpSpPr bwMode="auto">
          <a:xfrm>
            <a:off x="5772150" y="1447800"/>
            <a:ext cx="3144838" cy="3829050"/>
            <a:chOff x="7404375" y="0"/>
            <a:chExt cx="3405588" cy="5020121"/>
          </a:xfrm>
        </p:grpSpPr>
        <p:sp>
          <p:nvSpPr>
            <p:cNvPr id="8" name="Rounded Rectangle 7"/>
            <p:cNvSpPr/>
            <p:nvPr/>
          </p:nvSpPr>
          <p:spPr bwMode="auto">
            <a:xfrm>
              <a:off x="7477903" y="0"/>
              <a:ext cx="3332060" cy="3131796"/>
            </a:xfrm>
            <a:prstGeom prst="roundRect">
              <a:avLst/>
            </a:prstGeom>
            <a:solidFill>
              <a:srgbClr val="336699"/>
            </a:solidFill>
            <a:ln>
              <a:solidFill>
                <a:schemeClr val="accent2"/>
              </a:solidFill>
              <a:headEnd type="none" w="med" len="med"/>
              <a:tailEnd type="none" w="med" len="med"/>
            </a:ln>
            <a:scene3d>
              <a:camera prst="orthographicFront"/>
              <a:lightRig rig="threePt" dir="t"/>
            </a:scene3d>
            <a:sp3d>
              <a:bevelT/>
            </a:sp3d>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defTabSz="914099">
                <a:defRPr/>
              </a:pPr>
              <a:endParaRPr lang="en-US" sz="2400" dirty="0">
                <a:solidFill>
                  <a:schemeClr val="bg2"/>
                </a:solidFill>
              </a:endParaRPr>
            </a:p>
          </p:txBody>
        </p:sp>
        <p:sp>
          <p:nvSpPr>
            <p:cNvPr id="9" name="TextBox 3"/>
            <p:cNvSpPr txBox="1">
              <a:spLocks noChangeArrowheads="1"/>
            </p:cNvSpPr>
            <p:nvPr/>
          </p:nvSpPr>
          <p:spPr bwMode="auto">
            <a:xfrm>
              <a:off x="7404375" y="56072"/>
              <a:ext cx="3389209" cy="4964049"/>
            </a:xfrm>
            <a:prstGeom prst="rect">
              <a:avLst/>
            </a:prstGeom>
            <a:noFill/>
            <a:ln w="9525">
              <a:noFill/>
              <a:miter lim="800000"/>
              <a:headEnd/>
              <a:tailEnd/>
            </a:ln>
            <a:scene3d>
              <a:camera prst="orthographicFront"/>
              <a:lightRig rig="threePt" dir="t"/>
            </a:scene3d>
            <a:sp3d>
              <a:bevelT/>
            </a:sp3d>
          </p:spPr>
          <p:txBody>
            <a:bodyPr>
              <a:spAutoFit/>
            </a:bodyPr>
            <a:lstStyle/>
            <a:p>
              <a:pPr algn="ctr">
                <a:defRPr/>
              </a:pPr>
              <a:r>
                <a:rPr lang="en-US" sz="2400" b="1" dirty="0">
                  <a:latin typeface="Segoe"/>
                  <a:cs typeface="+mn-cs"/>
                </a:rPr>
                <a:t>In the US:</a:t>
              </a:r>
            </a:p>
            <a:p>
              <a:pPr algn="ctr">
                <a:defRPr/>
              </a:pPr>
              <a:endParaRPr lang="en-US" sz="2400" dirty="0">
                <a:latin typeface="Segoe"/>
                <a:cs typeface="+mn-cs"/>
              </a:endParaRPr>
            </a:p>
            <a:p>
              <a:pPr algn="r">
                <a:defRPr/>
              </a:pPr>
              <a:r>
                <a:rPr lang="en-US" dirty="0">
                  <a:latin typeface="Segoe"/>
                  <a:cs typeface="+mn-cs"/>
                </a:rPr>
                <a:t>Capacity Growth = 0.8%/yr</a:t>
              </a:r>
            </a:p>
            <a:p>
              <a:pPr algn="r">
                <a:defRPr/>
              </a:pPr>
              <a:r>
                <a:rPr lang="en-US" dirty="0">
                  <a:latin typeface="Segoe"/>
                  <a:cs typeface="+mn-cs"/>
                </a:rPr>
                <a:t>Usage Growth = 1.1%/yr</a:t>
              </a:r>
            </a:p>
            <a:p>
              <a:pPr algn="r">
                <a:defRPr/>
              </a:pPr>
              <a:r>
                <a:rPr lang="en-US" dirty="0">
                  <a:latin typeface="Segoe"/>
                  <a:cs typeface="+mn-cs"/>
                </a:rPr>
                <a:t>DC Growth =  15%/yr</a:t>
              </a:r>
            </a:p>
            <a:p>
              <a:pPr algn="r">
                <a:defRPr/>
              </a:pPr>
              <a:endParaRPr lang="en-US" sz="1700" dirty="0">
                <a:latin typeface="Segoe"/>
                <a:cs typeface="+mn-cs"/>
              </a:endParaRPr>
            </a:p>
            <a:p>
              <a:pPr algn="ctr">
                <a:defRPr/>
              </a:pPr>
              <a:endParaRPr lang="en-US" sz="1700" u="sng" dirty="0">
                <a:latin typeface="Segoe"/>
                <a:cs typeface="+mn-cs"/>
              </a:endParaRPr>
            </a:p>
            <a:p>
              <a:pPr algn="r">
                <a:defRPr/>
              </a:pPr>
              <a:endParaRPr lang="en-US" sz="1700" dirty="0">
                <a:latin typeface="Segoe"/>
                <a:cs typeface="+mn-cs"/>
              </a:endParaRPr>
            </a:p>
            <a:p>
              <a:pPr algn="r">
                <a:defRPr/>
              </a:pPr>
              <a:endParaRPr lang="en-US" sz="1700" dirty="0">
                <a:latin typeface="Segoe"/>
                <a:cs typeface="+mn-cs"/>
              </a:endParaRPr>
            </a:p>
            <a:p>
              <a:pPr algn="ctr">
                <a:defRPr/>
              </a:pPr>
              <a:endParaRPr lang="en-US" sz="1700" dirty="0">
                <a:latin typeface="Segoe"/>
                <a:cs typeface="+mn-cs"/>
              </a:endParaRPr>
            </a:p>
            <a:p>
              <a:pPr algn="ctr">
                <a:defRPr/>
              </a:pPr>
              <a:endParaRPr lang="en-US" sz="1700" dirty="0">
                <a:latin typeface="Segoe"/>
                <a:cs typeface="+mn-cs"/>
              </a:endParaRPr>
            </a:p>
          </p:txBody>
        </p:sp>
      </p:grpSp>
      <p:sp>
        <p:nvSpPr>
          <p:cNvPr id="10" name="Rounded Rectangle 9"/>
          <p:cNvSpPr/>
          <p:nvPr/>
        </p:nvSpPr>
        <p:spPr bwMode="auto">
          <a:xfrm>
            <a:off x="5829628" y="4343401"/>
            <a:ext cx="3076187" cy="1544207"/>
          </a:xfrm>
          <a:prstGeom prst="roundRect">
            <a:avLst/>
          </a:prstGeom>
          <a:solidFill>
            <a:schemeClr val="accent2"/>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400" b="1" dirty="0">
              <a:solidFill>
                <a:srgbClr val="FFFFFF"/>
              </a:solidFill>
              <a:effectLst>
                <a:outerShdw blurRad="38100" dist="38100" dir="2700000" algn="tl">
                  <a:srgbClr val="000000">
                    <a:alpha val="43137"/>
                  </a:srgbClr>
                </a:outerShdw>
              </a:effectLst>
            </a:endParaRPr>
          </a:p>
          <a:p>
            <a:pPr algn="ctr" defTabSz="914099">
              <a:defRPr/>
            </a:pPr>
            <a:r>
              <a:rPr lang="en-US" sz="2400" b="1" dirty="0">
                <a:solidFill>
                  <a:srgbClr val="FFFFFF"/>
                </a:solidFill>
                <a:effectLst>
                  <a:outerShdw blurRad="38100" dist="38100" dir="2700000" algn="tl">
                    <a:srgbClr val="000000">
                      <a:alpha val="43137"/>
                    </a:srgbClr>
                  </a:outerShdw>
                </a:effectLst>
              </a:rPr>
              <a:t>US Projections:</a:t>
            </a:r>
          </a:p>
          <a:p>
            <a:pPr algn="ctr" defTabSz="914099">
              <a:defRPr/>
            </a:pPr>
            <a:r>
              <a:rPr lang="en-US" sz="2400" dirty="0">
                <a:solidFill>
                  <a:srgbClr val="FFFFFF"/>
                </a:solidFill>
                <a:effectLst>
                  <a:outerShdw blurRad="38100" dist="38100" dir="2700000" algn="tl">
                    <a:srgbClr val="000000">
                      <a:alpha val="43137"/>
                    </a:srgbClr>
                  </a:outerShdw>
                </a:effectLst>
              </a:rPr>
              <a:t>2020 </a:t>
            </a:r>
            <a:r>
              <a:rPr lang="en-US" sz="2400" dirty="0">
                <a:solidFill>
                  <a:srgbClr val="FFFFFF"/>
                </a:solidFill>
                <a:effectLst>
                  <a:outerShdw blurRad="38100" dist="38100" dir="2700000" algn="tl">
                    <a:srgbClr val="000000">
                      <a:alpha val="43137"/>
                    </a:srgbClr>
                  </a:outerShdw>
                </a:effectLst>
                <a:sym typeface="Wingdings" pitchFamily="2" charset="2"/>
              </a:rPr>
              <a:t> 10%</a:t>
            </a:r>
          </a:p>
          <a:p>
            <a:pPr algn="ctr" defTabSz="914099">
              <a:defRPr/>
            </a:pPr>
            <a:r>
              <a:rPr lang="en-US" sz="2400" dirty="0">
                <a:solidFill>
                  <a:srgbClr val="FFFFFF"/>
                </a:solidFill>
                <a:effectLst>
                  <a:outerShdw blurRad="38100" dist="38100" dir="2700000" algn="tl">
                    <a:srgbClr val="000000">
                      <a:alpha val="43137"/>
                    </a:srgbClr>
                  </a:outerShdw>
                </a:effectLst>
                <a:sym typeface="Wingdings" pitchFamily="2" charset="2"/>
              </a:rPr>
              <a:t>2030  30-40%</a:t>
            </a:r>
          </a:p>
          <a:p>
            <a:pPr algn="ctr" defTabSz="914099">
              <a:defRPr/>
            </a:pPr>
            <a:endParaRPr lang="en-US" sz="2400" dirty="0">
              <a:solidFill>
                <a:srgbClr val="FFFFFF"/>
              </a:solidFill>
              <a:effectLst>
                <a:outerShdw blurRad="38100" dist="38100" dir="2700000" algn="tl">
                  <a:srgbClr val="000000">
                    <a:alpha val="43137"/>
                  </a:srgbClr>
                </a:outerShdw>
              </a:effectLst>
            </a:endParaRPr>
          </a:p>
        </p:txBody>
      </p:sp>
      <p:sp>
        <p:nvSpPr>
          <p:cNvPr id="11" name="Slide Number Placeholder 4"/>
          <p:cNvSpPr txBox="1">
            <a:spLocks/>
          </p:cNvSpPr>
          <p:nvPr/>
        </p:nvSpPr>
        <p:spPr bwMode="auto">
          <a:xfrm>
            <a:off x="-42863" y="6556375"/>
            <a:ext cx="393701" cy="365125"/>
          </a:xfrm>
          <a:prstGeom prst="rect">
            <a:avLst/>
          </a:prstGeom>
          <a:noFill/>
          <a:ln>
            <a:miter lim="800000"/>
            <a:headEnd/>
            <a:tailEnd/>
          </a:ln>
        </p:spPr>
        <p:txBody>
          <a:bodyPr/>
          <a:lstStyle/>
          <a:p>
            <a:pPr>
              <a:defRPr/>
            </a:pPr>
            <a:fld id="{664F9F81-4F62-41A2-8109-098C266BE47C}" type="slidenum">
              <a:rPr lang="en-US">
                <a:latin typeface="+mn-lt"/>
                <a:cs typeface="+mn-cs"/>
              </a:rPr>
              <a:pPr>
                <a:defRPr/>
              </a:pPr>
              <a:t>5</a:t>
            </a:fld>
            <a:endParaRPr lang="en-US" dirty="0">
              <a:latin typeface="+mn-lt"/>
              <a:cs typeface="+mn-cs"/>
            </a:endParaRPr>
          </a:p>
        </p:txBody>
      </p:sp>
      <p:sp>
        <p:nvSpPr>
          <p:cNvPr id="13" name="Oval 12"/>
          <p:cNvSpPr/>
          <p:nvPr/>
        </p:nvSpPr>
        <p:spPr bwMode="auto">
          <a:xfrm>
            <a:off x="2342568" y="3276600"/>
            <a:ext cx="1569032" cy="685800"/>
          </a:xfrm>
          <a:prstGeom prst="ellipse">
            <a:avLst/>
          </a:prstGeom>
          <a:noFill/>
          <a:ln>
            <a:solidFill>
              <a:schemeClr val="bg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1200" dirty="0">
                <a:solidFill>
                  <a:schemeClr val="bg1"/>
                </a:solidFill>
                <a:effectLst>
                  <a:outerShdw blurRad="38100" dist="38100" dir="2700000" algn="tl">
                    <a:srgbClr val="000000">
                      <a:alpha val="43137"/>
                    </a:srgbClr>
                  </a:outerShdw>
                </a:effectLst>
              </a:rPr>
              <a:t>Today in US</a:t>
            </a:r>
          </a:p>
          <a:p>
            <a:pPr algn="ctr" defTabSz="914099">
              <a:defRPr/>
            </a:pPr>
            <a:r>
              <a:rPr lang="en-US" sz="1200" dirty="0">
                <a:solidFill>
                  <a:schemeClr val="bg1"/>
                </a:solidFill>
                <a:effectLst>
                  <a:outerShdw blurRad="38100" dist="38100" dir="2700000" algn="tl">
                    <a:srgbClr val="000000">
                      <a:alpha val="43137"/>
                    </a:srgbClr>
                  </a:outerShdw>
                </a:effectLst>
              </a:rPr>
              <a:t>1.8 to 2.0%</a:t>
            </a:r>
          </a:p>
        </p:txBody>
      </p:sp>
    </p:spTree>
    <p:extLst>
      <p:ext uri="{BB962C8B-B14F-4D97-AF65-F5344CB8AC3E}">
        <p14:creationId xmlns:p14="http://schemas.microsoft.com/office/powerpoint/2010/main" xmlns="" val="492395436"/>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364" y="260966"/>
            <a:ext cx="8925636" cy="1034129"/>
          </a:xfrm>
        </p:spPr>
        <p:txBody>
          <a:bodyPr/>
          <a:lstStyle/>
          <a:p>
            <a:pPr>
              <a:defRPr/>
            </a:pPr>
            <a:r>
              <a:rPr sz="3600">
                <a:latin typeface="+mj-lt"/>
              </a:rPr>
              <a:t>All of this Drives Costs - </a:t>
            </a:r>
            <a:r>
              <a:rPr sz="3600" smtClean="0"/>
              <a:t>Data Center Economics have Changed!</a:t>
            </a:r>
            <a:endParaRPr sz="3600"/>
          </a:p>
        </p:txBody>
      </p:sp>
      <p:pic>
        <p:nvPicPr>
          <p:cNvPr id="14339" name="Picture 15"/>
          <p:cNvPicPr>
            <a:picLocks noChangeAspect="1" noChangeArrowheads="1"/>
          </p:cNvPicPr>
          <p:nvPr/>
        </p:nvPicPr>
        <p:blipFill>
          <a:blip r:embed="rId3" cstate="print"/>
          <a:srcRect/>
          <a:stretch>
            <a:fillRect/>
          </a:stretch>
        </p:blipFill>
        <p:spPr bwMode="auto">
          <a:xfrm>
            <a:off x="431801" y="1295400"/>
            <a:ext cx="4318379" cy="4563504"/>
          </a:xfrm>
          <a:prstGeom prst="rect">
            <a:avLst/>
          </a:prstGeom>
          <a:noFill/>
          <a:ln w="9525">
            <a:noFill/>
            <a:miter lim="800000"/>
            <a:headEnd/>
            <a:tailEnd/>
          </a:ln>
          <a:scene3d>
            <a:camera prst="orthographicFront"/>
            <a:lightRig rig="threePt" dir="t"/>
          </a:scene3d>
          <a:sp3d extrusionH="12700">
            <a:bevelT w="152400" h="146050"/>
          </a:sp3d>
        </p:spPr>
      </p:pic>
      <p:sp>
        <p:nvSpPr>
          <p:cNvPr id="14341" name="Rectangle 4"/>
          <p:cNvSpPr>
            <a:spLocks noChangeArrowheads="1"/>
          </p:cNvSpPr>
          <p:nvPr/>
        </p:nvSpPr>
        <p:spPr bwMode="auto">
          <a:xfrm>
            <a:off x="431800" y="5867400"/>
            <a:ext cx="4581525" cy="415925"/>
          </a:xfrm>
          <a:prstGeom prst="rect">
            <a:avLst/>
          </a:prstGeom>
          <a:noFill/>
          <a:ln w="9525">
            <a:noFill/>
            <a:miter lim="800000"/>
            <a:headEnd/>
            <a:tailEnd/>
          </a:ln>
        </p:spPr>
        <p:txBody>
          <a:bodyPr lIns="91436" tIns="45718" rIns="91436" bIns="45718">
            <a:spAutoFit/>
          </a:bodyPr>
          <a:lstStyle/>
          <a:p>
            <a:pPr>
              <a:defRPr/>
            </a:pPr>
            <a:r>
              <a:rPr lang="en-US" sz="1050" dirty="0">
                <a:latin typeface="Arial" charset="0"/>
                <a:cs typeface="+mn-cs"/>
              </a:rPr>
              <a:t>Belady, C., “In the Data Center, Power and Cooling Costs  More than IT Equipment it Supports”    Electronics Cooling Magazine (Feb 2007)</a:t>
            </a:r>
          </a:p>
        </p:txBody>
      </p:sp>
      <p:graphicFrame>
        <p:nvGraphicFramePr>
          <p:cNvPr id="6" name="Chart 5"/>
          <p:cNvGraphicFramePr/>
          <p:nvPr/>
        </p:nvGraphicFramePr>
        <p:xfrm>
          <a:off x="3937000" y="1295400"/>
          <a:ext cx="6116643" cy="457200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1"/>
          <p:cNvSpPr txBox="1"/>
          <p:nvPr/>
        </p:nvSpPr>
        <p:spPr>
          <a:xfrm>
            <a:off x="5543550" y="3276600"/>
            <a:ext cx="355600" cy="419100"/>
          </a:xfrm>
          <a:prstGeom prst="rect">
            <a:avLst/>
          </a:prstGeom>
        </p:spPr>
        <p:txBody>
          <a:bodyPr wrap="non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r>
              <a:rPr lang="en-US" sz="2400" b="1" dirty="0" smtClean="0">
                <a:solidFill>
                  <a:srgbClr val="000066"/>
                </a:solidFill>
                <a:effectLst>
                  <a:outerShdw blurRad="38100" dist="38100" dir="2700000" algn="tl">
                    <a:srgbClr val="000000">
                      <a:alpha val="43137"/>
                    </a:srgbClr>
                  </a:outerShdw>
                </a:effectLst>
                <a:latin typeface="Arial" charset="0"/>
              </a:rPr>
              <a:t>DC</a:t>
            </a:r>
            <a:endParaRPr lang="en-US" sz="2400" b="1" dirty="0">
              <a:solidFill>
                <a:srgbClr val="000066"/>
              </a:solidFill>
              <a:effectLst>
                <a:outerShdw blurRad="38100" dist="38100" dir="2700000" algn="tl">
                  <a:srgbClr val="000000">
                    <a:alpha val="43137"/>
                  </a:srgbClr>
                </a:outerShdw>
              </a:effectLst>
              <a:latin typeface="Arial" charset="0"/>
            </a:endParaRPr>
          </a:p>
        </p:txBody>
      </p:sp>
      <p:sp>
        <p:nvSpPr>
          <p:cNvPr id="8" name="TextBox 1"/>
          <p:cNvSpPr txBox="1"/>
          <p:nvPr/>
        </p:nvSpPr>
        <p:spPr>
          <a:xfrm>
            <a:off x="5829300" y="4648200"/>
            <a:ext cx="355600" cy="381000"/>
          </a:xfrm>
          <a:prstGeom prst="rect">
            <a:avLst/>
          </a:prstGeom>
        </p:spPr>
        <p:txBody>
          <a:bodyPr wrap="non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r>
              <a:rPr lang="en-US" sz="2400" b="1" dirty="0" smtClean="0">
                <a:solidFill>
                  <a:srgbClr val="000066"/>
                </a:solidFill>
                <a:effectLst>
                  <a:outerShdw blurRad="38100" dist="38100" dir="2700000" algn="tl">
                    <a:srgbClr val="000000">
                      <a:alpha val="43137"/>
                    </a:srgbClr>
                  </a:outerShdw>
                </a:effectLst>
                <a:latin typeface="Arial" charset="0"/>
              </a:rPr>
              <a:t>Energy</a:t>
            </a:r>
            <a:endParaRPr lang="en-US" sz="2400" b="1" dirty="0">
              <a:solidFill>
                <a:srgbClr val="000066"/>
              </a:solidFill>
              <a:effectLst>
                <a:outerShdw blurRad="38100" dist="38100" dir="2700000" algn="tl">
                  <a:srgbClr val="000000">
                    <a:alpha val="43137"/>
                  </a:srgbClr>
                </a:outerShdw>
              </a:effectLst>
              <a:latin typeface="Arial" charset="0"/>
            </a:endParaRPr>
          </a:p>
        </p:txBody>
      </p:sp>
      <p:sp>
        <p:nvSpPr>
          <p:cNvPr id="9" name="Slide Number Placeholder 4"/>
          <p:cNvSpPr txBox="1">
            <a:spLocks/>
          </p:cNvSpPr>
          <p:nvPr/>
        </p:nvSpPr>
        <p:spPr bwMode="auto">
          <a:xfrm>
            <a:off x="-42863" y="6556375"/>
            <a:ext cx="393701" cy="365125"/>
          </a:xfrm>
          <a:prstGeom prst="rect">
            <a:avLst/>
          </a:prstGeom>
          <a:noFill/>
          <a:ln>
            <a:miter lim="800000"/>
            <a:headEnd/>
            <a:tailEnd/>
          </a:ln>
        </p:spPr>
        <p:txBody>
          <a:bodyPr/>
          <a:lstStyle/>
          <a:p>
            <a:pPr>
              <a:defRPr/>
            </a:pPr>
            <a:fld id="{77EDCFDA-6878-4515-B38D-992C2B85DEB5}" type="slidenum">
              <a:rPr lang="en-US">
                <a:latin typeface="+mn-lt"/>
                <a:cs typeface="+mn-cs"/>
              </a:rPr>
              <a:pPr>
                <a:defRPr/>
              </a:pPr>
              <a:t>6</a:t>
            </a:fld>
            <a:endParaRPr lang="en-US" dirty="0">
              <a:latin typeface="+mn-lt"/>
              <a:cs typeface="+mn-cs"/>
            </a:endParaRPr>
          </a:p>
        </p:txBody>
      </p:sp>
    </p:spTree>
    <p:extLst>
      <p:ext uri="{BB962C8B-B14F-4D97-AF65-F5344CB8AC3E}">
        <p14:creationId xmlns:p14="http://schemas.microsoft.com/office/powerpoint/2010/main" xmlns="" val="2089753437"/>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818" name="Object 2"/>
          <p:cNvGraphicFramePr>
            <a:graphicFrameLocks noChangeAspect="1"/>
          </p:cNvGraphicFramePr>
          <p:nvPr/>
        </p:nvGraphicFramePr>
        <p:xfrm>
          <a:off x="0" y="1447800"/>
          <a:ext cx="8556625" cy="5056188"/>
        </p:xfrm>
        <a:graphic>
          <a:graphicData uri="http://schemas.openxmlformats.org/presentationml/2006/ole">
            <p:oleObj spid="_x0000_s1027" r:id="rId4" imgW="8559526" imgH="5054022" progId="Excel.Chart.8">
              <p:embed/>
            </p:oleObj>
          </a:graphicData>
        </a:graphic>
      </p:graphicFrame>
      <p:sp>
        <p:nvSpPr>
          <p:cNvPr id="34819" name="Text Box 4"/>
          <p:cNvSpPr txBox="1">
            <a:spLocks noChangeArrowheads="1"/>
          </p:cNvSpPr>
          <p:nvPr/>
        </p:nvSpPr>
        <p:spPr bwMode="auto">
          <a:xfrm>
            <a:off x="3810000" y="4991100"/>
            <a:ext cx="5334000" cy="311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6" tIns="45718" rIns="91436" bIns="45718">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n-US" sz="1400" i="1"/>
              <a:t>Source: EYP Mission Critical Facilities Inc., New York </a:t>
            </a:r>
          </a:p>
        </p:txBody>
      </p:sp>
      <p:sp>
        <p:nvSpPr>
          <p:cNvPr id="34820" name="Text Box 7"/>
          <p:cNvSpPr txBox="1">
            <a:spLocks noChangeArrowheads="1"/>
          </p:cNvSpPr>
          <p:nvPr/>
        </p:nvSpPr>
        <p:spPr bwMode="auto">
          <a:xfrm>
            <a:off x="627063" y="5715000"/>
            <a:ext cx="7026275"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6" tIns="45718" rIns="91436" bIns="45718">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defRPr>
            </a:lvl9pPr>
          </a:lstStyle>
          <a:p>
            <a:pPr algn="ctr" eaLnBrk="1" hangingPunct="1"/>
            <a:r>
              <a:rPr lang="en-US" sz="2400"/>
              <a:t>Microsoft is focusing on all the pieces of the pie</a:t>
            </a:r>
          </a:p>
        </p:txBody>
      </p:sp>
      <p:sp>
        <p:nvSpPr>
          <p:cNvPr id="8" name="TextBox 7"/>
          <p:cNvSpPr txBox="1"/>
          <p:nvPr/>
        </p:nvSpPr>
        <p:spPr>
          <a:xfrm>
            <a:off x="4813300" y="1752601"/>
            <a:ext cx="3813821" cy="1200329"/>
          </a:xfrm>
          <a:prstGeom prst="rect">
            <a:avLst/>
          </a:prstGeom>
          <a:solidFill>
            <a:schemeClr val="accent2"/>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2400" dirty="0">
                <a:solidFill>
                  <a:srgbClr val="FFFFFF"/>
                </a:solidFill>
                <a:effectLst>
                  <a:outerShdw blurRad="38100" dist="38100" dir="2700000" algn="tl">
                    <a:srgbClr val="000000">
                      <a:alpha val="43137"/>
                    </a:srgbClr>
                  </a:outerShdw>
                </a:effectLst>
              </a:rPr>
              <a:t>     Utility Load</a:t>
            </a:r>
          </a:p>
          <a:p>
            <a:pPr algn="ctr" defTabSz="914099">
              <a:defRPr/>
            </a:pPr>
            <a:r>
              <a:rPr lang="en-US" sz="2400" dirty="0">
                <a:solidFill>
                  <a:srgbClr val="FFFFFF"/>
                </a:solidFill>
                <a:effectLst>
                  <a:outerShdw blurRad="38100" dist="38100" dir="2700000" algn="tl">
                    <a:srgbClr val="000000">
                      <a:alpha val="43137"/>
                    </a:srgbClr>
                  </a:outerShdw>
                </a:effectLst>
              </a:rPr>
              <a:t>PUE =  ------------------  = 2</a:t>
            </a:r>
          </a:p>
          <a:p>
            <a:pPr algn="ctr" defTabSz="914099">
              <a:defRPr/>
            </a:pPr>
            <a:r>
              <a:rPr lang="en-US" sz="2400" dirty="0">
                <a:solidFill>
                  <a:srgbClr val="FFFFFF"/>
                </a:solidFill>
                <a:effectLst>
                  <a:outerShdw blurRad="38100" dist="38100" dir="2700000" algn="tl">
                    <a:srgbClr val="000000">
                      <a:alpha val="43137"/>
                    </a:srgbClr>
                  </a:outerShdw>
                </a:effectLst>
              </a:rPr>
              <a:t>       IT Load</a:t>
            </a:r>
          </a:p>
        </p:txBody>
      </p:sp>
      <p:sp>
        <p:nvSpPr>
          <p:cNvPr id="9" name="Title 1"/>
          <p:cNvSpPr>
            <a:spLocks noGrp="1"/>
          </p:cNvSpPr>
          <p:nvPr>
            <p:ph type="title"/>
          </p:nvPr>
        </p:nvSpPr>
        <p:spPr>
          <a:xfrm>
            <a:off x="227468" y="304800"/>
            <a:ext cx="8649832" cy="1243417"/>
          </a:xfrm>
        </p:spPr>
        <p:txBody>
          <a:bodyPr/>
          <a:lstStyle/>
          <a:p>
            <a:pPr>
              <a:defRPr/>
            </a:pPr>
            <a:r>
              <a:rPr sz="4400" smtClean="0">
                <a:latin typeface="+mj-lt"/>
              </a:rPr>
              <a:t>Where Data Center Power Goes</a:t>
            </a:r>
            <a:endParaRPr sz="4400">
              <a:latin typeface="+mj-lt"/>
            </a:endParaRPr>
          </a:p>
        </p:txBody>
      </p:sp>
      <p:sp>
        <p:nvSpPr>
          <p:cNvPr id="10" name="Slide Number Placeholder 4"/>
          <p:cNvSpPr txBox="1">
            <a:spLocks/>
          </p:cNvSpPr>
          <p:nvPr/>
        </p:nvSpPr>
        <p:spPr bwMode="auto">
          <a:xfrm>
            <a:off x="-42863" y="6556375"/>
            <a:ext cx="393701" cy="365125"/>
          </a:xfrm>
          <a:prstGeom prst="rect">
            <a:avLst/>
          </a:prstGeom>
          <a:noFill/>
          <a:ln>
            <a:miter lim="800000"/>
            <a:headEnd/>
            <a:tailEnd/>
          </a:ln>
        </p:spPr>
        <p:txBody>
          <a:bodyPr/>
          <a:lstStyle/>
          <a:p>
            <a:pPr>
              <a:defRPr/>
            </a:pPr>
            <a:fld id="{E5A274BD-1767-4D21-8CDC-4F7F6CAFE1FB}" type="slidenum">
              <a:rPr lang="en-US">
                <a:latin typeface="+mn-lt"/>
                <a:cs typeface="+mn-cs"/>
              </a:rPr>
              <a:pPr>
                <a:defRPr/>
              </a:pPr>
              <a:t>7</a:t>
            </a:fld>
            <a:endParaRPr lang="en-US" dirty="0">
              <a:latin typeface="+mn-lt"/>
              <a:cs typeface="+mn-cs"/>
            </a:endParaRPr>
          </a:p>
        </p:txBody>
      </p:sp>
    </p:spTree>
    <p:extLst>
      <p:ext uri="{BB962C8B-B14F-4D97-AF65-F5344CB8AC3E}">
        <p14:creationId xmlns:p14="http://schemas.microsoft.com/office/powerpoint/2010/main" xmlns="" val="87754118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981200"/>
            <a:ext cx="7985135" cy="1200329"/>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defRPr/>
            </a:pPr>
            <a:r>
              <a:rPr lang="en-US" sz="7200" spc="-113"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reflection blurRad="6350" stA="50000" endA="300" endPos="50000" dist="60007" dir="5400000" sy="-100000" algn="bl" rotWithShape="0"/>
                </a:effectLst>
                <a:latin typeface="+mj-lt"/>
                <a:cs typeface="Arial" charset="0"/>
              </a:rPr>
              <a:t>“Sins” of our </a:t>
            </a:r>
            <a:r>
              <a:rPr lang="en-US" sz="7200" i="1" spc="-113"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reflection blurRad="6350" stA="50000" endA="300" endPos="50000" dist="60007" dir="5400000" sy="-100000" algn="bl" rotWithShape="0"/>
                </a:effectLst>
                <a:latin typeface="+mj-lt"/>
                <a:cs typeface="Arial" charset="0"/>
              </a:rPr>
              <a:t>fathers</a:t>
            </a:r>
          </a:p>
        </p:txBody>
      </p:sp>
      <p:sp>
        <p:nvSpPr>
          <p:cNvPr id="2" name="TextBox 1"/>
          <p:cNvSpPr txBox="1"/>
          <p:nvPr/>
        </p:nvSpPr>
        <p:spPr>
          <a:xfrm>
            <a:off x="1676400" y="3733800"/>
            <a:ext cx="6401111" cy="461665"/>
          </a:xfrm>
          <a:prstGeom prst="rect">
            <a:avLst/>
          </a:prstGeom>
          <a:noFill/>
        </p:spPr>
        <p:txBody>
          <a:bodyPr wrap="none">
            <a:spAutoFit/>
          </a:bodyPr>
          <a:lstStyle/>
          <a:p>
            <a:pPr>
              <a:defRPr/>
            </a:pPr>
            <a:r>
              <a:rPr lang="en-US" sz="24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cs typeface="+mn-cs"/>
              </a:rPr>
              <a:t>From an application development perspective</a:t>
            </a:r>
          </a:p>
        </p:txBody>
      </p:sp>
    </p:spTree>
    <p:extLst>
      <p:ext uri="{BB962C8B-B14F-4D97-AF65-F5344CB8AC3E}">
        <p14:creationId xmlns:p14="http://schemas.microsoft.com/office/powerpoint/2010/main" xmlns="" val="239343141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1981200"/>
            <a:ext cx="7644850" cy="1200329"/>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defRPr/>
            </a:pPr>
            <a:r>
              <a:rPr lang="en-US" sz="7200" spc="-113" dirty="0" err="1">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reflection blurRad="6350" stA="50000" endA="300" endPos="50000" dist="60007" dir="5400000" sy="-100000" algn="bl" rotWithShape="0"/>
                </a:effectLst>
                <a:latin typeface="+mj-lt"/>
                <a:cs typeface="Arial" charset="0"/>
              </a:rPr>
              <a:t>Synchronicty</a:t>
            </a:r>
            <a:r>
              <a:rPr lang="en-US" sz="7200" spc="-113"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reflection blurRad="6350" stA="50000" endA="300" endPos="50000" dist="60007" dir="5400000" sy="-100000" algn="bl" rotWithShape="0"/>
                </a:effectLst>
                <a:latin typeface="+mj-lt"/>
                <a:cs typeface="Arial" charset="0"/>
              </a:rPr>
              <a:t> is Dead</a:t>
            </a:r>
          </a:p>
        </p:txBody>
      </p:sp>
    </p:spTree>
    <p:extLst>
      <p:ext uri="{BB962C8B-B14F-4D97-AF65-F5344CB8AC3E}">
        <p14:creationId xmlns:p14="http://schemas.microsoft.com/office/powerpoint/2010/main" xmlns="" val="880500246"/>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fbex6KH.GEmsALnXhiwzc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dkpQrwd4Y0O_HND5tVSRb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WzTenmbJ1UOp.DxSknHkS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vn4ELrFKN0eeRL6hlHHHkQ"/>
</p:tagLst>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echReady 7">
    <a:dk1>
      <a:srgbClr val="000000"/>
    </a:dk1>
    <a:lt1>
      <a:srgbClr val="FFFFFF"/>
    </a:lt1>
    <a:dk2>
      <a:srgbClr val="9C2828"/>
    </a:dk2>
    <a:lt2>
      <a:srgbClr val="FFFF99"/>
    </a:lt2>
    <a:accent1>
      <a:srgbClr val="FFC409"/>
    </a:accent1>
    <a:accent2>
      <a:srgbClr val="0099FF"/>
    </a:accent2>
    <a:accent3>
      <a:srgbClr val="D476A1"/>
    </a:accent3>
    <a:accent4>
      <a:srgbClr val="66CC33"/>
    </a:accent4>
    <a:accent5>
      <a:srgbClr val="F69660"/>
    </a:accent5>
    <a:accent6>
      <a:srgbClr val="9D6DCD"/>
    </a:accent6>
    <a:hlink>
      <a:srgbClr val="F0ED7B"/>
    </a:hlink>
    <a:folHlink>
      <a:srgbClr val="F3EB4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TechReady 7">
    <a:dk1>
      <a:srgbClr val="000000"/>
    </a:dk1>
    <a:lt1>
      <a:srgbClr val="FFFFFF"/>
    </a:lt1>
    <a:dk2>
      <a:srgbClr val="9C2828"/>
    </a:dk2>
    <a:lt2>
      <a:srgbClr val="FFFF99"/>
    </a:lt2>
    <a:accent1>
      <a:srgbClr val="FFC409"/>
    </a:accent1>
    <a:accent2>
      <a:srgbClr val="0099FF"/>
    </a:accent2>
    <a:accent3>
      <a:srgbClr val="D476A1"/>
    </a:accent3>
    <a:accent4>
      <a:srgbClr val="66CC33"/>
    </a:accent4>
    <a:accent5>
      <a:srgbClr val="F69660"/>
    </a:accent5>
    <a:accent6>
      <a:srgbClr val="9D6DCD"/>
    </a:accent6>
    <a:hlink>
      <a:srgbClr val="F0ED7B"/>
    </a:hlink>
    <a:folHlink>
      <a:srgbClr val="F3EB4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TechReady 7">
    <a:dk1>
      <a:srgbClr val="000000"/>
    </a:dk1>
    <a:lt1>
      <a:srgbClr val="FFFFFF"/>
    </a:lt1>
    <a:dk2>
      <a:srgbClr val="9C2828"/>
    </a:dk2>
    <a:lt2>
      <a:srgbClr val="FFFF99"/>
    </a:lt2>
    <a:accent1>
      <a:srgbClr val="FFC409"/>
    </a:accent1>
    <a:accent2>
      <a:srgbClr val="0099FF"/>
    </a:accent2>
    <a:accent3>
      <a:srgbClr val="D476A1"/>
    </a:accent3>
    <a:accent4>
      <a:srgbClr val="66CC33"/>
    </a:accent4>
    <a:accent5>
      <a:srgbClr val="F69660"/>
    </a:accent5>
    <a:accent6>
      <a:srgbClr val="9D6DCD"/>
    </a:accent6>
    <a:hlink>
      <a:srgbClr val="F0ED7B"/>
    </a:hlink>
    <a:folHlink>
      <a:srgbClr val="F3EB4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TechEd09_Europe</Template>
  <TotalTime>193</TotalTime>
  <Words>1337</Words>
  <Application>Microsoft Office PowerPoint</Application>
  <PresentationFormat>On-screen Show (4:3)</PresentationFormat>
  <Paragraphs>261</Paragraphs>
  <Slides>31</Slides>
  <Notes>30</Notes>
  <HiddenSlides>0</HiddenSlides>
  <MMClips>0</MMClips>
  <ScaleCrop>false</ScaleCrop>
  <HeadingPairs>
    <vt:vector size="6" baseType="variant">
      <vt:variant>
        <vt:lpstr>Theme</vt:lpstr>
      </vt:variant>
      <vt:variant>
        <vt:i4>2</vt:i4>
      </vt:variant>
      <vt:variant>
        <vt:lpstr>Embedded OLE Servers</vt:lpstr>
      </vt:variant>
      <vt:variant>
        <vt:i4>2</vt:i4>
      </vt:variant>
      <vt:variant>
        <vt:lpstr>Slide Titles</vt:lpstr>
      </vt:variant>
      <vt:variant>
        <vt:i4>31</vt:i4>
      </vt:variant>
    </vt:vector>
  </HeadingPairs>
  <TitlesOfParts>
    <vt:vector size="35" baseType="lpstr">
      <vt:lpstr>TechEd09_Europe</vt:lpstr>
      <vt:lpstr>TechEd09_Europe template</vt:lpstr>
      <vt:lpstr>Microsoft Office Excel Chart</vt:lpstr>
      <vt:lpstr>Slide</vt:lpstr>
      <vt:lpstr>Slide 1</vt:lpstr>
      <vt:lpstr>Application models for utility computing</vt:lpstr>
      <vt:lpstr>Session Objectives And Takeaways</vt:lpstr>
      <vt:lpstr>Will your Data Centers be Rated by the Government?</vt:lpstr>
      <vt:lpstr>Why the Government Cares?</vt:lpstr>
      <vt:lpstr>All of this Drives Costs - Data Center Economics have Changed!</vt:lpstr>
      <vt:lpstr>Where Data Center Power Goes</vt:lpstr>
      <vt:lpstr>Slide 8</vt:lpstr>
      <vt:lpstr>Slide 9</vt:lpstr>
      <vt:lpstr>Slide 10</vt:lpstr>
      <vt:lpstr>Slide 11</vt:lpstr>
      <vt:lpstr>Slide 12</vt:lpstr>
      <vt:lpstr>Solution approaches</vt:lpstr>
      <vt:lpstr>Constraint based planning</vt:lpstr>
      <vt:lpstr>Trends in DC design</vt:lpstr>
      <vt:lpstr>Slide 16</vt:lpstr>
      <vt:lpstr>A Responsible Dynamic Topology?</vt:lpstr>
      <vt:lpstr>Key transformation elements</vt:lpstr>
      <vt:lpstr>Services-based approach</vt:lpstr>
      <vt:lpstr>Slide 20</vt:lpstr>
      <vt:lpstr>Segment your solution</vt:lpstr>
      <vt:lpstr>Server (workload) segmentation</vt:lpstr>
      <vt:lpstr>Server Role segmentation</vt:lpstr>
      <vt:lpstr>Start slow and grow in ‘scale units’</vt:lpstr>
      <vt:lpstr>Projected Load Profile</vt:lpstr>
      <vt:lpstr>Load by Time of Day</vt:lpstr>
      <vt:lpstr>Enable Virtualization and "Run Full"</vt:lpstr>
      <vt:lpstr>Slide 28</vt:lpstr>
      <vt:lpstr>Resources</vt:lpstr>
      <vt:lpstr>Slide 30</vt:lpstr>
      <vt:lpstr>Slide 31</vt:lpstr>
    </vt:vector>
  </TitlesOfParts>
  <Manager>&lt;Content Manager Name Here&gt;</Manager>
  <Company>Slidework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ulrichh</dc:creator>
  <dc:description>tech·ed Europe 2009</dc:description>
  <cp:lastModifiedBy>cn_user</cp:lastModifiedBy>
  <cp:revision>7</cp:revision>
  <dcterms:created xsi:type="dcterms:W3CDTF">2009-10-31T19:03:12Z</dcterms:created>
  <dcterms:modified xsi:type="dcterms:W3CDTF">2009-11-10T11:46:20Z</dcterms:modified>
</cp:coreProperties>
</file>