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comments/comment1.xml" ContentType="application/vnd.openxmlformats-officedocument.presentationml.comments+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70"/>
  </p:notesMasterIdLst>
  <p:handoutMasterIdLst>
    <p:handoutMasterId r:id="rId71"/>
  </p:handoutMasterIdLst>
  <p:sldIdLst>
    <p:sldId id="559" r:id="rId2"/>
    <p:sldId id="560" r:id="rId3"/>
    <p:sldId id="456" r:id="rId4"/>
    <p:sldId id="567" r:id="rId5"/>
    <p:sldId id="568" r:id="rId6"/>
    <p:sldId id="569" r:id="rId7"/>
    <p:sldId id="570" r:id="rId8"/>
    <p:sldId id="571" r:id="rId9"/>
    <p:sldId id="572" r:id="rId10"/>
    <p:sldId id="573" r:id="rId11"/>
    <p:sldId id="574" r:id="rId12"/>
    <p:sldId id="575" r:id="rId13"/>
    <p:sldId id="576" r:id="rId14"/>
    <p:sldId id="577" r:id="rId15"/>
    <p:sldId id="578" r:id="rId16"/>
    <p:sldId id="579" r:id="rId17"/>
    <p:sldId id="580" r:id="rId18"/>
    <p:sldId id="581" r:id="rId19"/>
    <p:sldId id="582" r:id="rId20"/>
    <p:sldId id="583" r:id="rId21"/>
    <p:sldId id="584" r:id="rId22"/>
    <p:sldId id="585" r:id="rId23"/>
    <p:sldId id="586" r:id="rId24"/>
    <p:sldId id="587" r:id="rId25"/>
    <p:sldId id="588" r:id="rId26"/>
    <p:sldId id="589" r:id="rId27"/>
    <p:sldId id="590" r:id="rId28"/>
    <p:sldId id="591" r:id="rId29"/>
    <p:sldId id="592" r:id="rId30"/>
    <p:sldId id="593" r:id="rId31"/>
    <p:sldId id="594" r:id="rId32"/>
    <p:sldId id="595" r:id="rId33"/>
    <p:sldId id="596" r:id="rId34"/>
    <p:sldId id="627" r:id="rId35"/>
    <p:sldId id="597" r:id="rId36"/>
    <p:sldId id="598" r:id="rId37"/>
    <p:sldId id="599" r:id="rId38"/>
    <p:sldId id="600" r:id="rId39"/>
    <p:sldId id="601" r:id="rId40"/>
    <p:sldId id="602" r:id="rId41"/>
    <p:sldId id="603" r:id="rId42"/>
    <p:sldId id="604" r:id="rId43"/>
    <p:sldId id="605" r:id="rId44"/>
    <p:sldId id="606" r:id="rId45"/>
    <p:sldId id="607" r:id="rId46"/>
    <p:sldId id="608" r:id="rId47"/>
    <p:sldId id="609" r:id="rId48"/>
    <p:sldId id="610" r:id="rId49"/>
    <p:sldId id="611" r:id="rId50"/>
    <p:sldId id="612" r:id="rId51"/>
    <p:sldId id="613" r:id="rId52"/>
    <p:sldId id="614" r:id="rId53"/>
    <p:sldId id="615" r:id="rId54"/>
    <p:sldId id="626" r:id="rId55"/>
    <p:sldId id="616" r:id="rId56"/>
    <p:sldId id="617" r:id="rId57"/>
    <p:sldId id="562" r:id="rId58"/>
    <p:sldId id="565" r:id="rId59"/>
    <p:sldId id="628" r:id="rId60"/>
    <p:sldId id="566" r:id="rId61"/>
    <p:sldId id="618" r:id="rId62"/>
    <p:sldId id="619" r:id="rId63"/>
    <p:sldId id="620" r:id="rId64"/>
    <p:sldId id="621" r:id="rId65"/>
    <p:sldId id="622" r:id="rId66"/>
    <p:sldId id="623" r:id="rId67"/>
    <p:sldId id="624" r:id="rId68"/>
    <p:sldId id="625" r:id="rId6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h" initials="ceh"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useTimings="0">
    <p:present/>
    <p:sldAll/>
    <p:penClr>
      <a:prstClr val="red"/>
    </p:penClr>
  </p:showPr>
  <p:clrMru>
    <a:srgbClr val="FFFFFF"/>
    <a:srgbClr val="D1E4F3"/>
    <a:srgbClr val="811102"/>
    <a:srgbClr val="509AD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4" autoAdjust="0"/>
    <p:restoredTop sz="94660"/>
  </p:normalViewPr>
  <p:slideViewPr>
    <p:cSldViewPr snapToGrid="0">
      <p:cViewPr varScale="1">
        <p:scale>
          <a:sx n="106" d="100"/>
          <a:sy n="106" d="100"/>
        </p:scale>
        <p:origin x="-354" y="-102"/>
      </p:cViewPr>
      <p:guideLst>
        <p:guide orient="horz" pos="2160"/>
        <p:guide orient="horz" pos="144"/>
        <p:guide orient="horz" pos="624"/>
        <p:guide orient="horz" pos="912"/>
        <p:guide orient="horz" pos="1200"/>
        <p:guide pos="2880"/>
        <p:guide pos="248"/>
        <p:guide pos="5520"/>
      </p:guideLst>
    </p:cSldViewPr>
  </p:slideViewPr>
  <p:notesTextViewPr>
    <p:cViewPr>
      <p:scale>
        <a:sx n="100" d="100"/>
        <a:sy n="100" d="100"/>
      </p:scale>
      <p:origin x="0" y="0"/>
    </p:cViewPr>
  </p:notesTextViewPr>
  <p:sorterViewPr>
    <p:cViewPr>
      <p:scale>
        <a:sx n="67" d="100"/>
        <a:sy n="67" d="100"/>
      </p:scale>
      <p:origin x="0" y="5346"/>
    </p:cViewPr>
  </p:sorterViewPr>
  <p:notesViewPr>
    <p:cSldViewPr snapToGrid="0">
      <p:cViewPr varScale="1">
        <p:scale>
          <a:sx n="68" d="100"/>
          <a:sy n="68" d="100"/>
        </p:scale>
        <p:origin x="-2808"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8-04-01T11:04:04.503" idx="11">
    <p:pos x="10" y="10"/>
    <p:text>NOTE TO SPEAKERS: Demo failure is the #1 cause of low scores. Increase speed and reliability by using the virtual demo. For detailed information, consult the Virtual Demo tab of the speaker portal (www.msteched.com).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38512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000000"/>
                </a:solidFill>
                <a:cs typeface="Arial" charset="0"/>
              </a:defRPr>
            </a:lvl1pPr>
          </a:lstStyle>
          <a:p>
            <a:pPr>
              <a:defRPr/>
            </a:pPr>
            <a:r>
              <a:rPr lang="en-US"/>
              <a:t>Microsoft Tech·Ed IT Forum 2006 </a:t>
            </a:r>
          </a:p>
        </p:txBody>
      </p:sp>
      <p:sp>
        <p:nvSpPr>
          <p:cNvPr id="512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1">
                <a:cs typeface="Arial" charset="0"/>
              </a:defRPr>
            </a:lvl1pPr>
          </a:lstStyle>
          <a:p>
            <a:pPr>
              <a:defRPr/>
            </a:pPr>
            <a:endParaRPr lang="en-GB"/>
          </a:p>
        </p:txBody>
      </p:sp>
      <p:sp>
        <p:nvSpPr>
          <p:cNvPr id="512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lvl1pPr>
          </a:lstStyle>
          <a:p>
            <a:pPr>
              <a:defRPr/>
            </a:pPr>
            <a:fld id="{2223884F-A4A3-43BB-BD93-7BC2E885106A}"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b="1">
                <a:latin typeface="Verdana" pitchFamily="34" charset="0"/>
              </a:defRPr>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1">
                <a:latin typeface="Verdana" pitchFamily="34" charset="0"/>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b="1">
                <a:latin typeface="Verdana" pitchFamily="34" charset="0"/>
              </a:defRPr>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900" b="1">
                <a:latin typeface="Verdana" pitchFamily="34" charset="0"/>
              </a:defRPr>
            </a:lvl1pPr>
          </a:lstStyle>
          <a:p>
            <a:pPr>
              <a:defRPr/>
            </a:pPr>
            <a:fld id="{030EF119-BD1B-40DE-B47A-BFAD543088E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11/12/2009 2:30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86C5B977-32D9-42A2-BB32-3B5814841E9F}" type="slidenum">
              <a:rPr lang="en-US" smtClean="0"/>
              <a:pPr/>
              <a:t>15</a:t>
            </a:fld>
            <a:endParaRPr lang="en-US" smtClean="0"/>
          </a:p>
        </p:txBody>
      </p:sp>
      <p:sp>
        <p:nvSpPr>
          <p:cNvPr id="73731" name="Rectangle 2"/>
          <p:cNvSpPr>
            <a:spLocks noGrp="1" noRot="1" noChangeAspect="1" noChangeArrowheads="1" noTextEdit="1"/>
          </p:cNvSpPr>
          <p:nvPr>
            <p:ph type="sldImg"/>
          </p:nvPr>
        </p:nvSpPr>
        <p:spPr>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8620B39C-BA3E-4455-9FC2-B1809DE93365}" type="slidenum">
              <a:rPr lang="en-US" smtClean="0"/>
              <a:pPr/>
              <a:t>16</a:t>
            </a:fld>
            <a:endParaRPr lang="en-US" smtClean="0"/>
          </a:p>
        </p:txBody>
      </p:sp>
      <p:sp>
        <p:nvSpPr>
          <p:cNvPr id="74755" name="Rectangle 2"/>
          <p:cNvSpPr>
            <a:spLocks noGrp="1" noRot="1" noChangeAspect="1" noChangeArrowheads="1" noTextEdit="1"/>
          </p:cNvSpPr>
          <p:nvPr>
            <p:ph type="sldImg"/>
          </p:nvPr>
        </p:nvSpPr>
        <p:spPr>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303D729-47E6-4B79-9DDD-0FB7FA8F5AE1}" type="slidenum">
              <a:rPr lang="en-US" smtClean="0"/>
              <a:pPr/>
              <a:t>17</a:t>
            </a:fld>
            <a:endParaRPr lang="en-US" smtClean="0"/>
          </a:p>
        </p:txBody>
      </p:sp>
      <p:sp>
        <p:nvSpPr>
          <p:cNvPr id="75779" name="Rectangle 2"/>
          <p:cNvSpPr>
            <a:spLocks noGrp="1" noRot="1" noChangeAspect="1" noChangeArrowheads="1" noTextEdit="1"/>
          </p:cNvSpPr>
          <p:nvPr>
            <p:ph type="sldImg"/>
          </p:nvPr>
        </p:nvSpPr>
        <p:spPr>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EC61E2F7-E4B5-446F-BE66-088A29ED7CB8}" type="slidenum">
              <a:rPr lang="en-US" smtClean="0"/>
              <a:pPr/>
              <a:t>18</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D5959113-323F-42A7-A08F-97A7C8DE774C}" type="slidenum">
              <a:rPr lang="en-US" smtClean="0"/>
              <a:pPr/>
              <a:t>19</a:t>
            </a:fld>
            <a:endParaRPr lang="en-US" smtClean="0"/>
          </a:p>
        </p:txBody>
      </p:sp>
      <p:sp>
        <p:nvSpPr>
          <p:cNvPr id="77827" name="Rectangle 2"/>
          <p:cNvSpPr>
            <a:spLocks noGrp="1" noRot="1" noChangeAspect="1" noChangeArrowheads="1" noTextEdit="1"/>
          </p:cNvSpPr>
          <p:nvPr>
            <p:ph type="sldImg"/>
          </p:nvPr>
        </p:nvSpPr>
        <p:spPr>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B46621C-CBEA-4AF6-8FEF-8A8160150D6E}" type="slidenum">
              <a:rPr lang="en-US" smtClean="0"/>
              <a:pPr/>
              <a:t>20</a:t>
            </a:fld>
            <a:endParaRPr lang="en-US" smtClean="0"/>
          </a:p>
        </p:txBody>
      </p:sp>
      <p:sp>
        <p:nvSpPr>
          <p:cNvPr id="78851" name="Rectangle 2"/>
          <p:cNvSpPr>
            <a:spLocks noGrp="1" noRot="1" noChangeAspect="1" noChangeArrowheads="1" noTextEdit="1"/>
          </p:cNvSpPr>
          <p:nvPr>
            <p:ph type="sldImg"/>
          </p:nvPr>
        </p:nvSpPr>
        <p:spPr>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1601C312-0F86-4E96-BE60-6D328BEEE77A}" type="slidenum">
              <a:rPr lang="en-US" smtClean="0"/>
              <a:pPr/>
              <a:t>21</a:t>
            </a:fld>
            <a:endParaRPr lang="en-US" smtClean="0"/>
          </a:p>
        </p:txBody>
      </p:sp>
      <p:sp>
        <p:nvSpPr>
          <p:cNvPr id="79875" name="Rectangle 2"/>
          <p:cNvSpPr>
            <a:spLocks noGrp="1" noRot="1" noChangeAspect="1" noChangeArrowheads="1" noTextEdit="1"/>
          </p:cNvSpPr>
          <p:nvPr>
            <p:ph type="sldImg"/>
          </p:nvPr>
        </p:nvSpPr>
        <p:spPr>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9F3496B0-051C-4041-9024-A6CE6AC6BACB}" type="slidenum">
              <a:rPr lang="en-US" smtClean="0"/>
              <a:pPr/>
              <a:t>22</a:t>
            </a:fld>
            <a:endParaRPr lang="en-US" smtClean="0"/>
          </a:p>
        </p:txBody>
      </p:sp>
      <p:sp>
        <p:nvSpPr>
          <p:cNvPr id="80899" name="Rectangle 2"/>
          <p:cNvSpPr>
            <a:spLocks noGrp="1" noRot="1" noChangeAspect="1" noChangeArrowheads="1" noTextEdit="1"/>
          </p:cNvSpPr>
          <p:nvPr>
            <p:ph type="sldImg"/>
          </p:nvPr>
        </p:nvSpPr>
        <p:spPr>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EAB9EB55-6BF3-44BA-AB89-E4BB196C91E5}" type="slidenum">
              <a:rPr lang="en-US" smtClean="0"/>
              <a:pPr/>
              <a:t>23</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D2CAB8F2-0077-4062-9FBA-6C4D045DF367}" type="slidenum">
              <a:rPr lang="en-US" smtClean="0"/>
              <a:pPr/>
              <a:t>24</a:t>
            </a:fld>
            <a:endParaRPr lang="en-US" smtClean="0"/>
          </a:p>
        </p:txBody>
      </p:sp>
      <p:sp>
        <p:nvSpPr>
          <p:cNvPr id="82947" name="Rectangle 2"/>
          <p:cNvSpPr>
            <a:spLocks noGrp="1" noRot="1" noChangeAspect="1" noChangeArrowheads="1" noTextEdit="1"/>
          </p:cNvSpPr>
          <p:nvPr>
            <p:ph type="sldImg"/>
          </p:nvPr>
        </p:nvSpPr>
        <p:spPr>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11/12/2009 2:30 PM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D9655A24-A36B-41EB-857D-768379E905BF}" type="slidenum">
              <a:rPr lang="en-US" smtClean="0"/>
              <a:pPr/>
              <a:t>25</a:t>
            </a:fld>
            <a:endParaRPr lang="en-US" smtClean="0"/>
          </a:p>
        </p:txBody>
      </p:sp>
      <p:sp>
        <p:nvSpPr>
          <p:cNvPr id="83971" name="Rectangle 2"/>
          <p:cNvSpPr>
            <a:spLocks noGrp="1" noRot="1" noChangeAspect="1" noChangeArrowheads="1" noTextEdit="1"/>
          </p:cNvSpPr>
          <p:nvPr>
            <p:ph type="sldImg"/>
          </p:nvPr>
        </p:nvSpPr>
        <p:spPr>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BBA3A3D1-F058-4563-968F-EBBB8D966AAC}" type="slidenum">
              <a:rPr lang="en-US" smtClean="0"/>
              <a:pPr/>
              <a:t>26</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B6CEC56D-8EC1-41BE-8E16-9022F613222C}" type="slidenum">
              <a:rPr lang="en-US" smtClean="0"/>
              <a:pPr/>
              <a:t>27</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F4495D25-9A36-4BD3-AFA9-BDDC5E6F5996}" type="slidenum">
              <a:rPr lang="en-US" smtClean="0"/>
              <a:pPr/>
              <a:t>28</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C37406EF-360F-4219-95B7-7A4F06E4BA5E}" type="slidenum">
              <a:rPr lang="en-US" smtClean="0"/>
              <a:pPr/>
              <a:t>29</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9AB1BC81-14D1-458E-9A92-7F44E33FE950}" type="slidenum">
              <a:rPr lang="en-US" smtClean="0"/>
              <a:pPr/>
              <a:t>30</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FA3167BF-1C75-4023-BA2D-DA7DAB3061BE}" type="slidenum">
              <a:rPr lang="en-US" smtClean="0"/>
              <a:pPr/>
              <a:t>31</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A2BAEA85-1BAE-4712-86EA-DEEE5FA3BC1E}" type="slidenum">
              <a:rPr lang="en-US" smtClean="0"/>
              <a:pPr/>
              <a:t>32</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FB9980B1-3C1F-4AD7-B2E7-9938784D2E0C}" type="slidenum">
              <a:rPr lang="en-US" smtClean="0"/>
              <a:pPr/>
              <a:t>33</a:t>
            </a:fld>
            <a:endParaRPr lang="en-U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7DAE83C2-AFD3-4385-81E6-1325F2466D64}" type="slidenum">
              <a:rPr lang="en-US" smtClean="0"/>
              <a:pPr/>
              <a:t>35</a:t>
            </a:fld>
            <a:endParaRPr lang="en-U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BB496FD8-5ED8-42E3-9E53-23C991DE25E5}"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DEC2DF2-A579-408D-BD79-566A4164DCB7}" type="slidenum">
              <a:rPr lang="en-US" smtClean="0"/>
              <a:pPr/>
              <a:t>36</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28C6EA68-1788-4B10-9D5C-B224E78B51CD}" type="slidenum">
              <a:rPr lang="en-US" smtClean="0"/>
              <a:pPr/>
              <a:t>37</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77131CF5-02A0-4134-9E71-D8583A5D1DCA}" type="slidenum">
              <a:rPr lang="en-US" smtClean="0"/>
              <a:pPr/>
              <a:t>38</a:t>
            </a:fld>
            <a:endParaRPr lang="en-US" smtClean="0"/>
          </a:p>
        </p:txBody>
      </p:sp>
      <p:sp>
        <p:nvSpPr>
          <p:cNvPr id="96259" name="Rectangle 2"/>
          <p:cNvSpPr>
            <a:spLocks noGrp="1" noRot="1" noChangeAspect="1" noChangeArrowheads="1" noTextEdit="1"/>
          </p:cNvSpPr>
          <p:nvPr>
            <p:ph type="sldImg"/>
          </p:nvPr>
        </p:nvSpPr>
        <p:spPr>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5407B668-E528-4E79-9AF1-B71F21D96A3A}" type="slidenum">
              <a:rPr lang="en-US" smtClean="0"/>
              <a:pPr/>
              <a:t>39</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B3FCD10D-63A9-4714-B19D-E19C4408B105}" type="slidenum">
              <a:rPr lang="en-US" smtClean="0"/>
              <a:pPr/>
              <a:t>40</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5268DAA0-2BFC-4893-99E1-FF3EADACB4F7}" type="slidenum">
              <a:rPr lang="en-US" smtClean="0"/>
              <a:pPr/>
              <a:t>41</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F175220-3230-4C6F-8E74-6BF3F93F983D}" type="slidenum">
              <a:rPr lang="en-US" smtClean="0"/>
              <a:pPr/>
              <a:t>42</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8304D59D-7613-4644-9E80-7F6E6F4E65BB}" type="slidenum">
              <a:rPr lang="en-US" smtClean="0"/>
              <a:pPr/>
              <a:t>43</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CC488D4A-867E-46C7-9998-5B16139CFA5E}" type="slidenum">
              <a:rPr lang="en-US" smtClean="0"/>
              <a:pPr/>
              <a:t>44</a:t>
            </a:fld>
            <a:endParaRPr lang="en-U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A22059E0-1B78-40B3-B386-82376BDE4C33}" type="slidenum">
              <a:rPr lang="en-US" smtClean="0"/>
              <a:pPr/>
              <a:t>46</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6F49161B-63C8-4F03-A5DC-DC2889879765}" type="slidenum">
              <a:rPr lang="en-US" smtClean="0"/>
              <a:pPr/>
              <a:t>4</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4075AC22-3FD0-4E51-B4AA-E8D6CAE10353}" type="slidenum">
              <a:rPr lang="en-US" smtClean="0"/>
              <a:pPr/>
              <a:t>47</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5895FDB7-53EA-413B-B53F-BA3F9FE1DC42}" type="slidenum">
              <a:rPr lang="en-US" smtClean="0"/>
              <a:pPr/>
              <a:t>48</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2:30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429DD036-CC85-440B-BAAA-B92A881BFBA8}" type="slidenum">
              <a:rPr lang="en-US" smtClean="0"/>
              <a:pPr/>
              <a:t>55</a:t>
            </a:fld>
            <a:endParaRPr lang="en-US"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287E678F-B1B0-465B-91EB-9D4F427ED9A2}" type="slidenum">
              <a:rPr lang="en-US" smtClean="0"/>
              <a:pPr/>
              <a:t>56</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57</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58</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59</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11/12/2009 2:30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B6877E7A-7727-4713-8A64-E08EDB3A5BD5}" type="slidenum">
              <a:rPr lang="en-US" smtClean="0"/>
              <a:pPr/>
              <a:t>61</a:t>
            </a:fld>
            <a:endParaRPr lang="en-US" smtClean="0"/>
          </a:p>
        </p:txBody>
      </p:sp>
      <p:sp>
        <p:nvSpPr>
          <p:cNvPr id="62467" name="Rectangle 2"/>
          <p:cNvSpPr>
            <a:spLocks noGrp="1" noRot="1" noChangeAspect="1" noChangeArrowheads="1" noTextEdit="1"/>
          </p:cNvSpPr>
          <p:nvPr>
            <p:ph type="sldImg"/>
          </p:nvPr>
        </p:nvSpPr>
        <p:spPr>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6</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1F80C319-23EC-4F73-B502-6A4E08655C12}" type="slidenum">
              <a:rPr lang="en-US" smtClean="0"/>
              <a:pPr/>
              <a:t>62</a:t>
            </a:fld>
            <a:endParaRPr lang="en-US" smtClean="0"/>
          </a:p>
        </p:txBody>
      </p:sp>
      <p:sp>
        <p:nvSpPr>
          <p:cNvPr id="63491" name="Rectangle 2"/>
          <p:cNvSpPr>
            <a:spLocks noGrp="1" noRot="1" noChangeAspect="1" noChangeArrowheads="1" noTextEdit="1"/>
          </p:cNvSpPr>
          <p:nvPr>
            <p:ph type="sldImg"/>
          </p:nvPr>
        </p:nvSpPr>
        <p:spPr>
          <a:xfrm>
            <a:off x="1054100" y="619125"/>
            <a:ext cx="4749800" cy="3562350"/>
          </a:xfrm>
          <a:ln w="12700">
            <a:solidFill>
              <a:schemeClr val="tx1"/>
            </a:solidFill>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8E1CA129-6BBE-4751-B587-AAE5BF1DDA68}" type="slidenum">
              <a:rPr lang="en-US" smtClean="0"/>
              <a:pPr/>
              <a:t>63</a:t>
            </a:fld>
            <a:endParaRPr lang="en-US" smtClean="0"/>
          </a:p>
        </p:txBody>
      </p:sp>
      <p:sp>
        <p:nvSpPr>
          <p:cNvPr id="64515" name="Rectangle 2"/>
          <p:cNvSpPr>
            <a:spLocks noGrp="1" noRot="1" noChangeAspect="1" noChangeArrowheads="1" noTextEdit="1"/>
          </p:cNvSpPr>
          <p:nvPr>
            <p:ph type="sldImg"/>
          </p:nvPr>
        </p:nvSpPr>
        <p:spPr>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DFE43F0-13C3-479F-BADA-CF6132523C77}" type="slidenum">
              <a:rPr lang="en-US" smtClean="0"/>
              <a:pPr/>
              <a:t>64</a:t>
            </a:fld>
            <a:endParaRPr lang="en-US" smtClean="0"/>
          </a:p>
        </p:txBody>
      </p:sp>
      <p:sp>
        <p:nvSpPr>
          <p:cNvPr id="65539" name="Rectangle 2"/>
          <p:cNvSpPr>
            <a:spLocks noGrp="1" noRot="1" noChangeAspect="1" noChangeArrowheads="1" noTextEdit="1"/>
          </p:cNvSpPr>
          <p:nvPr>
            <p:ph type="sldImg"/>
          </p:nvPr>
        </p:nvSpPr>
        <p:spPr>
          <a:xfrm>
            <a:off x="1106488" y="682625"/>
            <a:ext cx="4584700" cy="3440113"/>
          </a:xfrm>
          <a:ln w="12700">
            <a:solidFill>
              <a:schemeClr val="tx1"/>
            </a:solidFill>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49E0188-3167-461E-ABA5-1091CF27FFCC}" type="slidenum">
              <a:rPr lang="en-US" smtClean="0"/>
              <a:pPr/>
              <a:t>65</a:t>
            </a:fld>
            <a:endParaRPr lang="en-US" smtClean="0"/>
          </a:p>
        </p:txBody>
      </p:sp>
      <p:sp>
        <p:nvSpPr>
          <p:cNvPr id="66563" name="Rectangle 2"/>
          <p:cNvSpPr>
            <a:spLocks noGrp="1" noRot="1" noChangeAspect="1" noChangeArrowheads="1" noTextEdit="1"/>
          </p:cNvSpPr>
          <p:nvPr>
            <p:ph type="sldImg"/>
          </p:nvPr>
        </p:nvSpPr>
        <p:spPr>
          <a:xfrm>
            <a:off x="1054100" y="619125"/>
            <a:ext cx="4749800" cy="3562350"/>
          </a:xfrm>
          <a:ln w="12700">
            <a:solidFill>
              <a:schemeClr val="tx1"/>
            </a:solidFill>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9AE4C575-8BAF-45AC-8119-71D473BC0549}" type="slidenum">
              <a:rPr lang="en-US" smtClean="0"/>
              <a:pPr/>
              <a:t>66</a:t>
            </a:fld>
            <a:endParaRPr lang="en-US" smtClean="0"/>
          </a:p>
        </p:txBody>
      </p:sp>
      <p:sp>
        <p:nvSpPr>
          <p:cNvPr id="67587" name="Rectangle 2"/>
          <p:cNvSpPr>
            <a:spLocks noGrp="1" noRot="1" noChangeAspect="1" noChangeArrowheads="1" noTextEdit="1"/>
          </p:cNvSpPr>
          <p:nvPr>
            <p:ph type="sldImg"/>
          </p:nvPr>
        </p:nvSpPr>
        <p:spPr>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0BA263CA-415D-4779-90D2-0B920F00DA65}" type="slidenum">
              <a:rPr lang="en-US" smtClean="0"/>
              <a:pPr/>
              <a:t>67</a:t>
            </a:fld>
            <a:endParaRPr lang="en-US" smtClean="0"/>
          </a:p>
        </p:txBody>
      </p:sp>
      <p:sp>
        <p:nvSpPr>
          <p:cNvPr id="68611" name="Rectangle 2"/>
          <p:cNvSpPr>
            <a:spLocks noGrp="1" noRot="1" noChangeAspect="1" noChangeArrowheads="1" noTextEdit="1"/>
          </p:cNvSpPr>
          <p:nvPr>
            <p:ph type="sldImg"/>
          </p:nvPr>
        </p:nvSpPr>
        <p:spPr>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D6EE5E84-41EC-4DBA-93F7-B93B0FD4B6DC}" type="slidenum">
              <a:rPr lang="en-US" smtClean="0"/>
              <a:pPr/>
              <a:t>68</a:t>
            </a:fld>
            <a:endParaRPr lang="en-US" smtClean="0"/>
          </a:p>
        </p:txBody>
      </p:sp>
      <p:sp>
        <p:nvSpPr>
          <p:cNvPr id="69635" name="Rectangle 2"/>
          <p:cNvSpPr>
            <a:spLocks noGrp="1" noRot="1" noChangeAspect="1" noChangeArrowheads="1" noTextEdit="1"/>
          </p:cNvSpPr>
          <p:nvPr>
            <p:ph type="sldImg"/>
          </p:nvPr>
        </p:nvSpPr>
        <p:spPr>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E5B580C-C407-4ED1-A899-9F3CC05D2D2D}"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82E3C803-36FF-4C8F-AD1A-C1779955C5DE}" type="slidenum">
              <a:rPr lang="en-US" smtClean="0"/>
              <a:pPr/>
              <a:t>12</a:t>
            </a:fld>
            <a:endParaRPr lang="en-US" smtClean="0"/>
          </a:p>
        </p:txBody>
      </p:sp>
      <p:sp>
        <p:nvSpPr>
          <p:cNvPr id="70659" name="Rectangle 2"/>
          <p:cNvSpPr>
            <a:spLocks noGrp="1" noRot="1" noChangeAspect="1" noChangeArrowheads="1" noTextEdit="1"/>
          </p:cNvSpPr>
          <p:nvPr>
            <p:ph type="sldImg"/>
          </p:nvPr>
        </p:nvSpPr>
        <p:spPr>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F3F33823-7A2C-4B11-9A48-32E1BEBEC7F0}" type="slidenum">
              <a:rPr lang="en-US" smtClean="0"/>
              <a:pPr/>
              <a:t>13</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FE06421A-19F0-4304-B356-E207A7FDDDBA}" type="slidenum">
              <a:rPr lang="en-US" smtClean="0"/>
              <a:pPr/>
              <a:t>14</a:t>
            </a:fld>
            <a:endParaRPr lang="en-US" smtClean="0"/>
          </a:p>
        </p:txBody>
      </p:sp>
      <p:sp>
        <p:nvSpPr>
          <p:cNvPr id="72707"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8676408" y="6550223"/>
            <a:ext cx="467591" cy="307777"/>
          </a:xfrm>
          <a:prstGeom prst="rect">
            <a:avLst/>
          </a:prstGeom>
          <a:noFill/>
        </p:spPr>
        <p:txBody>
          <a:bodyPr wrap="square" rtlCol="0">
            <a:spAutoFit/>
          </a:bodyPr>
          <a:lstStyle/>
          <a:p>
            <a:fld id="{35EC4976-E456-4DB2-9521-22CD48FF0626}" type="slidenum">
              <a:rPr lang="en-IE" sz="1400" smtClean="0"/>
              <a:pPr/>
              <a:t>‹#›</a:t>
            </a:fld>
            <a:endParaRPr lang="en-IE" sz="1400" dirty="0"/>
          </a:p>
        </p:txBody>
      </p:sp>
    </p:spTree>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csrc.nist.gov/cryptval"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www.magiqtech.com/press/qpn.pdf"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nsa.gov/ia/industry/crypto_suite_b.cfm"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msdn2.microsoft.com/en-us/library/aa375276.aspx"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msdn.microsoft.com/library/en-us/seccng/security/ncryptopenstorageprovider_func.asp"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hyperlink" Target="http://msdn.microsoft.com/library/en-us/seccng/security/bcryptclosealgorithmprovider_func.asp"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msdn.microsoft.com/library/en-us/seccng/security/bcryptenumregisteredproviders.asp"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 Id="rId5" Type="http://schemas.openxmlformats.org/officeDocument/2006/relationships/hyperlink" Target="http://msdn.microsoft.com/library/en-us/seccng/security/bcryptregisterprovider.asp" TargetMode="External"/><Relationship Id="rId4" Type="http://schemas.openxmlformats.org/officeDocument/2006/relationships/hyperlink" Target="http://msdn.microsoft.com/library/en-us/seccng/security/bcryptqueryproviderregistration.asp"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msdn.microsoft.com/library/en-us/seccng/security/bcryptclosealgorithmprovider_func.asp"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hyperlink" Target="http://msdn.microsoft.com/library/en-us/seccng/security/bcryptencrypt_func.asp"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msdn.microsoft.com/en-us/library/cc488018.aspx" TargetMode="External"/><Relationship Id="rId7" Type="http://schemas.openxmlformats.org/officeDocument/2006/relationships/hyperlink" Target="http://www.eccc.uni-trier.de/eccc-local/ECCC-Books/oded_book_readme.html" TargetMode="External"/><Relationship Id="rId2" Type="http://schemas.openxmlformats.org/officeDocument/2006/relationships/notesSlide" Target="../notesSlides/notesSlide43.xml"/><Relationship Id="rId1" Type="http://schemas.openxmlformats.org/officeDocument/2006/relationships/slideLayout" Target="../slideLayouts/slideLayout4.xml"/><Relationship Id="rId6" Type="http://schemas.openxmlformats.org/officeDocument/2006/relationships/hyperlink" Target="http://www.cacr.math.uwaterloo.ca/hac" TargetMode="External"/><Relationship Id="rId5" Type="http://schemas.openxmlformats.org/officeDocument/2006/relationships/hyperlink" Target="http://www.esecurity.ch/Books/cryptography.html" TargetMode="External"/><Relationship Id="rId4" Type="http://schemas.openxmlformats.org/officeDocument/2006/relationships/hyperlink" Target="http://projectbotticelli.com/downloads/public/"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4.png"/><Relationship Id="rId5" Type="http://schemas.openxmlformats.org/officeDocument/2006/relationships/hyperlink" Target="http://microsoft.com/technet" TargetMode="External"/><Relationship Id="rId10" Type="http://schemas.openxmlformats.org/officeDocument/2006/relationships/image" Target="../media/image1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Easiest Crypto, Please?</a:t>
            </a:r>
            <a:endParaRPr lang="en-IE" dirty="0"/>
          </a:p>
        </p:txBody>
      </p:sp>
      <p:sp>
        <p:nvSpPr>
          <p:cNvPr id="3" name="Content Placeholder 2"/>
          <p:cNvSpPr>
            <a:spLocks noGrp="1"/>
          </p:cNvSpPr>
          <p:nvPr>
            <p:ph idx="1"/>
          </p:nvPr>
        </p:nvSpPr>
        <p:spPr>
          <a:xfrm>
            <a:off x="381000" y="1412875"/>
            <a:ext cx="8382000" cy="4475071"/>
          </a:xfrm>
        </p:spPr>
        <p:txBody>
          <a:bodyPr/>
          <a:lstStyle/>
          <a:p>
            <a:r>
              <a:rPr lang="en-GB" dirty="0" smtClean="0"/>
              <a:t>Just use DPAPI</a:t>
            </a:r>
          </a:p>
          <a:p>
            <a:r>
              <a:rPr lang="en-GB" dirty="0" err="1" smtClean="0">
                <a:latin typeface="Consolas" pitchFamily="49" charset="0"/>
              </a:rPr>
              <a:t>System.Security.Cryptography</a:t>
            </a:r>
            <a:endParaRPr lang="en-GB" dirty="0" smtClean="0">
              <a:latin typeface="Consolas" pitchFamily="49" charset="0"/>
            </a:endParaRPr>
          </a:p>
          <a:p>
            <a:pPr lvl="1"/>
            <a:r>
              <a:rPr lang="en-GB" dirty="0" err="1" smtClean="0">
                <a:solidFill>
                  <a:schemeClr val="tx2"/>
                </a:solidFill>
                <a:latin typeface="Consolas" pitchFamily="49" charset="0"/>
              </a:rPr>
              <a:t>ProtectedData.Protect</a:t>
            </a:r>
            <a:endParaRPr lang="en-GB" dirty="0" smtClean="0">
              <a:solidFill>
                <a:schemeClr val="tx2"/>
              </a:solidFill>
              <a:latin typeface="Consolas" pitchFamily="49" charset="0"/>
            </a:endParaRPr>
          </a:p>
          <a:p>
            <a:pPr lvl="1"/>
            <a:r>
              <a:rPr lang="en-GB" dirty="0" err="1" smtClean="0">
                <a:solidFill>
                  <a:schemeClr val="tx2"/>
                </a:solidFill>
                <a:latin typeface="Consolas" pitchFamily="49" charset="0"/>
              </a:rPr>
              <a:t>ProtectedMemory.Protect</a:t>
            </a:r>
            <a:endParaRPr lang="en-GB" dirty="0" smtClean="0">
              <a:solidFill>
                <a:schemeClr val="tx2"/>
              </a:solidFill>
              <a:latin typeface="Consolas" pitchFamily="49" charset="0"/>
            </a:endParaRPr>
          </a:p>
          <a:p>
            <a:pPr lvl="1"/>
            <a:endParaRPr lang="en-GB" dirty="0" smtClean="0"/>
          </a:p>
          <a:p>
            <a:r>
              <a:rPr lang="en-GB" dirty="0" smtClean="0"/>
              <a:t>Takes care of looking after keys</a:t>
            </a:r>
          </a:p>
          <a:p>
            <a:endParaRPr lang="en-GB" dirty="0" smtClean="0"/>
          </a:p>
          <a:p>
            <a:r>
              <a:rPr lang="en-GB" dirty="0" smtClean="0"/>
              <a:t>Or, if you are brave </a:t>
            </a:r>
            <a:r>
              <a:rPr lang="en-GB" i="1" dirty="0" smtClean="0"/>
              <a:t>enough</a:t>
            </a:r>
            <a:r>
              <a:rPr lang="en-GB" dirty="0" smtClean="0"/>
              <a:t> – stay with us!</a:t>
            </a:r>
            <a:endParaRPr lang="en-IE"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Advanced DP in .NET Frameworks</a:t>
            </a:r>
            <a:endParaRPr lang="en-IE" dirty="0"/>
          </a:p>
        </p:txBody>
      </p:sp>
      <p:sp>
        <p:nvSpPr>
          <p:cNvPr id="3" name="Content Placeholder 2"/>
          <p:cNvSpPr>
            <a:spLocks noGrp="1"/>
          </p:cNvSpPr>
          <p:nvPr>
            <p:ph idx="1"/>
          </p:nvPr>
        </p:nvSpPr>
        <p:spPr>
          <a:xfrm>
            <a:off x="381000" y="1412875"/>
            <a:ext cx="8382000" cy="4013406"/>
          </a:xfrm>
        </p:spPr>
        <p:txBody>
          <a:bodyPr/>
          <a:lstStyle/>
          <a:p>
            <a:r>
              <a:rPr lang="en-IE" sz="2800" dirty="0" err="1" smtClean="0">
                <a:solidFill>
                  <a:schemeClr val="tx2"/>
                </a:solidFill>
              </a:rPr>
              <a:t>System.Security.Cryptography</a:t>
            </a:r>
            <a:r>
              <a:rPr lang="en-IE" sz="2800" dirty="0" smtClean="0"/>
              <a:t>:</a:t>
            </a:r>
          </a:p>
          <a:p>
            <a:pPr lvl="1"/>
            <a:r>
              <a:rPr lang="en-IE" sz="2400" dirty="0" err="1" smtClean="0"/>
              <a:t>Rijndael</a:t>
            </a:r>
            <a:r>
              <a:rPr lang="en-IE" sz="2400" dirty="0" smtClean="0"/>
              <a:t>, RSA, and DSA Managed providers and </a:t>
            </a:r>
            <a:r>
              <a:rPr lang="en-IE" sz="2400" dirty="0" err="1" smtClean="0">
                <a:latin typeface="Consolas" pitchFamily="49" charset="0"/>
              </a:rPr>
              <a:t>CryptoStream</a:t>
            </a:r>
            <a:endParaRPr lang="en-IE" sz="2400" dirty="0" smtClean="0">
              <a:latin typeface="Consolas" pitchFamily="49" charset="0"/>
            </a:endParaRPr>
          </a:p>
          <a:p>
            <a:pPr lvl="2"/>
            <a:r>
              <a:rPr lang="en-IE" sz="2000" dirty="0" smtClean="0"/>
              <a:t>Full crypto, not FIPS-certified - .NET </a:t>
            </a:r>
            <a:r>
              <a:rPr lang="en-IE" sz="2000" dirty="0" err="1" smtClean="0"/>
              <a:t>Fx</a:t>
            </a:r>
            <a:r>
              <a:rPr lang="en-IE" sz="2000" dirty="0" smtClean="0"/>
              <a:t> 2.0, 3.0, 3.5</a:t>
            </a:r>
          </a:p>
          <a:p>
            <a:pPr lvl="1"/>
            <a:r>
              <a:rPr lang="en-IE" sz="2400" dirty="0" smtClean="0">
                <a:solidFill>
                  <a:schemeClr val="tx2"/>
                </a:solidFill>
              </a:rPr>
              <a:t>CNG Wrappers </a:t>
            </a:r>
            <a:r>
              <a:rPr lang="en-IE" sz="2400" dirty="0" smtClean="0"/>
              <a:t>for full cryptography FIPS-certified .NET Fx </a:t>
            </a:r>
            <a:r>
              <a:rPr lang="en-IE" sz="2400" dirty="0" smtClean="0">
                <a:solidFill>
                  <a:schemeClr val="tx2"/>
                </a:solidFill>
              </a:rPr>
              <a:t>3.5</a:t>
            </a:r>
            <a:r>
              <a:rPr lang="en-IE" sz="2400" dirty="0" smtClean="0"/>
              <a:t> </a:t>
            </a:r>
            <a:r>
              <a:rPr lang="en-IE" sz="2400" dirty="0" smtClean="0">
                <a:solidFill>
                  <a:schemeClr val="accent1"/>
                </a:solidFill>
              </a:rPr>
              <a:t>and same in 4.0</a:t>
            </a:r>
            <a:endParaRPr lang="en-IE" sz="2400" dirty="0" smtClean="0"/>
          </a:p>
          <a:p>
            <a:r>
              <a:rPr lang="en-IE" sz="2800" dirty="0" err="1" smtClean="0"/>
              <a:t>System.Security.Cryptography</a:t>
            </a:r>
            <a:r>
              <a:rPr lang="en-IE" sz="2800" dirty="0" err="1" smtClean="0">
                <a:solidFill>
                  <a:schemeClr val="tx2"/>
                </a:solidFill>
              </a:rPr>
              <a:t>.Xml</a:t>
            </a:r>
            <a:r>
              <a:rPr lang="en-IE" sz="2800" dirty="0" smtClean="0"/>
              <a:t> </a:t>
            </a:r>
          </a:p>
          <a:p>
            <a:pPr lvl="1"/>
            <a:r>
              <a:rPr lang="en-IE" sz="2400" dirty="0" smtClean="0"/>
              <a:t>W3C XML Encryption and XML Signature standards</a:t>
            </a:r>
          </a:p>
          <a:p>
            <a:r>
              <a:rPr lang="en-IE" sz="2800" dirty="0" err="1" smtClean="0"/>
              <a:t>System.Security.Cryptography</a:t>
            </a:r>
            <a:r>
              <a:rPr lang="en-IE" sz="2800" dirty="0" err="1" smtClean="0">
                <a:solidFill>
                  <a:schemeClr val="tx2"/>
                </a:solidFill>
              </a:rPr>
              <a:t>.Pkcs</a:t>
            </a:r>
            <a:endParaRPr lang="en-IE" sz="2800" dirty="0" smtClean="0"/>
          </a:p>
          <a:p>
            <a:pPr lvl="1"/>
            <a:r>
              <a:rPr lang="en-IE" sz="2400" dirty="0" smtClean="0"/>
              <a:t>PKCS#7 and Cryptographic Message Syntax (CMS) standards</a:t>
            </a:r>
            <a:endParaRPr lang="en-IE" sz="240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0" y="2254250"/>
            <a:ext cx="7681913" cy="1524000"/>
          </a:xfrm>
        </p:spPr>
        <p:txBody>
          <a:bodyPr/>
          <a:lstStyle/>
          <a:p>
            <a:r>
              <a:rPr lang="en-IE" dirty="0" smtClean="0"/>
              <a:t>Cryptography of Past, Present and its Problems</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381000" y="230188"/>
            <a:ext cx="8382000" cy="677108"/>
          </a:xfrm>
        </p:spPr>
        <p:txBody>
          <a:bodyPr/>
          <a:lstStyle/>
          <a:p>
            <a:r>
              <a:rPr lang="en-GB" dirty="0" smtClean="0"/>
              <a:t>XP Recommendation</a:t>
            </a:r>
          </a:p>
        </p:txBody>
      </p:sp>
      <p:sp>
        <p:nvSpPr>
          <p:cNvPr id="15363" name="Rectangle 5"/>
          <p:cNvSpPr>
            <a:spLocks noGrp="1" noChangeArrowheads="1"/>
          </p:cNvSpPr>
          <p:nvPr>
            <p:ph idx="1"/>
          </p:nvPr>
        </p:nvSpPr>
        <p:spPr>
          <a:xfrm>
            <a:off x="381000" y="1412875"/>
            <a:ext cx="8382000" cy="3323987"/>
          </a:xfrm>
        </p:spPr>
        <p:txBody>
          <a:bodyPr/>
          <a:lstStyle/>
          <a:p>
            <a:r>
              <a:rPr lang="en-GB" dirty="0" smtClean="0"/>
              <a:t>If you cannot use Windows 7, Windows Server 2008, R2, or even Vista…</a:t>
            </a:r>
          </a:p>
          <a:p>
            <a:r>
              <a:rPr lang="en-GB" dirty="0" smtClean="0"/>
              <a:t>At present (Nov 2009), consider:</a:t>
            </a:r>
          </a:p>
          <a:p>
            <a:pPr lvl="1"/>
            <a:r>
              <a:rPr lang="en-GB" dirty="0" err="1" smtClean="0"/>
              <a:t>Rijndael</a:t>
            </a:r>
            <a:r>
              <a:rPr lang="en-GB" dirty="0" smtClean="0"/>
              <a:t> or </a:t>
            </a:r>
            <a:r>
              <a:rPr lang="en-GB" dirty="0" smtClean="0">
                <a:solidFill>
                  <a:schemeClr val="tx2"/>
                </a:solidFill>
              </a:rPr>
              <a:t>AES</a:t>
            </a:r>
            <a:r>
              <a:rPr lang="en-GB" dirty="0" smtClean="0"/>
              <a:t>-128 (or AES-192, or AES-256)</a:t>
            </a:r>
          </a:p>
          <a:p>
            <a:pPr lvl="1"/>
            <a:r>
              <a:rPr lang="en-GB" dirty="0" smtClean="0"/>
              <a:t>RSA 4096 (arguably </a:t>
            </a:r>
            <a:r>
              <a:rPr lang="en-GB" dirty="0" smtClean="0">
                <a:solidFill>
                  <a:schemeClr val="tx2"/>
                </a:solidFill>
              </a:rPr>
              <a:t>3072</a:t>
            </a:r>
            <a:r>
              <a:rPr lang="en-GB" dirty="0" smtClean="0"/>
              <a:t> or longer)</a:t>
            </a:r>
          </a:p>
          <a:p>
            <a:pPr lvl="1"/>
            <a:r>
              <a:rPr lang="en-GB" dirty="0" smtClean="0"/>
              <a:t>“SHA-</a:t>
            </a:r>
            <a:r>
              <a:rPr lang="en-GB" dirty="0" smtClean="0">
                <a:solidFill>
                  <a:schemeClr val="tx2"/>
                </a:solidFill>
              </a:rPr>
              <a:t>2</a:t>
            </a:r>
            <a:r>
              <a:rPr lang="en-GB" dirty="0" smtClean="0"/>
              <a:t>” (i.e. SHA-256, or SHA-512)</a:t>
            </a:r>
          </a:p>
          <a:p>
            <a:pPr lvl="1"/>
            <a:r>
              <a:rPr lang="en-GB" dirty="0" smtClean="0">
                <a:solidFill>
                  <a:schemeClr val="tx2"/>
                </a:solidFill>
              </a:rPr>
              <a:t>DSA</a:t>
            </a:r>
            <a:r>
              <a:rPr lang="en-GB" dirty="0" smtClean="0"/>
              <a:t> (or SHA-2/RSA signatures)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387054" y="228600"/>
            <a:ext cx="8375946" cy="1052596"/>
          </a:xfrm>
        </p:spPr>
        <p:txBody>
          <a:bodyPr/>
          <a:lstStyle/>
          <a:p>
            <a:r>
              <a:rPr lang="en-GB" dirty="0" smtClean="0"/>
              <a:t>DES, IDEA, RC2, RC5, </a:t>
            </a:r>
            <a:r>
              <a:rPr lang="en-GB" dirty="0" err="1" smtClean="0"/>
              <a:t>Twofish</a:t>
            </a:r>
            <a:r>
              <a:rPr lang="en-GB" dirty="0" smtClean="0"/>
              <a:t/>
            </a:r>
            <a:br>
              <a:rPr lang="en-GB" dirty="0" smtClean="0"/>
            </a:br>
            <a:r>
              <a:rPr lang="en-GB" sz="2800" dirty="0" smtClean="0">
                <a:solidFill>
                  <a:schemeClr val="tx2"/>
                </a:solidFill>
              </a:rPr>
              <a:t>Not Recommended</a:t>
            </a:r>
            <a:endParaRPr lang="en-GB" dirty="0" smtClean="0">
              <a:solidFill>
                <a:schemeClr val="tx2"/>
              </a:solidFill>
            </a:endParaRPr>
          </a:p>
        </p:txBody>
      </p:sp>
      <p:sp>
        <p:nvSpPr>
          <p:cNvPr id="16387" name="Rectangle 5"/>
          <p:cNvSpPr>
            <a:spLocks noGrp="1" noChangeArrowheads="1"/>
          </p:cNvSpPr>
          <p:nvPr>
            <p:ph idx="1"/>
          </p:nvPr>
        </p:nvSpPr>
        <p:spPr>
          <a:xfrm>
            <a:off x="381000" y="1587533"/>
            <a:ext cx="8382000" cy="3976473"/>
          </a:xfrm>
        </p:spPr>
        <p:txBody>
          <a:bodyPr/>
          <a:lstStyle/>
          <a:p>
            <a:r>
              <a:rPr lang="en-GB" sz="2800" dirty="0" smtClean="0"/>
              <a:t>These are all </a:t>
            </a:r>
            <a:r>
              <a:rPr lang="en-GB" sz="2800" dirty="0" smtClean="0">
                <a:solidFill>
                  <a:schemeClr val="tx2"/>
                </a:solidFill>
              </a:rPr>
              <a:t>symmetric</a:t>
            </a:r>
            <a:r>
              <a:rPr lang="en-GB" sz="2800" dirty="0" smtClean="0"/>
              <a:t> non-recommendations</a:t>
            </a:r>
          </a:p>
          <a:p>
            <a:r>
              <a:rPr lang="en-GB" sz="2800" dirty="0" smtClean="0"/>
              <a:t>DES (Data Encryption Standard)</a:t>
            </a:r>
          </a:p>
          <a:p>
            <a:pPr lvl="1"/>
            <a:r>
              <a:rPr lang="en-GB" sz="2400" dirty="0" smtClean="0">
                <a:solidFill>
                  <a:srgbClr val="FF0000"/>
                </a:solidFill>
              </a:rPr>
              <a:t>DO NOT USE DES!</a:t>
            </a:r>
          </a:p>
          <a:p>
            <a:pPr lvl="1"/>
            <a:r>
              <a:rPr lang="en-GB" sz="2400" dirty="0" smtClean="0"/>
              <a:t>Triple DES (3DES) more secure, but better options exist</a:t>
            </a:r>
          </a:p>
          <a:p>
            <a:r>
              <a:rPr lang="en-GB" sz="2800" dirty="0" smtClean="0"/>
              <a:t>IDEA (International Data Encryption Standard)</a:t>
            </a:r>
          </a:p>
          <a:p>
            <a:pPr lvl="1"/>
            <a:r>
              <a:rPr lang="en-GB" sz="2400" dirty="0" smtClean="0"/>
              <a:t>128 bit keys but designer weak by today’s standards</a:t>
            </a:r>
          </a:p>
          <a:p>
            <a:r>
              <a:rPr lang="en-GB" sz="2800" dirty="0" smtClean="0"/>
              <a:t>RC2 &amp; RC5 (by R. </a:t>
            </a:r>
            <a:r>
              <a:rPr lang="en-GB" sz="2800" dirty="0" err="1" smtClean="0"/>
              <a:t>Rivest</a:t>
            </a:r>
            <a:r>
              <a:rPr lang="en-GB" sz="2800" dirty="0" smtClean="0"/>
              <a:t>)</a:t>
            </a:r>
          </a:p>
          <a:p>
            <a:pPr lvl="1"/>
            <a:r>
              <a:rPr lang="en-GB" sz="2400" dirty="0" smtClean="0"/>
              <a:t>RC2 is older and RC5 newer (1994) - similar to DES and IDEA</a:t>
            </a:r>
          </a:p>
          <a:p>
            <a:r>
              <a:rPr lang="en-IE" sz="2800" dirty="0" smtClean="0"/>
              <a:t>Blowfish, </a:t>
            </a:r>
            <a:r>
              <a:rPr lang="en-IE" sz="2800" dirty="0" err="1" smtClean="0"/>
              <a:t>Twofish</a:t>
            </a:r>
            <a:r>
              <a:rPr lang="en-IE" sz="2800" dirty="0" smtClean="0"/>
              <a:t> – Good, but not a standard</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387054" y="228600"/>
            <a:ext cx="8375946" cy="1052596"/>
          </a:xfrm>
        </p:spPr>
        <p:txBody>
          <a:bodyPr/>
          <a:lstStyle/>
          <a:p>
            <a:r>
              <a:rPr lang="en-GB" dirty="0" err="1" smtClean="0"/>
              <a:t>Rijndael</a:t>
            </a:r>
            <a:r>
              <a:rPr lang="en-GB" dirty="0" smtClean="0"/>
              <a:t> &amp; AES</a:t>
            </a:r>
            <a:br>
              <a:rPr lang="en-GB" dirty="0" smtClean="0"/>
            </a:br>
            <a:r>
              <a:rPr lang="en-GB" sz="2800" dirty="0" smtClean="0">
                <a:solidFill>
                  <a:schemeClr val="tx2"/>
                </a:solidFill>
              </a:rPr>
              <a:t>Recommended</a:t>
            </a:r>
            <a:endParaRPr lang="en-US" dirty="0" smtClean="0">
              <a:solidFill>
                <a:schemeClr val="tx2"/>
              </a:solidFill>
            </a:endParaRPr>
          </a:p>
        </p:txBody>
      </p:sp>
      <p:sp>
        <p:nvSpPr>
          <p:cNvPr id="17411" name="Rectangle 5"/>
          <p:cNvSpPr>
            <a:spLocks noGrp="1" noChangeArrowheads="1"/>
          </p:cNvSpPr>
          <p:nvPr>
            <p:ph idx="1"/>
          </p:nvPr>
        </p:nvSpPr>
        <p:spPr>
          <a:xfrm>
            <a:off x="381000" y="1412875"/>
            <a:ext cx="8382000" cy="4869025"/>
          </a:xfrm>
        </p:spPr>
        <p:txBody>
          <a:bodyPr/>
          <a:lstStyle/>
          <a:p>
            <a:r>
              <a:rPr lang="en-GB" sz="2800" dirty="0" smtClean="0"/>
              <a:t>Present standard</a:t>
            </a:r>
          </a:p>
          <a:p>
            <a:pPr lvl="1"/>
            <a:r>
              <a:rPr lang="en-GB" sz="2400" dirty="0" smtClean="0"/>
              <a:t>Winner of AES (Advanced Encryption Standard) competition</a:t>
            </a:r>
          </a:p>
          <a:p>
            <a:pPr lvl="2"/>
            <a:r>
              <a:rPr lang="en-GB" sz="2000" dirty="0" smtClean="0"/>
              <a:t>NIST (US National Institute of Standards and Technology) 1997-2000</a:t>
            </a:r>
          </a:p>
          <a:p>
            <a:pPr lvl="2"/>
            <a:r>
              <a:rPr lang="en-GB" sz="2000" dirty="0" smtClean="0"/>
              <a:t>Comes from Europe (Belgium) by Joan </a:t>
            </a:r>
            <a:r>
              <a:rPr lang="en-GB" sz="2000" dirty="0" err="1" smtClean="0"/>
              <a:t>Daemen</a:t>
            </a:r>
            <a:r>
              <a:rPr lang="en-GB" sz="2000" dirty="0" smtClean="0"/>
              <a:t> and Vincent </a:t>
            </a:r>
            <a:r>
              <a:rPr lang="en-GB" sz="2000" dirty="0" err="1" smtClean="0"/>
              <a:t>Rijmen</a:t>
            </a:r>
            <a:endParaRPr lang="en-GB" sz="2000" dirty="0" smtClean="0"/>
          </a:p>
          <a:p>
            <a:pPr lvl="1"/>
            <a:r>
              <a:rPr lang="en-GB" sz="2400" dirty="0" smtClean="0"/>
              <a:t>Recommended by NSA CNSSP-15 policy</a:t>
            </a:r>
          </a:p>
          <a:p>
            <a:r>
              <a:rPr lang="en-GB" sz="2800" dirty="0" smtClean="0">
                <a:solidFill>
                  <a:schemeClr val="tx2"/>
                </a:solidFill>
              </a:rPr>
              <a:t>Symmetric</a:t>
            </a:r>
            <a:r>
              <a:rPr lang="en-GB" sz="2800" dirty="0" smtClean="0"/>
              <a:t> block-cipher (128, 192 or 256 bits) with variable keys (128, 192 or 256 bits, too)</a:t>
            </a:r>
          </a:p>
          <a:p>
            <a:pPr lvl="1"/>
            <a:r>
              <a:rPr lang="en-GB" sz="2400" dirty="0" smtClean="0"/>
              <a:t>AES is a specific way of using </a:t>
            </a:r>
            <a:r>
              <a:rPr lang="en-GB" sz="2400" dirty="0" err="1" smtClean="0"/>
              <a:t>Rijndael</a:t>
            </a:r>
            <a:endParaRPr lang="en-GB" sz="2400" dirty="0" smtClean="0"/>
          </a:p>
          <a:p>
            <a:r>
              <a:rPr lang="en-GB" dirty="0" smtClean="0"/>
              <a:t>.NET </a:t>
            </a:r>
            <a:r>
              <a:rPr lang="en-GB" dirty="0" err="1" smtClean="0"/>
              <a:t>Fx</a:t>
            </a:r>
            <a:r>
              <a:rPr lang="en-GB" dirty="0" smtClean="0"/>
              <a:t> 3.0 </a:t>
            </a:r>
            <a:r>
              <a:rPr lang="en-GB" dirty="0" err="1" smtClean="0">
                <a:solidFill>
                  <a:schemeClr val="tx2"/>
                </a:solidFill>
                <a:latin typeface="Consolas" pitchFamily="49" charset="0"/>
              </a:rPr>
              <a:t>RijndaelManaged</a:t>
            </a:r>
            <a:r>
              <a:rPr lang="en-GB" dirty="0" smtClean="0"/>
              <a:t> is a full </a:t>
            </a:r>
            <a:r>
              <a:rPr lang="en-GB" dirty="0" err="1" smtClean="0"/>
              <a:t>Rijndael</a:t>
            </a:r>
            <a:endParaRPr lang="en-GB" dirty="0" smtClean="0"/>
          </a:p>
          <a:p>
            <a:pPr lvl="1"/>
            <a:r>
              <a:rPr lang="en-GB" sz="2400" dirty="0" smtClean="0"/>
              <a:t>.NET </a:t>
            </a:r>
            <a:r>
              <a:rPr lang="en-GB" sz="2400" dirty="0" err="1" smtClean="0"/>
              <a:t>Fx</a:t>
            </a:r>
            <a:r>
              <a:rPr lang="en-GB" sz="2400" dirty="0" smtClean="0"/>
              <a:t> 3.5 </a:t>
            </a:r>
            <a:r>
              <a:rPr lang="en-GB" sz="2400" dirty="0" err="1" smtClean="0">
                <a:solidFill>
                  <a:schemeClr val="tx2"/>
                </a:solidFill>
                <a:latin typeface="Consolas" pitchFamily="49" charset="0"/>
              </a:rPr>
              <a:t>AesManaged</a:t>
            </a:r>
            <a:r>
              <a:rPr lang="en-GB" sz="2400" dirty="0" smtClean="0"/>
              <a:t> is a standards-compliant version of </a:t>
            </a:r>
            <a:r>
              <a:rPr lang="en-GB" sz="2400" dirty="0" err="1" smtClean="0"/>
              <a:t>Rijndael</a:t>
            </a:r>
            <a:endParaRPr lang="en-GB" sz="2400"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xfrm>
            <a:off x="387054" y="228600"/>
            <a:ext cx="8375946" cy="1052596"/>
          </a:xfrm>
        </p:spPr>
        <p:txBody>
          <a:bodyPr/>
          <a:lstStyle/>
          <a:p>
            <a:r>
              <a:rPr lang="en-GB" dirty="0" smtClean="0"/>
              <a:t>CAST and GOST</a:t>
            </a:r>
            <a:br>
              <a:rPr lang="en-GB" dirty="0" smtClean="0"/>
            </a:br>
            <a:r>
              <a:rPr lang="en-GB" sz="2800" dirty="0" smtClean="0">
                <a:solidFill>
                  <a:schemeClr val="tx2"/>
                </a:solidFill>
              </a:rPr>
              <a:t>Not used widely anymore – avoid</a:t>
            </a:r>
            <a:endParaRPr lang="en-GB" dirty="0" smtClean="0">
              <a:solidFill>
                <a:schemeClr val="tx2"/>
              </a:solidFill>
            </a:endParaRPr>
          </a:p>
        </p:txBody>
      </p:sp>
      <p:sp>
        <p:nvSpPr>
          <p:cNvPr id="18435" name="Rectangle 5"/>
          <p:cNvSpPr>
            <a:spLocks noGrp="1" noChangeArrowheads="1"/>
          </p:cNvSpPr>
          <p:nvPr>
            <p:ph idx="1"/>
          </p:nvPr>
        </p:nvSpPr>
        <p:spPr>
          <a:xfrm>
            <a:off x="391274" y="1618355"/>
            <a:ext cx="8382000" cy="2210862"/>
          </a:xfrm>
        </p:spPr>
        <p:txBody>
          <a:bodyPr/>
          <a:lstStyle/>
          <a:p>
            <a:r>
              <a:rPr lang="en-GB" dirty="0" smtClean="0"/>
              <a:t>CAST</a:t>
            </a:r>
          </a:p>
          <a:p>
            <a:pPr lvl="1"/>
            <a:r>
              <a:rPr lang="en-GB" dirty="0" smtClean="0"/>
              <a:t>Canadians Carlisle Adams &amp; Stafford Tavares</a:t>
            </a:r>
          </a:p>
          <a:p>
            <a:pPr lvl="1"/>
            <a:r>
              <a:rPr lang="en-GB" dirty="0" smtClean="0"/>
              <a:t>64 bit key and 64 bit of data – not enough</a:t>
            </a:r>
          </a:p>
          <a:p>
            <a:r>
              <a:rPr lang="en-GB" dirty="0" smtClean="0"/>
              <a:t>GOST</a:t>
            </a:r>
          </a:p>
          <a:p>
            <a:pPr lvl="1"/>
            <a:r>
              <a:rPr lang="en-GB" dirty="0" smtClean="0"/>
              <a:t>Soviet Union’s “version” of DES but with a clearer design and many more repetitions of the process</a:t>
            </a:r>
          </a:p>
          <a:p>
            <a:pPr lvl="1"/>
            <a:r>
              <a:rPr lang="en-GB" dirty="0" smtClean="0"/>
              <a:t>256 bit key but really 610 bits of secret, so pretty much “tank quality”</a:t>
            </a:r>
          </a:p>
          <a:p>
            <a:pPr lvl="1"/>
            <a:r>
              <a:rPr lang="en-GB" dirty="0" smtClean="0"/>
              <a:t>Backdoor? Who knows… </a:t>
            </a:r>
            <a:r>
              <a:rPr lang="en-GB" dirty="0" smtClean="0">
                <a:sym typeface="Wingdings" pitchFamily="2" charset="2"/>
              </a:rPr>
              <a:t></a:t>
            </a:r>
            <a:endParaRPr lang="en-GB"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r>
              <a:rPr lang="en-GB" smtClean="0"/>
              <a:t>Rely on Cryptosystems</a:t>
            </a:r>
            <a:endParaRPr lang="en-GB" dirty="0" smtClean="0"/>
          </a:p>
        </p:txBody>
      </p:sp>
      <p:sp>
        <p:nvSpPr>
          <p:cNvPr id="19459" name="Rectangle 5"/>
          <p:cNvSpPr>
            <a:spLocks noGrp="1" noChangeArrowheads="1"/>
          </p:cNvSpPr>
          <p:nvPr>
            <p:ph idx="1"/>
          </p:nvPr>
        </p:nvSpPr>
        <p:spPr>
          <a:xfrm>
            <a:off x="381000" y="1412875"/>
            <a:ext cx="8382000" cy="3681008"/>
          </a:xfrm>
        </p:spPr>
        <p:txBody>
          <a:bodyPr/>
          <a:lstStyle/>
          <a:p>
            <a:r>
              <a:rPr lang="en-GB" sz="2800" dirty="0" smtClean="0">
                <a:solidFill>
                  <a:schemeClr val="tx2"/>
                </a:solidFill>
              </a:rPr>
              <a:t>Never</a:t>
            </a:r>
            <a:r>
              <a:rPr lang="en-GB" sz="2800" dirty="0" smtClean="0"/>
              <a:t> use just an </a:t>
            </a:r>
            <a:r>
              <a:rPr lang="en-GB" sz="2800" dirty="0" smtClean="0">
                <a:solidFill>
                  <a:schemeClr val="tx2"/>
                </a:solidFill>
              </a:rPr>
              <a:t>algorithm</a:t>
            </a:r>
          </a:p>
          <a:p>
            <a:r>
              <a:rPr lang="en-GB" sz="2800" dirty="0" smtClean="0"/>
              <a:t>Always use </a:t>
            </a:r>
            <a:r>
              <a:rPr lang="en-GB" sz="2800" dirty="0" smtClean="0">
                <a:solidFill>
                  <a:schemeClr val="tx2"/>
                </a:solidFill>
              </a:rPr>
              <a:t>entire cryptosystem</a:t>
            </a:r>
          </a:p>
          <a:p>
            <a:r>
              <a:rPr lang="en-GB" sz="2800" dirty="0" smtClean="0"/>
              <a:t>E.g.</a:t>
            </a:r>
          </a:p>
          <a:p>
            <a:pPr lvl="1"/>
            <a:r>
              <a:rPr lang="en-GB" sz="2400" dirty="0" smtClean="0"/>
              <a:t>AES used in a simple “loop” to encrypt a stream of data destroys security</a:t>
            </a:r>
          </a:p>
          <a:p>
            <a:pPr lvl="1"/>
            <a:r>
              <a:rPr lang="en-GB" sz="2400" dirty="0" smtClean="0"/>
              <a:t>Use a block chaining mode</a:t>
            </a:r>
          </a:p>
          <a:p>
            <a:pPr lvl="2"/>
            <a:r>
              <a:rPr lang="en-GB" sz="2000" dirty="0" smtClean="0"/>
              <a:t>CNG supports CBC, CFB, and as of </a:t>
            </a:r>
            <a:r>
              <a:rPr lang="en-GB" sz="2000" dirty="0" smtClean="0">
                <a:solidFill>
                  <a:schemeClr val="tx2"/>
                </a:solidFill>
              </a:rPr>
              <a:t>Vista SP1</a:t>
            </a:r>
            <a:r>
              <a:rPr lang="en-GB" sz="2000" dirty="0" smtClean="0"/>
              <a:t>/WS08 also CCM, and GCM</a:t>
            </a:r>
          </a:p>
          <a:p>
            <a:r>
              <a:rPr lang="en-GB" sz="2800" dirty="0" smtClean="0"/>
              <a:t>Easiest way: .NET </a:t>
            </a:r>
            <a:r>
              <a:rPr lang="en-GB" sz="2800" dirty="0" err="1" smtClean="0"/>
              <a:t>Fx</a:t>
            </a:r>
            <a:r>
              <a:rPr lang="en-GB" sz="2800" dirty="0" smtClean="0"/>
              <a:t> </a:t>
            </a:r>
            <a:r>
              <a:rPr lang="en-GB" sz="2800" dirty="0" err="1" smtClean="0">
                <a:solidFill>
                  <a:schemeClr val="tx2"/>
                </a:solidFill>
                <a:latin typeface="Consolas" pitchFamily="49" charset="0"/>
              </a:rPr>
              <a:t>CryptoStream</a:t>
            </a:r>
            <a:r>
              <a:rPr lang="en-GB" sz="2800" dirty="0" smtClean="0"/>
              <a:t> applies your chosen symmetric algorithm correctly</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r>
              <a:rPr lang="en-GB" smtClean="0"/>
              <a:t>Dangerous Implementations</a:t>
            </a:r>
          </a:p>
        </p:txBody>
      </p:sp>
      <p:sp>
        <p:nvSpPr>
          <p:cNvPr id="20483" name="Rectangle 5"/>
          <p:cNvSpPr>
            <a:spLocks noGrp="1" noChangeArrowheads="1"/>
          </p:cNvSpPr>
          <p:nvPr>
            <p:ph idx="1"/>
          </p:nvPr>
        </p:nvSpPr>
        <p:spPr/>
        <p:txBody>
          <a:bodyPr/>
          <a:lstStyle/>
          <a:p>
            <a:r>
              <a:rPr lang="en-GB" smtClean="0"/>
              <a:t>Cryptographic applications from not-well-known sources</a:t>
            </a:r>
          </a:p>
          <a:p>
            <a:r>
              <a:rPr lang="en-GB" smtClean="0"/>
              <a:t>I “just downloaded this library”</a:t>
            </a:r>
          </a:p>
          <a:p>
            <a:endParaRPr lang="en-GB" smtClean="0"/>
          </a:p>
          <a:p>
            <a:r>
              <a:rPr lang="en-GB" smtClean="0"/>
              <a:t>Insist on using built-in systems where possible:</a:t>
            </a:r>
          </a:p>
          <a:p>
            <a:pPr lvl="1"/>
            <a:r>
              <a:rPr lang="en-GB" smtClean="0"/>
              <a:t>Microsoft OS: CNG, CAPI, CAPICOM etc.</a:t>
            </a:r>
          </a:p>
          <a:p>
            <a:pPr lvl="1"/>
            <a:r>
              <a:rPr lang="en-GB" smtClean="0"/>
              <a:t>Smartcards: certified CSPs/KSPs</a:t>
            </a:r>
          </a:p>
          <a:p>
            <a:pPr lvl="1"/>
            <a:r>
              <a:rPr lang="en-GB" smtClean="0"/>
              <a:t>Elsewhere: FIPS-140-2 compliant implementations</a:t>
            </a:r>
          </a:p>
          <a:p>
            <a:pPr lvl="2"/>
            <a:r>
              <a:rPr lang="en-GB" smtClean="0"/>
              <a:t>See </a:t>
            </a:r>
            <a:r>
              <a:rPr lang="en-GB" smtClean="0">
                <a:hlinkClick r:id="rId3"/>
              </a:rPr>
              <a:t>csrc.nist.gov/cryptval</a:t>
            </a:r>
            <a:r>
              <a:rPr lang="en-GB" smtClean="0"/>
              <a:t> </a:t>
            </a:r>
            <a:endParaRPr lang="en-GB"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Grp="1" noChangeArrowheads="1"/>
          </p:cNvSpPr>
          <p:nvPr>
            <p:ph type="title"/>
          </p:nvPr>
        </p:nvSpPr>
        <p:spPr>
          <a:xfrm>
            <a:off x="387054" y="228600"/>
            <a:ext cx="8375946" cy="1052596"/>
          </a:xfrm>
        </p:spPr>
        <p:txBody>
          <a:bodyPr/>
          <a:lstStyle/>
          <a:p>
            <a:r>
              <a:rPr lang="en-GB" dirty="0" smtClean="0"/>
              <a:t>RC4</a:t>
            </a:r>
            <a:br>
              <a:rPr lang="en-GB" dirty="0" smtClean="0"/>
            </a:br>
            <a:r>
              <a:rPr lang="en-GB" sz="2800" dirty="0" smtClean="0">
                <a:solidFill>
                  <a:schemeClr val="tx2"/>
                </a:solidFill>
              </a:rPr>
              <a:t>Generally Not Recommended</a:t>
            </a:r>
          </a:p>
        </p:txBody>
      </p:sp>
      <p:sp>
        <p:nvSpPr>
          <p:cNvPr id="21507" name="Rectangle 6"/>
          <p:cNvSpPr>
            <a:spLocks noGrp="1" noChangeArrowheads="1"/>
          </p:cNvSpPr>
          <p:nvPr>
            <p:ph idx="1"/>
          </p:nvPr>
        </p:nvSpPr>
        <p:spPr>
          <a:xfrm>
            <a:off x="381000" y="1412875"/>
            <a:ext cx="8382000" cy="3773341"/>
          </a:xfrm>
        </p:spPr>
        <p:txBody>
          <a:bodyPr/>
          <a:lstStyle/>
          <a:p>
            <a:r>
              <a:rPr lang="en-GB" sz="2800" dirty="0" smtClean="0"/>
              <a:t>Symmetric</a:t>
            </a:r>
          </a:p>
          <a:p>
            <a:pPr lvl="1"/>
            <a:r>
              <a:rPr lang="en-GB" sz="2400" dirty="0" smtClean="0"/>
              <a:t>Fast, streaming encryption</a:t>
            </a:r>
          </a:p>
          <a:p>
            <a:r>
              <a:rPr lang="en-GB" sz="2800" dirty="0" smtClean="0"/>
              <a:t>R. </a:t>
            </a:r>
            <a:r>
              <a:rPr lang="en-GB" sz="2800" dirty="0" err="1" smtClean="0"/>
              <a:t>Rivest</a:t>
            </a:r>
            <a:r>
              <a:rPr lang="en-GB" sz="2800" dirty="0" smtClean="0"/>
              <a:t> in 1994</a:t>
            </a:r>
          </a:p>
          <a:p>
            <a:pPr lvl="1"/>
            <a:r>
              <a:rPr lang="en-GB" sz="2400" dirty="0" smtClean="0"/>
              <a:t>Originally secret, but “published” on </a:t>
            </a:r>
            <a:r>
              <a:rPr lang="en-GB" sz="2400" dirty="0" err="1" smtClean="0"/>
              <a:t>sci.crypt</a:t>
            </a:r>
            <a:endParaRPr lang="en-GB" sz="2400" dirty="0" smtClean="0"/>
          </a:p>
          <a:p>
            <a:r>
              <a:rPr lang="en-GB" sz="2800" dirty="0" smtClean="0"/>
              <a:t>Related to “one-time pad”, </a:t>
            </a:r>
            <a:r>
              <a:rPr lang="en-GB" sz="2800" dirty="0" smtClean="0">
                <a:solidFill>
                  <a:schemeClr val="tx2"/>
                </a:solidFill>
              </a:rPr>
              <a:t>theoretically most secure</a:t>
            </a:r>
          </a:p>
          <a:p>
            <a:pPr lvl="1"/>
            <a:r>
              <a:rPr lang="en-GB" sz="2400" dirty="0" smtClean="0"/>
              <a:t>But!</a:t>
            </a:r>
          </a:p>
          <a:p>
            <a:pPr lvl="1"/>
            <a:r>
              <a:rPr lang="en-GB" sz="2400" dirty="0" smtClean="0"/>
              <a:t>It relies on a really good random number generator</a:t>
            </a:r>
          </a:p>
          <a:p>
            <a:pPr lvl="2"/>
            <a:r>
              <a:rPr lang="en-GB" sz="2000" dirty="0" smtClean="0"/>
              <a:t>And that is a problem</a:t>
            </a:r>
          </a:p>
          <a:p>
            <a:r>
              <a:rPr lang="en-IE" sz="2800" dirty="0" smtClean="0"/>
              <a:t>Nowadays: use AES with a chaining mode</a:t>
            </a:r>
            <a:endParaRPr lang="en-GB" sz="2800"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7987522" cy="1337595"/>
          </a:xfrm>
        </p:spPr>
        <p:txBody>
          <a:bodyPr/>
          <a:lstStyle/>
          <a:p>
            <a:r>
              <a:rPr lang="en-US" sz="4800" dirty="0" smtClean="0"/>
              <a:t>Architecture and Application of Microsoft .NET Framework 3.5 Cryptography </a:t>
            </a:r>
            <a:br>
              <a:rPr lang="en-US" sz="4800" dirty="0" smtClean="0"/>
            </a:br>
            <a:r>
              <a:rPr lang="en-US" sz="4800" dirty="0" smtClean="0"/>
              <a:t>for Data Protection</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331557" y="5352802"/>
            <a:ext cx="3812443" cy="461665"/>
          </a:xfrm>
        </p:spPr>
        <p:txBody>
          <a:bodyPr/>
          <a:lstStyle/>
          <a:p>
            <a:r>
              <a:rPr lang="en-US" dirty="0" smtClean="0">
                <a:solidFill>
                  <a:schemeClr val="tx1"/>
                </a:solidFill>
              </a:rPr>
              <a:t>Rafal Lukawiecki</a:t>
            </a:r>
          </a:p>
          <a:p>
            <a:r>
              <a:rPr lang="en-US" dirty="0" smtClean="0">
                <a:solidFill>
                  <a:schemeClr val="tx1"/>
                </a:solidFill>
              </a:rPr>
              <a:t>Strategic Consultant</a:t>
            </a:r>
          </a:p>
          <a:p>
            <a:r>
              <a:rPr lang="en-US" dirty="0" smtClean="0">
                <a:solidFill>
                  <a:schemeClr val="tx1"/>
                </a:solidFill>
              </a:rPr>
              <a:t>Project Botticelli Ltd</a:t>
            </a:r>
          </a:p>
          <a:p>
            <a:r>
              <a:rPr lang="en-US" dirty="0" smtClean="0">
                <a:solidFill>
                  <a:schemeClr val="tx1"/>
                </a:solidFill>
              </a:rPr>
              <a:t>Session Code: ARC303</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r>
              <a:rPr lang="en-GB" smtClean="0"/>
              <a:t>RSA, DSA, ElGamal</a:t>
            </a:r>
          </a:p>
        </p:txBody>
      </p:sp>
      <p:sp>
        <p:nvSpPr>
          <p:cNvPr id="22531" name="Rectangle 5"/>
          <p:cNvSpPr>
            <a:spLocks noGrp="1" noChangeArrowheads="1"/>
          </p:cNvSpPr>
          <p:nvPr>
            <p:ph idx="1"/>
          </p:nvPr>
        </p:nvSpPr>
        <p:spPr/>
        <p:txBody>
          <a:bodyPr/>
          <a:lstStyle/>
          <a:p>
            <a:r>
              <a:rPr lang="en-GB" sz="1600" dirty="0" smtClean="0"/>
              <a:t>Asymmetric</a:t>
            </a:r>
          </a:p>
          <a:p>
            <a:pPr lvl="1"/>
            <a:r>
              <a:rPr lang="en-GB" sz="1600" dirty="0" smtClean="0"/>
              <a:t>Relatively slow and computationally expensive</a:t>
            </a:r>
          </a:p>
          <a:p>
            <a:pPr lvl="1"/>
            <a:r>
              <a:rPr lang="en-GB" sz="1600" dirty="0" smtClean="0"/>
              <a:t>Security sometimes being questioned</a:t>
            </a:r>
          </a:p>
          <a:p>
            <a:endParaRPr lang="en-GB" sz="1600" dirty="0" smtClean="0"/>
          </a:p>
          <a:p>
            <a:r>
              <a:rPr lang="en-GB" sz="1600" dirty="0" err="1" smtClean="0"/>
              <a:t>Rivest</a:t>
            </a:r>
            <a:r>
              <a:rPr lang="en-GB" sz="1600" dirty="0" smtClean="0"/>
              <a:t>, Shamir, </a:t>
            </a:r>
            <a:r>
              <a:rPr lang="en-GB" sz="1600" dirty="0" err="1" smtClean="0"/>
              <a:t>Adleman</a:t>
            </a:r>
            <a:r>
              <a:rPr lang="en-GB" sz="1600" dirty="0" smtClean="0"/>
              <a:t> – 1978</a:t>
            </a:r>
          </a:p>
          <a:p>
            <a:pPr lvl="1"/>
            <a:r>
              <a:rPr lang="en-GB" sz="1600" dirty="0" smtClean="0"/>
              <a:t>Popular and well researched</a:t>
            </a:r>
          </a:p>
          <a:p>
            <a:pPr lvl="1"/>
            <a:r>
              <a:rPr lang="en-GB" sz="1600" dirty="0" smtClean="0"/>
              <a:t>Strength in today’s inefficiency to factorise into prime numbers</a:t>
            </a:r>
          </a:p>
          <a:p>
            <a:pPr lvl="1"/>
            <a:r>
              <a:rPr lang="en-GB" sz="1600" dirty="0" smtClean="0"/>
              <a:t>Some worries about key generation process in some implementations</a:t>
            </a:r>
          </a:p>
          <a:p>
            <a:r>
              <a:rPr lang="en-GB" sz="1600" dirty="0" smtClean="0"/>
              <a:t>DSA (Digital Signature Algorithm)</a:t>
            </a:r>
          </a:p>
          <a:p>
            <a:pPr lvl="1"/>
            <a:r>
              <a:rPr lang="en-GB" sz="1600" dirty="0" smtClean="0"/>
              <a:t>Mainly for digital signing, not for encryption, used in US</a:t>
            </a:r>
          </a:p>
          <a:p>
            <a:pPr lvl="1"/>
            <a:r>
              <a:rPr lang="en-GB" sz="1600" dirty="0" smtClean="0"/>
              <a:t>Variant of </a:t>
            </a:r>
            <a:r>
              <a:rPr lang="en-GB" sz="1600" dirty="0" err="1" smtClean="0"/>
              <a:t>Schnorr</a:t>
            </a:r>
            <a:r>
              <a:rPr lang="en-GB" sz="1600" dirty="0" smtClean="0"/>
              <a:t> and </a:t>
            </a:r>
            <a:r>
              <a:rPr lang="en-GB" sz="1600" dirty="0" err="1" smtClean="0"/>
              <a:t>ElGamal</a:t>
            </a:r>
            <a:r>
              <a:rPr lang="en-GB" sz="1600" dirty="0" smtClean="0"/>
              <a:t> signature algorithm</a:t>
            </a:r>
          </a:p>
          <a:p>
            <a:r>
              <a:rPr lang="en-GB" sz="1600" dirty="0" err="1" smtClean="0"/>
              <a:t>ElGamal</a:t>
            </a:r>
            <a:endParaRPr lang="en-GB" sz="1600" dirty="0" smtClean="0"/>
          </a:p>
          <a:p>
            <a:pPr lvl="1"/>
            <a:r>
              <a:rPr lang="en-GB" sz="1600" dirty="0" smtClean="0"/>
              <a:t>Relies on complexity of discrete logarithms</a:t>
            </a:r>
          </a:p>
          <a:p>
            <a:pPr lvl="1"/>
            <a:r>
              <a:rPr lang="en-GB" sz="1600" dirty="0" smtClean="0"/>
              <a:t>Generally, considered one of the best asymmetric algorithms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r>
              <a:rPr lang="en-GB" smtClean="0"/>
              <a:t>MD5, SHA</a:t>
            </a:r>
          </a:p>
        </p:txBody>
      </p:sp>
      <p:sp>
        <p:nvSpPr>
          <p:cNvPr id="23555" name="Rectangle 5"/>
          <p:cNvSpPr>
            <a:spLocks noGrp="1" noChangeArrowheads="1"/>
          </p:cNvSpPr>
          <p:nvPr>
            <p:ph idx="1"/>
          </p:nvPr>
        </p:nvSpPr>
        <p:spPr/>
        <p:txBody>
          <a:bodyPr/>
          <a:lstStyle/>
          <a:p>
            <a:r>
              <a:rPr lang="en-GB" sz="2000" dirty="0" smtClean="0"/>
              <a:t>Hash functions – often used in digital signatures</a:t>
            </a:r>
          </a:p>
          <a:p>
            <a:pPr lvl="1"/>
            <a:r>
              <a:rPr lang="en-GB" sz="1800" dirty="0" smtClean="0"/>
              <a:t>Hash much shorter than message and “unique” to it</a:t>
            </a:r>
          </a:p>
          <a:p>
            <a:pPr lvl="2"/>
            <a:r>
              <a:rPr lang="en-GB" sz="1600" dirty="0" smtClean="0"/>
              <a:t>Not reversible: can’t obtain the message from its hash</a:t>
            </a:r>
          </a:p>
          <a:p>
            <a:pPr lvl="2"/>
            <a:r>
              <a:rPr lang="en-GB" sz="1600" dirty="0" smtClean="0"/>
              <a:t>Two messages won’t have the same hash</a:t>
            </a:r>
          </a:p>
          <a:p>
            <a:r>
              <a:rPr lang="en-GB" sz="2000" dirty="0" smtClean="0"/>
              <a:t>MD5 (R. </a:t>
            </a:r>
            <a:r>
              <a:rPr lang="en-GB" sz="2000" dirty="0" err="1" smtClean="0"/>
              <a:t>Rivest</a:t>
            </a:r>
            <a:r>
              <a:rPr lang="en-GB" sz="2000" dirty="0" smtClean="0"/>
              <a:t>)</a:t>
            </a:r>
          </a:p>
          <a:p>
            <a:pPr lvl="1"/>
            <a:r>
              <a:rPr lang="en-GB" sz="1800" dirty="0" smtClean="0"/>
              <a:t>512 bits hashed into 128</a:t>
            </a:r>
          </a:p>
          <a:p>
            <a:pPr lvl="1"/>
            <a:r>
              <a:rPr lang="en-GB" sz="1800" dirty="0" smtClean="0"/>
              <a:t>Mathematical model still unknown</a:t>
            </a:r>
          </a:p>
          <a:p>
            <a:pPr lvl="1"/>
            <a:r>
              <a:rPr lang="en-GB" sz="1800" dirty="0" smtClean="0">
                <a:solidFill>
                  <a:schemeClr val="accent4"/>
                </a:solidFill>
              </a:rPr>
              <a:t>Broken</a:t>
            </a:r>
            <a:r>
              <a:rPr lang="en-GB" sz="1800" dirty="0" smtClean="0"/>
              <a:t> in July 2004, do not use on its own</a:t>
            </a:r>
          </a:p>
          <a:p>
            <a:r>
              <a:rPr lang="en-GB" sz="2000" dirty="0" smtClean="0"/>
              <a:t>SHA (Secure Hash Algorithm)</a:t>
            </a:r>
          </a:p>
          <a:p>
            <a:pPr lvl="1"/>
            <a:r>
              <a:rPr lang="en-GB" sz="1800" dirty="0" smtClean="0"/>
              <a:t>US standard based on MD5</a:t>
            </a:r>
          </a:p>
          <a:p>
            <a:pPr lvl="1"/>
            <a:r>
              <a:rPr lang="en-GB" sz="1800" dirty="0" smtClean="0"/>
              <a:t>MD5 and MD4 broken</a:t>
            </a:r>
          </a:p>
          <a:p>
            <a:pPr lvl="1"/>
            <a:r>
              <a:rPr lang="en-GB" sz="1800" dirty="0" smtClean="0"/>
              <a:t>SHA-0 </a:t>
            </a:r>
            <a:r>
              <a:rPr lang="en-GB" sz="1800" dirty="0" smtClean="0">
                <a:solidFill>
                  <a:schemeClr val="accent4"/>
                </a:solidFill>
              </a:rPr>
              <a:t>broken</a:t>
            </a:r>
            <a:r>
              <a:rPr lang="en-GB" sz="1800" dirty="0" smtClean="0"/>
              <a:t> (July 2004), SHA-1 probably too weak (</a:t>
            </a:r>
            <a:r>
              <a:rPr lang="en-GB" sz="1800" dirty="0" smtClean="0">
                <a:solidFill>
                  <a:schemeClr val="accent4"/>
                </a:solidFill>
              </a:rPr>
              <a:t>partly broken</a:t>
            </a:r>
            <a:r>
              <a:rPr lang="en-GB" sz="1800" dirty="0" smtClean="0"/>
              <a:t>, full break alleged), use </a:t>
            </a:r>
            <a:r>
              <a:rPr lang="en-GB" sz="1800" dirty="0" smtClean="0">
                <a:solidFill>
                  <a:schemeClr val="accent4"/>
                </a:solidFill>
              </a:rPr>
              <a:t>SHA-256 at least</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381000" y="230188"/>
            <a:ext cx="8382000" cy="677108"/>
          </a:xfrm>
        </p:spPr>
        <p:txBody>
          <a:bodyPr/>
          <a:lstStyle/>
          <a:p>
            <a:r>
              <a:rPr lang="en-GB" dirty="0" err="1" smtClean="0"/>
              <a:t>Diffie</a:t>
            </a:r>
            <a:r>
              <a:rPr lang="en-GB" dirty="0" smtClean="0"/>
              <a:t>-Hellman, SSL, </a:t>
            </a:r>
            <a:r>
              <a:rPr lang="en-GB" dirty="0" err="1" smtClean="0"/>
              <a:t>Certs</a:t>
            </a:r>
            <a:endParaRPr lang="en-GB" dirty="0" smtClean="0"/>
          </a:p>
        </p:txBody>
      </p:sp>
      <p:sp>
        <p:nvSpPr>
          <p:cNvPr id="24579" name="Rectangle 5"/>
          <p:cNvSpPr>
            <a:spLocks noGrp="1" noChangeArrowheads="1"/>
          </p:cNvSpPr>
          <p:nvPr>
            <p:ph idx="1"/>
          </p:nvPr>
        </p:nvSpPr>
        <p:spPr/>
        <p:txBody>
          <a:bodyPr/>
          <a:lstStyle/>
          <a:p>
            <a:r>
              <a:rPr lang="en-GB" dirty="0" smtClean="0"/>
              <a:t>Methods for key exchange and transport</a:t>
            </a:r>
          </a:p>
          <a:p>
            <a:r>
              <a:rPr lang="en-GB" dirty="0" smtClean="0"/>
              <a:t>DH (1976) generates a new symmetric key based on public/private key pairs</a:t>
            </a:r>
          </a:p>
          <a:p>
            <a:pPr lvl="1"/>
            <a:r>
              <a:rPr lang="en-GB" dirty="0" smtClean="0"/>
              <a:t>It is both a mechanism for key exchange and encryption, if you wish</a:t>
            </a:r>
          </a:p>
          <a:p>
            <a:r>
              <a:rPr lang="en-GB" dirty="0" smtClean="0"/>
              <a:t>Certificates are still the most common way to exchange or validate public keys</a:t>
            </a:r>
          </a:p>
          <a:p>
            <a:pPr lvl="1"/>
            <a:r>
              <a:rPr lang="en-GB" dirty="0" smtClean="0"/>
              <a:t>Foundation of Public Key Infrastructure (PKI)</a:t>
            </a:r>
          </a:p>
          <a:p>
            <a:r>
              <a:rPr lang="en-GB" dirty="0" smtClean="0"/>
              <a:t>SSL uses a protocol to exchange keys safely, but requires PKI</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381000" y="230188"/>
            <a:ext cx="8382000" cy="1059777"/>
          </a:xfrm>
        </p:spPr>
        <p:txBody>
          <a:bodyPr/>
          <a:lstStyle/>
          <a:p>
            <a:r>
              <a:rPr lang="en-GB" dirty="0" smtClean="0"/>
              <a:t>XP/2003 Era of Crypto APIs</a:t>
            </a:r>
            <a:br>
              <a:rPr lang="en-GB" dirty="0" smtClean="0"/>
            </a:br>
            <a:r>
              <a:rPr lang="en-GB" sz="2800" dirty="0" smtClean="0">
                <a:solidFill>
                  <a:schemeClr val="tx1"/>
                </a:solidFill>
              </a:rPr>
              <a:t>Still used and supported</a:t>
            </a:r>
            <a:endParaRPr lang="en-GB" dirty="0" smtClean="0">
              <a:solidFill>
                <a:schemeClr val="tx1"/>
              </a:solidFill>
            </a:endParaRPr>
          </a:p>
        </p:txBody>
      </p:sp>
      <p:sp>
        <p:nvSpPr>
          <p:cNvPr id="25603" name="Rectangle 5"/>
          <p:cNvSpPr>
            <a:spLocks noGrp="1" noChangeArrowheads="1"/>
          </p:cNvSpPr>
          <p:nvPr>
            <p:ph idx="1"/>
          </p:nvPr>
        </p:nvSpPr>
        <p:spPr>
          <a:xfrm>
            <a:off x="381000" y="1590675"/>
            <a:ext cx="8382000" cy="3736407"/>
          </a:xfrm>
        </p:spPr>
        <p:txBody>
          <a:bodyPr/>
          <a:lstStyle/>
          <a:p>
            <a:r>
              <a:rPr lang="en-GB" dirty="0" smtClean="0"/>
              <a:t>Microsoft CryptoAPI (</a:t>
            </a:r>
            <a:r>
              <a:rPr lang="en-GB" dirty="0" smtClean="0">
                <a:solidFill>
                  <a:schemeClr val="tx2"/>
                </a:solidFill>
              </a:rPr>
              <a:t>CAPI</a:t>
            </a:r>
            <a:r>
              <a:rPr lang="en-GB" dirty="0" smtClean="0"/>
              <a:t>) 2.0 was the interface to all CSPs</a:t>
            </a:r>
          </a:p>
          <a:p>
            <a:pPr lvl="1"/>
            <a:r>
              <a:rPr lang="en-GB" dirty="0" smtClean="0"/>
              <a:t>Cryptographic Service Providers</a:t>
            </a:r>
          </a:p>
          <a:p>
            <a:pPr lvl="2"/>
            <a:r>
              <a:rPr lang="en-GB" dirty="0" smtClean="0"/>
              <a:t>Built-in or smartcard-based</a:t>
            </a:r>
          </a:p>
          <a:p>
            <a:r>
              <a:rPr lang="en-GB" dirty="0" smtClean="0"/>
              <a:t>.NET Framework 1.1 and 2.0, and 3.0 wraps most of the functionality of CAPI in namespace </a:t>
            </a:r>
            <a:r>
              <a:rPr lang="en-GB" dirty="0" err="1" smtClean="0">
                <a:solidFill>
                  <a:schemeClr val="tx2"/>
                </a:solidFill>
                <a:latin typeface="Consolas" pitchFamily="49" charset="0"/>
              </a:rPr>
              <a:t>System.Security.Cryptography</a:t>
            </a:r>
            <a:endParaRPr lang="en-GB" dirty="0" smtClean="0">
              <a:solidFill>
                <a:schemeClr val="tx2"/>
              </a:solidFill>
            </a:endParaRPr>
          </a:p>
          <a:p>
            <a:r>
              <a:rPr lang="en-GB" dirty="0" smtClean="0"/>
              <a:t>Or you could use the </a:t>
            </a:r>
            <a:r>
              <a:rPr lang="en-GB" dirty="0" smtClean="0">
                <a:solidFill>
                  <a:schemeClr val="tx2"/>
                </a:solidFill>
              </a:rPr>
              <a:t>CAPICOM</a:t>
            </a:r>
            <a:r>
              <a:rPr lang="en-GB" dirty="0" smtClean="0"/>
              <a:t> library</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itle 2"/>
          <p:cNvSpPr>
            <a:spLocks noGrp="1"/>
          </p:cNvSpPr>
          <p:nvPr>
            <p:ph type="ctrTitle" idx="4294967295"/>
          </p:nvPr>
        </p:nvSpPr>
        <p:spPr>
          <a:xfrm>
            <a:off x="867177" y="2834012"/>
            <a:ext cx="7681912" cy="1524000"/>
          </a:xfrm>
        </p:spPr>
        <p:txBody>
          <a:bodyPr/>
          <a:lstStyle/>
          <a:p>
            <a:r>
              <a:rPr lang="en-IE" dirty="0" smtClean="0"/>
              <a:t>Contemporary Cryptography</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r>
              <a:rPr lang="en-GB" smtClean="0"/>
              <a:t>Quantum Cryptography?</a:t>
            </a:r>
          </a:p>
        </p:txBody>
      </p:sp>
      <p:sp>
        <p:nvSpPr>
          <p:cNvPr id="27651" name="Rectangle 5"/>
          <p:cNvSpPr>
            <a:spLocks noGrp="1" noChangeArrowheads="1"/>
          </p:cNvSpPr>
          <p:nvPr>
            <p:ph idx="1"/>
          </p:nvPr>
        </p:nvSpPr>
        <p:spPr/>
        <p:txBody>
          <a:bodyPr/>
          <a:lstStyle/>
          <a:p>
            <a:r>
              <a:rPr lang="en-GB" sz="1600" dirty="0" smtClean="0"/>
              <a:t>Method for generating and passing a secret key or a random stream</a:t>
            </a:r>
          </a:p>
          <a:p>
            <a:pPr lvl="1"/>
            <a:r>
              <a:rPr lang="en-GB" sz="1600" dirty="0" smtClean="0">
                <a:solidFill>
                  <a:schemeClr val="accent4"/>
                </a:solidFill>
              </a:rPr>
              <a:t>For keys</a:t>
            </a:r>
            <a:r>
              <a:rPr lang="en-GB" sz="1600" dirty="0" smtClean="0"/>
              <a:t>, not data</a:t>
            </a:r>
          </a:p>
          <a:p>
            <a:r>
              <a:rPr lang="en-GB" sz="1600" dirty="0" smtClean="0"/>
              <a:t>Polarisation of light (photons) can be detected only in a way that destroys the “direction” (basis)</a:t>
            </a:r>
          </a:p>
          <a:p>
            <a:r>
              <a:rPr lang="en-GB" sz="1600" dirty="0" smtClean="0"/>
              <a:t>Works up-to-120km of a dedicated fibre-optic link</a:t>
            </a:r>
          </a:p>
          <a:p>
            <a:pPr lvl="1"/>
            <a:r>
              <a:rPr lang="en-IE" sz="1600" dirty="0" smtClean="0"/>
              <a:t>Practical implementations still use AES etc. for actual encryption</a:t>
            </a:r>
          </a:p>
          <a:p>
            <a:pPr lvl="2"/>
            <a:r>
              <a:rPr lang="en-GB" sz="1400" dirty="0" err="1" smtClean="0"/>
              <a:t>Magiq</a:t>
            </a:r>
            <a:r>
              <a:rPr lang="en-GB" sz="1400" dirty="0" smtClean="0"/>
              <a:t> QPN: </a:t>
            </a:r>
            <a:r>
              <a:rPr lang="en-GB" sz="1400" dirty="0" smtClean="0">
                <a:hlinkClick r:id="rId3"/>
              </a:rPr>
              <a:t>http://www.magiqtech.com/press/qpn.pdf</a:t>
            </a:r>
            <a:r>
              <a:rPr lang="en-GB" sz="1400" dirty="0" smtClean="0"/>
              <a:t> </a:t>
            </a:r>
          </a:p>
          <a:p>
            <a:endParaRPr lang="en-GB" sz="1600" dirty="0" smtClean="0"/>
          </a:p>
          <a:p>
            <a:r>
              <a:rPr lang="en-GB" sz="1600" dirty="0" smtClean="0"/>
              <a:t>Don’t confuse it with quantum computing, which won’t be with us for at least another 50 years or so, or maybe longer…</a:t>
            </a:r>
          </a:p>
          <a:p>
            <a:endParaRPr lang="en-GB" sz="1600" dirty="0" smtClean="0"/>
          </a:p>
          <a:p>
            <a:r>
              <a:rPr lang="en-GB" sz="1600" dirty="0" smtClean="0"/>
              <a:t>Recently: an alternative was suggested using cheap resistors and regular cabling – “the Johnson noise” concept</a:t>
            </a:r>
          </a:p>
          <a:p>
            <a:pPr lvl="1"/>
            <a:r>
              <a:rPr lang="en-GB" sz="1600" dirty="0" smtClean="0"/>
              <a:t>Too new to comment, but an exciting idea</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a:xfrm>
            <a:off x="381000" y="230188"/>
            <a:ext cx="8382000" cy="677108"/>
          </a:xfrm>
        </p:spPr>
        <p:txBody>
          <a:bodyPr/>
          <a:lstStyle/>
          <a:p>
            <a:r>
              <a:rPr lang="en-GB" dirty="0" smtClean="0"/>
              <a:t>The Golden Standard</a:t>
            </a:r>
          </a:p>
        </p:txBody>
      </p:sp>
      <p:sp>
        <p:nvSpPr>
          <p:cNvPr id="28675" name="Rectangle 5"/>
          <p:cNvSpPr>
            <a:spLocks noGrp="1" noChangeArrowheads="1"/>
          </p:cNvSpPr>
          <p:nvPr>
            <p:ph idx="1"/>
          </p:nvPr>
        </p:nvSpPr>
        <p:spPr>
          <a:xfrm>
            <a:off x="381000" y="1412875"/>
            <a:ext cx="8382000" cy="3471720"/>
          </a:xfrm>
        </p:spPr>
        <p:txBody>
          <a:bodyPr/>
          <a:lstStyle/>
          <a:p>
            <a:r>
              <a:rPr lang="en-GB" dirty="0" smtClean="0"/>
              <a:t>US NSA and NIST recommended “</a:t>
            </a:r>
            <a:r>
              <a:rPr lang="en-GB" dirty="0" smtClean="0">
                <a:solidFill>
                  <a:schemeClr val="tx2"/>
                </a:solidFill>
              </a:rPr>
              <a:t>Suite-B</a:t>
            </a:r>
            <a:r>
              <a:rPr lang="en-GB" dirty="0" smtClean="0"/>
              <a:t>” protocols</a:t>
            </a:r>
          </a:p>
          <a:p>
            <a:r>
              <a:rPr lang="en-GB" dirty="0" smtClean="0"/>
              <a:t>Microsoft supports Suite-B </a:t>
            </a:r>
            <a:r>
              <a:rPr lang="en-GB" dirty="0" smtClean="0">
                <a:solidFill>
                  <a:schemeClr val="tx2"/>
                </a:solidFill>
              </a:rPr>
              <a:t>only</a:t>
            </a:r>
            <a:r>
              <a:rPr lang="en-GB" dirty="0" smtClean="0"/>
              <a:t> in Windows 7, Windows Server 2008 and R2, and Vista</a:t>
            </a:r>
            <a:endParaRPr lang="en-GB" u="sng" dirty="0" smtClean="0"/>
          </a:p>
          <a:p>
            <a:pPr lvl="1"/>
            <a:r>
              <a:rPr lang="en-GB" dirty="0" smtClean="0"/>
              <a:t>Internally Windows does not use weaker algorithms than Suite-B</a:t>
            </a:r>
          </a:p>
          <a:p>
            <a:pPr lvl="2"/>
            <a:r>
              <a:rPr lang="en-GB" dirty="0" smtClean="0"/>
              <a:t>But, of course, you can if you wish – please don’t except for backwards compatibility</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381000" y="230188"/>
            <a:ext cx="8382000" cy="946926"/>
          </a:xfrm>
        </p:spPr>
        <p:txBody>
          <a:bodyPr/>
          <a:lstStyle/>
          <a:p>
            <a:r>
              <a:rPr lang="en-GB" dirty="0" smtClean="0"/>
              <a:t>Suite B</a:t>
            </a:r>
            <a:br>
              <a:rPr lang="en-GB" dirty="0" smtClean="0"/>
            </a:br>
            <a:r>
              <a:rPr lang="en-GB" sz="2000" dirty="0" smtClean="0">
                <a:hlinkClick r:id="rId3"/>
              </a:rPr>
              <a:t>www.nsa.gov/ia/industry/crypto_suite_b.cfm</a:t>
            </a:r>
            <a:r>
              <a:rPr lang="en-GB" sz="2000" dirty="0" smtClean="0"/>
              <a:t> </a:t>
            </a:r>
            <a:endParaRPr lang="en-GB" dirty="0" smtClean="0"/>
          </a:p>
        </p:txBody>
      </p:sp>
      <p:sp>
        <p:nvSpPr>
          <p:cNvPr id="29699" name="Rectangle 5"/>
          <p:cNvSpPr>
            <a:spLocks noGrp="1" noChangeArrowheads="1"/>
          </p:cNvSpPr>
          <p:nvPr>
            <p:ph idx="1"/>
          </p:nvPr>
        </p:nvSpPr>
        <p:spPr>
          <a:xfrm>
            <a:off x="381000" y="1412875"/>
            <a:ext cx="8382000" cy="3440942"/>
          </a:xfrm>
        </p:spPr>
        <p:txBody>
          <a:bodyPr/>
          <a:lstStyle/>
          <a:p>
            <a:r>
              <a:rPr lang="en-GB" dirty="0" smtClean="0"/>
              <a:t>Mandatory set of cryptographic algorithms for non-classified and classified (SECRET and TOP-SECRET) </a:t>
            </a:r>
            <a:r>
              <a:rPr lang="en-GB" dirty="0" smtClean="0">
                <a:solidFill>
                  <a:schemeClr val="tx2"/>
                </a:solidFill>
              </a:rPr>
              <a:t>USG</a:t>
            </a:r>
            <a:r>
              <a:rPr lang="en-GB" dirty="0" smtClean="0"/>
              <a:t> needs since 2008</a:t>
            </a:r>
          </a:p>
          <a:p>
            <a:pPr lvl="1"/>
            <a:r>
              <a:rPr lang="en-GB" dirty="0" smtClean="0"/>
              <a:t>Except a small area of special-security needs (e.g. nuclear security) – guided by Suite A (definition is, naturally, classified)</a:t>
            </a:r>
          </a:p>
          <a:p>
            <a:pPr lvl="1"/>
            <a:r>
              <a:rPr lang="en-GB" dirty="0" smtClean="0"/>
              <a:t>Widely used world-wide, as of 2009</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r>
              <a:rPr lang="en-GB" smtClean="0"/>
              <a:t>Mathematical Designs</a:t>
            </a:r>
          </a:p>
        </p:txBody>
      </p:sp>
      <p:sp>
        <p:nvSpPr>
          <p:cNvPr id="30723" name="Rectangle 5"/>
          <p:cNvSpPr>
            <a:spLocks noGrp="1" noChangeArrowheads="1"/>
          </p:cNvSpPr>
          <p:nvPr>
            <p:ph idx="1"/>
          </p:nvPr>
        </p:nvSpPr>
        <p:spPr>
          <a:xfrm>
            <a:off x="381000" y="1412875"/>
            <a:ext cx="8382000" cy="4161139"/>
          </a:xfrm>
        </p:spPr>
        <p:txBody>
          <a:bodyPr/>
          <a:lstStyle/>
          <a:p>
            <a:r>
              <a:rPr lang="en-GB" dirty="0" smtClean="0"/>
              <a:t>Many cryptographic algorithms (e.g. DSA) rely on a class of mathematical designs related to the concept of </a:t>
            </a:r>
            <a:r>
              <a:rPr lang="en-GB" dirty="0" smtClean="0">
                <a:solidFill>
                  <a:schemeClr val="tx2"/>
                </a:solidFill>
              </a:rPr>
              <a:t>discrete logarithms</a:t>
            </a:r>
          </a:p>
          <a:p>
            <a:r>
              <a:rPr lang="en-GB" dirty="0" smtClean="0"/>
              <a:t>These can be implemented over the </a:t>
            </a:r>
            <a:r>
              <a:rPr lang="en-GB" dirty="0" smtClean="0">
                <a:solidFill>
                  <a:schemeClr val="tx2"/>
                </a:solidFill>
              </a:rPr>
              <a:t>finite field of any </a:t>
            </a:r>
            <a:r>
              <a:rPr lang="en-GB" dirty="0" err="1" smtClean="0">
                <a:solidFill>
                  <a:schemeClr val="tx2"/>
                </a:solidFill>
              </a:rPr>
              <a:t>abelian</a:t>
            </a:r>
            <a:r>
              <a:rPr lang="en-GB" dirty="0" smtClean="0">
                <a:solidFill>
                  <a:schemeClr val="tx2"/>
                </a:solidFill>
              </a:rPr>
              <a:t> group</a:t>
            </a:r>
          </a:p>
          <a:p>
            <a:pPr lvl="1"/>
            <a:r>
              <a:rPr lang="en-GB" dirty="0" smtClean="0"/>
              <a:t>Normally, this means using </a:t>
            </a:r>
            <a:r>
              <a:rPr lang="en-GB" dirty="0" smtClean="0">
                <a:solidFill>
                  <a:srgbClr val="CCCCCC"/>
                </a:solidFill>
              </a:rPr>
              <a:t>integers </a:t>
            </a:r>
            <a:r>
              <a:rPr lang="en-GB" dirty="0" smtClean="0">
                <a:solidFill>
                  <a:schemeClr val="tx2"/>
                </a:solidFill>
              </a:rPr>
              <a:t>modulo a prime number</a:t>
            </a:r>
          </a:p>
          <a:p>
            <a:r>
              <a:rPr lang="en-GB" dirty="0" smtClean="0"/>
              <a:t>Alternatively, </a:t>
            </a:r>
            <a:r>
              <a:rPr lang="en-GB" dirty="0" smtClean="0">
                <a:solidFill>
                  <a:schemeClr val="tx2"/>
                </a:solidFill>
              </a:rPr>
              <a:t>elliptic curve groups </a:t>
            </a:r>
            <a:r>
              <a:rPr lang="en-GB" dirty="0" smtClean="0"/>
              <a:t>could be used</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p:txBody>
          <a:bodyPr/>
          <a:lstStyle/>
          <a:p>
            <a:r>
              <a:rPr lang="en-GB" dirty="0" smtClean="0"/>
              <a:t>Elliptic Curve Cryptography</a:t>
            </a:r>
            <a:br>
              <a:rPr lang="en-GB" dirty="0" smtClean="0"/>
            </a:br>
            <a:r>
              <a:rPr lang="en-GB" sz="3200" dirty="0" smtClean="0">
                <a:solidFill>
                  <a:schemeClr val="tx2"/>
                </a:solidFill>
              </a:rPr>
              <a:t>ECC</a:t>
            </a:r>
            <a:endParaRPr lang="en-GB" dirty="0" smtClean="0">
              <a:solidFill>
                <a:schemeClr val="tx2"/>
              </a:solidFill>
            </a:endParaRPr>
          </a:p>
        </p:txBody>
      </p:sp>
      <p:sp>
        <p:nvSpPr>
          <p:cNvPr id="31747" name="Rectangle 5"/>
          <p:cNvSpPr>
            <a:spLocks noGrp="1" noChangeArrowheads="1"/>
          </p:cNvSpPr>
          <p:nvPr>
            <p:ph sz="half" idx="1"/>
          </p:nvPr>
        </p:nvSpPr>
        <p:spPr>
          <a:xfrm>
            <a:off x="381001" y="1812239"/>
            <a:ext cx="4114800" cy="2129814"/>
          </a:xfrm>
        </p:spPr>
        <p:txBody>
          <a:bodyPr/>
          <a:lstStyle/>
          <a:p>
            <a:r>
              <a:rPr lang="en-GB" dirty="0" smtClean="0">
                <a:solidFill>
                  <a:schemeClr val="tx2"/>
                </a:solidFill>
              </a:rPr>
              <a:t>More efficient </a:t>
            </a:r>
            <a:r>
              <a:rPr lang="en-GB" dirty="0" smtClean="0"/>
              <a:t>design, fewer bits of key</a:t>
            </a:r>
          </a:p>
          <a:p>
            <a:r>
              <a:rPr lang="en-GB" dirty="0" smtClean="0"/>
              <a:t>Harder to break</a:t>
            </a:r>
          </a:p>
          <a:p>
            <a:r>
              <a:rPr lang="en-GB" dirty="0" smtClean="0"/>
              <a:t>Significantly faster algorithms</a:t>
            </a:r>
          </a:p>
          <a:p>
            <a:r>
              <a:rPr lang="en-GB" dirty="0" smtClean="0"/>
              <a:t>Used to enhance existing algorithms, such as DH or DSA</a:t>
            </a:r>
          </a:p>
        </p:txBody>
      </p:sp>
      <p:pic>
        <p:nvPicPr>
          <p:cNvPr id="7" name="Content Placeholder 6" descr="ecc.gif"/>
          <p:cNvPicPr>
            <a:picLocks noGrp="1" noChangeAspect="1"/>
          </p:cNvPicPr>
          <p:nvPr>
            <p:ph sz="half" idx="2"/>
          </p:nvPr>
        </p:nvPicPr>
        <p:blipFill>
          <a:blip r:embed="rId3" cstate="print"/>
          <a:stretch>
            <a:fillRect/>
          </a:stretch>
        </p:blipFill>
        <p:spPr>
          <a:xfrm>
            <a:off x="4869455" y="1885013"/>
            <a:ext cx="4019531" cy="30615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p:txBody>
          <a:bodyPr/>
          <a:lstStyle/>
          <a:p>
            <a:r>
              <a:rPr lang="en-GB" dirty="0" smtClean="0"/>
              <a:t>Objectives And Agenda</a:t>
            </a:r>
          </a:p>
        </p:txBody>
      </p:sp>
      <p:sp>
        <p:nvSpPr>
          <p:cNvPr id="5123" name="Rectangle 7"/>
          <p:cNvSpPr>
            <a:spLocks noGrp="1" noChangeArrowheads="1"/>
          </p:cNvSpPr>
          <p:nvPr>
            <p:ph idx="1"/>
          </p:nvPr>
        </p:nvSpPr>
        <p:spPr>
          <a:xfrm>
            <a:off x="381000" y="1293129"/>
            <a:ext cx="8382000" cy="1969770"/>
          </a:xfrm>
        </p:spPr>
        <p:txBody>
          <a:bodyPr/>
          <a:lstStyle/>
          <a:p>
            <a:r>
              <a:rPr lang="en-GB" dirty="0" smtClean="0"/>
              <a:t>Outline data protection requirements</a:t>
            </a:r>
          </a:p>
          <a:p>
            <a:r>
              <a:rPr lang="en-GB" dirty="0" smtClean="0"/>
              <a:t>Explain the status of today’s cryptography</a:t>
            </a:r>
          </a:p>
          <a:p>
            <a:r>
              <a:rPr lang="en-GB" dirty="0" smtClean="0"/>
              <a:t>Introduce the cryptography APIs for Windows 7 and Windows Server 2008 R2</a:t>
            </a:r>
          </a:p>
        </p:txBody>
      </p:sp>
      <p:pic>
        <p:nvPicPr>
          <p:cNvPr id="6" name="Picture 8" descr="probwht-jpg.jpg"/>
          <p:cNvPicPr>
            <a:picLocks noChangeAspect="1"/>
          </p:cNvPicPr>
          <p:nvPr/>
        </p:nvPicPr>
        <p:blipFill>
          <a:blip r:embed="rId3" cstate="print"/>
          <a:srcRect/>
          <a:stretch>
            <a:fillRect/>
          </a:stretch>
        </p:blipFill>
        <p:spPr bwMode="auto">
          <a:xfrm>
            <a:off x="7078454" y="5017676"/>
            <a:ext cx="1285884" cy="650988"/>
          </a:xfrm>
          <a:prstGeom prst="rect">
            <a:avLst/>
          </a:prstGeom>
          <a:noFill/>
          <a:ln w="9525">
            <a:noFill/>
            <a:miter lim="800000"/>
            <a:headEnd/>
            <a:tailEnd/>
          </a:ln>
        </p:spPr>
      </p:pic>
      <p:sp>
        <p:nvSpPr>
          <p:cNvPr id="10" name="TextBox 9"/>
          <p:cNvSpPr txBox="1">
            <a:spLocks noChangeArrowheads="1"/>
          </p:cNvSpPr>
          <p:nvPr/>
        </p:nvSpPr>
        <p:spPr bwMode="auto">
          <a:xfrm>
            <a:off x="439352" y="4697094"/>
            <a:ext cx="6215106" cy="1446550"/>
          </a:xfrm>
          <a:prstGeom prst="rect">
            <a:avLst/>
          </a:prstGeom>
          <a:noFill/>
          <a:ln w="9525">
            <a:noFill/>
            <a:miter lim="800000"/>
            <a:headEnd/>
            <a:tailEnd/>
          </a:ln>
        </p:spPr>
        <p:txBody>
          <a:bodyPr wrap="square">
            <a:spAutoFit/>
          </a:bodyPr>
          <a:lstStyle/>
          <a:p>
            <a:pPr algn="just"/>
            <a:r>
              <a:rPr lang="en-US" sz="800" dirty="0">
                <a:latin typeface="+mn-lt"/>
              </a:rPr>
              <a:t>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a:t>
            </a:r>
          </a:p>
          <a:p>
            <a:pPr algn="just"/>
            <a:endParaRPr lang="en-US" sz="800" dirty="0">
              <a:latin typeface="+mn-lt"/>
            </a:endParaRPr>
          </a:p>
          <a:p>
            <a:pPr algn="just"/>
            <a:r>
              <a:rPr lang="en-US" sz="800" dirty="0">
                <a:latin typeface="+mn-lt"/>
              </a:rPr>
              <a:t>© </a:t>
            </a:r>
            <a:r>
              <a:rPr lang="en-US" sz="800" dirty="0" smtClean="0">
                <a:latin typeface="+mn-lt"/>
              </a:rPr>
              <a:t>2009 </a:t>
            </a:r>
            <a:r>
              <a:rPr lang="en-US" sz="800" dirty="0">
                <a:latin typeface="+mn-lt"/>
              </a:rPr>
              <a:t>Project Botticelli Ltd &amp; Microsoft Corp. Some slides contain quotations from copyrighted materials by other authors, as individually attributed.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MICROSOFT AND/OR PROJECT BOTTICELLI MAKES NO WARRANTIES, EXPRESS, IMPLIED OR STATUTORY, AS TO THE INFORMATION IN THIS PRESENTATION. E&amp;OE</a:t>
            </a:r>
            <a:r>
              <a:rPr lang="en-US" sz="800" dirty="0" smtClean="0">
                <a:latin typeface="+mn-lt"/>
              </a:rPr>
              <a:t>.</a:t>
            </a:r>
            <a:endParaRPr lang="en-US" sz="800" dirty="0">
              <a:latin typeface="+mn-lt"/>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r>
              <a:rPr lang="en-GB" smtClean="0"/>
              <a:t>Suite-B Algorithms</a:t>
            </a:r>
          </a:p>
        </p:txBody>
      </p:sp>
      <p:sp>
        <p:nvSpPr>
          <p:cNvPr id="32771" name="Rectangle 5"/>
          <p:cNvSpPr>
            <a:spLocks noGrp="1" noChangeArrowheads="1"/>
          </p:cNvSpPr>
          <p:nvPr>
            <p:ph idx="1"/>
          </p:nvPr>
        </p:nvSpPr>
        <p:spPr>
          <a:xfrm>
            <a:off x="381000" y="1412875"/>
            <a:ext cx="8382000" cy="2068259"/>
          </a:xfrm>
        </p:spPr>
        <p:txBody>
          <a:bodyPr/>
          <a:lstStyle/>
          <a:p>
            <a:r>
              <a:rPr lang="en-GB" dirty="0" smtClean="0"/>
              <a:t>Encryption: </a:t>
            </a:r>
            <a:r>
              <a:rPr lang="en-GB" dirty="0" smtClean="0">
                <a:solidFill>
                  <a:schemeClr val="tx2"/>
                </a:solidFill>
              </a:rPr>
              <a:t>AES</a:t>
            </a:r>
          </a:p>
          <a:p>
            <a:r>
              <a:rPr lang="en-GB" dirty="0" smtClean="0"/>
              <a:t>Digital Signature: </a:t>
            </a:r>
            <a:r>
              <a:rPr lang="en-GB" dirty="0" smtClean="0">
                <a:solidFill>
                  <a:schemeClr val="tx2"/>
                </a:solidFill>
              </a:rPr>
              <a:t>EC-DSA</a:t>
            </a:r>
          </a:p>
          <a:p>
            <a:r>
              <a:rPr lang="en-GB" dirty="0" smtClean="0"/>
              <a:t>Key Exchange: </a:t>
            </a:r>
            <a:r>
              <a:rPr lang="en-GB" dirty="0" smtClean="0">
                <a:solidFill>
                  <a:schemeClr val="tx2"/>
                </a:solidFill>
              </a:rPr>
              <a:t>EC-DH</a:t>
            </a:r>
            <a:r>
              <a:rPr lang="en-GB" dirty="0" smtClean="0"/>
              <a:t> or </a:t>
            </a:r>
            <a:r>
              <a:rPr lang="en-GB" dirty="0" smtClean="0">
                <a:solidFill>
                  <a:schemeClr val="tx2"/>
                </a:solidFill>
              </a:rPr>
              <a:t>EC-MQV</a:t>
            </a:r>
          </a:p>
          <a:p>
            <a:r>
              <a:rPr lang="en-GB" dirty="0" smtClean="0"/>
              <a:t>Hashing: </a:t>
            </a:r>
            <a:r>
              <a:rPr lang="en-GB" dirty="0" smtClean="0">
                <a:solidFill>
                  <a:schemeClr val="tx2"/>
                </a:solidFill>
              </a:rPr>
              <a:t>SHA-2</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title"/>
          </p:nvPr>
        </p:nvSpPr>
        <p:spPr/>
        <p:txBody>
          <a:bodyPr/>
          <a:lstStyle/>
          <a:p>
            <a:r>
              <a:rPr lang="en-GB" smtClean="0"/>
              <a:t>Suite-B Encryption</a:t>
            </a:r>
          </a:p>
        </p:txBody>
      </p:sp>
      <p:sp>
        <p:nvSpPr>
          <p:cNvPr id="33795" name="Rectangle 7"/>
          <p:cNvSpPr>
            <a:spLocks noGrp="1" noChangeArrowheads="1"/>
          </p:cNvSpPr>
          <p:nvPr>
            <p:ph idx="1"/>
          </p:nvPr>
        </p:nvSpPr>
        <p:spPr>
          <a:xfrm>
            <a:off x="381000" y="1412875"/>
            <a:ext cx="8382000" cy="3711785"/>
          </a:xfrm>
        </p:spPr>
        <p:txBody>
          <a:bodyPr/>
          <a:lstStyle/>
          <a:p>
            <a:r>
              <a:rPr lang="en-GB" dirty="0" smtClean="0"/>
              <a:t>AES</a:t>
            </a:r>
          </a:p>
          <a:p>
            <a:pPr lvl="1"/>
            <a:r>
              <a:rPr lang="en-GB" dirty="0" smtClean="0"/>
              <a:t>FIPS 197 (with keys sizes of 128 and 256 bits)</a:t>
            </a:r>
          </a:p>
          <a:p>
            <a:pPr lvl="1"/>
            <a:r>
              <a:rPr lang="en-GB" dirty="0" err="1" smtClean="0"/>
              <a:t>Rijndael</a:t>
            </a:r>
            <a:r>
              <a:rPr lang="en-GB" dirty="0" smtClean="0"/>
              <a:t> with </a:t>
            </a:r>
            <a:r>
              <a:rPr lang="en-GB" dirty="0" smtClean="0">
                <a:solidFill>
                  <a:schemeClr val="tx2"/>
                </a:solidFill>
              </a:rPr>
              <a:t>128 bit data blocks only</a:t>
            </a:r>
          </a:p>
          <a:p>
            <a:pPr lvl="1"/>
            <a:r>
              <a:rPr lang="en-GB" dirty="0" smtClean="0"/>
              <a:t>Keys of 192 bits not used</a:t>
            </a:r>
          </a:p>
          <a:p>
            <a:r>
              <a:rPr lang="en-GB" dirty="0" smtClean="0"/>
              <a:t>Most 256 bit implementations much slower than 128</a:t>
            </a:r>
          </a:p>
          <a:p>
            <a:pPr lvl="1"/>
            <a:r>
              <a:rPr lang="en-GB" dirty="0" smtClean="0"/>
              <a:t>Anything of 84 bits or more in this class considered “good enough” commercially (Nov 2009)</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title"/>
          </p:nvPr>
        </p:nvSpPr>
        <p:spPr/>
        <p:txBody>
          <a:bodyPr/>
          <a:lstStyle/>
          <a:p>
            <a:r>
              <a:rPr lang="en-GB" smtClean="0"/>
              <a:t>Suite-B Digital Signatures</a:t>
            </a:r>
          </a:p>
        </p:txBody>
      </p:sp>
      <p:sp>
        <p:nvSpPr>
          <p:cNvPr id="34819" name="Rectangle 7"/>
          <p:cNvSpPr>
            <a:spLocks noGrp="1" noChangeArrowheads="1"/>
          </p:cNvSpPr>
          <p:nvPr>
            <p:ph idx="1"/>
          </p:nvPr>
        </p:nvSpPr>
        <p:spPr>
          <a:xfrm>
            <a:off x="381000" y="1412875"/>
            <a:ext cx="8382000" cy="3139321"/>
          </a:xfrm>
        </p:spPr>
        <p:txBody>
          <a:bodyPr/>
          <a:lstStyle/>
          <a:p>
            <a:r>
              <a:rPr lang="en-GB" dirty="0" smtClean="0"/>
              <a:t>Elliptic Curve Digital Signature Algorithm (EC-DSA)</a:t>
            </a:r>
          </a:p>
          <a:p>
            <a:pPr lvl="1"/>
            <a:r>
              <a:rPr lang="en-GB" dirty="0" smtClean="0"/>
              <a:t>FIPS 186-2 (using the curves with 256 and 384-bit prime </a:t>
            </a:r>
            <a:r>
              <a:rPr lang="en-GB" dirty="0" err="1" smtClean="0"/>
              <a:t>moduli</a:t>
            </a:r>
            <a:r>
              <a:rPr lang="en-GB" dirty="0" smtClean="0"/>
              <a:t>)</a:t>
            </a:r>
          </a:p>
          <a:p>
            <a:pPr lvl="2"/>
            <a:r>
              <a:rPr lang="en-GB" dirty="0" smtClean="0"/>
              <a:t>Microsoft also supports 521-bit keys</a:t>
            </a:r>
          </a:p>
          <a:p>
            <a:r>
              <a:rPr lang="en-GB" dirty="0" smtClean="0"/>
              <a:t>Classical DSA applied over the algebra of finite fields of elliptic curves </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a:xfrm>
            <a:off x="387054" y="228600"/>
            <a:ext cx="8375946" cy="1052596"/>
          </a:xfrm>
        </p:spPr>
        <p:txBody>
          <a:bodyPr/>
          <a:lstStyle/>
          <a:p>
            <a:r>
              <a:rPr lang="en-GB" dirty="0" smtClean="0"/>
              <a:t>Suite-B Key Exchange</a:t>
            </a:r>
            <a:br>
              <a:rPr lang="en-GB" dirty="0" smtClean="0"/>
            </a:br>
            <a:r>
              <a:rPr lang="en-GB" sz="2800" dirty="0" smtClean="0">
                <a:solidFill>
                  <a:schemeClr val="tx2"/>
                </a:solidFill>
              </a:rPr>
              <a:t>The Best Bit of Suite-B</a:t>
            </a:r>
          </a:p>
        </p:txBody>
      </p:sp>
      <p:sp>
        <p:nvSpPr>
          <p:cNvPr id="35843" name="Rectangle 5"/>
          <p:cNvSpPr>
            <a:spLocks noGrp="1" noChangeArrowheads="1"/>
          </p:cNvSpPr>
          <p:nvPr>
            <p:ph idx="1"/>
          </p:nvPr>
        </p:nvSpPr>
        <p:spPr>
          <a:xfrm>
            <a:off x="381000" y="1700547"/>
            <a:ext cx="8382000" cy="3662541"/>
          </a:xfrm>
        </p:spPr>
        <p:txBody>
          <a:bodyPr/>
          <a:lstStyle/>
          <a:p>
            <a:r>
              <a:rPr lang="en-GB" dirty="0" smtClean="0"/>
              <a:t>Elliptic Curve </a:t>
            </a:r>
            <a:r>
              <a:rPr lang="en-GB" dirty="0" err="1" smtClean="0"/>
              <a:t>Diffie</a:t>
            </a:r>
            <a:r>
              <a:rPr lang="en-GB" dirty="0" smtClean="0"/>
              <a:t>-Hellman (or Elliptic Curve MQV)</a:t>
            </a:r>
          </a:p>
          <a:p>
            <a:pPr lvl="1"/>
            <a:r>
              <a:rPr lang="en-GB" dirty="0" smtClean="0"/>
              <a:t>Curves with 256 and 384-bit prime </a:t>
            </a:r>
            <a:r>
              <a:rPr lang="en-GB" dirty="0" err="1" smtClean="0"/>
              <a:t>moduli</a:t>
            </a:r>
            <a:endParaRPr lang="en-GB" dirty="0" smtClean="0"/>
          </a:p>
          <a:p>
            <a:pPr lvl="2"/>
            <a:r>
              <a:rPr lang="en-GB" dirty="0" smtClean="0"/>
              <a:t>Microsoft also supports 521-bits</a:t>
            </a:r>
          </a:p>
          <a:p>
            <a:r>
              <a:rPr lang="en-GB" dirty="0" smtClean="0"/>
              <a:t>Susceptible to man-in-the-middle attack</a:t>
            </a:r>
          </a:p>
          <a:p>
            <a:pPr lvl="1"/>
            <a:r>
              <a:rPr lang="en-GB" dirty="0" smtClean="0"/>
              <a:t>So requires authentication</a:t>
            </a:r>
          </a:p>
          <a:p>
            <a:pPr lvl="2"/>
            <a:r>
              <a:rPr lang="en-GB" dirty="0" smtClean="0"/>
              <a:t>Using digital signatures, certificates, or pre-shared secrets</a:t>
            </a:r>
          </a:p>
          <a:p>
            <a:pPr lvl="1"/>
            <a:endParaRPr lang="en-GB" dirty="0"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GB" dirty="0" err="1" smtClean="0"/>
              <a:t>Diffie</a:t>
            </a:r>
            <a:r>
              <a:rPr lang="en-GB" dirty="0" smtClean="0"/>
              <a:t>-Hellman Conceptually</a:t>
            </a:r>
            <a:br>
              <a:rPr lang="en-GB" dirty="0" smtClean="0"/>
            </a:br>
            <a:r>
              <a:rPr lang="en-GB" sz="2800" dirty="0" smtClean="0">
                <a:solidFill>
                  <a:schemeClr val="tx2"/>
                </a:solidFill>
              </a:rPr>
              <a:t>This is non-EC, normal DH</a:t>
            </a:r>
            <a:endParaRPr lang="en-IE" sz="2800" dirty="0">
              <a:solidFill>
                <a:schemeClr val="tx2"/>
              </a:solidFill>
            </a:endParaRPr>
          </a:p>
        </p:txBody>
      </p:sp>
      <p:sp>
        <p:nvSpPr>
          <p:cNvPr id="3" name="Content Placeholder 2"/>
          <p:cNvSpPr>
            <a:spLocks noGrp="1"/>
          </p:cNvSpPr>
          <p:nvPr>
            <p:ph idx="1"/>
          </p:nvPr>
        </p:nvSpPr>
        <p:spPr>
          <a:xfrm>
            <a:off x="381000" y="1556095"/>
            <a:ext cx="8382000" cy="4561205"/>
          </a:xfrm>
        </p:spPr>
        <p:txBody>
          <a:bodyPr/>
          <a:lstStyle/>
          <a:p>
            <a:pPr marL="457200" indent="-457200">
              <a:buFont typeface="+mj-lt"/>
              <a:buAutoNum type="arabicPeriod"/>
            </a:pPr>
            <a:r>
              <a:rPr lang="en-IE" sz="2000" dirty="0" smtClean="0"/>
              <a:t>Alice and Bob openly agree on a (large) prime number </a:t>
            </a:r>
            <a:r>
              <a:rPr lang="en-IE" sz="2000" i="1" dirty="0" smtClean="0"/>
              <a:t>p</a:t>
            </a:r>
            <a:r>
              <a:rPr lang="en-IE" sz="2000" dirty="0" smtClean="0"/>
              <a:t> and a base integer </a:t>
            </a:r>
            <a:r>
              <a:rPr lang="en-IE" sz="2000" i="1" dirty="0" smtClean="0"/>
              <a:t>g</a:t>
            </a:r>
            <a:endParaRPr lang="en-IE" sz="2000" dirty="0" smtClean="0"/>
          </a:p>
          <a:p>
            <a:pPr lvl="1"/>
            <a:r>
              <a:rPr lang="en-IE" sz="1800" i="1" dirty="0" smtClean="0"/>
              <a:t>p</a:t>
            </a:r>
            <a:r>
              <a:rPr lang="en-IE" sz="1800" dirty="0" smtClean="0"/>
              <a:t> = 83, </a:t>
            </a:r>
            <a:r>
              <a:rPr lang="en-IE" sz="1800" i="1" dirty="0" smtClean="0"/>
              <a:t>g</a:t>
            </a:r>
            <a:r>
              <a:rPr lang="en-IE" sz="1800" dirty="0" smtClean="0"/>
              <a:t> = 8</a:t>
            </a:r>
          </a:p>
          <a:p>
            <a:pPr marL="457200" indent="-457200">
              <a:buFont typeface="+mj-lt"/>
              <a:buAutoNum type="arabicPeriod"/>
            </a:pPr>
            <a:r>
              <a:rPr lang="en-IE" sz="2000" dirty="0" smtClean="0"/>
              <a:t>Alice chooses a </a:t>
            </a:r>
            <a:r>
              <a:rPr lang="en-IE" sz="2000" dirty="0" smtClean="0">
                <a:solidFill>
                  <a:schemeClr val="tx2"/>
                </a:solidFill>
              </a:rPr>
              <a:t>private secret</a:t>
            </a:r>
            <a:r>
              <a:rPr lang="en-IE" sz="2000" dirty="0" smtClean="0"/>
              <a:t> integer </a:t>
            </a:r>
            <a:r>
              <a:rPr lang="en-IE" sz="2000" i="1" dirty="0" smtClean="0"/>
              <a:t>a</a:t>
            </a:r>
            <a:r>
              <a:rPr lang="en-IE" sz="2000" dirty="0" smtClean="0"/>
              <a:t> = 9, and then sends Bob </a:t>
            </a:r>
            <a:r>
              <a:rPr lang="en-IE" sz="2000" dirty="0" smtClean="0">
                <a:solidFill>
                  <a:schemeClr val="tx2"/>
                </a:solidFill>
              </a:rPr>
              <a:t>public</a:t>
            </a:r>
            <a:r>
              <a:rPr lang="en-IE" sz="2000" dirty="0" smtClean="0"/>
              <a:t> </a:t>
            </a:r>
            <a:br>
              <a:rPr lang="en-IE" sz="2000" dirty="0" smtClean="0"/>
            </a:br>
            <a:r>
              <a:rPr lang="en-IE" sz="2000" dirty="0" smtClean="0"/>
              <a:t>(</a:t>
            </a:r>
            <a:r>
              <a:rPr lang="en-IE" sz="2000" i="1" dirty="0" err="1" smtClean="0"/>
              <a:t>g</a:t>
            </a:r>
            <a:r>
              <a:rPr lang="en-IE" sz="2000" i="1" baseline="30000" dirty="0" err="1" smtClean="0"/>
              <a:t>a</a:t>
            </a:r>
            <a:r>
              <a:rPr lang="en-IE" sz="2000" dirty="0" smtClean="0"/>
              <a:t>) mod </a:t>
            </a:r>
            <a:r>
              <a:rPr lang="en-IE" sz="2000" i="1" dirty="0" smtClean="0"/>
              <a:t>p</a:t>
            </a:r>
          </a:p>
          <a:p>
            <a:pPr lvl="1"/>
            <a:r>
              <a:rPr lang="en-IE" sz="1800" dirty="0" smtClean="0"/>
              <a:t>(8</a:t>
            </a:r>
            <a:r>
              <a:rPr lang="en-IE" sz="1800" baseline="30000" dirty="0" smtClean="0"/>
              <a:t>9</a:t>
            </a:r>
            <a:r>
              <a:rPr lang="en-IE" sz="1800" dirty="0" smtClean="0"/>
              <a:t>) mod 83 = 5</a:t>
            </a:r>
          </a:p>
          <a:p>
            <a:pPr marL="457200" indent="-457200">
              <a:buFont typeface="+mj-lt"/>
              <a:buAutoNum type="arabicPeriod"/>
            </a:pPr>
            <a:r>
              <a:rPr lang="en-IE" sz="2000" dirty="0" smtClean="0"/>
              <a:t>Bob chooses a </a:t>
            </a:r>
            <a:r>
              <a:rPr lang="en-IE" sz="2000" dirty="0" smtClean="0">
                <a:solidFill>
                  <a:schemeClr val="tx2"/>
                </a:solidFill>
              </a:rPr>
              <a:t>private secret</a:t>
            </a:r>
            <a:r>
              <a:rPr lang="en-IE" sz="2000" dirty="0" smtClean="0"/>
              <a:t> integer </a:t>
            </a:r>
            <a:r>
              <a:rPr lang="en-IE" sz="2000" i="1" dirty="0" smtClean="0"/>
              <a:t>b</a:t>
            </a:r>
            <a:r>
              <a:rPr lang="en-IE" sz="2000" dirty="0" smtClean="0"/>
              <a:t> = 21, and then sends Alice </a:t>
            </a:r>
            <a:r>
              <a:rPr lang="en-IE" sz="2000" dirty="0" smtClean="0">
                <a:solidFill>
                  <a:schemeClr val="tx2"/>
                </a:solidFill>
              </a:rPr>
              <a:t>public</a:t>
            </a:r>
            <a:r>
              <a:rPr lang="en-IE" sz="2000" dirty="0" smtClean="0"/>
              <a:t> </a:t>
            </a:r>
            <a:br>
              <a:rPr lang="en-IE" sz="2000" dirty="0" smtClean="0"/>
            </a:br>
            <a:r>
              <a:rPr lang="en-IE" sz="2000" dirty="0" smtClean="0"/>
              <a:t>(</a:t>
            </a:r>
            <a:r>
              <a:rPr lang="en-IE" sz="2000" i="1" dirty="0" err="1" smtClean="0"/>
              <a:t>g</a:t>
            </a:r>
            <a:r>
              <a:rPr lang="en-IE" sz="2000" i="1" baseline="30000" dirty="0" err="1" smtClean="0"/>
              <a:t>b</a:t>
            </a:r>
            <a:r>
              <a:rPr lang="en-IE" sz="2000" dirty="0" smtClean="0"/>
              <a:t>) mod </a:t>
            </a:r>
            <a:r>
              <a:rPr lang="en-IE" sz="2000" i="1" dirty="0" smtClean="0"/>
              <a:t>p</a:t>
            </a:r>
          </a:p>
          <a:p>
            <a:pPr lvl="1"/>
            <a:r>
              <a:rPr lang="en-IE" sz="1800" dirty="0" smtClean="0"/>
              <a:t>(8</a:t>
            </a:r>
            <a:r>
              <a:rPr lang="en-IE" sz="1800" baseline="30000" dirty="0" smtClean="0"/>
              <a:t>21</a:t>
            </a:r>
            <a:r>
              <a:rPr lang="en-IE" sz="1800" dirty="0" smtClean="0"/>
              <a:t>) mod 83 = 18</a:t>
            </a:r>
          </a:p>
          <a:p>
            <a:pPr marL="457200" indent="-457200">
              <a:buFont typeface="+mj-lt"/>
              <a:buAutoNum type="arabicPeriod"/>
            </a:pPr>
            <a:r>
              <a:rPr lang="en-IE" sz="2000" dirty="0" smtClean="0"/>
              <a:t>Alice computes (((</a:t>
            </a:r>
            <a:r>
              <a:rPr lang="en-IE" sz="2000" i="1" dirty="0" err="1" smtClean="0"/>
              <a:t>g</a:t>
            </a:r>
            <a:r>
              <a:rPr lang="en-IE" sz="2000" i="1" baseline="30000" dirty="0" err="1" smtClean="0"/>
              <a:t>b</a:t>
            </a:r>
            <a:r>
              <a:rPr lang="en-IE" sz="2000" dirty="0" smtClean="0"/>
              <a:t>) mod </a:t>
            </a:r>
            <a:r>
              <a:rPr lang="en-IE" sz="2000" i="1" dirty="0" smtClean="0"/>
              <a:t>p</a:t>
            </a:r>
            <a:r>
              <a:rPr lang="en-IE" sz="2000" dirty="0" smtClean="0"/>
              <a:t>)</a:t>
            </a:r>
            <a:r>
              <a:rPr lang="en-IE" sz="2000" i="1" baseline="30000" dirty="0" smtClean="0"/>
              <a:t>a</a:t>
            </a:r>
            <a:r>
              <a:rPr lang="en-IE" sz="2000" dirty="0" smtClean="0"/>
              <a:t>) mod </a:t>
            </a:r>
            <a:r>
              <a:rPr lang="en-IE" sz="2000" i="1" dirty="0" smtClean="0"/>
              <a:t>p</a:t>
            </a:r>
            <a:endParaRPr lang="en-IE" sz="2000" dirty="0" smtClean="0"/>
          </a:p>
          <a:p>
            <a:pPr lvl="1"/>
            <a:r>
              <a:rPr lang="en-IE" sz="1800" dirty="0" smtClean="0"/>
              <a:t>(18</a:t>
            </a:r>
            <a:r>
              <a:rPr lang="en-IE" sz="1800" baseline="30000" dirty="0" smtClean="0"/>
              <a:t>9</a:t>
            </a:r>
            <a:r>
              <a:rPr lang="en-IE" sz="1800" dirty="0" smtClean="0"/>
              <a:t>) mod 83 = 24</a:t>
            </a:r>
          </a:p>
          <a:p>
            <a:pPr marL="457200" indent="-457200">
              <a:buFont typeface="+mj-lt"/>
              <a:buAutoNum type="arabicPeriod"/>
            </a:pPr>
            <a:r>
              <a:rPr lang="en-IE" sz="2000" dirty="0" smtClean="0"/>
              <a:t>Bob computes (((</a:t>
            </a:r>
            <a:r>
              <a:rPr lang="en-IE" sz="2000" i="1" dirty="0" err="1" smtClean="0"/>
              <a:t>g</a:t>
            </a:r>
            <a:r>
              <a:rPr lang="en-IE" sz="2000" i="1" baseline="30000" dirty="0" err="1" smtClean="0"/>
              <a:t>a</a:t>
            </a:r>
            <a:r>
              <a:rPr lang="en-IE" sz="2000" dirty="0" smtClean="0"/>
              <a:t>) mod </a:t>
            </a:r>
            <a:r>
              <a:rPr lang="en-IE" sz="2000" i="1" dirty="0" smtClean="0"/>
              <a:t>p</a:t>
            </a:r>
            <a:r>
              <a:rPr lang="en-IE" sz="2000" dirty="0" smtClean="0"/>
              <a:t>)</a:t>
            </a:r>
            <a:r>
              <a:rPr lang="en-IE" sz="2000" i="1" baseline="30000" dirty="0" smtClean="0"/>
              <a:t>b</a:t>
            </a:r>
            <a:r>
              <a:rPr lang="en-IE" sz="2000" dirty="0" smtClean="0"/>
              <a:t>) mod </a:t>
            </a:r>
            <a:r>
              <a:rPr lang="en-IE" sz="2000" i="1" dirty="0" smtClean="0"/>
              <a:t>p</a:t>
            </a:r>
            <a:endParaRPr lang="en-IE" sz="2000" dirty="0" smtClean="0"/>
          </a:p>
          <a:p>
            <a:pPr lvl="1"/>
            <a:r>
              <a:rPr lang="en-IE" sz="1800" dirty="0" smtClean="0"/>
              <a:t>(5</a:t>
            </a:r>
            <a:r>
              <a:rPr lang="en-IE" sz="1800" baseline="30000" dirty="0" smtClean="0"/>
              <a:t>21</a:t>
            </a:r>
            <a:r>
              <a:rPr lang="en-IE" sz="1800" dirty="0" smtClean="0"/>
              <a:t>) mod 83 = 24</a:t>
            </a:r>
          </a:p>
          <a:p>
            <a:r>
              <a:rPr lang="en-GB" sz="2000" dirty="0" smtClean="0"/>
              <a:t>24 is the </a:t>
            </a:r>
            <a:r>
              <a:rPr lang="en-GB" sz="2000" dirty="0" smtClean="0">
                <a:solidFill>
                  <a:schemeClr val="tx2"/>
                </a:solidFill>
              </a:rPr>
              <a:t>shared secret </a:t>
            </a:r>
            <a:r>
              <a:rPr lang="en-GB" sz="2000" dirty="0" smtClean="0"/>
              <a:t>– never sent over the network!</a:t>
            </a:r>
            <a:endParaRPr lang="en-IE" sz="2000" dirty="0" smtClean="0"/>
          </a:p>
          <a:p>
            <a:endParaRPr lang="en-IE" sz="2000"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6" name="Rectangle 4"/>
          <p:cNvSpPr>
            <a:spLocks noGrp="1" noChangeArrowheads="1"/>
          </p:cNvSpPr>
          <p:nvPr>
            <p:ph type="title"/>
          </p:nvPr>
        </p:nvSpPr>
        <p:spPr/>
        <p:txBody>
          <a:bodyPr/>
          <a:lstStyle/>
          <a:p>
            <a:r>
              <a:rPr lang="en-GB" smtClean="0"/>
              <a:t>Suite-B Key Exchange (MQV)</a:t>
            </a:r>
            <a:endParaRPr lang="en-GB" dirty="0" smtClean="0"/>
          </a:p>
        </p:txBody>
      </p:sp>
      <p:sp>
        <p:nvSpPr>
          <p:cNvPr id="36867" name="Rectangle 5"/>
          <p:cNvSpPr>
            <a:spLocks noGrp="1" noChangeArrowheads="1"/>
          </p:cNvSpPr>
          <p:nvPr>
            <p:ph idx="1"/>
          </p:nvPr>
        </p:nvSpPr>
        <p:spPr/>
        <p:txBody>
          <a:bodyPr/>
          <a:lstStyle/>
          <a:p>
            <a:r>
              <a:rPr lang="en-GB" dirty="0" smtClean="0"/>
              <a:t>EC-MQV: </a:t>
            </a:r>
            <a:r>
              <a:rPr lang="en-GB" dirty="0" err="1" smtClean="0"/>
              <a:t>Menezes</a:t>
            </a:r>
            <a:r>
              <a:rPr lang="en-GB" dirty="0" smtClean="0"/>
              <a:t>, </a:t>
            </a:r>
            <a:r>
              <a:rPr lang="en-GB" dirty="0" err="1" smtClean="0"/>
              <a:t>Qu</a:t>
            </a:r>
            <a:r>
              <a:rPr lang="en-GB" dirty="0" smtClean="0"/>
              <a:t>, and Vanstone protocol</a:t>
            </a:r>
          </a:p>
          <a:p>
            <a:r>
              <a:rPr lang="en-GB" dirty="0" smtClean="0"/>
              <a:t>Authenticated key exchange</a:t>
            </a:r>
          </a:p>
          <a:p>
            <a:r>
              <a:rPr lang="en-GB" dirty="0" smtClean="0"/>
              <a:t>Design similar to DH</a:t>
            </a:r>
          </a:p>
          <a:p>
            <a:pPr lvl="1"/>
            <a:r>
              <a:rPr lang="en-GB" dirty="0" smtClean="0"/>
              <a:t>Uses the discrete logarithm concept</a:t>
            </a:r>
          </a:p>
          <a:p>
            <a:pPr lvl="1"/>
            <a:r>
              <a:rPr lang="en-GB" dirty="0" smtClean="0"/>
              <a:t>Also requires a pre-existing, verified and trusted long-term public/private </a:t>
            </a:r>
            <a:r>
              <a:rPr lang="en-GB" dirty="0" err="1" smtClean="0"/>
              <a:t>keypair</a:t>
            </a:r>
            <a:endParaRPr lang="en-GB" dirty="0" smtClean="0"/>
          </a:p>
          <a:p>
            <a:pPr lvl="2"/>
            <a:r>
              <a:rPr lang="en-GB" dirty="0" smtClean="0"/>
              <a:t>Which is only used for trust establishment, not for actual encryption or signing</a:t>
            </a:r>
          </a:p>
          <a:p>
            <a:pPr lvl="2"/>
            <a:r>
              <a:rPr lang="en-GB" dirty="0" smtClean="0"/>
              <a:t>This gives it an important forward-secrecy property</a:t>
            </a:r>
          </a:p>
          <a:p>
            <a:r>
              <a:rPr lang="en-GB" dirty="0" smtClean="0"/>
              <a:t>Suite-B uses the EC implementation of MQV</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lstStyle/>
          <a:p>
            <a:r>
              <a:rPr lang="en-GB" smtClean="0"/>
              <a:t>Suite-B Hashing</a:t>
            </a:r>
          </a:p>
        </p:txBody>
      </p:sp>
      <p:sp>
        <p:nvSpPr>
          <p:cNvPr id="37891" name="Rectangle 5"/>
          <p:cNvSpPr>
            <a:spLocks noGrp="1" noChangeArrowheads="1"/>
          </p:cNvSpPr>
          <p:nvPr>
            <p:ph idx="1"/>
          </p:nvPr>
        </p:nvSpPr>
        <p:spPr>
          <a:xfrm>
            <a:off x="381000" y="1412875"/>
            <a:ext cx="8382000" cy="3360920"/>
          </a:xfrm>
        </p:spPr>
        <p:txBody>
          <a:bodyPr/>
          <a:lstStyle/>
          <a:p>
            <a:r>
              <a:rPr lang="en-GB" dirty="0" smtClean="0">
                <a:solidFill>
                  <a:schemeClr val="tx2"/>
                </a:solidFill>
              </a:rPr>
              <a:t>Secure Hash Algorithm “2”</a:t>
            </a:r>
          </a:p>
          <a:p>
            <a:pPr lvl="1"/>
            <a:r>
              <a:rPr lang="en-GB" dirty="0" smtClean="0"/>
              <a:t>FIPS 180-2 (using SHA-256 and SHA-384)</a:t>
            </a:r>
          </a:p>
          <a:p>
            <a:r>
              <a:rPr lang="en-GB" dirty="0" smtClean="0"/>
              <a:t>MD5 and SHA-0 </a:t>
            </a:r>
            <a:r>
              <a:rPr lang="en-GB" dirty="0" smtClean="0">
                <a:solidFill>
                  <a:schemeClr val="tx2"/>
                </a:solidFill>
              </a:rPr>
              <a:t>have been broken </a:t>
            </a:r>
            <a:r>
              <a:rPr lang="en-GB" dirty="0" smtClean="0"/>
              <a:t>and SHA-1 has been theoretically and allegedly practically broken</a:t>
            </a:r>
          </a:p>
          <a:p>
            <a:r>
              <a:rPr lang="en-GB" dirty="0" smtClean="0"/>
              <a:t>SHA-2 should suffice for a few years, but ultimately it must be replaced</a:t>
            </a:r>
          </a:p>
          <a:p>
            <a:pPr lvl="1"/>
            <a:r>
              <a:rPr lang="en-GB" dirty="0" smtClean="0"/>
              <a:t>SHA-2 allows: 224, </a:t>
            </a:r>
            <a:r>
              <a:rPr lang="en-GB" dirty="0" smtClean="0">
                <a:solidFill>
                  <a:schemeClr val="tx2"/>
                </a:solidFill>
              </a:rPr>
              <a:t>256</a:t>
            </a:r>
            <a:r>
              <a:rPr lang="en-GB" dirty="0" smtClean="0"/>
              <a:t>, 384, and </a:t>
            </a:r>
            <a:r>
              <a:rPr lang="en-GB" dirty="0" smtClean="0">
                <a:solidFill>
                  <a:schemeClr val="tx2"/>
                </a:solidFill>
              </a:rPr>
              <a:t>512</a:t>
            </a:r>
            <a:r>
              <a:rPr lang="en-GB" dirty="0" smtClean="0"/>
              <a:t> bit lengths</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smtClean="0"/>
              <a:t>APIs for Suite-B Today?</a:t>
            </a:r>
          </a:p>
        </p:txBody>
      </p:sp>
      <p:sp>
        <p:nvSpPr>
          <p:cNvPr id="38915" name="Rectangle 3"/>
          <p:cNvSpPr>
            <a:spLocks noGrp="1" noChangeArrowheads="1"/>
          </p:cNvSpPr>
          <p:nvPr>
            <p:ph idx="1"/>
          </p:nvPr>
        </p:nvSpPr>
        <p:spPr/>
        <p:txBody>
          <a:bodyPr/>
          <a:lstStyle/>
          <a:p>
            <a:r>
              <a:rPr lang="en-GB" smtClean="0"/>
              <a:t>That’s what we have been waiting for</a:t>
            </a:r>
            <a:endParaRPr lang="en-GB" dirty="0" smtClean="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Title 2"/>
          <p:cNvSpPr>
            <a:spLocks noGrp="1"/>
          </p:cNvSpPr>
          <p:nvPr>
            <p:ph type="ctrTitle" idx="4294967295"/>
          </p:nvPr>
        </p:nvSpPr>
        <p:spPr>
          <a:xfrm>
            <a:off x="694062" y="3597543"/>
            <a:ext cx="7681913" cy="677863"/>
          </a:xfrm>
        </p:spPr>
        <p:txBody>
          <a:bodyPr/>
          <a:lstStyle/>
          <a:p>
            <a:r>
              <a:rPr lang="en-IE" dirty="0" smtClean="0"/>
              <a:t>Cryptography APIs for Suite-B</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a:xfrm>
            <a:off x="387054" y="228600"/>
            <a:ext cx="8375946" cy="997196"/>
          </a:xfrm>
        </p:spPr>
        <p:txBody>
          <a:bodyPr/>
          <a:lstStyle/>
          <a:p>
            <a:r>
              <a:rPr lang="en-GB" dirty="0" smtClean="0"/>
              <a:t>Cryptographic Next Generation API</a:t>
            </a:r>
            <a:br>
              <a:rPr lang="en-GB" dirty="0" smtClean="0"/>
            </a:br>
            <a:r>
              <a:rPr lang="en-GB" sz="2400" dirty="0" smtClean="0">
                <a:solidFill>
                  <a:schemeClr val="tx2"/>
                </a:solidFill>
              </a:rPr>
              <a:t>CNG</a:t>
            </a:r>
            <a:endParaRPr lang="en-GB" dirty="0" smtClean="0">
              <a:solidFill>
                <a:schemeClr val="tx2"/>
              </a:solidFill>
            </a:endParaRPr>
          </a:p>
        </p:txBody>
      </p:sp>
      <p:sp>
        <p:nvSpPr>
          <p:cNvPr id="40963" name="Rectangle 5"/>
          <p:cNvSpPr>
            <a:spLocks noGrp="1" noChangeArrowheads="1"/>
          </p:cNvSpPr>
          <p:nvPr>
            <p:ph idx="1"/>
          </p:nvPr>
        </p:nvSpPr>
        <p:spPr>
          <a:xfrm>
            <a:off x="381000" y="1597807"/>
            <a:ext cx="8382000" cy="3656386"/>
          </a:xfrm>
        </p:spPr>
        <p:txBody>
          <a:bodyPr/>
          <a:lstStyle/>
          <a:p>
            <a:r>
              <a:rPr lang="en-GB" dirty="0" smtClean="0"/>
              <a:t>CAPI 1.0 has been deprecated</a:t>
            </a:r>
          </a:p>
          <a:p>
            <a:pPr lvl="1"/>
            <a:r>
              <a:rPr lang="en-GB" dirty="0" smtClean="0"/>
              <a:t>May be dropped in future Windows</a:t>
            </a:r>
          </a:p>
          <a:p>
            <a:r>
              <a:rPr lang="en-GB" dirty="0" smtClean="0"/>
              <a:t>CNG</a:t>
            </a:r>
          </a:p>
          <a:p>
            <a:pPr lvl="1"/>
            <a:r>
              <a:rPr lang="en-US" dirty="0" smtClean="0"/>
              <a:t>Open cryptographic API for Windows 7, Server 2008 and R2, and Vista</a:t>
            </a:r>
          </a:p>
          <a:p>
            <a:pPr lvl="1"/>
            <a:r>
              <a:rPr lang="en-US" dirty="0" smtClean="0"/>
              <a:t>Plug in kernel or user mode algorithms</a:t>
            </a:r>
          </a:p>
          <a:p>
            <a:pPr lvl="1"/>
            <a:r>
              <a:rPr lang="en-US" dirty="0" smtClean="0"/>
              <a:t>Enables policy-based enterprise crypto configuration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title"/>
          </p:nvPr>
        </p:nvSpPr>
        <p:spPr/>
        <p:txBody>
          <a:bodyPr/>
          <a:lstStyle/>
          <a:p>
            <a:r>
              <a:rPr lang="en-US" smtClean="0"/>
              <a:t>Agenda</a:t>
            </a:r>
          </a:p>
        </p:txBody>
      </p:sp>
      <p:sp>
        <p:nvSpPr>
          <p:cNvPr id="918532" name="Rectangle 4"/>
          <p:cNvSpPr>
            <a:spLocks noGrp="1" noChangeArrowheads="1"/>
          </p:cNvSpPr>
          <p:nvPr>
            <p:ph idx="1"/>
          </p:nvPr>
        </p:nvSpPr>
        <p:spPr>
          <a:xfrm>
            <a:off x="381000" y="1412875"/>
            <a:ext cx="8382000" cy="2511457"/>
          </a:xfrm>
        </p:spPr>
        <p:txBody>
          <a:bodyPr/>
          <a:lstStyle/>
          <a:p>
            <a:r>
              <a:rPr lang="en-US" dirty="0" smtClean="0"/>
              <a:t>Data Protection Goals</a:t>
            </a:r>
          </a:p>
          <a:p>
            <a:r>
              <a:rPr lang="en-US" dirty="0" smtClean="0"/>
              <a:t>State of Today’s Cryptography</a:t>
            </a:r>
          </a:p>
          <a:p>
            <a:r>
              <a:rPr lang="en-US" dirty="0" smtClean="0"/>
              <a:t>Cryptography in Windows 7, Vista, and Windows Server 2008 and R2</a:t>
            </a:r>
          </a:p>
          <a:p>
            <a:r>
              <a:rPr lang="en-GB" dirty="0" smtClean="0"/>
              <a:t>Demo: simple but fully working CNG code using .NET Framework 3.5</a:t>
            </a:r>
            <a:endParaRPr lang="en-US" dirty="0" smtClean="0"/>
          </a:p>
          <a:p>
            <a:r>
              <a:rPr lang="en-US" dirty="0" smtClean="0">
                <a:solidFill>
                  <a:schemeClr val="bg2"/>
                </a:solidFill>
              </a:rPr>
              <a:t>Hidden Section {Crypto Primer}</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p:txBody>
          <a:bodyPr/>
          <a:lstStyle/>
          <a:p>
            <a:r>
              <a:rPr lang="en-GB" smtClean="0"/>
              <a:t>Main CNG Features</a:t>
            </a:r>
          </a:p>
        </p:txBody>
      </p:sp>
      <p:sp>
        <p:nvSpPr>
          <p:cNvPr id="41987" name="Rectangle 5"/>
          <p:cNvSpPr>
            <a:spLocks noGrp="1" noChangeArrowheads="1"/>
          </p:cNvSpPr>
          <p:nvPr>
            <p:ph idx="1"/>
          </p:nvPr>
        </p:nvSpPr>
        <p:spPr>
          <a:xfrm>
            <a:off x="381000" y="1412875"/>
            <a:ext cx="8382000" cy="4247317"/>
          </a:xfrm>
        </p:spPr>
        <p:txBody>
          <a:bodyPr/>
          <a:lstStyle/>
          <a:p>
            <a:pPr marL="457200" indent="-457200">
              <a:buFont typeface="+mj-lt"/>
              <a:buAutoNum type="arabicPeriod"/>
            </a:pPr>
            <a:r>
              <a:rPr lang="en-GB" sz="2400" dirty="0" smtClean="0"/>
              <a:t>Cryptography </a:t>
            </a:r>
            <a:r>
              <a:rPr lang="en-GB" sz="2400" dirty="0" smtClean="0">
                <a:solidFill>
                  <a:schemeClr val="tx2"/>
                </a:solidFill>
              </a:rPr>
              <a:t>agnostic</a:t>
            </a:r>
          </a:p>
          <a:p>
            <a:pPr marL="457200" indent="-457200">
              <a:buFont typeface="+mj-lt"/>
              <a:buAutoNum type="arabicPeriod"/>
            </a:pPr>
            <a:r>
              <a:rPr lang="en-GB" sz="2400" dirty="0" smtClean="0"/>
              <a:t>Kernel-mode for </a:t>
            </a:r>
            <a:r>
              <a:rPr lang="en-GB" sz="2400" dirty="0" smtClean="0">
                <a:solidFill>
                  <a:schemeClr val="tx2"/>
                </a:solidFill>
              </a:rPr>
              <a:t>performance</a:t>
            </a:r>
            <a:r>
              <a:rPr lang="en-GB" sz="2400" dirty="0" smtClean="0"/>
              <a:t> and security (better performance than CAPI 1.0)</a:t>
            </a:r>
          </a:p>
          <a:p>
            <a:pPr marL="457200" indent="-457200">
              <a:buFont typeface="+mj-lt"/>
              <a:buAutoNum type="arabicPeriod"/>
            </a:pPr>
            <a:r>
              <a:rPr lang="en-GB" sz="2400" dirty="0" smtClean="0"/>
              <a:t>Aim for FIPS-140 </a:t>
            </a:r>
            <a:r>
              <a:rPr lang="en-GB" sz="2400" dirty="0" smtClean="0">
                <a:solidFill>
                  <a:schemeClr val="tx2"/>
                </a:solidFill>
              </a:rPr>
              <a:t>Certification</a:t>
            </a:r>
          </a:p>
          <a:p>
            <a:pPr marL="914400" lvl="1" indent="-457200"/>
            <a:r>
              <a:rPr lang="en-GB" sz="2400" dirty="0" smtClean="0"/>
              <a:t>140-2 and Common Criteria (CC) on selected platforms</a:t>
            </a:r>
          </a:p>
          <a:p>
            <a:pPr marL="914400" lvl="1" indent="-457200"/>
            <a:r>
              <a:rPr lang="en-GB" sz="2400" dirty="0" smtClean="0"/>
              <a:t>140-1 everywhere</a:t>
            </a:r>
          </a:p>
          <a:p>
            <a:pPr marL="914400" lvl="1" indent="-457200"/>
            <a:r>
              <a:rPr lang="en-GB" sz="2400" dirty="0" smtClean="0"/>
              <a:t>Aim for CC compliance for long-term key storage and audit</a:t>
            </a:r>
          </a:p>
          <a:p>
            <a:pPr marL="457200" indent="-457200">
              <a:buFont typeface="+mj-lt"/>
              <a:buAutoNum type="arabicPeriod"/>
            </a:pPr>
            <a:r>
              <a:rPr lang="en-GB" sz="2400" dirty="0" smtClean="0">
                <a:solidFill>
                  <a:schemeClr val="tx2"/>
                </a:solidFill>
              </a:rPr>
              <a:t>Suite-B</a:t>
            </a:r>
            <a:r>
              <a:rPr lang="en-GB" sz="2400" dirty="0" smtClean="0"/>
              <a:t> of course, but also supports all existing algorithms available through CryptoAPI 1.0</a:t>
            </a:r>
          </a:p>
          <a:p>
            <a:pPr marL="457200" indent="-457200">
              <a:buFont typeface="+mj-lt"/>
              <a:buAutoNum type="arabicPeriod"/>
            </a:pPr>
            <a:r>
              <a:rPr lang="en-GB" sz="2400" dirty="0" smtClean="0"/>
              <a:t>Key Isolation and Storage using </a:t>
            </a:r>
            <a:r>
              <a:rPr lang="en-GB" sz="2400" dirty="0" smtClean="0">
                <a:solidFill>
                  <a:schemeClr val="tx2"/>
                </a:solidFill>
              </a:rPr>
              <a:t>TPMs</a:t>
            </a:r>
          </a:p>
          <a:p>
            <a:pPr marL="457200" indent="-457200">
              <a:buFont typeface="+mj-lt"/>
              <a:buAutoNum type="arabicPeriod"/>
            </a:pPr>
            <a:r>
              <a:rPr lang="en-GB" sz="2400" dirty="0" smtClean="0">
                <a:solidFill>
                  <a:schemeClr val="tx2"/>
                </a:solidFill>
              </a:rPr>
              <a:t>Developer-friendly </a:t>
            </a:r>
            <a:r>
              <a:rPr lang="en-GB" sz="2400" dirty="0" smtClean="0"/>
              <a:t>model for plug-ins</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r>
              <a:rPr lang="en-GB" smtClean="0"/>
              <a:t>CNG Design</a:t>
            </a:r>
          </a:p>
        </p:txBody>
      </p:sp>
      <p:sp>
        <p:nvSpPr>
          <p:cNvPr id="43011" name="Rectangle 5"/>
          <p:cNvSpPr>
            <a:spLocks noGrp="1" noChangeArrowheads="1"/>
          </p:cNvSpPr>
          <p:nvPr>
            <p:ph idx="1"/>
          </p:nvPr>
        </p:nvSpPr>
        <p:spPr>
          <a:xfrm>
            <a:off x="381000" y="1412875"/>
            <a:ext cx="8382000" cy="4456605"/>
          </a:xfrm>
        </p:spPr>
        <p:txBody>
          <a:bodyPr/>
          <a:lstStyle/>
          <a:p>
            <a:r>
              <a:rPr lang="en-GB" sz="2800" dirty="0" smtClean="0"/>
              <a:t>Three APIs within CNG:</a:t>
            </a:r>
          </a:p>
          <a:p>
            <a:pPr lvl="1"/>
            <a:r>
              <a:rPr lang="en-GB" sz="2400" dirty="0" smtClean="0">
                <a:solidFill>
                  <a:schemeClr val="tx2"/>
                </a:solidFill>
              </a:rPr>
              <a:t>CNG Cryptographic Primitive Functions</a:t>
            </a:r>
          </a:p>
          <a:p>
            <a:pPr lvl="2"/>
            <a:r>
              <a:rPr lang="en-GB" sz="2000" dirty="0" smtClean="0"/>
              <a:t>The “main” API: all algorithms are here – their names begin with a “B”</a:t>
            </a:r>
          </a:p>
          <a:p>
            <a:pPr lvl="1"/>
            <a:r>
              <a:rPr lang="en-GB" sz="2400" dirty="0" smtClean="0">
                <a:solidFill>
                  <a:schemeClr val="tx2"/>
                </a:solidFill>
              </a:rPr>
              <a:t>CNG Key Storage Functions</a:t>
            </a:r>
          </a:p>
          <a:p>
            <a:pPr lvl="2"/>
            <a:r>
              <a:rPr lang="en-GB" sz="2000" dirty="0" smtClean="0"/>
              <a:t>Allows interaction with the new Key Storage Providers concept</a:t>
            </a:r>
          </a:p>
          <a:p>
            <a:pPr lvl="3"/>
            <a:r>
              <a:rPr lang="en-GB" sz="2000" dirty="0" smtClean="0"/>
              <a:t>Supports existing devices (smartcards) and future types of tokens</a:t>
            </a:r>
          </a:p>
          <a:p>
            <a:pPr lvl="2"/>
            <a:r>
              <a:rPr lang="en-GB" sz="2000" dirty="0" smtClean="0"/>
              <a:t>This is also for encryption (see later) – names begin with an “N”</a:t>
            </a:r>
          </a:p>
          <a:p>
            <a:pPr lvl="1"/>
            <a:r>
              <a:rPr lang="en-GB" sz="2400" dirty="0" smtClean="0">
                <a:solidFill>
                  <a:schemeClr val="tx2"/>
                </a:solidFill>
              </a:rPr>
              <a:t>CNG Cryptographic Configuration Functions</a:t>
            </a:r>
          </a:p>
          <a:p>
            <a:pPr lvl="2"/>
            <a:r>
              <a:rPr lang="en-GB" sz="2000" dirty="0" smtClean="0"/>
              <a:t>For registering and managing additional cryptographic functions</a:t>
            </a:r>
          </a:p>
          <a:p>
            <a:r>
              <a:rPr lang="en-GB" sz="2800" dirty="0" smtClean="0"/>
              <a:t>	</a:t>
            </a:r>
          </a:p>
          <a:p>
            <a:r>
              <a:rPr lang="en-GB" sz="2400" dirty="0" smtClean="0">
                <a:hlinkClick r:id="rId3"/>
              </a:rPr>
              <a:t>http://msdn2.microsoft.com/en-us/library/aa375276.aspx</a:t>
            </a:r>
            <a:r>
              <a:rPr lang="en-GB" sz="2400" dirty="0" smtClean="0"/>
              <a:t> </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p:txBody>
          <a:bodyPr/>
          <a:lstStyle/>
          <a:p>
            <a:pPr eaLnBrk="1" hangingPunct="1"/>
            <a:r>
              <a:rPr lang="en-GB" smtClean="0"/>
              <a:t>Other APIs</a:t>
            </a:r>
          </a:p>
        </p:txBody>
      </p:sp>
      <p:sp>
        <p:nvSpPr>
          <p:cNvPr id="44035" name="Rectangle 5"/>
          <p:cNvSpPr>
            <a:spLocks noGrp="1" noChangeArrowheads="1"/>
          </p:cNvSpPr>
          <p:nvPr>
            <p:ph idx="1"/>
          </p:nvPr>
        </p:nvSpPr>
        <p:spPr>
          <a:xfrm>
            <a:off x="381000" y="1412875"/>
            <a:ext cx="8382000" cy="3404009"/>
          </a:xfrm>
        </p:spPr>
        <p:txBody>
          <a:bodyPr/>
          <a:lstStyle/>
          <a:p>
            <a:pPr eaLnBrk="1" hangingPunct="1"/>
            <a:r>
              <a:rPr lang="en-GB" dirty="0" smtClean="0"/>
              <a:t>In addition to CNG:</a:t>
            </a:r>
          </a:p>
          <a:p>
            <a:pPr lvl="1" eaLnBrk="1" hangingPunct="1"/>
            <a:r>
              <a:rPr lang="en-GB" dirty="0" smtClean="0"/>
              <a:t>.NET Framework </a:t>
            </a:r>
            <a:r>
              <a:rPr lang="en-GB" dirty="0" err="1" smtClean="0">
                <a:latin typeface="Consolas" pitchFamily="49" charset="0"/>
                <a:cs typeface="Courier New" pitchFamily="49" charset="0"/>
              </a:rPr>
              <a:t>System.Security.Cryptography</a:t>
            </a:r>
            <a:endParaRPr lang="en-GB" dirty="0" smtClean="0">
              <a:latin typeface="Consolas" pitchFamily="49" charset="0"/>
              <a:cs typeface="Courier New" pitchFamily="49" charset="0"/>
            </a:endParaRPr>
          </a:p>
          <a:p>
            <a:pPr lvl="2" eaLnBrk="1" hangingPunct="1"/>
            <a:r>
              <a:rPr lang="en-GB" dirty="0" smtClean="0">
                <a:cs typeface="Courier New" pitchFamily="49" charset="0"/>
              </a:rPr>
              <a:t>3.0 does </a:t>
            </a:r>
            <a:r>
              <a:rPr lang="en-GB" i="1" dirty="0" smtClean="0">
                <a:cs typeface="Courier New" pitchFamily="49" charset="0"/>
              </a:rPr>
              <a:t>not</a:t>
            </a:r>
            <a:r>
              <a:rPr lang="en-GB" dirty="0" smtClean="0">
                <a:cs typeface="Courier New" pitchFamily="49" charset="0"/>
              </a:rPr>
              <a:t> manage CNG</a:t>
            </a:r>
          </a:p>
          <a:p>
            <a:pPr lvl="2" eaLnBrk="1" hangingPunct="1"/>
            <a:r>
              <a:rPr lang="en-GB" dirty="0" smtClean="0">
                <a:cs typeface="Courier New" pitchFamily="49" charset="0"/>
              </a:rPr>
              <a:t>3.5 and 4.0 manage CNG</a:t>
            </a:r>
            <a:endParaRPr lang="en-GB" dirty="0" smtClean="0">
              <a:solidFill>
                <a:srgbClr val="FF0000"/>
              </a:solidFill>
              <a:cs typeface="Courier New" pitchFamily="49" charset="0"/>
            </a:endParaRPr>
          </a:p>
          <a:p>
            <a:pPr lvl="1" eaLnBrk="1" hangingPunct="1"/>
            <a:r>
              <a:rPr lang="en-GB" dirty="0" smtClean="0"/>
              <a:t>TBS: TPM Base Services</a:t>
            </a:r>
          </a:p>
          <a:p>
            <a:pPr lvl="2" eaLnBrk="1" hangingPunct="1"/>
            <a:r>
              <a:rPr lang="en-GB" sz="2000" dirty="0" smtClean="0"/>
              <a:t>For interaction with Trusted Platform Modules</a:t>
            </a:r>
            <a:endParaRPr lang="en-GB" dirty="0" smtClean="0"/>
          </a:p>
          <a:p>
            <a:pPr lvl="1" eaLnBrk="1" hangingPunct="1"/>
            <a:r>
              <a:rPr lang="en-GB" dirty="0" smtClean="0"/>
              <a:t>Certificate Enrolment API</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p:txBody>
          <a:bodyPr/>
          <a:lstStyle/>
          <a:p>
            <a:r>
              <a:rPr lang="en-GB" smtClean="0"/>
              <a:t>CNG: Cryptographic Primitives Architecture</a:t>
            </a:r>
            <a:endParaRPr lang="en-GB" dirty="0" smtClean="0"/>
          </a:p>
        </p:txBody>
      </p:sp>
      <p:pic>
        <p:nvPicPr>
          <p:cNvPr id="45059" name="Picture 6" descr="CNG primitives conceptual diagram"/>
          <p:cNvPicPr>
            <a:picLocks noChangeAspect="1" noChangeArrowheads="1"/>
          </p:cNvPicPr>
          <p:nvPr/>
        </p:nvPicPr>
        <p:blipFill>
          <a:blip r:embed="rId3" cstate="print"/>
          <a:srcRect/>
          <a:stretch>
            <a:fillRect/>
          </a:stretch>
        </p:blipFill>
        <p:spPr bwMode="auto">
          <a:xfrm>
            <a:off x="1613202" y="1695236"/>
            <a:ext cx="6073758" cy="454151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p:txBody>
          <a:bodyPr/>
          <a:lstStyle/>
          <a:p>
            <a:r>
              <a:rPr lang="en-GB" smtClean="0"/>
              <a:t>Using CNG – Two Models</a:t>
            </a:r>
          </a:p>
        </p:txBody>
      </p:sp>
      <p:sp>
        <p:nvSpPr>
          <p:cNvPr id="46083" name="Rectangle 5"/>
          <p:cNvSpPr>
            <a:spLocks noGrp="1" noChangeArrowheads="1"/>
          </p:cNvSpPr>
          <p:nvPr>
            <p:ph idx="1"/>
          </p:nvPr>
        </p:nvSpPr>
        <p:spPr>
          <a:xfrm>
            <a:off x="381000" y="1412875"/>
            <a:ext cx="8382000" cy="4936736"/>
          </a:xfrm>
        </p:spPr>
        <p:txBody>
          <a:bodyPr/>
          <a:lstStyle/>
          <a:p>
            <a:r>
              <a:rPr lang="en-GB" dirty="0" smtClean="0"/>
              <a:t>Your choice of who provides algorithms and keys:</a:t>
            </a:r>
          </a:p>
          <a:p>
            <a:pPr lvl="1"/>
            <a:r>
              <a:rPr lang="en-GB" dirty="0" smtClean="0"/>
              <a:t>A Key Storage Provider (such as smartcards)</a:t>
            </a:r>
          </a:p>
          <a:p>
            <a:pPr lvl="2"/>
            <a:r>
              <a:rPr lang="en-GB" dirty="0" smtClean="0"/>
              <a:t>All function names begin with “N”, such as </a:t>
            </a:r>
            <a:r>
              <a:rPr lang="en-GB" dirty="0" err="1" smtClean="0">
                <a:latin typeface="Consolas" pitchFamily="49" charset="0"/>
                <a:hlinkClick r:id="rId3"/>
              </a:rPr>
              <a:t>NCryptOpenStorageProvider</a:t>
            </a:r>
            <a:endParaRPr lang="en-GB" dirty="0" smtClean="0">
              <a:latin typeface="Consolas" pitchFamily="49" charset="0"/>
            </a:endParaRPr>
          </a:p>
          <a:p>
            <a:pPr lvl="2"/>
            <a:r>
              <a:rPr lang="en-GB" dirty="0" smtClean="0"/>
              <a:t>This is the CNG Key Storage Functions API</a:t>
            </a:r>
          </a:p>
          <a:p>
            <a:pPr lvl="3"/>
            <a:r>
              <a:rPr lang="en-GB" dirty="0" err="1" smtClean="0"/>
              <a:t>Ncrypt.h</a:t>
            </a:r>
            <a:r>
              <a:rPr lang="en-GB" dirty="0" smtClean="0"/>
              <a:t>, Ncrypt.lib and Ncrypt.dll</a:t>
            </a:r>
          </a:p>
          <a:p>
            <a:pPr lvl="1"/>
            <a:r>
              <a:rPr lang="en-GB" dirty="0" smtClean="0"/>
              <a:t>Operating system’s software providers</a:t>
            </a:r>
          </a:p>
          <a:p>
            <a:pPr lvl="2"/>
            <a:r>
              <a:rPr lang="en-GB" dirty="0" smtClean="0"/>
              <a:t>All function names begin with “B”, such as </a:t>
            </a:r>
            <a:r>
              <a:rPr lang="en-GB" dirty="0" err="1" smtClean="0">
                <a:latin typeface="Consolas" pitchFamily="49" charset="0"/>
                <a:hlinkClick r:id="rId4"/>
              </a:rPr>
              <a:t>BCryptOpenAlgorithmProvider</a:t>
            </a:r>
            <a:endParaRPr lang="en-GB" dirty="0" smtClean="0">
              <a:latin typeface="Consolas" pitchFamily="49" charset="0"/>
            </a:endParaRPr>
          </a:p>
          <a:p>
            <a:pPr lvl="2"/>
            <a:r>
              <a:rPr lang="en-GB" dirty="0" smtClean="0"/>
              <a:t>This is the CNG Cryptographic Primitive Functions API</a:t>
            </a:r>
          </a:p>
          <a:p>
            <a:pPr lvl="3"/>
            <a:r>
              <a:rPr lang="en-GB" dirty="0" err="1" smtClean="0"/>
              <a:t>Bcrypt.h</a:t>
            </a:r>
            <a:r>
              <a:rPr lang="en-GB" dirty="0" smtClean="0"/>
              <a:t>, Bcrypt.lib and Bcrypt.dll</a:t>
            </a: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387054" y="228600"/>
            <a:ext cx="8375946" cy="997196"/>
          </a:xfrm>
        </p:spPr>
        <p:txBody>
          <a:bodyPr/>
          <a:lstStyle/>
          <a:p>
            <a:r>
              <a:rPr lang="en-IE" dirty="0" smtClean="0"/>
              <a:t>So, Who Encrypts?</a:t>
            </a:r>
            <a:br>
              <a:rPr lang="en-IE" dirty="0" smtClean="0"/>
            </a:br>
            <a:r>
              <a:rPr lang="en-GB" sz="2400" dirty="0" smtClean="0">
                <a:solidFill>
                  <a:schemeClr val="tx2"/>
                </a:solidFill>
              </a:rPr>
              <a:t>Reason for the Two APIs</a:t>
            </a:r>
            <a:endParaRPr lang="en-IE" dirty="0" smtClean="0">
              <a:solidFill>
                <a:schemeClr val="tx2"/>
              </a:solidFill>
            </a:endParaRPr>
          </a:p>
        </p:txBody>
      </p:sp>
      <p:sp>
        <p:nvSpPr>
          <p:cNvPr id="47107" name="Content Placeholder 2"/>
          <p:cNvSpPr>
            <a:spLocks noGrp="1"/>
          </p:cNvSpPr>
          <p:nvPr>
            <p:ph idx="1"/>
          </p:nvPr>
        </p:nvSpPr>
        <p:spPr>
          <a:xfrm>
            <a:off x="381000" y="1412875"/>
            <a:ext cx="8382000" cy="4333494"/>
          </a:xfrm>
        </p:spPr>
        <p:txBody>
          <a:bodyPr/>
          <a:lstStyle/>
          <a:p>
            <a:r>
              <a:rPr lang="en-IE" dirty="0" smtClean="0"/>
              <a:t>“B-API” if</a:t>
            </a:r>
          </a:p>
          <a:p>
            <a:pPr lvl="1"/>
            <a:r>
              <a:rPr lang="en-IE" dirty="0" smtClean="0"/>
              <a:t>You want OS to do all the encryption, you use the “B-API”</a:t>
            </a:r>
          </a:p>
          <a:p>
            <a:pPr lvl="2"/>
            <a:r>
              <a:rPr lang="en-IE" dirty="0" smtClean="0"/>
              <a:t>Microsoft implementation or one you have added</a:t>
            </a:r>
          </a:p>
          <a:p>
            <a:pPr lvl="2"/>
            <a:r>
              <a:rPr lang="en-IE" dirty="0" smtClean="0"/>
              <a:t>Realistically: use for symmetric encryption</a:t>
            </a:r>
          </a:p>
          <a:p>
            <a:r>
              <a:rPr lang="en-IE" dirty="0" smtClean="0"/>
              <a:t>“N-API” if</a:t>
            </a:r>
          </a:p>
          <a:p>
            <a:pPr lvl="1"/>
            <a:r>
              <a:rPr lang="en-IE" dirty="0" smtClean="0"/>
              <a:t>You have a </a:t>
            </a:r>
            <a:r>
              <a:rPr lang="en-IE" dirty="0" smtClean="0">
                <a:solidFill>
                  <a:schemeClr val="tx2"/>
                </a:solidFill>
              </a:rPr>
              <a:t>smartcard</a:t>
            </a:r>
            <a:r>
              <a:rPr lang="en-IE" dirty="0" smtClean="0"/>
              <a:t>, </a:t>
            </a:r>
            <a:r>
              <a:rPr lang="en-IE" dirty="0" smtClean="0">
                <a:solidFill>
                  <a:schemeClr val="tx2"/>
                </a:solidFill>
              </a:rPr>
              <a:t>HSM</a:t>
            </a:r>
            <a:r>
              <a:rPr lang="en-IE" dirty="0" smtClean="0"/>
              <a:t> (hardware security module), a TPM, or a </a:t>
            </a:r>
            <a:r>
              <a:rPr lang="en-IE" dirty="0" smtClean="0">
                <a:solidFill>
                  <a:schemeClr val="tx2"/>
                </a:solidFill>
              </a:rPr>
              <a:t>suitable CSP</a:t>
            </a:r>
          </a:p>
          <a:p>
            <a:pPr lvl="2"/>
            <a:r>
              <a:rPr lang="en-IE" dirty="0" smtClean="0"/>
              <a:t>All computations performed by the device</a:t>
            </a:r>
          </a:p>
          <a:p>
            <a:pPr lvl="3"/>
            <a:r>
              <a:rPr lang="en-IE" dirty="0" smtClean="0"/>
              <a:t>Realistically: use for key exchange only</a:t>
            </a:r>
          </a:p>
          <a:p>
            <a:pPr lvl="2"/>
            <a:r>
              <a:rPr lang="en-IE" dirty="0" smtClean="0"/>
              <a:t>Generally, OS has little or nothing to do</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p:txBody>
          <a:bodyPr/>
          <a:lstStyle/>
          <a:p>
            <a:r>
              <a:rPr lang="en-GB" smtClean="0"/>
              <a:t>Using CNG - Concepts</a:t>
            </a:r>
            <a:endParaRPr lang="en-GB" dirty="0" smtClean="0"/>
          </a:p>
        </p:txBody>
      </p:sp>
      <p:sp>
        <p:nvSpPr>
          <p:cNvPr id="48131" name="Rectangle 5"/>
          <p:cNvSpPr>
            <a:spLocks noGrp="1" noChangeArrowheads="1"/>
          </p:cNvSpPr>
          <p:nvPr>
            <p:ph idx="1"/>
          </p:nvPr>
        </p:nvSpPr>
        <p:spPr>
          <a:xfrm>
            <a:off x="381000" y="1412875"/>
            <a:ext cx="8382000" cy="4345805"/>
          </a:xfrm>
        </p:spPr>
        <p:txBody>
          <a:bodyPr/>
          <a:lstStyle/>
          <a:p>
            <a:r>
              <a:rPr lang="en-GB" sz="2800" dirty="0" smtClean="0"/>
              <a:t>Win32/COM library</a:t>
            </a:r>
          </a:p>
          <a:p>
            <a:r>
              <a:rPr lang="en-GB" sz="2800" dirty="0" smtClean="0"/>
              <a:t>Request an algorithm/class, and the system offers the best</a:t>
            </a:r>
          </a:p>
          <a:p>
            <a:pPr lvl="1"/>
            <a:r>
              <a:rPr lang="en-GB" sz="2400" dirty="0" smtClean="0"/>
              <a:t>You can always chose a specific provider</a:t>
            </a:r>
          </a:p>
          <a:p>
            <a:pPr lvl="2"/>
            <a:r>
              <a:rPr lang="en-GB" sz="2000" dirty="0" err="1" smtClean="0">
                <a:hlinkClick r:id="rId3"/>
              </a:rPr>
              <a:t>BCryptEnumRegisteredProviders</a:t>
            </a:r>
            <a:r>
              <a:rPr lang="en-GB" sz="2000" dirty="0" smtClean="0"/>
              <a:t> </a:t>
            </a:r>
          </a:p>
          <a:p>
            <a:pPr lvl="1"/>
            <a:r>
              <a:rPr lang="en-GB" sz="2400" dirty="0" smtClean="0"/>
              <a:t>You can check properties of a provider before use</a:t>
            </a:r>
          </a:p>
          <a:p>
            <a:pPr lvl="2"/>
            <a:r>
              <a:rPr lang="en-GB" sz="2000" dirty="0" err="1" smtClean="0">
                <a:hlinkClick r:id="rId4"/>
              </a:rPr>
              <a:t>BCryptQueryProviderRegistration</a:t>
            </a:r>
            <a:r>
              <a:rPr lang="en-GB" sz="2000" dirty="0" smtClean="0"/>
              <a:t> </a:t>
            </a:r>
          </a:p>
          <a:p>
            <a:pPr lvl="1"/>
            <a:r>
              <a:rPr lang="en-GB" sz="2400" dirty="0" smtClean="0"/>
              <a:t>You can register a specific provider</a:t>
            </a:r>
          </a:p>
          <a:p>
            <a:pPr lvl="2"/>
            <a:r>
              <a:rPr lang="en-GB" sz="2000" dirty="0" err="1" smtClean="0">
                <a:hlinkClick r:id="rId5"/>
              </a:rPr>
              <a:t>BCryptRegisterProvider</a:t>
            </a:r>
            <a:r>
              <a:rPr lang="en-GB" sz="2000" dirty="0" smtClean="0"/>
              <a:t> </a:t>
            </a:r>
          </a:p>
          <a:p>
            <a:r>
              <a:rPr lang="en-GB" sz="2800" dirty="0" smtClean="0"/>
              <a:t>This solves the huge problem of updates, when better implementations are found in the future</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p:nvPr>
        </p:nvSpPr>
        <p:spPr/>
        <p:txBody>
          <a:bodyPr/>
          <a:lstStyle/>
          <a:p>
            <a:r>
              <a:rPr lang="en-GB" smtClean="0"/>
              <a:t>Using CNG – Encryption Steps</a:t>
            </a:r>
            <a:endParaRPr lang="en-GB" dirty="0" smtClean="0"/>
          </a:p>
        </p:txBody>
      </p:sp>
      <p:sp>
        <p:nvSpPr>
          <p:cNvPr id="49155" name="Rectangle 5"/>
          <p:cNvSpPr>
            <a:spLocks noGrp="1" noChangeArrowheads="1"/>
          </p:cNvSpPr>
          <p:nvPr>
            <p:ph idx="1"/>
          </p:nvPr>
        </p:nvSpPr>
        <p:spPr>
          <a:xfrm>
            <a:off x="381000" y="1412875"/>
            <a:ext cx="8629436" cy="4395049"/>
          </a:xfrm>
        </p:spPr>
        <p:txBody>
          <a:bodyPr/>
          <a:lstStyle/>
          <a:p>
            <a:r>
              <a:rPr lang="en-GB" sz="2400" dirty="0" smtClean="0"/>
              <a:t>Follow this process:</a:t>
            </a:r>
          </a:p>
          <a:p>
            <a:pPr marL="914400" lvl="1" indent="-457200">
              <a:buFont typeface="+mj-lt"/>
              <a:buAutoNum type="arabicPeriod"/>
            </a:pPr>
            <a:r>
              <a:rPr lang="en-GB" sz="2400" dirty="0" smtClean="0"/>
              <a:t>Open a CNG Algorithm Provider</a:t>
            </a:r>
          </a:p>
          <a:p>
            <a:pPr marL="1371600" lvl="2" indent="-457200"/>
            <a:r>
              <a:rPr lang="en-GB" dirty="0" err="1" smtClean="0">
                <a:latin typeface="Consolas" pitchFamily="49" charset="0"/>
                <a:hlinkClick r:id="rId3"/>
              </a:rPr>
              <a:t>BCryptOpenAlgorithmProvider</a:t>
            </a:r>
            <a:r>
              <a:rPr lang="en-GB" dirty="0" smtClean="0">
                <a:latin typeface="Consolas" pitchFamily="49" charset="0"/>
              </a:rPr>
              <a:t> </a:t>
            </a:r>
          </a:p>
          <a:p>
            <a:pPr marL="914400" lvl="1" indent="-457200">
              <a:buFont typeface="+mj-lt"/>
              <a:buAutoNum type="arabicPeriod"/>
            </a:pPr>
            <a:r>
              <a:rPr lang="en-GB" sz="2400" dirty="0" smtClean="0"/>
              <a:t>Generate or import keys</a:t>
            </a:r>
          </a:p>
          <a:p>
            <a:pPr marL="914400" lvl="1" indent="-457200">
              <a:buFont typeface="+mj-lt"/>
              <a:buAutoNum type="arabicPeriod"/>
            </a:pPr>
            <a:r>
              <a:rPr lang="en-GB" sz="2400" dirty="0" smtClean="0"/>
              <a:t>Calculate the size of encrypted data</a:t>
            </a:r>
          </a:p>
          <a:p>
            <a:pPr marL="1371600" lvl="2" indent="-457200"/>
            <a:r>
              <a:rPr lang="en-GB" dirty="0" smtClean="0"/>
              <a:t>Call </a:t>
            </a:r>
            <a:r>
              <a:rPr lang="en-GB" dirty="0" err="1" smtClean="0">
                <a:latin typeface="Consolas" pitchFamily="49" charset="0"/>
                <a:hlinkClick r:id="rId4"/>
              </a:rPr>
              <a:t>BCryptEncrypt</a:t>
            </a:r>
            <a:r>
              <a:rPr lang="en-GB" dirty="0" smtClean="0"/>
              <a:t> with NULL for </a:t>
            </a:r>
            <a:r>
              <a:rPr lang="en-GB" dirty="0" err="1" smtClean="0">
                <a:latin typeface="Consolas" pitchFamily="49" charset="0"/>
              </a:rPr>
              <a:t>pbInput</a:t>
            </a:r>
            <a:r>
              <a:rPr lang="en-GB" dirty="0" smtClean="0">
                <a:latin typeface="Consolas" pitchFamily="49" charset="0"/>
              </a:rPr>
              <a:t> </a:t>
            </a:r>
            <a:r>
              <a:rPr lang="en-GB" dirty="0" err="1" smtClean="0">
                <a:latin typeface="+mn-lt"/>
              </a:rPr>
              <a:t>paramter</a:t>
            </a:r>
            <a:endParaRPr lang="en-GB" dirty="0" smtClean="0">
              <a:latin typeface="+mn-lt"/>
            </a:endParaRPr>
          </a:p>
          <a:p>
            <a:pPr marL="914400" lvl="1" indent="-457200">
              <a:buFont typeface="+mj-lt"/>
              <a:buAutoNum type="arabicPeriod"/>
            </a:pPr>
            <a:r>
              <a:rPr lang="en-GB" sz="2400" dirty="0" smtClean="0"/>
              <a:t>Encrypt data by calling </a:t>
            </a:r>
            <a:r>
              <a:rPr lang="en-GB" sz="2400" dirty="0" err="1" smtClean="0">
                <a:latin typeface="Consolas" pitchFamily="49" charset="0"/>
                <a:hlinkClick r:id="rId4"/>
              </a:rPr>
              <a:t>BCryptEncrypt</a:t>
            </a:r>
            <a:r>
              <a:rPr lang="en-GB" sz="2400" dirty="0" smtClean="0"/>
              <a:t> again</a:t>
            </a:r>
          </a:p>
          <a:p>
            <a:pPr marL="1371600" lvl="2" indent="-457200"/>
            <a:r>
              <a:rPr lang="en-GB" dirty="0" smtClean="0"/>
              <a:t>Repeat this step as needed using chaining (</a:t>
            </a:r>
            <a:r>
              <a:rPr lang="en-GB" dirty="0" smtClean="0">
                <a:solidFill>
                  <a:schemeClr val="tx2"/>
                </a:solidFill>
              </a:rPr>
              <a:t>not</a:t>
            </a:r>
            <a:r>
              <a:rPr lang="en-GB" dirty="0" smtClean="0"/>
              <a:t> loop)</a:t>
            </a:r>
          </a:p>
          <a:p>
            <a:pPr marL="914400" lvl="1" indent="-457200">
              <a:buFont typeface="+mj-lt"/>
              <a:buAutoNum type="arabicPeriod"/>
            </a:pPr>
            <a:r>
              <a:rPr lang="en-GB" sz="2400" dirty="0" smtClean="0"/>
              <a:t>Output the result</a:t>
            </a:r>
          </a:p>
          <a:p>
            <a:pPr marL="914400" lvl="1" indent="-457200">
              <a:buFont typeface="+mj-lt"/>
              <a:buAutoNum type="arabicPeriod"/>
            </a:pPr>
            <a:r>
              <a:rPr lang="en-GB" sz="2400" dirty="0" smtClean="0"/>
              <a:t>Close the provider, unless caching, and clean-up</a:t>
            </a:r>
          </a:p>
          <a:p>
            <a:pPr marL="1371600" lvl="2" indent="-457200"/>
            <a:r>
              <a:rPr lang="en-GB" dirty="0" err="1" smtClean="0">
                <a:latin typeface="Consolas" pitchFamily="49" charset="0"/>
                <a:hlinkClick r:id="rId3"/>
              </a:rPr>
              <a:t>BCryptCloseAlgorithmProvider</a:t>
            </a:r>
            <a:r>
              <a:rPr lang="en-GB" dirty="0" smtClean="0">
                <a:latin typeface="Consolas" pitchFamily="49" charset="0"/>
              </a:rPr>
              <a:t> </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title"/>
          </p:nvPr>
        </p:nvSpPr>
        <p:spPr/>
        <p:txBody>
          <a:bodyPr/>
          <a:lstStyle/>
          <a:p>
            <a:r>
              <a:rPr lang="en-GB" smtClean="0"/>
              <a:t>Randomness</a:t>
            </a:r>
          </a:p>
        </p:txBody>
      </p:sp>
      <p:sp>
        <p:nvSpPr>
          <p:cNvPr id="50179" name="Rectangle 5"/>
          <p:cNvSpPr>
            <a:spLocks noGrp="1" noChangeArrowheads="1"/>
          </p:cNvSpPr>
          <p:nvPr>
            <p:ph idx="1"/>
          </p:nvPr>
        </p:nvSpPr>
        <p:spPr>
          <a:xfrm>
            <a:off x="381000" y="1412875"/>
            <a:ext cx="8382000" cy="3348609"/>
          </a:xfrm>
        </p:spPr>
        <p:txBody>
          <a:bodyPr/>
          <a:lstStyle/>
          <a:p>
            <a:r>
              <a:rPr lang="en-GB" sz="2800" dirty="0" smtClean="0"/>
              <a:t>Use </a:t>
            </a:r>
            <a:r>
              <a:rPr lang="en-GB" sz="2800" dirty="0" err="1" smtClean="0">
                <a:solidFill>
                  <a:schemeClr val="tx2"/>
                </a:solidFill>
                <a:latin typeface="Consolas" pitchFamily="49" charset="0"/>
              </a:rPr>
              <a:t>BCryptGenRandom</a:t>
            </a:r>
            <a:endParaRPr lang="en-GB" sz="2800" dirty="0" smtClean="0">
              <a:solidFill>
                <a:schemeClr val="tx2"/>
              </a:solidFill>
              <a:latin typeface="Consolas" pitchFamily="49" charset="0"/>
            </a:endParaRPr>
          </a:p>
          <a:p>
            <a:pPr lvl="1"/>
            <a:r>
              <a:rPr lang="en-GB" sz="2400" dirty="0" smtClean="0"/>
              <a:t>The default generator at least FIPS-186-2 compliant</a:t>
            </a:r>
          </a:p>
          <a:p>
            <a:pPr lvl="1"/>
            <a:r>
              <a:rPr lang="en-GB" sz="2400" dirty="0" smtClean="0"/>
              <a:t>Uses entropy gathered over time</a:t>
            </a:r>
          </a:p>
          <a:p>
            <a:pPr lvl="1"/>
            <a:r>
              <a:rPr lang="en-GB" sz="2400" dirty="0" smtClean="0"/>
              <a:t>You can add your own entropy</a:t>
            </a:r>
          </a:p>
          <a:p>
            <a:r>
              <a:rPr lang="en-GB" sz="2800" dirty="0" smtClean="0"/>
              <a:t>You can also specify a </a:t>
            </a:r>
            <a:r>
              <a:rPr lang="en-GB" sz="2800" dirty="0" smtClean="0">
                <a:solidFill>
                  <a:schemeClr val="tx2"/>
                </a:solidFill>
              </a:rPr>
              <a:t>different generator for all calls</a:t>
            </a:r>
          </a:p>
          <a:p>
            <a:pPr lvl="1"/>
            <a:endParaRPr lang="en-GB" sz="2400" dirty="0" smtClean="0"/>
          </a:p>
          <a:p>
            <a:r>
              <a:rPr lang="en-GB" sz="2800" dirty="0" smtClean="0"/>
              <a:t>Needless to say, do not use </a:t>
            </a:r>
            <a:r>
              <a:rPr lang="en-GB" sz="2800" dirty="0" err="1" smtClean="0"/>
              <a:t>Rnd</a:t>
            </a:r>
            <a:r>
              <a:rPr lang="en-GB" sz="2800" dirty="0" smtClean="0"/>
              <a:t>() etc. from your favourite language </a:t>
            </a:r>
            <a:r>
              <a:rPr lang="en-GB" sz="2800" dirty="0" smtClean="0">
                <a:sym typeface="Wingdings" pitchFamily="2" charset="2"/>
              </a:rPr>
              <a:t></a:t>
            </a:r>
            <a:endParaRPr lang="en-GB" sz="2800" dirty="0" smtClean="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IE" smtClean="0"/>
              <a:t>Tidy Up!</a:t>
            </a:r>
          </a:p>
        </p:txBody>
      </p:sp>
      <p:sp>
        <p:nvSpPr>
          <p:cNvPr id="51203" name="Content Placeholder 2"/>
          <p:cNvSpPr>
            <a:spLocks noGrp="1"/>
          </p:cNvSpPr>
          <p:nvPr>
            <p:ph idx="1"/>
          </p:nvPr>
        </p:nvSpPr>
        <p:spPr>
          <a:xfrm>
            <a:off x="381000" y="1412875"/>
            <a:ext cx="8382000" cy="2185214"/>
          </a:xfrm>
        </p:spPr>
        <p:txBody>
          <a:bodyPr/>
          <a:lstStyle/>
          <a:p>
            <a:r>
              <a:rPr lang="en-IE" dirty="0" smtClean="0"/>
              <a:t>After use don’t forget to:</a:t>
            </a:r>
          </a:p>
          <a:p>
            <a:pPr lvl="1"/>
            <a:r>
              <a:rPr lang="en-IE" dirty="0" smtClean="0">
                <a:solidFill>
                  <a:schemeClr val="tx2"/>
                </a:solidFill>
              </a:rPr>
              <a:t>Destroy</a:t>
            </a:r>
            <a:r>
              <a:rPr lang="en-IE" dirty="0" smtClean="0"/>
              <a:t> any </a:t>
            </a:r>
            <a:r>
              <a:rPr lang="en-IE" dirty="0" smtClean="0">
                <a:solidFill>
                  <a:schemeClr val="tx2"/>
                </a:solidFill>
              </a:rPr>
              <a:t>in-memory keys </a:t>
            </a:r>
            <a:r>
              <a:rPr lang="en-IE" dirty="0" smtClean="0"/>
              <a:t>and handles using </a:t>
            </a:r>
            <a:r>
              <a:rPr lang="en-IE" dirty="0" err="1" smtClean="0"/>
              <a:t>BCryptDestroyKey</a:t>
            </a:r>
            <a:endParaRPr lang="en-IE" dirty="0" smtClean="0"/>
          </a:p>
          <a:p>
            <a:pPr lvl="1"/>
            <a:r>
              <a:rPr lang="en-IE" dirty="0" smtClean="0">
                <a:solidFill>
                  <a:schemeClr val="tx2"/>
                </a:solidFill>
              </a:rPr>
              <a:t>Destroy plaintext </a:t>
            </a:r>
            <a:r>
              <a:rPr lang="en-IE" dirty="0" smtClean="0"/>
              <a:t>(or encrypt in-place)</a:t>
            </a:r>
          </a:p>
          <a:p>
            <a:pPr lvl="2"/>
            <a:r>
              <a:rPr lang="en-IE" dirty="0" smtClean="0"/>
              <a:t>This is not straightforward if UI was involved</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a:t>
            </a:r>
            <a:r>
              <a:rPr lang="en-GB" dirty="0" smtClean="0">
                <a:solidFill>
                  <a:schemeClr val="tx2"/>
                </a:solidFill>
              </a:rPr>
              <a:t>We</a:t>
            </a:r>
            <a:r>
              <a:rPr lang="en-GB" dirty="0" smtClean="0"/>
              <a:t> Need This Session?</a:t>
            </a:r>
            <a:endParaRPr lang="en-IE" dirty="0"/>
          </a:p>
        </p:txBody>
      </p:sp>
      <p:sp>
        <p:nvSpPr>
          <p:cNvPr id="3" name="Content Placeholder 2"/>
          <p:cNvSpPr>
            <a:spLocks noGrp="1"/>
          </p:cNvSpPr>
          <p:nvPr>
            <p:ph idx="1"/>
          </p:nvPr>
        </p:nvSpPr>
        <p:spPr>
          <a:xfrm>
            <a:off x="381000" y="1412875"/>
            <a:ext cx="8382000" cy="2511457"/>
          </a:xfrm>
        </p:spPr>
        <p:txBody>
          <a:bodyPr/>
          <a:lstStyle/>
          <a:p>
            <a:r>
              <a:rPr lang="en-GB" dirty="0" smtClean="0"/>
              <a:t>Crypto is still </a:t>
            </a:r>
            <a:r>
              <a:rPr lang="en-GB" dirty="0" smtClean="0">
                <a:solidFill>
                  <a:schemeClr val="tx2"/>
                </a:solidFill>
              </a:rPr>
              <a:t>cryptic</a:t>
            </a:r>
            <a:r>
              <a:rPr lang="en-GB" dirty="0" smtClean="0"/>
              <a:t>, with lots of new stuff</a:t>
            </a:r>
          </a:p>
          <a:p>
            <a:r>
              <a:rPr lang="en-GB" dirty="0" smtClean="0"/>
              <a:t>You need </a:t>
            </a:r>
            <a:r>
              <a:rPr lang="en-GB" dirty="0" smtClean="0">
                <a:solidFill>
                  <a:schemeClr val="tx2"/>
                </a:solidFill>
              </a:rPr>
              <a:t>Data Protection </a:t>
            </a:r>
            <a:r>
              <a:rPr lang="en-GB" dirty="0" smtClean="0"/>
              <a:t>badly</a:t>
            </a:r>
          </a:p>
          <a:p>
            <a:r>
              <a:rPr lang="en-GB" dirty="0" smtClean="0"/>
              <a:t>For every good crypto </a:t>
            </a:r>
            <a:r>
              <a:rPr lang="en-GB" dirty="0" smtClean="0">
                <a:solidFill>
                  <a:schemeClr val="tx2"/>
                </a:solidFill>
              </a:rPr>
              <a:t>choice</a:t>
            </a:r>
            <a:r>
              <a:rPr lang="en-GB" dirty="0" smtClean="0"/>
              <a:t> apps make several bad ones</a:t>
            </a:r>
          </a:p>
          <a:p>
            <a:r>
              <a:rPr lang="en-GB" dirty="0" smtClean="0"/>
              <a:t>Good crypto starts in the </a:t>
            </a:r>
            <a:r>
              <a:rPr lang="en-GB" dirty="0" smtClean="0">
                <a:solidFill>
                  <a:schemeClr val="tx2"/>
                </a:solidFill>
              </a:rPr>
              <a:t>architecture</a:t>
            </a:r>
            <a:endParaRPr lang="en-IE" dirty="0">
              <a:solidFill>
                <a:schemeClr val="tx2"/>
              </a:solidFill>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77108"/>
          </a:xfrm>
        </p:spPr>
        <p:txBody>
          <a:bodyPr/>
          <a:lstStyle/>
          <a:p>
            <a:r>
              <a:rPr lang="en-IE" dirty="0" smtClean="0"/>
              <a:t>CNG and .NET Fx 3.5 and 4.0</a:t>
            </a:r>
            <a:endParaRPr lang="en-IE" dirty="0"/>
          </a:p>
        </p:txBody>
      </p:sp>
      <p:sp>
        <p:nvSpPr>
          <p:cNvPr id="3" name="Content Placeholder 2"/>
          <p:cNvSpPr>
            <a:spLocks noGrp="1"/>
          </p:cNvSpPr>
          <p:nvPr>
            <p:ph idx="1"/>
          </p:nvPr>
        </p:nvSpPr>
        <p:spPr>
          <a:xfrm>
            <a:off x="381000" y="1203554"/>
            <a:ext cx="8382000" cy="4745915"/>
          </a:xfrm>
        </p:spPr>
        <p:txBody>
          <a:bodyPr/>
          <a:lstStyle/>
          <a:p>
            <a:r>
              <a:rPr lang="en-IE" dirty="0" smtClean="0"/>
              <a:t>New algorithms:</a:t>
            </a:r>
          </a:p>
          <a:p>
            <a:pPr lvl="1"/>
            <a:r>
              <a:rPr lang="en-IE" dirty="0" err="1" smtClean="0">
                <a:solidFill>
                  <a:schemeClr val="tx2"/>
                </a:solidFill>
                <a:latin typeface="Consolas" pitchFamily="49" charset="0"/>
              </a:rPr>
              <a:t>AesCryptoServiceProvider</a:t>
            </a:r>
            <a:r>
              <a:rPr lang="en-IE" dirty="0" smtClean="0">
                <a:solidFill>
                  <a:schemeClr val="tx2"/>
                </a:solidFill>
                <a:latin typeface="Consolas" pitchFamily="49" charset="0"/>
              </a:rPr>
              <a:t>, </a:t>
            </a:r>
            <a:r>
              <a:rPr lang="en-IE" dirty="0" err="1" smtClean="0">
                <a:solidFill>
                  <a:schemeClr val="tx2"/>
                </a:solidFill>
                <a:latin typeface="Consolas" pitchFamily="49" charset="0"/>
              </a:rPr>
              <a:t>ECDiffieHellmanCng</a:t>
            </a:r>
            <a:r>
              <a:rPr lang="en-IE" dirty="0" smtClean="0">
                <a:solidFill>
                  <a:schemeClr val="tx2"/>
                </a:solidFill>
                <a:latin typeface="Consolas" pitchFamily="49" charset="0"/>
              </a:rPr>
              <a:t>, </a:t>
            </a:r>
            <a:r>
              <a:rPr lang="en-IE" dirty="0" err="1" smtClean="0">
                <a:solidFill>
                  <a:schemeClr val="tx2"/>
                </a:solidFill>
                <a:latin typeface="Consolas" pitchFamily="49" charset="0"/>
              </a:rPr>
              <a:t>ECDSACng</a:t>
            </a:r>
            <a:r>
              <a:rPr lang="en-IE" dirty="0" smtClean="0">
                <a:solidFill>
                  <a:schemeClr val="tx2"/>
                </a:solidFill>
                <a:latin typeface="Consolas" pitchFamily="49" charset="0"/>
              </a:rPr>
              <a:t>, SHA1Cng, SHA256Cng, SHA384Cng, SHA512Cng</a:t>
            </a:r>
          </a:p>
          <a:p>
            <a:r>
              <a:rPr lang="en-GB" dirty="0" smtClean="0"/>
              <a:t>Avoid “old” (.NET 3.0 and earlier) providers</a:t>
            </a:r>
          </a:p>
          <a:p>
            <a:pPr lvl="2"/>
            <a:r>
              <a:rPr lang="en-GB" dirty="0" smtClean="0"/>
              <a:t>No FIPS certification</a:t>
            </a:r>
          </a:p>
          <a:p>
            <a:pPr lvl="2"/>
            <a:r>
              <a:rPr lang="en-GB" dirty="0" smtClean="0"/>
              <a:t>Harder to use</a:t>
            </a:r>
            <a:endParaRPr lang="en-IE" dirty="0" smtClean="0"/>
          </a:p>
          <a:p>
            <a:r>
              <a:rPr lang="en-IE" dirty="0" err="1" smtClean="0">
                <a:solidFill>
                  <a:schemeClr val="tx2"/>
                </a:solidFill>
                <a:latin typeface="Consolas" pitchFamily="49" charset="0"/>
              </a:rPr>
              <a:t>CngKey</a:t>
            </a:r>
            <a:r>
              <a:rPr lang="en-IE" dirty="0" smtClean="0"/>
              <a:t> wraps “</a:t>
            </a:r>
            <a:r>
              <a:rPr lang="en-IE" dirty="0" err="1" smtClean="0"/>
              <a:t>NCrypt</a:t>
            </a:r>
            <a:r>
              <a:rPr lang="en-IE" dirty="0" smtClean="0"/>
              <a:t>” </a:t>
            </a:r>
          </a:p>
          <a:p>
            <a:pPr lvl="1"/>
            <a:r>
              <a:rPr lang="en-IE" dirty="0" smtClean="0"/>
              <a:t>And some functionality of “</a:t>
            </a:r>
            <a:r>
              <a:rPr lang="en-IE" dirty="0" err="1" smtClean="0"/>
              <a:t>BCrypt</a:t>
            </a:r>
            <a:r>
              <a:rPr lang="en-IE" dirty="0" smtClean="0"/>
              <a:t>”</a:t>
            </a:r>
          </a:p>
          <a:p>
            <a:r>
              <a:rPr lang="en-IE" dirty="0" smtClean="0"/>
              <a:t>Use </a:t>
            </a:r>
            <a:r>
              <a:rPr lang="en-IE" dirty="0" err="1" smtClean="0">
                <a:solidFill>
                  <a:schemeClr val="tx2"/>
                </a:solidFill>
                <a:latin typeface="Consolas" pitchFamily="49" charset="0"/>
              </a:rPr>
              <a:t>CngUIPolicy</a:t>
            </a:r>
            <a:r>
              <a:rPr lang="en-IE" dirty="0" smtClean="0"/>
              <a:t> to enforce user actions on private keys</a:t>
            </a:r>
          </a:p>
          <a:p>
            <a:endParaRPr lang="en-IE" dirty="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Using .NET Fx 3.5 and CNG</a:t>
            </a:r>
            <a:endParaRPr lang="en-IE" dirty="0"/>
          </a:p>
        </p:txBody>
      </p:sp>
      <p:sp>
        <p:nvSpPr>
          <p:cNvPr id="3" name="Content Placeholder 2"/>
          <p:cNvSpPr>
            <a:spLocks noGrp="1"/>
          </p:cNvSpPr>
          <p:nvPr>
            <p:ph idx="1"/>
          </p:nvPr>
        </p:nvSpPr>
        <p:spPr>
          <a:xfrm>
            <a:off x="381000" y="1412875"/>
            <a:ext cx="8382000" cy="4278094"/>
          </a:xfrm>
        </p:spPr>
        <p:txBody>
          <a:bodyPr/>
          <a:lstStyle/>
          <a:p>
            <a:pPr marL="457200" indent="-457200">
              <a:buFont typeface="+mj-lt"/>
              <a:buAutoNum type="arabicPeriod"/>
            </a:pPr>
            <a:r>
              <a:rPr lang="en-US" sz="2800" dirty="0" smtClean="0"/>
              <a:t>Sender and recipient use </a:t>
            </a:r>
            <a:r>
              <a:rPr lang="en-US" sz="2800" dirty="0" err="1" smtClean="0">
                <a:solidFill>
                  <a:schemeClr val="tx2"/>
                </a:solidFill>
                <a:latin typeface="Consolas" pitchFamily="49" charset="0"/>
              </a:rPr>
              <a:t>CngKey</a:t>
            </a:r>
            <a:r>
              <a:rPr lang="en-US" sz="2800" dirty="0" smtClean="0"/>
              <a:t> to access or generate their private/public key-pairs</a:t>
            </a:r>
          </a:p>
          <a:p>
            <a:pPr marL="914400" lvl="1" indent="-457200"/>
            <a:r>
              <a:rPr lang="en-US" sz="2400" dirty="0" err="1" smtClean="0">
                <a:solidFill>
                  <a:schemeClr val="tx2"/>
                </a:solidFill>
                <a:latin typeface="Consolas" pitchFamily="49" charset="0"/>
              </a:rPr>
              <a:t>CngKey</a:t>
            </a:r>
            <a:r>
              <a:rPr lang="en-US" sz="2400" dirty="0" smtClean="0"/>
              <a:t> will use your security device if present</a:t>
            </a:r>
          </a:p>
          <a:p>
            <a:pPr marL="457200" indent="-457200">
              <a:buFont typeface="+mj-lt"/>
              <a:buAutoNum type="arabicPeriod"/>
            </a:pPr>
            <a:r>
              <a:rPr lang="en-US" sz="2800" dirty="0" smtClean="0"/>
              <a:t>Parties </a:t>
            </a:r>
            <a:r>
              <a:rPr lang="en-US" sz="2800" dirty="0" smtClean="0">
                <a:solidFill>
                  <a:schemeClr val="tx2"/>
                </a:solidFill>
              </a:rPr>
              <a:t>exchange their public key</a:t>
            </a:r>
            <a:r>
              <a:rPr lang="en-US" sz="2800" dirty="0" smtClean="0"/>
              <a:t> (</a:t>
            </a:r>
            <a:r>
              <a:rPr lang="en-US" sz="2800" dirty="0" err="1" smtClean="0"/>
              <a:t>serialising</a:t>
            </a:r>
            <a:r>
              <a:rPr lang="en-US" sz="2800" dirty="0" smtClean="0"/>
              <a:t> and/or wrapping it)</a:t>
            </a:r>
          </a:p>
          <a:p>
            <a:pPr marL="457200" indent="-457200">
              <a:buFont typeface="+mj-lt"/>
              <a:buAutoNum type="arabicPeriod"/>
            </a:pPr>
            <a:r>
              <a:rPr lang="en-US" sz="2800" dirty="0" smtClean="0"/>
              <a:t>Sender and recipient use </a:t>
            </a:r>
            <a:r>
              <a:rPr lang="en-US" sz="2800" dirty="0" err="1" smtClean="0">
                <a:solidFill>
                  <a:schemeClr val="tx2"/>
                </a:solidFill>
                <a:latin typeface="Consolas" pitchFamily="49" charset="0"/>
              </a:rPr>
              <a:t>ECDiffieHellmanCng</a:t>
            </a:r>
            <a:r>
              <a:rPr lang="en-US" sz="2800" dirty="0" smtClean="0"/>
              <a:t> to generate a </a:t>
            </a:r>
            <a:r>
              <a:rPr lang="en-US" sz="2800" dirty="0" smtClean="0">
                <a:solidFill>
                  <a:schemeClr val="tx2"/>
                </a:solidFill>
              </a:rPr>
              <a:t>shared secret </a:t>
            </a:r>
            <a:r>
              <a:rPr lang="en-US" sz="2800" dirty="0" smtClean="0"/>
              <a:t>key by deriving it from their own and other party’s keys</a:t>
            </a:r>
          </a:p>
          <a:p>
            <a:pPr marL="457200" indent="-457200">
              <a:buFont typeface="+mj-lt"/>
              <a:buAutoNum type="arabicPeriod"/>
            </a:pPr>
            <a:r>
              <a:rPr lang="en-US" sz="2800" dirty="0" smtClean="0"/>
              <a:t>Use </a:t>
            </a:r>
            <a:r>
              <a:rPr lang="en-US" sz="2800" dirty="0" err="1" smtClean="0">
                <a:solidFill>
                  <a:schemeClr val="tx2"/>
                </a:solidFill>
                <a:latin typeface="Consolas" pitchFamily="49" charset="0"/>
              </a:rPr>
              <a:t>AesCryptoServiceProvider</a:t>
            </a:r>
            <a:r>
              <a:rPr lang="en-US" sz="2800" dirty="0" smtClean="0"/>
              <a:t> and the </a:t>
            </a:r>
            <a:r>
              <a:rPr lang="en-US" sz="2800" dirty="0" err="1" smtClean="0">
                <a:solidFill>
                  <a:schemeClr val="tx2"/>
                </a:solidFill>
                <a:latin typeface="Consolas" pitchFamily="49" charset="0"/>
              </a:rPr>
              <a:t>CryptoStream</a:t>
            </a:r>
            <a:r>
              <a:rPr lang="en-US" sz="2800" dirty="0" smtClean="0"/>
              <a:t> to encrypt data</a:t>
            </a:r>
            <a:endParaRPr lang="en-IE" sz="2800"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a:t>
            </a:r>
            <a:r>
              <a:rPr lang="en-US" dirty="0" err="1" smtClean="0"/>
              <a:t>ECDiffieHellmanCng</a:t>
            </a:r>
            <a:endParaRPr lang="en-IE" dirty="0"/>
          </a:p>
        </p:txBody>
      </p:sp>
      <p:sp>
        <p:nvSpPr>
          <p:cNvPr id="3" name="Content Placeholder 2"/>
          <p:cNvSpPr>
            <a:spLocks noGrp="1"/>
          </p:cNvSpPr>
          <p:nvPr>
            <p:ph type="body" sz="quarter" idx="10"/>
          </p:nvPr>
        </p:nvSpPr>
        <p:spPr>
          <a:xfrm>
            <a:off x="613087" y="1551816"/>
            <a:ext cx="8346073" cy="4616648"/>
          </a:xfrm>
        </p:spPr>
        <p:txBody>
          <a:bodyPr/>
          <a:lstStyle/>
          <a:p>
            <a:r>
              <a:rPr lang="en-US" sz="2000" dirty="0" smtClean="0"/>
              <a:t>// First, point </a:t>
            </a:r>
            <a:r>
              <a:rPr lang="en-US" sz="2000" dirty="0" err="1" smtClean="0">
                <a:solidFill>
                  <a:schemeClr val="accent4"/>
                </a:solidFill>
              </a:rPr>
              <a:t>CngKey</a:t>
            </a:r>
            <a:r>
              <a:rPr lang="en-US" sz="2000" dirty="0" smtClean="0"/>
              <a:t> to your security device or a CSP</a:t>
            </a:r>
          </a:p>
          <a:p>
            <a:r>
              <a:rPr lang="en-US" sz="2000" dirty="0" err="1" smtClean="0"/>
              <a:t>ECDiffieHellmanCng</a:t>
            </a:r>
            <a:r>
              <a:rPr lang="en-US" sz="2000" dirty="0" smtClean="0"/>
              <a:t> sender = new </a:t>
            </a:r>
            <a:r>
              <a:rPr lang="en-US" sz="2000" dirty="0" err="1" smtClean="0">
                <a:solidFill>
                  <a:schemeClr val="accent4"/>
                </a:solidFill>
              </a:rPr>
              <a:t>ECDiffieHellmanCng</a:t>
            </a:r>
            <a:r>
              <a:rPr lang="en-US" sz="2000" dirty="0" smtClean="0"/>
              <a:t>();</a:t>
            </a:r>
          </a:p>
          <a:p>
            <a:r>
              <a:rPr lang="en-US" sz="2000" dirty="0" err="1" smtClean="0"/>
              <a:t>sender.KeyDerivationFunction</a:t>
            </a:r>
            <a:r>
              <a:rPr lang="en-US" sz="2000" dirty="0" smtClean="0"/>
              <a:t> = 	</a:t>
            </a:r>
            <a:r>
              <a:rPr lang="en-US" sz="2000" dirty="0" err="1" smtClean="0">
                <a:solidFill>
                  <a:schemeClr val="accent4"/>
                </a:solidFill>
              </a:rPr>
              <a:t>ECDiffieHellmanKeyDerivationFunction.Hash</a:t>
            </a:r>
            <a:r>
              <a:rPr lang="en-US" sz="2000" dirty="0" smtClean="0"/>
              <a:t>;</a:t>
            </a:r>
          </a:p>
          <a:p>
            <a:r>
              <a:rPr lang="en-US" sz="2000" dirty="0" err="1" smtClean="0"/>
              <a:t>sender.HashAlgorithm</a:t>
            </a:r>
            <a:r>
              <a:rPr lang="en-US" sz="2000" dirty="0" smtClean="0"/>
              <a:t> = </a:t>
            </a:r>
            <a:r>
              <a:rPr lang="en-US" sz="2000" dirty="0" smtClean="0">
                <a:solidFill>
                  <a:schemeClr val="accent4"/>
                </a:solidFill>
              </a:rPr>
              <a:t>CngAlgorithm.Sha256</a:t>
            </a:r>
            <a:r>
              <a:rPr lang="en-US" sz="2000" dirty="0" smtClean="0"/>
              <a:t>;</a:t>
            </a:r>
          </a:p>
          <a:p>
            <a:endParaRPr lang="en-US" sz="2000" dirty="0" smtClean="0"/>
          </a:p>
          <a:p>
            <a:r>
              <a:rPr lang="en-US" sz="2000" dirty="0" err="1" smtClean="0"/>
              <a:t>ECDiffieHellmanCng</a:t>
            </a:r>
            <a:r>
              <a:rPr lang="en-US" sz="2000" dirty="0" smtClean="0"/>
              <a:t> recipient = new </a:t>
            </a:r>
            <a:r>
              <a:rPr lang="en-US" sz="2000" dirty="0" err="1" smtClean="0"/>
              <a:t>ECDiffieHellmanCng</a:t>
            </a:r>
            <a:r>
              <a:rPr lang="en-US" sz="2000" dirty="0" smtClean="0"/>
              <a:t>();</a:t>
            </a:r>
          </a:p>
          <a:p>
            <a:r>
              <a:rPr lang="en-US" sz="2000" dirty="0" err="1" smtClean="0"/>
              <a:t>recipient.KeyDerivationFunction</a:t>
            </a:r>
            <a:r>
              <a:rPr lang="en-US" sz="2000" dirty="0" smtClean="0"/>
              <a:t> = 	</a:t>
            </a:r>
            <a:r>
              <a:rPr lang="en-US" sz="2000" dirty="0" err="1" smtClean="0"/>
              <a:t>ECDiffieHellmanKeyDerivationFunction.Hash</a:t>
            </a:r>
            <a:r>
              <a:rPr lang="en-US" sz="2000" dirty="0" smtClean="0"/>
              <a:t>;</a:t>
            </a:r>
          </a:p>
          <a:p>
            <a:r>
              <a:rPr lang="en-US" sz="2000" dirty="0" err="1" smtClean="0"/>
              <a:t>recipient.HashAlgorithm</a:t>
            </a:r>
            <a:r>
              <a:rPr lang="en-US" sz="2000" dirty="0" smtClean="0"/>
              <a:t> = CngAlgorithm.Sha256;</a:t>
            </a:r>
          </a:p>
          <a:p>
            <a:endParaRPr lang="en-US" sz="2000" dirty="0" smtClean="0"/>
          </a:p>
          <a:p>
            <a:r>
              <a:rPr lang="en-US" sz="2000" dirty="0" smtClean="0"/>
              <a:t>// Exchange the </a:t>
            </a:r>
            <a:r>
              <a:rPr lang="en-US" sz="2000" dirty="0" err="1" smtClean="0"/>
              <a:t>x.PublicKey</a:t>
            </a:r>
            <a:r>
              <a:rPr lang="en-US" sz="2000" dirty="0" smtClean="0"/>
              <a:t> by </a:t>
            </a:r>
            <a:r>
              <a:rPr lang="en-US" sz="2000" dirty="0" err="1" smtClean="0"/>
              <a:t>serialising</a:t>
            </a:r>
            <a:r>
              <a:rPr lang="en-US" sz="2000" dirty="0" smtClean="0"/>
              <a:t> and sending them</a:t>
            </a:r>
          </a:p>
          <a:p>
            <a:r>
              <a:rPr lang="en-US" sz="2000" dirty="0" smtClean="0"/>
              <a:t>byte[] </a:t>
            </a:r>
            <a:r>
              <a:rPr lang="en-US" sz="2000" dirty="0" err="1" smtClean="0"/>
              <a:t>recipientKey</a:t>
            </a:r>
            <a:r>
              <a:rPr lang="en-US" sz="2000" dirty="0" smtClean="0"/>
              <a:t> = 	</a:t>
            </a:r>
            <a:r>
              <a:rPr lang="en-US" sz="2000" dirty="0" err="1" smtClean="0">
                <a:solidFill>
                  <a:schemeClr val="accent4"/>
                </a:solidFill>
              </a:rPr>
              <a:t>recipient.DeriveKeyMaterial</a:t>
            </a:r>
            <a:r>
              <a:rPr lang="en-US" sz="2000" dirty="0" smtClean="0">
                <a:solidFill>
                  <a:schemeClr val="accent4"/>
                </a:solidFill>
              </a:rPr>
              <a:t>(</a:t>
            </a:r>
            <a:r>
              <a:rPr lang="en-US" sz="2000" dirty="0" err="1" smtClean="0">
                <a:solidFill>
                  <a:schemeClr val="accent4"/>
                </a:solidFill>
              </a:rPr>
              <a:t>sender.PublicKey</a:t>
            </a:r>
            <a:r>
              <a:rPr lang="en-US" sz="2000" dirty="0" smtClean="0">
                <a:solidFill>
                  <a:schemeClr val="accent4"/>
                </a:solidFill>
              </a:rPr>
              <a:t>)</a:t>
            </a:r>
            <a:r>
              <a:rPr lang="en-US" sz="2000" dirty="0" smtClean="0"/>
              <a:t>;</a:t>
            </a:r>
          </a:p>
          <a:p>
            <a:r>
              <a:rPr lang="en-US" sz="2000" dirty="0" smtClean="0"/>
              <a:t>byte[] </a:t>
            </a:r>
            <a:r>
              <a:rPr lang="en-US" sz="2000" dirty="0" err="1" smtClean="0"/>
              <a:t>senderKey</a:t>
            </a:r>
            <a:r>
              <a:rPr lang="en-US" sz="2000" dirty="0" smtClean="0"/>
              <a:t> = 	</a:t>
            </a:r>
            <a:r>
              <a:rPr lang="en-US" sz="2000" dirty="0" err="1" smtClean="0"/>
              <a:t>sender.DeriveKeyMaterial</a:t>
            </a:r>
            <a:r>
              <a:rPr lang="en-US" sz="2000" dirty="0" smtClean="0"/>
              <a:t>(</a:t>
            </a:r>
            <a:r>
              <a:rPr lang="en-US" sz="2000" dirty="0" err="1" smtClean="0"/>
              <a:t>recipient.PublicKey</a:t>
            </a:r>
            <a:r>
              <a:rPr lang="en-US" sz="2000" dirty="0" smtClean="0"/>
              <a:t>);</a:t>
            </a: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Conceptual Use of AES with CNG</a:t>
            </a:r>
            <a:endParaRPr lang="en-IE" dirty="0"/>
          </a:p>
        </p:txBody>
      </p:sp>
      <p:sp>
        <p:nvSpPr>
          <p:cNvPr id="3" name="Content Placeholder 2"/>
          <p:cNvSpPr>
            <a:spLocks noGrp="1"/>
          </p:cNvSpPr>
          <p:nvPr>
            <p:ph type="body" sz="quarter" idx="10"/>
          </p:nvPr>
        </p:nvSpPr>
        <p:spPr>
          <a:xfrm>
            <a:off x="797927" y="1551816"/>
            <a:ext cx="8346073" cy="4001095"/>
          </a:xfrm>
        </p:spPr>
        <p:txBody>
          <a:bodyPr/>
          <a:lstStyle/>
          <a:p>
            <a:r>
              <a:rPr lang="en-US" sz="2000" dirty="0" smtClean="0"/>
              <a:t>// Remember an IV (in plaintext) – can be random</a:t>
            </a:r>
          </a:p>
          <a:p>
            <a:r>
              <a:rPr lang="en-US" sz="2000" dirty="0" err="1" smtClean="0"/>
              <a:t>AesCryptoServiceProvider</a:t>
            </a:r>
            <a:r>
              <a:rPr lang="en-US" sz="2000" dirty="0" smtClean="0"/>
              <a:t> </a:t>
            </a:r>
            <a:r>
              <a:rPr lang="en-US" sz="2000" dirty="0" err="1" smtClean="0"/>
              <a:t>myAES</a:t>
            </a:r>
            <a:r>
              <a:rPr lang="en-US" sz="2000" dirty="0" smtClean="0"/>
              <a:t> = new 	</a:t>
            </a:r>
            <a:r>
              <a:rPr lang="en-US" sz="2000" dirty="0" err="1" smtClean="0">
                <a:solidFill>
                  <a:schemeClr val="accent4"/>
                </a:solidFill>
              </a:rPr>
              <a:t>AesCryptoServierProvider</a:t>
            </a:r>
            <a:r>
              <a:rPr lang="en-US" sz="2000" dirty="0" smtClean="0"/>
              <a:t>();</a:t>
            </a:r>
          </a:p>
          <a:p>
            <a:r>
              <a:rPr lang="en-US" sz="2000" dirty="0" err="1" smtClean="0"/>
              <a:t>myAES.Key</a:t>
            </a:r>
            <a:r>
              <a:rPr lang="en-US" sz="2000" dirty="0" smtClean="0"/>
              <a:t> = </a:t>
            </a:r>
            <a:r>
              <a:rPr lang="en-US" sz="2000" dirty="0" err="1" smtClean="0"/>
              <a:t>sender.Key</a:t>
            </a:r>
            <a:r>
              <a:rPr lang="en-US" sz="2000" dirty="0" smtClean="0"/>
              <a:t>;</a:t>
            </a:r>
          </a:p>
          <a:p>
            <a:endParaRPr lang="en-IE" sz="2000" dirty="0" smtClean="0"/>
          </a:p>
          <a:p>
            <a:r>
              <a:rPr lang="en-US" sz="2000" dirty="0" err="1" smtClean="0"/>
              <a:t>FileStream</a:t>
            </a:r>
            <a:r>
              <a:rPr lang="en-US" sz="2000" dirty="0" smtClean="0"/>
              <a:t> </a:t>
            </a:r>
            <a:r>
              <a:rPr lang="en-US" sz="2000" dirty="0" err="1" smtClean="0"/>
              <a:t>fsEncrypted</a:t>
            </a:r>
            <a:r>
              <a:rPr lang="en-US" sz="2000" dirty="0" smtClean="0"/>
              <a:t> = new </a:t>
            </a:r>
            <a:r>
              <a:rPr lang="en-US" sz="2000" dirty="0" err="1" smtClean="0"/>
              <a:t>FileStream</a:t>
            </a:r>
            <a:r>
              <a:rPr lang="en-US" sz="2000" dirty="0" smtClean="0"/>
              <a:t>(</a:t>
            </a:r>
            <a:r>
              <a:rPr lang="en-US" sz="2000" dirty="0" err="1" smtClean="0"/>
              <a:t>sOutputFilename</a:t>
            </a:r>
            <a:r>
              <a:rPr lang="en-US" sz="2000" dirty="0" smtClean="0"/>
              <a:t>, 	</a:t>
            </a:r>
            <a:r>
              <a:rPr lang="en-US" sz="2000" dirty="0" err="1" smtClean="0"/>
              <a:t>FileMode.Create</a:t>
            </a:r>
            <a:r>
              <a:rPr lang="en-US" sz="2000" dirty="0" smtClean="0"/>
              <a:t>, </a:t>
            </a:r>
            <a:r>
              <a:rPr lang="en-US" sz="2000" dirty="0" err="1" smtClean="0"/>
              <a:t>FileAccess.Write</a:t>
            </a:r>
            <a:r>
              <a:rPr lang="en-US" sz="2000" dirty="0" smtClean="0"/>
              <a:t>); </a:t>
            </a:r>
          </a:p>
          <a:p>
            <a:endParaRPr lang="en-US" sz="2000" dirty="0" smtClean="0"/>
          </a:p>
          <a:p>
            <a:r>
              <a:rPr lang="en-US" sz="2000" dirty="0" err="1" smtClean="0"/>
              <a:t>ICryptoTransform</a:t>
            </a:r>
            <a:r>
              <a:rPr lang="en-US" sz="2000" dirty="0" smtClean="0"/>
              <a:t> </a:t>
            </a:r>
            <a:r>
              <a:rPr lang="en-US" sz="2000" dirty="0" err="1" smtClean="0"/>
              <a:t>aesencrypt</a:t>
            </a:r>
            <a:r>
              <a:rPr lang="en-US" sz="2000" dirty="0" smtClean="0"/>
              <a:t> = </a:t>
            </a:r>
            <a:r>
              <a:rPr lang="en-US" sz="2000" dirty="0" err="1" smtClean="0">
                <a:solidFill>
                  <a:schemeClr val="accent4"/>
                </a:solidFill>
              </a:rPr>
              <a:t>myAES.CreateEncryptor</a:t>
            </a:r>
            <a:r>
              <a:rPr lang="en-US" sz="2000" dirty="0" smtClean="0"/>
              <a:t>();</a:t>
            </a:r>
          </a:p>
          <a:p>
            <a:r>
              <a:rPr lang="en-US" sz="2000" dirty="0" err="1" smtClean="0"/>
              <a:t>CryptoStream</a:t>
            </a:r>
            <a:r>
              <a:rPr lang="en-US" sz="2000" dirty="0" smtClean="0"/>
              <a:t> </a:t>
            </a:r>
            <a:r>
              <a:rPr lang="en-US" sz="2000" dirty="0" err="1" smtClean="0"/>
              <a:t>mycryptostream</a:t>
            </a:r>
            <a:r>
              <a:rPr lang="en-US" sz="2000" dirty="0" smtClean="0"/>
              <a:t> = new </a:t>
            </a:r>
            <a:r>
              <a:rPr lang="en-US" sz="2000" dirty="0" err="1" smtClean="0"/>
              <a:t>CryptoStream</a:t>
            </a:r>
            <a:r>
              <a:rPr lang="en-US" sz="2000" dirty="0" smtClean="0"/>
              <a:t>(</a:t>
            </a:r>
            <a:r>
              <a:rPr lang="en-US" sz="2000" dirty="0" err="1" smtClean="0"/>
              <a:t>fsEncrypted</a:t>
            </a:r>
            <a:r>
              <a:rPr lang="en-US" sz="2000" dirty="0" smtClean="0"/>
              <a:t>, 	</a:t>
            </a:r>
            <a:r>
              <a:rPr lang="en-US" sz="2000" dirty="0" err="1" smtClean="0">
                <a:solidFill>
                  <a:schemeClr val="accent4"/>
                </a:solidFill>
              </a:rPr>
              <a:t>aesencrypt</a:t>
            </a:r>
            <a:r>
              <a:rPr lang="en-US" sz="2000" dirty="0" smtClean="0"/>
              <a:t>, </a:t>
            </a:r>
            <a:r>
              <a:rPr lang="en-US" sz="2000" dirty="0" err="1" smtClean="0"/>
              <a:t>CryptoStreamMode.Write</a:t>
            </a:r>
            <a:r>
              <a:rPr lang="en-US" sz="2000" dirty="0" smtClean="0"/>
              <a:t>);</a:t>
            </a:r>
          </a:p>
          <a:p>
            <a:endParaRPr lang="en-US" sz="2000" dirty="0" smtClean="0"/>
          </a:p>
          <a:p>
            <a:r>
              <a:rPr lang="en-US" sz="2000" dirty="0" smtClean="0"/>
              <a:t>// Now just write to </a:t>
            </a:r>
            <a:r>
              <a:rPr lang="en-US" sz="2000" dirty="0" err="1" smtClean="0"/>
              <a:t>myCryptoStream</a:t>
            </a:r>
            <a:r>
              <a:rPr lang="en-US" sz="2000" dirty="0" smtClean="0"/>
              <a:t> like a normal file stream – the output will be encrypted</a:t>
            </a:r>
            <a:endParaRPr lang="en-IE" sz="2000"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CNG in Action</a:t>
            </a:r>
            <a:endParaRPr lang="en-GB" dirty="0" smtClean="0"/>
          </a:p>
        </p:txBody>
      </p:sp>
      <p:sp>
        <p:nvSpPr>
          <p:cNvPr id="8" name="Subtitle 7"/>
          <p:cNvSpPr>
            <a:spLocks noGrp="1"/>
          </p:cNvSpPr>
          <p:nvPr>
            <p:ph type="subTitle" idx="1"/>
          </p:nvPr>
        </p:nvSpPr>
        <p:spPr/>
        <p:txBody>
          <a:bodyPr/>
          <a:lstStyle/>
          <a:p>
            <a:endParaRPr lang="en-IE"/>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p:cNvSpPr>
            <a:spLocks noGrp="1" noChangeArrowheads="1"/>
          </p:cNvSpPr>
          <p:nvPr>
            <p:ph type="title"/>
          </p:nvPr>
        </p:nvSpPr>
        <p:spPr/>
        <p:txBody>
          <a:bodyPr/>
          <a:lstStyle/>
          <a:p>
            <a:r>
              <a:rPr lang="en-GB" dirty="0" smtClean="0"/>
              <a:t>References</a:t>
            </a:r>
          </a:p>
        </p:txBody>
      </p:sp>
      <p:sp>
        <p:nvSpPr>
          <p:cNvPr id="53251" name="Rectangle 5"/>
          <p:cNvSpPr>
            <a:spLocks noGrp="1" noChangeArrowheads="1"/>
          </p:cNvSpPr>
          <p:nvPr>
            <p:ph idx="1"/>
          </p:nvPr>
        </p:nvSpPr>
        <p:spPr>
          <a:xfrm>
            <a:off x="381000" y="1137450"/>
            <a:ext cx="8382000" cy="4388894"/>
          </a:xfrm>
        </p:spPr>
        <p:txBody>
          <a:bodyPr/>
          <a:lstStyle/>
          <a:p>
            <a:r>
              <a:rPr lang="en-GB" sz="2000" dirty="0" smtClean="0"/>
              <a:t>Get a bigger CMG sample from:</a:t>
            </a:r>
          </a:p>
          <a:p>
            <a:pPr lvl="1"/>
            <a:r>
              <a:rPr lang="en-GB" sz="1600" dirty="0" smtClean="0"/>
              <a:t> </a:t>
            </a:r>
            <a:r>
              <a:rPr lang="en-GB" sz="1600" dirty="0" smtClean="0">
                <a:hlinkClick r:id="rId3"/>
              </a:rPr>
              <a:t>http://msdn.microsoft.com/en-us/library/cc488018.aspx</a:t>
            </a:r>
            <a:r>
              <a:rPr lang="en-GB" sz="1600" dirty="0" smtClean="0"/>
              <a:t> </a:t>
            </a:r>
          </a:p>
          <a:p>
            <a:r>
              <a:rPr lang="en-GB" sz="2000" dirty="0" smtClean="0"/>
              <a:t>My demo (and this PPT) at: </a:t>
            </a:r>
            <a:r>
              <a:rPr lang="en-GB" sz="2000" dirty="0" smtClean="0">
                <a:hlinkClick r:id="rId4"/>
              </a:rPr>
              <a:t>http://projectbotticelli.com/downloads/public/</a:t>
            </a:r>
            <a:r>
              <a:rPr lang="en-GB" sz="2000" dirty="0" smtClean="0"/>
              <a:t> </a:t>
            </a:r>
          </a:p>
          <a:p>
            <a:r>
              <a:rPr lang="en-GB" sz="2000" dirty="0" smtClean="0"/>
              <a:t>Read </a:t>
            </a:r>
            <a:r>
              <a:rPr lang="en-GB" sz="2000" dirty="0" err="1" smtClean="0"/>
              <a:t>sci.crypt</a:t>
            </a:r>
            <a:r>
              <a:rPr lang="en-GB" sz="2000" dirty="0" smtClean="0"/>
              <a:t> (incl. archives), subscribe to Cryptogram</a:t>
            </a:r>
          </a:p>
          <a:p>
            <a:r>
              <a:rPr lang="en-GB" sz="2000" dirty="0" smtClean="0"/>
              <a:t>For more detail, read:</a:t>
            </a:r>
          </a:p>
          <a:p>
            <a:pPr lvl="1"/>
            <a:r>
              <a:rPr lang="en-GB" sz="1800" dirty="0" smtClean="0"/>
              <a:t>Cryptography: An Introduction, N. Smart, McGraw-Hill, ISBN 0-07-709987-7</a:t>
            </a:r>
          </a:p>
          <a:p>
            <a:pPr lvl="1"/>
            <a:r>
              <a:rPr lang="en-GB" sz="1800" dirty="0" smtClean="0"/>
              <a:t>Practical Cryptography, N. Ferguson &amp; B. </a:t>
            </a:r>
            <a:r>
              <a:rPr lang="en-GB" sz="1800" dirty="0" err="1" smtClean="0"/>
              <a:t>Schneier</a:t>
            </a:r>
            <a:r>
              <a:rPr lang="en-GB" sz="1800" dirty="0" smtClean="0"/>
              <a:t>, Wiley, ISBN 0-471-22357-3</a:t>
            </a:r>
          </a:p>
          <a:p>
            <a:pPr lvl="1"/>
            <a:r>
              <a:rPr lang="en-GB" sz="1800" dirty="0" smtClean="0"/>
              <a:t>Contemporary Cryptography, R. </a:t>
            </a:r>
            <a:r>
              <a:rPr lang="en-GB" sz="1800" dirty="0" err="1" smtClean="0"/>
              <a:t>Oppliger</a:t>
            </a:r>
            <a:r>
              <a:rPr lang="en-GB" sz="1800" dirty="0" smtClean="0"/>
              <a:t>, </a:t>
            </a:r>
            <a:r>
              <a:rPr lang="en-GB" sz="1800" dirty="0" err="1" smtClean="0"/>
              <a:t>Artech</a:t>
            </a:r>
            <a:r>
              <a:rPr lang="en-GB" sz="1800" dirty="0" smtClean="0"/>
              <a:t> House, ISBN 1-58053-642-5, see </a:t>
            </a:r>
            <a:r>
              <a:rPr lang="en-GB" sz="1800" dirty="0" smtClean="0">
                <a:hlinkClick r:id="rId5"/>
              </a:rPr>
              <a:t>http://www.esecurity.ch/Books/cryptography.html</a:t>
            </a:r>
            <a:r>
              <a:rPr lang="en-GB" sz="1800" dirty="0" smtClean="0"/>
              <a:t>)</a:t>
            </a:r>
          </a:p>
          <a:p>
            <a:pPr lvl="1"/>
            <a:r>
              <a:rPr lang="en-GB" sz="1800" dirty="0" smtClean="0"/>
              <a:t>Applied Cryptography, B. </a:t>
            </a:r>
            <a:r>
              <a:rPr lang="en-GB" sz="1800" dirty="0" err="1" smtClean="0"/>
              <a:t>Schneier</a:t>
            </a:r>
            <a:r>
              <a:rPr lang="en-GB" sz="1800" dirty="0" smtClean="0"/>
              <a:t>, John Wiley &amp; Sons, ISBN 0-471-11709-9</a:t>
            </a:r>
          </a:p>
          <a:p>
            <a:pPr lvl="1"/>
            <a:r>
              <a:rPr lang="en-GB" sz="1800" dirty="0" smtClean="0"/>
              <a:t>Handbook of Applied Cryptography, A.J. </a:t>
            </a:r>
            <a:r>
              <a:rPr lang="en-GB" sz="1800" dirty="0" err="1" smtClean="0"/>
              <a:t>Menezes</a:t>
            </a:r>
            <a:r>
              <a:rPr lang="en-GB" sz="1800" dirty="0" smtClean="0"/>
              <a:t>, CRC Press, </a:t>
            </a:r>
            <a:br>
              <a:rPr lang="en-GB" sz="1800" dirty="0" smtClean="0"/>
            </a:br>
            <a:r>
              <a:rPr lang="en-GB" sz="1800" dirty="0" smtClean="0"/>
              <a:t>ISBN 0-8493-8523-7, </a:t>
            </a:r>
            <a:r>
              <a:rPr lang="en-GB" sz="1800" dirty="0" smtClean="0">
                <a:hlinkClick r:id="rId6"/>
              </a:rPr>
              <a:t>www.cacr.math.uwaterloo.ca/hac</a:t>
            </a:r>
            <a:r>
              <a:rPr lang="en-GB" sz="1800" dirty="0" smtClean="0"/>
              <a:t> (free PDF)</a:t>
            </a:r>
          </a:p>
          <a:p>
            <a:pPr lvl="1"/>
            <a:r>
              <a:rPr lang="en-GB" sz="1800" dirty="0" smtClean="0"/>
              <a:t>PKI, A. Nash et al., RSA Press, ISBN 0-07-213123-3</a:t>
            </a:r>
          </a:p>
          <a:p>
            <a:pPr lvl="1"/>
            <a:r>
              <a:rPr lang="en-GB" sz="1800" dirty="0" smtClean="0"/>
              <a:t>Foundations of Cryptography, O. </a:t>
            </a:r>
            <a:r>
              <a:rPr lang="en-GB" sz="1800" dirty="0" err="1" smtClean="0"/>
              <a:t>Goldereich</a:t>
            </a:r>
            <a:r>
              <a:rPr lang="en-GB" sz="1800" dirty="0" smtClean="0"/>
              <a:t>, </a:t>
            </a:r>
            <a:br>
              <a:rPr lang="en-GB" sz="1800" dirty="0" smtClean="0"/>
            </a:br>
            <a:r>
              <a:rPr lang="en-GB" sz="1800" dirty="0" smtClean="0">
                <a:hlinkClick r:id="rId7"/>
              </a:rPr>
              <a:t>www.eccc.uni-trier.de/eccc-local/ECCC-Books/oded_book_readme.html</a:t>
            </a:r>
            <a:endParaRPr lang="en-GB" sz="1800" dirty="0" smtClean="0"/>
          </a:p>
          <a:p>
            <a:pPr lvl="1"/>
            <a:r>
              <a:rPr lang="en-GB" sz="1800" dirty="0" smtClean="0"/>
              <a:t>Cryptography in C and C++, M. </a:t>
            </a:r>
            <a:r>
              <a:rPr lang="en-GB" sz="1800" dirty="0" err="1" smtClean="0"/>
              <a:t>Welschenbach</a:t>
            </a:r>
            <a:r>
              <a:rPr lang="en-GB" sz="1800" dirty="0" smtClean="0"/>
              <a:t>, </a:t>
            </a:r>
            <a:r>
              <a:rPr lang="en-GB" sz="1800" dirty="0" err="1" smtClean="0"/>
              <a:t>Apress</a:t>
            </a:r>
            <a:r>
              <a:rPr lang="en-GB" sz="1800" dirty="0" smtClean="0"/>
              <a:t>, </a:t>
            </a:r>
            <a:br>
              <a:rPr lang="en-GB" sz="1800" dirty="0" smtClean="0"/>
            </a:br>
            <a:r>
              <a:rPr lang="en-GB" sz="1800" dirty="0" smtClean="0"/>
              <a:t>ISBN 1-893115-95-X (includes code samples CD)</a:t>
            </a: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title"/>
          </p:nvPr>
        </p:nvSpPr>
        <p:spPr/>
        <p:txBody>
          <a:bodyPr/>
          <a:lstStyle/>
          <a:p>
            <a:r>
              <a:rPr lang="en-GB" smtClean="0"/>
              <a:t>Summary</a:t>
            </a:r>
          </a:p>
        </p:txBody>
      </p:sp>
      <p:sp>
        <p:nvSpPr>
          <p:cNvPr id="52227" name="Rectangle 5"/>
          <p:cNvSpPr>
            <a:spLocks noGrp="1" noChangeArrowheads="1"/>
          </p:cNvSpPr>
          <p:nvPr>
            <p:ph idx="1"/>
          </p:nvPr>
        </p:nvSpPr>
        <p:spPr>
          <a:xfrm>
            <a:off x="381000" y="1412875"/>
            <a:ext cx="8382000" cy="2856167"/>
          </a:xfrm>
        </p:spPr>
        <p:txBody>
          <a:bodyPr/>
          <a:lstStyle/>
          <a:p>
            <a:r>
              <a:rPr lang="en-GB" dirty="0" smtClean="0"/>
              <a:t>Today’s cryptography has just </a:t>
            </a:r>
            <a:r>
              <a:rPr lang="en-GB" dirty="0" smtClean="0">
                <a:solidFill>
                  <a:schemeClr val="tx2"/>
                </a:solidFill>
              </a:rPr>
              <a:t>accelerated</a:t>
            </a:r>
            <a:r>
              <a:rPr lang="en-GB" dirty="0" smtClean="0"/>
              <a:t> its evolution</a:t>
            </a:r>
          </a:p>
          <a:p>
            <a:r>
              <a:rPr lang="en-GB" dirty="0" smtClean="0"/>
              <a:t>Windows Vista and Windows Server 2008 are at the front of </a:t>
            </a:r>
            <a:r>
              <a:rPr lang="en-GB" dirty="0" smtClean="0">
                <a:solidFill>
                  <a:schemeClr val="tx2"/>
                </a:solidFill>
              </a:rPr>
              <a:t>innovation</a:t>
            </a:r>
            <a:r>
              <a:rPr lang="en-GB" dirty="0" smtClean="0"/>
              <a:t> in this field</a:t>
            </a:r>
          </a:p>
          <a:p>
            <a:r>
              <a:rPr lang="en-GB" dirty="0" smtClean="0"/>
              <a:t>Unleash the </a:t>
            </a:r>
            <a:r>
              <a:rPr lang="en-GB" dirty="0" smtClean="0">
                <a:solidFill>
                  <a:schemeClr val="tx2"/>
                </a:solidFill>
              </a:rPr>
              <a:t>awesome power of Suite-B</a:t>
            </a:r>
            <a:r>
              <a:rPr lang="en-GB" dirty="0" smtClean="0"/>
              <a:t> with CNG by using .NET Framework 3.5!</a:t>
            </a: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cstate="print"/>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cstate="print"/>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cstate="print"/>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cstate="print"/>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cstate="print"/>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150357" y="575405"/>
            <a:ext cx="8837232" cy="1329595"/>
          </a:xfrm>
        </p:spPr>
        <p:txBody>
          <a:bodyPr/>
          <a:lstStyle/>
          <a:p>
            <a:pPr algn="ctr"/>
            <a:r>
              <a:rPr dirty="0" smtClean="0"/>
              <a:t>Please join us for the</a:t>
            </a:r>
            <a:br>
              <a:rPr dirty="0" smtClean="0"/>
            </a:br>
            <a:r>
              <a:rPr dirty="0" smtClean="0"/>
              <a:t>Community Drinks this evening</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20502541">
            <a:off x="6847691" y="2045830"/>
            <a:ext cx="3604788" cy="4126159"/>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1097459" flipH="1">
            <a:off x="-1421394" y="2053850"/>
            <a:ext cx="3604788" cy="4126159"/>
          </a:xfrm>
          <a:prstGeom prst="rect">
            <a:avLst/>
          </a:prstGeom>
        </p:spPr>
      </p:pic>
      <p:sp>
        <p:nvSpPr>
          <p:cNvPr id="14" name="Title 24"/>
          <p:cNvSpPr txBox="1">
            <a:spLocks/>
          </p:cNvSpPr>
          <p:nvPr/>
        </p:nvSpPr>
        <p:spPr>
          <a:xfrm>
            <a:off x="1233266" y="3543194"/>
            <a:ext cx="6587252" cy="132959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baseline="0">
                <a:ln w="3175">
                  <a:noFill/>
                </a:ln>
                <a:solidFill>
                  <a:srgbClr val="CCFFCC"/>
                </a:solidFill>
                <a:effectLst/>
                <a:latin typeface="+mj-lt"/>
                <a:ea typeface="+mn-ea"/>
                <a:cs typeface="Arial" charset="0"/>
              </a:defRPr>
            </a:lvl1pPr>
          </a:lstStyle>
          <a:p>
            <a:pPr algn="ctr"/>
            <a:r>
              <a:rPr lang="en-GB" dirty="0" smtClean="0">
                <a:solidFill>
                  <a:schemeClr val="tx1"/>
                </a:solidFill>
              </a:rPr>
              <a:t>In Halls 3 &amp; 4</a:t>
            </a:r>
            <a:br>
              <a:rPr lang="en-GB" dirty="0" smtClean="0">
                <a:solidFill>
                  <a:schemeClr val="tx1"/>
                </a:solidFill>
              </a:rPr>
            </a:br>
            <a:r>
              <a:rPr lang="en-GB" dirty="0" smtClean="0">
                <a:solidFill>
                  <a:schemeClr val="tx1"/>
                </a:solidFill>
              </a:rPr>
              <a:t>from 18:15 – 19:30</a:t>
            </a:r>
            <a:endParaRPr lang="en-GB"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autoRev="1" fill="hold" nodeType="withEffect">
                                  <p:stCondLst>
                                    <p:cond delay="0"/>
                                  </p:stCondLst>
                                  <p:childTnLst>
                                    <p:animMotion origin="layout" path="M 3.33333E-6 -1.48148E-6 L 0.20798 -0.00023 " pathEditMode="relative" rAng="0" ptsTypes="AA">
                                      <p:cBhvr>
                                        <p:cTn id="6" dur="1250" fill="hold"/>
                                        <p:tgtEl>
                                          <p:spTgt spid="13"/>
                                        </p:tgtEl>
                                        <p:attrNameLst>
                                          <p:attrName>ppt_x</p:attrName>
                                          <p:attrName>ppt_y</p:attrName>
                                        </p:attrNameLst>
                                      </p:cBhvr>
                                      <p:rCtr x="10399" y="-23"/>
                                    </p:animMotion>
                                  </p:childTnLst>
                                </p:cTn>
                              </p:par>
                              <p:par>
                                <p:cTn id="7" presetID="42" presetClass="path" presetSubtype="0" accel="50000" decel="50000" autoRev="1" fill="hold" nodeType="withEffect">
                                  <p:stCondLst>
                                    <p:cond delay="0"/>
                                  </p:stCondLst>
                                  <p:childTnLst>
                                    <p:animMotion origin="layout" path="M 3.05556E-6 -4.07407E-6 L -0.21059 -0.00601 " pathEditMode="relative" rAng="0" ptsTypes="AA">
                                      <p:cBhvr>
                                        <p:cTn id="8" dur="1250" fill="hold"/>
                                        <p:tgtEl>
                                          <p:spTgt spid="6"/>
                                        </p:tgtEl>
                                        <p:attrNameLst>
                                          <p:attrName>ppt_x</p:attrName>
                                          <p:attrName>ppt_y</p:attrName>
                                        </p:attrNameLst>
                                      </p:cBhvr>
                                      <p:rCtr x="-10538" y="-301"/>
                                    </p:animMotion>
                                  </p:childTnLst>
                                </p:cTn>
                              </p:par>
                            </p:childTnLst>
                          </p:cTn>
                        </p:par>
                        <p:par>
                          <p:cTn id="9" fill="hold">
                            <p:stCondLst>
                              <p:cond delay="2500"/>
                            </p:stCondLst>
                            <p:childTnLst>
                              <p:par>
                                <p:cTn id="10" presetID="5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3"/>
          <p:cNvSpPr>
            <a:spLocks noGrp="1"/>
          </p:cNvSpPr>
          <p:nvPr>
            <p:ph type="ctrTitle" idx="4294967295"/>
          </p:nvPr>
        </p:nvSpPr>
        <p:spPr>
          <a:xfrm>
            <a:off x="0" y="2457450"/>
            <a:ext cx="7681913" cy="1524000"/>
          </a:xfrm>
        </p:spPr>
        <p:txBody>
          <a:bodyPr/>
          <a:lstStyle/>
          <a:p>
            <a:r>
              <a:rPr lang="en-IE" dirty="0" smtClean="0"/>
              <a:t>Data Protection Goals</a:t>
            </a:r>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80671" y="4978600"/>
            <a:ext cx="7208845" cy="1061815"/>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just"/>
            <a:r>
              <a:rPr lang="en-US" sz="700" dirty="0" smtClean="0"/>
              <a:t>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a:t>
            </a:r>
          </a:p>
          <a:p>
            <a:pPr algn="just"/>
            <a:endParaRPr lang="en-US" sz="700" dirty="0" smtClean="0"/>
          </a:p>
          <a:p>
            <a:pPr algn="just"/>
            <a:r>
              <a:rPr lang="en-US" sz="700" dirty="0" smtClean="0"/>
              <a:t>© 2009 Project Botticelli Ltd &amp; Microsoft Corp. Some slides contain quotations from copyrighted materials by other authors, as individually attributed.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MICROSOFT AND/OR PROJECT BOTTICELLI MAKES NO WARRANTIES, EXPRESS, IMPLIED OR STATUTORY, AS TO THE INFORMATION IN THIS PRESENTATION. E&amp;OE.</a:t>
            </a:r>
            <a:endParaRPr lang="en-US" sz="700" dirty="0"/>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1260475" y="3282031"/>
            <a:ext cx="8215313" cy="736600"/>
          </a:xfrm>
          <a:prstGeom prst="rect">
            <a:avLst/>
          </a:prstGeom>
          <a:noFill/>
          <a:ln w="9525">
            <a:noFill/>
            <a:miter lim="800000"/>
            <a:headEnd/>
            <a:tailEnd/>
          </a:ln>
        </p:spPr>
        <p:txBody>
          <a:bodyPr lIns="0" tIns="0" rIns="0" bIns="0"/>
          <a:lstStyle/>
          <a:p>
            <a:pPr algn="ctr"/>
            <a:endParaRPr lang="en-US" sz="4600" b="1">
              <a:solidFill>
                <a:schemeClr val="tx2"/>
              </a:solidFill>
              <a:latin typeface="Verdana" pitchFamily="34" charset="0"/>
            </a:endParaRPr>
          </a:p>
        </p:txBody>
      </p:sp>
      <p:sp>
        <p:nvSpPr>
          <p:cNvPr id="10243" name="Title 3"/>
          <p:cNvSpPr>
            <a:spLocks noGrp="1"/>
          </p:cNvSpPr>
          <p:nvPr>
            <p:ph type="ctrTitle" idx="4294967295"/>
          </p:nvPr>
        </p:nvSpPr>
        <p:spPr>
          <a:xfrm>
            <a:off x="0" y="1847850"/>
            <a:ext cx="7681913" cy="1524000"/>
          </a:xfrm>
        </p:spPr>
        <p:txBody>
          <a:bodyPr/>
          <a:lstStyle/>
          <a:p>
            <a:r>
              <a:rPr lang="en-IE" smtClean="0"/>
              <a:t>Cryptography Primer</a:t>
            </a:r>
            <a:endParaRPr lang="en-IE" dirty="0" smtClean="0"/>
          </a:p>
        </p:txBody>
      </p:sp>
      <p:sp>
        <p:nvSpPr>
          <p:cNvPr id="5" name="Subtitle 4"/>
          <p:cNvSpPr>
            <a:spLocks noGrp="1"/>
          </p:cNvSpPr>
          <p:nvPr>
            <p:ph type="subTitle" idx="4294967295"/>
          </p:nvPr>
        </p:nvSpPr>
        <p:spPr>
          <a:xfrm>
            <a:off x="0" y="4089400"/>
            <a:ext cx="7681913" cy="461963"/>
          </a:xfrm>
        </p:spPr>
        <p:txBody>
          <a:bodyPr/>
          <a:lstStyle/>
          <a:p>
            <a:r>
              <a:rPr lang="en-GB" dirty="0" smtClean="0"/>
              <a:t>Hidden Section for Your Reading Pleasure</a:t>
            </a:r>
            <a:endParaRPr lang="en-IE"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pPr eaLnBrk="1" hangingPunct="1"/>
            <a:r>
              <a:rPr lang="en-US" smtClean="0"/>
              <a:t>Symmetric Key Cryptography</a:t>
            </a:r>
          </a:p>
        </p:txBody>
      </p:sp>
      <p:sp>
        <p:nvSpPr>
          <p:cNvPr id="967683" name="Rectangle 3"/>
          <p:cNvSpPr>
            <a:spLocks noChangeArrowheads="1"/>
          </p:cNvSpPr>
          <p:nvPr/>
        </p:nvSpPr>
        <p:spPr bwMode="auto">
          <a:xfrm>
            <a:off x="2114550" y="3460750"/>
            <a:ext cx="1435100" cy="673100"/>
          </a:xfrm>
          <a:prstGeom prst="rect">
            <a:avLst/>
          </a:prstGeom>
          <a:gradFill rotWithShape="0">
            <a:gsLst>
              <a:gs pos="0">
                <a:schemeClr val="accent2">
                  <a:gamma/>
                  <a:shade val="89804"/>
                  <a:invGamma/>
                </a:schemeClr>
              </a:gs>
              <a:gs pos="100000">
                <a:schemeClr val="accent2"/>
              </a:gs>
            </a:gsLst>
            <a:lin ang="5400000" scaled="1"/>
          </a:gradFill>
          <a:ln w="12700">
            <a:solidFill>
              <a:schemeClr val="accent2"/>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Encryption</a:t>
            </a:r>
          </a:p>
        </p:txBody>
      </p:sp>
      <p:graphicFrame>
        <p:nvGraphicFramePr>
          <p:cNvPr id="1026" name="Object 4"/>
          <p:cNvGraphicFramePr>
            <a:graphicFrameLocks/>
          </p:cNvGraphicFramePr>
          <p:nvPr/>
        </p:nvGraphicFramePr>
        <p:xfrm>
          <a:off x="2341563" y="4933950"/>
          <a:ext cx="811212" cy="1546225"/>
        </p:xfrm>
        <a:graphic>
          <a:graphicData uri="http://schemas.openxmlformats.org/presentationml/2006/ole">
            <p:oleObj spid="_x0000_s228354" name="Clip" r:id="rId4" imgW="1393560" imgH="2657160" progId="">
              <p:embed/>
            </p:oleObj>
          </a:graphicData>
        </a:graphic>
      </p:graphicFrame>
      <p:sp>
        <p:nvSpPr>
          <p:cNvPr id="967685" name="Rectangle 5"/>
          <p:cNvSpPr>
            <a:spLocks noChangeArrowheads="1"/>
          </p:cNvSpPr>
          <p:nvPr/>
        </p:nvSpPr>
        <p:spPr bwMode="auto">
          <a:xfrm>
            <a:off x="6992938" y="2165350"/>
            <a:ext cx="1346200" cy="1327150"/>
          </a:xfrm>
          <a:prstGeom prst="rect">
            <a:avLst/>
          </a:prstGeom>
          <a:gradFill rotWithShape="0">
            <a:gsLst>
              <a:gs pos="0">
                <a:srgbClr val="5949F7">
                  <a:gamma/>
                  <a:shade val="80000"/>
                  <a:invGamma/>
                </a:srgbClr>
              </a:gs>
              <a:gs pos="100000">
                <a:srgbClr val="5949F7"/>
              </a:gs>
            </a:gsLst>
            <a:lin ang="5400000" scaled="1"/>
          </a:gradFill>
          <a:ln w="12700">
            <a:solidFill>
              <a:srgbClr val="5949F7"/>
            </a:solidFill>
            <a:miter lim="800000"/>
            <a:headEnd/>
            <a:tailEnd/>
          </a:ln>
          <a:effectLst/>
        </p:spPr>
        <p:txBody>
          <a:bodyPr lIns="92075" tIns="46038" rIns="92075" bIns="46038">
            <a:spAutoFit/>
          </a:bodyPr>
          <a:lstStyle/>
          <a:p>
            <a:pPr eaLnBrk="0" hangingPunct="0">
              <a:spcBef>
                <a:spcPct val="50000"/>
              </a:spcBef>
              <a:defRPr/>
            </a:pPr>
            <a:r>
              <a:rPr lang="en-US" sz="1600" b="1">
                <a:effectLst>
                  <a:outerShdw blurRad="38100" dist="38100" dir="2700000" algn="tl">
                    <a:srgbClr val="FFFFFF"/>
                  </a:outerShdw>
                </a:effectLst>
              </a:rPr>
              <a:t>“The quick brown fox jumps over the lazy dog”</a:t>
            </a:r>
          </a:p>
        </p:txBody>
      </p:sp>
      <p:sp>
        <p:nvSpPr>
          <p:cNvPr id="967686" name="Rectangle 6"/>
          <p:cNvSpPr>
            <a:spLocks noChangeArrowheads="1"/>
          </p:cNvSpPr>
          <p:nvPr/>
        </p:nvSpPr>
        <p:spPr bwMode="auto">
          <a:xfrm>
            <a:off x="3495675" y="2409825"/>
            <a:ext cx="2262188" cy="1082675"/>
          </a:xfrm>
          <a:prstGeom prst="rect">
            <a:avLst/>
          </a:prstGeom>
          <a:gradFill rotWithShape="0">
            <a:gsLst>
              <a:gs pos="0">
                <a:srgbClr val="5949F7">
                  <a:gamma/>
                  <a:shade val="80000"/>
                  <a:invGamma/>
                </a:srgbClr>
              </a:gs>
              <a:gs pos="100000">
                <a:srgbClr val="5949F7"/>
              </a:gs>
            </a:gsLst>
            <a:lin ang="5400000" scaled="1"/>
          </a:gradFill>
          <a:ln w="12700">
            <a:solidFill>
              <a:srgbClr val="5949F7"/>
            </a:solidFill>
            <a:miter lim="800000"/>
            <a:headEnd/>
            <a:tailEnd/>
          </a:ln>
          <a:effectLst/>
        </p:spPr>
        <p:txBody>
          <a:bodyPr lIns="92075" tIns="46038" rIns="92075" bIns="46038">
            <a:spAutoFit/>
          </a:bodyPr>
          <a:lstStyle/>
          <a:p>
            <a:pPr eaLnBrk="0" hangingPunct="0">
              <a:spcBef>
                <a:spcPct val="50000"/>
              </a:spcBef>
              <a:defRPr/>
            </a:pPr>
            <a:r>
              <a:rPr lang="en-US" sz="1600" b="1">
                <a:effectLst>
                  <a:outerShdw blurRad="38100" dist="38100" dir="2700000" algn="tl">
                    <a:srgbClr val="FFFFFF"/>
                  </a:outerShdw>
                </a:effectLst>
              </a:rPr>
              <a:t>“AxCv;5bmEseTfid3)fGsmWe#4^,sdgfMwir3:dkJeTsY8R\s@!q3%”</a:t>
            </a:r>
          </a:p>
        </p:txBody>
      </p:sp>
      <p:sp>
        <p:nvSpPr>
          <p:cNvPr id="967687" name="Rectangle 7"/>
          <p:cNvSpPr>
            <a:spLocks noChangeArrowheads="1"/>
          </p:cNvSpPr>
          <p:nvPr/>
        </p:nvSpPr>
        <p:spPr bwMode="auto">
          <a:xfrm>
            <a:off x="509588" y="2165350"/>
            <a:ext cx="1347787" cy="1327150"/>
          </a:xfrm>
          <a:prstGeom prst="rect">
            <a:avLst/>
          </a:prstGeom>
          <a:gradFill rotWithShape="0">
            <a:gsLst>
              <a:gs pos="0">
                <a:srgbClr val="5949F7">
                  <a:gamma/>
                  <a:shade val="80000"/>
                  <a:invGamma/>
                </a:srgbClr>
              </a:gs>
              <a:gs pos="100000">
                <a:srgbClr val="5949F7"/>
              </a:gs>
            </a:gsLst>
            <a:lin ang="5400000" scaled="1"/>
          </a:gradFill>
          <a:ln w="12700">
            <a:solidFill>
              <a:srgbClr val="5949F7"/>
            </a:solidFill>
            <a:miter lim="800000"/>
            <a:headEnd/>
            <a:tailEnd/>
          </a:ln>
          <a:effectLst/>
        </p:spPr>
        <p:txBody>
          <a:bodyPr lIns="92075" tIns="46038" rIns="92075" bIns="46038">
            <a:spAutoFit/>
          </a:bodyPr>
          <a:lstStyle/>
          <a:p>
            <a:pPr eaLnBrk="0" hangingPunct="0">
              <a:spcBef>
                <a:spcPct val="50000"/>
              </a:spcBef>
              <a:defRPr/>
            </a:pPr>
            <a:r>
              <a:rPr lang="en-US" sz="1600" b="1">
                <a:effectLst>
                  <a:outerShdw blurRad="38100" dist="38100" dir="2700000" algn="tl">
                    <a:srgbClr val="FFFFFF"/>
                  </a:outerShdw>
                </a:effectLst>
              </a:rPr>
              <a:t>“The quick brown fox jumps over the lazy dog”</a:t>
            </a:r>
          </a:p>
        </p:txBody>
      </p:sp>
      <p:sp>
        <p:nvSpPr>
          <p:cNvPr id="967688" name="Freeform 8"/>
          <p:cNvSpPr>
            <a:spLocks/>
          </p:cNvSpPr>
          <p:nvPr/>
        </p:nvSpPr>
        <p:spPr bwMode="auto">
          <a:xfrm>
            <a:off x="3573463" y="3230563"/>
            <a:ext cx="714375" cy="788987"/>
          </a:xfrm>
          <a:custGeom>
            <a:avLst/>
            <a:gdLst/>
            <a:ahLst/>
            <a:cxnLst>
              <a:cxn ang="0">
                <a:pos x="89" y="191"/>
              </a:cxn>
              <a:cxn ang="0">
                <a:pos x="177" y="191"/>
              </a:cxn>
              <a:cxn ang="0">
                <a:pos x="177" y="315"/>
              </a:cxn>
              <a:cxn ang="0">
                <a:pos x="176" y="333"/>
              </a:cxn>
              <a:cxn ang="0">
                <a:pos x="174" y="347"/>
              </a:cxn>
              <a:cxn ang="0">
                <a:pos x="169" y="361"/>
              </a:cxn>
              <a:cxn ang="0">
                <a:pos x="163" y="376"/>
              </a:cxn>
              <a:cxn ang="0">
                <a:pos x="154" y="390"/>
              </a:cxn>
              <a:cxn ang="0">
                <a:pos x="144" y="404"/>
              </a:cxn>
              <a:cxn ang="0">
                <a:pos x="132" y="416"/>
              </a:cxn>
              <a:cxn ang="0">
                <a:pos x="122" y="426"/>
              </a:cxn>
              <a:cxn ang="0">
                <a:pos x="110" y="435"/>
              </a:cxn>
              <a:cxn ang="0">
                <a:pos x="98" y="442"/>
              </a:cxn>
              <a:cxn ang="0">
                <a:pos x="85" y="450"/>
              </a:cxn>
              <a:cxn ang="0">
                <a:pos x="72" y="457"/>
              </a:cxn>
              <a:cxn ang="0">
                <a:pos x="59" y="464"/>
              </a:cxn>
              <a:cxn ang="0">
                <a:pos x="45" y="470"/>
              </a:cxn>
              <a:cxn ang="0">
                <a:pos x="31" y="476"/>
              </a:cxn>
              <a:cxn ang="0">
                <a:pos x="18" y="480"/>
              </a:cxn>
              <a:cxn ang="0">
                <a:pos x="0" y="484"/>
              </a:cxn>
              <a:cxn ang="0">
                <a:pos x="15" y="490"/>
              </a:cxn>
              <a:cxn ang="0">
                <a:pos x="29" y="494"/>
              </a:cxn>
              <a:cxn ang="0">
                <a:pos x="46" y="496"/>
              </a:cxn>
              <a:cxn ang="0">
                <a:pos x="63" y="496"/>
              </a:cxn>
              <a:cxn ang="0">
                <a:pos x="79" y="496"/>
              </a:cxn>
              <a:cxn ang="0">
                <a:pos x="99" y="496"/>
              </a:cxn>
              <a:cxn ang="0">
                <a:pos x="122" y="495"/>
              </a:cxn>
              <a:cxn ang="0">
                <a:pos x="142" y="494"/>
              </a:cxn>
              <a:cxn ang="0">
                <a:pos x="162" y="490"/>
              </a:cxn>
              <a:cxn ang="0">
                <a:pos x="183" y="484"/>
              </a:cxn>
              <a:cxn ang="0">
                <a:pos x="203" y="478"/>
              </a:cxn>
              <a:cxn ang="0">
                <a:pos x="222" y="470"/>
              </a:cxn>
              <a:cxn ang="0">
                <a:pos x="244" y="460"/>
              </a:cxn>
              <a:cxn ang="0">
                <a:pos x="260" y="450"/>
              </a:cxn>
              <a:cxn ang="0">
                <a:pos x="281" y="438"/>
              </a:cxn>
              <a:cxn ang="0">
                <a:pos x="300" y="421"/>
              </a:cxn>
              <a:cxn ang="0">
                <a:pos x="316" y="408"/>
              </a:cxn>
              <a:cxn ang="0">
                <a:pos x="332" y="391"/>
              </a:cxn>
              <a:cxn ang="0">
                <a:pos x="344" y="373"/>
              </a:cxn>
              <a:cxn ang="0">
                <a:pos x="353" y="356"/>
              </a:cxn>
              <a:cxn ang="0">
                <a:pos x="359" y="331"/>
              </a:cxn>
              <a:cxn ang="0">
                <a:pos x="361" y="311"/>
              </a:cxn>
              <a:cxn ang="0">
                <a:pos x="361" y="291"/>
              </a:cxn>
              <a:cxn ang="0">
                <a:pos x="361" y="191"/>
              </a:cxn>
              <a:cxn ang="0">
                <a:pos x="449" y="191"/>
              </a:cxn>
              <a:cxn ang="0">
                <a:pos x="271" y="0"/>
              </a:cxn>
              <a:cxn ang="0">
                <a:pos x="89" y="191"/>
              </a:cxn>
            </a:cxnLst>
            <a:rect l="0" t="0" r="r" b="b"/>
            <a:pathLst>
              <a:path w="450" h="497">
                <a:moveTo>
                  <a:pt x="89" y="191"/>
                </a:moveTo>
                <a:lnTo>
                  <a:pt x="177" y="191"/>
                </a:lnTo>
                <a:lnTo>
                  <a:pt x="177" y="315"/>
                </a:lnTo>
                <a:lnTo>
                  <a:pt x="176" y="333"/>
                </a:lnTo>
                <a:lnTo>
                  <a:pt x="174" y="347"/>
                </a:lnTo>
                <a:lnTo>
                  <a:pt x="169" y="361"/>
                </a:lnTo>
                <a:lnTo>
                  <a:pt x="163" y="376"/>
                </a:lnTo>
                <a:lnTo>
                  <a:pt x="154" y="390"/>
                </a:lnTo>
                <a:lnTo>
                  <a:pt x="144" y="404"/>
                </a:lnTo>
                <a:lnTo>
                  <a:pt x="132" y="416"/>
                </a:lnTo>
                <a:lnTo>
                  <a:pt x="122" y="426"/>
                </a:lnTo>
                <a:lnTo>
                  <a:pt x="110" y="435"/>
                </a:lnTo>
                <a:lnTo>
                  <a:pt x="98" y="442"/>
                </a:lnTo>
                <a:lnTo>
                  <a:pt x="85" y="450"/>
                </a:lnTo>
                <a:lnTo>
                  <a:pt x="72" y="457"/>
                </a:lnTo>
                <a:lnTo>
                  <a:pt x="59" y="464"/>
                </a:lnTo>
                <a:lnTo>
                  <a:pt x="45" y="470"/>
                </a:lnTo>
                <a:lnTo>
                  <a:pt x="31" y="476"/>
                </a:lnTo>
                <a:lnTo>
                  <a:pt x="18" y="480"/>
                </a:lnTo>
                <a:lnTo>
                  <a:pt x="0" y="484"/>
                </a:lnTo>
                <a:lnTo>
                  <a:pt x="15" y="490"/>
                </a:lnTo>
                <a:lnTo>
                  <a:pt x="29" y="494"/>
                </a:lnTo>
                <a:lnTo>
                  <a:pt x="46" y="496"/>
                </a:lnTo>
                <a:lnTo>
                  <a:pt x="63" y="496"/>
                </a:lnTo>
                <a:lnTo>
                  <a:pt x="79" y="496"/>
                </a:lnTo>
                <a:lnTo>
                  <a:pt x="99" y="496"/>
                </a:lnTo>
                <a:lnTo>
                  <a:pt x="122" y="495"/>
                </a:lnTo>
                <a:lnTo>
                  <a:pt x="142" y="494"/>
                </a:lnTo>
                <a:lnTo>
                  <a:pt x="162" y="490"/>
                </a:lnTo>
                <a:lnTo>
                  <a:pt x="183" y="484"/>
                </a:lnTo>
                <a:lnTo>
                  <a:pt x="203" y="478"/>
                </a:lnTo>
                <a:lnTo>
                  <a:pt x="222" y="470"/>
                </a:lnTo>
                <a:lnTo>
                  <a:pt x="244" y="460"/>
                </a:lnTo>
                <a:lnTo>
                  <a:pt x="260" y="450"/>
                </a:lnTo>
                <a:lnTo>
                  <a:pt x="281" y="438"/>
                </a:lnTo>
                <a:lnTo>
                  <a:pt x="300" y="421"/>
                </a:lnTo>
                <a:lnTo>
                  <a:pt x="316" y="408"/>
                </a:lnTo>
                <a:lnTo>
                  <a:pt x="332" y="391"/>
                </a:lnTo>
                <a:lnTo>
                  <a:pt x="344" y="373"/>
                </a:lnTo>
                <a:lnTo>
                  <a:pt x="353" y="356"/>
                </a:lnTo>
                <a:lnTo>
                  <a:pt x="359" y="331"/>
                </a:lnTo>
                <a:lnTo>
                  <a:pt x="361" y="311"/>
                </a:lnTo>
                <a:lnTo>
                  <a:pt x="361" y="291"/>
                </a:lnTo>
                <a:lnTo>
                  <a:pt x="361" y="191"/>
                </a:lnTo>
                <a:lnTo>
                  <a:pt x="449" y="191"/>
                </a:lnTo>
                <a:lnTo>
                  <a:pt x="271" y="0"/>
                </a:lnTo>
                <a:lnTo>
                  <a:pt x="89" y="191"/>
                </a:lnTo>
              </a:path>
            </a:pathLst>
          </a:custGeom>
          <a:gradFill rotWithShape="0">
            <a:gsLst>
              <a:gs pos="0">
                <a:schemeClr val="tx2">
                  <a:gamma/>
                  <a:shade val="80000"/>
                  <a:invGamma/>
                </a:schemeClr>
              </a:gs>
              <a:gs pos="100000">
                <a:schemeClr val="tx2"/>
              </a:gs>
            </a:gsLst>
            <a:lin ang="5400000" scaled="1"/>
          </a:gradFill>
          <a:ln w="12700" cap="rnd" cmpd="sng">
            <a:solidFill>
              <a:srgbClr val="000000"/>
            </a:solidFill>
            <a:prstDash val="solid"/>
            <a:round/>
            <a:headEnd/>
            <a:tailEnd/>
          </a:ln>
          <a:effectLst/>
        </p:spPr>
        <p:txBody>
          <a:bodyPr/>
          <a:lstStyle/>
          <a:p>
            <a:pPr>
              <a:defRPr/>
            </a:pPr>
            <a:endParaRPr lang="en-IE"/>
          </a:p>
        </p:txBody>
      </p:sp>
      <p:sp>
        <p:nvSpPr>
          <p:cNvPr id="967689" name="Freeform 9"/>
          <p:cNvSpPr>
            <a:spLocks/>
          </p:cNvSpPr>
          <p:nvPr/>
        </p:nvSpPr>
        <p:spPr bwMode="auto">
          <a:xfrm>
            <a:off x="4822825" y="3314700"/>
            <a:ext cx="974725" cy="804863"/>
          </a:xfrm>
          <a:custGeom>
            <a:avLst/>
            <a:gdLst/>
            <a:ahLst/>
            <a:cxnLst>
              <a:cxn ang="0">
                <a:pos x="414" y="93"/>
              </a:cxn>
              <a:cxn ang="0">
                <a:pos x="414" y="195"/>
              </a:cxn>
              <a:cxn ang="0">
                <a:pos x="154" y="195"/>
              </a:cxn>
              <a:cxn ang="0">
                <a:pos x="139" y="194"/>
              </a:cxn>
              <a:cxn ang="0">
                <a:pos x="127" y="192"/>
              </a:cxn>
              <a:cxn ang="0">
                <a:pos x="114" y="186"/>
              </a:cxn>
              <a:cxn ang="0">
                <a:pos x="102" y="180"/>
              </a:cxn>
              <a:cxn ang="0">
                <a:pos x="90" y="170"/>
              </a:cxn>
              <a:cxn ang="0">
                <a:pos x="79" y="159"/>
              </a:cxn>
              <a:cxn ang="0">
                <a:pos x="68" y="147"/>
              </a:cxn>
              <a:cxn ang="0">
                <a:pos x="60" y="135"/>
              </a:cxn>
              <a:cxn ang="0">
                <a:pos x="51" y="122"/>
              </a:cxn>
              <a:cxn ang="0">
                <a:pos x="46" y="108"/>
              </a:cxn>
              <a:cxn ang="0">
                <a:pos x="39" y="94"/>
              </a:cxn>
              <a:cxn ang="0">
                <a:pos x="32" y="80"/>
              </a:cxn>
              <a:cxn ang="0">
                <a:pos x="27" y="65"/>
              </a:cxn>
              <a:cxn ang="0">
                <a:pos x="21" y="50"/>
              </a:cxn>
              <a:cxn ang="0">
                <a:pos x="17" y="35"/>
              </a:cxn>
              <a:cxn ang="0">
                <a:pos x="13" y="20"/>
              </a:cxn>
              <a:cxn ang="0">
                <a:pos x="10" y="0"/>
              </a:cxn>
              <a:cxn ang="0">
                <a:pos x="4" y="17"/>
              </a:cxn>
              <a:cxn ang="0">
                <a:pos x="1" y="33"/>
              </a:cxn>
              <a:cxn ang="0">
                <a:pos x="0" y="51"/>
              </a:cxn>
              <a:cxn ang="0">
                <a:pos x="0" y="70"/>
              </a:cxn>
              <a:cxn ang="0">
                <a:pos x="0" y="88"/>
              </a:cxn>
              <a:cxn ang="0">
                <a:pos x="0" y="111"/>
              </a:cxn>
              <a:cxn ang="0">
                <a:pos x="0" y="135"/>
              </a:cxn>
              <a:cxn ang="0">
                <a:pos x="1" y="157"/>
              </a:cxn>
              <a:cxn ang="0">
                <a:pos x="4" y="179"/>
              </a:cxn>
              <a:cxn ang="0">
                <a:pos x="10" y="202"/>
              </a:cxn>
              <a:cxn ang="0">
                <a:pos x="14" y="225"/>
              </a:cxn>
              <a:cxn ang="0">
                <a:pos x="21" y="245"/>
              </a:cxn>
              <a:cxn ang="0">
                <a:pos x="30" y="269"/>
              </a:cxn>
              <a:cxn ang="0">
                <a:pos x="39" y="287"/>
              </a:cxn>
              <a:cxn ang="0">
                <a:pos x="50" y="311"/>
              </a:cxn>
              <a:cxn ang="0">
                <a:pos x="63" y="332"/>
              </a:cxn>
              <a:cxn ang="0">
                <a:pos x="74" y="348"/>
              </a:cxn>
              <a:cxn ang="0">
                <a:pos x="90" y="366"/>
              </a:cxn>
              <a:cxn ang="0">
                <a:pos x="104" y="379"/>
              </a:cxn>
              <a:cxn ang="0">
                <a:pos x="120" y="390"/>
              </a:cxn>
              <a:cxn ang="0">
                <a:pos x="140" y="397"/>
              </a:cxn>
              <a:cxn ang="0">
                <a:pos x="158" y="398"/>
              </a:cxn>
              <a:cxn ang="0">
                <a:pos x="174" y="398"/>
              </a:cxn>
              <a:cxn ang="0">
                <a:pos x="414" y="398"/>
              </a:cxn>
              <a:cxn ang="0">
                <a:pos x="414" y="506"/>
              </a:cxn>
              <a:cxn ang="0">
                <a:pos x="613" y="300"/>
              </a:cxn>
              <a:cxn ang="0">
                <a:pos x="414" y="93"/>
              </a:cxn>
            </a:cxnLst>
            <a:rect l="0" t="0" r="r" b="b"/>
            <a:pathLst>
              <a:path w="614" h="507">
                <a:moveTo>
                  <a:pt x="414" y="93"/>
                </a:moveTo>
                <a:lnTo>
                  <a:pt x="414" y="195"/>
                </a:lnTo>
                <a:lnTo>
                  <a:pt x="154" y="195"/>
                </a:lnTo>
                <a:lnTo>
                  <a:pt x="139" y="194"/>
                </a:lnTo>
                <a:lnTo>
                  <a:pt x="127" y="192"/>
                </a:lnTo>
                <a:lnTo>
                  <a:pt x="114" y="186"/>
                </a:lnTo>
                <a:lnTo>
                  <a:pt x="102" y="180"/>
                </a:lnTo>
                <a:lnTo>
                  <a:pt x="90" y="170"/>
                </a:lnTo>
                <a:lnTo>
                  <a:pt x="79" y="159"/>
                </a:lnTo>
                <a:lnTo>
                  <a:pt x="68" y="147"/>
                </a:lnTo>
                <a:lnTo>
                  <a:pt x="60" y="135"/>
                </a:lnTo>
                <a:lnTo>
                  <a:pt x="51" y="122"/>
                </a:lnTo>
                <a:lnTo>
                  <a:pt x="46" y="108"/>
                </a:lnTo>
                <a:lnTo>
                  <a:pt x="39" y="94"/>
                </a:lnTo>
                <a:lnTo>
                  <a:pt x="32" y="80"/>
                </a:lnTo>
                <a:lnTo>
                  <a:pt x="27" y="65"/>
                </a:lnTo>
                <a:lnTo>
                  <a:pt x="21" y="50"/>
                </a:lnTo>
                <a:lnTo>
                  <a:pt x="17" y="35"/>
                </a:lnTo>
                <a:lnTo>
                  <a:pt x="13" y="20"/>
                </a:lnTo>
                <a:lnTo>
                  <a:pt x="10" y="0"/>
                </a:lnTo>
                <a:lnTo>
                  <a:pt x="4" y="17"/>
                </a:lnTo>
                <a:lnTo>
                  <a:pt x="1" y="33"/>
                </a:lnTo>
                <a:lnTo>
                  <a:pt x="0" y="51"/>
                </a:lnTo>
                <a:lnTo>
                  <a:pt x="0" y="70"/>
                </a:lnTo>
                <a:lnTo>
                  <a:pt x="0" y="88"/>
                </a:lnTo>
                <a:lnTo>
                  <a:pt x="0" y="111"/>
                </a:lnTo>
                <a:lnTo>
                  <a:pt x="0" y="135"/>
                </a:lnTo>
                <a:lnTo>
                  <a:pt x="1" y="157"/>
                </a:lnTo>
                <a:lnTo>
                  <a:pt x="4" y="179"/>
                </a:lnTo>
                <a:lnTo>
                  <a:pt x="10" y="202"/>
                </a:lnTo>
                <a:lnTo>
                  <a:pt x="14" y="225"/>
                </a:lnTo>
                <a:lnTo>
                  <a:pt x="21" y="245"/>
                </a:lnTo>
                <a:lnTo>
                  <a:pt x="30" y="269"/>
                </a:lnTo>
                <a:lnTo>
                  <a:pt x="39" y="287"/>
                </a:lnTo>
                <a:lnTo>
                  <a:pt x="50" y="311"/>
                </a:lnTo>
                <a:lnTo>
                  <a:pt x="63" y="332"/>
                </a:lnTo>
                <a:lnTo>
                  <a:pt x="74" y="348"/>
                </a:lnTo>
                <a:lnTo>
                  <a:pt x="90" y="366"/>
                </a:lnTo>
                <a:lnTo>
                  <a:pt x="104" y="379"/>
                </a:lnTo>
                <a:lnTo>
                  <a:pt x="120" y="390"/>
                </a:lnTo>
                <a:lnTo>
                  <a:pt x="140" y="397"/>
                </a:lnTo>
                <a:lnTo>
                  <a:pt x="158" y="398"/>
                </a:lnTo>
                <a:lnTo>
                  <a:pt x="174" y="398"/>
                </a:lnTo>
                <a:lnTo>
                  <a:pt x="414" y="398"/>
                </a:lnTo>
                <a:lnTo>
                  <a:pt x="414" y="506"/>
                </a:lnTo>
                <a:lnTo>
                  <a:pt x="613" y="300"/>
                </a:lnTo>
                <a:lnTo>
                  <a:pt x="414" y="93"/>
                </a:lnTo>
              </a:path>
            </a:pathLst>
          </a:custGeom>
          <a:gradFill rotWithShape="0">
            <a:gsLst>
              <a:gs pos="0">
                <a:schemeClr val="tx2">
                  <a:gamma/>
                  <a:shade val="80000"/>
                  <a:invGamma/>
                </a:schemeClr>
              </a:gs>
              <a:gs pos="100000">
                <a:schemeClr val="tx2"/>
              </a:gs>
            </a:gsLst>
            <a:lin ang="5400000" scaled="1"/>
          </a:gradFill>
          <a:ln w="12700" cap="rnd" cmpd="sng">
            <a:solidFill>
              <a:srgbClr val="000000"/>
            </a:solidFill>
            <a:prstDash val="solid"/>
            <a:round/>
            <a:headEnd/>
            <a:tailEnd/>
          </a:ln>
          <a:effectLst/>
        </p:spPr>
        <p:txBody>
          <a:bodyPr/>
          <a:lstStyle/>
          <a:p>
            <a:pPr>
              <a:defRPr/>
            </a:pPr>
            <a:endParaRPr lang="en-IE"/>
          </a:p>
        </p:txBody>
      </p:sp>
      <p:sp>
        <p:nvSpPr>
          <p:cNvPr id="967690" name="Rectangle 10"/>
          <p:cNvSpPr>
            <a:spLocks noChangeArrowheads="1"/>
          </p:cNvSpPr>
          <p:nvPr/>
        </p:nvSpPr>
        <p:spPr bwMode="auto">
          <a:xfrm>
            <a:off x="5799138" y="3460750"/>
            <a:ext cx="1435100" cy="673100"/>
          </a:xfrm>
          <a:prstGeom prst="rect">
            <a:avLst/>
          </a:prstGeom>
          <a:gradFill rotWithShape="0">
            <a:gsLst>
              <a:gs pos="0">
                <a:schemeClr val="accent2">
                  <a:gamma/>
                  <a:shade val="89804"/>
                  <a:invGamma/>
                </a:schemeClr>
              </a:gs>
              <a:gs pos="100000">
                <a:schemeClr val="accent2"/>
              </a:gs>
            </a:gsLst>
            <a:lin ang="5400000" scaled="1"/>
          </a:gradFill>
          <a:ln w="12700">
            <a:solidFill>
              <a:schemeClr val="accent2"/>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Decryption</a:t>
            </a:r>
          </a:p>
        </p:txBody>
      </p:sp>
      <p:sp>
        <p:nvSpPr>
          <p:cNvPr id="967691" name="Freeform 11"/>
          <p:cNvSpPr>
            <a:spLocks/>
          </p:cNvSpPr>
          <p:nvPr/>
        </p:nvSpPr>
        <p:spPr bwMode="auto">
          <a:xfrm>
            <a:off x="7258050" y="3154363"/>
            <a:ext cx="717550" cy="788987"/>
          </a:xfrm>
          <a:custGeom>
            <a:avLst/>
            <a:gdLst/>
            <a:ahLst/>
            <a:cxnLst>
              <a:cxn ang="0">
                <a:pos x="90" y="191"/>
              </a:cxn>
              <a:cxn ang="0">
                <a:pos x="178" y="191"/>
              </a:cxn>
              <a:cxn ang="0">
                <a:pos x="178" y="315"/>
              </a:cxn>
              <a:cxn ang="0">
                <a:pos x="177" y="333"/>
              </a:cxn>
              <a:cxn ang="0">
                <a:pos x="175" y="347"/>
              </a:cxn>
              <a:cxn ang="0">
                <a:pos x="170" y="361"/>
              </a:cxn>
              <a:cxn ang="0">
                <a:pos x="164" y="376"/>
              </a:cxn>
              <a:cxn ang="0">
                <a:pos x="154" y="390"/>
              </a:cxn>
              <a:cxn ang="0">
                <a:pos x="145" y="404"/>
              </a:cxn>
              <a:cxn ang="0">
                <a:pos x="133" y="416"/>
              </a:cxn>
              <a:cxn ang="0">
                <a:pos x="122" y="426"/>
              </a:cxn>
              <a:cxn ang="0">
                <a:pos x="111" y="435"/>
              </a:cxn>
              <a:cxn ang="0">
                <a:pos x="99" y="442"/>
              </a:cxn>
              <a:cxn ang="0">
                <a:pos x="86" y="450"/>
              </a:cxn>
              <a:cxn ang="0">
                <a:pos x="73" y="457"/>
              </a:cxn>
              <a:cxn ang="0">
                <a:pos x="59" y="464"/>
              </a:cxn>
              <a:cxn ang="0">
                <a:pos x="45" y="470"/>
              </a:cxn>
              <a:cxn ang="0">
                <a:pos x="31" y="476"/>
              </a:cxn>
              <a:cxn ang="0">
                <a:pos x="18" y="480"/>
              </a:cxn>
              <a:cxn ang="0">
                <a:pos x="0" y="484"/>
              </a:cxn>
              <a:cxn ang="0">
                <a:pos x="16" y="490"/>
              </a:cxn>
              <a:cxn ang="0">
                <a:pos x="30" y="494"/>
              </a:cxn>
              <a:cxn ang="0">
                <a:pos x="46" y="496"/>
              </a:cxn>
              <a:cxn ang="0">
                <a:pos x="63" y="496"/>
              </a:cxn>
              <a:cxn ang="0">
                <a:pos x="80" y="496"/>
              </a:cxn>
              <a:cxn ang="0">
                <a:pos x="100" y="496"/>
              </a:cxn>
              <a:cxn ang="0">
                <a:pos x="122" y="495"/>
              </a:cxn>
              <a:cxn ang="0">
                <a:pos x="143" y="494"/>
              </a:cxn>
              <a:cxn ang="0">
                <a:pos x="163" y="490"/>
              </a:cxn>
              <a:cxn ang="0">
                <a:pos x="184" y="484"/>
              </a:cxn>
              <a:cxn ang="0">
                <a:pos x="204" y="478"/>
              </a:cxn>
              <a:cxn ang="0">
                <a:pos x="223" y="470"/>
              </a:cxn>
              <a:cxn ang="0">
                <a:pos x="245" y="460"/>
              </a:cxn>
              <a:cxn ang="0">
                <a:pos x="261" y="450"/>
              </a:cxn>
              <a:cxn ang="0">
                <a:pos x="283" y="438"/>
              </a:cxn>
              <a:cxn ang="0">
                <a:pos x="302" y="421"/>
              </a:cxn>
              <a:cxn ang="0">
                <a:pos x="317" y="408"/>
              </a:cxn>
              <a:cxn ang="0">
                <a:pos x="334" y="391"/>
              </a:cxn>
              <a:cxn ang="0">
                <a:pos x="345" y="373"/>
              </a:cxn>
              <a:cxn ang="0">
                <a:pos x="355" y="356"/>
              </a:cxn>
              <a:cxn ang="0">
                <a:pos x="361" y="331"/>
              </a:cxn>
              <a:cxn ang="0">
                <a:pos x="362" y="311"/>
              </a:cxn>
              <a:cxn ang="0">
                <a:pos x="362" y="291"/>
              </a:cxn>
              <a:cxn ang="0">
                <a:pos x="362" y="191"/>
              </a:cxn>
              <a:cxn ang="0">
                <a:pos x="451" y="191"/>
              </a:cxn>
              <a:cxn ang="0">
                <a:pos x="272" y="0"/>
              </a:cxn>
              <a:cxn ang="0">
                <a:pos x="90" y="191"/>
              </a:cxn>
            </a:cxnLst>
            <a:rect l="0" t="0" r="r" b="b"/>
            <a:pathLst>
              <a:path w="452" h="497">
                <a:moveTo>
                  <a:pt x="90" y="191"/>
                </a:moveTo>
                <a:lnTo>
                  <a:pt x="178" y="191"/>
                </a:lnTo>
                <a:lnTo>
                  <a:pt x="178" y="315"/>
                </a:lnTo>
                <a:lnTo>
                  <a:pt x="177" y="333"/>
                </a:lnTo>
                <a:lnTo>
                  <a:pt x="175" y="347"/>
                </a:lnTo>
                <a:lnTo>
                  <a:pt x="170" y="361"/>
                </a:lnTo>
                <a:lnTo>
                  <a:pt x="164" y="376"/>
                </a:lnTo>
                <a:lnTo>
                  <a:pt x="154" y="390"/>
                </a:lnTo>
                <a:lnTo>
                  <a:pt x="145" y="404"/>
                </a:lnTo>
                <a:lnTo>
                  <a:pt x="133" y="416"/>
                </a:lnTo>
                <a:lnTo>
                  <a:pt x="122" y="426"/>
                </a:lnTo>
                <a:lnTo>
                  <a:pt x="111" y="435"/>
                </a:lnTo>
                <a:lnTo>
                  <a:pt x="99" y="442"/>
                </a:lnTo>
                <a:lnTo>
                  <a:pt x="86" y="450"/>
                </a:lnTo>
                <a:lnTo>
                  <a:pt x="73" y="457"/>
                </a:lnTo>
                <a:lnTo>
                  <a:pt x="59" y="464"/>
                </a:lnTo>
                <a:lnTo>
                  <a:pt x="45" y="470"/>
                </a:lnTo>
                <a:lnTo>
                  <a:pt x="31" y="476"/>
                </a:lnTo>
                <a:lnTo>
                  <a:pt x="18" y="480"/>
                </a:lnTo>
                <a:lnTo>
                  <a:pt x="0" y="484"/>
                </a:lnTo>
                <a:lnTo>
                  <a:pt x="16" y="490"/>
                </a:lnTo>
                <a:lnTo>
                  <a:pt x="30" y="494"/>
                </a:lnTo>
                <a:lnTo>
                  <a:pt x="46" y="496"/>
                </a:lnTo>
                <a:lnTo>
                  <a:pt x="63" y="496"/>
                </a:lnTo>
                <a:lnTo>
                  <a:pt x="80" y="496"/>
                </a:lnTo>
                <a:lnTo>
                  <a:pt x="100" y="496"/>
                </a:lnTo>
                <a:lnTo>
                  <a:pt x="122" y="495"/>
                </a:lnTo>
                <a:lnTo>
                  <a:pt x="143" y="494"/>
                </a:lnTo>
                <a:lnTo>
                  <a:pt x="163" y="490"/>
                </a:lnTo>
                <a:lnTo>
                  <a:pt x="184" y="484"/>
                </a:lnTo>
                <a:lnTo>
                  <a:pt x="204" y="478"/>
                </a:lnTo>
                <a:lnTo>
                  <a:pt x="223" y="470"/>
                </a:lnTo>
                <a:lnTo>
                  <a:pt x="245" y="460"/>
                </a:lnTo>
                <a:lnTo>
                  <a:pt x="261" y="450"/>
                </a:lnTo>
                <a:lnTo>
                  <a:pt x="283" y="438"/>
                </a:lnTo>
                <a:lnTo>
                  <a:pt x="302" y="421"/>
                </a:lnTo>
                <a:lnTo>
                  <a:pt x="317" y="408"/>
                </a:lnTo>
                <a:lnTo>
                  <a:pt x="334" y="391"/>
                </a:lnTo>
                <a:lnTo>
                  <a:pt x="345" y="373"/>
                </a:lnTo>
                <a:lnTo>
                  <a:pt x="355" y="356"/>
                </a:lnTo>
                <a:lnTo>
                  <a:pt x="361" y="331"/>
                </a:lnTo>
                <a:lnTo>
                  <a:pt x="362" y="311"/>
                </a:lnTo>
                <a:lnTo>
                  <a:pt x="362" y="291"/>
                </a:lnTo>
                <a:lnTo>
                  <a:pt x="362" y="191"/>
                </a:lnTo>
                <a:lnTo>
                  <a:pt x="451" y="191"/>
                </a:lnTo>
                <a:lnTo>
                  <a:pt x="272" y="0"/>
                </a:lnTo>
                <a:lnTo>
                  <a:pt x="90" y="191"/>
                </a:lnTo>
              </a:path>
            </a:pathLst>
          </a:custGeom>
          <a:gradFill rotWithShape="0">
            <a:gsLst>
              <a:gs pos="0">
                <a:schemeClr val="tx2">
                  <a:gamma/>
                  <a:shade val="80000"/>
                  <a:invGamma/>
                </a:schemeClr>
              </a:gs>
              <a:gs pos="100000">
                <a:schemeClr val="tx2"/>
              </a:gs>
            </a:gsLst>
            <a:lin ang="5400000" scaled="1"/>
          </a:gradFill>
          <a:ln w="12700" cap="rnd" cmpd="sng">
            <a:solidFill>
              <a:srgbClr val="000000"/>
            </a:solidFill>
            <a:prstDash val="solid"/>
            <a:round/>
            <a:headEnd/>
            <a:tailEnd/>
          </a:ln>
          <a:effectLst/>
        </p:spPr>
        <p:txBody>
          <a:bodyPr/>
          <a:lstStyle/>
          <a:p>
            <a:pPr>
              <a:defRPr/>
            </a:pPr>
            <a:endParaRPr lang="en-IE"/>
          </a:p>
        </p:txBody>
      </p:sp>
      <p:sp>
        <p:nvSpPr>
          <p:cNvPr id="967692" name="Freeform 12"/>
          <p:cNvSpPr>
            <a:spLocks/>
          </p:cNvSpPr>
          <p:nvPr/>
        </p:nvSpPr>
        <p:spPr bwMode="auto">
          <a:xfrm>
            <a:off x="1117600" y="3314700"/>
            <a:ext cx="973138" cy="804863"/>
          </a:xfrm>
          <a:custGeom>
            <a:avLst/>
            <a:gdLst/>
            <a:ahLst/>
            <a:cxnLst>
              <a:cxn ang="0">
                <a:pos x="414" y="93"/>
              </a:cxn>
              <a:cxn ang="0">
                <a:pos x="414" y="195"/>
              </a:cxn>
              <a:cxn ang="0">
                <a:pos x="154" y="195"/>
              </a:cxn>
              <a:cxn ang="0">
                <a:pos x="138" y="194"/>
              </a:cxn>
              <a:cxn ang="0">
                <a:pos x="127" y="192"/>
              </a:cxn>
              <a:cxn ang="0">
                <a:pos x="114" y="186"/>
              </a:cxn>
              <a:cxn ang="0">
                <a:pos x="102" y="180"/>
              </a:cxn>
              <a:cxn ang="0">
                <a:pos x="90" y="170"/>
              </a:cxn>
              <a:cxn ang="0">
                <a:pos x="78" y="159"/>
              </a:cxn>
              <a:cxn ang="0">
                <a:pos x="68" y="147"/>
              </a:cxn>
              <a:cxn ang="0">
                <a:pos x="59" y="135"/>
              </a:cxn>
              <a:cxn ang="0">
                <a:pos x="51" y="122"/>
              </a:cxn>
              <a:cxn ang="0">
                <a:pos x="46" y="108"/>
              </a:cxn>
              <a:cxn ang="0">
                <a:pos x="39" y="94"/>
              </a:cxn>
              <a:cxn ang="0">
                <a:pos x="32" y="80"/>
              </a:cxn>
              <a:cxn ang="0">
                <a:pos x="27" y="65"/>
              </a:cxn>
              <a:cxn ang="0">
                <a:pos x="21" y="50"/>
              </a:cxn>
              <a:cxn ang="0">
                <a:pos x="17" y="35"/>
              </a:cxn>
              <a:cxn ang="0">
                <a:pos x="13" y="20"/>
              </a:cxn>
              <a:cxn ang="0">
                <a:pos x="9" y="0"/>
              </a:cxn>
              <a:cxn ang="0">
                <a:pos x="4" y="17"/>
              </a:cxn>
              <a:cxn ang="0">
                <a:pos x="1" y="33"/>
              </a:cxn>
              <a:cxn ang="0">
                <a:pos x="0" y="51"/>
              </a:cxn>
              <a:cxn ang="0">
                <a:pos x="0" y="70"/>
              </a:cxn>
              <a:cxn ang="0">
                <a:pos x="0" y="88"/>
              </a:cxn>
              <a:cxn ang="0">
                <a:pos x="0" y="111"/>
              </a:cxn>
              <a:cxn ang="0">
                <a:pos x="0" y="135"/>
              </a:cxn>
              <a:cxn ang="0">
                <a:pos x="1" y="157"/>
              </a:cxn>
              <a:cxn ang="0">
                <a:pos x="4" y="179"/>
              </a:cxn>
              <a:cxn ang="0">
                <a:pos x="9" y="202"/>
              </a:cxn>
              <a:cxn ang="0">
                <a:pos x="14" y="225"/>
              </a:cxn>
              <a:cxn ang="0">
                <a:pos x="21" y="245"/>
              </a:cxn>
              <a:cxn ang="0">
                <a:pos x="30" y="269"/>
              </a:cxn>
              <a:cxn ang="0">
                <a:pos x="39" y="287"/>
              </a:cxn>
              <a:cxn ang="0">
                <a:pos x="49" y="311"/>
              </a:cxn>
              <a:cxn ang="0">
                <a:pos x="63" y="332"/>
              </a:cxn>
              <a:cxn ang="0">
                <a:pos x="74" y="348"/>
              </a:cxn>
              <a:cxn ang="0">
                <a:pos x="89" y="366"/>
              </a:cxn>
              <a:cxn ang="0">
                <a:pos x="104" y="379"/>
              </a:cxn>
              <a:cxn ang="0">
                <a:pos x="119" y="390"/>
              </a:cxn>
              <a:cxn ang="0">
                <a:pos x="140" y="397"/>
              </a:cxn>
              <a:cxn ang="0">
                <a:pos x="157" y="398"/>
              </a:cxn>
              <a:cxn ang="0">
                <a:pos x="174" y="398"/>
              </a:cxn>
              <a:cxn ang="0">
                <a:pos x="414" y="398"/>
              </a:cxn>
              <a:cxn ang="0">
                <a:pos x="414" y="506"/>
              </a:cxn>
              <a:cxn ang="0">
                <a:pos x="612" y="300"/>
              </a:cxn>
              <a:cxn ang="0">
                <a:pos x="414" y="93"/>
              </a:cxn>
            </a:cxnLst>
            <a:rect l="0" t="0" r="r" b="b"/>
            <a:pathLst>
              <a:path w="613" h="507">
                <a:moveTo>
                  <a:pt x="414" y="93"/>
                </a:moveTo>
                <a:lnTo>
                  <a:pt x="414" y="195"/>
                </a:lnTo>
                <a:lnTo>
                  <a:pt x="154" y="195"/>
                </a:lnTo>
                <a:lnTo>
                  <a:pt x="138" y="194"/>
                </a:lnTo>
                <a:lnTo>
                  <a:pt x="127" y="192"/>
                </a:lnTo>
                <a:lnTo>
                  <a:pt x="114" y="186"/>
                </a:lnTo>
                <a:lnTo>
                  <a:pt x="102" y="180"/>
                </a:lnTo>
                <a:lnTo>
                  <a:pt x="90" y="170"/>
                </a:lnTo>
                <a:lnTo>
                  <a:pt x="78" y="159"/>
                </a:lnTo>
                <a:lnTo>
                  <a:pt x="68" y="147"/>
                </a:lnTo>
                <a:lnTo>
                  <a:pt x="59" y="135"/>
                </a:lnTo>
                <a:lnTo>
                  <a:pt x="51" y="122"/>
                </a:lnTo>
                <a:lnTo>
                  <a:pt x="46" y="108"/>
                </a:lnTo>
                <a:lnTo>
                  <a:pt x="39" y="94"/>
                </a:lnTo>
                <a:lnTo>
                  <a:pt x="32" y="80"/>
                </a:lnTo>
                <a:lnTo>
                  <a:pt x="27" y="65"/>
                </a:lnTo>
                <a:lnTo>
                  <a:pt x="21" y="50"/>
                </a:lnTo>
                <a:lnTo>
                  <a:pt x="17" y="35"/>
                </a:lnTo>
                <a:lnTo>
                  <a:pt x="13" y="20"/>
                </a:lnTo>
                <a:lnTo>
                  <a:pt x="9" y="0"/>
                </a:lnTo>
                <a:lnTo>
                  <a:pt x="4" y="17"/>
                </a:lnTo>
                <a:lnTo>
                  <a:pt x="1" y="33"/>
                </a:lnTo>
                <a:lnTo>
                  <a:pt x="0" y="51"/>
                </a:lnTo>
                <a:lnTo>
                  <a:pt x="0" y="70"/>
                </a:lnTo>
                <a:lnTo>
                  <a:pt x="0" y="88"/>
                </a:lnTo>
                <a:lnTo>
                  <a:pt x="0" y="111"/>
                </a:lnTo>
                <a:lnTo>
                  <a:pt x="0" y="135"/>
                </a:lnTo>
                <a:lnTo>
                  <a:pt x="1" y="157"/>
                </a:lnTo>
                <a:lnTo>
                  <a:pt x="4" y="179"/>
                </a:lnTo>
                <a:lnTo>
                  <a:pt x="9" y="202"/>
                </a:lnTo>
                <a:lnTo>
                  <a:pt x="14" y="225"/>
                </a:lnTo>
                <a:lnTo>
                  <a:pt x="21" y="245"/>
                </a:lnTo>
                <a:lnTo>
                  <a:pt x="30" y="269"/>
                </a:lnTo>
                <a:lnTo>
                  <a:pt x="39" y="287"/>
                </a:lnTo>
                <a:lnTo>
                  <a:pt x="49" y="311"/>
                </a:lnTo>
                <a:lnTo>
                  <a:pt x="63" y="332"/>
                </a:lnTo>
                <a:lnTo>
                  <a:pt x="74" y="348"/>
                </a:lnTo>
                <a:lnTo>
                  <a:pt x="89" y="366"/>
                </a:lnTo>
                <a:lnTo>
                  <a:pt x="104" y="379"/>
                </a:lnTo>
                <a:lnTo>
                  <a:pt x="119" y="390"/>
                </a:lnTo>
                <a:lnTo>
                  <a:pt x="140" y="397"/>
                </a:lnTo>
                <a:lnTo>
                  <a:pt x="157" y="398"/>
                </a:lnTo>
                <a:lnTo>
                  <a:pt x="174" y="398"/>
                </a:lnTo>
                <a:lnTo>
                  <a:pt x="414" y="398"/>
                </a:lnTo>
                <a:lnTo>
                  <a:pt x="414" y="506"/>
                </a:lnTo>
                <a:lnTo>
                  <a:pt x="612" y="300"/>
                </a:lnTo>
                <a:lnTo>
                  <a:pt x="414" y="93"/>
                </a:lnTo>
              </a:path>
            </a:pathLst>
          </a:custGeom>
          <a:gradFill rotWithShape="0">
            <a:gsLst>
              <a:gs pos="0">
                <a:schemeClr val="tx2">
                  <a:gamma/>
                  <a:shade val="80000"/>
                  <a:invGamma/>
                </a:schemeClr>
              </a:gs>
              <a:gs pos="100000">
                <a:schemeClr val="tx2"/>
              </a:gs>
            </a:gsLst>
            <a:lin ang="5400000" scaled="1"/>
          </a:gradFill>
          <a:ln w="12700" cap="rnd" cmpd="sng">
            <a:solidFill>
              <a:srgbClr val="000000"/>
            </a:solidFill>
            <a:prstDash val="solid"/>
            <a:round/>
            <a:headEnd/>
            <a:tailEnd/>
          </a:ln>
          <a:effectLst/>
        </p:spPr>
        <p:txBody>
          <a:bodyPr/>
          <a:lstStyle/>
          <a:p>
            <a:pPr>
              <a:defRPr/>
            </a:pPr>
            <a:endParaRPr lang="en-IE"/>
          </a:p>
        </p:txBody>
      </p:sp>
      <p:sp>
        <p:nvSpPr>
          <p:cNvPr id="967693" name="Rectangle 13"/>
          <p:cNvSpPr>
            <a:spLocks noChangeArrowheads="1"/>
          </p:cNvSpPr>
          <p:nvPr/>
        </p:nvSpPr>
        <p:spPr bwMode="auto">
          <a:xfrm>
            <a:off x="306388" y="1643063"/>
            <a:ext cx="2138362"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000" b="1">
                <a:effectLst>
                  <a:outerShdw blurRad="38100" dist="38100" dir="2700000" algn="tl">
                    <a:srgbClr val="C0C0C0"/>
                  </a:outerShdw>
                </a:effectLst>
              </a:rPr>
              <a:t>Plain-text input</a:t>
            </a:r>
          </a:p>
        </p:txBody>
      </p:sp>
      <p:sp>
        <p:nvSpPr>
          <p:cNvPr id="967694" name="Rectangle 14"/>
          <p:cNvSpPr>
            <a:spLocks noChangeArrowheads="1"/>
          </p:cNvSpPr>
          <p:nvPr/>
        </p:nvSpPr>
        <p:spPr bwMode="auto">
          <a:xfrm>
            <a:off x="6550025" y="1643063"/>
            <a:ext cx="2300288"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000" b="1">
                <a:effectLst>
                  <a:outerShdw blurRad="38100" dist="38100" dir="2700000" algn="tl">
                    <a:srgbClr val="C0C0C0"/>
                  </a:outerShdw>
                </a:effectLst>
              </a:rPr>
              <a:t>Plain-text output</a:t>
            </a:r>
          </a:p>
        </p:txBody>
      </p:sp>
      <p:sp>
        <p:nvSpPr>
          <p:cNvPr id="967695" name="Rectangle 15"/>
          <p:cNvSpPr>
            <a:spLocks noChangeArrowheads="1"/>
          </p:cNvSpPr>
          <p:nvPr/>
        </p:nvSpPr>
        <p:spPr bwMode="auto">
          <a:xfrm>
            <a:off x="3810000" y="1654175"/>
            <a:ext cx="1544638"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000" b="1">
                <a:effectLst>
                  <a:outerShdw blurRad="38100" dist="38100" dir="2700000" algn="tl">
                    <a:srgbClr val="C0C0C0"/>
                  </a:outerShdw>
                </a:effectLst>
              </a:rPr>
              <a:t>Cipher-text</a:t>
            </a:r>
          </a:p>
        </p:txBody>
      </p:sp>
      <p:sp>
        <p:nvSpPr>
          <p:cNvPr id="967696" name="AutoShape 16"/>
          <p:cNvSpPr>
            <a:spLocks noChangeArrowheads="1"/>
          </p:cNvSpPr>
          <p:nvPr/>
        </p:nvSpPr>
        <p:spPr bwMode="auto">
          <a:xfrm>
            <a:off x="2520950" y="4144963"/>
            <a:ext cx="484188" cy="811212"/>
          </a:xfrm>
          <a:prstGeom prst="upArrow">
            <a:avLst>
              <a:gd name="adj1" fmla="val 50000"/>
              <a:gd name="adj2" fmla="val 83763"/>
            </a:avLst>
          </a:prstGeom>
          <a:gradFill rotWithShape="0">
            <a:gsLst>
              <a:gs pos="0">
                <a:schemeClr val="tx2">
                  <a:gamma/>
                  <a:shade val="80000"/>
                  <a:invGamma/>
                </a:schemeClr>
              </a:gs>
              <a:gs pos="100000">
                <a:schemeClr val="tx2"/>
              </a:gs>
            </a:gsLst>
            <a:lin ang="5400000" scaled="1"/>
          </a:gradFill>
          <a:ln w="12700">
            <a:solidFill>
              <a:schemeClr val="tx1"/>
            </a:solidFill>
            <a:miter lim="800000"/>
            <a:headEnd/>
            <a:tailEnd/>
          </a:ln>
          <a:effectLst/>
        </p:spPr>
        <p:txBody>
          <a:bodyPr wrap="none" anchor="ctr"/>
          <a:lstStyle/>
          <a:p>
            <a:pPr>
              <a:defRPr/>
            </a:pPr>
            <a:endParaRPr lang="en-IE"/>
          </a:p>
        </p:txBody>
      </p:sp>
      <p:sp>
        <p:nvSpPr>
          <p:cNvPr id="967697" name="AutoShape 17"/>
          <p:cNvSpPr>
            <a:spLocks noChangeArrowheads="1"/>
          </p:cNvSpPr>
          <p:nvPr/>
        </p:nvSpPr>
        <p:spPr bwMode="auto">
          <a:xfrm>
            <a:off x="6269038" y="4144963"/>
            <a:ext cx="484187" cy="811212"/>
          </a:xfrm>
          <a:prstGeom prst="upArrow">
            <a:avLst>
              <a:gd name="adj1" fmla="val 50000"/>
              <a:gd name="adj2" fmla="val 83763"/>
            </a:avLst>
          </a:prstGeom>
          <a:gradFill rotWithShape="0">
            <a:gsLst>
              <a:gs pos="0">
                <a:schemeClr val="tx2">
                  <a:gamma/>
                  <a:shade val="80000"/>
                  <a:invGamma/>
                </a:schemeClr>
              </a:gs>
              <a:gs pos="100000">
                <a:schemeClr val="tx2"/>
              </a:gs>
            </a:gsLst>
            <a:lin ang="5400000" scaled="1"/>
          </a:gradFill>
          <a:ln w="12700">
            <a:solidFill>
              <a:schemeClr val="tx1"/>
            </a:solidFill>
            <a:miter lim="800000"/>
            <a:headEnd/>
            <a:tailEnd/>
          </a:ln>
          <a:effectLst/>
        </p:spPr>
        <p:txBody>
          <a:bodyPr wrap="none" anchor="ctr"/>
          <a:lstStyle/>
          <a:p>
            <a:pPr>
              <a:defRPr/>
            </a:pPr>
            <a:endParaRPr lang="en-IE"/>
          </a:p>
        </p:txBody>
      </p:sp>
      <p:sp>
        <p:nvSpPr>
          <p:cNvPr id="967698" name="Rectangle 18"/>
          <p:cNvSpPr>
            <a:spLocks noChangeArrowheads="1"/>
          </p:cNvSpPr>
          <p:nvPr/>
        </p:nvSpPr>
        <p:spPr bwMode="auto">
          <a:xfrm>
            <a:off x="3346450" y="5480050"/>
            <a:ext cx="2603500" cy="884238"/>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defRPr/>
            </a:pPr>
            <a:r>
              <a:rPr lang="en-US" sz="2800" b="1">
                <a:effectLst>
                  <a:outerShdw blurRad="38100" dist="38100" dir="2700000" algn="tl">
                    <a:srgbClr val="C0C0C0"/>
                  </a:outerShdw>
                </a:effectLst>
              </a:rPr>
              <a:t>Same key</a:t>
            </a:r>
            <a:br>
              <a:rPr lang="en-US" sz="2800" b="1">
                <a:effectLst>
                  <a:outerShdw blurRad="38100" dist="38100" dir="2700000" algn="tl">
                    <a:srgbClr val="C0C0C0"/>
                  </a:outerShdw>
                </a:effectLst>
              </a:rPr>
            </a:br>
            <a:r>
              <a:rPr lang="en-US" sz="2400" b="1">
                <a:effectLst>
                  <a:outerShdw blurRad="38100" dist="38100" dir="2700000" algn="tl">
                    <a:srgbClr val="C0C0C0"/>
                  </a:outerShdw>
                </a:effectLst>
              </a:rPr>
              <a:t>(shared secret)</a:t>
            </a:r>
          </a:p>
        </p:txBody>
      </p:sp>
      <p:sp>
        <p:nvSpPr>
          <p:cNvPr id="1044" name="Line 19"/>
          <p:cNvSpPr>
            <a:spLocks noChangeShapeType="1"/>
          </p:cNvSpPr>
          <p:nvPr/>
        </p:nvSpPr>
        <p:spPr bwMode="auto">
          <a:xfrm flipH="1">
            <a:off x="2959100" y="5740400"/>
            <a:ext cx="714375" cy="411163"/>
          </a:xfrm>
          <a:prstGeom prst="line">
            <a:avLst/>
          </a:prstGeom>
          <a:noFill/>
          <a:ln w="50800">
            <a:solidFill>
              <a:schemeClr val="tx2"/>
            </a:solidFill>
            <a:round/>
            <a:headEnd type="none" w="sm" len="sm"/>
            <a:tailEnd type="stealth" w="med" len="lg"/>
          </a:ln>
        </p:spPr>
        <p:txBody>
          <a:bodyPr wrap="none" anchor="ctr"/>
          <a:lstStyle/>
          <a:p>
            <a:endParaRPr lang="en-GB"/>
          </a:p>
        </p:txBody>
      </p:sp>
      <p:sp>
        <p:nvSpPr>
          <p:cNvPr id="1045" name="Line 20"/>
          <p:cNvSpPr>
            <a:spLocks noChangeShapeType="1"/>
          </p:cNvSpPr>
          <p:nvPr/>
        </p:nvSpPr>
        <p:spPr bwMode="auto">
          <a:xfrm>
            <a:off x="5611813" y="5740400"/>
            <a:ext cx="712787" cy="411163"/>
          </a:xfrm>
          <a:prstGeom prst="line">
            <a:avLst/>
          </a:prstGeom>
          <a:noFill/>
          <a:ln w="50800">
            <a:solidFill>
              <a:schemeClr val="tx2"/>
            </a:solidFill>
            <a:round/>
            <a:headEnd type="none" w="sm" len="sm"/>
            <a:tailEnd type="stealth" w="med" len="lg"/>
          </a:ln>
        </p:spPr>
        <p:txBody>
          <a:bodyPr wrap="none" anchor="ctr"/>
          <a:lstStyle/>
          <a:p>
            <a:endParaRPr lang="en-GB"/>
          </a:p>
        </p:txBody>
      </p:sp>
      <p:graphicFrame>
        <p:nvGraphicFramePr>
          <p:cNvPr id="1027" name="Object 21"/>
          <p:cNvGraphicFramePr>
            <a:graphicFrameLocks/>
          </p:cNvGraphicFramePr>
          <p:nvPr/>
        </p:nvGraphicFramePr>
        <p:xfrm>
          <a:off x="6111875" y="4933950"/>
          <a:ext cx="811213" cy="1546225"/>
        </p:xfrm>
        <a:graphic>
          <a:graphicData uri="http://schemas.openxmlformats.org/presentationml/2006/ole">
            <p:oleObj spid="_x0000_s228355" name="Clip" r:id="rId5" imgW="1393560" imgH="2657160" progId="">
              <p:embed/>
            </p:oleObj>
          </a:graphicData>
        </a:graphic>
      </p:graphicFrame>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mtClean="0"/>
              <a:t>Symmetric Pros and Cons</a:t>
            </a:r>
          </a:p>
        </p:txBody>
      </p:sp>
      <p:sp>
        <p:nvSpPr>
          <p:cNvPr id="11267" name="Rectangle 3"/>
          <p:cNvSpPr>
            <a:spLocks noGrp="1" noChangeArrowheads="1"/>
          </p:cNvSpPr>
          <p:nvPr>
            <p:ph idx="1"/>
          </p:nvPr>
        </p:nvSpPr>
        <p:spPr/>
        <p:txBody>
          <a:bodyPr/>
          <a:lstStyle/>
          <a:p>
            <a:r>
              <a:rPr lang="en-GB" smtClean="0"/>
              <a:t>Strength:</a:t>
            </a:r>
          </a:p>
          <a:p>
            <a:pPr lvl="1"/>
            <a:r>
              <a:rPr lang="en-GB" smtClean="0"/>
              <a:t>Simple and really very fast (order of 1000 to 10000 faster than asymmetric mechanisms)</a:t>
            </a:r>
          </a:p>
          <a:p>
            <a:pPr lvl="2"/>
            <a:r>
              <a:rPr lang="en-GB" smtClean="0"/>
              <a:t>Super-fast (and somewhat more secure) if done in hardware (DES, Rijndael)</a:t>
            </a:r>
          </a:p>
          <a:p>
            <a:r>
              <a:rPr lang="en-GB" smtClean="0"/>
              <a:t>Weakness:</a:t>
            </a:r>
          </a:p>
          <a:p>
            <a:pPr lvl="1"/>
            <a:r>
              <a:rPr lang="en-GB" smtClean="0"/>
              <a:t>Must agree the key beforehand</a:t>
            </a:r>
          </a:p>
          <a:p>
            <a:pPr lvl="1"/>
            <a:r>
              <a:rPr lang="en-GB" smtClean="0"/>
              <a:t>Securely pass the key to the other party</a:t>
            </a:r>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Public Key Cryptography</a:t>
            </a:r>
          </a:p>
        </p:txBody>
      </p:sp>
      <p:sp>
        <p:nvSpPr>
          <p:cNvPr id="12291" name="Rectangle 3"/>
          <p:cNvSpPr>
            <a:spLocks noGrp="1" noChangeArrowheads="1"/>
          </p:cNvSpPr>
          <p:nvPr>
            <p:ph idx="1"/>
          </p:nvPr>
        </p:nvSpPr>
        <p:spPr/>
        <p:txBody>
          <a:bodyPr/>
          <a:lstStyle/>
          <a:p>
            <a:r>
              <a:rPr lang="en-US" smtClean="0"/>
              <a:t>Knowledge of the encryption key doesn’t give you knowledge of the decryption key</a:t>
            </a:r>
          </a:p>
          <a:p>
            <a:r>
              <a:rPr lang="en-US" smtClean="0"/>
              <a:t>Receiver of information generates a pair of keys </a:t>
            </a:r>
          </a:p>
          <a:p>
            <a:pPr lvl="1"/>
            <a:r>
              <a:rPr lang="en-US" smtClean="0"/>
              <a:t>Publish the public key in a directory</a:t>
            </a:r>
          </a:p>
          <a:p>
            <a:r>
              <a:rPr lang="en-US" smtClean="0"/>
              <a:t>Then anyone can send him messages that only she can read</a:t>
            </a:r>
          </a:p>
        </p:txBody>
      </p:sp>
      <p:sp>
        <p:nvSpPr>
          <p:cNvPr id="12292" name="Rectangle 4"/>
          <p:cNvSpPr>
            <a:spLocks noChangeArrowheads="1"/>
          </p:cNvSpPr>
          <p:nvPr/>
        </p:nvSpPr>
        <p:spPr bwMode="auto">
          <a:xfrm>
            <a:off x="1190625" y="5029200"/>
            <a:ext cx="5643563" cy="457200"/>
          </a:xfrm>
          <a:prstGeom prst="rect">
            <a:avLst/>
          </a:prstGeom>
          <a:noFill/>
          <a:ln w="9525">
            <a:noFill/>
            <a:miter lim="800000"/>
            <a:headEnd/>
            <a:tailEnd/>
          </a:ln>
        </p:spPr>
        <p:txBody>
          <a:bodyPr wrap="none" anchor="ctr"/>
          <a:lstStyle/>
          <a:p>
            <a:endParaRPr lang="en-IE"/>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smtClean="0"/>
              <a:t>Public Key Encryption</a:t>
            </a:r>
          </a:p>
        </p:txBody>
      </p:sp>
      <p:sp>
        <p:nvSpPr>
          <p:cNvPr id="973827" name="Rectangle 3"/>
          <p:cNvSpPr>
            <a:spLocks noChangeArrowheads="1"/>
          </p:cNvSpPr>
          <p:nvPr/>
        </p:nvSpPr>
        <p:spPr bwMode="auto">
          <a:xfrm>
            <a:off x="2111375" y="3222625"/>
            <a:ext cx="1436688" cy="673100"/>
          </a:xfrm>
          <a:prstGeom prst="rect">
            <a:avLst/>
          </a:prstGeom>
          <a:gradFill rotWithShape="0">
            <a:gsLst>
              <a:gs pos="0">
                <a:schemeClr val="accent2">
                  <a:gamma/>
                  <a:shade val="80000"/>
                  <a:invGamma/>
                </a:schemeClr>
              </a:gs>
              <a:gs pos="100000">
                <a:schemeClr val="accent2"/>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Encryption</a:t>
            </a:r>
          </a:p>
        </p:txBody>
      </p:sp>
      <p:sp>
        <p:nvSpPr>
          <p:cNvPr id="973828" name="Rectangle 4"/>
          <p:cNvSpPr>
            <a:spLocks noChangeArrowheads="1"/>
          </p:cNvSpPr>
          <p:nvPr/>
        </p:nvSpPr>
        <p:spPr bwMode="auto">
          <a:xfrm>
            <a:off x="6980238" y="1927225"/>
            <a:ext cx="1344612" cy="1327150"/>
          </a:xfrm>
          <a:prstGeom prst="rect">
            <a:avLst/>
          </a:prstGeom>
          <a:gradFill rotWithShape="0">
            <a:gsLst>
              <a:gs pos="0">
                <a:srgbClr val="5949F7">
                  <a:gamma/>
                  <a:shade val="80000"/>
                  <a:invGamma/>
                </a:srgbClr>
              </a:gs>
              <a:gs pos="100000">
                <a:srgbClr val="5949F7"/>
              </a:gs>
            </a:gsLst>
            <a:lin ang="5400000" scaled="1"/>
          </a:gradFill>
          <a:ln w="12700">
            <a:solidFill>
              <a:schemeClr val="hlink"/>
            </a:solidFill>
            <a:miter lim="800000"/>
            <a:headEnd/>
            <a:tailEnd/>
          </a:ln>
          <a:effectLst/>
        </p:spPr>
        <p:txBody>
          <a:bodyPr lIns="92075" tIns="46038" rIns="92075" bIns="46038">
            <a:spAutoFit/>
          </a:bodyPr>
          <a:lstStyle/>
          <a:p>
            <a:pPr eaLnBrk="0" hangingPunct="0">
              <a:spcBef>
                <a:spcPct val="50000"/>
              </a:spcBef>
              <a:defRPr/>
            </a:pPr>
            <a:r>
              <a:rPr lang="en-US" sz="1600" b="1">
                <a:effectLst>
                  <a:outerShdw blurRad="38100" dist="38100" dir="2700000" algn="tl">
                    <a:srgbClr val="FFFFFF"/>
                  </a:outerShdw>
                </a:effectLst>
              </a:rPr>
              <a:t>“The quick brown fox jumps over the lazy dog”</a:t>
            </a:r>
          </a:p>
        </p:txBody>
      </p:sp>
      <p:sp>
        <p:nvSpPr>
          <p:cNvPr id="973829" name="Rectangle 5"/>
          <p:cNvSpPr>
            <a:spLocks noChangeArrowheads="1"/>
          </p:cNvSpPr>
          <p:nvPr/>
        </p:nvSpPr>
        <p:spPr bwMode="auto">
          <a:xfrm>
            <a:off x="3484563" y="2171700"/>
            <a:ext cx="2259012" cy="1082675"/>
          </a:xfrm>
          <a:prstGeom prst="rect">
            <a:avLst/>
          </a:prstGeom>
          <a:gradFill rotWithShape="0">
            <a:gsLst>
              <a:gs pos="0">
                <a:srgbClr val="5949F7">
                  <a:gamma/>
                  <a:shade val="80000"/>
                  <a:invGamma/>
                </a:srgbClr>
              </a:gs>
              <a:gs pos="100000">
                <a:srgbClr val="5949F7"/>
              </a:gs>
            </a:gsLst>
            <a:lin ang="5400000" scaled="1"/>
          </a:gradFill>
          <a:ln w="12700">
            <a:solidFill>
              <a:schemeClr val="hlink"/>
            </a:solidFill>
            <a:miter lim="800000"/>
            <a:headEnd/>
            <a:tailEnd/>
          </a:ln>
          <a:effectLst/>
        </p:spPr>
        <p:txBody>
          <a:bodyPr lIns="92075" tIns="46038" rIns="92075" bIns="46038">
            <a:spAutoFit/>
          </a:bodyPr>
          <a:lstStyle/>
          <a:p>
            <a:pPr eaLnBrk="0" hangingPunct="0">
              <a:spcBef>
                <a:spcPct val="50000"/>
              </a:spcBef>
              <a:defRPr/>
            </a:pPr>
            <a:r>
              <a:rPr lang="en-US" sz="1600" b="1">
                <a:effectLst>
                  <a:outerShdw blurRad="38100" dist="38100" dir="2700000" algn="tl">
                    <a:srgbClr val="FFFFFF"/>
                  </a:outerShdw>
                </a:effectLst>
              </a:rPr>
              <a:t>“Py75c%bn&amp;*)9|fDe^bDFaq#xzjFr@g5=&amp;nmdFg$5knvMd’rkvegMs”</a:t>
            </a:r>
          </a:p>
        </p:txBody>
      </p:sp>
      <p:sp>
        <p:nvSpPr>
          <p:cNvPr id="973830" name="Rectangle 6"/>
          <p:cNvSpPr>
            <a:spLocks noChangeArrowheads="1"/>
          </p:cNvSpPr>
          <p:nvPr/>
        </p:nvSpPr>
        <p:spPr bwMode="auto">
          <a:xfrm>
            <a:off x="520700" y="1927225"/>
            <a:ext cx="1344613" cy="1327150"/>
          </a:xfrm>
          <a:prstGeom prst="rect">
            <a:avLst/>
          </a:prstGeom>
          <a:gradFill rotWithShape="0">
            <a:gsLst>
              <a:gs pos="0">
                <a:srgbClr val="5949F7">
                  <a:gamma/>
                  <a:shade val="80000"/>
                  <a:invGamma/>
                </a:srgbClr>
              </a:gs>
              <a:gs pos="100000">
                <a:srgbClr val="5949F7"/>
              </a:gs>
            </a:gsLst>
            <a:lin ang="5400000" scaled="1"/>
          </a:gradFill>
          <a:ln w="12700">
            <a:solidFill>
              <a:schemeClr val="hlink"/>
            </a:solidFill>
            <a:miter lim="800000"/>
            <a:headEnd/>
            <a:tailEnd/>
          </a:ln>
          <a:effectLst/>
        </p:spPr>
        <p:txBody>
          <a:bodyPr lIns="92075" tIns="46038" rIns="92075" bIns="46038">
            <a:spAutoFit/>
          </a:bodyPr>
          <a:lstStyle/>
          <a:p>
            <a:pPr eaLnBrk="0" hangingPunct="0">
              <a:spcBef>
                <a:spcPct val="50000"/>
              </a:spcBef>
              <a:defRPr/>
            </a:pPr>
            <a:r>
              <a:rPr lang="en-US" sz="1600" b="1">
                <a:effectLst>
                  <a:outerShdw blurRad="38100" dist="38100" dir="2700000" algn="tl">
                    <a:srgbClr val="FFFFFF"/>
                  </a:outerShdw>
                </a:effectLst>
              </a:rPr>
              <a:t>“The quick brown fox jumps over the lazy dog”</a:t>
            </a:r>
          </a:p>
        </p:txBody>
      </p:sp>
      <p:sp>
        <p:nvSpPr>
          <p:cNvPr id="973831" name="Freeform 7"/>
          <p:cNvSpPr>
            <a:spLocks/>
          </p:cNvSpPr>
          <p:nvPr/>
        </p:nvSpPr>
        <p:spPr bwMode="auto">
          <a:xfrm>
            <a:off x="3571875" y="2992438"/>
            <a:ext cx="715963" cy="788987"/>
          </a:xfrm>
          <a:custGeom>
            <a:avLst/>
            <a:gdLst/>
            <a:ahLst/>
            <a:cxnLst>
              <a:cxn ang="0">
                <a:pos x="90" y="191"/>
              </a:cxn>
              <a:cxn ang="0">
                <a:pos x="178" y="191"/>
              </a:cxn>
              <a:cxn ang="0">
                <a:pos x="178" y="315"/>
              </a:cxn>
              <a:cxn ang="0">
                <a:pos x="177" y="333"/>
              </a:cxn>
              <a:cxn ang="0">
                <a:pos x="174" y="347"/>
              </a:cxn>
              <a:cxn ang="0">
                <a:pos x="169" y="361"/>
              </a:cxn>
              <a:cxn ang="0">
                <a:pos x="164" y="376"/>
              </a:cxn>
              <a:cxn ang="0">
                <a:pos x="154" y="390"/>
              </a:cxn>
              <a:cxn ang="0">
                <a:pos x="145" y="404"/>
              </a:cxn>
              <a:cxn ang="0">
                <a:pos x="133" y="416"/>
              </a:cxn>
              <a:cxn ang="0">
                <a:pos x="122" y="426"/>
              </a:cxn>
              <a:cxn ang="0">
                <a:pos x="110" y="435"/>
              </a:cxn>
              <a:cxn ang="0">
                <a:pos x="98" y="442"/>
              </a:cxn>
              <a:cxn ang="0">
                <a:pos x="85" y="450"/>
              </a:cxn>
              <a:cxn ang="0">
                <a:pos x="72" y="457"/>
              </a:cxn>
              <a:cxn ang="0">
                <a:pos x="59" y="464"/>
              </a:cxn>
              <a:cxn ang="0">
                <a:pos x="45" y="470"/>
              </a:cxn>
              <a:cxn ang="0">
                <a:pos x="31" y="476"/>
              </a:cxn>
              <a:cxn ang="0">
                <a:pos x="18" y="480"/>
              </a:cxn>
              <a:cxn ang="0">
                <a:pos x="0" y="484"/>
              </a:cxn>
              <a:cxn ang="0">
                <a:pos x="15" y="490"/>
              </a:cxn>
              <a:cxn ang="0">
                <a:pos x="30" y="494"/>
              </a:cxn>
              <a:cxn ang="0">
                <a:pos x="46" y="496"/>
              </a:cxn>
              <a:cxn ang="0">
                <a:pos x="63" y="496"/>
              </a:cxn>
              <a:cxn ang="0">
                <a:pos x="80" y="496"/>
              </a:cxn>
              <a:cxn ang="0">
                <a:pos x="100" y="496"/>
              </a:cxn>
              <a:cxn ang="0">
                <a:pos x="122" y="495"/>
              </a:cxn>
              <a:cxn ang="0">
                <a:pos x="142" y="494"/>
              </a:cxn>
              <a:cxn ang="0">
                <a:pos x="162" y="490"/>
              </a:cxn>
              <a:cxn ang="0">
                <a:pos x="184" y="484"/>
              </a:cxn>
              <a:cxn ang="0">
                <a:pos x="204" y="478"/>
              </a:cxn>
              <a:cxn ang="0">
                <a:pos x="223" y="470"/>
              </a:cxn>
              <a:cxn ang="0">
                <a:pos x="244" y="460"/>
              </a:cxn>
              <a:cxn ang="0">
                <a:pos x="261" y="450"/>
              </a:cxn>
              <a:cxn ang="0">
                <a:pos x="282" y="438"/>
              </a:cxn>
              <a:cxn ang="0">
                <a:pos x="301" y="421"/>
              </a:cxn>
              <a:cxn ang="0">
                <a:pos x="316" y="408"/>
              </a:cxn>
              <a:cxn ang="0">
                <a:pos x="333" y="391"/>
              </a:cxn>
              <a:cxn ang="0">
                <a:pos x="345" y="373"/>
              </a:cxn>
              <a:cxn ang="0">
                <a:pos x="354" y="356"/>
              </a:cxn>
              <a:cxn ang="0">
                <a:pos x="360" y="331"/>
              </a:cxn>
              <a:cxn ang="0">
                <a:pos x="361" y="311"/>
              </a:cxn>
              <a:cxn ang="0">
                <a:pos x="361" y="291"/>
              </a:cxn>
              <a:cxn ang="0">
                <a:pos x="361" y="191"/>
              </a:cxn>
              <a:cxn ang="0">
                <a:pos x="450" y="191"/>
              </a:cxn>
              <a:cxn ang="0">
                <a:pos x="271" y="0"/>
              </a:cxn>
              <a:cxn ang="0">
                <a:pos x="90" y="191"/>
              </a:cxn>
            </a:cxnLst>
            <a:rect l="0" t="0" r="r" b="b"/>
            <a:pathLst>
              <a:path w="451" h="497">
                <a:moveTo>
                  <a:pt x="90" y="191"/>
                </a:moveTo>
                <a:lnTo>
                  <a:pt x="178" y="191"/>
                </a:lnTo>
                <a:lnTo>
                  <a:pt x="178" y="315"/>
                </a:lnTo>
                <a:lnTo>
                  <a:pt x="177" y="333"/>
                </a:lnTo>
                <a:lnTo>
                  <a:pt x="174" y="347"/>
                </a:lnTo>
                <a:lnTo>
                  <a:pt x="169" y="361"/>
                </a:lnTo>
                <a:lnTo>
                  <a:pt x="164" y="376"/>
                </a:lnTo>
                <a:lnTo>
                  <a:pt x="154" y="390"/>
                </a:lnTo>
                <a:lnTo>
                  <a:pt x="145" y="404"/>
                </a:lnTo>
                <a:lnTo>
                  <a:pt x="133" y="416"/>
                </a:lnTo>
                <a:lnTo>
                  <a:pt x="122" y="426"/>
                </a:lnTo>
                <a:lnTo>
                  <a:pt x="110" y="435"/>
                </a:lnTo>
                <a:lnTo>
                  <a:pt x="98" y="442"/>
                </a:lnTo>
                <a:lnTo>
                  <a:pt x="85" y="450"/>
                </a:lnTo>
                <a:lnTo>
                  <a:pt x="72" y="457"/>
                </a:lnTo>
                <a:lnTo>
                  <a:pt x="59" y="464"/>
                </a:lnTo>
                <a:lnTo>
                  <a:pt x="45" y="470"/>
                </a:lnTo>
                <a:lnTo>
                  <a:pt x="31" y="476"/>
                </a:lnTo>
                <a:lnTo>
                  <a:pt x="18" y="480"/>
                </a:lnTo>
                <a:lnTo>
                  <a:pt x="0" y="484"/>
                </a:lnTo>
                <a:lnTo>
                  <a:pt x="15" y="490"/>
                </a:lnTo>
                <a:lnTo>
                  <a:pt x="30" y="494"/>
                </a:lnTo>
                <a:lnTo>
                  <a:pt x="46" y="496"/>
                </a:lnTo>
                <a:lnTo>
                  <a:pt x="63" y="496"/>
                </a:lnTo>
                <a:lnTo>
                  <a:pt x="80" y="496"/>
                </a:lnTo>
                <a:lnTo>
                  <a:pt x="100" y="496"/>
                </a:lnTo>
                <a:lnTo>
                  <a:pt x="122" y="495"/>
                </a:lnTo>
                <a:lnTo>
                  <a:pt x="142" y="494"/>
                </a:lnTo>
                <a:lnTo>
                  <a:pt x="162" y="490"/>
                </a:lnTo>
                <a:lnTo>
                  <a:pt x="184" y="484"/>
                </a:lnTo>
                <a:lnTo>
                  <a:pt x="204" y="478"/>
                </a:lnTo>
                <a:lnTo>
                  <a:pt x="223" y="470"/>
                </a:lnTo>
                <a:lnTo>
                  <a:pt x="244" y="460"/>
                </a:lnTo>
                <a:lnTo>
                  <a:pt x="261" y="450"/>
                </a:lnTo>
                <a:lnTo>
                  <a:pt x="282" y="438"/>
                </a:lnTo>
                <a:lnTo>
                  <a:pt x="301" y="421"/>
                </a:lnTo>
                <a:lnTo>
                  <a:pt x="316" y="408"/>
                </a:lnTo>
                <a:lnTo>
                  <a:pt x="333" y="391"/>
                </a:lnTo>
                <a:lnTo>
                  <a:pt x="345" y="373"/>
                </a:lnTo>
                <a:lnTo>
                  <a:pt x="354" y="356"/>
                </a:lnTo>
                <a:lnTo>
                  <a:pt x="360" y="331"/>
                </a:lnTo>
                <a:lnTo>
                  <a:pt x="361" y="311"/>
                </a:lnTo>
                <a:lnTo>
                  <a:pt x="361" y="291"/>
                </a:lnTo>
                <a:lnTo>
                  <a:pt x="361" y="191"/>
                </a:lnTo>
                <a:lnTo>
                  <a:pt x="450" y="191"/>
                </a:lnTo>
                <a:lnTo>
                  <a:pt x="271" y="0"/>
                </a:lnTo>
                <a:lnTo>
                  <a:pt x="90" y="191"/>
                </a:lnTo>
              </a:path>
            </a:pathLst>
          </a:custGeom>
          <a:gradFill rotWithShape="0">
            <a:gsLst>
              <a:gs pos="0">
                <a:schemeClr val="tx2">
                  <a:gamma/>
                  <a:shade val="80000"/>
                  <a:invGamma/>
                </a:schemeClr>
              </a:gs>
              <a:gs pos="100000">
                <a:schemeClr val="tx2"/>
              </a:gs>
            </a:gsLst>
            <a:lin ang="5400000" scaled="1"/>
          </a:gradFill>
          <a:ln w="12700" cap="rnd" cmpd="sng">
            <a:solidFill>
              <a:schemeClr val="tx1"/>
            </a:solidFill>
            <a:prstDash val="solid"/>
            <a:round/>
            <a:headEnd/>
            <a:tailEnd/>
          </a:ln>
          <a:effectLst/>
        </p:spPr>
        <p:txBody>
          <a:bodyPr/>
          <a:lstStyle/>
          <a:p>
            <a:pPr>
              <a:defRPr/>
            </a:pPr>
            <a:endParaRPr lang="en-IE"/>
          </a:p>
        </p:txBody>
      </p:sp>
      <p:sp>
        <p:nvSpPr>
          <p:cNvPr id="973832" name="Freeform 8"/>
          <p:cNvSpPr>
            <a:spLocks/>
          </p:cNvSpPr>
          <p:nvPr/>
        </p:nvSpPr>
        <p:spPr bwMode="auto">
          <a:xfrm>
            <a:off x="4811713" y="3076575"/>
            <a:ext cx="974725" cy="804863"/>
          </a:xfrm>
          <a:custGeom>
            <a:avLst/>
            <a:gdLst/>
            <a:ahLst/>
            <a:cxnLst>
              <a:cxn ang="0">
                <a:pos x="414" y="93"/>
              </a:cxn>
              <a:cxn ang="0">
                <a:pos x="414" y="195"/>
              </a:cxn>
              <a:cxn ang="0">
                <a:pos x="154" y="195"/>
              </a:cxn>
              <a:cxn ang="0">
                <a:pos x="139" y="194"/>
              </a:cxn>
              <a:cxn ang="0">
                <a:pos x="127" y="192"/>
              </a:cxn>
              <a:cxn ang="0">
                <a:pos x="114" y="186"/>
              </a:cxn>
              <a:cxn ang="0">
                <a:pos x="102" y="180"/>
              </a:cxn>
              <a:cxn ang="0">
                <a:pos x="90" y="170"/>
              </a:cxn>
              <a:cxn ang="0">
                <a:pos x="79" y="159"/>
              </a:cxn>
              <a:cxn ang="0">
                <a:pos x="68" y="147"/>
              </a:cxn>
              <a:cxn ang="0">
                <a:pos x="60" y="135"/>
              </a:cxn>
              <a:cxn ang="0">
                <a:pos x="51" y="122"/>
              </a:cxn>
              <a:cxn ang="0">
                <a:pos x="46" y="108"/>
              </a:cxn>
              <a:cxn ang="0">
                <a:pos x="39" y="94"/>
              </a:cxn>
              <a:cxn ang="0">
                <a:pos x="32" y="80"/>
              </a:cxn>
              <a:cxn ang="0">
                <a:pos x="27" y="65"/>
              </a:cxn>
              <a:cxn ang="0">
                <a:pos x="21" y="50"/>
              </a:cxn>
              <a:cxn ang="0">
                <a:pos x="17" y="35"/>
              </a:cxn>
              <a:cxn ang="0">
                <a:pos x="13" y="20"/>
              </a:cxn>
              <a:cxn ang="0">
                <a:pos x="10" y="0"/>
              </a:cxn>
              <a:cxn ang="0">
                <a:pos x="4" y="17"/>
              </a:cxn>
              <a:cxn ang="0">
                <a:pos x="1" y="33"/>
              </a:cxn>
              <a:cxn ang="0">
                <a:pos x="0" y="51"/>
              </a:cxn>
              <a:cxn ang="0">
                <a:pos x="0" y="70"/>
              </a:cxn>
              <a:cxn ang="0">
                <a:pos x="0" y="88"/>
              </a:cxn>
              <a:cxn ang="0">
                <a:pos x="0" y="111"/>
              </a:cxn>
              <a:cxn ang="0">
                <a:pos x="0" y="135"/>
              </a:cxn>
              <a:cxn ang="0">
                <a:pos x="1" y="157"/>
              </a:cxn>
              <a:cxn ang="0">
                <a:pos x="4" y="179"/>
              </a:cxn>
              <a:cxn ang="0">
                <a:pos x="10" y="202"/>
              </a:cxn>
              <a:cxn ang="0">
                <a:pos x="14" y="225"/>
              </a:cxn>
              <a:cxn ang="0">
                <a:pos x="21" y="245"/>
              </a:cxn>
              <a:cxn ang="0">
                <a:pos x="30" y="269"/>
              </a:cxn>
              <a:cxn ang="0">
                <a:pos x="39" y="287"/>
              </a:cxn>
              <a:cxn ang="0">
                <a:pos x="50" y="311"/>
              </a:cxn>
              <a:cxn ang="0">
                <a:pos x="63" y="332"/>
              </a:cxn>
              <a:cxn ang="0">
                <a:pos x="74" y="348"/>
              </a:cxn>
              <a:cxn ang="0">
                <a:pos x="90" y="366"/>
              </a:cxn>
              <a:cxn ang="0">
                <a:pos x="104" y="379"/>
              </a:cxn>
              <a:cxn ang="0">
                <a:pos x="120" y="390"/>
              </a:cxn>
              <a:cxn ang="0">
                <a:pos x="140" y="397"/>
              </a:cxn>
              <a:cxn ang="0">
                <a:pos x="158" y="398"/>
              </a:cxn>
              <a:cxn ang="0">
                <a:pos x="174" y="398"/>
              </a:cxn>
              <a:cxn ang="0">
                <a:pos x="414" y="398"/>
              </a:cxn>
              <a:cxn ang="0">
                <a:pos x="414" y="506"/>
              </a:cxn>
              <a:cxn ang="0">
                <a:pos x="613" y="300"/>
              </a:cxn>
              <a:cxn ang="0">
                <a:pos x="414" y="93"/>
              </a:cxn>
            </a:cxnLst>
            <a:rect l="0" t="0" r="r" b="b"/>
            <a:pathLst>
              <a:path w="614" h="507">
                <a:moveTo>
                  <a:pt x="414" y="93"/>
                </a:moveTo>
                <a:lnTo>
                  <a:pt x="414" y="195"/>
                </a:lnTo>
                <a:lnTo>
                  <a:pt x="154" y="195"/>
                </a:lnTo>
                <a:lnTo>
                  <a:pt x="139" y="194"/>
                </a:lnTo>
                <a:lnTo>
                  <a:pt x="127" y="192"/>
                </a:lnTo>
                <a:lnTo>
                  <a:pt x="114" y="186"/>
                </a:lnTo>
                <a:lnTo>
                  <a:pt x="102" y="180"/>
                </a:lnTo>
                <a:lnTo>
                  <a:pt x="90" y="170"/>
                </a:lnTo>
                <a:lnTo>
                  <a:pt x="79" y="159"/>
                </a:lnTo>
                <a:lnTo>
                  <a:pt x="68" y="147"/>
                </a:lnTo>
                <a:lnTo>
                  <a:pt x="60" y="135"/>
                </a:lnTo>
                <a:lnTo>
                  <a:pt x="51" y="122"/>
                </a:lnTo>
                <a:lnTo>
                  <a:pt x="46" y="108"/>
                </a:lnTo>
                <a:lnTo>
                  <a:pt x="39" y="94"/>
                </a:lnTo>
                <a:lnTo>
                  <a:pt x="32" y="80"/>
                </a:lnTo>
                <a:lnTo>
                  <a:pt x="27" y="65"/>
                </a:lnTo>
                <a:lnTo>
                  <a:pt x="21" y="50"/>
                </a:lnTo>
                <a:lnTo>
                  <a:pt x="17" y="35"/>
                </a:lnTo>
                <a:lnTo>
                  <a:pt x="13" y="20"/>
                </a:lnTo>
                <a:lnTo>
                  <a:pt x="10" y="0"/>
                </a:lnTo>
                <a:lnTo>
                  <a:pt x="4" y="17"/>
                </a:lnTo>
                <a:lnTo>
                  <a:pt x="1" y="33"/>
                </a:lnTo>
                <a:lnTo>
                  <a:pt x="0" y="51"/>
                </a:lnTo>
                <a:lnTo>
                  <a:pt x="0" y="70"/>
                </a:lnTo>
                <a:lnTo>
                  <a:pt x="0" y="88"/>
                </a:lnTo>
                <a:lnTo>
                  <a:pt x="0" y="111"/>
                </a:lnTo>
                <a:lnTo>
                  <a:pt x="0" y="135"/>
                </a:lnTo>
                <a:lnTo>
                  <a:pt x="1" y="157"/>
                </a:lnTo>
                <a:lnTo>
                  <a:pt x="4" y="179"/>
                </a:lnTo>
                <a:lnTo>
                  <a:pt x="10" y="202"/>
                </a:lnTo>
                <a:lnTo>
                  <a:pt x="14" y="225"/>
                </a:lnTo>
                <a:lnTo>
                  <a:pt x="21" y="245"/>
                </a:lnTo>
                <a:lnTo>
                  <a:pt x="30" y="269"/>
                </a:lnTo>
                <a:lnTo>
                  <a:pt x="39" y="287"/>
                </a:lnTo>
                <a:lnTo>
                  <a:pt x="50" y="311"/>
                </a:lnTo>
                <a:lnTo>
                  <a:pt x="63" y="332"/>
                </a:lnTo>
                <a:lnTo>
                  <a:pt x="74" y="348"/>
                </a:lnTo>
                <a:lnTo>
                  <a:pt x="90" y="366"/>
                </a:lnTo>
                <a:lnTo>
                  <a:pt x="104" y="379"/>
                </a:lnTo>
                <a:lnTo>
                  <a:pt x="120" y="390"/>
                </a:lnTo>
                <a:lnTo>
                  <a:pt x="140" y="397"/>
                </a:lnTo>
                <a:lnTo>
                  <a:pt x="158" y="398"/>
                </a:lnTo>
                <a:lnTo>
                  <a:pt x="174" y="398"/>
                </a:lnTo>
                <a:lnTo>
                  <a:pt x="414" y="398"/>
                </a:lnTo>
                <a:lnTo>
                  <a:pt x="414" y="506"/>
                </a:lnTo>
                <a:lnTo>
                  <a:pt x="613" y="300"/>
                </a:lnTo>
                <a:lnTo>
                  <a:pt x="414" y="93"/>
                </a:lnTo>
              </a:path>
            </a:pathLst>
          </a:custGeom>
          <a:gradFill rotWithShape="0">
            <a:gsLst>
              <a:gs pos="0">
                <a:schemeClr val="tx2">
                  <a:gamma/>
                  <a:shade val="80000"/>
                  <a:invGamma/>
                </a:schemeClr>
              </a:gs>
              <a:gs pos="100000">
                <a:schemeClr val="tx2"/>
              </a:gs>
            </a:gsLst>
            <a:lin ang="5400000" scaled="1"/>
          </a:gradFill>
          <a:ln w="12700" cap="rnd" cmpd="sng">
            <a:solidFill>
              <a:schemeClr val="tx1"/>
            </a:solidFill>
            <a:prstDash val="solid"/>
            <a:round/>
            <a:headEnd/>
            <a:tailEnd/>
          </a:ln>
          <a:effectLst/>
        </p:spPr>
        <p:txBody>
          <a:bodyPr/>
          <a:lstStyle/>
          <a:p>
            <a:pPr>
              <a:defRPr/>
            </a:pPr>
            <a:endParaRPr lang="en-IE"/>
          </a:p>
        </p:txBody>
      </p:sp>
      <p:sp>
        <p:nvSpPr>
          <p:cNvPr id="973833" name="Rectangle 9"/>
          <p:cNvSpPr>
            <a:spLocks noChangeArrowheads="1"/>
          </p:cNvSpPr>
          <p:nvPr/>
        </p:nvSpPr>
        <p:spPr bwMode="auto">
          <a:xfrm>
            <a:off x="5786438" y="3222625"/>
            <a:ext cx="1435100" cy="673100"/>
          </a:xfrm>
          <a:prstGeom prst="rect">
            <a:avLst/>
          </a:prstGeom>
          <a:gradFill rotWithShape="0">
            <a:gsLst>
              <a:gs pos="0">
                <a:schemeClr val="accent2">
                  <a:gamma/>
                  <a:shade val="80000"/>
                  <a:invGamma/>
                </a:schemeClr>
              </a:gs>
              <a:gs pos="100000">
                <a:schemeClr val="accent2"/>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Decryption</a:t>
            </a:r>
          </a:p>
        </p:txBody>
      </p:sp>
      <p:sp>
        <p:nvSpPr>
          <p:cNvPr id="973834" name="Freeform 10"/>
          <p:cNvSpPr>
            <a:spLocks/>
          </p:cNvSpPr>
          <p:nvPr/>
        </p:nvSpPr>
        <p:spPr bwMode="auto">
          <a:xfrm>
            <a:off x="7245350" y="2916238"/>
            <a:ext cx="717550" cy="788987"/>
          </a:xfrm>
          <a:custGeom>
            <a:avLst/>
            <a:gdLst/>
            <a:ahLst/>
            <a:cxnLst>
              <a:cxn ang="0">
                <a:pos x="90" y="191"/>
              </a:cxn>
              <a:cxn ang="0">
                <a:pos x="178" y="191"/>
              </a:cxn>
              <a:cxn ang="0">
                <a:pos x="178" y="315"/>
              </a:cxn>
              <a:cxn ang="0">
                <a:pos x="177" y="333"/>
              </a:cxn>
              <a:cxn ang="0">
                <a:pos x="175" y="347"/>
              </a:cxn>
              <a:cxn ang="0">
                <a:pos x="170" y="361"/>
              </a:cxn>
              <a:cxn ang="0">
                <a:pos x="164" y="376"/>
              </a:cxn>
              <a:cxn ang="0">
                <a:pos x="154" y="390"/>
              </a:cxn>
              <a:cxn ang="0">
                <a:pos x="145" y="404"/>
              </a:cxn>
              <a:cxn ang="0">
                <a:pos x="133" y="416"/>
              </a:cxn>
              <a:cxn ang="0">
                <a:pos x="122" y="426"/>
              </a:cxn>
              <a:cxn ang="0">
                <a:pos x="111" y="435"/>
              </a:cxn>
              <a:cxn ang="0">
                <a:pos x="99" y="442"/>
              </a:cxn>
              <a:cxn ang="0">
                <a:pos x="86" y="450"/>
              </a:cxn>
              <a:cxn ang="0">
                <a:pos x="73" y="457"/>
              </a:cxn>
              <a:cxn ang="0">
                <a:pos x="59" y="464"/>
              </a:cxn>
              <a:cxn ang="0">
                <a:pos x="45" y="470"/>
              </a:cxn>
              <a:cxn ang="0">
                <a:pos x="31" y="476"/>
              </a:cxn>
              <a:cxn ang="0">
                <a:pos x="18" y="480"/>
              </a:cxn>
              <a:cxn ang="0">
                <a:pos x="0" y="484"/>
              </a:cxn>
              <a:cxn ang="0">
                <a:pos x="16" y="490"/>
              </a:cxn>
              <a:cxn ang="0">
                <a:pos x="30" y="494"/>
              </a:cxn>
              <a:cxn ang="0">
                <a:pos x="46" y="496"/>
              </a:cxn>
              <a:cxn ang="0">
                <a:pos x="63" y="496"/>
              </a:cxn>
              <a:cxn ang="0">
                <a:pos x="80" y="496"/>
              </a:cxn>
              <a:cxn ang="0">
                <a:pos x="100" y="496"/>
              </a:cxn>
              <a:cxn ang="0">
                <a:pos x="122" y="495"/>
              </a:cxn>
              <a:cxn ang="0">
                <a:pos x="143" y="494"/>
              </a:cxn>
              <a:cxn ang="0">
                <a:pos x="163" y="490"/>
              </a:cxn>
              <a:cxn ang="0">
                <a:pos x="184" y="484"/>
              </a:cxn>
              <a:cxn ang="0">
                <a:pos x="204" y="478"/>
              </a:cxn>
              <a:cxn ang="0">
                <a:pos x="223" y="470"/>
              </a:cxn>
              <a:cxn ang="0">
                <a:pos x="245" y="460"/>
              </a:cxn>
              <a:cxn ang="0">
                <a:pos x="261" y="450"/>
              </a:cxn>
              <a:cxn ang="0">
                <a:pos x="283" y="438"/>
              </a:cxn>
              <a:cxn ang="0">
                <a:pos x="302" y="421"/>
              </a:cxn>
              <a:cxn ang="0">
                <a:pos x="317" y="408"/>
              </a:cxn>
              <a:cxn ang="0">
                <a:pos x="334" y="391"/>
              </a:cxn>
              <a:cxn ang="0">
                <a:pos x="345" y="373"/>
              </a:cxn>
              <a:cxn ang="0">
                <a:pos x="355" y="356"/>
              </a:cxn>
              <a:cxn ang="0">
                <a:pos x="361" y="331"/>
              </a:cxn>
              <a:cxn ang="0">
                <a:pos x="362" y="311"/>
              </a:cxn>
              <a:cxn ang="0">
                <a:pos x="362" y="291"/>
              </a:cxn>
              <a:cxn ang="0">
                <a:pos x="362" y="191"/>
              </a:cxn>
              <a:cxn ang="0">
                <a:pos x="451" y="191"/>
              </a:cxn>
              <a:cxn ang="0">
                <a:pos x="272" y="0"/>
              </a:cxn>
              <a:cxn ang="0">
                <a:pos x="90" y="191"/>
              </a:cxn>
            </a:cxnLst>
            <a:rect l="0" t="0" r="r" b="b"/>
            <a:pathLst>
              <a:path w="452" h="497">
                <a:moveTo>
                  <a:pt x="90" y="191"/>
                </a:moveTo>
                <a:lnTo>
                  <a:pt x="178" y="191"/>
                </a:lnTo>
                <a:lnTo>
                  <a:pt x="178" y="315"/>
                </a:lnTo>
                <a:lnTo>
                  <a:pt x="177" y="333"/>
                </a:lnTo>
                <a:lnTo>
                  <a:pt x="175" y="347"/>
                </a:lnTo>
                <a:lnTo>
                  <a:pt x="170" y="361"/>
                </a:lnTo>
                <a:lnTo>
                  <a:pt x="164" y="376"/>
                </a:lnTo>
                <a:lnTo>
                  <a:pt x="154" y="390"/>
                </a:lnTo>
                <a:lnTo>
                  <a:pt x="145" y="404"/>
                </a:lnTo>
                <a:lnTo>
                  <a:pt x="133" y="416"/>
                </a:lnTo>
                <a:lnTo>
                  <a:pt x="122" y="426"/>
                </a:lnTo>
                <a:lnTo>
                  <a:pt x="111" y="435"/>
                </a:lnTo>
                <a:lnTo>
                  <a:pt x="99" y="442"/>
                </a:lnTo>
                <a:lnTo>
                  <a:pt x="86" y="450"/>
                </a:lnTo>
                <a:lnTo>
                  <a:pt x="73" y="457"/>
                </a:lnTo>
                <a:lnTo>
                  <a:pt x="59" y="464"/>
                </a:lnTo>
                <a:lnTo>
                  <a:pt x="45" y="470"/>
                </a:lnTo>
                <a:lnTo>
                  <a:pt x="31" y="476"/>
                </a:lnTo>
                <a:lnTo>
                  <a:pt x="18" y="480"/>
                </a:lnTo>
                <a:lnTo>
                  <a:pt x="0" y="484"/>
                </a:lnTo>
                <a:lnTo>
                  <a:pt x="16" y="490"/>
                </a:lnTo>
                <a:lnTo>
                  <a:pt x="30" y="494"/>
                </a:lnTo>
                <a:lnTo>
                  <a:pt x="46" y="496"/>
                </a:lnTo>
                <a:lnTo>
                  <a:pt x="63" y="496"/>
                </a:lnTo>
                <a:lnTo>
                  <a:pt x="80" y="496"/>
                </a:lnTo>
                <a:lnTo>
                  <a:pt x="100" y="496"/>
                </a:lnTo>
                <a:lnTo>
                  <a:pt x="122" y="495"/>
                </a:lnTo>
                <a:lnTo>
                  <a:pt x="143" y="494"/>
                </a:lnTo>
                <a:lnTo>
                  <a:pt x="163" y="490"/>
                </a:lnTo>
                <a:lnTo>
                  <a:pt x="184" y="484"/>
                </a:lnTo>
                <a:lnTo>
                  <a:pt x="204" y="478"/>
                </a:lnTo>
                <a:lnTo>
                  <a:pt x="223" y="470"/>
                </a:lnTo>
                <a:lnTo>
                  <a:pt x="245" y="460"/>
                </a:lnTo>
                <a:lnTo>
                  <a:pt x="261" y="450"/>
                </a:lnTo>
                <a:lnTo>
                  <a:pt x="283" y="438"/>
                </a:lnTo>
                <a:lnTo>
                  <a:pt x="302" y="421"/>
                </a:lnTo>
                <a:lnTo>
                  <a:pt x="317" y="408"/>
                </a:lnTo>
                <a:lnTo>
                  <a:pt x="334" y="391"/>
                </a:lnTo>
                <a:lnTo>
                  <a:pt x="345" y="373"/>
                </a:lnTo>
                <a:lnTo>
                  <a:pt x="355" y="356"/>
                </a:lnTo>
                <a:lnTo>
                  <a:pt x="361" y="331"/>
                </a:lnTo>
                <a:lnTo>
                  <a:pt x="362" y="311"/>
                </a:lnTo>
                <a:lnTo>
                  <a:pt x="362" y="291"/>
                </a:lnTo>
                <a:lnTo>
                  <a:pt x="362" y="191"/>
                </a:lnTo>
                <a:lnTo>
                  <a:pt x="451" y="191"/>
                </a:lnTo>
                <a:lnTo>
                  <a:pt x="272" y="0"/>
                </a:lnTo>
                <a:lnTo>
                  <a:pt x="90" y="191"/>
                </a:lnTo>
              </a:path>
            </a:pathLst>
          </a:custGeom>
          <a:gradFill rotWithShape="0">
            <a:gsLst>
              <a:gs pos="0">
                <a:schemeClr val="tx2">
                  <a:gamma/>
                  <a:shade val="80000"/>
                  <a:invGamma/>
                </a:schemeClr>
              </a:gs>
              <a:gs pos="100000">
                <a:schemeClr val="tx2"/>
              </a:gs>
            </a:gsLst>
            <a:lin ang="5400000" scaled="1"/>
          </a:gradFill>
          <a:ln w="12700" cap="rnd" cmpd="sng">
            <a:solidFill>
              <a:schemeClr val="tx1"/>
            </a:solidFill>
            <a:prstDash val="solid"/>
            <a:round/>
            <a:headEnd/>
            <a:tailEnd/>
          </a:ln>
          <a:effectLst/>
        </p:spPr>
        <p:txBody>
          <a:bodyPr/>
          <a:lstStyle/>
          <a:p>
            <a:pPr>
              <a:defRPr/>
            </a:pPr>
            <a:endParaRPr lang="en-IE"/>
          </a:p>
        </p:txBody>
      </p:sp>
      <p:sp>
        <p:nvSpPr>
          <p:cNvPr id="973835" name="Freeform 11"/>
          <p:cNvSpPr>
            <a:spLocks/>
          </p:cNvSpPr>
          <p:nvPr/>
        </p:nvSpPr>
        <p:spPr bwMode="auto">
          <a:xfrm>
            <a:off x="1116013" y="3076575"/>
            <a:ext cx="973137" cy="804863"/>
          </a:xfrm>
          <a:custGeom>
            <a:avLst/>
            <a:gdLst/>
            <a:ahLst/>
            <a:cxnLst>
              <a:cxn ang="0">
                <a:pos x="414" y="93"/>
              </a:cxn>
              <a:cxn ang="0">
                <a:pos x="414" y="195"/>
              </a:cxn>
              <a:cxn ang="0">
                <a:pos x="154" y="195"/>
              </a:cxn>
              <a:cxn ang="0">
                <a:pos x="138" y="194"/>
              </a:cxn>
              <a:cxn ang="0">
                <a:pos x="127" y="192"/>
              </a:cxn>
              <a:cxn ang="0">
                <a:pos x="114" y="186"/>
              </a:cxn>
              <a:cxn ang="0">
                <a:pos x="102" y="180"/>
              </a:cxn>
              <a:cxn ang="0">
                <a:pos x="90" y="170"/>
              </a:cxn>
              <a:cxn ang="0">
                <a:pos x="78" y="159"/>
              </a:cxn>
              <a:cxn ang="0">
                <a:pos x="68" y="147"/>
              </a:cxn>
              <a:cxn ang="0">
                <a:pos x="59" y="135"/>
              </a:cxn>
              <a:cxn ang="0">
                <a:pos x="51" y="122"/>
              </a:cxn>
              <a:cxn ang="0">
                <a:pos x="46" y="108"/>
              </a:cxn>
              <a:cxn ang="0">
                <a:pos x="39" y="94"/>
              </a:cxn>
              <a:cxn ang="0">
                <a:pos x="32" y="80"/>
              </a:cxn>
              <a:cxn ang="0">
                <a:pos x="27" y="65"/>
              </a:cxn>
              <a:cxn ang="0">
                <a:pos x="21" y="50"/>
              </a:cxn>
              <a:cxn ang="0">
                <a:pos x="17" y="35"/>
              </a:cxn>
              <a:cxn ang="0">
                <a:pos x="13" y="20"/>
              </a:cxn>
              <a:cxn ang="0">
                <a:pos x="9" y="0"/>
              </a:cxn>
              <a:cxn ang="0">
                <a:pos x="4" y="17"/>
              </a:cxn>
              <a:cxn ang="0">
                <a:pos x="1" y="33"/>
              </a:cxn>
              <a:cxn ang="0">
                <a:pos x="0" y="51"/>
              </a:cxn>
              <a:cxn ang="0">
                <a:pos x="0" y="70"/>
              </a:cxn>
              <a:cxn ang="0">
                <a:pos x="0" y="88"/>
              </a:cxn>
              <a:cxn ang="0">
                <a:pos x="0" y="111"/>
              </a:cxn>
              <a:cxn ang="0">
                <a:pos x="0" y="135"/>
              </a:cxn>
              <a:cxn ang="0">
                <a:pos x="1" y="157"/>
              </a:cxn>
              <a:cxn ang="0">
                <a:pos x="4" y="179"/>
              </a:cxn>
              <a:cxn ang="0">
                <a:pos x="9" y="202"/>
              </a:cxn>
              <a:cxn ang="0">
                <a:pos x="14" y="225"/>
              </a:cxn>
              <a:cxn ang="0">
                <a:pos x="21" y="245"/>
              </a:cxn>
              <a:cxn ang="0">
                <a:pos x="30" y="269"/>
              </a:cxn>
              <a:cxn ang="0">
                <a:pos x="39" y="287"/>
              </a:cxn>
              <a:cxn ang="0">
                <a:pos x="49" y="311"/>
              </a:cxn>
              <a:cxn ang="0">
                <a:pos x="63" y="332"/>
              </a:cxn>
              <a:cxn ang="0">
                <a:pos x="74" y="348"/>
              </a:cxn>
              <a:cxn ang="0">
                <a:pos x="89" y="366"/>
              </a:cxn>
              <a:cxn ang="0">
                <a:pos x="104" y="379"/>
              </a:cxn>
              <a:cxn ang="0">
                <a:pos x="119" y="390"/>
              </a:cxn>
              <a:cxn ang="0">
                <a:pos x="140" y="397"/>
              </a:cxn>
              <a:cxn ang="0">
                <a:pos x="157" y="398"/>
              </a:cxn>
              <a:cxn ang="0">
                <a:pos x="174" y="398"/>
              </a:cxn>
              <a:cxn ang="0">
                <a:pos x="414" y="398"/>
              </a:cxn>
              <a:cxn ang="0">
                <a:pos x="414" y="506"/>
              </a:cxn>
              <a:cxn ang="0">
                <a:pos x="612" y="300"/>
              </a:cxn>
              <a:cxn ang="0">
                <a:pos x="414" y="93"/>
              </a:cxn>
            </a:cxnLst>
            <a:rect l="0" t="0" r="r" b="b"/>
            <a:pathLst>
              <a:path w="613" h="507">
                <a:moveTo>
                  <a:pt x="414" y="93"/>
                </a:moveTo>
                <a:lnTo>
                  <a:pt x="414" y="195"/>
                </a:lnTo>
                <a:lnTo>
                  <a:pt x="154" y="195"/>
                </a:lnTo>
                <a:lnTo>
                  <a:pt x="138" y="194"/>
                </a:lnTo>
                <a:lnTo>
                  <a:pt x="127" y="192"/>
                </a:lnTo>
                <a:lnTo>
                  <a:pt x="114" y="186"/>
                </a:lnTo>
                <a:lnTo>
                  <a:pt x="102" y="180"/>
                </a:lnTo>
                <a:lnTo>
                  <a:pt x="90" y="170"/>
                </a:lnTo>
                <a:lnTo>
                  <a:pt x="78" y="159"/>
                </a:lnTo>
                <a:lnTo>
                  <a:pt x="68" y="147"/>
                </a:lnTo>
                <a:lnTo>
                  <a:pt x="59" y="135"/>
                </a:lnTo>
                <a:lnTo>
                  <a:pt x="51" y="122"/>
                </a:lnTo>
                <a:lnTo>
                  <a:pt x="46" y="108"/>
                </a:lnTo>
                <a:lnTo>
                  <a:pt x="39" y="94"/>
                </a:lnTo>
                <a:lnTo>
                  <a:pt x="32" y="80"/>
                </a:lnTo>
                <a:lnTo>
                  <a:pt x="27" y="65"/>
                </a:lnTo>
                <a:lnTo>
                  <a:pt x="21" y="50"/>
                </a:lnTo>
                <a:lnTo>
                  <a:pt x="17" y="35"/>
                </a:lnTo>
                <a:lnTo>
                  <a:pt x="13" y="20"/>
                </a:lnTo>
                <a:lnTo>
                  <a:pt x="9" y="0"/>
                </a:lnTo>
                <a:lnTo>
                  <a:pt x="4" y="17"/>
                </a:lnTo>
                <a:lnTo>
                  <a:pt x="1" y="33"/>
                </a:lnTo>
                <a:lnTo>
                  <a:pt x="0" y="51"/>
                </a:lnTo>
                <a:lnTo>
                  <a:pt x="0" y="70"/>
                </a:lnTo>
                <a:lnTo>
                  <a:pt x="0" y="88"/>
                </a:lnTo>
                <a:lnTo>
                  <a:pt x="0" y="111"/>
                </a:lnTo>
                <a:lnTo>
                  <a:pt x="0" y="135"/>
                </a:lnTo>
                <a:lnTo>
                  <a:pt x="1" y="157"/>
                </a:lnTo>
                <a:lnTo>
                  <a:pt x="4" y="179"/>
                </a:lnTo>
                <a:lnTo>
                  <a:pt x="9" y="202"/>
                </a:lnTo>
                <a:lnTo>
                  <a:pt x="14" y="225"/>
                </a:lnTo>
                <a:lnTo>
                  <a:pt x="21" y="245"/>
                </a:lnTo>
                <a:lnTo>
                  <a:pt x="30" y="269"/>
                </a:lnTo>
                <a:lnTo>
                  <a:pt x="39" y="287"/>
                </a:lnTo>
                <a:lnTo>
                  <a:pt x="49" y="311"/>
                </a:lnTo>
                <a:lnTo>
                  <a:pt x="63" y="332"/>
                </a:lnTo>
                <a:lnTo>
                  <a:pt x="74" y="348"/>
                </a:lnTo>
                <a:lnTo>
                  <a:pt x="89" y="366"/>
                </a:lnTo>
                <a:lnTo>
                  <a:pt x="104" y="379"/>
                </a:lnTo>
                <a:lnTo>
                  <a:pt x="119" y="390"/>
                </a:lnTo>
                <a:lnTo>
                  <a:pt x="140" y="397"/>
                </a:lnTo>
                <a:lnTo>
                  <a:pt x="157" y="398"/>
                </a:lnTo>
                <a:lnTo>
                  <a:pt x="174" y="398"/>
                </a:lnTo>
                <a:lnTo>
                  <a:pt x="414" y="398"/>
                </a:lnTo>
                <a:lnTo>
                  <a:pt x="414" y="506"/>
                </a:lnTo>
                <a:lnTo>
                  <a:pt x="612" y="300"/>
                </a:lnTo>
                <a:lnTo>
                  <a:pt x="414" y="93"/>
                </a:lnTo>
              </a:path>
            </a:pathLst>
          </a:custGeom>
          <a:gradFill rotWithShape="0">
            <a:gsLst>
              <a:gs pos="0">
                <a:schemeClr val="tx2">
                  <a:gamma/>
                  <a:shade val="80000"/>
                  <a:invGamma/>
                </a:schemeClr>
              </a:gs>
              <a:gs pos="100000">
                <a:schemeClr val="tx2"/>
              </a:gs>
            </a:gsLst>
            <a:lin ang="5400000" scaled="1"/>
          </a:gradFill>
          <a:ln w="12700" cap="rnd" cmpd="sng">
            <a:solidFill>
              <a:schemeClr val="tx1"/>
            </a:solidFill>
            <a:prstDash val="solid"/>
            <a:round/>
            <a:headEnd/>
            <a:tailEnd/>
          </a:ln>
          <a:effectLst/>
        </p:spPr>
        <p:txBody>
          <a:bodyPr/>
          <a:lstStyle/>
          <a:p>
            <a:pPr>
              <a:defRPr/>
            </a:pPr>
            <a:endParaRPr lang="en-IE"/>
          </a:p>
        </p:txBody>
      </p:sp>
      <p:sp>
        <p:nvSpPr>
          <p:cNvPr id="973836" name="Rectangle 12"/>
          <p:cNvSpPr>
            <a:spLocks noChangeArrowheads="1"/>
          </p:cNvSpPr>
          <p:nvPr/>
        </p:nvSpPr>
        <p:spPr bwMode="auto">
          <a:xfrm>
            <a:off x="222250" y="1500188"/>
            <a:ext cx="2136775"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000" b="1">
                <a:effectLst>
                  <a:outerShdw blurRad="38100" dist="38100" dir="2700000" algn="tl">
                    <a:srgbClr val="C0C0C0"/>
                  </a:outerShdw>
                </a:effectLst>
              </a:rPr>
              <a:t>Clear-text Input</a:t>
            </a:r>
          </a:p>
        </p:txBody>
      </p:sp>
      <p:sp>
        <p:nvSpPr>
          <p:cNvPr id="973837" name="Rectangle 13"/>
          <p:cNvSpPr>
            <a:spLocks noChangeArrowheads="1"/>
          </p:cNvSpPr>
          <p:nvPr/>
        </p:nvSpPr>
        <p:spPr bwMode="auto">
          <a:xfrm>
            <a:off x="6538913" y="1500188"/>
            <a:ext cx="229870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000" b="1">
                <a:effectLst>
                  <a:outerShdw blurRad="38100" dist="38100" dir="2700000" algn="tl">
                    <a:srgbClr val="C0C0C0"/>
                  </a:outerShdw>
                </a:effectLst>
              </a:rPr>
              <a:t>Clear-text Output</a:t>
            </a:r>
          </a:p>
        </p:txBody>
      </p:sp>
      <p:sp>
        <p:nvSpPr>
          <p:cNvPr id="973838" name="Rectangle 14"/>
          <p:cNvSpPr>
            <a:spLocks noChangeArrowheads="1"/>
          </p:cNvSpPr>
          <p:nvPr/>
        </p:nvSpPr>
        <p:spPr bwMode="auto">
          <a:xfrm>
            <a:off x="3798888" y="1511300"/>
            <a:ext cx="1543050" cy="396875"/>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000" b="1">
                <a:effectLst>
                  <a:outerShdw blurRad="38100" dist="38100" dir="2700000" algn="tl">
                    <a:srgbClr val="C0C0C0"/>
                  </a:outerShdw>
                </a:effectLst>
              </a:rPr>
              <a:t>Cipher-text</a:t>
            </a:r>
          </a:p>
        </p:txBody>
      </p:sp>
      <p:sp>
        <p:nvSpPr>
          <p:cNvPr id="973839" name="AutoShape 15"/>
          <p:cNvSpPr>
            <a:spLocks noChangeArrowheads="1"/>
          </p:cNvSpPr>
          <p:nvPr/>
        </p:nvSpPr>
        <p:spPr bwMode="auto">
          <a:xfrm>
            <a:off x="2540000" y="3906838"/>
            <a:ext cx="484188" cy="811212"/>
          </a:xfrm>
          <a:prstGeom prst="upArrow">
            <a:avLst>
              <a:gd name="adj1" fmla="val 50000"/>
              <a:gd name="adj2" fmla="val 83763"/>
            </a:avLst>
          </a:prstGeom>
          <a:gradFill rotWithShape="0">
            <a:gsLst>
              <a:gs pos="0">
                <a:schemeClr val="tx2">
                  <a:gamma/>
                  <a:shade val="80000"/>
                  <a:invGamma/>
                </a:schemeClr>
              </a:gs>
              <a:gs pos="100000">
                <a:schemeClr val="tx2"/>
              </a:gs>
            </a:gsLst>
            <a:lin ang="5400000" scaled="1"/>
          </a:gradFill>
          <a:ln w="12700">
            <a:solidFill>
              <a:schemeClr val="tx1"/>
            </a:solidFill>
            <a:miter lim="800000"/>
            <a:headEnd/>
            <a:tailEnd/>
          </a:ln>
          <a:effectLst/>
        </p:spPr>
        <p:txBody>
          <a:bodyPr wrap="none" anchor="ctr"/>
          <a:lstStyle/>
          <a:p>
            <a:pPr>
              <a:defRPr/>
            </a:pPr>
            <a:endParaRPr lang="en-IE"/>
          </a:p>
        </p:txBody>
      </p:sp>
      <p:sp>
        <p:nvSpPr>
          <p:cNvPr id="973840" name="AutoShape 16"/>
          <p:cNvSpPr>
            <a:spLocks noChangeArrowheads="1"/>
          </p:cNvSpPr>
          <p:nvPr/>
        </p:nvSpPr>
        <p:spPr bwMode="auto">
          <a:xfrm>
            <a:off x="6256338" y="3906838"/>
            <a:ext cx="484187" cy="811212"/>
          </a:xfrm>
          <a:prstGeom prst="upArrow">
            <a:avLst>
              <a:gd name="adj1" fmla="val 50000"/>
              <a:gd name="adj2" fmla="val 83763"/>
            </a:avLst>
          </a:prstGeom>
          <a:gradFill rotWithShape="0">
            <a:gsLst>
              <a:gs pos="0">
                <a:schemeClr val="tx2">
                  <a:gamma/>
                  <a:shade val="80000"/>
                  <a:invGamma/>
                </a:schemeClr>
              </a:gs>
              <a:gs pos="100000">
                <a:schemeClr val="tx2"/>
              </a:gs>
            </a:gsLst>
            <a:lin ang="5400000" scaled="1"/>
          </a:gradFill>
          <a:ln w="12700">
            <a:solidFill>
              <a:schemeClr val="tx1"/>
            </a:solidFill>
            <a:miter lim="800000"/>
            <a:headEnd/>
            <a:tailEnd/>
          </a:ln>
          <a:effectLst/>
        </p:spPr>
        <p:txBody>
          <a:bodyPr wrap="none" anchor="ctr"/>
          <a:lstStyle/>
          <a:p>
            <a:pPr>
              <a:defRPr/>
            </a:pPr>
            <a:endParaRPr lang="en-IE"/>
          </a:p>
        </p:txBody>
      </p:sp>
      <p:sp>
        <p:nvSpPr>
          <p:cNvPr id="973841" name="Rectangle 17"/>
          <p:cNvSpPr>
            <a:spLocks noChangeArrowheads="1"/>
          </p:cNvSpPr>
          <p:nvPr/>
        </p:nvSpPr>
        <p:spPr bwMode="auto">
          <a:xfrm>
            <a:off x="3309938" y="5051425"/>
            <a:ext cx="2603500" cy="457200"/>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defRPr/>
            </a:pPr>
            <a:r>
              <a:rPr lang="en-US" sz="2400" b="1">
                <a:solidFill>
                  <a:schemeClr val="tx2"/>
                </a:solidFill>
                <a:effectLst>
                  <a:outerShdw blurRad="38100" dist="38100" dir="2700000" algn="tl">
                    <a:srgbClr val="C0C0C0"/>
                  </a:outerShdw>
                </a:effectLst>
              </a:rPr>
              <a:t>Different</a:t>
            </a:r>
            <a:r>
              <a:rPr lang="en-US" sz="2400" b="1">
                <a:effectLst>
                  <a:outerShdw blurRad="38100" dist="38100" dir="2700000" algn="tl">
                    <a:srgbClr val="C0C0C0"/>
                  </a:outerShdw>
                </a:effectLst>
              </a:rPr>
              <a:t> keys</a:t>
            </a:r>
          </a:p>
        </p:txBody>
      </p:sp>
      <p:sp>
        <p:nvSpPr>
          <p:cNvPr id="2067" name="Line 18"/>
          <p:cNvSpPr>
            <a:spLocks noChangeShapeType="1"/>
          </p:cNvSpPr>
          <p:nvPr/>
        </p:nvSpPr>
        <p:spPr bwMode="auto">
          <a:xfrm flipH="1">
            <a:off x="2967038" y="5502275"/>
            <a:ext cx="714375" cy="411163"/>
          </a:xfrm>
          <a:prstGeom prst="line">
            <a:avLst/>
          </a:prstGeom>
          <a:noFill/>
          <a:ln w="50800">
            <a:solidFill>
              <a:schemeClr val="tx1"/>
            </a:solidFill>
            <a:round/>
            <a:headEnd type="none" w="sm" len="sm"/>
            <a:tailEnd type="stealth" w="med" len="lg"/>
          </a:ln>
        </p:spPr>
        <p:txBody>
          <a:bodyPr wrap="none" anchor="ctr"/>
          <a:lstStyle/>
          <a:p>
            <a:endParaRPr lang="en-GB"/>
          </a:p>
        </p:txBody>
      </p:sp>
      <p:sp>
        <p:nvSpPr>
          <p:cNvPr id="2068" name="Line 19"/>
          <p:cNvSpPr>
            <a:spLocks noChangeShapeType="1"/>
          </p:cNvSpPr>
          <p:nvPr/>
        </p:nvSpPr>
        <p:spPr bwMode="auto">
          <a:xfrm>
            <a:off x="5511800" y="5502275"/>
            <a:ext cx="714375" cy="411163"/>
          </a:xfrm>
          <a:prstGeom prst="line">
            <a:avLst/>
          </a:prstGeom>
          <a:noFill/>
          <a:ln w="50800">
            <a:solidFill>
              <a:schemeClr val="tx1"/>
            </a:solidFill>
            <a:round/>
            <a:headEnd type="none" w="sm" len="sm"/>
            <a:tailEnd type="stealth" w="med" len="lg"/>
          </a:ln>
        </p:spPr>
        <p:txBody>
          <a:bodyPr wrap="none" anchor="ctr"/>
          <a:lstStyle/>
          <a:p>
            <a:endParaRPr lang="en-GB"/>
          </a:p>
        </p:txBody>
      </p:sp>
      <p:sp>
        <p:nvSpPr>
          <p:cNvPr id="973844" name="Rectangle 20"/>
          <p:cNvSpPr>
            <a:spLocks noChangeArrowheads="1"/>
          </p:cNvSpPr>
          <p:nvPr/>
        </p:nvSpPr>
        <p:spPr bwMode="auto">
          <a:xfrm>
            <a:off x="176213" y="5476875"/>
            <a:ext cx="2187575" cy="94615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800" b="1">
                <a:effectLst>
                  <a:outerShdw blurRad="38100" dist="38100" dir="2700000" algn="tl">
                    <a:srgbClr val="C0C0C0"/>
                  </a:outerShdw>
                </a:effectLst>
              </a:rPr>
              <a:t>Recipient’s public key</a:t>
            </a:r>
          </a:p>
        </p:txBody>
      </p:sp>
      <p:sp>
        <p:nvSpPr>
          <p:cNvPr id="973845" name="Rectangle 21"/>
          <p:cNvSpPr>
            <a:spLocks noChangeArrowheads="1"/>
          </p:cNvSpPr>
          <p:nvPr/>
        </p:nvSpPr>
        <p:spPr bwMode="auto">
          <a:xfrm>
            <a:off x="6942138" y="5448300"/>
            <a:ext cx="2087562" cy="94615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2800" b="1">
                <a:effectLst>
                  <a:outerShdw blurRad="38100" dist="38100" dir="2700000" algn="tl">
                    <a:srgbClr val="C0C0C0"/>
                  </a:outerShdw>
                </a:effectLst>
              </a:rPr>
              <a:t>Recipient’s private key</a:t>
            </a:r>
          </a:p>
        </p:txBody>
      </p:sp>
      <p:grpSp>
        <p:nvGrpSpPr>
          <p:cNvPr id="2" name="Group 22"/>
          <p:cNvGrpSpPr>
            <a:grpSpLocks/>
          </p:cNvGrpSpPr>
          <p:nvPr/>
        </p:nvGrpSpPr>
        <p:grpSpPr bwMode="auto">
          <a:xfrm>
            <a:off x="6053138" y="4783138"/>
            <a:ext cx="890587" cy="1709737"/>
            <a:chOff x="3813" y="2859"/>
            <a:chExt cx="561" cy="1077"/>
          </a:xfrm>
        </p:grpSpPr>
        <p:grpSp>
          <p:nvGrpSpPr>
            <p:cNvPr id="3" name="Group 23"/>
            <p:cNvGrpSpPr>
              <a:grpSpLocks/>
            </p:cNvGrpSpPr>
            <p:nvPr/>
          </p:nvGrpSpPr>
          <p:grpSpPr bwMode="auto">
            <a:xfrm>
              <a:off x="3813" y="2859"/>
              <a:ext cx="561" cy="1077"/>
              <a:chOff x="3813" y="2859"/>
              <a:chExt cx="561" cy="1077"/>
            </a:xfrm>
          </p:grpSpPr>
          <p:sp>
            <p:nvSpPr>
              <p:cNvPr id="2076" name="Freeform 24"/>
              <p:cNvSpPr>
                <a:spLocks/>
              </p:cNvSpPr>
              <p:nvPr/>
            </p:nvSpPr>
            <p:spPr bwMode="auto">
              <a:xfrm>
                <a:off x="3827" y="2859"/>
                <a:ext cx="547" cy="1071"/>
              </a:xfrm>
              <a:custGeom>
                <a:avLst/>
                <a:gdLst>
                  <a:gd name="T0" fmla="*/ 349 w 547"/>
                  <a:gd name="T1" fmla="*/ 0 h 1071"/>
                  <a:gd name="T2" fmla="*/ 185 w 547"/>
                  <a:gd name="T3" fmla="*/ 0 h 1071"/>
                  <a:gd name="T4" fmla="*/ 215 w 547"/>
                  <a:gd name="T5" fmla="*/ 41 h 1071"/>
                  <a:gd name="T6" fmla="*/ 312 w 547"/>
                  <a:gd name="T7" fmla="*/ 41 h 1071"/>
                  <a:gd name="T8" fmla="*/ 348 w 547"/>
                  <a:gd name="T9" fmla="*/ 106 h 1071"/>
                  <a:gd name="T10" fmla="*/ 182 w 547"/>
                  <a:gd name="T11" fmla="*/ 106 h 1071"/>
                  <a:gd name="T12" fmla="*/ 216 w 547"/>
                  <a:gd name="T13" fmla="*/ 42 h 1071"/>
                  <a:gd name="T14" fmla="*/ 185 w 547"/>
                  <a:gd name="T15" fmla="*/ 1 h 1071"/>
                  <a:gd name="T16" fmla="*/ 127 w 547"/>
                  <a:gd name="T17" fmla="*/ 102 h 1071"/>
                  <a:gd name="T18" fmla="*/ 95 w 547"/>
                  <a:gd name="T19" fmla="*/ 103 h 1071"/>
                  <a:gd name="T20" fmla="*/ 84 w 547"/>
                  <a:gd name="T21" fmla="*/ 137 h 1071"/>
                  <a:gd name="T22" fmla="*/ 35 w 547"/>
                  <a:gd name="T23" fmla="*/ 137 h 1071"/>
                  <a:gd name="T24" fmla="*/ 35 w 547"/>
                  <a:gd name="T25" fmla="*/ 162 h 1071"/>
                  <a:gd name="T26" fmla="*/ 16 w 547"/>
                  <a:gd name="T27" fmla="*/ 163 h 1071"/>
                  <a:gd name="T28" fmla="*/ 0 w 547"/>
                  <a:gd name="T29" fmla="*/ 163 h 1071"/>
                  <a:gd name="T30" fmla="*/ 0 w 547"/>
                  <a:gd name="T31" fmla="*/ 312 h 1071"/>
                  <a:gd name="T32" fmla="*/ 35 w 547"/>
                  <a:gd name="T33" fmla="*/ 313 h 1071"/>
                  <a:gd name="T34" fmla="*/ 36 w 547"/>
                  <a:gd name="T35" fmla="*/ 344 h 1071"/>
                  <a:gd name="T36" fmla="*/ 82 w 547"/>
                  <a:gd name="T37" fmla="*/ 344 h 1071"/>
                  <a:gd name="T38" fmla="*/ 96 w 547"/>
                  <a:gd name="T39" fmla="*/ 381 h 1071"/>
                  <a:gd name="T40" fmla="*/ 121 w 547"/>
                  <a:gd name="T41" fmla="*/ 382 h 1071"/>
                  <a:gd name="T42" fmla="*/ 123 w 547"/>
                  <a:gd name="T43" fmla="*/ 458 h 1071"/>
                  <a:gd name="T44" fmla="*/ 141 w 547"/>
                  <a:gd name="T45" fmla="*/ 458 h 1071"/>
                  <a:gd name="T46" fmla="*/ 146 w 547"/>
                  <a:gd name="T47" fmla="*/ 469 h 1071"/>
                  <a:gd name="T48" fmla="*/ 146 w 547"/>
                  <a:gd name="T49" fmla="*/ 545 h 1071"/>
                  <a:gd name="T50" fmla="*/ 177 w 547"/>
                  <a:gd name="T51" fmla="*/ 546 h 1071"/>
                  <a:gd name="T52" fmla="*/ 175 w 547"/>
                  <a:gd name="T53" fmla="*/ 1002 h 1071"/>
                  <a:gd name="T54" fmla="*/ 248 w 547"/>
                  <a:gd name="T55" fmla="*/ 1070 h 1071"/>
                  <a:gd name="T56" fmla="*/ 341 w 547"/>
                  <a:gd name="T57" fmla="*/ 991 h 1071"/>
                  <a:gd name="T58" fmla="*/ 307 w 547"/>
                  <a:gd name="T59" fmla="*/ 969 h 1071"/>
                  <a:gd name="T60" fmla="*/ 307 w 547"/>
                  <a:gd name="T61" fmla="*/ 942 h 1071"/>
                  <a:gd name="T62" fmla="*/ 341 w 547"/>
                  <a:gd name="T63" fmla="*/ 918 h 1071"/>
                  <a:gd name="T64" fmla="*/ 307 w 547"/>
                  <a:gd name="T65" fmla="*/ 898 h 1071"/>
                  <a:gd name="T66" fmla="*/ 312 w 547"/>
                  <a:gd name="T67" fmla="*/ 889 h 1071"/>
                  <a:gd name="T68" fmla="*/ 342 w 547"/>
                  <a:gd name="T69" fmla="*/ 870 h 1071"/>
                  <a:gd name="T70" fmla="*/ 346 w 547"/>
                  <a:gd name="T71" fmla="*/ 812 h 1071"/>
                  <a:gd name="T72" fmla="*/ 351 w 547"/>
                  <a:gd name="T73" fmla="*/ 806 h 1071"/>
                  <a:gd name="T74" fmla="*/ 307 w 547"/>
                  <a:gd name="T75" fmla="*/ 772 h 1071"/>
                  <a:gd name="T76" fmla="*/ 307 w 547"/>
                  <a:gd name="T77" fmla="*/ 742 h 1071"/>
                  <a:gd name="T78" fmla="*/ 342 w 547"/>
                  <a:gd name="T79" fmla="*/ 708 h 1071"/>
                  <a:gd name="T80" fmla="*/ 307 w 547"/>
                  <a:gd name="T81" fmla="*/ 677 h 1071"/>
                  <a:gd name="T82" fmla="*/ 307 w 547"/>
                  <a:gd name="T83" fmla="*/ 646 h 1071"/>
                  <a:gd name="T84" fmla="*/ 341 w 547"/>
                  <a:gd name="T85" fmla="*/ 606 h 1071"/>
                  <a:gd name="T86" fmla="*/ 346 w 547"/>
                  <a:gd name="T87" fmla="*/ 542 h 1071"/>
                  <a:gd name="T88" fmla="*/ 387 w 547"/>
                  <a:gd name="T89" fmla="*/ 542 h 1071"/>
                  <a:gd name="T90" fmla="*/ 387 w 547"/>
                  <a:gd name="T91" fmla="*/ 455 h 1071"/>
                  <a:gd name="T92" fmla="*/ 412 w 547"/>
                  <a:gd name="T93" fmla="*/ 455 h 1071"/>
                  <a:gd name="T94" fmla="*/ 412 w 547"/>
                  <a:gd name="T95" fmla="*/ 378 h 1071"/>
                  <a:gd name="T96" fmla="*/ 438 w 547"/>
                  <a:gd name="T97" fmla="*/ 378 h 1071"/>
                  <a:gd name="T98" fmla="*/ 450 w 547"/>
                  <a:gd name="T99" fmla="*/ 341 h 1071"/>
                  <a:gd name="T100" fmla="*/ 505 w 547"/>
                  <a:gd name="T101" fmla="*/ 341 h 1071"/>
                  <a:gd name="T102" fmla="*/ 505 w 547"/>
                  <a:gd name="T103" fmla="*/ 310 h 1071"/>
                  <a:gd name="T104" fmla="*/ 546 w 547"/>
                  <a:gd name="T105" fmla="*/ 310 h 1071"/>
                  <a:gd name="T106" fmla="*/ 546 w 547"/>
                  <a:gd name="T107" fmla="*/ 159 h 1071"/>
                  <a:gd name="T108" fmla="*/ 505 w 547"/>
                  <a:gd name="T109" fmla="*/ 159 h 1071"/>
                  <a:gd name="T110" fmla="*/ 505 w 547"/>
                  <a:gd name="T111" fmla="*/ 137 h 1071"/>
                  <a:gd name="T112" fmla="*/ 459 w 547"/>
                  <a:gd name="T113" fmla="*/ 137 h 1071"/>
                  <a:gd name="T114" fmla="*/ 448 w 547"/>
                  <a:gd name="T115" fmla="*/ 127 h 1071"/>
                  <a:gd name="T116" fmla="*/ 437 w 547"/>
                  <a:gd name="T117" fmla="*/ 103 h 1071"/>
                  <a:gd name="T118" fmla="*/ 412 w 547"/>
                  <a:gd name="T119" fmla="*/ 103 h 1071"/>
                  <a:gd name="T120" fmla="*/ 349 w 547"/>
                  <a:gd name="T121" fmla="*/ 0 h 10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47"/>
                  <a:gd name="T184" fmla="*/ 0 h 1071"/>
                  <a:gd name="T185" fmla="*/ 547 w 547"/>
                  <a:gd name="T186" fmla="*/ 1071 h 107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47" h="1071">
                    <a:moveTo>
                      <a:pt x="349" y="0"/>
                    </a:moveTo>
                    <a:lnTo>
                      <a:pt x="185" y="0"/>
                    </a:lnTo>
                    <a:lnTo>
                      <a:pt x="215" y="41"/>
                    </a:lnTo>
                    <a:lnTo>
                      <a:pt x="312" y="41"/>
                    </a:lnTo>
                    <a:lnTo>
                      <a:pt x="348" y="106"/>
                    </a:lnTo>
                    <a:lnTo>
                      <a:pt x="182" y="106"/>
                    </a:lnTo>
                    <a:lnTo>
                      <a:pt x="216" y="42"/>
                    </a:lnTo>
                    <a:lnTo>
                      <a:pt x="185" y="1"/>
                    </a:lnTo>
                    <a:lnTo>
                      <a:pt x="127" y="102"/>
                    </a:lnTo>
                    <a:lnTo>
                      <a:pt x="95" y="103"/>
                    </a:lnTo>
                    <a:lnTo>
                      <a:pt x="84" y="137"/>
                    </a:lnTo>
                    <a:lnTo>
                      <a:pt x="35" y="137"/>
                    </a:lnTo>
                    <a:lnTo>
                      <a:pt x="35" y="162"/>
                    </a:lnTo>
                    <a:lnTo>
                      <a:pt x="16" y="163"/>
                    </a:lnTo>
                    <a:lnTo>
                      <a:pt x="0" y="163"/>
                    </a:lnTo>
                    <a:lnTo>
                      <a:pt x="0" y="312"/>
                    </a:lnTo>
                    <a:lnTo>
                      <a:pt x="35" y="313"/>
                    </a:lnTo>
                    <a:lnTo>
                      <a:pt x="36" y="344"/>
                    </a:lnTo>
                    <a:lnTo>
                      <a:pt x="82" y="344"/>
                    </a:lnTo>
                    <a:lnTo>
                      <a:pt x="96" y="381"/>
                    </a:lnTo>
                    <a:lnTo>
                      <a:pt x="121" y="382"/>
                    </a:lnTo>
                    <a:lnTo>
                      <a:pt x="123" y="458"/>
                    </a:lnTo>
                    <a:lnTo>
                      <a:pt x="141" y="458"/>
                    </a:lnTo>
                    <a:lnTo>
                      <a:pt x="146" y="469"/>
                    </a:lnTo>
                    <a:lnTo>
                      <a:pt x="146" y="545"/>
                    </a:lnTo>
                    <a:lnTo>
                      <a:pt x="177" y="546"/>
                    </a:lnTo>
                    <a:lnTo>
                      <a:pt x="175" y="1002"/>
                    </a:lnTo>
                    <a:lnTo>
                      <a:pt x="248" y="1070"/>
                    </a:lnTo>
                    <a:lnTo>
                      <a:pt x="341" y="991"/>
                    </a:lnTo>
                    <a:lnTo>
                      <a:pt x="307" y="969"/>
                    </a:lnTo>
                    <a:lnTo>
                      <a:pt x="307" y="942"/>
                    </a:lnTo>
                    <a:lnTo>
                      <a:pt x="341" y="918"/>
                    </a:lnTo>
                    <a:lnTo>
                      <a:pt x="307" y="898"/>
                    </a:lnTo>
                    <a:lnTo>
                      <a:pt x="312" y="889"/>
                    </a:lnTo>
                    <a:lnTo>
                      <a:pt x="342" y="870"/>
                    </a:lnTo>
                    <a:lnTo>
                      <a:pt x="346" y="812"/>
                    </a:lnTo>
                    <a:lnTo>
                      <a:pt x="351" y="806"/>
                    </a:lnTo>
                    <a:lnTo>
                      <a:pt x="307" y="772"/>
                    </a:lnTo>
                    <a:lnTo>
                      <a:pt x="307" y="742"/>
                    </a:lnTo>
                    <a:lnTo>
                      <a:pt x="342" y="708"/>
                    </a:lnTo>
                    <a:lnTo>
                      <a:pt x="307" y="677"/>
                    </a:lnTo>
                    <a:lnTo>
                      <a:pt x="307" y="646"/>
                    </a:lnTo>
                    <a:lnTo>
                      <a:pt x="341" y="606"/>
                    </a:lnTo>
                    <a:lnTo>
                      <a:pt x="346" y="542"/>
                    </a:lnTo>
                    <a:lnTo>
                      <a:pt x="387" y="542"/>
                    </a:lnTo>
                    <a:lnTo>
                      <a:pt x="387" y="455"/>
                    </a:lnTo>
                    <a:lnTo>
                      <a:pt x="412" y="455"/>
                    </a:lnTo>
                    <a:lnTo>
                      <a:pt x="412" y="378"/>
                    </a:lnTo>
                    <a:lnTo>
                      <a:pt x="438" y="378"/>
                    </a:lnTo>
                    <a:lnTo>
                      <a:pt x="450" y="341"/>
                    </a:lnTo>
                    <a:lnTo>
                      <a:pt x="505" y="341"/>
                    </a:lnTo>
                    <a:lnTo>
                      <a:pt x="505" y="310"/>
                    </a:lnTo>
                    <a:lnTo>
                      <a:pt x="546" y="310"/>
                    </a:lnTo>
                    <a:lnTo>
                      <a:pt x="546" y="159"/>
                    </a:lnTo>
                    <a:lnTo>
                      <a:pt x="505" y="159"/>
                    </a:lnTo>
                    <a:lnTo>
                      <a:pt x="505" y="137"/>
                    </a:lnTo>
                    <a:lnTo>
                      <a:pt x="459" y="137"/>
                    </a:lnTo>
                    <a:lnTo>
                      <a:pt x="448" y="127"/>
                    </a:lnTo>
                    <a:lnTo>
                      <a:pt x="437" y="103"/>
                    </a:lnTo>
                    <a:lnTo>
                      <a:pt x="412" y="103"/>
                    </a:lnTo>
                    <a:lnTo>
                      <a:pt x="349" y="0"/>
                    </a:lnTo>
                  </a:path>
                </a:pathLst>
              </a:custGeom>
              <a:solidFill>
                <a:srgbClr val="00AE00"/>
              </a:solidFill>
              <a:ln w="9525" cap="rnd">
                <a:noFill/>
                <a:round/>
                <a:headEnd/>
                <a:tailEnd/>
              </a:ln>
            </p:spPr>
            <p:txBody>
              <a:bodyPr/>
              <a:lstStyle/>
              <a:p>
                <a:endParaRPr lang="en-IE"/>
              </a:p>
            </p:txBody>
          </p:sp>
          <p:sp>
            <p:nvSpPr>
              <p:cNvPr id="2077" name="Freeform 25"/>
              <p:cNvSpPr>
                <a:spLocks/>
              </p:cNvSpPr>
              <p:nvPr/>
            </p:nvSpPr>
            <p:spPr bwMode="auto">
              <a:xfrm>
                <a:off x="3813" y="2865"/>
                <a:ext cx="547" cy="1071"/>
              </a:xfrm>
              <a:custGeom>
                <a:avLst/>
                <a:gdLst>
                  <a:gd name="T0" fmla="*/ 350 w 547"/>
                  <a:gd name="T1" fmla="*/ 0 h 1071"/>
                  <a:gd name="T2" fmla="*/ 186 w 547"/>
                  <a:gd name="T3" fmla="*/ 0 h 1071"/>
                  <a:gd name="T4" fmla="*/ 217 w 547"/>
                  <a:gd name="T5" fmla="*/ 41 h 1071"/>
                  <a:gd name="T6" fmla="*/ 312 w 547"/>
                  <a:gd name="T7" fmla="*/ 41 h 1071"/>
                  <a:gd name="T8" fmla="*/ 348 w 547"/>
                  <a:gd name="T9" fmla="*/ 106 h 1071"/>
                  <a:gd name="T10" fmla="*/ 183 w 547"/>
                  <a:gd name="T11" fmla="*/ 106 h 1071"/>
                  <a:gd name="T12" fmla="*/ 217 w 547"/>
                  <a:gd name="T13" fmla="*/ 42 h 1071"/>
                  <a:gd name="T14" fmla="*/ 186 w 547"/>
                  <a:gd name="T15" fmla="*/ 1 h 1071"/>
                  <a:gd name="T16" fmla="*/ 128 w 547"/>
                  <a:gd name="T17" fmla="*/ 102 h 1071"/>
                  <a:gd name="T18" fmla="*/ 97 w 547"/>
                  <a:gd name="T19" fmla="*/ 102 h 1071"/>
                  <a:gd name="T20" fmla="*/ 86 w 547"/>
                  <a:gd name="T21" fmla="*/ 137 h 1071"/>
                  <a:gd name="T22" fmla="*/ 37 w 547"/>
                  <a:gd name="T23" fmla="*/ 137 h 1071"/>
                  <a:gd name="T24" fmla="*/ 36 w 547"/>
                  <a:gd name="T25" fmla="*/ 162 h 1071"/>
                  <a:gd name="T26" fmla="*/ 17 w 547"/>
                  <a:gd name="T27" fmla="*/ 162 h 1071"/>
                  <a:gd name="T28" fmla="*/ 0 w 547"/>
                  <a:gd name="T29" fmla="*/ 162 h 1071"/>
                  <a:gd name="T30" fmla="*/ 0 w 547"/>
                  <a:gd name="T31" fmla="*/ 312 h 1071"/>
                  <a:gd name="T32" fmla="*/ 37 w 547"/>
                  <a:gd name="T33" fmla="*/ 313 h 1071"/>
                  <a:gd name="T34" fmla="*/ 37 w 547"/>
                  <a:gd name="T35" fmla="*/ 343 h 1071"/>
                  <a:gd name="T36" fmla="*/ 84 w 547"/>
                  <a:gd name="T37" fmla="*/ 343 h 1071"/>
                  <a:gd name="T38" fmla="*/ 97 w 547"/>
                  <a:gd name="T39" fmla="*/ 381 h 1071"/>
                  <a:gd name="T40" fmla="*/ 122 w 547"/>
                  <a:gd name="T41" fmla="*/ 382 h 1071"/>
                  <a:gd name="T42" fmla="*/ 125 w 547"/>
                  <a:gd name="T43" fmla="*/ 458 h 1071"/>
                  <a:gd name="T44" fmla="*/ 141 w 547"/>
                  <a:gd name="T45" fmla="*/ 458 h 1071"/>
                  <a:gd name="T46" fmla="*/ 146 w 547"/>
                  <a:gd name="T47" fmla="*/ 464 h 1071"/>
                  <a:gd name="T48" fmla="*/ 146 w 547"/>
                  <a:gd name="T49" fmla="*/ 545 h 1071"/>
                  <a:gd name="T50" fmla="*/ 178 w 547"/>
                  <a:gd name="T51" fmla="*/ 545 h 1071"/>
                  <a:gd name="T52" fmla="*/ 176 w 547"/>
                  <a:gd name="T53" fmla="*/ 1002 h 1071"/>
                  <a:gd name="T54" fmla="*/ 248 w 547"/>
                  <a:gd name="T55" fmla="*/ 1070 h 1071"/>
                  <a:gd name="T56" fmla="*/ 341 w 547"/>
                  <a:gd name="T57" fmla="*/ 991 h 1071"/>
                  <a:gd name="T58" fmla="*/ 308 w 547"/>
                  <a:gd name="T59" fmla="*/ 969 h 1071"/>
                  <a:gd name="T60" fmla="*/ 308 w 547"/>
                  <a:gd name="T61" fmla="*/ 942 h 1071"/>
                  <a:gd name="T62" fmla="*/ 341 w 547"/>
                  <a:gd name="T63" fmla="*/ 918 h 1071"/>
                  <a:gd name="T64" fmla="*/ 308 w 547"/>
                  <a:gd name="T65" fmla="*/ 897 h 1071"/>
                  <a:gd name="T66" fmla="*/ 313 w 547"/>
                  <a:gd name="T67" fmla="*/ 889 h 1071"/>
                  <a:gd name="T68" fmla="*/ 342 w 547"/>
                  <a:gd name="T69" fmla="*/ 870 h 1071"/>
                  <a:gd name="T70" fmla="*/ 347 w 547"/>
                  <a:gd name="T71" fmla="*/ 812 h 1071"/>
                  <a:gd name="T72" fmla="*/ 351 w 547"/>
                  <a:gd name="T73" fmla="*/ 807 h 1071"/>
                  <a:gd name="T74" fmla="*/ 307 w 547"/>
                  <a:gd name="T75" fmla="*/ 772 h 1071"/>
                  <a:gd name="T76" fmla="*/ 307 w 547"/>
                  <a:gd name="T77" fmla="*/ 742 h 1071"/>
                  <a:gd name="T78" fmla="*/ 342 w 547"/>
                  <a:gd name="T79" fmla="*/ 708 h 1071"/>
                  <a:gd name="T80" fmla="*/ 308 w 547"/>
                  <a:gd name="T81" fmla="*/ 677 h 1071"/>
                  <a:gd name="T82" fmla="*/ 308 w 547"/>
                  <a:gd name="T83" fmla="*/ 646 h 1071"/>
                  <a:gd name="T84" fmla="*/ 341 w 547"/>
                  <a:gd name="T85" fmla="*/ 606 h 1071"/>
                  <a:gd name="T86" fmla="*/ 347 w 547"/>
                  <a:gd name="T87" fmla="*/ 542 h 1071"/>
                  <a:gd name="T88" fmla="*/ 387 w 547"/>
                  <a:gd name="T89" fmla="*/ 542 h 1071"/>
                  <a:gd name="T90" fmla="*/ 387 w 547"/>
                  <a:gd name="T91" fmla="*/ 455 h 1071"/>
                  <a:gd name="T92" fmla="*/ 411 w 547"/>
                  <a:gd name="T93" fmla="*/ 455 h 1071"/>
                  <a:gd name="T94" fmla="*/ 411 w 547"/>
                  <a:gd name="T95" fmla="*/ 378 h 1071"/>
                  <a:gd name="T96" fmla="*/ 438 w 547"/>
                  <a:gd name="T97" fmla="*/ 378 h 1071"/>
                  <a:gd name="T98" fmla="*/ 450 w 547"/>
                  <a:gd name="T99" fmla="*/ 341 h 1071"/>
                  <a:gd name="T100" fmla="*/ 505 w 547"/>
                  <a:gd name="T101" fmla="*/ 341 h 1071"/>
                  <a:gd name="T102" fmla="*/ 505 w 547"/>
                  <a:gd name="T103" fmla="*/ 310 h 1071"/>
                  <a:gd name="T104" fmla="*/ 546 w 547"/>
                  <a:gd name="T105" fmla="*/ 310 h 1071"/>
                  <a:gd name="T106" fmla="*/ 546 w 547"/>
                  <a:gd name="T107" fmla="*/ 159 h 1071"/>
                  <a:gd name="T108" fmla="*/ 506 w 547"/>
                  <a:gd name="T109" fmla="*/ 159 h 1071"/>
                  <a:gd name="T110" fmla="*/ 506 w 547"/>
                  <a:gd name="T111" fmla="*/ 137 h 1071"/>
                  <a:gd name="T112" fmla="*/ 459 w 547"/>
                  <a:gd name="T113" fmla="*/ 137 h 1071"/>
                  <a:gd name="T114" fmla="*/ 449 w 547"/>
                  <a:gd name="T115" fmla="*/ 127 h 1071"/>
                  <a:gd name="T116" fmla="*/ 438 w 547"/>
                  <a:gd name="T117" fmla="*/ 102 h 1071"/>
                  <a:gd name="T118" fmla="*/ 411 w 547"/>
                  <a:gd name="T119" fmla="*/ 102 h 1071"/>
                  <a:gd name="T120" fmla="*/ 350 w 547"/>
                  <a:gd name="T121" fmla="*/ 0 h 10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47"/>
                  <a:gd name="T184" fmla="*/ 0 h 1071"/>
                  <a:gd name="T185" fmla="*/ 547 w 547"/>
                  <a:gd name="T186" fmla="*/ 1071 h 107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47" h="1071">
                    <a:moveTo>
                      <a:pt x="350" y="0"/>
                    </a:moveTo>
                    <a:lnTo>
                      <a:pt x="186" y="0"/>
                    </a:lnTo>
                    <a:lnTo>
                      <a:pt x="217" y="41"/>
                    </a:lnTo>
                    <a:lnTo>
                      <a:pt x="312" y="41"/>
                    </a:lnTo>
                    <a:lnTo>
                      <a:pt x="348" y="106"/>
                    </a:lnTo>
                    <a:lnTo>
                      <a:pt x="183" y="106"/>
                    </a:lnTo>
                    <a:lnTo>
                      <a:pt x="217" y="42"/>
                    </a:lnTo>
                    <a:lnTo>
                      <a:pt x="186" y="1"/>
                    </a:lnTo>
                    <a:lnTo>
                      <a:pt x="128" y="102"/>
                    </a:lnTo>
                    <a:lnTo>
                      <a:pt x="97" y="102"/>
                    </a:lnTo>
                    <a:lnTo>
                      <a:pt x="86" y="137"/>
                    </a:lnTo>
                    <a:lnTo>
                      <a:pt x="37" y="137"/>
                    </a:lnTo>
                    <a:lnTo>
                      <a:pt x="36" y="162"/>
                    </a:lnTo>
                    <a:lnTo>
                      <a:pt x="17" y="162"/>
                    </a:lnTo>
                    <a:lnTo>
                      <a:pt x="0" y="162"/>
                    </a:lnTo>
                    <a:lnTo>
                      <a:pt x="0" y="312"/>
                    </a:lnTo>
                    <a:lnTo>
                      <a:pt x="37" y="313"/>
                    </a:lnTo>
                    <a:lnTo>
                      <a:pt x="37" y="343"/>
                    </a:lnTo>
                    <a:lnTo>
                      <a:pt x="84" y="343"/>
                    </a:lnTo>
                    <a:lnTo>
                      <a:pt x="97" y="381"/>
                    </a:lnTo>
                    <a:lnTo>
                      <a:pt x="122" y="382"/>
                    </a:lnTo>
                    <a:lnTo>
                      <a:pt x="125" y="458"/>
                    </a:lnTo>
                    <a:lnTo>
                      <a:pt x="141" y="458"/>
                    </a:lnTo>
                    <a:lnTo>
                      <a:pt x="146" y="464"/>
                    </a:lnTo>
                    <a:lnTo>
                      <a:pt x="146" y="545"/>
                    </a:lnTo>
                    <a:lnTo>
                      <a:pt x="178" y="545"/>
                    </a:lnTo>
                    <a:lnTo>
                      <a:pt x="176" y="1002"/>
                    </a:lnTo>
                    <a:lnTo>
                      <a:pt x="248" y="1070"/>
                    </a:lnTo>
                    <a:lnTo>
                      <a:pt x="341" y="991"/>
                    </a:lnTo>
                    <a:lnTo>
                      <a:pt x="308" y="969"/>
                    </a:lnTo>
                    <a:lnTo>
                      <a:pt x="308" y="942"/>
                    </a:lnTo>
                    <a:lnTo>
                      <a:pt x="341" y="918"/>
                    </a:lnTo>
                    <a:lnTo>
                      <a:pt x="308" y="897"/>
                    </a:lnTo>
                    <a:lnTo>
                      <a:pt x="313" y="889"/>
                    </a:lnTo>
                    <a:lnTo>
                      <a:pt x="342" y="870"/>
                    </a:lnTo>
                    <a:lnTo>
                      <a:pt x="347" y="812"/>
                    </a:lnTo>
                    <a:lnTo>
                      <a:pt x="351" y="807"/>
                    </a:lnTo>
                    <a:lnTo>
                      <a:pt x="307" y="772"/>
                    </a:lnTo>
                    <a:lnTo>
                      <a:pt x="307" y="742"/>
                    </a:lnTo>
                    <a:lnTo>
                      <a:pt x="342" y="708"/>
                    </a:lnTo>
                    <a:lnTo>
                      <a:pt x="308" y="677"/>
                    </a:lnTo>
                    <a:lnTo>
                      <a:pt x="308" y="646"/>
                    </a:lnTo>
                    <a:lnTo>
                      <a:pt x="341" y="606"/>
                    </a:lnTo>
                    <a:lnTo>
                      <a:pt x="347" y="542"/>
                    </a:lnTo>
                    <a:lnTo>
                      <a:pt x="387" y="542"/>
                    </a:lnTo>
                    <a:lnTo>
                      <a:pt x="387" y="455"/>
                    </a:lnTo>
                    <a:lnTo>
                      <a:pt x="411" y="455"/>
                    </a:lnTo>
                    <a:lnTo>
                      <a:pt x="411" y="378"/>
                    </a:lnTo>
                    <a:lnTo>
                      <a:pt x="438" y="378"/>
                    </a:lnTo>
                    <a:lnTo>
                      <a:pt x="450" y="341"/>
                    </a:lnTo>
                    <a:lnTo>
                      <a:pt x="505" y="341"/>
                    </a:lnTo>
                    <a:lnTo>
                      <a:pt x="505" y="310"/>
                    </a:lnTo>
                    <a:lnTo>
                      <a:pt x="546" y="310"/>
                    </a:lnTo>
                    <a:lnTo>
                      <a:pt x="546" y="159"/>
                    </a:lnTo>
                    <a:lnTo>
                      <a:pt x="506" y="159"/>
                    </a:lnTo>
                    <a:lnTo>
                      <a:pt x="506" y="137"/>
                    </a:lnTo>
                    <a:lnTo>
                      <a:pt x="459" y="137"/>
                    </a:lnTo>
                    <a:lnTo>
                      <a:pt x="449" y="127"/>
                    </a:lnTo>
                    <a:lnTo>
                      <a:pt x="438" y="102"/>
                    </a:lnTo>
                    <a:lnTo>
                      <a:pt x="411" y="102"/>
                    </a:lnTo>
                    <a:lnTo>
                      <a:pt x="350" y="0"/>
                    </a:lnTo>
                  </a:path>
                </a:pathLst>
              </a:custGeom>
              <a:solidFill>
                <a:srgbClr val="438E00"/>
              </a:solidFill>
              <a:ln w="9525" cap="rnd">
                <a:noFill/>
                <a:round/>
                <a:headEnd/>
                <a:tailEnd/>
              </a:ln>
            </p:spPr>
            <p:txBody>
              <a:bodyPr/>
              <a:lstStyle/>
              <a:p>
                <a:endParaRPr lang="en-IE"/>
              </a:p>
            </p:txBody>
          </p:sp>
          <p:grpSp>
            <p:nvGrpSpPr>
              <p:cNvPr id="4" name="Group 26"/>
              <p:cNvGrpSpPr>
                <a:grpSpLocks/>
              </p:cNvGrpSpPr>
              <p:nvPr/>
            </p:nvGrpSpPr>
            <p:grpSpPr bwMode="auto">
              <a:xfrm>
                <a:off x="3866" y="3038"/>
                <a:ext cx="417" cy="117"/>
                <a:chOff x="3866" y="3038"/>
                <a:chExt cx="417" cy="117"/>
              </a:xfrm>
            </p:grpSpPr>
            <p:sp>
              <p:nvSpPr>
                <p:cNvPr id="2090" name="Freeform 27"/>
                <p:cNvSpPr>
                  <a:spLocks/>
                </p:cNvSpPr>
                <p:nvPr/>
              </p:nvSpPr>
              <p:spPr bwMode="auto">
                <a:xfrm>
                  <a:off x="3898" y="3038"/>
                  <a:ext cx="385" cy="117"/>
                </a:xfrm>
                <a:custGeom>
                  <a:avLst/>
                  <a:gdLst>
                    <a:gd name="T0" fmla="*/ 384 w 385"/>
                    <a:gd name="T1" fmla="*/ 60 h 117"/>
                    <a:gd name="T2" fmla="*/ 350 w 385"/>
                    <a:gd name="T3" fmla="*/ 0 h 117"/>
                    <a:gd name="T4" fmla="*/ 0 w 385"/>
                    <a:gd name="T5" fmla="*/ 0 h 117"/>
                    <a:gd name="T6" fmla="*/ 2 w 385"/>
                    <a:gd name="T7" fmla="*/ 5 h 117"/>
                    <a:gd name="T8" fmla="*/ 346 w 385"/>
                    <a:gd name="T9" fmla="*/ 5 h 117"/>
                    <a:gd name="T10" fmla="*/ 376 w 385"/>
                    <a:gd name="T11" fmla="*/ 60 h 117"/>
                    <a:gd name="T12" fmla="*/ 346 w 385"/>
                    <a:gd name="T13" fmla="*/ 112 h 117"/>
                    <a:gd name="T14" fmla="*/ 353 w 385"/>
                    <a:gd name="T15" fmla="*/ 116 h 117"/>
                    <a:gd name="T16" fmla="*/ 384 w 385"/>
                    <a:gd name="T17" fmla="*/ 60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5"/>
                    <a:gd name="T28" fmla="*/ 0 h 117"/>
                    <a:gd name="T29" fmla="*/ 385 w 385"/>
                    <a:gd name="T30" fmla="*/ 117 h 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5" h="117">
                      <a:moveTo>
                        <a:pt x="384" y="60"/>
                      </a:moveTo>
                      <a:lnTo>
                        <a:pt x="350" y="0"/>
                      </a:lnTo>
                      <a:lnTo>
                        <a:pt x="0" y="0"/>
                      </a:lnTo>
                      <a:lnTo>
                        <a:pt x="2" y="5"/>
                      </a:lnTo>
                      <a:lnTo>
                        <a:pt x="346" y="5"/>
                      </a:lnTo>
                      <a:lnTo>
                        <a:pt x="376" y="60"/>
                      </a:lnTo>
                      <a:lnTo>
                        <a:pt x="346" y="112"/>
                      </a:lnTo>
                      <a:lnTo>
                        <a:pt x="353" y="116"/>
                      </a:lnTo>
                      <a:lnTo>
                        <a:pt x="384" y="60"/>
                      </a:lnTo>
                    </a:path>
                  </a:pathLst>
                </a:custGeom>
                <a:solidFill>
                  <a:srgbClr val="316501"/>
                </a:solidFill>
                <a:ln w="9525" cap="rnd">
                  <a:noFill/>
                  <a:round/>
                  <a:headEnd/>
                  <a:tailEnd/>
                </a:ln>
              </p:spPr>
              <p:txBody>
                <a:bodyPr/>
                <a:lstStyle/>
                <a:p>
                  <a:endParaRPr lang="en-IE"/>
                </a:p>
              </p:txBody>
            </p:sp>
            <p:sp>
              <p:nvSpPr>
                <p:cNvPr id="2091" name="Freeform 28"/>
                <p:cNvSpPr>
                  <a:spLocks/>
                </p:cNvSpPr>
                <p:nvPr/>
              </p:nvSpPr>
              <p:spPr bwMode="auto">
                <a:xfrm>
                  <a:off x="3866" y="3038"/>
                  <a:ext cx="386" cy="116"/>
                </a:xfrm>
                <a:custGeom>
                  <a:avLst/>
                  <a:gdLst>
                    <a:gd name="T0" fmla="*/ 0 w 386"/>
                    <a:gd name="T1" fmla="*/ 54 h 116"/>
                    <a:gd name="T2" fmla="*/ 33 w 386"/>
                    <a:gd name="T3" fmla="*/ 115 h 116"/>
                    <a:gd name="T4" fmla="*/ 385 w 386"/>
                    <a:gd name="T5" fmla="*/ 115 h 116"/>
                    <a:gd name="T6" fmla="*/ 382 w 386"/>
                    <a:gd name="T7" fmla="*/ 110 h 116"/>
                    <a:gd name="T8" fmla="*/ 37 w 386"/>
                    <a:gd name="T9" fmla="*/ 110 h 116"/>
                    <a:gd name="T10" fmla="*/ 5 w 386"/>
                    <a:gd name="T11" fmla="*/ 54 h 116"/>
                    <a:gd name="T12" fmla="*/ 36 w 386"/>
                    <a:gd name="T13" fmla="*/ 3 h 116"/>
                    <a:gd name="T14" fmla="*/ 30 w 386"/>
                    <a:gd name="T15" fmla="*/ 0 h 116"/>
                    <a:gd name="T16" fmla="*/ 0 w 386"/>
                    <a:gd name="T17" fmla="*/ 54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6"/>
                    <a:gd name="T28" fmla="*/ 0 h 116"/>
                    <a:gd name="T29" fmla="*/ 386 w 386"/>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6" h="116">
                      <a:moveTo>
                        <a:pt x="0" y="54"/>
                      </a:moveTo>
                      <a:lnTo>
                        <a:pt x="33" y="115"/>
                      </a:lnTo>
                      <a:lnTo>
                        <a:pt x="385" y="115"/>
                      </a:lnTo>
                      <a:lnTo>
                        <a:pt x="382" y="110"/>
                      </a:lnTo>
                      <a:lnTo>
                        <a:pt x="37" y="110"/>
                      </a:lnTo>
                      <a:lnTo>
                        <a:pt x="5" y="54"/>
                      </a:lnTo>
                      <a:lnTo>
                        <a:pt x="36" y="3"/>
                      </a:lnTo>
                      <a:lnTo>
                        <a:pt x="30" y="0"/>
                      </a:lnTo>
                      <a:lnTo>
                        <a:pt x="0" y="54"/>
                      </a:lnTo>
                    </a:path>
                  </a:pathLst>
                </a:custGeom>
                <a:solidFill>
                  <a:srgbClr val="00AE00"/>
                </a:solidFill>
                <a:ln w="9525" cap="rnd">
                  <a:noFill/>
                  <a:round/>
                  <a:headEnd/>
                  <a:tailEnd/>
                </a:ln>
              </p:spPr>
              <p:txBody>
                <a:bodyPr/>
                <a:lstStyle/>
                <a:p>
                  <a:endParaRPr lang="en-IE"/>
                </a:p>
              </p:txBody>
            </p:sp>
          </p:grpSp>
          <p:sp>
            <p:nvSpPr>
              <p:cNvPr id="2079" name="Rectangle 29"/>
              <p:cNvSpPr>
                <a:spLocks noChangeArrowheads="1"/>
              </p:cNvSpPr>
              <p:nvPr/>
            </p:nvSpPr>
            <p:spPr bwMode="auto">
              <a:xfrm>
                <a:off x="3852" y="3017"/>
                <a:ext cx="463" cy="16"/>
              </a:xfrm>
              <a:prstGeom prst="rect">
                <a:avLst/>
              </a:prstGeom>
              <a:solidFill>
                <a:srgbClr val="00AE00"/>
              </a:solidFill>
              <a:ln w="9525">
                <a:noFill/>
                <a:miter lim="800000"/>
                <a:headEnd/>
                <a:tailEnd/>
              </a:ln>
            </p:spPr>
            <p:txBody>
              <a:bodyPr wrap="none" anchor="ctr"/>
              <a:lstStyle/>
              <a:p>
                <a:endParaRPr lang="en-IE"/>
              </a:p>
            </p:txBody>
          </p:sp>
          <p:sp>
            <p:nvSpPr>
              <p:cNvPr id="2080" name="Rectangle 30"/>
              <p:cNvSpPr>
                <a:spLocks noChangeArrowheads="1"/>
              </p:cNvSpPr>
              <p:nvPr/>
            </p:nvSpPr>
            <p:spPr bwMode="auto">
              <a:xfrm>
                <a:off x="3909" y="2993"/>
                <a:ext cx="360" cy="16"/>
              </a:xfrm>
              <a:prstGeom prst="rect">
                <a:avLst/>
              </a:prstGeom>
              <a:solidFill>
                <a:srgbClr val="00AE00"/>
              </a:solidFill>
              <a:ln w="9525">
                <a:noFill/>
                <a:miter lim="800000"/>
                <a:headEnd/>
                <a:tailEnd/>
              </a:ln>
            </p:spPr>
            <p:txBody>
              <a:bodyPr wrap="none" anchor="ctr"/>
              <a:lstStyle/>
              <a:p>
                <a:endParaRPr lang="en-IE"/>
              </a:p>
            </p:txBody>
          </p:sp>
          <p:grpSp>
            <p:nvGrpSpPr>
              <p:cNvPr id="5" name="Group 31"/>
              <p:cNvGrpSpPr>
                <a:grpSpLocks/>
              </p:cNvGrpSpPr>
              <p:nvPr/>
            </p:nvGrpSpPr>
            <p:grpSpPr bwMode="auto">
              <a:xfrm>
                <a:off x="3850" y="3178"/>
                <a:ext cx="466" cy="757"/>
                <a:chOff x="3850" y="3178"/>
                <a:chExt cx="466" cy="757"/>
              </a:xfrm>
            </p:grpSpPr>
            <p:sp>
              <p:nvSpPr>
                <p:cNvPr id="2082" name="Freeform 32"/>
                <p:cNvSpPr>
                  <a:spLocks/>
                </p:cNvSpPr>
                <p:nvPr/>
              </p:nvSpPr>
              <p:spPr bwMode="auto">
                <a:xfrm>
                  <a:off x="4095" y="3327"/>
                  <a:ext cx="17" cy="582"/>
                </a:xfrm>
                <a:custGeom>
                  <a:avLst/>
                  <a:gdLst>
                    <a:gd name="T0" fmla="*/ 0 w 17"/>
                    <a:gd name="T1" fmla="*/ 0 h 582"/>
                    <a:gd name="T2" fmla="*/ 0 w 17"/>
                    <a:gd name="T3" fmla="*/ 581 h 582"/>
                    <a:gd name="T4" fmla="*/ 16 w 17"/>
                    <a:gd name="T5" fmla="*/ 572 h 582"/>
                    <a:gd name="T6" fmla="*/ 16 w 17"/>
                    <a:gd name="T7" fmla="*/ 18 h 582"/>
                    <a:gd name="T8" fmla="*/ 0 w 17"/>
                    <a:gd name="T9" fmla="*/ 0 h 582"/>
                    <a:gd name="T10" fmla="*/ 0 60000 65536"/>
                    <a:gd name="T11" fmla="*/ 0 60000 65536"/>
                    <a:gd name="T12" fmla="*/ 0 60000 65536"/>
                    <a:gd name="T13" fmla="*/ 0 60000 65536"/>
                    <a:gd name="T14" fmla="*/ 0 60000 65536"/>
                    <a:gd name="T15" fmla="*/ 0 w 17"/>
                    <a:gd name="T16" fmla="*/ 0 h 582"/>
                    <a:gd name="T17" fmla="*/ 17 w 17"/>
                    <a:gd name="T18" fmla="*/ 582 h 582"/>
                  </a:gdLst>
                  <a:ahLst/>
                  <a:cxnLst>
                    <a:cxn ang="T10">
                      <a:pos x="T0" y="T1"/>
                    </a:cxn>
                    <a:cxn ang="T11">
                      <a:pos x="T2" y="T3"/>
                    </a:cxn>
                    <a:cxn ang="T12">
                      <a:pos x="T4" y="T5"/>
                    </a:cxn>
                    <a:cxn ang="T13">
                      <a:pos x="T6" y="T7"/>
                    </a:cxn>
                    <a:cxn ang="T14">
                      <a:pos x="T8" y="T9"/>
                    </a:cxn>
                  </a:cxnLst>
                  <a:rect l="T15" t="T16" r="T17" b="T18"/>
                  <a:pathLst>
                    <a:path w="17" h="582">
                      <a:moveTo>
                        <a:pt x="0" y="0"/>
                      </a:moveTo>
                      <a:lnTo>
                        <a:pt x="0" y="581"/>
                      </a:lnTo>
                      <a:lnTo>
                        <a:pt x="16" y="572"/>
                      </a:lnTo>
                      <a:lnTo>
                        <a:pt x="16" y="18"/>
                      </a:lnTo>
                      <a:lnTo>
                        <a:pt x="0" y="0"/>
                      </a:lnTo>
                    </a:path>
                  </a:pathLst>
                </a:custGeom>
                <a:solidFill>
                  <a:srgbClr val="00AE00"/>
                </a:solidFill>
                <a:ln w="9525" cap="rnd">
                  <a:noFill/>
                  <a:round/>
                  <a:headEnd/>
                  <a:tailEnd/>
                </a:ln>
              </p:spPr>
              <p:txBody>
                <a:bodyPr/>
                <a:lstStyle/>
                <a:p>
                  <a:endParaRPr lang="en-IE"/>
                </a:p>
              </p:txBody>
            </p:sp>
            <p:sp>
              <p:nvSpPr>
                <p:cNvPr id="2083" name="Freeform 33"/>
                <p:cNvSpPr>
                  <a:spLocks/>
                </p:cNvSpPr>
                <p:nvPr/>
              </p:nvSpPr>
              <p:spPr bwMode="auto">
                <a:xfrm>
                  <a:off x="4029" y="3343"/>
                  <a:ext cx="17" cy="567"/>
                </a:xfrm>
                <a:custGeom>
                  <a:avLst/>
                  <a:gdLst>
                    <a:gd name="T0" fmla="*/ 5 w 17"/>
                    <a:gd name="T1" fmla="*/ 0 h 567"/>
                    <a:gd name="T2" fmla="*/ 0 w 17"/>
                    <a:gd name="T3" fmla="*/ 557 h 567"/>
                    <a:gd name="T4" fmla="*/ 16 w 17"/>
                    <a:gd name="T5" fmla="*/ 566 h 567"/>
                    <a:gd name="T6" fmla="*/ 16 w 17"/>
                    <a:gd name="T7" fmla="*/ 45 h 567"/>
                    <a:gd name="T8" fmla="*/ 5 w 17"/>
                    <a:gd name="T9" fmla="*/ 0 h 567"/>
                    <a:gd name="T10" fmla="*/ 0 60000 65536"/>
                    <a:gd name="T11" fmla="*/ 0 60000 65536"/>
                    <a:gd name="T12" fmla="*/ 0 60000 65536"/>
                    <a:gd name="T13" fmla="*/ 0 60000 65536"/>
                    <a:gd name="T14" fmla="*/ 0 60000 65536"/>
                    <a:gd name="T15" fmla="*/ 0 w 17"/>
                    <a:gd name="T16" fmla="*/ 0 h 567"/>
                    <a:gd name="T17" fmla="*/ 17 w 17"/>
                    <a:gd name="T18" fmla="*/ 567 h 567"/>
                  </a:gdLst>
                  <a:ahLst/>
                  <a:cxnLst>
                    <a:cxn ang="T10">
                      <a:pos x="T0" y="T1"/>
                    </a:cxn>
                    <a:cxn ang="T11">
                      <a:pos x="T2" y="T3"/>
                    </a:cxn>
                    <a:cxn ang="T12">
                      <a:pos x="T4" y="T5"/>
                    </a:cxn>
                    <a:cxn ang="T13">
                      <a:pos x="T6" y="T7"/>
                    </a:cxn>
                    <a:cxn ang="T14">
                      <a:pos x="T8" y="T9"/>
                    </a:cxn>
                  </a:cxnLst>
                  <a:rect l="T15" t="T16" r="T17" b="T18"/>
                  <a:pathLst>
                    <a:path w="17" h="567">
                      <a:moveTo>
                        <a:pt x="5" y="0"/>
                      </a:moveTo>
                      <a:lnTo>
                        <a:pt x="0" y="557"/>
                      </a:lnTo>
                      <a:lnTo>
                        <a:pt x="16" y="566"/>
                      </a:lnTo>
                      <a:lnTo>
                        <a:pt x="16" y="45"/>
                      </a:lnTo>
                      <a:lnTo>
                        <a:pt x="5" y="0"/>
                      </a:lnTo>
                    </a:path>
                  </a:pathLst>
                </a:custGeom>
                <a:solidFill>
                  <a:srgbClr val="00AE00"/>
                </a:solidFill>
                <a:ln w="9525" cap="rnd">
                  <a:noFill/>
                  <a:round/>
                  <a:headEnd/>
                  <a:tailEnd/>
                </a:ln>
              </p:spPr>
              <p:txBody>
                <a:bodyPr/>
                <a:lstStyle/>
                <a:p>
                  <a:endParaRPr lang="en-IE"/>
                </a:p>
              </p:txBody>
            </p:sp>
            <p:grpSp>
              <p:nvGrpSpPr>
                <p:cNvPr id="6" name="Group 34"/>
                <p:cNvGrpSpPr>
                  <a:grpSpLocks/>
                </p:cNvGrpSpPr>
                <p:nvPr/>
              </p:nvGrpSpPr>
              <p:grpSpPr bwMode="auto">
                <a:xfrm>
                  <a:off x="3850" y="3178"/>
                  <a:ext cx="466" cy="757"/>
                  <a:chOff x="3850" y="3178"/>
                  <a:chExt cx="466" cy="757"/>
                </a:xfrm>
              </p:grpSpPr>
              <p:sp>
                <p:nvSpPr>
                  <p:cNvPr id="2085" name="Rectangle 35"/>
                  <p:cNvSpPr>
                    <a:spLocks noChangeArrowheads="1"/>
                  </p:cNvSpPr>
                  <p:nvPr/>
                </p:nvSpPr>
                <p:spPr bwMode="auto">
                  <a:xfrm>
                    <a:off x="3850" y="3178"/>
                    <a:ext cx="466" cy="16"/>
                  </a:xfrm>
                  <a:prstGeom prst="rect">
                    <a:avLst/>
                  </a:prstGeom>
                  <a:solidFill>
                    <a:srgbClr val="316501"/>
                  </a:solidFill>
                  <a:ln w="9525">
                    <a:noFill/>
                    <a:miter lim="800000"/>
                    <a:headEnd/>
                    <a:tailEnd/>
                  </a:ln>
                </p:spPr>
                <p:txBody>
                  <a:bodyPr wrap="none" anchor="ctr"/>
                  <a:lstStyle/>
                  <a:p>
                    <a:endParaRPr lang="en-IE"/>
                  </a:p>
                </p:txBody>
              </p:sp>
              <p:sp>
                <p:nvSpPr>
                  <p:cNvPr id="2086" name="Rectangle 36"/>
                  <p:cNvSpPr>
                    <a:spLocks noChangeArrowheads="1"/>
                  </p:cNvSpPr>
                  <p:nvPr/>
                </p:nvSpPr>
                <p:spPr bwMode="auto">
                  <a:xfrm>
                    <a:off x="3938" y="3249"/>
                    <a:ext cx="281" cy="16"/>
                  </a:xfrm>
                  <a:prstGeom prst="rect">
                    <a:avLst/>
                  </a:prstGeom>
                  <a:solidFill>
                    <a:srgbClr val="316501"/>
                  </a:solidFill>
                  <a:ln w="9525">
                    <a:noFill/>
                    <a:miter lim="800000"/>
                    <a:headEnd/>
                    <a:tailEnd/>
                  </a:ln>
                </p:spPr>
                <p:txBody>
                  <a:bodyPr wrap="none" anchor="ctr"/>
                  <a:lstStyle/>
                  <a:p>
                    <a:endParaRPr lang="en-IE"/>
                  </a:p>
                </p:txBody>
              </p:sp>
              <p:sp>
                <p:nvSpPr>
                  <p:cNvPr id="2087" name="Freeform 37"/>
                  <p:cNvSpPr>
                    <a:spLocks/>
                  </p:cNvSpPr>
                  <p:nvPr/>
                </p:nvSpPr>
                <p:spPr bwMode="auto">
                  <a:xfrm>
                    <a:off x="4031" y="3344"/>
                    <a:ext cx="30" cy="591"/>
                  </a:xfrm>
                  <a:custGeom>
                    <a:avLst/>
                    <a:gdLst>
                      <a:gd name="T0" fmla="*/ 0 w 30"/>
                      <a:gd name="T1" fmla="*/ 0 h 591"/>
                      <a:gd name="T2" fmla="*/ 7 w 30"/>
                      <a:gd name="T3" fmla="*/ 38 h 591"/>
                      <a:gd name="T4" fmla="*/ 18 w 30"/>
                      <a:gd name="T5" fmla="*/ 71 h 591"/>
                      <a:gd name="T6" fmla="*/ 18 w 30"/>
                      <a:gd name="T7" fmla="*/ 579 h 591"/>
                      <a:gd name="T8" fmla="*/ 26 w 30"/>
                      <a:gd name="T9" fmla="*/ 590 h 591"/>
                      <a:gd name="T10" fmla="*/ 29 w 30"/>
                      <a:gd name="T11" fmla="*/ 62 h 591"/>
                      <a:gd name="T12" fmla="*/ 0 w 30"/>
                      <a:gd name="T13" fmla="*/ 0 h 591"/>
                      <a:gd name="T14" fmla="*/ 0 60000 65536"/>
                      <a:gd name="T15" fmla="*/ 0 60000 65536"/>
                      <a:gd name="T16" fmla="*/ 0 60000 65536"/>
                      <a:gd name="T17" fmla="*/ 0 60000 65536"/>
                      <a:gd name="T18" fmla="*/ 0 60000 65536"/>
                      <a:gd name="T19" fmla="*/ 0 60000 65536"/>
                      <a:gd name="T20" fmla="*/ 0 60000 65536"/>
                      <a:gd name="T21" fmla="*/ 0 w 30"/>
                      <a:gd name="T22" fmla="*/ 0 h 591"/>
                      <a:gd name="T23" fmla="*/ 30 w 30"/>
                      <a:gd name="T24" fmla="*/ 591 h 5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591">
                        <a:moveTo>
                          <a:pt x="0" y="0"/>
                        </a:moveTo>
                        <a:lnTo>
                          <a:pt x="7" y="38"/>
                        </a:lnTo>
                        <a:lnTo>
                          <a:pt x="18" y="71"/>
                        </a:lnTo>
                        <a:lnTo>
                          <a:pt x="18" y="579"/>
                        </a:lnTo>
                        <a:lnTo>
                          <a:pt x="26" y="590"/>
                        </a:lnTo>
                        <a:lnTo>
                          <a:pt x="29" y="62"/>
                        </a:lnTo>
                        <a:lnTo>
                          <a:pt x="0" y="0"/>
                        </a:lnTo>
                      </a:path>
                    </a:pathLst>
                  </a:custGeom>
                  <a:solidFill>
                    <a:srgbClr val="316501"/>
                  </a:solidFill>
                  <a:ln w="9525" cap="rnd">
                    <a:noFill/>
                    <a:round/>
                    <a:headEnd/>
                    <a:tailEnd/>
                  </a:ln>
                </p:spPr>
                <p:txBody>
                  <a:bodyPr/>
                  <a:lstStyle/>
                  <a:p>
                    <a:endParaRPr lang="en-IE"/>
                  </a:p>
                </p:txBody>
              </p:sp>
              <p:sp>
                <p:nvSpPr>
                  <p:cNvPr id="2088" name="Freeform 38"/>
                  <p:cNvSpPr>
                    <a:spLocks/>
                  </p:cNvSpPr>
                  <p:nvPr/>
                </p:nvSpPr>
                <p:spPr bwMode="auto">
                  <a:xfrm>
                    <a:off x="3955" y="3322"/>
                    <a:ext cx="244" cy="83"/>
                  </a:xfrm>
                  <a:custGeom>
                    <a:avLst/>
                    <a:gdLst>
                      <a:gd name="T0" fmla="*/ 202 w 244"/>
                      <a:gd name="T1" fmla="*/ 82 h 83"/>
                      <a:gd name="T2" fmla="*/ 218 w 244"/>
                      <a:gd name="T3" fmla="*/ 64 h 83"/>
                      <a:gd name="T4" fmla="*/ 218 w 244"/>
                      <a:gd name="T5" fmla="*/ 9 h 83"/>
                      <a:gd name="T6" fmla="*/ 243 w 244"/>
                      <a:gd name="T7" fmla="*/ 9 h 83"/>
                      <a:gd name="T8" fmla="*/ 243 w 244"/>
                      <a:gd name="T9" fmla="*/ 0 h 83"/>
                      <a:gd name="T10" fmla="*/ 0 w 244"/>
                      <a:gd name="T11" fmla="*/ 0 h 83"/>
                      <a:gd name="T12" fmla="*/ 5 w 244"/>
                      <a:gd name="T13" fmla="*/ 9 h 83"/>
                      <a:gd name="T14" fmla="*/ 137 w 244"/>
                      <a:gd name="T15" fmla="*/ 9 h 83"/>
                      <a:gd name="T16" fmla="*/ 148 w 244"/>
                      <a:gd name="T17" fmla="*/ 25 h 83"/>
                      <a:gd name="T18" fmla="*/ 197 w 244"/>
                      <a:gd name="T19" fmla="*/ 25 h 83"/>
                      <a:gd name="T20" fmla="*/ 202 w 244"/>
                      <a:gd name="T21" fmla="*/ 82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4"/>
                      <a:gd name="T34" fmla="*/ 0 h 83"/>
                      <a:gd name="T35" fmla="*/ 244 w 244"/>
                      <a:gd name="T36" fmla="*/ 83 h 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4" h="83">
                        <a:moveTo>
                          <a:pt x="202" y="82"/>
                        </a:moveTo>
                        <a:lnTo>
                          <a:pt x="218" y="64"/>
                        </a:lnTo>
                        <a:lnTo>
                          <a:pt x="218" y="9"/>
                        </a:lnTo>
                        <a:lnTo>
                          <a:pt x="243" y="9"/>
                        </a:lnTo>
                        <a:lnTo>
                          <a:pt x="243" y="0"/>
                        </a:lnTo>
                        <a:lnTo>
                          <a:pt x="0" y="0"/>
                        </a:lnTo>
                        <a:lnTo>
                          <a:pt x="5" y="9"/>
                        </a:lnTo>
                        <a:lnTo>
                          <a:pt x="137" y="9"/>
                        </a:lnTo>
                        <a:lnTo>
                          <a:pt x="148" y="25"/>
                        </a:lnTo>
                        <a:lnTo>
                          <a:pt x="197" y="25"/>
                        </a:lnTo>
                        <a:lnTo>
                          <a:pt x="202" y="82"/>
                        </a:lnTo>
                      </a:path>
                    </a:pathLst>
                  </a:custGeom>
                  <a:solidFill>
                    <a:srgbClr val="316501"/>
                  </a:solidFill>
                  <a:ln w="9525" cap="rnd">
                    <a:noFill/>
                    <a:round/>
                    <a:headEnd/>
                    <a:tailEnd/>
                  </a:ln>
                </p:spPr>
                <p:txBody>
                  <a:bodyPr/>
                  <a:lstStyle/>
                  <a:p>
                    <a:endParaRPr lang="en-IE"/>
                  </a:p>
                </p:txBody>
              </p:sp>
              <p:sp>
                <p:nvSpPr>
                  <p:cNvPr id="2089" name="Freeform 39"/>
                  <p:cNvSpPr>
                    <a:spLocks/>
                  </p:cNvSpPr>
                  <p:nvPr/>
                </p:nvSpPr>
                <p:spPr bwMode="auto">
                  <a:xfrm>
                    <a:off x="3896" y="3208"/>
                    <a:ext cx="367" cy="17"/>
                  </a:xfrm>
                  <a:custGeom>
                    <a:avLst/>
                    <a:gdLst>
                      <a:gd name="T0" fmla="*/ 366 w 367"/>
                      <a:gd name="T1" fmla="*/ 0 h 17"/>
                      <a:gd name="T2" fmla="*/ 0 w 367"/>
                      <a:gd name="T3" fmla="*/ 0 h 17"/>
                      <a:gd name="T4" fmla="*/ 3 w 367"/>
                      <a:gd name="T5" fmla="*/ 16 h 17"/>
                      <a:gd name="T6" fmla="*/ 363 w 367"/>
                      <a:gd name="T7" fmla="*/ 16 h 17"/>
                      <a:gd name="T8" fmla="*/ 366 w 367"/>
                      <a:gd name="T9" fmla="*/ 0 h 17"/>
                      <a:gd name="T10" fmla="*/ 0 60000 65536"/>
                      <a:gd name="T11" fmla="*/ 0 60000 65536"/>
                      <a:gd name="T12" fmla="*/ 0 60000 65536"/>
                      <a:gd name="T13" fmla="*/ 0 60000 65536"/>
                      <a:gd name="T14" fmla="*/ 0 60000 65536"/>
                      <a:gd name="T15" fmla="*/ 0 w 367"/>
                      <a:gd name="T16" fmla="*/ 0 h 17"/>
                      <a:gd name="T17" fmla="*/ 367 w 367"/>
                      <a:gd name="T18" fmla="*/ 17 h 17"/>
                    </a:gdLst>
                    <a:ahLst/>
                    <a:cxnLst>
                      <a:cxn ang="T10">
                        <a:pos x="T0" y="T1"/>
                      </a:cxn>
                      <a:cxn ang="T11">
                        <a:pos x="T2" y="T3"/>
                      </a:cxn>
                      <a:cxn ang="T12">
                        <a:pos x="T4" y="T5"/>
                      </a:cxn>
                      <a:cxn ang="T13">
                        <a:pos x="T6" y="T7"/>
                      </a:cxn>
                      <a:cxn ang="T14">
                        <a:pos x="T8" y="T9"/>
                      </a:cxn>
                    </a:cxnLst>
                    <a:rect l="T15" t="T16" r="T17" b="T18"/>
                    <a:pathLst>
                      <a:path w="367" h="17">
                        <a:moveTo>
                          <a:pt x="366" y="0"/>
                        </a:moveTo>
                        <a:lnTo>
                          <a:pt x="0" y="0"/>
                        </a:lnTo>
                        <a:lnTo>
                          <a:pt x="3" y="16"/>
                        </a:lnTo>
                        <a:lnTo>
                          <a:pt x="363" y="16"/>
                        </a:lnTo>
                        <a:lnTo>
                          <a:pt x="366" y="0"/>
                        </a:lnTo>
                      </a:path>
                    </a:pathLst>
                  </a:custGeom>
                  <a:solidFill>
                    <a:srgbClr val="316501"/>
                  </a:solidFill>
                  <a:ln w="9525" cap="rnd">
                    <a:noFill/>
                    <a:round/>
                    <a:headEnd/>
                    <a:tailEnd/>
                  </a:ln>
                </p:spPr>
                <p:txBody>
                  <a:bodyPr/>
                  <a:lstStyle/>
                  <a:p>
                    <a:endParaRPr lang="en-IE"/>
                  </a:p>
                </p:txBody>
              </p:sp>
            </p:grpSp>
          </p:grpSp>
        </p:grpSp>
        <p:sp>
          <p:nvSpPr>
            <p:cNvPr id="973864" name="Rectangle 40"/>
            <p:cNvSpPr>
              <a:spLocks noChangeArrowheads="1"/>
            </p:cNvSpPr>
            <p:nvPr/>
          </p:nvSpPr>
          <p:spPr bwMode="auto">
            <a:xfrm flipH="1">
              <a:off x="3843" y="3007"/>
              <a:ext cx="482" cy="192"/>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defRPr/>
              </a:pPr>
              <a:r>
                <a:rPr lang="en-US" sz="1400" b="1">
                  <a:effectLst>
                    <a:outerShdw blurRad="38100" dist="38100" dir="2700000" algn="tl">
                      <a:srgbClr val="C0C0C0"/>
                    </a:outerShdw>
                  </a:effectLst>
                </a:rPr>
                <a:t>private</a:t>
              </a:r>
            </a:p>
          </p:txBody>
        </p:sp>
      </p:grpSp>
      <p:grpSp>
        <p:nvGrpSpPr>
          <p:cNvPr id="7" name="Group 41"/>
          <p:cNvGrpSpPr>
            <a:grpSpLocks/>
          </p:cNvGrpSpPr>
          <p:nvPr/>
        </p:nvGrpSpPr>
        <p:grpSpPr bwMode="auto">
          <a:xfrm>
            <a:off x="2308225" y="4794250"/>
            <a:ext cx="865188" cy="1709738"/>
            <a:chOff x="1488" y="2866"/>
            <a:chExt cx="511" cy="1077"/>
          </a:xfrm>
        </p:grpSpPr>
        <p:graphicFrame>
          <p:nvGraphicFramePr>
            <p:cNvPr id="2050" name="Object 42"/>
            <p:cNvGraphicFramePr>
              <a:graphicFrameLocks/>
            </p:cNvGraphicFramePr>
            <p:nvPr/>
          </p:nvGraphicFramePr>
          <p:xfrm>
            <a:off x="1488" y="2866"/>
            <a:ext cx="511" cy="1077"/>
          </p:xfrm>
          <a:graphic>
            <a:graphicData uri="http://schemas.openxmlformats.org/presentationml/2006/ole">
              <p:oleObj spid="_x0000_s234498" name="Clip" r:id="rId4" imgW="1393560" imgH="2657160" progId="">
                <p:embed/>
              </p:oleObj>
            </a:graphicData>
          </a:graphic>
        </p:graphicFrame>
        <p:sp>
          <p:nvSpPr>
            <p:cNvPr id="973867" name="Rectangle 43"/>
            <p:cNvSpPr>
              <a:spLocks noChangeArrowheads="1"/>
            </p:cNvSpPr>
            <p:nvPr/>
          </p:nvSpPr>
          <p:spPr bwMode="auto">
            <a:xfrm>
              <a:off x="1547" y="3011"/>
              <a:ext cx="432" cy="192"/>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defRPr/>
              </a:pPr>
              <a:r>
                <a:rPr lang="en-US" sz="1400" b="1">
                  <a:effectLst>
                    <a:outerShdw blurRad="38100" dist="38100" dir="2700000" algn="tl">
                      <a:srgbClr val="C0C0C0"/>
                    </a:outerShdw>
                  </a:effectLst>
                </a:rPr>
                <a:t>public</a:t>
              </a:r>
            </a:p>
          </p:txBody>
        </p:sp>
      </p:gr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smtClean="0"/>
              <a:t>Public Key Pros and Cons</a:t>
            </a:r>
          </a:p>
        </p:txBody>
      </p:sp>
      <p:sp>
        <p:nvSpPr>
          <p:cNvPr id="13315" name="Rectangle 3"/>
          <p:cNvSpPr>
            <a:spLocks noGrp="1" noChangeArrowheads="1"/>
          </p:cNvSpPr>
          <p:nvPr>
            <p:ph idx="1"/>
          </p:nvPr>
        </p:nvSpPr>
        <p:spPr/>
        <p:txBody>
          <a:bodyPr/>
          <a:lstStyle/>
          <a:p>
            <a:r>
              <a:rPr lang="en-GB" smtClean="0"/>
              <a:t>Strength</a:t>
            </a:r>
          </a:p>
          <a:p>
            <a:pPr lvl="1"/>
            <a:r>
              <a:rPr lang="en-GB" smtClean="0"/>
              <a:t>Solves problem of passing the key</a:t>
            </a:r>
          </a:p>
          <a:p>
            <a:pPr lvl="1"/>
            <a:r>
              <a:rPr lang="en-GB" smtClean="0"/>
              <a:t>Allows establishment of trust context between parties</a:t>
            </a:r>
          </a:p>
          <a:p>
            <a:r>
              <a:rPr lang="en-GB" smtClean="0"/>
              <a:t>Weakness:</a:t>
            </a:r>
          </a:p>
          <a:p>
            <a:pPr lvl="1"/>
            <a:r>
              <a:rPr lang="en-GB" smtClean="0"/>
              <a:t>Extremely slow</a:t>
            </a:r>
          </a:p>
          <a:p>
            <a:pPr lvl="1"/>
            <a:r>
              <a:rPr lang="en-GB" smtClean="0"/>
              <a:t>Susceptible to “known ciphertext” attack</a:t>
            </a:r>
          </a:p>
          <a:p>
            <a:pPr lvl="1"/>
            <a:r>
              <a:rPr lang="en-GB" smtClean="0"/>
              <a:t>Problem of trusting public key (see later on PKI)</a:t>
            </a:r>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381000" y="381000"/>
            <a:ext cx="8382000" cy="701731"/>
          </a:xfrm>
        </p:spPr>
        <p:txBody>
          <a:bodyPr/>
          <a:lstStyle/>
          <a:p>
            <a:pPr eaLnBrk="1" hangingPunct="1"/>
            <a:r>
              <a:rPr lang="en-US" sz="4400" dirty="0" smtClean="0"/>
              <a:t>Hybrid Encryption (Real World)</a:t>
            </a:r>
          </a:p>
        </p:txBody>
      </p:sp>
      <p:grpSp>
        <p:nvGrpSpPr>
          <p:cNvPr id="2" name="Group 3"/>
          <p:cNvGrpSpPr>
            <a:grpSpLocks/>
          </p:cNvGrpSpPr>
          <p:nvPr/>
        </p:nvGrpSpPr>
        <p:grpSpPr bwMode="auto">
          <a:xfrm>
            <a:off x="3556000" y="3975100"/>
            <a:ext cx="5195888" cy="2698750"/>
            <a:chOff x="2058" y="2636"/>
            <a:chExt cx="3273" cy="1700"/>
          </a:xfrm>
        </p:grpSpPr>
        <p:sp>
          <p:nvSpPr>
            <p:cNvPr id="977924" name="Rectangle 4"/>
            <p:cNvSpPr>
              <a:spLocks noChangeArrowheads="1"/>
            </p:cNvSpPr>
            <p:nvPr/>
          </p:nvSpPr>
          <p:spPr bwMode="auto">
            <a:xfrm>
              <a:off x="2514" y="2636"/>
              <a:ext cx="1572" cy="592"/>
            </a:xfrm>
            <a:prstGeom prst="rect">
              <a:avLst/>
            </a:prstGeom>
            <a:gradFill rotWithShape="0">
              <a:gsLst>
                <a:gs pos="0">
                  <a:schemeClr val="folHlink">
                    <a:gamma/>
                    <a:shade val="39608"/>
                    <a:invGamma/>
                  </a:schemeClr>
                </a:gs>
                <a:gs pos="100000">
                  <a:schemeClr val="fo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1600" b="1">
                  <a:effectLst>
                    <a:outerShdw blurRad="38100" dist="38100" dir="2700000" algn="tl">
                      <a:srgbClr val="FFFFFF"/>
                    </a:outerShdw>
                  </a:effectLst>
                </a:rPr>
                <a:t>As above, repeated </a:t>
              </a:r>
              <a:br>
                <a:rPr lang="en-US" sz="1600" b="1">
                  <a:effectLst>
                    <a:outerShdw blurRad="38100" dist="38100" dir="2700000" algn="tl">
                      <a:srgbClr val="FFFFFF"/>
                    </a:outerShdw>
                  </a:effectLst>
                </a:rPr>
              </a:br>
              <a:r>
                <a:rPr lang="en-US" sz="1600" b="1">
                  <a:effectLst>
                    <a:outerShdw blurRad="38100" dist="38100" dir="2700000" algn="tl">
                      <a:srgbClr val="FFFFFF"/>
                    </a:outerShdw>
                  </a:effectLst>
                </a:rPr>
                <a:t>for other recipients</a:t>
              </a:r>
              <a:br>
                <a:rPr lang="en-US" sz="1600" b="1">
                  <a:effectLst>
                    <a:outerShdw blurRad="38100" dist="38100" dir="2700000" algn="tl">
                      <a:srgbClr val="FFFFFF"/>
                    </a:outerShdw>
                  </a:effectLst>
                </a:rPr>
              </a:br>
              <a:r>
                <a:rPr lang="en-US" sz="1600" b="1">
                  <a:effectLst>
                    <a:outerShdw blurRad="38100" dist="38100" dir="2700000" algn="tl">
                      <a:srgbClr val="FFFFFF"/>
                    </a:outerShdw>
                  </a:effectLst>
                </a:rPr>
                <a:t>or recovery agents</a:t>
              </a:r>
            </a:p>
          </p:txBody>
        </p:sp>
        <p:grpSp>
          <p:nvGrpSpPr>
            <p:cNvPr id="3" name="Group 5"/>
            <p:cNvGrpSpPr>
              <a:grpSpLocks/>
            </p:cNvGrpSpPr>
            <p:nvPr/>
          </p:nvGrpSpPr>
          <p:grpSpPr bwMode="auto">
            <a:xfrm>
              <a:off x="3133" y="3685"/>
              <a:ext cx="353" cy="535"/>
              <a:chOff x="3369" y="3621"/>
              <a:chExt cx="353" cy="535"/>
            </a:xfrm>
          </p:grpSpPr>
          <p:graphicFrame>
            <p:nvGraphicFramePr>
              <p:cNvPr id="3076" name="Object 6"/>
              <p:cNvGraphicFramePr>
                <a:graphicFrameLocks/>
              </p:cNvGraphicFramePr>
              <p:nvPr/>
            </p:nvGraphicFramePr>
            <p:xfrm>
              <a:off x="3369" y="3621"/>
              <a:ext cx="353" cy="535"/>
            </p:xfrm>
            <a:graphic>
              <a:graphicData uri="http://schemas.openxmlformats.org/presentationml/2006/ole">
                <p:oleObj spid="_x0000_s238596" name="Clip" r:id="rId4" imgW="1393560" imgH="2657160" progId="">
                  <p:embed/>
                </p:oleObj>
              </a:graphicData>
            </a:graphic>
          </p:graphicFrame>
          <p:sp>
            <p:nvSpPr>
              <p:cNvPr id="3104" name="Rectangle 7"/>
              <p:cNvSpPr>
                <a:spLocks noChangeArrowheads="1"/>
              </p:cNvSpPr>
              <p:nvPr/>
            </p:nvSpPr>
            <p:spPr bwMode="auto">
              <a:xfrm>
                <a:off x="3409" y="3693"/>
                <a:ext cx="298" cy="143"/>
              </a:xfrm>
              <a:prstGeom prst="rect">
                <a:avLst/>
              </a:prstGeom>
              <a:noFill/>
              <a:ln w="9525">
                <a:noFill/>
                <a:miter lim="800000"/>
                <a:headEnd/>
                <a:tailEnd/>
              </a:ln>
            </p:spPr>
            <p:txBody>
              <a:bodyPr wrap="none" anchor="ctr"/>
              <a:lstStyle/>
              <a:p>
                <a:endParaRPr lang="en-IE"/>
              </a:p>
            </p:txBody>
          </p:sp>
        </p:grpSp>
        <p:sp>
          <p:nvSpPr>
            <p:cNvPr id="977928" name="AutoShape 8"/>
            <p:cNvSpPr>
              <a:spLocks noChangeArrowheads="1"/>
            </p:cNvSpPr>
            <p:nvPr/>
          </p:nvSpPr>
          <p:spPr bwMode="auto">
            <a:xfrm>
              <a:off x="2058" y="2809"/>
              <a:ext cx="446" cy="129"/>
            </a:xfrm>
            <a:prstGeom prst="rightArrow">
              <a:avLst>
                <a:gd name="adj1" fmla="val 50000"/>
                <a:gd name="adj2" fmla="val 172884"/>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7929" name="AutoShape 9"/>
            <p:cNvSpPr>
              <a:spLocks noChangeArrowheads="1"/>
            </p:cNvSpPr>
            <p:nvPr/>
          </p:nvSpPr>
          <p:spPr bwMode="auto">
            <a:xfrm>
              <a:off x="3236" y="3244"/>
              <a:ext cx="200" cy="349"/>
            </a:xfrm>
            <a:prstGeom prst="upArrow">
              <a:avLst>
                <a:gd name="adj1" fmla="val 50000"/>
                <a:gd name="adj2" fmla="val 87242"/>
              </a:avLst>
            </a:prstGeom>
            <a:gradFill rotWithShape="0">
              <a:gsLst>
                <a:gs pos="0">
                  <a:schemeClr val="tx2"/>
                </a:gs>
                <a:gs pos="100000">
                  <a:schemeClr val="tx2">
                    <a:gamma/>
                    <a:shade val="49412"/>
                    <a:invGamma/>
                  </a:schemeClr>
                </a:gs>
              </a:gsLst>
              <a:lin ang="5400000" scaled="1"/>
            </a:gradFill>
            <a:ln w="12700">
              <a:noFill/>
              <a:miter lim="800000"/>
              <a:headEnd/>
              <a:tailEnd/>
            </a:ln>
            <a:effectLst/>
          </p:spPr>
          <p:txBody>
            <a:bodyPr wrap="none" anchor="ctr"/>
            <a:lstStyle/>
            <a:p>
              <a:pPr>
                <a:defRPr/>
              </a:pPr>
              <a:endParaRPr lang="en-IE"/>
            </a:p>
          </p:txBody>
        </p:sp>
        <p:sp>
          <p:nvSpPr>
            <p:cNvPr id="977930" name="Rectangle 10"/>
            <p:cNvSpPr>
              <a:spLocks noChangeArrowheads="1"/>
            </p:cNvSpPr>
            <p:nvPr/>
          </p:nvSpPr>
          <p:spPr bwMode="auto">
            <a:xfrm>
              <a:off x="4439" y="2728"/>
              <a:ext cx="892" cy="372"/>
            </a:xfrm>
            <a:prstGeom prst="rect">
              <a:avLst/>
            </a:prstGeom>
            <a:gradFill rotWithShape="0">
              <a:gsLst>
                <a:gs pos="0">
                  <a:schemeClr val="hlink">
                    <a:gamma/>
                    <a:shade val="19608"/>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Digital</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Envelope</a:t>
              </a:r>
            </a:p>
          </p:txBody>
        </p:sp>
        <p:sp>
          <p:nvSpPr>
            <p:cNvPr id="977931" name="AutoShape 11"/>
            <p:cNvSpPr>
              <a:spLocks noChangeArrowheads="1"/>
            </p:cNvSpPr>
            <p:nvPr/>
          </p:nvSpPr>
          <p:spPr bwMode="auto">
            <a:xfrm>
              <a:off x="4090" y="2874"/>
              <a:ext cx="361" cy="119"/>
            </a:xfrm>
            <a:prstGeom prst="rightArrow">
              <a:avLst>
                <a:gd name="adj1" fmla="val 50000"/>
                <a:gd name="adj2" fmla="val 151695"/>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7932" name="Rectangle 12"/>
            <p:cNvSpPr>
              <a:spLocks noChangeArrowheads="1"/>
            </p:cNvSpPr>
            <p:nvPr/>
          </p:nvSpPr>
          <p:spPr bwMode="auto">
            <a:xfrm>
              <a:off x="3580" y="3510"/>
              <a:ext cx="1633" cy="826"/>
            </a:xfrm>
            <a:prstGeom prst="rect">
              <a:avLst/>
            </a:prstGeom>
            <a:solidFill>
              <a:srgbClr val="000080">
                <a:alpha val="59000"/>
              </a:srgbClr>
            </a:solidFill>
            <a:ln w="9525">
              <a:noFill/>
              <a:miter lim="800000"/>
              <a:headEnd/>
              <a:tailEnd/>
            </a:ln>
            <a:effectLst/>
          </p:spPr>
          <p:txBody>
            <a:bodyPr wrap="none" lIns="92075" tIns="46038" rIns="92075" bIns="46038">
              <a:spAutoFit/>
            </a:bodyPr>
            <a:lstStyle/>
            <a:p>
              <a:pPr eaLnBrk="0" hangingPunct="0">
                <a:defRPr/>
              </a:pPr>
              <a:r>
                <a:rPr lang="en-US" sz="2000" b="1">
                  <a:effectLst>
                    <a:outerShdw blurRad="38100" dist="38100" dir="2700000" algn="tl">
                      <a:srgbClr val="FFFFFF"/>
                    </a:outerShdw>
                  </a:effectLst>
                </a:rPr>
                <a:t>Other recipient’s or </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agent’s </a:t>
              </a:r>
              <a:r>
                <a:rPr lang="en-US" sz="2000" b="1" u="sng">
                  <a:effectLst>
                    <a:outerShdw blurRad="38100" dist="38100" dir="2700000" algn="tl">
                      <a:srgbClr val="FFFFFF"/>
                    </a:outerShdw>
                  </a:effectLst>
                </a:rPr>
                <a:t>public</a:t>
              </a:r>
              <a:r>
                <a:rPr lang="en-US" sz="2000" b="1">
                  <a:effectLst>
                    <a:outerShdw blurRad="38100" dist="38100" dir="2700000" algn="tl">
                      <a:srgbClr val="FFFFFF"/>
                    </a:outerShdw>
                  </a:effectLst>
                </a:rPr>
                <a:t> key </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(in certificate)</a:t>
              </a:r>
            </a:p>
            <a:p>
              <a:pPr eaLnBrk="0" hangingPunct="0">
                <a:defRPr/>
              </a:pPr>
              <a:r>
                <a:rPr lang="en-US" sz="2000" b="1">
                  <a:effectLst>
                    <a:outerShdw blurRad="38100" dist="38100" dir="2700000" algn="tl">
                      <a:srgbClr val="FFFFFF"/>
                    </a:outerShdw>
                  </a:effectLst>
                </a:rPr>
                <a:t>in recovery policy</a:t>
              </a:r>
            </a:p>
          </p:txBody>
        </p:sp>
      </p:grpSp>
      <p:sp>
        <p:nvSpPr>
          <p:cNvPr id="977933" name="Rectangle 13"/>
          <p:cNvSpPr>
            <a:spLocks noChangeArrowheads="1"/>
          </p:cNvSpPr>
          <p:nvPr/>
        </p:nvSpPr>
        <p:spPr bwMode="auto">
          <a:xfrm>
            <a:off x="561975" y="1428750"/>
            <a:ext cx="1539875" cy="1398588"/>
          </a:xfrm>
          <a:prstGeom prst="rect">
            <a:avLst/>
          </a:prstGeom>
          <a:gradFill rotWithShape="0">
            <a:gsLst>
              <a:gs pos="0">
                <a:srgbClr val="5949F7">
                  <a:gamma/>
                  <a:shade val="40000"/>
                  <a:invGamma/>
                </a:srgbClr>
              </a:gs>
              <a:gs pos="100000">
                <a:srgbClr val="5949F7"/>
              </a:gs>
            </a:gsLst>
            <a:lin ang="5400000" scaled="1"/>
          </a:gradFill>
          <a:ln w="12700">
            <a:solidFill>
              <a:schemeClr val="tx1"/>
            </a:solidFill>
            <a:miter lim="800000"/>
            <a:headEnd/>
            <a:tailEnd/>
          </a:ln>
          <a:effectLst/>
        </p:spPr>
        <p:txBody>
          <a:bodyPr wrap="none" lIns="92075" tIns="46038" rIns="92075" bIns="46038" anchor="ctr"/>
          <a:lstStyle/>
          <a:p>
            <a:pPr algn="ctr" eaLnBrk="0" hangingPunct="0">
              <a:lnSpc>
                <a:spcPct val="90000"/>
              </a:lnSpc>
              <a:defRPr/>
            </a:pPr>
            <a:r>
              <a:rPr lang="en-US" b="1">
                <a:effectLst>
                  <a:outerShdw blurRad="38100" dist="38100" dir="2700000" algn="tl">
                    <a:srgbClr val="FFFFFF"/>
                  </a:outerShdw>
                </a:effectLst>
              </a:rPr>
              <a:t>€25m hidden</a:t>
            </a:r>
            <a:br>
              <a:rPr lang="en-US" b="1">
                <a:effectLst>
                  <a:outerShdw blurRad="38100" dist="38100" dir="2700000" algn="tl">
                    <a:srgbClr val="FFFFFF"/>
                  </a:outerShdw>
                </a:effectLst>
              </a:rPr>
            </a:br>
            <a:r>
              <a:rPr lang="en-US" b="1">
                <a:effectLst>
                  <a:outerShdw blurRad="38100" dist="38100" dir="2700000" algn="tl">
                    <a:srgbClr val="FFFFFF"/>
                  </a:outerShdw>
                </a:effectLst>
              </a:rPr>
              <a:t>at 221b</a:t>
            </a:r>
          </a:p>
          <a:p>
            <a:pPr algn="ctr" eaLnBrk="0" hangingPunct="0">
              <a:lnSpc>
                <a:spcPct val="90000"/>
              </a:lnSpc>
              <a:defRPr/>
            </a:pPr>
            <a:r>
              <a:rPr lang="en-US" b="1">
                <a:effectLst>
                  <a:outerShdw blurRad="38100" dist="38100" dir="2700000" algn="tl">
                    <a:srgbClr val="FFFFFF"/>
                  </a:outerShdw>
                </a:effectLst>
              </a:rPr>
              <a:t>Baker St.</a:t>
            </a:r>
          </a:p>
          <a:p>
            <a:pPr algn="ctr" eaLnBrk="0" hangingPunct="0">
              <a:lnSpc>
                <a:spcPct val="90000"/>
              </a:lnSpc>
              <a:defRPr/>
            </a:pPr>
            <a:r>
              <a:rPr lang="en-US" b="1">
                <a:effectLst>
                  <a:outerShdw blurRad="38100" dist="38100" dir="2700000" algn="tl">
                    <a:srgbClr val="FFFFFF"/>
                  </a:outerShdw>
                </a:effectLst>
              </a:rPr>
              <a:t>Access</a:t>
            </a:r>
          </a:p>
          <a:p>
            <a:pPr algn="ctr" eaLnBrk="0" hangingPunct="0">
              <a:lnSpc>
                <a:spcPct val="90000"/>
              </a:lnSpc>
              <a:defRPr/>
            </a:pPr>
            <a:r>
              <a:rPr lang="en-US" b="1">
                <a:effectLst>
                  <a:outerShdw blurRad="38100" dist="38100" dir="2700000" algn="tl">
                    <a:srgbClr val="FFFFFF"/>
                  </a:outerShdw>
                </a:effectLst>
              </a:rPr>
              <a:t>code is…</a:t>
            </a:r>
          </a:p>
        </p:txBody>
      </p:sp>
      <p:grpSp>
        <p:nvGrpSpPr>
          <p:cNvPr id="4" name="Group 14"/>
          <p:cNvGrpSpPr>
            <a:grpSpLocks/>
          </p:cNvGrpSpPr>
          <p:nvPr/>
        </p:nvGrpSpPr>
        <p:grpSpPr bwMode="auto">
          <a:xfrm>
            <a:off x="679450" y="2944813"/>
            <a:ext cx="8067675" cy="1457325"/>
            <a:chOff x="246" y="1963"/>
            <a:chExt cx="5082" cy="918"/>
          </a:xfrm>
        </p:grpSpPr>
        <p:sp>
          <p:nvSpPr>
            <p:cNvPr id="977935" name="AutoShape 15"/>
            <p:cNvSpPr>
              <a:spLocks noChangeArrowheads="1"/>
            </p:cNvSpPr>
            <p:nvPr/>
          </p:nvSpPr>
          <p:spPr bwMode="auto">
            <a:xfrm>
              <a:off x="2056" y="2366"/>
              <a:ext cx="446" cy="129"/>
            </a:xfrm>
            <a:prstGeom prst="rightArrow">
              <a:avLst>
                <a:gd name="adj1" fmla="val 50000"/>
                <a:gd name="adj2" fmla="val 172884"/>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7936" name="AutoShape 16"/>
            <p:cNvSpPr>
              <a:spLocks noChangeArrowheads="1"/>
            </p:cNvSpPr>
            <p:nvPr/>
          </p:nvSpPr>
          <p:spPr bwMode="auto">
            <a:xfrm>
              <a:off x="4101" y="2101"/>
              <a:ext cx="327" cy="131"/>
            </a:xfrm>
            <a:prstGeom prst="rightArrow">
              <a:avLst>
                <a:gd name="adj1" fmla="val 50000"/>
                <a:gd name="adj2" fmla="val 124821"/>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7937" name="Rectangle 17"/>
            <p:cNvSpPr>
              <a:spLocks noChangeArrowheads="1"/>
            </p:cNvSpPr>
            <p:nvPr/>
          </p:nvSpPr>
          <p:spPr bwMode="auto">
            <a:xfrm>
              <a:off x="2522" y="1963"/>
              <a:ext cx="1572" cy="592"/>
            </a:xfrm>
            <a:prstGeom prst="rect">
              <a:avLst/>
            </a:prstGeom>
            <a:gradFill rotWithShape="0">
              <a:gsLst>
                <a:gs pos="0">
                  <a:schemeClr val="hlink">
                    <a:gamma/>
                    <a:shade val="19608"/>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1600" b="1">
                  <a:effectLst>
                    <a:outerShdw blurRad="38100" dist="38100" dir="2700000" algn="tl">
                      <a:srgbClr val="FFFFFF"/>
                    </a:outerShdw>
                  </a:effectLst>
                </a:rPr>
                <a:t>Symmetric key </a:t>
              </a:r>
              <a:br>
                <a:rPr lang="en-US" sz="1600" b="1">
                  <a:effectLst>
                    <a:outerShdw blurRad="38100" dist="38100" dir="2700000" algn="tl">
                      <a:srgbClr val="FFFFFF"/>
                    </a:outerShdw>
                  </a:effectLst>
                </a:rPr>
              </a:br>
              <a:r>
                <a:rPr lang="en-US" sz="1600" b="1">
                  <a:effectLst>
                    <a:outerShdw blurRad="38100" dist="38100" dir="2700000" algn="tl">
                      <a:srgbClr val="FFFFFF"/>
                    </a:outerShdw>
                  </a:effectLst>
                </a:rPr>
                <a:t>encrypted asymmetrically </a:t>
              </a:r>
              <a:br>
                <a:rPr lang="en-US" sz="1600" b="1">
                  <a:effectLst>
                    <a:outerShdw blurRad="38100" dist="38100" dir="2700000" algn="tl">
                      <a:srgbClr val="FFFFFF"/>
                    </a:outerShdw>
                  </a:effectLst>
                </a:rPr>
              </a:br>
              <a:r>
                <a:rPr lang="en-US" sz="1600" b="1">
                  <a:effectLst>
                    <a:outerShdw blurRad="38100" dist="38100" dir="2700000" algn="tl">
                      <a:srgbClr val="FFFFFF"/>
                    </a:outerShdw>
                  </a:effectLst>
                </a:rPr>
                <a:t>(e.g., RSA)</a:t>
              </a:r>
            </a:p>
          </p:txBody>
        </p:sp>
        <p:grpSp>
          <p:nvGrpSpPr>
            <p:cNvPr id="5" name="Group 18"/>
            <p:cNvGrpSpPr>
              <a:grpSpLocks/>
            </p:cNvGrpSpPr>
            <p:nvPr/>
          </p:nvGrpSpPr>
          <p:grpSpPr bwMode="auto">
            <a:xfrm>
              <a:off x="246" y="1995"/>
              <a:ext cx="296" cy="437"/>
              <a:chOff x="254" y="1931"/>
              <a:chExt cx="296" cy="437"/>
            </a:xfrm>
          </p:grpSpPr>
          <p:graphicFrame>
            <p:nvGraphicFramePr>
              <p:cNvPr id="3075" name="Object 19"/>
              <p:cNvGraphicFramePr>
                <a:graphicFrameLocks/>
              </p:cNvGraphicFramePr>
              <p:nvPr/>
            </p:nvGraphicFramePr>
            <p:xfrm>
              <a:off x="254" y="1931"/>
              <a:ext cx="296" cy="437"/>
            </p:xfrm>
            <a:graphic>
              <a:graphicData uri="http://schemas.openxmlformats.org/presentationml/2006/ole">
                <p:oleObj spid="_x0000_s238595" name="Clip" r:id="rId5" imgW="1393560" imgH="2657160" progId="">
                  <p:embed/>
                </p:oleObj>
              </a:graphicData>
            </a:graphic>
          </p:graphicFrame>
          <p:sp>
            <p:nvSpPr>
              <p:cNvPr id="3096" name="Rectangle 20"/>
              <p:cNvSpPr>
                <a:spLocks noChangeArrowheads="1"/>
              </p:cNvSpPr>
              <p:nvPr/>
            </p:nvSpPr>
            <p:spPr bwMode="auto">
              <a:xfrm>
                <a:off x="288" y="1990"/>
                <a:ext cx="250" cy="78"/>
              </a:xfrm>
              <a:prstGeom prst="rect">
                <a:avLst/>
              </a:prstGeom>
              <a:noFill/>
              <a:ln w="9525">
                <a:noFill/>
                <a:miter lim="800000"/>
                <a:headEnd/>
                <a:tailEnd/>
              </a:ln>
            </p:spPr>
            <p:txBody>
              <a:bodyPr wrap="none" anchor="ctr"/>
              <a:lstStyle/>
              <a:p>
                <a:endParaRPr lang="en-IE"/>
              </a:p>
            </p:txBody>
          </p:sp>
        </p:grpSp>
        <p:sp>
          <p:nvSpPr>
            <p:cNvPr id="977941" name="Rectangle 21"/>
            <p:cNvSpPr>
              <a:spLocks noChangeArrowheads="1"/>
            </p:cNvSpPr>
            <p:nvPr/>
          </p:nvSpPr>
          <p:spPr bwMode="auto">
            <a:xfrm>
              <a:off x="4436" y="1986"/>
              <a:ext cx="892" cy="372"/>
            </a:xfrm>
            <a:prstGeom prst="rect">
              <a:avLst/>
            </a:prstGeom>
            <a:gradFill rotWithShape="0">
              <a:gsLst>
                <a:gs pos="0">
                  <a:schemeClr val="hlink">
                    <a:gamma/>
                    <a:shade val="19608"/>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Digital </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Envelope</a:t>
              </a:r>
            </a:p>
          </p:txBody>
        </p:sp>
        <p:sp>
          <p:nvSpPr>
            <p:cNvPr id="977942" name="Rectangle 22"/>
            <p:cNvSpPr>
              <a:spLocks noChangeArrowheads="1"/>
            </p:cNvSpPr>
            <p:nvPr/>
          </p:nvSpPr>
          <p:spPr bwMode="auto">
            <a:xfrm>
              <a:off x="457" y="2304"/>
              <a:ext cx="1060" cy="577"/>
            </a:xfrm>
            <a:prstGeom prst="rect">
              <a:avLst/>
            </a:prstGeom>
            <a:noFill/>
            <a:ln w="9525">
              <a:noFill/>
              <a:miter lim="800000"/>
              <a:headEnd/>
              <a:tailEnd/>
            </a:ln>
            <a:effectLst/>
          </p:spPr>
          <p:txBody>
            <a:bodyPr wrap="none" lIns="92075" tIns="46038" rIns="92075" bIns="46038">
              <a:spAutoFit/>
            </a:bodyPr>
            <a:lstStyle/>
            <a:p>
              <a:pPr eaLnBrk="0" hangingPunct="0">
                <a:defRPr/>
              </a:pPr>
              <a:r>
                <a:rPr lang="en-US" b="1">
                  <a:effectLst>
                    <a:outerShdw blurRad="38100" dist="38100" dir="2700000" algn="tl">
                      <a:srgbClr val="C0C0C0"/>
                    </a:outerShdw>
                  </a:effectLst>
                </a:rPr>
                <a:t>User’s</a:t>
              </a:r>
            </a:p>
            <a:p>
              <a:pPr eaLnBrk="0" hangingPunct="0">
                <a:defRPr/>
              </a:pPr>
              <a:r>
                <a:rPr lang="en-US" b="1" u="sng">
                  <a:effectLst>
                    <a:outerShdw blurRad="38100" dist="38100" dir="2700000" algn="tl">
                      <a:srgbClr val="C0C0C0"/>
                    </a:outerShdw>
                  </a:effectLst>
                </a:rPr>
                <a:t>public</a:t>
              </a:r>
              <a:r>
                <a:rPr lang="en-US" b="1">
                  <a:effectLst>
                    <a:outerShdw blurRad="38100" dist="38100" dir="2700000" algn="tl">
                      <a:srgbClr val="C0C0C0"/>
                    </a:outerShdw>
                  </a:effectLst>
                </a:rPr>
                <a:t> key</a:t>
              </a:r>
            </a:p>
            <a:p>
              <a:pPr eaLnBrk="0" hangingPunct="0">
                <a:defRPr/>
              </a:pPr>
              <a:r>
                <a:rPr lang="en-US" b="1">
                  <a:effectLst>
                    <a:outerShdw blurRad="38100" dist="38100" dir="2700000" algn="tl">
                      <a:srgbClr val="C0C0C0"/>
                    </a:outerShdw>
                  </a:effectLst>
                </a:rPr>
                <a:t>(in certificate)</a:t>
              </a:r>
            </a:p>
          </p:txBody>
        </p:sp>
        <p:sp>
          <p:nvSpPr>
            <p:cNvPr id="977943" name="AutoShape 23"/>
            <p:cNvSpPr>
              <a:spLocks noChangeArrowheads="1"/>
            </p:cNvSpPr>
            <p:nvPr/>
          </p:nvSpPr>
          <p:spPr bwMode="auto">
            <a:xfrm>
              <a:off x="580" y="2068"/>
              <a:ext cx="1964" cy="174"/>
            </a:xfrm>
            <a:prstGeom prst="rightArrow">
              <a:avLst>
                <a:gd name="adj1" fmla="val 60954"/>
                <a:gd name="adj2" fmla="val 193348"/>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grpSp>
      <p:grpSp>
        <p:nvGrpSpPr>
          <p:cNvPr id="6" name="Group 24"/>
          <p:cNvGrpSpPr>
            <a:grpSpLocks/>
          </p:cNvGrpSpPr>
          <p:nvPr/>
        </p:nvGrpSpPr>
        <p:grpSpPr bwMode="auto">
          <a:xfrm>
            <a:off x="608013" y="1428750"/>
            <a:ext cx="8145462" cy="4710113"/>
            <a:chOff x="201" y="1008"/>
            <a:chExt cx="5131" cy="2967"/>
          </a:xfrm>
        </p:grpSpPr>
        <p:graphicFrame>
          <p:nvGraphicFramePr>
            <p:cNvPr id="3074" name="Object 25"/>
            <p:cNvGraphicFramePr>
              <a:graphicFrameLocks/>
            </p:cNvGraphicFramePr>
            <p:nvPr/>
          </p:nvGraphicFramePr>
          <p:xfrm>
            <a:off x="1180" y="2908"/>
            <a:ext cx="286" cy="432"/>
          </p:xfrm>
          <a:graphic>
            <a:graphicData uri="http://schemas.openxmlformats.org/presentationml/2006/ole">
              <p:oleObj spid="_x0000_s238594" name="Clip" r:id="rId6" imgW="1393560" imgH="2657160" progId="">
                <p:embed/>
              </p:oleObj>
            </a:graphicData>
          </a:graphic>
        </p:graphicFrame>
        <p:sp>
          <p:nvSpPr>
            <p:cNvPr id="977946" name="Rectangle 26"/>
            <p:cNvSpPr>
              <a:spLocks noChangeArrowheads="1"/>
            </p:cNvSpPr>
            <p:nvPr/>
          </p:nvSpPr>
          <p:spPr bwMode="auto">
            <a:xfrm>
              <a:off x="1672" y="3633"/>
              <a:ext cx="864" cy="342"/>
            </a:xfrm>
            <a:prstGeom prst="rect">
              <a:avLst/>
            </a:prstGeom>
            <a:gradFill rotWithShape="0">
              <a:gsLst>
                <a:gs pos="0">
                  <a:schemeClr val="accent1">
                    <a:gamma/>
                    <a:shade val="39608"/>
                    <a:invGamma/>
                  </a:schemeClr>
                </a:gs>
                <a:gs pos="100000">
                  <a:schemeClr val="accent1"/>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400" b="1">
                  <a:effectLst>
                    <a:outerShdw blurRad="38100" dist="38100" dir="2700000" algn="tl">
                      <a:srgbClr val="FFFFFF"/>
                    </a:outerShdw>
                  </a:effectLst>
                </a:rPr>
                <a:t>RNG</a:t>
              </a:r>
            </a:p>
          </p:txBody>
        </p:sp>
        <p:sp>
          <p:nvSpPr>
            <p:cNvPr id="977947" name="Rectangle 27"/>
            <p:cNvSpPr>
              <a:spLocks noChangeArrowheads="1"/>
            </p:cNvSpPr>
            <p:nvPr/>
          </p:nvSpPr>
          <p:spPr bwMode="auto">
            <a:xfrm>
              <a:off x="201" y="2956"/>
              <a:ext cx="1727" cy="826"/>
            </a:xfrm>
            <a:prstGeom prst="rect">
              <a:avLst/>
            </a:prstGeom>
            <a:noFill/>
            <a:ln w="9525">
              <a:noFill/>
              <a:miter lim="800000"/>
              <a:headEnd/>
              <a:tailEnd/>
            </a:ln>
            <a:effectLst/>
          </p:spPr>
          <p:txBody>
            <a:bodyPr lIns="92075" tIns="46038" rIns="92075" bIns="46038">
              <a:spAutoFit/>
            </a:bodyPr>
            <a:lstStyle/>
            <a:p>
              <a:pPr eaLnBrk="0" hangingPunct="0">
                <a:defRPr/>
              </a:pPr>
              <a:r>
                <a:rPr lang="en-US" sz="2000" b="1">
                  <a:effectLst>
                    <a:outerShdw blurRad="38100" dist="38100" dir="2700000" algn="tl">
                      <a:srgbClr val="C0C0C0"/>
                    </a:outerShdw>
                  </a:effectLst>
                </a:rPr>
                <a:t>Randomly-</a:t>
              </a:r>
            </a:p>
            <a:p>
              <a:pPr eaLnBrk="0" hangingPunct="0">
                <a:defRPr/>
              </a:pPr>
              <a:r>
                <a:rPr lang="en-US" sz="2000" b="1">
                  <a:effectLst>
                    <a:outerShdw blurRad="38100" dist="38100" dir="2700000" algn="tl">
                      <a:srgbClr val="C0C0C0"/>
                    </a:outerShdw>
                  </a:effectLst>
                </a:rPr>
                <a:t>Generated symmetric</a:t>
              </a:r>
              <a:br>
                <a:rPr lang="en-US" sz="2000" b="1">
                  <a:effectLst>
                    <a:outerShdw blurRad="38100" dist="38100" dir="2700000" algn="tl">
                      <a:srgbClr val="C0C0C0"/>
                    </a:outerShdw>
                  </a:effectLst>
                </a:rPr>
              </a:br>
              <a:r>
                <a:rPr lang="en-US" sz="2000" b="1">
                  <a:effectLst>
                    <a:outerShdw blurRad="38100" dist="38100" dir="2700000" algn="tl">
                      <a:srgbClr val="C0C0C0"/>
                    </a:outerShdw>
                  </a:effectLst>
                </a:rPr>
                <a:t>“session” key </a:t>
              </a:r>
              <a:endParaRPr lang="en-US" b="1">
                <a:effectLst>
                  <a:outerShdw blurRad="38100" dist="38100" dir="2700000" algn="tl">
                    <a:srgbClr val="C0C0C0"/>
                  </a:outerShdw>
                </a:effectLst>
              </a:endParaRPr>
            </a:p>
          </p:txBody>
        </p:sp>
        <p:sp>
          <p:nvSpPr>
            <p:cNvPr id="977948" name="Rectangle 28"/>
            <p:cNvSpPr>
              <a:spLocks noChangeArrowheads="1"/>
            </p:cNvSpPr>
            <p:nvPr/>
          </p:nvSpPr>
          <p:spPr bwMode="auto">
            <a:xfrm>
              <a:off x="1993" y="1008"/>
              <a:ext cx="1434" cy="639"/>
            </a:xfrm>
            <a:prstGeom prst="rect">
              <a:avLst/>
            </a:prstGeom>
            <a:gradFill rotWithShape="0">
              <a:gsLst>
                <a:gs pos="0">
                  <a:schemeClr val="accent2">
                    <a:gamma/>
                    <a:shade val="39608"/>
                    <a:invGamma/>
                  </a:schemeClr>
                </a:gs>
                <a:gs pos="100000">
                  <a:schemeClr val="accent2"/>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Symmetric</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 encryption</a:t>
              </a:r>
            </a:p>
            <a:p>
              <a:pPr algn="ctr" eaLnBrk="0" hangingPunct="0">
                <a:defRPr/>
              </a:pPr>
              <a:r>
                <a:rPr lang="en-US" sz="2000" b="1">
                  <a:effectLst>
                    <a:outerShdw blurRad="38100" dist="38100" dir="2700000" algn="tl">
                      <a:srgbClr val="FFFFFF"/>
                    </a:outerShdw>
                  </a:effectLst>
                </a:rPr>
                <a:t>(e.g. AES)</a:t>
              </a:r>
            </a:p>
          </p:txBody>
        </p:sp>
        <p:sp>
          <p:nvSpPr>
            <p:cNvPr id="977949" name="AutoShape 29"/>
            <p:cNvSpPr>
              <a:spLocks noChangeArrowheads="1"/>
            </p:cNvSpPr>
            <p:nvPr/>
          </p:nvSpPr>
          <p:spPr bwMode="auto">
            <a:xfrm>
              <a:off x="1149" y="1337"/>
              <a:ext cx="823" cy="211"/>
            </a:xfrm>
            <a:prstGeom prst="rightArrow">
              <a:avLst>
                <a:gd name="adj1" fmla="val 50000"/>
                <a:gd name="adj2" fmla="val 195042"/>
              </a:avLst>
            </a:prstGeom>
            <a:gradFill rotWithShape="0">
              <a:gsLst>
                <a:gs pos="0">
                  <a:schemeClr val="tx2">
                    <a:gamma/>
                    <a:shade val="39608"/>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7950" name="Rectangle 30"/>
            <p:cNvSpPr>
              <a:spLocks noChangeArrowheads="1"/>
            </p:cNvSpPr>
            <p:nvPr/>
          </p:nvSpPr>
          <p:spPr bwMode="auto">
            <a:xfrm>
              <a:off x="4440" y="1008"/>
              <a:ext cx="892" cy="881"/>
            </a:xfrm>
            <a:prstGeom prst="rect">
              <a:avLst/>
            </a:prstGeom>
            <a:gradFill rotWithShape="0">
              <a:gsLst>
                <a:gs pos="0">
                  <a:schemeClr val="hlink">
                    <a:gamma/>
                    <a:shade val="19608"/>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*#$fjda^j</a:t>
              </a:r>
            </a:p>
            <a:p>
              <a:pPr algn="ctr" eaLnBrk="0" hangingPunct="0">
                <a:defRPr/>
              </a:pPr>
              <a:r>
                <a:rPr lang="en-US" sz="2000" b="1">
                  <a:effectLst>
                    <a:outerShdw blurRad="38100" dist="38100" dir="2700000" algn="tl">
                      <a:srgbClr val="FFFFFF"/>
                    </a:outerShdw>
                  </a:effectLst>
                </a:rPr>
                <a:t>u539!3t</a:t>
              </a:r>
            </a:p>
            <a:p>
              <a:pPr algn="ctr" eaLnBrk="0" hangingPunct="0">
                <a:defRPr/>
              </a:pPr>
              <a:r>
                <a:rPr lang="en-US" sz="2000" b="1">
                  <a:effectLst>
                    <a:outerShdw blurRad="38100" dist="38100" dir="2700000" algn="tl">
                      <a:srgbClr val="FFFFFF"/>
                    </a:outerShdw>
                  </a:effectLst>
                </a:rPr>
                <a:t>t389E *&amp;\@</a:t>
              </a:r>
            </a:p>
            <a:p>
              <a:pPr algn="ctr" eaLnBrk="0" hangingPunct="0">
                <a:defRPr/>
              </a:pPr>
              <a:r>
                <a:rPr lang="en-US" sz="2000" b="1">
                  <a:effectLst>
                    <a:outerShdw blurRad="38100" dist="38100" dir="2700000" algn="tl">
                      <a:srgbClr val="FFFFFF"/>
                    </a:outerShdw>
                  </a:effectLst>
                </a:rPr>
                <a:t>5e%32\^kd</a:t>
              </a:r>
            </a:p>
          </p:txBody>
        </p:sp>
        <p:sp>
          <p:nvSpPr>
            <p:cNvPr id="977951" name="AutoShape 31"/>
            <p:cNvSpPr>
              <a:spLocks noChangeArrowheads="1"/>
            </p:cNvSpPr>
            <p:nvPr/>
          </p:nvSpPr>
          <p:spPr bwMode="auto">
            <a:xfrm>
              <a:off x="3445" y="1337"/>
              <a:ext cx="984" cy="188"/>
            </a:xfrm>
            <a:prstGeom prst="rightArrow">
              <a:avLst>
                <a:gd name="adj1" fmla="val 50000"/>
                <a:gd name="adj2" fmla="val 261726"/>
              </a:avLst>
            </a:prstGeom>
            <a:gradFill rotWithShape="0">
              <a:gsLst>
                <a:gs pos="0">
                  <a:schemeClr val="tx2">
                    <a:gamma/>
                    <a:shade val="39608"/>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7952" name="AutoShape 32"/>
            <p:cNvSpPr>
              <a:spLocks noChangeArrowheads="1"/>
            </p:cNvSpPr>
            <p:nvPr/>
          </p:nvSpPr>
          <p:spPr bwMode="auto">
            <a:xfrm rot="-5390318">
              <a:off x="1138" y="2567"/>
              <a:ext cx="1920" cy="171"/>
            </a:xfrm>
            <a:prstGeom prst="rightArrow">
              <a:avLst>
                <a:gd name="adj1" fmla="val 60954"/>
                <a:gd name="adj2" fmla="val 192333"/>
              </a:avLst>
            </a:prstGeom>
            <a:gradFill rotWithShape="0">
              <a:gsLst>
                <a:gs pos="0">
                  <a:schemeClr val="tx2"/>
                </a:gs>
                <a:gs pos="100000">
                  <a:schemeClr val="tx2">
                    <a:gamma/>
                    <a:shade val="39608"/>
                    <a:invGamma/>
                  </a:schemeClr>
                </a:gs>
              </a:gsLst>
              <a:lin ang="0" scaled="1"/>
            </a:gradFill>
            <a:ln w="12700">
              <a:noFill/>
              <a:miter lim="800000"/>
              <a:headEnd/>
              <a:tailEnd/>
            </a:ln>
            <a:effectLst/>
          </p:spPr>
          <p:txBody>
            <a:bodyPr wrap="none" anchor="ctr"/>
            <a:lstStyle/>
            <a:p>
              <a:pPr>
                <a:defRPr/>
              </a:pPr>
              <a:endParaRPr lang="en-IE"/>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79970" name="Rectangle 2"/>
          <p:cNvSpPr>
            <a:spLocks noChangeArrowheads="1"/>
          </p:cNvSpPr>
          <p:nvPr/>
        </p:nvSpPr>
        <p:spPr bwMode="auto">
          <a:xfrm>
            <a:off x="622300" y="1643063"/>
            <a:ext cx="1416050" cy="1398587"/>
          </a:xfrm>
          <a:prstGeom prst="rect">
            <a:avLst/>
          </a:prstGeom>
          <a:gradFill rotWithShape="0">
            <a:gsLst>
              <a:gs pos="0">
                <a:schemeClr val="hlink">
                  <a:gamma/>
                  <a:shade val="29412"/>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*#$fjda^j</a:t>
            </a:r>
          </a:p>
          <a:p>
            <a:pPr algn="ctr" eaLnBrk="0" hangingPunct="0">
              <a:defRPr/>
            </a:pPr>
            <a:r>
              <a:rPr lang="en-US" sz="2000" b="1">
                <a:effectLst>
                  <a:outerShdw blurRad="38100" dist="38100" dir="2700000" algn="tl">
                    <a:srgbClr val="FFFFFF"/>
                  </a:outerShdw>
                </a:effectLst>
              </a:rPr>
              <a:t>u539!3t</a:t>
            </a:r>
          </a:p>
          <a:p>
            <a:pPr algn="ctr" eaLnBrk="0" hangingPunct="0">
              <a:defRPr/>
            </a:pPr>
            <a:r>
              <a:rPr lang="en-US" sz="2000" b="1">
                <a:effectLst>
                  <a:outerShdw blurRad="38100" dist="38100" dir="2700000" algn="tl">
                    <a:srgbClr val="FFFFFF"/>
                  </a:outerShdw>
                </a:effectLst>
              </a:rPr>
              <a:t>t389E *&amp;\@</a:t>
            </a:r>
          </a:p>
          <a:p>
            <a:pPr algn="ctr" eaLnBrk="0" hangingPunct="0">
              <a:defRPr/>
            </a:pPr>
            <a:r>
              <a:rPr lang="en-US" sz="2000" b="1">
                <a:effectLst>
                  <a:outerShdw blurRad="38100" dist="38100" dir="2700000" algn="tl">
                    <a:srgbClr val="FFFFFF"/>
                  </a:outerShdw>
                </a:effectLst>
              </a:rPr>
              <a:t>5e%32\^kd</a:t>
            </a:r>
          </a:p>
        </p:txBody>
      </p:sp>
      <p:grpSp>
        <p:nvGrpSpPr>
          <p:cNvPr id="2" name="Group 3"/>
          <p:cNvGrpSpPr>
            <a:grpSpLocks/>
          </p:cNvGrpSpPr>
          <p:nvPr/>
        </p:nvGrpSpPr>
        <p:grpSpPr bwMode="auto">
          <a:xfrm>
            <a:off x="2049463" y="1643063"/>
            <a:ext cx="6935787" cy="2197100"/>
            <a:chOff x="1157" y="1016"/>
            <a:chExt cx="4183" cy="1384"/>
          </a:xfrm>
        </p:grpSpPr>
        <p:sp>
          <p:nvSpPr>
            <p:cNvPr id="979972" name="Rectangle 4"/>
            <p:cNvSpPr>
              <a:spLocks noChangeArrowheads="1"/>
            </p:cNvSpPr>
            <p:nvPr/>
          </p:nvSpPr>
          <p:spPr bwMode="auto">
            <a:xfrm>
              <a:off x="4448" y="1016"/>
              <a:ext cx="892" cy="881"/>
            </a:xfrm>
            <a:prstGeom prst="rect">
              <a:avLst/>
            </a:prstGeom>
            <a:gradFill rotWithShape="0">
              <a:gsLst>
                <a:gs pos="0">
                  <a:srgbClr val="5949F7">
                    <a:gamma/>
                    <a:shade val="39608"/>
                    <a:invGamma/>
                  </a:srgbClr>
                </a:gs>
                <a:gs pos="100000">
                  <a:srgbClr val="5949F7"/>
                </a:gs>
              </a:gsLst>
              <a:lin ang="5400000" scaled="1"/>
            </a:gradFill>
            <a:ln w="12700">
              <a:solidFill>
                <a:schemeClr val="tx1"/>
              </a:solidFill>
              <a:miter lim="800000"/>
              <a:headEnd/>
              <a:tailEnd/>
            </a:ln>
            <a:effectLst>
              <a:outerShdw algn="ctr" rotWithShape="0">
                <a:srgbClr val="000000"/>
              </a:outerShdw>
            </a:effectLst>
          </p:spPr>
          <p:txBody>
            <a:bodyPr wrap="none" lIns="92075" tIns="46038" rIns="92075" bIns="46038" anchor="ctr"/>
            <a:lstStyle/>
            <a:p>
              <a:pPr algn="ctr" eaLnBrk="0" hangingPunct="0">
                <a:lnSpc>
                  <a:spcPct val="90000"/>
                </a:lnSpc>
                <a:defRPr/>
              </a:pPr>
              <a:r>
                <a:rPr lang="en-US" b="1">
                  <a:effectLst>
                    <a:outerShdw blurRad="38100" dist="38100" dir="2700000" algn="tl">
                      <a:srgbClr val="FFFFFF"/>
                    </a:outerShdw>
                  </a:effectLst>
                </a:rPr>
                <a:t>€25m hidden</a:t>
              </a:r>
              <a:br>
                <a:rPr lang="en-US" b="1">
                  <a:effectLst>
                    <a:outerShdw blurRad="38100" dist="38100" dir="2700000" algn="tl">
                      <a:srgbClr val="FFFFFF"/>
                    </a:outerShdw>
                  </a:effectLst>
                </a:rPr>
              </a:br>
              <a:r>
                <a:rPr lang="en-US" b="1">
                  <a:effectLst>
                    <a:outerShdw blurRad="38100" dist="38100" dir="2700000" algn="tl">
                      <a:srgbClr val="FFFFFF"/>
                    </a:outerShdw>
                  </a:effectLst>
                </a:rPr>
                <a:t>at 221b</a:t>
              </a:r>
            </a:p>
            <a:p>
              <a:pPr algn="ctr" eaLnBrk="0" hangingPunct="0">
                <a:lnSpc>
                  <a:spcPct val="90000"/>
                </a:lnSpc>
                <a:defRPr/>
              </a:pPr>
              <a:r>
                <a:rPr lang="en-US" b="1">
                  <a:effectLst>
                    <a:outerShdw blurRad="38100" dist="38100" dir="2700000" algn="tl">
                      <a:srgbClr val="FFFFFF"/>
                    </a:outerShdw>
                  </a:effectLst>
                </a:rPr>
                <a:t>Baker St.</a:t>
              </a:r>
            </a:p>
            <a:p>
              <a:pPr algn="ctr" eaLnBrk="0" hangingPunct="0">
                <a:lnSpc>
                  <a:spcPct val="90000"/>
                </a:lnSpc>
                <a:defRPr/>
              </a:pPr>
              <a:r>
                <a:rPr lang="en-US" b="1">
                  <a:effectLst>
                    <a:outerShdw blurRad="38100" dist="38100" dir="2700000" algn="tl">
                      <a:srgbClr val="FFFFFF"/>
                    </a:outerShdw>
                  </a:effectLst>
                </a:rPr>
                <a:t>Access</a:t>
              </a:r>
            </a:p>
            <a:p>
              <a:pPr algn="ctr" eaLnBrk="0" hangingPunct="0">
                <a:lnSpc>
                  <a:spcPct val="90000"/>
                </a:lnSpc>
                <a:defRPr/>
              </a:pPr>
              <a:r>
                <a:rPr lang="en-US" b="1">
                  <a:effectLst>
                    <a:outerShdw blurRad="38100" dist="38100" dir="2700000" algn="tl">
                      <a:srgbClr val="FFFFFF"/>
                    </a:outerShdw>
                  </a:effectLst>
                </a:rPr>
                <a:t>code is…</a:t>
              </a:r>
            </a:p>
          </p:txBody>
        </p:sp>
        <p:sp>
          <p:nvSpPr>
            <p:cNvPr id="979973" name="Rectangle 5"/>
            <p:cNvSpPr>
              <a:spLocks noChangeArrowheads="1"/>
            </p:cNvSpPr>
            <p:nvPr/>
          </p:nvSpPr>
          <p:spPr bwMode="auto">
            <a:xfrm>
              <a:off x="2001" y="1016"/>
              <a:ext cx="1432" cy="639"/>
            </a:xfrm>
            <a:prstGeom prst="rect">
              <a:avLst/>
            </a:prstGeom>
            <a:gradFill rotWithShape="0">
              <a:gsLst>
                <a:gs pos="0">
                  <a:schemeClr val="accent2">
                    <a:gamma/>
                    <a:shade val="39608"/>
                    <a:invGamma/>
                  </a:schemeClr>
                </a:gs>
                <a:gs pos="100000">
                  <a:schemeClr val="accent2"/>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Symmetric</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decryption </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(e.g. AES)</a:t>
              </a:r>
            </a:p>
          </p:txBody>
        </p:sp>
        <p:sp>
          <p:nvSpPr>
            <p:cNvPr id="979974" name="AutoShape 6"/>
            <p:cNvSpPr>
              <a:spLocks noChangeArrowheads="1"/>
            </p:cNvSpPr>
            <p:nvPr/>
          </p:nvSpPr>
          <p:spPr bwMode="auto">
            <a:xfrm>
              <a:off x="2613" y="1689"/>
              <a:ext cx="223" cy="711"/>
            </a:xfrm>
            <a:prstGeom prst="upArrow">
              <a:avLst>
                <a:gd name="adj1" fmla="val 50000"/>
                <a:gd name="adj2" fmla="val 159402"/>
              </a:avLst>
            </a:prstGeom>
            <a:gradFill rotWithShape="0">
              <a:gsLst>
                <a:gs pos="0">
                  <a:schemeClr val="tx2"/>
                </a:gs>
                <a:gs pos="100000">
                  <a:schemeClr val="tx2">
                    <a:gamma/>
                    <a:shade val="49412"/>
                    <a:invGamma/>
                  </a:schemeClr>
                </a:gs>
              </a:gsLst>
              <a:lin ang="5400000" scaled="1"/>
            </a:gradFill>
            <a:ln w="12700">
              <a:noFill/>
              <a:miter lim="800000"/>
              <a:headEnd/>
              <a:tailEnd/>
            </a:ln>
            <a:effectLst/>
          </p:spPr>
          <p:txBody>
            <a:bodyPr wrap="none" anchor="ctr"/>
            <a:lstStyle/>
            <a:p>
              <a:pPr>
                <a:defRPr/>
              </a:pPr>
              <a:endParaRPr lang="en-IE"/>
            </a:p>
          </p:txBody>
        </p:sp>
        <p:sp>
          <p:nvSpPr>
            <p:cNvPr id="979975" name="AutoShape 7"/>
            <p:cNvSpPr>
              <a:spLocks noChangeArrowheads="1"/>
            </p:cNvSpPr>
            <p:nvPr/>
          </p:nvSpPr>
          <p:spPr bwMode="auto">
            <a:xfrm>
              <a:off x="1157" y="1345"/>
              <a:ext cx="823" cy="211"/>
            </a:xfrm>
            <a:prstGeom prst="rightArrow">
              <a:avLst>
                <a:gd name="adj1" fmla="val 50000"/>
                <a:gd name="adj2" fmla="val 195042"/>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79976" name="AutoShape 8"/>
            <p:cNvSpPr>
              <a:spLocks noChangeArrowheads="1"/>
            </p:cNvSpPr>
            <p:nvPr/>
          </p:nvSpPr>
          <p:spPr bwMode="auto">
            <a:xfrm>
              <a:off x="3453" y="1345"/>
              <a:ext cx="984" cy="188"/>
            </a:xfrm>
            <a:prstGeom prst="rightArrow">
              <a:avLst>
                <a:gd name="adj1" fmla="val 50000"/>
                <a:gd name="adj2" fmla="val 261726"/>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grpSp>
      <p:grpSp>
        <p:nvGrpSpPr>
          <p:cNvPr id="3" name="Group 9"/>
          <p:cNvGrpSpPr>
            <a:grpSpLocks/>
          </p:cNvGrpSpPr>
          <p:nvPr/>
        </p:nvGrpSpPr>
        <p:grpSpPr bwMode="auto">
          <a:xfrm>
            <a:off x="612775" y="2943225"/>
            <a:ext cx="8531225" cy="3509963"/>
            <a:chOff x="252" y="1835"/>
            <a:chExt cx="5374" cy="2211"/>
          </a:xfrm>
        </p:grpSpPr>
        <p:sp>
          <p:nvSpPr>
            <p:cNvPr id="979978" name="Rectangle 10"/>
            <p:cNvSpPr>
              <a:spLocks noChangeArrowheads="1"/>
            </p:cNvSpPr>
            <p:nvPr/>
          </p:nvSpPr>
          <p:spPr bwMode="auto">
            <a:xfrm>
              <a:off x="2260" y="3563"/>
              <a:ext cx="892" cy="372"/>
            </a:xfrm>
            <a:prstGeom prst="rect">
              <a:avLst/>
            </a:prstGeom>
            <a:gradFill rotWithShape="0">
              <a:gsLst>
                <a:gs pos="0">
                  <a:schemeClr val="hlink">
                    <a:gamma/>
                    <a:shade val="19608"/>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2000" b="1">
                  <a:effectLst>
                    <a:outerShdw blurRad="38100" dist="38100" dir="2700000" algn="tl">
                      <a:srgbClr val="FFFFFF"/>
                    </a:outerShdw>
                  </a:effectLst>
                </a:rPr>
                <a:t>Digital </a:t>
              </a:r>
              <a:br>
                <a:rPr lang="en-US" sz="2000" b="1">
                  <a:effectLst>
                    <a:outerShdw blurRad="38100" dist="38100" dir="2700000" algn="tl">
                      <a:srgbClr val="FFFFFF"/>
                    </a:outerShdw>
                  </a:effectLst>
                </a:rPr>
              </a:br>
              <a:r>
                <a:rPr lang="en-US" sz="2000" b="1">
                  <a:effectLst>
                    <a:outerShdw blurRad="38100" dist="38100" dir="2700000" algn="tl">
                      <a:srgbClr val="FFFFFF"/>
                    </a:outerShdw>
                  </a:effectLst>
                </a:rPr>
                <a:t>Envelope</a:t>
              </a:r>
            </a:p>
          </p:txBody>
        </p:sp>
        <p:grpSp>
          <p:nvGrpSpPr>
            <p:cNvPr id="4" name="Group 11"/>
            <p:cNvGrpSpPr>
              <a:grpSpLocks/>
            </p:cNvGrpSpPr>
            <p:nvPr/>
          </p:nvGrpSpPr>
          <p:grpSpPr bwMode="auto">
            <a:xfrm>
              <a:off x="828" y="2448"/>
              <a:ext cx="305" cy="456"/>
              <a:chOff x="655" y="2684"/>
              <a:chExt cx="337" cy="456"/>
            </a:xfrm>
          </p:grpSpPr>
          <p:sp>
            <p:nvSpPr>
              <p:cNvPr id="4113" name="Freeform 12"/>
              <p:cNvSpPr>
                <a:spLocks/>
              </p:cNvSpPr>
              <p:nvPr/>
            </p:nvSpPr>
            <p:spPr bwMode="auto">
              <a:xfrm>
                <a:off x="663" y="2684"/>
                <a:ext cx="329" cy="453"/>
              </a:xfrm>
              <a:custGeom>
                <a:avLst/>
                <a:gdLst>
                  <a:gd name="T0" fmla="*/ 209 w 329"/>
                  <a:gd name="T1" fmla="*/ 0 h 453"/>
                  <a:gd name="T2" fmla="*/ 111 w 329"/>
                  <a:gd name="T3" fmla="*/ 0 h 453"/>
                  <a:gd name="T4" fmla="*/ 129 w 329"/>
                  <a:gd name="T5" fmla="*/ 17 h 453"/>
                  <a:gd name="T6" fmla="*/ 187 w 329"/>
                  <a:gd name="T7" fmla="*/ 17 h 453"/>
                  <a:gd name="T8" fmla="*/ 209 w 329"/>
                  <a:gd name="T9" fmla="*/ 44 h 453"/>
                  <a:gd name="T10" fmla="*/ 109 w 329"/>
                  <a:gd name="T11" fmla="*/ 44 h 453"/>
                  <a:gd name="T12" fmla="*/ 130 w 329"/>
                  <a:gd name="T13" fmla="*/ 17 h 453"/>
                  <a:gd name="T14" fmla="*/ 111 w 329"/>
                  <a:gd name="T15" fmla="*/ 0 h 453"/>
                  <a:gd name="T16" fmla="*/ 76 w 329"/>
                  <a:gd name="T17" fmla="*/ 43 h 453"/>
                  <a:gd name="T18" fmla="*/ 57 w 329"/>
                  <a:gd name="T19" fmla="*/ 43 h 453"/>
                  <a:gd name="T20" fmla="*/ 50 w 329"/>
                  <a:gd name="T21" fmla="*/ 57 h 453"/>
                  <a:gd name="T22" fmla="*/ 21 w 329"/>
                  <a:gd name="T23" fmla="*/ 57 h 453"/>
                  <a:gd name="T24" fmla="*/ 21 w 329"/>
                  <a:gd name="T25" fmla="*/ 68 h 453"/>
                  <a:gd name="T26" fmla="*/ 9 w 329"/>
                  <a:gd name="T27" fmla="*/ 68 h 453"/>
                  <a:gd name="T28" fmla="*/ 0 w 329"/>
                  <a:gd name="T29" fmla="*/ 68 h 453"/>
                  <a:gd name="T30" fmla="*/ 0 w 329"/>
                  <a:gd name="T31" fmla="*/ 131 h 453"/>
                  <a:gd name="T32" fmla="*/ 21 w 329"/>
                  <a:gd name="T33" fmla="*/ 132 h 453"/>
                  <a:gd name="T34" fmla="*/ 21 w 329"/>
                  <a:gd name="T35" fmla="*/ 145 h 453"/>
                  <a:gd name="T36" fmla="*/ 49 w 329"/>
                  <a:gd name="T37" fmla="*/ 145 h 453"/>
                  <a:gd name="T38" fmla="*/ 57 w 329"/>
                  <a:gd name="T39" fmla="*/ 160 h 453"/>
                  <a:gd name="T40" fmla="*/ 73 w 329"/>
                  <a:gd name="T41" fmla="*/ 161 h 453"/>
                  <a:gd name="T42" fmla="*/ 74 w 329"/>
                  <a:gd name="T43" fmla="*/ 193 h 453"/>
                  <a:gd name="T44" fmla="*/ 84 w 329"/>
                  <a:gd name="T45" fmla="*/ 193 h 453"/>
                  <a:gd name="T46" fmla="*/ 88 w 329"/>
                  <a:gd name="T47" fmla="*/ 198 h 453"/>
                  <a:gd name="T48" fmla="*/ 88 w 329"/>
                  <a:gd name="T49" fmla="*/ 230 h 453"/>
                  <a:gd name="T50" fmla="*/ 106 w 329"/>
                  <a:gd name="T51" fmla="*/ 230 h 453"/>
                  <a:gd name="T52" fmla="*/ 105 w 329"/>
                  <a:gd name="T53" fmla="*/ 423 h 453"/>
                  <a:gd name="T54" fmla="*/ 149 w 329"/>
                  <a:gd name="T55" fmla="*/ 452 h 453"/>
                  <a:gd name="T56" fmla="*/ 205 w 329"/>
                  <a:gd name="T57" fmla="*/ 418 h 453"/>
                  <a:gd name="T58" fmla="*/ 184 w 329"/>
                  <a:gd name="T59" fmla="*/ 409 h 453"/>
                  <a:gd name="T60" fmla="*/ 184 w 329"/>
                  <a:gd name="T61" fmla="*/ 397 h 453"/>
                  <a:gd name="T62" fmla="*/ 205 w 329"/>
                  <a:gd name="T63" fmla="*/ 387 h 453"/>
                  <a:gd name="T64" fmla="*/ 184 w 329"/>
                  <a:gd name="T65" fmla="*/ 379 h 453"/>
                  <a:gd name="T66" fmla="*/ 187 w 329"/>
                  <a:gd name="T67" fmla="*/ 375 h 453"/>
                  <a:gd name="T68" fmla="*/ 205 w 329"/>
                  <a:gd name="T69" fmla="*/ 367 h 453"/>
                  <a:gd name="T70" fmla="*/ 208 w 329"/>
                  <a:gd name="T71" fmla="*/ 343 h 453"/>
                  <a:gd name="T72" fmla="*/ 211 w 329"/>
                  <a:gd name="T73" fmla="*/ 340 h 453"/>
                  <a:gd name="T74" fmla="*/ 184 w 329"/>
                  <a:gd name="T75" fmla="*/ 326 h 453"/>
                  <a:gd name="T76" fmla="*/ 184 w 329"/>
                  <a:gd name="T77" fmla="*/ 313 h 453"/>
                  <a:gd name="T78" fmla="*/ 205 w 329"/>
                  <a:gd name="T79" fmla="*/ 299 h 453"/>
                  <a:gd name="T80" fmla="*/ 184 w 329"/>
                  <a:gd name="T81" fmla="*/ 285 h 453"/>
                  <a:gd name="T82" fmla="*/ 184 w 329"/>
                  <a:gd name="T83" fmla="*/ 272 h 453"/>
                  <a:gd name="T84" fmla="*/ 205 w 329"/>
                  <a:gd name="T85" fmla="*/ 255 h 453"/>
                  <a:gd name="T86" fmla="*/ 208 w 329"/>
                  <a:gd name="T87" fmla="*/ 228 h 453"/>
                  <a:gd name="T88" fmla="*/ 232 w 329"/>
                  <a:gd name="T89" fmla="*/ 228 h 453"/>
                  <a:gd name="T90" fmla="*/ 232 w 329"/>
                  <a:gd name="T91" fmla="*/ 192 h 453"/>
                  <a:gd name="T92" fmla="*/ 247 w 329"/>
                  <a:gd name="T93" fmla="*/ 192 h 453"/>
                  <a:gd name="T94" fmla="*/ 247 w 329"/>
                  <a:gd name="T95" fmla="*/ 159 h 453"/>
                  <a:gd name="T96" fmla="*/ 263 w 329"/>
                  <a:gd name="T97" fmla="*/ 159 h 453"/>
                  <a:gd name="T98" fmla="*/ 270 w 329"/>
                  <a:gd name="T99" fmla="*/ 144 h 453"/>
                  <a:gd name="T100" fmla="*/ 303 w 329"/>
                  <a:gd name="T101" fmla="*/ 144 h 453"/>
                  <a:gd name="T102" fmla="*/ 303 w 329"/>
                  <a:gd name="T103" fmla="*/ 130 h 453"/>
                  <a:gd name="T104" fmla="*/ 328 w 329"/>
                  <a:gd name="T105" fmla="*/ 130 h 453"/>
                  <a:gd name="T106" fmla="*/ 328 w 329"/>
                  <a:gd name="T107" fmla="*/ 67 h 453"/>
                  <a:gd name="T108" fmla="*/ 303 w 329"/>
                  <a:gd name="T109" fmla="*/ 67 h 453"/>
                  <a:gd name="T110" fmla="*/ 303 w 329"/>
                  <a:gd name="T111" fmla="*/ 57 h 453"/>
                  <a:gd name="T112" fmla="*/ 276 w 329"/>
                  <a:gd name="T113" fmla="*/ 57 h 453"/>
                  <a:gd name="T114" fmla="*/ 269 w 329"/>
                  <a:gd name="T115" fmla="*/ 53 h 453"/>
                  <a:gd name="T116" fmla="*/ 262 w 329"/>
                  <a:gd name="T117" fmla="*/ 43 h 453"/>
                  <a:gd name="T118" fmla="*/ 247 w 329"/>
                  <a:gd name="T119" fmla="*/ 43 h 453"/>
                  <a:gd name="T120" fmla="*/ 209 w 329"/>
                  <a:gd name="T121" fmla="*/ 0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29"/>
                  <a:gd name="T184" fmla="*/ 0 h 453"/>
                  <a:gd name="T185" fmla="*/ 329 w 329"/>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29" h="453">
                    <a:moveTo>
                      <a:pt x="209" y="0"/>
                    </a:moveTo>
                    <a:lnTo>
                      <a:pt x="111" y="0"/>
                    </a:lnTo>
                    <a:lnTo>
                      <a:pt x="129" y="17"/>
                    </a:lnTo>
                    <a:lnTo>
                      <a:pt x="187" y="17"/>
                    </a:lnTo>
                    <a:lnTo>
                      <a:pt x="209" y="44"/>
                    </a:lnTo>
                    <a:lnTo>
                      <a:pt x="109" y="44"/>
                    </a:lnTo>
                    <a:lnTo>
                      <a:pt x="130" y="17"/>
                    </a:lnTo>
                    <a:lnTo>
                      <a:pt x="111" y="0"/>
                    </a:lnTo>
                    <a:lnTo>
                      <a:pt x="76" y="43"/>
                    </a:lnTo>
                    <a:lnTo>
                      <a:pt x="57" y="43"/>
                    </a:lnTo>
                    <a:lnTo>
                      <a:pt x="50" y="57"/>
                    </a:lnTo>
                    <a:lnTo>
                      <a:pt x="21" y="57"/>
                    </a:lnTo>
                    <a:lnTo>
                      <a:pt x="21" y="68"/>
                    </a:lnTo>
                    <a:lnTo>
                      <a:pt x="9" y="68"/>
                    </a:lnTo>
                    <a:lnTo>
                      <a:pt x="0" y="68"/>
                    </a:lnTo>
                    <a:lnTo>
                      <a:pt x="0" y="131"/>
                    </a:lnTo>
                    <a:lnTo>
                      <a:pt x="21" y="132"/>
                    </a:lnTo>
                    <a:lnTo>
                      <a:pt x="21" y="145"/>
                    </a:lnTo>
                    <a:lnTo>
                      <a:pt x="49" y="145"/>
                    </a:lnTo>
                    <a:lnTo>
                      <a:pt x="57" y="160"/>
                    </a:lnTo>
                    <a:lnTo>
                      <a:pt x="73" y="161"/>
                    </a:lnTo>
                    <a:lnTo>
                      <a:pt x="74" y="193"/>
                    </a:lnTo>
                    <a:lnTo>
                      <a:pt x="84" y="193"/>
                    </a:lnTo>
                    <a:lnTo>
                      <a:pt x="88" y="198"/>
                    </a:lnTo>
                    <a:lnTo>
                      <a:pt x="88" y="230"/>
                    </a:lnTo>
                    <a:lnTo>
                      <a:pt x="106" y="230"/>
                    </a:lnTo>
                    <a:lnTo>
                      <a:pt x="105" y="423"/>
                    </a:lnTo>
                    <a:lnTo>
                      <a:pt x="149" y="452"/>
                    </a:lnTo>
                    <a:lnTo>
                      <a:pt x="205" y="418"/>
                    </a:lnTo>
                    <a:lnTo>
                      <a:pt x="184" y="409"/>
                    </a:lnTo>
                    <a:lnTo>
                      <a:pt x="184" y="397"/>
                    </a:lnTo>
                    <a:lnTo>
                      <a:pt x="205" y="387"/>
                    </a:lnTo>
                    <a:lnTo>
                      <a:pt x="184" y="379"/>
                    </a:lnTo>
                    <a:lnTo>
                      <a:pt x="187" y="375"/>
                    </a:lnTo>
                    <a:lnTo>
                      <a:pt x="205" y="367"/>
                    </a:lnTo>
                    <a:lnTo>
                      <a:pt x="208" y="343"/>
                    </a:lnTo>
                    <a:lnTo>
                      <a:pt x="211" y="340"/>
                    </a:lnTo>
                    <a:lnTo>
                      <a:pt x="184" y="326"/>
                    </a:lnTo>
                    <a:lnTo>
                      <a:pt x="184" y="313"/>
                    </a:lnTo>
                    <a:lnTo>
                      <a:pt x="205" y="299"/>
                    </a:lnTo>
                    <a:lnTo>
                      <a:pt x="184" y="285"/>
                    </a:lnTo>
                    <a:lnTo>
                      <a:pt x="184" y="272"/>
                    </a:lnTo>
                    <a:lnTo>
                      <a:pt x="205" y="255"/>
                    </a:lnTo>
                    <a:lnTo>
                      <a:pt x="208" y="228"/>
                    </a:lnTo>
                    <a:lnTo>
                      <a:pt x="232" y="228"/>
                    </a:lnTo>
                    <a:lnTo>
                      <a:pt x="232" y="192"/>
                    </a:lnTo>
                    <a:lnTo>
                      <a:pt x="247" y="192"/>
                    </a:lnTo>
                    <a:lnTo>
                      <a:pt x="247" y="159"/>
                    </a:lnTo>
                    <a:lnTo>
                      <a:pt x="263" y="159"/>
                    </a:lnTo>
                    <a:lnTo>
                      <a:pt x="270" y="144"/>
                    </a:lnTo>
                    <a:lnTo>
                      <a:pt x="303" y="144"/>
                    </a:lnTo>
                    <a:lnTo>
                      <a:pt x="303" y="130"/>
                    </a:lnTo>
                    <a:lnTo>
                      <a:pt x="328" y="130"/>
                    </a:lnTo>
                    <a:lnTo>
                      <a:pt x="328" y="67"/>
                    </a:lnTo>
                    <a:lnTo>
                      <a:pt x="303" y="67"/>
                    </a:lnTo>
                    <a:lnTo>
                      <a:pt x="303" y="57"/>
                    </a:lnTo>
                    <a:lnTo>
                      <a:pt x="276" y="57"/>
                    </a:lnTo>
                    <a:lnTo>
                      <a:pt x="269" y="53"/>
                    </a:lnTo>
                    <a:lnTo>
                      <a:pt x="262" y="43"/>
                    </a:lnTo>
                    <a:lnTo>
                      <a:pt x="247" y="43"/>
                    </a:lnTo>
                    <a:lnTo>
                      <a:pt x="209" y="0"/>
                    </a:lnTo>
                  </a:path>
                </a:pathLst>
              </a:custGeom>
              <a:solidFill>
                <a:srgbClr val="00AE00"/>
              </a:solidFill>
              <a:ln w="9525" cap="rnd">
                <a:noFill/>
                <a:round/>
                <a:headEnd/>
                <a:tailEnd/>
              </a:ln>
            </p:spPr>
            <p:txBody>
              <a:bodyPr/>
              <a:lstStyle/>
              <a:p>
                <a:endParaRPr lang="en-IE"/>
              </a:p>
            </p:txBody>
          </p:sp>
          <p:sp>
            <p:nvSpPr>
              <p:cNvPr id="4114" name="Freeform 13"/>
              <p:cNvSpPr>
                <a:spLocks/>
              </p:cNvSpPr>
              <p:nvPr/>
            </p:nvSpPr>
            <p:spPr bwMode="auto">
              <a:xfrm>
                <a:off x="655" y="2687"/>
                <a:ext cx="329" cy="453"/>
              </a:xfrm>
              <a:custGeom>
                <a:avLst/>
                <a:gdLst>
                  <a:gd name="T0" fmla="*/ 210 w 329"/>
                  <a:gd name="T1" fmla="*/ 0 h 453"/>
                  <a:gd name="T2" fmla="*/ 111 w 329"/>
                  <a:gd name="T3" fmla="*/ 0 h 453"/>
                  <a:gd name="T4" fmla="*/ 130 w 329"/>
                  <a:gd name="T5" fmla="*/ 17 h 453"/>
                  <a:gd name="T6" fmla="*/ 187 w 329"/>
                  <a:gd name="T7" fmla="*/ 17 h 453"/>
                  <a:gd name="T8" fmla="*/ 209 w 329"/>
                  <a:gd name="T9" fmla="*/ 44 h 453"/>
                  <a:gd name="T10" fmla="*/ 110 w 329"/>
                  <a:gd name="T11" fmla="*/ 44 h 453"/>
                  <a:gd name="T12" fmla="*/ 130 w 329"/>
                  <a:gd name="T13" fmla="*/ 17 h 453"/>
                  <a:gd name="T14" fmla="*/ 111 w 329"/>
                  <a:gd name="T15" fmla="*/ 0 h 453"/>
                  <a:gd name="T16" fmla="*/ 76 w 329"/>
                  <a:gd name="T17" fmla="*/ 43 h 453"/>
                  <a:gd name="T18" fmla="*/ 58 w 329"/>
                  <a:gd name="T19" fmla="*/ 43 h 453"/>
                  <a:gd name="T20" fmla="*/ 51 w 329"/>
                  <a:gd name="T21" fmla="*/ 57 h 453"/>
                  <a:gd name="T22" fmla="*/ 22 w 329"/>
                  <a:gd name="T23" fmla="*/ 57 h 453"/>
                  <a:gd name="T24" fmla="*/ 21 w 329"/>
                  <a:gd name="T25" fmla="*/ 68 h 453"/>
                  <a:gd name="T26" fmla="*/ 10 w 329"/>
                  <a:gd name="T27" fmla="*/ 68 h 453"/>
                  <a:gd name="T28" fmla="*/ 0 w 329"/>
                  <a:gd name="T29" fmla="*/ 68 h 453"/>
                  <a:gd name="T30" fmla="*/ 0 w 329"/>
                  <a:gd name="T31" fmla="*/ 131 h 453"/>
                  <a:gd name="T32" fmla="*/ 22 w 329"/>
                  <a:gd name="T33" fmla="*/ 132 h 453"/>
                  <a:gd name="T34" fmla="*/ 22 w 329"/>
                  <a:gd name="T35" fmla="*/ 144 h 453"/>
                  <a:gd name="T36" fmla="*/ 50 w 329"/>
                  <a:gd name="T37" fmla="*/ 144 h 453"/>
                  <a:gd name="T38" fmla="*/ 58 w 329"/>
                  <a:gd name="T39" fmla="*/ 160 h 453"/>
                  <a:gd name="T40" fmla="*/ 73 w 329"/>
                  <a:gd name="T41" fmla="*/ 161 h 453"/>
                  <a:gd name="T42" fmla="*/ 75 w 329"/>
                  <a:gd name="T43" fmla="*/ 193 h 453"/>
                  <a:gd name="T44" fmla="*/ 85 w 329"/>
                  <a:gd name="T45" fmla="*/ 193 h 453"/>
                  <a:gd name="T46" fmla="*/ 87 w 329"/>
                  <a:gd name="T47" fmla="*/ 196 h 453"/>
                  <a:gd name="T48" fmla="*/ 87 w 329"/>
                  <a:gd name="T49" fmla="*/ 230 h 453"/>
                  <a:gd name="T50" fmla="*/ 106 w 329"/>
                  <a:gd name="T51" fmla="*/ 230 h 453"/>
                  <a:gd name="T52" fmla="*/ 105 w 329"/>
                  <a:gd name="T53" fmla="*/ 423 h 453"/>
                  <a:gd name="T54" fmla="*/ 149 w 329"/>
                  <a:gd name="T55" fmla="*/ 452 h 453"/>
                  <a:gd name="T56" fmla="*/ 205 w 329"/>
                  <a:gd name="T57" fmla="*/ 418 h 453"/>
                  <a:gd name="T58" fmla="*/ 185 w 329"/>
                  <a:gd name="T59" fmla="*/ 409 h 453"/>
                  <a:gd name="T60" fmla="*/ 185 w 329"/>
                  <a:gd name="T61" fmla="*/ 397 h 453"/>
                  <a:gd name="T62" fmla="*/ 205 w 329"/>
                  <a:gd name="T63" fmla="*/ 387 h 453"/>
                  <a:gd name="T64" fmla="*/ 185 w 329"/>
                  <a:gd name="T65" fmla="*/ 378 h 453"/>
                  <a:gd name="T66" fmla="*/ 188 w 329"/>
                  <a:gd name="T67" fmla="*/ 375 h 453"/>
                  <a:gd name="T68" fmla="*/ 205 w 329"/>
                  <a:gd name="T69" fmla="*/ 367 h 453"/>
                  <a:gd name="T70" fmla="*/ 208 w 329"/>
                  <a:gd name="T71" fmla="*/ 343 h 453"/>
                  <a:gd name="T72" fmla="*/ 211 w 329"/>
                  <a:gd name="T73" fmla="*/ 340 h 453"/>
                  <a:gd name="T74" fmla="*/ 185 w 329"/>
                  <a:gd name="T75" fmla="*/ 326 h 453"/>
                  <a:gd name="T76" fmla="*/ 185 w 329"/>
                  <a:gd name="T77" fmla="*/ 313 h 453"/>
                  <a:gd name="T78" fmla="*/ 205 w 329"/>
                  <a:gd name="T79" fmla="*/ 299 h 453"/>
                  <a:gd name="T80" fmla="*/ 185 w 329"/>
                  <a:gd name="T81" fmla="*/ 285 h 453"/>
                  <a:gd name="T82" fmla="*/ 185 w 329"/>
                  <a:gd name="T83" fmla="*/ 272 h 453"/>
                  <a:gd name="T84" fmla="*/ 205 w 329"/>
                  <a:gd name="T85" fmla="*/ 255 h 453"/>
                  <a:gd name="T86" fmla="*/ 209 w 329"/>
                  <a:gd name="T87" fmla="*/ 228 h 453"/>
                  <a:gd name="T88" fmla="*/ 233 w 329"/>
                  <a:gd name="T89" fmla="*/ 228 h 453"/>
                  <a:gd name="T90" fmla="*/ 233 w 329"/>
                  <a:gd name="T91" fmla="*/ 192 h 453"/>
                  <a:gd name="T92" fmla="*/ 247 w 329"/>
                  <a:gd name="T93" fmla="*/ 192 h 453"/>
                  <a:gd name="T94" fmla="*/ 247 w 329"/>
                  <a:gd name="T95" fmla="*/ 159 h 453"/>
                  <a:gd name="T96" fmla="*/ 263 w 329"/>
                  <a:gd name="T97" fmla="*/ 159 h 453"/>
                  <a:gd name="T98" fmla="*/ 270 w 329"/>
                  <a:gd name="T99" fmla="*/ 144 h 453"/>
                  <a:gd name="T100" fmla="*/ 303 w 329"/>
                  <a:gd name="T101" fmla="*/ 144 h 453"/>
                  <a:gd name="T102" fmla="*/ 303 w 329"/>
                  <a:gd name="T103" fmla="*/ 130 h 453"/>
                  <a:gd name="T104" fmla="*/ 328 w 329"/>
                  <a:gd name="T105" fmla="*/ 130 h 453"/>
                  <a:gd name="T106" fmla="*/ 328 w 329"/>
                  <a:gd name="T107" fmla="*/ 67 h 453"/>
                  <a:gd name="T108" fmla="*/ 303 w 329"/>
                  <a:gd name="T109" fmla="*/ 67 h 453"/>
                  <a:gd name="T110" fmla="*/ 303 w 329"/>
                  <a:gd name="T111" fmla="*/ 57 h 453"/>
                  <a:gd name="T112" fmla="*/ 276 w 329"/>
                  <a:gd name="T113" fmla="*/ 57 h 453"/>
                  <a:gd name="T114" fmla="*/ 270 w 329"/>
                  <a:gd name="T115" fmla="*/ 53 h 453"/>
                  <a:gd name="T116" fmla="*/ 263 w 329"/>
                  <a:gd name="T117" fmla="*/ 43 h 453"/>
                  <a:gd name="T118" fmla="*/ 247 w 329"/>
                  <a:gd name="T119" fmla="*/ 43 h 453"/>
                  <a:gd name="T120" fmla="*/ 210 w 329"/>
                  <a:gd name="T121" fmla="*/ 0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29"/>
                  <a:gd name="T184" fmla="*/ 0 h 453"/>
                  <a:gd name="T185" fmla="*/ 329 w 329"/>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29" h="453">
                    <a:moveTo>
                      <a:pt x="210" y="0"/>
                    </a:moveTo>
                    <a:lnTo>
                      <a:pt x="111" y="0"/>
                    </a:lnTo>
                    <a:lnTo>
                      <a:pt x="130" y="17"/>
                    </a:lnTo>
                    <a:lnTo>
                      <a:pt x="187" y="17"/>
                    </a:lnTo>
                    <a:lnTo>
                      <a:pt x="209" y="44"/>
                    </a:lnTo>
                    <a:lnTo>
                      <a:pt x="110" y="44"/>
                    </a:lnTo>
                    <a:lnTo>
                      <a:pt x="130" y="17"/>
                    </a:lnTo>
                    <a:lnTo>
                      <a:pt x="111" y="0"/>
                    </a:lnTo>
                    <a:lnTo>
                      <a:pt x="76" y="43"/>
                    </a:lnTo>
                    <a:lnTo>
                      <a:pt x="58" y="43"/>
                    </a:lnTo>
                    <a:lnTo>
                      <a:pt x="51" y="57"/>
                    </a:lnTo>
                    <a:lnTo>
                      <a:pt x="22" y="57"/>
                    </a:lnTo>
                    <a:lnTo>
                      <a:pt x="21" y="68"/>
                    </a:lnTo>
                    <a:lnTo>
                      <a:pt x="10" y="68"/>
                    </a:lnTo>
                    <a:lnTo>
                      <a:pt x="0" y="68"/>
                    </a:lnTo>
                    <a:lnTo>
                      <a:pt x="0" y="131"/>
                    </a:lnTo>
                    <a:lnTo>
                      <a:pt x="22" y="132"/>
                    </a:lnTo>
                    <a:lnTo>
                      <a:pt x="22" y="144"/>
                    </a:lnTo>
                    <a:lnTo>
                      <a:pt x="50" y="144"/>
                    </a:lnTo>
                    <a:lnTo>
                      <a:pt x="58" y="160"/>
                    </a:lnTo>
                    <a:lnTo>
                      <a:pt x="73" y="161"/>
                    </a:lnTo>
                    <a:lnTo>
                      <a:pt x="75" y="193"/>
                    </a:lnTo>
                    <a:lnTo>
                      <a:pt x="85" y="193"/>
                    </a:lnTo>
                    <a:lnTo>
                      <a:pt x="87" y="196"/>
                    </a:lnTo>
                    <a:lnTo>
                      <a:pt x="87" y="230"/>
                    </a:lnTo>
                    <a:lnTo>
                      <a:pt x="106" y="230"/>
                    </a:lnTo>
                    <a:lnTo>
                      <a:pt x="105" y="423"/>
                    </a:lnTo>
                    <a:lnTo>
                      <a:pt x="149" y="452"/>
                    </a:lnTo>
                    <a:lnTo>
                      <a:pt x="205" y="418"/>
                    </a:lnTo>
                    <a:lnTo>
                      <a:pt x="185" y="409"/>
                    </a:lnTo>
                    <a:lnTo>
                      <a:pt x="185" y="397"/>
                    </a:lnTo>
                    <a:lnTo>
                      <a:pt x="205" y="387"/>
                    </a:lnTo>
                    <a:lnTo>
                      <a:pt x="185" y="378"/>
                    </a:lnTo>
                    <a:lnTo>
                      <a:pt x="188" y="375"/>
                    </a:lnTo>
                    <a:lnTo>
                      <a:pt x="205" y="367"/>
                    </a:lnTo>
                    <a:lnTo>
                      <a:pt x="208" y="343"/>
                    </a:lnTo>
                    <a:lnTo>
                      <a:pt x="211" y="340"/>
                    </a:lnTo>
                    <a:lnTo>
                      <a:pt x="185" y="326"/>
                    </a:lnTo>
                    <a:lnTo>
                      <a:pt x="185" y="313"/>
                    </a:lnTo>
                    <a:lnTo>
                      <a:pt x="205" y="299"/>
                    </a:lnTo>
                    <a:lnTo>
                      <a:pt x="185" y="285"/>
                    </a:lnTo>
                    <a:lnTo>
                      <a:pt x="185" y="272"/>
                    </a:lnTo>
                    <a:lnTo>
                      <a:pt x="205" y="255"/>
                    </a:lnTo>
                    <a:lnTo>
                      <a:pt x="209" y="228"/>
                    </a:lnTo>
                    <a:lnTo>
                      <a:pt x="233" y="228"/>
                    </a:lnTo>
                    <a:lnTo>
                      <a:pt x="233" y="192"/>
                    </a:lnTo>
                    <a:lnTo>
                      <a:pt x="247" y="192"/>
                    </a:lnTo>
                    <a:lnTo>
                      <a:pt x="247" y="159"/>
                    </a:lnTo>
                    <a:lnTo>
                      <a:pt x="263" y="159"/>
                    </a:lnTo>
                    <a:lnTo>
                      <a:pt x="270" y="144"/>
                    </a:lnTo>
                    <a:lnTo>
                      <a:pt x="303" y="144"/>
                    </a:lnTo>
                    <a:lnTo>
                      <a:pt x="303" y="130"/>
                    </a:lnTo>
                    <a:lnTo>
                      <a:pt x="328" y="130"/>
                    </a:lnTo>
                    <a:lnTo>
                      <a:pt x="328" y="67"/>
                    </a:lnTo>
                    <a:lnTo>
                      <a:pt x="303" y="67"/>
                    </a:lnTo>
                    <a:lnTo>
                      <a:pt x="303" y="57"/>
                    </a:lnTo>
                    <a:lnTo>
                      <a:pt x="276" y="57"/>
                    </a:lnTo>
                    <a:lnTo>
                      <a:pt x="270" y="53"/>
                    </a:lnTo>
                    <a:lnTo>
                      <a:pt x="263" y="43"/>
                    </a:lnTo>
                    <a:lnTo>
                      <a:pt x="247" y="43"/>
                    </a:lnTo>
                    <a:lnTo>
                      <a:pt x="210" y="0"/>
                    </a:lnTo>
                  </a:path>
                </a:pathLst>
              </a:custGeom>
              <a:solidFill>
                <a:srgbClr val="438E00"/>
              </a:solidFill>
              <a:ln w="9525" cap="rnd">
                <a:noFill/>
                <a:round/>
                <a:headEnd/>
                <a:tailEnd/>
              </a:ln>
            </p:spPr>
            <p:txBody>
              <a:bodyPr/>
              <a:lstStyle/>
              <a:p>
                <a:endParaRPr lang="en-IE"/>
              </a:p>
            </p:txBody>
          </p:sp>
          <p:grpSp>
            <p:nvGrpSpPr>
              <p:cNvPr id="5" name="Group 14"/>
              <p:cNvGrpSpPr>
                <a:grpSpLocks/>
              </p:cNvGrpSpPr>
              <p:nvPr/>
            </p:nvGrpSpPr>
            <p:grpSpPr bwMode="auto">
              <a:xfrm>
                <a:off x="687" y="2760"/>
                <a:ext cx="251" cy="50"/>
                <a:chOff x="687" y="2760"/>
                <a:chExt cx="251" cy="50"/>
              </a:xfrm>
            </p:grpSpPr>
            <p:sp>
              <p:nvSpPr>
                <p:cNvPr id="4127" name="Freeform 15"/>
                <p:cNvSpPr>
                  <a:spLocks/>
                </p:cNvSpPr>
                <p:nvPr/>
              </p:nvSpPr>
              <p:spPr bwMode="auto">
                <a:xfrm>
                  <a:off x="706" y="2760"/>
                  <a:ext cx="232" cy="50"/>
                </a:xfrm>
                <a:custGeom>
                  <a:avLst/>
                  <a:gdLst>
                    <a:gd name="T0" fmla="*/ 231 w 232"/>
                    <a:gd name="T1" fmla="*/ 25 h 50"/>
                    <a:gd name="T2" fmla="*/ 210 w 232"/>
                    <a:gd name="T3" fmla="*/ 0 h 50"/>
                    <a:gd name="T4" fmla="*/ 0 w 232"/>
                    <a:gd name="T5" fmla="*/ 0 h 50"/>
                    <a:gd name="T6" fmla="*/ 1 w 232"/>
                    <a:gd name="T7" fmla="*/ 2 h 50"/>
                    <a:gd name="T8" fmla="*/ 208 w 232"/>
                    <a:gd name="T9" fmla="*/ 2 h 50"/>
                    <a:gd name="T10" fmla="*/ 226 w 232"/>
                    <a:gd name="T11" fmla="*/ 25 h 50"/>
                    <a:gd name="T12" fmla="*/ 208 w 232"/>
                    <a:gd name="T13" fmla="*/ 47 h 50"/>
                    <a:gd name="T14" fmla="*/ 212 w 232"/>
                    <a:gd name="T15" fmla="*/ 49 h 50"/>
                    <a:gd name="T16" fmla="*/ 231 w 232"/>
                    <a:gd name="T17" fmla="*/ 25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50"/>
                    <a:gd name="T29" fmla="*/ 232 w 23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50">
                      <a:moveTo>
                        <a:pt x="231" y="25"/>
                      </a:moveTo>
                      <a:lnTo>
                        <a:pt x="210" y="0"/>
                      </a:lnTo>
                      <a:lnTo>
                        <a:pt x="0" y="0"/>
                      </a:lnTo>
                      <a:lnTo>
                        <a:pt x="1" y="2"/>
                      </a:lnTo>
                      <a:lnTo>
                        <a:pt x="208" y="2"/>
                      </a:lnTo>
                      <a:lnTo>
                        <a:pt x="226" y="25"/>
                      </a:lnTo>
                      <a:lnTo>
                        <a:pt x="208" y="47"/>
                      </a:lnTo>
                      <a:lnTo>
                        <a:pt x="212" y="49"/>
                      </a:lnTo>
                      <a:lnTo>
                        <a:pt x="231" y="25"/>
                      </a:lnTo>
                    </a:path>
                  </a:pathLst>
                </a:custGeom>
                <a:solidFill>
                  <a:srgbClr val="316501"/>
                </a:solidFill>
                <a:ln w="9525" cap="rnd">
                  <a:noFill/>
                  <a:round/>
                  <a:headEnd/>
                  <a:tailEnd/>
                </a:ln>
              </p:spPr>
              <p:txBody>
                <a:bodyPr/>
                <a:lstStyle/>
                <a:p>
                  <a:endParaRPr lang="en-IE"/>
                </a:p>
              </p:txBody>
            </p:sp>
            <p:sp>
              <p:nvSpPr>
                <p:cNvPr id="4128" name="Freeform 16"/>
                <p:cNvSpPr>
                  <a:spLocks/>
                </p:cNvSpPr>
                <p:nvPr/>
              </p:nvSpPr>
              <p:spPr bwMode="auto">
                <a:xfrm>
                  <a:off x="687" y="2760"/>
                  <a:ext cx="231" cy="49"/>
                </a:xfrm>
                <a:custGeom>
                  <a:avLst/>
                  <a:gdLst>
                    <a:gd name="T0" fmla="*/ 0 w 231"/>
                    <a:gd name="T1" fmla="*/ 22 h 49"/>
                    <a:gd name="T2" fmla="*/ 20 w 231"/>
                    <a:gd name="T3" fmla="*/ 48 h 49"/>
                    <a:gd name="T4" fmla="*/ 230 w 231"/>
                    <a:gd name="T5" fmla="*/ 48 h 49"/>
                    <a:gd name="T6" fmla="*/ 228 w 231"/>
                    <a:gd name="T7" fmla="*/ 45 h 49"/>
                    <a:gd name="T8" fmla="*/ 22 w 231"/>
                    <a:gd name="T9" fmla="*/ 45 h 49"/>
                    <a:gd name="T10" fmla="*/ 3 w 231"/>
                    <a:gd name="T11" fmla="*/ 22 h 49"/>
                    <a:gd name="T12" fmla="*/ 21 w 231"/>
                    <a:gd name="T13" fmla="*/ 1 h 49"/>
                    <a:gd name="T14" fmla="*/ 17 w 231"/>
                    <a:gd name="T15" fmla="*/ 0 h 49"/>
                    <a:gd name="T16" fmla="*/ 0 w 231"/>
                    <a:gd name="T17" fmla="*/ 22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
                    <a:gd name="T28" fmla="*/ 0 h 49"/>
                    <a:gd name="T29" fmla="*/ 231 w 231"/>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 h="49">
                      <a:moveTo>
                        <a:pt x="0" y="22"/>
                      </a:moveTo>
                      <a:lnTo>
                        <a:pt x="20" y="48"/>
                      </a:lnTo>
                      <a:lnTo>
                        <a:pt x="230" y="48"/>
                      </a:lnTo>
                      <a:lnTo>
                        <a:pt x="228" y="45"/>
                      </a:lnTo>
                      <a:lnTo>
                        <a:pt x="22" y="45"/>
                      </a:lnTo>
                      <a:lnTo>
                        <a:pt x="3" y="22"/>
                      </a:lnTo>
                      <a:lnTo>
                        <a:pt x="21" y="1"/>
                      </a:lnTo>
                      <a:lnTo>
                        <a:pt x="17" y="0"/>
                      </a:lnTo>
                      <a:lnTo>
                        <a:pt x="0" y="22"/>
                      </a:lnTo>
                    </a:path>
                  </a:pathLst>
                </a:custGeom>
                <a:solidFill>
                  <a:srgbClr val="00AE00"/>
                </a:solidFill>
                <a:ln w="9525" cap="rnd">
                  <a:noFill/>
                  <a:round/>
                  <a:headEnd/>
                  <a:tailEnd/>
                </a:ln>
              </p:spPr>
              <p:txBody>
                <a:bodyPr/>
                <a:lstStyle/>
                <a:p>
                  <a:endParaRPr lang="en-IE"/>
                </a:p>
              </p:txBody>
            </p:sp>
          </p:grpSp>
          <p:sp>
            <p:nvSpPr>
              <p:cNvPr id="4116" name="Rectangle 17"/>
              <p:cNvSpPr>
                <a:spLocks noChangeArrowheads="1"/>
              </p:cNvSpPr>
              <p:nvPr/>
            </p:nvSpPr>
            <p:spPr bwMode="auto">
              <a:xfrm>
                <a:off x="679" y="2751"/>
                <a:ext cx="277" cy="16"/>
              </a:xfrm>
              <a:prstGeom prst="rect">
                <a:avLst/>
              </a:prstGeom>
              <a:solidFill>
                <a:srgbClr val="00AE00"/>
              </a:solidFill>
              <a:ln w="9525">
                <a:noFill/>
                <a:miter lim="800000"/>
                <a:headEnd/>
                <a:tailEnd/>
              </a:ln>
            </p:spPr>
            <p:txBody>
              <a:bodyPr wrap="none" anchor="ctr"/>
              <a:lstStyle/>
              <a:p>
                <a:endParaRPr lang="en-IE"/>
              </a:p>
            </p:txBody>
          </p:sp>
          <p:sp>
            <p:nvSpPr>
              <p:cNvPr id="4117" name="Rectangle 18"/>
              <p:cNvSpPr>
                <a:spLocks noChangeArrowheads="1"/>
              </p:cNvSpPr>
              <p:nvPr/>
            </p:nvSpPr>
            <p:spPr bwMode="auto">
              <a:xfrm>
                <a:off x="712" y="2741"/>
                <a:ext cx="216" cy="16"/>
              </a:xfrm>
              <a:prstGeom prst="rect">
                <a:avLst/>
              </a:prstGeom>
              <a:solidFill>
                <a:srgbClr val="00AE00"/>
              </a:solidFill>
              <a:ln w="9525">
                <a:noFill/>
                <a:miter lim="800000"/>
                <a:headEnd/>
                <a:tailEnd/>
              </a:ln>
            </p:spPr>
            <p:txBody>
              <a:bodyPr wrap="none" anchor="ctr"/>
              <a:lstStyle/>
              <a:p>
                <a:endParaRPr lang="en-IE"/>
              </a:p>
            </p:txBody>
          </p:sp>
          <p:grpSp>
            <p:nvGrpSpPr>
              <p:cNvPr id="6" name="Group 19"/>
              <p:cNvGrpSpPr>
                <a:grpSpLocks/>
              </p:cNvGrpSpPr>
              <p:nvPr/>
            </p:nvGrpSpPr>
            <p:grpSpPr bwMode="auto">
              <a:xfrm>
                <a:off x="677" y="2819"/>
                <a:ext cx="279" cy="321"/>
                <a:chOff x="677" y="2819"/>
                <a:chExt cx="279" cy="321"/>
              </a:xfrm>
            </p:grpSpPr>
            <p:sp>
              <p:nvSpPr>
                <p:cNvPr id="4119" name="Freeform 20"/>
                <p:cNvSpPr>
                  <a:spLocks/>
                </p:cNvSpPr>
                <p:nvPr/>
              </p:nvSpPr>
              <p:spPr bwMode="auto">
                <a:xfrm>
                  <a:off x="824" y="2882"/>
                  <a:ext cx="17" cy="247"/>
                </a:xfrm>
                <a:custGeom>
                  <a:avLst/>
                  <a:gdLst>
                    <a:gd name="T0" fmla="*/ 0 w 17"/>
                    <a:gd name="T1" fmla="*/ 0 h 247"/>
                    <a:gd name="T2" fmla="*/ 0 w 17"/>
                    <a:gd name="T3" fmla="*/ 246 h 247"/>
                    <a:gd name="T4" fmla="*/ 16 w 17"/>
                    <a:gd name="T5" fmla="*/ 242 h 247"/>
                    <a:gd name="T6" fmla="*/ 16 w 17"/>
                    <a:gd name="T7" fmla="*/ 7 h 247"/>
                    <a:gd name="T8" fmla="*/ 0 w 17"/>
                    <a:gd name="T9" fmla="*/ 0 h 247"/>
                    <a:gd name="T10" fmla="*/ 0 60000 65536"/>
                    <a:gd name="T11" fmla="*/ 0 60000 65536"/>
                    <a:gd name="T12" fmla="*/ 0 60000 65536"/>
                    <a:gd name="T13" fmla="*/ 0 60000 65536"/>
                    <a:gd name="T14" fmla="*/ 0 60000 65536"/>
                    <a:gd name="T15" fmla="*/ 0 w 17"/>
                    <a:gd name="T16" fmla="*/ 0 h 247"/>
                    <a:gd name="T17" fmla="*/ 17 w 17"/>
                    <a:gd name="T18" fmla="*/ 247 h 247"/>
                  </a:gdLst>
                  <a:ahLst/>
                  <a:cxnLst>
                    <a:cxn ang="T10">
                      <a:pos x="T0" y="T1"/>
                    </a:cxn>
                    <a:cxn ang="T11">
                      <a:pos x="T2" y="T3"/>
                    </a:cxn>
                    <a:cxn ang="T12">
                      <a:pos x="T4" y="T5"/>
                    </a:cxn>
                    <a:cxn ang="T13">
                      <a:pos x="T6" y="T7"/>
                    </a:cxn>
                    <a:cxn ang="T14">
                      <a:pos x="T8" y="T9"/>
                    </a:cxn>
                  </a:cxnLst>
                  <a:rect l="T15" t="T16" r="T17" b="T18"/>
                  <a:pathLst>
                    <a:path w="17" h="247">
                      <a:moveTo>
                        <a:pt x="0" y="0"/>
                      </a:moveTo>
                      <a:lnTo>
                        <a:pt x="0" y="246"/>
                      </a:lnTo>
                      <a:lnTo>
                        <a:pt x="16" y="242"/>
                      </a:lnTo>
                      <a:lnTo>
                        <a:pt x="16" y="7"/>
                      </a:lnTo>
                      <a:lnTo>
                        <a:pt x="0" y="0"/>
                      </a:lnTo>
                    </a:path>
                  </a:pathLst>
                </a:custGeom>
                <a:solidFill>
                  <a:srgbClr val="00AE00"/>
                </a:solidFill>
                <a:ln w="9525" cap="rnd">
                  <a:noFill/>
                  <a:round/>
                  <a:headEnd/>
                  <a:tailEnd/>
                </a:ln>
              </p:spPr>
              <p:txBody>
                <a:bodyPr/>
                <a:lstStyle/>
                <a:p>
                  <a:endParaRPr lang="en-IE"/>
                </a:p>
              </p:txBody>
            </p:sp>
            <p:sp>
              <p:nvSpPr>
                <p:cNvPr id="4120" name="Freeform 21"/>
                <p:cNvSpPr>
                  <a:spLocks/>
                </p:cNvSpPr>
                <p:nvPr/>
              </p:nvSpPr>
              <p:spPr bwMode="auto">
                <a:xfrm>
                  <a:off x="785" y="2889"/>
                  <a:ext cx="17" cy="240"/>
                </a:xfrm>
                <a:custGeom>
                  <a:avLst/>
                  <a:gdLst>
                    <a:gd name="T0" fmla="*/ 5 w 17"/>
                    <a:gd name="T1" fmla="*/ 0 h 240"/>
                    <a:gd name="T2" fmla="*/ 0 w 17"/>
                    <a:gd name="T3" fmla="*/ 235 h 240"/>
                    <a:gd name="T4" fmla="*/ 16 w 17"/>
                    <a:gd name="T5" fmla="*/ 239 h 240"/>
                    <a:gd name="T6" fmla="*/ 16 w 17"/>
                    <a:gd name="T7" fmla="*/ 19 h 240"/>
                    <a:gd name="T8" fmla="*/ 5 w 17"/>
                    <a:gd name="T9" fmla="*/ 0 h 240"/>
                    <a:gd name="T10" fmla="*/ 0 60000 65536"/>
                    <a:gd name="T11" fmla="*/ 0 60000 65536"/>
                    <a:gd name="T12" fmla="*/ 0 60000 65536"/>
                    <a:gd name="T13" fmla="*/ 0 60000 65536"/>
                    <a:gd name="T14" fmla="*/ 0 60000 65536"/>
                    <a:gd name="T15" fmla="*/ 0 w 17"/>
                    <a:gd name="T16" fmla="*/ 0 h 240"/>
                    <a:gd name="T17" fmla="*/ 17 w 17"/>
                    <a:gd name="T18" fmla="*/ 240 h 240"/>
                  </a:gdLst>
                  <a:ahLst/>
                  <a:cxnLst>
                    <a:cxn ang="T10">
                      <a:pos x="T0" y="T1"/>
                    </a:cxn>
                    <a:cxn ang="T11">
                      <a:pos x="T2" y="T3"/>
                    </a:cxn>
                    <a:cxn ang="T12">
                      <a:pos x="T4" y="T5"/>
                    </a:cxn>
                    <a:cxn ang="T13">
                      <a:pos x="T6" y="T7"/>
                    </a:cxn>
                    <a:cxn ang="T14">
                      <a:pos x="T8" y="T9"/>
                    </a:cxn>
                  </a:cxnLst>
                  <a:rect l="T15" t="T16" r="T17" b="T18"/>
                  <a:pathLst>
                    <a:path w="17" h="240">
                      <a:moveTo>
                        <a:pt x="5" y="0"/>
                      </a:moveTo>
                      <a:lnTo>
                        <a:pt x="0" y="235"/>
                      </a:lnTo>
                      <a:lnTo>
                        <a:pt x="16" y="239"/>
                      </a:lnTo>
                      <a:lnTo>
                        <a:pt x="16" y="19"/>
                      </a:lnTo>
                      <a:lnTo>
                        <a:pt x="5" y="0"/>
                      </a:lnTo>
                    </a:path>
                  </a:pathLst>
                </a:custGeom>
                <a:solidFill>
                  <a:srgbClr val="00AE00"/>
                </a:solidFill>
                <a:ln w="9525" cap="rnd">
                  <a:noFill/>
                  <a:round/>
                  <a:headEnd/>
                  <a:tailEnd/>
                </a:ln>
              </p:spPr>
              <p:txBody>
                <a:bodyPr/>
                <a:lstStyle/>
                <a:p>
                  <a:endParaRPr lang="en-IE"/>
                </a:p>
              </p:txBody>
            </p:sp>
            <p:grpSp>
              <p:nvGrpSpPr>
                <p:cNvPr id="7" name="Group 22"/>
                <p:cNvGrpSpPr>
                  <a:grpSpLocks/>
                </p:cNvGrpSpPr>
                <p:nvPr/>
              </p:nvGrpSpPr>
              <p:grpSpPr bwMode="auto">
                <a:xfrm>
                  <a:off x="677" y="2819"/>
                  <a:ext cx="279" cy="321"/>
                  <a:chOff x="677" y="2819"/>
                  <a:chExt cx="279" cy="321"/>
                </a:xfrm>
              </p:grpSpPr>
              <p:sp>
                <p:nvSpPr>
                  <p:cNvPr id="4122" name="Rectangle 23"/>
                  <p:cNvSpPr>
                    <a:spLocks noChangeArrowheads="1"/>
                  </p:cNvSpPr>
                  <p:nvPr/>
                </p:nvSpPr>
                <p:spPr bwMode="auto">
                  <a:xfrm>
                    <a:off x="677" y="2819"/>
                    <a:ext cx="279" cy="16"/>
                  </a:xfrm>
                  <a:prstGeom prst="rect">
                    <a:avLst/>
                  </a:prstGeom>
                  <a:solidFill>
                    <a:srgbClr val="316501"/>
                  </a:solidFill>
                  <a:ln w="9525">
                    <a:noFill/>
                    <a:miter lim="800000"/>
                    <a:headEnd/>
                    <a:tailEnd/>
                  </a:ln>
                </p:spPr>
                <p:txBody>
                  <a:bodyPr wrap="none" anchor="ctr"/>
                  <a:lstStyle/>
                  <a:p>
                    <a:endParaRPr lang="en-IE"/>
                  </a:p>
                </p:txBody>
              </p:sp>
              <p:sp>
                <p:nvSpPr>
                  <p:cNvPr id="4123" name="Rectangle 24"/>
                  <p:cNvSpPr>
                    <a:spLocks noChangeArrowheads="1"/>
                  </p:cNvSpPr>
                  <p:nvPr/>
                </p:nvSpPr>
                <p:spPr bwMode="auto">
                  <a:xfrm>
                    <a:off x="730" y="2849"/>
                    <a:ext cx="168" cy="16"/>
                  </a:xfrm>
                  <a:prstGeom prst="rect">
                    <a:avLst/>
                  </a:prstGeom>
                  <a:solidFill>
                    <a:srgbClr val="316501"/>
                  </a:solidFill>
                  <a:ln w="9525">
                    <a:noFill/>
                    <a:miter lim="800000"/>
                    <a:headEnd/>
                    <a:tailEnd/>
                  </a:ln>
                </p:spPr>
                <p:txBody>
                  <a:bodyPr wrap="none" anchor="ctr"/>
                  <a:lstStyle/>
                  <a:p>
                    <a:endParaRPr lang="en-IE"/>
                  </a:p>
                </p:txBody>
              </p:sp>
              <p:sp>
                <p:nvSpPr>
                  <p:cNvPr id="4124" name="Freeform 25"/>
                  <p:cNvSpPr>
                    <a:spLocks/>
                  </p:cNvSpPr>
                  <p:nvPr/>
                </p:nvSpPr>
                <p:spPr bwMode="auto">
                  <a:xfrm>
                    <a:off x="786" y="2889"/>
                    <a:ext cx="18" cy="251"/>
                  </a:xfrm>
                  <a:custGeom>
                    <a:avLst/>
                    <a:gdLst>
                      <a:gd name="T0" fmla="*/ 0 w 18"/>
                      <a:gd name="T1" fmla="*/ 0 h 251"/>
                      <a:gd name="T2" fmla="*/ 4 w 18"/>
                      <a:gd name="T3" fmla="*/ 16 h 251"/>
                      <a:gd name="T4" fmla="*/ 10 w 18"/>
                      <a:gd name="T5" fmla="*/ 30 h 251"/>
                      <a:gd name="T6" fmla="*/ 10 w 18"/>
                      <a:gd name="T7" fmla="*/ 245 h 251"/>
                      <a:gd name="T8" fmla="*/ 15 w 18"/>
                      <a:gd name="T9" fmla="*/ 250 h 251"/>
                      <a:gd name="T10" fmla="*/ 17 w 18"/>
                      <a:gd name="T11" fmla="*/ 26 h 251"/>
                      <a:gd name="T12" fmla="*/ 0 w 18"/>
                      <a:gd name="T13" fmla="*/ 0 h 251"/>
                      <a:gd name="T14" fmla="*/ 0 60000 65536"/>
                      <a:gd name="T15" fmla="*/ 0 60000 65536"/>
                      <a:gd name="T16" fmla="*/ 0 60000 65536"/>
                      <a:gd name="T17" fmla="*/ 0 60000 65536"/>
                      <a:gd name="T18" fmla="*/ 0 60000 65536"/>
                      <a:gd name="T19" fmla="*/ 0 60000 65536"/>
                      <a:gd name="T20" fmla="*/ 0 60000 65536"/>
                      <a:gd name="T21" fmla="*/ 0 w 18"/>
                      <a:gd name="T22" fmla="*/ 0 h 251"/>
                      <a:gd name="T23" fmla="*/ 18 w 18"/>
                      <a:gd name="T24" fmla="*/ 251 h 2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251">
                        <a:moveTo>
                          <a:pt x="0" y="0"/>
                        </a:moveTo>
                        <a:lnTo>
                          <a:pt x="4" y="16"/>
                        </a:lnTo>
                        <a:lnTo>
                          <a:pt x="10" y="30"/>
                        </a:lnTo>
                        <a:lnTo>
                          <a:pt x="10" y="245"/>
                        </a:lnTo>
                        <a:lnTo>
                          <a:pt x="15" y="250"/>
                        </a:lnTo>
                        <a:lnTo>
                          <a:pt x="17" y="26"/>
                        </a:lnTo>
                        <a:lnTo>
                          <a:pt x="0" y="0"/>
                        </a:lnTo>
                      </a:path>
                    </a:pathLst>
                  </a:custGeom>
                  <a:solidFill>
                    <a:srgbClr val="316501"/>
                  </a:solidFill>
                  <a:ln w="9525" cap="rnd">
                    <a:noFill/>
                    <a:round/>
                    <a:headEnd/>
                    <a:tailEnd/>
                  </a:ln>
                </p:spPr>
                <p:txBody>
                  <a:bodyPr/>
                  <a:lstStyle/>
                  <a:p>
                    <a:endParaRPr lang="en-IE"/>
                  </a:p>
                </p:txBody>
              </p:sp>
              <p:sp>
                <p:nvSpPr>
                  <p:cNvPr id="4125" name="Freeform 26"/>
                  <p:cNvSpPr>
                    <a:spLocks/>
                  </p:cNvSpPr>
                  <p:nvPr/>
                </p:nvSpPr>
                <p:spPr bwMode="auto">
                  <a:xfrm>
                    <a:off x="740" y="2880"/>
                    <a:ext cx="147" cy="35"/>
                  </a:xfrm>
                  <a:custGeom>
                    <a:avLst/>
                    <a:gdLst>
                      <a:gd name="T0" fmla="*/ 121 w 147"/>
                      <a:gd name="T1" fmla="*/ 34 h 35"/>
                      <a:gd name="T2" fmla="*/ 131 w 147"/>
                      <a:gd name="T3" fmla="*/ 26 h 35"/>
                      <a:gd name="T4" fmla="*/ 131 w 147"/>
                      <a:gd name="T5" fmla="*/ 3 h 35"/>
                      <a:gd name="T6" fmla="*/ 146 w 147"/>
                      <a:gd name="T7" fmla="*/ 3 h 35"/>
                      <a:gd name="T8" fmla="*/ 146 w 147"/>
                      <a:gd name="T9" fmla="*/ 0 h 35"/>
                      <a:gd name="T10" fmla="*/ 0 w 147"/>
                      <a:gd name="T11" fmla="*/ 0 h 35"/>
                      <a:gd name="T12" fmla="*/ 3 w 147"/>
                      <a:gd name="T13" fmla="*/ 3 h 35"/>
                      <a:gd name="T14" fmla="*/ 82 w 147"/>
                      <a:gd name="T15" fmla="*/ 3 h 35"/>
                      <a:gd name="T16" fmla="*/ 89 w 147"/>
                      <a:gd name="T17" fmla="*/ 10 h 35"/>
                      <a:gd name="T18" fmla="*/ 118 w 147"/>
                      <a:gd name="T19" fmla="*/ 10 h 35"/>
                      <a:gd name="T20" fmla="*/ 121 w 147"/>
                      <a:gd name="T21" fmla="*/ 34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7"/>
                      <a:gd name="T34" fmla="*/ 0 h 35"/>
                      <a:gd name="T35" fmla="*/ 147 w 147"/>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7" h="35">
                        <a:moveTo>
                          <a:pt x="121" y="34"/>
                        </a:moveTo>
                        <a:lnTo>
                          <a:pt x="131" y="26"/>
                        </a:lnTo>
                        <a:lnTo>
                          <a:pt x="131" y="3"/>
                        </a:lnTo>
                        <a:lnTo>
                          <a:pt x="146" y="3"/>
                        </a:lnTo>
                        <a:lnTo>
                          <a:pt x="146" y="0"/>
                        </a:lnTo>
                        <a:lnTo>
                          <a:pt x="0" y="0"/>
                        </a:lnTo>
                        <a:lnTo>
                          <a:pt x="3" y="3"/>
                        </a:lnTo>
                        <a:lnTo>
                          <a:pt x="82" y="3"/>
                        </a:lnTo>
                        <a:lnTo>
                          <a:pt x="89" y="10"/>
                        </a:lnTo>
                        <a:lnTo>
                          <a:pt x="118" y="10"/>
                        </a:lnTo>
                        <a:lnTo>
                          <a:pt x="121" y="34"/>
                        </a:lnTo>
                      </a:path>
                    </a:pathLst>
                  </a:custGeom>
                  <a:solidFill>
                    <a:srgbClr val="316501"/>
                  </a:solidFill>
                  <a:ln w="9525" cap="rnd">
                    <a:noFill/>
                    <a:round/>
                    <a:headEnd/>
                    <a:tailEnd/>
                  </a:ln>
                </p:spPr>
                <p:txBody>
                  <a:bodyPr/>
                  <a:lstStyle/>
                  <a:p>
                    <a:endParaRPr lang="en-IE"/>
                  </a:p>
                </p:txBody>
              </p:sp>
              <p:sp>
                <p:nvSpPr>
                  <p:cNvPr id="4126" name="Freeform 27"/>
                  <p:cNvSpPr>
                    <a:spLocks/>
                  </p:cNvSpPr>
                  <p:nvPr/>
                </p:nvSpPr>
                <p:spPr bwMode="auto">
                  <a:xfrm>
                    <a:off x="705" y="2832"/>
                    <a:ext cx="221" cy="17"/>
                  </a:xfrm>
                  <a:custGeom>
                    <a:avLst/>
                    <a:gdLst>
                      <a:gd name="T0" fmla="*/ 220 w 221"/>
                      <a:gd name="T1" fmla="*/ 0 h 17"/>
                      <a:gd name="T2" fmla="*/ 0 w 221"/>
                      <a:gd name="T3" fmla="*/ 0 h 17"/>
                      <a:gd name="T4" fmla="*/ 2 w 221"/>
                      <a:gd name="T5" fmla="*/ 16 h 17"/>
                      <a:gd name="T6" fmla="*/ 218 w 221"/>
                      <a:gd name="T7" fmla="*/ 16 h 17"/>
                      <a:gd name="T8" fmla="*/ 220 w 221"/>
                      <a:gd name="T9" fmla="*/ 0 h 17"/>
                      <a:gd name="T10" fmla="*/ 0 60000 65536"/>
                      <a:gd name="T11" fmla="*/ 0 60000 65536"/>
                      <a:gd name="T12" fmla="*/ 0 60000 65536"/>
                      <a:gd name="T13" fmla="*/ 0 60000 65536"/>
                      <a:gd name="T14" fmla="*/ 0 60000 65536"/>
                      <a:gd name="T15" fmla="*/ 0 w 221"/>
                      <a:gd name="T16" fmla="*/ 0 h 17"/>
                      <a:gd name="T17" fmla="*/ 221 w 221"/>
                      <a:gd name="T18" fmla="*/ 17 h 17"/>
                    </a:gdLst>
                    <a:ahLst/>
                    <a:cxnLst>
                      <a:cxn ang="T10">
                        <a:pos x="T0" y="T1"/>
                      </a:cxn>
                      <a:cxn ang="T11">
                        <a:pos x="T2" y="T3"/>
                      </a:cxn>
                      <a:cxn ang="T12">
                        <a:pos x="T4" y="T5"/>
                      </a:cxn>
                      <a:cxn ang="T13">
                        <a:pos x="T6" y="T7"/>
                      </a:cxn>
                      <a:cxn ang="T14">
                        <a:pos x="T8" y="T9"/>
                      </a:cxn>
                    </a:cxnLst>
                    <a:rect l="T15" t="T16" r="T17" b="T18"/>
                    <a:pathLst>
                      <a:path w="221" h="17">
                        <a:moveTo>
                          <a:pt x="220" y="0"/>
                        </a:moveTo>
                        <a:lnTo>
                          <a:pt x="0" y="0"/>
                        </a:lnTo>
                        <a:lnTo>
                          <a:pt x="2" y="16"/>
                        </a:lnTo>
                        <a:lnTo>
                          <a:pt x="218" y="16"/>
                        </a:lnTo>
                        <a:lnTo>
                          <a:pt x="220" y="0"/>
                        </a:lnTo>
                      </a:path>
                    </a:pathLst>
                  </a:custGeom>
                  <a:solidFill>
                    <a:srgbClr val="316501"/>
                  </a:solidFill>
                  <a:ln w="9525" cap="rnd">
                    <a:noFill/>
                    <a:round/>
                    <a:headEnd/>
                    <a:tailEnd/>
                  </a:ln>
                </p:spPr>
                <p:txBody>
                  <a:bodyPr/>
                  <a:lstStyle/>
                  <a:p>
                    <a:endParaRPr lang="en-IE"/>
                  </a:p>
                </p:txBody>
              </p:sp>
            </p:grpSp>
          </p:grpSp>
        </p:grpSp>
        <p:sp>
          <p:nvSpPr>
            <p:cNvPr id="4105" name="Rectangle 28"/>
            <p:cNvSpPr>
              <a:spLocks noChangeArrowheads="1"/>
            </p:cNvSpPr>
            <p:nvPr/>
          </p:nvSpPr>
          <p:spPr bwMode="auto">
            <a:xfrm flipH="1">
              <a:off x="891" y="2511"/>
              <a:ext cx="262" cy="192"/>
            </a:xfrm>
            <a:prstGeom prst="rect">
              <a:avLst/>
            </a:prstGeom>
            <a:noFill/>
            <a:ln w="9525">
              <a:noFill/>
              <a:miter lim="800000"/>
              <a:headEnd/>
              <a:tailEnd/>
            </a:ln>
          </p:spPr>
          <p:txBody>
            <a:bodyPr wrap="none" anchor="ctr"/>
            <a:lstStyle/>
            <a:p>
              <a:endParaRPr lang="en-IE"/>
            </a:p>
          </p:txBody>
        </p:sp>
        <p:sp>
          <p:nvSpPr>
            <p:cNvPr id="979997" name="Rectangle 29"/>
            <p:cNvSpPr>
              <a:spLocks noChangeArrowheads="1"/>
            </p:cNvSpPr>
            <p:nvPr/>
          </p:nvSpPr>
          <p:spPr bwMode="auto">
            <a:xfrm>
              <a:off x="1980" y="2400"/>
              <a:ext cx="1572" cy="592"/>
            </a:xfrm>
            <a:prstGeom prst="rect">
              <a:avLst/>
            </a:prstGeom>
            <a:gradFill rotWithShape="0">
              <a:gsLst>
                <a:gs pos="0">
                  <a:schemeClr val="hlink">
                    <a:gamma/>
                    <a:shade val="19608"/>
                    <a:invGamma/>
                  </a:schemeClr>
                </a:gs>
                <a:gs pos="100000">
                  <a:schemeClr val="hlink"/>
                </a:gs>
              </a:gsLst>
              <a:lin ang="5400000" scaled="1"/>
            </a:gradFill>
            <a:ln w="12700">
              <a:solidFill>
                <a:schemeClr val="tx1"/>
              </a:solidFill>
              <a:miter lim="800000"/>
              <a:headEnd/>
              <a:tailEnd/>
            </a:ln>
            <a:effectLst/>
          </p:spPr>
          <p:txBody>
            <a:bodyPr wrap="none" lIns="92075" tIns="46038" rIns="92075" bIns="46038" anchor="ctr"/>
            <a:lstStyle/>
            <a:p>
              <a:pPr algn="ctr" eaLnBrk="0" hangingPunct="0">
                <a:defRPr/>
              </a:pPr>
              <a:r>
                <a:rPr lang="en-US" sz="1600" b="1">
                  <a:effectLst>
                    <a:outerShdw blurRad="38100" dist="38100" dir="2700000" algn="tl">
                      <a:srgbClr val="FFFFFF"/>
                    </a:outerShdw>
                  </a:effectLst>
                </a:rPr>
                <a:t>Asymmetric </a:t>
              </a:r>
              <a:br>
                <a:rPr lang="en-US" sz="1600" b="1">
                  <a:effectLst>
                    <a:outerShdw blurRad="38100" dist="38100" dir="2700000" algn="tl">
                      <a:srgbClr val="FFFFFF"/>
                    </a:outerShdw>
                  </a:effectLst>
                </a:rPr>
              </a:br>
              <a:r>
                <a:rPr lang="en-US" sz="1600" b="1">
                  <a:effectLst>
                    <a:outerShdw blurRad="38100" dist="38100" dir="2700000" algn="tl">
                      <a:srgbClr val="FFFFFF"/>
                    </a:outerShdw>
                  </a:effectLst>
                </a:rPr>
                <a:t>decryption of </a:t>
              </a:r>
              <a:br>
                <a:rPr lang="en-US" sz="1600" b="1">
                  <a:effectLst>
                    <a:outerShdw blurRad="38100" dist="38100" dir="2700000" algn="tl">
                      <a:srgbClr val="FFFFFF"/>
                    </a:outerShdw>
                  </a:effectLst>
                </a:rPr>
              </a:br>
              <a:r>
                <a:rPr lang="en-US" sz="1600" b="1">
                  <a:effectLst>
                    <a:outerShdw blurRad="38100" dist="38100" dir="2700000" algn="tl">
                      <a:srgbClr val="FFFFFF"/>
                    </a:outerShdw>
                  </a:effectLst>
                </a:rPr>
                <a:t>“session” key (e.g. RSA)</a:t>
              </a:r>
            </a:p>
          </p:txBody>
        </p:sp>
        <p:graphicFrame>
          <p:nvGraphicFramePr>
            <p:cNvPr id="4098" name="Object 30"/>
            <p:cNvGraphicFramePr>
              <a:graphicFrameLocks/>
            </p:cNvGraphicFramePr>
            <p:nvPr/>
          </p:nvGraphicFramePr>
          <p:xfrm>
            <a:off x="2920" y="1835"/>
            <a:ext cx="190" cy="314"/>
          </p:xfrm>
          <a:graphic>
            <a:graphicData uri="http://schemas.openxmlformats.org/presentationml/2006/ole">
              <p:oleObj spid="_x0000_s240642" name="Clip" r:id="rId4" imgW="1393560" imgH="2657160" progId="">
                <p:embed/>
              </p:oleObj>
            </a:graphicData>
          </a:graphic>
        </p:graphicFrame>
        <p:sp>
          <p:nvSpPr>
            <p:cNvPr id="979999" name="AutoShape 31"/>
            <p:cNvSpPr>
              <a:spLocks noChangeArrowheads="1"/>
            </p:cNvSpPr>
            <p:nvPr/>
          </p:nvSpPr>
          <p:spPr bwMode="auto">
            <a:xfrm>
              <a:off x="1260" y="2592"/>
              <a:ext cx="707" cy="154"/>
            </a:xfrm>
            <a:prstGeom prst="rightArrow">
              <a:avLst>
                <a:gd name="adj1" fmla="val 50000"/>
                <a:gd name="adj2" fmla="val 229567"/>
              </a:avLst>
            </a:prstGeom>
            <a:gradFill rotWithShape="0">
              <a:gsLst>
                <a:gs pos="0">
                  <a:schemeClr val="tx2">
                    <a:gamma/>
                    <a:shade val="49412"/>
                    <a:invGamma/>
                  </a:schemeClr>
                </a:gs>
                <a:gs pos="100000">
                  <a:schemeClr val="tx2"/>
                </a:gs>
              </a:gsLst>
              <a:lin ang="0" scaled="1"/>
            </a:gradFill>
            <a:ln w="12700">
              <a:noFill/>
              <a:miter lim="800000"/>
              <a:headEnd/>
              <a:tailEnd/>
            </a:ln>
            <a:effectLst/>
          </p:spPr>
          <p:txBody>
            <a:bodyPr wrap="none" anchor="ctr"/>
            <a:lstStyle/>
            <a:p>
              <a:pPr>
                <a:defRPr/>
              </a:pPr>
              <a:endParaRPr lang="en-IE"/>
            </a:p>
          </p:txBody>
        </p:sp>
        <p:sp>
          <p:nvSpPr>
            <p:cNvPr id="980000" name="AutoShape 32"/>
            <p:cNvSpPr>
              <a:spLocks noChangeArrowheads="1"/>
            </p:cNvSpPr>
            <p:nvPr/>
          </p:nvSpPr>
          <p:spPr bwMode="auto">
            <a:xfrm>
              <a:off x="2602" y="3120"/>
              <a:ext cx="191" cy="308"/>
            </a:xfrm>
            <a:prstGeom prst="upArrow">
              <a:avLst>
                <a:gd name="adj1" fmla="val 50000"/>
                <a:gd name="adj2" fmla="val 80621"/>
              </a:avLst>
            </a:prstGeom>
            <a:gradFill rotWithShape="0">
              <a:gsLst>
                <a:gs pos="0">
                  <a:schemeClr val="tx2"/>
                </a:gs>
                <a:gs pos="100000">
                  <a:schemeClr val="tx2">
                    <a:gamma/>
                    <a:shade val="49412"/>
                    <a:invGamma/>
                  </a:schemeClr>
                </a:gs>
              </a:gsLst>
              <a:lin ang="5400000" scaled="1"/>
            </a:gradFill>
            <a:ln w="12700">
              <a:noFill/>
              <a:miter lim="800000"/>
              <a:headEnd/>
              <a:tailEnd/>
            </a:ln>
            <a:effectLst/>
          </p:spPr>
          <p:txBody>
            <a:bodyPr wrap="none" anchor="ctr"/>
            <a:lstStyle/>
            <a:p>
              <a:pPr>
                <a:defRPr/>
              </a:pPr>
              <a:endParaRPr lang="en-IE"/>
            </a:p>
          </p:txBody>
        </p:sp>
        <p:sp>
          <p:nvSpPr>
            <p:cNvPr id="980001" name="Rectangle 33"/>
            <p:cNvSpPr>
              <a:spLocks noChangeArrowheads="1"/>
            </p:cNvSpPr>
            <p:nvPr/>
          </p:nvSpPr>
          <p:spPr bwMode="auto">
            <a:xfrm>
              <a:off x="3093" y="1951"/>
              <a:ext cx="1183" cy="442"/>
            </a:xfrm>
            <a:prstGeom prst="rect">
              <a:avLst/>
            </a:prstGeom>
            <a:noFill/>
            <a:ln w="9525">
              <a:noFill/>
              <a:miter lim="800000"/>
              <a:headEnd/>
              <a:tailEnd/>
            </a:ln>
            <a:effectLst/>
          </p:spPr>
          <p:txBody>
            <a:bodyPr wrap="none" lIns="92075" tIns="46038" rIns="92075" bIns="46038">
              <a:spAutoFit/>
            </a:bodyPr>
            <a:lstStyle/>
            <a:p>
              <a:pPr eaLnBrk="0" hangingPunct="0">
                <a:defRPr/>
              </a:pPr>
              <a:r>
                <a:rPr lang="en-US" sz="2000" b="1">
                  <a:effectLst>
                    <a:outerShdw blurRad="38100" dist="38100" dir="2700000" algn="tl">
                      <a:srgbClr val="C0C0C0"/>
                    </a:outerShdw>
                  </a:effectLst>
                </a:rPr>
                <a:t>Symmetric </a:t>
              </a:r>
              <a:br>
                <a:rPr lang="en-US" sz="2000" b="1">
                  <a:effectLst>
                    <a:outerShdw blurRad="38100" dist="38100" dir="2700000" algn="tl">
                      <a:srgbClr val="C0C0C0"/>
                    </a:outerShdw>
                  </a:effectLst>
                </a:rPr>
              </a:br>
              <a:r>
                <a:rPr lang="en-US" sz="2000" b="1">
                  <a:effectLst>
                    <a:outerShdw blurRad="38100" dist="38100" dir="2700000" algn="tl">
                      <a:srgbClr val="C0C0C0"/>
                    </a:outerShdw>
                  </a:effectLst>
                </a:rPr>
                <a:t>“session” key</a:t>
              </a:r>
            </a:p>
          </p:txBody>
        </p:sp>
        <p:sp>
          <p:nvSpPr>
            <p:cNvPr id="980002" name="Rectangle 34"/>
            <p:cNvSpPr>
              <a:spLocks noChangeArrowheads="1"/>
            </p:cNvSpPr>
            <p:nvPr/>
          </p:nvSpPr>
          <p:spPr bwMode="auto">
            <a:xfrm>
              <a:off x="3696" y="2592"/>
              <a:ext cx="1930" cy="902"/>
            </a:xfrm>
            <a:prstGeom prst="rect">
              <a:avLst/>
            </a:prstGeom>
            <a:noFill/>
            <a:ln w="9525">
              <a:noFill/>
              <a:miter lim="800000"/>
              <a:headEnd/>
              <a:tailEnd/>
            </a:ln>
            <a:effectLst/>
          </p:spPr>
          <p:txBody>
            <a:bodyPr lIns="92075" tIns="46038" rIns="92075" bIns="46038">
              <a:spAutoFit/>
            </a:bodyPr>
            <a:lstStyle/>
            <a:p>
              <a:pPr eaLnBrk="0" hangingPunct="0">
                <a:defRPr/>
              </a:pPr>
              <a:r>
                <a:rPr lang="en-US" sz="2200" b="1">
                  <a:effectLst>
                    <a:outerShdw blurRad="38100" dist="38100" dir="2700000" algn="tl">
                      <a:srgbClr val="C0C0C0"/>
                    </a:outerShdw>
                  </a:effectLst>
                </a:rPr>
                <a:t>Session key must be decrypted using the recipient’s </a:t>
              </a:r>
              <a:r>
                <a:rPr lang="en-US" sz="2200" b="1" u="sng">
                  <a:effectLst>
                    <a:outerShdw blurRad="38100" dist="38100" dir="2700000" algn="tl">
                      <a:srgbClr val="C0C0C0"/>
                    </a:outerShdw>
                  </a:effectLst>
                </a:rPr>
                <a:t>private key</a:t>
              </a:r>
              <a:endParaRPr lang="en-US" sz="2000" b="1">
                <a:effectLst>
                  <a:outerShdw blurRad="38100" dist="38100" dir="2700000" algn="tl">
                    <a:srgbClr val="C0C0C0"/>
                  </a:outerShdw>
                </a:effectLst>
              </a:endParaRPr>
            </a:p>
          </p:txBody>
        </p:sp>
        <p:sp>
          <p:nvSpPr>
            <p:cNvPr id="980003" name="Text Box 35"/>
            <p:cNvSpPr txBox="1">
              <a:spLocks noChangeArrowheads="1"/>
            </p:cNvSpPr>
            <p:nvPr/>
          </p:nvSpPr>
          <p:spPr bwMode="auto">
            <a:xfrm>
              <a:off x="252" y="2933"/>
              <a:ext cx="1728" cy="1113"/>
            </a:xfrm>
            <a:prstGeom prst="rect">
              <a:avLst/>
            </a:prstGeom>
            <a:noFill/>
            <a:ln w="12700">
              <a:noFill/>
              <a:miter lim="800000"/>
              <a:headEnd/>
              <a:tailEnd/>
            </a:ln>
            <a:effectLst/>
          </p:spPr>
          <p:txBody>
            <a:bodyPr anchor="ctr">
              <a:spAutoFit/>
            </a:bodyPr>
            <a:lstStyle/>
            <a:p>
              <a:pPr eaLnBrk="0" hangingPunct="0">
                <a:defRPr/>
              </a:pPr>
              <a:r>
                <a:rPr lang="en-US" sz="2200" b="1">
                  <a:effectLst>
                    <a:outerShdw blurRad="38100" dist="38100" dir="2700000" algn="tl">
                      <a:srgbClr val="C0C0C0"/>
                    </a:outerShdw>
                  </a:effectLst>
                </a:rPr>
                <a:t>Digital envelope contains “session” key encrypted using recipient’s </a:t>
              </a:r>
              <a:r>
                <a:rPr lang="en-US" sz="2200" b="1" u="sng">
                  <a:effectLst>
                    <a:outerShdw blurRad="38100" dist="38100" dir="2700000" algn="tl">
                      <a:srgbClr val="C0C0C0"/>
                    </a:outerShdw>
                  </a:effectLst>
                </a:rPr>
                <a:t>public key</a:t>
              </a:r>
            </a:p>
          </p:txBody>
        </p:sp>
        <p:sp>
          <p:nvSpPr>
            <p:cNvPr id="980004" name="Rectangle 36"/>
            <p:cNvSpPr>
              <a:spLocks noChangeArrowheads="1"/>
            </p:cNvSpPr>
            <p:nvPr/>
          </p:nvSpPr>
          <p:spPr bwMode="auto">
            <a:xfrm>
              <a:off x="252" y="2004"/>
              <a:ext cx="1258" cy="442"/>
            </a:xfrm>
            <a:prstGeom prst="rect">
              <a:avLst/>
            </a:prstGeom>
            <a:noFill/>
            <a:ln w="9525">
              <a:noFill/>
              <a:miter lim="800000"/>
              <a:headEnd/>
              <a:tailEnd/>
            </a:ln>
            <a:effectLst/>
          </p:spPr>
          <p:txBody>
            <a:bodyPr lIns="92075" tIns="46038" rIns="92075" bIns="46038">
              <a:spAutoFit/>
            </a:bodyPr>
            <a:lstStyle/>
            <a:p>
              <a:pPr eaLnBrk="0" hangingPunct="0">
                <a:defRPr/>
              </a:pPr>
              <a:r>
                <a:rPr lang="en-US" sz="2000" b="1">
                  <a:effectLst>
                    <a:outerShdw blurRad="38100" dist="38100" dir="2700000" algn="tl">
                      <a:srgbClr val="C0C0C0"/>
                    </a:outerShdw>
                  </a:effectLst>
                </a:rPr>
                <a:t>Recipient’s </a:t>
              </a:r>
              <a:r>
                <a:rPr lang="en-US" sz="2000" b="1" u="sng">
                  <a:effectLst>
                    <a:outerShdw blurRad="38100" dist="38100" dir="2700000" algn="tl">
                      <a:srgbClr val="C0C0C0"/>
                    </a:outerShdw>
                  </a:effectLst>
                </a:rPr>
                <a:t>private</a:t>
              </a:r>
              <a:r>
                <a:rPr lang="en-US" sz="2000" b="1">
                  <a:solidFill>
                    <a:schemeClr val="tx2"/>
                  </a:solidFill>
                  <a:effectLst>
                    <a:outerShdw blurRad="38100" dist="38100" dir="2700000" algn="tl">
                      <a:srgbClr val="C0C0C0"/>
                    </a:outerShdw>
                  </a:effectLst>
                </a:rPr>
                <a:t> </a:t>
              </a:r>
              <a:r>
                <a:rPr lang="en-US" sz="2000" b="1">
                  <a:effectLst>
                    <a:outerShdw blurRad="38100" dist="38100" dir="2700000" algn="tl">
                      <a:srgbClr val="C0C0C0"/>
                    </a:outerShdw>
                  </a:effectLst>
                </a:rPr>
                <a:t>key</a:t>
              </a:r>
            </a:p>
          </p:txBody>
        </p:sp>
      </p:grpSp>
      <p:sp>
        <p:nvSpPr>
          <p:cNvPr id="4102" name="Rectangle 37"/>
          <p:cNvSpPr>
            <a:spLocks noGrp="1" noChangeArrowheads="1"/>
          </p:cNvSpPr>
          <p:nvPr>
            <p:ph type="title"/>
          </p:nvPr>
        </p:nvSpPr>
        <p:spPr/>
        <p:txBody>
          <a:bodyPr/>
          <a:lstStyle/>
          <a:p>
            <a:pPr eaLnBrk="1" hangingPunct="1"/>
            <a:r>
              <a:rPr lang="en-US" smtClean="0"/>
              <a:t>Hybrid Decryption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Defense in Depth</a:t>
            </a:r>
          </a:p>
        </p:txBody>
      </p:sp>
      <p:sp>
        <p:nvSpPr>
          <p:cNvPr id="648196" name="AutoShape 4"/>
          <p:cNvSpPr>
            <a:spLocks noChangeArrowheads="1"/>
          </p:cNvSpPr>
          <p:nvPr/>
        </p:nvSpPr>
        <p:spPr bwMode="auto">
          <a:xfrm>
            <a:off x="591177" y="1577933"/>
            <a:ext cx="4035425" cy="3886200"/>
          </a:xfrm>
          <a:prstGeom prst="roundRect">
            <a:avLst>
              <a:gd name="adj" fmla="val 9671"/>
            </a:avLst>
          </a:prstGeom>
          <a:gradFill rotWithShape="1">
            <a:gsLst>
              <a:gs pos="0">
                <a:schemeClr val="accent1"/>
              </a:gs>
              <a:gs pos="100000">
                <a:schemeClr val="accent1">
                  <a:gamma/>
                  <a:shade val="46275"/>
                  <a:invGamma/>
                </a:schemeClr>
              </a:gs>
            </a:gsLst>
            <a:lin ang="5400000" scaled="1"/>
          </a:gradFill>
          <a:ln w="19050" algn="ctr">
            <a:noFill/>
            <a:round/>
            <a:headEnd type="none" w="sm" len="sm"/>
            <a:tailEnd type="none" w="sm" len="sm"/>
          </a:ln>
          <a:effectLst>
            <a:prstShdw prst="shdw17" dist="17961" dir="2700000">
              <a:schemeClr val="accent1">
                <a:gamma/>
                <a:shade val="60000"/>
                <a:invGamma/>
              </a:schemeClr>
            </a:prstShdw>
          </a:effectLst>
        </p:spPr>
        <p:txBody>
          <a:bodyPr tIns="0" bIns="0" anchor="b" anchorCtr="1"/>
          <a:lstStyle/>
          <a:p>
            <a:pPr algn="ctr" eaLnBrk="0" hangingPunct="0">
              <a:lnSpc>
                <a:spcPct val="85000"/>
              </a:lnSpc>
              <a:defRPr/>
            </a:pPr>
            <a:r>
              <a:rPr lang="en-US" sz="2200" dirty="0">
                <a:solidFill>
                  <a:schemeClr val="bg2">
                    <a:lumMod val="10000"/>
                  </a:schemeClr>
                </a:solidFill>
                <a:latin typeface="Franklin Gothic Medium" pitchFamily="34" charset="0"/>
                <a:cs typeface="Arial" charset="0"/>
              </a:rPr>
              <a:t>Policies, Procedures, &amp; Awareness</a:t>
            </a:r>
          </a:p>
        </p:txBody>
      </p:sp>
      <p:sp>
        <p:nvSpPr>
          <p:cNvPr id="12293" name="Text Box 5"/>
          <p:cNvSpPr txBox="1">
            <a:spLocks noChangeArrowheads="1"/>
          </p:cNvSpPr>
          <p:nvPr/>
        </p:nvSpPr>
        <p:spPr bwMode="auto">
          <a:xfrm>
            <a:off x="4994902" y="2676483"/>
            <a:ext cx="4005262" cy="646112"/>
          </a:xfrm>
          <a:prstGeom prst="rect">
            <a:avLst/>
          </a:prstGeom>
          <a:noFill/>
          <a:ln w="9525" algn="ctr">
            <a:noFill/>
            <a:miter lim="800000"/>
            <a:headEnd/>
            <a:tailEnd/>
          </a:ln>
        </p:spPr>
        <p:txBody>
          <a:bodyPr>
            <a:spAutoFit/>
          </a:bodyPr>
          <a:lstStyle/>
          <a:p>
            <a:r>
              <a:rPr lang="en-US" dirty="0"/>
              <a:t>OS hardening, updates, </a:t>
            </a:r>
            <a:r>
              <a:rPr lang="en-US" dirty="0" err="1" smtClean="0"/>
              <a:t>BitLocker</a:t>
            </a:r>
            <a:r>
              <a:rPr lang="en-US" dirty="0" smtClean="0"/>
              <a:t>, strong authentication</a:t>
            </a:r>
            <a:r>
              <a:rPr lang="en-US" dirty="0"/>
              <a:t>, secure startup</a:t>
            </a:r>
          </a:p>
        </p:txBody>
      </p:sp>
      <p:sp>
        <p:nvSpPr>
          <p:cNvPr id="12294" name="Text Box 6"/>
          <p:cNvSpPr txBox="1">
            <a:spLocks noChangeArrowheads="1"/>
          </p:cNvSpPr>
          <p:nvPr/>
        </p:nvSpPr>
        <p:spPr bwMode="auto">
          <a:xfrm>
            <a:off x="4994902" y="3759158"/>
            <a:ext cx="3214687" cy="366712"/>
          </a:xfrm>
          <a:prstGeom prst="rect">
            <a:avLst/>
          </a:prstGeom>
          <a:noFill/>
          <a:ln w="9525" algn="ctr">
            <a:noFill/>
            <a:miter lim="800000"/>
            <a:headEnd/>
            <a:tailEnd/>
          </a:ln>
        </p:spPr>
        <p:txBody>
          <a:bodyPr>
            <a:spAutoFit/>
          </a:bodyPr>
          <a:lstStyle/>
          <a:p>
            <a:r>
              <a:rPr lang="en-US"/>
              <a:t>Firewalls, VPN quarantine</a:t>
            </a:r>
          </a:p>
        </p:txBody>
      </p:sp>
      <p:sp>
        <p:nvSpPr>
          <p:cNvPr id="12295" name="Text Box 7"/>
          <p:cNvSpPr txBox="1">
            <a:spLocks noChangeArrowheads="1"/>
          </p:cNvSpPr>
          <p:nvPr/>
        </p:nvSpPr>
        <p:spPr bwMode="auto">
          <a:xfrm>
            <a:off x="4994902" y="4286208"/>
            <a:ext cx="3509962" cy="641350"/>
          </a:xfrm>
          <a:prstGeom prst="rect">
            <a:avLst/>
          </a:prstGeom>
          <a:noFill/>
          <a:ln w="9525" algn="ctr">
            <a:noFill/>
            <a:miter lim="800000"/>
            <a:headEnd/>
            <a:tailEnd/>
          </a:ln>
        </p:spPr>
        <p:txBody>
          <a:bodyPr>
            <a:spAutoFit/>
          </a:bodyPr>
          <a:lstStyle/>
          <a:p>
            <a:r>
              <a:rPr lang="en-US"/>
              <a:t>Guards, locks, tracking devices, HSM, TPM</a:t>
            </a:r>
          </a:p>
        </p:txBody>
      </p:sp>
      <p:sp>
        <p:nvSpPr>
          <p:cNvPr id="12296" name="Text Box 8"/>
          <p:cNvSpPr txBox="1">
            <a:spLocks noChangeArrowheads="1"/>
          </p:cNvSpPr>
          <p:nvPr/>
        </p:nvSpPr>
        <p:spPr bwMode="auto">
          <a:xfrm>
            <a:off x="4994902" y="3276558"/>
            <a:ext cx="3760787" cy="366712"/>
          </a:xfrm>
          <a:prstGeom prst="rect">
            <a:avLst/>
          </a:prstGeom>
          <a:noFill/>
          <a:ln w="9525" algn="ctr">
            <a:noFill/>
            <a:miter lim="800000"/>
            <a:headEnd/>
            <a:tailEnd/>
          </a:ln>
        </p:spPr>
        <p:txBody>
          <a:bodyPr>
            <a:spAutoFit/>
          </a:bodyPr>
          <a:lstStyle/>
          <a:p>
            <a:r>
              <a:rPr lang="en-US"/>
              <a:t>Compartments, IPSec, IDS</a:t>
            </a:r>
          </a:p>
        </p:txBody>
      </p:sp>
      <p:sp>
        <p:nvSpPr>
          <p:cNvPr id="12297" name="Text Box 9"/>
          <p:cNvSpPr txBox="1">
            <a:spLocks noChangeArrowheads="1"/>
          </p:cNvSpPr>
          <p:nvPr/>
        </p:nvSpPr>
        <p:spPr bwMode="auto">
          <a:xfrm>
            <a:off x="4994902" y="2308183"/>
            <a:ext cx="3657600" cy="366712"/>
          </a:xfrm>
          <a:prstGeom prst="rect">
            <a:avLst/>
          </a:prstGeom>
          <a:noFill/>
          <a:ln w="9525" algn="ctr">
            <a:noFill/>
            <a:miter lim="800000"/>
            <a:headEnd/>
            <a:tailEnd/>
          </a:ln>
        </p:spPr>
        <p:txBody>
          <a:bodyPr>
            <a:spAutoFit/>
          </a:bodyPr>
          <a:lstStyle/>
          <a:p>
            <a:r>
              <a:rPr lang="en-US"/>
              <a:t>Application hardening</a:t>
            </a:r>
          </a:p>
        </p:txBody>
      </p:sp>
      <p:sp>
        <p:nvSpPr>
          <p:cNvPr id="12298" name="Text Box 10"/>
          <p:cNvSpPr txBox="1">
            <a:spLocks noChangeArrowheads="1"/>
          </p:cNvSpPr>
          <p:nvPr/>
        </p:nvSpPr>
        <p:spPr bwMode="auto">
          <a:xfrm>
            <a:off x="4994902" y="1799736"/>
            <a:ext cx="3189287" cy="369332"/>
          </a:xfrm>
          <a:prstGeom prst="rect">
            <a:avLst/>
          </a:prstGeom>
          <a:noFill/>
          <a:ln w="9525" algn="ctr">
            <a:noFill/>
            <a:miter lim="800000"/>
            <a:headEnd/>
            <a:tailEnd/>
          </a:ln>
        </p:spPr>
        <p:txBody>
          <a:bodyPr>
            <a:spAutoFit/>
          </a:bodyPr>
          <a:lstStyle/>
          <a:p>
            <a:r>
              <a:rPr lang="en-US" dirty="0" smtClean="0"/>
              <a:t>Cryptography</a:t>
            </a:r>
            <a:endParaRPr lang="en-US" dirty="0"/>
          </a:p>
        </p:txBody>
      </p:sp>
      <p:sp>
        <p:nvSpPr>
          <p:cNvPr id="12299" name="Text Box 11"/>
          <p:cNvSpPr txBox="1">
            <a:spLocks noChangeArrowheads="1"/>
          </p:cNvSpPr>
          <p:nvPr/>
        </p:nvSpPr>
        <p:spPr bwMode="auto">
          <a:xfrm>
            <a:off x="4994902" y="4946608"/>
            <a:ext cx="3779837" cy="641350"/>
          </a:xfrm>
          <a:prstGeom prst="rect">
            <a:avLst/>
          </a:prstGeom>
          <a:noFill/>
          <a:ln w="9525" algn="ctr">
            <a:noFill/>
            <a:miter lim="800000"/>
            <a:headEnd/>
            <a:tailEnd/>
          </a:ln>
        </p:spPr>
        <p:txBody>
          <a:bodyPr>
            <a:spAutoFit/>
          </a:bodyPr>
          <a:lstStyle/>
          <a:p>
            <a:r>
              <a:rPr lang="en-US"/>
              <a:t>User education against social engineering</a:t>
            </a:r>
          </a:p>
        </p:txBody>
      </p:sp>
      <p:sp>
        <p:nvSpPr>
          <p:cNvPr id="12300" name="Line 12"/>
          <p:cNvSpPr>
            <a:spLocks noChangeShapeType="1"/>
          </p:cNvSpPr>
          <p:nvPr/>
        </p:nvSpPr>
        <p:spPr bwMode="auto">
          <a:xfrm>
            <a:off x="4002714" y="1989095"/>
            <a:ext cx="966788" cy="0"/>
          </a:xfrm>
          <a:prstGeom prst="line">
            <a:avLst/>
          </a:prstGeom>
          <a:noFill/>
          <a:ln w="12700">
            <a:solidFill>
              <a:schemeClr val="tx1"/>
            </a:solidFill>
            <a:round/>
            <a:headEnd/>
            <a:tailEnd/>
          </a:ln>
        </p:spPr>
        <p:txBody>
          <a:bodyPr anchor="ctr">
            <a:spAutoFit/>
          </a:bodyPr>
          <a:lstStyle/>
          <a:p>
            <a:endParaRPr lang="en-IE"/>
          </a:p>
        </p:txBody>
      </p:sp>
      <p:sp>
        <p:nvSpPr>
          <p:cNvPr id="12301" name="Line 13"/>
          <p:cNvSpPr>
            <a:spLocks noChangeShapeType="1"/>
          </p:cNvSpPr>
          <p:nvPr/>
        </p:nvSpPr>
        <p:spPr bwMode="auto">
          <a:xfrm>
            <a:off x="4002714" y="2517733"/>
            <a:ext cx="966788" cy="0"/>
          </a:xfrm>
          <a:prstGeom prst="line">
            <a:avLst/>
          </a:prstGeom>
          <a:noFill/>
          <a:ln w="12700">
            <a:solidFill>
              <a:schemeClr val="tx1"/>
            </a:solidFill>
            <a:round/>
            <a:headEnd/>
            <a:tailEnd/>
          </a:ln>
        </p:spPr>
        <p:txBody>
          <a:bodyPr anchor="ctr">
            <a:spAutoFit/>
          </a:bodyPr>
          <a:lstStyle/>
          <a:p>
            <a:endParaRPr lang="en-IE"/>
          </a:p>
        </p:txBody>
      </p:sp>
      <p:sp>
        <p:nvSpPr>
          <p:cNvPr id="12302" name="Line 14"/>
          <p:cNvSpPr>
            <a:spLocks noChangeShapeType="1"/>
          </p:cNvSpPr>
          <p:nvPr/>
        </p:nvSpPr>
        <p:spPr bwMode="auto">
          <a:xfrm>
            <a:off x="4002714" y="2993983"/>
            <a:ext cx="966788" cy="0"/>
          </a:xfrm>
          <a:prstGeom prst="line">
            <a:avLst/>
          </a:prstGeom>
          <a:noFill/>
          <a:ln w="12700">
            <a:solidFill>
              <a:schemeClr val="tx1"/>
            </a:solidFill>
            <a:round/>
            <a:headEnd/>
            <a:tailEnd/>
          </a:ln>
        </p:spPr>
        <p:txBody>
          <a:bodyPr anchor="ctr">
            <a:spAutoFit/>
          </a:bodyPr>
          <a:lstStyle/>
          <a:p>
            <a:endParaRPr lang="en-IE"/>
          </a:p>
        </p:txBody>
      </p:sp>
      <p:sp>
        <p:nvSpPr>
          <p:cNvPr id="12303" name="Line 15"/>
          <p:cNvSpPr>
            <a:spLocks noChangeShapeType="1"/>
          </p:cNvSpPr>
          <p:nvPr/>
        </p:nvSpPr>
        <p:spPr bwMode="auto">
          <a:xfrm>
            <a:off x="4002714" y="3495633"/>
            <a:ext cx="966788" cy="0"/>
          </a:xfrm>
          <a:prstGeom prst="line">
            <a:avLst/>
          </a:prstGeom>
          <a:noFill/>
          <a:ln w="12700">
            <a:solidFill>
              <a:schemeClr val="tx1"/>
            </a:solidFill>
            <a:round/>
            <a:headEnd/>
            <a:tailEnd/>
          </a:ln>
        </p:spPr>
        <p:txBody>
          <a:bodyPr anchor="ctr">
            <a:spAutoFit/>
          </a:bodyPr>
          <a:lstStyle/>
          <a:p>
            <a:endParaRPr lang="en-IE"/>
          </a:p>
        </p:txBody>
      </p:sp>
      <p:sp>
        <p:nvSpPr>
          <p:cNvPr id="12304" name="Line 16"/>
          <p:cNvSpPr>
            <a:spLocks noChangeShapeType="1"/>
          </p:cNvSpPr>
          <p:nvPr/>
        </p:nvSpPr>
        <p:spPr bwMode="auto">
          <a:xfrm>
            <a:off x="4002714" y="3973470"/>
            <a:ext cx="966788" cy="0"/>
          </a:xfrm>
          <a:prstGeom prst="line">
            <a:avLst/>
          </a:prstGeom>
          <a:noFill/>
          <a:ln w="12700">
            <a:solidFill>
              <a:schemeClr val="tx1"/>
            </a:solidFill>
            <a:round/>
            <a:headEnd/>
            <a:tailEnd/>
          </a:ln>
        </p:spPr>
        <p:txBody>
          <a:bodyPr anchor="ctr">
            <a:spAutoFit/>
          </a:bodyPr>
          <a:lstStyle/>
          <a:p>
            <a:endParaRPr lang="en-IE"/>
          </a:p>
        </p:txBody>
      </p:sp>
      <p:sp>
        <p:nvSpPr>
          <p:cNvPr id="12305" name="Line 17"/>
          <p:cNvSpPr>
            <a:spLocks noChangeShapeType="1"/>
          </p:cNvSpPr>
          <p:nvPr/>
        </p:nvSpPr>
        <p:spPr bwMode="auto">
          <a:xfrm>
            <a:off x="4002714" y="4487820"/>
            <a:ext cx="966788" cy="0"/>
          </a:xfrm>
          <a:prstGeom prst="line">
            <a:avLst/>
          </a:prstGeom>
          <a:noFill/>
          <a:ln w="12700">
            <a:solidFill>
              <a:schemeClr val="tx1"/>
            </a:solidFill>
            <a:round/>
            <a:headEnd/>
            <a:tailEnd/>
          </a:ln>
        </p:spPr>
        <p:txBody>
          <a:bodyPr anchor="ctr">
            <a:spAutoFit/>
          </a:bodyPr>
          <a:lstStyle/>
          <a:p>
            <a:endParaRPr lang="en-IE"/>
          </a:p>
        </p:txBody>
      </p:sp>
      <p:sp>
        <p:nvSpPr>
          <p:cNvPr id="12306" name="Line 18"/>
          <p:cNvSpPr>
            <a:spLocks noChangeShapeType="1"/>
          </p:cNvSpPr>
          <p:nvPr/>
        </p:nvSpPr>
        <p:spPr bwMode="auto">
          <a:xfrm>
            <a:off x="4002714" y="5132345"/>
            <a:ext cx="966788" cy="0"/>
          </a:xfrm>
          <a:prstGeom prst="line">
            <a:avLst/>
          </a:prstGeom>
          <a:noFill/>
          <a:ln w="12700">
            <a:solidFill>
              <a:schemeClr val="tx1"/>
            </a:solidFill>
            <a:round/>
            <a:headEnd/>
            <a:tailEnd/>
          </a:ln>
        </p:spPr>
        <p:txBody>
          <a:bodyPr anchor="ctr">
            <a:spAutoFit/>
          </a:bodyPr>
          <a:lstStyle/>
          <a:p>
            <a:endParaRPr lang="en-IE"/>
          </a:p>
        </p:txBody>
      </p:sp>
      <p:sp>
        <p:nvSpPr>
          <p:cNvPr id="12307" name="AutoShape 19"/>
          <p:cNvSpPr>
            <a:spLocks noChangeArrowheads="1"/>
          </p:cNvSpPr>
          <p:nvPr/>
        </p:nvSpPr>
        <p:spPr bwMode="auto">
          <a:xfrm>
            <a:off x="840414" y="1670008"/>
            <a:ext cx="3581400" cy="3027362"/>
          </a:xfrm>
          <a:prstGeom prst="roundRect">
            <a:avLst>
              <a:gd name="adj" fmla="val 9671"/>
            </a:avLst>
          </a:prstGeom>
          <a:gradFill rotWithShape="1">
            <a:gsLst>
              <a:gs pos="0">
                <a:srgbClr val="5E9EFF"/>
              </a:gs>
              <a:gs pos="39999">
                <a:srgbClr val="85C2FF"/>
              </a:gs>
              <a:gs pos="70000">
                <a:srgbClr val="C4D6EB"/>
              </a:gs>
              <a:gs pos="100000">
                <a:srgbClr val="FFEBFA"/>
              </a:gs>
            </a:gsLst>
            <a:lin ang="16200000" scaled="1"/>
          </a:gradFill>
          <a:ln w="19050" algn="ctr">
            <a:noFill/>
            <a:round/>
            <a:headEnd type="none" w="sm" len="sm"/>
            <a:tailEnd type="none" w="sm" len="sm"/>
          </a:ln>
        </p:spPr>
        <p:txBody>
          <a:bodyPr tIns="0" bIns="0" anchor="b" anchorCtr="1"/>
          <a:lstStyle/>
          <a:p>
            <a:pPr algn="ctr" eaLnBrk="0" hangingPunct="0">
              <a:lnSpc>
                <a:spcPct val="85000"/>
              </a:lnSpc>
            </a:pPr>
            <a:r>
              <a:rPr lang="en-US" sz="2200" dirty="0">
                <a:solidFill>
                  <a:schemeClr val="bg2">
                    <a:lumMod val="10000"/>
                  </a:schemeClr>
                </a:solidFill>
                <a:latin typeface="Franklin Gothic Medium" pitchFamily="34" charset="0"/>
                <a:cs typeface="Arial" charset="0"/>
              </a:rPr>
              <a:t>Physical Security</a:t>
            </a:r>
          </a:p>
        </p:txBody>
      </p:sp>
      <p:sp>
        <p:nvSpPr>
          <p:cNvPr id="12308" name="AutoShape 20"/>
          <p:cNvSpPr>
            <a:spLocks noChangeArrowheads="1"/>
          </p:cNvSpPr>
          <p:nvPr/>
        </p:nvSpPr>
        <p:spPr bwMode="auto">
          <a:xfrm>
            <a:off x="1089652" y="3768683"/>
            <a:ext cx="3084512" cy="398462"/>
          </a:xfrm>
          <a:prstGeom prst="roundRect">
            <a:avLst>
              <a:gd name="adj" fmla="val 9671"/>
            </a:avLst>
          </a:prstGeom>
          <a:gradFill rotWithShape="1">
            <a:gsLst>
              <a:gs pos="0">
                <a:srgbClr val="5E9EFF"/>
              </a:gs>
              <a:gs pos="39999">
                <a:srgbClr val="85C2FF"/>
              </a:gs>
              <a:gs pos="70000">
                <a:srgbClr val="C4D6EB"/>
              </a:gs>
              <a:gs pos="100000">
                <a:srgbClr val="FFEBFA"/>
              </a:gs>
            </a:gsLst>
            <a:lin ang="16200000" scaled="1"/>
          </a:gradFill>
          <a:ln w="19050" algn="ctr">
            <a:noFill/>
            <a:round/>
            <a:headEnd type="none" w="sm" len="sm"/>
            <a:tailEnd type="none" w="sm" len="sm"/>
          </a:ln>
        </p:spPr>
        <p:txBody>
          <a:bodyPr tIns="0" bIns="0" anchor="ctr"/>
          <a:lstStyle/>
          <a:p>
            <a:pPr algn="ctr" eaLnBrk="0" hangingPunct="0">
              <a:lnSpc>
                <a:spcPct val="85000"/>
              </a:lnSpc>
            </a:pPr>
            <a:r>
              <a:rPr lang="en-US" sz="2200">
                <a:solidFill>
                  <a:srgbClr val="080808"/>
                </a:solidFill>
                <a:latin typeface="Franklin Gothic Medium" pitchFamily="34" charset="0"/>
                <a:cs typeface="Arial" charset="0"/>
              </a:rPr>
              <a:t>Perimeter</a:t>
            </a:r>
          </a:p>
        </p:txBody>
      </p:sp>
      <p:sp>
        <p:nvSpPr>
          <p:cNvPr id="12309" name="AutoShape 21"/>
          <p:cNvSpPr>
            <a:spLocks noChangeArrowheads="1"/>
          </p:cNvSpPr>
          <p:nvPr/>
        </p:nvSpPr>
        <p:spPr bwMode="auto">
          <a:xfrm>
            <a:off x="1089652" y="3276558"/>
            <a:ext cx="3084512" cy="403225"/>
          </a:xfrm>
          <a:prstGeom prst="roundRect">
            <a:avLst>
              <a:gd name="adj" fmla="val 9671"/>
            </a:avLst>
          </a:prstGeom>
          <a:gradFill rotWithShape="1">
            <a:gsLst>
              <a:gs pos="0">
                <a:srgbClr val="5E9EFF"/>
              </a:gs>
              <a:gs pos="39999">
                <a:srgbClr val="85C2FF"/>
              </a:gs>
              <a:gs pos="70000">
                <a:srgbClr val="C4D6EB"/>
              </a:gs>
              <a:gs pos="100000">
                <a:srgbClr val="FFEBFA"/>
              </a:gs>
            </a:gsLst>
            <a:lin ang="16200000" scaled="1"/>
          </a:gradFill>
          <a:ln w="19050" algn="ctr">
            <a:noFill/>
            <a:round/>
            <a:headEnd type="none" w="sm" len="sm"/>
            <a:tailEnd type="none" w="sm" len="sm"/>
          </a:ln>
        </p:spPr>
        <p:txBody>
          <a:bodyPr tIns="0" bIns="0" anchor="ctr"/>
          <a:lstStyle/>
          <a:p>
            <a:pPr algn="ctr" eaLnBrk="0" hangingPunct="0">
              <a:lnSpc>
                <a:spcPct val="85000"/>
              </a:lnSpc>
            </a:pPr>
            <a:r>
              <a:rPr lang="en-US" sz="2200">
                <a:solidFill>
                  <a:srgbClr val="080808"/>
                </a:solidFill>
                <a:latin typeface="Franklin Gothic Medium" pitchFamily="34" charset="0"/>
                <a:cs typeface="Arial" charset="0"/>
              </a:rPr>
              <a:t>Internal Network</a:t>
            </a:r>
          </a:p>
        </p:txBody>
      </p:sp>
      <p:sp>
        <p:nvSpPr>
          <p:cNvPr id="12310" name="AutoShape 22"/>
          <p:cNvSpPr>
            <a:spLocks noChangeArrowheads="1"/>
          </p:cNvSpPr>
          <p:nvPr/>
        </p:nvSpPr>
        <p:spPr bwMode="auto">
          <a:xfrm>
            <a:off x="1088064" y="2784433"/>
            <a:ext cx="3084513" cy="403225"/>
          </a:xfrm>
          <a:prstGeom prst="roundRect">
            <a:avLst>
              <a:gd name="adj" fmla="val 9671"/>
            </a:avLst>
          </a:prstGeom>
          <a:gradFill rotWithShape="1">
            <a:gsLst>
              <a:gs pos="0">
                <a:srgbClr val="5E9EFF"/>
              </a:gs>
              <a:gs pos="39999">
                <a:srgbClr val="85C2FF"/>
              </a:gs>
              <a:gs pos="70000">
                <a:srgbClr val="C4D6EB"/>
              </a:gs>
              <a:gs pos="100000">
                <a:srgbClr val="FFEBFA"/>
              </a:gs>
            </a:gsLst>
            <a:lin ang="16200000" scaled="1"/>
          </a:gradFill>
          <a:ln w="0" algn="ctr">
            <a:noFill/>
            <a:round/>
            <a:headEnd type="none" w="sm" len="sm"/>
            <a:tailEnd type="none" w="sm" len="sm"/>
          </a:ln>
        </p:spPr>
        <p:txBody>
          <a:bodyPr tIns="0" bIns="0" anchor="ctr"/>
          <a:lstStyle/>
          <a:p>
            <a:pPr algn="ctr" eaLnBrk="0" hangingPunct="0">
              <a:lnSpc>
                <a:spcPct val="85000"/>
              </a:lnSpc>
            </a:pPr>
            <a:r>
              <a:rPr lang="en-US" sz="2200">
                <a:solidFill>
                  <a:srgbClr val="080808"/>
                </a:solidFill>
                <a:latin typeface="Franklin Gothic Medium" pitchFamily="34" charset="0"/>
                <a:cs typeface="Arial" charset="0"/>
              </a:rPr>
              <a:t>Host</a:t>
            </a:r>
          </a:p>
        </p:txBody>
      </p:sp>
      <p:sp>
        <p:nvSpPr>
          <p:cNvPr id="12311" name="AutoShape 23"/>
          <p:cNvSpPr>
            <a:spLocks noChangeArrowheads="1"/>
          </p:cNvSpPr>
          <p:nvPr/>
        </p:nvSpPr>
        <p:spPr bwMode="auto">
          <a:xfrm>
            <a:off x="1088064" y="2292308"/>
            <a:ext cx="3084513" cy="403225"/>
          </a:xfrm>
          <a:prstGeom prst="roundRect">
            <a:avLst>
              <a:gd name="adj" fmla="val 9671"/>
            </a:avLst>
          </a:prstGeom>
          <a:gradFill rotWithShape="1">
            <a:gsLst>
              <a:gs pos="0">
                <a:srgbClr val="5E9EFF"/>
              </a:gs>
              <a:gs pos="39999">
                <a:srgbClr val="85C2FF"/>
              </a:gs>
              <a:gs pos="70000">
                <a:srgbClr val="C4D6EB"/>
              </a:gs>
              <a:gs pos="100000">
                <a:srgbClr val="FFEBFA"/>
              </a:gs>
            </a:gsLst>
            <a:lin ang="16200000" scaled="1"/>
          </a:gradFill>
          <a:ln w="0" algn="ctr">
            <a:noFill/>
            <a:round/>
            <a:headEnd type="none" w="sm" len="sm"/>
            <a:tailEnd type="none" w="sm" len="sm"/>
          </a:ln>
        </p:spPr>
        <p:txBody>
          <a:bodyPr tIns="0" bIns="0" anchor="ctr"/>
          <a:lstStyle/>
          <a:p>
            <a:pPr algn="ctr" eaLnBrk="0" hangingPunct="0">
              <a:lnSpc>
                <a:spcPct val="85000"/>
              </a:lnSpc>
            </a:pPr>
            <a:r>
              <a:rPr lang="en-US" sz="2200">
                <a:solidFill>
                  <a:srgbClr val="080808"/>
                </a:solidFill>
                <a:latin typeface="Franklin Gothic Medium" pitchFamily="34" charset="0"/>
                <a:cs typeface="Arial" charset="0"/>
              </a:rPr>
              <a:t>Application</a:t>
            </a:r>
          </a:p>
        </p:txBody>
      </p:sp>
      <p:sp>
        <p:nvSpPr>
          <p:cNvPr id="12312" name="AutoShape 24"/>
          <p:cNvSpPr>
            <a:spLocks noChangeArrowheads="1"/>
          </p:cNvSpPr>
          <p:nvPr/>
        </p:nvSpPr>
        <p:spPr bwMode="auto">
          <a:xfrm>
            <a:off x="1088064" y="1800183"/>
            <a:ext cx="3084513" cy="404812"/>
          </a:xfrm>
          <a:prstGeom prst="roundRect">
            <a:avLst>
              <a:gd name="adj" fmla="val 9671"/>
            </a:avLst>
          </a:prstGeom>
          <a:gradFill rotWithShape="1">
            <a:gsLst>
              <a:gs pos="0">
                <a:srgbClr val="FFFFFF"/>
              </a:gs>
              <a:gs pos="45000">
                <a:srgbClr val="FF7A00"/>
              </a:gs>
              <a:gs pos="70000">
                <a:srgbClr val="FF0300"/>
              </a:gs>
              <a:gs pos="100000">
                <a:srgbClr val="4D0808"/>
              </a:gs>
            </a:gsLst>
            <a:lin ang="5400000"/>
          </a:gradFill>
          <a:ln w="19050" algn="ctr">
            <a:noFill/>
            <a:round/>
            <a:headEnd type="none" w="sm" len="sm"/>
            <a:tailEnd type="none" w="sm" len="sm"/>
          </a:ln>
        </p:spPr>
        <p:txBody>
          <a:bodyPr tIns="0" bIns="0" anchor="ctr"/>
          <a:lstStyle/>
          <a:p>
            <a:pPr algn="ctr" eaLnBrk="0" hangingPunct="0">
              <a:lnSpc>
                <a:spcPct val="85000"/>
              </a:lnSpc>
            </a:pPr>
            <a:r>
              <a:rPr lang="en-US" sz="2200" b="1">
                <a:solidFill>
                  <a:srgbClr val="080808"/>
                </a:solidFill>
                <a:latin typeface="Franklin Gothic Medium" pitchFamily="34" charset="0"/>
                <a:cs typeface="Arial" charset="0"/>
              </a:rPr>
              <a:t>Data</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mtClean="0"/>
              <a:t>Data Protection is Important</a:t>
            </a:r>
            <a:endParaRPr lang="en-IE" dirty="0"/>
          </a:p>
        </p:txBody>
      </p:sp>
      <p:sp>
        <p:nvSpPr>
          <p:cNvPr id="3" name="Content Placeholder 2"/>
          <p:cNvSpPr>
            <a:spLocks noGrp="1"/>
          </p:cNvSpPr>
          <p:nvPr>
            <p:ph idx="1"/>
          </p:nvPr>
        </p:nvSpPr>
        <p:spPr>
          <a:xfrm>
            <a:off x="381000" y="1412875"/>
            <a:ext cx="8382000" cy="3496342"/>
          </a:xfrm>
        </p:spPr>
        <p:txBody>
          <a:bodyPr/>
          <a:lstStyle/>
          <a:p>
            <a:r>
              <a:rPr lang="en-IE" dirty="0" smtClean="0"/>
              <a:t>DP is at the heart of all defence</a:t>
            </a:r>
          </a:p>
          <a:p>
            <a:r>
              <a:rPr lang="en-IE" dirty="0" smtClean="0"/>
              <a:t>It has to work when everything failed</a:t>
            </a:r>
          </a:p>
          <a:p>
            <a:r>
              <a:rPr lang="en-IE" dirty="0" smtClean="0"/>
              <a:t>DP is typically the only defence when physical security has been broken</a:t>
            </a:r>
          </a:p>
          <a:p>
            <a:endParaRPr lang="en-IE" dirty="0" smtClean="0"/>
          </a:p>
          <a:p>
            <a:r>
              <a:rPr lang="en-IE" dirty="0" smtClean="0">
                <a:solidFill>
                  <a:schemeClr val="tx2"/>
                </a:solidFill>
              </a:rPr>
              <a:t>You need Data Protection </a:t>
            </a:r>
            <a:r>
              <a:rPr lang="en-IE" dirty="0" smtClean="0"/>
              <a:t>in your application’s architecture!</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mtClean="0"/>
              <a:t>Essence of Data Protection</a:t>
            </a:r>
            <a:endParaRPr lang="en-IE" dirty="0"/>
          </a:p>
        </p:txBody>
      </p:sp>
      <p:sp>
        <p:nvSpPr>
          <p:cNvPr id="3" name="Content Placeholder 2"/>
          <p:cNvSpPr>
            <a:spLocks noGrp="1"/>
          </p:cNvSpPr>
          <p:nvPr>
            <p:ph idx="1"/>
          </p:nvPr>
        </p:nvSpPr>
        <p:spPr>
          <a:xfrm>
            <a:off x="381000" y="1412875"/>
            <a:ext cx="8382000" cy="4407360"/>
          </a:xfrm>
        </p:spPr>
        <p:txBody>
          <a:bodyPr/>
          <a:lstStyle/>
          <a:p>
            <a:r>
              <a:rPr lang="en-IE" dirty="0" smtClean="0"/>
              <a:t>Protect secrets, customer data, private information...</a:t>
            </a:r>
          </a:p>
          <a:p>
            <a:r>
              <a:rPr lang="en-IE" dirty="0" smtClean="0"/>
              <a:t>...by </a:t>
            </a:r>
            <a:r>
              <a:rPr lang="en-IE" dirty="0" smtClean="0">
                <a:solidFill>
                  <a:schemeClr val="tx2"/>
                </a:solidFill>
              </a:rPr>
              <a:t>encrypting</a:t>
            </a:r>
            <a:r>
              <a:rPr lang="en-IE" dirty="0" smtClean="0"/>
              <a:t> it with </a:t>
            </a:r>
            <a:r>
              <a:rPr lang="en-IE" dirty="0" smtClean="0">
                <a:solidFill>
                  <a:schemeClr val="tx2"/>
                </a:solidFill>
              </a:rPr>
              <a:t>keys</a:t>
            </a:r>
          </a:p>
          <a:p>
            <a:endParaRPr lang="en-IE" dirty="0" smtClean="0"/>
          </a:p>
          <a:p>
            <a:r>
              <a:rPr lang="en-IE" dirty="0" smtClean="0"/>
              <a:t>Then, </a:t>
            </a:r>
            <a:r>
              <a:rPr lang="en-IE" dirty="0" smtClean="0">
                <a:solidFill>
                  <a:schemeClr val="tx2"/>
                </a:solidFill>
              </a:rPr>
              <a:t>protect the keys</a:t>
            </a:r>
            <a:r>
              <a:rPr lang="en-IE" dirty="0" smtClean="0"/>
              <a:t>:</a:t>
            </a:r>
          </a:p>
          <a:p>
            <a:pPr lvl="1"/>
            <a:r>
              <a:rPr lang="en-IE" dirty="0" smtClean="0"/>
              <a:t>Human memory (passwords + DPAPI)</a:t>
            </a:r>
          </a:p>
          <a:p>
            <a:pPr lvl="1"/>
            <a:r>
              <a:rPr lang="en-IE" dirty="0" smtClean="0"/>
              <a:t>Devices (smartcards, TPMs)</a:t>
            </a:r>
          </a:p>
          <a:p>
            <a:pPr lvl="1"/>
            <a:r>
              <a:rPr lang="en-IE" dirty="0" smtClean="0"/>
              <a:t>Paper (and a good safe)</a:t>
            </a:r>
          </a:p>
          <a:p>
            <a:pPr lvl="1"/>
            <a:r>
              <a:rPr lang="en-IE" dirty="0" smtClean="0"/>
              <a:t>Obfuscation (temporary protection)</a:t>
            </a:r>
            <a:endParaRPr lang="en-IE" dirty="0"/>
          </a:p>
        </p:txBody>
      </p:sp>
      <p:sp>
        <p:nvSpPr>
          <p:cNvPr id="6" name="Rectangle 5"/>
          <p:cNvSpPr/>
          <p:nvPr/>
        </p:nvSpPr>
        <p:spPr>
          <a:xfrm>
            <a:off x="6010382" y="2104305"/>
            <a:ext cx="1753290" cy="707886"/>
          </a:xfrm>
          <a:prstGeom prst="rect">
            <a:avLst/>
          </a:prstGeom>
          <a:noFill/>
        </p:spPr>
        <p:txBody>
          <a:bodyPr wrap="squar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Easy</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Rectangle 6"/>
          <p:cNvSpPr/>
          <p:nvPr/>
        </p:nvSpPr>
        <p:spPr>
          <a:xfrm>
            <a:off x="7087457" y="4342359"/>
            <a:ext cx="1753290" cy="707886"/>
          </a:xfrm>
          <a:prstGeom prst="rect">
            <a:avLst/>
          </a:prstGeom>
          <a:noFill/>
        </p:spPr>
        <p:txBody>
          <a:bodyPr wrap="squar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VERY</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Rectangle 7"/>
          <p:cNvSpPr/>
          <p:nvPr/>
        </p:nvSpPr>
        <p:spPr>
          <a:xfrm>
            <a:off x="7082485" y="4967369"/>
            <a:ext cx="1753290" cy="707886"/>
          </a:xfrm>
          <a:prstGeom prst="rect">
            <a:avLst/>
          </a:prstGeom>
          <a:noFill/>
        </p:spPr>
        <p:txBody>
          <a:bodyPr wrap="squar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HARD</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Rectangle 8"/>
          <p:cNvSpPr/>
          <p:nvPr/>
        </p:nvSpPr>
        <p:spPr>
          <a:xfrm>
            <a:off x="6786578" y="3714752"/>
            <a:ext cx="2260314" cy="707886"/>
          </a:xfrm>
          <a:prstGeom prst="rect">
            <a:avLst/>
          </a:prstGeom>
          <a:noFill/>
        </p:spPr>
        <p:txBody>
          <a:bodyPr wrap="squar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REALLY</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from="(-#ppt_w/2)" to="(#ppt_x)" calcmode="lin" valueType="num">
                                      <p:cBhvr>
                                        <p:cTn id="15" dur="600" fill="hold">
                                          <p:stCondLst>
                                            <p:cond delay="0"/>
                                          </p:stCondLst>
                                        </p:cTn>
                                        <p:tgtEl>
                                          <p:spTgt spid="8"/>
                                        </p:tgtEl>
                                        <p:attrNameLst>
                                          <p:attrName>ppt_x</p:attrName>
                                        </p:attrNameLst>
                                      </p:cBhvr>
                                    </p:anim>
                                    <p:anim from="0" to="-1.0" calcmode="lin" valueType="num">
                                      <p:cBhvr>
                                        <p:cTn id="16" dur="200" decel="50000" autoRev="1" fill="hold">
                                          <p:stCondLst>
                                            <p:cond delay="600"/>
                                          </p:stCondLst>
                                        </p:cTn>
                                        <p:tgtEl>
                                          <p:spTgt spid="8"/>
                                        </p:tgtEl>
                                        <p:attrNameLst>
                                          <p:attrName>xshear</p:attrName>
                                        </p:attrNameLst>
                                      </p:cBhvr>
                                    </p:anim>
                                    <p:animScale>
                                      <p:cBhvr>
                                        <p:cTn id="17" dur="200" decel="100000" autoRev="1" fill="hold">
                                          <p:stCondLst>
                                            <p:cond delay="600"/>
                                          </p:stCondLst>
                                        </p:cTn>
                                        <p:tgtEl>
                                          <p:spTgt spid="8"/>
                                        </p:tgtEl>
                                      </p:cBhvr>
                                      <p:from x="100000" y="100000"/>
                                      <p:to x="80000" y="100000"/>
                                    </p:animScale>
                                    <p:anim by="(#ppt_h/3+#ppt_w*0.1)" calcmode="lin" valueType="num">
                                      <p:cBhvr additive="sum">
                                        <p:cTn id="18" dur="200" decel="100000" autoRev="1" fill="hold">
                                          <p:stCondLst>
                                            <p:cond delay="600"/>
                                          </p:stCondLst>
                                        </p:cTn>
                                        <p:tgtEl>
                                          <p:spTgt spid="8"/>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from="(-#ppt_w/2)" to="(#ppt_x)" calcmode="lin" valueType="num">
                                      <p:cBhvr>
                                        <p:cTn id="23" dur="600" fill="hold">
                                          <p:stCondLst>
                                            <p:cond delay="0"/>
                                          </p:stCondLst>
                                        </p:cTn>
                                        <p:tgtEl>
                                          <p:spTgt spid="7"/>
                                        </p:tgtEl>
                                        <p:attrNameLst>
                                          <p:attrName>ppt_x</p:attrName>
                                        </p:attrNameLst>
                                      </p:cBhvr>
                                    </p:anim>
                                    <p:anim from="0" to="-1.0" calcmode="lin" valueType="num">
                                      <p:cBhvr>
                                        <p:cTn id="24" dur="200" decel="50000" autoRev="1" fill="hold">
                                          <p:stCondLst>
                                            <p:cond delay="600"/>
                                          </p:stCondLst>
                                        </p:cTn>
                                        <p:tgtEl>
                                          <p:spTgt spid="7"/>
                                        </p:tgtEl>
                                        <p:attrNameLst>
                                          <p:attrName>xshear</p:attrName>
                                        </p:attrNameLst>
                                      </p:cBhvr>
                                    </p:anim>
                                    <p:animScale>
                                      <p:cBhvr>
                                        <p:cTn id="25" dur="200" decel="100000" autoRev="1" fill="hold">
                                          <p:stCondLst>
                                            <p:cond delay="600"/>
                                          </p:stCondLst>
                                        </p:cTn>
                                        <p:tgtEl>
                                          <p:spTgt spid="7"/>
                                        </p:tgtEl>
                                      </p:cBhvr>
                                      <p:from x="100000" y="100000"/>
                                      <p:to x="80000" y="100000"/>
                                    </p:animScale>
                                    <p:anim by="(#ppt_h/3+#ppt_w*0.1)" calcmode="lin" valueType="num">
                                      <p:cBhvr additive="sum">
                                        <p:cTn id="26" dur="200" decel="100000" autoRev="1" fill="hold">
                                          <p:stCondLst>
                                            <p:cond delay="600"/>
                                          </p:stCondLst>
                                        </p:cTn>
                                        <p:tgtEl>
                                          <p:spTgt spid="7"/>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8" presetClass="entr" presetSubtype="0" accel="50000" fill="hold" grpId="0" nodeType="clickEffect">
                                  <p:stCondLst>
                                    <p:cond delay="0"/>
                                  </p:stCondLst>
                                  <p:iterate type="lt">
                                    <p:tmPct val="50000"/>
                                  </p:iterate>
                                  <p:childTnLst>
                                    <p:set>
                                      <p:cBhvr>
                                        <p:cTn id="30" dur="1" fill="hold">
                                          <p:stCondLst>
                                            <p:cond delay="0"/>
                                          </p:stCondLst>
                                        </p:cTn>
                                        <p:tgtEl>
                                          <p:spTgt spid="9"/>
                                        </p:tgtEl>
                                        <p:attrNameLst>
                                          <p:attrName>style.visibility</p:attrName>
                                        </p:attrNameLst>
                                      </p:cBhvr>
                                      <p:to>
                                        <p:strVal val="visible"/>
                                      </p:to>
                                    </p:set>
                                    <p:set>
                                      <p:cBhvr>
                                        <p:cTn id="31" dur="455" fill="hold">
                                          <p:stCondLst>
                                            <p:cond delay="0"/>
                                          </p:stCondLst>
                                        </p:cTn>
                                        <p:tgtEl>
                                          <p:spTgt spid="9"/>
                                        </p:tgtEl>
                                        <p:attrNameLst>
                                          <p:attrName>style.rotation</p:attrName>
                                        </p:attrNameLst>
                                      </p:cBhvr>
                                      <p:to>
                                        <p:strVal val="-45.0"/>
                                      </p:to>
                                    </p:set>
                                    <p:anim calcmode="lin" valueType="num">
                                      <p:cBhvr>
                                        <p:cTn id="32"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33"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34"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35"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theme/theme1.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TechEd2008_Dev_4-3</Template>
  <TotalTime>3012</TotalTime>
  <Words>3972</Words>
  <Application>Microsoft Office PowerPoint</Application>
  <PresentationFormat>On-screen Show (4:3)</PresentationFormat>
  <Paragraphs>600</Paragraphs>
  <Slides>68</Slides>
  <Notes>56</Notes>
  <HiddenSlides>17</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0" baseType="lpstr">
      <vt:lpstr>1_TechEd09_Europe template</vt:lpstr>
      <vt:lpstr>Clip</vt:lpstr>
      <vt:lpstr>Slide 1</vt:lpstr>
      <vt:lpstr>Architecture and Application of Microsoft .NET Framework 3.5 Cryptography  for Data Protection</vt:lpstr>
      <vt:lpstr>Objectives And Agenda</vt:lpstr>
      <vt:lpstr>Agenda</vt:lpstr>
      <vt:lpstr>Why We Need This Session?</vt:lpstr>
      <vt:lpstr>Data Protection Goals</vt:lpstr>
      <vt:lpstr>Defense in Depth</vt:lpstr>
      <vt:lpstr>Data Protection is Important</vt:lpstr>
      <vt:lpstr>Essence of Data Protection</vt:lpstr>
      <vt:lpstr>Easiest Crypto, Please?</vt:lpstr>
      <vt:lpstr>Advanced DP in .NET Frameworks</vt:lpstr>
      <vt:lpstr>Cryptography of Past, Present and its Problems</vt:lpstr>
      <vt:lpstr>XP Recommendation</vt:lpstr>
      <vt:lpstr>DES, IDEA, RC2, RC5, Twofish Not Recommended</vt:lpstr>
      <vt:lpstr>Rijndael &amp; AES Recommended</vt:lpstr>
      <vt:lpstr>CAST and GOST Not used widely anymore – avoid</vt:lpstr>
      <vt:lpstr>Rely on Cryptosystems</vt:lpstr>
      <vt:lpstr>Dangerous Implementations</vt:lpstr>
      <vt:lpstr>RC4 Generally Not Recommended</vt:lpstr>
      <vt:lpstr>RSA, DSA, ElGamal</vt:lpstr>
      <vt:lpstr>MD5, SHA</vt:lpstr>
      <vt:lpstr>Diffie-Hellman, SSL, Certs</vt:lpstr>
      <vt:lpstr>XP/2003 Era of Crypto APIs Still used and supported</vt:lpstr>
      <vt:lpstr>Contemporary Cryptography</vt:lpstr>
      <vt:lpstr>Quantum Cryptography?</vt:lpstr>
      <vt:lpstr>The Golden Standard</vt:lpstr>
      <vt:lpstr>Suite B www.nsa.gov/ia/industry/crypto_suite_b.cfm </vt:lpstr>
      <vt:lpstr>Mathematical Designs</vt:lpstr>
      <vt:lpstr>Elliptic Curve Cryptography ECC</vt:lpstr>
      <vt:lpstr>Suite-B Algorithms</vt:lpstr>
      <vt:lpstr>Suite-B Encryption</vt:lpstr>
      <vt:lpstr>Suite-B Digital Signatures</vt:lpstr>
      <vt:lpstr>Suite-B Key Exchange The Best Bit of Suite-B</vt:lpstr>
      <vt:lpstr>Diffie-Hellman Conceptually This is non-EC, normal DH</vt:lpstr>
      <vt:lpstr>Suite-B Key Exchange (MQV)</vt:lpstr>
      <vt:lpstr>Suite-B Hashing</vt:lpstr>
      <vt:lpstr>APIs for Suite-B Today?</vt:lpstr>
      <vt:lpstr>Cryptography APIs for Suite-B</vt:lpstr>
      <vt:lpstr>Cryptographic Next Generation API CNG</vt:lpstr>
      <vt:lpstr>Main CNG Features</vt:lpstr>
      <vt:lpstr>CNG Design</vt:lpstr>
      <vt:lpstr>Other APIs</vt:lpstr>
      <vt:lpstr>CNG: Cryptographic Primitives Architecture</vt:lpstr>
      <vt:lpstr>Using CNG – Two Models</vt:lpstr>
      <vt:lpstr>So, Who Encrypts? Reason for the Two APIs</vt:lpstr>
      <vt:lpstr>Using CNG - Concepts</vt:lpstr>
      <vt:lpstr>Using CNG – Encryption Steps</vt:lpstr>
      <vt:lpstr>Randomness</vt:lpstr>
      <vt:lpstr>Tidy Up!</vt:lpstr>
      <vt:lpstr>CNG and .NET Fx 3.5 and 4.0</vt:lpstr>
      <vt:lpstr>Using .NET Fx 3.5 and CNG</vt:lpstr>
      <vt:lpstr>Use of ECDiffieHellmanCng</vt:lpstr>
      <vt:lpstr>Conceptual Use of AES with CNG</vt:lpstr>
      <vt:lpstr>CNG in Action</vt:lpstr>
      <vt:lpstr>References</vt:lpstr>
      <vt:lpstr>Summary</vt:lpstr>
      <vt:lpstr>Resources</vt:lpstr>
      <vt:lpstr>Slide 58</vt:lpstr>
      <vt:lpstr>Please join us for the Community Drinks this evening</vt:lpstr>
      <vt:lpstr>Slide 60</vt:lpstr>
      <vt:lpstr>Cryptography Primer</vt:lpstr>
      <vt:lpstr>Symmetric Key Cryptography</vt:lpstr>
      <vt:lpstr>Symmetric Pros and Cons</vt:lpstr>
      <vt:lpstr>Public Key Cryptography</vt:lpstr>
      <vt:lpstr>Public Key Encryption</vt:lpstr>
      <vt:lpstr>Public Key Pros and Cons</vt:lpstr>
      <vt:lpstr>Hybrid Encryption (Real World)</vt:lpstr>
      <vt:lpstr>Hybrid Decryption</vt:lpstr>
    </vt:vector>
  </TitlesOfParts>
  <Company>Project Botticelli Ltd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ARC306 Architecture of Predictive Programming</dc:title>
  <dc:subject>Tech Ed 2009 TechEd Tech-Ed</dc:subject>
  <dc:creator>Rafal Lukawiecki</dc:creator>
  <dc:description> 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
© 2009 Project Botticelli Ltd &amp; Microsoft Corp. Some slides contain quotations from copyrighted materials by other authors, as individually attributed.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MICROSOFT AND/OR PROJECT BOTTICELLI MAKES NO WARRANTIES, EXPRESS, IMPLIED OR STATUTORY, AS TO THE INFORMATION IN THIS PRESENTATION. E&amp;OE. </dc:description>
  <cp:lastModifiedBy>cn_user</cp:lastModifiedBy>
  <cp:revision>218</cp:revision>
  <dcterms:created xsi:type="dcterms:W3CDTF">2009-11-11T23:55:18Z</dcterms:created>
  <dcterms:modified xsi:type="dcterms:W3CDTF">2009-11-12T13:30:51Z</dcterms:modified>
</cp:coreProperties>
</file>