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9" r:id="rId3"/>
  </p:sldMasterIdLst>
  <p:notesMasterIdLst>
    <p:notesMasterId r:id="rId39"/>
  </p:notesMasterIdLst>
  <p:handoutMasterIdLst>
    <p:handoutMasterId r:id="rId40"/>
  </p:handoutMasterIdLst>
  <p:sldIdLst>
    <p:sldId id="256" r:id="rId4"/>
    <p:sldId id="287" r:id="rId5"/>
    <p:sldId id="288" r:id="rId6"/>
    <p:sldId id="31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8" r:id="rId35"/>
    <p:sldId id="285" r:id="rId36"/>
    <p:sldId id="320" r:id="rId37"/>
    <p:sldId id="280" r:id="rId3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53735" autoAdjust="0"/>
  </p:normalViewPr>
  <p:slideViewPr>
    <p:cSldViewPr>
      <p:cViewPr varScale="1">
        <p:scale>
          <a:sx n="67" d="100"/>
          <a:sy n="67" d="100"/>
        </p:scale>
        <p:origin x="-114" y="-42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66" d="100"/>
          <a:sy n="66" d="100"/>
        </p:scale>
        <p:origin x="-20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arc301_wilt.pptx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val="29063205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93259412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None/>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5583238" y="8685213"/>
            <a:ext cx="1273175" cy="457200"/>
          </a:xfrm>
          <a:prstGeom prst="rect">
            <a:avLst/>
          </a:prstGeom>
          <a:noFill/>
          <a:ln w="9525">
            <a:noFill/>
            <a:miter lim="800000"/>
            <a:headEnd/>
            <a:tailEnd/>
          </a:ln>
        </p:spPr>
        <p:txBody>
          <a:bodyPr anchor="b"/>
          <a:lstStyle/>
          <a:p>
            <a:pPr algn="r"/>
            <a:endParaRPr lang="en-US" sz="1200">
              <a:latin typeface="Calibri" pitchFamily="34" charset="0"/>
            </a:endParaRPr>
          </a:p>
        </p:txBody>
      </p:sp>
      <p:sp>
        <p:nvSpPr>
          <p:cNvPr id="57346" name="Rectangle 2"/>
          <p:cNvSpPr>
            <a:spLocks noGrp="1" noRot="1" noChangeAspect="1" noChangeArrowheads="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573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spcBef>
                <a:spcPct val="0"/>
              </a:spcBef>
              <a:buFontTx/>
              <a:buChar char="•"/>
            </a:pPr>
            <a:endParaRPr lang="en-US" dirty="0" smtClean="0"/>
          </a:p>
        </p:txBody>
      </p:sp>
      <p:sp>
        <p:nvSpPr>
          <p:cNvPr id="57348" name="Slide Number Placeholder 7"/>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57349" name="Date Placeholder 10"/>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57350" name="Footer Placeholder 11"/>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57351" name="Header Placeholder 12"/>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txBox="1">
            <a:spLocks noGrp="1" noChangeArrowheads="1"/>
          </p:cNvSpPr>
          <p:nvPr/>
        </p:nvSpPr>
        <p:spPr bwMode="auto">
          <a:xfrm>
            <a:off x="5583238" y="8685213"/>
            <a:ext cx="1273175" cy="457200"/>
          </a:xfrm>
          <a:prstGeom prst="rect">
            <a:avLst/>
          </a:prstGeom>
          <a:noFill/>
          <a:ln w="9525">
            <a:noFill/>
            <a:miter lim="800000"/>
            <a:headEnd/>
            <a:tailEnd/>
          </a:ln>
        </p:spPr>
        <p:txBody>
          <a:bodyPr anchor="b"/>
          <a:lstStyle/>
          <a:p>
            <a:pPr algn="r"/>
            <a:endParaRPr lang="en-US" sz="1200">
              <a:latin typeface="Calibri" pitchFamily="34" charset="0"/>
            </a:endParaRPr>
          </a:p>
        </p:txBody>
      </p:sp>
      <p:sp>
        <p:nvSpPr>
          <p:cNvPr id="57346" name="Rectangle 2"/>
          <p:cNvSpPr>
            <a:spLocks noGrp="1" noRot="1" noChangeAspect="1" noChangeArrowheads="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573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114300" indent="-114300" eaLnBrk="1" hangingPunct="1">
              <a:spcBef>
                <a:spcPct val="0"/>
              </a:spcBef>
              <a:buFontTx/>
              <a:buChar char="•"/>
            </a:pPr>
            <a:endParaRPr lang="en-US" dirty="0" smtClean="0"/>
          </a:p>
        </p:txBody>
      </p:sp>
      <p:sp>
        <p:nvSpPr>
          <p:cNvPr id="57348" name="Slide Number Placeholder 7"/>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57349" name="Date Placeholder 10"/>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57350" name="Footer Placeholder 11"/>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57351" name="Header Placeholder 12"/>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xmlns:mc="http://schemas.openxmlformats.org/markup-compatibility/2006" xmlns:a14="http://schemas.microsoft.com/office/drawing/2010/main" val="000000" mc:Ignorable=""/>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None/>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bwMode="lt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NO 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2"/>
          <p:cNvSpPr/>
          <p:nvPr userDrawn="1"/>
        </p:nvSpPr>
        <p:spPr bwMode="auto">
          <a:xfrm>
            <a:off x="0" y="4965107"/>
            <a:ext cx="9144000" cy="1892893"/>
          </a:xfrm>
          <a:prstGeom prst="rect">
            <a:avLst/>
          </a:prstGeom>
          <a:gradFill flip="none" rotWithShape="1">
            <a:gsLst>
              <a:gs pos="0">
                <a:schemeClr val="bg1">
                  <a:alpha val="0"/>
                </a:schemeClr>
              </a:gs>
              <a:gs pos="60000">
                <a:schemeClr val="bg1"/>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2.xml"/><Relationship Id="rId1" Type="http://schemas.openxmlformats.org/officeDocument/2006/relationships/slideLayout" Target="../slideLayouts/slideLayout11.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7" r:id="rId3"/>
    <p:sldLayoutId id="2147483700" r:id="rId4"/>
    <p:sldLayoutId id="2147483727" r:id="rId5"/>
    <p:sldLayoutId id="2147483701" r:id="rId6"/>
    <p:sldLayoutId id="2147483698" r:id="rId7"/>
    <p:sldLayoutId id="2147483699" r:id="rId8"/>
    <p:sldLayoutId id="2147483702" r:id="rId9"/>
    <p:sldLayoutId id="2147483728" r:id="rId10"/>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amazon.com/Platinum-Rule-Discover-Business-Personalities/dp/0446673439/ref=pd_bbs_sr_1?ie=UTF8&amp;s=books&amp;qid=1233762906&amp;sr=8-1"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www.amazon.com/Having-Trouble-Strategy-OnPoint-Enhanced/dp/B00005REI5/ref=sr_1_1?ie=UTF8&amp;s=books&amp;qid=1233764544&amp;sr=1-1" TargetMode="External"/><Relationship Id="rId4" Type="http://schemas.openxmlformats.org/officeDocument/2006/relationships/hyperlink" Target="http://www.amazon.com/Innovation-Five-Disciplines-Creating-Customers/dp/0307336697/ref=pd_bbs_sr_1?ie=UTF8&amp;s=books&amp;qid=1233763070&amp;sr=8-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mailto:jim.wilt@metricsreporting.com"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5.png"/><Relationship Id="rId7" Type="http://schemas.openxmlformats.org/officeDocument/2006/relationships/image" Target="../media/image37.png"/><Relationship Id="rId12" Type="http://schemas.openxmlformats.org/officeDocument/2006/relationships/image" Target="../media/image40.emf"/><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36.png"/><Relationship Id="rId11" Type="http://schemas.openxmlformats.org/officeDocument/2006/relationships/image" Target="../media/image39.png"/><Relationship Id="rId5" Type="http://schemas.openxmlformats.org/officeDocument/2006/relationships/hyperlink" Target="http://microsoft.com/technet" TargetMode="External"/><Relationship Id="rId10" Type="http://schemas.openxmlformats.org/officeDocument/2006/relationships/image" Target="../media/image3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latinu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80588" y="953864"/>
            <a:ext cx="2905204" cy="5075461"/>
          </a:xfrm>
          <a:prstGeom prst="rect">
            <a:avLst/>
          </a:prstGeom>
        </p:spPr>
      </p:pic>
      <p:sp>
        <p:nvSpPr>
          <p:cNvPr id="24584" name="Rectangle 8"/>
          <p:cNvSpPr>
            <a:spLocks noGrp="1" noChangeArrowheads="1"/>
          </p:cNvSpPr>
          <p:nvPr>
            <p:ph type="title"/>
          </p:nvPr>
        </p:nvSpPr>
        <p:spPr>
          <a:xfrm>
            <a:off x="381000" y="230188"/>
            <a:ext cx="8382000" cy="553998"/>
          </a:xfrm>
        </p:spPr>
        <p:txBody>
          <a:bodyPr/>
          <a:lstStyle/>
          <a:p>
            <a:r>
              <a:rPr lang="en-US" sz="3600" dirty="0" smtClean="0"/>
              <a:t>#1 Communicate using the </a:t>
            </a:r>
            <a:r>
              <a:rPr lang="en-US" sz="3200" b="1" i="1" spc="0" dirty="0" smtClean="0">
                <a:ln w="10541" cmpd="sng">
                  <a:solidFill>
                    <a:srgbClr xmlns:mc="http://schemas.openxmlformats.org/markup-compatibility/2006" xmlns:a14="http://schemas.microsoft.com/office/drawing/2010/main" val="7D7D7D" mc:Ignorable="">
                      <a:tint val="100000"/>
                      <a:shade val="100000"/>
                      <a:satMod val="110000"/>
                    </a:srgbClr>
                  </a:solidFill>
                  <a:prstDash val="solid"/>
                </a:ln>
                <a:gradFill>
                  <a:gsLst>
                    <a:gs pos="0">
                      <a:srgbClr xmlns:mc="http://schemas.openxmlformats.org/markup-compatibility/2006" xmlns:a14="http://schemas.microsoft.com/office/drawing/2010/main" val="FFFFFF" mc:Ignorable="">
                        <a:tint val="40000"/>
                        <a:satMod val="250000"/>
                      </a:srgbClr>
                    </a:gs>
                    <a:gs pos="9000">
                      <a:srgbClr xmlns:mc="http://schemas.openxmlformats.org/markup-compatibility/2006" xmlns:a14="http://schemas.microsoft.com/office/drawing/2010/main" val="FFFFFF" mc:Ignorable="">
                        <a:tint val="52000"/>
                        <a:satMod val="300000"/>
                      </a:srgbClr>
                    </a:gs>
                    <a:gs pos="50000">
                      <a:srgbClr xmlns:mc="http://schemas.openxmlformats.org/markup-compatibility/2006" xmlns:a14="http://schemas.microsoft.com/office/drawing/2010/main" val="FFFFFF" mc:Ignorable="">
                        <a:shade val="20000"/>
                        <a:satMod val="300000"/>
                      </a:srgbClr>
                    </a:gs>
                    <a:gs pos="79000">
                      <a:srgbClr xmlns:mc="http://schemas.openxmlformats.org/markup-compatibility/2006" xmlns:a14="http://schemas.microsoft.com/office/drawing/2010/main" val="FFFFFF" mc:Ignorable="">
                        <a:tint val="52000"/>
                        <a:satMod val="300000"/>
                      </a:srgbClr>
                    </a:gs>
                    <a:gs pos="100000">
                      <a:srgbClr xmlns:mc="http://schemas.openxmlformats.org/markup-compatibility/2006" xmlns:a14="http://schemas.microsoft.com/office/drawing/2010/main" val="FFFFFF" mc:Ignorable="">
                        <a:tint val="40000"/>
                        <a:satMod val="250000"/>
                      </a:srgbClr>
                    </a:gs>
                  </a:gsLst>
                  <a:lin ang="5400000"/>
                </a:gradFill>
              </a:rPr>
              <a:t>Platinum</a:t>
            </a:r>
            <a:r>
              <a:rPr lang="en-US" sz="4000" dirty="0" smtClean="0"/>
              <a:t> </a:t>
            </a:r>
            <a:r>
              <a:rPr lang="en-US" sz="3600" dirty="0" smtClean="0"/>
              <a:t>Rule</a:t>
            </a:r>
            <a:endParaRPr lang="en-US" sz="3600" dirty="0"/>
          </a:p>
        </p:txBody>
      </p:sp>
      <p:sp>
        <p:nvSpPr>
          <p:cNvPr id="29698" name="Rectangle 9"/>
          <p:cNvSpPr>
            <a:spLocks noGrp="1" noChangeArrowheads="1"/>
          </p:cNvSpPr>
          <p:nvPr>
            <p:ph type="body" sz="quarter" idx="10"/>
          </p:nvPr>
        </p:nvSpPr>
        <p:spPr>
          <a:xfrm>
            <a:off x="381000" y="1411552"/>
            <a:ext cx="4419600" cy="2210862"/>
          </a:xfrm>
        </p:spPr>
        <p:txBody>
          <a:bodyPr/>
          <a:lstStyle/>
          <a:p>
            <a:r>
              <a:rPr lang="en-US" dirty="0" smtClean="0"/>
              <a:t>Do unto others as they'd like done </a:t>
            </a:r>
            <a:br>
              <a:rPr lang="en-US" dirty="0" smtClean="0"/>
            </a:br>
            <a:r>
              <a:rPr lang="en-US" dirty="0" smtClean="0"/>
              <a:t>unto them  </a:t>
            </a:r>
          </a:p>
        </p:txBody>
      </p:sp>
      <p:pic>
        <p:nvPicPr>
          <p:cNvPr id="101378" name="Picture 2" descr="C:\Users\JIMWIL~1\AppData\Local\Temp\msohtmlclip1\01\clip_image0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60759" y="936171"/>
            <a:ext cx="2983079" cy="5091576"/>
          </a:xfrm>
          <a:prstGeom prst="rect">
            <a:avLst/>
          </a:prstGeom>
          <a:ln>
            <a:noFill/>
          </a:ln>
          <a:effectLst>
            <a:outerShdw blurRad="190500" algn="tl" rotWithShape="0">
              <a:srgbClr xmlns:mc="http://schemas.openxmlformats.org/markup-compatibility/2006" xmlns:a14="http://schemas.microsoft.com/office/drawing/2010/main" val="000000" mc:Ignorable="">
                <a:alpha val="70000"/>
              </a:srgbClr>
            </a:outerShdw>
          </a:effectLst>
        </p:spPr>
      </p:pic>
    </p:spTree>
    <p:extLst>
      <p:ext uri="{BB962C8B-B14F-4D97-AF65-F5344CB8AC3E}">
        <p14:creationId xmlns:p14="http://schemas.microsoft.com/office/powerpoint/2010/main" val="2029589697"/>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fade">
                                      <p:cBhvr>
                                        <p:cTn id="7" dur="1000"/>
                                        <p:tgtEl>
                                          <p:spTgt spid="2969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1378"/>
                                        </p:tgtEl>
                                        <p:attrNameLst>
                                          <p:attrName>style.visibility</p:attrName>
                                        </p:attrNameLst>
                                      </p:cBhvr>
                                      <p:to>
                                        <p:strVal val="visible"/>
                                      </p:to>
                                    </p:set>
                                    <p:animEffect transition="in" filter="fade">
                                      <p:cBhvr>
                                        <p:cTn id="10" dur="1000"/>
                                        <p:tgtEl>
                                          <p:spTgt spid="1013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drblayney.com/Medical/St%20John's%20Wart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1940560"/>
            <a:ext cx="3265714" cy="886397"/>
          </a:xfrm>
        </p:spPr>
        <p:txBody>
          <a:bodyPr/>
          <a:lstStyle/>
          <a:p>
            <a:pPr algn="ctr"/>
            <a:r>
              <a:rPr lang="en-US" sz="3200" dirty="0" smtClean="0">
                <a:solidFill>
                  <a:schemeClr val="bg1"/>
                </a:solidFill>
              </a:rPr>
              <a:t>#2 Lead and Educate, Warts and All</a:t>
            </a:r>
            <a:endParaRPr lang="en-US" sz="3200" dirty="0">
              <a:solidFill>
                <a:schemeClr val="bg1"/>
              </a:solidFill>
            </a:endParaRPr>
          </a:p>
        </p:txBody>
      </p:sp>
    </p:spTree>
    <p:extLst>
      <p:ext uri="{BB962C8B-B14F-4D97-AF65-F5344CB8AC3E}">
        <p14:creationId xmlns:p14="http://schemas.microsoft.com/office/powerpoint/2010/main" val="3077785660"/>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3"/>
          <a:srcRect/>
          <a:stretch>
            <a:fillRect/>
          </a:stretch>
        </p:blipFill>
        <p:spPr bwMode="auto">
          <a:xfrm>
            <a:off x="0" y="0"/>
            <a:ext cx="9144000" cy="6858001"/>
          </a:xfrm>
          <a:prstGeom prst="rect">
            <a:avLst/>
          </a:prstGeom>
          <a:noFill/>
          <a:ln w="9525">
            <a:noFill/>
            <a:miter lim="800000"/>
            <a:headEnd/>
            <a:tailEnd/>
          </a:ln>
          <a:effectLst/>
        </p:spPr>
      </p:pic>
      <p:pic>
        <p:nvPicPr>
          <p:cNvPr id="103427" name="Picture 3"/>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idx="4294967295"/>
          </p:nvPr>
        </p:nvSpPr>
        <p:spPr>
          <a:xfrm>
            <a:off x="2057400" y="6248400"/>
            <a:ext cx="6934200" cy="506413"/>
          </a:xfrm>
        </p:spPr>
        <p:txBody>
          <a:bodyPr/>
          <a:lstStyle/>
          <a:p>
            <a:pPr algn="ctr"/>
            <a:r>
              <a:rPr lang="en-US" sz="3200" dirty="0" smtClean="0">
                <a:solidFill>
                  <a:schemeClr val="bg1"/>
                </a:solidFill>
              </a:rPr>
              <a:t>Lead and Educate, Warts and All</a:t>
            </a:r>
            <a:r>
              <a:rPr lang="en-US" sz="3200" dirty="0">
                <a:solidFill>
                  <a:schemeClr val="bg1"/>
                </a:solidFill>
              </a:rPr>
              <a:t>: </a:t>
            </a:r>
            <a:r>
              <a:rPr lang="en-US" sz="3200" i="1" dirty="0">
                <a:solidFill>
                  <a:schemeClr val="bg1"/>
                </a:solidFill>
              </a:rPr>
              <a:t>Case Study</a:t>
            </a:r>
          </a:p>
        </p:txBody>
      </p:sp>
    </p:spTree>
    <p:extLst>
      <p:ext uri="{BB962C8B-B14F-4D97-AF65-F5344CB8AC3E}">
        <p14:creationId xmlns:p14="http://schemas.microsoft.com/office/powerpoint/2010/main" val="1606464629"/>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103427"/>
                                        </p:tgtEl>
                                        <p:attrNameLst>
                                          <p:attrName>style.visibility</p:attrName>
                                        </p:attrNameLst>
                                      </p:cBhvr>
                                      <p:to>
                                        <p:strVal val="visible"/>
                                      </p:to>
                                    </p:set>
                                    <p:animEffect transition="in" filter="fade">
                                      <p:cBhvr>
                                        <p:cTn id="7" dur="1000"/>
                                        <p:tgtEl>
                                          <p:spTgt spid="103427"/>
                                        </p:tgtEl>
                                      </p:cBhvr>
                                    </p:animEffect>
                                  </p:childTnLst>
                                </p:cTn>
                              </p:par>
                            </p:childTnLst>
                          </p:cTn>
                        </p:par>
                        <p:par>
                          <p:cTn id="8" fill="hold">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Lead and Educate, Warts and All: </a:t>
            </a:r>
            <a:r>
              <a:rPr lang="en-US" sz="4000" i="1" dirty="0" smtClean="0"/>
              <a:t>Case Study</a:t>
            </a:r>
            <a:endParaRPr lang="en-US" sz="4000" i="1" dirty="0"/>
          </a:p>
        </p:txBody>
      </p:sp>
      <p:sp>
        <p:nvSpPr>
          <p:cNvPr id="10" name="Content Placeholder 9"/>
          <p:cNvSpPr>
            <a:spLocks noGrp="1"/>
          </p:cNvSpPr>
          <p:nvPr>
            <p:ph idx="1"/>
          </p:nvPr>
        </p:nvSpPr>
        <p:spPr>
          <a:xfrm>
            <a:off x="381000" y="1412874"/>
            <a:ext cx="2895600" cy="4561205"/>
          </a:xfrm>
        </p:spPr>
        <p:txBody>
          <a:bodyPr/>
          <a:lstStyle/>
          <a:p>
            <a:pPr lvl="0">
              <a:buSzPct val="125000"/>
              <a:defRPr/>
            </a:pPr>
            <a:r>
              <a:rPr lang="en-US" sz="2400" dirty="0" smtClean="0"/>
              <a:t>$200K more</a:t>
            </a:r>
            <a:br>
              <a:rPr lang="en-US" sz="2400" dirty="0" smtClean="0"/>
            </a:br>
            <a:r>
              <a:rPr lang="en-US" sz="2400" dirty="0" smtClean="0"/>
              <a:t>in details</a:t>
            </a:r>
            <a:br>
              <a:rPr lang="en-US" sz="2400" dirty="0" smtClean="0"/>
            </a:br>
            <a:endParaRPr lang="en-US" sz="2400" dirty="0" smtClean="0"/>
          </a:p>
          <a:p>
            <a:pPr lvl="0">
              <a:buSzPct val="125000"/>
              <a:defRPr/>
            </a:pPr>
            <a:r>
              <a:rPr lang="en-US" sz="2400" dirty="0" smtClean="0"/>
              <a:t>Architecture first</a:t>
            </a:r>
          </a:p>
          <a:p>
            <a:pPr lvl="0">
              <a:buSzPct val="125000"/>
              <a:buNone/>
              <a:defRPr/>
            </a:pPr>
            <a:r>
              <a:rPr lang="en-US" sz="2400" dirty="0" smtClean="0"/>
              <a:t>	</a:t>
            </a:r>
          </a:p>
          <a:p>
            <a:pPr lvl="0">
              <a:buSzPct val="125000"/>
              <a:defRPr/>
            </a:pPr>
            <a:r>
              <a:rPr lang="en-US" sz="2400" dirty="0" smtClean="0"/>
              <a:t>Governance first</a:t>
            </a:r>
            <a:br>
              <a:rPr lang="en-US" sz="2400" dirty="0" smtClean="0"/>
            </a:br>
            <a:endParaRPr lang="en-US" sz="2400" dirty="0" smtClean="0"/>
          </a:p>
          <a:p>
            <a:pPr lvl="0">
              <a:buSzPct val="125000"/>
              <a:defRPr/>
            </a:pPr>
            <a:r>
              <a:rPr lang="en-US" sz="2400" dirty="0" smtClean="0"/>
              <a:t>Stakeholder ownership</a:t>
            </a:r>
            <a:r>
              <a:rPr lang="en-US" sz="28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a:r>
            <a:br>
              <a:rPr lang="en-US" sz="28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br>
            <a:endParaRPr lang="en-US" sz="28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endParaRPr>
          </a:p>
          <a:p>
            <a:endParaRPr lang="en-US" sz="2400" dirty="0"/>
          </a:p>
        </p:txBody>
      </p:sp>
      <p:pic>
        <p:nvPicPr>
          <p:cNvPr id="6" name="Picture 3"/>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3176587" y="2209800"/>
            <a:ext cx="5967413" cy="4000500"/>
          </a:xfrm>
          <a:prstGeom prst="rect">
            <a:avLst/>
          </a:prstGeom>
          <a:noFill/>
          <a:ln w="9525">
            <a:noFill/>
            <a:miter lim="800000"/>
            <a:headEnd/>
            <a:tailEnd/>
          </a:ln>
          <a:effectLst/>
        </p:spPr>
      </p:pic>
    </p:spTree>
    <p:extLst>
      <p:ext uri="{BB962C8B-B14F-4D97-AF65-F5344CB8AC3E}">
        <p14:creationId xmlns:p14="http://schemas.microsoft.com/office/powerpoint/2010/main" val="25840703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#3 NABC</a:t>
            </a:r>
            <a:endParaRPr lang="en-US" dirty="0"/>
          </a:p>
        </p:txBody>
      </p:sp>
      <p:sp>
        <p:nvSpPr>
          <p:cNvPr id="3" name="Text Placeholder 2"/>
          <p:cNvSpPr>
            <a:spLocks noGrp="1"/>
          </p:cNvSpPr>
          <p:nvPr>
            <p:ph idx="1"/>
          </p:nvPr>
        </p:nvSpPr>
        <p:spPr>
          <a:xfrm>
            <a:off x="4267200" y="1412874"/>
            <a:ext cx="4495800" cy="4561205"/>
          </a:xfrm>
        </p:spPr>
        <p:txBody>
          <a:bodyPr/>
          <a:lstStyle/>
          <a:p>
            <a:r>
              <a:rPr lang="en-US" sz="2800" dirty="0" smtClean="0"/>
              <a:t>Need</a:t>
            </a:r>
            <a:br>
              <a:rPr lang="en-US" sz="2800" dirty="0" smtClean="0"/>
            </a:br>
            <a:endParaRPr lang="en-US" sz="2800" dirty="0" smtClean="0"/>
          </a:p>
          <a:p>
            <a:r>
              <a:rPr lang="en-US" sz="2800" dirty="0" smtClean="0"/>
              <a:t>Approach</a:t>
            </a:r>
            <a:br>
              <a:rPr lang="en-US" sz="2800" dirty="0" smtClean="0"/>
            </a:br>
            <a:endParaRPr lang="en-US" sz="2800" dirty="0" smtClean="0"/>
          </a:p>
          <a:p>
            <a:r>
              <a:rPr lang="en-US" sz="2800" dirty="0" smtClean="0"/>
              <a:t>Benefit</a:t>
            </a:r>
            <a:br>
              <a:rPr lang="en-US" sz="2800" dirty="0" smtClean="0"/>
            </a:br>
            <a:endParaRPr lang="en-US" sz="2800" dirty="0" smtClean="0"/>
          </a:p>
          <a:p>
            <a:r>
              <a:rPr lang="en-US" sz="2800" dirty="0" smtClean="0"/>
              <a:t>Considerations</a:t>
            </a:r>
            <a:br>
              <a:rPr lang="en-US" sz="2800" dirty="0" smtClean="0"/>
            </a:br>
            <a:endParaRPr lang="en-US" sz="2800" dirty="0" smtClean="0"/>
          </a:p>
        </p:txBody>
      </p:sp>
      <p:grpSp>
        <p:nvGrpSpPr>
          <p:cNvPr id="4" name="Group 12"/>
          <p:cNvGrpSpPr/>
          <p:nvPr/>
        </p:nvGrpSpPr>
        <p:grpSpPr>
          <a:xfrm>
            <a:off x="228601" y="1143000"/>
            <a:ext cx="3962400" cy="4953000"/>
            <a:chOff x="-62386" y="1202012"/>
            <a:chExt cx="5088474" cy="5655987"/>
          </a:xfrm>
        </p:grpSpPr>
        <p:pic>
          <p:nvPicPr>
            <p:cNvPr id="8" name="Picture 7" descr="RedWagon.png"/>
            <p:cNvPicPr>
              <a:picLocks noChangeAspect="1"/>
            </p:cNvPicPr>
            <p:nvPr/>
          </p:nvPicPr>
          <p:blipFill>
            <a:blip r:embed="rId3"/>
            <a:stretch>
              <a:fillRect/>
            </a:stretch>
          </p:blipFill>
          <p:spPr>
            <a:xfrm>
              <a:off x="-62386" y="2173574"/>
              <a:ext cx="5088474" cy="4684425"/>
            </a:xfrm>
            <a:prstGeom prst="rect">
              <a:avLst/>
            </a:prstGeom>
          </p:spPr>
        </p:pic>
        <p:pic>
          <p:nvPicPr>
            <p:cNvPr id="46085"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5074">
              <a:off x="737013" y="1202012"/>
              <a:ext cx="2279280" cy="3525097"/>
            </a:xfrm>
            <a:prstGeom prst="rect">
              <a:avLst/>
            </a:prstGeom>
            <a:noFill/>
            <a:ln w="9525">
              <a:noFill/>
              <a:miter lim="800000"/>
              <a:headEnd/>
              <a:tailEnd/>
            </a:ln>
            <a:effectLst/>
            <a:scene3d>
              <a:camera prst="isometricOffAxis2Left"/>
              <a:lightRig rig="threePt" dir="t"/>
            </a:scene3d>
            <a:sp3d>
              <a:bevelT w="165100" prst="coolSlant"/>
            </a:sp3d>
          </p:spPr>
        </p:pic>
        <p:pic>
          <p:nvPicPr>
            <p:cNvPr id="12" name="Picture 11" descr="RedWagonHandl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61845" y="2129491"/>
              <a:ext cx="1562318" cy="1819529"/>
            </a:xfrm>
            <a:prstGeom prst="rect">
              <a:avLst/>
            </a:prstGeom>
          </p:spPr>
        </p:pic>
      </p:grpSp>
    </p:spTree>
    <p:extLst>
      <p:ext uri="{BB962C8B-B14F-4D97-AF65-F5344CB8AC3E}">
        <p14:creationId xmlns:p14="http://schemas.microsoft.com/office/powerpoint/2010/main" val="25841151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3048000" cy="1107996"/>
          </a:xfrm>
        </p:spPr>
        <p:txBody>
          <a:bodyPr/>
          <a:lstStyle/>
          <a:p>
            <a:r>
              <a:rPr lang="en-US" sz="4000" dirty="0" smtClean="0"/>
              <a:t>NABC: </a:t>
            </a:r>
            <a:r>
              <a:rPr lang="en-US" sz="4000" i="1" dirty="0" smtClean="0"/>
              <a:t>Case Study</a:t>
            </a:r>
            <a:endParaRPr lang="en-US" sz="4000" i="1" dirty="0"/>
          </a:p>
        </p:txBody>
      </p:sp>
      <p:sp>
        <p:nvSpPr>
          <p:cNvPr id="3" name="Text Placeholder 2"/>
          <p:cNvSpPr>
            <a:spLocks noGrp="1"/>
          </p:cNvSpPr>
          <p:nvPr>
            <p:ph type="body" sz="quarter" idx="4294967295"/>
          </p:nvPr>
        </p:nvSpPr>
        <p:spPr>
          <a:xfrm>
            <a:off x="0" y="2425700"/>
            <a:ext cx="3178175" cy="1662113"/>
          </a:xfrm>
        </p:spPr>
        <p:txBody>
          <a:bodyPr/>
          <a:lstStyle/>
          <a:p>
            <a:pPr algn="ctr">
              <a:buNone/>
            </a:pPr>
            <a:r>
              <a:rPr lang="en-US" sz="2400" dirty="0" smtClean="0"/>
              <a:t>Greenfield Microsoft Platform (BizTalk) replaces  Legacy Platform (WebSphere) for Integration (EDI)</a:t>
            </a:r>
          </a:p>
        </p:txBody>
      </p:sp>
      <p:pic>
        <p:nvPicPr>
          <p:cNvPr id="71682" name="Picture 2" descr="http://farm4.static.flickr.com/3123/2760748413_bbe6313952.jpg?v=0"/>
          <p:cNvPicPr>
            <a:picLocks noChangeAspect="1" noChangeArrowheads="1"/>
          </p:cNvPicPr>
          <p:nvPr/>
        </p:nvPicPr>
        <p:blipFill>
          <a:blip r:embed="rId3" cstate="screen"/>
          <a:srcRect/>
          <a:stretch>
            <a:fillRect/>
          </a:stretch>
        </p:blipFill>
        <p:spPr bwMode="auto">
          <a:xfrm>
            <a:off x="3454400" y="0"/>
            <a:ext cx="5689600" cy="6858374"/>
          </a:xfrm>
          <a:prstGeom prst="rect">
            <a:avLst/>
          </a:prstGeom>
          <a:noFill/>
        </p:spPr>
      </p:pic>
    </p:spTree>
    <p:extLst>
      <p:ext uri="{BB962C8B-B14F-4D97-AF65-F5344CB8AC3E}">
        <p14:creationId xmlns:p14="http://schemas.microsoft.com/office/powerpoint/2010/main" val="420420448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N</a:t>
            </a:r>
            <a:r>
              <a:rPr lang="en-US" dirty="0" smtClean="0"/>
              <a:t>ABC</a:t>
            </a:r>
            <a:endParaRPr lang="en-US" sz="4400" dirty="0"/>
          </a:p>
        </p:txBody>
      </p:sp>
      <p:sp>
        <p:nvSpPr>
          <p:cNvPr id="6" name="Rectangle 5"/>
          <p:cNvSpPr/>
          <p:nvPr/>
        </p:nvSpPr>
        <p:spPr>
          <a:xfrm>
            <a:off x="0" y="3161654"/>
            <a:ext cx="9144000" cy="3477875"/>
          </a:xfrm>
          <a:prstGeom prst="rect">
            <a:avLst/>
          </a:prstGeom>
        </p:spPr>
        <p:txBody>
          <a:bodyPr wrap="square">
            <a:spAutoFit/>
          </a:bodyPr>
          <a:lstStyle/>
          <a:p>
            <a:pPr algn="ctr" fontAlgn="ctr"/>
            <a:r>
              <a:rPr lang="en-US" sz="4400" dirty="0" smtClean="0"/>
              <a:t>You</a:t>
            </a:r>
            <a:r>
              <a:rPr lang="en-US" sz="4400" b="1" i="1" dirty="0" smtClean="0"/>
              <a:t> Need</a:t>
            </a:r>
            <a:r>
              <a:rPr lang="en-US" sz="4400" dirty="0" smtClean="0"/>
              <a:t> a cost effective</a:t>
            </a:r>
            <a:br>
              <a:rPr lang="en-US" sz="4400" dirty="0" smtClean="0"/>
            </a:br>
            <a:r>
              <a:rPr lang="en-US" sz="4400" dirty="0" smtClean="0"/>
              <a:t> integration platform</a:t>
            </a:r>
            <a:br>
              <a:rPr lang="en-US" sz="4400" dirty="0" smtClean="0"/>
            </a:br>
            <a:endParaRPr lang="en-US" sz="4400" dirty="0" smtClean="0"/>
          </a:p>
          <a:p>
            <a:pPr fontAlgn="ctr"/>
            <a:r>
              <a:rPr lang="en-US" sz="4400" dirty="0" smtClean="0"/>
              <a:t/>
            </a:r>
            <a:br>
              <a:rPr lang="en-US" sz="4400" dirty="0" smtClean="0"/>
            </a:br>
            <a:r>
              <a:rPr lang="en-US" sz="4400" dirty="0" smtClean="0"/>
              <a:t> </a:t>
            </a:r>
            <a:endParaRPr lang="en-US" sz="4400" dirty="0"/>
          </a:p>
        </p:txBody>
      </p:sp>
      <p:grpSp>
        <p:nvGrpSpPr>
          <p:cNvPr id="3" name="Group 6"/>
          <p:cNvGrpSpPr/>
          <p:nvPr/>
        </p:nvGrpSpPr>
        <p:grpSpPr>
          <a:xfrm>
            <a:off x="7689953" y="179880"/>
            <a:ext cx="1454047" cy="1708881"/>
            <a:chOff x="-62386" y="1202012"/>
            <a:chExt cx="5088474" cy="5655987"/>
          </a:xfrm>
        </p:grpSpPr>
        <p:pic>
          <p:nvPicPr>
            <p:cNvPr id="8" name="Picture 7" descr="RedWag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86" y="2173574"/>
              <a:ext cx="5088474" cy="4684425"/>
            </a:xfrm>
            <a:prstGeom prst="rect">
              <a:avLst/>
            </a:prstGeom>
          </p:spPr>
        </p:pic>
        <p:pic>
          <p:nvPicPr>
            <p:cNvPr id="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5074">
              <a:off x="737013" y="1202012"/>
              <a:ext cx="2279280" cy="3525097"/>
            </a:xfrm>
            <a:prstGeom prst="rect">
              <a:avLst/>
            </a:prstGeom>
            <a:noFill/>
            <a:ln w="9525">
              <a:noFill/>
              <a:miter lim="800000"/>
              <a:headEnd/>
              <a:tailEnd/>
            </a:ln>
            <a:effectLst/>
            <a:scene3d>
              <a:camera prst="isometricOffAxis2Left"/>
              <a:lightRig rig="threePt" dir="t"/>
            </a:scene3d>
            <a:sp3d>
              <a:bevelT w="165100" prst="coolSlant"/>
            </a:sp3d>
          </p:spPr>
        </p:pic>
        <p:pic>
          <p:nvPicPr>
            <p:cNvPr id="11" name="Picture 10" descr="RedWagonHandl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61845" y="2129491"/>
              <a:ext cx="1562318" cy="1819529"/>
            </a:xfrm>
            <a:prstGeom prst="rect">
              <a:avLst/>
            </a:prstGeom>
          </p:spPr>
        </p:pic>
      </p:grpSp>
    </p:spTree>
    <p:extLst>
      <p:ext uri="{BB962C8B-B14F-4D97-AF65-F5344CB8AC3E}">
        <p14:creationId xmlns:p14="http://schemas.microsoft.com/office/powerpoint/2010/main" val="213316740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N</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a:t>
            </a:r>
            <a:r>
              <a:rPr lang="en-US" dirty="0" smtClean="0"/>
              <a:t>BC</a:t>
            </a:r>
            <a:endParaRPr lang="en-US" sz="4400" dirty="0"/>
          </a:p>
        </p:txBody>
      </p:sp>
      <p:sp>
        <p:nvSpPr>
          <p:cNvPr id="6" name="Rectangle 5"/>
          <p:cNvSpPr/>
          <p:nvPr/>
        </p:nvSpPr>
        <p:spPr>
          <a:xfrm>
            <a:off x="0" y="1970683"/>
            <a:ext cx="8666018" cy="3477875"/>
          </a:xfrm>
          <a:prstGeom prst="rect">
            <a:avLst/>
          </a:prstGeom>
        </p:spPr>
        <p:txBody>
          <a:bodyPr wrap="square">
            <a:spAutoFit/>
          </a:bodyPr>
          <a:lstStyle/>
          <a:p>
            <a:pPr algn="ctr" fontAlgn="ctr"/>
            <a:r>
              <a:rPr lang="en-US" sz="4400" dirty="0" smtClean="0"/>
              <a:t>Our </a:t>
            </a:r>
            <a:r>
              <a:rPr lang="en-US" sz="4400" b="1" i="1" dirty="0" smtClean="0"/>
              <a:t>Approach</a:t>
            </a:r>
            <a:r>
              <a:rPr lang="en-US" sz="4400" dirty="0" smtClean="0"/>
              <a:t> is to </a:t>
            </a:r>
            <a:r>
              <a:rPr lang="en-US" sz="4400" dirty="0" smtClean="0"/>
              <a:t>recommend </a:t>
            </a:r>
            <a:r>
              <a:rPr lang="en-US" sz="4400" dirty="0" smtClean="0"/>
              <a:t>a less costly platform and invest in your development team who admittedly will have to undergo </a:t>
            </a:r>
            <a:br>
              <a:rPr lang="en-US" sz="4400" dirty="0" smtClean="0"/>
            </a:br>
            <a:r>
              <a:rPr lang="en-US" sz="4400" dirty="0" smtClean="0"/>
              <a:t>a transition hurdle</a:t>
            </a:r>
            <a:endParaRPr lang="en-US" sz="4400" dirty="0"/>
          </a:p>
        </p:txBody>
      </p:sp>
      <p:grpSp>
        <p:nvGrpSpPr>
          <p:cNvPr id="3" name="Group 6"/>
          <p:cNvGrpSpPr/>
          <p:nvPr/>
        </p:nvGrpSpPr>
        <p:grpSpPr>
          <a:xfrm>
            <a:off x="7689953" y="179880"/>
            <a:ext cx="1454047" cy="1708881"/>
            <a:chOff x="-62386" y="1202012"/>
            <a:chExt cx="5088474" cy="5655987"/>
          </a:xfrm>
        </p:grpSpPr>
        <p:pic>
          <p:nvPicPr>
            <p:cNvPr id="8" name="Picture 7" descr="RedWag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86" y="2173574"/>
              <a:ext cx="5088474" cy="4684425"/>
            </a:xfrm>
            <a:prstGeom prst="rect">
              <a:avLst/>
            </a:prstGeom>
          </p:spPr>
        </p:pic>
        <p:pic>
          <p:nvPicPr>
            <p:cNvPr id="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5074">
              <a:off x="737013" y="1202012"/>
              <a:ext cx="2279280" cy="3525097"/>
            </a:xfrm>
            <a:prstGeom prst="rect">
              <a:avLst/>
            </a:prstGeom>
            <a:noFill/>
            <a:ln w="9525">
              <a:noFill/>
              <a:miter lim="800000"/>
              <a:headEnd/>
              <a:tailEnd/>
            </a:ln>
            <a:effectLst/>
            <a:scene3d>
              <a:camera prst="isometricOffAxis2Left"/>
              <a:lightRig rig="threePt" dir="t"/>
            </a:scene3d>
            <a:sp3d>
              <a:bevelT w="165100" prst="coolSlant"/>
            </a:sp3d>
          </p:spPr>
        </p:pic>
        <p:pic>
          <p:nvPicPr>
            <p:cNvPr id="11" name="Picture 10" descr="RedWagonHandl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61845" y="2129491"/>
              <a:ext cx="1562318" cy="1819529"/>
            </a:xfrm>
            <a:prstGeom prst="rect">
              <a:avLst/>
            </a:prstGeom>
          </p:spPr>
        </p:pic>
      </p:grpSp>
    </p:spTree>
    <p:extLst>
      <p:ext uri="{BB962C8B-B14F-4D97-AF65-F5344CB8AC3E}">
        <p14:creationId xmlns:p14="http://schemas.microsoft.com/office/powerpoint/2010/main" val="26010320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a:t>
            </a:r>
            <a:r>
              <a:rPr lang="en-US" dirty="0" smtClean="0"/>
              <a:t>C</a:t>
            </a:r>
            <a:endParaRPr lang="en-US" sz="4400" dirty="0"/>
          </a:p>
        </p:txBody>
      </p:sp>
      <p:sp>
        <p:nvSpPr>
          <p:cNvPr id="6" name="Rectangle 5"/>
          <p:cNvSpPr/>
          <p:nvPr/>
        </p:nvSpPr>
        <p:spPr>
          <a:xfrm>
            <a:off x="0" y="1996434"/>
            <a:ext cx="8811491" cy="4154984"/>
          </a:xfrm>
          <a:prstGeom prst="rect">
            <a:avLst/>
          </a:prstGeom>
        </p:spPr>
        <p:txBody>
          <a:bodyPr wrap="square">
            <a:spAutoFit/>
          </a:bodyPr>
          <a:lstStyle/>
          <a:p>
            <a:pPr algn="ctr" fontAlgn="ctr"/>
            <a:r>
              <a:rPr lang="en-US" sz="4400" dirty="0" smtClean="0"/>
              <a:t>The </a:t>
            </a:r>
            <a:r>
              <a:rPr lang="en-US" sz="4400" b="1" i="1" dirty="0" smtClean="0"/>
              <a:t>Benefit</a:t>
            </a:r>
            <a:r>
              <a:rPr lang="en-US" sz="4400" dirty="0" smtClean="0"/>
              <a:t> is a 75% recurring cost reduction and an elevated, brighter development team who can extend their new skills toward increased value in other solution </a:t>
            </a:r>
            <a:br>
              <a:rPr lang="en-US" sz="4400" dirty="0" smtClean="0"/>
            </a:br>
            <a:r>
              <a:rPr lang="en-US" sz="4400" dirty="0" smtClean="0"/>
              <a:t>development efforts</a:t>
            </a:r>
            <a:endParaRPr lang="en-US" sz="4400" dirty="0"/>
          </a:p>
        </p:txBody>
      </p:sp>
      <p:grpSp>
        <p:nvGrpSpPr>
          <p:cNvPr id="3" name="Group 6"/>
          <p:cNvGrpSpPr/>
          <p:nvPr/>
        </p:nvGrpSpPr>
        <p:grpSpPr>
          <a:xfrm>
            <a:off x="7689953" y="179880"/>
            <a:ext cx="1454047" cy="1708881"/>
            <a:chOff x="-62386" y="1202012"/>
            <a:chExt cx="5088474" cy="5655987"/>
          </a:xfrm>
        </p:grpSpPr>
        <p:pic>
          <p:nvPicPr>
            <p:cNvPr id="8" name="Picture 7" descr="RedWag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86" y="2173574"/>
              <a:ext cx="5088474" cy="4684425"/>
            </a:xfrm>
            <a:prstGeom prst="rect">
              <a:avLst/>
            </a:prstGeom>
          </p:spPr>
        </p:pic>
        <p:pic>
          <p:nvPicPr>
            <p:cNvPr id="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5074">
              <a:off x="737013" y="1202012"/>
              <a:ext cx="2279280" cy="3525097"/>
            </a:xfrm>
            <a:prstGeom prst="rect">
              <a:avLst/>
            </a:prstGeom>
            <a:noFill/>
            <a:ln w="9525">
              <a:noFill/>
              <a:miter lim="800000"/>
              <a:headEnd/>
              <a:tailEnd/>
            </a:ln>
            <a:effectLst/>
            <a:scene3d>
              <a:camera prst="isometricOffAxis2Left"/>
              <a:lightRig rig="threePt" dir="t"/>
            </a:scene3d>
            <a:sp3d>
              <a:bevelT w="165100" prst="coolSlant"/>
            </a:sp3d>
          </p:spPr>
        </p:pic>
        <p:pic>
          <p:nvPicPr>
            <p:cNvPr id="11" name="Picture 10" descr="RedWagonHandl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61845" y="2129491"/>
              <a:ext cx="1562318" cy="1819529"/>
            </a:xfrm>
            <a:prstGeom prst="rect">
              <a:avLst/>
            </a:prstGeom>
          </p:spPr>
        </p:pic>
      </p:grpSp>
    </p:spTree>
    <p:extLst>
      <p:ext uri="{BB962C8B-B14F-4D97-AF65-F5344CB8AC3E}">
        <p14:creationId xmlns:p14="http://schemas.microsoft.com/office/powerpoint/2010/main" val="4506458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NAB</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a:t>
            </a:r>
            <a:endParaRPr lang="en-US" sz="4400" dirty="0"/>
          </a:p>
        </p:txBody>
      </p:sp>
      <p:sp>
        <p:nvSpPr>
          <p:cNvPr id="6" name="Rectangle 5"/>
          <p:cNvSpPr/>
          <p:nvPr/>
        </p:nvSpPr>
        <p:spPr>
          <a:xfrm>
            <a:off x="0" y="1510313"/>
            <a:ext cx="8671560" cy="4031873"/>
          </a:xfrm>
          <a:prstGeom prst="rect">
            <a:avLst/>
          </a:prstGeom>
        </p:spPr>
        <p:txBody>
          <a:bodyPr wrap="square">
            <a:spAutoFit/>
          </a:bodyPr>
          <a:lstStyle/>
          <a:p>
            <a:pPr algn="ctr" fontAlgn="ctr"/>
            <a:r>
              <a:rPr lang="en-US" sz="4400" dirty="0" smtClean="0"/>
              <a:t>Alternative </a:t>
            </a:r>
            <a:r>
              <a:rPr lang="en-US" sz="4400" b="1" i="1" dirty="0" smtClean="0"/>
              <a:t>Considerations</a:t>
            </a:r>
            <a:r>
              <a:rPr lang="en-US" sz="4400" dirty="0" smtClean="0"/>
              <a:t>:</a:t>
            </a:r>
            <a:r>
              <a:rPr lang="en-US" sz="1600" dirty="0" smtClean="0"/>
              <a:t/>
            </a:r>
            <a:br>
              <a:rPr lang="en-US" sz="1600" dirty="0" smtClean="0"/>
            </a:br>
            <a:endParaRPr lang="en-US" sz="1600" dirty="0" smtClean="0"/>
          </a:p>
          <a:p>
            <a:pPr algn="ctr" fontAlgn="ctr"/>
            <a:r>
              <a:rPr lang="en-US" sz="4400" dirty="0" smtClean="0"/>
              <a:t> Keep the existing integration platform </a:t>
            </a:r>
            <a:r>
              <a:rPr lang="en-US" sz="2800" dirty="0" smtClean="0"/>
              <a:t>(too costly, must eliminate head-count)</a:t>
            </a:r>
            <a:r>
              <a:rPr lang="en-US" sz="4400" dirty="0" smtClean="0"/>
              <a:t/>
            </a:r>
            <a:br>
              <a:rPr lang="en-US" sz="4400" dirty="0" smtClean="0"/>
            </a:br>
            <a:endParaRPr lang="en-US" sz="1600" dirty="0" smtClean="0"/>
          </a:p>
          <a:p>
            <a:pPr algn="ctr" fontAlgn="ctr"/>
            <a:r>
              <a:rPr lang="en-US" sz="4400" dirty="0" smtClean="0"/>
              <a:t> Custom develop each Integration </a:t>
            </a:r>
            <a:r>
              <a:rPr lang="en-US" sz="2800" dirty="0" smtClean="0"/>
              <a:t>(not a timely, repeatable, or extensible approach)</a:t>
            </a:r>
            <a:r>
              <a:rPr lang="en-US" sz="2000" dirty="0" smtClean="0"/>
              <a:t/>
            </a:r>
            <a:br>
              <a:rPr lang="en-US" sz="2000" dirty="0" smtClean="0"/>
            </a:br>
            <a:r>
              <a:rPr lang="en-US" sz="2000" dirty="0" smtClean="0"/>
              <a:t> </a:t>
            </a:r>
            <a:endParaRPr lang="en-US" sz="2000" dirty="0"/>
          </a:p>
        </p:txBody>
      </p:sp>
      <p:grpSp>
        <p:nvGrpSpPr>
          <p:cNvPr id="3" name="Group 6"/>
          <p:cNvGrpSpPr/>
          <p:nvPr/>
        </p:nvGrpSpPr>
        <p:grpSpPr>
          <a:xfrm>
            <a:off x="7689953" y="179880"/>
            <a:ext cx="1454047" cy="1708881"/>
            <a:chOff x="-62386" y="1202012"/>
            <a:chExt cx="5088474" cy="5655987"/>
          </a:xfrm>
        </p:grpSpPr>
        <p:pic>
          <p:nvPicPr>
            <p:cNvPr id="8" name="Picture 7" descr="RedWag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86" y="2173574"/>
              <a:ext cx="5088474" cy="4684425"/>
            </a:xfrm>
            <a:prstGeom prst="rect">
              <a:avLst/>
            </a:prstGeom>
          </p:spPr>
        </p:pic>
        <p:pic>
          <p:nvPicPr>
            <p:cNvPr id="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5074">
              <a:off x="737013" y="1202012"/>
              <a:ext cx="2279280" cy="3525097"/>
            </a:xfrm>
            <a:prstGeom prst="rect">
              <a:avLst/>
            </a:prstGeom>
            <a:noFill/>
            <a:ln w="9525">
              <a:noFill/>
              <a:miter lim="800000"/>
              <a:headEnd/>
              <a:tailEnd/>
            </a:ln>
            <a:effectLst/>
            <a:scene3d>
              <a:camera prst="isometricOffAxis2Left"/>
              <a:lightRig rig="threePt" dir="t"/>
            </a:scene3d>
            <a:sp3d>
              <a:bevelT w="165100" prst="coolSlant"/>
            </a:sp3d>
          </p:spPr>
        </p:pic>
        <p:pic>
          <p:nvPicPr>
            <p:cNvPr id="11" name="Picture 10" descr="RedWagonHandl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61845" y="2129491"/>
              <a:ext cx="1562318" cy="1819529"/>
            </a:xfrm>
            <a:prstGeom prst="rect">
              <a:avLst/>
            </a:prstGeom>
          </p:spPr>
        </p:pic>
      </p:grpSp>
    </p:spTree>
    <p:extLst>
      <p:ext uri="{BB962C8B-B14F-4D97-AF65-F5344CB8AC3E}">
        <p14:creationId xmlns:p14="http://schemas.microsoft.com/office/powerpoint/2010/main" val="293165436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From the Trenches: Using Architectural Skills to Increase Solution Adoption Success Rates</a:t>
            </a:r>
            <a:endParaRPr lang="en-US" sz="3600" dirty="0"/>
          </a:p>
        </p:txBody>
      </p:sp>
      <p:sp>
        <p:nvSpPr>
          <p:cNvPr id="3" name="Subtitle 2"/>
          <p:cNvSpPr>
            <a:spLocks noGrp="1"/>
          </p:cNvSpPr>
          <p:nvPr>
            <p:ph type="subTitle" idx="1"/>
          </p:nvPr>
        </p:nvSpPr>
        <p:spPr/>
        <p:txBody>
          <a:bodyPr/>
          <a:lstStyle/>
          <a:p>
            <a:r>
              <a:rPr lang="en-US" dirty="0" smtClean="0"/>
              <a:t>Jim Wilt</a:t>
            </a:r>
          </a:p>
          <a:p>
            <a:r>
              <a:rPr lang="en-US" dirty="0" smtClean="0"/>
              <a:t>Chief Software Architect</a:t>
            </a:r>
          </a:p>
          <a:p>
            <a:r>
              <a:rPr lang="en-US" dirty="0" smtClean="0"/>
              <a:t>Metrics Reporting, Inc.</a:t>
            </a:r>
          </a:p>
          <a:p>
            <a:r>
              <a:rPr lang="en-US" dirty="0" smtClean="0"/>
              <a:t>ARC301</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NABC</a:t>
            </a:r>
            <a:endParaRPr lang="en-US" dirty="0"/>
          </a:p>
        </p:txBody>
      </p:sp>
      <p:sp>
        <p:nvSpPr>
          <p:cNvPr id="3" name="Text Placeholder 2"/>
          <p:cNvSpPr>
            <a:spLocks noGrp="1"/>
          </p:cNvSpPr>
          <p:nvPr>
            <p:ph idx="1"/>
          </p:nvPr>
        </p:nvSpPr>
        <p:spPr/>
        <p:txBody>
          <a:bodyPr/>
          <a:lstStyle/>
          <a:p>
            <a:r>
              <a:rPr lang="en-US" sz="2800" dirty="0" smtClean="0"/>
              <a:t>Need</a:t>
            </a:r>
          </a:p>
          <a:p>
            <a:r>
              <a:rPr lang="en-US" sz="2800" dirty="0" smtClean="0"/>
              <a:t>Approach</a:t>
            </a:r>
          </a:p>
          <a:p>
            <a:r>
              <a:rPr lang="en-US" sz="2800" dirty="0" smtClean="0"/>
              <a:t>Benefit</a:t>
            </a:r>
          </a:p>
          <a:p>
            <a:r>
              <a:rPr lang="en-US" sz="2800" dirty="0" smtClean="0"/>
              <a:t>Considerations</a:t>
            </a:r>
            <a:br>
              <a:rPr lang="en-US" sz="2800" dirty="0" smtClean="0"/>
            </a:br>
            <a:endParaRPr lang="en-US" sz="2800" dirty="0" smtClean="0"/>
          </a:p>
        </p:txBody>
      </p:sp>
      <p:sp>
        <p:nvSpPr>
          <p:cNvPr id="6" name="Rectangle 5"/>
          <p:cNvSpPr/>
          <p:nvPr/>
        </p:nvSpPr>
        <p:spPr>
          <a:xfrm>
            <a:off x="4392118" y="0"/>
            <a:ext cx="4751882" cy="614341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fontAlgn="ctr"/>
            <a:r>
              <a:rPr lang="en-US" b="1" i="1" dirty="0" smtClean="0"/>
              <a:t>NABC</a:t>
            </a:r>
          </a:p>
          <a:p>
            <a:pPr fontAlgn="ctr"/>
            <a:endParaRPr lang="en-US" dirty="0" smtClean="0"/>
          </a:p>
          <a:p>
            <a:pPr lvl="1" fontAlgn="ctr"/>
            <a:r>
              <a:rPr lang="en-US" dirty="0" smtClean="0"/>
              <a:t>You</a:t>
            </a:r>
            <a:r>
              <a:rPr lang="en-US" b="1" i="1" dirty="0" smtClean="0"/>
              <a:t> Need</a:t>
            </a:r>
            <a:r>
              <a:rPr lang="en-US" dirty="0" smtClean="0"/>
              <a:t> a cost effective </a:t>
            </a:r>
            <a:br>
              <a:rPr lang="en-US" dirty="0" smtClean="0"/>
            </a:br>
            <a:r>
              <a:rPr lang="en-US" dirty="0" smtClean="0"/>
              <a:t>integration platform</a:t>
            </a:r>
          </a:p>
          <a:p>
            <a:pPr lvl="1" fontAlgn="ctr"/>
            <a:endParaRPr lang="en-US" dirty="0" smtClean="0"/>
          </a:p>
          <a:p>
            <a:pPr lvl="1" fontAlgn="ctr"/>
            <a:r>
              <a:rPr lang="en-US" dirty="0" smtClean="0"/>
              <a:t>Our </a:t>
            </a:r>
            <a:r>
              <a:rPr lang="en-US" b="1" i="1" dirty="0" smtClean="0"/>
              <a:t>Approach</a:t>
            </a:r>
            <a:r>
              <a:rPr lang="en-US" dirty="0" smtClean="0"/>
              <a:t> is to </a:t>
            </a:r>
            <a:r>
              <a:rPr lang="en-US" dirty="0" smtClean="0"/>
              <a:t>recommend </a:t>
            </a:r>
            <a:r>
              <a:rPr lang="en-US" dirty="0" smtClean="0"/>
              <a:t>a less costly platform &amp; invest in your development team who admittedly will have to undergo a transition hurdle</a:t>
            </a:r>
          </a:p>
          <a:p>
            <a:pPr lvl="1" fontAlgn="ctr"/>
            <a:endParaRPr lang="en-US" dirty="0" smtClean="0"/>
          </a:p>
          <a:p>
            <a:pPr lvl="1" fontAlgn="ctr"/>
            <a:r>
              <a:rPr lang="en-US" dirty="0" smtClean="0"/>
              <a:t>The </a:t>
            </a:r>
            <a:r>
              <a:rPr lang="en-US" b="1" i="1" dirty="0" smtClean="0"/>
              <a:t>Benefit</a:t>
            </a:r>
            <a:r>
              <a:rPr lang="en-US" dirty="0" smtClean="0"/>
              <a:t> is a 75% recurring cost reduction and an elevated, brighter development team who can extend their new skills toward increased value in other solution development efforts</a:t>
            </a:r>
          </a:p>
          <a:p>
            <a:pPr lvl="1" fontAlgn="ctr"/>
            <a:endParaRPr lang="en-US" dirty="0" smtClean="0"/>
          </a:p>
          <a:p>
            <a:pPr lvl="1" fontAlgn="ctr"/>
            <a:r>
              <a:rPr lang="en-US" dirty="0" smtClean="0"/>
              <a:t>Alternative</a:t>
            </a:r>
            <a:r>
              <a:rPr lang="en-US" b="1" i="1" dirty="0" smtClean="0"/>
              <a:t> Considerations</a:t>
            </a:r>
            <a:r>
              <a:rPr lang="en-US" dirty="0" smtClean="0"/>
              <a:t> are to keep the existing integration platform (too costly, must eliminate head-count) or to custom develop each Integration (not a timely, repeatable, or extensible approach)</a:t>
            </a:r>
          </a:p>
        </p:txBody>
      </p:sp>
      <p:grpSp>
        <p:nvGrpSpPr>
          <p:cNvPr id="4" name="Group 3"/>
          <p:cNvGrpSpPr/>
          <p:nvPr/>
        </p:nvGrpSpPr>
        <p:grpSpPr>
          <a:xfrm>
            <a:off x="0" y="3222885"/>
            <a:ext cx="3732551" cy="3635115"/>
            <a:chOff x="0" y="3222885"/>
            <a:chExt cx="3732551" cy="3635115"/>
          </a:xfrm>
        </p:grpSpPr>
        <p:sp>
          <p:nvSpPr>
            <p:cNvPr id="8" name="Explosion 1 7"/>
            <p:cNvSpPr/>
            <p:nvPr/>
          </p:nvSpPr>
          <p:spPr bwMode="auto">
            <a:xfrm>
              <a:off x="0" y="3222885"/>
              <a:ext cx="3732551" cy="3635115"/>
            </a:xfrm>
            <a:prstGeom prst="irregularSeal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7" name="Text Placeholder 2"/>
            <p:cNvSpPr txBox="1">
              <a:spLocks/>
            </p:cNvSpPr>
            <p:nvPr/>
          </p:nvSpPr>
          <p:spPr>
            <a:xfrm>
              <a:off x="344774" y="4572002"/>
              <a:ext cx="2623279" cy="1329595"/>
            </a:xfrm>
            <a:prstGeom prst="rect">
              <a:avLst/>
            </a:prstGeom>
          </p:spPr>
          <p:txBody>
            <a:bodyPr vert="horz" wrap="square" lIns="0" tIns="0" rIns="0" bIns="0" rtlCol="0">
              <a:spAutoFit/>
            </a:bodyPr>
            <a:lstStyle/>
            <a:p>
              <a:pPr marL="396875" marR="0" lvl="0" indent="-396875" algn="ctr" defTabSz="914363" rtl="0" eaLnBrk="1" fontAlgn="auto" latinLnBrk="0" hangingPunct="1">
                <a:lnSpc>
                  <a:spcPct val="90000"/>
                </a:lnSpc>
                <a:spcBef>
                  <a:spcPct val="20000"/>
                </a:spcBef>
                <a:spcAft>
                  <a:spcPts val="0"/>
                </a:spcAft>
                <a:buClrTx/>
                <a:buSzPct val="125000"/>
                <a:tabLst/>
                <a:defRPr/>
              </a:pPr>
              <a:r>
                <a:rPr kumimoji="0" lang="en-US" sz="3200" b="0"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Should fit on</a:t>
              </a:r>
              <a:br>
                <a:rPr kumimoji="0" lang="en-US" sz="3200" b="0"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br>
              <a:r>
                <a:rPr kumimoji="0" lang="en-US" sz="3200" b="0"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One Page</a:t>
              </a:r>
              <a:br>
                <a:rPr kumimoji="0" lang="en-US" sz="3200" b="0"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br>
              <a:endParaRPr kumimoji="0" lang="en-US" sz="3200" b="0"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endParaRPr>
            </a:p>
          </p:txBody>
        </p:sp>
      </p:grpSp>
    </p:spTree>
    <p:extLst>
      <p:ext uri="{BB962C8B-B14F-4D97-AF65-F5344CB8AC3E}">
        <p14:creationId xmlns:p14="http://schemas.microsoft.com/office/powerpoint/2010/main" val="127765708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6324600" cy="609398"/>
          </a:xfrm>
        </p:spPr>
        <p:txBody>
          <a:bodyPr/>
          <a:lstStyle/>
          <a:p>
            <a:r>
              <a:rPr lang="en-US" sz="4400" dirty="0" smtClean="0"/>
              <a:t>#4 Strategy Map</a:t>
            </a:r>
            <a:endParaRPr lang="en-US" sz="4400" dirty="0"/>
          </a:p>
        </p:txBody>
      </p:sp>
      <p:sp>
        <p:nvSpPr>
          <p:cNvPr id="3" name="Text Placeholder 2"/>
          <p:cNvSpPr>
            <a:spLocks noGrp="1"/>
          </p:cNvSpPr>
          <p:nvPr>
            <p:ph type="body" sz="quarter" idx="4294967295"/>
          </p:nvPr>
        </p:nvSpPr>
        <p:spPr>
          <a:xfrm>
            <a:off x="228600" y="990600"/>
            <a:ext cx="3354388" cy="442912"/>
          </a:xfrm>
        </p:spPr>
        <p:txBody>
          <a:bodyPr/>
          <a:lstStyle/>
          <a:p>
            <a:pPr>
              <a:buNone/>
            </a:pPr>
            <a:r>
              <a:rPr lang="en-US" dirty="0" smtClean="0"/>
              <a:t> Norton and Kaplan </a:t>
            </a:r>
          </a:p>
        </p:txBody>
      </p:sp>
      <p:grpSp>
        <p:nvGrpSpPr>
          <p:cNvPr id="4" name="Group 7"/>
          <p:cNvGrpSpPr/>
          <p:nvPr/>
        </p:nvGrpSpPr>
        <p:grpSpPr>
          <a:xfrm>
            <a:off x="3597638" y="1"/>
            <a:ext cx="5546361" cy="6857999"/>
            <a:chOff x="3597638" y="1"/>
            <a:chExt cx="5546361" cy="6857999"/>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58128">
              <a:off x="3834296" y="759373"/>
              <a:ext cx="4549951" cy="4711917"/>
            </a:xfrm>
            <a:prstGeom prst="rect">
              <a:avLst/>
            </a:prstGeom>
            <a:noFill/>
            <a:ln w="9525">
              <a:noFill/>
              <a:miter lim="800000"/>
              <a:headEnd/>
              <a:tailEnd/>
            </a:ln>
            <a:effectLst/>
            <a:scene3d>
              <a:camera prst="isometricOffAxis2Left"/>
              <a:lightRig rig="threePt" dir="t"/>
            </a:scene3d>
          </p:spPr>
        </p:pic>
        <p:pic>
          <p:nvPicPr>
            <p:cNvPr id="6" name="Picture 5" descr="GarminGPS.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97638" y="1"/>
              <a:ext cx="5546361" cy="6857999"/>
            </a:xfrm>
            <a:prstGeom prst="rect">
              <a:avLst/>
            </a:prstGeom>
          </p:spPr>
        </p:pic>
      </p:grpSp>
      <p:pic>
        <p:nvPicPr>
          <p:cNvPr id="50178"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856" y="1873077"/>
            <a:ext cx="2960770" cy="3729035"/>
          </a:xfrm>
          <a:prstGeom prst="rect">
            <a:avLst/>
          </a:prstGeom>
          <a:ln>
            <a:noFill/>
          </a:ln>
          <a:effectLst>
            <a:outerShdw blurRad="190500" algn="tl" rotWithShape="0">
              <a:srgbClr xmlns:mc="http://schemas.openxmlformats.org/markup-compatibility/2006" xmlns:a14="http://schemas.microsoft.com/office/drawing/2010/main" val="000000" mc:Ignorable="">
                <a:alpha val="70000"/>
              </a:srgbClr>
            </a:outerShdw>
          </a:effectLst>
        </p:spPr>
      </p:pic>
    </p:spTree>
    <p:extLst>
      <p:ext uri="{BB962C8B-B14F-4D97-AF65-F5344CB8AC3E}">
        <p14:creationId xmlns:p14="http://schemas.microsoft.com/office/powerpoint/2010/main" val="297588424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Strategy Map: </a:t>
            </a:r>
            <a:r>
              <a:rPr lang="en-US" sz="3600" i="1" dirty="0"/>
              <a:t>Case Study</a:t>
            </a:r>
          </a:p>
        </p:txBody>
      </p:sp>
      <p:sp>
        <p:nvSpPr>
          <p:cNvPr id="3" name="Text Placeholder 2"/>
          <p:cNvSpPr>
            <a:spLocks noGrp="1"/>
          </p:cNvSpPr>
          <p:nvPr>
            <p:ph idx="1"/>
          </p:nvPr>
        </p:nvSpPr>
        <p:spPr>
          <a:xfrm>
            <a:off x="381000" y="4114800"/>
            <a:ext cx="8382000" cy="1859279"/>
          </a:xfrm>
        </p:spPr>
        <p:txBody>
          <a:bodyPr/>
          <a:lstStyle/>
          <a:p>
            <a:pPr>
              <a:buNone/>
            </a:pPr>
            <a:r>
              <a:rPr lang="en-US" sz="2400" dirty="0" smtClean="0"/>
              <a:t>Sports franchise wishes to facilitate season ticket customers resale of unused tickets to fans to  take advantage of secondary sales at the stadium</a:t>
            </a:r>
          </a:p>
        </p:txBody>
      </p:sp>
      <p:pic>
        <p:nvPicPr>
          <p:cNvPr id="1026" name="Picture 2" descr="http://www.grayline.com/Grayline/GraylineAssets/images/franchises/RiodeJaneiro_SoccerMaracana3.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914400"/>
            <a:ext cx="9144000" cy="2988303"/>
          </a:xfrm>
          <a:prstGeom prst="rect">
            <a:avLst/>
          </a:prstGeom>
          <a:extLst>
            <a:ext uri="{909E8E84-426E-40DD-AFC4-6F175D3DCCD1}">
              <a14:hiddenFill xmlns:a14="http://schemas.microsoft.com/office/drawing/2010/main">
                <a:solidFill>
                  <a:srgbClr xmlns:mc="http://schemas.openxmlformats.org/markup-compatibility/2006" val="FFFFFF" mc:Ignorable=""/>
                </a:solidFill>
              </a14:hiddenFill>
            </a:ext>
          </a:extLst>
        </p:spPr>
      </p:pic>
    </p:spTree>
    <p:extLst>
      <p:ext uri="{BB962C8B-B14F-4D97-AF65-F5344CB8AC3E}">
        <p14:creationId xmlns:p14="http://schemas.microsoft.com/office/powerpoint/2010/main" val="35383096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3620" y="914400"/>
            <a:ext cx="8762036" cy="516442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Strategy Map: </a:t>
            </a:r>
            <a:r>
              <a:rPr lang="en-US" i="1" dirty="0" smtClean="0"/>
              <a:t>Case Study</a:t>
            </a:r>
            <a:endParaRPr lang="en-US" i="1" dirty="0"/>
          </a:p>
        </p:txBody>
      </p:sp>
      <p:cxnSp>
        <p:nvCxnSpPr>
          <p:cNvPr id="8" name="Straight Connector 7"/>
          <p:cNvCxnSpPr/>
          <p:nvPr/>
        </p:nvCxnSpPr>
        <p:spPr>
          <a:xfrm>
            <a:off x="173620" y="2148451"/>
            <a:ext cx="872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858672" y="3506219"/>
            <a:ext cx="50937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5" idx="3"/>
          </p:cNvCxnSpPr>
          <p:nvPr/>
        </p:nvCxnSpPr>
        <p:spPr>
          <a:xfrm rot="10800000" flipH="1">
            <a:off x="173620" y="3496614"/>
            <a:ext cx="8762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2046" y="4810365"/>
            <a:ext cx="87273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341249" y="3506219"/>
            <a:ext cx="509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61315" y="3499780"/>
            <a:ext cx="508082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5195" y="935267"/>
            <a:ext cx="1140025" cy="4924425"/>
          </a:xfrm>
          <a:prstGeom prst="rect">
            <a:avLst/>
          </a:prstGeom>
          <a:noFill/>
        </p:spPr>
        <p:txBody>
          <a:bodyPr wrap="square" rtlCol="0">
            <a:spAutoFit/>
          </a:bodyPr>
          <a:lstStyle/>
          <a:p>
            <a:pPr algn="ctr"/>
            <a:r>
              <a:rPr lang="en-US" sz="1400" b="1" u="sng" dirty="0" smtClean="0"/>
              <a:t>Perspective</a:t>
            </a:r>
          </a:p>
          <a:p>
            <a:pPr algn="ctr"/>
            <a:endParaRPr lang="en-US" sz="1200" b="1" dirty="0" smtClean="0"/>
          </a:p>
          <a:p>
            <a:pPr algn="ctr"/>
            <a:endParaRPr lang="en-US" sz="1200" b="1" dirty="0"/>
          </a:p>
          <a:p>
            <a:pPr algn="ctr"/>
            <a:r>
              <a:rPr lang="en-US" sz="1200" b="1" dirty="0" smtClean="0"/>
              <a:t>Owner (Financial)</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a:t> Fan (Customer</a:t>
            </a:r>
            <a:r>
              <a:rPr lang="en-US" sz="1200" b="1" dirty="0" smtClean="0"/>
              <a:t>)</a:t>
            </a:r>
          </a:p>
          <a:p>
            <a:pPr algn="ctr"/>
            <a:endParaRPr lang="en-US" sz="1200" b="1" dirty="0"/>
          </a:p>
          <a:p>
            <a:pPr algn="ctr"/>
            <a:endParaRPr lang="en-US" sz="1200" b="1" dirty="0" smtClean="0"/>
          </a:p>
          <a:p>
            <a:pPr algn="ctr"/>
            <a:endParaRPr lang="en-US" sz="1200" b="1" dirty="0"/>
          </a:p>
          <a:p>
            <a:pPr algn="ctr"/>
            <a:endParaRPr lang="en-US" sz="1200" b="1" dirty="0" smtClean="0"/>
          </a:p>
          <a:p>
            <a:pPr algn="ctr"/>
            <a:endParaRPr lang="en-US" sz="1200" b="1" dirty="0"/>
          </a:p>
          <a:p>
            <a:pPr algn="ctr"/>
            <a:r>
              <a:rPr lang="en-US" sz="1200" b="1" dirty="0" smtClean="0"/>
              <a:t>  Game (Operations)</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smtClean="0"/>
              <a:t> Employee Learning &amp; Growth</a:t>
            </a:r>
            <a:endParaRPr lang="en-US" sz="1200" b="1" dirty="0"/>
          </a:p>
        </p:txBody>
      </p:sp>
      <p:sp>
        <p:nvSpPr>
          <p:cNvPr id="36" name="TextBox 35"/>
          <p:cNvSpPr txBox="1"/>
          <p:nvPr/>
        </p:nvSpPr>
        <p:spPr>
          <a:xfrm>
            <a:off x="1423686" y="935267"/>
            <a:ext cx="3993266" cy="307777"/>
          </a:xfrm>
          <a:prstGeom prst="rect">
            <a:avLst/>
          </a:prstGeom>
          <a:noFill/>
        </p:spPr>
        <p:txBody>
          <a:bodyPr wrap="square" rtlCol="0">
            <a:spAutoFit/>
          </a:bodyPr>
          <a:lstStyle/>
          <a:p>
            <a:pPr algn="ctr"/>
            <a:r>
              <a:rPr lang="en-US" sz="1400" b="1" u="sng" dirty="0" smtClean="0"/>
              <a:t>Objectives</a:t>
            </a:r>
            <a:endParaRPr lang="en-US" sz="1200" b="1" dirty="0"/>
          </a:p>
        </p:txBody>
      </p:sp>
      <p:sp>
        <p:nvSpPr>
          <p:cNvPr id="37" name="TextBox 36"/>
          <p:cNvSpPr txBox="1"/>
          <p:nvPr/>
        </p:nvSpPr>
        <p:spPr>
          <a:xfrm>
            <a:off x="5960962" y="935267"/>
            <a:ext cx="1388962" cy="307777"/>
          </a:xfrm>
          <a:prstGeom prst="rect">
            <a:avLst/>
          </a:prstGeom>
          <a:noFill/>
        </p:spPr>
        <p:txBody>
          <a:bodyPr wrap="square" rtlCol="0">
            <a:spAutoFit/>
          </a:bodyPr>
          <a:lstStyle/>
          <a:p>
            <a:pPr algn="ctr"/>
            <a:r>
              <a:rPr lang="en-US" sz="1400" b="1" u="sng" dirty="0" smtClean="0"/>
              <a:t>Metrics</a:t>
            </a:r>
          </a:p>
        </p:txBody>
      </p:sp>
      <p:sp>
        <p:nvSpPr>
          <p:cNvPr id="38" name="TextBox 37"/>
          <p:cNvSpPr txBox="1"/>
          <p:nvPr/>
        </p:nvSpPr>
        <p:spPr>
          <a:xfrm>
            <a:off x="7477245" y="935267"/>
            <a:ext cx="1388962" cy="307777"/>
          </a:xfrm>
          <a:prstGeom prst="rect">
            <a:avLst/>
          </a:prstGeom>
          <a:noFill/>
        </p:spPr>
        <p:txBody>
          <a:bodyPr wrap="square" rtlCol="0">
            <a:spAutoFit/>
          </a:bodyPr>
          <a:lstStyle/>
          <a:p>
            <a:pPr algn="ctr"/>
            <a:r>
              <a:rPr lang="en-US" sz="1400" b="1" u="sng" dirty="0" smtClean="0"/>
              <a:t>Initiatives</a:t>
            </a:r>
          </a:p>
        </p:txBody>
      </p:sp>
    </p:spTree>
    <p:extLst>
      <p:ext uri="{BB962C8B-B14F-4D97-AF65-F5344CB8AC3E}">
        <p14:creationId xmlns:p14="http://schemas.microsoft.com/office/powerpoint/2010/main" val="192927345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3620" y="914400"/>
            <a:ext cx="8762036" cy="516442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Strategy Map: </a:t>
            </a:r>
            <a:r>
              <a:rPr lang="en-US" i="1" dirty="0" smtClean="0"/>
              <a:t>Case Study</a:t>
            </a:r>
            <a:endParaRPr lang="en-US" i="1" dirty="0"/>
          </a:p>
        </p:txBody>
      </p:sp>
      <p:cxnSp>
        <p:nvCxnSpPr>
          <p:cNvPr id="8" name="Straight Connector 7"/>
          <p:cNvCxnSpPr/>
          <p:nvPr/>
        </p:nvCxnSpPr>
        <p:spPr>
          <a:xfrm>
            <a:off x="173620" y="2148451"/>
            <a:ext cx="872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858672" y="3506219"/>
            <a:ext cx="50937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5" idx="3"/>
          </p:cNvCxnSpPr>
          <p:nvPr/>
        </p:nvCxnSpPr>
        <p:spPr>
          <a:xfrm rot="10800000" flipH="1">
            <a:off x="173620" y="3496614"/>
            <a:ext cx="8762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2046" y="4810365"/>
            <a:ext cx="87273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341249" y="3506219"/>
            <a:ext cx="509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61315" y="3499780"/>
            <a:ext cx="508082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5195" y="935267"/>
            <a:ext cx="1140025" cy="4924425"/>
          </a:xfrm>
          <a:prstGeom prst="rect">
            <a:avLst/>
          </a:prstGeom>
          <a:noFill/>
        </p:spPr>
        <p:txBody>
          <a:bodyPr wrap="square" rtlCol="0">
            <a:spAutoFit/>
          </a:bodyPr>
          <a:lstStyle/>
          <a:p>
            <a:pPr algn="ctr"/>
            <a:r>
              <a:rPr lang="en-US" sz="1400" b="1" u="sng" dirty="0" smtClean="0"/>
              <a:t>Perspective</a:t>
            </a:r>
          </a:p>
          <a:p>
            <a:pPr algn="ctr"/>
            <a:endParaRPr lang="en-US" sz="1200" b="1" dirty="0" smtClean="0"/>
          </a:p>
          <a:p>
            <a:pPr algn="ctr"/>
            <a:endParaRPr lang="en-US" sz="1200" b="1" dirty="0"/>
          </a:p>
          <a:p>
            <a:pPr algn="ctr"/>
            <a:r>
              <a:rPr lang="en-US" sz="1200" b="1" dirty="0" smtClean="0"/>
              <a:t>Owner (Financial)</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a:t> Fan (Customer</a:t>
            </a:r>
            <a:r>
              <a:rPr lang="en-US" sz="1200" b="1" dirty="0" smtClean="0"/>
              <a:t>)</a:t>
            </a:r>
          </a:p>
          <a:p>
            <a:pPr algn="ctr"/>
            <a:endParaRPr lang="en-US" sz="1200" b="1" dirty="0"/>
          </a:p>
          <a:p>
            <a:pPr algn="ctr"/>
            <a:endParaRPr lang="en-US" sz="1200" b="1" dirty="0" smtClean="0"/>
          </a:p>
          <a:p>
            <a:pPr algn="ctr"/>
            <a:endParaRPr lang="en-US" sz="1200" b="1" dirty="0"/>
          </a:p>
          <a:p>
            <a:pPr algn="ctr"/>
            <a:endParaRPr lang="en-US" sz="1200" b="1" dirty="0" smtClean="0"/>
          </a:p>
          <a:p>
            <a:pPr algn="ctr"/>
            <a:endParaRPr lang="en-US" sz="1200" b="1" dirty="0"/>
          </a:p>
          <a:p>
            <a:pPr algn="ctr"/>
            <a:r>
              <a:rPr lang="en-US" sz="1200" b="1" dirty="0" smtClean="0"/>
              <a:t>  Game (Operations)</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smtClean="0"/>
              <a:t> Employee Learning &amp; Growth</a:t>
            </a:r>
            <a:endParaRPr lang="en-US" sz="1200" b="1" dirty="0"/>
          </a:p>
        </p:txBody>
      </p:sp>
      <p:sp>
        <p:nvSpPr>
          <p:cNvPr id="36" name="TextBox 35"/>
          <p:cNvSpPr txBox="1"/>
          <p:nvPr/>
        </p:nvSpPr>
        <p:spPr>
          <a:xfrm>
            <a:off x="1423686" y="935267"/>
            <a:ext cx="3993266" cy="307777"/>
          </a:xfrm>
          <a:prstGeom prst="rect">
            <a:avLst/>
          </a:prstGeom>
          <a:noFill/>
        </p:spPr>
        <p:txBody>
          <a:bodyPr wrap="square" rtlCol="0">
            <a:spAutoFit/>
          </a:bodyPr>
          <a:lstStyle/>
          <a:p>
            <a:pPr algn="ctr"/>
            <a:r>
              <a:rPr lang="en-US" sz="1400" b="1" u="sng" dirty="0" smtClean="0"/>
              <a:t>Objectives</a:t>
            </a:r>
            <a:endParaRPr lang="en-US" sz="1200" b="1" dirty="0"/>
          </a:p>
        </p:txBody>
      </p:sp>
      <p:sp>
        <p:nvSpPr>
          <p:cNvPr id="37" name="TextBox 36"/>
          <p:cNvSpPr txBox="1"/>
          <p:nvPr/>
        </p:nvSpPr>
        <p:spPr>
          <a:xfrm>
            <a:off x="5960962" y="935267"/>
            <a:ext cx="1388962" cy="307777"/>
          </a:xfrm>
          <a:prstGeom prst="rect">
            <a:avLst/>
          </a:prstGeom>
          <a:noFill/>
        </p:spPr>
        <p:txBody>
          <a:bodyPr wrap="square" rtlCol="0">
            <a:spAutoFit/>
          </a:bodyPr>
          <a:lstStyle/>
          <a:p>
            <a:pPr algn="ctr"/>
            <a:r>
              <a:rPr lang="en-US" sz="1400" b="1" u="sng" dirty="0" smtClean="0"/>
              <a:t>Metrics</a:t>
            </a:r>
          </a:p>
        </p:txBody>
      </p:sp>
      <p:sp>
        <p:nvSpPr>
          <p:cNvPr id="38" name="TextBox 37"/>
          <p:cNvSpPr txBox="1"/>
          <p:nvPr/>
        </p:nvSpPr>
        <p:spPr>
          <a:xfrm>
            <a:off x="7477245" y="935267"/>
            <a:ext cx="1388962" cy="307777"/>
          </a:xfrm>
          <a:prstGeom prst="rect">
            <a:avLst/>
          </a:prstGeom>
          <a:noFill/>
        </p:spPr>
        <p:txBody>
          <a:bodyPr wrap="square" rtlCol="0">
            <a:spAutoFit/>
          </a:bodyPr>
          <a:lstStyle/>
          <a:p>
            <a:pPr algn="ctr"/>
            <a:r>
              <a:rPr lang="en-US" sz="1400" b="1" u="sng" dirty="0" smtClean="0"/>
              <a:t>Initiatives</a:t>
            </a:r>
          </a:p>
        </p:txBody>
      </p:sp>
      <p:sp>
        <p:nvSpPr>
          <p:cNvPr id="51" name="Oval 50"/>
          <p:cNvSpPr/>
          <p:nvPr/>
        </p:nvSpPr>
        <p:spPr bwMode="auto">
          <a:xfrm>
            <a:off x="166137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Train IT Team to Build/Support</a:t>
            </a:r>
          </a:p>
        </p:txBody>
      </p:sp>
      <p:sp>
        <p:nvSpPr>
          <p:cNvPr id="52" name="Oval 51"/>
          <p:cNvSpPr/>
          <p:nvPr/>
        </p:nvSpPr>
        <p:spPr bwMode="auto">
          <a:xfrm>
            <a:off x="383790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Identify Ticket Website Vendors</a:t>
            </a:r>
          </a:p>
        </p:txBody>
      </p:sp>
      <p:sp>
        <p:nvSpPr>
          <p:cNvPr id="59" name="Rectangle 58"/>
          <p:cNvSpPr/>
          <p:nvPr/>
        </p:nvSpPr>
        <p:spPr>
          <a:xfrm>
            <a:off x="0" y="6211669"/>
            <a:ext cx="9144000" cy="646331"/>
          </a:xfrm>
          <a:prstGeom prst="rect">
            <a:avLst/>
          </a:prstGeom>
        </p:spPr>
        <p:txBody>
          <a:bodyPr wrap="square">
            <a:spAutoFit/>
          </a:bodyPr>
          <a:lstStyle/>
          <a:p>
            <a:r>
              <a:rPr lang="en-US" dirty="0"/>
              <a:t>What capabilities and tools do our employees need to help them execute our strategy?</a:t>
            </a:r>
          </a:p>
          <a:p>
            <a:r>
              <a:rPr lang="en-US" dirty="0" smtClean="0"/>
              <a:t>What </a:t>
            </a:r>
            <a:r>
              <a:rPr lang="en-US" dirty="0"/>
              <a:t>kind of culture, teamwork, and alignment?</a:t>
            </a:r>
          </a:p>
        </p:txBody>
      </p:sp>
      <p:sp>
        <p:nvSpPr>
          <p:cNvPr id="17" name="Rectangle 16"/>
          <p:cNvSpPr/>
          <p:nvPr/>
        </p:nvSpPr>
        <p:spPr>
          <a:xfrm>
            <a:off x="5859887" y="4859387"/>
            <a:ext cx="1532586" cy="1200329"/>
          </a:xfrm>
          <a:prstGeom prst="rect">
            <a:avLst/>
          </a:prstGeom>
        </p:spPr>
        <p:txBody>
          <a:bodyPr wrap="square">
            <a:spAutoFit/>
          </a:bodyPr>
          <a:lstStyle/>
          <a:p>
            <a:r>
              <a:rPr lang="en-US" sz="1200" b="1" dirty="0" smtClean="0"/>
              <a:t>Tech Readiness</a:t>
            </a:r>
          </a:p>
          <a:p>
            <a:endParaRPr lang="en-US" sz="1200" b="1" dirty="0" smtClean="0"/>
          </a:p>
          <a:p>
            <a:r>
              <a:rPr lang="en-US" sz="1200" b="1" dirty="0"/>
              <a:t>Infrastructure, Systems </a:t>
            </a:r>
            <a:r>
              <a:rPr lang="en-US" sz="1200" b="1" dirty="0" smtClean="0"/>
              <a:t>Ready</a:t>
            </a:r>
          </a:p>
          <a:p>
            <a:endParaRPr lang="en-US" sz="1200" b="1" dirty="0"/>
          </a:p>
          <a:p>
            <a:r>
              <a:rPr lang="en-US" sz="1200" b="1" dirty="0" smtClean="0"/>
              <a:t>Strategic Awareness</a:t>
            </a:r>
            <a:endParaRPr lang="en-US" sz="1200" b="1" dirty="0"/>
          </a:p>
        </p:txBody>
      </p:sp>
      <p:sp>
        <p:nvSpPr>
          <p:cNvPr id="19" name="Rectangle 18"/>
          <p:cNvSpPr/>
          <p:nvPr/>
        </p:nvSpPr>
        <p:spPr>
          <a:xfrm>
            <a:off x="7379595" y="4833629"/>
            <a:ext cx="1661375" cy="1015663"/>
          </a:xfrm>
          <a:prstGeom prst="rect">
            <a:avLst/>
          </a:prstGeom>
        </p:spPr>
        <p:txBody>
          <a:bodyPr wrap="square">
            <a:spAutoFit/>
          </a:bodyPr>
          <a:lstStyle/>
          <a:p>
            <a:r>
              <a:rPr lang="en-US" sz="1200" b="1" dirty="0" smtClean="0"/>
              <a:t>Tech  &amp; Tools Training</a:t>
            </a:r>
          </a:p>
          <a:p>
            <a:endParaRPr lang="en-US" sz="1200" b="1" dirty="0"/>
          </a:p>
          <a:p>
            <a:r>
              <a:rPr lang="en-US" sz="1200" b="1" dirty="0" smtClean="0"/>
              <a:t>Regulatory Awareness</a:t>
            </a:r>
          </a:p>
          <a:p>
            <a:endParaRPr lang="en-US" sz="1200" b="1" dirty="0" smtClean="0"/>
          </a:p>
          <a:p>
            <a:r>
              <a:rPr lang="en-US" sz="1200" b="1" dirty="0" smtClean="0"/>
              <a:t>Tech Acquisitions</a:t>
            </a:r>
            <a:endParaRPr lang="en-US" sz="1200" b="1" dirty="0"/>
          </a:p>
        </p:txBody>
      </p:sp>
    </p:spTree>
    <p:extLst>
      <p:ext uri="{BB962C8B-B14F-4D97-AF65-F5344CB8AC3E}">
        <p14:creationId xmlns:p14="http://schemas.microsoft.com/office/powerpoint/2010/main" val="343909022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3620" y="914400"/>
            <a:ext cx="8762036" cy="516442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Strategy Map: </a:t>
            </a:r>
            <a:r>
              <a:rPr lang="en-US" i="1" dirty="0" smtClean="0"/>
              <a:t>Case Study</a:t>
            </a:r>
            <a:endParaRPr lang="en-US" i="1" dirty="0"/>
          </a:p>
        </p:txBody>
      </p:sp>
      <p:cxnSp>
        <p:nvCxnSpPr>
          <p:cNvPr id="8" name="Straight Connector 7"/>
          <p:cNvCxnSpPr/>
          <p:nvPr/>
        </p:nvCxnSpPr>
        <p:spPr>
          <a:xfrm>
            <a:off x="173620" y="2148451"/>
            <a:ext cx="872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858672" y="3506219"/>
            <a:ext cx="50937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5" idx="3"/>
          </p:cNvCxnSpPr>
          <p:nvPr/>
        </p:nvCxnSpPr>
        <p:spPr>
          <a:xfrm rot="10800000" flipH="1">
            <a:off x="173620" y="3496614"/>
            <a:ext cx="8762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2046" y="4810365"/>
            <a:ext cx="87273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341249" y="3506219"/>
            <a:ext cx="509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61315" y="3499780"/>
            <a:ext cx="508082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5195" y="935267"/>
            <a:ext cx="1140025" cy="4924425"/>
          </a:xfrm>
          <a:prstGeom prst="rect">
            <a:avLst/>
          </a:prstGeom>
          <a:noFill/>
        </p:spPr>
        <p:txBody>
          <a:bodyPr wrap="square" rtlCol="0">
            <a:spAutoFit/>
          </a:bodyPr>
          <a:lstStyle/>
          <a:p>
            <a:pPr algn="ctr"/>
            <a:r>
              <a:rPr lang="en-US" sz="1400" b="1" u="sng" dirty="0" smtClean="0"/>
              <a:t>Perspective</a:t>
            </a:r>
          </a:p>
          <a:p>
            <a:pPr algn="ctr"/>
            <a:endParaRPr lang="en-US" sz="1200" b="1" dirty="0" smtClean="0"/>
          </a:p>
          <a:p>
            <a:pPr algn="ctr"/>
            <a:endParaRPr lang="en-US" sz="1200" b="1" dirty="0"/>
          </a:p>
          <a:p>
            <a:pPr algn="ctr"/>
            <a:r>
              <a:rPr lang="en-US" sz="1200" b="1" dirty="0" smtClean="0"/>
              <a:t>Owner (Financial)</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a:t> Fan (Customer</a:t>
            </a:r>
            <a:r>
              <a:rPr lang="en-US" sz="1200" b="1" dirty="0" smtClean="0"/>
              <a:t>)</a:t>
            </a:r>
          </a:p>
          <a:p>
            <a:pPr algn="ctr"/>
            <a:endParaRPr lang="en-US" sz="1200" b="1" dirty="0"/>
          </a:p>
          <a:p>
            <a:pPr algn="ctr"/>
            <a:endParaRPr lang="en-US" sz="1200" b="1" dirty="0" smtClean="0"/>
          </a:p>
          <a:p>
            <a:pPr algn="ctr"/>
            <a:endParaRPr lang="en-US" sz="1200" b="1" dirty="0"/>
          </a:p>
          <a:p>
            <a:pPr algn="ctr"/>
            <a:endParaRPr lang="en-US" sz="1200" b="1" dirty="0" smtClean="0"/>
          </a:p>
          <a:p>
            <a:pPr algn="ctr"/>
            <a:endParaRPr lang="en-US" sz="1200" b="1" dirty="0"/>
          </a:p>
          <a:p>
            <a:pPr algn="ctr"/>
            <a:r>
              <a:rPr lang="en-US" sz="1200" b="1" dirty="0" smtClean="0"/>
              <a:t>  Game (Operations)</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smtClean="0"/>
              <a:t> Employee Learning &amp; Growth</a:t>
            </a:r>
            <a:endParaRPr lang="en-US" sz="1200" b="1" dirty="0"/>
          </a:p>
        </p:txBody>
      </p:sp>
      <p:sp>
        <p:nvSpPr>
          <p:cNvPr id="36" name="TextBox 35"/>
          <p:cNvSpPr txBox="1"/>
          <p:nvPr/>
        </p:nvSpPr>
        <p:spPr>
          <a:xfrm>
            <a:off x="1423686" y="935267"/>
            <a:ext cx="3993266" cy="307777"/>
          </a:xfrm>
          <a:prstGeom prst="rect">
            <a:avLst/>
          </a:prstGeom>
          <a:noFill/>
        </p:spPr>
        <p:txBody>
          <a:bodyPr wrap="square" rtlCol="0">
            <a:spAutoFit/>
          </a:bodyPr>
          <a:lstStyle/>
          <a:p>
            <a:pPr algn="ctr"/>
            <a:r>
              <a:rPr lang="en-US" sz="1400" b="1" u="sng" dirty="0" smtClean="0"/>
              <a:t>Objectives</a:t>
            </a:r>
            <a:endParaRPr lang="en-US" sz="1200" b="1" dirty="0"/>
          </a:p>
        </p:txBody>
      </p:sp>
      <p:sp>
        <p:nvSpPr>
          <p:cNvPr id="37" name="TextBox 36"/>
          <p:cNvSpPr txBox="1"/>
          <p:nvPr/>
        </p:nvSpPr>
        <p:spPr>
          <a:xfrm>
            <a:off x="5960962" y="935267"/>
            <a:ext cx="1388962" cy="307777"/>
          </a:xfrm>
          <a:prstGeom prst="rect">
            <a:avLst/>
          </a:prstGeom>
          <a:noFill/>
        </p:spPr>
        <p:txBody>
          <a:bodyPr wrap="square" rtlCol="0">
            <a:spAutoFit/>
          </a:bodyPr>
          <a:lstStyle/>
          <a:p>
            <a:pPr algn="ctr"/>
            <a:r>
              <a:rPr lang="en-US" sz="1400" b="1" u="sng" dirty="0" smtClean="0"/>
              <a:t>Metrics</a:t>
            </a:r>
          </a:p>
        </p:txBody>
      </p:sp>
      <p:sp>
        <p:nvSpPr>
          <p:cNvPr id="38" name="TextBox 37"/>
          <p:cNvSpPr txBox="1"/>
          <p:nvPr/>
        </p:nvSpPr>
        <p:spPr>
          <a:xfrm>
            <a:off x="7477245" y="935267"/>
            <a:ext cx="1388962" cy="307777"/>
          </a:xfrm>
          <a:prstGeom prst="rect">
            <a:avLst/>
          </a:prstGeom>
          <a:noFill/>
        </p:spPr>
        <p:txBody>
          <a:bodyPr wrap="square" rtlCol="0">
            <a:spAutoFit/>
          </a:bodyPr>
          <a:lstStyle/>
          <a:p>
            <a:pPr algn="ctr"/>
            <a:r>
              <a:rPr lang="en-US" sz="1400" b="1" u="sng" dirty="0" smtClean="0"/>
              <a:t>Initiatives</a:t>
            </a:r>
          </a:p>
        </p:txBody>
      </p:sp>
      <p:sp>
        <p:nvSpPr>
          <p:cNvPr id="51" name="Oval 50"/>
          <p:cNvSpPr/>
          <p:nvPr/>
        </p:nvSpPr>
        <p:spPr bwMode="auto">
          <a:xfrm>
            <a:off x="166137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Train IT Team to Build/Support</a:t>
            </a:r>
          </a:p>
        </p:txBody>
      </p:sp>
      <p:sp>
        <p:nvSpPr>
          <p:cNvPr id="52" name="Oval 51"/>
          <p:cNvSpPr/>
          <p:nvPr/>
        </p:nvSpPr>
        <p:spPr bwMode="auto">
          <a:xfrm>
            <a:off x="383790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Identify Ticket Website Vendors</a:t>
            </a:r>
          </a:p>
        </p:txBody>
      </p:sp>
      <p:sp>
        <p:nvSpPr>
          <p:cNvPr id="53" name="Oval 52"/>
          <p:cNvSpPr/>
          <p:nvPr/>
        </p:nvSpPr>
        <p:spPr bwMode="auto">
          <a:xfrm>
            <a:off x="2704563" y="3773510"/>
            <a:ext cx="1790163" cy="708338"/>
          </a:xfrm>
          <a:prstGeom prst="ellipse">
            <a:avLst/>
          </a:prstGeom>
          <a:ln>
            <a:solidFill>
              <a:srgbClr xmlns:mc="http://schemas.openxmlformats.org/markup-compatibility/2006" xmlns:a14="http://schemas.microsoft.com/office/drawing/2010/main" val="C00000" mc:Ignorable=""/>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Ticket Resale Process</a:t>
            </a:r>
          </a:p>
        </p:txBody>
      </p:sp>
      <p:cxnSp>
        <p:nvCxnSpPr>
          <p:cNvPr id="55" name="Curved Connector 54"/>
          <p:cNvCxnSpPr>
            <a:stCxn id="51" idx="0"/>
            <a:endCxn id="53" idx="3"/>
          </p:cNvCxnSpPr>
          <p:nvPr/>
        </p:nvCxnSpPr>
        <p:spPr>
          <a:xfrm rot="5400000" flipH="1" flipV="1">
            <a:off x="2400631" y="4533940"/>
            <a:ext cx="721920" cy="410269"/>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Curved Connector 55"/>
          <p:cNvCxnSpPr>
            <a:stCxn id="52" idx="0"/>
            <a:endCxn id="53" idx="5"/>
          </p:cNvCxnSpPr>
          <p:nvPr/>
        </p:nvCxnSpPr>
        <p:spPr>
          <a:xfrm rot="16200000" flipV="1">
            <a:off x="4121815" y="4488862"/>
            <a:ext cx="721920" cy="500424"/>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27578"/>
            <a:ext cx="9144000" cy="369332"/>
          </a:xfrm>
          <a:prstGeom prst="rect">
            <a:avLst/>
          </a:prstGeom>
        </p:spPr>
        <p:txBody>
          <a:bodyPr wrap="square">
            <a:spAutoFit/>
          </a:bodyPr>
          <a:lstStyle/>
          <a:p>
            <a:r>
              <a:rPr lang="en-US" dirty="0"/>
              <a:t>To satisfy our customers, at what processes must we excel?</a:t>
            </a:r>
          </a:p>
        </p:txBody>
      </p:sp>
      <p:sp>
        <p:nvSpPr>
          <p:cNvPr id="20" name="Rectangle 19"/>
          <p:cNvSpPr/>
          <p:nvPr/>
        </p:nvSpPr>
        <p:spPr>
          <a:xfrm>
            <a:off x="5859887" y="4859387"/>
            <a:ext cx="1532586" cy="1200329"/>
          </a:xfrm>
          <a:prstGeom prst="rect">
            <a:avLst/>
          </a:prstGeom>
        </p:spPr>
        <p:txBody>
          <a:bodyPr wrap="square">
            <a:spAutoFit/>
          </a:bodyPr>
          <a:lstStyle/>
          <a:p>
            <a:r>
              <a:rPr lang="en-US" sz="1200" b="1" dirty="0" smtClean="0"/>
              <a:t>Tech Readiness</a:t>
            </a:r>
          </a:p>
          <a:p>
            <a:endParaRPr lang="en-US" sz="1200" b="1" dirty="0" smtClean="0"/>
          </a:p>
          <a:p>
            <a:r>
              <a:rPr lang="en-US" sz="1200" b="1" dirty="0"/>
              <a:t>Infrastructure, Systems </a:t>
            </a:r>
            <a:r>
              <a:rPr lang="en-US" sz="1200" b="1" dirty="0" smtClean="0"/>
              <a:t>Ready</a:t>
            </a:r>
          </a:p>
          <a:p>
            <a:endParaRPr lang="en-US" sz="1200" b="1" dirty="0"/>
          </a:p>
          <a:p>
            <a:r>
              <a:rPr lang="en-US" sz="1200" b="1" dirty="0" smtClean="0"/>
              <a:t> Strategic Awareness</a:t>
            </a:r>
            <a:endParaRPr lang="en-US" sz="1200" b="1" dirty="0"/>
          </a:p>
        </p:txBody>
      </p:sp>
      <p:sp>
        <p:nvSpPr>
          <p:cNvPr id="21" name="Rectangle 20"/>
          <p:cNvSpPr/>
          <p:nvPr/>
        </p:nvSpPr>
        <p:spPr>
          <a:xfrm>
            <a:off x="7379595" y="4833629"/>
            <a:ext cx="1661375" cy="1015663"/>
          </a:xfrm>
          <a:prstGeom prst="rect">
            <a:avLst/>
          </a:prstGeom>
        </p:spPr>
        <p:txBody>
          <a:bodyPr wrap="square">
            <a:spAutoFit/>
          </a:bodyPr>
          <a:lstStyle/>
          <a:p>
            <a:r>
              <a:rPr lang="en-US" sz="1200" b="1" dirty="0" smtClean="0"/>
              <a:t>Tech  &amp; Tools Training</a:t>
            </a:r>
          </a:p>
          <a:p>
            <a:endParaRPr lang="en-US" sz="1200" b="1" dirty="0"/>
          </a:p>
          <a:p>
            <a:r>
              <a:rPr lang="en-US" sz="1200" b="1" dirty="0" smtClean="0"/>
              <a:t>Regulatory Awareness</a:t>
            </a:r>
          </a:p>
          <a:p>
            <a:endParaRPr lang="en-US" sz="1200" b="1" dirty="0" smtClean="0"/>
          </a:p>
          <a:p>
            <a:r>
              <a:rPr lang="en-US" sz="1200" b="1" dirty="0" smtClean="0"/>
              <a:t>Tech Acquisitions</a:t>
            </a:r>
            <a:endParaRPr lang="en-US" sz="1200" b="1" dirty="0"/>
          </a:p>
        </p:txBody>
      </p:sp>
      <p:sp>
        <p:nvSpPr>
          <p:cNvPr id="22" name="Rectangle 21"/>
          <p:cNvSpPr/>
          <p:nvPr/>
        </p:nvSpPr>
        <p:spPr>
          <a:xfrm>
            <a:off x="5859887" y="3507105"/>
            <a:ext cx="1532586" cy="830997"/>
          </a:xfrm>
          <a:prstGeom prst="rect">
            <a:avLst/>
          </a:prstGeom>
        </p:spPr>
        <p:txBody>
          <a:bodyPr wrap="square">
            <a:spAutoFit/>
          </a:bodyPr>
          <a:lstStyle/>
          <a:p>
            <a:r>
              <a:rPr lang="en-US" sz="1200" b="1" dirty="0" smtClean="0"/>
              <a:t>Tickets posted for Resale</a:t>
            </a:r>
          </a:p>
          <a:p>
            <a:endParaRPr lang="en-US" sz="1200" b="1" dirty="0"/>
          </a:p>
          <a:p>
            <a:r>
              <a:rPr lang="en-US" sz="1200" b="1" dirty="0" smtClean="0"/>
              <a:t>Tickets Resold</a:t>
            </a:r>
            <a:endParaRPr lang="en-US" sz="1200" b="1" dirty="0"/>
          </a:p>
        </p:txBody>
      </p:sp>
      <p:sp>
        <p:nvSpPr>
          <p:cNvPr id="23" name="Rectangle 22"/>
          <p:cNvSpPr/>
          <p:nvPr/>
        </p:nvSpPr>
        <p:spPr>
          <a:xfrm>
            <a:off x="7379595" y="3481347"/>
            <a:ext cx="1661375" cy="1015663"/>
          </a:xfrm>
          <a:prstGeom prst="rect">
            <a:avLst/>
          </a:prstGeom>
        </p:spPr>
        <p:txBody>
          <a:bodyPr wrap="square">
            <a:spAutoFit/>
          </a:bodyPr>
          <a:lstStyle/>
          <a:p>
            <a:r>
              <a:rPr lang="en-US" sz="1200" b="1" dirty="0" smtClean="0"/>
              <a:t>Ticket Vendor Integrations</a:t>
            </a:r>
          </a:p>
          <a:p>
            <a:endParaRPr lang="en-US" sz="1200" b="1" dirty="0"/>
          </a:p>
          <a:p>
            <a:r>
              <a:rPr lang="en-US" sz="1200" b="1" dirty="0" smtClean="0"/>
              <a:t>Implement Customer Interface/Promotion</a:t>
            </a:r>
            <a:endParaRPr lang="en-US" sz="1200" b="1" dirty="0"/>
          </a:p>
        </p:txBody>
      </p:sp>
    </p:spTree>
    <p:extLst>
      <p:ext uri="{BB962C8B-B14F-4D97-AF65-F5344CB8AC3E}">
        <p14:creationId xmlns:p14="http://schemas.microsoft.com/office/powerpoint/2010/main" val="267123134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3620" y="914400"/>
            <a:ext cx="8762036" cy="516442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Strategy Map: </a:t>
            </a:r>
            <a:r>
              <a:rPr lang="en-US" i="1" dirty="0" smtClean="0"/>
              <a:t>Case Study</a:t>
            </a:r>
            <a:endParaRPr lang="en-US" i="1" dirty="0"/>
          </a:p>
        </p:txBody>
      </p:sp>
      <p:cxnSp>
        <p:nvCxnSpPr>
          <p:cNvPr id="8" name="Straight Connector 7"/>
          <p:cNvCxnSpPr/>
          <p:nvPr/>
        </p:nvCxnSpPr>
        <p:spPr>
          <a:xfrm>
            <a:off x="173620" y="2148451"/>
            <a:ext cx="872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858672" y="3506219"/>
            <a:ext cx="50937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5" idx="3"/>
          </p:cNvCxnSpPr>
          <p:nvPr/>
        </p:nvCxnSpPr>
        <p:spPr>
          <a:xfrm rot="10800000" flipH="1">
            <a:off x="173620" y="3496614"/>
            <a:ext cx="8762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2046" y="4810365"/>
            <a:ext cx="87273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341249" y="3506219"/>
            <a:ext cx="509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61315" y="3499780"/>
            <a:ext cx="508082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5195" y="935267"/>
            <a:ext cx="1140025" cy="4924425"/>
          </a:xfrm>
          <a:prstGeom prst="rect">
            <a:avLst/>
          </a:prstGeom>
          <a:noFill/>
        </p:spPr>
        <p:txBody>
          <a:bodyPr wrap="square" rtlCol="0">
            <a:spAutoFit/>
          </a:bodyPr>
          <a:lstStyle/>
          <a:p>
            <a:pPr algn="ctr"/>
            <a:r>
              <a:rPr lang="en-US" sz="1400" b="1" u="sng" dirty="0" smtClean="0"/>
              <a:t>Perspective</a:t>
            </a:r>
          </a:p>
          <a:p>
            <a:pPr algn="ctr"/>
            <a:endParaRPr lang="en-US" sz="1200" b="1" dirty="0" smtClean="0"/>
          </a:p>
          <a:p>
            <a:pPr algn="ctr"/>
            <a:endParaRPr lang="en-US" sz="1200" b="1" dirty="0"/>
          </a:p>
          <a:p>
            <a:pPr algn="ctr"/>
            <a:r>
              <a:rPr lang="en-US" sz="1200" b="1" dirty="0" smtClean="0"/>
              <a:t>Owner (Financial)</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a:t> Fan (Customer</a:t>
            </a:r>
            <a:r>
              <a:rPr lang="en-US" sz="1200" b="1" dirty="0" smtClean="0"/>
              <a:t>)</a:t>
            </a:r>
          </a:p>
          <a:p>
            <a:pPr algn="ctr"/>
            <a:endParaRPr lang="en-US" sz="1200" b="1" dirty="0"/>
          </a:p>
          <a:p>
            <a:pPr algn="ctr"/>
            <a:endParaRPr lang="en-US" sz="1200" b="1" dirty="0" smtClean="0"/>
          </a:p>
          <a:p>
            <a:pPr algn="ctr"/>
            <a:endParaRPr lang="en-US" sz="1200" b="1" dirty="0"/>
          </a:p>
          <a:p>
            <a:pPr algn="ctr"/>
            <a:endParaRPr lang="en-US" sz="1200" b="1" dirty="0" smtClean="0"/>
          </a:p>
          <a:p>
            <a:pPr algn="ctr"/>
            <a:endParaRPr lang="en-US" sz="1200" b="1" dirty="0"/>
          </a:p>
          <a:p>
            <a:pPr algn="ctr"/>
            <a:r>
              <a:rPr lang="en-US" sz="1200" b="1" dirty="0" smtClean="0"/>
              <a:t>  Game (Operations)</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smtClean="0"/>
              <a:t> Employee Learning &amp; Growth</a:t>
            </a:r>
            <a:endParaRPr lang="en-US" sz="1200" b="1" dirty="0"/>
          </a:p>
        </p:txBody>
      </p:sp>
      <p:sp>
        <p:nvSpPr>
          <p:cNvPr id="36" name="TextBox 35"/>
          <p:cNvSpPr txBox="1"/>
          <p:nvPr/>
        </p:nvSpPr>
        <p:spPr>
          <a:xfrm>
            <a:off x="1423686" y="935267"/>
            <a:ext cx="3993266" cy="307777"/>
          </a:xfrm>
          <a:prstGeom prst="rect">
            <a:avLst/>
          </a:prstGeom>
          <a:noFill/>
        </p:spPr>
        <p:txBody>
          <a:bodyPr wrap="square" rtlCol="0">
            <a:spAutoFit/>
          </a:bodyPr>
          <a:lstStyle/>
          <a:p>
            <a:pPr algn="ctr"/>
            <a:r>
              <a:rPr lang="en-US" sz="1400" b="1" u="sng" dirty="0" smtClean="0"/>
              <a:t>Objectives</a:t>
            </a:r>
            <a:endParaRPr lang="en-US" sz="1200" b="1" dirty="0"/>
          </a:p>
        </p:txBody>
      </p:sp>
      <p:sp>
        <p:nvSpPr>
          <p:cNvPr id="37" name="TextBox 36"/>
          <p:cNvSpPr txBox="1"/>
          <p:nvPr/>
        </p:nvSpPr>
        <p:spPr>
          <a:xfrm>
            <a:off x="5960962" y="935267"/>
            <a:ext cx="1388962" cy="307777"/>
          </a:xfrm>
          <a:prstGeom prst="rect">
            <a:avLst/>
          </a:prstGeom>
          <a:noFill/>
        </p:spPr>
        <p:txBody>
          <a:bodyPr wrap="square" rtlCol="0">
            <a:spAutoFit/>
          </a:bodyPr>
          <a:lstStyle/>
          <a:p>
            <a:pPr algn="ctr"/>
            <a:r>
              <a:rPr lang="en-US" sz="1400" b="1" u="sng" dirty="0" smtClean="0"/>
              <a:t>Metrics</a:t>
            </a:r>
          </a:p>
        </p:txBody>
      </p:sp>
      <p:sp>
        <p:nvSpPr>
          <p:cNvPr id="38" name="TextBox 37"/>
          <p:cNvSpPr txBox="1"/>
          <p:nvPr/>
        </p:nvSpPr>
        <p:spPr>
          <a:xfrm>
            <a:off x="7477245" y="935267"/>
            <a:ext cx="1388962" cy="307777"/>
          </a:xfrm>
          <a:prstGeom prst="rect">
            <a:avLst/>
          </a:prstGeom>
          <a:noFill/>
        </p:spPr>
        <p:txBody>
          <a:bodyPr wrap="square" rtlCol="0">
            <a:spAutoFit/>
          </a:bodyPr>
          <a:lstStyle/>
          <a:p>
            <a:pPr algn="ctr"/>
            <a:r>
              <a:rPr lang="en-US" sz="1400" b="1" u="sng" dirty="0" smtClean="0"/>
              <a:t>Initiatives</a:t>
            </a:r>
          </a:p>
        </p:txBody>
      </p:sp>
      <p:sp>
        <p:nvSpPr>
          <p:cNvPr id="51" name="Oval 50"/>
          <p:cNvSpPr/>
          <p:nvPr/>
        </p:nvSpPr>
        <p:spPr bwMode="auto">
          <a:xfrm>
            <a:off x="166137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Train IT Team to Build/Support</a:t>
            </a:r>
          </a:p>
        </p:txBody>
      </p:sp>
      <p:sp>
        <p:nvSpPr>
          <p:cNvPr id="52" name="Oval 51"/>
          <p:cNvSpPr/>
          <p:nvPr/>
        </p:nvSpPr>
        <p:spPr bwMode="auto">
          <a:xfrm>
            <a:off x="383790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Identify Ticket Website Vendors</a:t>
            </a:r>
          </a:p>
        </p:txBody>
      </p:sp>
      <p:sp>
        <p:nvSpPr>
          <p:cNvPr id="53" name="Oval 52"/>
          <p:cNvSpPr/>
          <p:nvPr/>
        </p:nvSpPr>
        <p:spPr bwMode="auto">
          <a:xfrm>
            <a:off x="2704563" y="3773510"/>
            <a:ext cx="1790163" cy="708338"/>
          </a:xfrm>
          <a:prstGeom prst="ellipse">
            <a:avLst/>
          </a:prstGeom>
          <a:ln>
            <a:solidFill>
              <a:srgbClr xmlns:mc="http://schemas.openxmlformats.org/markup-compatibility/2006" xmlns:a14="http://schemas.microsoft.com/office/drawing/2010/main" val="C00000" mc:Ignorable=""/>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Ticket Resale Process</a:t>
            </a:r>
          </a:p>
        </p:txBody>
      </p:sp>
      <p:cxnSp>
        <p:nvCxnSpPr>
          <p:cNvPr id="55" name="Curved Connector 54"/>
          <p:cNvCxnSpPr>
            <a:stCxn id="51" idx="0"/>
            <a:endCxn id="53" idx="3"/>
          </p:cNvCxnSpPr>
          <p:nvPr/>
        </p:nvCxnSpPr>
        <p:spPr>
          <a:xfrm rot="5400000" flipH="1" flipV="1">
            <a:off x="2400631" y="4533940"/>
            <a:ext cx="721920" cy="410269"/>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Curved Connector 55"/>
          <p:cNvCxnSpPr>
            <a:stCxn id="52" idx="0"/>
            <a:endCxn id="53" idx="5"/>
          </p:cNvCxnSpPr>
          <p:nvPr/>
        </p:nvCxnSpPr>
        <p:spPr>
          <a:xfrm rot="16200000" flipV="1">
            <a:off x="4121815" y="4488862"/>
            <a:ext cx="721920" cy="500424"/>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Oval 19"/>
          <p:cNvSpPr/>
          <p:nvPr/>
        </p:nvSpPr>
        <p:spPr bwMode="auto">
          <a:xfrm>
            <a:off x="1414810"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Reduce No-Shows</a:t>
            </a:r>
          </a:p>
        </p:txBody>
      </p:sp>
      <p:sp>
        <p:nvSpPr>
          <p:cNvPr id="21" name="Oval 20"/>
          <p:cNvSpPr/>
          <p:nvPr/>
        </p:nvSpPr>
        <p:spPr bwMode="auto">
          <a:xfrm>
            <a:off x="2893268"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Increased Fan Loyalty</a:t>
            </a:r>
          </a:p>
        </p:txBody>
      </p:sp>
      <p:sp>
        <p:nvSpPr>
          <p:cNvPr id="25" name="Oval 24"/>
          <p:cNvSpPr/>
          <p:nvPr/>
        </p:nvSpPr>
        <p:spPr bwMode="auto">
          <a:xfrm>
            <a:off x="4377511"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Grow Fan Base</a:t>
            </a:r>
          </a:p>
        </p:txBody>
      </p:sp>
      <p:cxnSp>
        <p:nvCxnSpPr>
          <p:cNvPr id="30" name="Curved Connector 29"/>
          <p:cNvCxnSpPr>
            <a:stCxn id="53" idx="1"/>
            <a:endCxn id="20" idx="4"/>
          </p:cNvCxnSpPr>
          <p:nvPr/>
        </p:nvCxnSpPr>
        <p:spPr>
          <a:xfrm rot="16200000" flipV="1">
            <a:off x="2193637" y="3104155"/>
            <a:ext cx="709041" cy="837138"/>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urved Connector 30"/>
          <p:cNvCxnSpPr>
            <a:stCxn id="53" idx="7"/>
            <a:endCxn id="25" idx="4"/>
          </p:cNvCxnSpPr>
          <p:nvPr/>
        </p:nvCxnSpPr>
        <p:spPr>
          <a:xfrm rot="5400000" flipH="1" flipV="1">
            <a:off x="4307906" y="3092861"/>
            <a:ext cx="709041" cy="859726"/>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53" idx="0"/>
            <a:endCxn id="21" idx="4"/>
          </p:cNvCxnSpPr>
          <p:nvPr/>
        </p:nvCxnSpPr>
        <p:spPr>
          <a:xfrm rot="5400000" flipH="1" flipV="1">
            <a:off x="3301192" y="3466657"/>
            <a:ext cx="605307" cy="8401"/>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Curved Connector 38"/>
          <p:cNvCxnSpPr>
            <a:stCxn id="20" idx="7"/>
            <a:endCxn id="25" idx="1"/>
          </p:cNvCxnSpPr>
          <p:nvPr/>
        </p:nvCxnSpPr>
        <p:spPr>
          <a:xfrm rot="5400000" flipH="1" flipV="1">
            <a:off x="3610938" y="1587673"/>
            <a:ext cx="1588" cy="1951852"/>
          </a:xfrm>
          <a:prstGeom prst="curvedConnector3">
            <a:avLst>
              <a:gd name="adj1" fmla="val 20927834"/>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0" y="6334122"/>
            <a:ext cx="9144000" cy="369332"/>
          </a:xfrm>
          <a:prstGeom prst="rect">
            <a:avLst/>
          </a:prstGeom>
        </p:spPr>
        <p:txBody>
          <a:bodyPr wrap="square">
            <a:spAutoFit/>
          </a:bodyPr>
          <a:lstStyle/>
          <a:p>
            <a:r>
              <a:rPr lang="en-US" dirty="0"/>
              <a:t>Who are our targeted customers, and what is our value proposition in serving them?</a:t>
            </a:r>
          </a:p>
        </p:txBody>
      </p:sp>
      <p:sp>
        <p:nvSpPr>
          <p:cNvPr id="32" name="Rectangle 31"/>
          <p:cNvSpPr/>
          <p:nvPr/>
        </p:nvSpPr>
        <p:spPr>
          <a:xfrm>
            <a:off x="5859887" y="4859387"/>
            <a:ext cx="1532586" cy="1200329"/>
          </a:xfrm>
          <a:prstGeom prst="rect">
            <a:avLst/>
          </a:prstGeom>
        </p:spPr>
        <p:txBody>
          <a:bodyPr wrap="square">
            <a:spAutoFit/>
          </a:bodyPr>
          <a:lstStyle/>
          <a:p>
            <a:r>
              <a:rPr lang="en-US" sz="1200" b="1" dirty="0" smtClean="0"/>
              <a:t>Tech Readiness</a:t>
            </a:r>
          </a:p>
          <a:p>
            <a:endParaRPr lang="en-US" sz="1200" b="1" dirty="0" smtClean="0"/>
          </a:p>
          <a:p>
            <a:r>
              <a:rPr lang="en-US" sz="1200" b="1" dirty="0"/>
              <a:t>Infrastructure, Systems </a:t>
            </a:r>
            <a:r>
              <a:rPr lang="en-US" sz="1200" b="1" dirty="0" smtClean="0"/>
              <a:t>Ready</a:t>
            </a:r>
          </a:p>
          <a:p>
            <a:endParaRPr lang="en-US" sz="1200" b="1" dirty="0"/>
          </a:p>
          <a:p>
            <a:r>
              <a:rPr lang="en-US" sz="1200" b="1" dirty="0" smtClean="0"/>
              <a:t> Strategic Awareness</a:t>
            </a:r>
            <a:endParaRPr lang="en-US" sz="1200" b="1" dirty="0"/>
          </a:p>
        </p:txBody>
      </p:sp>
      <p:sp>
        <p:nvSpPr>
          <p:cNvPr id="34" name="Rectangle 33"/>
          <p:cNvSpPr/>
          <p:nvPr/>
        </p:nvSpPr>
        <p:spPr>
          <a:xfrm>
            <a:off x="7379595" y="4833629"/>
            <a:ext cx="1661375" cy="1015663"/>
          </a:xfrm>
          <a:prstGeom prst="rect">
            <a:avLst/>
          </a:prstGeom>
        </p:spPr>
        <p:txBody>
          <a:bodyPr wrap="square">
            <a:spAutoFit/>
          </a:bodyPr>
          <a:lstStyle/>
          <a:p>
            <a:r>
              <a:rPr lang="en-US" sz="1200" b="1" dirty="0" smtClean="0"/>
              <a:t>Tech  &amp; Tools Training</a:t>
            </a:r>
          </a:p>
          <a:p>
            <a:endParaRPr lang="en-US" sz="1200" b="1" dirty="0"/>
          </a:p>
          <a:p>
            <a:r>
              <a:rPr lang="en-US" sz="1200" b="1" dirty="0" smtClean="0"/>
              <a:t>Regulatory Awareness</a:t>
            </a:r>
          </a:p>
          <a:p>
            <a:endParaRPr lang="en-US" sz="1200" b="1" dirty="0" smtClean="0"/>
          </a:p>
          <a:p>
            <a:r>
              <a:rPr lang="en-US" sz="1200" b="1" dirty="0" smtClean="0"/>
              <a:t>Tech Acquisitions</a:t>
            </a:r>
            <a:endParaRPr lang="en-US" sz="1200" b="1" dirty="0"/>
          </a:p>
        </p:txBody>
      </p:sp>
      <p:sp>
        <p:nvSpPr>
          <p:cNvPr id="35" name="Rectangle 34"/>
          <p:cNvSpPr/>
          <p:nvPr/>
        </p:nvSpPr>
        <p:spPr>
          <a:xfrm>
            <a:off x="5859887" y="3507105"/>
            <a:ext cx="1532586" cy="830997"/>
          </a:xfrm>
          <a:prstGeom prst="rect">
            <a:avLst/>
          </a:prstGeom>
        </p:spPr>
        <p:txBody>
          <a:bodyPr wrap="square">
            <a:spAutoFit/>
          </a:bodyPr>
          <a:lstStyle/>
          <a:p>
            <a:r>
              <a:rPr lang="en-US" sz="1200" b="1" dirty="0" smtClean="0"/>
              <a:t>Tickets posted for Resale</a:t>
            </a:r>
          </a:p>
          <a:p>
            <a:endParaRPr lang="en-US" sz="1200" b="1" dirty="0"/>
          </a:p>
          <a:p>
            <a:r>
              <a:rPr lang="en-US" sz="1200" b="1" dirty="0" smtClean="0"/>
              <a:t>Tickets Resold</a:t>
            </a:r>
            <a:endParaRPr lang="en-US" sz="1200" b="1" dirty="0"/>
          </a:p>
        </p:txBody>
      </p:sp>
      <p:sp>
        <p:nvSpPr>
          <p:cNvPr id="41" name="Rectangle 40"/>
          <p:cNvSpPr/>
          <p:nvPr/>
        </p:nvSpPr>
        <p:spPr>
          <a:xfrm>
            <a:off x="7379595" y="3481347"/>
            <a:ext cx="1661375" cy="1015663"/>
          </a:xfrm>
          <a:prstGeom prst="rect">
            <a:avLst/>
          </a:prstGeom>
        </p:spPr>
        <p:txBody>
          <a:bodyPr wrap="square">
            <a:spAutoFit/>
          </a:bodyPr>
          <a:lstStyle/>
          <a:p>
            <a:r>
              <a:rPr lang="en-US" sz="1200" b="1" dirty="0" smtClean="0"/>
              <a:t>Ticket Vendor Integrations</a:t>
            </a:r>
          </a:p>
          <a:p>
            <a:endParaRPr lang="en-US" sz="1200" b="1" dirty="0"/>
          </a:p>
          <a:p>
            <a:r>
              <a:rPr lang="en-US" sz="1200" b="1" dirty="0" smtClean="0"/>
              <a:t>Implement Customer Interface/Promotion</a:t>
            </a:r>
            <a:endParaRPr lang="en-US" sz="1200" b="1" dirty="0"/>
          </a:p>
        </p:txBody>
      </p:sp>
      <p:sp>
        <p:nvSpPr>
          <p:cNvPr id="42" name="Rectangle 41"/>
          <p:cNvSpPr/>
          <p:nvPr/>
        </p:nvSpPr>
        <p:spPr>
          <a:xfrm>
            <a:off x="5859887" y="2193460"/>
            <a:ext cx="1532586" cy="1200329"/>
          </a:xfrm>
          <a:prstGeom prst="rect">
            <a:avLst/>
          </a:prstGeom>
        </p:spPr>
        <p:txBody>
          <a:bodyPr wrap="square">
            <a:spAutoFit/>
          </a:bodyPr>
          <a:lstStyle/>
          <a:p>
            <a:r>
              <a:rPr lang="en-US" sz="1200" b="1" dirty="0" smtClean="0"/>
              <a:t>Empty Seat Count</a:t>
            </a:r>
          </a:p>
          <a:p>
            <a:endParaRPr lang="en-US" sz="1200" b="1" dirty="0"/>
          </a:p>
          <a:p>
            <a:r>
              <a:rPr lang="en-US" sz="1200" b="1" dirty="0" smtClean="0"/>
              <a:t>#  Season Ticket Holders</a:t>
            </a:r>
          </a:p>
          <a:p>
            <a:endParaRPr lang="en-US" sz="1200" b="1" dirty="0" smtClean="0"/>
          </a:p>
          <a:p>
            <a:r>
              <a:rPr lang="en-US" sz="1200" b="1" dirty="0" smtClean="0"/>
              <a:t>Fan Site Feedback</a:t>
            </a:r>
            <a:endParaRPr lang="en-US" sz="1200" b="1" dirty="0"/>
          </a:p>
        </p:txBody>
      </p:sp>
      <p:sp>
        <p:nvSpPr>
          <p:cNvPr id="43" name="Rectangle 42"/>
          <p:cNvSpPr/>
          <p:nvPr/>
        </p:nvSpPr>
        <p:spPr>
          <a:xfrm>
            <a:off x="7379595" y="2167702"/>
            <a:ext cx="1661375" cy="1015663"/>
          </a:xfrm>
          <a:prstGeom prst="rect">
            <a:avLst/>
          </a:prstGeom>
        </p:spPr>
        <p:txBody>
          <a:bodyPr wrap="square">
            <a:spAutoFit/>
          </a:bodyPr>
          <a:lstStyle/>
          <a:p>
            <a:r>
              <a:rPr lang="en-US" sz="1200" b="1" dirty="0" smtClean="0"/>
              <a:t>VIP for a Day Promotion</a:t>
            </a:r>
          </a:p>
          <a:p>
            <a:endParaRPr lang="en-US" sz="1200" b="1" dirty="0"/>
          </a:p>
          <a:p>
            <a:r>
              <a:rPr lang="en-US" sz="1200" b="1" dirty="0" smtClean="0"/>
              <a:t>Season Ticket Holder Incentives Promotion</a:t>
            </a:r>
            <a:endParaRPr lang="en-US" sz="1200" b="1" dirty="0"/>
          </a:p>
        </p:txBody>
      </p:sp>
    </p:spTree>
    <p:extLst>
      <p:ext uri="{BB962C8B-B14F-4D97-AF65-F5344CB8AC3E}">
        <p14:creationId xmlns:p14="http://schemas.microsoft.com/office/powerpoint/2010/main" val="11048003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3620" y="914400"/>
            <a:ext cx="8762036" cy="516442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Strategy Map: </a:t>
            </a:r>
            <a:r>
              <a:rPr lang="en-US" i="1" dirty="0" smtClean="0"/>
              <a:t>Case Study</a:t>
            </a:r>
            <a:endParaRPr lang="en-US" i="1" dirty="0"/>
          </a:p>
        </p:txBody>
      </p:sp>
      <p:cxnSp>
        <p:nvCxnSpPr>
          <p:cNvPr id="8" name="Straight Connector 7"/>
          <p:cNvCxnSpPr/>
          <p:nvPr/>
        </p:nvCxnSpPr>
        <p:spPr>
          <a:xfrm>
            <a:off x="173620" y="2148451"/>
            <a:ext cx="87273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858672" y="3506219"/>
            <a:ext cx="50937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5" idx="3"/>
          </p:cNvCxnSpPr>
          <p:nvPr/>
        </p:nvCxnSpPr>
        <p:spPr>
          <a:xfrm rot="10800000" flipH="1">
            <a:off x="173620" y="3496614"/>
            <a:ext cx="8762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62046" y="4810365"/>
            <a:ext cx="87273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341249" y="3506219"/>
            <a:ext cx="50937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1161315" y="3499780"/>
            <a:ext cx="508082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5195" y="935267"/>
            <a:ext cx="1140025" cy="4924425"/>
          </a:xfrm>
          <a:prstGeom prst="rect">
            <a:avLst/>
          </a:prstGeom>
          <a:noFill/>
        </p:spPr>
        <p:txBody>
          <a:bodyPr wrap="square" rtlCol="0">
            <a:spAutoFit/>
          </a:bodyPr>
          <a:lstStyle/>
          <a:p>
            <a:pPr algn="ctr"/>
            <a:r>
              <a:rPr lang="en-US" sz="1400" b="1" u="sng" dirty="0" smtClean="0"/>
              <a:t>Perspective</a:t>
            </a:r>
          </a:p>
          <a:p>
            <a:pPr algn="ctr"/>
            <a:endParaRPr lang="en-US" sz="1200" b="1" dirty="0" smtClean="0"/>
          </a:p>
          <a:p>
            <a:pPr algn="ctr"/>
            <a:endParaRPr lang="en-US" sz="1200" b="1" dirty="0"/>
          </a:p>
          <a:p>
            <a:pPr algn="ctr"/>
            <a:r>
              <a:rPr lang="en-US" sz="1200" b="1" dirty="0" smtClean="0"/>
              <a:t>Owner (Financial)</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a:t> Fan (Customer</a:t>
            </a:r>
            <a:r>
              <a:rPr lang="en-US" sz="1200" b="1" dirty="0" smtClean="0"/>
              <a:t>)</a:t>
            </a:r>
          </a:p>
          <a:p>
            <a:pPr algn="ctr"/>
            <a:endParaRPr lang="en-US" sz="1200" b="1" dirty="0"/>
          </a:p>
          <a:p>
            <a:pPr algn="ctr"/>
            <a:endParaRPr lang="en-US" sz="1200" b="1" dirty="0" smtClean="0"/>
          </a:p>
          <a:p>
            <a:pPr algn="ctr"/>
            <a:endParaRPr lang="en-US" sz="1200" b="1" dirty="0"/>
          </a:p>
          <a:p>
            <a:pPr algn="ctr"/>
            <a:endParaRPr lang="en-US" sz="1200" b="1" dirty="0" smtClean="0"/>
          </a:p>
          <a:p>
            <a:pPr algn="ctr"/>
            <a:endParaRPr lang="en-US" sz="1200" b="1" dirty="0"/>
          </a:p>
          <a:p>
            <a:pPr algn="ctr"/>
            <a:r>
              <a:rPr lang="en-US" sz="1200" b="1" dirty="0" smtClean="0"/>
              <a:t>  Game (Operations)</a:t>
            </a:r>
          </a:p>
          <a:p>
            <a:pPr algn="ctr"/>
            <a:endParaRPr lang="en-US" sz="1200" b="1" dirty="0" smtClean="0"/>
          </a:p>
          <a:p>
            <a:pPr algn="ctr"/>
            <a:endParaRPr lang="en-US" sz="1200" b="1" dirty="0"/>
          </a:p>
          <a:p>
            <a:pPr algn="ctr"/>
            <a:endParaRPr lang="en-US" sz="1200" b="1" dirty="0"/>
          </a:p>
          <a:p>
            <a:pPr algn="ctr"/>
            <a:endParaRPr lang="en-US" sz="1200" b="1" dirty="0" smtClean="0"/>
          </a:p>
          <a:p>
            <a:pPr algn="ctr"/>
            <a:r>
              <a:rPr lang="en-US" sz="1200" b="1" dirty="0" smtClean="0"/>
              <a:t> Employee Learning &amp; Growth</a:t>
            </a:r>
            <a:endParaRPr lang="en-US" sz="1200" b="1" dirty="0"/>
          </a:p>
        </p:txBody>
      </p:sp>
      <p:sp>
        <p:nvSpPr>
          <p:cNvPr id="36" name="TextBox 35"/>
          <p:cNvSpPr txBox="1"/>
          <p:nvPr/>
        </p:nvSpPr>
        <p:spPr>
          <a:xfrm>
            <a:off x="1423686" y="935267"/>
            <a:ext cx="3993266" cy="307777"/>
          </a:xfrm>
          <a:prstGeom prst="rect">
            <a:avLst/>
          </a:prstGeom>
          <a:noFill/>
        </p:spPr>
        <p:txBody>
          <a:bodyPr wrap="square" rtlCol="0">
            <a:spAutoFit/>
          </a:bodyPr>
          <a:lstStyle/>
          <a:p>
            <a:pPr algn="ctr"/>
            <a:r>
              <a:rPr lang="en-US" sz="1400" b="1" u="sng" dirty="0" smtClean="0"/>
              <a:t>Objectives</a:t>
            </a:r>
            <a:endParaRPr lang="en-US" sz="1200" b="1" dirty="0"/>
          </a:p>
        </p:txBody>
      </p:sp>
      <p:sp>
        <p:nvSpPr>
          <p:cNvPr id="37" name="TextBox 36"/>
          <p:cNvSpPr txBox="1"/>
          <p:nvPr/>
        </p:nvSpPr>
        <p:spPr>
          <a:xfrm>
            <a:off x="5960962" y="935267"/>
            <a:ext cx="1388962" cy="307777"/>
          </a:xfrm>
          <a:prstGeom prst="rect">
            <a:avLst/>
          </a:prstGeom>
          <a:noFill/>
        </p:spPr>
        <p:txBody>
          <a:bodyPr wrap="square" rtlCol="0">
            <a:spAutoFit/>
          </a:bodyPr>
          <a:lstStyle/>
          <a:p>
            <a:pPr algn="ctr"/>
            <a:r>
              <a:rPr lang="en-US" sz="1400" b="1" u="sng" dirty="0" smtClean="0"/>
              <a:t>Metrics</a:t>
            </a:r>
          </a:p>
        </p:txBody>
      </p:sp>
      <p:sp>
        <p:nvSpPr>
          <p:cNvPr id="38" name="TextBox 37"/>
          <p:cNvSpPr txBox="1"/>
          <p:nvPr/>
        </p:nvSpPr>
        <p:spPr>
          <a:xfrm>
            <a:off x="7477245" y="935267"/>
            <a:ext cx="1388962" cy="307777"/>
          </a:xfrm>
          <a:prstGeom prst="rect">
            <a:avLst/>
          </a:prstGeom>
          <a:noFill/>
        </p:spPr>
        <p:txBody>
          <a:bodyPr wrap="square" rtlCol="0">
            <a:spAutoFit/>
          </a:bodyPr>
          <a:lstStyle/>
          <a:p>
            <a:pPr algn="ctr"/>
            <a:r>
              <a:rPr lang="en-US" sz="1400" b="1" u="sng" dirty="0" smtClean="0"/>
              <a:t>Initiatives</a:t>
            </a:r>
          </a:p>
        </p:txBody>
      </p:sp>
      <p:sp>
        <p:nvSpPr>
          <p:cNvPr id="51" name="Oval 50"/>
          <p:cNvSpPr/>
          <p:nvPr/>
        </p:nvSpPr>
        <p:spPr bwMode="auto">
          <a:xfrm>
            <a:off x="166137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Train IT Team to Build/Support</a:t>
            </a:r>
          </a:p>
        </p:txBody>
      </p:sp>
      <p:sp>
        <p:nvSpPr>
          <p:cNvPr id="52" name="Oval 51"/>
          <p:cNvSpPr/>
          <p:nvPr/>
        </p:nvSpPr>
        <p:spPr bwMode="auto">
          <a:xfrm>
            <a:off x="3837905" y="5100034"/>
            <a:ext cx="1790163"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Identify Ticket Website Vendors</a:t>
            </a:r>
          </a:p>
        </p:txBody>
      </p:sp>
      <p:sp>
        <p:nvSpPr>
          <p:cNvPr id="53" name="Oval 52"/>
          <p:cNvSpPr/>
          <p:nvPr/>
        </p:nvSpPr>
        <p:spPr bwMode="auto">
          <a:xfrm>
            <a:off x="2704563" y="3773510"/>
            <a:ext cx="1790163" cy="708338"/>
          </a:xfrm>
          <a:prstGeom prst="ellipse">
            <a:avLst/>
          </a:prstGeom>
          <a:ln>
            <a:solidFill>
              <a:srgbClr xmlns:mc="http://schemas.openxmlformats.org/markup-compatibility/2006" xmlns:a14="http://schemas.microsoft.com/office/drawing/2010/main" val="C00000" mc:Ignorable=""/>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Ticket Resale Process</a:t>
            </a:r>
          </a:p>
        </p:txBody>
      </p:sp>
      <p:cxnSp>
        <p:nvCxnSpPr>
          <p:cNvPr id="55" name="Curved Connector 54"/>
          <p:cNvCxnSpPr>
            <a:stCxn id="51" idx="0"/>
            <a:endCxn id="53" idx="3"/>
          </p:cNvCxnSpPr>
          <p:nvPr/>
        </p:nvCxnSpPr>
        <p:spPr>
          <a:xfrm rot="5400000" flipH="1" flipV="1">
            <a:off x="2400631" y="4533940"/>
            <a:ext cx="721920" cy="410269"/>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Curved Connector 55"/>
          <p:cNvCxnSpPr>
            <a:stCxn id="52" idx="0"/>
            <a:endCxn id="53" idx="5"/>
          </p:cNvCxnSpPr>
          <p:nvPr/>
        </p:nvCxnSpPr>
        <p:spPr>
          <a:xfrm rot="16200000" flipV="1">
            <a:off x="4121815" y="4488862"/>
            <a:ext cx="721920" cy="500424"/>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Oval 19"/>
          <p:cNvSpPr/>
          <p:nvPr/>
        </p:nvSpPr>
        <p:spPr bwMode="auto">
          <a:xfrm>
            <a:off x="1414810"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Reduce No-Shows</a:t>
            </a:r>
          </a:p>
        </p:txBody>
      </p:sp>
      <p:sp>
        <p:nvSpPr>
          <p:cNvPr id="21" name="Oval 20"/>
          <p:cNvSpPr/>
          <p:nvPr/>
        </p:nvSpPr>
        <p:spPr bwMode="auto">
          <a:xfrm>
            <a:off x="2893268"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Increased Fan Loyalty</a:t>
            </a:r>
          </a:p>
        </p:txBody>
      </p:sp>
      <p:sp>
        <p:nvSpPr>
          <p:cNvPr id="25" name="Oval 24"/>
          <p:cNvSpPr/>
          <p:nvPr/>
        </p:nvSpPr>
        <p:spPr bwMode="auto">
          <a:xfrm>
            <a:off x="4377511" y="2459865"/>
            <a:ext cx="1429555"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Grow Fan Base</a:t>
            </a:r>
          </a:p>
        </p:txBody>
      </p:sp>
      <p:cxnSp>
        <p:nvCxnSpPr>
          <p:cNvPr id="30" name="Curved Connector 29"/>
          <p:cNvCxnSpPr>
            <a:stCxn id="53" idx="1"/>
            <a:endCxn id="20" idx="4"/>
          </p:cNvCxnSpPr>
          <p:nvPr/>
        </p:nvCxnSpPr>
        <p:spPr>
          <a:xfrm rot="16200000" flipV="1">
            <a:off x="2193637" y="3104155"/>
            <a:ext cx="709041" cy="837138"/>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urved Connector 30"/>
          <p:cNvCxnSpPr>
            <a:stCxn id="53" idx="7"/>
            <a:endCxn id="25" idx="4"/>
          </p:cNvCxnSpPr>
          <p:nvPr/>
        </p:nvCxnSpPr>
        <p:spPr>
          <a:xfrm rot="5400000" flipH="1" flipV="1">
            <a:off x="4307906" y="3092861"/>
            <a:ext cx="709041" cy="859726"/>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53" idx="0"/>
            <a:endCxn id="21" idx="4"/>
          </p:cNvCxnSpPr>
          <p:nvPr/>
        </p:nvCxnSpPr>
        <p:spPr>
          <a:xfrm rot="5400000" flipH="1" flipV="1">
            <a:off x="3301192" y="3466657"/>
            <a:ext cx="605307" cy="8401"/>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Curved Connector 38"/>
          <p:cNvCxnSpPr>
            <a:stCxn id="20" idx="7"/>
            <a:endCxn id="25" idx="1"/>
          </p:cNvCxnSpPr>
          <p:nvPr/>
        </p:nvCxnSpPr>
        <p:spPr>
          <a:xfrm rot="5400000" flipH="1" flipV="1">
            <a:off x="3610938" y="1587673"/>
            <a:ext cx="1588" cy="1951852"/>
          </a:xfrm>
          <a:prstGeom prst="curvedConnector3">
            <a:avLst>
              <a:gd name="adj1" fmla="val 20927834"/>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Oval 31"/>
          <p:cNvSpPr/>
          <p:nvPr/>
        </p:nvSpPr>
        <p:spPr bwMode="auto">
          <a:xfrm>
            <a:off x="1390918" y="1262130"/>
            <a:ext cx="2086378"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Increase Stadium Revenue</a:t>
            </a:r>
          </a:p>
        </p:txBody>
      </p:sp>
      <p:sp>
        <p:nvSpPr>
          <p:cNvPr id="34" name="Oval 33"/>
          <p:cNvSpPr/>
          <p:nvPr/>
        </p:nvSpPr>
        <p:spPr bwMode="auto">
          <a:xfrm>
            <a:off x="3580327" y="1262130"/>
            <a:ext cx="2176529" cy="708338"/>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Increase Licensing Revenue</a:t>
            </a:r>
          </a:p>
        </p:txBody>
      </p:sp>
      <p:cxnSp>
        <p:nvCxnSpPr>
          <p:cNvPr id="35" name="Curved Connector 34"/>
          <p:cNvCxnSpPr>
            <a:stCxn id="20" idx="0"/>
            <a:endCxn id="32" idx="3"/>
          </p:cNvCxnSpPr>
          <p:nvPr/>
        </p:nvCxnSpPr>
        <p:spPr>
          <a:xfrm rot="16200000" flipV="1">
            <a:off x="1616460" y="1946736"/>
            <a:ext cx="593131" cy="433127"/>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Curved Connector 39"/>
          <p:cNvCxnSpPr>
            <a:stCxn id="21" idx="1"/>
            <a:endCxn id="32" idx="4"/>
          </p:cNvCxnSpPr>
          <p:nvPr/>
        </p:nvCxnSpPr>
        <p:spPr>
          <a:xfrm rot="16200000" flipV="1">
            <a:off x="2471799" y="1932777"/>
            <a:ext cx="593131" cy="668514"/>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Curved Connector 40"/>
          <p:cNvCxnSpPr/>
          <p:nvPr/>
        </p:nvCxnSpPr>
        <p:spPr>
          <a:xfrm rot="5400000" flipH="1" flipV="1">
            <a:off x="4075148" y="2008791"/>
            <a:ext cx="593131" cy="516486"/>
          </a:xfrm>
          <a:prstGeom prst="curvedConnector3">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25" idx="0"/>
            <a:endCxn id="34" idx="5"/>
          </p:cNvCxnSpPr>
          <p:nvPr/>
        </p:nvCxnSpPr>
        <p:spPr>
          <a:xfrm rot="5400000" flipH="1" flipV="1">
            <a:off x="4968635" y="1990389"/>
            <a:ext cx="593131" cy="345822"/>
          </a:xfrm>
          <a:prstGeom prst="curvedConnector3">
            <a:avLst>
              <a:gd name="adj1" fmla="val 50000"/>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urved Connector 42"/>
          <p:cNvCxnSpPr>
            <a:stCxn id="32" idx="5"/>
            <a:endCxn id="34" idx="3"/>
          </p:cNvCxnSpPr>
          <p:nvPr/>
        </p:nvCxnSpPr>
        <p:spPr>
          <a:xfrm rot="16200000" flipH="1">
            <a:off x="3535412" y="1503074"/>
            <a:ext cx="1588" cy="727319"/>
          </a:xfrm>
          <a:prstGeom prst="curvedConnector3">
            <a:avLst>
              <a:gd name="adj1" fmla="val 12006675"/>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1" y="6327579"/>
            <a:ext cx="9143999" cy="369332"/>
          </a:xfrm>
          <a:prstGeom prst="rect">
            <a:avLst/>
          </a:prstGeom>
        </p:spPr>
        <p:txBody>
          <a:bodyPr wrap="square">
            <a:spAutoFit/>
          </a:bodyPr>
          <a:lstStyle/>
          <a:p>
            <a:r>
              <a:rPr lang="en-US" dirty="0"/>
              <a:t>What Financial Steps are needed to ensure the execution of our strategy?</a:t>
            </a:r>
          </a:p>
        </p:txBody>
      </p:sp>
      <p:sp>
        <p:nvSpPr>
          <p:cNvPr id="44" name="Rectangle 43"/>
          <p:cNvSpPr/>
          <p:nvPr/>
        </p:nvSpPr>
        <p:spPr>
          <a:xfrm>
            <a:off x="5859887" y="4859387"/>
            <a:ext cx="1532586" cy="1200329"/>
          </a:xfrm>
          <a:prstGeom prst="rect">
            <a:avLst/>
          </a:prstGeom>
        </p:spPr>
        <p:txBody>
          <a:bodyPr wrap="square">
            <a:spAutoFit/>
          </a:bodyPr>
          <a:lstStyle/>
          <a:p>
            <a:r>
              <a:rPr lang="en-US" sz="1200" b="1" dirty="0" smtClean="0"/>
              <a:t>Tech Readiness</a:t>
            </a:r>
          </a:p>
          <a:p>
            <a:endParaRPr lang="en-US" sz="1200" b="1" dirty="0" smtClean="0"/>
          </a:p>
          <a:p>
            <a:r>
              <a:rPr lang="en-US" sz="1200" b="1" dirty="0"/>
              <a:t>Infrastructure, Systems </a:t>
            </a:r>
            <a:r>
              <a:rPr lang="en-US" sz="1200" b="1" dirty="0" smtClean="0"/>
              <a:t>Ready</a:t>
            </a:r>
          </a:p>
          <a:p>
            <a:endParaRPr lang="en-US" sz="1200" b="1" dirty="0"/>
          </a:p>
          <a:p>
            <a:r>
              <a:rPr lang="en-US" sz="1200" b="1" dirty="0" smtClean="0"/>
              <a:t> Strategic Awareness</a:t>
            </a:r>
            <a:endParaRPr lang="en-US" sz="1200" b="1" dirty="0"/>
          </a:p>
        </p:txBody>
      </p:sp>
      <p:sp>
        <p:nvSpPr>
          <p:cNvPr id="45" name="Rectangle 44"/>
          <p:cNvSpPr/>
          <p:nvPr/>
        </p:nvSpPr>
        <p:spPr>
          <a:xfrm>
            <a:off x="7379595" y="4833629"/>
            <a:ext cx="1661375" cy="1015663"/>
          </a:xfrm>
          <a:prstGeom prst="rect">
            <a:avLst/>
          </a:prstGeom>
        </p:spPr>
        <p:txBody>
          <a:bodyPr wrap="square">
            <a:spAutoFit/>
          </a:bodyPr>
          <a:lstStyle/>
          <a:p>
            <a:r>
              <a:rPr lang="en-US" sz="1200" b="1" dirty="0" smtClean="0"/>
              <a:t>Tech  &amp; Tools Training</a:t>
            </a:r>
          </a:p>
          <a:p>
            <a:endParaRPr lang="en-US" sz="1200" b="1" dirty="0"/>
          </a:p>
          <a:p>
            <a:r>
              <a:rPr lang="en-US" sz="1200" b="1" dirty="0" smtClean="0"/>
              <a:t>Regulatory Awareness</a:t>
            </a:r>
          </a:p>
          <a:p>
            <a:endParaRPr lang="en-US" sz="1200" b="1" dirty="0" smtClean="0"/>
          </a:p>
          <a:p>
            <a:r>
              <a:rPr lang="en-US" sz="1200" b="1" dirty="0" smtClean="0"/>
              <a:t>Tech Acquisitions</a:t>
            </a:r>
            <a:endParaRPr lang="en-US" sz="1200" b="1" dirty="0"/>
          </a:p>
        </p:txBody>
      </p:sp>
      <p:sp>
        <p:nvSpPr>
          <p:cNvPr id="46" name="Rectangle 45"/>
          <p:cNvSpPr/>
          <p:nvPr/>
        </p:nvSpPr>
        <p:spPr>
          <a:xfrm>
            <a:off x="5859887" y="3507105"/>
            <a:ext cx="1532586" cy="830997"/>
          </a:xfrm>
          <a:prstGeom prst="rect">
            <a:avLst/>
          </a:prstGeom>
        </p:spPr>
        <p:txBody>
          <a:bodyPr wrap="square">
            <a:spAutoFit/>
          </a:bodyPr>
          <a:lstStyle/>
          <a:p>
            <a:r>
              <a:rPr lang="en-US" sz="1200" b="1" dirty="0" smtClean="0"/>
              <a:t>Tickets posted for Resale</a:t>
            </a:r>
          </a:p>
          <a:p>
            <a:endParaRPr lang="en-US" sz="1200" b="1" dirty="0"/>
          </a:p>
          <a:p>
            <a:r>
              <a:rPr lang="en-US" sz="1200" b="1" dirty="0" smtClean="0"/>
              <a:t>Tickets Resold</a:t>
            </a:r>
            <a:endParaRPr lang="en-US" sz="1200" b="1" dirty="0"/>
          </a:p>
        </p:txBody>
      </p:sp>
      <p:sp>
        <p:nvSpPr>
          <p:cNvPr id="47" name="Rectangle 46"/>
          <p:cNvSpPr/>
          <p:nvPr/>
        </p:nvSpPr>
        <p:spPr>
          <a:xfrm>
            <a:off x="7379595" y="3481347"/>
            <a:ext cx="1661375" cy="1015663"/>
          </a:xfrm>
          <a:prstGeom prst="rect">
            <a:avLst/>
          </a:prstGeom>
        </p:spPr>
        <p:txBody>
          <a:bodyPr wrap="square">
            <a:spAutoFit/>
          </a:bodyPr>
          <a:lstStyle/>
          <a:p>
            <a:r>
              <a:rPr lang="en-US" sz="1200" b="1" dirty="0" smtClean="0"/>
              <a:t>Ticket Vendor Integrations</a:t>
            </a:r>
          </a:p>
          <a:p>
            <a:endParaRPr lang="en-US" sz="1200" b="1" dirty="0"/>
          </a:p>
          <a:p>
            <a:r>
              <a:rPr lang="en-US" sz="1200" b="1" dirty="0" smtClean="0"/>
              <a:t>Implement Customer Interface/Promotion</a:t>
            </a:r>
            <a:endParaRPr lang="en-US" sz="1200" b="1" dirty="0"/>
          </a:p>
        </p:txBody>
      </p:sp>
      <p:sp>
        <p:nvSpPr>
          <p:cNvPr id="48" name="Rectangle 47"/>
          <p:cNvSpPr/>
          <p:nvPr/>
        </p:nvSpPr>
        <p:spPr>
          <a:xfrm>
            <a:off x="5859887" y="2193460"/>
            <a:ext cx="1532586" cy="1200329"/>
          </a:xfrm>
          <a:prstGeom prst="rect">
            <a:avLst/>
          </a:prstGeom>
        </p:spPr>
        <p:txBody>
          <a:bodyPr wrap="square">
            <a:spAutoFit/>
          </a:bodyPr>
          <a:lstStyle/>
          <a:p>
            <a:r>
              <a:rPr lang="en-US" sz="1200" b="1" dirty="0" smtClean="0"/>
              <a:t>Empty Seat Count</a:t>
            </a:r>
          </a:p>
          <a:p>
            <a:endParaRPr lang="en-US" sz="1200" b="1" dirty="0"/>
          </a:p>
          <a:p>
            <a:r>
              <a:rPr lang="en-US" sz="1200" b="1" dirty="0" smtClean="0"/>
              <a:t>#  Season Ticket Holders</a:t>
            </a:r>
          </a:p>
          <a:p>
            <a:endParaRPr lang="en-US" sz="1200" b="1" dirty="0" smtClean="0"/>
          </a:p>
          <a:p>
            <a:r>
              <a:rPr lang="en-US" sz="1200" b="1" dirty="0" smtClean="0"/>
              <a:t>Fan Site Feedback</a:t>
            </a:r>
            <a:endParaRPr lang="en-US" sz="1200" b="1" dirty="0"/>
          </a:p>
        </p:txBody>
      </p:sp>
      <p:sp>
        <p:nvSpPr>
          <p:cNvPr id="49" name="Rectangle 48"/>
          <p:cNvSpPr/>
          <p:nvPr/>
        </p:nvSpPr>
        <p:spPr>
          <a:xfrm>
            <a:off x="7379595" y="2167702"/>
            <a:ext cx="1661375" cy="1015663"/>
          </a:xfrm>
          <a:prstGeom prst="rect">
            <a:avLst/>
          </a:prstGeom>
        </p:spPr>
        <p:txBody>
          <a:bodyPr wrap="square">
            <a:spAutoFit/>
          </a:bodyPr>
          <a:lstStyle/>
          <a:p>
            <a:r>
              <a:rPr lang="en-US" sz="1200" b="1" dirty="0" smtClean="0"/>
              <a:t>VIP for a Day Promotion</a:t>
            </a:r>
          </a:p>
          <a:p>
            <a:endParaRPr lang="en-US" sz="1200" b="1" dirty="0"/>
          </a:p>
          <a:p>
            <a:r>
              <a:rPr lang="en-US" sz="1200" b="1" dirty="0" smtClean="0"/>
              <a:t>Season Ticket Holder Incentives Promotion</a:t>
            </a:r>
            <a:endParaRPr lang="en-US" sz="1200" b="1" dirty="0"/>
          </a:p>
        </p:txBody>
      </p:sp>
      <p:sp>
        <p:nvSpPr>
          <p:cNvPr id="50" name="Rectangle 49"/>
          <p:cNvSpPr/>
          <p:nvPr/>
        </p:nvSpPr>
        <p:spPr>
          <a:xfrm>
            <a:off x="5859887" y="1214665"/>
            <a:ext cx="1532586" cy="646331"/>
          </a:xfrm>
          <a:prstGeom prst="rect">
            <a:avLst/>
          </a:prstGeom>
        </p:spPr>
        <p:txBody>
          <a:bodyPr wrap="square">
            <a:spAutoFit/>
          </a:bodyPr>
          <a:lstStyle/>
          <a:p>
            <a:r>
              <a:rPr lang="en-US" sz="1200" b="1" dirty="0" smtClean="0"/>
              <a:t>Stadium Revenue</a:t>
            </a:r>
          </a:p>
          <a:p>
            <a:endParaRPr lang="en-US" sz="1200" b="1" dirty="0"/>
          </a:p>
          <a:p>
            <a:r>
              <a:rPr lang="en-US" sz="1200" b="1" dirty="0" smtClean="0"/>
              <a:t>Market Value</a:t>
            </a:r>
            <a:endParaRPr lang="en-US" sz="1200" b="1" dirty="0"/>
          </a:p>
        </p:txBody>
      </p:sp>
    </p:spTree>
    <p:extLst>
      <p:ext uri="{BB962C8B-B14F-4D97-AF65-F5344CB8AC3E}">
        <p14:creationId xmlns:p14="http://schemas.microsoft.com/office/powerpoint/2010/main" val="11137704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Strategy Map</a:t>
            </a:r>
            <a:endParaRPr lang="en-US" dirty="0"/>
          </a:p>
        </p:txBody>
      </p:sp>
      <p:sp>
        <p:nvSpPr>
          <p:cNvPr id="8" name="Rectangle 7"/>
          <p:cNvSpPr/>
          <p:nvPr/>
        </p:nvSpPr>
        <p:spPr bwMode="auto">
          <a:xfrm>
            <a:off x="173620" y="914400"/>
            <a:ext cx="8762036" cy="5164428"/>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cxnSp>
        <p:nvCxnSpPr>
          <p:cNvPr id="9" name="Straight Connector 8"/>
          <p:cNvCxnSpPr/>
          <p:nvPr/>
        </p:nvCxnSpPr>
        <p:spPr>
          <a:xfrm>
            <a:off x="173620" y="2148451"/>
            <a:ext cx="872731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4858672" y="3506219"/>
            <a:ext cx="5093702"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8" idx="1"/>
            <a:endCxn id="8" idx="3"/>
          </p:cNvCxnSpPr>
          <p:nvPr/>
        </p:nvCxnSpPr>
        <p:spPr>
          <a:xfrm rot="10800000" flipH="1">
            <a:off x="173620" y="3496614"/>
            <a:ext cx="8762036"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62046" y="4810365"/>
            <a:ext cx="8727311"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341249" y="3506219"/>
            <a:ext cx="5093701" cy="0"/>
          </a:xfrm>
          <a:prstGeom prst="line">
            <a:avLst/>
          </a:prstGeom>
          <a:ln>
            <a:solidFill>
              <a:schemeClr val="bg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161315" y="3499780"/>
            <a:ext cx="5080823" cy="0"/>
          </a:xfrm>
          <a:prstGeom prst="line">
            <a:avLst/>
          </a:prstGeom>
          <a:ln>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85195" y="935267"/>
            <a:ext cx="1140025" cy="4924425"/>
          </a:xfrm>
          <a:prstGeom prst="rect">
            <a:avLst/>
          </a:prstGeom>
          <a:noFill/>
        </p:spPr>
        <p:txBody>
          <a:bodyPr wrap="square" rtlCol="0">
            <a:spAutoFit/>
          </a:bodyPr>
          <a:lstStyle/>
          <a:p>
            <a:pPr algn="ctr"/>
            <a:r>
              <a:rPr lang="en-US" sz="1400" b="1" u="sng" dirty="0" smtClean="0">
                <a:solidFill>
                  <a:schemeClr val="bg1"/>
                </a:solidFill>
              </a:rPr>
              <a:t>Perspective</a:t>
            </a:r>
          </a:p>
          <a:p>
            <a:pPr algn="ctr"/>
            <a:endParaRPr lang="en-US" sz="1200" b="1" dirty="0" smtClean="0">
              <a:solidFill>
                <a:schemeClr val="bg1"/>
              </a:solidFill>
            </a:endParaRPr>
          </a:p>
          <a:p>
            <a:pPr algn="ctr"/>
            <a:endParaRPr lang="en-US" sz="1200" b="1" dirty="0">
              <a:solidFill>
                <a:schemeClr val="bg1"/>
              </a:solidFill>
            </a:endParaRPr>
          </a:p>
          <a:p>
            <a:pPr algn="ctr"/>
            <a:r>
              <a:rPr lang="en-US" sz="1200" b="1" dirty="0" smtClean="0">
                <a:solidFill>
                  <a:schemeClr val="bg1"/>
                </a:solidFill>
              </a:rPr>
              <a:t>Owner (Financial)</a:t>
            </a:r>
          </a:p>
          <a:p>
            <a:pPr algn="ctr"/>
            <a:endParaRPr lang="en-US" sz="1200" b="1" dirty="0" smtClean="0">
              <a:solidFill>
                <a:schemeClr val="bg1"/>
              </a:solidFill>
            </a:endParaRPr>
          </a:p>
          <a:p>
            <a:pPr algn="ctr"/>
            <a:endParaRPr lang="en-US" sz="1200" b="1" dirty="0">
              <a:solidFill>
                <a:schemeClr val="bg1"/>
              </a:solidFill>
            </a:endParaRPr>
          </a:p>
          <a:p>
            <a:pPr algn="ctr"/>
            <a:endParaRPr lang="en-US" sz="1200" b="1" dirty="0">
              <a:solidFill>
                <a:schemeClr val="bg1"/>
              </a:solidFill>
            </a:endParaRPr>
          </a:p>
          <a:p>
            <a:pPr algn="ctr"/>
            <a:endParaRPr lang="en-US" sz="1200" b="1" dirty="0" smtClean="0">
              <a:solidFill>
                <a:schemeClr val="bg1"/>
              </a:solidFill>
            </a:endParaRPr>
          </a:p>
          <a:p>
            <a:pPr algn="ctr"/>
            <a:r>
              <a:rPr lang="en-US" sz="1200" b="1" dirty="0">
                <a:solidFill>
                  <a:schemeClr val="bg1"/>
                </a:solidFill>
              </a:rPr>
              <a:t> Fan (Customer</a:t>
            </a:r>
            <a:r>
              <a:rPr lang="en-US" sz="1200" b="1" dirty="0" smtClean="0">
                <a:solidFill>
                  <a:schemeClr val="bg1"/>
                </a:solidFill>
              </a:rPr>
              <a:t>)</a:t>
            </a:r>
          </a:p>
          <a:p>
            <a:pPr algn="ctr"/>
            <a:endParaRPr lang="en-US" sz="1200" b="1" dirty="0">
              <a:solidFill>
                <a:schemeClr val="bg1"/>
              </a:solidFill>
            </a:endParaRPr>
          </a:p>
          <a:p>
            <a:pPr algn="ctr"/>
            <a:endParaRPr lang="en-US" sz="1200" b="1" dirty="0" smtClean="0">
              <a:solidFill>
                <a:schemeClr val="bg1"/>
              </a:solidFill>
            </a:endParaRPr>
          </a:p>
          <a:p>
            <a:pPr algn="ctr"/>
            <a:endParaRPr lang="en-US" sz="1200" b="1" dirty="0">
              <a:solidFill>
                <a:schemeClr val="bg1"/>
              </a:solidFill>
            </a:endParaRPr>
          </a:p>
          <a:p>
            <a:pPr algn="ctr"/>
            <a:endParaRPr lang="en-US" sz="1200" b="1" dirty="0" smtClean="0">
              <a:solidFill>
                <a:schemeClr val="bg1"/>
              </a:solidFill>
            </a:endParaRPr>
          </a:p>
          <a:p>
            <a:pPr algn="ctr"/>
            <a:endParaRPr lang="en-US" sz="1200" b="1" dirty="0">
              <a:solidFill>
                <a:schemeClr val="bg1"/>
              </a:solidFill>
            </a:endParaRPr>
          </a:p>
          <a:p>
            <a:pPr algn="ctr"/>
            <a:r>
              <a:rPr lang="en-US" sz="1200" b="1" dirty="0" smtClean="0">
                <a:solidFill>
                  <a:schemeClr val="bg1"/>
                </a:solidFill>
              </a:rPr>
              <a:t>  Game (Operations)</a:t>
            </a:r>
          </a:p>
          <a:p>
            <a:pPr algn="ctr"/>
            <a:endParaRPr lang="en-US" sz="1200" b="1" dirty="0" smtClean="0">
              <a:solidFill>
                <a:schemeClr val="bg1"/>
              </a:solidFill>
            </a:endParaRPr>
          </a:p>
          <a:p>
            <a:pPr algn="ctr"/>
            <a:endParaRPr lang="en-US" sz="1200" b="1" dirty="0">
              <a:solidFill>
                <a:schemeClr val="bg1"/>
              </a:solidFill>
            </a:endParaRPr>
          </a:p>
          <a:p>
            <a:pPr algn="ctr"/>
            <a:endParaRPr lang="en-US" sz="1200" b="1" dirty="0">
              <a:solidFill>
                <a:schemeClr val="bg1"/>
              </a:solidFill>
            </a:endParaRPr>
          </a:p>
          <a:p>
            <a:pPr algn="ctr"/>
            <a:endParaRPr lang="en-US" sz="1200" b="1" dirty="0" smtClean="0">
              <a:solidFill>
                <a:schemeClr val="bg1"/>
              </a:solidFill>
            </a:endParaRPr>
          </a:p>
          <a:p>
            <a:pPr algn="ctr"/>
            <a:r>
              <a:rPr lang="en-US" sz="1200" b="1" dirty="0" smtClean="0">
                <a:solidFill>
                  <a:schemeClr val="bg1"/>
                </a:solidFill>
              </a:rPr>
              <a:t> Employee Learning &amp; Growth</a:t>
            </a:r>
            <a:endParaRPr lang="en-US" sz="1200" b="1" dirty="0">
              <a:solidFill>
                <a:schemeClr val="bg1"/>
              </a:solidFill>
            </a:endParaRPr>
          </a:p>
        </p:txBody>
      </p:sp>
      <p:sp>
        <p:nvSpPr>
          <p:cNvPr id="16" name="TextBox 15"/>
          <p:cNvSpPr txBox="1"/>
          <p:nvPr/>
        </p:nvSpPr>
        <p:spPr>
          <a:xfrm>
            <a:off x="1423686" y="935267"/>
            <a:ext cx="3993266" cy="307777"/>
          </a:xfrm>
          <a:prstGeom prst="rect">
            <a:avLst/>
          </a:prstGeom>
          <a:noFill/>
        </p:spPr>
        <p:txBody>
          <a:bodyPr wrap="square" rtlCol="0">
            <a:spAutoFit/>
          </a:bodyPr>
          <a:lstStyle/>
          <a:p>
            <a:pPr algn="ctr"/>
            <a:r>
              <a:rPr lang="en-US" sz="1400" b="1" u="sng" dirty="0" smtClean="0">
                <a:solidFill>
                  <a:schemeClr val="bg1"/>
                </a:solidFill>
              </a:rPr>
              <a:t>Objectives</a:t>
            </a:r>
            <a:endParaRPr lang="en-US" sz="1200" b="1" dirty="0">
              <a:solidFill>
                <a:schemeClr val="bg1"/>
              </a:solidFill>
            </a:endParaRPr>
          </a:p>
        </p:txBody>
      </p:sp>
      <p:sp>
        <p:nvSpPr>
          <p:cNvPr id="17" name="TextBox 16"/>
          <p:cNvSpPr txBox="1"/>
          <p:nvPr/>
        </p:nvSpPr>
        <p:spPr>
          <a:xfrm>
            <a:off x="5960962" y="935267"/>
            <a:ext cx="1388962" cy="307777"/>
          </a:xfrm>
          <a:prstGeom prst="rect">
            <a:avLst/>
          </a:prstGeom>
          <a:noFill/>
        </p:spPr>
        <p:txBody>
          <a:bodyPr wrap="square" rtlCol="0">
            <a:spAutoFit/>
          </a:bodyPr>
          <a:lstStyle/>
          <a:p>
            <a:pPr algn="ctr"/>
            <a:r>
              <a:rPr lang="en-US" sz="1400" b="1" u="sng" dirty="0" smtClean="0">
                <a:solidFill>
                  <a:schemeClr val="bg1"/>
                </a:solidFill>
              </a:rPr>
              <a:t>Metrics</a:t>
            </a:r>
          </a:p>
        </p:txBody>
      </p:sp>
      <p:sp>
        <p:nvSpPr>
          <p:cNvPr id="18" name="TextBox 17"/>
          <p:cNvSpPr txBox="1"/>
          <p:nvPr/>
        </p:nvSpPr>
        <p:spPr>
          <a:xfrm>
            <a:off x="7477245" y="935267"/>
            <a:ext cx="1388962" cy="307777"/>
          </a:xfrm>
          <a:prstGeom prst="rect">
            <a:avLst/>
          </a:prstGeom>
          <a:noFill/>
        </p:spPr>
        <p:txBody>
          <a:bodyPr wrap="square" rtlCol="0">
            <a:spAutoFit/>
          </a:bodyPr>
          <a:lstStyle/>
          <a:p>
            <a:pPr algn="ctr"/>
            <a:r>
              <a:rPr lang="en-US" sz="1400" b="1" u="sng" dirty="0" smtClean="0">
                <a:solidFill>
                  <a:schemeClr val="bg1"/>
                </a:solidFill>
              </a:rPr>
              <a:t>Initiatives</a:t>
            </a:r>
          </a:p>
        </p:txBody>
      </p:sp>
      <p:sp>
        <p:nvSpPr>
          <p:cNvPr id="19" name="Oval 18"/>
          <p:cNvSpPr/>
          <p:nvPr/>
        </p:nvSpPr>
        <p:spPr bwMode="auto">
          <a:xfrm>
            <a:off x="1661375" y="5100034"/>
            <a:ext cx="1790163"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Train IT Team to Build/Support</a:t>
            </a:r>
          </a:p>
        </p:txBody>
      </p:sp>
      <p:sp>
        <p:nvSpPr>
          <p:cNvPr id="20" name="Oval 19"/>
          <p:cNvSpPr/>
          <p:nvPr/>
        </p:nvSpPr>
        <p:spPr bwMode="auto">
          <a:xfrm>
            <a:off x="3837905" y="5100034"/>
            <a:ext cx="1790163"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Identify Ticket Website Vendors</a:t>
            </a:r>
          </a:p>
        </p:txBody>
      </p:sp>
      <p:sp>
        <p:nvSpPr>
          <p:cNvPr id="21" name="Oval 20"/>
          <p:cNvSpPr/>
          <p:nvPr/>
        </p:nvSpPr>
        <p:spPr bwMode="auto">
          <a:xfrm>
            <a:off x="2704563" y="3773510"/>
            <a:ext cx="1790163" cy="708338"/>
          </a:xfrm>
          <a:prstGeom prst="ellipse">
            <a:avLst/>
          </a:prstGeom>
          <a:noFill/>
          <a:ln>
            <a:solidFill>
              <a:schemeClr val="accent6"/>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Ticket Resale Process</a:t>
            </a:r>
          </a:p>
        </p:txBody>
      </p:sp>
      <p:cxnSp>
        <p:nvCxnSpPr>
          <p:cNvPr id="22" name="Curved Connector 21"/>
          <p:cNvCxnSpPr>
            <a:stCxn id="19" idx="0"/>
            <a:endCxn id="21" idx="3"/>
          </p:cNvCxnSpPr>
          <p:nvPr/>
        </p:nvCxnSpPr>
        <p:spPr>
          <a:xfrm rot="5400000" flipH="1" flipV="1">
            <a:off x="2400631" y="4533940"/>
            <a:ext cx="721920" cy="410269"/>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Curved Connector 22"/>
          <p:cNvCxnSpPr>
            <a:stCxn id="20" idx="0"/>
            <a:endCxn id="21" idx="5"/>
          </p:cNvCxnSpPr>
          <p:nvPr/>
        </p:nvCxnSpPr>
        <p:spPr>
          <a:xfrm rot="16200000" flipV="1">
            <a:off x="4121815" y="4488862"/>
            <a:ext cx="721920" cy="500424"/>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Oval 23"/>
          <p:cNvSpPr/>
          <p:nvPr/>
        </p:nvSpPr>
        <p:spPr bwMode="auto">
          <a:xfrm>
            <a:off x="1414810" y="2459865"/>
            <a:ext cx="1429555"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Reduce No-Shows</a:t>
            </a:r>
          </a:p>
        </p:txBody>
      </p:sp>
      <p:sp>
        <p:nvSpPr>
          <p:cNvPr id="25" name="Oval 24"/>
          <p:cNvSpPr/>
          <p:nvPr/>
        </p:nvSpPr>
        <p:spPr bwMode="auto">
          <a:xfrm>
            <a:off x="2893268" y="2459865"/>
            <a:ext cx="1429555"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Increased Fan Loyalty</a:t>
            </a:r>
          </a:p>
        </p:txBody>
      </p:sp>
      <p:sp>
        <p:nvSpPr>
          <p:cNvPr id="26" name="Oval 25"/>
          <p:cNvSpPr/>
          <p:nvPr/>
        </p:nvSpPr>
        <p:spPr bwMode="auto">
          <a:xfrm>
            <a:off x="4377511" y="2459865"/>
            <a:ext cx="1429555"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Grow Fan Base</a:t>
            </a:r>
          </a:p>
        </p:txBody>
      </p:sp>
      <p:cxnSp>
        <p:nvCxnSpPr>
          <p:cNvPr id="27" name="Curved Connector 26"/>
          <p:cNvCxnSpPr>
            <a:stCxn id="21" idx="1"/>
            <a:endCxn id="24" idx="4"/>
          </p:cNvCxnSpPr>
          <p:nvPr/>
        </p:nvCxnSpPr>
        <p:spPr>
          <a:xfrm rot="16200000" flipV="1">
            <a:off x="2193637" y="3104155"/>
            <a:ext cx="709041" cy="837138"/>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Curved Connector 27"/>
          <p:cNvCxnSpPr>
            <a:stCxn id="21" idx="7"/>
            <a:endCxn id="26" idx="4"/>
          </p:cNvCxnSpPr>
          <p:nvPr/>
        </p:nvCxnSpPr>
        <p:spPr>
          <a:xfrm rot="5400000" flipH="1" flipV="1">
            <a:off x="4307906" y="3092861"/>
            <a:ext cx="709041" cy="859726"/>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Curved Connector 28"/>
          <p:cNvCxnSpPr>
            <a:stCxn id="21" idx="0"/>
            <a:endCxn id="25" idx="4"/>
          </p:cNvCxnSpPr>
          <p:nvPr/>
        </p:nvCxnSpPr>
        <p:spPr>
          <a:xfrm rot="5400000" flipH="1" flipV="1">
            <a:off x="3301192" y="3466657"/>
            <a:ext cx="605307" cy="8401"/>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Curved Connector 29"/>
          <p:cNvCxnSpPr>
            <a:stCxn id="24" idx="7"/>
            <a:endCxn id="26" idx="1"/>
          </p:cNvCxnSpPr>
          <p:nvPr/>
        </p:nvCxnSpPr>
        <p:spPr>
          <a:xfrm rot="5400000" flipH="1" flipV="1">
            <a:off x="3610938" y="1587673"/>
            <a:ext cx="1588" cy="1951852"/>
          </a:xfrm>
          <a:prstGeom prst="curvedConnector3">
            <a:avLst>
              <a:gd name="adj1" fmla="val 20927834"/>
            </a:avLst>
          </a:prstGeom>
          <a:ln w="28575">
            <a:solidFill>
              <a:schemeClr val="bg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Oval 30"/>
          <p:cNvSpPr/>
          <p:nvPr/>
        </p:nvSpPr>
        <p:spPr bwMode="auto">
          <a:xfrm>
            <a:off x="1390918" y="1262130"/>
            <a:ext cx="2086378"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Increase Stadium Revenue</a:t>
            </a:r>
          </a:p>
        </p:txBody>
      </p:sp>
      <p:sp>
        <p:nvSpPr>
          <p:cNvPr id="32" name="Oval 31"/>
          <p:cNvSpPr/>
          <p:nvPr/>
        </p:nvSpPr>
        <p:spPr bwMode="auto">
          <a:xfrm>
            <a:off x="3580327" y="1262130"/>
            <a:ext cx="2176529" cy="708338"/>
          </a:xfrm>
          <a:prstGeom prst="ellipse">
            <a:avLst/>
          </a:prstGeom>
          <a:noFill/>
          <a:ln>
            <a:solidFill>
              <a:schemeClr val="bg1"/>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latin typeface="Calibri" pitchFamily="34" charset="0"/>
              </a:rPr>
              <a:t> Increase Licensing Revenue</a:t>
            </a:r>
          </a:p>
        </p:txBody>
      </p:sp>
      <p:cxnSp>
        <p:nvCxnSpPr>
          <p:cNvPr id="33" name="Curved Connector 32"/>
          <p:cNvCxnSpPr>
            <a:stCxn id="24" idx="0"/>
            <a:endCxn id="31" idx="3"/>
          </p:cNvCxnSpPr>
          <p:nvPr/>
        </p:nvCxnSpPr>
        <p:spPr>
          <a:xfrm rot="16200000" flipV="1">
            <a:off x="1616460" y="1946736"/>
            <a:ext cx="593131" cy="433127"/>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Curved Connector 33"/>
          <p:cNvCxnSpPr>
            <a:stCxn id="25" idx="1"/>
            <a:endCxn id="31" idx="4"/>
          </p:cNvCxnSpPr>
          <p:nvPr/>
        </p:nvCxnSpPr>
        <p:spPr>
          <a:xfrm rot="16200000" flipV="1">
            <a:off x="2471799" y="1932777"/>
            <a:ext cx="593131" cy="668514"/>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Curved Connector 34"/>
          <p:cNvCxnSpPr/>
          <p:nvPr/>
        </p:nvCxnSpPr>
        <p:spPr>
          <a:xfrm rot="5400000" flipH="1" flipV="1">
            <a:off x="4075148" y="2008791"/>
            <a:ext cx="593131" cy="516486"/>
          </a:xfrm>
          <a:prstGeom prst="curvedConnector3">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Curved Connector 35"/>
          <p:cNvCxnSpPr>
            <a:stCxn id="26" idx="0"/>
            <a:endCxn id="32" idx="5"/>
          </p:cNvCxnSpPr>
          <p:nvPr/>
        </p:nvCxnSpPr>
        <p:spPr>
          <a:xfrm rot="5400000" flipH="1" flipV="1">
            <a:off x="4968635" y="1990389"/>
            <a:ext cx="593131" cy="345822"/>
          </a:xfrm>
          <a:prstGeom prst="curvedConnector3">
            <a:avLst>
              <a:gd name="adj1" fmla="val 50000"/>
            </a:avLst>
          </a:prstGeom>
          <a:ln w="28575">
            <a:solidFill>
              <a:schemeClr val="bg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1" idx="5"/>
            <a:endCxn id="32" idx="3"/>
          </p:cNvCxnSpPr>
          <p:nvPr/>
        </p:nvCxnSpPr>
        <p:spPr>
          <a:xfrm rot="16200000" flipH="1">
            <a:off x="3535412" y="1503074"/>
            <a:ext cx="1588" cy="727319"/>
          </a:xfrm>
          <a:prstGeom prst="curvedConnector3">
            <a:avLst>
              <a:gd name="adj1" fmla="val 12006675"/>
            </a:avLst>
          </a:prstGeom>
          <a:ln w="28575">
            <a:solidFill>
              <a:schemeClr val="bg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859887" y="4859387"/>
            <a:ext cx="1532586" cy="1200329"/>
          </a:xfrm>
          <a:prstGeom prst="rect">
            <a:avLst/>
          </a:prstGeom>
        </p:spPr>
        <p:txBody>
          <a:bodyPr wrap="square">
            <a:spAutoFit/>
          </a:bodyPr>
          <a:lstStyle/>
          <a:p>
            <a:r>
              <a:rPr lang="en-US" sz="1200" b="1" dirty="0" smtClean="0">
                <a:solidFill>
                  <a:schemeClr val="bg1"/>
                </a:solidFill>
              </a:rPr>
              <a:t>Tech Readiness</a:t>
            </a:r>
          </a:p>
          <a:p>
            <a:endParaRPr lang="en-US" sz="1200" b="1" dirty="0" smtClean="0">
              <a:solidFill>
                <a:schemeClr val="bg1"/>
              </a:solidFill>
            </a:endParaRPr>
          </a:p>
          <a:p>
            <a:r>
              <a:rPr lang="en-US" sz="1200" b="1" dirty="0">
                <a:solidFill>
                  <a:schemeClr val="bg1"/>
                </a:solidFill>
              </a:rPr>
              <a:t>Infrastructure, Systems </a:t>
            </a:r>
            <a:r>
              <a:rPr lang="en-US" sz="1200" b="1" dirty="0" smtClean="0">
                <a:solidFill>
                  <a:schemeClr val="bg1"/>
                </a:solidFill>
              </a:rPr>
              <a:t>Ready</a:t>
            </a:r>
          </a:p>
          <a:p>
            <a:endParaRPr lang="en-US" sz="1200" b="1" dirty="0">
              <a:solidFill>
                <a:schemeClr val="bg1"/>
              </a:solidFill>
            </a:endParaRPr>
          </a:p>
          <a:p>
            <a:r>
              <a:rPr lang="en-US" sz="1200" b="1" dirty="0" smtClean="0">
                <a:solidFill>
                  <a:schemeClr val="bg1"/>
                </a:solidFill>
              </a:rPr>
              <a:t> Strategic Awareness</a:t>
            </a:r>
            <a:endParaRPr lang="en-US" sz="1200" b="1" dirty="0">
              <a:solidFill>
                <a:schemeClr val="bg1"/>
              </a:solidFill>
            </a:endParaRPr>
          </a:p>
        </p:txBody>
      </p:sp>
      <p:sp>
        <p:nvSpPr>
          <p:cNvPr id="39" name="Rectangle 38"/>
          <p:cNvSpPr/>
          <p:nvPr/>
        </p:nvSpPr>
        <p:spPr>
          <a:xfrm>
            <a:off x="7379595" y="4833629"/>
            <a:ext cx="1661375" cy="1015663"/>
          </a:xfrm>
          <a:prstGeom prst="rect">
            <a:avLst/>
          </a:prstGeom>
        </p:spPr>
        <p:txBody>
          <a:bodyPr wrap="square">
            <a:spAutoFit/>
          </a:bodyPr>
          <a:lstStyle/>
          <a:p>
            <a:r>
              <a:rPr lang="en-US" sz="1200" b="1" dirty="0" smtClean="0">
                <a:solidFill>
                  <a:schemeClr val="bg1"/>
                </a:solidFill>
              </a:rPr>
              <a:t>Tech  &amp; Tools Training</a:t>
            </a:r>
          </a:p>
          <a:p>
            <a:endParaRPr lang="en-US" sz="1200" b="1" dirty="0">
              <a:solidFill>
                <a:schemeClr val="bg1"/>
              </a:solidFill>
            </a:endParaRPr>
          </a:p>
          <a:p>
            <a:r>
              <a:rPr lang="en-US" sz="1200" b="1" dirty="0" smtClean="0">
                <a:solidFill>
                  <a:schemeClr val="bg1"/>
                </a:solidFill>
              </a:rPr>
              <a:t>Regulatory Awareness</a:t>
            </a:r>
          </a:p>
          <a:p>
            <a:endParaRPr lang="en-US" sz="1200" b="1" dirty="0" smtClean="0">
              <a:solidFill>
                <a:schemeClr val="bg1"/>
              </a:solidFill>
            </a:endParaRPr>
          </a:p>
          <a:p>
            <a:r>
              <a:rPr lang="en-US" sz="1200" b="1" dirty="0" smtClean="0">
                <a:solidFill>
                  <a:schemeClr val="bg1"/>
                </a:solidFill>
              </a:rPr>
              <a:t>Tech Acquisitions</a:t>
            </a:r>
            <a:endParaRPr lang="en-US" sz="1200" b="1" dirty="0">
              <a:solidFill>
                <a:schemeClr val="bg1"/>
              </a:solidFill>
            </a:endParaRPr>
          </a:p>
        </p:txBody>
      </p:sp>
      <p:sp>
        <p:nvSpPr>
          <p:cNvPr id="40" name="Rectangle 39"/>
          <p:cNvSpPr/>
          <p:nvPr/>
        </p:nvSpPr>
        <p:spPr>
          <a:xfrm>
            <a:off x="5859887" y="3507105"/>
            <a:ext cx="1532586" cy="830997"/>
          </a:xfrm>
          <a:prstGeom prst="rect">
            <a:avLst/>
          </a:prstGeom>
        </p:spPr>
        <p:txBody>
          <a:bodyPr wrap="square">
            <a:spAutoFit/>
          </a:bodyPr>
          <a:lstStyle/>
          <a:p>
            <a:r>
              <a:rPr lang="en-US" sz="1200" b="1" dirty="0" smtClean="0">
                <a:solidFill>
                  <a:schemeClr val="bg1"/>
                </a:solidFill>
              </a:rPr>
              <a:t>Tickets posted for Resale</a:t>
            </a:r>
          </a:p>
          <a:p>
            <a:endParaRPr lang="en-US" sz="1200" b="1" dirty="0">
              <a:solidFill>
                <a:schemeClr val="bg1"/>
              </a:solidFill>
            </a:endParaRPr>
          </a:p>
          <a:p>
            <a:r>
              <a:rPr lang="en-US" sz="1200" b="1" dirty="0" smtClean="0">
                <a:solidFill>
                  <a:schemeClr val="bg1"/>
                </a:solidFill>
              </a:rPr>
              <a:t>Tickets Resold</a:t>
            </a:r>
            <a:endParaRPr lang="en-US" sz="1200" b="1" dirty="0">
              <a:solidFill>
                <a:schemeClr val="bg1"/>
              </a:solidFill>
            </a:endParaRPr>
          </a:p>
        </p:txBody>
      </p:sp>
      <p:sp>
        <p:nvSpPr>
          <p:cNvPr id="41" name="Rectangle 40"/>
          <p:cNvSpPr/>
          <p:nvPr/>
        </p:nvSpPr>
        <p:spPr>
          <a:xfrm>
            <a:off x="7379595" y="3481347"/>
            <a:ext cx="1661375" cy="1015663"/>
          </a:xfrm>
          <a:prstGeom prst="rect">
            <a:avLst/>
          </a:prstGeom>
        </p:spPr>
        <p:txBody>
          <a:bodyPr wrap="square">
            <a:spAutoFit/>
          </a:bodyPr>
          <a:lstStyle/>
          <a:p>
            <a:r>
              <a:rPr lang="en-US" sz="1200" b="1" dirty="0" smtClean="0">
                <a:solidFill>
                  <a:schemeClr val="bg1"/>
                </a:solidFill>
              </a:rPr>
              <a:t>Ticket Vendor Integrations</a:t>
            </a:r>
          </a:p>
          <a:p>
            <a:endParaRPr lang="en-US" sz="1200" b="1" dirty="0">
              <a:solidFill>
                <a:schemeClr val="bg1"/>
              </a:solidFill>
            </a:endParaRPr>
          </a:p>
          <a:p>
            <a:r>
              <a:rPr lang="en-US" sz="1200" b="1" dirty="0" smtClean="0">
                <a:solidFill>
                  <a:schemeClr val="bg1"/>
                </a:solidFill>
              </a:rPr>
              <a:t>Implement Customer Interface/Promotion</a:t>
            </a:r>
            <a:endParaRPr lang="en-US" sz="1200" b="1" dirty="0">
              <a:solidFill>
                <a:schemeClr val="bg1"/>
              </a:solidFill>
            </a:endParaRPr>
          </a:p>
        </p:txBody>
      </p:sp>
      <p:sp>
        <p:nvSpPr>
          <p:cNvPr id="42" name="Rectangle 41"/>
          <p:cNvSpPr/>
          <p:nvPr/>
        </p:nvSpPr>
        <p:spPr>
          <a:xfrm>
            <a:off x="5859887" y="2193460"/>
            <a:ext cx="1532586" cy="1200329"/>
          </a:xfrm>
          <a:prstGeom prst="rect">
            <a:avLst/>
          </a:prstGeom>
        </p:spPr>
        <p:txBody>
          <a:bodyPr wrap="square">
            <a:spAutoFit/>
          </a:bodyPr>
          <a:lstStyle/>
          <a:p>
            <a:r>
              <a:rPr lang="en-US" sz="1200" b="1" dirty="0" smtClean="0">
                <a:solidFill>
                  <a:schemeClr val="bg1"/>
                </a:solidFill>
              </a:rPr>
              <a:t>Empty Seat Count</a:t>
            </a:r>
          </a:p>
          <a:p>
            <a:endParaRPr lang="en-US" sz="1200" b="1" dirty="0">
              <a:solidFill>
                <a:schemeClr val="bg1"/>
              </a:solidFill>
            </a:endParaRPr>
          </a:p>
          <a:p>
            <a:r>
              <a:rPr lang="en-US" sz="1200" b="1" dirty="0" smtClean="0">
                <a:solidFill>
                  <a:schemeClr val="bg1"/>
                </a:solidFill>
              </a:rPr>
              <a:t>#  Season Ticket Holders</a:t>
            </a:r>
          </a:p>
          <a:p>
            <a:endParaRPr lang="en-US" sz="1200" b="1" dirty="0" smtClean="0">
              <a:solidFill>
                <a:schemeClr val="bg1"/>
              </a:solidFill>
            </a:endParaRPr>
          </a:p>
          <a:p>
            <a:r>
              <a:rPr lang="en-US" sz="1200" b="1" dirty="0" smtClean="0">
                <a:solidFill>
                  <a:schemeClr val="bg1"/>
                </a:solidFill>
              </a:rPr>
              <a:t>Fan Site Feedback</a:t>
            </a:r>
            <a:endParaRPr lang="en-US" sz="1200" b="1" dirty="0">
              <a:solidFill>
                <a:schemeClr val="bg1"/>
              </a:solidFill>
            </a:endParaRPr>
          </a:p>
        </p:txBody>
      </p:sp>
      <p:sp>
        <p:nvSpPr>
          <p:cNvPr id="43" name="Rectangle 42"/>
          <p:cNvSpPr/>
          <p:nvPr/>
        </p:nvSpPr>
        <p:spPr>
          <a:xfrm>
            <a:off x="7379595" y="2167702"/>
            <a:ext cx="1661375" cy="1015663"/>
          </a:xfrm>
          <a:prstGeom prst="rect">
            <a:avLst/>
          </a:prstGeom>
        </p:spPr>
        <p:txBody>
          <a:bodyPr wrap="square">
            <a:spAutoFit/>
          </a:bodyPr>
          <a:lstStyle/>
          <a:p>
            <a:r>
              <a:rPr lang="en-US" sz="1200" b="1" dirty="0" smtClean="0">
                <a:solidFill>
                  <a:schemeClr val="bg1"/>
                </a:solidFill>
              </a:rPr>
              <a:t>VIP for a Day Promotion</a:t>
            </a:r>
          </a:p>
          <a:p>
            <a:endParaRPr lang="en-US" sz="1200" b="1" dirty="0">
              <a:solidFill>
                <a:schemeClr val="bg1"/>
              </a:solidFill>
            </a:endParaRPr>
          </a:p>
          <a:p>
            <a:r>
              <a:rPr lang="en-US" sz="1200" b="1" dirty="0" smtClean="0">
                <a:solidFill>
                  <a:schemeClr val="bg1"/>
                </a:solidFill>
              </a:rPr>
              <a:t>Season Ticket Holder Incentives Promotion</a:t>
            </a:r>
            <a:endParaRPr lang="en-US" sz="1200" b="1" dirty="0">
              <a:solidFill>
                <a:schemeClr val="bg1"/>
              </a:solidFill>
            </a:endParaRPr>
          </a:p>
        </p:txBody>
      </p:sp>
      <p:sp>
        <p:nvSpPr>
          <p:cNvPr id="44" name="Rectangle 43"/>
          <p:cNvSpPr/>
          <p:nvPr/>
        </p:nvSpPr>
        <p:spPr>
          <a:xfrm>
            <a:off x="5859887" y="1214665"/>
            <a:ext cx="1532586" cy="646331"/>
          </a:xfrm>
          <a:prstGeom prst="rect">
            <a:avLst/>
          </a:prstGeom>
        </p:spPr>
        <p:txBody>
          <a:bodyPr wrap="square">
            <a:spAutoFit/>
          </a:bodyPr>
          <a:lstStyle/>
          <a:p>
            <a:r>
              <a:rPr lang="en-US" sz="1200" b="1" dirty="0" smtClean="0">
                <a:solidFill>
                  <a:schemeClr val="bg1"/>
                </a:solidFill>
              </a:rPr>
              <a:t>Stadium Revenue</a:t>
            </a:r>
          </a:p>
          <a:p>
            <a:endParaRPr lang="en-US" sz="1200" b="1" dirty="0">
              <a:solidFill>
                <a:schemeClr val="bg1"/>
              </a:solidFill>
            </a:endParaRPr>
          </a:p>
          <a:p>
            <a:r>
              <a:rPr lang="en-US" sz="1200" b="1" dirty="0" smtClean="0">
                <a:solidFill>
                  <a:schemeClr val="bg1"/>
                </a:solidFill>
              </a:rPr>
              <a:t>Market Value</a:t>
            </a:r>
            <a:endParaRPr lang="en-US" sz="1200" b="1" dirty="0">
              <a:solidFill>
                <a:schemeClr val="bg1"/>
              </a:solidFill>
            </a:endParaRPr>
          </a:p>
        </p:txBody>
      </p:sp>
      <p:grpSp>
        <p:nvGrpSpPr>
          <p:cNvPr id="3" name="Group 4"/>
          <p:cNvGrpSpPr/>
          <p:nvPr/>
        </p:nvGrpSpPr>
        <p:grpSpPr>
          <a:xfrm>
            <a:off x="6928834" y="0"/>
            <a:ext cx="2215166" cy="2021983"/>
            <a:chOff x="0" y="3222885"/>
            <a:chExt cx="3732551" cy="3635115"/>
          </a:xfrm>
        </p:grpSpPr>
        <p:sp>
          <p:nvSpPr>
            <p:cNvPr id="6" name="Explosion 1 5"/>
            <p:cNvSpPr/>
            <p:nvPr/>
          </p:nvSpPr>
          <p:spPr bwMode="auto">
            <a:xfrm>
              <a:off x="0" y="3222885"/>
              <a:ext cx="3732551" cy="3635115"/>
            </a:xfrm>
            <a:prstGeom prst="irregularSeal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7" name="Text Placeholder 2"/>
            <p:cNvSpPr txBox="1">
              <a:spLocks/>
            </p:cNvSpPr>
            <p:nvPr/>
          </p:nvSpPr>
          <p:spPr>
            <a:xfrm>
              <a:off x="344774" y="4572002"/>
              <a:ext cx="2623280" cy="1484508"/>
            </a:xfrm>
            <a:prstGeom prst="rect">
              <a:avLst/>
            </a:prstGeom>
          </p:spPr>
          <p:txBody>
            <a:bodyPr vert="horz" wrap="square" lIns="0" tIns="0" rIns="0" bIns="0" rtlCol="0">
              <a:spAutoFit/>
            </a:bodyPr>
            <a:lstStyle/>
            <a:p>
              <a:pPr marL="396875" marR="0" lvl="0" indent="-396875" algn="ctr" defTabSz="914363" rtl="0" eaLnBrk="1" fontAlgn="auto" latinLnBrk="0" hangingPunct="1">
                <a:lnSpc>
                  <a:spcPct val="90000"/>
                </a:lnSpc>
                <a:spcBef>
                  <a:spcPct val="20000"/>
                </a:spcBef>
                <a:spcAft>
                  <a:spcPts val="0"/>
                </a:spcAft>
                <a:buClrTx/>
                <a:buSzPct val="125000"/>
                <a:tabLst/>
                <a:defRPr/>
              </a:pPr>
              <a:r>
                <a:rPr kumimoji="0" lang="en-US" b="1"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Should fit on</a:t>
              </a:r>
              <a:br>
                <a:rPr kumimoji="0" lang="en-US" b="1"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br>
              <a:r>
                <a:rPr kumimoji="0" lang="en-US" b="1"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One Page</a:t>
              </a:r>
              <a:br>
                <a:rPr kumimoji="0" lang="en-US" b="1"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br>
              <a:endParaRPr kumimoji="0" lang="en-US" b="1" i="0" u="none" strike="noStrike" kern="1200" cap="none" spc="0" normalizeH="0" baseline="0" noProof="0" dirty="0" smtClean="0">
                <a:ln>
                  <a:noFill/>
                </a:ln>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endParaRPr>
            </a:p>
          </p:txBody>
        </p:sp>
      </p:grpSp>
    </p:spTree>
    <p:extLst>
      <p:ext uri="{BB962C8B-B14F-4D97-AF65-F5344CB8AC3E}">
        <p14:creationId xmlns:p14="http://schemas.microsoft.com/office/powerpoint/2010/main" val="110332316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Titanium Rules of Adoption</a:t>
            </a:r>
            <a:endParaRPr lang="en-US" dirty="0"/>
          </a:p>
        </p:txBody>
      </p:sp>
      <p:sp>
        <p:nvSpPr>
          <p:cNvPr id="3" name="Text Placeholder 2"/>
          <p:cNvSpPr>
            <a:spLocks noGrp="1"/>
          </p:cNvSpPr>
          <p:nvPr>
            <p:ph idx="1"/>
          </p:nvPr>
        </p:nvSpPr>
        <p:spPr/>
        <p:txBody>
          <a:bodyPr/>
          <a:lstStyle/>
          <a:p>
            <a:r>
              <a:rPr lang="en-US" sz="2400" dirty="0" smtClean="0"/>
              <a:t>Promotion of technology gains you nothing - business problems are solved by people not technology</a:t>
            </a:r>
            <a:br>
              <a:rPr lang="en-US" sz="2400" dirty="0" smtClean="0"/>
            </a:br>
            <a:r>
              <a:rPr lang="en-US" sz="2400" dirty="0" smtClean="0"/>
              <a:t> </a:t>
            </a:r>
          </a:p>
          <a:p>
            <a:r>
              <a:rPr lang="en-US" sz="2400" dirty="0" smtClean="0"/>
              <a:t>Time is best spent addressing business problems using generic terminology establishing customer ownership of the problem and the solution</a:t>
            </a:r>
            <a:br>
              <a:rPr lang="en-US" sz="2400" dirty="0" smtClean="0"/>
            </a:br>
            <a:r>
              <a:rPr lang="en-US" sz="2400" dirty="0" smtClean="0"/>
              <a:t> </a:t>
            </a:r>
          </a:p>
          <a:p>
            <a:r>
              <a:rPr lang="en-US" sz="2400" dirty="0" smtClean="0"/>
              <a:t>Educate, educate, educate, and one more, educate (problem solving first, then technology)</a:t>
            </a:r>
            <a:br>
              <a:rPr lang="en-US" sz="2400" dirty="0" smtClean="0"/>
            </a:br>
            <a:endParaRPr lang="en-US" sz="2400" dirty="0" smtClean="0"/>
          </a:p>
          <a:p>
            <a:r>
              <a:rPr lang="en-US" sz="2400" dirty="0" smtClean="0"/>
              <a:t>Adoption comes in small portions, but grows quickly</a:t>
            </a:r>
          </a:p>
          <a:p>
            <a:endParaRPr lang="en-US" sz="2400" dirty="0" smtClean="0"/>
          </a:p>
        </p:txBody>
      </p:sp>
      <p:sp>
        <p:nvSpPr>
          <p:cNvPr id="5" name="Text Placeholder 2"/>
          <p:cNvSpPr txBox="1">
            <a:spLocks/>
          </p:cNvSpPr>
          <p:nvPr/>
        </p:nvSpPr>
        <p:spPr>
          <a:xfrm>
            <a:off x="0" y="5867400"/>
            <a:ext cx="9143999" cy="332399"/>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Pct val="125000"/>
              <a:buFontTx/>
              <a:buNone/>
              <a:tabLst/>
              <a:defRPr/>
            </a:pP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 Engineers ask </a:t>
            </a:r>
            <a:r>
              <a:rPr kumimoji="0" lang="en-US" sz="2400" b="0" i="1"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How</a:t>
            </a: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 Architects ask </a:t>
            </a:r>
            <a:r>
              <a:rPr kumimoji="0" lang="en-US" sz="2400" b="0" i="1"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Why</a:t>
            </a:r>
            <a:r>
              <a:rPr kumimoji="0" lang="en-US" sz="24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   -- Miha Kralj</a:t>
            </a:r>
          </a:p>
        </p:txBody>
      </p:sp>
    </p:spTree>
    <p:extLst>
      <p:ext uri="{BB962C8B-B14F-4D97-AF65-F5344CB8AC3E}">
        <p14:creationId xmlns:p14="http://schemas.microsoft.com/office/powerpoint/2010/main" val="802470951"/>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997196"/>
          </a:xfrm>
        </p:spPr>
        <p:txBody>
          <a:bodyPr/>
          <a:lstStyle/>
          <a:p>
            <a:r>
              <a:rPr lang="en-US" sz="4000" dirty="0" smtClean="0"/>
              <a:t>Session Objectives and Takeaways</a:t>
            </a:r>
            <a:br>
              <a:rPr lang="en-US" sz="4000" dirty="0" smtClean="0"/>
            </a:br>
            <a:r>
              <a:rPr lang="en-US" sz="3200" dirty="0" smtClean="0">
                <a:solidFill>
                  <a:schemeClr val="tx1">
                    <a:lumMod val="85000"/>
                  </a:schemeClr>
                </a:solidFill>
              </a:rPr>
              <a:t>(Why This Matters)</a:t>
            </a:r>
            <a:endParaRPr lang="en-US" sz="4000" dirty="0">
              <a:solidFill>
                <a:schemeClr val="tx1">
                  <a:lumMod val="85000"/>
                </a:schemeClr>
              </a:solidFill>
            </a:endParaRPr>
          </a:p>
        </p:txBody>
      </p:sp>
      <p:sp>
        <p:nvSpPr>
          <p:cNvPr id="29698" name="Rectangle 9"/>
          <p:cNvSpPr>
            <a:spLocks noGrp="1" noChangeArrowheads="1"/>
          </p:cNvSpPr>
          <p:nvPr>
            <p:ph idx="1"/>
          </p:nvPr>
        </p:nvSpPr>
        <p:spPr>
          <a:xfrm>
            <a:off x="381000" y="1412874"/>
            <a:ext cx="8763000" cy="4561205"/>
          </a:xfrm>
        </p:spPr>
        <p:txBody>
          <a:bodyPr/>
          <a:lstStyle/>
          <a:p>
            <a:r>
              <a:rPr lang="en-US" sz="2400" dirty="0" smtClean="0"/>
              <a:t>Session Objective(s):  </a:t>
            </a:r>
          </a:p>
          <a:p>
            <a:pPr lvl="1"/>
            <a:r>
              <a:rPr lang="en-US" sz="2000" dirty="0" smtClean="0"/>
              <a:t>Increased value to your stakeholder-trusted advisor relationship</a:t>
            </a:r>
          </a:p>
          <a:p>
            <a:pPr lvl="1"/>
            <a:r>
              <a:rPr lang="en-US" sz="2000" dirty="0" smtClean="0"/>
              <a:t>Assist stakeholders</a:t>
            </a:r>
            <a:br>
              <a:rPr lang="en-US" sz="2000" dirty="0" smtClean="0"/>
            </a:br>
            <a:r>
              <a:rPr lang="en-US" sz="2000" dirty="0" smtClean="0"/>
              <a:t>to properly align </a:t>
            </a:r>
            <a:br>
              <a:rPr lang="en-US" sz="2000" dirty="0" smtClean="0"/>
            </a:br>
            <a:r>
              <a:rPr lang="en-US" sz="2000" dirty="0" smtClean="0"/>
              <a:t>technology to </a:t>
            </a:r>
            <a:br>
              <a:rPr lang="en-US" sz="2000" dirty="0" smtClean="0"/>
            </a:br>
            <a:r>
              <a:rPr lang="en-US" sz="2000" dirty="0" smtClean="0"/>
              <a:t>their strategic </a:t>
            </a:r>
            <a:br>
              <a:rPr lang="en-US" sz="2000" dirty="0" smtClean="0"/>
            </a:br>
            <a:r>
              <a:rPr lang="en-US" sz="2000" dirty="0" smtClean="0"/>
              <a:t>business goals</a:t>
            </a:r>
            <a:br>
              <a:rPr lang="en-US" sz="2000" dirty="0" smtClean="0"/>
            </a:br>
            <a:endParaRPr lang="en-US" sz="2000" dirty="0" smtClean="0"/>
          </a:p>
          <a:p>
            <a:r>
              <a:rPr lang="en-US" sz="2400" dirty="0" smtClean="0"/>
              <a:t>Key Takeaways:</a:t>
            </a:r>
          </a:p>
          <a:p>
            <a:pPr lvl="1"/>
            <a:r>
              <a:rPr lang="en-US" sz="2000" dirty="0" smtClean="0"/>
              <a:t>Four architectural</a:t>
            </a:r>
            <a:br>
              <a:rPr lang="en-US" sz="2000" dirty="0" smtClean="0"/>
            </a:br>
            <a:r>
              <a:rPr lang="en-US" sz="2000" dirty="0" smtClean="0"/>
              <a:t>practices/timeless </a:t>
            </a:r>
            <a:br>
              <a:rPr lang="en-US" sz="2000" dirty="0" smtClean="0"/>
            </a:br>
            <a:r>
              <a:rPr lang="en-US" sz="2000" dirty="0" smtClean="0"/>
              <a:t>strategy tools to </a:t>
            </a:r>
            <a:br>
              <a:rPr lang="en-US" sz="2000" dirty="0" smtClean="0"/>
            </a:br>
            <a:r>
              <a:rPr lang="en-US" sz="2000" dirty="0" smtClean="0"/>
              <a:t>position solutions </a:t>
            </a:r>
            <a:br>
              <a:rPr lang="en-US" sz="2000" dirty="0" smtClean="0"/>
            </a:br>
            <a:r>
              <a:rPr lang="en-US" sz="2000" dirty="0" smtClean="0"/>
              <a:t>for success</a:t>
            </a:r>
          </a:p>
          <a:p>
            <a:pPr lvl="1"/>
            <a:r>
              <a:rPr lang="en-US" sz="2000" dirty="0" smtClean="0"/>
              <a:t>Titanium Rules</a:t>
            </a:r>
            <a:br>
              <a:rPr lang="en-US" sz="2000" dirty="0" smtClean="0"/>
            </a:br>
            <a:r>
              <a:rPr lang="en-US" sz="2000" dirty="0" smtClean="0"/>
              <a:t> of Adoption</a:t>
            </a:r>
          </a:p>
          <a:p>
            <a:pPr lvl="1"/>
            <a:endParaRPr lang="en-US" sz="2000" dirty="0" smtClean="0"/>
          </a:p>
        </p:txBody>
      </p:sp>
      <p:pic>
        <p:nvPicPr>
          <p:cNvPr id="37890" name="Picture 2" descr="http://edweb.sdsu.edu/courses/edtec670/edgames/science_teacher.jpg"/>
          <p:cNvPicPr>
            <a:picLocks noChangeAspect="1" noChangeArrowheads="1"/>
          </p:cNvPicPr>
          <p:nvPr/>
        </p:nvPicPr>
        <p:blipFill>
          <a:blip r:embed="rId3" cstate="screen"/>
          <a:srcRect/>
          <a:stretch>
            <a:fillRect/>
          </a:stretch>
        </p:blipFill>
        <p:spPr bwMode="auto">
          <a:xfrm>
            <a:off x="4165070" y="2113075"/>
            <a:ext cx="4978930" cy="4072668"/>
          </a:xfrm>
          <a:prstGeom prst="rect">
            <a:avLst/>
          </a:prstGeom>
          <a:noFill/>
        </p:spPr>
      </p:pic>
    </p:spTree>
    <p:extLst>
      <p:ext uri="{BB962C8B-B14F-4D97-AF65-F5344CB8AC3E}">
        <p14:creationId xmlns:p14="http://schemas.microsoft.com/office/powerpoint/2010/main" val="76776674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References</a:t>
            </a:r>
            <a:endParaRPr lang="en-US"/>
          </a:p>
        </p:txBody>
      </p:sp>
      <p:sp>
        <p:nvSpPr>
          <p:cNvPr id="56322" name="Rectangle 3"/>
          <p:cNvSpPr>
            <a:spLocks noGrp="1" noChangeArrowheads="1"/>
          </p:cNvSpPr>
          <p:nvPr>
            <p:ph idx="1"/>
          </p:nvPr>
        </p:nvSpPr>
        <p:spPr/>
        <p:txBody>
          <a:bodyPr/>
          <a:lstStyle/>
          <a:p>
            <a:r>
              <a:rPr lang="en-US" sz="2000" dirty="0" smtClean="0"/>
              <a:t>Tony Alessandra and Michael J. O'Connor, </a:t>
            </a:r>
            <a:r>
              <a:rPr lang="en-US" sz="2000" dirty="0" smtClean="0">
                <a:hlinkClick r:id="rId3"/>
              </a:rPr>
              <a:t>The Platinum Rule: Discover the Four Basic Business Personalities and How They Can Lead You to Success</a:t>
            </a:r>
            <a:r>
              <a:rPr lang="en-US" sz="2000" dirty="0" smtClean="0"/>
              <a:t>, Grand Central Publishing (February 1, 1998)</a:t>
            </a:r>
          </a:p>
          <a:p>
            <a:endParaRPr lang="en-US" sz="2000" dirty="0" smtClean="0"/>
          </a:p>
          <a:p>
            <a:endParaRPr lang="en-US" sz="2000" dirty="0" smtClean="0"/>
          </a:p>
          <a:p>
            <a:r>
              <a:rPr lang="en-US" sz="2000" dirty="0" smtClean="0"/>
              <a:t>Carlson and William W. Wilmot, </a:t>
            </a:r>
            <a:r>
              <a:rPr lang="en-US" sz="2000" dirty="0" smtClean="0">
                <a:hlinkClick r:id="rId4"/>
              </a:rPr>
              <a:t>Innovation: The Five Disciplines for Creating What Customers Want</a:t>
            </a:r>
            <a:r>
              <a:rPr lang="en-US" sz="2000" dirty="0" smtClean="0"/>
              <a:t>, Crown Business (August 8, 2006)</a:t>
            </a:r>
            <a:br>
              <a:rPr lang="en-US" sz="2000" dirty="0" smtClean="0"/>
            </a:br>
            <a:endParaRPr lang="en-US" sz="2000" dirty="0" smtClean="0"/>
          </a:p>
          <a:p>
            <a:endParaRPr lang="en-US" sz="2000" dirty="0" smtClean="0"/>
          </a:p>
          <a:p>
            <a:r>
              <a:rPr lang="en-US" sz="2000" dirty="0" smtClean="0"/>
              <a:t>Robert S. Kaplan and David P. Norton, </a:t>
            </a:r>
            <a:r>
              <a:rPr lang="en-US" sz="2000" dirty="0" smtClean="0">
                <a:hlinkClick r:id="rId5"/>
              </a:rPr>
              <a:t>Having Trouble with Your Strategy? Then Map It</a:t>
            </a:r>
            <a:r>
              <a:rPr lang="en-US" sz="2000" dirty="0" smtClean="0"/>
              <a:t>, Harvard Business Review (January 15, 2009)</a:t>
            </a:r>
          </a:p>
        </p:txBody>
      </p:sp>
    </p:spTree>
    <p:extLst>
      <p:ext uri="{BB962C8B-B14F-4D97-AF65-F5344CB8AC3E}">
        <p14:creationId xmlns:p14="http://schemas.microsoft.com/office/powerpoint/2010/main" val="11768226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Your Experiences, Questions</a:t>
            </a:r>
            <a:endParaRPr lang="en-US"/>
          </a:p>
        </p:txBody>
      </p:sp>
      <p:pic>
        <p:nvPicPr>
          <p:cNvPr id="4" name="Picture 2"/>
          <p:cNvPicPr>
            <a:picLocks noChangeAspect="1" noChangeArrowheads="1"/>
          </p:cNvPicPr>
          <p:nvPr/>
        </p:nvPicPr>
        <p:blipFill>
          <a:blip r:embed="rId3" cstate="print"/>
          <a:srcRect/>
          <a:stretch>
            <a:fillRect/>
          </a:stretch>
        </p:blipFill>
        <p:spPr bwMode="auto">
          <a:xfrm>
            <a:off x="2021984" y="1162319"/>
            <a:ext cx="4804354" cy="3845765"/>
          </a:xfrm>
          <a:prstGeom prst="roundRect">
            <a:avLst>
              <a:gd name="adj" fmla="val 4167"/>
            </a:avLst>
          </a:prstGeom>
          <a:solidFill>
            <a:srgbClr xmlns:mc="http://schemas.openxmlformats.org/markup-compatibility/2006" xmlns:a14="http://schemas.microsoft.com/office/drawing/2010/main" val="FFFFFF" mc:Ignorable=""/>
          </a:solidFill>
          <a:ln w="76200" cap="sq">
            <a:solidFill>
              <a:srgbClr xmlns:mc="http://schemas.openxmlformats.org/markup-compatibility/2006" xmlns:a14="http://schemas.microsoft.com/office/drawing/2010/main" val="292929" mc:Ignorable=""/>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xmlns:mc="http://schemas.openxmlformats.org/markup-compatibility/2006" xmlns:a14="http://schemas.microsoft.com/office/drawing/2010/main" val="C0C0C0" mc:Ignorable=""/>
            </a:contourClr>
          </a:sp3d>
        </p:spPr>
      </p:pic>
    </p:spTree>
    <p:extLst>
      <p:ext uri="{BB962C8B-B14F-4D97-AF65-F5344CB8AC3E}">
        <p14:creationId xmlns:p14="http://schemas.microsoft.com/office/powerpoint/2010/main" val="416397994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 Better Metric…</a:t>
            </a:r>
            <a:endParaRPr lang="en-US" dirty="0"/>
          </a:p>
        </p:txBody>
      </p:sp>
      <p:sp>
        <p:nvSpPr>
          <p:cNvPr id="3" name="Text Placeholder 2"/>
          <p:cNvSpPr>
            <a:spLocks noGrp="1"/>
          </p:cNvSpPr>
          <p:nvPr>
            <p:ph idx="1"/>
          </p:nvPr>
        </p:nvSpPr>
        <p:spPr/>
        <p:txBody>
          <a:bodyPr/>
          <a:lstStyle/>
          <a:p>
            <a:r>
              <a:rPr lang="en-US" sz="2800" dirty="0" smtClean="0"/>
              <a:t> Try these tools and concepts</a:t>
            </a:r>
          </a:p>
          <a:p>
            <a:endParaRPr lang="en-US" sz="2800" dirty="0" smtClean="0"/>
          </a:p>
          <a:p>
            <a:r>
              <a:rPr lang="en-US" sz="2800" dirty="0" smtClean="0"/>
              <a:t> In a few months, evaluate their effectiveness</a:t>
            </a:r>
          </a:p>
          <a:p>
            <a:pPr>
              <a:buNone/>
            </a:pPr>
            <a:endParaRPr lang="en-US" sz="2400" dirty="0" smtClean="0"/>
          </a:p>
          <a:p>
            <a:r>
              <a:rPr lang="en-US" sz="2800" dirty="0" smtClean="0"/>
              <a:t>Please Email me and let me know your results </a:t>
            </a:r>
          </a:p>
          <a:p>
            <a:endParaRPr lang="en-US" sz="2800" dirty="0" smtClean="0"/>
          </a:p>
          <a:p>
            <a:r>
              <a:rPr lang="en-US" sz="2800" dirty="0" smtClean="0"/>
              <a:t> </a:t>
            </a:r>
            <a:r>
              <a:rPr lang="en-US" sz="2800" dirty="0" smtClean="0">
                <a:hlinkClick r:id="rId3"/>
              </a:rPr>
              <a:t>jim.wilt@metricsreporting.com</a:t>
            </a:r>
            <a:r>
              <a:rPr lang="en-US" sz="2800" dirty="0" smtClean="0"/>
              <a:t> </a:t>
            </a:r>
          </a:p>
        </p:txBody>
      </p:sp>
    </p:spTree>
    <p:extLst>
      <p:ext uri="{BB962C8B-B14F-4D97-AF65-F5344CB8AC3E}">
        <p14:creationId xmlns:p14="http://schemas.microsoft.com/office/powerpoint/2010/main" val="404364922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par>
                          <p:cTn id="18" fill="hold">
                            <p:stCondLst>
                              <p:cond delay="1000"/>
                            </p:stCondLst>
                            <p:childTnLst>
                              <p:par>
                                <p:cTn id="19" presetID="10" presetClass="entr" presetSubtype="0" fill="hold" grpId="0" nodeType="afterEffect">
                                  <p:stCondLst>
                                    <p:cond delay="50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xmlns:mc="http://schemas.openxmlformats.org/markup-compatibility/2006" xmlns:a14="http://schemas.microsoft.com/office/drawing/2010/main" val="1F497D" mc:Ignorable=""/>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6774" y="228617"/>
            <a:ext cx="2507226" cy="997196"/>
          </a:xfrm>
        </p:spPr>
        <p:txBody>
          <a:bodyPr/>
          <a:lstStyle/>
          <a:p>
            <a:r>
              <a:rPr lang="en-US" sz="3600" dirty="0" smtClean="0"/>
              <a:t>Really, from the Trenches</a:t>
            </a:r>
            <a:endParaRPr lang="en-US" sz="3600"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6327058" cy="6858000"/>
          </a:xfrm>
          <a:prstGeom prst="rect">
            <a:avLst/>
          </a:prstGeom>
        </p:spPr>
      </p:pic>
    </p:spTree>
    <p:extLst>
      <p:ext uri="{BB962C8B-B14F-4D97-AF65-F5344CB8AC3E}">
        <p14:creationId xmlns:p14="http://schemas.microsoft.com/office/powerpoint/2010/main" val="84950452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Have You Ever Built a Technological Wonder…</a:t>
            </a:r>
            <a:endParaRPr lang="en-US" sz="3600" dirty="0"/>
          </a:p>
        </p:txBody>
      </p:sp>
      <p:pic>
        <p:nvPicPr>
          <p:cNvPr id="1026" name="Picture 2" descr="http://www.mel.nist.gov/photos/hex/hexapod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666874"/>
            <a:ext cx="3028950" cy="4519613"/>
          </a:xfrm>
          <a:prstGeom prst="rect">
            <a:avLst/>
          </a:prstGeom>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1030" name="Picture 6" descr="http://www.mel.nist.gov/photos/hex/hxpro1.gif"/>
          <p:cNvPicPr>
            <a:picLocks noChangeAspect="1" noChangeArrowheads="1"/>
          </p:cNvPicPr>
          <p:nvPr/>
        </p:nvPicPr>
        <p:blipFill rotWithShape="1">
          <a:blip r:embed="rId4">
            <a:extLst>
              <a:ext uri="{28A0092B-C50C-407E-A947-70E740481C1C}">
                <a14:useLocalDpi xmlns:a14="http://schemas.microsoft.com/office/drawing/2010/main" val="0"/>
              </a:ext>
            </a:extLst>
          </a:blip>
          <a:srcRect l="5397" b="8452"/>
          <a:stretch/>
        </p:blipFill>
        <p:spPr bwMode="auto">
          <a:xfrm>
            <a:off x="0" y="785813"/>
            <a:ext cx="1446222" cy="1399511"/>
          </a:xfrm>
          <a:prstGeom prst="rect">
            <a:avLst/>
          </a:prstGeom>
          <a:extLst>
            <a:ext uri="{909E8E84-426E-40DD-AFC4-6F175D3DCCD1}">
              <a14:hiddenFill xmlns:a14="http://schemas.microsoft.com/office/drawing/2010/main">
                <a:solidFill>
                  <a:srgbClr xmlns:mc="http://schemas.openxmlformats.org/markup-compatibility/2006" val="FFFFFF" mc:Ignorable=""/>
                </a:solidFill>
              </a14:hiddenFill>
            </a:ext>
          </a:extLst>
        </p:spPr>
      </p:pic>
      <p:pic>
        <p:nvPicPr>
          <p:cNvPr id="1033" name="Picture 9"/>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25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6086475" y="1685924"/>
            <a:ext cx="3057525" cy="44862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pic>
        <p:nvPicPr>
          <p:cNvPr id="1028" name="Picture 4" descr="http://www.mel.nist.gov/photos/jpg/005.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043236" y="1671638"/>
            <a:ext cx="3171828" cy="4500562"/>
          </a:xfrm>
          <a:prstGeom prst="rect">
            <a:avLst/>
          </a:prstGeom>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7" name="Title 1"/>
          <p:cNvSpPr txBox="1">
            <a:spLocks/>
          </p:cNvSpPr>
          <p:nvPr/>
        </p:nvSpPr>
        <p:spPr>
          <a:xfrm>
            <a:off x="410980" y="784824"/>
            <a:ext cx="838200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a:lstStyle>
          <a:p>
            <a:pPr algn="r"/>
            <a:r>
              <a:rPr lang="en-US" sz="3200" dirty="0" smtClean="0">
                <a:solidFill>
                  <a:schemeClr val="tx2"/>
                </a:solidFill>
              </a:rPr>
              <a:t>Only to have it unappreciated or under utilized?</a:t>
            </a:r>
            <a:endParaRPr lang="en-US" dirty="0">
              <a:solidFill>
                <a:schemeClr val="tx2"/>
              </a:solidFill>
            </a:endParaRPr>
          </a:p>
        </p:txBody>
      </p:sp>
    </p:spTree>
    <p:extLst>
      <p:ext uri="{BB962C8B-B14F-4D97-AF65-F5344CB8AC3E}">
        <p14:creationId xmlns:p14="http://schemas.microsoft.com/office/powerpoint/2010/main" val="3633891682"/>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750"/>
                                        <p:tgtEl>
                                          <p:spTgt spid="1026"/>
                                        </p:tgtEl>
                                      </p:cBhvr>
                                    </p:animEffect>
                                  </p:childTnLst>
                                </p:cTn>
                              </p:par>
                            </p:childTnLst>
                          </p:cTn>
                        </p:par>
                        <p:par>
                          <p:cTn id="8" fill="hold">
                            <p:stCondLst>
                              <p:cond delay="1250"/>
                            </p:stCondLst>
                            <p:childTnLst>
                              <p:par>
                                <p:cTn id="9" presetID="10" presetClass="entr" presetSubtype="0" fill="hold" nodeType="afterEffect">
                                  <p:stCondLst>
                                    <p:cond delay="50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750"/>
                                        <p:tgtEl>
                                          <p:spTgt spid="1028"/>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1033"/>
                                        </p:tgtEl>
                                        <p:attrNameLst>
                                          <p:attrName>style.visibility</p:attrName>
                                        </p:attrNameLst>
                                      </p:cBhvr>
                                      <p:to>
                                        <p:strVal val="visible"/>
                                      </p:to>
                                    </p:set>
                                    <p:animEffect transition="in" filter="fade">
                                      <p:cBhvr>
                                        <p:cTn id="15" dur="750"/>
                                        <p:tgtEl>
                                          <p:spTgt spid="1033"/>
                                        </p:tgtEl>
                                      </p:cBhvr>
                                    </p:animEffect>
                                  </p:childTnLst>
                                </p:cTn>
                              </p:par>
                            </p:childTnLst>
                          </p:cTn>
                        </p:par>
                        <p:par>
                          <p:cTn id="16" fill="hold">
                            <p:stCondLst>
                              <p:cond delay="3750"/>
                            </p:stCondLst>
                            <p:childTnLst>
                              <p:par>
                                <p:cTn id="17" presetID="22" presetClass="entr" presetSubtype="8"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3303760" cy="664797"/>
          </a:xfrm>
        </p:spPr>
        <p:txBody>
          <a:bodyPr/>
          <a:lstStyle/>
          <a:p>
            <a:pPr algn="ctr"/>
            <a:r>
              <a:rPr lang="en-US" sz="4000" dirty="0" smtClean="0"/>
              <a:t>Stakeholders are</a:t>
            </a:r>
            <a:br>
              <a:rPr lang="en-US" sz="4000" dirty="0" smtClean="0"/>
            </a:br>
            <a:r>
              <a:rPr lang="en-US" sz="4000" i="1" u="sng" dirty="0" smtClean="0"/>
              <a:t>Always</a:t>
            </a:r>
            <a:r>
              <a:rPr lang="en-US" sz="4000" dirty="0" smtClean="0"/>
              <a:t> Right</a:t>
            </a:r>
            <a:endParaRPr lang="en-US" sz="4000" dirty="0"/>
          </a:p>
        </p:txBody>
      </p:sp>
      <p:sp>
        <p:nvSpPr>
          <p:cNvPr id="3" name="Text Placeholder 2"/>
          <p:cNvSpPr>
            <a:spLocks noGrp="1"/>
          </p:cNvSpPr>
          <p:nvPr>
            <p:ph type="body" sz="quarter" idx="4294967295"/>
          </p:nvPr>
        </p:nvSpPr>
        <p:spPr>
          <a:xfrm>
            <a:off x="941560" y="3905030"/>
            <a:ext cx="2106613" cy="750888"/>
          </a:xfrm>
        </p:spPr>
        <p:txBody>
          <a:bodyPr/>
          <a:lstStyle/>
          <a:p>
            <a:pPr>
              <a:buNone/>
            </a:pPr>
            <a:r>
              <a:rPr lang="en-US" sz="4400" dirty="0" smtClean="0"/>
              <a:t> Right?</a:t>
            </a:r>
          </a:p>
        </p:txBody>
      </p:sp>
      <p:pic>
        <p:nvPicPr>
          <p:cNvPr id="35842" name="Picture 2" descr="http://www.businessofficeservices.com/CustomerServPrior2J.JPG"/>
          <p:cNvPicPr>
            <a:picLocks noChangeAspect="1" noChangeArrowheads="1"/>
          </p:cNvPicPr>
          <p:nvPr/>
        </p:nvPicPr>
        <p:blipFill>
          <a:blip r:embed="rId3" cstate="screen"/>
          <a:srcRect/>
          <a:stretch>
            <a:fillRect/>
          </a:stretch>
        </p:blipFill>
        <p:spPr bwMode="auto">
          <a:xfrm>
            <a:off x="3694176" y="0"/>
            <a:ext cx="5449825" cy="6858000"/>
          </a:xfrm>
          <a:prstGeom prst="rect">
            <a:avLst/>
          </a:prstGeom>
          <a:noFill/>
        </p:spPr>
      </p:pic>
    </p:spTree>
    <p:extLst>
      <p:ext uri="{BB962C8B-B14F-4D97-AF65-F5344CB8AC3E}">
        <p14:creationId xmlns:p14="http://schemas.microsoft.com/office/powerpoint/2010/main" val="3715610096"/>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8004" y="230188"/>
            <a:ext cx="3004996" cy="664797"/>
          </a:xfrm>
        </p:spPr>
        <p:txBody>
          <a:bodyPr/>
          <a:lstStyle/>
          <a:p>
            <a:pPr algn="ctr"/>
            <a:r>
              <a:rPr lang="en-US" sz="4400" dirty="0" smtClean="0"/>
              <a:t>The Perfect Disaster</a:t>
            </a:r>
            <a:endParaRPr lang="en-US" sz="4400" dirty="0"/>
          </a:p>
        </p:txBody>
      </p:sp>
      <p:sp>
        <p:nvSpPr>
          <p:cNvPr id="10" name="Content Placeholder 9"/>
          <p:cNvSpPr>
            <a:spLocks noGrp="1"/>
          </p:cNvSpPr>
          <p:nvPr>
            <p:ph idx="1"/>
          </p:nvPr>
        </p:nvSpPr>
        <p:spPr>
          <a:xfrm>
            <a:off x="5930020" y="1819747"/>
            <a:ext cx="3213980" cy="4235814"/>
          </a:xfrm>
        </p:spPr>
        <p:txBody>
          <a:bodyPr/>
          <a:lstStyle/>
          <a:p>
            <a:pPr lvl="0"/>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Is </a:t>
            </a:r>
            <a:r>
              <a:rPr lang="en-US" sz="2400" u="sng"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not</a:t>
            </a:r>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technological</a:t>
            </a:r>
          </a:p>
          <a:p>
            <a:pPr>
              <a:buNone/>
            </a:pPr>
            <a:endParaRPr lang="en-US" sz="2400" dirty="0" smtClean="0"/>
          </a:p>
          <a:p>
            <a:pPr lvl="0"/>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Is created by </a:t>
            </a:r>
            <a:r>
              <a:rPr lang="en-US" sz="2400" u="sng"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peoples’</a:t>
            </a:r>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expectations</a:t>
            </a:r>
          </a:p>
          <a:p>
            <a:pPr lvl="0"/>
            <a:endParaRPr lang="en-US" sz="2400" dirty="0" smtClean="0"/>
          </a:p>
          <a:p>
            <a:pPr lvl="0"/>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Is fixed using </a:t>
            </a:r>
            <a:r>
              <a:rPr lang="en-US" sz="2400" i="1"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Communication</a:t>
            </a:r>
            <a:r>
              <a:rPr lang="en-US" sz="2400"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 and </a:t>
            </a:r>
            <a:r>
              <a:rPr lang="en-US" sz="2400" i="1" dirty="0" smtClean="0">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rPr>
              <a:t>Education</a:t>
            </a:r>
          </a:p>
          <a:p>
            <a:endParaRPr lang="en-US" sz="2400" dirty="0"/>
          </a:p>
        </p:txBody>
      </p:sp>
      <p:pic>
        <p:nvPicPr>
          <p:cNvPr id="69634" name="Picture 2" descr="http://www.unep-wcmc.org/resources/publications/MountainWatch_Bishkek/presspack/I/PINATUBO_9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5740400" cy="6858000"/>
          </a:xfrm>
          <a:prstGeom prst="rect">
            <a:avLst/>
          </a:prstGeom>
          <a:noFill/>
        </p:spPr>
      </p:pic>
      <p:sp>
        <p:nvSpPr>
          <p:cNvPr id="7" name="Text Placeholder 2"/>
          <p:cNvSpPr txBox="1">
            <a:spLocks/>
          </p:cNvSpPr>
          <p:nvPr/>
        </p:nvSpPr>
        <p:spPr>
          <a:xfrm>
            <a:off x="5892800" y="6398762"/>
            <a:ext cx="3251200" cy="387798"/>
          </a:xfrm>
          <a:prstGeom prst="rect">
            <a:avLst/>
          </a:prstGeom>
        </p:spPr>
        <p:txBody>
          <a:bodyPr vert="horz" wrap="square" lIns="0" tIns="0" rIns="0" bIns="0" rtlCol="0">
            <a:spAutoFit/>
          </a:bodyPr>
          <a:lstStyle/>
          <a:p>
            <a:pPr marL="396875" marR="0" lvl="0" indent="-396875" algn="ctr" defTabSz="914363" rtl="0" eaLnBrk="1" fontAlgn="auto" latinLnBrk="0" hangingPunct="1">
              <a:lnSpc>
                <a:spcPct val="90000"/>
              </a:lnSpc>
              <a:spcBef>
                <a:spcPct val="20000"/>
              </a:spcBef>
              <a:spcAft>
                <a:spcPts val="0"/>
              </a:spcAft>
              <a:buClrTx/>
              <a:buSzPct val="125000"/>
              <a:buFontTx/>
              <a:buNone/>
              <a:tabLst/>
              <a:defRPr/>
            </a:pPr>
            <a:r>
              <a:rPr kumimoji="0" lang="en-US" sz="28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 Can </a:t>
            </a:r>
            <a:r>
              <a:rPr kumimoji="0" lang="en-US" sz="2800" b="0" i="0" u="none" strike="noStrike" kern="1200" cap="none" spc="0" normalizeH="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be </a:t>
            </a:r>
            <a:r>
              <a:rPr kumimoji="0" lang="en-US" sz="28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avoided…</a:t>
            </a:r>
          </a:p>
        </p:txBody>
      </p:sp>
    </p:spTree>
    <p:extLst>
      <p:ext uri="{BB962C8B-B14F-4D97-AF65-F5344CB8AC3E}">
        <p14:creationId xmlns:p14="http://schemas.microsoft.com/office/powerpoint/2010/main" val="191935210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par>
                          <p:cTn id="8" fill="hold">
                            <p:stCondLst>
                              <p:cond delay="1000"/>
                            </p:stCondLst>
                            <p:childTnLst>
                              <p:par>
                                <p:cTn id="9" presetID="26" presetClass="emph" presetSubtype="0" fill="hold" grpId="1" nodeType="afterEffect">
                                  <p:stCondLst>
                                    <p:cond delay="500"/>
                                  </p:stCondLst>
                                  <p:childTnLst>
                                    <p:animEffect transition="out" filter="fade">
                                      <p:cBhvr>
                                        <p:cTn id="10" dur="500" tmFilter="0, 0; .2, .5; .8, .5; 1, 0"/>
                                        <p:tgtEl>
                                          <p:spTgt spid="7">
                                            <p:txEl>
                                              <p:pRg st="0" end="0"/>
                                            </p:txEl>
                                          </p:spTgt>
                                        </p:tgtEl>
                                      </p:cBhvr>
                                    </p:animEffect>
                                    <p:animScale>
                                      <p:cBhvr>
                                        <p:cTn id="11" dur="250" autoRev="1" fill="hold"/>
                                        <p:tgtEl>
                                          <p:spTgt spid="7">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2199238" cy="3102388"/>
          </a:xfrm>
        </p:spPr>
        <p:txBody>
          <a:bodyPr/>
          <a:lstStyle/>
          <a:p>
            <a:r>
              <a:rPr lang="en-US" sz="3200" dirty="0" smtClean="0"/>
              <a:t>The key </a:t>
            </a:r>
            <a:br>
              <a:rPr lang="en-US" sz="3200" dirty="0" smtClean="0"/>
            </a:br>
            <a:r>
              <a:rPr lang="en-US" sz="3200" dirty="0" smtClean="0"/>
              <a:t>is to help stakeholders assume responsibility and  take ownership</a:t>
            </a:r>
            <a:endParaRPr lang="en-US" sz="3200" dirty="0"/>
          </a:p>
        </p:txBody>
      </p:sp>
      <p:pic>
        <p:nvPicPr>
          <p:cNvPr id="58372" name="Picture 4" descr="http://www.straightupsearch.com/archives/key_to_success.jpg"/>
          <p:cNvPicPr>
            <a:picLocks noChangeAspect="1" noChangeArrowheads="1"/>
          </p:cNvPicPr>
          <p:nvPr/>
        </p:nvPicPr>
        <p:blipFill>
          <a:blip r:embed="rId3"/>
          <a:srcRect/>
          <a:stretch>
            <a:fillRect/>
          </a:stretch>
        </p:blipFill>
        <p:spPr bwMode="auto">
          <a:xfrm>
            <a:off x="2593298" y="0"/>
            <a:ext cx="6550702" cy="6865136"/>
          </a:xfrm>
          <a:prstGeom prst="rect">
            <a:avLst/>
          </a:prstGeom>
          <a:noFill/>
        </p:spPr>
      </p:pic>
    </p:spTree>
    <p:extLst>
      <p:ext uri="{BB962C8B-B14F-4D97-AF65-F5344CB8AC3E}">
        <p14:creationId xmlns:p14="http://schemas.microsoft.com/office/powerpoint/2010/main" val="1785076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a:effectLst/>
        </p:spPr>
      </p:pic>
      <p:sp>
        <p:nvSpPr>
          <p:cNvPr id="29698" name="Rectangle 9"/>
          <p:cNvSpPr>
            <a:spLocks noGrp="1" noChangeArrowheads="1"/>
          </p:cNvSpPr>
          <p:nvPr>
            <p:ph type="body" sz="quarter" idx="4294967295"/>
          </p:nvPr>
        </p:nvSpPr>
        <p:spPr>
          <a:xfrm>
            <a:off x="706171" y="4395788"/>
            <a:ext cx="2919413" cy="747712"/>
          </a:xfrm>
        </p:spPr>
        <p:txBody>
          <a:bodyPr/>
          <a:lstStyle/>
          <a:p>
            <a:pPr algn="ctr" eaLnBrk="1" hangingPunct="1">
              <a:buNone/>
              <a:defRPr/>
            </a:pPr>
            <a:r>
              <a:rPr lang="en-US" dirty="0">
                <a:solidFill>
                  <a:srgbClr xmlns:mc="http://schemas.openxmlformats.org/markup-compatibility/2006" xmlns:a14="http://schemas.microsoft.com/office/drawing/2010/main" val="0070C0"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Vendor/Product</a:t>
            </a:r>
          </a:p>
        </p:txBody>
      </p:sp>
      <p:sp>
        <p:nvSpPr>
          <p:cNvPr id="12" name="Rectangle 9"/>
          <p:cNvSpPr txBox="1">
            <a:spLocks noChangeArrowheads="1"/>
          </p:cNvSpPr>
          <p:nvPr/>
        </p:nvSpPr>
        <p:spPr>
          <a:xfrm>
            <a:off x="5148371" y="4406996"/>
            <a:ext cx="3144252" cy="886397"/>
          </a:xfrm>
          <a:prstGeom prst="rect">
            <a:avLst/>
          </a:prstGeom>
        </p:spPr>
        <p:txBody>
          <a:bodyPr vert="horz" wrap="square" lIns="0" tIns="0" rIns="0" bIns="0" rtlCol="0">
            <a:spAutoFit/>
          </a:bodyPr>
          <a:lstStyle/>
          <a:p>
            <a:pPr marL="396875" marR="0" lvl="0" indent="-396875" algn="ctr" defTabSz="914363" rtl="0" eaLnBrk="1" fontAlgn="auto" latinLnBrk="0" hangingPunct="1">
              <a:lnSpc>
                <a:spcPct val="90000"/>
              </a:lnSpc>
              <a:spcBef>
                <a:spcPct val="20000"/>
              </a:spcBef>
              <a:spcAft>
                <a:spcPts val="0"/>
              </a:spcAft>
              <a:buClrTx/>
              <a:buSzPct val="125000"/>
              <a:buFontTx/>
              <a:buNone/>
              <a:tabLst/>
              <a:defRPr/>
            </a:pPr>
            <a:r>
              <a:rPr kumimoji="0" lang="en-US" sz="3200" b="0" i="0" u="none" strike="noStrike" kern="1200" cap="none" spc="0" normalizeH="0" baseline="0" noProof="0" dirty="0" smtClean="0">
                <a:ln>
                  <a:noFill/>
                </a:ln>
                <a:solidFill>
                  <a:srgbClr xmlns:mc="http://schemas.openxmlformats.org/markup-compatibility/2006" xmlns:a14="http://schemas.microsoft.com/office/drawing/2010/main" val="008000" mc:Ignorable=""/>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Stakeholder/</a:t>
            </a:r>
            <a:br>
              <a:rPr kumimoji="0" lang="en-US" sz="3200" b="0" i="0" u="none" strike="noStrike" kern="1200" cap="none" spc="0" normalizeH="0" baseline="0" noProof="0" dirty="0" smtClean="0">
                <a:ln>
                  <a:noFill/>
                </a:ln>
                <a:solidFill>
                  <a:srgbClr xmlns:mc="http://schemas.openxmlformats.org/markup-compatibility/2006" xmlns:a14="http://schemas.microsoft.com/office/drawing/2010/main" val="008000" mc:Ignorable=""/>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br>
            <a:r>
              <a:rPr kumimoji="0" lang="en-US" sz="3200" b="0" i="0" u="none" strike="noStrike" kern="1200" cap="none" spc="0" normalizeH="0" baseline="0" noProof="0" dirty="0" smtClean="0">
                <a:ln>
                  <a:noFill/>
                </a:ln>
                <a:solidFill>
                  <a:srgbClr xmlns:mc="http://schemas.openxmlformats.org/markup-compatibility/2006" xmlns:a14="http://schemas.microsoft.com/office/drawing/2010/main" val="008000" mc:Ignorable=""/>
                </a:solidFill>
                <a:effectLst>
                  <a:outerShdw blurRad="38100" dist="38100" dir="2700000" algn="tl">
                    <a:srgbClr xmlns:mc="http://schemas.openxmlformats.org/markup-compatibility/2006" xmlns:a14="http://schemas.microsoft.com/office/drawing/2010/main" val="000000" mc:Ignorable="">
                      <a:alpha val="43137"/>
                    </a:srgbClr>
                  </a:outerShdw>
                </a:effectLst>
                <a:uLnTx/>
                <a:uFillTx/>
                <a:latin typeface="+mn-lt"/>
                <a:ea typeface="+mn-ea"/>
                <a:cs typeface="+mn-cs"/>
              </a:rPr>
              <a:t>Organization</a:t>
            </a:r>
          </a:p>
        </p:txBody>
      </p:sp>
    </p:spTree>
    <p:extLst>
      <p:ext uri="{BB962C8B-B14F-4D97-AF65-F5344CB8AC3E}">
        <p14:creationId xmlns:p14="http://schemas.microsoft.com/office/powerpoint/2010/main" val="2473168934"/>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fade">
                                      <p:cBhvr>
                                        <p:cTn id="7" dur="1000"/>
                                        <p:tgtEl>
                                          <p:spTgt spid="29698">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P spid="12" grpId="0"/>
    </p:bldLst>
  </p:timing>
</p:sld>
</file>

<file path=ppt/theme/theme1.xml><?xml version="1.0" encoding="utf-8"?>
<a:theme xmlns:a="http://schemas.openxmlformats.org/drawingml/2006/main" name="Tech Ed North America 2009">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alpha val="50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spPr>
      <a:bodyPr vert="horz" wrap="square" lIns="91436" tIns="45718" rIns="91436" bIns="45718" numCol="1" rtlCol="0" anchor="ctr" anchorCtr="0" compatLnSpc="1">
        <a:prstTxWarp prst="textNoShape">
          <a:avLst/>
        </a:prstTxWarp>
      </a:bodyPr>
      <a:lstStyle>
        <a:defPPr marL="0" algn="ctr" defTabSz="914099" rtl="0" eaLnBrk="1" fontAlgn="base" latinLnBrk="0" hangingPunct="1">
          <a:spcBef>
            <a:spcPct val="0"/>
          </a:spcBef>
          <a:spcAft>
            <a:spcPct val="0"/>
          </a:spcAft>
          <a:defRPr sz="2000" kern="12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a typeface="+mn-ea"/>
            <a:cs typeface="+mn-cs"/>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2009-05-12T17:35:08Z</outs:dateTime>
      <outs:isPinned>true</outs:isPinned>
    </outs:relatedDate>
    <outs:relatedDate>
      <outs:type>2</outs:type>
      <outs:displayName>Created</outs:displayName>
      <outs:dateTime>2009-05-09T23:33:55Z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Jim Wilt</outs:displayName>
          <outs:accountName/>
        </outs:relatedPerson>
      </outs:people>
      <outs:source>0</outs:source>
      <outs:isPinned>true</outs:isPinned>
    </outs:relatedPeopleItem>
    <outs:relatedPeopleItem>
      <outs:category>Last modified by</outs:category>
      <outs:people>
        <outs:relatedPerson>
          <outs:displayName>Jim Wilt</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7F6E4180-BB83-4CE3-B883-7B40022BE200}">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TEMPLATE_v15</Template>
  <TotalTime>65</TotalTime>
  <Words>1095</Words>
  <Application>Microsoft Office PowerPoint</Application>
  <PresentationFormat>On-screen Show (4:3)</PresentationFormat>
  <Paragraphs>395</Paragraphs>
  <Slides>35</Slides>
  <Notes>34</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Tech Ed North America 2009</vt:lpstr>
      <vt:lpstr>TechEd09_Europe template</vt:lpstr>
      <vt:lpstr>PowerPoint Presentation</vt:lpstr>
      <vt:lpstr>From the Trenches: Using Architectural Skills to Increase Solution Adoption Success Rates</vt:lpstr>
      <vt:lpstr>Session Objectives and Takeaways (Why This Matters)</vt:lpstr>
      <vt:lpstr>Really, from the Trenches</vt:lpstr>
      <vt:lpstr>Have You Ever Built a Technological Wonder…</vt:lpstr>
      <vt:lpstr>Stakeholders are Always Right</vt:lpstr>
      <vt:lpstr>The Perfect Disaster</vt:lpstr>
      <vt:lpstr>The key  is to help stakeholders assume responsibility and  take ownership</vt:lpstr>
      <vt:lpstr>PowerPoint Presentation</vt:lpstr>
      <vt:lpstr>#1 Communicate using the Platinum Rule</vt:lpstr>
      <vt:lpstr>#2 Lead and Educate, Warts and All</vt:lpstr>
      <vt:lpstr>Lead and Educate, Warts and All: Case Study</vt:lpstr>
      <vt:lpstr>Lead and Educate, Warts and All: Case Study</vt:lpstr>
      <vt:lpstr>#3 NABC</vt:lpstr>
      <vt:lpstr>NABC: Case Study</vt:lpstr>
      <vt:lpstr>NABC</vt:lpstr>
      <vt:lpstr>NABC</vt:lpstr>
      <vt:lpstr>NABC</vt:lpstr>
      <vt:lpstr>NABC</vt:lpstr>
      <vt:lpstr>NABC</vt:lpstr>
      <vt:lpstr>#4 Strategy Map</vt:lpstr>
      <vt:lpstr>Strategy Map: Case Study</vt:lpstr>
      <vt:lpstr>Strategy Map: Case Study</vt:lpstr>
      <vt:lpstr>Strategy Map: Case Study</vt:lpstr>
      <vt:lpstr>Strategy Map: Case Study</vt:lpstr>
      <vt:lpstr>Strategy Map: Case Study</vt:lpstr>
      <vt:lpstr>Strategy Map: Case Study</vt:lpstr>
      <vt:lpstr>Strategy Map</vt:lpstr>
      <vt:lpstr>Titanium Rules of Adoption</vt:lpstr>
      <vt:lpstr>References</vt:lpstr>
      <vt:lpstr>Your Experiences, Questions</vt:lpstr>
      <vt:lpstr>A Better Metric…</vt:lpstr>
      <vt:lpstr>Resources</vt:lpstr>
      <vt:lpstr>PowerPoint Presentation</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the Trenches: Using Architectural Skills to Increase Solution Adoption Success Rates</dc:title>
  <dc:subject>Tech·Ed Europe</dc:subject>
  <dc:creator>Jim Wilt</dc:creator>
  <dc:description>Tech·Ed Europe</dc:description>
  <cp:lastModifiedBy>Jim Wilt</cp:lastModifiedBy>
  <cp:revision>20</cp:revision>
  <dcterms:created xsi:type="dcterms:W3CDTF">2009-05-09T23:33:55Z</dcterms:created>
  <dcterms:modified xsi:type="dcterms:W3CDTF">2009-11-09T08:30:36Z</dcterms:modified>
</cp:coreProperties>
</file>